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4" r:id="rId2"/>
  </p:sldMasterIdLst>
  <p:notesMasterIdLst>
    <p:notesMasterId r:id="rId18"/>
  </p:notesMasterIdLst>
  <p:sldIdLst>
    <p:sldId id="2147483639" r:id="rId3"/>
    <p:sldId id="2147483640" r:id="rId4"/>
    <p:sldId id="325" r:id="rId5"/>
    <p:sldId id="364" r:id="rId6"/>
    <p:sldId id="359" r:id="rId7"/>
    <p:sldId id="2147483642" r:id="rId8"/>
    <p:sldId id="2147483643" r:id="rId9"/>
    <p:sldId id="2147483644" r:id="rId10"/>
    <p:sldId id="2147483646" r:id="rId11"/>
    <p:sldId id="257" r:id="rId12"/>
    <p:sldId id="258" r:id="rId13"/>
    <p:sldId id="2147483647" r:id="rId14"/>
    <p:sldId id="256" r:id="rId15"/>
    <p:sldId id="282"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4"/>
    <p:restoredTop sz="94648"/>
  </p:normalViewPr>
  <p:slideViewPr>
    <p:cSldViewPr snapToGrid="0">
      <p:cViewPr varScale="1">
        <p:scale>
          <a:sx n="68" d="100"/>
          <a:sy n="68" d="100"/>
        </p:scale>
        <p:origin x="216"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03A18-8B96-3644-B65B-1DE7AB903A50}" type="doc">
      <dgm:prSet loTypeId="urn:microsoft.com/office/officeart/2005/8/layout/radial6" loCatId="" qsTypeId="urn:microsoft.com/office/officeart/2005/8/quickstyle/simple1" qsCatId="simple" csTypeId="urn:microsoft.com/office/officeart/2005/8/colors/colorful1" csCatId="colorful" phldr="1"/>
      <dgm:spPr/>
      <dgm:t>
        <a:bodyPr/>
        <a:lstStyle/>
        <a:p>
          <a:endParaRPr lang="en-US"/>
        </a:p>
      </dgm:t>
    </dgm:pt>
    <dgm:pt modelId="{C8C6274A-AA26-244D-BBE6-B786ED8956A0}">
      <dgm:prSet phldrT="[Text]"/>
      <dgm:spPr/>
      <dgm:t>
        <a:bodyPr/>
        <a:lstStyle/>
        <a:p>
          <a:r>
            <a:rPr lang="en-US" dirty="0"/>
            <a:t>Ebola Disease Outbreak Control</a:t>
          </a:r>
        </a:p>
      </dgm:t>
    </dgm:pt>
    <dgm:pt modelId="{796510A0-5C2C-7345-A936-8AF4DAE07AA8}" type="parTrans" cxnId="{9F54E002-75B3-6F4C-A7E9-F1D95D6C9ACF}">
      <dgm:prSet/>
      <dgm:spPr/>
      <dgm:t>
        <a:bodyPr/>
        <a:lstStyle/>
        <a:p>
          <a:endParaRPr lang="en-US"/>
        </a:p>
      </dgm:t>
    </dgm:pt>
    <dgm:pt modelId="{CB9E9E5F-8975-9A49-A359-1B6F874C9962}" type="sibTrans" cxnId="{9F54E002-75B3-6F4C-A7E9-F1D95D6C9ACF}">
      <dgm:prSet/>
      <dgm:spPr/>
      <dgm:t>
        <a:bodyPr/>
        <a:lstStyle/>
        <a:p>
          <a:endParaRPr lang="en-US"/>
        </a:p>
      </dgm:t>
    </dgm:pt>
    <dgm:pt modelId="{9DDE65AF-C4F1-2644-8E49-ACC283E44FC1}">
      <dgm:prSet phldrT="[Text]" custT="1"/>
      <dgm:spPr/>
      <dgm:t>
        <a:bodyPr/>
        <a:lstStyle/>
        <a:p>
          <a:pPr>
            <a:buSzPts val="2600"/>
          </a:pPr>
          <a:r>
            <a:rPr lang="en-GB" sz="900" dirty="0">
              <a:solidFill>
                <a:schemeClr val="tx1"/>
              </a:solidFill>
              <a:ea typeface="Atkinson Hyperlegible"/>
              <a:cs typeface="Atkinson Hyperlegible"/>
              <a:sym typeface="Atkinson Hyperlegible"/>
            </a:rPr>
            <a:t>Strong community engagement to empower communities in defining and adhering to outbreak control interventions </a:t>
          </a:r>
          <a:endParaRPr lang="en-US" sz="900" dirty="0">
            <a:solidFill>
              <a:schemeClr val="tx1"/>
            </a:solidFill>
          </a:endParaRPr>
        </a:p>
      </dgm:t>
    </dgm:pt>
    <dgm:pt modelId="{8721FE7E-5B6A-DA4C-947D-069187479E9B}" type="parTrans" cxnId="{48EC2FC4-3328-CA41-AB6F-7792BC691464}">
      <dgm:prSet/>
      <dgm:spPr/>
      <dgm:t>
        <a:bodyPr/>
        <a:lstStyle/>
        <a:p>
          <a:endParaRPr lang="en-US"/>
        </a:p>
      </dgm:t>
    </dgm:pt>
    <dgm:pt modelId="{6A3FC866-DA35-FA41-AE4D-D7169110B3D4}" type="sibTrans" cxnId="{48EC2FC4-3328-CA41-AB6F-7792BC691464}">
      <dgm:prSet/>
      <dgm:spPr/>
      <dgm:t>
        <a:bodyPr/>
        <a:lstStyle/>
        <a:p>
          <a:endParaRPr lang="en-US"/>
        </a:p>
      </dgm:t>
    </dgm:pt>
    <dgm:pt modelId="{CC2EBDE0-4B37-EE40-AE5C-DF2DAF7BBC60}">
      <dgm:prSet phldrT="[Text]"/>
      <dgm:spPr/>
      <dgm:t>
        <a:bodyPr/>
        <a:lstStyle/>
        <a:p>
          <a:endParaRPr lang="en-US" dirty="0"/>
        </a:p>
      </dgm:t>
    </dgm:pt>
    <dgm:pt modelId="{9A5E52C0-3557-CF40-A6F6-D20F12BDF20F}" type="parTrans" cxnId="{8D393C09-0FC2-5F4E-AD18-FB7249BB0D6B}">
      <dgm:prSet/>
      <dgm:spPr/>
      <dgm:t>
        <a:bodyPr/>
        <a:lstStyle/>
        <a:p>
          <a:endParaRPr lang="en-US"/>
        </a:p>
      </dgm:t>
    </dgm:pt>
    <dgm:pt modelId="{EF269346-4F16-5A42-BC94-BFD4EF9CE5D0}" type="sibTrans" cxnId="{8D393C09-0FC2-5F4E-AD18-FB7249BB0D6B}">
      <dgm:prSet/>
      <dgm:spPr/>
      <dgm:t>
        <a:bodyPr/>
        <a:lstStyle/>
        <a:p>
          <a:endParaRPr lang="en-US"/>
        </a:p>
      </dgm:t>
    </dgm:pt>
    <dgm:pt modelId="{F3816C7B-CD20-DF43-AD9C-126DD5DE8864}">
      <dgm:prSet custT="1"/>
      <dgm:spPr/>
      <dgm:t>
        <a:bodyPr/>
        <a:lstStyle/>
        <a:p>
          <a:r>
            <a:rPr lang="en-GB" sz="900">
              <a:ea typeface="Atkinson Hyperlegible"/>
              <a:cs typeface="Atkinson Hyperlegible"/>
              <a:sym typeface="Atkinson Hyperlegible"/>
            </a:rPr>
            <a:t>Surveillance and contact tracing </a:t>
          </a:r>
          <a:endParaRPr lang="en-GB" sz="900" dirty="0">
            <a:ea typeface="Atkinson Hyperlegible"/>
            <a:cs typeface="Atkinson Hyperlegible"/>
            <a:sym typeface="Atkinson Hyperlegible"/>
          </a:endParaRPr>
        </a:p>
      </dgm:t>
    </dgm:pt>
    <dgm:pt modelId="{35F1BE64-9724-CA41-A9C7-D4E8EE4362DD}" type="parTrans" cxnId="{28133130-BE4C-2A40-9873-05CA0957DAF5}">
      <dgm:prSet/>
      <dgm:spPr/>
      <dgm:t>
        <a:bodyPr/>
        <a:lstStyle/>
        <a:p>
          <a:endParaRPr lang="en-US"/>
        </a:p>
      </dgm:t>
    </dgm:pt>
    <dgm:pt modelId="{CFBAB36D-F9CB-EF44-8610-B79910617488}" type="sibTrans" cxnId="{28133130-BE4C-2A40-9873-05CA0957DAF5}">
      <dgm:prSet/>
      <dgm:spPr/>
      <dgm:t>
        <a:bodyPr/>
        <a:lstStyle/>
        <a:p>
          <a:endParaRPr lang="en-US"/>
        </a:p>
      </dgm:t>
    </dgm:pt>
    <dgm:pt modelId="{1B5BA6C0-2018-CC41-813A-816B8F058772}">
      <dgm:prSet custT="1"/>
      <dgm:spPr/>
      <dgm:t>
        <a:bodyPr/>
        <a:lstStyle/>
        <a:p>
          <a:r>
            <a:rPr lang="en-GB" sz="900" dirty="0">
              <a:solidFill>
                <a:schemeClr val="tx1"/>
              </a:solidFill>
              <a:ea typeface="Atkinson Hyperlegible"/>
              <a:cs typeface="Atkinson Hyperlegible"/>
              <a:sym typeface="Atkinson Hyperlegible"/>
            </a:rPr>
            <a:t>Laboratory support for confirmation and patient management</a:t>
          </a:r>
        </a:p>
      </dgm:t>
    </dgm:pt>
    <dgm:pt modelId="{BF7959FC-8F1E-954F-B16B-D762363B39C5}" type="parTrans" cxnId="{05B8D4E6-ADA9-024D-AC8E-7D428E54A2B6}">
      <dgm:prSet/>
      <dgm:spPr/>
      <dgm:t>
        <a:bodyPr/>
        <a:lstStyle/>
        <a:p>
          <a:endParaRPr lang="en-US"/>
        </a:p>
      </dgm:t>
    </dgm:pt>
    <dgm:pt modelId="{315D2D4A-CEC9-524E-BEEA-DBA731EADF3D}" type="sibTrans" cxnId="{05B8D4E6-ADA9-024D-AC8E-7D428E54A2B6}">
      <dgm:prSet/>
      <dgm:spPr/>
      <dgm:t>
        <a:bodyPr/>
        <a:lstStyle/>
        <a:p>
          <a:endParaRPr lang="en-US"/>
        </a:p>
      </dgm:t>
    </dgm:pt>
    <dgm:pt modelId="{E6F1A200-985E-264B-8B68-BB010CE92988}">
      <dgm:prSet custT="1"/>
      <dgm:spPr/>
      <dgm:t>
        <a:bodyPr/>
        <a:lstStyle/>
        <a:p>
          <a:r>
            <a:rPr lang="en-GB" sz="900" dirty="0">
              <a:ea typeface="Atkinson Hyperlegible"/>
              <a:cs typeface="Atkinson Hyperlegible"/>
              <a:sym typeface="Atkinson Hyperlegible"/>
            </a:rPr>
            <a:t>Case management</a:t>
          </a:r>
        </a:p>
      </dgm:t>
    </dgm:pt>
    <dgm:pt modelId="{3B837F74-8394-E344-A507-2748B11D7908}" type="parTrans" cxnId="{C582E19D-C376-A24D-B59C-24E7F37067D9}">
      <dgm:prSet/>
      <dgm:spPr/>
      <dgm:t>
        <a:bodyPr/>
        <a:lstStyle/>
        <a:p>
          <a:endParaRPr lang="en-US"/>
        </a:p>
      </dgm:t>
    </dgm:pt>
    <dgm:pt modelId="{B1A9D871-F012-F444-937B-F969D7615A06}" type="sibTrans" cxnId="{C582E19D-C376-A24D-B59C-24E7F37067D9}">
      <dgm:prSet/>
      <dgm:spPr/>
      <dgm:t>
        <a:bodyPr/>
        <a:lstStyle/>
        <a:p>
          <a:endParaRPr lang="en-US"/>
        </a:p>
      </dgm:t>
    </dgm:pt>
    <dgm:pt modelId="{B7DA5858-9D73-834B-A88B-6DBE117BA5BC}">
      <dgm:prSet custT="1"/>
      <dgm:spPr/>
      <dgm:t>
        <a:bodyPr/>
        <a:lstStyle/>
        <a:p>
          <a:r>
            <a:rPr lang="en-GB" sz="900" dirty="0">
              <a:ea typeface="Atkinson Hyperlegible"/>
              <a:cs typeface="Atkinson Hyperlegible"/>
              <a:sym typeface="Atkinson Hyperlegible"/>
            </a:rPr>
            <a:t>Infection prevention and control in health facilities</a:t>
          </a:r>
        </a:p>
      </dgm:t>
    </dgm:pt>
    <dgm:pt modelId="{6B25F03A-F9E2-934D-AC98-85CC83BEF2BD}" type="parTrans" cxnId="{B72D0CCE-421C-474E-B81B-3B2213B914A1}">
      <dgm:prSet/>
      <dgm:spPr/>
      <dgm:t>
        <a:bodyPr/>
        <a:lstStyle/>
        <a:p>
          <a:endParaRPr lang="en-US"/>
        </a:p>
      </dgm:t>
    </dgm:pt>
    <dgm:pt modelId="{2D8ADDA3-3D0F-0341-A884-9B638ADCACC1}" type="sibTrans" cxnId="{B72D0CCE-421C-474E-B81B-3B2213B914A1}">
      <dgm:prSet/>
      <dgm:spPr/>
      <dgm:t>
        <a:bodyPr/>
        <a:lstStyle/>
        <a:p>
          <a:endParaRPr lang="en-US"/>
        </a:p>
      </dgm:t>
    </dgm:pt>
    <dgm:pt modelId="{CD6925FF-859A-884C-99A8-FE9DA4C08ED7}">
      <dgm:prSet custT="1"/>
      <dgm:spPr/>
      <dgm:t>
        <a:bodyPr/>
        <a:lstStyle/>
        <a:p>
          <a:r>
            <a:rPr lang="en-GB" sz="900" dirty="0">
              <a:solidFill>
                <a:schemeClr val="tx1"/>
              </a:solidFill>
              <a:ea typeface="Atkinson Hyperlegible"/>
              <a:cs typeface="Atkinson Hyperlegible"/>
              <a:sym typeface="Atkinson Hyperlegible"/>
            </a:rPr>
            <a:t>Safe and dignified burials</a:t>
          </a:r>
          <a:endParaRPr lang="en-US" sz="900" dirty="0">
            <a:solidFill>
              <a:schemeClr val="tx1"/>
            </a:solidFill>
          </a:endParaRPr>
        </a:p>
      </dgm:t>
    </dgm:pt>
    <dgm:pt modelId="{DAD944A0-F875-0544-BB07-5AFF22B97AD4}" type="parTrans" cxnId="{8DA87F41-B238-CA4C-8BF7-BE75D5699D17}">
      <dgm:prSet/>
      <dgm:spPr/>
      <dgm:t>
        <a:bodyPr/>
        <a:lstStyle/>
        <a:p>
          <a:endParaRPr lang="en-US"/>
        </a:p>
      </dgm:t>
    </dgm:pt>
    <dgm:pt modelId="{6B41896B-A7CD-4349-9E90-7A1F065B960A}" type="sibTrans" cxnId="{8DA87F41-B238-CA4C-8BF7-BE75D5699D17}">
      <dgm:prSet/>
      <dgm:spPr/>
      <dgm:t>
        <a:bodyPr/>
        <a:lstStyle/>
        <a:p>
          <a:endParaRPr lang="en-US"/>
        </a:p>
      </dgm:t>
    </dgm:pt>
    <dgm:pt modelId="{400D6A03-F27B-7D45-9FB5-995D2211E41D}" type="pres">
      <dgm:prSet presAssocID="{F3503A18-8B96-3644-B65B-1DE7AB903A50}" presName="Name0" presStyleCnt="0">
        <dgm:presLayoutVars>
          <dgm:chMax val="1"/>
          <dgm:dir/>
          <dgm:animLvl val="ctr"/>
          <dgm:resizeHandles val="exact"/>
        </dgm:presLayoutVars>
      </dgm:prSet>
      <dgm:spPr/>
    </dgm:pt>
    <dgm:pt modelId="{9BD6A0B8-5FDD-4249-AB26-F40B8F16A599}" type="pres">
      <dgm:prSet presAssocID="{C8C6274A-AA26-244D-BBE6-B786ED8956A0}" presName="centerShape" presStyleLbl="node0" presStyleIdx="0" presStyleCnt="1"/>
      <dgm:spPr/>
    </dgm:pt>
    <dgm:pt modelId="{188925CA-0CD3-9A4B-B854-DAA471C9D121}" type="pres">
      <dgm:prSet presAssocID="{9DDE65AF-C4F1-2644-8E49-ACC283E44FC1}" presName="node" presStyleLbl="node1" presStyleIdx="0" presStyleCnt="6">
        <dgm:presLayoutVars>
          <dgm:bulletEnabled val="1"/>
        </dgm:presLayoutVars>
      </dgm:prSet>
      <dgm:spPr/>
    </dgm:pt>
    <dgm:pt modelId="{30B64905-006B-DC42-B54D-E715F0F0E923}" type="pres">
      <dgm:prSet presAssocID="{9DDE65AF-C4F1-2644-8E49-ACC283E44FC1}" presName="dummy" presStyleCnt="0"/>
      <dgm:spPr/>
    </dgm:pt>
    <dgm:pt modelId="{27EAA8E4-4C49-0546-A87F-846197539F7B}" type="pres">
      <dgm:prSet presAssocID="{6A3FC866-DA35-FA41-AE4D-D7169110B3D4}" presName="sibTrans" presStyleLbl="sibTrans2D1" presStyleIdx="0" presStyleCnt="6"/>
      <dgm:spPr/>
    </dgm:pt>
    <dgm:pt modelId="{C8F752ED-A0CA-8B49-8870-68434209B304}" type="pres">
      <dgm:prSet presAssocID="{F3816C7B-CD20-DF43-AD9C-126DD5DE8864}" presName="node" presStyleLbl="node1" presStyleIdx="1" presStyleCnt="6">
        <dgm:presLayoutVars>
          <dgm:bulletEnabled val="1"/>
        </dgm:presLayoutVars>
      </dgm:prSet>
      <dgm:spPr/>
    </dgm:pt>
    <dgm:pt modelId="{C0A1E881-EB82-0343-91AF-47CCDC05A9B1}" type="pres">
      <dgm:prSet presAssocID="{F3816C7B-CD20-DF43-AD9C-126DD5DE8864}" presName="dummy" presStyleCnt="0"/>
      <dgm:spPr/>
    </dgm:pt>
    <dgm:pt modelId="{F4DBBF60-CF1F-0B48-A515-ADB45C014B35}" type="pres">
      <dgm:prSet presAssocID="{CFBAB36D-F9CB-EF44-8610-B79910617488}" presName="sibTrans" presStyleLbl="sibTrans2D1" presStyleIdx="1" presStyleCnt="6"/>
      <dgm:spPr/>
    </dgm:pt>
    <dgm:pt modelId="{E1DFDFA0-5143-B640-8368-A073885E3407}" type="pres">
      <dgm:prSet presAssocID="{1B5BA6C0-2018-CC41-813A-816B8F058772}" presName="node" presStyleLbl="node1" presStyleIdx="2" presStyleCnt="6">
        <dgm:presLayoutVars>
          <dgm:bulletEnabled val="1"/>
        </dgm:presLayoutVars>
      </dgm:prSet>
      <dgm:spPr/>
    </dgm:pt>
    <dgm:pt modelId="{412EA4D0-0DD8-6E43-848E-FE6A3F8D5F71}" type="pres">
      <dgm:prSet presAssocID="{1B5BA6C0-2018-CC41-813A-816B8F058772}" presName="dummy" presStyleCnt="0"/>
      <dgm:spPr/>
    </dgm:pt>
    <dgm:pt modelId="{54403A20-B5BA-1748-BD4A-94768DB55769}" type="pres">
      <dgm:prSet presAssocID="{315D2D4A-CEC9-524E-BEEA-DBA731EADF3D}" presName="sibTrans" presStyleLbl="sibTrans2D1" presStyleIdx="2" presStyleCnt="6"/>
      <dgm:spPr/>
    </dgm:pt>
    <dgm:pt modelId="{5CDD626B-A884-AC4E-AE8A-1FB29847ABB6}" type="pres">
      <dgm:prSet presAssocID="{E6F1A200-985E-264B-8B68-BB010CE92988}" presName="node" presStyleLbl="node1" presStyleIdx="3" presStyleCnt="6">
        <dgm:presLayoutVars>
          <dgm:bulletEnabled val="1"/>
        </dgm:presLayoutVars>
      </dgm:prSet>
      <dgm:spPr/>
    </dgm:pt>
    <dgm:pt modelId="{C49F233E-C733-2E4F-A2EC-C0827715AD1A}" type="pres">
      <dgm:prSet presAssocID="{E6F1A200-985E-264B-8B68-BB010CE92988}" presName="dummy" presStyleCnt="0"/>
      <dgm:spPr/>
    </dgm:pt>
    <dgm:pt modelId="{FC41F30C-9FB7-3948-9C5E-7FF0E20DAF9E}" type="pres">
      <dgm:prSet presAssocID="{B1A9D871-F012-F444-937B-F969D7615A06}" presName="sibTrans" presStyleLbl="sibTrans2D1" presStyleIdx="3" presStyleCnt="6"/>
      <dgm:spPr/>
    </dgm:pt>
    <dgm:pt modelId="{7466B8C8-FB22-5241-9ACF-19EC4E584305}" type="pres">
      <dgm:prSet presAssocID="{B7DA5858-9D73-834B-A88B-6DBE117BA5BC}" presName="node" presStyleLbl="node1" presStyleIdx="4" presStyleCnt="6">
        <dgm:presLayoutVars>
          <dgm:bulletEnabled val="1"/>
        </dgm:presLayoutVars>
      </dgm:prSet>
      <dgm:spPr/>
    </dgm:pt>
    <dgm:pt modelId="{9315623D-3770-764B-A142-39072003012F}" type="pres">
      <dgm:prSet presAssocID="{B7DA5858-9D73-834B-A88B-6DBE117BA5BC}" presName="dummy" presStyleCnt="0"/>
      <dgm:spPr/>
    </dgm:pt>
    <dgm:pt modelId="{1B5BB0B6-C9BD-1E4B-8577-64C466D5803F}" type="pres">
      <dgm:prSet presAssocID="{2D8ADDA3-3D0F-0341-A884-9B638ADCACC1}" presName="sibTrans" presStyleLbl="sibTrans2D1" presStyleIdx="4" presStyleCnt="6"/>
      <dgm:spPr/>
    </dgm:pt>
    <dgm:pt modelId="{BE50AAA4-C230-9A42-A737-9B1ACE85A340}" type="pres">
      <dgm:prSet presAssocID="{CD6925FF-859A-884C-99A8-FE9DA4C08ED7}" presName="node" presStyleLbl="node1" presStyleIdx="5" presStyleCnt="6">
        <dgm:presLayoutVars>
          <dgm:bulletEnabled val="1"/>
        </dgm:presLayoutVars>
      </dgm:prSet>
      <dgm:spPr/>
    </dgm:pt>
    <dgm:pt modelId="{442FDEA9-78B3-6644-88C8-6B951B3740A0}" type="pres">
      <dgm:prSet presAssocID="{CD6925FF-859A-884C-99A8-FE9DA4C08ED7}" presName="dummy" presStyleCnt="0"/>
      <dgm:spPr/>
    </dgm:pt>
    <dgm:pt modelId="{2A9030E6-D54F-B048-B67D-85B4E0165277}" type="pres">
      <dgm:prSet presAssocID="{6B41896B-A7CD-4349-9E90-7A1F065B960A}" presName="sibTrans" presStyleLbl="sibTrans2D1" presStyleIdx="5" presStyleCnt="6"/>
      <dgm:spPr/>
    </dgm:pt>
  </dgm:ptLst>
  <dgm:cxnLst>
    <dgm:cxn modelId="{9F54E002-75B3-6F4C-A7E9-F1D95D6C9ACF}" srcId="{F3503A18-8B96-3644-B65B-1DE7AB903A50}" destId="{C8C6274A-AA26-244D-BBE6-B786ED8956A0}" srcOrd="0" destOrd="0" parTransId="{796510A0-5C2C-7345-A936-8AF4DAE07AA8}" sibTransId="{CB9E9E5F-8975-9A49-A359-1B6F874C9962}"/>
    <dgm:cxn modelId="{8D393C09-0FC2-5F4E-AD18-FB7249BB0D6B}" srcId="{F3503A18-8B96-3644-B65B-1DE7AB903A50}" destId="{CC2EBDE0-4B37-EE40-AE5C-DF2DAF7BBC60}" srcOrd="1" destOrd="0" parTransId="{9A5E52C0-3557-CF40-A6F6-D20F12BDF20F}" sibTransId="{EF269346-4F16-5A42-BC94-BFD4EF9CE5D0}"/>
    <dgm:cxn modelId="{CB184609-6F63-7846-8585-9584BBFF48B8}" type="presOf" srcId="{B7DA5858-9D73-834B-A88B-6DBE117BA5BC}" destId="{7466B8C8-FB22-5241-9ACF-19EC4E584305}" srcOrd="0" destOrd="0" presId="urn:microsoft.com/office/officeart/2005/8/layout/radial6"/>
    <dgm:cxn modelId="{FD72EC0B-E939-904F-90EF-17D55D34C09C}" type="presOf" srcId="{CFBAB36D-F9CB-EF44-8610-B79910617488}" destId="{F4DBBF60-CF1F-0B48-A515-ADB45C014B35}" srcOrd="0" destOrd="0" presId="urn:microsoft.com/office/officeart/2005/8/layout/radial6"/>
    <dgm:cxn modelId="{4EBB020E-6E47-2248-A6EC-B00BA5EF545F}" type="presOf" srcId="{2D8ADDA3-3D0F-0341-A884-9B638ADCACC1}" destId="{1B5BB0B6-C9BD-1E4B-8577-64C466D5803F}" srcOrd="0" destOrd="0" presId="urn:microsoft.com/office/officeart/2005/8/layout/radial6"/>
    <dgm:cxn modelId="{0AB16516-E616-1240-B19C-F90A3F401060}" type="presOf" srcId="{9DDE65AF-C4F1-2644-8E49-ACC283E44FC1}" destId="{188925CA-0CD3-9A4B-B854-DAA471C9D121}" srcOrd="0" destOrd="0" presId="urn:microsoft.com/office/officeart/2005/8/layout/radial6"/>
    <dgm:cxn modelId="{7215FE18-65B2-9645-95EF-FD7EAFFC2FD3}" type="presOf" srcId="{E6F1A200-985E-264B-8B68-BB010CE92988}" destId="{5CDD626B-A884-AC4E-AE8A-1FB29847ABB6}" srcOrd="0" destOrd="0" presId="urn:microsoft.com/office/officeart/2005/8/layout/radial6"/>
    <dgm:cxn modelId="{7013FB1A-85EF-A247-A061-F1D2E208D652}" type="presOf" srcId="{6A3FC866-DA35-FA41-AE4D-D7169110B3D4}" destId="{27EAA8E4-4C49-0546-A87F-846197539F7B}" srcOrd="0" destOrd="0" presId="urn:microsoft.com/office/officeart/2005/8/layout/radial6"/>
    <dgm:cxn modelId="{28133130-BE4C-2A40-9873-05CA0957DAF5}" srcId="{C8C6274A-AA26-244D-BBE6-B786ED8956A0}" destId="{F3816C7B-CD20-DF43-AD9C-126DD5DE8864}" srcOrd="1" destOrd="0" parTransId="{35F1BE64-9724-CA41-A9C7-D4E8EE4362DD}" sibTransId="{CFBAB36D-F9CB-EF44-8610-B79910617488}"/>
    <dgm:cxn modelId="{3380F838-E8EB-174A-B09D-91F96B42DB22}" type="presOf" srcId="{B1A9D871-F012-F444-937B-F969D7615A06}" destId="{FC41F30C-9FB7-3948-9C5E-7FF0E20DAF9E}" srcOrd="0" destOrd="0" presId="urn:microsoft.com/office/officeart/2005/8/layout/radial6"/>
    <dgm:cxn modelId="{1D65CC39-1D5B-7448-A546-FF24F83473CB}" type="presOf" srcId="{F3816C7B-CD20-DF43-AD9C-126DD5DE8864}" destId="{C8F752ED-A0CA-8B49-8870-68434209B304}" srcOrd="0" destOrd="0" presId="urn:microsoft.com/office/officeart/2005/8/layout/radial6"/>
    <dgm:cxn modelId="{76EDE639-FE98-814E-9DAB-D3823530B436}" type="presOf" srcId="{F3503A18-8B96-3644-B65B-1DE7AB903A50}" destId="{400D6A03-F27B-7D45-9FB5-995D2211E41D}" srcOrd="0" destOrd="0" presId="urn:microsoft.com/office/officeart/2005/8/layout/radial6"/>
    <dgm:cxn modelId="{8DA87F41-B238-CA4C-8BF7-BE75D5699D17}" srcId="{C8C6274A-AA26-244D-BBE6-B786ED8956A0}" destId="{CD6925FF-859A-884C-99A8-FE9DA4C08ED7}" srcOrd="5" destOrd="0" parTransId="{DAD944A0-F875-0544-BB07-5AFF22B97AD4}" sibTransId="{6B41896B-A7CD-4349-9E90-7A1F065B960A}"/>
    <dgm:cxn modelId="{CB405A70-7306-5543-BE06-BE48DDA95DD2}" type="presOf" srcId="{C8C6274A-AA26-244D-BBE6-B786ED8956A0}" destId="{9BD6A0B8-5FDD-4249-AB26-F40B8F16A599}" srcOrd="0" destOrd="0" presId="urn:microsoft.com/office/officeart/2005/8/layout/radial6"/>
    <dgm:cxn modelId="{D13DB088-8F69-6342-9AEA-50D0398A90EA}" type="presOf" srcId="{CD6925FF-859A-884C-99A8-FE9DA4C08ED7}" destId="{BE50AAA4-C230-9A42-A737-9B1ACE85A340}" srcOrd="0" destOrd="0" presId="urn:microsoft.com/office/officeart/2005/8/layout/radial6"/>
    <dgm:cxn modelId="{C582E19D-C376-A24D-B59C-24E7F37067D9}" srcId="{C8C6274A-AA26-244D-BBE6-B786ED8956A0}" destId="{E6F1A200-985E-264B-8B68-BB010CE92988}" srcOrd="3" destOrd="0" parTransId="{3B837F74-8394-E344-A507-2748B11D7908}" sibTransId="{B1A9D871-F012-F444-937B-F969D7615A06}"/>
    <dgm:cxn modelId="{B90D31C0-41F8-4E4D-873C-45E359418C3C}" type="presOf" srcId="{1B5BA6C0-2018-CC41-813A-816B8F058772}" destId="{E1DFDFA0-5143-B640-8368-A073885E3407}" srcOrd="0" destOrd="0" presId="urn:microsoft.com/office/officeart/2005/8/layout/radial6"/>
    <dgm:cxn modelId="{48EC2FC4-3328-CA41-AB6F-7792BC691464}" srcId="{C8C6274A-AA26-244D-BBE6-B786ED8956A0}" destId="{9DDE65AF-C4F1-2644-8E49-ACC283E44FC1}" srcOrd="0" destOrd="0" parTransId="{8721FE7E-5B6A-DA4C-947D-069187479E9B}" sibTransId="{6A3FC866-DA35-FA41-AE4D-D7169110B3D4}"/>
    <dgm:cxn modelId="{C15C49C6-EDEE-BA4A-86BB-BC88759325CC}" type="presOf" srcId="{6B41896B-A7CD-4349-9E90-7A1F065B960A}" destId="{2A9030E6-D54F-B048-B67D-85B4E0165277}" srcOrd="0" destOrd="0" presId="urn:microsoft.com/office/officeart/2005/8/layout/radial6"/>
    <dgm:cxn modelId="{016BF0CB-05C7-9847-A27F-FE764A77F582}" type="presOf" srcId="{315D2D4A-CEC9-524E-BEEA-DBA731EADF3D}" destId="{54403A20-B5BA-1748-BD4A-94768DB55769}" srcOrd="0" destOrd="0" presId="urn:microsoft.com/office/officeart/2005/8/layout/radial6"/>
    <dgm:cxn modelId="{B72D0CCE-421C-474E-B81B-3B2213B914A1}" srcId="{C8C6274A-AA26-244D-BBE6-B786ED8956A0}" destId="{B7DA5858-9D73-834B-A88B-6DBE117BA5BC}" srcOrd="4" destOrd="0" parTransId="{6B25F03A-F9E2-934D-AC98-85CC83BEF2BD}" sibTransId="{2D8ADDA3-3D0F-0341-A884-9B638ADCACC1}"/>
    <dgm:cxn modelId="{05B8D4E6-ADA9-024D-AC8E-7D428E54A2B6}" srcId="{C8C6274A-AA26-244D-BBE6-B786ED8956A0}" destId="{1B5BA6C0-2018-CC41-813A-816B8F058772}" srcOrd="2" destOrd="0" parTransId="{BF7959FC-8F1E-954F-B16B-D762363B39C5}" sibTransId="{315D2D4A-CEC9-524E-BEEA-DBA731EADF3D}"/>
    <dgm:cxn modelId="{E7443FE0-EE40-F642-892F-93DC96B69520}" type="presParOf" srcId="{400D6A03-F27B-7D45-9FB5-995D2211E41D}" destId="{9BD6A0B8-5FDD-4249-AB26-F40B8F16A599}" srcOrd="0" destOrd="0" presId="urn:microsoft.com/office/officeart/2005/8/layout/radial6"/>
    <dgm:cxn modelId="{B1D5F7B1-F615-A94A-B2EF-87C2BEAF90E7}" type="presParOf" srcId="{400D6A03-F27B-7D45-9FB5-995D2211E41D}" destId="{188925CA-0CD3-9A4B-B854-DAA471C9D121}" srcOrd="1" destOrd="0" presId="urn:microsoft.com/office/officeart/2005/8/layout/radial6"/>
    <dgm:cxn modelId="{96E3778F-6CDF-714F-9ABC-BCF58722B1E9}" type="presParOf" srcId="{400D6A03-F27B-7D45-9FB5-995D2211E41D}" destId="{30B64905-006B-DC42-B54D-E715F0F0E923}" srcOrd="2" destOrd="0" presId="urn:microsoft.com/office/officeart/2005/8/layout/radial6"/>
    <dgm:cxn modelId="{203D2563-3F9C-E548-B11C-0D858931B317}" type="presParOf" srcId="{400D6A03-F27B-7D45-9FB5-995D2211E41D}" destId="{27EAA8E4-4C49-0546-A87F-846197539F7B}" srcOrd="3" destOrd="0" presId="urn:microsoft.com/office/officeart/2005/8/layout/radial6"/>
    <dgm:cxn modelId="{77F644C0-6ED7-3045-813A-BC5C2BF3CBEB}" type="presParOf" srcId="{400D6A03-F27B-7D45-9FB5-995D2211E41D}" destId="{C8F752ED-A0CA-8B49-8870-68434209B304}" srcOrd="4" destOrd="0" presId="urn:microsoft.com/office/officeart/2005/8/layout/radial6"/>
    <dgm:cxn modelId="{4202B47E-DD74-8944-8D34-E557C5B8D83B}" type="presParOf" srcId="{400D6A03-F27B-7D45-9FB5-995D2211E41D}" destId="{C0A1E881-EB82-0343-91AF-47CCDC05A9B1}" srcOrd="5" destOrd="0" presId="urn:microsoft.com/office/officeart/2005/8/layout/radial6"/>
    <dgm:cxn modelId="{A147C320-A432-B544-B089-AA6CC20D4136}" type="presParOf" srcId="{400D6A03-F27B-7D45-9FB5-995D2211E41D}" destId="{F4DBBF60-CF1F-0B48-A515-ADB45C014B35}" srcOrd="6" destOrd="0" presId="urn:microsoft.com/office/officeart/2005/8/layout/radial6"/>
    <dgm:cxn modelId="{C5611601-E14E-FC43-93E5-0345DAB7604B}" type="presParOf" srcId="{400D6A03-F27B-7D45-9FB5-995D2211E41D}" destId="{E1DFDFA0-5143-B640-8368-A073885E3407}" srcOrd="7" destOrd="0" presId="urn:microsoft.com/office/officeart/2005/8/layout/radial6"/>
    <dgm:cxn modelId="{EECAC90C-E254-344B-A656-F674430E52B2}" type="presParOf" srcId="{400D6A03-F27B-7D45-9FB5-995D2211E41D}" destId="{412EA4D0-0DD8-6E43-848E-FE6A3F8D5F71}" srcOrd="8" destOrd="0" presId="urn:microsoft.com/office/officeart/2005/8/layout/radial6"/>
    <dgm:cxn modelId="{93ED4EF8-85F2-2D4E-B4FE-9298AF01428C}" type="presParOf" srcId="{400D6A03-F27B-7D45-9FB5-995D2211E41D}" destId="{54403A20-B5BA-1748-BD4A-94768DB55769}" srcOrd="9" destOrd="0" presId="urn:microsoft.com/office/officeart/2005/8/layout/radial6"/>
    <dgm:cxn modelId="{524BEC79-DFF1-124B-85E6-B7864C79BA41}" type="presParOf" srcId="{400D6A03-F27B-7D45-9FB5-995D2211E41D}" destId="{5CDD626B-A884-AC4E-AE8A-1FB29847ABB6}" srcOrd="10" destOrd="0" presId="urn:microsoft.com/office/officeart/2005/8/layout/radial6"/>
    <dgm:cxn modelId="{93AB7D6E-7C08-884E-A499-AE91965334CB}" type="presParOf" srcId="{400D6A03-F27B-7D45-9FB5-995D2211E41D}" destId="{C49F233E-C733-2E4F-A2EC-C0827715AD1A}" srcOrd="11" destOrd="0" presId="urn:microsoft.com/office/officeart/2005/8/layout/radial6"/>
    <dgm:cxn modelId="{AB38D5CC-AF53-3047-B8B8-C2F974E3FC40}" type="presParOf" srcId="{400D6A03-F27B-7D45-9FB5-995D2211E41D}" destId="{FC41F30C-9FB7-3948-9C5E-7FF0E20DAF9E}" srcOrd="12" destOrd="0" presId="urn:microsoft.com/office/officeart/2005/8/layout/radial6"/>
    <dgm:cxn modelId="{44592273-A6BF-0549-9C8B-C8AE978405A5}" type="presParOf" srcId="{400D6A03-F27B-7D45-9FB5-995D2211E41D}" destId="{7466B8C8-FB22-5241-9ACF-19EC4E584305}" srcOrd="13" destOrd="0" presId="urn:microsoft.com/office/officeart/2005/8/layout/radial6"/>
    <dgm:cxn modelId="{0C4EA4D5-2CD6-474E-A3BE-4F4AB1B11391}" type="presParOf" srcId="{400D6A03-F27B-7D45-9FB5-995D2211E41D}" destId="{9315623D-3770-764B-A142-39072003012F}" srcOrd="14" destOrd="0" presId="urn:microsoft.com/office/officeart/2005/8/layout/radial6"/>
    <dgm:cxn modelId="{0987D84A-41E1-B348-827E-D2B57B6192B4}" type="presParOf" srcId="{400D6A03-F27B-7D45-9FB5-995D2211E41D}" destId="{1B5BB0B6-C9BD-1E4B-8577-64C466D5803F}" srcOrd="15" destOrd="0" presId="urn:microsoft.com/office/officeart/2005/8/layout/radial6"/>
    <dgm:cxn modelId="{AECBA07E-76D8-DD4C-926D-1953CAB01F63}" type="presParOf" srcId="{400D6A03-F27B-7D45-9FB5-995D2211E41D}" destId="{BE50AAA4-C230-9A42-A737-9B1ACE85A340}" srcOrd="16" destOrd="0" presId="urn:microsoft.com/office/officeart/2005/8/layout/radial6"/>
    <dgm:cxn modelId="{52A5EE85-9F15-BC47-B6E7-A58F135CA53B}" type="presParOf" srcId="{400D6A03-F27B-7D45-9FB5-995D2211E41D}" destId="{442FDEA9-78B3-6644-88C8-6B951B3740A0}" srcOrd="17" destOrd="0" presId="urn:microsoft.com/office/officeart/2005/8/layout/radial6"/>
    <dgm:cxn modelId="{E44ADF3B-C5D4-3D47-BB5D-7037ED5F25DF}" type="presParOf" srcId="{400D6A03-F27B-7D45-9FB5-995D2211E41D}" destId="{2A9030E6-D54F-B048-B67D-85B4E016527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030E6-D54F-B048-B67D-85B4E0165277}">
      <dsp:nvSpPr>
        <dsp:cNvPr id="0" name=""/>
        <dsp:cNvSpPr/>
      </dsp:nvSpPr>
      <dsp:spPr>
        <a:xfrm>
          <a:off x="831977" y="583485"/>
          <a:ext cx="3997118" cy="3997118"/>
        </a:xfrm>
        <a:prstGeom prst="blockArc">
          <a:avLst>
            <a:gd name="adj1" fmla="val 12600000"/>
            <a:gd name="adj2" fmla="val 16200000"/>
            <a:gd name="adj3" fmla="val 451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5BB0B6-C9BD-1E4B-8577-64C466D5803F}">
      <dsp:nvSpPr>
        <dsp:cNvPr id="0" name=""/>
        <dsp:cNvSpPr/>
      </dsp:nvSpPr>
      <dsp:spPr>
        <a:xfrm>
          <a:off x="831977" y="583485"/>
          <a:ext cx="3997118" cy="3997118"/>
        </a:xfrm>
        <a:prstGeom prst="blockArc">
          <a:avLst>
            <a:gd name="adj1" fmla="val 9000000"/>
            <a:gd name="adj2" fmla="val 12600000"/>
            <a:gd name="adj3" fmla="val 451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41F30C-9FB7-3948-9C5E-7FF0E20DAF9E}">
      <dsp:nvSpPr>
        <dsp:cNvPr id="0" name=""/>
        <dsp:cNvSpPr/>
      </dsp:nvSpPr>
      <dsp:spPr>
        <a:xfrm>
          <a:off x="831977" y="583485"/>
          <a:ext cx="3997118" cy="3997118"/>
        </a:xfrm>
        <a:prstGeom prst="blockArc">
          <a:avLst>
            <a:gd name="adj1" fmla="val 5400000"/>
            <a:gd name="adj2" fmla="val 9000000"/>
            <a:gd name="adj3" fmla="val 451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403A20-B5BA-1748-BD4A-94768DB55769}">
      <dsp:nvSpPr>
        <dsp:cNvPr id="0" name=""/>
        <dsp:cNvSpPr/>
      </dsp:nvSpPr>
      <dsp:spPr>
        <a:xfrm>
          <a:off x="831977" y="583485"/>
          <a:ext cx="3997118" cy="3997118"/>
        </a:xfrm>
        <a:prstGeom prst="blockArc">
          <a:avLst>
            <a:gd name="adj1" fmla="val 1800000"/>
            <a:gd name="adj2" fmla="val 5400000"/>
            <a:gd name="adj3" fmla="val 451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BBF60-CF1F-0B48-A515-ADB45C014B35}">
      <dsp:nvSpPr>
        <dsp:cNvPr id="0" name=""/>
        <dsp:cNvSpPr/>
      </dsp:nvSpPr>
      <dsp:spPr>
        <a:xfrm>
          <a:off x="831977" y="583485"/>
          <a:ext cx="3997118" cy="3997118"/>
        </a:xfrm>
        <a:prstGeom prst="blockArc">
          <a:avLst>
            <a:gd name="adj1" fmla="val 19800000"/>
            <a:gd name="adj2" fmla="val 1800000"/>
            <a:gd name="adj3" fmla="val 451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AA8E4-4C49-0546-A87F-846197539F7B}">
      <dsp:nvSpPr>
        <dsp:cNvPr id="0" name=""/>
        <dsp:cNvSpPr/>
      </dsp:nvSpPr>
      <dsp:spPr>
        <a:xfrm>
          <a:off x="831977" y="583485"/>
          <a:ext cx="3997118" cy="3997118"/>
        </a:xfrm>
        <a:prstGeom prst="blockArc">
          <a:avLst>
            <a:gd name="adj1" fmla="val 16200000"/>
            <a:gd name="adj2" fmla="val 19800000"/>
            <a:gd name="adj3" fmla="val 451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6A0B8-5FDD-4249-AB26-F40B8F16A599}">
      <dsp:nvSpPr>
        <dsp:cNvPr id="0" name=""/>
        <dsp:cNvSpPr/>
      </dsp:nvSpPr>
      <dsp:spPr>
        <a:xfrm>
          <a:off x="1934937" y="1686444"/>
          <a:ext cx="1791199" cy="17911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Ebola Disease Outbreak Control</a:t>
          </a:r>
        </a:p>
      </dsp:txBody>
      <dsp:txXfrm>
        <a:off x="2197252" y="1948759"/>
        <a:ext cx="1266569" cy="1266569"/>
      </dsp:txXfrm>
    </dsp:sp>
    <dsp:sp modelId="{188925CA-0CD3-9A4B-B854-DAA471C9D121}">
      <dsp:nvSpPr>
        <dsp:cNvPr id="0" name=""/>
        <dsp:cNvSpPr/>
      </dsp:nvSpPr>
      <dsp:spPr>
        <a:xfrm>
          <a:off x="2203617" y="1703"/>
          <a:ext cx="1253839" cy="125383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SzPts val="2600"/>
            <a:buNone/>
          </a:pPr>
          <a:r>
            <a:rPr lang="en-GB" sz="900" kern="1200" dirty="0">
              <a:solidFill>
                <a:schemeClr val="tx1"/>
              </a:solidFill>
              <a:ea typeface="Atkinson Hyperlegible"/>
              <a:cs typeface="Atkinson Hyperlegible"/>
              <a:sym typeface="Atkinson Hyperlegible"/>
            </a:rPr>
            <a:t>Strong community engagement to empower communities in defining and adhering to outbreak control interventions </a:t>
          </a:r>
          <a:endParaRPr lang="en-US" sz="900" kern="1200" dirty="0">
            <a:solidFill>
              <a:schemeClr val="tx1"/>
            </a:solidFill>
          </a:endParaRPr>
        </a:p>
      </dsp:txBody>
      <dsp:txXfrm>
        <a:off x="2387237" y="185323"/>
        <a:ext cx="886599" cy="886599"/>
      </dsp:txXfrm>
    </dsp:sp>
    <dsp:sp modelId="{C8F752ED-A0CA-8B49-8870-68434209B304}">
      <dsp:nvSpPr>
        <dsp:cNvPr id="0" name=""/>
        <dsp:cNvSpPr/>
      </dsp:nvSpPr>
      <dsp:spPr>
        <a:xfrm>
          <a:off x="3895329" y="978414"/>
          <a:ext cx="1253839" cy="125383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ea typeface="Atkinson Hyperlegible"/>
              <a:cs typeface="Atkinson Hyperlegible"/>
              <a:sym typeface="Atkinson Hyperlegible"/>
            </a:rPr>
            <a:t>Surveillance and contact tracing </a:t>
          </a:r>
          <a:endParaRPr lang="en-GB" sz="900" kern="1200" dirty="0">
            <a:ea typeface="Atkinson Hyperlegible"/>
            <a:cs typeface="Atkinson Hyperlegible"/>
            <a:sym typeface="Atkinson Hyperlegible"/>
          </a:endParaRPr>
        </a:p>
      </dsp:txBody>
      <dsp:txXfrm>
        <a:off x="4078949" y="1162034"/>
        <a:ext cx="886599" cy="886599"/>
      </dsp:txXfrm>
    </dsp:sp>
    <dsp:sp modelId="{E1DFDFA0-5143-B640-8368-A073885E3407}">
      <dsp:nvSpPr>
        <dsp:cNvPr id="0" name=""/>
        <dsp:cNvSpPr/>
      </dsp:nvSpPr>
      <dsp:spPr>
        <a:xfrm>
          <a:off x="3895329" y="2931835"/>
          <a:ext cx="1253839" cy="125383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ea typeface="Atkinson Hyperlegible"/>
              <a:cs typeface="Atkinson Hyperlegible"/>
              <a:sym typeface="Atkinson Hyperlegible"/>
            </a:rPr>
            <a:t>Laboratory support for confirmation and patient management</a:t>
          </a:r>
        </a:p>
      </dsp:txBody>
      <dsp:txXfrm>
        <a:off x="4078949" y="3115455"/>
        <a:ext cx="886599" cy="886599"/>
      </dsp:txXfrm>
    </dsp:sp>
    <dsp:sp modelId="{5CDD626B-A884-AC4E-AE8A-1FB29847ABB6}">
      <dsp:nvSpPr>
        <dsp:cNvPr id="0" name=""/>
        <dsp:cNvSpPr/>
      </dsp:nvSpPr>
      <dsp:spPr>
        <a:xfrm>
          <a:off x="2203617" y="3908545"/>
          <a:ext cx="1253839" cy="125383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ea typeface="Atkinson Hyperlegible"/>
              <a:cs typeface="Atkinson Hyperlegible"/>
              <a:sym typeface="Atkinson Hyperlegible"/>
            </a:rPr>
            <a:t>Case management</a:t>
          </a:r>
        </a:p>
      </dsp:txBody>
      <dsp:txXfrm>
        <a:off x="2387237" y="4092165"/>
        <a:ext cx="886599" cy="886599"/>
      </dsp:txXfrm>
    </dsp:sp>
    <dsp:sp modelId="{7466B8C8-FB22-5241-9ACF-19EC4E584305}">
      <dsp:nvSpPr>
        <dsp:cNvPr id="0" name=""/>
        <dsp:cNvSpPr/>
      </dsp:nvSpPr>
      <dsp:spPr>
        <a:xfrm>
          <a:off x="511905" y="2931835"/>
          <a:ext cx="1253839" cy="1253839"/>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ea typeface="Atkinson Hyperlegible"/>
              <a:cs typeface="Atkinson Hyperlegible"/>
              <a:sym typeface="Atkinson Hyperlegible"/>
            </a:rPr>
            <a:t>Infection prevention and control in health facilities</a:t>
          </a:r>
        </a:p>
      </dsp:txBody>
      <dsp:txXfrm>
        <a:off x="695525" y="3115455"/>
        <a:ext cx="886599" cy="886599"/>
      </dsp:txXfrm>
    </dsp:sp>
    <dsp:sp modelId="{BE50AAA4-C230-9A42-A737-9B1ACE85A340}">
      <dsp:nvSpPr>
        <dsp:cNvPr id="0" name=""/>
        <dsp:cNvSpPr/>
      </dsp:nvSpPr>
      <dsp:spPr>
        <a:xfrm>
          <a:off x="511905" y="978414"/>
          <a:ext cx="1253839" cy="125383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ea typeface="Atkinson Hyperlegible"/>
              <a:cs typeface="Atkinson Hyperlegible"/>
              <a:sym typeface="Atkinson Hyperlegible"/>
            </a:rPr>
            <a:t>Safe and dignified burials</a:t>
          </a:r>
          <a:endParaRPr lang="en-US" sz="900" kern="1200" dirty="0">
            <a:solidFill>
              <a:schemeClr val="tx1"/>
            </a:solidFill>
          </a:endParaRPr>
        </a:p>
      </dsp:txBody>
      <dsp:txXfrm>
        <a:off x="695525" y="1162034"/>
        <a:ext cx="886599" cy="8865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34B00-128B-0947-A50A-5405308B23A5}" type="datetimeFigureOut">
              <a:rPr lang="en-US" smtClean="0"/>
              <a:t>3/3/25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C2180-9348-5044-9764-846672AC6E3E}" type="slidenum">
              <a:rPr lang="en-US" smtClean="0"/>
              <a:t>‹#›</a:t>
            </a:fld>
            <a:endParaRPr lang="en-US"/>
          </a:p>
        </p:txBody>
      </p:sp>
    </p:spTree>
    <p:extLst>
      <p:ext uri="{BB962C8B-B14F-4D97-AF65-F5344CB8AC3E}">
        <p14:creationId xmlns:p14="http://schemas.microsoft.com/office/powerpoint/2010/main" val="199018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Ebola </a:t>
            </a:r>
            <a:r>
              <a:rPr lang="fr-FR" dirty="0" err="1"/>
              <a:t>disease</a:t>
            </a:r>
            <a:r>
              <a:rPr lang="fr-FR" dirty="0"/>
              <a:t> </a:t>
            </a:r>
            <a:r>
              <a:rPr lang="fr-FR" dirty="0" err="1"/>
              <a:t>share</a:t>
            </a:r>
            <a:r>
              <a:rPr lang="fr-FR" dirty="0"/>
              <a:t> a lot of </a:t>
            </a:r>
            <a:r>
              <a:rPr lang="fr-FR" dirty="0" err="1"/>
              <a:t>commonalities</a:t>
            </a:r>
            <a:r>
              <a:rPr lang="fr-FR" dirty="0"/>
              <a:t> but </a:t>
            </a:r>
            <a:r>
              <a:rPr lang="fr-FR" dirty="0" err="1"/>
              <a:t>aslo</a:t>
            </a:r>
            <a:r>
              <a:rPr lang="fr-FR" dirty="0"/>
              <a:t> have </a:t>
            </a:r>
            <a:r>
              <a:rPr lang="fr-FR" dirty="0" err="1"/>
              <a:t>some</a:t>
            </a:r>
            <a:r>
              <a:rPr lang="fr-FR" dirty="0"/>
              <a:t> </a:t>
            </a:r>
            <a:r>
              <a:rPr lang="fr-FR" dirty="0" err="1"/>
              <a:t>differences</a:t>
            </a:r>
            <a:r>
              <a:rPr lang="fr-FR" dirty="0"/>
              <a:t>. </a:t>
            </a:r>
            <a:r>
              <a:rPr lang="fr-FR" dirty="0" err="1"/>
              <a:t>Because</a:t>
            </a:r>
            <a:r>
              <a:rPr lang="fr-FR" dirty="0"/>
              <a:t> the </a:t>
            </a:r>
            <a:r>
              <a:rPr lang="fr-FR" dirty="0" err="1"/>
              <a:t>terminology</a:t>
            </a:r>
            <a:r>
              <a:rPr lang="fr-FR" dirty="0"/>
              <a:t> can </a:t>
            </a:r>
            <a:r>
              <a:rPr lang="fr-FR" dirty="0" err="1"/>
              <a:t>be</a:t>
            </a:r>
            <a:r>
              <a:rPr lang="fr-FR" dirty="0"/>
              <a:t> </a:t>
            </a:r>
            <a:r>
              <a:rPr lang="fr-FR" dirty="0" err="1"/>
              <a:t>sometime</a:t>
            </a:r>
            <a:r>
              <a:rPr lang="fr-FR" dirty="0"/>
              <a:t> </a:t>
            </a:r>
            <a:r>
              <a:rPr lang="fr-FR" dirty="0" err="1"/>
              <a:t>confusing</a:t>
            </a:r>
            <a:r>
              <a:rPr lang="fr-FR" dirty="0"/>
              <a:t> </a:t>
            </a:r>
            <a:r>
              <a:rPr lang="fr-FR" dirty="0" err="1"/>
              <a:t>I’ll</a:t>
            </a:r>
            <a:r>
              <a:rPr lang="fr-FR" dirty="0"/>
              <a:t> mention </a:t>
            </a:r>
            <a:r>
              <a:rPr lang="fr-FR" dirty="0" err="1"/>
              <a:t>here</a:t>
            </a:r>
            <a:r>
              <a:rPr lang="fr-FR" dirty="0"/>
              <a:t> </a:t>
            </a:r>
            <a:r>
              <a:rPr lang="fr-FR" dirty="0" err="1"/>
              <a:t>what</a:t>
            </a:r>
            <a:r>
              <a:rPr lang="fr-FR" dirty="0"/>
              <a:t> are the </a:t>
            </a:r>
            <a:r>
              <a:rPr lang="fr-FR" dirty="0" err="1"/>
              <a:t>differences</a:t>
            </a:r>
            <a:r>
              <a:rPr lang="fr-FR" dirty="0"/>
              <a:t> and </a:t>
            </a:r>
            <a:r>
              <a:rPr lang="fr-FR" dirty="0" err="1"/>
              <a:t>will</a:t>
            </a:r>
            <a:r>
              <a:rPr lang="fr-FR" dirty="0"/>
              <a:t> focus on the </a:t>
            </a:r>
            <a:r>
              <a:rPr lang="fr-FR" dirty="0" err="1"/>
              <a:t>following</a:t>
            </a:r>
            <a:r>
              <a:rPr lang="fr-FR" dirty="0"/>
              <a:t> slides on the </a:t>
            </a:r>
            <a:r>
              <a:rPr lang="fr-FR" dirty="0" err="1"/>
              <a:t>commonalities</a:t>
            </a:r>
            <a:r>
              <a:rPr lang="fr-FR" dirty="0"/>
              <a:t> </a:t>
            </a:r>
            <a:r>
              <a:rPr lang="fr-FR" dirty="0" err="1"/>
              <a:t>they</a:t>
            </a:r>
            <a:r>
              <a:rPr lang="fr-FR" dirty="0"/>
              <a:t> have. </a:t>
            </a:r>
          </a:p>
          <a:p>
            <a:pPr marL="171450" indent="-171450">
              <a:buFont typeface="Arial" panose="020B0604020202020204" pitchFamily="34" charset="0"/>
              <a:buChar char="•"/>
            </a:pPr>
            <a:r>
              <a:rPr lang="fr-FR" dirty="0" err="1"/>
              <a:t>Evd</a:t>
            </a:r>
            <a:r>
              <a:rPr lang="fr-FR" dirty="0"/>
              <a:t> outbreak have been more </a:t>
            </a:r>
            <a:r>
              <a:rPr lang="fr-FR" dirty="0" err="1"/>
              <a:t>commonly</a:t>
            </a:r>
            <a:r>
              <a:rPr lang="fr-FR" dirty="0"/>
              <a:t> </a:t>
            </a:r>
            <a:r>
              <a:rPr lang="fr-FR" dirty="0" err="1"/>
              <a:t>reported</a:t>
            </a:r>
            <a:r>
              <a:rPr lang="fr-FR" dirty="0"/>
              <a:t> as </a:t>
            </a:r>
            <a:r>
              <a:rPr lang="fr-FR" dirty="0" err="1"/>
              <a:t>mentioned</a:t>
            </a:r>
            <a:r>
              <a:rPr lang="fr-FR" dirty="0"/>
              <a:t> in </a:t>
            </a:r>
            <a:r>
              <a:rPr lang="fr-FR" dirty="0" err="1"/>
              <a:t>previous</a:t>
            </a:r>
            <a:r>
              <a:rPr lang="fr-FR" dirty="0"/>
              <a:t> slide </a:t>
            </a:r>
            <a:r>
              <a:rPr lang="fr-FR" dirty="0" err="1"/>
              <a:t>compared</a:t>
            </a:r>
            <a:r>
              <a:rPr lang="fr-FR" dirty="0"/>
              <a:t> to SVD </a:t>
            </a:r>
          </a:p>
          <a:p>
            <a:pPr marL="171450" indent="-171450">
              <a:buFont typeface="Arial" panose="020B0604020202020204" pitchFamily="34" charset="0"/>
              <a:buChar char="•"/>
            </a:pPr>
            <a:r>
              <a:rPr lang="fr-FR" dirty="0"/>
              <a:t>CFR </a:t>
            </a:r>
            <a:r>
              <a:rPr lang="fr-FR" dirty="0" err="1"/>
              <a:t>is</a:t>
            </a:r>
            <a:r>
              <a:rPr lang="fr-FR" dirty="0"/>
              <a:t> </a:t>
            </a:r>
            <a:r>
              <a:rPr lang="fr-FR" dirty="0" err="1"/>
              <a:t>similar</a:t>
            </a:r>
            <a:r>
              <a:rPr lang="fr-FR" dirty="0"/>
              <a:t> </a:t>
            </a:r>
            <a:r>
              <a:rPr lang="fr-FR" dirty="0" err="1"/>
              <a:t>though</a:t>
            </a:r>
            <a:r>
              <a:rPr lang="fr-FR" dirty="0"/>
              <a:t> </a:t>
            </a:r>
            <a:r>
              <a:rPr lang="fr-FR" dirty="0" err="1"/>
              <a:t>slightly</a:t>
            </a:r>
            <a:r>
              <a:rPr lang="fr-FR" dirty="0"/>
              <a:t> </a:t>
            </a:r>
            <a:r>
              <a:rPr lang="fr-FR" dirty="0" err="1"/>
              <a:t>lower</a:t>
            </a:r>
            <a:r>
              <a:rPr lang="fr-FR" dirty="0"/>
              <a:t> for </a:t>
            </a:r>
            <a:r>
              <a:rPr lang="fr-FR" dirty="0" err="1"/>
              <a:t>Sudan</a:t>
            </a:r>
            <a:r>
              <a:rPr lang="fr-FR" dirty="0"/>
              <a:t> virus </a:t>
            </a:r>
            <a:r>
              <a:rPr lang="fr-FR" dirty="0" err="1"/>
              <a:t>disease</a:t>
            </a:r>
            <a:r>
              <a:rPr lang="fr-FR" dirty="0"/>
              <a:t>. </a:t>
            </a:r>
          </a:p>
          <a:p>
            <a:pPr marL="171450" indent="-171450">
              <a:buFont typeface="Arial" panose="020B0604020202020204" pitchFamily="34" charset="0"/>
              <a:buChar char="•"/>
            </a:pPr>
            <a:r>
              <a:rPr lang="fr-FR" dirty="0"/>
              <a:t>Transmission route </a:t>
            </a:r>
            <a:r>
              <a:rPr lang="fr-FR" dirty="0" err="1"/>
              <a:t>is</a:t>
            </a:r>
            <a:r>
              <a:rPr lang="fr-FR" dirty="0"/>
              <a:t> </a:t>
            </a:r>
            <a:r>
              <a:rPr lang="fr-FR" dirty="0" err="1"/>
              <a:t>mostly</a:t>
            </a:r>
            <a:r>
              <a:rPr lang="fr-FR" dirty="0"/>
              <a:t> </a:t>
            </a:r>
            <a:r>
              <a:rPr lang="fr-FR" dirty="0" err="1"/>
              <a:t>similar</a:t>
            </a:r>
            <a:r>
              <a:rPr lang="fr-FR" dirty="0"/>
              <a:t>, </a:t>
            </a:r>
            <a:r>
              <a:rPr lang="fr-FR" dirty="0" err="1"/>
              <a:t>starting</a:t>
            </a:r>
            <a:r>
              <a:rPr lang="fr-FR" dirty="0"/>
              <a:t> in </a:t>
            </a:r>
            <a:r>
              <a:rPr lang="fr-FR" dirty="0" err="1"/>
              <a:t>most</a:t>
            </a:r>
            <a:r>
              <a:rPr lang="fr-FR" dirty="0"/>
              <a:t> case by a </a:t>
            </a:r>
            <a:r>
              <a:rPr lang="fr-FR" dirty="0" err="1"/>
              <a:t>spillover</a:t>
            </a:r>
            <a:r>
              <a:rPr lang="fr-FR" dirty="0"/>
              <a:t> </a:t>
            </a:r>
            <a:r>
              <a:rPr lang="fr-FR" dirty="0" err="1"/>
              <a:t>event</a:t>
            </a:r>
            <a:r>
              <a:rPr lang="fr-FR" dirty="0"/>
              <a:t> </a:t>
            </a:r>
            <a:r>
              <a:rPr lang="fr-FR" dirty="0" err="1"/>
              <a:t>from</a:t>
            </a:r>
            <a:r>
              <a:rPr lang="fr-FR" dirty="0"/>
              <a:t> </a:t>
            </a:r>
            <a:r>
              <a:rPr lang="fr-FR" dirty="0" err="1"/>
              <a:t>wildlife</a:t>
            </a:r>
            <a:r>
              <a:rPr lang="fr-FR" dirty="0"/>
              <a:t> and </a:t>
            </a:r>
            <a:r>
              <a:rPr lang="fr-FR" dirty="0" err="1"/>
              <a:t>then</a:t>
            </a:r>
            <a:r>
              <a:rPr lang="fr-FR" dirty="0"/>
              <a:t> </a:t>
            </a:r>
            <a:r>
              <a:rPr lang="fr-FR" dirty="0" err="1"/>
              <a:t>human</a:t>
            </a:r>
            <a:r>
              <a:rPr lang="fr-FR" dirty="0"/>
              <a:t>-to-</a:t>
            </a:r>
            <a:r>
              <a:rPr lang="fr-FR" dirty="0" err="1"/>
              <a:t>human</a:t>
            </a:r>
            <a:r>
              <a:rPr lang="fr-FR" dirty="0"/>
              <a:t> transmission. </a:t>
            </a:r>
            <a:r>
              <a:rPr lang="fr-FR" dirty="0" err="1"/>
              <a:t>However</a:t>
            </a:r>
            <a:r>
              <a:rPr lang="fr-FR" dirty="0"/>
              <a:t> for EVD </a:t>
            </a:r>
            <a:r>
              <a:rPr lang="fr-FR" dirty="0" err="1"/>
              <a:t>resurgence</a:t>
            </a:r>
            <a:r>
              <a:rPr lang="fr-FR" dirty="0"/>
              <a:t> </a:t>
            </a:r>
            <a:r>
              <a:rPr lang="fr-FR" dirty="0" err="1"/>
              <a:t>linked</a:t>
            </a:r>
            <a:r>
              <a:rPr lang="fr-FR" dirty="0"/>
              <a:t> to viral </a:t>
            </a:r>
            <a:r>
              <a:rPr lang="fr-FR" dirty="0" err="1"/>
              <a:t>persistence</a:t>
            </a:r>
            <a:r>
              <a:rPr lang="fr-FR" dirty="0"/>
              <a:t> in people </a:t>
            </a:r>
            <a:r>
              <a:rPr lang="fr-FR" dirty="0" err="1"/>
              <a:t>who</a:t>
            </a:r>
            <a:r>
              <a:rPr lang="fr-FR" dirty="0"/>
              <a:t> </a:t>
            </a:r>
            <a:r>
              <a:rPr lang="fr-FR" dirty="0" err="1"/>
              <a:t>recovered</a:t>
            </a:r>
            <a:r>
              <a:rPr lang="fr-FR" dirty="0"/>
              <a:t> have been </a:t>
            </a:r>
            <a:r>
              <a:rPr lang="fr-FR" dirty="0" err="1"/>
              <a:t>documented</a:t>
            </a:r>
            <a:r>
              <a:rPr lang="fr-FR" dirty="0"/>
              <a:t> up to 7 </a:t>
            </a:r>
            <a:r>
              <a:rPr lang="fr-FR" dirty="0" err="1"/>
              <a:t>years</a:t>
            </a:r>
            <a:r>
              <a:rPr lang="fr-FR" dirty="0"/>
              <a:t> </a:t>
            </a:r>
            <a:r>
              <a:rPr lang="fr-FR" dirty="0" err="1"/>
              <a:t>after</a:t>
            </a:r>
            <a:r>
              <a:rPr lang="fr-FR" dirty="0"/>
              <a:t> </a:t>
            </a:r>
            <a:r>
              <a:rPr lang="fr-FR" dirty="0" err="1"/>
              <a:t>recovery</a:t>
            </a:r>
            <a:r>
              <a:rPr lang="fr-FR" dirty="0"/>
              <a:t>. </a:t>
            </a:r>
          </a:p>
          <a:p>
            <a:pPr marL="171450" indent="-171450">
              <a:buFont typeface="Arial" panose="020B0604020202020204" pitchFamily="34" charset="0"/>
              <a:buChar char="•"/>
            </a:pPr>
            <a:r>
              <a:rPr lang="fr-FR" dirty="0"/>
              <a:t>In </a:t>
            </a:r>
            <a:r>
              <a:rPr lang="fr-FR" dirty="0" err="1"/>
              <a:t>terms</a:t>
            </a:r>
            <a:r>
              <a:rPr lang="fr-FR" dirty="0"/>
              <a:t> of diagnostic tests for acute cases : more options are </a:t>
            </a:r>
            <a:r>
              <a:rPr lang="fr-FR" dirty="0" err="1"/>
              <a:t>available</a:t>
            </a:r>
            <a:r>
              <a:rPr lang="fr-FR" dirty="0"/>
              <a:t> for EVD (</a:t>
            </a:r>
            <a:r>
              <a:rPr lang="fr-FR" dirty="0" err="1"/>
              <a:t>mostly</a:t>
            </a:r>
            <a:r>
              <a:rPr lang="fr-FR" dirty="0"/>
              <a:t> </a:t>
            </a:r>
            <a:r>
              <a:rPr lang="fr-FR" dirty="0" err="1"/>
              <a:t>thanks</a:t>
            </a:r>
            <a:r>
              <a:rPr lang="fr-FR" dirty="0"/>
              <a:t> for the </a:t>
            </a:r>
            <a:r>
              <a:rPr lang="fr-FR" dirty="0" err="1"/>
              <a:t>work</a:t>
            </a:r>
            <a:r>
              <a:rPr lang="fr-FR" dirty="0"/>
              <a:t> </a:t>
            </a:r>
            <a:r>
              <a:rPr lang="fr-FR" dirty="0" err="1"/>
              <a:t>done</a:t>
            </a:r>
            <a:r>
              <a:rPr lang="fr-FR" dirty="0"/>
              <a:t> by </a:t>
            </a:r>
            <a:r>
              <a:rPr lang="fr-FR" dirty="0" err="1"/>
              <a:t>many</a:t>
            </a:r>
            <a:r>
              <a:rPr lang="fr-FR" dirty="0"/>
              <a:t> </a:t>
            </a:r>
            <a:r>
              <a:rPr lang="fr-FR" dirty="0" err="1"/>
              <a:t>during</a:t>
            </a:r>
            <a:r>
              <a:rPr lang="fr-FR" dirty="0"/>
              <a:t> the outbreak in West Africa) </a:t>
            </a:r>
            <a:r>
              <a:rPr lang="fr-FR" dirty="0" err="1"/>
              <a:t>especially</a:t>
            </a:r>
            <a:r>
              <a:rPr lang="fr-FR" dirty="0"/>
              <a:t> to support patient management </a:t>
            </a:r>
            <a:r>
              <a:rPr lang="fr-FR" dirty="0" err="1"/>
              <a:t>with</a:t>
            </a:r>
            <a:r>
              <a:rPr lang="fr-FR" dirty="0"/>
              <a:t> a semi-</a:t>
            </a:r>
            <a:r>
              <a:rPr lang="fr-FR" dirty="0" err="1"/>
              <a:t>automated</a:t>
            </a:r>
            <a:r>
              <a:rPr lang="fr-FR" dirty="0"/>
              <a:t> </a:t>
            </a:r>
            <a:r>
              <a:rPr lang="fr-FR" dirty="0" err="1"/>
              <a:t>near</a:t>
            </a:r>
            <a:r>
              <a:rPr lang="fr-FR" dirty="0"/>
              <a:t> patient RT-PCR tests and </a:t>
            </a:r>
            <a:r>
              <a:rPr lang="fr-FR" dirty="0" err="1"/>
              <a:t>community</a:t>
            </a:r>
            <a:r>
              <a:rPr lang="fr-FR" dirty="0"/>
              <a:t> </a:t>
            </a:r>
            <a:r>
              <a:rPr lang="fr-FR" dirty="0" err="1"/>
              <a:t>deaths</a:t>
            </a:r>
            <a:r>
              <a:rPr lang="fr-FR" dirty="0"/>
              <a:t> </a:t>
            </a:r>
            <a:r>
              <a:rPr lang="fr-FR" dirty="0" err="1"/>
              <a:t>using</a:t>
            </a:r>
            <a:r>
              <a:rPr lang="fr-FR" dirty="0"/>
              <a:t> an </a:t>
            </a:r>
            <a:r>
              <a:rPr lang="fr-FR" dirty="0" err="1"/>
              <a:t>antigenic</a:t>
            </a:r>
            <a:r>
              <a:rPr lang="fr-FR" dirty="0"/>
              <a:t> RDT. This </a:t>
            </a:r>
            <a:r>
              <a:rPr lang="fr-FR" dirty="0" err="1"/>
              <a:t>facilitates</a:t>
            </a:r>
            <a:r>
              <a:rPr lang="fr-FR" dirty="0"/>
              <a:t> the </a:t>
            </a:r>
            <a:r>
              <a:rPr lang="fr-FR" dirty="0" err="1"/>
              <a:t>lab</a:t>
            </a:r>
            <a:r>
              <a:rPr lang="fr-FR" dirty="0"/>
              <a:t> </a:t>
            </a:r>
            <a:r>
              <a:rPr lang="fr-FR" dirty="0" err="1"/>
              <a:t>decentralization</a:t>
            </a:r>
            <a:r>
              <a:rPr lang="fr-FR" dirty="0"/>
              <a:t> </a:t>
            </a:r>
            <a:r>
              <a:rPr lang="fr-FR" dirty="0" err="1"/>
              <a:t>closer</a:t>
            </a:r>
            <a:r>
              <a:rPr lang="fr-FR" dirty="0"/>
              <a:t> to outbreak </a:t>
            </a:r>
            <a:r>
              <a:rPr lang="fr-FR" dirty="0" err="1"/>
              <a:t>epicenter</a:t>
            </a:r>
            <a:r>
              <a:rPr lang="fr-FR" dirty="0"/>
              <a:t>. For </a:t>
            </a:r>
            <a:r>
              <a:rPr lang="fr-FR" dirty="0" err="1"/>
              <a:t>Sudan</a:t>
            </a:r>
            <a:r>
              <a:rPr lang="fr-FR" dirty="0"/>
              <a:t> virus, </a:t>
            </a:r>
            <a:r>
              <a:rPr lang="fr-FR" dirty="0" err="1"/>
              <a:t>we</a:t>
            </a:r>
            <a:r>
              <a:rPr lang="fr-FR" dirty="0"/>
              <a:t> </a:t>
            </a:r>
            <a:r>
              <a:rPr lang="fr-FR" dirty="0" err="1"/>
              <a:t>only</a:t>
            </a:r>
            <a:r>
              <a:rPr lang="fr-FR" dirty="0"/>
              <a:t> have </a:t>
            </a:r>
            <a:r>
              <a:rPr lang="fr-FR" dirty="0" err="1"/>
              <a:t>availble</a:t>
            </a:r>
            <a:r>
              <a:rPr lang="fr-FR" dirty="0"/>
              <a:t> open NAAT platform. </a:t>
            </a:r>
          </a:p>
          <a:p>
            <a:pPr marL="171450" indent="-171450">
              <a:buFont typeface="Arial" panose="020B0604020202020204" pitchFamily="34" charset="0"/>
              <a:buChar char="•"/>
            </a:pPr>
            <a:r>
              <a:rPr lang="fr-FR" dirty="0"/>
              <a:t>In </a:t>
            </a:r>
            <a:r>
              <a:rPr lang="fr-FR" dirty="0" err="1"/>
              <a:t>terms</a:t>
            </a:r>
            <a:r>
              <a:rPr lang="fr-FR" dirty="0"/>
              <a:t> of </a:t>
            </a:r>
            <a:r>
              <a:rPr lang="fr-FR" dirty="0" err="1"/>
              <a:t>medical</a:t>
            </a:r>
            <a:r>
              <a:rPr lang="fr-FR" dirty="0"/>
              <a:t> </a:t>
            </a:r>
            <a:r>
              <a:rPr lang="fr-FR" dirty="0" err="1"/>
              <a:t>countermeasures</a:t>
            </a:r>
            <a:r>
              <a:rPr lang="fr-FR" dirty="0"/>
              <a:t>, and </a:t>
            </a:r>
            <a:r>
              <a:rPr lang="fr-FR" dirty="0" err="1"/>
              <a:t>this</a:t>
            </a:r>
            <a:r>
              <a:rPr lang="fr-FR" dirty="0"/>
              <a:t> </a:t>
            </a:r>
            <a:r>
              <a:rPr lang="fr-FR" dirty="0" err="1"/>
              <a:t>is</a:t>
            </a:r>
            <a:r>
              <a:rPr lang="fr-FR" dirty="0"/>
              <a:t> </a:t>
            </a:r>
            <a:r>
              <a:rPr lang="fr-FR" dirty="0" err="1"/>
              <a:t>where</a:t>
            </a:r>
            <a:r>
              <a:rPr lang="fr-FR" dirty="0"/>
              <a:t> </a:t>
            </a:r>
            <a:r>
              <a:rPr lang="fr-FR" dirty="0" err="1"/>
              <a:t>it’s</a:t>
            </a:r>
            <a:r>
              <a:rPr lang="fr-FR" dirty="0"/>
              <a:t> </a:t>
            </a:r>
            <a:r>
              <a:rPr lang="fr-FR" dirty="0" err="1"/>
              <a:t>critical</a:t>
            </a:r>
            <a:r>
              <a:rPr lang="fr-FR" dirty="0"/>
              <a:t> to focus, </a:t>
            </a:r>
            <a:r>
              <a:rPr lang="fr-FR" dirty="0" err="1"/>
              <a:t>while</a:t>
            </a:r>
            <a:r>
              <a:rPr lang="fr-FR" dirty="0"/>
              <a:t> </a:t>
            </a:r>
            <a:r>
              <a:rPr lang="fr-FR" dirty="0" err="1"/>
              <a:t>we</a:t>
            </a:r>
            <a:r>
              <a:rPr lang="fr-FR" dirty="0"/>
              <a:t> have </a:t>
            </a:r>
            <a:r>
              <a:rPr lang="fr-FR" dirty="0" err="1"/>
              <a:t>two</a:t>
            </a:r>
            <a:r>
              <a:rPr lang="fr-FR" dirty="0"/>
              <a:t> </a:t>
            </a:r>
            <a:r>
              <a:rPr lang="fr-FR" dirty="0" err="1"/>
              <a:t>approved</a:t>
            </a:r>
            <a:r>
              <a:rPr lang="fr-FR" dirty="0"/>
              <a:t> vaccines </a:t>
            </a:r>
            <a:r>
              <a:rPr lang="fr-FR" dirty="0" err="1"/>
              <a:t>againt</a:t>
            </a:r>
            <a:r>
              <a:rPr lang="fr-FR" dirty="0"/>
              <a:t> Ebola virus </a:t>
            </a:r>
            <a:r>
              <a:rPr lang="fr-FR" dirty="0" err="1"/>
              <a:t>we</a:t>
            </a:r>
            <a:r>
              <a:rPr lang="fr-FR" dirty="0"/>
              <a:t> </a:t>
            </a:r>
            <a:r>
              <a:rPr lang="fr-FR" dirty="0" err="1"/>
              <a:t>don’t</a:t>
            </a:r>
            <a:r>
              <a:rPr lang="fr-FR" dirty="0"/>
              <a:t> have </a:t>
            </a:r>
            <a:r>
              <a:rPr lang="fr-FR" dirty="0" err="1"/>
              <a:t>any</a:t>
            </a:r>
            <a:r>
              <a:rPr lang="fr-FR" dirty="0"/>
              <a:t> for </a:t>
            </a:r>
            <a:r>
              <a:rPr lang="fr-FR" dirty="0" err="1"/>
              <a:t>Sudan</a:t>
            </a:r>
            <a:r>
              <a:rPr lang="fr-FR" dirty="0"/>
              <a:t> virus. Candidate vaccines have been </a:t>
            </a:r>
            <a:r>
              <a:rPr lang="fr-FR" dirty="0" err="1"/>
              <a:t>developed</a:t>
            </a:r>
            <a:r>
              <a:rPr lang="fr-FR" dirty="0"/>
              <a:t> and </a:t>
            </a:r>
            <a:r>
              <a:rPr lang="fr-FR" dirty="0" err="1"/>
              <a:t>there</a:t>
            </a:r>
            <a:r>
              <a:rPr lang="fr-FR" dirty="0"/>
              <a:t> </a:t>
            </a:r>
            <a:r>
              <a:rPr lang="fr-FR" dirty="0" err="1"/>
              <a:t>is</a:t>
            </a:r>
            <a:r>
              <a:rPr lang="fr-FR" dirty="0"/>
              <a:t> </a:t>
            </a:r>
            <a:r>
              <a:rPr lang="fr-FR" dirty="0" err="1"/>
              <a:t>currently</a:t>
            </a:r>
            <a:r>
              <a:rPr lang="fr-FR" dirty="0"/>
              <a:t> a trial happening in Uganda. But </a:t>
            </a:r>
            <a:r>
              <a:rPr lang="fr-FR" dirty="0" err="1"/>
              <a:t>we</a:t>
            </a:r>
            <a:r>
              <a:rPr lang="fr-FR" dirty="0"/>
              <a:t> do not know the </a:t>
            </a:r>
            <a:r>
              <a:rPr lang="fr-FR" dirty="0" err="1"/>
              <a:t>safety</a:t>
            </a:r>
            <a:r>
              <a:rPr lang="fr-FR" dirty="0"/>
              <a:t> and </a:t>
            </a:r>
            <a:r>
              <a:rPr lang="fr-FR" dirty="0" err="1"/>
              <a:t>efficacy</a:t>
            </a:r>
            <a:r>
              <a:rPr lang="fr-FR" dirty="0"/>
              <a:t> of </a:t>
            </a:r>
            <a:r>
              <a:rPr lang="fr-FR" dirty="0" err="1"/>
              <a:t>these</a:t>
            </a:r>
            <a:r>
              <a:rPr lang="fr-FR" dirty="0"/>
              <a:t> candidate vaccines. To </a:t>
            </a:r>
            <a:r>
              <a:rPr lang="fr-FR" dirty="0" err="1"/>
              <a:t>be</a:t>
            </a:r>
            <a:r>
              <a:rPr lang="fr-FR" dirty="0"/>
              <a:t> </a:t>
            </a:r>
            <a:r>
              <a:rPr lang="fr-FR" dirty="0" err="1"/>
              <a:t>noted</a:t>
            </a:r>
            <a:r>
              <a:rPr lang="fr-FR" dirty="0"/>
              <a:t>, the vaccines </a:t>
            </a:r>
            <a:r>
              <a:rPr lang="fr-FR" dirty="0" err="1"/>
              <a:t>approved</a:t>
            </a:r>
            <a:r>
              <a:rPr lang="fr-FR" dirty="0"/>
              <a:t> </a:t>
            </a:r>
            <a:r>
              <a:rPr lang="fr-FR" dirty="0" err="1"/>
              <a:t>against</a:t>
            </a:r>
            <a:r>
              <a:rPr lang="fr-FR" dirty="0"/>
              <a:t> Ebola virus ARE NOT effective </a:t>
            </a:r>
            <a:r>
              <a:rPr lang="fr-FR" dirty="0" err="1"/>
              <a:t>against</a:t>
            </a:r>
            <a:r>
              <a:rPr lang="fr-FR" dirty="0"/>
              <a:t> </a:t>
            </a:r>
            <a:r>
              <a:rPr lang="fr-FR" dirty="0" err="1"/>
              <a:t>Sudan</a:t>
            </a:r>
            <a:r>
              <a:rPr lang="fr-FR" dirty="0"/>
              <a:t> virus. </a:t>
            </a:r>
          </a:p>
          <a:p>
            <a:pPr marL="171450" indent="-171450">
              <a:buFont typeface="Arial" panose="020B0604020202020204" pitchFamily="34" charset="0"/>
              <a:buChar char="•"/>
            </a:pPr>
            <a:r>
              <a:rPr lang="fr-FR" dirty="0" err="1"/>
              <a:t>Similarly</a:t>
            </a:r>
            <a:r>
              <a:rPr lang="fr-FR" dirty="0"/>
              <a:t>, </a:t>
            </a:r>
            <a:r>
              <a:rPr lang="fr-FR" dirty="0" err="1"/>
              <a:t>there</a:t>
            </a:r>
            <a:r>
              <a:rPr lang="fr-FR" dirty="0"/>
              <a:t> are  </a:t>
            </a:r>
            <a:r>
              <a:rPr lang="fr-FR" dirty="0" err="1"/>
              <a:t>two</a:t>
            </a:r>
            <a:r>
              <a:rPr lang="fr-FR" dirty="0"/>
              <a:t> </a:t>
            </a:r>
            <a:r>
              <a:rPr lang="fr-FR" dirty="0" err="1"/>
              <a:t>recommended</a:t>
            </a:r>
            <a:r>
              <a:rPr lang="fr-FR" dirty="0"/>
              <a:t> monoclonal </a:t>
            </a:r>
            <a:r>
              <a:rPr lang="fr-FR" dirty="0" err="1"/>
              <a:t>antibodies</a:t>
            </a:r>
            <a:r>
              <a:rPr lang="fr-FR" dirty="0"/>
              <a:t> for patient </a:t>
            </a:r>
            <a:r>
              <a:rPr lang="fr-FR" dirty="0" err="1"/>
              <a:t>with</a:t>
            </a:r>
            <a:r>
              <a:rPr lang="fr-FR" dirty="0"/>
              <a:t> EVD </a:t>
            </a:r>
            <a:r>
              <a:rPr lang="fr-FR" dirty="0" err="1"/>
              <a:t>while</a:t>
            </a:r>
            <a:r>
              <a:rPr lang="fr-FR" dirty="0"/>
              <a:t> none are </a:t>
            </a:r>
            <a:r>
              <a:rPr lang="fr-FR" dirty="0" err="1"/>
              <a:t>available</a:t>
            </a:r>
            <a:r>
              <a:rPr lang="fr-FR" dirty="0"/>
              <a:t> </a:t>
            </a:r>
            <a:r>
              <a:rPr lang="fr-FR" dirty="0" err="1"/>
              <a:t>against</a:t>
            </a:r>
            <a:r>
              <a:rPr lang="fr-FR" dirty="0"/>
              <a:t> SVD. Candidate </a:t>
            </a:r>
            <a:r>
              <a:rPr lang="fr-FR" dirty="0" err="1"/>
              <a:t>therapeutics</a:t>
            </a:r>
            <a:r>
              <a:rPr lang="fr-FR" dirty="0"/>
              <a:t> have been </a:t>
            </a:r>
            <a:r>
              <a:rPr lang="fr-FR" dirty="0" err="1"/>
              <a:t>developed</a:t>
            </a:r>
            <a:r>
              <a:rPr lang="fr-FR" dirty="0"/>
              <a:t> for </a:t>
            </a:r>
            <a:r>
              <a:rPr lang="fr-FR" dirty="0" err="1"/>
              <a:t>clinical</a:t>
            </a:r>
            <a:r>
              <a:rPr lang="fr-FR" dirty="0"/>
              <a:t> trials </a:t>
            </a:r>
          </a:p>
          <a:p>
            <a:pPr marL="0" indent="0">
              <a:buFont typeface="Arial" panose="020B0604020202020204" pitchFamily="34" charset="0"/>
              <a:buNone/>
            </a:pPr>
            <a:endParaRPr lang="fr-FR" dirty="0"/>
          </a:p>
          <a:p>
            <a:pPr marL="0" indent="0">
              <a:buFont typeface="Arial" panose="020B0604020202020204" pitchFamily="34" charset="0"/>
              <a:buNone/>
            </a:pPr>
            <a:r>
              <a:rPr lang="fr-FR" dirty="0" err="1"/>
              <a:t>Now</a:t>
            </a:r>
            <a:r>
              <a:rPr lang="fr-FR" dirty="0"/>
              <a:t>, </a:t>
            </a:r>
            <a:r>
              <a:rPr lang="fr-FR" dirty="0" err="1"/>
              <a:t>let’s</a:t>
            </a:r>
            <a:r>
              <a:rPr lang="fr-FR" dirty="0"/>
              <a:t> focus on all the </a:t>
            </a:r>
            <a:r>
              <a:rPr lang="fr-FR" dirty="0" err="1"/>
              <a:t>rest</a:t>
            </a:r>
            <a:r>
              <a:rPr lang="fr-FR" dirty="0"/>
              <a:t> </a:t>
            </a:r>
            <a:r>
              <a:rPr lang="fr-FR" dirty="0" err="1"/>
              <a:t>that</a:t>
            </a:r>
            <a:r>
              <a:rPr lang="fr-FR" dirty="0"/>
              <a:t> </a:t>
            </a:r>
            <a:r>
              <a:rPr lang="fr-FR" dirty="0" err="1"/>
              <a:t>is</a:t>
            </a:r>
            <a:r>
              <a:rPr lang="fr-FR" dirty="0"/>
              <a:t> </a:t>
            </a:r>
            <a:r>
              <a:rPr lang="fr-FR" dirty="0" err="1"/>
              <a:t>similar</a:t>
            </a:r>
            <a:r>
              <a:rPr lang="fr-FR" dirty="0"/>
              <a:t> </a:t>
            </a:r>
            <a:r>
              <a:rPr lang="fr-FR" dirty="0" err="1"/>
              <a:t>across</a:t>
            </a:r>
            <a:r>
              <a:rPr lang="fr-FR" dirty="0"/>
              <a:t> Ebola virus </a:t>
            </a:r>
            <a:r>
              <a:rPr lang="fr-FR" dirty="0" err="1"/>
              <a:t>disease</a:t>
            </a:r>
            <a:r>
              <a:rPr lang="fr-FR" dirty="0"/>
              <a:t> and </a:t>
            </a:r>
            <a:r>
              <a:rPr lang="fr-FR" dirty="0" err="1"/>
              <a:t>Sudan</a:t>
            </a:r>
            <a:r>
              <a:rPr lang="fr-FR" dirty="0"/>
              <a:t> virus </a:t>
            </a:r>
            <a:r>
              <a:rPr lang="fr-FR" dirty="0" err="1"/>
              <a:t>disease</a:t>
            </a:r>
            <a:r>
              <a:rPr lang="fr-FR" dirty="0"/>
              <a:t>. </a:t>
            </a:r>
            <a:endParaRPr lang="en-GB" dirty="0"/>
          </a:p>
        </p:txBody>
      </p:sp>
      <p:sp>
        <p:nvSpPr>
          <p:cNvPr id="4" name="Header Placeholder 3"/>
          <p:cNvSpPr>
            <a:spLocks noGrp="1"/>
          </p:cNvSpPr>
          <p:nvPr>
            <p:ph type="hdr" sz="quarter"/>
          </p:nvPr>
        </p:nvSpPr>
        <p:spPr/>
        <p:txBody>
          <a:bodyPr/>
          <a:lstStyle/>
          <a:p>
            <a:r>
              <a:rPr lang="en-US"/>
              <a:t>Ebola</a:t>
            </a:r>
          </a:p>
        </p:txBody>
      </p:sp>
      <p:sp>
        <p:nvSpPr>
          <p:cNvPr id="5" name="Slide Number Placeholder 4"/>
          <p:cNvSpPr>
            <a:spLocks noGrp="1"/>
          </p:cNvSpPr>
          <p:nvPr>
            <p:ph type="sldNum" sz="quarter" idx="5"/>
          </p:nvPr>
        </p:nvSpPr>
        <p:spPr/>
        <p:txBody>
          <a:bodyPr/>
          <a:lstStyle/>
          <a:p>
            <a:fld id="{EEB17A64-1461-48EA-88E8-FBB6D469B1BF}" type="slidenum">
              <a:rPr lang="en-US" smtClean="0"/>
              <a:t>4</a:t>
            </a:fld>
            <a:endParaRPr lang="en-US"/>
          </a:p>
        </p:txBody>
      </p:sp>
    </p:spTree>
    <p:extLst>
      <p:ext uri="{BB962C8B-B14F-4D97-AF65-F5344CB8AC3E}">
        <p14:creationId xmlns:p14="http://schemas.microsoft.com/office/powerpoint/2010/main" val="54192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spcBef>
                <a:spcPts val="0"/>
              </a:spcBef>
            </a:pPr>
            <a:r>
              <a:rPr lang="en-US" altLang="en-US" sz="1200" b="1" dirty="0">
                <a:solidFill>
                  <a:srgbClr val="0070C0"/>
                </a:solidFill>
              </a:rPr>
              <a:t>Starting with transmission of </a:t>
            </a:r>
            <a:r>
              <a:rPr lang="en-US" altLang="en-US" sz="1200" b="1" dirty="0" err="1">
                <a:solidFill>
                  <a:srgbClr val="0070C0"/>
                </a:solidFill>
              </a:rPr>
              <a:t>orthoebolavirus</a:t>
            </a:r>
            <a:r>
              <a:rPr lang="en-US" altLang="en-US" sz="1200" b="1" dirty="0">
                <a:solidFill>
                  <a:srgbClr val="0070C0"/>
                </a:solidFill>
              </a:rPr>
              <a:t>.</a:t>
            </a:r>
          </a:p>
          <a:p>
            <a:pPr lvl="0">
              <a:lnSpc>
                <a:spcPct val="100000"/>
              </a:lnSpc>
              <a:spcBef>
                <a:spcPts val="0"/>
              </a:spcBef>
            </a:pPr>
            <a:r>
              <a:rPr lang="en-US" altLang="en-US" sz="1200" b="1" dirty="0">
                <a:solidFill>
                  <a:srgbClr val="0070C0"/>
                </a:solidFill>
              </a:rPr>
              <a:t>It is thought that the </a:t>
            </a:r>
            <a:r>
              <a:rPr lang="en-US" altLang="en-US" sz="1200" b="1" dirty="0" err="1">
                <a:solidFill>
                  <a:srgbClr val="0070C0"/>
                </a:solidFill>
              </a:rPr>
              <a:t>orthoebolavirus</a:t>
            </a:r>
            <a:r>
              <a:rPr lang="en-US" altLang="en-US" sz="1200" b="1" dirty="0">
                <a:solidFill>
                  <a:srgbClr val="0070C0"/>
                </a:solidFill>
              </a:rPr>
              <a:t> maintain themselves in fruit bats.</a:t>
            </a:r>
          </a:p>
          <a:p>
            <a:pPr lvl="0">
              <a:lnSpc>
                <a:spcPct val="100000"/>
              </a:lnSpc>
              <a:spcBef>
                <a:spcPts val="0"/>
              </a:spcBef>
            </a:pPr>
            <a:r>
              <a:rPr lang="en-US" altLang="en-US" sz="1200" b="1" dirty="0">
                <a:solidFill>
                  <a:srgbClr val="0070C0"/>
                </a:solidFill>
              </a:rPr>
              <a:t>It can then be transmitted other animals such as </a:t>
            </a:r>
            <a:r>
              <a:rPr lang="en-US" altLang="en-US" sz="1200" dirty="0">
                <a:solidFill>
                  <a:schemeClr val="tx1"/>
                </a:solidFill>
              </a:rPr>
              <a:t>chimpanzees, gorillas, monkeys, forest antelope or porcupines Epizooties in non-human primate have been documented. </a:t>
            </a:r>
          </a:p>
          <a:p>
            <a:pPr lvl="0">
              <a:lnSpc>
                <a:spcPct val="100000"/>
              </a:lnSpc>
              <a:spcBef>
                <a:spcPts val="0"/>
              </a:spcBef>
            </a:pPr>
            <a:r>
              <a:rPr lang="en-US" altLang="en-US" sz="1200" b="1" dirty="0">
                <a:solidFill>
                  <a:schemeClr val="tx1"/>
                </a:solidFill>
              </a:rPr>
              <a:t>Introduction of the virus in the human population is generally through </a:t>
            </a:r>
            <a:r>
              <a:rPr lang="en-US" altLang="en-US" sz="1200" dirty="0" err="1">
                <a:solidFill>
                  <a:schemeClr val="tx1"/>
                </a:solidFill>
              </a:rPr>
              <a:t>through</a:t>
            </a:r>
            <a:r>
              <a:rPr lang="en-US" altLang="en-US" sz="1200" dirty="0">
                <a:solidFill>
                  <a:schemeClr val="tx1"/>
                </a:solidFill>
              </a:rPr>
              <a:t> close contact with the </a:t>
            </a:r>
            <a:r>
              <a:rPr lang="en-US" altLang="en-US" sz="1200" b="1" dirty="0">
                <a:solidFill>
                  <a:srgbClr val="0070C0"/>
                </a:solidFill>
              </a:rPr>
              <a:t>blood, secretions, organs or other bodily fluids of infected animals</a:t>
            </a:r>
            <a:r>
              <a:rPr lang="en-US" altLang="en-US" sz="1200" dirty="0">
                <a:solidFill>
                  <a:schemeClr val="tx1"/>
                </a:solidFill>
              </a:rPr>
              <a:t>.</a:t>
            </a:r>
          </a:p>
          <a:p>
            <a:pPr lvl="0">
              <a:lnSpc>
                <a:spcPct val="100000"/>
              </a:lnSpc>
              <a:spcBef>
                <a:spcPts val="0"/>
              </a:spcBef>
            </a:pPr>
            <a:r>
              <a:rPr lang="en-US" altLang="en-US" sz="1200" dirty="0">
                <a:solidFill>
                  <a:schemeClr val="tx1"/>
                </a:solidFill>
              </a:rPr>
              <a:t>Once the spillover happened, it spreads between persons via : </a:t>
            </a:r>
            <a:endParaRPr lang="en-US" altLang="en-US" sz="1200" dirty="0"/>
          </a:p>
          <a:p>
            <a:pPr lvl="1">
              <a:lnSpc>
                <a:spcPct val="100000"/>
              </a:lnSpc>
              <a:spcBef>
                <a:spcPts val="0"/>
              </a:spcBef>
            </a:pPr>
            <a:r>
              <a:rPr lang="en-US" altLang="en-US" sz="1200" b="1" dirty="0">
                <a:solidFill>
                  <a:srgbClr val="0070C0"/>
                </a:solidFill>
              </a:rPr>
              <a:t>direct contact with body fluids </a:t>
            </a:r>
            <a:r>
              <a:rPr lang="en-US" altLang="en-US" sz="1200" dirty="0">
                <a:solidFill>
                  <a:schemeClr val="tx1"/>
                </a:solidFill>
              </a:rPr>
              <a:t>(stool, vomit, blood, urine, saliva, semen, breast milk) of a sick person with EBOD</a:t>
            </a:r>
          </a:p>
          <a:p>
            <a:pPr lvl="1">
              <a:lnSpc>
                <a:spcPct val="100000"/>
              </a:lnSpc>
              <a:spcBef>
                <a:spcPts val="0"/>
              </a:spcBef>
            </a:pPr>
            <a:r>
              <a:rPr lang="en-US" altLang="en-US" sz="1200" b="1" dirty="0">
                <a:solidFill>
                  <a:srgbClr val="0070C0"/>
                </a:solidFill>
              </a:rPr>
              <a:t>direct contact with an EBOD deceased person’s body </a:t>
            </a:r>
            <a:r>
              <a:rPr lang="en-US" altLang="en-US" sz="1200" dirty="0">
                <a:solidFill>
                  <a:schemeClr val="tx1"/>
                </a:solidFill>
              </a:rPr>
              <a:t>(body handling, funeral involving touching of the body and body fluids)</a:t>
            </a:r>
          </a:p>
          <a:p>
            <a:pPr lvl="1">
              <a:lnSpc>
                <a:spcPct val="100000"/>
              </a:lnSpc>
              <a:spcBef>
                <a:spcPts val="0"/>
              </a:spcBef>
            </a:pPr>
            <a:r>
              <a:rPr lang="en-US" altLang="en-US" sz="1200" b="1" dirty="0">
                <a:solidFill>
                  <a:srgbClr val="0070C0"/>
                </a:solidFill>
              </a:rPr>
              <a:t>contact with surfaces or equipment contaminated by the body fluids </a:t>
            </a:r>
            <a:r>
              <a:rPr lang="en-US" altLang="en-US" sz="1200" dirty="0">
                <a:solidFill>
                  <a:schemeClr val="tx1"/>
                </a:solidFill>
              </a:rPr>
              <a:t>of a sick person with EBOD, and especially through unsafe injection practices.</a:t>
            </a:r>
          </a:p>
          <a:p>
            <a:pPr lvl="1">
              <a:lnSpc>
                <a:spcPct val="100000"/>
              </a:lnSpc>
              <a:spcBef>
                <a:spcPts val="0"/>
              </a:spcBef>
            </a:pPr>
            <a:r>
              <a:rPr lang="en-US" altLang="en-US" sz="1200" dirty="0">
                <a:solidFill>
                  <a:schemeClr val="tx1"/>
                </a:solidFill>
              </a:rPr>
              <a:t>Viral persistence in some body fluids of some people who recovered has been documented, mostly in semen. Transmission via exposure to infected semen have been documented although it remains rare events. Relapse event, via persistence of the virus in the brain has also been documented for Ebola virus. </a:t>
            </a:r>
          </a:p>
          <a:p>
            <a:endParaRPr lang="en-GB" dirty="0"/>
          </a:p>
        </p:txBody>
      </p:sp>
      <p:sp>
        <p:nvSpPr>
          <p:cNvPr id="4" name="Header Placeholder 3"/>
          <p:cNvSpPr>
            <a:spLocks noGrp="1"/>
          </p:cNvSpPr>
          <p:nvPr>
            <p:ph type="hdr" sz="quarter"/>
          </p:nvPr>
        </p:nvSpPr>
        <p:spPr/>
        <p:txBody>
          <a:bodyPr/>
          <a:lstStyle/>
          <a:p>
            <a:r>
              <a:rPr lang="en-US"/>
              <a:t>Ebola</a:t>
            </a:r>
          </a:p>
        </p:txBody>
      </p:sp>
      <p:sp>
        <p:nvSpPr>
          <p:cNvPr id="5" name="Slide Number Placeholder 4"/>
          <p:cNvSpPr>
            <a:spLocks noGrp="1"/>
          </p:cNvSpPr>
          <p:nvPr>
            <p:ph type="sldNum" sz="quarter" idx="5"/>
          </p:nvPr>
        </p:nvSpPr>
        <p:spPr/>
        <p:txBody>
          <a:bodyPr/>
          <a:lstStyle/>
          <a:p>
            <a:fld id="{EEB17A64-1461-48EA-88E8-FBB6D469B1BF}" type="slidenum">
              <a:rPr lang="en-US" smtClean="0"/>
              <a:t>5</a:t>
            </a:fld>
            <a:endParaRPr lang="en-US"/>
          </a:p>
        </p:txBody>
      </p:sp>
    </p:spTree>
    <p:extLst>
      <p:ext uri="{BB962C8B-B14F-4D97-AF65-F5344CB8AC3E}">
        <p14:creationId xmlns:p14="http://schemas.microsoft.com/office/powerpoint/2010/main" val="633497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openwho.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openwho.org"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578938" y="2008513"/>
            <a:ext cx="6899840" cy="3438906"/>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H="1">
            <a:off x="5551213" y="3668077"/>
            <a:ext cx="4148056" cy="119778"/>
          </a:xfrm>
          <a:prstGeom prst="rect">
            <a:avLst/>
          </a:prstGeom>
        </p:spPr>
      </p:pic>
      <p:sp>
        <p:nvSpPr>
          <p:cNvPr id="14" name="Picture Placeholder 3"/>
          <p:cNvSpPr>
            <a:spLocks noGrp="1"/>
          </p:cNvSpPr>
          <p:nvPr>
            <p:ph type="pic" sz="quarter" idx="11"/>
          </p:nvPr>
        </p:nvSpPr>
        <p:spPr>
          <a:xfrm>
            <a:off x="7835170" y="2168667"/>
            <a:ext cx="4199852" cy="3091156"/>
          </a:xfr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p:cNvSpPr/>
          <p:nvPr userDrawn="1"/>
        </p:nvSpPr>
        <p:spPr>
          <a:xfrm>
            <a:off x="347958" y="2008513"/>
            <a:ext cx="7064346" cy="3438906"/>
          </a:xfrm>
          <a:prstGeom prst="rect">
            <a:avLst/>
          </a:prstGeom>
          <a:noFill/>
          <a:ln w="19050">
            <a:gradFill flip="none" rotWithShape="1">
              <a:gsLst>
                <a:gs pos="100000">
                  <a:srgbClr val="AAAAAA"/>
                </a:gs>
                <a:gs pos="0">
                  <a:srgbClr val="AAAAAA">
                    <a:alpha val="0"/>
                  </a:srgbClr>
                </a:gs>
              </a:gsLst>
              <a:lin ang="10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4"/>
          <p:cNvSpPr/>
          <p:nvPr userDrawn="1"/>
        </p:nvSpPr>
        <p:spPr>
          <a:xfrm rot="19828162">
            <a:off x="281380" y="1982424"/>
            <a:ext cx="313711" cy="220280"/>
          </a:xfrm>
          <a:custGeom>
            <a:avLst/>
            <a:gdLst>
              <a:gd name="connsiteX0" fmla="*/ 0 w 254127"/>
              <a:gd name="connsiteY0" fmla="*/ 219075 h 219075"/>
              <a:gd name="connsiteX1" fmla="*/ 127064 w 254127"/>
              <a:gd name="connsiteY1" fmla="*/ 0 h 219075"/>
              <a:gd name="connsiteX2" fmla="*/ 254127 w 254127"/>
              <a:gd name="connsiteY2" fmla="*/ 219075 h 219075"/>
              <a:gd name="connsiteX3" fmla="*/ 0 w 254127"/>
              <a:gd name="connsiteY3" fmla="*/ 219075 h 219075"/>
              <a:gd name="connsiteX0" fmla="*/ 0 w 316333"/>
              <a:gd name="connsiteY0" fmla="*/ 219075 h 219075"/>
              <a:gd name="connsiteX1" fmla="*/ 127064 w 316333"/>
              <a:gd name="connsiteY1" fmla="*/ 0 h 219075"/>
              <a:gd name="connsiteX2" fmla="*/ 316333 w 316333"/>
              <a:gd name="connsiteY2" fmla="*/ 109265 h 219075"/>
              <a:gd name="connsiteX3" fmla="*/ 0 w 316333"/>
              <a:gd name="connsiteY3" fmla="*/ 219075 h 219075"/>
              <a:gd name="connsiteX0" fmla="*/ 0 w 316333"/>
              <a:gd name="connsiteY0" fmla="*/ 219075 h 219075"/>
              <a:gd name="connsiteX1" fmla="*/ 127064 w 316333"/>
              <a:gd name="connsiteY1" fmla="*/ 0 h 219075"/>
              <a:gd name="connsiteX2" fmla="*/ 316333 w 316333"/>
              <a:gd name="connsiteY2" fmla="*/ 109265 h 219075"/>
              <a:gd name="connsiteX3" fmla="*/ 0 w 316333"/>
              <a:gd name="connsiteY3" fmla="*/ 219075 h 219075"/>
              <a:gd name="connsiteX0" fmla="*/ 0 w 316609"/>
              <a:gd name="connsiteY0" fmla="*/ 219075 h 219075"/>
              <a:gd name="connsiteX1" fmla="*/ 127064 w 316609"/>
              <a:gd name="connsiteY1" fmla="*/ 0 h 219075"/>
              <a:gd name="connsiteX2" fmla="*/ 316609 w 316609"/>
              <a:gd name="connsiteY2" fmla="*/ 103947 h 219075"/>
              <a:gd name="connsiteX3" fmla="*/ 0 w 316609"/>
              <a:gd name="connsiteY3" fmla="*/ 219075 h 219075"/>
              <a:gd name="connsiteX0" fmla="*/ 0 w 313711"/>
              <a:gd name="connsiteY0" fmla="*/ 204296 h 204296"/>
              <a:gd name="connsiteX1" fmla="*/ 124166 w 313711"/>
              <a:gd name="connsiteY1" fmla="*/ 0 h 204296"/>
              <a:gd name="connsiteX2" fmla="*/ 313711 w 313711"/>
              <a:gd name="connsiteY2" fmla="*/ 103947 h 204296"/>
              <a:gd name="connsiteX3" fmla="*/ 0 w 313711"/>
              <a:gd name="connsiteY3" fmla="*/ 204296 h 204296"/>
            </a:gdLst>
            <a:ahLst/>
            <a:cxnLst>
              <a:cxn ang="0">
                <a:pos x="connsiteX0" y="connsiteY0"/>
              </a:cxn>
              <a:cxn ang="0">
                <a:pos x="connsiteX1" y="connsiteY1"/>
              </a:cxn>
              <a:cxn ang="0">
                <a:pos x="connsiteX2" y="connsiteY2"/>
              </a:cxn>
              <a:cxn ang="0">
                <a:pos x="connsiteX3" y="connsiteY3"/>
              </a:cxn>
            </a:cxnLst>
            <a:rect l="l" t="t" r="r" b="b"/>
            <a:pathLst>
              <a:path w="313711" h="204296">
                <a:moveTo>
                  <a:pt x="0" y="204296"/>
                </a:moveTo>
                <a:lnTo>
                  <a:pt x="124166" y="0"/>
                </a:lnTo>
                <a:lnTo>
                  <a:pt x="313711" y="103947"/>
                </a:lnTo>
                <a:lnTo>
                  <a:pt x="0" y="204296"/>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0252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p:spPr>
        <p:txBody>
          <a:bodyPr/>
          <a:lstStyle/>
          <a:p>
            <a:r>
              <a:rPr lang="en-US"/>
              <a:t>Click to edit Master title style</a:t>
            </a:r>
          </a:p>
        </p:txBody>
      </p:sp>
    </p:spTree>
    <p:extLst>
      <p:ext uri="{BB962C8B-B14F-4D97-AF65-F5344CB8AC3E}">
        <p14:creationId xmlns:p14="http://schemas.microsoft.com/office/powerpoint/2010/main" val="2819916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70C0"/>
          </a:solidFill>
          <a:ln>
            <a:solidFill>
              <a:srgbClr val="008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8900" y="1490131"/>
            <a:ext cx="4063999" cy="2827867"/>
          </a:xfrm>
          <a:prstGeom prst="rect">
            <a:avLst/>
          </a:prstGeom>
          <a:solidFill>
            <a:schemeClr val="bg1"/>
          </a:solidFill>
          <a:ln>
            <a:solidFill>
              <a:srgbClr val="008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8"/>
          <p:cNvSpPr>
            <a:spLocks noGrp="1"/>
          </p:cNvSpPr>
          <p:nvPr>
            <p:ph type="pic" sz="quarter" idx="12"/>
          </p:nvPr>
        </p:nvSpPr>
        <p:spPr>
          <a:xfrm>
            <a:off x="9681379" y="1484598"/>
            <a:ext cx="2435588" cy="28080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latin typeface="+mn-lt"/>
                <a:cs typeface="+mn-cs"/>
              </a:defRPr>
            </a:lvl1pPr>
          </a:lstStyle>
          <a:p>
            <a:pPr marL="0" lvl="0" algn="ctr"/>
            <a:endParaRPr lang="en-US"/>
          </a:p>
        </p:txBody>
      </p:sp>
      <p:sp>
        <p:nvSpPr>
          <p:cNvPr id="12" name="Picture Placeholder 18"/>
          <p:cNvSpPr>
            <a:spLocks noGrp="1"/>
          </p:cNvSpPr>
          <p:nvPr>
            <p:ph type="pic" sz="quarter" idx="13"/>
          </p:nvPr>
        </p:nvSpPr>
        <p:spPr>
          <a:xfrm>
            <a:off x="7130703" y="1490132"/>
            <a:ext cx="2435588" cy="28080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latin typeface="+mn-lt"/>
                <a:cs typeface="+mn-cs"/>
              </a:defRPr>
            </a:lvl1pPr>
          </a:lstStyle>
          <a:p>
            <a:pPr marL="0" lvl="0" algn="ctr"/>
            <a:endParaRPr lang="en-US" dirty="0"/>
          </a:p>
        </p:txBody>
      </p:sp>
      <p:sp>
        <p:nvSpPr>
          <p:cNvPr id="2" name="Title 1"/>
          <p:cNvSpPr>
            <a:spLocks noGrp="1"/>
          </p:cNvSpPr>
          <p:nvPr>
            <p:ph type="ctrTitle"/>
          </p:nvPr>
        </p:nvSpPr>
        <p:spPr>
          <a:xfrm>
            <a:off x="270933" y="1710268"/>
            <a:ext cx="4013199" cy="922866"/>
          </a:xfrm>
          <a:prstGeom prst="rect">
            <a:avLst/>
          </a:prstGeom>
        </p:spPr>
        <p:txBody>
          <a:bodyPr anchor="ctr" anchorCtr="0"/>
          <a:lstStyle>
            <a:lvl1pPr algn="ctr">
              <a:defRPr sz="4000" b="1" baseline="0">
                <a:solidFill>
                  <a:srgbClr val="0083CA"/>
                </a:solidFill>
                <a:latin typeface="+mj-lt"/>
              </a:defRPr>
            </a:lvl1pPr>
          </a:lstStyle>
          <a:p>
            <a:r>
              <a:rPr lang="en-US" dirty="0"/>
              <a:t>Click to edit</a:t>
            </a:r>
          </a:p>
        </p:txBody>
      </p:sp>
      <p:sp>
        <p:nvSpPr>
          <p:cNvPr id="14" name="Text Placeholder 4"/>
          <p:cNvSpPr>
            <a:spLocks noGrp="1"/>
          </p:cNvSpPr>
          <p:nvPr>
            <p:ph type="body" sz="quarter" idx="15" hasCustomPrompt="1"/>
          </p:nvPr>
        </p:nvSpPr>
        <p:spPr>
          <a:xfrm>
            <a:off x="279400" y="2904065"/>
            <a:ext cx="4002039" cy="782868"/>
          </a:xfrm>
          <a:prstGeom prst="rect">
            <a:avLst/>
          </a:prstGeom>
        </p:spPr>
        <p:txBody>
          <a:bodyPr anchor="ctr" anchorCtr="0"/>
          <a:lstStyle>
            <a:lvl1pPr marL="0" indent="0" algn="ctr">
              <a:buNone/>
              <a:defRPr sz="3200">
                <a:solidFill>
                  <a:schemeClr val="tx1">
                    <a:lumMod val="85000"/>
                    <a:lumOff val="15000"/>
                  </a:schemeClr>
                </a:solidFill>
                <a:latin typeface="+mn-lt"/>
              </a:defRPr>
            </a:lvl1pPr>
          </a:lstStyle>
          <a:p>
            <a:r>
              <a:rPr lang="en-US" sz="2600" b="0" dirty="0"/>
              <a:t>Click to edit the text</a:t>
            </a:r>
          </a:p>
        </p:txBody>
      </p:sp>
      <p:sp>
        <p:nvSpPr>
          <p:cNvPr id="9" name="Picture Placeholder 18"/>
          <p:cNvSpPr>
            <a:spLocks noGrp="1"/>
          </p:cNvSpPr>
          <p:nvPr>
            <p:ph type="pic" sz="quarter" idx="16"/>
          </p:nvPr>
        </p:nvSpPr>
        <p:spPr>
          <a:xfrm>
            <a:off x="4565303" y="1489341"/>
            <a:ext cx="2435588" cy="2806031"/>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latin typeface="+mn-lt"/>
                <a:cs typeface="+mn-cs"/>
              </a:defRPr>
            </a:lvl1pPr>
          </a:lstStyle>
          <a:p>
            <a:pPr marL="0" lvl="0" algn="ctr"/>
            <a:endParaRPr lang="en-US" dirty="0"/>
          </a:p>
        </p:txBody>
      </p:sp>
      <p:pic>
        <p:nvPicPr>
          <p:cNvPr id="15" name="Picture 2" descr="D:\04.PRESENTATIONS\TEMPLATE\LOGO-WHO-EN-C-H.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00200" y="5984684"/>
            <a:ext cx="2448272" cy="77171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5925417"/>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023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228">
          <p15:clr>
            <a:srgbClr val="FBAE40"/>
          </p15:clr>
        </p15:guide>
        <p15:guide id="4" pos="74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
        <p:nvSpPr>
          <p:cNvPr id="7" name="Rectangle 6"/>
          <p:cNvSpPr/>
          <p:nvPr userDrawn="1"/>
        </p:nvSpPr>
        <p:spPr>
          <a:xfrm>
            <a:off x="0" y="0"/>
            <a:ext cx="12192000" cy="1182170"/>
          </a:xfrm>
          <a:prstGeom prst="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lIns="198000" rtlCol="0" anchor="ctr"/>
          <a:lstStyle/>
          <a:p>
            <a:endParaRPr lang="en-US" dirty="0">
              <a:solidFill>
                <a:prstClr val="white"/>
              </a:solidFill>
            </a:endParaRPr>
          </a:p>
        </p:txBody>
      </p:sp>
      <p:sp>
        <p:nvSpPr>
          <p:cNvPr id="5" name="Text Placeholder 4"/>
          <p:cNvSpPr>
            <a:spLocks noGrp="1"/>
          </p:cNvSpPr>
          <p:nvPr>
            <p:ph type="body" sz="quarter" idx="10"/>
          </p:nvPr>
        </p:nvSpPr>
        <p:spPr>
          <a:xfrm>
            <a:off x="211015" y="1424101"/>
            <a:ext cx="11605847" cy="4389401"/>
          </a:xfrm>
        </p:spPr>
        <p:txBody>
          <a:bodyPr lIns="0" tIns="0" rIns="0" bIns="0">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211015" y="624254"/>
            <a:ext cx="11169162" cy="492369"/>
          </a:xfrm>
        </p:spPr>
        <p:txBody>
          <a:bodyPr lIns="0" rIns="0">
            <a:no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30297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endParaRPr lang="en-GB"/>
          </a:p>
        </p:txBody>
      </p:sp>
      <p:sp>
        <p:nvSpPr>
          <p:cNvPr id="3" name="Content Placeholder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136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Right &amp; Text Left_02">
  <p:cSld name="1_Image Right &amp; Text Left_02">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3287503" y="24277"/>
            <a:ext cx="6357302" cy="76995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chemeClr val="lt1"/>
              </a:buClr>
              <a:buSzPts val="3200"/>
              <a:buFont typeface="Arial"/>
              <a:buNone/>
              <a:defRPr>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171450" y="1050401"/>
            <a:ext cx="5635738" cy="5203849"/>
          </a:xfrm>
          <a:prstGeom prst="rect">
            <a:avLst/>
          </a:prstGeom>
          <a:noFill/>
          <a:ln>
            <a:noFill/>
          </a:ln>
        </p:spPr>
        <p:txBody>
          <a:bodyPr spcFirstLastPara="1" wrap="square" lIns="45700" tIns="45700" rIns="45700" bIns="45700" anchor="ctr" anchorCtr="0">
            <a:noAutofit/>
          </a:bodyPr>
          <a:lstStyle>
            <a:lvl1pPr marL="457200" lvl="0" indent="-419100" algn="l">
              <a:lnSpc>
                <a:spcPct val="90000"/>
              </a:lnSpc>
              <a:spcBef>
                <a:spcPts val="1000"/>
              </a:spcBef>
              <a:spcAft>
                <a:spcPts val="0"/>
              </a:spcAft>
              <a:buSzPts val="3000"/>
              <a:buChar char="▪"/>
              <a:defRPr sz="3000">
                <a:latin typeface="Atkinson Hyperlegible"/>
                <a:ea typeface="Atkinson Hyperlegible"/>
                <a:cs typeface="Atkinson Hyperlegible"/>
                <a:sym typeface="Atkinson Hyperlegible"/>
              </a:defRPr>
            </a:lvl1pPr>
            <a:lvl2pPr marL="914400" lvl="1" indent="-381000" algn="l">
              <a:lnSpc>
                <a:spcPct val="90000"/>
              </a:lnSpc>
              <a:spcBef>
                <a:spcPts val="500"/>
              </a:spcBef>
              <a:spcAft>
                <a:spcPts val="0"/>
              </a:spcAft>
              <a:buSzPts val="2400"/>
              <a:buChar char="▪"/>
              <a:defRPr sz="3000"/>
            </a:lvl2pPr>
            <a:lvl3pPr marL="1371600" lvl="2" indent="-342900" algn="l">
              <a:lnSpc>
                <a:spcPct val="90000"/>
              </a:lnSpc>
              <a:spcBef>
                <a:spcPts val="500"/>
              </a:spcBef>
              <a:spcAft>
                <a:spcPts val="0"/>
              </a:spcAft>
              <a:buSzPts val="1800"/>
              <a:buChar char="▪"/>
              <a:defRPr sz="3000"/>
            </a:lvl3pPr>
            <a:lvl4pPr marL="1828800" lvl="3" indent="-342900" algn="l">
              <a:lnSpc>
                <a:spcPct val="90000"/>
              </a:lnSpc>
              <a:spcBef>
                <a:spcPts val="500"/>
              </a:spcBef>
              <a:spcAft>
                <a:spcPts val="0"/>
              </a:spcAft>
              <a:buSzPts val="1800"/>
              <a:buChar char="−"/>
              <a:defRPr sz="3000"/>
            </a:lvl4pPr>
            <a:lvl5pPr marL="2286000" lvl="4" indent="-381000" algn="l">
              <a:lnSpc>
                <a:spcPct val="90000"/>
              </a:lnSpc>
              <a:spcBef>
                <a:spcPts val="500"/>
              </a:spcBef>
              <a:spcAft>
                <a:spcPts val="0"/>
              </a:spcAft>
              <a:buSzPts val="2400"/>
              <a:buChar char="•"/>
              <a:defRPr sz="3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32"/>
          <p:cNvPicPr preferRelativeResize="0"/>
          <p:nvPr/>
        </p:nvPicPr>
        <p:blipFill rotWithShape="1">
          <a:blip r:embed="rId2">
            <a:alphaModFix/>
          </a:blip>
          <a:srcRect/>
          <a:stretch/>
        </p:blipFill>
        <p:spPr>
          <a:xfrm rot="5400000">
            <a:off x="3317988" y="3575009"/>
            <a:ext cx="5355099" cy="154632"/>
          </a:xfrm>
          <a:prstGeom prst="rect">
            <a:avLst/>
          </a:prstGeom>
          <a:noFill/>
          <a:ln>
            <a:noFill/>
          </a:ln>
        </p:spPr>
      </p:pic>
      <p:sp>
        <p:nvSpPr>
          <p:cNvPr id="70" name="Google Shape;70;p32"/>
          <p:cNvSpPr>
            <a:spLocks noGrp="1"/>
          </p:cNvSpPr>
          <p:nvPr>
            <p:ph type="pic" idx="2"/>
          </p:nvPr>
        </p:nvSpPr>
        <p:spPr>
          <a:xfrm>
            <a:off x="6283113" y="1438868"/>
            <a:ext cx="5560836" cy="4532724"/>
          </a:xfrm>
          <a:prstGeom prst="rect">
            <a:avLst/>
          </a:prstGeom>
          <a:solidFill>
            <a:schemeClr val="lt1"/>
          </a:solidFill>
          <a:ln>
            <a:noFill/>
          </a:ln>
          <a:effectLst>
            <a:outerShdw blurRad="50800" dist="38100" dir="2700000" algn="tl" rotWithShape="0">
              <a:srgbClr val="000000">
                <a:alpha val="40000"/>
              </a:srgbClr>
            </a:outerShdw>
          </a:effectLst>
        </p:spPr>
      </p:sp>
      <p:sp>
        <p:nvSpPr>
          <p:cNvPr id="71" name="Google Shape;71;p32"/>
          <p:cNvSpPr txBox="1"/>
          <p:nvPr/>
        </p:nvSpPr>
        <p:spPr>
          <a:xfrm>
            <a:off x="104594" y="6604809"/>
            <a:ext cx="2756847" cy="2354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Atkinson Hyperlegible"/>
                <a:ea typeface="Atkinson Hyperlegible"/>
                <a:cs typeface="Atkinson Hyperlegible"/>
                <a:sym typeface="Atkinson Hyperlegible"/>
              </a:rPr>
              <a:t>OpenWHO.org</a:t>
            </a:r>
            <a:endParaRPr sz="1100" b="0" i="0" u="none" strike="noStrike" cap="none">
              <a:solidFill>
                <a:schemeClr val="lt1"/>
              </a:solidFill>
              <a:latin typeface="Atkinson Hyperlegible"/>
              <a:ea typeface="Atkinson Hyperlegible"/>
              <a:cs typeface="Atkinson Hyperlegible"/>
              <a:sym typeface="Atkinson Hyperlegible"/>
            </a:endParaRPr>
          </a:p>
        </p:txBody>
      </p:sp>
      <p:sp>
        <p:nvSpPr>
          <p:cNvPr id="72" name="Google Shape;72;p32"/>
          <p:cNvSpPr txBox="1"/>
          <p:nvPr/>
        </p:nvSpPr>
        <p:spPr>
          <a:xfrm>
            <a:off x="9385515" y="6604809"/>
            <a:ext cx="2743200" cy="23543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1" i="0" u="none" strike="noStrike" cap="none">
                <a:solidFill>
                  <a:schemeClr val="lt1"/>
                </a:solidFill>
                <a:latin typeface="Atkinson Hyperlegible"/>
                <a:ea typeface="Atkinson Hyperlegible"/>
                <a:cs typeface="Atkinson Hyperlegible"/>
                <a:sym typeface="Atkinson Hyperlegible"/>
              </a:rPr>
              <a:t>‹#›</a:t>
            </a:fld>
            <a:endParaRPr sz="1400" b="1" i="0" u="none" strike="noStrike" cap="none">
              <a:solidFill>
                <a:schemeClr val="lt1"/>
              </a:solidFill>
              <a:latin typeface="Atkinson Hyperlegible"/>
              <a:ea typeface="Atkinson Hyperlegible"/>
              <a:cs typeface="Atkinson Hyperlegible"/>
              <a:sym typeface="Atkinson Hyperlegible"/>
            </a:endParaRPr>
          </a:p>
        </p:txBody>
      </p:sp>
      <p:sp>
        <p:nvSpPr>
          <p:cNvPr id="73" name="Google Shape;73;p32"/>
          <p:cNvSpPr txBox="1"/>
          <p:nvPr/>
        </p:nvSpPr>
        <p:spPr>
          <a:xfrm>
            <a:off x="4717577" y="6604809"/>
            <a:ext cx="2756847" cy="2354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Atkinson Hyperlegible"/>
                <a:ea typeface="Atkinson Hyperlegible"/>
                <a:cs typeface="Atkinson Hyperlegible"/>
                <a:sym typeface="Atkinson Hyperlegible"/>
              </a:rPr>
              <a:t>©WHO2017</a:t>
            </a:r>
            <a:endParaRPr sz="1400" b="0" i="0" u="none" strike="noStrike" cap="none">
              <a:solidFill>
                <a:srgbClr val="000000"/>
              </a:solidFill>
              <a:latin typeface="Atkinson Hyperlegible"/>
              <a:ea typeface="Atkinson Hyperlegible"/>
              <a:cs typeface="Atkinson Hyperlegible"/>
              <a:sym typeface="Atkinson Hyperlegible"/>
            </a:endParaRPr>
          </a:p>
        </p:txBody>
      </p:sp>
      <p:sp>
        <p:nvSpPr>
          <p:cNvPr id="74" name="Google Shape;74;p32">
            <a:hlinkClick r:id="rId3"/>
          </p:cNvPr>
          <p:cNvSpPr/>
          <p:nvPr/>
        </p:nvSpPr>
        <p:spPr>
          <a:xfrm>
            <a:off x="104594" y="6604809"/>
            <a:ext cx="1015079" cy="235435"/>
          </a:xfrm>
          <a:prstGeom prst="rect">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E3E93"/>
              </a:solidFill>
              <a:latin typeface="Atkinson Hyperlegible"/>
              <a:ea typeface="Atkinson Hyperlegible"/>
              <a:cs typeface="Atkinson Hyperlegible"/>
              <a:sym typeface="Atkinson Hyperlegible"/>
            </a:endParaRPr>
          </a:p>
        </p:txBody>
      </p:sp>
      <p:sp>
        <p:nvSpPr>
          <p:cNvPr id="75" name="Google Shape;75;p32"/>
          <p:cNvSpPr/>
          <p:nvPr/>
        </p:nvSpPr>
        <p:spPr>
          <a:xfrm>
            <a:off x="-8468" y="6527800"/>
            <a:ext cx="12200469" cy="330200"/>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tkinson Hyperlegible"/>
              <a:ea typeface="Atkinson Hyperlegible"/>
              <a:cs typeface="Atkinson Hyperlegible"/>
              <a:sym typeface="Atkinson Hyperlegible"/>
            </a:endParaRPr>
          </a:p>
        </p:txBody>
      </p:sp>
      <p:sp>
        <p:nvSpPr>
          <p:cNvPr id="77" name="Google Shape;77;p32"/>
          <p:cNvSpPr txBox="1"/>
          <p:nvPr/>
        </p:nvSpPr>
        <p:spPr>
          <a:xfrm>
            <a:off x="9427844" y="6570935"/>
            <a:ext cx="2743200" cy="23543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100" b="0" i="0" u="none" strike="noStrike" cap="none">
                <a:solidFill>
                  <a:schemeClr val="lt1"/>
                </a:solidFill>
                <a:latin typeface="Segoe Condensed" panose="020B0606040200020203" pitchFamily="34" charset="0"/>
                <a:ea typeface="Atkinson Hyperlegible"/>
                <a:cs typeface="Atkinson Hyperlegible"/>
                <a:sym typeface="Atkinson Hyperlegible"/>
              </a:rPr>
              <a:t>‹#›</a:t>
            </a:fld>
            <a:endParaRPr sz="1100" b="0" i="0" u="none" strike="noStrike" cap="none" dirty="0">
              <a:solidFill>
                <a:schemeClr val="lt1"/>
              </a:solidFill>
              <a:latin typeface="Segoe Condensed" panose="020B0606040200020203" pitchFamily="34" charset="0"/>
              <a:ea typeface="Atkinson Hyperlegible"/>
              <a:cs typeface="Atkinson Hyperlegible"/>
              <a:sym typeface="Atkinson Hyperlegible"/>
            </a:endParaRPr>
          </a:p>
        </p:txBody>
      </p:sp>
      <p:sp>
        <p:nvSpPr>
          <p:cNvPr id="4" name="Espace réservé du pied de page 4">
            <a:extLst>
              <a:ext uri="{FF2B5EF4-FFF2-40B4-BE49-F238E27FC236}">
                <a16:creationId xmlns:a16="http://schemas.microsoft.com/office/drawing/2014/main" id="{A8A91111-2829-4FB0-9D07-E8D8FA9144A9}"/>
              </a:ext>
            </a:extLst>
          </p:cNvPr>
          <p:cNvSpPr txBox="1">
            <a:spLocks/>
          </p:cNvSpPr>
          <p:nvPr userDrawn="1"/>
        </p:nvSpPr>
        <p:spPr>
          <a:xfrm>
            <a:off x="4869977" y="6583034"/>
            <a:ext cx="2756847" cy="235434"/>
          </a:xfrm>
          <a:prstGeom prst="rect">
            <a:avLst/>
          </a:prstGeom>
        </p:spPr>
        <p:txBody>
          <a:bodyPr anchor="ctr" anchorCtr="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Segoe Condensed" panose="020B0606040200020203" pitchFamily="34" charset="0"/>
                <a:cs typeface="Arial" panose="020B0604020202020204" pitchFamily="34" charset="0"/>
              </a:rPr>
              <a:t>©WHO2025</a:t>
            </a:r>
          </a:p>
        </p:txBody>
      </p:sp>
    </p:spTree>
    <p:extLst>
      <p:ext uri="{BB962C8B-B14F-4D97-AF65-F5344CB8AC3E}">
        <p14:creationId xmlns:p14="http://schemas.microsoft.com/office/powerpoint/2010/main" val="2048848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3" orient="horz"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Right &amp; Text Left_03">
  <p:cSld name="1_Image Right &amp; Text Left_03">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3287503" y="24277"/>
            <a:ext cx="6357302" cy="76995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chemeClr val="lt1"/>
              </a:buClr>
              <a:buSzPts val="3200"/>
              <a:buFont typeface="Arial"/>
              <a:buNone/>
              <a:defRPr>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171449" y="1050401"/>
            <a:ext cx="6905625" cy="5203849"/>
          </a:xfrm>
          <a:prstGeom prst="rect">
            <a:avLst/>
          </a:prstGeom>
          <a:noFill/>
          <a:ln>
            <a:noFill/>
          </a:ln>
        </p:spPr>
        <p:txBody>
          <a:bodyPr spcFirstLastPara="1" wrap="square" lIns="45700" tIns="45700" rIns="45700" bIns="45700" anchor="ctr" anchorCtr="0">
            <a:noAutofit/>
          </a:bodyPr>
          <a:lstStyle>
            <a:lvl1pPr marL="457200" lvl="0" indent="-228600" algn="l">
              <a:lnSpc>
                <a:spcPct val="90000"/>
              </a:lnSpc>
              <a:spcBef>
                <a:spcPts val="1000"/>
              </a:spcBef>
              <a:spcAft>
                <a:spcPts val="0"/>
              </a:spcAft>
              <a:buSzPts val="3000"/>
              <a:buNone/>
              <a:defRPr sz="3000">
                <a:latin typeface="Segoe Condensed" panose="020B0606040200020203" pitchFamily="34" charset="0"/>
                <a:ea typeface="Segoe Condensed" panose="020B0606040200020203" pitchFamily="34" charset="0"/>
                <a:cs typeface="Segoe Condensed" panose="020B0606040200020203" pitchFamily="34" charset="0"/>
                <a:sym typeface="Atkinson Hyperlegible"/>
              </a:defRPr>
            </a:lvl1pPr>
            <a:lvl2pPr marL="914400" lvl="1" indent="-381000" algn="l">
              <a:lnSpc>
                <a:spcPct val="90000"/>
              </a:lnSpc>
              <a:spcBef>
                <a:spcPts val="500"/>
              </a:spcBef>
              <a:spcAft>
                <a:spcPts val="0"/>
              </a:spcAft>
              <a:buSzPts val="2400"/>
              <a:buChar char="▪"/>
              <a:defRPr sz="3000"/>
            </a:lvl2pPr>
            <a:lvl3pPr marL="1371600" lvl="2" indent="-342900" algn="l">
              <a:lnSpc>
                <a:spcPct val="90000"/>
              </a:lnSpc>
              <a:spcBef>
                <a:spcPts val="500"/>
              </a:spcBef>
              <a:spcAft>
                <a:spcPts val="0"/>
              </a:spcAft>
              <a:buSzPts val="1800"/>
              <a:buChar char="▪"/>
              <a:defRPr sz="3000"/>
            </a:lvl3pPr>
            <a:lvl4pPr marL="1828800" lvl="3" indent="-342900" algn="l">
              <a:lnSpc>
                <a:spcPct val="90000"/>
              </a:lnSpc>
              <a:spcBef>
                <a:spcPts val="500"/>
              </a:spcBef>
              <a:spcAft>
                <a:spcPts val="0"/>
              </a:spcAft>
              <a:buSzPts val="1800"/>
              <a:buChar char="−"/>
              <a:defRPr sz="3000"/>
            </a:lvl4pPr>
            <a:lvl5pPr marL="2286000" lvl="4" indent="-381000" algn="l">
              <a:lnSpc>
                <a:spcPct val="90000"/>
              </a:lnSpc>
              <a:spcBef>
                <a:spcPts val="500"/>
              </a:spcBef>
              <a:spcAft>
                <a:spcPts val="0"/>
              </a:spcAft>
              <a:buSzPts val="2400"/>
              <a:buChar char="•"/>
              <a:defRPr sz="3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9" name="Google Shape;39;p29"/>
          <p:cNvSpPr>
            <a:spLocks noGrp="1"/>
          </p:cNvSpPr>
          <p:nvPr>
            <p:ph type="pic" idx="2"/>
          </p:nvPr>
        </p:nvSpPr>
        <p:spPr>
          <a:xfrm>
            <a:off x="7458075" y="1173724"/>
            <a:ext cx="4457700" cy="4968875"/>
          </a:xfrm>
          <a:prstGeom prst="rect">
            <a:avLst/>
          </a:prstGeom>
          <a:solidFill>
            <a:schemeClr val="lt1"/>
          </a:solidFill>
          <a:ln w="38100" cap="flat" cmpd="sng">
            <a:solidFill>
              <a:srgbClr val="0070C0"/>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40" name="Google Shape;40;p29"/>
          <p:cNvSpPr txBox="1"/>
          <p:nvPr/>
        </p:nvSpPr>
        <p:spPr>
          <a:xfrm>
            <a:off x="104594" y="6604809"/>
            <a:ext cx="2756847" cy="2354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Atkinson Hyperlegible"/>
                <a:ea typeface="Atkinson Hyperlegible"/>
                <a:cs typeface="Atkinson Hyperlegible"/>
                <a:sym typeface="Atkinson Hyperlegible"/>
              </a:rPr>
              <a:t>OpenWHO.org</a:t>
            </a:r>
            <a:endParaRPr sz="1100" b="0" i="0" u="none" strike="noStrike" cap="none">
              <a:solidFill>
                <a:schemeClr val="lt1"/>
              </a:solidFill>
              <a:latin typeface="Atkinson Hyperlegible"/>
              <a:ea typeface="Atkinson Hyperlegible"/>
              <a:cs typeface="Atkinson Hyperlegible"/>
              <a:sym typeface="Atkinson Hyperlegible"/>
            </a:endParaRPr>
          </a:p>
        </p:txBody>
      </p:sp>
      <p:sp>
        <p:nvSpPr>
          <p:cNvPr id="41" name="Google Shape;41;p29"/>
          <p:cNvSpPr txBox="1"/>
          <p:nvPr/>
        </p:nvSpPr>
        <p:spPr>
          <a:xfrm>
            <a:off x="9385515" y="6604809"/>
            <a:ext cx="2743200" cy="23543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1" i="0" u="none" strike="noStrike" cap="none">
                <a:solidFill>
                  <a:schemeClr val="lt1"/>
                </a:solidFill>
                <a:latin typeface="Atkinson Hyperlegible"/>
                <a:ea typeface="Atkinson Hyperlegible"/>
                <a:cs typeface="Atkinson Hyperlegible"/>
                <a:sym typeface="Atkinson Hyperlegible"/>
              </a:rPr>
              <a:t>‹#›</a:t>
            </a:fld>
            <a:endParaRPr sz="1400" b="1" i="0" u="none" strike="noStrike" cap="none">
              <a:solidFill>
                <a:schemeClr val="lt1"/>
              </a:solidFill>
              <a:latin typeface="Atkinson Hyperlegible"/>
              <a:ea typeface="Atkinson Hyperlegible"/>
              <a:cs typeface="Atkinson Hyperlegible"/>
              <a:sym typeface="Atkinson Hyperlegible"/>
            </a:endParaRPr>
          </a:p>
        </p:txBody>
      </p:sp>
      <p:sp>
        <p:nvSpPr>
          <p:cNvPr id="42" name="Google Shape;42;p29"/>
          <p:cNvSpPr txBox="1"/>
          <p:nvPr/>
        </p:nvSpPr>
        <p:spPr>
          <a:xfrm>
            <a:off x="4717577" y="6604809"/>
            <a:ext cx="2756847" cy="2354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Atkinson Hyperlegible"/>
                <a:ea typeface="Atkinson Hyperlegible"/>
                <a:cs typeface="Atkinson Hyperlegible"/>
                <a:sym typeface="Atkinson Hyperlegible"/>
              </a:rPr>
              <a:t>©WHO2017</a:t>
            </a:r>
            <a:endParaRPr sz="1400" b="0" i="0" u="none" strike="noStrike" cap="none">
              <a:solidFill>
                <a:srgbClr val="000000"/>
              </a:solidFill>
              <a:latin typeface="Atkinson Hyperlegible"/>
              <a:ea typeface="Atkinson Hyperlegible"/>
              <a:cs typeface="Atkinson Hyperlegible"/>
              <a:sym typeface="Atkinson Hyperlegible"/>
            </a:endParaRPr>
          </a:p>
        </p:txBody>
      </p:sp>
      <p:sp>
        <p:nvSpPr>
          <p:cNvPr id="43" name="Google Shape;43;p29">
            <a:hlinkClick r:id="rId2"/>
          </p:cNvPr>
          <p:cNvSpPr/>
          <p:nvPr/>
        </p:nvSpPr>
        <p:spPr>
          <a:xfrm>
            <a:off x="104594" y="6604809"/>
            <a:ext cx="1015079" cy="235435"/>
          </a:xfrm>
          <a:prstGeom prst="rect">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E3E93"/>
              </a:solidFill>
              <a:latin typeface="Atkinson Hyperlegible"/>
              <a:ea typeface="Atkinson Hyperlegible"/>
              <a:cs typeface="Atkinson Hyperlegible"/>
              <a:sym typeface="Atkinson Hyperlegible"/>
            </a:endParaRPr>
          </a:p>
        </p:txBody>
      </p:sp>
      <p:sp>
        <p:nvSpPr>
          <p:cNvPr id="44" name="Google Shape;44;p29"/>
          <p:cNvSpPr/>
          <p:nvPr/>
        </p:nvSpPr>
        <p:spPr>
          <a:xfrm>
            <a:off x="-8468" y="6527800"/>
            <a:ext cx="12200469" cy="330200"/>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tkinson Hyperlegible"/>
              <a:ea typeface="Atkinson Hyperlegible"/>
              <a:cs typeface="Atkinson Hyperlegible"/>
              <a:sym typeface="Atkinson Hyperlegible"/>
            </a:endParaRPr>
          </a:p>
        </p:txBody>
      </p:sp>
    </p:spTree>
    <p:extLst>
      <p:ext uri="{BB962C8B-B14F-4D97-AF65-F5344CB8AC3E}">
        <p14:creationId xmlns:p14="http://schemas.microsoft.com/office/powerpoint/2010/main" val="2577663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nks">
  <p:cSld name="1_Links">
    <p:spTree>
      <p:nvGrpSpPr>
        <p:cNvPr id="1" name="Shape 131"/>
        <p:cNvGrpSpPr/>
        <p:nvPr/>
      </p:nvGrpSpPr>
      <p:grpSpPr>
        <a:xfrm>
          <a:off x="0" y="0"/>
          <a:ext cx="0" cy="0"/>
          <a:chOff x="0" y="0"/>
          <a:chExt cx="0" cy="0"/>
        </a:xfrm>
      </p:grpSpPr>
      <p:sp>
        <p:nvSpPr>
          <p:cNvPr id="132" name="Google Shape;132;p37"/>
          <p:cNvSpPr txBox="1">
            <a:spLocks noGrp="1"/>
          </p:cNvSpPr>
          <p:nvPr>
            <p:ph type="title"/>
          </p:nvPr>
        </p:nvSpPr>
        <p:spPr>
          <a:xfrm>
            <a:off x="3287503" y="24277"/>
            <a:ext cx="6357302" cy="76995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chemeClr val="lt1"/>
              </a:buClr>
              <a:buSzPts val="1800"/>
              <a:buNone/>
              <a:defRPr>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7"/>
          <p:cNvSpPr/>
          <p:nvPr/>
        </p:nvSpPr>
        <p:spPr>
          <a:xfrm>
            <a:off x="11557000" y="2831971"/>
            <a:ext cx="635000" cy="1844299"/>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tkinson Hyperlegible"/>
              <a:ea typeface="Atkinson Hyperlegible"/>
              <a:cs typeface="Atkinson Hyperlegible"/>
              <a:sym typeface="Atkinson Hyperlegible"/>
            </a:endParaRPr>
          </a:p>
        </p:txBody>
      </p:sp>
      <p:sp>
        <p:nvSpPr>
          <p:cNvPr id="134" name="Google Shape;134;p37"/>
          <p:cNvSpPr/>
          <p:nvPr/>
        </p:nvSpPr>
        <p:spPr>
          <a:xfrm>
            <a:off x="2273628" y="1028700"/>
            <a:ext cx="9283372" cy="5359400"/>
          </a:xfrm>
          <a:prstGeom prst="rect">
            <a:avLst/>
          </a:prstGeom>
          <a:solidFill>
            <a:srgbClr val="F7F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tkinson Hyperlegible"/>
              <a:ea typeface="Atkinson Hyperlegible"/>
              <a:cs typeface="Atkinson Hyperlegible"/>
              <a:sym typeface="Atkinson Hyperlegible"/>
            </a:endParaRPr>
          </a:p>
        </p:txBody>
      </p:sp>
      <p:sp>
        <p:nvSpPr>
          <p:cNvPr id="135" name="Google Shape;135;p37"/>
          <p:cNvSpPr/>
          <p:nvPr/>
        </p:nvSpPr>
        <p:spPr>
          <a:xfrm>
            <a:off x="2186986" y="1422400"/>
            <a:ext cx="86642" cy="466344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tkinson Hyperlegible"/>
              <a:ea typeface="Atkinson Hyperlegible"/>
              <a:cs typeface="Atkinson Hyperlegible"/>
              <a:sym typeface="Atkinson Hyperlegible"/>
            </a:endParaRPr>
          </a:p>
        </p:txBody>
      </p:sp>
      <p:sp>
        <p:nvSpPr>
          <p:cNvPr id="136" name="Google Shape;136;p37"/>
          <p:cNvSpPr/>
          <p:nvPr/>
        </p:nvSpPr>
        <p:spPr>
          <a:xfrm>
            <a:off x="0" y="2547713"/>
            <a:ext cx="2186986" cy="2412814"/>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tkinson Hyperlegible"/>
              <a:ea typeface="Atkinson Hyperlegible"/>
              <a:cs typeface="Atkinson Hyperlegible"/>
              <a:sym typeface="Atkinson Hyperlegible"/>
            </a:endParaRPr>
          </a:p>
        </p:txBody>
      </p:sp>
      <p:sp>
        <p:nvSpPr>
          <p:cNvPr id="137" name="Google Shape;137;p37"/>
          <p:cNvSpPr/>
          <p:nvPr/>
        </p:nvSpPr>
        <p:spPr>
          <a:xfrm rot="5400000">
            <a:off x="2065376" y="3617974"/>
            <a:ext cx="573346" cy="272293"/>
          </a:xfrm>
          <a:prstGeom prst="triangl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84B9CE"/>
              </a:solidFill>
              <a:latin typeface="Atkinson Hyperlegible"/>
              <a:ea typeface="Atkinson Hyperlegible"/>
              <a:cs typeface="Atkinson Hyperlegible"/>
              <a:sym typeface="Atkinson Hyperlegible"/>
            </a:endParaRPr>
          </a:p>
        </p:txBody>
      </p:sp>
      <p:sp>
        <p:nvSpPr>
          <p:cNvPr id="138" name="Google Shape;138;p37"/>
          <p:cNvSpPr txBox="1">
            <a:spLocks noGrp="1"/>
          </p:cNvSpPr>
          <p:nvPr>
            <p:ph type="body" idx="1"/>
          </p:nvPr>
        </p:nvSpPr>
        <p:spPr>
          <a:xfrm>
            <a:off x="2488196" y="1107440"/>
            <a:ext cx="8980487" cy="5191760"/>
          </a:xfrm>
          <a:prstGeom prst="rect">
            <a:avLst/>
          </a:prstGeom>
          <a:noFill/>
          <a:ln>
            <a:noFill/>
          </a:ln>
        </p:spPr>
        <p:txBody>
          <a:bodyPr spcFirstLastPara="1" wrap="square" lIns="91425" tIns="45700" rIns="91425" bIns="45700" anchor="t" anchorCtr="0">
            <a:noAutofit/>
          </a:bodyPr>
          <a:lstStyle>
            <a:lvl1pPr marL="457200" lvl="0" indent="-419100" algn="l">
              <a:lnSpc>
                <a:spcPct val="90000"/>
              </a:lnSpc>
              <a:spcBef>
                <a:spcPts val="1000"/>
              </a:spcBef>
              <a:spcAft>
                <a:spcPts val="0"/>
              </a:spcAft>
              <a:buSzPts val="3000"/>
              <a:buChar char="▪"/>
              <a:defRPr sz="3000">
                <a:latin typeface="Atkinson Hyperlegible"/>
                <a:ea typeface="Atkinson Hyperlegible"/>
                <a:cs typeface="Atkinson Hyperlegible"/>
                <a:sym typeface="Atkinson Hyperlegible"/>
              </a:defRPr>
            </a:lvl1pPr>
            <a:lvl2pPr marL="914400" lvl="1" indent="-381000" algn="l">
              <a:lnSpc>
                <a:spcPct val="90000"/>
              </a:lnSpc>
              <a:spcBef>
                <a:spcPts val="500"/>
              </a:spcBef>
              <a:spcAft>
                <a:spcPts val="0"/>
              </a:spcAft>
              <a:buSzPts val="2400"/>
              <a:buChar char="▪"/>
              <a:defRPr sz="3000"/>
            </a:lvl2pPr>
            <a:lvl3pPr marL="1371600" lvl="2" indent="-342900" algn="l">
              <a:lnSpc>
                <a:spcPct val="90000"/>
              </a:lnSpc>
              <a:spcBef>
                <a:spcPts val="500"/>
              </a:spcBef>
              <a:spcAft>
                <a:spcPts val="0"/>
              </a:spcAft>
              <a:buSzPts val="1800"/>
              <a:buChar char="▪"/>
              <a:defRPr sz="3000"/>
            </a:lvl3pPr>
            <a:lvl4pPr marL="1828800" lvl="3" indent="-342900" algn="l">
              <a:lnSpc>
                <a:spcPct val="90000"/>
              </a:lnSpc>
              <a:spcBef>
                <a:spcPts val="500"/>
              </a:spcBef>
              <a:spcAft>
                <a:spcPts val="0"/>
              </a:spcAft>
              <a:buSzPts val="1800"/>
              <a:buChar char="−"/>
              <a:defRPr sz="3000"/>
            </a:lvl4pPr>
            <a:lvl5pPr marL="2286000" lvl="4" indent="-381000" algn="l">
              <a:lnSpc>
                <a:spcPct val="90000"/>
              </a:lnSpc>
              <a:spcBef>
                <a:spcPts val="500"/>
              </a:spcBef>
              <a:spcAft>
                <a:spcPts val="0"/>
              </a:spcAft>
              <a:buSzPts val="2400"/>
              <a:buChar char="•"/>
              <a:defRPr sz="3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9" name="Google Shape;139;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9770" y="3145790"/>
            <a:ext cx="1182560" cy="1330960"/>
          </a:xfrm>
          <a:prstGeom prst="rect">
            <a:avLst/>
          </a:prstGeom>
          <a:noFill/>
          <a:ln>
            <a:noFill/>
          </a:ln>
        </p:spPr>
      </p:pic>
      <p:sp>
        <p:nvSpPr>
          <p:cNvPr id="140" name="Google Shape;140;p37"/>
          <p:cNvSpPr/>
          <p:nvPr/>
        </p:nvSpPr>
        <p:spPr>
          <a:xfrm>
            <a:off x="11488641" y="1422400"/>
            <a:ext cx="86642" cy="466344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tkinson Hyperlegible"/>
              <a:ea typeface="Atkinson Hyperlegible"/>
              <a:cs typeface="Atkinson Hyperlegible"/>
              <a:sym typeface="Atkinson Hyperlegible"/>
            </a:endParaRPr>
          </a:p>
        </p:txBody>
      </p:sp>
    </p:spTree>
    <p:extLst>
      <p:ext uri="{BB962C8B-B14F-4D97-AF65-F5344CB8AC3E}">
        <p14:creationId xmlns:p14="http://schemas.microsoft.com/office/powerpoint/2010/main" val="1154553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D8F646-5F3D-0C96-AC66-E6997C3C4210}"/>
              </a:ext>
            </a:extLst>
          </p:cNvPr>
          <p:cNvSpPr>
            <a:spLocks noGrp="1" noRot="1" noMove="1" noResize="1" noEditPoints="1" noAdjustHandles="1" noChangeArrowheads="1" noChangeShapeType="1"/>
          </p:cNvSpPr>
          <p:nvPr userDrawn="1"/>
        </p:nvSpPr>
        <p:spPr>
          <a:xfrm>
            <a:off x="0" y="0"/>
            <a:ext cx="12192000" cy="42882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35036C-CA16-5394-D5CA-033664A3A1A2}"/>
              </a:ext>
            </a:extLst>
          </p:cNvPr>
          <p:cNvPicPr>
            <a:picLocks noGrp="1" noRot="1" noChangeAspect="1" noMove="1" noResize="1" noEditPoints="1" noAdjustHandles="1" noChangeArrowheads="1" noChangeShapeType="1" noCrop="1"/>
          </p:cNvPicPr>
          <p:nvPr userDrawn="1"/>
        </p:nvPicPr>
        <p:blipFill>
          <a:blip r:embed="rId2" cstate="print">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6474373" y="0"/>
            <a:ext cx="5717626" cy="4288220"/>
          </a:xfrm>
          <a:prstGeom prst="rect">
            <a:avLst/>
          </a:prstGeom>
        </p:spPr>
      </p:pic>
      <p:sp>
        <p:nvSpPr>
          <p:cNvPr id="2" name="Title 1">
            <a:extLst>
              <a:ext uri="{FF2B5EF4-FFF2-40B4-BE49-F238E27FC236}">
                <a16:creationId xmlns:a16="http://schemas.microsoft.com/office/drawing/2014/main" id="{4806EF85-C834-39AD-A4C9-585EDAF48606}"/>
              </a:ext>
            </a:extLst>
          </p:cNvPr>
          <p:cNvSpPr>
            <a:spLocks noGrp="1"/>
          </p:cNvSpPr>
          <p:nvPr>
            <p:ph type="ctrTitle"/>
          </p:nvPr>
        </p:nvSpPr>
        <p:spPr>
          <a:xfrm>
            <a:off x="457200" y="1808545"/>
            <a:ext cx="9144000" cy="2479675"/>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A820945-669C-5735-3DD7-127B3E0D0201}"/>
              </a:ext>
            </a:extLst>
          </p:cNvPr>
          <p:cNvSpPr>
            <a:spLocks noGrp="1"/>
          </p:cNvSpPr>
          <p:nvPr>
            <p:ph type="subTitle" idx="1"/>
          </p:nvPr>
        </p:nvSpPr>
        <p:spPr>
          <a:xfrm>
            <a:off x="457200" y="437435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23CC-17BE-5365-CEB9-3FD614902CA3}"/>
              </a:ext>
            </a:extLst>
          </p:cNvPr>
          <p:cNvSpPr>
            <a:spLocks noGrp="1"/>
          </p:cNvSpPr>
          <p:nvPr>
            <p:ph type="dt" sz="half" idx="10"/>
          </p:nvPr>
        </p:nvSpPr>
        <p:spPr/>
        <p:txBody>
          <a:bodyPr/>
          <a:lstStyle/>
          <a:p>
            <a:fld id="{263BB19C-BF31-BC4C-A83D-3084712DA4DA}" type="datetimeFigureOut">
              <a:t>3/3/25</a:t>
            </a:fld>
            <a:endParaRPr lang="en-US"/>
          </a:p>
        </p:txBody>
      </p:sp>
      <p:sp>
        <p:nvSpPr>
          <p:cNvPr id="5" name="Footer Placeholder 4">
            <a:extLst>
              <a:ext uri="{FF2B5EF4-FFF2-40B4-BE49-F238E27FC236}">
                <a16:creationId xmlns:a16="http://schemas.microsoft.com/office/drawing/2014/main" id="{2546386E-67FB-F8C5-5E61-1AF4302D4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C35C-0710-4A75-ABF8-147290E753A8}"/>
              </a:ext>
            </a:extLst>
          </p:cNvPr>
          <p:cNvSpPr>
            <a:spLocks noGrp="1"/>
          </p:cNvSpPr>
          <p:nvPr>
            <p:ph type="sldNum" sz="quarter" idx="12"/>
          </p:nvPr>
        </p:nvSpPr>
        <p:spPr/>
        <p:txBody>
          <a:bodyPr/>
          <a:lstStyle/>
          <a:p>
            <a:fld id="{48125607-3CCB-FC49-88FF-D0E21707BB11}" type="slidenum">
              <a:t>‹#›</a:t>
            </a:fld>
            <a:endParaRPr lang="en-US"/>
          </a:p>
        </p:txBody>
      </p:sp>
      <p:sp>
        <p:nvSpPr>
          <p:cNvPr id="9" name="TextBox 8">
            <a:extLst>
              <a:ext uri="{FF2B5EF4-FFF2-40B4-BE49-F238E27FC236}">
                <a16:creationId xmlns:a16="http://schemas.microsoft.com/office/drawing/2014/main" id="{F3AD210F-177D-0257-BFED-231219BA2024}"/>
              </a:ext>
            </a:extLst>
          </p:cNvPr>
          <p:cNvSpPr txBox="1"/>
          <p:nvPr userDrawn="1"/>
        </p:nvSpPr>
        <p:spPr>
          <a:xfrm>
            <a:off x="-5253" y="914017"/>
            <a:ext cx="4534391" cy="400110"/>
          </a:xfrm>
          <a:prstGeom prst="rect">
            <a:avLst/>
          </a:prstGeom>
          <a:solidFill>
            <a:schemeClr val="accent2"/>
          </a:solidFill>
        </p:spPr>
        <p:txBody>
          <a:bodyPr wrap="square" lIns="180000" rIns="180000">
            <a:spAutoFit/>
          </a:bodyPr>
          <a:lstStyle/>
          <a:p>
            <a:pPr algn="r"/>
            <a:r>
              <a:rPr lang="en-US" sz="2000" b="1" i="0" spc="500" baseline="0">
                <a:solidFill>
                  <a:schemeClr val="tx2"/>
                </a:solidFill>
                <a:latin typeface="Avenir Black" panose="02000503020000020003" pitchFamily="2" charset="0"/>
              </a:rPr>
              <a:t>WHO EPI-WIN DIGEST</a:t>
            </a:r>
          </a:p>
        </p:txBody>
      </p:sp>
      <p:grpSp>
        <p:nvGrpSpPr>
          <p:cNvPr id="98" name="Group 97">
            <a:extLst>
              <a:ext uri="{FF2B5EF4-FFF2-40B4-BE49-F238E27FC236}">
                <a16:creationId xmlns:a16="http://schemas.microsoft.com/office/drawing/2014/main" id="{59FD0655-9A2B-F56D-98EC-DD19E8C49935}"/>
              </a:ext>
            </a:extLst>
          </p:cNvPr>
          <p:cNvGrpSpPr/>
          <p:nvPr userDrawn="1"/>
        </p:nvGrpSpPr>
        <p:grpSpPr>
          <a:xfrm>
            <a:off x="11377534" y="279942"/>
            <a:ext cx="563886" cy="3780823"/>
            <a:chOff x="11581420" y="279942"/>
            <a:chExt cx="360000" cy="2413779"/>
          </a:xfrm>
        </p:grpSpPr>
        <p:pic>
          <p:nvPicPr>
            <p:cNvPr id="51" name="Graphic 50">
              <a:extLst>
                <a:ext uri="{FF2B5EF4-FFF2-40B4-BE49-F238E27FC236}">
                  <a16:creationId xmlns:a16="http://schemas.microsoft.com/office/drawing/2014/main" id="{195FD391-E83A-9149-5ADB-12D7DD6BA9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1654" y="279942"/>
              <a:ext cx="219533" cy="323901"/>
            </a:xfrm>
            <a:prstGeom prst="rect">
              <a:avLst/>
            </a:prstGeom>
          </p:spPr>
        </p:pic>
        <p:pic>
          <p:nvPicPr>
            <p:cNvPr id="69" name="Graphic 68">
              <a:extLst>
                <a:ext uri="{FF2B5EF4-FFF2-40B4-BE49-F238E27FC236}">
                  <a16:creationId xmlns:a16="http://schemas.microsoft.com/office/drawing/2014/main" id="{17DB8334-30FC-B964-E682-60A0B541A42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605052" y="800564"/>
              <a:ext cx="312736" cy="323901"/>
            </a:xfrm>
            <a:prstGeom prst="rect">
              <a:avLst/>
            </a:prstGeom>
          </p:spPr>
        </p:pic>
        <p:pic>
          <p:nvPicPr>
            <p:cNvPr id="87" name="Graphic 86">
              <a:extLst>
                <a:ext uri="{FF2B5EF4-FFF2-40B4-BE49-F238E27FC236}">
                  <a16:creationId xmlns:a16="http://schemas.microsoft.com/office/drawing/2014/main" id="{7B1C6507-EEA7-75F3-F66B-B063DA21A3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03694" y="1841808"/>
              <a:ext cx="115453" cy="323901"/>
            </a:xfrm>
            <a:prstGeom prst="rect">
              <a:avLst/>
            </a:prstGeom>
          </p:spPr>
        </p:pic>
        <p:pic>
          <p:nvPicPr>
            <p:cNvPr id="77" name="Graphic 76">
              <a:extLst>
                <a:ext uri="{FF2B5EF4-FFF2-40B4-BE49-F238E27FC236}">
                  <a16:creationId xmlns:a16="http://schemas.microsoft.com/office/drawing/2014/main" id="{8DEF7177-3A4E-0C58-256A-9826027C6C4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67534" y="1321186"/>
              <a:ext cx="187773" cy="323901"/>
            </a:xfrm>
            <a:prstGeom prst="rect">
              <a:avLst/>
            </a:prstGeom>
          </p:spPr>
        </p:pic>
        <p:pic>
          <p:nvPicPr>
            <p:cNvPr id="97" name="Graphic 96" descr="Ui Ux with solid fill">
              <a:extLst>
                <a:ext uri="{FF2B5EF4-FFF2-40B4-BE49-F238E27FC236}">
                  <a16:creationId xmlns:a16="http://schemas.microsoft.com/office/drawing/2014/main" id="{000AF2D5-FD16-52C5-10BD-306505C029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581420" y="2333721"/>
              <a:ext cx="360000" cy="360000"/>
            </a:xfrm>
            <a:prstGeom prst="rect">
              <a:avLst/>
            </a:prstGeom>
          </p:spPr>
        </p:pic>
      </p:grpSp>
      <p:pic>
        <p:nvPicPr>
          <p:cNvPr id="100" name="Picture 99" descr="A black and white sign with white text&#10;&#10;Description automatically generated">
            <a:extLst>
              <a:ext uri="{FF2B5EF4-FFF2-40B4-BE49-F238E27FC236}">
                <a16:creationId xmlns:a16="http://schemas.microsoft.com/office/drawing/2014/main" id="{3F92CB6A-9DD3-8621-D4A7-261A8AAA5709}"/>
              </a:ext>
            </a:extLst>
          </p:cNvPr>
          <p:cNvPicPr>
            <a:picLocks noChangeAspect="1"/>
          </p:cNvPicPr>
          <p:nvPr userDrawn="1"/>
        </p:nvPicPr>
        <p:blipFill>
          <a:blip r:embed="rId13"/>
          <a:stretch>
            <a:fillRect/>
          </a:stretch>
        </p:blipFill>
        <p:spPr>
          <a:xfrm>
            <a:off x="457200" y="345249"/>
            <a:ext cx="1450975" cy="442035"/>
          </a:xfrm>
          <a:prstGeom prst="rect">
            <a:avLst/>
          </a:prstGeom>
        </p:spPr>
      </p:pic>
      <p:sp>
        <p:nvSpPr>
          <p:cNvPr id="101" name="Rectangle 100">
            <a:extLst>
              <a:ext uri="{FF2B5EF4-FFF2-40B4-BE49-F238E27FC236}">
                <a16:creationId xmlns:a16="http://schemas.microsoft.com/office/drawing/2014/main" id="{DE860CC7-4A6E-B4B8-D9A0-D0042D36BEF1}"/>
              </a:ext>
            </a:extLst>
          </p:cNvPr>
          <p:cNvSpPr/>
          <p:nvPr userDrawn="1"/>
        </p:nvSpPr>
        <p:spPr>
          <a:xfrm>
            <a:off x="342900" y="6378575"/>
            <a:ext cx="302895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713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C4A51-D0C2-E828-1B68-8FAF8DDE0BB2}"/>
              </a:ext>
            </a:extLst>
          </p:cNvPr>
          <p:cNvSpPr/>
          <p:nvPr userDrawn="1"/>
        </p:nvSpPr>
        <p:spPr>
          <a:xfrm>
            <a:off x="0" y="0"/>
            <a:ext cx="12192000" cy="1234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EB7B5-846B-E06B-7802-1419E1321B18}"/>
              </a:ext>
            </a:extLst>
          </p:cNvPr>
          <p:cNvPicPr>
            <a:picLocks noGrp="1" noRot="1" noMove="1" noResize="1" noEditPoints="1" noAdjustHandles="1" noChangeArrowheads="1" noChangeShapeType="1" noCrop="1"/>
          </p:cNvPicPr>
          <p:nvPr userDrawn="1"/>
        </p:nvPicPr>
        <p:blipFill>
          <a:blip r:embed="rId2" cstate="print">
            <a:alphaModFix amt="25000"/>
            <a:duotone>
              <a:prstClr val="black"/>
              <a:schemeClr val="accent4">
                <a:tint val="45000"/>
                <a:satMod val="400000"/>
              </a:schemeClr>
            </a:duotone>
            <a:extLst>
              <a:ext uri="{28A0092B-C50C-407E-A947-70E740481C1C}">
                <a14:useLocalDpi xmlns:a14="http://schemas.microsoft.com/office/drawing/2010/main"/>
              </a:ext>
            </a:extLst>
          </a:blip>
          <a:srcRect l="-786" t="15857" b="40971"/>
          <a:stretch/>
        </p:blipFill>
        <p:spPr>
          <a:xfrm>
            <a:off x="8349521" y="1"/>
            <a:ext cx="3842478" cy="1234440"/>
          </a:xfrm>
          <a:prstGeom prst="rect">
            <a:avLst/>
          </a:prstGeom>
        </p:spPr>
      </p:pic>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3/3/25</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13" name="Straight Connector 12">
            <a:extLst>
              <a:ext uri="{FF2B5EF4-FFF2-40B4-BE49-F238E27FC236}">
                <a16:creationId xmlns:a16="http://schemas.microsoft.com/office/drawing/2014/main" id="{A265C0AB-1630-BC40-0577-3DAE02480931}"/>
              </a:ext>
            </a:extLst>
          </p:cNvPr>
          <p:cNvCxnSpPr/>
          <p:nvPr userDrawn="1"/>
        </p:nvCxnSpPr>
        <p:spPr>
          <a:xfrm>
            <a:off x="457200" y="330200"/>
            <a:ext cx="112776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029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3/3/25</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8" name="Straight Connector 7">
            <a:extLst>
              <a:ext uri="{FF2B5EF4-FFF2-40B4-BE49-F238E27FC236}">
                <a16:creationId xmlns:a16="http://schemas.microsoft.com/office/drawing/2014/main" id="{A9240CA0-D6BC-98AF-CB94-2E99D66E1295}"/>
              </a:ext>
            </a:extLst>
          </p:cNvPr>
          <p:cNvCxnSpPr/>
          <p:nvPr userDrawn="1"/>
        </p:nvCxnSpPr>
        <p:spPr>
          <a:xfrm>
            <a:off x="457200" y="330200"/>
            <a:ext cx="112776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76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Right &amp; Text Left_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171450" y="1050401"/>
            <a:ext cx="5635738" cy="5203849"/>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317988" y="3575009"/>
            <a:ext cx="5355099" cy="154632"/>
          </a:xfrm>
          <a:prstGeom prst="rect">
            <a:avLst/>
          </a:prstGeom>
        </p:spPr>
      </p:pic>
      <p:sp>
        <p:nvSpPr>
          <p:cNvPr id="6" name="Picture Placeholder 3"/>
          <p:cNvSpPr>
            <a:spLocks noGrp="1"/>
          </p:cNvSpPr>
          <p:nvPr>
            <p:ph type="pic" sz="quarter" idx="11" hasCustomPrompt="1"/>
          </p:nvPr>
        </p:nvSpPr>
        <p:spPr>
          <a:xfrm>
            <a:off x="6283113" y="1438868"/>
            <a:ext cx="5560836" cy="4532724"/>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defRPr baseline="0">
                <a:solidFill>
                  <a:schemeClr val="tx1"/>
                </a:solidFill>
              </a:defRPr>
            </a:lvl1pPr>
          </a:lstStyle>
          <a:p>
            <a:r>
              <a:rPr lang="en-US" dirty="0"/>
              <a:t>Click to add illustration</a:t>
            </a:r>
          </a:p>
        </p:txBody>
      </p:sp>
    </p:spTree>
    <p:extLst>
      <p:ext uri="{BB962C8B-B14F-4D97-AF65-F5344CB8AC3E}">
        <p14:creationId xmlns:p14="http://schemas.microsoft.com/office/powerpoint/2010/main" val="1179254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4" orient="horz"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A33-396A-80EA-8DE7-C6A3B6E5581E}"/>
              </a:ext>
            </a:extLst>
          </p:cNvPr>
          <p:cNvSpPr>
            <a:spLocks noGrp="1"/>
          </p:cNvSpPr>
          <p:nvPr>
            <p:ph type="title"/>
          </p:nvPr>
        </p:nvSpPr>
        <p:spPr>
          <a:xfrm>
            <a:off x="457200" y="1709738"/>
            <a:ext cx="112649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49013-0DBA-7B3B-BCB5-2AABB7FBD20D}"/>
              </a:ext>
            </a:extLst>
          </p:cNvPr>
          <p:cNvSpPr>
            <a:spLocks noGrp="1"/>
          </p:cNvSpPr>
          <p:nvPr>
            <p:ph type="body" idx="1"/>
          </p:nvPr>
        </p:nvSpPr>
        <p:spPr>
          <a:xfrm>
            <a:off x="457200" y="4589463"/>
            <a:ext cx="112649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A61CB-F889-9621-B8AD-3676F87C1B6E}"/>
              </a:ext>
            </a:extLst>
          </p:cNvPr>
          <p:cNvSpPr>
            <a:spLocks noGrp="1"/>
          </p:cNvSpPr>
          <p:nvPr>
            <p:ph type="dt" sz="half" idx="10"/>
          </p:nvPr>
        </p:nvSpPr>
        <p:spPr/>
        <p:txBody>
          <a:bodyPr/>
          <a:lstStyle/>
          <a:p>
            <a:fld id="{263BB19C-BF31-BC4C-A83D-3084712DA4DA}" type="datetimeFigureOut">
              <a:t>3/3/25</a:t>
            </a:fld>
            <a:endParaRPr lang="en-US"/>
          </a:p>
        </p:txBody>
      </p:sp>
      <p:sp>
        <p:nvSpPr>
          <p:cNvPr id="5" name="Footer Placeholder 4">
            <a:extLst>
              <a:ext uri="{FF2B5EF4-FFF2-40B4-BE49-F238E27FC236}">
                <a16:creationId xmlns:a16="http://schemas.microsoft.com/office/drawing/2014/main" id="{99759E4B-48F3-5861-00DA-EF49F4D8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C1887-877C-1E50-165B-77EABD438DF8}"/>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543937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8448-36B0-C08E-1C34-C25543E76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314CE-4168-098B-0041-673B15681966}"/>
              </a:ext>
            </a:extLst>
          </p:cNvPr>
          <p:cNvSpPr>
            <a:spLocks noGrp="1"/>
          </p:cNvSpPr>
          <p:nvPr>
            <p:ph sz="half" idx="1"/>
          </p:nvPr>
        </p:nvSpPr>
        <p:spPr>
          <a:xfrm>
            <a:off x="457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EC306-1654-BFDA-8994-FECADBBD1962}"/>
              </a:ext>
            </a:extLst>
          </p:cNvPr>
          <p:cNvSpPr>
            <a:spLocks noGrp="1"/>
          </p:cNvSpPr>
          <p:nvPr>
            <p:ph sz="half" idx="2"/>
          </p:nvPr>
        </p:nvSpPr>
        <p:spPr>
          <a:xfrm>
            <a:off x="6172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B9A72-0532-3545-A79A-85A23D9CF663}"/>
              </a:ext>
            </a:extLst>
          </p:cNvPr>
          <p:cNvSpPr>
            <a:spLocks noGrp="1"/>
          </p:cNvSpPr>
          <p:nvPr>
            <p:ph type="dt" sz="half" idx="10"/>
          </p:nvPr>
        </p:nvSpPr>
        <p:spPr/>
        <p:txBody>
          <a:bodyPr/>
          <a:lstStyle/>
          <a:p>
            <a:fld id="{263BB19C-BF31-BC4C-A83D-3084712DA4DA}" type="datetimeFigureOut">
              <a:t>3/3/25</a:t>
            </a:fld>
            <a:endParaRPr lang="en-US"/>
          </a:p>
        </p:txBody>
      </p:sp>
      <p:sp>
        <p:nvSpPr>
          <p:cNvPr id="6" name="Footer Placeholder 5">
            <a:extLst>
              <a:ext uri="{FF2B5EF4-FFF2-40B4-BE49-F238E27FC236}">
                <a16:creationId xmlns:a16="http://schemas.microsoft.com/office/drawing/2014/main" id="{2BDD6D08-6AA6-E41D-DC12-9ED8CE24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519D-9457-AD2E-B5FA-ED90FFD3E6FD}"/>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549462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301-026E-90B4-3907-D923561A74E4}"/>
              </a:ext>
            </a:extLst>
          </p:cNvPr>
          <p:cNvSpPr>
            <a:spLocks noGrp="1"/>
          </p:cNvSpPr>
          <p:nvPr>
            <p:ph type="title"/>
          </p:nvPr>
        </p:nvSpPr>
        <p:spPr>
          <a:xfrm>
            <a:off x="457200" y="365125"/>
            <a:ext cx="1128077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F34D8-A54F-86B0-D31D-95C1990DCD0F}"/>
              </a:ext>
            </a:extLst>
          </p:cNvPr>
          <p:cNvSpPr>
            <a:spLocks noGrp="1"/>
          </p:cNvSpPr>
          <p:nvPr>
            <p:ph type="body" idx="1"/>
          </p:nvPr>
        </p:nvSpPr>
        <p:spPr>
          <a:xfrm>
            <a:off x="457200" y="1753849"/>
            <a:ext cx="5540375"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9AE89-4AE0-54BF-2B89-A26DEFC2F7B1}"/>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BA874-B7AC-3158-70ED-AD0544FFC0F2}"/>
              </a:ext>
            </a:extLst>
          </p:cNvPr>
          <p:cNvSpPr>
            <a:spLocks noGrp="1"/>
          </p:cNvSpPr>
          <p:nvPr>
            <p:ph type="body" sz="quarter" idx="3"/>
          </p:nvPr>
        </p:nvSpPr>
        <p:spPr>
          <a:xfrm>
            <a:off x="6172200" y="1753849"/>
            <a:ext cx="5562600"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D9EC6-1D22-D4A6-4BD0-0F423017E9A2}"/>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F5B1C-5801-AAE9-0D03-C13FD379B820}"/>
              </a:ext>
            </a:extLst>
          </p:cNvPr>
          <p:cNvSpPr>
            <a:spLocks noGrp="1"/>
          </p:cNvSpPr>
          <p:nvPr>
            <p:ph type="dt" sz="half" idx="10"/>
          </p:nvPr>
        </p:nvSpPr>
        <p:spPr/>
        <p:txBody>
          <a:bodyPr/>
          <a:lstStyle/>
          <a:p>
            <a:fld id="{263BB19C-BF31-BC4C-A83D-3084712DA4DA}" type="datetimeFigureOut">
              <a:t>3/3/25</a:t>
            </a:fld>
            <a:endParaRPr lang="en-US"/>
          </a:p>
        </p:txBody>
      </p:sp>
      <p:sp>
        <p:nvSpPr>
          <p:cNvPr id="8" name="Footer Placeholder 7">
            <a:extLst>
              <a:ext uri="{FF2B5EF4-FFF2-40B4-BE49-F238E27FC236}">
                <a16:creationId xmlns:a16="http://schemas.microsoft.com/office/drawing/2014/main" id="{06BD6DBF-FFC6-7CAA-73E5-8FDA3EE1C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9E877-185B-6501-8583-757DF85F8D4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088524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98D-187B-F05F-81EB-5494F1402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49A63-C043-391A-8DB5-3BAE2D5E094D}"/>
              </a:ext>
            </a:extLst>
          </p:cNvPr>
          <p:cNvSpPr>
            <a:spLocks noGrp="1"/>
          </p:cNvSpPr>
          <p:nvPr>
            <p:ph type="dt" sz="half" idx="10"/>
          </p:nvPr>
        </p:nvSpPr>
        <p:spPr/>
        <p:txBody>
          <a:bodyPr/>
          <a:lstStyle/>
          <a:p>
            <a:fld id="{263BB19C-BF31-BC4C-A83D-3084712DA4DA}" type="datetimeFigureOut">
              <a:t>3/3/25</a:t>
            </a:fld>
            <a:endParaRPr lang="en-US"/>
          </a:p>
        </p:txBody>
      </p:sp>
      <p:sp>
        <p:nvSpPr>
          <p:cNvPr id="4" name="Footer Placeholder 3">
            <a:extLst>
              <a:ext uri="{FF2B5EF4-FFF2-40B4-BE49-F238E27FC236}">
                <a16:creationId xmlns:a16="http://schemas.microsoft.com/office/drawing/2014/main" id="{FDB4AFDB-5A93-67FE-7A2C-F657C088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8EF-5366-1945-6A17-C45A763D5DEA}"/>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497969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737F-3A2D-16D5-2937-2C62B1926FD2}"/>
              </a:ext>
            </a:extLst>
          </p:cNvPr>
          <p:cNvSpPr>
            <a:spLocks noGrp="1"/>
          </p:cNvSpPr>
          <p:nvPr>
            <p:ph type="dt" sz="half" idx="10"/>
          </p:nvPr>
        </p:nvSpPr>
        <p:spPr/>
        <p:txBody>
          <a:bodyPr/>
          <a:lstStyle/>
          <a:p>
            <a:fld id="{263BB19C-BF31-BC4C-A83D-3084712DA4DA}" type="datetimeFigureOut">
              <a:t>3/3/25</a:t>
            </a:fld>
            <a:endParaRPr lang="en-US"/>
          </a:p>
        </p:txBody>
      </p:sp>
      <p:sp>
        <p:nvSpPr>
          <p:cNvPr id="3" name="Footer Placeholder 2">
            <a:extLst>
              <a:ext uri="{FF2B5EF4-FFF2-40B4-BE49-F238E27FC236}">
                <a16:creationId xmlns:a16="http://schemas.microsoft.com/office/drawing/2014/main" id="{CE4510FE-251F-3650-E105-6A02B6C15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939D0-87F8-5A77-0350-5680398C5E6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719955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831-DF71-87B3-67A9-7E2895EAD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AB38B-9426-5219-BF88-CDF1B29A3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CC298-C34D-46B1-9FBF-0D3BDE9A9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7C71-5FCA-7733-09EE-D408381EA58C}"/>
              </a:ext>
            </a:extLst>
          </p:cNvPr>
          <p:cNvSpPr>
            <a:spLocks noGrp="1"/>
          </p:cNvSpPr>
          <p:nvPr>
            <p:ph type="dt" sz="half" idx="10"/>
          </p:nvPr>
        </p:nvSpPr>
        <p:spPr/>
        <p:txBody>
          <a:bodyPr/>
          <a:lstStyle/>
          <a:p>
            <a:fld id="{263BB19C-BF31-BC4C-A83D-3084712DA4DA}" type="datetimeFigureOut">
              <a:t>3/3/25</a:t>
            </a:fld>
            <a:endParaRPr lang="en-US"/>
          </a:p>
        </p:txBody>
      </p:sp>
      <p:sp>
        <p:nvSpPr>
          <p:cNvPr id="6" name="Footer Placeholder 5">
            <a:extLst>
              <a:ext uri="{FF2B5EF4-FFF2-40B4-BE49-F238E27FC236}">
                <a16:creationId xmlns:a16="http://schemas.microsoft.com/office/drawing/2014/main" id="{82B00BDA-431F-2D13-BBF3-94D79F8EA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030D-EEBF-B6C5-EF08-208B889792E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737206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1AD3-F912-540D-ABD7-8DDC035F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E896E-AAC7-BD19-7070-631AB6995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71F012-6ED5-99A2-DB48-43DC1386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8E42C-4301-43EC-82DE-01DE0540310A}"/>
              </a:ext>
            </a:extLst>
          </p:cNvPr>
          <p:cNvSpPr>
            <a:spLocks noGrp="1"/>
          </p:cNvSpPr>
          <p:nvPr>
            <p:ph type="dt" sz="half" idx="10"/>
          </p:nvPr>
        </p:nvSpPr>
        <p:spPr/>
        <p:txBody>
          <a:bodyPr/>
          <a:lstStyle/>
          <a:p>
            <a:fld id="{263BB19C-BF31-BC4C-A83D-3084712DA4DA}" type="datetimeFigureOut">
              <a:t>3/3/25</a:t>
            </a:fld>
            <a:endParaRPr lang="en-US"/>
          </a:p>
        </p:txBody>
      </p:sp>
      <p:sp>
        <p:nvSpPr>
          <p:cNvPr id="6" name="Footer Placeholder 5">
            <a:extLst>
              <a:ext uri="{FF2B5EF4-FFF2-40B4-BE49-F238E27FC236}">
                <a16:creationId xmlns:a16="http://schemas.microsoft.com/office/drawing/2014/main" id="{A179654A-947C-974F-44D5-2A99CB6E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99988-8AF4-68EB-8B84-FA06160AC7B3}"/>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506790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07-3134-019A-C960-232684BC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7900E-5E1C-DE09-E1AD-1D1D8C17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C7320-E7E7-431C-D568-582066789939}"/>
              </a:ext>
            </a:extLst>
          </p:cNvPr>
          <p:cNvSpPr>
            <a:spLocks noGrp="1"/>
          </p:cNvSpPr>
          <p:nvPr>
            <p:ph type="dt" sz="half" idx="10"/>
          </p:nvPr>
        </p:nvSpPr>
        <p:spPr/>
        <p:txBody>
          <a:bodyPr/>
          <a:lstStyle/>
          <a:p>
            <a:fld id="{263BB19C-BF31-BC4C-A83D-3084712DA4DA}" type="datetimeFigureOut">
              <a:t>3/3/25</a:t>
            </a:fld>
            <a:endParaRPr lang="en-US"/>
          </a:p>
        </p:txBody>
      </p:sp>
      <p:sp>
        <p:nvSpPr>
          <p:cNvPr id="5" name="Footer Placeholder 4">
            <a:extLst>
              <a:ext uri="{FF2B5EF4-FFF2-40B4-BE49-F238E27FC236}">
                <a16:creationId xmlns:a16="http://schemas.microsoft.com/office/drawing/2014/main" id="{F8797C18-F5C0-2E09-F261-2EAB2A6E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FC60-C42C-5D83-7E4A-2001E4CD703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838376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0442-542A-E9F1-641B-A990A413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0833-5D3B-1656-959A-15BABF79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4E5D-BD64-C0DD-0D89-40DE3357F33B}"/>
              </a:ext>
            </a:extLst>
          </p:cNvPr>
          <p:cNvSpPr>
            <a:spLocks noGrp="1"/>
          </p:cNvSpPr>
          <p:nvPr>
            <p:ph type="dt" sz="half" idx="10"/>
          </p:nvPr>
        </p:nvSpPr>
        <p:spPr/>
        <p:txBody>
          <a:bodyPr/>
          <a:lstStyle/>
          <a:p>
            <a:fld id="{263BB19C-BF31-BC4C-A83D-3084712DA4DA}" type="datetimeFigureOut">
              <a:t>3/3/25</a:t>
            </a:fld>
            <a:endParaRPr lang="en-US"/>
          </a:p>
        </p:txBody>
      </p:sp>
      <p:sp>
        <p:nvSpPr>
          <p:cNvPr id="5" name="Footer Placeholder 4">
            <a:extLst>
              <a:ext uri="{FF2B5EF4-FFF2-40B4-BE49-F238E27FC236}">
                <a16:creationId xmlns:a16="http://schemas.microsoft.com/office/drawing/2014/main" id="{606986EF-6BD4-1A67-EFBF-0133EF1BE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83EA8-457A-700C-AD53-13233605113B}"/>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798368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6" name="Slide Number Placeholder 5"/>
          <p:cNvSpPr>
            <a:spLocks noGrp="1"/>
          </p:cNvSpPr>
          <p:nvPr>
            <p:ph type="sldNum" sz="quarter" idx="16"/>
          </p:nvPr>
        </p:nvSpPr>
        <p:spPr bwMode="inv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339340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Right &amp; Text Left_0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140628" y="1050401"/>
            <a:ext cx="6743058" cy="5203849"/>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7191375" y="1104900"/>
            <a:ext cx="4848225" cy="5028772"/>
          </a:xfr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59224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graphic_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cxnSp>
        <p:nvCxnSpPr>
          <p:cNvPr id="10" name="Straight Connector 9"/>
          <p:cNvCxnSpPr/>
          <p:nvPr userDrawn="1"/>
        </p:nvCxnSpPr>
        <p:spPr>
          <a:xfrm flipV="1">
            <a:off x="6096000" y="4474937"/>
            <a:ext cx="0" cy="401092"/>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15045" y="2759823"/>
            <a:ext cx="820929" cy="676109"/>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888196" y="2759824"/>
            <a:ext cx="788759" cy="676108"/>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187528" y="4864848"/>
            <a:ext cx="9816944" cy="11181"/>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71450" y="2759823"/>
            <a:ext cx="4343595"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674799" y="2759823"/>
            <a:ext cx="4356596"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p:nvPr>
        </p:nvSpPr>
        <p:spPr>
          <a:xfrm>
            <a:off x="65172" y="1639736"/>
            <a:ext cx="4546248" cy="1120085"/>
          </a:xfrm>
        </p:spPr>
        <p:txBody>
          <a:bodyPr lIns="45720" rIns="45720" anchor="b" anchorCtr="0"/>
          <a:lstStyle>
            <a:lvl1pPr>
              <a:defRPr sz="3000"/>
            </a:lvl1pPr>
          </a:lstStyle>
          <a:p>
            <a:pPr lvl="0"/>
            <a:r>
              <a:rPr lang="en-US" dirty="0"/>
              <a:t>Click to edit Master text styles</a:t>
            </a:r>
          </a:p>
        </p:txBody>
      </p:sp>
      <p:sp>
        <p:nvSpPr>
          <p:cNvPr id="20" name="Text Placeholder 18"/>
          <p:cNvSpPr>
            <a:spLocks noGrp="1"/>
          </p:cNvSpPr>
          <p:nvPr>
            <p:ph type="body" sz="quarter" idx="11"/>
          </p:nvPr>
        </p:nvSpPr>
        <p:spPr>
          <a:xfrm>
            <a:off x="7485147" y="1639736"/>
            <a:ext cx="4546248" cy="1120086"/>
          </a:xfrm>
        </p:spPr>
        <p:txBody>
          <a:bodyPr lIns="45720" rIns="45720" anchor="b" anchorCtr="0"/>
          <a:lstStyle>
            <a:lvl1pPr>
              <a:defRPr sz="3000"/>
            </a:lvl1pPr>
          </a:lstStyle>
          <a:p>
            <a:pPr lvl="0"/>
            <a:r>
              <a:rPr lang="en-US" dirty="0"/>
              <a:t>Click to edit Master text styles</a:t>
            </a:r>
          </a:p>
        </p:txBody>
      </p:sp>
      <p:sp>
        <p:nvSpPr>
          <p:cNvPr id="23" name="Text Placeholder 18"/>
          <p:cNvSpPr>
            <a:spLocks noGrp="1"/>
          </p:cNvSpPr>
          <p:nvPr>
            <p:ph type="body" sz="quarter" idx="12"/>
          </p:nvPr>
        </p:nvSpPr>
        <p:spPr>
          <a:xfrm>
            <a:off x="236621" y="4929249"/>
            <a:ext cx="11892093" cy="1061393"/>
          </a:xfrm>
        </p:spPr>
        <p:txBody>
          <a:bodyPr lIns="45720" rIns="45720" anchor="t" anchorCtr="0"/>
          <a:lstStyle>
            <a:lvl1pPr>
              <a:defRPr sz="3000"/>
            </a:lvl1pPr>
          </a:lstStyle>
          <a:p>
            <a:pPr lvl="0"/>
            <a:r>
              <a:rPr lang="en-US" dirty="0"/>
              <a:t>Click to edit Master text styles</a:t>
            </a:r>
          </a:p>
        </p:txBody>
      </p:sp>
      <p:sp>
        <p:nvSpPr>
          <p:cNvPr id="24" name="Oval 23"/>
          <p:cNvSpPr/>
          <p:nvPr userDrawn="1"/>
        </p:nvSpPr>
        <p:spPr>
          <a:xfrm>
            <a:off x="5060525" y="2371817"/>
            <a:ext cx="2103120" cy="2103120"/>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1944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graphic_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cxnSp>
        <p:nvCxnSpPr>
          <p:cNvPr id="10" name="Straight Connector 9"/>
          <p:cNvCxnSpPr/>
          <p:nvPr userDrawn="1"/>
        </p:nvCxnSpPr>
        <p:spPr>
          <a:xfrm flipV="1">
            <a:off x="6096000" y="4599345"/>
            <a:ext cx="0" cy="401092"/>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15045" y="2884231"/>
            <a:ext cx="820929" cy="676109"/>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888196" y="2884232"/>
            <a:ext cx="788759" cy="676108"/>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6031" y="4989256"/>
            <a:ext cx="11859938" cy="11181"/>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71450" y="2884231"/>
            <a:ext cx="4343595"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073474" y="2543881"/>
            <a:ext cx="2045052" cy="2045052"/>
          </a:xfrm>
          <a:prstGeom prst="ellipse">
            <a:avLst/>
          </a:prstGeom>
          <a:solidFill>
            <a:schemeClr val="bg1"/>
          </a:solidFill>
          <a:ln w="38100">
            <a:solidFill>
              <a:srgbClr val="008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8" name="Straight Connector 17"/>
          <p:cNvCxnSpPr/>
          <p:nvPr userDrawn="1"/>
        </p:nvCxnSpPr>
        <p:spPr>
          <a:xfrm>
            <a:off x="7674799" y="2884231"/>
            <a:ext cx="4356596"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9015" y="2705282"/>
            <a:ext cx="1804446" cy="1772355"/>
          </a:xfrm>
        </p:spPr>
        <p:txBody>
          <a:bodyPr/>
          <a:lstStyle>
            <a:lvl1pPr marL="0" indent="0">
              <a:buNone/>
              <a:defRPr sz="2000"/>
            </a:lvl1pPr>
          </a:lstStyle>
          <a:p>
            <a:pPr lvl="0"/>
            <a:r>
              <a:rPr lang="en-US" dirty="0"/>
              <a:t>Click to edit Master text styles</a:t>
            </a:r>
          </a:p>
        </p:txBody>
      </p:sp>
      <p:sp>
        <p:nvSpPr>
          <p:cNvPr id="19" name="Text Placeholder 18"/>
          <p:cNvSpPr>
            <a:spLocks noGrp="1"/>
          </p:cNvSpPr>
          <p:nvPr>
            <p:ph type="body" sz="quarter" idx="10"/>
          </p:nvPr>
        </p:nvSpPr>
        <p:spPr>
          <a:xfrm>
            <a:off x="65172" y="1228724"/>
            <a:ext cx="4546248" cy="1655505"/>
          </a:xfrm>
        </p:spPr>
        <p:txBody>
          <a:bodyPr lIns="45720" rIns="45720" anchor="b" anchorCtr="0"/>
          <a:lstStyle>
            <a:lvl1pPr>
              <a:defRPr sz="3000"/>
            </a:lvl1pPr>
          </a:lstStyle>
          <a:p>
            <a:pPr lvl="0"/>
            <a:r>
              <a:rPr lang="en-US" dirty="0"/>
              <a:t>Click to edit Master text styles</a:t>
            </a:r>
          </a:p>
        </p:txBody>
      </p:sp>
      <p:sp>
        <p:nvSpPr>
          <p:cNvPr id="20" name="Text Placeholder 18"/>
          <p:cNvSpPr>
            <a:spLocks noGrp="1"/>
          </p:cNvSpPr>
          <p:nvPr>
            <p:ph type="body" sz="quarter" idx="11"/>
          </p:nvPr>
        </p:nvSpPr>
        <p:spPr>
          <a:xfrm>
            <a:off x="7485147" y="1228724"/>
            <a:ext cx="4546248" cy="1655505"/>
          </a:xfrm>
        </p:spPr>
        <p:txBody>
          <a:bodyPr lIns="45720" rIns="45720" anchor="b" anchorCtr="0"/>
          <a:lstStyle>
            <a:lvl1pPr>
              <a:defRPr sz="3000"/>
            </a:lvl1pPr>
          </a:lstStyle>
          <a:p>
            <a:pPr lvl="0"/>
            <a:r>
              <a:rPr lang="en-US" dirty="0"/>
              <a:t>Click to edit Master text styles</a:t>
            </a:r>
          </a:p>
        </p:txBody>
      </p:sp>
      <p:sp>
        <p:nvSpPr>
          <p:cNvPr id="23" name="Text Placeholder 18"/>
          <p:cNvSpPr>
            <a:spLocks noGrp="1"/>
          </p:cNvSpPr>
          <p:nvPr>
            <p:ph type="body" sz="quarter" idx="12"/>
          </p:nvPr>
        </p:nvSpPr>
        <p:spPr>
          <a:xfrm>
            <a:off x="236621" y="5053657"/>
            <a:ext cx="11892093" cy="1061393"/>
          </a:xfrm>
        </p:spPr>
        <p:txBody>
          <a:bodyPr lIns="45720" rIns="45720" anchor="t" anchorCtr="0"/>
          <a:lstStyle>
            <a:lvl1pPr>
              <a:defRPr sz="3000"/>
            </a:lvl1pPr>
          </a:lstStyle>
          <a:p>
            <a:pPr lvl="0"/>
            <a:r>
              <a:rPr lang="en-US" dirty="0"/>
              <a:t>Click to edit Master text styles</a:t>
            </a:r>
          </a:p>
        </p:txBody>
      </p:sp>
    </p:spTree>
    <p:extLst>
      <p:ext uri="{BB962C8B-B14F-4D97-AF65-F5344CB8AC3E}">
        <p14:creationId xmlns:p14="http://schemas.microsoft.com/office/powerpoint/2010/main" val="4273149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Content Placeholder 2"/>
          <p:cNvSpPr>
            <a:spLocks noGrp="1"/>
          </p:cNvSpPr>
          <p:nvPr>
            <p:ph idx="1"/>
          </p:nvPr>
        </p:nvSpPr>
        <p:spPr/>
        <p:txBody>
          <a:bodyPr/>
          <a:lstStyle>
            <a:lvl1pPr>
              <a:defRPr sz="3000"/>
            </a:lvl1pPr>
            <a:lvl2pPr>
              <a:defRPr sz="3000"/>
            </a:lvl2pPr>
            <a:lvl3pPr>
              <a:defRPr sz="30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6148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Concern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tretch>
            <a:fillRect/>
          </a:stretch>
        </p:blipFill>
        <p:spPr>
          <a:xfrm>
            <a:off x="592860" y="3086532"/>
            <a:ext cx="3385551" cy="1374629"/>
          </a:xfrm>
          <a:prstGeom prst="rect">
            <a:avLst/>
          </a:prstGeom>
        </p:spPr>
      </p:pic>
      <p:sp>
        <p:nvSpPr>
          <p:cNvPr id="13" name="Text Placeholder 18"/>
          <p:cNvSpPr>
            <a:spLocks noGrp="1"/>
          </p:cNvSpPr>
          <p:nvPr userDrawn="1">
            <p:ph type="body" sz="quarter" idx="10"/>
          </p:nvPr>
        </p:nvSpPr>
        <p:spPr>
          <a:xfrm>
            <a:off x="4625108" y="1254517"/>
            <a:ext cx="6508462" cy="2583170"/>
          </a:xfrm>
        </p:spPr>
        <p:txBody>
          <a:bodyPr lIns="45720" rIns="45720" anchor="ctr" anchorCtr="0"/>
          <a:lstStyle>
            <a:lvl1pPr>
              <a:defRPr sz="3000"/>
            </a:lvl1pPr>
          </a:lstStyle>
          <a:p>
            <a:r>
              <a:rPr lang="en-GB" dirty="0"/>
              <a:t>Click to edit</a:t>
            </a:r>
          </a:p>
        </p:txBody>
      </p:sp>
      <p:grpSp>
        <p:nvGrpSpPr>
          <p:cNvPr id="32" name="Group 31"/>
          <p:cNvGrpSpPr/>
          <p:nvPr userDrawn="1"/>
        </p:nvGrpSpPr>
        <p:grpSpPr>
          <a:xfrm>
            <a:off x="3498908" y="2172029"/>
            <a:ext cx="1053258" cy="942211"/>
            <a:chOff x="3498908" y="2172029"/>
            <a:chExt cx="1053258" cy="942211"/>
          </a:xfrm>
        </p:grpSpPr>
        <p:cxnSp>
          <p:nvCxnSpPr>
            <p:cNvPr id="11" name="Straight Connector 10"/>
            <p:cNvCxnSpPr/>
            <p:nvPr userDrawn="1"/>
          </p:nvCxnSpPr>
          <p:spPr>
            <a:xfrm flipH="1">
              <a:off x="3498908" y="2552287"/>
              <a:ext cx="479505" cy="56195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3978414" y="2546101"/>
              <a:ext cx="57170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flipH="1">
              <a:off x="4177068" y="2545076"/>
              <a:ext cx="748146" cy="20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 Placeholder 18"/>
          <p:cNvSpPr>
            <a:spLocks noGrp="1"/>
          </p:cNvSpPr>
          <p:nvPr userDrawn="1">
            <p:ph type="body" sz="quarter" idx="11"/>
          </p:nvPr>
        </p:nvSpPr>
        <p:spPr>
          <a:xfrm>
            <a:off x="4625108" y="4135089"/>
            <a:ext cx="6508462" cy="1721738"/>
          </a:xfrm>
        </p:spPr>
        <p:txBody>
          <a:bodyPr lIns="45720" rIns="45720" anchor="ctr" anchorCtr="0"/>
          <a:lstStyle>
            <a:lvl1pPr>
              <a:defRPr sz="3000"/>
            </a:lvl1pPr>
          </a:lstStyle>
          <a:p>
            <a:r>
              <a:rPr lang="en-GB" dirty="0"/>
              <a:t>Click to edit</a:t>
            </a:r>
          </a:p>
        </p:txBody>
      </p:sp>
      <p:grpSp>
        <p:nvGrpSpPr>
          <p:cNvPr id="33" name="Group 32"/>
          <p:cNvGrpSpPr/>
          <p:nvPr userDrawn="1"/>
        </p:nvGrpSpPr>
        <p:grpSpPr>
          <a:xfrm flipV="1">
            <a:off x="3498909" y="4427822"/>
            <a:ext cx="1053257" cy="942209"/>
            <a:chOff x="3498909" y="2172029"/>
            <a:chExt cx="1053257" cy="942209"/>
          </a:xfrm>
        </p:grpSpPr>
        <p:cxnSp>
          <p:nvCxnSpPr>
            <p:cNvPr id="34" name="Straight Connector 33"/>
            <p:cNvCxnSpPr/>
            <p:nvPr userDrawn="1"/>
          </p:nvCxnSpPr>
          <p:spPr>
            <a:xfrm flipH="1">
              <a:off x="3498909" y="2546102"/>
              <a:ext cx="477453" cy="56813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3978414" y="2546101"/>
              <a:ext cx="57170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rot="5400000" flipH="1">
              <a:off x="4177068" y="2545076"/>
              <a:ext cx="748146" cy="20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3481812" y="2511338"/>
            <a:ext cx="2212802" cy="76196"/>
          </a:xfrm>
          <a:prstGeom prst="rect">
            <a:avLst/>
          </a:prstGeom>
        </p:spPr>
      </p:pic>
      <p:sp>
        <p:nvSpPr>
          <p:cNvPr id="41" name="Title 1"/>
          <p:cNvSpPr>
            <a:spLocks noGrp="1"/>
          </p:cNvSpPr>
          <p:nvPr>
            <p:ph type="title"/>
          </p:nvPr>
        </p:nvSpPr>
        <p:spPr>
          <a:xfrm>
            <a:off x="3287503" y="24277"/>
            <a:ext cx="6357302" cy="769956"/>
          </a:xfrm>
        </p:spPr>
        <p:txBody>
          <a:bodyPr/>
          <a:lstStyle>
            <a:lvl1pPr>
              <a:defRPr/>
            </a:lvl1pPr>
          </a:lstStyle>
          <a:p>
            <a:r>
              <a:rPr lang="en-US" dirty="0"/>
              <a:t>Click to edit Master title</a:t>
            </a:r>
          </a:p>
        </p:txBody>
      </p:sp>
      <p:pic>
        <p:nvPicPr>
          <p:cNvPr id="42" name="Picture 4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3481812" y="4957860"/>
            <a:ext cx="2212802" cy="76196"/>
          </a:xfrm>
          <a:prstGeom prst="rect">
            <a:avLst/>
          </a:prstGeom>
        </p:spPr>
      </p:pic>
    </p:spTree>
    <p:extLst>
      <p:ext uri="{BB962C8B-B14F-4D97-AF65-F5344CB8AC3E}">
        <p14:creationId xmlns:p14="http://schemas.microsoft.com/office/powerpoint/2010/main" val="3874757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fographic_0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7157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p:cNvSpPr/>
          <p:nvPr userDrawn="1"/>
        </p:nvSpPr>
        <p:spPr>
          <a:xfrm>
            <a:off x="11557000" y="2831971"/>
            <a:ext cx="635000" cy="1844299"/>
          </a:xfrm>
          <a:prstGeom prst="rect">
            <a:avLst/>
          </a:prstGeom>
          <a:solidFill>
            <a:srgbClr val="0083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0" name="Rectangle 9"/>
          <p:cNvSpPr/>
          <p:nvPr userDrawn="1"/>
        </p:nvSpPr>
        <p:spPr>
          <a:xfrm>
            <a:off x="2273628" y="1028700"/>
            <a:ext cx="9283372" cy="53594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186986" y="1422400"/>
            <a:ext cx="86642" cy="4663440"/>
          </a:xfrm>
          <a:prstGeom prst="rect">
            <a:avLst/>
          </a:prstGeom>
          <a:solidFill>
            <a:srgbClr val="0083CA"/>
          </a:solidFill>
          <a:ln w="12700" cap="flat" cmpd="sng" algn="ctr">
            <a:solidFill>
              <a:srgbClr val="0083C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6" name="Rectangle 15"/>
          <p:cNvSpPr/>
          <p:nvPr userDrawn="1"/>
        </p:nvSpPr>
        <p:spPr>
          <a:xfrm>
            <a:off x="0" y="2547713"/>
            <a:ext cx="2186986" cy="2412814"/>
          </a:xfrm>
          <a:prstGeom prst="rect">
            <a:avLst/>
          </a:prstGeom>
          <a:solidFill>
            <a:srgbClr val="0083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 name="Isosceles Triangle 16"/>
          <p:cNvSpPr/>
          <p:nvPr userDrawn="1"/>
        </p:nvSpPr>
        <p:spPr>
          <a:xfrm rot="5400000">
            <a:off x="2065376" y="3617974"/>
            <a:ext cx="573346" cy="272293"/>
          </a:xfrm>
          <a:prstGeom prst="triangle">
            <a:avLst/>
          </a:prstGeom>
          <a:solidFill>
            <a:srgbClr val="0083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84B9CE"/>
              </a:solidFill>
              <a:effectLst/>
              <a:uLnTx/>
              <a:uFillTx/>
              <a:latin typeface="Arial"/>
              <a:ea typeface="+mn-ea"/>
              <a:cs typeface="+mn-cs"/>
            </a:endParaRPr>
          </a:p>
        </p:txBody>
      </p:sp>
      <p:sp>
        <p:nvSpPr>
          <p:cNvPr id="18" name="Text Placeholder 4"/>
          <p:cNvSpPr>
            <a:spLocks noGrp="1"/>
          </p:cNvSpPr>
          <p:nvPr>
            <p:ph type="body" sz="quarter" idx="10"/>
          </p:nvPr>
        </p:nvSpPr>
        <p:spPr>
          <a:xfrm>
            <a:off x="2488196" y="1107440"/>
            <a:ext cx="8980487" cy="5191760"/>
          </a:xfrm>
        </p:spPr>
        <p:txBody>
          <a:bodyPr/>
          <a:lstStyle>
            <a:lvl1pPr>
              <a:defRPr sz="3000"/>
            </a:lvl1pPr>
            <a:lvl2pPr>
              <a:defRPr sz="3000"/>
            </a:lvl2pPr>
            <a:lvl3pPr>
              <a:defRPr sz="30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9770" y="3145790"/>
            <a:ext cx="1182560" cy="1330960"/>
          </a:xfrm>
          <a:prstGeom prst="rect">
            <a:avLst/>
          </a:prstGeom>
          <a:noFill/>
          <a:ln>
            <a:noFill/>
          </a:ln>
        </p:spPr>
      </p:pic>
      <p:sp>
        <p:nvSpPr>
          <p:cNvPr id="19" name="Rectangle 18"/>
          <p:cNvSpPr/>
          <p:nvPr userDrawn="1"/>
        </p:nvSpPr>
        <p:spPr>
          <a:xfrm>
            <a:off x="11488641" y="1422400"/>
            <a:ext cx="86642" cy="4663440"/>
          </a:xfrm>
          <a:prstGeom prst="rect">
            <a:avLst/>
          </a:prstGeom>
          <a:solidFill>
            <a:srgbClr val="0083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32755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8.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1999" cy="939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Segoe Condensed" panose="020B0606040200020203" pitchFamily="34" charset="0"/>
              <a:cs typeface="Arial" panose="020B0604020202020204" pitchFamily="34" charset="0"/>
            </a:endParaRPr>
          </a:p>
        </p:txBody>
      </p:sp>
      <p:sp>
        <p:nvSpPr>
          <p:cNvPr id="2" name="Title Placeholder 1"/>
          <p:cNvSpPr>
            <a:spLocks noGrp="1"/>
          </p:cNvSpPr>
          <p:nvPr>
            <p:ph type="title"/>
          </p:nvPr>
        </p:nvSpPr>
        <p:spPr>
          <a:xfrm>
            <a:off x="3361266" y="59356"/>
            <a:ext cx="8636000" cy="769956"/>
          </a:xfrm>
          <a:prstGeom prst="rect">
            <a:avLst/>
          </a:prstGeom>
        </p:spPr>
        <p:txBody>
          <a:bodyPr vert="horz" lIns="45720" tIns="45720" rIns="45720" bIns="45720" rtlCol="0" anchor="ctr">
            <a:noAutofit/>
          </a:bodyPr>
          <a:lstStyle/>
          <a:p>
            <a:r>
              <a:rPr lang="en-US" dirty="0"/>
              <a:t>Click to edit Master title</a:t>
            </a:r>
          </a:p>
        </p:txBody>
      </p:sp>
      <p:sp>
        <p:nvSpPr>
          <p:cNvPr id="3" name="Text Placeholder 2"/>
          <p:cNvSpPr>
            <a:spLocks noGrp="1"/>
          </p:cNvSpPr>
          <p:nvPr>
            <p:ph type="body" idx="1"/>
          </p:nvPr>
        </p:nvSpPr>
        <p:spPr>
          <a:xfrm>
            <a:off x="241514" y="1405467"/>
            <a:ext cx="11779035" cy="508740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590088"/>
            <a:ext cx="12192000"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numéro de diapositive 5"/>
          <p:cNvSpPr txBox="1">
            <a:spLocks/>
          </p:cNvSpPr>
          <p:nvPr userDrawn="1"/>
        </p:nvSpPr>
        <p:spPr>
          <a:xfrm>
            <a:off x="9385515" y="6604809"/>
            <a:ext cx="2743200" cy="235436"/>
          </a:xfrm>
          <a:prstGeom prst="rect">
            <a:avLst/>
          </a:prstGeom>
        </p:spPr>
        <p:txBody>
          <a:bodyPr anchor="ctr" anchorCtr="0"/>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43C7B6-AE3E-47DF-A351-4527328811AA}" type="slidenum">
              <a:rPr lang="en-GB" sz="1100" b="0" smtClean="0">
                <a:latin typeface="Segoe Condensed" panose="020B0606040200020203" pitchFamily="34" charset="0"/>
              </a:rPr>
              <a:pPr algn="r"/>
              <a:t>‹#›</a:t>
            </a:fld>
            <a:endParaRPr lang="en-GB" b="0" dirty="0">
              <a:latin typeface="Segoe Condensed" panose="020B0606040200020203" pitchFamily="34" charset="0"/>
            </a:endParaRPr>
          </a:p>
        </p:txBody>
      </p:sp>
      <p:sp>
        <p:nvSpPr>
          <p:cNvPr id="8" name="Espace réservé du pied de page 4"/>
          <p:cNvSpPr txBox="1">
            <a:spLocks/>
          </p:cNvSpPr>
          <p:nvPr userDrawn="1"/>
        </p:nvSpPr>
        <p:spPr>
          <a:xfrm>
            <a:off x="4717577" y="6604809"/>
            <a:ext cx="2756847" cy="235434"/>
          </a:xfrm>
          <a:prstGeom prst="rect">
            <a:avLst/>
          </a:prstGeom>
        </p:spPr>
        <p:txBody>
          <a:bodyPr anchor="ctr" anchorCtr="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Segoe Condensed" panose="020B0606040200020203" pitchFamily="34" charset="0"/>
                <a:cs typeface="Arial" panose="020B0604020202020204" pitchFamily="34" charset="0"/>
              </a:rPr>
              <a:t>©WHO2025</a:t>
            </a:r>
          </a:p>
        </p:txBody>
      </p:sp>
      <p:pic>
        <p:nvPicPr>
          <p:cNvPr id="12" name="Picture 12"/>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104594" y="88379"/>
            <a:ext cx="2325339" cy="71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236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3200" kern="1200">
          <a:solidFill>
            <a:srgbClr val="333333"/>
          </a:solidFill>
          <a:latin typeface="Segoe Condensed" panose="020B0606040200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0C0"/>
        </a:buClr>
        <a:buSzPct val="80000"/>
        <a:buFont typeface="Segoe Condensed" panose="020B0606040200020203" pitchFamily="34" charset="0"/>
        <a:buChar char="‐"/>
        <a:defRPr sz="3200" kern="1200">
          <a:solidFill>
            <a:srgbClr val="333333"/>
          </a:solidFill>
          <a:latin typeface="Segoe Condensed" panose="020B0606040200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0C0"/>
        </a:buClr>
        <a:buSzPct val="60000"/>
        <a:buFont typeface="Courier New" panose="02070309020205020404" pitchFamily="49" charset="0"/>
        <a:buChar char="o"/>
        <a:defRPr sz="3200" kern="1200">
          <a:solidFill>
            <a:srgbClr val="333333"/>
          </a:solidFill>
          <a:latin typeface="Segoe Condensed" panose="020B0606040200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83CA"/>
        </a:buClr>
        <a:buSzPct val="60000"/>
        <a:buFont typeface="Arial" panose="020B0604020202020204" pitchFamily="34" charset="0"/>
        <a:buChar char="•"/>
        <a:defRPr sz="3200" kern="1200">
          <a:solidFill>
            <a:srgbClr val="333333"/>
          </a:solidFill>
          <a:latin typeface="Segoe Condensed" panose="020B0606040200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83CA"/>
        </a:buClr>
        <a:buSzPct val="80000"/>
        <a:buFont typeface="Arial" panose="020B0604020202020204" pitchFamily="34" charset="0"/>
        <a:buChar char="•"/>
        <a:defRPr sz="3200" kern="1200">
          <a:solidFill>
            <a:srgbClr val="333333"/>
          </a:solidFill>
          <a:latin typeface="Segoe Condensed" panose="020B0606040200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p15:clr>
            <a:srgbClr val="F26B43"/>
          </p15:clr>
        </p15:guide>
        <p15:guide id="2" pos="7584">
          <p15:clr>
            <a:srgbClr val="F26B43"/>
          </p15:clr>
        </p15:guide>
        <p15:guide id="3" pos="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E924-449B-7F83-897B-417AE181E8E2}"/>
              </a:ext>
            </a:extLst>
          </p:cNvPr>
          <p:cNvSpPr>
            <a:spLocks noGrp="1"/>
          </p:cNvSpPr>
          <p:nvPr>
            <p:ph type="title"/>
          </p:nvPr>
        </p:nvSpPr>
        <p:spPr>
          <a:xfrm>
            <a:off x="457200" y="365125"/>
            <a:ext cx="11277600" cy="869315"/>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C48E3FF-9D7A-BB80-45A7-9AF6788811C3}"/>
              </a:ext>
            </a:extLst>
          </p:cNvPr>
          <p:cNvSpPr>
            <a:spLocks noGrp="1"/>
          </p:cNvSpPr>
          <p:nvPr>
            <p:ph type="body" idx="1"/>
          </p:nvPr>
        </p:nvSpPr>
        <p:spPr>
          <a:xfrm>
            <a:off x="457200" y="1481959"/>
            <a:ext cx="11277600" cy="4695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F9B3-35AD-CAE0-8470-2F3F53D47CCD}"/>
              </a:ext>
            </a:extLst>
          </p:cNvPr>
          <p:cNvSpPr>
            <a:spLocks noGrp="1"/>
          </p:cNvSpPr>
          <p:nvPr>
            <p:ph type="dt" sz="half" idx="2"/>
          </p:nvPr>
        </p:nvSpPr>
        <p:spPr>
          <a:xfrm>
            <a:off x="8707005" y="6378575"/>
            <a:ext cx="1305910"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263BB19C-BF31-BC4C-A83D-3084712DA4DA}" type="datetimeFigureOut">
              <a:t>3/3/25</a:t>
            </a:fld>
            <a:endParaRPr lang="en-US"/>
          </a:p>
        </p:txBody>
      </p:sp>
      <p:sp>
        <p:nvSpPr>
          <p:cNvPr id="5" name="Footer Placeholder 4">
            <a:extLst>
              <a:ext uri="{FF2B5EF4-FFF2-40B4-BE49-F238E27FC236}">
                <a16:creationId xmlns:a16="http://schemas.microsoft.com/office/drawing/2014/main" id="{1EF68B9C-B029-8232-EAEE-A39E3C7C5074}"/>
              </a:ext>
            </a:extLst>
          </p:cNvPr>
          <p:cNvSpPr>
            <a:spLocks noGrp="1"/>
          </p:cNvSpPr>
          <p:nvPr>
            <p:ph type="ftr" sz="quarter" idx="3"/>
          </p:nvPr>
        </p:nvSpPr>
        <p:spPr>
          <a:xfrm>
            <a:off x="5286375" y="6378575"/>
            <a:ext cx="2630214" cy="228600"/>
          </a:xfrm>
          <a:prstGeom prst="rect">
            <a:avLst/>
          </a:prstGeom>
        </p:spPr>
        <p:txBody>
          <a:bodyPr vert="horz" lIns="91440" tIns="45720" rIns="91440" bIns="45720" rtlCol="0" anchor="ctr"/>
          <a:lstStyle>
            <a:lvl1pPr algn="l">
              <a:defRPr sz="1200" b="1" i="0" spc="200" baseline="0">
                <a:solidFill>
                  <a:schemeClr val="tx2"/>
                </a:solidFill>
                <a:latin typeface="Aptos ExtraBold"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6EF3510-CB7E-786F-79D1-82F40DCA0ABE}"/>
              </a:ext>
            </a:extLst>
          </p:cNvPr>
          <p:cNvSpPr>
            <a:spLocks noGrp="1"/>
          </p:cNvSpPr>
          <p:nvPr>
            <p:ph type="sldNum" sz="quarter" idx="4"/>
          </p:nvPr>
        </p:nvSpPr>
        <p:spPr>
          <a:xfrm>
            <a:off x="8020135" y="6378575"/>
            <a:ext cx="583324"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48125607-3CCB-FC49-88FF-D0E21707BB11}" type="slidenum">
              <a:rPr lang="en-US"/>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1B617F27-A966-E19A-E045-2578718E3A50}"/>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0451831" y="6330622"/>
            <a:ext cx="1282969" cy="390853"/>
          </a:xfrm>
          <a:prstGeom prst="rect">
            <a:avLst/>
          </a:prstGeom>
        </p:spPr>
      </p:pic>
      <p:sp>
        <p:nvSpPr>
          <p:cNvPr id="10" name="TextBox 9">
            <a:extLst>
              <a:ext uri="{FF2B5EF4-FFF2-40B4-BE49-F238E27FC236}">
                <a16:creationId xmlns:a16="http://schemas.microsoft.com/office/drawing/2014/main" id="{60D68516-0A78-E646-685E-BA5F869DAEEC}"/>
              </a:ext>
            </a:extLst>
          </p:cNvPr>
          <p:cNvSpPr txBox="1"/>
          <p:nvPr userDrawn="1"/>
        </p:nvSpPr>
        <p:spPr>
          <a:xfrm>
            <a:off x="337278" y="6375146"/>
            <a:ext cx="4759377" cy="276999"/>
          </a:xfrm>
          <a:prstGeom prst="rect">
            <a:avLst/>
          </a:prstGeom>
          <a:noFill/>
        </p:spPr>
        <p:txBody>
          <a:bodyPr wrap="square">
            <a:spAutoFit/>
          </a:bodyPr>
          <a:lstStyle/>
          <a:p>
            <a:r>
              <a:rPr lang="en-US" sz="1200" b="1" i="0" spc="500" baseline="0">
                <a:solidFill>
                  <a:schemeClr val="accent1"/>
                </a:solidFill>
                <a:latin typeface="Avenir Black" panose="02000503020000020003" pitchFamily="2" charset="0"/>
              </a:rPr>
              <a:t>WHO EPI-WIN DIGEST</a:t>
            </a:r>
          </a:p>
        </p:txBody>
      </p:sp>
    </p:spTree>
    <p:extLst>
      <p:ext uri="{BB962C8B-B14F-4D97-AF65-F5344CB8AC3E}">
        <p14:creationId xmlns:p14="http://schemas.microsoft.com/office/powerpoint/2010/main" val="12074352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2800" b="1" i="0" kern="1200">
          <a:solidFill>
            <a:schemeClr val="tx2"/>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1.xml"/><Relationship Id="rId7" Type="http://schemas.openxmlformats.org/officeDocument/2006/relationships/image" Target="../media/image33.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6.png"/><Relationship Id="rId4" Type="http://schemas.openxmlformats.org/officeDocument/2006/relationships/diagramQuickStyle" Target="../diagrams/quickStyle1.xml"/><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iris.who.int/bitstream/handle/10665/137379/WHO_EVD_GUIDANCE_Burials_14.2_eng.pdf?sequence=1"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3" Type="http://schemas.openxmlformats.org/officeDocument/2006/relationships/hyperlink" Target="https://iris.who.int/handle/10665/380073" TargetMode="External"/><Relationship Id="rId18" Type="http://schemas.openxmlformats.org/officeDocument/2006/relationships/hyperlink" Target="https://www.who.int/publications/i/item/9789240001381" TargetMode="External"/><Relationship Id="rId26" Type="http://schemas.openxmlformats.org/officeDocument/2006/relationships/hyperlink" Target="https://www.who.int/multi-media/details/steps-to-put-on-ppe-for-ebola-marburg-disease-coverall" TargetMode="External"/><Relationship Id="rId21" Type="http://schemas.openxmlformats.org/officeDocument/2006/relationships/hyperlink" Target="https://partnersplatform.who.int/tools/essentialitemsestimator" TargetMode="External"/><Relationship Id="rId34" Type="http://schemas.openxmlformats.org/officeDocument/2006/relationships/hyperlink" Target="https://whoacademy.org/coursewares/course-v1:WHOAcademy-Hosted+H0107EN+2025_Q1?from=discovery&amp;source=edX" TargetMode="External"/><Relationship Id="rId7" Type="http://schemas.openxmlformats.org/officeDocument/2006/relationships/hyperlink" Target="https://www.who.int/emergencies/outbreak-toolkit/disease-outbreak-toolboxes/ebola-and-marburg-virus-outbreak-toolbox" TargetMode="External"/><Relationship Id="rId12" Type="http://schemas.openxmlformats.org/officeDocument/2006/relationships/hyperlink" Target="https://iris.who.int/bitstream/handle/10665/139691/WHO_EVD_Guidance_PoE_14.2_eng.pdf?sequence=1" TargetMode="External"/><Relationship Id="rId17" Type="http://schemas.openxmlformats.org/officeDocument/2006/relationships/hyperlink" Target="https://www.who.int/publications/i/item/9789241515894" TargetMode="External"/><Relationship Id="rId25" Type="http://schemas.openxmlformats.org/officeDocument/2006/relationships/hyperlink" Target="https://www.who.int/publications/i/item/WHO-WPE-CRS-HCR-2023.1" TargetMode="External"/><Relationship Id="rId33" Type="http://schemas.openxmlformats.org/officeDocument/2006/relationships/hyperlink" Target="https://www.who.int/publications/m/item/filoviridae---landscape-of-vaccines-and-therapeutics-licensed-or-under-development-for-pathogens-being-considered-as-priority-pathogens" TargetMode="External"/><Relationship Id="rId2" Type="http://schemas.openxmlformats.org/officeDocument/2006/relationships/hyperlink" Target="https://www.who.int/news-room/fact-sheets/detail/ebola-virus-disease" TargetMode="External"/><Relationship Id="rId16" Type="http://schemas.openxmlformats.org/officeDocument/2006/relationships/hyperlink" Target="https://www.who.int/publications/i/item/how-to-safely-ship-human-blood-samples-from-suspected-ebola-or-marburg-cases-within-a-country-by-road-rail-and-sea" TargetMode="External"/><Relationship Id="rId20" Type="http://schemas.openxmlformats.org/officeDocument/2006/relationships/hyperlink" Target="https://iris.who.int/handle/10665/378261" TargetMode="External"/><Relationship Id="rId29" Type="http://schemas.openxmlformats.org/officeDocument/2006/relationships/hyperlink" Target="https://www.who.int/multi-media/details/steps-to-remove-ppe-for-ebola-marburg-disease-gown-and-headcover" TargetMode="External"/><Relationship Id="rId1" Type="http://schemas.openxmlformats.org/officeDocument/2006/relationships/slideLayout" Target="../slideLayouts/slideLayout13.xml"/><Relationship Id="rId6" Type="http://schemas.openxmlformats.org/officeDocument/2006/relationships/hyperlink" Target="https://www.who.int/publications/i/item/WHO-EVD-Guidance-Contact-15.1" TargetMode="External"/><Relationship Id="rId11" Type="http://schemas.openxmlformats.org/officeDocument/2006/relationships/hyperlink" Target="https://cdn.who.int/media/docs/default-source/documents/emergencies/interim-guidance-border-health-poe_filovirus_final.pdf?sfvrsn=dbdadcbe_1&amp;download=true" TargetMode="External"/><Relationship Id="rId24" Type="http://schemas.openxmlformats.org/officeDocument/2006/relationships/hyperlink" Target="https://www.who.int/publications/i/item/WER-9927-355-362" TargetMode="External"/><Relationship Id="rId32" Type="http://schemas.openxmlformats.org/officeDocument/2006/relationships/hyperlink" Target="https://www.who.int/publications/m/item/core-protocol-a-phase-1-2-3-study-to-evaluate-the-safety-tolerability-immunogenicity-and-efficacy-of-vaccine-candidates-against-filoviruses-disease-in-healthy-individuals-at-risk-of-filovirus-disease" TargetMode="External"/><Relationship Id="rId37" Type="http://schemas.openxmlformats.org/officeDocument/2006/relationships/hyperlink" Target="https://openwho.org/emergencymgmt/528037/International+Coordinating+Group+on+Vaccine+Provision" TargetMode="External"/><Relationship Id="rId5" Type="http://schemas.openxmlformats.org/officeDocument/2006/relationships/hyperlink" Target="https://www.who.int/publications/i/item/WHO-EVD-CaseDef-14.1" TargetMode="External"/><Relationship Id="rId15" Type="http://schemas.openxmlformats.org/officeDocument/2006/relationships/hyperlink" Target="https://www.who.int/publications/i/item/how-to-safely-collect-oral-swabs-from-deceased-patients-suspected-to-be-infected-with-ebola-or-marburg" TargetMode="External"/><Relationship Id="rId23" Type="http://schemas.openxmlformats.org/officeDocument/2006/relationships/hyperlink" Target="https://www.who.int/groups/icg/ebola-virus-disease" TargetMode="External"/><Relationship Id="rId28" Type="http://schemas.openxmlformats.org/officeDocument/2006/relationships/hyperlink" Target="https://www.who.int/multi-media/details/steps-to-put-on-ppe-for-ebola-marburg-disease-gown-and-headcover" TargetMode="External"/><Relationship Id="rId36" Type="http://schemas.openxmlformats.org/officeDocument/2006/relationships/hyperlink" Target="https://openwho.org/playlist/dedicated/536527/0_9wpe9c54/0_qd7dsqfw" TargetMode="External"/><Relationship Id="rId10" Type="http://schemas.openxmlformats.org/officeDocument/2006/relationships/hyperlink" Target="https://www.who.int/publications/i/item/WHO-EVD-Guidance-Burials-14.2" TargetMode="External"/><Relationship Id="rId19" Type="http://schemas.openxmlformats.org/officeDocument/2006/relationships/hyperlink" Target="https://www.who.int/publications/i/item/WHO-EVD-OHE-PED-16.1" TargetMode="External"/><Relationship Id="rId31" Type="http://schemas.openxmlformats.org/officeDocument/2006/relationships/hyperlink" Target="https://www.who.int/publications/m/item/solidarity-partners-platform-adaptive-randomized-trial-for-new-and-repurpose-filovirus-treatments-core-trial-protocol" TargetMode="External"/><Relationship Id="rId4" Type="http://schemas.openxmlformats.org/officeDocument/2006/relationships/hyperlink" Target="https://www.who.int/news-room/questions-and-answers/item/ebola-virus-disease" TargetMode="External"/><Relationship Id="rId9" Type="http://schemas.openxmlformats.org/officeDocument/2006/relationships/hyperlink" Target="https://www.who.int/publications/i/item/9789241597449" TargetMode="External"/><Relationship Id="rId14" Type="http://schemas.openxmlformats.org/officeDocument/2006/relationships/hyperlink" Target="https://www.who.int/publications/i/item/WHO-EVD-Guidance-Lab-14.4" TargetMode="External"/><Relationship Id="rId22" Type="http://schemas.openxmlformats.org/officeDocument/2006/relationships/hyperlink" Target="https://www.who.int/publications/i/item/9789240055742" TargetMode="External"/><Relationship Id="rId27" Type="http://schemas.openxmlformats.org/officeDocument/2006/relationships/hyperlink" Target="https://www.who.int/multi-media/details/steps-to-remove-ppe-for-ebola-marburg-disease-coverall" TargetMode="External"/><Relationship Id="rId30" Type="http://schemas.openxmlformats.org/officeDocument/2006/relationships/hyperlink" Target="https://www.who.int/publications/m/item/a-who-strategic-research-agenda-for-filovirus-research-and-monitoring-----(who-afirm)" TargetMode="External"/><Relationship Id="rId35" Type="http://schemas.openxmlformats.org/officeDocument/2006/relationships/hyperlink" Target="https://openwho.org/playlist/dedicated/536527/0_rt7m1knx/0_j68o40ng" TargetMode="External"/><Relationship Id="rId8" Type="http://schemas.openxmlformats.org/officeDocument/2006/relationships/hyperlink" Target="https://www.who.int/publications/i/item/communication-for-behavioural-impact-(combi)" TargetMode="External"/><Relationship Id="rId3" Type="http://schemas.openxmlformats.org/officeDocument/2006/relationships/hyperlink" Target="https://www.who.int/publications/i/item/who-hse-ped-ced-2014.05"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5-nRdtAeUJ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w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8.wmf"/><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who.int/publications/i/item/9789240055742"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73B6-BABE-FB27-C3B1-3D24453A5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2B6CB-F370-7163-1A6D-6433FE286D80}"/>
              </a:ext>
            </a:extLst>
          </p:cNvPr>
          <p:cNvSpPr>
            <a:spLocks noGrp="1"/>
          </p:cNvSpPr>
          <p:nvPr>
            <p:ph type="ctrTitle"/>
          </p:nvPr>
        </p:nvSpPr>
        <p:spPr>
          <a:xfrm>
            <a:off x="631372" y="1959429"/>
            <a:ext cx="8469086" cy="1915192"/>
          </a:xfrm>
        </p:spPr>
        <p:txBody>
          <a:bodyPr>
            <a:normAutofit/>
          </a:bodyPr>
          <a:lstStyle/>
          <a:p>
            <a:r>
              <a:rPr lang="en-US" sz="4000" dirty="0">
                <a:effectLst/>
                <a:ea typeface="Cambria" panose="02040503050406030204" pitchFamily="18" charset="0"/>
              </a:rPr>
              <a:t>Sudan Virus Disease: </a:t>
            </a:r>
            <a:r>
              <a:rPr lang="en-US" sz="4000" b="1" dirty="0">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What do we know?</a:t>
            </a:r>
            <a:endParaRPr lang="en-US" sz="8000" dirty="0">
              <a:solidFill>
                <a:srgbClr val="FFC000"/>
              </a:solidFill>
            </a:endParaRPr>
          </a:p>
        </p:txBody>
      </p:sp>
      <p:sp>
        <p:nvSpPr>
          <p:cNvPr id="3" name="Subtitle 2">
            <a:extLst>
              <a:ext uri="{FF2B5EF4-FFF2-40B4-BE49-F238E27FC236}">
                <a16:creationId xmlns:a16="http://schemas.microsoft.com/office/drawing/2014/main" id="{002DAD82-70C8-2731-BF7F-3FD2D46E36DE}"/>
              </a:ext>
            </a:extLst>
          </p:cNvPr>
          <p:cNvSpPr>
            <a:spLocks noGrp="1"/>
          </p:cNvSpPr>
          <p:nvPr>
            <p:ph type="subTitle" idx="1"/>
          </p:nvPr>
        </p:nvSpPr>
        <p:spPr/>
        <p:txBody>
          <a:bodyPr/>
          <a:lstStyle/>
          <a:p>
            <a:r>
              <a:rPr lang="en-US" dirty="0"/>
              <a:t>6 February 2025</a:t>
            </a:r>
          </a:p>
        </p:txBody>
      </p:sp>
    </p:spTree>
    <p:extLst>
      <p:ext uri="{BB962C8B-B14F-4D97-AF65-F5344CB8AC3E}">
        <p14:creationId xmlns:p14="http://schemas.microsoft.com/office/powerpoint/2010/main" val="190610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B0CF-164C-4BD7-9EC2-1AF78C8D8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4A67AD-105C-B5D7-892D-B04CC1408278}"/>
              </a:ext>
            </a:extLst>
          </p:cNvPr>
          <p:cNvSpPr>
            <a:spLocks noGrp="1"/>
          </p:cNvSpPr>
          <p:nvPr>
            <p:ph type="title"/>
          </p:nvPr>
        </p:nvSpPr>
        <p:spPr>
          <a:xfrm>
            <a:off x="838200" y="611699"/>
            <a:ext cx="10515600" cy="315912"/>
          </a:xfrm>
        </p:spPr>
        <p:txBody>
          <a:bodyPr>
            <a:noAutofit/>
          </a:bodyPr>
          <a:lstStyle/>
          <a:p>
            <a:pPr algn="ctr"/>
            <a:r>
              <a:rPr lang="en-US" sz="3600" dirty="0"/>
              <a:t>Ebola Disease Outbreak Control</a:t>
            </a:r>
          </a:p>
        </p:txBody>
      </p:sp>
      <p:graphicFrame>
        <p:nvGraphicFramePr>
          <p:cNvPr id="4" name="Content Placeholder 3">
            <a:extLst>
              <a:ext uri="{FF2B5EF4-FFF2-40B4-BE49-F238E27FC236}">
                <a16:creationId xmlns:a16="http://schemas.microsoft.com/office/drawing/2014/main" id="{26F9A011-1BCA-9269-F654-892E1AE51894}"/>
              </a:ext>
            </a:extLst>
          </p:cNvPr>
          <p:cNvGraphicFramePr>
            <a:graphicFrameLocks noGrp="1"/>
          </p:cNvGraphicFramePr>
          <p:nvPr>
            <p:ph idx="1"/>
            <p:extLst>
              <p:ext uri="{D42A27DB-BD31-4B8C-83A1-F6EECF244321}">
                <p14:modId xmlns:p14="http://schemas.microsoft.com/office/powerpoint/2010/main" val="1531210345"/>
              </p:ext>
            </p:extLst>
          </p:nvPr>
        </p:nvGraphicFramePr>
        <p:xfrm>
          <a:off x="838200" y="1012874"/>
          <a:ext cx="5661074" cy="516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oogle Shape;1343;p20">
            <a:extLst>
              <a:ext uri="{FF2B5EF4-FFF2-40B4-BE49-F238E27FC236}">
                <a16:creationId xmlns:a16="http://schemas.microsoft.com/office/drawing/2014/main" id="{EB095FBE-0996-3221-FEC7-8CBAFC874084}"/>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73393" y="1917504"/>
            <a:ext cx="2588624" cy="1628808"/>
          </a:xfrm>
          <a:prstGeom prst="rect">
            <a:avLst/>
          </a:prstGeom>
          <a:noFill/>
          <a:ln>
            <a:noFill/>
          </a:ln>
        </p:spPr>
      </p:pic>
      <p:pic>
        <p:nvPicPr>
          <p:cNvPr id="8" name="Google Shape;1344;p20">
            <a:extLst>
              <a:ext uri="{FF2B5EF4-FFF2-40B4-BE49-F238E27FC236}">
                <a16:creationId xmlns:a16="http://schemas.microsoft.com/office/drawing/2014/main" id="{5E697481-B525-F3AE-33D1-C5C5772A1E51}"/>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273396" y="4032751"/>
            <a:ext cx="2588621" cy="1660227"/>
          </a:xfrm>
          <a:prstGeom prst="rect">
            <a:avLst/>
          </a:prstGeom>
          <a:noFill/>
          <a:ln>
            <a:noFill/>
          </a:ln>
        </p:spPr>
      </p:pic>
      <p:pic>
        <p:nvPicPr>
          <p:cNvPr id="9" name="Google Shape;1345;p20">
            <a:extLst>
              <a:ext uri="{FF2B5EF4-FFF2-40B4-BE49-F238E27FC236}">
                <a16:creationId xmlns:a16="http://schemas.microsoft.com/office/drawing/2014/main" id="{DC8F702C-BFD3-7C94-9518-DDA5C7E30D18}"/>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079611" y="4032751"/>
            <a:ext cx="2638557" cy="1660227"/>
          </a:xfrm>
          <a:prstGeom prst="rect">
            <a:avLst/>
          </a:prstGeom>
          <a:noFill/>
          <a:ln>
            <a:noFill/>
          </a:ln>
        </p:spPr>
      </p:pic>
      <p:pic>
        <p:nvPicPr>
          <p:cNvPr id="10" name="Google Shape;1346;p20">
            <a:extLst>
              <a:ext uri="{FF2B5EF4-FFF2-40B4-BE49-F238E27FC236}">
                <a16:creationId xmlns:a16="http://schemas.microsoft.com/office/drawing/2014/main" id="{73F84DFE-E1D6-CC79-4708-0E8D1805572A}"/>
              </a:ext>
            </a:extLst>
          </p:cNvPr>
          <p:cNvPicPr preferRelativeResize="0"/>
          <p:nvPr/>
        </p:nvPicPr>
        <p:blipFill rotWithShape="1">
          <a:blip r:embed="rId10">
            <a:alphaModFix/>
          </a:blip>
          <a:srcRect/>
          <a:stretch/>
        </p:blipFill>
        <p:spPr>
          <a:xfrm>
            <a:off x="9079611" y="1913206"/>
            <a:ext cx="2638777" cy="1634658"/>
          </a:xfrm>
          <a:prstGeom prst="rect">
            <a:avLst/>
          </a:prstGeom>
          <a:noFill/>
          <a:ln>
            <a:noFill/>
          </a:ln>
        </p:spPr>
      </p:pic>
    </p:spTree>
    <p:extLst>
      <p:ext uri="{BB962C8B-B14F-4D97-AF65-F5344CB8AC3E}">
        <p14:creationId xmlns:p14="http://schemas.microsoft.com/office/powerpoint/2010/main" val="355576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4E129-BDCE-C3E5-5D57-DF4AEE748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28446-B85B-7E4E-10D9-7455CDA774EB}"/>
              </a:ext>
            </a:extLst>
          </p:cNvPr>
          <p:cNvSpPr>
            <a:spLocks noGrp="1"/>
          </p:cNvSpPr>
          <p:nvPr>
            <p:ph type="title"/>
          </p:nvPr>
        </p:nvSpPr>
        <p:spPr>
          <a:xfrm>
            <a:off x="838200" y="365125"/>
            <a:ext cx="10515600" cy="568325"/>
          </a:xfrm>
        </p:spPr>
        <p:txBody>
          <a:bodyPr>
            <a:normAutofit/>
          </a:bodyPr>
          <a:lstStyle/>
          <a:p>
            <a:r>
              <a:rPr lang="en-US" dirty="0"/>
              <a:t>Important control measures</a:t>
            </a:r>
          </a:p>
        </p:txBody>
      </p:sp>
      <p:sp>
        <p:nvSpPr>
          <p:cNvPr id="3" name="Content Placeholder 2">
            <a:extLst>
              <a:ext uri="{FF2B5EF4-FFF2-40B4-BE49-F238E27FC236}">
                <a16:creationId xmlns:a16="http://schemas.microsoft.com/office/drawing/2014/main" id="{EC397434-89AA-6DC9-EBF0-9FCF9122351F}"/>
              </a:ext>
            </a:extLst>
          </p:cNvPr>
          <p:cNvSpPr>
            <a:spLocks noGrp="1"/>
          </p:cNvSpPr>
          <p:nvPr>
            <p:ph idx="1"/>
          </p:nvPr>
        </p:nvSpPr>
        <p:spPr>
          <a:xfrm>
            <a:off x="838200" y="1517391"/>
            <a:ext cx="7448550" cy="4975484"/>
          </a:xfrm>
        </p:spPr>
        <p:txBody>
          <a:bodyPr>
            <a:normAutofit fontScale="92500" lnSpcReduction="10000"/>
          </a:bodyPr>
          <a:lstStyle/>
          <a:p>
            <a:r>
              <a:rPr lang="en-US" sz="1800" dirty="0">
                <a:solidFill>
                  <a:srgbClr val="0070C0"/>
                </a:solidFill>
                <a:latin typeface="Calibri" panose="020F0502020204030204" pitchFamily="34" charset="0"/>
                <a:cs typeface="Calibri" panose="020F0502020204030204" pitchFamily="34" charset="0"/>
              </a:rPr>
              <a:t>Community Engagement and awareness</a:t>
            </a:r>
          </a:p>
          <a:p>
            <a:pPr lvl="1">
              <a:lnSpc>
                <a:spcPct val="100000"/>
              </a:lnSpc>
              <a:spcBef>
                <a:spcPts val="0"/>
              </a:spcBef>
              <a:spcAft>
                <a:spcPts val="600"/>
              </a:spcAft>
              <a:buSzPts val="2800"/>
            </a:pPr>
            <a:r>
              <a:rPr lang="en-US" sz="1600" dirty="0">
                <a:solidFill>
                  <a:schemeClr val="dk1"/>
                </a:solidFill>
                <a:latin typeface="Calibri" panose="020F0502020204030204" pitchFamily="34" charset="0"/>
                <a:cs typeface="Calibri" panose="020F0502020204030204" pitchFamily="34" charset="0"/>
              </a:rPr>
              <a:t>Trust from communities has to be gained and respect shown to everyone affected by an outbreak.</a:t>
            </a:r>
          </a:p>
          <a:p>
            <a:pPr lvl="1">
              <a:lnSpc>
                <a:spcPct val="100000"/>
              </a:lnSpc>
              <a:spcBef>
                <a:spcPts val="0"/>
              </a:spcBef>
              <a:buSzPts val="2800"/>
            </a:pPr>
            <a:r>
              <a:rPr lang="en-US" sz="1600" dirty="0">
                <a:solidFill>
                  <a:schemeClr val="dk1"/>
                </a:solidFill>
                <a:latin typeface="Calibri" panose="020F0502020204030204" pitchFamily="34" charset="0"/>
                <a:cs typeface="Calibri" panose="020F0502020204030204" pitchFamily="34" charset="0"/>
              </a:rPr>
              <a:t>Engage with communities to promote desired health practices and </a:t>
            </a:r>
            <a:r>
              <a:rPr lang="en-US" sz="1600" dirty="0" err="1">
                <a:solidFill>
                  <a:schemeClr val="dk1"/>
                </a:solidFill>
                <a:latin typeface="Calibri" panose="020F0502020204030204" pitchFamily="34" charset="0"/>
                <a:cs typeface="Calibri" panose="020F0502020204030204" pitchFamily="34" charset="0"/>
              </a:rPr>
              <a:t>behaviours</a:t>
            </a:r>
            <a:r>
              <a:rPr lang="en-US" sz="1600" dirty="0">
                <a:solidFill>
                  <a:schemeClr val="dk1"/>
                </a:solidFill>
                <a:latin typeface="Calibri" panose="020F0502020204030204" pitchFamily="34" charset="0"/>
                <a:cs typeface="Calibri" panose="020F0502020204030204" pitchFamily="34" charset="0"/>
              </a:rPr>
              <a:t>, particularly on caring for sick and/or deceased persons. </a:t>
            </a:r>
            <a:endParaRPr lang="en-US" sz="1600" dirty="0">
              <a:latin typeface="Calibri" panose="020F0502020204030204" pitchFamily="34" charset="0"/>
              <a:cs typeface="Calibri" panose="020F0502020204030204" pitchFamily="34" charset="0"/>
            </a:endParaRPr>
          </a:p>
          <a:p>
            <a:pPr lvl="1">
              <a:lnSpc>
                <a:spcPct val="100000"/>
              </a:lnSpc>
              <a:spcBef>
                <a:spcPts val="600"/>
              </a:spcBef>
              <a:buSzPts val="2800"/>
            </a:pPr>
            <a:r>
              <a:rPr lang="en-US" sz="1600" dirty="0">
                <a:solidFill>
                  <a:schemeClr val="dk1"/>
                </a:solidFill>
                <a:latin typeface="Calibri" panose="020F0502020204030204" pitchFamily="34" charset="0"/>
                <a:cs typeface="Calibri" panose="020F0502020204030204" pitchFamily="34" charset="0"/>
              </a:rPr>
              <a:t>Provide accurate and timely health advice and information on the disease.</a:t>
            </a:r>
          </a:p>
          <a:p>
            <a:r>
              <a:rPr lang="en-US" sz="1800" dirty="0">
                <a:solidFill>
                  <a:srgbClr val="0070C0"/>
                </a:solidFill>
                <a:latin typeface="Calibri" panose="020F0502020204030204" pitchFamily="34" charset="0"/>
                <a:cs typeface="Calibri" panose="020F0502020204030204" pitchFamily="34" charset="0"/>
              </a:rPr>
              <a:t>Reducing wildlife-to-human transmission</a:t>
            </a:r>
          </a:p>
          <a:p>
            <a:pPr lvl="1">
              <a:lnSpc>
                <a:spcPct val="100000"/>
              </a:lnSpc>
              <a:spcBef>
                <a:spcPts val="0"/>
              </a:spcBef>
            </a:pPr>
            <a:r>
              <a:rPr lang="en-GB" sz="1800" dirty="0">
                <a:solidFill>
                  <a:schemeClr val="tx1"/>
                </a:solidFill>
                <a:latin typeface="Calibri" panose="020F0502020204030204" pitchFamily="34" charset="0"/>
                <a:cs typeface="Calibri" panose="020F0502020204030204" pitchFamily="34" charset="0"/>
              </a:rPr>
              <a:t>Animals should be handled with gloves and other appropriate protective clothing.</a:t>
            </a:r>
          </a:p>
          <a:p>
            <a:pPr lvl="1">
              <a:lnSpc>
                <a:spcPct val="100000"/>
              </a:lnSpc>
              <a:spcBef>
                <a:spcPts val="0"/>
              </a:spcBef>
            </a:pPr>
            <a:r>
              <a:rPr lang="en-GB" sz="1800" dirty="0">
                <a:solidFill>
                  <a:schemeClr val="tx1"/>
                </a:solidFill>
                <a:latin typeface="Calibri" panose="020F0502020204030204" pitchFamily="34" charset="0"/>
                <a:cs typeface="Calibri" panose="020F0502020204030204" pitchFamily="34" charset="0"/>
              </a:rPr>
              <a:t>Animal products (blood and meat) should be thoroughly cooked before consumption.</a:t>
            </a:r>
          </a:p>
          <a:p>
            <a:r>
              <a:rPr lang="en-US" sz="1800" dirty="0">
                <a:solidFill>
                  <a:srgbClr val="0070C0"/>
                </a:solidFill>
                <a:latin typeface="Calibri" panose="020F0502020204030204" pitchFamily="34" charset="0"/>
                <a:cs typeface="Calibri" panose="020F0502020204030204" pitchFamily="34" charset="0"/>
              </a:rPr>
              <a:t>Reducing human-to-human transmission</a:t>
            </a:r>
          </a:p>
          <a:p>
            <a:pPr lvl="1">
              <a:lnSpc>
                <a:spcPct val="100000"/>
              </a:lnSpc>
              <a:spcBef>
                <a:spcPts val="0"/>
              </a:spcBef>
              <a:buSzPts val="2400"/>
            </a:pPr>
            <a:r>
              <a:rPr lang="en-US" sz="1800" dirty="0">
                <a:solidFill>
                  <a:schemeClr val="dk1"/>
                </a:solidFill>
                <a:latin typeface="Calibri" panose="020F0502020204030204" pitchFamily="34" charset="0"/>
                <a:ea typeface="Atkinson Hyperlegible"/>
                <a:cs typeface="Calibri" panose="020F0502020204030204" pitchFamily="34" charset="0"/>
                <a:sym typeface="Atkinson Hyperlegible"/>
              </a:rPr>
              <a:t>Avoid close contact with EBOD patients and their body fluids and refer early patient to an adequately equipped health facility. </a:t>
            </a:r>
            <a:endParaRPr lang="en-US" sz="1800" dirty="0">
              <a:latin typeface="Calibri" panose="020F0502020204030204" pitchFamily="34" charset="0"/>
              <a:ea typeface="Atkinson Hyperlegible"/>
              <a:cs typeface="Calibri" panose="020F0502020204030204" pitchFamily="34" charset="0"/>
              <a:sym typeface="Atkinson Hyperlegible"/>
            </a:endParaRPr>
          </a:p>
          <a:p>
            <a:pPr lvl="1">
              <a:lnSpc>
                <a:spcPct val="100000"/>
              </a:lnSpc>
              <a:spcBef>
                <a:spcPts val="0"/>
              </a:spcBef>
              <a:buSzPts val="2400"/>
            </a:pPr>
            <a:r>
              <a:rPr lang="en-US" sz="1800" dirty="0">
                <a:solidFill>
                  <a:schemeClr val="dk1"/>
                </a:solidFill>
                <a:latin typeface="Calibri" panose="020F0502020204030204" pitchFamily="34" charset="0"/>
                <a:ea typeface="Atkinson Hyperlegible"/>
                <a:cs typeface="Calibri" panose="020F0502020204030204" pitchFamily="34" charset="0"/>
                <a:sym typeface="Atkinson Hyperlegible"/>
              </a:rPr>
              <a:t>Patients suspected or confirmed for EBOD should be isolated in a designated treatment center for early care and to avoid transmission at home. </a:t>
            </a:r>
          </a:p>
          <a:p>
            <a:pPr lvl="1">
              <a:lnSpc>
                <a:spcPct val="100000"/>
              </a:lnSpc>
              <a:spcBef>
                <a:spcPts val="0"/>
              </a:spcBef>
              <a:buSzPts val="2400"/>
            </a:pPr>
            <a:r>
              <a:rPr lang="en-US" sz="1800" dirty="0">
                <a:solidFill>
                  <a:srgbClr val="0000FF"/>
                </a:solidFill>
                <a:latin typeface="Calibri" panose="020F0502020204030204" pitchFamily="34" charset="0"/>
                <a:ea typeface="Atkinson Hyperlegible"/>
                <a:cs typeface="Calibri" panose="020F0502020204030204" pitchFamily="34" charset="0"/>
                <a:sym typeface="Atkinson Hyperlegible"/>
                <a:hlinkClick r:id="rId2">
                  <a:extLst>
                    <a:ext uri="{A12FA001-AC4F-418D-AE19-62706E023703}">
                      <ahyp:hlinkClr xmlns:ahyp="http://schemas.microsoft.com/office/drawing/2018/hyperlinkcolor" val="tx"/>
                    </a:ext>
                  </a:extLst>
                </a:hlinkClick>
              </a:rPr>
              <a:t>Safe and dignified burial practices </a:t>
            </a:r>
            <a:r>
              <a:rPr lang="en-US" sz="1800" dirty="0">
                <a:solidFill>
                  <a:schemeClr val="dk1"/>
                </a:solidFill>
                <a:latin typeface="Calibri" panose="020F0502020204030204" pitchFamily="34" charset="0"/>
                <a:ea typeface="Atkinson Hyperlegible"/>
                <a:cs typeface="Calibri" panose="020F0502020204030204" pitchFamily="34" charset="0"/>
                <a:sym typeface="Atkinson Hyperlegible"/>
              </a:rPr>
              <a:t>should be facilitated for suspected or confirmed EBOD patients who died. </a:t>
            </a:r>
            <a:endParaRPr lang="en-US" sz="1800" dirty="0">
              <a:latin typeface="Calibri" panose="020F0502020204030204" pitchFamily="34" charset="0"/>
              <a:ea typeface="Atkinson Hyperlegible"/>
              <a:cs typeface="Calibri" panose="020F0502020204030204" pitchFamily="34" charset="0"/>
              <a:sym typeface="Atkinson Hyperlegible"/>
            </a:endParaRPr>
          </a:p>
          <a:p>
            <a:pPr lvl="1"/>
            <a:endParaRPr lang="en-US" sz="1600"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BB7C2A4F-7377-609C-B739-A1B89F3093A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86750" y="2348505"/>
            <a:ext cx="3339692" cy="216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77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EEC3-A642-95E8-9756-95C31BBE5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7450D-61D6-0053-EB0A-98FFB80C353E}"/>
              </a:ext>
            </a:extLst>
          </p:cNvPr>
          <p:cNvSpPr>
            <a:spLocks noGrp="1"/>
          </p:cNvSpPr>
          <p:nvPr>
            <p:ph type="title"/>
          </p:nvPr>
        </p:nvSpPr>
        <p:spPr>
          <a:xfrm>
            <a:off x="66674" y="276447"/>
            <a:ext cx="12068175" cy="372139"/>
          </a:xfrm>
        </p:spPr>
        <p:txBody>
          <a:bodyPr>
            <a:noAutofit/>
          </a:bodyPr>
          <a:lstStyle/>
          <a:p>
            <a:pPr algn="ctr"/>
            <a:r>
              <a:rPr lang="en-US" dirty="0">
                <a:latin typeface="Aptos"/>
              </a:rPr>
              <a:t>Ongoing Response - Uganda</a:t>
            </a:r>
          </a:p>
        </p:txBody>
      </p:sp>
      <p:sp>
        <p:nvSpPr>
          <p:cNvPr id="3" name="Content Placeholder 2">
            <a:extLst>
              <a:ext uri="{FF2B5EF4-FFF2-40B4-BE49-F238E27FC236}">
                <a16:creationId xmlns:a16="http://schemas.microsoft.com/office/drawing/2014/main" id="{FA37326B-C126-2C5C-3742-58954C40EBAC}"/>
              </a:ext>
            </a:extLst>
          </p:cNvPr>
          <p:cNvSpPr>
            <a:spLocks noGrp="1"/>
          </p:cNvSpPr>
          <p:nvPr>
            <p:ph sz="half" idx="1"/>
          </p:nvPr>
        </p:nvSpPr>
        <p:spPr>
          <a:xfrm>
            <a:off x="-721" y="1114641"/>
            <a:ext cx="6092069" cy="4803245"/>
          </a:xfrm>
          <a:solidFill>
            <a:schemeClr val="bg1">
              <a:lumMod val="95000"/>
            </a:schemeClr>
          </a:solidFill>
          <a:ln>
            <a:noFill/>
          </a:ln>
        </p:spPr>
        <p:txBody>
          <a:bodyPr vert="horz" lIns="91440" tIns="45720" rIns="91440" bIns="45720" rtlCol="0" anchor="t">
            <a:noAutofit/>
          </a:bodyPr>
          <a:lstStyle/>
          <a:p>
            <a:pPr marL="0" lvl="0" indent="0">
              <a:buNone/>
            </a:pPr>
            <a:r>
              <a:rPr lang="en-GB" sz="1050" dirty="0">
                <a:solidFill>
                  <a:schemeClr val="tx1"/>
                </a:solidFill>
                <a:latin typeface="Calibri" panose="020F0502020204030204" pitchFamily="34" charset="0"/>
                <a:cs typeface="Calibri" panose="020F0502020204030204" pitchFamily="34" charset="0"/>
              </a:rPr>
              <a:t>Coordination</a:t>
            </a:r>
          </a:p>
          <a:p>
            <a:pPr>
              <a:buFont typeface="Courier New" panose="02070309020205020404" pitchFamily="49" charset="0"/>
              <a:buChar char="o"/>
            </a:pPr>
            <a:r>
              <a:rPr lang="en-US" sz="1050" b="0" dirty="0">
                <a:solidFill>
                  <a:schemeClr val="tx1"/>
                </a:solidFill>
                <a:latin typeface="Calibri" panose="020F0502020204030204" pitchFamily="34" charset="0"/>
                <a:cs typeface="Calibri" panose="020F0502020204030204" pitchFamily="34" charset="0"/>
              </a:rPr>
              <a:t>High level WHO leadership and commitment, with the in-country presence of the Dr. Mike Ryan, the Deputy Director General and Executive Director for WHO Health emergencies</a:t>
            </a:r>
          </a:p>
          <a:p>
            <a:pPr>
              <a:buFont typeface="Courier New" panose="02070309020205020404" pitchFamily="49" charset="0"/>
              <a:buChar char="o"/>
            </a:pPr>
            <a:r>
              <a:rPr lang="en-US" sz="1050" b="0" dirty="0">
                <a:solidFill>
                  <a:schemeClr val="tx1"/>
                </a:solidFill>
                <a:latin typeface="Calibri" panose="020F0502020204030204" pitchFamily="34" charset="0"/>
                <a:cs typeface="Calibri" panose="020F0502020204030204" pitchFamily="34" charset="0"/>
              </a:rPr>
              <a:t>EOC was activated at MOH which is, leading and coordinating the heightened surveillance and response efforts.</a:t>
            </a:r>
            <a:endParaRPr lang="en-US" sz="1050" dirty="0">
              <a:solidFill>
                <a:schemeClr val="tx1"/>
              </a:solidFill>
              <a:latin typeface="Calibri" panose="020F0502020204030204" pitchFamily="34" charset="0"/>
              <a:cs typeface="Calibri" panose="020F0502020204030204" pitchFamily="34" charset="0"/>
            </a:endParaRPr>
          </a:p>
          <a:p>
            <a:pPr>
              <a:buFont typeface="Courier New" panose="02070309020205020404" pitchFamily="49" charset="0"/>
              <a:buChar char="o"/>
            </a:pPr>
            <a:r>
              <a:rPr lang="en-US" sz="1050" b="0" dirty="0">
                <a:solidFill>
                  <a:schemeClr val="tx1"/>
                </a:solidFill>
                <a:latin typeface="Calibri" panose="020F0502020204030204" pitchFamily="34" charset="0"/>
                <a:cs typeface="Calibri" panose="020F0502020204030204" pitchFamily="34" charset="0"/>
              </a:rPr>
              <a:t>Setting up  coordination structures with partner involvement activated at national and subnational levels </a:t>
            </a:r>
          </a:p>
          <a:p>
            <a:pPr>
              <a:buFont typeface="Courier New" panose="02070309020205020404" pitchFamily="49" charset="0"/>
              <a:buChar char="o"/>
            </a:pPr>
            <a:r>
              <a:rPr lang="en-US" sz="1050" b="0" dirty="0">
                <a:solidFill>
                  <a:schemeClr val="tx1"/>
                </a:solidFill>
                <a:latin typeface="Calibri" panose="020F0502020204030204" pitchFamily="34" charset="0"/>
                <a:cs typeface="Calibri" panose="020F0502020204030204" pitchFamily="34" charset="0"/>
              </a:rPr>
              <a:t>Integration of PRSEAH into response activities</a:t>
            </a:r>
            <a:endParaRPr lang="en-GB" sz="1050" b="0" dirty="0">
              <a:solidFill>
                <a:schemeClr val="tx1"/>
              </a:solidFill>
              <a:latin typeface="Calibri" panose="020F0502020204030204" pitchFamily="34" charset="0"/>
              <a:cs typeface="Calibri" panose="020F0502020204030204" pitchFamily="34" charset="0"/>
            </a:endParaRPr>
          </a:p>
          <a:p>
            <a:pPr marL="0" indent="0">
              <a:buNone/>
            </a:pPr>
            <a:r>
              <a:rPr lang="en-US" sz="1050" dirty="0">
                <a:solidFill>
                  <a:schemeClr val="tx1"/>
                </a:solidFill>
                <a:latin typeface="Calibri" panose="020F0502020204030204" pitchFamily="34" charset="0"/>
                <a:cs typeface="Calibri" panose="020F0502020204030204" pitchFamily="34" charset="0"/>
              </a:rPr>
              <a:t>Public Health Measures (at the epicenters)</a:t>
            </a:r>
          </a:p>
          <a:p>
            <a:pPr marL="171450" indent="-171450">
              <a:buFont typeface="Courier New" panose="020B0604020202020204" pitchFamily="34" charset="0"/>
              <a:buChar char="o"/>
            </a:pPr>
            <a:r>
              <a:rPr lang="en-US" sz="1050" dirty="0">
                <a:solidFill>
                  <a:schemeClr val="tx1"/>
                </a:solidFill>
                <a:latin typeface="Calibri" panose="020F0502020204030204" pitchFamily="34" charset="0"/>
                <a:cs typeface="Calibri" panose="020F0502020204030204" pitchFamily="34" charset="0"/>
              </a:rPr>
              <a:t>Institutional quarantine</a:t>
            </a:r>
            <a:r>
              <a:rPr lang="en-US" sz="1050" b="0" dirty="0">
                <a:solidFill>
                  <a:schemeClr val="tx1"/>
                </a:solidFill>
                <a:latin typeface="Calibri" panose="020F0502020204030204" pitchFamily="34" charset="0"/>
                <a:cs typeface="Calibri" panose="020F0502020204030204" pitchFamily="34" charset="0"/>
              </a:rPr>
              <a:t> established for high risk and hard-to-manage contacts </a:t>
            </a:r>
            <a:endParaRPr lang="en-US" sz="1050" dirty="0">
              <a:solidFill>
                <a:schemeClr val="tx1"/>
              </a:solidFill>
              <a:latin typeface="Calibri" panose="020F0502020204030204" pitchFamily="34" charset="0"/>
              <a:cs typeface="Calibri" panose="020F0502020204030204" pitchFamily="34" charset="0"/>
            </a:endParaRPr>
          </a:p>
          <a:p>
            <a:pPr marL="171450" indent="-171450">
              <a:buFont typeface="Courier New" panose="020B0604020202020204" pitchFamily="34" charset="0"/>
              <a:buChar char="o"/>
            </a:pPr>
            <a:r>
              <a:rPr lang="en-US" sz="1050" b="0" dirty="0">
                <a:solidFill>
                  <a:schemeClr val="tx1"/>
                </a:solidFill>
                <a:latin typeface="Calibri" panose="020F0502020204030204" pitchFamily="34" charset="0"/>
                <a:cs typeface="Calibri" panose="020F0502020204030204" pitchFamily="34" charset="0"/>
              </a:rPr>
              <a:t>Mandatory safe and dignified burial for confirmed and probable cases</a:t>
            </a:r>
          </a:p>
          <a:p>
            <a:pPr marL="0" indent="0">
              <a:buNone/>
            </a:pPr>
            <a:r>
              <a:rPr lang="en-US" sz="1050" dirty="0">
                <a:solidFill>
                  <a:schemeClr val="tx1"/>
                </a:solidFill>
                <a:latin typeface="Calibri" panose="020F0502020204030204" pitchFamily="34" charset="0"/>
                <a:cs typeface="Calibri" panose="020F0502020204030204" pitchFamily="34" charset="0"/>
              </a:rPr>
              <a:t>Surveillance, PoE</a:t>
            </a:r>
          </a:p>
          <a:p>
            <a:pPr marL="171450" indent="-171450">
              <a:buFont typeface="Courier New" panose="020B0604020202020204" pitchFamily="34" charset="0"/>
              <a:buChar char="o"/>
            </a:pPr>
            <a:r>
              <a:rPr lang="en-US" sz="1000" b="0" dirty="0">
                <a:solidFill>
                  <a:schemeClr val="tx1"/>
                </a:solidFill>
                <a:latin typeface="Calibri" panose="020F0502020204030204" pitchFamily="34" charset="0"/>
                <a:cs typeface="Calibri" panose="020F0502020204030204" pitchFamily="34" charset="0"/>
              </a:rPr>
              <a:t>Case investigation</a:t>
            </a:r>
            <a:r>
              <a:rPr lang="en-US" sz="1050" b="0" dirty="0">
                <a:solidFill>
                  <a:schemeClr val="tx1"/>
                </a:solidFill>
                <a:latin typeface="Calibri" panose="020F0502020204030204" pitchFamily="34" charset="0"/>
                <a:cs typeface="Calibri" panose="020F0502020204030204" pitchFamily="34" charset="0"/>
              </a:rPr>
              <a:t> teams, rapid response teams and contact tracing teams operational in all affected districts </a:t>
            </a:r>
          </a:p>
          <a:p>
            <a:pPr marL="171450" indent="-171450">
              <a:buFont typeface="Courier New" panose="020B0604020202020204" pitchFamily="34" charset="0"/>
              <a:buChar char="o"/>
            </a:pPr>
            <a:r>
              <a:rPr lang="en-US" sz="1050" dirty="0">
                <a:solidFill>
                  <a:schemeClr val="tx1"/>
                </a:solidFill>
                <a:latin typeface="Calibri" panose="020F0502020204030204" pitchFamily="34" charset="0"/>
                <a:cs typeface="Calibri" panose="020F0502020204030204" pitchFamily="34" charset="0"/>
              </a:rPr>
              <a:t>Ongoing In-depth investigation </a:t>
            </a:r>
            <a:r>
              <a:rPr lang="en-US" sz="1050" b="0" dirty="0">
                <a:solidFill>
                  <a:schemeClr val="tx1"/>
                </a:solidFill>
                <a:latin typeface="Calibri" panose="020F0502020204030204" pitchFamily="34" charset="0"/>
                <a:cs typeface="Calibri" panose="020F0502020204030204" pitchFamily="34" charset="0"/>
              </a:rPr>
              <a:t>into the chains of transmission and linkages</a:t>
            </a:r>
          </a:p>
          <a:p>
            <a:pPr marL="171450" indent="-171450">
              <a:buFont typeface="Courier New" panose="020B0604020202020204" pitchFamily="34" charset="0"/>
              <a:buChar char="o"/>
            </a:pPr>
            <a:r>
              <a:rPr lang="en-US" sz="1050" dirty="0">
                <a:solidFill>
                  <a:schemeClr val="tx1"/>
                </a:solidFill>
                <a:latin typeface="Calibri" panose="020F0502020204030204" pitchFamily="34" charset="0"/>
                <a:cs typeface="Calibri" panose="020F0502020204030204" pitchFamily="34" charset="0"/>
              </a:rPr>
              <a:t>Exit screening </a:t>
            </a:r>
            <a:r>
              <a:rPr lang="en-US" sz="1050" b="0" dirty="0">
                <a:solidFill>
                  <a:schemeClr val="tx1"/>
                </a:solidFill>
                <a:latin typeface="Calibri" panose="020F0502020204030204" pitchFamily="34" charset="0"/>
                <a:cs typeface="Calibri" panose="020F0502020204030204" pitchFamily="34" charset="0"/>
              </a:rPr>
              <a:t>is ongoing at Entebbe International Airport and six Points of Entry (PoEs) to mitigate cross-border transmission with the support of WHO.</a:t>
            </a:r>
            <a:endParaRPr lang="en-US" sz="1050" dirty="0">
              <a:solidFill>
                <a:schemeClr val="tx1"/>
              </a:solidFill>
              <a:latin typeface="Calibri" panose="020F0502020204030204" pitchFamily="34" charset="0"/>
              <a:cs typeface="Calibri" panose="020F0502020204030204" pitchFamily="34" charset="0"/>
            </a:endParaRPr>
          </a:p>
          <a:p>
            <a:pPr marL="0" indent="0">
              <a:buNone/>
            </a:pPr>
            <a:r>
              <a:rPr lang="en-US" sz="1050" dirty="0">
                <a:solidFill>
                  <a:schemeClr val="tx1"/>
                </a:solidFill>
                <a:latin typeface="Calibri" panose="020F0502020204030204" pitchFamily="34" charset="0"/>
                <a:cs typeface="Calibri" panose="020F0502020204030204" pitchFamily="34" charset="0"/>
              </a:rPr>
              <a:t>Laboratory</a:t>
            </a:r>
            <a:endParaRPr lang="en-US" sz="1050" b="0" dirty="0">
              <a:solidFill>
                <a:schemeClr val="tx1"/>
              </a:solidFill>
              <a:latin typeface="Calibri" panose="020F0502020204030204" pitchFamily="34" charset="0"/>
              <a:cs typeface="Calibri" panose="020F0502020204030204" pitchFamily="34" charset="0"/>
            </a:endParaRPr>
          </a:p>
          <a:p>
            <a:pPr marL="171450" indent="-171450">
              <a:buFont typeface="Courier New" panose="020B0604020202020204" pitchFamily="34" charset="0"/>
              <a:buChar char="o"/>
            </a:pPr>
            <a:r>
              <a:rPr lang="en-US" sz="1050" b="0" dirty="0">
                <a:solidFill>
                  <a:schemeClr val="tx1"/>
                </a:solidFill>
                <a:latin typeface="Calibri" panose="020F0502020204030204" pitchFamily="34" charset="0"/>
                <a:cs typeface="Calibri" panose="020F0502020204030204" pitchFamily="34" charset="0"/>
              </a:rPr>
              <a:t>144 samples tested for SVD by PCR</a:t>
            </a:r>
          </a:p>
          <a:p>
            <a:pPr marL="171450" indent="-171450">
              <a:buFont typeface="Courier New" panose="020B0604020202020204" pitchFamily="34" charset="0"/>
              <a:buChar char="o"/>
            </a:pPr>
            <a:r>
              <a:rPr lang="en-US" sz="1050" dirty="0">
                <a:solidFill>
                  <a:schemeClr val="tx1"/>
                </a:solidFill>
                <a:latin typeface="Calibri" panose="020F0502020204030204" pitchFamily="34" charset="0"/>
                <a:cs typeface="Calibri" panose="020F0502020204030204" pitchFamily="34" charset="0"/>
              </a:rPr>
              <a:t>Genomic sequencing</a:t>
            </a:r>
            <a:r>
              <a:rPr lang="en-US" sz="1050" b="0" dirty="0">
                <a:solidFill>
                  <a:schemeClr val="tx1"/>
                </a:solidFill>
                <a:latin typeface="Calibri" panose="020F0502020204030204" pitchFamily="34" charset="0"/>
                <a:cs typeface="Calibri" panose="020F0502020204030204" pitchFamily="34" charset="0"/>
              </a:rPr>
              <a:t> – </a:t>
            </a:r>
            <a:r>
              <a:rPr lang="en-GB" sz="1100" dirty="0">
                <a:solidFill>
                  <a:schemeClr val="tx1"/>
                </a:solidFill>
                <a:latin typeface="Calibri" panose="020F0502020204030204" pitchFamily="34" charset="0"/>
                <a:ea typeface="Calibri"/>
                <a:cs typeface="Calibri" panose="020F0502020204030204" pitchFamily="34" charset="0"/>
              </a:rPr>
              <a:t>outbreak results from a zoonotic spillover event</a:t>
            </a:r>
            <a:r>
              <a:rPr lang="en-GB" sz="1100" b="0" dirty="0">
                <a:solidFill>
                  <a:schemeClr val="tx1"/>
                </a:solidFill>
                <a:latin typeface="Calibri" panose="020F0502020204030204" pitchFamily="34" charset="0"/>
                <a:ea typeface="Calibri"/>
                <a:cs typeface="Calibri" panose="020F0502020204030204" pitchFamily="34" charset="0"/>
              </a:rPr>
              <a:t> and is closely related to the 2012 Luwero outbreak.(not linked to 2022 outbreak)</a:t>
            </a:r>
            <a:endParaRPr lang="en-US" sz="1050" b="0" dirty="0">
              <a:solidFill>
                <a:schemeClr val="tx1"/>
              </a:solidFill>
              <a:latin typeface="Calibri" panose="020F0502020204030204" pitchFamily="34" charset="0"/>
              <a:cs typeface="Calibri" panose="020F0502020204030204" pitchFamily="34" charset="0"/>
            </a:endParaRPr>
          </a:p>
          <a:p>
            <a:pPr marL="0" indent="0">
              <a:buNone/>
            </a:pPr>
            <a:endParaRPr lang="en-US" sz="1050" dirty="0">
              <a:solidFill>
                <a:srgbClr val="000000"/>
              </a:solidFill>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1050" b="0" dirty="0">
              <a:solidFill>
                <a:srgbClr val="000000"/>
              </a:solidFill>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105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8A2E773A-7B59-4504-677C-ECC67B193E82}"/>
              </a:ext>
            </a:extLst>
          </p:cNvPr>
          <p:cNvSpPr>
            <a:spLocks noGrp="1"/>
          </p:cNvSpPr>
          <p:nvPr>
            <p:ph sz="half" idx="2"/>
          </p:nvPr>
        </p:nvSpPr>
        <p:spPr>
          <a:xfrm>
            <a:off x="6435255" y="1111376"/>
            <a:ext cx="5688194" cy="4803245"/>
          </a:xfrm>
          <a:solidFill>
            <a:schemeClr val="bg1">
              <a:lumMod val="95000"/>
            </a:schemeClr>
          </a:solidFill>
          <a:ln>
            <a:noFill/>
          </a:ln>
        </p:spPr>
        <p:txBody>
          <a:bodyPr vert="horz" lIns="91440" tIns="45720" rIns="91440" bIns="45720" rtlCol="0" anchor="t">
            <a:noAutofit/>
          </a:bodyPr>
          <a:lstStyle/>
          <a:p>
            <a:pPr marL="0" lvl="0" indent="0">
              <a:buNone/>
            </a:pPr>
            <a:r>
              <a:rPr lang="en-US" sz="1200" dirty="0">
                <a:solidFill>
                  <a:schemeClr val="tx1"/>
                </a:solidFill>
                <a:latin typeface="Aptos"/>
              </a:rPr>
              <a:t>Case Management</a:t>
            </a:r>
          </a:p>
          <a:p>
            <a:pPr lvl="1">
              <a:spcBef>
                <a:spcPts val="0"/>
              </a:spcBef>
              <a:buFont typeface="Courier New" panose="02070309020205020404" pitchFamily="49" charset="0"/>
              <a:buChar char="o"/>
            </a:pPr>
            <a:r>
              <a:rPr lang="en-US" sz="1200" b="0" dirty="0">
                <a:solidFill>
                  <a:schemeClr val="tx1"/>
                </a:solidFill>
                <a:latin typeface="Aptos"/>
              </a:rPr>
              <a:t>03 Treatment units set up: Mulago, Mbale and Matuga</a:t>
            </a:r>
          </a:p>
          <a:p>
            <a:pPr lvl="1">
              <a:spcBef>
                <a:spcPts val="0"/>
              </a:spcBef>
              <a:buFont typeface="Courier New" panose="02070309020205020404" pitchFamily="49" charset="0"/>
              <a:buChar char="o"/>
            </a:pPr>
            <a:r>
              <a:rPr lang="en-US" sz="1200" b="0" dirty="0">
                <a:solidFill>
                  <a:schemeClr val="tx1"/>
                </a:solidFill>
                <a:latin typeface="Aptos"/>
              </a:rPr>
              <a:t>Strengthening of treatment unit and supportive care</a:t>
            </a:r>
            <a:endParaRPr lang="en-US" dirty="0">
              <a:solidFill>
                <a:schemeClr val="tx1"/>
              </a:solidFill>
            </a:endParaRPr>
          </a:p>
          <a:p>
            <a:pPr lvl="1">
              <a:spcBef>
                <a:spcPts val="0"/>
              </a:spcBef>
              <a:buFont typeface="Courier New" panose="02070309020205020404" pitchFamily="49" charset="0"/>
              <a:buChar char="o"/>
            </a:pPr>
            <a:r>
              <a:rPr lang="en-US" sz="1200" b="0" dirty="0">
                <a:solidFill>
                  <a:schemeClr val="tx1"/>
                </a:solidFill>
                <a:latin typeface="Aptos"/>
              </a:rPr>
              <a:t>Use of </a:t>
            </a:r>
            <a:r>
              <a:rPr lang="en-US" sz="1200" dirty="0">
                <a:solidFill>
                  <a:schemeClr val="tx1"/>
                </a:solidFill>
                <a:latin typeface="Aptos"/>
              </a:rPr>
              <a:t>Remdesivir on compassionate</a:t>
            </a:r>
            <a:r>
              <a:rPr lang="en-US" sz="1200" b="0" dirty="0">
                <a:solidFill>
                  <a:schemeClr val="tx1"/>
                </a:solidFill>
                <a:latin typeface="Aptos"/>
              </a:rPr>
              <a:t> use for confirmed cases </a:t>
            </a:r>
          </a:p>
          <a:p>
            <a:pPr lvl="1">
              <a:spcBef>
                <a:spcPts val="0"/>
              </a:spcBef>
              <a:buFont typeface="Courier New" panose="02070309020205020404" pitchFamily="49" charset="0"/>
              <a:buChar char="o"/>
            </a:pPr>
            <a:r>
              <a:rPr lang="en-US" sz="1200" b="0" dirty="0">
                <a:solidFill>
                  <a:schemeClr val="tx1"/>
                </a:solidFill>
                <a:latin typeface="Aptos"/>
              </a:rPr>
              <a:t>Ongoing MPHSS support to all patients admitted in isolation unit and quarantine</a:t>
            </a:r>
            <a:endParaRPr lang="en-US" sz="1200" dirty="0">
              <a:solidFill>
                <a:schemeClr val="tx1"/>
              </a:solidFill>
              <a:latin typeface="Aptos" panose="020B0004020202020204" pitchFamily="34" charset="0"/>
            </a:endParaRPr>
          </a:p>
          <a:p>
            <a:pPr marL="0" lvl="0" indent="0">
              <a:buNone/>
            </a:pPr>
            <a:r>
              <a:rPr lang="en-US" sz="1200" dirty="0">
                <a:solidFill>
                  <a:schemeClr val="tx1"/>
                </a:solidFill>
                <a:latin typeface="Aptos"/>
              </a:rPr>
              <a:t>Infection Prevention and Control</a:t>
            </a:r>
          </a:p>
          <a:p>
            <a:pPr lvl="1">
              <a:buFont typeface="Courier New" panose="02070309020205020404" pitchFamily="49" charset="0"/>
              <a:buChar char="o"/>
            </a:pPr>
            <a:r>
              <a:rPr lang="en-US" sz="1200" b="0" dirty="0">
                <a:solidFill>
                  <a:schemeClr val="tx1"/>
                </a:solidFill>
                <a:latin typeface="Aptos"/>
              </a:rPr>
              <a:t>Training of HCW managing patients and SDB teams in KMA, Mbale activated</a:t>
            </a:r>
          </a:p>
          <a:p>
            <a:pPr lvl="1">
              <a:buFont typeface="Courier New" panose="02070309020205020404" pitchFamily="49" charset="0"/>
              <a:buChar char="o"/>
            </a:pPr>
            <a:r>
              <a:rPr lang="en-US" sz="1200" b="0" dirty="0">
                <a:solidFill>
                  <a:schemeClr val="tx1"/>
                </a:solidFill>
                <a:latin typeface="Aptos"/>
              </a:rPr>
              <a:t>Ongoing assessment and improvement of IPC in both private and public facilities </a:t>
            </a:r>
            <a:endParaRPr lang="en-US" sz="1200" dirty="0">
              <a:solidFill>
                <a:schemeClr val="tx1"/>
              </a:solidFill>
              <a:latin typeface="Aptos" panose="020B0004020202020204" pitchFamily="34" charset="0"/>
            </a:endParaRPr>
          </a:p>
          <a:p>
            <a:pPr marL="0" lvl="0" indent="0">
              <a:buNone/>
            </a:pPr>
            <a:r>
              <a:rPr lang="en-US" sz="1200" dirty="0">
                <a:solidFill>
                  <a:schemeClr val="tx1"/>
                </a:solidFill>
                <a:latin typeface="Aptos"/>
              </a:rPr>
              <a:t>Research</a:t>
            </a:r>
          </a:p>
          <a:p>
            <a:pPr lvl="1">
              <a:buFont typeface="Courier New" panose="02070309020205020404" pitchFamily="49" charset="0"/>
              <a:buChar char="o"/>
            </a:pPr>
            <a:r>
              <a:rPr lang="en-US" sz="1200" b="0" dirty="0">
                <a:solidFill>
                  <a:schemeClr val="tx1"/>
                </a:solidFill>
                <a:latin typeface="Aptos"/>
              </a:rPr>
              <a:t>Launch of the Tokomeza clinical trial on Monday 3 Feb 2025 at Mulago with support from WHO</a:t>
            </a:r>
            <a:r>
              <a:rPr lang="en-US" sz="1200" dirty="0">
                <a:solidFill>
                  <a:schemeClr val="tx1"/>
                </a:solidFill>
                <a:latin typeface="Aptos"/>
              </a:rPr>
              <a:t>(within 4 days of outbreak declaration)</a:t>
            </a:r>
          </a:p>
          <a:p>
            <a:pPr lvl="1">
              <a:buFont typeface="Courier New" panose="02070309020205020404" pitchFamily="49" charset="0"/>
              <a:buChar char="o"/>
            </a:pPr>
            <a:r>
              <a:rPr lang="en-US" sz="1200" dirty="0">
                <a:solidFill>
                  <a:schemeClr val="tx1"/>
                </a:solidFill>
                <a:latin typeface="Aptos"/>
              </a:rPr>
              <a:t>Therapeutics: Clinical trial of MBP134 to start soon</a:t>
            </a:r>
            <a:endParaRPr lang="en-US" sz="1200" dirty="0">
              <a:solidFill>
                <a:schemeClr val="tx1"/>
              </a:solidFill>
              <a:latin typeface="Aptos" panose="020B0004020202020204" pitchFamily="34" charset="0"/>
            </a:endParaRPr>
          </a:p>
          <a:p>
            <a:pPr marL="0" lvl="0" indent="0">
              <a:buNone/>
            </a:pPr>
            <a:r>
              <a:rPr lang="en-US" sz="1200" dirty="0">
                <a:solidFill>
                  <a:schemeClr val="tx1"/>
                </a:solidFill>
                <a:latin typeface="Aptos"/>
              </a:rPr>
              <a:t>OSL</a:t>
            </a:r>
          </a:p>
          <a:p>
            <a:pPr lvl="1">
              <a:spcBef>
                <a:spcPts val="0"/>
              </a:spcBef>
              <a:buFont typeface="Courier New" panose="02070309020205020404" pitchFamily="49" charset="0"/>
              <a:buChar char="o"/>
            </a:pPr>
            <a:r>
              <a:rPr lang="en-AU" sz="1200" b="0" dirty="0">
                <a:solidFill>
                  <a:srgbClr val="000000"/>
                </a:solidFill>
                <a:latin typeface="Aptos"/>
              </a:rPr>
              <a:t>WHO provided essential supplies Ongoing</a:t>
            </a:r>
            <a:r>
              <a:rPr lang="en-AU" sz="1200" b="0" i="0" u="none" strike="noStrike" dirty="0">
                <a:solidFill>
                  <a:srgbClr val="000000"/>
                </a:solidFill>
                <a:effectLst/>
                <a:latin typeface="Aptos"/>
              </a:rPr>
              <a:t> assessment of needed supplies and stock levels</a:t>
            </a:r>
            <a:endParaRPr lang="en-AU" sz="1200" b="0" dirty="0">
              <a:solidFill>
                <a:schemeClr val="tx1"/>
              </a:solidFill>
              <a:latin typeface="Aptos"/>
            </a:endParaRPr>
          </a:p>
          <a:p>
            <a:pPr marL="0" indent="0">
              <a:buNone/>
            </a:pPr>
            <a:r>
              <a:rPr lang="en-US" sz="1200" dirty="0">
                <a:solidFill>
                  <a:schemeClr val="tx1"/>
                </a:solidFill>
                <a:latin typeface="Aptos"/>
              </a:rPr>
              <a:t>RCCE </a:t>
            </a:r>
            <a:endParaRPr lang="en-US" sz="1200" b="0" dirty="0">
              <a:solidFill>
                <a:schemeClr val="tx1"/>
              </a:solidFill>
              <a:latin typeface="Aptos"/>
            </a:endParaRPr>
          </a:p>
          <a:p>
            <a:pPr lvl="1">
              <a:buFont typeface="Courier New,monospace" panose="02070309020205020404" pitchFamily="49" charset="0"/>
              <a:buChar char="o"/>
            </a:pPr>
            <a:r>
              <a:rPr lang="en-US" sz="1200" b="0" dirty="0">
                <a:solidFill>
                  <a:schemeClr val="tx1"/>
                </a:solidFill>
                <a:latin typeface="Aptos"/>
              </a:rPr>
              <a:t>Review , translation and dissemination  of messages</a:t>
            </a:r>
          </a:p>
          <a:p>
            <a:pPr lvl="1">
              <a:buFont typeface="Courier New,monospace" panose="02070309020205020404" pitchFamily="49" charset="0"/>
              <a:buChar char="o"/>
            </a:pPr>
            <a:r>
              <a:rPr lang="en-US" sz="1200" b="0" dirty="0">
                <a:solidFill>
                  <a:schemeClr val="tx1"/>
                </a:solidFill>
                <a:latin typeface="Aptos"/>
              </a:rPr>
              <a:t>Ongoing sensitization and awareness creation in communities</a:t>
            </a:r>
            <a:endParaRPr lang="en-US" dirty="0">
              <a:solidFill>
                <a:schemeClr val="tx1"/>
              </a:solidFill>
            </a:endParaRPr>
          </a:p>
          <a:p>
            <a:pPr lvl="1">
              <a:buFont typeface="Courier New,monospace" panose="02070309020205020404" pitchFamily="49" charset="0"/>
              <a:buChar char="o"/>
            </a:pPr>
            <a:endParaRPr lang="en-US" sz="1200" b="0" dirty="0">
              <a:solidFill>
                <a:schemeClr val="tx1"/>
              </a:solidFill>
              <a:latin typeface="Aptos"/>
            </a:endParaRPr>
          </a:p>
        </p:txBody>
      </p:sp>
    </p:spTree>
    <p:extLst>
      <p:ext uri="{BB962C8B-B14F-4D97-AF65-F5344CB8AC3E}">
        <p14:creationId xmlns:p14="http://schemas.microsoft.com/office/powerpoint/2010/main" val="241223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6D6E-1FE6-8A65-FFFB-F5274EBE2B5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50D42A-289E-8A56-4139-D859B5142C59}"/>
              </a:ext>
            </a:extLst>
          </p:cNvPr>
          <p:cNvSpPr>
            <a:spLocks noGrp="1"/>
          </p:cNvSpPr>
          <p:nvPr>
            <p:ph idx="1"/>
          </p:nvPr>
        </p:nvSpPr>
        <p:spPr>
          <a:xfrm>
            <a:off x="744279" y="1251494"/>
            <a:ext cx="7811324" cy="4364791"/>
          </a:xfrm>
        </p:spPr>
        <p:txBody>
          <a:bodyPr vert="horz" lIns="91440" tIns="45720" rIns="91440" bIns="45720" rtlCol="0" anchor="t">
            <a:normAutofit fontScale="92500" lnSpcReduction="10000"/>
          </a:bodyPr>
          <a:lstStyle/>
          <a:p>
            <a:pPr marL="0" indent="0">
              <a:buNone/>
            </a:pPr>
            <a:r>
              <a:rPr lang="en-US" sz="1600" dirty="0">
                <a:solidFill>
                  <a:schemeClr val="tx1"/>
                </a:solidFill>
                <a:latin typeface="Calibri" panose="020F0502020204030204" pitchFamily="34" charset="0"/>
                <a:cs typeface="Calibri" panose="020F0502020204030204" pitchFamily="34" charset="0"/>
              </a:rPr>
              <a:t>Lessons</a:t>
            </a:r>
          </a:p>
          <a:p>
            <a:r>
              <a:rPr lang="en-US" sz="1600" dirty="0">
                <a:solidFill>
                  <a:schemeClr val="tx1"/>
                </a:solidFill>
                <a:latin typeface="Calibri" panose="020F0502020204030204" pitchFamily="34" charset="0"/>
                <a:cs typeface="Calibri" panose="020F0502020204030204" pitchFamily="34" charset="0"/>
              </a:rPr>
              <a:t>Investments during previous outbreaks: </a:t>
            </a:r>
            <a:r>
              <a:rPr lang="en-US" sz="1600" b="0" dirty="0">
                <a:solidFill>
                  <a:schemeClr val="tx1"/>
                </a:solidFill>
                <a:latin typeface="Calibri" panose="020F0502020204030204" pitchFamily="34" charset="0"/>
                <a:cs typeface="Calibri" panose="020F0502020204030204" pitchFamily="34" charset="0"/>
              </a:rPr>
              <a:t>Strengthening national capacities leading  to progressive improvement in  </a:t>
            </a:r>
            <a:r>
              <a:rPr lang="en-US" sz="1600" dirty="0">
                <a:solidFill>
                  <a:schemeClr val="tx1"/>
                </a:solidFill>
                <a:latin typeface="Calibri" panose="020F0502020204030204" pitchFamily="34" charset="0"/>
                <a:cs typeface="Calibri" panose="020F0502020204030204" pitchFamily="34" charset="0"/>
              </a:rPr>
              <a:t>coordination</a:t>
            </a:r>
            <a:r>
              <a:rPr lang="en-US" sz="1600" b="0" dirty="0">
                <a:solidFill>
                  <a:schemeClr val="tx1"/>
                </a:solidFill>
                <a:latin typeface="Calibri" panose="020F0502020204030204" pitchFamily="34" charset="0"/>
                <a:cs typeface="Calibri" panose="020F0502020204030204" pitchFamily="34" charset="0"/>
              </a:rPr>
              <a:t>, field epidemiology, </a:t>
            </a:r>
            <a:r>
              <a:rPr lang="en-US" sz="1600" dirty="0">
                <a:solidFill>
                  <a:schemeClr val="tx1"/>
                </a:solidFill>
                <a:latin typeface="Calibri" panose="020F0502020204030204" pitchFamily="34" charset="0"/>
                <a:cs typeface="Calibri" panose="020F0502020204030204" pitchFamily="34" charset="0"/>
              </a:rPr>
              <a:t>laboratory </a:t>
            </a:r>
            <a:r>
              <a:rPr lang="en-US" sz="1600" b="0" dirty="0">
                <a:solidFill>
                  <a:schemeClr val="tx1"/>
                </a:solidFill>
                <a:latin typeface="Calibri" panose="020F0502020204030204" pitchFamily="34" charset="0"/>
                <a:cs typeface="Calibri" panose="020F0502020204030204" pitchFamily="34" charset="0"/>
              </a:rPr>
              <a:t>testing including </a:t>
            </a:r>
            <a:r>
              <a:rPr lang="en-US" sz="1600" dirty="0">
                <a:solidFill>
                  <a:schemeClr val="tx1"/>
                </a:solidFill>
                <a:latin typeface="Calibri" panose="020F0502020204030204" pitchFamily="34" charset="0"/>
                <a:cs typeface="Calibri" panose="020F0502020204030204" pitchFamily="34" charset="0"/>
              </a:rPr>
              <a:t>genomic sequencing</a:t>
            </a:r>
          </a:p>
          <a:p>
            <a:r>
              <a:rPr lang="en-US" sz="1600" dirty="0">
                <a:solidFill>
                  <a:schemeClr val="tx1"/>
                </a:solidFill>
                <a:latin typeface="Calibri" panose="020F0502020204030204" pitchFamily="34" charset="0"/>
                <a:cs typeface="Calibri" panose="020F0502020204030204" pitchFamily="34" charset="0"/>
              </a:rPr>
              <a:t>Integrating research in preparedness and response:</a:t>
            </a:r>
            <a:r>
              <a:rPr lang="en-US" sz="1600" b="0" dirty="0">
                <a:solidFill>
                  <a:schemeClr val="tx1"/>
                </a:solidFill>
                <a:latin typeface="Calibri" panose="020F0502020204030204" pitchFamily="34" charset="0"/>
                <a:cs typeface="Calibri" panose="020F0502020204030204" pitchFamily="34" charset="0"/>
              </a:rPr>
              <a:t> Early engagement with regulatory entities and having </a:t>
            </a:r>
            <a:r>
              <a:rPr lang="en-US" sz="1600" dirty="0">
                <a:solidFill>
                  <a:schemeClr val="tx1"/>
                </a:solidFill>
                <a:latin typeface="Calibri" panose="020F0502020204030204" pitchFamily="34" charset="0"/>
                <a:cs typeface="Calibri" panose="020F0502020204030204" pitchFamily="34" charset="0"/>
              </a:rPr>
              <a:t>ready trial protocols  facilitated </a:t>
            </a:r>
            <a:r>
              <a:rPr lang="en-US" sz="1600" b="0" dirty="0">
                <a:solidFill>
                  <a:schemeClr val="tx1"/>
                </a:solidFill>
                <a:latin typeface="Calibri" panose="020F0502020204030204" pitchFamily="34" charset="0"/>
                <a:cs typeface="Calibri" panose="020F0502020204030204" pitchFamily="34" charset="0"/>
              </a:rPr>
              <a:t>rapid implementation of RCT.</a:t>
            </a:r>
            <a:endParaRPr lang="en-US" sz="1600" dirty="0">
              <a:solidFill>
                <a:schemeClr val="tx1"/>
              </a:solidFill>
              <a:latin typeface="Calibri" panose="020F0502020204030204" pitchFamily="34" charset="0"/>
              <a:cs typeface="Calibri" panose="020F0502020204030204" pitchFamily="34" charset="0"/>
            </a:endParaRPr>
          </a:p>
          <a:p>
            <a:r>
              <a:rPr lang="en-US" sz="1600" b="0" dirty="0">
                <a:solidFill>
                  <a:schemeClr val="tx1"/>
                </a:solidFill>
                <a:latin typeface="Calibri" panose="020F0502020204030204" pitchFamily="34" charset="0"/>
                <a:cs typeface="Calibri" panose="020F0502020204030204" pitchFamily="34" charset="0"/>
              </a:rPr>
              <a:t>Rapid and comprehensive response( rapid identification of contacts , follow-up, clinical care, IPC  and other public health measures)</a:t>
            </a:r>
          </a:p>
          <a:p>
            <a:pPr marL="0" indent="0">
              <a:buNone/>
            </a:pPr>
            <a:r>
              <a:rPr lang="en-US" sz="1600" b="0" dirty="0">
                <a:solidFill>
                  <a:schemeClr val="tx1"/>
                </a:solidFill>
                <a:latin typeface="Calibri" panose="020F0502020204030204" pitchFamily="34" charset="0"/>
                <a:cs typeface="Calibri" panose="020F0502020204030204" pitchFamily="34" charset="0"/>
              </a:rPr>
              <a:t> </a:t>
            </a:r>
          </a:p>
          <a:p>
            <a:pPr marL="0" indent="0">
              <a:buNone/>
            </a:pPr>
            <a:r>
              <a:rPr lang="en-US" sz="1600" dirty="0">
                <a:solidFill>
                  <a:schemeClr val="tx1"/>
                </a:solidFill>
                <a:latin typeface="Calibri" panose="020F0502020204030204" pitchFamily="34" charset="0"/>
                <a:cs typeface="Calibri" panose="020F0502020204030204" pitchFamily="34" charset="0"/>
              </a:rPr>
              <a:t>Recommendations</a:t>
            </a:r>
          </a:p>
          <a:p>
            <a:r>
              <a:rPr lang="en-US" sz="1600" dirty="0">
                <a:solidFill>
                  <a:schemeClr val="tx1"/>
                </a:solidFill>
                <a:latin typeface="Calibri" panose="020F0502020204030204" pitchFamily="34" charset="0"/>
                <a:cs typeface="Calibri" panose="020F0502020204030204" pitchFamily="34" charset="0"/>
              </a:rPr>
              <a:t>Resource mobilization</a:t>
            </a:r>
            <a:r>
              <a:rPr lang="en-US" sz="1600" b="0" dirty="0">
                <a:solidFill>
                  <a:schemeClr val="tx1"/>
                </a:solidFill>
                <a:latin typeface="Calibri" panose="020F0502020204030204" pitchFamily="34" charset="0"/>
                <a:cs typeface="Calibri" panose="020F0502020204030204" pitchFamily="34" charset="0"/>
              </a:rPr>
              <a:t> to meet the response needs</a:t>
            </a:r>
          </a:p>
          <a:p>
            <a:r>
              <a:rPr lang="en-US" sz="1600" b="0" dirty="0">
                <a:solidFill>
                  <a:schemeClr val="tx1"/>
                </a:solidFill>
                <a:latin typeface="Calibri" panose="020F0502020204030204" pitchFamily="34" charset="0"/>
                <a:cs typeface="Calibri" panose="020F0502020204030204" pitchFamily="34" charset="0"/>
              </a:rPr>
              <a:t>Strengthening response across all pillars </a:t>
            </a:r>
          </a:p>
          <a:p>
            <a:r>
              <a:rPr lang="en-US" sz="1600" dirty="0">
                <a:solidFill>
                  <a:schemeClr val="tx1"/>
                </a:solidFill>
                <a:latin typeface="Calibri" panose="020F0502020204030204" pitchFamily="34" charset="0"/>
                <a:cs typeface="Calibri" panose="020F0502020204030204" pitchFamily="34" charset="0"/>
              </a:rPr>
              <a:t>Integration of response to the multiple ongoing outbreaks</a:t>
            </a:r>
            <a:r>
              <a:rPr lang="en-US" sz="1600" b="0" dirty="0">
                <a:solidFill>
                  <a:schemeClr val="tx1"/>
                </a:solidFill>
                <a:latin typeface="Calibri" panose="020F0502020204030204" pitchFamily="34" charset="0"/>
                <a:cs typeface="Calibri" panose="020F0502020204030204" pitchFamily="34" charset="0"/>
              </a:rPr>
              <a:t> including mpox, Crimean-Congo Hemorrhagic Fever (CCHF), cholera, measles and yellow fever.</a:t>
            </a:r>
          </a:p>
          <a:p>
            <a:r>
              <a:rPr lang="en-US" sz="1600" dirty="0">
                <a:solidFill>
                  <a:schemeClr val="tx1"/>
                </a:solidFill>
                <a:latin typeface="Calibri" panose="020F0502020204030204" pitchFamily="34" charset="0"/>
                <a:cs typeface="Calibri" panose="020F0502020204030204" pitchFamily="34" charset="0"/>
              </a:rPr>
              <a:t>Scaling up operational readiness </a:t>
            </a:r>
            <a:r>
              <a:rPr lang="en-US" sz="1600" b="0" dirty="0">
                <a:solidFill>
                  <a:schemeClr val="tx1"/>
                </a:solidFill>
                <a:latin typeface="Calibri" panose="020F0502020204030204" pitchFamily="34" charset="0"/>
                <a:cs typeface="Calibri" panose="020F0502020204030204" pitchFamily="34" charset="0"/>
              </a:rPr>
              <a:t>in neighboring countries.</a:t>
            </a:r>
          </a:p>
          <a:p>
            <a:r>
              <a:rPr lang="en-US" sz="1600" dirty="0">
                <a:solidFill>
                  <a:schemeClr val="tx1"/>
                </a:solidFill>
                <a:latin typeface="Calibri" panose="020F0502020204030204" pitchFamily="34" charset="0"/>
                <a:cs typeface="Calibri" panose="020F0502020204030204" pitchFamily="34" charset="0"/>
              </a:rPr>
              <a:t>Continued investment in R&amp;D </a:t>
            </a:r>
            <a:r>
              <a:rPr lang="en-US" sz="1600" b="0" dirty="0">
                <a:solidFill>
                  <a:schemeClr val="tx1"/>
                </a:solidFill>
                <a:latin typeface="Calibri" panose="020F0502020204030204" pitchFamily="34" charset="0"/>
                <a:cs typeface="Calibri" panose="020F0502020204030204" pitchFamily="34" charset="0"/>
              </a:rPr>
              <a:t> of counter measures against VHFs</a:t>
            </a:r>
          </a:p>
          <a:p>
            <a:endParaRPr lang="en-US" sz="1600" b="0" dirty="0">
              <a:solidFill>
                <a:schemeClr val="tx1"/>
              </a:solidFill>
              <a:latin typeface="Calibri" panose="020F0502020204030204" pitchFamily="34" charset="0"/>
              <a:cs typeface="Calibri" panose="020F0502020204030204" pitchFamily="34" charset="0"/>
            </a:endParaRPr>
          </a:p>
          <a:p>
            <a:endParaRPr lang="en-US" sz="1600" b="0" dirty="0">
              <a:solidFill>
                <a:schemeClr val="tx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60646C5C-5BB4-5F37-FE14-DBEDE94FBD6B}"/>
              </a:ext>
            </a:extLst>
          </p:cNvPr>
          <p:cNvSpPr>
            <a:spLocks noGrp="1"/>
          </p:cNvSpPr>
          <p:nvPr>
            <p:ph type="title"/>
          </p:nvPr>
        </p:nvSpPr>
        <p:spPr>
          <a:xfrm>
            <a:off x="479999" y="267720"/>
            <a:ext cx="8160000" cy="720000"/>
          </a:xfrm>
        </p:spPr>
        <p:txBody>
          <a:bodyPr anchor="ctr">
            <a:normAutofit/>
          </a:bodyPr>
          <a:lstStyle/>
          <a:p>
            <a:pPr>
              <a:lnSpc>
                <a:spcPct val="90000"/>
              </a:lnSpc>
            </a:pPr>
            <a:r>
              <a:rPr lang="en-US" sz="3200" dirty="0">
                <a:latin typeface="Aptos" panose="020B0004020202020204" pitchFamily="34" charset="0"/>
              </a:rPr>
              <a:t>Lessons and recommendations in Uganda</a:t>
            </a:r>
          </a:p>
        </p:txBody>
      </p:sp>
      <p:pic>
        <p:nvPicPr>
          <p:cNvPr id="3" name="Picture 2">
            <a:extLst>
              <a:ext uri="{FF2B5EF4-FFF2-40B4-BE49-F238E27FC236}">
                <a16:creationId xmlns:a16="http://schemas.microsoft.com/office/drawing/2014/main" id="{43452DC7-2654-0351-0768-6D9FD8420B76}"/>
              </a:ext>
            </a:extLst>
          </p:cNvPr>
          <p:cNvPicPr>
            <a:picLocks noChangeAspect="1"/>
          </p:cNvPicPr>
          <p:nvPr/>
        </p:nvPicPr>
        <p:blipFill>
          <a:blip r:embed="rId2"/>
          <a:srcRect t="2017" b="22732"/>
          <a:stretch/>
        </p:blipFill>
        <p:spPr>
          <a:xfrm>
            <a:off x="8639999" y="2371483"/>
            <a:ext cx="3109399" cy="1770976"/>
          </a:xfrm>
          <a:prstGeom prst="rect">
            <a:avLst/>
          </a:prstGeom>
        </p:spPr>
      </p:pic>
    </p:spTree>
    <p:extLst>
      <p:ext uri="{BB962C8B-B14F-4D97-AF65-F5344CB8AC3E}">
        <p14:creationId xmlns:p14="http://schemas.microsoft.com/office/powerpoint/2010/main" val="2905436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4270A3-D721-30EE-5307-18B7B6A8F70C}"/>
              </a:ext>
            </a:extLst>
          </p:cNvPr>
          <p:cNvSpPr>
            <a:spLocks noGrp="1"/>
          </p:cNvSpPr>
          <p:nvPr>
            <p:ph type="title"/>
          </p:nvPr>
        </p:nvSpPr>
        <p:spPr>
          <a:xfrm>
            <a:off x="3287503" y="24277"/>
            <a:ext cx="8155814" cy="769956"/>
          </a:xfrm>
        </p:spPr>
        <p:txBody>
          <a:bodyPr>
            <a:normAutofit/>
          </a:bodyPr>
          <a:lstStyle/>
          <a:p>
            <a:r>
              <a:rPr lang="fr-FR" sz="4400" dirty="0">
                <a:latin typeface="Segoe Condensed" panose="020B0606040200020203" pitchFamily="34" charset="0"/>
              </a:rPr>
              <a:t>Ebola </a:t>
            </a:r>
            <a:r>
              <a:rPr lang="fr-FR" sz="4400" dirty="0" err="1">
                <a:latin typeface="Segoe Condensed" panose="020B0606040200020203" pitchFamily="34" charset="0"/>
              </a:rPr>
              <a:t>disease</a:t>
            </a:r>
            <a:r>
              <a:rPr lang="fr-FR" sz="4400" dirty="0">
                <a:latin typeface="Segoe Condensed" panose="020B0606040200020203" pitchFamily="34" charset="0"/>
              </a:rPr>
              <a:t> </a:t>
            </a:r>
            <a:r>
              <a:rPr lang="fr-FR" sz="4400" dirty="0" err="1">
                <a:latin typeface="Segoe Condensed" panose="020B0606040200020203" pitchFamily="34" charset="0"/>
              </a:rPr>
              <a:t>resources</a:t>
            </a:r>
            <a:r>
              <a:rPr lang="fr-FR" sz="4400" dirty="0">
                <a:latin typeface="Segoe Condensed" panose="020B0606040200020203" pitchFamily="34" charset="0"/>
              </a:rPr>
              <a:t> </a:t>
            </a:r>
            <a:endParaRPr lang="en-GB" sz="4400" dirty="0">
              <a:latin typeface="Segoe Condensed" panose="020B0606040200020203" pitchFamily="34" charset="0"/>
            </a:endParaRPr>
          </a:p>
        </p:txBody>
      </p:sp>
      <p:sp>
        <p:nvSpPr>
          <p:cNvPr id="6" name="Text Placeholder 5">
            <a:extLst>
              <a:ext uri="{FF2B5EF4-FFF2-40B4-BE49-F238E27FC236}">
                <a16:creationId xmlns:a16="http://schemas.microsoft.com/office/drawing/2014/main" id="{56EB3544-09EC-F29E-4C03-100CD90AAE10}"/>
              </a:ext>
            </a:extLst>
          </p:cNvPr>
          <p:cNvSpPr>
            <a:spLocks noGrp="1"/>
          </p:cNvSpPr>
          <p:nvPr>
            <p:ph type="body" idx="1"/>
          </p:nvPr>
        </p:nvSpPr>
        <p:spPr>
          <a:xfrm>
            <a:off x="84026" y="941033"/>
            <a:ext cx="4138443" cy="5051617"/>
          </a:xfrm>
        </p:spPr>
        <p:txBody>
          <a:bodyPr/>
          <a:lstStyle/>
          <a:p>
            <a:pPr marL="0" indent="0">
              <a:lnSpc>
                <a:spcPct val="100000"/>
              </a:lnSpc>
              <a:spcBef>
                <a:spcPts val="0"/>
              </a:spcBef>
              <a:buNone/>
            </a:pPr>
            <a:r>
              <a:rPr lang="en-US" sz="1400" b="1" kern="0" dirty="0">
                <a:solidFill>
                  <a:srgbClr val="0070C0"/>
                </a:solidFill>
                <a:effectLst/>
                <a:latin typeface="Segoe Condensed" panose="020B0606040200020203" pitchFamily="34" charset="0"/>
                <a:ea typeface="Arial" panose="020B0604020202020204" pitchFamily="34" charset="0"/>
                <a:cs typeface="Times New Roman" panose="02020603050405020304" pitchFamily="18" charset="0"/>
              </a:rPr>
              <a:t>Fact sheet and coordination </a:t>
            </a:r>
            <a:endParaRPr lang="en-GB" sz="1400" b="1" kern="0" dirty="0">
              <a:solidFill>
                <a:srgbClr val="0070C0"/>
              </a:solidFill>
              <a:effectLst/>
              <a:latin typeface="Segoe Condensed" panose="020B0606040200020203" pitchFamily="34" charset="0"/>
              <a:ea typeface="Arial" panose="020B0604020202020204" pitchFamily="34" charset="0"/>
              <a:cs typeface="Times New Roman" panose="02020603050405020304" pitchFamily="18" charset="0"/>
            </a:endParaRPr>
          </a:p>
          <a:p>
            <a:pPr lvl="0" algn="just">
              <a:lnSpc>
                <a:spcPct val="100000"/>
              </a:lnSpc>
              <a:spcBef>
                <a:spcPts val="0"/>
              </a:spcBef>
              <a:buSzPct val="100000"/>
              <a:tabLst>
                <a:tab pos="991235" algn="l"/>
              </a:tabLst>
            </a:pPr>
            <a:r>
              <a:rPr lang="en-US" sz="1200" dirty="0">
                <a:latin typeface="Segoe Condensed" panose="020B0606040200020203" pitchFamily="34" charset="0"/>
                <a:ea typeface="Calibri" panose="020F0502020204030204" pitchFamily="34" charset="0"/>
                <a:cs typeface="Times New Roman" panose="02020603050405020304" pitchFamily="18" charset="0"/>
              </a:rPr>
              <a:t>Ebola</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 disease - Fact Sheet (</a:t>
            </a:r>
            <a:r>
              <a:rPr lang="en-US" sz="1200" dirty="0">
                <a:effectLst/>
                <a:latin typeface="Segoe Condensed" panose="020B0606040200020203" pitchFamily="34" charset="0"/>
                <a:ea typeface="Calibri" panose="020F0502020204030204" pitchFamily="34" charset="0"/>
                <a:cs typeface="Times New Roman" panose="02020603050405020304" pitchFamily="18" charset="0"/>
                <a:hlinkClick r:id="rId2"/>
              </a:rPr>
              <a:t>link</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GB" sz="1200" dirty="0">
              <a:effectLst/>
              <a:latin typeface="Segoe Condensed" panose="020B0606040200020203" pitchFamily="34" charset="0"/>
              <a:ea typeface="Calibri" panose="020F0502020204030204" pitchFamily="34" charset="0"/>
              <a:cs typeface="Times New Roman" panose="02020603050405020304" pitchFamily="18" charset="0"/>
            </a:endParaRPr>
          </a:p>
          <a:p>
            <a:pPr lvl="0" algn="just">
              <a:lnSpc>
                <a:spcPct val="100000"/>
              </a:lnSpc>
              <a:spcBef>
                <a:spcPts val="0"/>
              </a:spcBef>
              <a:buSzPct val="100000"/>
              <a:tabLst>
                <a:tab pos="991235" algn="l"/>
              </a:tabLst>
            </a:pP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Ebola and Marburg disease</a:t>
            </a:r>
            <a:r>
              <a:rPr lang="en-US" sz="1200" spc="-55" dirty="0">
                <a:effectLst/>
                <a:latin typeface="Segoe Condensed" panose="020B0606040200020203" pitchFamily="34" charset="0"/>
                <a:ea typeface="Calibri" panose="020F0502020204030204" pitchFamily="34" charset="0"/>
                <a:cs typeface="Times New Roman" panose="02020603050405020304" pitchFamily="18" charset="0"/>
              </a:rPr>
              <a:t> </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epidemics: preparedness, alert, control, and evaluation</a:t>
            </a:r>
            <a:r>
              <a:rPr lang="en-US" sz="1200" spc="-120" dirty="0">
                <a:effectLst/>
                <a:latin typeface="Segoe Condensed" panose="020B0606040200020203" pitchFamily="34" charset="0"/>
                <a:ea typeface="Calibri" panose="020F0502020204030204" pitchFamily="34" charset="0"/>
                <a:cs typeface="Times New Roman" panose="02020603050405020304" pitchFamily="18" charset="0"/>
              </a:rPr>
              <a:t> </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a:t>
            </a:r>
            <a:r>
              <a:rPr lang="en-US" sz="12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3"/>
              </a:rPr>
              <a:t>link</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GB" sz="1200" dirty="0">
              <a:effectLst/>
              <a:latin typeface="Segoe Condensed" panose="020B0606040200020203" pitchFamily="34" charset="0"/>
              <a:ea typeface="Calibri" panose="020F0502020204030204" pitchFamily="34" charset="0"/>
              <a:cs typeface="Times New Roman" panose="02020603050405020304" pitchFamily="18" charset="0"/>
            </a:endParaRPr>
          </a:p>
          <a:p>
            <a:pPr lvl="0" algn="just">
              <a:lnSpc>
                <a:spcPct val="100000"/>
              </a:lnSpc>
              <a:spcBef>
                <a:spcPts val="0"/>
              </a:spcBef>
              <a:buSzPct val="100000"/>
              <a:tabLst>
                <a:tab pos="991235" algn="l"/>
              </a:tabLst>
            </a:pPr>
            <a:r>
              <a:rPr lang="en-US" sz="1200" dirty="0">
                <a:latin typeface="Segoe Condensed" panose="020B0606040200020203" pitchFamily="34" charset="0"/>
                <a:ea typeface="Calibri" panose="020F0502020204030204" pitchFamily="34" charset="0"/>
                <a:cs typeface="Times New Roman" panose="02020603050405020304" pitchFamily="18" charset="0"/>
              </a:rPr>
              <a:t>Ebola</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 disease – Questions and answers (</a:t>
            </a:r>
            <a:r>
              <a:rPr lang="en-US" sz="1200" dirty="0">
                <a:effectLst/>
                <a:latin typeface="Segoe Condensed" panose="020B0606040200020203" pitchFamily="34" charset="0"/>
                <a:ea typeface="Calibri" panose="020F0502020204030204" pitchFamily="34" charset="0"/>
                <a:cs typeface="Times New Roman" panose="02020603050405020304" pitchFamily="18" charset="0"/>
                <a:hlinkClick r:id="rId4"/>
              </a:rPr>
              <a:t>link</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GB" sz="1200" dirty="0">
              <a:effectLst/>
              <a:latin typeface="Segoe Condensed" panose="020B0606040200020203" pitchFamily="34" charset="0"/>
              <a:ea typeface="Calibri" panose="020F0502020204030204" pitchFamily="34" charset="0"/>
              <a:cs typeface="Times New Roman" panose="02020603050405020304" pitchFamily="18" charset="0"/>
            </a:endParaRPr>
          </a:p>
          <a:p>
            <a:pPr marL="0" indent="0">
              <a:lnSpc>
                <a:spcPct val="100000"/>
              </a:lnSpc>
              <a:spcBef>
                <a:spcPts val="600"/>
              </a:spcBef>
              <a:buNone/>
            </a:pPr>
            <a:r>
              <a:rPr lang="en-US" sz="1400" b="1" dirty="0">
                <a:solidFill>
                  <a:srgbClr val="0070C0"/>
                </a:solidFill>
                <a:latin typeface="Segoe Condensed" panose="020B0606040200020203" pitchFamily="34" charset="0"/>
                <a:cs typeface="Times New Roman" panose="02020603050405020304" pitchFamily="18" charset="0"/>
              </a:rPr>
              <a:t>Surveillance and contact tracing </a:t>
            </a:r>
            <a:endParaRPr lang="en-GB" sz="1400" b="1" dirty="0">
              <a:solidFill>
                <a:srgbClr val="0070C0"/>
              </a:solidFill>
              <a:latin typeface="Segoe Condensed" panose="020B0606040200020203" pitchFamily="34" charset="0"/>
              <a:cs typeface="Times New Roman" panose="02020603050405020304" pitchFamily="18" charset="0"/>
            </a:endParaRPr>
          </a:p>
          <a:p>
            <a:pPr algn="just">
              <a:lnSpc>
                <a:spcPct val="100000"/>
              </a:lnSpc>
              <a:spcBef>
                <a:spcPts val="0"/>
              </a:spcBef>
              <a:buSzPct val="100000"/>
              <a:tabLst>
                <a:tab pos="991235" algn="l"/>
              </a:tabLst>
            </a:pP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Case definition recommendations for Ebola or Marburg virus diseases (</a:t>
            </a:r>
            <a:r>
              <a:rPr lang="en-US" sz="12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5"/>
              </a:rPr>
              <a:t>link</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GB" sz="1200" dirty="0">
              <a:effectLst/>
              <a:latin typeface="Segoe Condensed" panose="020B0606040200020203" pitchFamily="34" charset="0"/>
              <a:ea typeface="Calibri" panose="020F0502020204030204" pitchFamily="34" charset="0"/>
              <a:cs typeface="Times New Roman" panose="02020603050405020304" pitchFamily="18" charset="0"/>
            </a:endParaRPr>
          </a:p>
          <a:p>
            <a:pPr algn="just">
              <a:lnSpc>
                <a:spcPct val="100000"/>
              </a:lnSpc>
              <a:spcBef>
                <a:spcPts val="0"/>
              </a:spcBef>
              <a:buSzPct val="100000"/>
              <a:tabLst>
                <a:tab pos="991235" algn="l"/>
              </a:tabLst>
            </a:pPr>
            <a:r>
              <a:rPr lang="en-US" sz="1200" dirty="0">
                <a:effectLst/>
                <a:latin typeface="Segoe Condensed" panose="020B0606040200020203" pitchFamily="34" charset="0"/>
                <a:ea typeface="Arial" panose="020B0604020202020204" pitchFamily="34" charset="0"/>
                <a:cs typeface="Times New Roman" panose="02020603050405020304" pitchFamily="18" charset="0"/>
              </a:rPr>
              <a:t>Implementation and management of contact tracing for Ebola virus disease (</a:t>
            </a:r>
            <a:r>
              <a:rPr lang="en-US" sz="12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6"/>
              </a:rPr>
              <a:t>link</a:t>
            </a:r>
            <a:r>
              <a:rPr lang="en-US" sz="1200" dirty="0">
                <a:effectLst/>
                <a:latin typeface="Segoe Condensed" panose="020B0606040200020203" pitchFamily="34" charset="0"/>
                <a:ea typeface="Arial" panose="020B0604020202020204" pitchFamily="34" charset="0"/>
                <a:cs typeface="Times New Roman" panose="02020603050405020304" pitchFamily="18" charset="0"/>
              </a:rPr>
              <a:t>)</a:t>
            </a:r>
            <a:endParaRPr lang="en-GB" sz="1200" dirty="0">
              <a:effectLst/>
              <a:latin typeface="Segoe Condensed" panose="020B0606040200020203" pitchFamily="34" charset="0"/>
              <a:ea typeface="Calibri" panose="020F0502020204030204" pitchFamily="34" charset="0"/>
              <a:cs typeface="Times New Roman" panose="02020603050405020304" pitchFamily="18" charset="0"/>
            </a:endParaRPr>
          </a:p>
          <a:p>
            <a:pPr algn="just">
              <a:lnSpc>
                <a:spcPct val="100000"/>
              </a:lnSpc>
              <a:spcBef>
                <a:spcPts val="0"/>
              </a:spcBef>
              <a:buSzPct val="100000"/>
              <a:tabLst>
                <a:tab pos="991235" algn="l"/>
              </a:tabLst>
            </a:pPr>
            <a:r>
              <a:rPr lang="en-US" sz="1200" dirty="0">
                <a:latin typeface="Segoe Condensed" panose="020B0606040200020203" pitchFamily="34" charset="0"/>
                <a:ea typeface="Arial" panose="020B0604020202020204" pitchFamily="34" charset="0"/>
                <a:cs typeface="Times New Roman" panose="02020603050405020304" pitchFamily="18" charset="0"/>
              </a:rPr>
              <a:t>Ebola</a:t>
            </a:r>
            <a:r>
              <a:rPr lang="en-US" sz="1200" dirty="0">
                <a:effectLst/>
                <a:latin typeface="Segoe Condensed" panose="020B0606040200020203" pitchFamily="34" charset="0"/>
                <a:ea typeface="Arial" panose="020B0604020202020204" pitchFamily="34" charset="0"/>
                <a:cs typeface="Times New Roman" panose="02020603050405020304" pitchFamily="18" charset="0"/>
              </a:rPr>
              <a:t> disease outbreak toolbox (</a:t>
            </a:r>
            <a:r>
              <a:rPr lang="en-US" sz="1200" u="sng" dirty="0">
                <a:solidFill>
                  <a:srgbClr val="0070C0"/>
                </a:solidFill>
                <a:effectLst/>
                <a:uFill>
                  <a:solidFill>
                    <a:srgbClr val="0070C0"/>
                  </a:solidFill>
                </a:uFill>
                <a:latin typeface="Segoe Condensed" panose="020B0606040200020203" pitchFamily="34" charset="0"/>
                <a:ea typeface="Arial" panose="020B0604020202020204" pitchFamily="34" charset="0"/>
                <a:cs typeface="Times New Roman" panose="02020603050405020304" pitchFamily="18" charset="0"/>
                <a:hlinkClick r:id="rId7"/>
              </a:rPr>
              <a:t>link</a:t>
            </a:r>
            <a:r>
              <a:rPr lang="en-US" sz="1200" dirty="0">
                <a:effectLst/>
                <a:latin typeface="Segoe Condensed" panose="020B0606040200020203" pitchFamily="34" charset="0"/>
                <a:ea typeface="Arial" panose="020B0604020202020204" pitchFamily="34" charset="0"/>
                <a:cs typeface="Times New Roman" panose="02020603050405020304" pitchFamily="18" charset="0"/>
              </a:rPr>
              <a:t>)</a:t>
            </a:r>
          </a:p>
          <a:p>
            <a:pPr marL="0" indent="0">
              <a:lnSpc>
                <a:spcPct val="100000"/>
              </a:lnSpc>
              <a:spcBef>
                <a:spcPts val="600"/>
              </a:spcBef>
              <a:buNone/>
            </a:pPr>
            <a:r>
              <a:rPr lang="en-US" sz="1400" b="1" kern="0" dirty="0">
                <a:solidFill>
                  <a:srgbClr val="0070C0"/>
                </a:solidFill>
                <a:effectLst/>
                <a:latin typeface="Segoe Condensed" panose="020B0606040200020203" pitchFamily="34" charset="0"/>
                <a:ea typeface="Arial" panose="020B0604020202020204" pitchFamily="34" charset="0"/>
                <a:cs typeface="Times New Roman" panose="02020603050405020304" pitchFamily="18" charset="0"/>
              </a:rPr>
              <a:t>Risk communication and community engagement</a:t>
            </a:r>
            <a:endParaRPr lang="en-US" sz="1200" dirty="0">
              <a:solidFill>
                <a:srgbClr val="0070C0"/>
              </a:solidFill>
              <a:effectLst/>
              <a:latin typeface="Segoe Condensed" panose="020B0606040200020203" pitchFamily="34" charset="0"/>
              <a:ea typeface="Arial" panose="020B0604020202020204" pitchFamily="34" charset="0"/>
              <a:cs typeface="Times New Roman" panose="02020603050405020304" pitchFamily="18" charset="0"/>
            </a:endParaRPr>
          </a:p>
          <a:p>
            <a:pPr algn="just">
              <a:lnSpc>
                <a:spcPct val="100000"/>
              </a:lnSpc>
              <a:spcBef>
                <a:spcPts val="0"/>
              </a:spcBef>
              <a:buSzPct val="100000"/>
            </a:pPr>
            <a:r>
              <a:rPr lang="en-US" sz="1200" dirty="0">
                <a:effectLst/>
                <a:latin typeface="Segoe Condensed" panose="020B0606040200020203" pitchFamily="34" charset="0"/>
                <a:ea typeface="Arial" panose="020B0604020202020204" pitchFamily="34" charset="0"/>
                <a:cs typeface="Times New Roman" panose="02020603050405020304" pitchFamily="18" charset="0"/>
              </a:rPr>
              <a:t>Communication for </a:t>
            </a:r>
            <a:r>
              <a:rPr lang="en-US" sz="1200" dirty="0" err="1">
                <a:effectLst/>
                <a:latin typeface="Segoe Condensed" panose="020B0606040200020203" pitchFamily="34" charset="0"/>
                <a:ea typeface="Arial" panose="020B0604020202020204" pitchFamily="34" charset="0"/>
                <a:cs typeface="Times New Roman" panose="02020603050405020304" pitchFamily="18" charset="0"/>
              </a:rPr>
              <a:t>behavioural</a:t>
            </a:r>
            <a:r>
              <a:rPr lang="en-US" sz="1200" dirty="0">
                <a:effectLst/>
                <a:latin typeface="Segoe Condensed" panose="020B0606040200020203" pitchFamily="34" charset="0"/>
                <a:ea typeface="Arial" panose="020B0604020202020204" pitchFamily="34" charset="0"/>
                <a:cs typeface="Times New Roman" panose="02020603050405020304" pitchFamily="18" charset="0"/>
              </a:rPr>
              <a:t> impact (COMBI) </a:t>
            </a:r>
            <a:r>
              <a:rPr lang="en-US" sz="1200" dirty="0">
                <a:effectLst/>
                <a:latin typeface="Segoe Condensed" panose="020B0606040200020203" pitchFamily="34" charset="0"/>
                <a:ea typeface="Times New Roman" panose="02020603050405020304" pitchFamily="18" charset="0"/>
                <a:cs typeface="Times New Roman" panose="02020603050405020304" pitchFamily="18" charset="0"/>
              </a:rPr>
              <a:t>(</a:t>
            </a:r>
            <a:r>
              <a:rPr lang="en-US" sz="12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8"/>
              </a:rPr>
              <a:t>link</a:t>
            </a:r>
            <a:r>
              <a:rPr lang="en-US" sz="1200" dirty="0">
                <a:effectLst/>
                <a:latin typeface="Segoe Condensed" panose="020B0606040200020203" pitchFamily="34" charset="0"/>
                <a:ea typeface="Times New Roman" panose="02020603050405020304" pitchFamily="18" charset="0"/>
                <a:cs typeface="Times New Roman" panose="02020603050405020304" pitchFamily="18" charset="0"/>
              </a:rPr>
              <a:t>)</a:t>
            </a:r>
            <a:endParaRPr lang="en-GB" sz="1200" dirty="0">
              <a:effectLst/>
              <a:latin typeface="Segoe Condensed" panose="020B0606040200020203" pitchFamily="34" charset="0"/>
              <a:ea typeface="Calibri" panose="020F0502020204030204" pitchFamily="34" charset="0"/>
              <a:cs typeface="Times New Roman" panose="02020603050405020304" pitchFamily="18" charset="0"/>
            </a:endParaRPr>
          </a:p>
          <a:p>
            <a:pPr algn="just">
              <a:lnSpc>
                <a:spcPct val="100000"/>
              </a:lnSpc>
              <a:spcBef>
                <a:spcPts val="0"/>
              </a:spcBef>
              <a:buSzPct val="100000"/>
            </a:pP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WHO outbreak communication planning guide (</a:t>
            </a:r>
            <a:r>
              <a:rPr lang="en-US" sz="12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9"/>
              </a:rPr>
              <a:t>link</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 </a:t>
            </a:r>
          </a:p>
          <a:p>
            <a:pPr marL="0" indent="0">
              <a:lnSpc>
                <a:spcPct val="100000"/>
              </a:lnSpc>
              <a:spcBef>
                <a:spcPts val="600"/>
              </a:spcBef>
              <a:buNone/>
            </a:pPr>
            <a:r>
              <a:rPr lang="en-US" sz="1400" b="1" kern="0" dirty="0">
                <a:solidFill>
                  <a:srgbClr val="0070C0"/>
                </a:solidFill>
                <a:effectLst/>
                <a:latin typeface="Segoe Condensed" panose="020B0606040200020203" pitchFamily="34" charset="0"/>
                <a:ea typeface="Arial" panose="020B0604020202020204" pitchFamily="34" charset="0"/>
                <a:cs typeface="Times New Roman" panose="02020603050405020304" pitchFamily="18" charset="0"/>
              </a:rPr>
              <a:t>Safe and dignified burials </a:t>
            </a:r>
            <a:endParaRPr lang="en-GB" sz="1400" b="1" kern="0" dirty="0">
              <a:solidFill>
                <a:srgbClr val="0070C0"/>
              </a:solidFill>
              <a:effectLst/>
              <a:latin typeface="Segoe Condensed" panose="020B0606040200020203" pitchFamily="34" charset="0"/>
              <a:ea typeface="Arial" panose="020B0604020202020204" pitchFamily="34" charset="0"/>
              <a:cs typeface="Times New Roman" panose="02020603050405020304" pitchFamily="18" charset="0"/>
            </a:endParaRPr>
          </a:p>
          <a:p>
            <a:pPr lvl="0" algn="just">
              <a:lnSpc>
                <a:spcPct val="100000"/>
              </a:lnSpc>
              <a:spcBef>
                <a:spcPts val="0"/>
              </a:spcBef>
              <a:spcAft>
                <a:spcPts val="0"/>
              </a:spcAft>
              <a:buSzPct val="100000"/>
            </a:pPr>
            <a:r>
              <a:rPr lang="en-US" sz="1200" dirty="0">
                <a:effectLst/>
                <a:latin typeface="Segoe Condensed" panose="020B0606040200020203" pitchFamily="34" charset="0"/>
                <a:ea typeface="Calibri" panose="020F0502020204030204" pitchFamily="34" charset="0"/>
              </a:rPr>
              <a:t>How to conduct safe and dignified burial of a patient who has died from suspected or confirmed </a:t>
            </a:r>
            <a:r>
              <a:rPr lang="en-US" sz="1200" dirty="0">
                <a:latin typeface="Segoe Condensed" panose="020B0606040200020203" pitchFamily="34" charset="0"/>
                <a:ea typeface="Calibri" panose="020F0502020204030204" pitchFamily="34" charset="0"/>
              </a:rPr>
              <a:t>Ebola</a:t>
            </a:r>
            <a:r>
              <a:rPr lang="en-US" sz="1200" dirty="0">
                <a:effectLst/>
                <a:latin typeface="Segoe Condensed" panose="020B0606040200020203" pitchFamily="34" charset="0"/>
                <a:ea typeface="Calibri" panose="020F0502020204030204" pitchFamily="34" charset="0"/>
              </a:rPr>
              <a:t> disease </a:t>
            </a:r>
            <a:r>
              <a:rPr lang="en-US" sz="1200" dirty="0">
                <a:effectLst/>
                <a:latin typeface="Segoe Condensed" panose="020B0606040200020203" pitchFamily="34" charset="0"/>
                <a:ea typeface="Arial" panose="020B0604020202020204" pitchFamily="34" charset="0"/>
              </a:rPr>
              <a:t>(</a:t>
            </a:r>
            <a:r>
              <a:rPr lang="en-US" sz="1200" u="sng" dirty="0">
                <a:solidFill>
                  <a:srgbClr val="0070C0"/>
                </a:solidFill>
                <a:effectLst/>
                <a:uFill>
                  <a:solidFill>
                    <a:srgbClr val="0070C0"/>
                  </a:solidFill>
                </a:uFill>
                <a:latin typeface="Segoe Condensed" panose="020B0606040200020203" pitchFamily="34" charset="0"/>
                <a:ea typeface="Arial" panose="020B0604020202020204" pitchFamily="34" charset="0"/>
                <a:hlinkClick r:id="rId10"/>
              </a:rPr>
              <a:t>link</a:t>
            </a:r>
            <a:r>
              <a:rPr lang="en-US" sz="1200" dirty="0">
                <a:effectLst/>
                <a:latin typeface="Segoe Condensed" panose="020B0606040200020203" pitchFamily="34" charset="0"/>
                <a:ea typeface="Arial" panose="020B0604020202020204" pitchFamily="34" charset="0"/>
              </a:rPr>
              <a:t>)</a:t>
            </a:r>
          </a:p>
          <a:p>
            <a:pPr marL="0" indent="0">
              <a:lnSpc>
                <a:spcPct val="100000"/>
              </a:lnSpc>
              <a:spcBef>
                <a:spcPts val="600"/>
              </a:spcBef>
              <a:buNone/>
            </a:pPr>
            <a:r>
              <a:rPr lang="en-US" sz="1400" b="1" dirty="0">
                <a:solidFill>
                  <a:srgbClr val="0070C0"/>
                </a:solidFill>
                <a:cs typeface="Times New Roman" panose="02020603050405020304" pitchFamily="18" charset="0"/>
              </a:rPr>
              <a:t>Travel and Points of Entry</a:t>
            </a:r>
            <a:endParaRPr lang="en-GB" sz="1400" b="1" dirty="0">
              <a:solidFill>
                <a:srgbClr val="0070C0"/>
              </a:solidFill>
              <a:cs typeface="Times New Roman" panose="02020603050405020304" pitchFamily="18" charset="0"/>
            </a:endParaRPr>
          </a:p>
          <a:p>
            <a:pPr lvl="0">
              <a:lnSpc>
                <a:spcPct val="100000"/>
              </a:lnSpc>
              <a:spcBef>
                <a:spcPts val="0"/>
              </a:spcBef>
              <a:buSzPct val="100000"/>
            </a:pP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Considerations for border health and points of entry for filovirus disease outbreaks (</a:t>
            </a:r>
            <a:r>
              <a:rPr lang="en-US" sz="12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11"/>
              </a:rPr>
              <a:t>link</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GB" sz="1200" dirty="0">
              <a:effectLst/>
              <a:latin typeface="Segoe Condensed" panose="020B0606040200020203" pitchFamily="34" charset="0"/>
              <a:ea typeface="Calibri" panose="020F0502020204030204" pitchFamily="34" charset="0"/>
              <a:cs typeface="Times New Roman" panose="02020603050405020304" pitchFamily="18" charset="0"/>
            </a:endParaRPr>
          </a:p>
          <a:p>
            <a:pPr lvl="0">
              <a:lnSpc>
                <a:spcPct val="100000"/>
              </a:lnSpc>
              <a:spcBef>
                <a:spcPts val="0"/>
              </a:spcBef>
              <a:buSzPct val="100000"/>
            </a:pP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Exit screening at airports, ports and land crossings: Interim guidance for Ebola disease (</a:t>
            </a:r>
            <a:r>
              <a:rPr lang="en-US" sz="12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12"/>
              </a:rPr>
              <a:t>link</a:t>
            </a:r>
            <a:r>
              <a:rPr lang="en-US" sz="12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GB" sz="1200" dirty="0">
              <a:effectLst/>
              <a:latin typeface="Segoe Condensed" panose="020B0606040200020203" pitchFamily="34" charset="0"/>
              <a:ea typeface="Calibri" panose="020F0502020204030204" pitchFamily="34" charset="0"/>
              <a:cs typeface="Times New Roman" panose="02020603050405020304" pitchFamily="18" charset="0"/>
            </a:endParaRPr>
          </a:p>
          <a:p>
            <a:pPr marL="0" lvl="0" indent="0" algn="just">
              <a:lnSpc>
                <a:spcPct val="100000"/>
              </a:lnSpc>
              <a:spcBef>
                <a:spcPts val="0"/>
              </a:spcBef>
              <a:spcAft>
                <a:spcPts val="0"/>
              </a:spcAft>
              <a:buClr>
                <a:srgbClr val="943634"/>
              </a:buClr>
              <a:buSzPct val="100000"/>
              <a:buNone/>
            </a:pPr>
            <a:endParaRPr lang="en-US" sz="1200" dirty="0">
              <a:effectLst/>
              <a:latin typeface="Segoe Condensed" panose="020B0606040200020203" pitchFamily="34" charset="0"/>
              <a:ea typeface="Arial" panose="020B0604020202020204" pitchFamily="34" charset="0"/>
            </a:endParaRPr>
          </a:p>
          <a:p>
            <a:pPr marL="0" indent="0" algn="just">
              <a:lnSpc>
                <a:spcPct val="100000"/>
              </a:lnSpc>
              <a:spcBef>
                <a:spcPts val="0"/>
              </a:spcBef>
              <a:buClr>
                <a:srgbClr val="943634"/>
              </a:buClr>
              <a:buSzPct val="100000"/>
              <a:buNone/>
            </a:pPr>
            <a:endParaRPr lang="en-US" sz="1200" dirty="0">
              <a:effectLst/>
              <a:latin typeface="Segoe Condensed" panose="020B0606040200020203"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Clr>
                <a:srgbClr val="943634"/>
              </a:buClr>
              <a:buFont typeface="Courier New" panose="02070309020205020404" pitchFamily="49" charset="0"/>
              <a:buChar char="o"/>
            </a:pPr>
            <a:endParaRPr lang="en-GB" sz="1400" dirty="0">
              <a:effectLst/>
              <a:latin typeface="Segoe Condensed" panose="020B0606040200020203" pitchFamily="34" charset="0"/>
              <a:ea typeface="Calibri" panose="020F0502020204030204" pitchFamily="34" charset="0"/>
              <a:cs typeface="Times New Roman" panose="02020603050405020304" pitchFamily="18" charset="0"/>
            </a:endParaRPr>
          </a:p>
          <a:p>
            <a:pPr marL="0" lvl="0" indent="0" algn="just">
              <a:buClr>
                <a:srgbClr val="943634"/>
              </a:buClr>
              <a:buNone/>
              <a:tabLst>
                <a:tab pos="991235" algn="l"/>
              </a:tabLst>
            </a:pPr>
            <a:endParaRPr lang="en-GB" sz="1800" dirty="0">
              <a:effectLst/>
              <a:latin typeface="Segoe Condensed" panose="020B0606040200020203" pitchFamily="34" charset="0"/>
              <a:ea typeface="Calibri" panose="020F0502020204030204" pitchFamily="34" charset="0"/>
              <a:cs typeface="Times New Roman" panose="02020603050405020304" pitchFamily="18" charset="0"/>
            </a:endParaRPr>
          </a:p>
          <a:p>
            <a:pPr marL="50800" indent="0">
              <a:buNone/>
            </a:pPr>
            <a:endParaRPr lang="en-GB" dirty="0">
              <a:latin typeface="Segoe Condensed" panose="020B0606040200020203" pitchFamily="34" charset="0"/>
            </a:endParaRPr>
          </a:p>
        </p:txBody>
      </p:sp>
      <p:sp>
        <p:nvSpPr>
          <p:cNvPr id="7" name="Text Placeholder 6">
            <a:extLst>
              <a:ext uri="{FF2B5EF4-FFF2-40B4-BE49-F238E27FC236}">
                <a16:creationId xmlns:a16="http://schemas.microsoft.com/office/drawing/2014/main" id="{90BB9A89-9328-DE48-2CF5-C06F33717114}"/>
              </a:ext>
            </a:extLst>
          </p:cNvPr>
          <p:cNvSpPr>
            <a:spLocks noGrp="1"/>
          </p:cNvSpPr>
          <p:nvPr>
            <p:ph type="body" idx="2"/>
          </p:nvPr>
        </p:nvSpPr>
        <p:spPr>
          <a:xfrm>
            <a:off x="4234648" y="941033"/>
            <a:ext cx="3781555" cy="6150883"/>
          </a:xfrm>
        </p:spPr>
        <p:txBody>
          <a:bodyPr/>
          <a:lstStyle/>
          <a:p>
            <a:pPr marL="0" indent="0">
              <a:lnSpc>
                <a:spcPct val="100000"/>
              </a:lnSpc>
              <a:spcBef>
                <a:spcPts val="600"/>
              </a:spcBef>
              <a:buNone/>
            </a:pPr>
            <a:r>
              <a:rPr lang="en-US" sz="1200" b="1" kern="0" dirty="0">
                <a:solidFill>
                  <a:srgbClr val="0070C0"/>
                </a:solidFill>
                <a:effectLst/>
                <a:latin typeface="Segoe Condensed" panose="020B0606040200020203" pitchFamily="34" charset="0"/>
                <a:ea typeface="Arial" panose="020B0604020202020204" pitchFamily="34" charset="0"/>
                <a:cs typeface="Times New Roman" panose="02020603050405020304" pitchFamily="18" charset="0"/>
              </a:rPr>
              <a:t>Laboratory</a:t>
            </a:r>
            <a:endParaRPr lang="en-GB" sz="1200" b="1" kern="0" dirty="0">
              <a:solidFill>
                <a:srgbClr val="0070C0"/>
              </a:solidFill>
              <a:effectLst/>
              <a:latin typeface="Segoe Condensed" panose="020B0606040200020203" pitchFamily="34" charset="0"/>
              <a:ea typeface="Arial" panose="020B0604020202020204" pitchFamily="34" charset="0"/>
              <a:cs typeface="Times New Roman" panose="02020603050405020304" pitchFamily="18" charset="0"/>
            </a:endParaRPr>
          </a:p>
          <a:p>
            <a:pPr algn="just">
              <a:lnSpc>
                <a:spcPct val="100000"/>
              </a:lnSpc>
              <a:spcBef>
                <a:spcPts val="0"/>
              </a:spcBef>
              <a:buSzPct val="100000"/>
              <a:tabLst>
                <a:tab pos="991235" algn="l"/>
              </a:tabLst>
            </a:pP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Diagnostic testing for Ebola and Marburg diseases: interim guidance </a:t>
            </a:r>
            <a:r>
              <a:rPr lang="en-US" sz="1100" dirty="0">
                <a:effectLst/>
                <a:latin typeface="Segoe Condensed" panose="020B0606040200020203" pitchFamily="34" charset="0"/>
                <a:ea typeface="Arial" panose="020B0604020202020204" pitchFamily="34" charset="0"/>
              </a:rPr>
              <a:t>(</a:t>
            </a:r>
            <a:r>
              <a:rPr lang="en-US" sz="1100" u="sng" dirty="0">
                <a:solidFill>
                  <a:srgbClr val="0070C0"/>
                </a:solidFill>
                <a:effectLst/>
                <a:uFill>
                  <a:solidFill>
                    <a:srgbClr val="0070C0"/>
                  </a:solidFill>
                </a:uFill>
                <a:latin typeface="Segoe Condensed" panose="020B0606040200020203" pitchFamily="34" charset="0"/>
                <a:ea typeface="Arial" panose="020B0604020202020204" pitchFamily="34" charset="0"/>
                <a:hlinkClick r:id="rId13"/>
              </a:rPr>
              <a:t>link</a:t>
            </a:r>
            <a:r>
              <a:rPr lang="en-US" sz="1100" dirty="0">
                <a:effectLst/>
                <a:latin typeface="Segoe Condensed" panose="020B0606040200020203" pitchFamily="34" charset="0"/>
                <a:ea typeface="Arial" panose="020B0604020202020204" pitchFamily="34" charset="0"/>
              </a:rPr>
              <a:t>)</a:t>
            </a:r>
            <a:endParaRPr lang="en-US" sz="1100" dirty="0">
              <a:effectLst/>
              <a:latin typeface="Segoe Condensed" panose="020B0606040200020203" pitchFamily="34" charset="0"/>
              <a:ea typeface="Calibri" panose="020F0502020204030204" pitchFamily="34" charset="0"/>
              <a:cs typeface="Times New Roman" panose="02020603050405020304" pitchFamily="18" charset="0"/>
            </a:endParaRPr>
          </a:p>
          <a:p>
            <a:pPr algn="just">
              <a:lnSpc>
                <a:spcPct val="100000"/>
              </a:lnSpc>
              <a:spcBef>
                <a:spcPts val="0"/>
              </a:spcBef>
              <a:buSzPct val="100000"/>
              <a:tabLst>
                <a:tab pos="991235" algn="l"/>
              </a:tabLst>
            </a:pP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How to safely collect blood samples by phlebotomy from patients suspected to be infected with filovirus (</a:t>
            </a:r>
            <a:r>
              <a:rPr lang="en-US" sz="11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14"/>
              </a:rPr>
              <a:t>link</a:t>
            </a: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GB" sz="1100" dirty="0">
              <a:effectLst/>
              <a:latin typeface="Segoe Condensed" panose="020B0606040200020203" pitchFamily="34" charset="0"/>
              <a:ea typeface="Calibri" panose="020F0502020204030204" pitchFamily="34" charset="0"/>
              <a:cs typeface="Times New Roman" panose="02020603050405020304" pitchFamily="18" charset="0"/>
            </a:endParaRPr>
          </a:p>
          <a:p>
            <a:pPr algn="just">
              <a:lnSpc>
                <a:spcPct val="100000"/>
              </a:lnSpc>
              <a:spcBef>
                <a:spcPts val="0"/>
              </a:spcBef>
              <a:buSzPct val="100000"/>
              <a:tabLst>
                <a:tab pos="991235" algn="l"/>
              </a:tabLst>
            </a:pP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How to safely collect oral swabs (saliva) from deceased patients suspected to be infected with </a:t>
            </a:r>
            <a:r>
              <a:rPr lang="en-US" sz="1100" dirty="0">
                <a:latin typeface="Segoe Condensed" panose="020B0606040200020203" pitchFamily="34" charset="0"/>
                <a:ea typeface="Calibri" panose="020F0502020204030204" pitchFamily="34" charset="0"/>
                <a:cs typeface="Times New Roman" panose="02020603050405020304" pitchFamily="18" charset="0"/>
              </a:rPr>
              <a:t>filo</a:t>
            </a: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virus (</a:t>
            </a:r>
            <a:r>
              <a:rPr lang="en-US" sz="11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15"/>
              </a:rPr>
              <a:t>link</a:t>
            </a: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 </a:t>
            </a:r>
            <a:endParaRPr lang="en-GB" sz="1100" dirty="0">
              <a:effectLst/>
              <a:latin typeface="Segoe Condensed" panose="020B0606040200020203" pitchFamily="34" charset="0"/>
              <a:ea typeface="Calibri" panose="020F0502020204030204" pitchFamily="34" charset="0"/>
              <a:cs typeface="Times New Roman" panose="02020603050405020304" pitchFamily="18" charset="0"/>
            </a:endParaRPr>
          </a:p>
          <a:p>
            <a:pPr algn="just">
              <a:lnSpc>
                <a:spcPct val="100000"/>
              </a:lnSpc>
              <a:spcBef>
                <a:spcPts val="0"/>
              </a:spcBef>
              <a:buSzPct val="100000"/>
              <a:tabLst>
                <a:tab pos="991235" algn="l"/>
              </a:tabLst>
            </a:pP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How to safely ship human blood samples from suspected </a:t>
            </a:r>
            <a:r>
              <a:rPr lang="en-US" sz="1100" dirty="0">
                <a:latin typeface="Segoe Condensed" panose="020B0606040200020203" pitchFamily="34" charset="0"/>
                <a:ea typeface="Calibri" panose="020F0502020204030204" pitchFamily="34" charset="0"/>
                <a:cs typeface="Times New Roman" panose="02020603050405020304" pitchFamily="18" charset="0"/>
              </a:rPr>
              <a:t>EBOD</a:t>
            </a: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 cases within a country by road, rail and sea (</a:t>
            </a:r>
            <a:r>
              <a:rPr lang="en-US" sz="11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16"/>
              </a:rPr>
              <a:t>link</a:t>
            </a: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US" sz="1100" b="1" kern="0" dirty="0">
              <a:solidFill>
                <a:srgbClr val="002060"/>
              </a:solidFill>
              <a:effectLst/>
              <a:latin typeface="Segoe Condensed" panose="020B0606040200020203" pitchFamily="34" charset="0"/>
              <a:ea typeface="Arial" panose="020B0604020202020204" pitchFamily="34" charset="0"/>
              <a:cs typeface="Times New Roman" panose="02020603050405020304" pitchFamily="18" charset="0"/>
            </a:endParaRPr>
          </a:p>
          <a:p>
            <a:pPr marL="0" indent="0">
              <a:lnSpc>
                <a:spcPct val="100000"/>
              </a:lnSpc>
              <a:spcBef>
                <a:spcPts val="600"/>
              </a:spcBef>
              <a:buNone/>
            </a:pPr>
            <a:r>
              <a:rPr lang="en-US" sz="1200" b="1" dirty="0">
                <a:solidFill>
                  <a:srgbClr val="0070C0"/>
                </a:solidFill>
                <a:cs typeface="Times New Roman" panose="02020603050405020304" pitchFamily="18" charset="0"/>
              </a:rPr>
              <a:t>Clinical care </a:t>
            </a:r>
            <a:endParaRPr lang="en-GB" sz="1200" b="1" dirty="0">
              <a:solidFill>
                <a:srgbClr val="0070C0"/>
              </a:solidFill>
              <a:cs typeface="Times New Roman" panose="02020603050405020304" pitchFamily="18" charset="0"/>
            </a:endParaRPr>
          </a:p>
          <a:p>
            <a:pPr lvl="0" algn="just">
              <a:lnSpc>
                <a:spcPct val="100000"/>
              </a:lnSpc>
              <a:spcBef>
                <a:spcPts val="0"/>
              </a:spcBef>
              <a:buSzPct val="100000"/>
            </a:pP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Optimized supportive care for Ebola disease: clinical management standard operating procedures (</a:t>
            </a:r>
            <a:r>
              <a:rPr lang="en-US" sz="11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17"/>
              </a:rPr>
              <a:t>link</a:t>
            </a: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a:t>
            </a:r>
            <a:endParaRPr lang="en-GB" sz="1100" dirty="0">
              <a:effectLst/>
              <a:latin typeface="Segoe Condensed" panose="020B0606040200020203" pitchFamily="34" charset="0"/>
              <a:ea typeface="Calibri" panose="020F0502020204030204" pitchFamily="34" charset="0"/>
              <a:cs typeface="Times New Roman" panose="02020603050405020304" pitchFamily="18" charset="0"/>
            </a:endParaRPr>
          </a:p>
          <a:p>
            <a:pPr lvl="0" algn="just">
              <a:lnSpc>
                <a:spcPct val="100000"/>
              </a:lnSpc>
              <a:spcBef>
                <a:spcPts val="0"/>
              </a:spcBef>
              <a:buSzPct val="100000"/>
            </a:pPr>
            <a:r>
              <a:rPr lang="en-US" sz="1100" dirty="0">
                <a:effectLst/>
                <a:latin typeface="Segoe Condensed" panose="020B0606040200020203" pitchFamily="34" charset="0"/>
                <a:ea typeface="Arial" panose="020B0604020202020204" pitchFamily="34" charset="0"/>
                <a:cs typeface="Times New Roman" panose="02020603050405020304" pitchFamily="18" charset="0"/>
              </a:rPr>
              <a:t>Guidelines for the management of pregnant and breastfeeding women in the context of Ebola disease (</a:t>
            </a:r>
            <a:r>
              <a:rPr lang="en-US" sz="11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18"/>
              </a:rPr>
              <a:t>link</a:t>
            </a:r>
            <a:r>
              <a:rPr lang="en-US" sz="1100" dirty="0">
                <a:effectLst/>
                <a:latin typeface="Segoe Condensed" panose="020B0606040200020203" pitchFamily="34" charset="0"/>
                <a:ea typeface="Arial" panose="020B0604020202020204" pitchFamily="34" charset="0"/>
                <a:cs typeface="Times New Roman" panose="02020603050405020304" pitchFamily="18" charset="0"/>
              </a:rPr>
              <a:t>)</a:t>
            </a:r>
            <a:endParaRPr lang="en-GB" sz="1100" dirty="0">
              <a:effectLst/>
              <a:latin typeface="Segoe Condensed" panose="020B0606040200020203" pitchFamily="34" charset="0"/>
              <a:ea typeface="Calibri" panose="020F0502020204030204" pitchFamily="34" charset="0"/>
              <a:cs typeface="Times New Roman" panose="02020603050405020304" pitchFamily="18" charset="0"/>
            </a:endParaRPr>
          </a:p>
          <a:p>
            <a:pPr lvl="0" algn="just">
              <a:lnSpc>
                <a:spcPct val="100000"/>
              </a:lnSpc>
              <a:spcBef>
                <a:spcPts val="0"/>
              </a:spcBef>
              <a:buSzPct val="100000"/>
            </a:pPr>
            <a:r>
              <a:rPr lang="en-US" sz="1100" dirty="0">
                <a:effectLst/>
                <a:latin typeface="Segoe Condensed" panose="020B0606040200020203" pitchFamily="34" charset="0"/>
                <a:ea typeface="Arial" panose="020B0604020202020204" pitchFamily="34" charset="0"/>
                <a:cs typeface="Times New Roman" panose="02020603050405020304" pitchFamily="18" charset="0"/>
              </a:rPr>
              <a:t>Clinical care for survivors of Ebola disease: interim guidance (</a:t>
            </a:r>
            <a:r>
              <a:rPr lang="en-US" sz="11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19"/>
              </a:rPr>
              <a:t>link</a:t>
            </a:r>
            <a:r>
              <a:rPr lang="en-US" sz="1100" dirty="0">
                <a:effectLst/>
                <a:latin typeface="Segoe Condensed" panose="020B0606040200020203" pitchFamily="34" charset="0"/>
                <a:ea typeface="Arial" panose="020B0604020202020204" pitchFamily="34" charset="0"/>
                <a:cs typeface="Times New Roman" panose="02020603050405020304" pitchFamily="18" charset="0"/>
              </a:rPr>
              <a:t>)</a:t>
            </a:r>
            <a:endParaRPr lang="en-GB" sz="1100" dirty="0">
              <a:effectLst/>
              <a:latin typeface="Segoe Condensed" panose="020B0606040200020203" pitchFamily="34" charset="0"/>
              <a:ea typeface="Calibri" panose="020F0502020204030204" pitchFamily="34" charset="0"/>
              <a:cs typeface="Times New Roman" panose="02020603050405020304" pitchFamily="18" charset="0"/>
            </a:endParaRPr>
          </a:p>
          <a:p>
            <a:pPr lvl="0" algn="just">
              <a:lnSpc>
                <a:spcPct val="100000"/>
              </a:lnSpc>
              <a:spcBef>
                <a:spcPts val="0"/>
              </a:spcBef>
              <a:buSzPct val="100000"/>
            </a:pPr>
            <a:r>
              <a:rPr lang="en-US" sz="1100" dirty="0">
                <a:effectLst/>
                <a:latin typeface="Segoe Condensed" panose="020B0606040200020203" pitchFamily="34" charset="0"/>
                <a:ea typeface="Arial" panose="020B0604020202020204" pitchFamily="34" charset="0"/>
                <a:cs typeface="Times New Roman" panose="02020603050405020304" pitchFamily="18" charset="0"/>
              </a:rPr>
              <a:t>Ebola and Marburg treatment </a:t>
            </a:r>
            <a:r>
              <a:rPr lang="en-US" sz="1100" dirty="0" err="1">
                <a:effectLst/>
                <a:latin typeface="Segoe Condensed" panose="020B0606040200020203" pitchFamily="34" charset="0"/>
                <a:ea typeface="Arial" panose="020B0604020202020204" pitchFamily="34" charset="0"/>
                <a:cs typeface="Times New Roman" panose="02020603050405020304" pitchFamily="18" charset="0"/>
              </a:rPr>
              <a:t>centres</a:t>
            </a:r>
            <a:r>
              <a:rPr lang="en-US" sz="1100" dirty="0">
                <a:effectLst/>
                <a:latin typeface="Segoe Condensed" panose="020B0606040200020203" pitchFamily="34" charset="0"/>
                <a:ea typeface="Arial" panose="020B0604020202020204" pitchFamily="34" charset="0"/>
                <a:cs typeface="Times New Roman" panose="02020603050405020304" pitchFamily="18" charset="0"/>
              </a:rPr>
              <a:t>: facility design and construction standards for preparing for and responding to outbreaks (</a:t>
            </a:r>
            <a:r>
              <a:rPr lang="en-US" sz="1100" u="sng" dirty="0">
                <a:solidFill>
                  <a:srgbClr val="0070C0"/>
                </a:solidFill>
                <a:effectLst/>
                <a:uFill>
                  <a:solidFill>
                    <a:srgbClr val="0070C0"/>
                  </a:solidFill>
                </a:uFill>
                <a:latin typeface="Segoe Condensed" panose="020B0606040200020203" pitchFamily="34" charset="0"/>
                <a:ea typeface="Arial" panose="020B0604020202020204" pitchFamily="34" charset="0"/>
                <a:cs typeface="Times New Roman" panose="02020603050405020304" pitchFamily="18" charset="0"/>
                <a:hlinkClick r:id="rId20"/>
              </a:rPr>
              <a:t>link</a:t>
            </a:r>
            <a:r>
              <a:rPr lang="en-US" sz="1100" dirty="0">
                <a:effectLst/>
                <a:latin typeface="Segoe Condensed" panose="020B0606040200020203" pitchFamily="34" charset="0"/>
                <a:ea typeface="Arial" panose="020B0604020202020204" pitchFamily="34" charset="0"/>
                <a:cs typeface="Times New Roman" panose="02020603050405020304" pitchFamily="18" charset="0"/>
              </a:rPr>
              <a:t>)</a:t>
            </a:r>
            <a:endParaRPr lang="en-GB" sz="1100" dirty="0">
              <a:effectLst/>
              <a:latin typeface="Segoe Condensed" panose="020B0606040200020203" pitchFamily="34" charset="0"/>
              <a:ea typeface="Calibri" panose="020F0502020204030204" pitchFamily="34" charset="0"/>
              <a:cs typeface="Times New Roman" panose="02020603050405020304" pitchFamily="18" charset="0"/>
            </a:endParaRPr>
          </a:p>
          <a:p>
            <a:pPr lvl="0">
              <a:lnSpc>
                <a:spcPct val="100000"/>
              </a:lnSpc>
              <a:spcBef>
                <a:spcPts val="0"/>
              </a:spcBef>
              <a:buSzPct val="100000"/>
            </a:pP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Essential Items Estimator Tool for health facilities in </a:t>
            </a:r>
            <a:r>
              <a:rPr lang="en-US" sz="1100" dirty="0">
                <a:latin typeface="Segoe Condensed" panose="020B0606040200020203" pitchFamily="34" charset="0"/>
                <a:ea typeface="Calibri" panose="020F0502020204030204" pitchFamily="34" charset="0"/>
                <a:cs typeface="Times New Roman" panose="02020603050405020304" pitchFamily="18" charset="0"/>
              </a:rPr>
              <a:t>Ebola</a:t>
            </a: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 disease context (</a:t>
            </a:r>
            <a:r>
              <a:rPr lang="en-US" sz="1100" u="sng" dirty="0">
                <a:solidFill>
                  <a:srgbClr val="0070C0"/>
                </a:solidFill>
                <a:effectLst/>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hlinkClick r:id="rId21"/>
              </a:rPr>
              <a:t>link</a:t>
            </a:r>
            <a:r>
              <a:rPr lang="en-US" sz="1100" dirty="0">
                <a:effectLst/>
                <a:latin typeface="Segoe Condensed" panose="020B0606040200020203" pitchFamily="34" charset="0"/>
                <a:ea typeface="Calibri" panose="020F0502020204030204" pitchFamily="34" charset="0"/>
                <a:cs typeface="Times New Roman" panose="02020603050405020304" pitchFamily="18" charset="0"/>
              </a:rPr>
              <a:t>)</a:t>
            </a:r>
          </a:p>
          <a:p>
            <a:pPr marL="0" lvl="0" indent="0">
              <a:lnSpc>
                <a:spcPct val="100000"/>
              </a:lnSpc>
              <a:spcBef>
                <a:spcPts val="600"/>
              </a:spcBef>
              <a:buSzPct val="100000"/>
              <a:buNone/>
            </a:pPr>
            <a:r>
              <a:rPr lang="en-US" sz="1200" b="1" dirty="0">
                <a:solidFill>
                  <a:srgbClr val="0070C0"/>
                </a:solidFill>
                <a:cs typeface="Times New Roman" panose="02020603050405020304" pitchFamily="18" charset="0"/>
              </a:rPr>
              <a:t>Medical countermeasures for Ebola virus disease</a:t>
            </a:r>
          </a:p>
          <a:p>
            <a:pPr lvl="0" algn="just">
              <a:lnSpc>
                <a:spcPct val="100000"/>
              </a:lnSpc>
              <a:spcBef>
                <a:spcPts val="0"/>
              </a:spcBef>
              <a:buClr>
                <a:srgbClr val="0070C0"/>
              </a:buClr>
              <a:tabLst>
                <a:tab pos="991235" algn="l"/>
              </a:tabLst>
            </a:pPr>
            <a:r>
              <a:rPr lang="en-US" sz="1100" dirty="0">
                <a:solidFill>
                  <a:srgbClr val="000000"/>
                </a:solidFill>
                <a:effectLst/>
                <a:ea typeface="Arial" panose="020B0604020202020204" pitchFamily="34" charset="0"/>
                <a:cs typeface="Times New Roman" panose="02020603050405020304" pitchFamily="18" charset="0"/>
              </a:rPr>
              <a:t>Therapeutics for Ebola virus disease (</a:t>
            </a:r>
            <a:r>
              <a:rPr lang="en-US" sz="1100" u="sng" dirty="0">
                <a:solidFill>
                  <a:srgbClr val="000000"/>
                </a:solidFill>
                <a:effectLst/>
                <a:uFill>
                  <a:solidFill>
                    <a:srgbClr val="0070C0"/>
                  </a:solidFill>
                </a:uFill>
                <a:ea typeface="Arial" panose="020B0604020202020204" pitchFamily="34" charset="0"/>
                <a:cs typeface="Times New Roman" panose="02020603050405020304" pitchFamily="18" charset="0"/>
                <a:hlinkClick r:id="rId22"/>
              </a:rPr>
              <a:t>link</a:t>
            </a:r>
            <a:r>
              <a:rPr lang="en-US" sz="1100" dirty="0">
                <a:solidFill>
                  <a:srgbClr val="000000"/>
                </a:solidFill>
                <a:effectLst/>
                <a:ea typeface="Arial" panose="020B060402020202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a:p>
            <a:pPr lvl="0" algn="just">
              <a:lnSpc>
                <a:spcPct val="100000"/>
              </a:lnSpc>
              <a:spcBef>
                <a:spcPts val="0"/>
              </a:spcBef>
              <a:buClr>
                <a:srgbClr val="0070C0"/>
              </a:buClr>
              <a:tabLst>
                <a:tab pos="991235" algn="l"/>
              </a:tabLst>
            </a:pPr>
            <a:r>
              <a:rPr lang="en-US" sz="1100" dirty="0">
                <a:solidFill>
                  <a:srgbClr val="000000"/>
                </a:solidFill>
                <a:effectLst/>
                <a:ea typeface="Arial" panose="020B0604020202020204" pitchFamily="34" charset="0"/>
                <a:cs typeface="Times New Roman" panose="02020603050405020304" pitchFamily="18" charset="0"/>
              </a:rPr>
              <a:t>International Coordinating Group on vaccine provision – Ebola virus disease (</a:t>
            </a:r>
            <a:r>
              <a:rPr lang="en-US" sz="1100" u="sng" dirty="0">
                <a:solidFill>
                  <a:srgbClr val="000000"/>
                </a:solidFill>
                <a:effectLst/>
                <a:uFill>
                  <a:solidFill>
                    <a:srgbClr val="0070C0"/>
                  </a:solidFill>
                </a:uFill>
                <a:ea typeface="Arial" panose="020B0604020202020204" pitchFamily="34" charset="0"/>
                <a:cs typeface="Times New Roman" panose="02020603050405020304" pitchFamily="18" charset="0"/>
                <a:hlinkClick r:id="rId23"/>
              </a:rPr>
              <a:t>link</a:t>
            </a:r>
            <a:r>
              <a:rPr lang="en-US" sz="1100" dirty="0">
                <a:solidFill>
                  <a:srgbClr val="000000"/>
                </a:solidFill>
                <a:effectLst/>
                <a:ea typeface="Arial" panose="020B060402020202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a:p>
            <a:pPr lvl="0" algn="just">
              <a:lnSpc>
                <a:spcPct val="100000"/>
              </a:lnSpc>
              <a:spcBef>
                <a:spcPts val="0"/>
              </a:spcBef>
              <a:buClr>
                <a:srgbClr val="0070C0"/>
              </a:buClr>
              <a:tabLst>
                <a:tab pos="991235" algn="l"/>
              </a:tabLst>
            </a:pPr>
            <a:r>
              <a:rPr lang="en-US" sz="1100" dirty="0">
                <a:solidFill>
                  <a:srgbClr val="000000"/>
                </a:solidFill>
                <a:effectLst/>
                <a:ea typeface="Arial" panose="020B0604020202020204" pitchFamily="34" charset="0"/>
                <a:cs typeface="Times New Roman" panose="02020603050405020304" pitchFamily="18" charset="0"/>
              </a:rPr>
              <a:t>SAGE recommendations on Ebola virus disease vaccine (</a:t>
            </a:r>
            <a:r>
              <a:rPr lang="en-US" sz="1100" u="sng" dirty="0">
                <a:solidFill>
                  <a:srgbClr val="000000"/>
                </a:solidFill>
                <a:effectLst/>
                <a:uFill>
                  <a:solidFill>
                    <a:srgbClr val="0070C0"/>
                  </a:solidFill>
                </a:uFill>
                <a:ea typeface="Arial" panose="020B0604020202020204" pitchFamily="34" charset="0"/>
                <a:cs typeface="Times New Roman" panose="02020603050405020304" pitchFamily="18" charset="0"/>
                <a:hlinkClick r:id="rId24"/>
              </a:rPr>
              <a:t>link</a:t>
            </a:r>
            <a:r>
              <a:rPr lang="en-US" sz="1100" dirty="0">
                <a:solidFill>
                  <a:srgbClr val="000000"/>
                </a:solidFill>
                <a:effectLst/>
                <a:ea typeface="Arial" panose="020B060402020202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8" name="Text Placeholder 6">
            <a:extLst>
              <a:ext uri="{FF2B5EF4-FFF2-40B4-BE49-F238E27FC236}">
                <a16:creationId xmlns:a16="http://schemas.microsoft.com/office/drawing/2014/main" id="{4D1574E1-A494-5215-9449-77D13DE79CC5}"/>
              </a:ext>
            </a:extLst>
          </p:cNvPr>
          <p:cNvSpPr txBox="1">
            <a:spLocks/>
          </p:cNvSpPr>
          <p:nvPr/>
        </p:nvSpPr>
        <p:spPr>
          <a:xfrm>
            <a:off x="8028381" y="941033"/>
            <a:ext cx="3960000" cy="46118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D86422"/>
              </a:buClr>
              <a:buSzPts val="2800"/>
              <a:buFont typeface="Noto Sans"/>
              <a:buChar char="▪"/>
              <a:defRPr sz="2800" b="0" i="0" u="none" strike="noStrike" cap="none">
                <a:solidFill>
                  <a:srgbClr val="333333"/>
                </a:solidFill>
                <a:latin typeface="Atkinson Hyperlegible"/>
                <a:ea typeface="Atkinson Hyperlegible"/>
                <a:cs typeface="Atkinson Hyperlegible"/>
                <a:sym typeface="Atkinson Hyperlegible"/>
              </a:defRPr>
            </a:lvl1pPr>
            <a:lvl2pPr marL="914400" marR="0" lvl="1" indent="-350519" algn="l" rtl="0">
              <a:lnSpc>
                <a:spcPct val="90000"/>
              </a:lnSpc>
              <a:spcBef>
                <a:spcPts val="500"/>
              </a:spcBef>
              <a:spcAft>
                <a:spcPts val="0"/>
              </a:spcAft>
              <a:buClr>
                <a:srgbClr val="D86422"/>
              </a:buClr>
              <a:buSzPts val="1920"/>
              <a:buFont typeface="Noto Sans"/>
              <a:buChar char="▪"/>
              <a:defRPr sz="2400" b="0" i="0" u="none" strike="noStrike" cap="none">
                <a:solidFill>
                  <a:srgbClr val="333333"/>
                </a:solidFill>
                <a:latin typeface="Arial"/>
                <a:ea typeface="Arial"/>
                <a:cs typeface="Arial"/>
                <a:sym typeface="Arial"/>
              </a:defRPr>
            </a:lvl2pPr>
            <a:lvl3pPr marL="1371600" marR="0" lvl="2" indent="-304800" algn="l" rtl="0">
              <a:lnSpc>
                <a:spcPct val="90000"/>
              </a:lnSpc>
              <a:spcBef>
                <a:spcPts val="500"/>
              </a:spcBef>
              <a:spcAft>
                <a:spcPts val="0"/>
              </a:spcAft>
              <a:buClr>
                <a:srgbClr val="D86422"/>
              </a:buClr>
              <a:buSzPts val="1200"/>
              <a:buFont typeface="Noto Sans"/>
              <a:buChar char="▪"/>
              <a:defRPr sz="2000" b="0" i="0" u="none" strike="noStrike" cap="none">
                <a:solidFill>
                  <a:srgbClr val="333333"/>
                </a:solidFill>
                <a:latin typeface="Arial"/>
                <a:ea typeface="Arial"/>
                <a:cs typeface="Arial"/>
                <a:sym typeface="Arial"/>
              </a:defRPr>
            </a:lvl3pPr>
            <a:lvl4pPr marL="1828800" marR="0" lvl="3" indent="-297180" algn="l" rtl="0">
              <a:lnSpc>
                <a:spcPct val="90000"/>
              </a:lnSpc>
              <a:spcBef>
                <a:spcPts val="500"/>
              </a:spcBef>
              <a:spcAft>
                <a:spcPts val="0"/>
              </a:spcAft>
              <a:buClr>
                <a:srgbClr val="D86422"/>
              </a:buClr>
              <a:buSzPts val="1080"/>
              <a:buFont typeface="Arial"/>
              <a:buChar char="−"/>
              <a:defRPr sz="1800" b="0" i="0" u="none" strike="noStrike" cap="none">
                <a:solidFill>
                  <a:srgbClr val="333333"/>
                </a:solidFill>
                <a:latin typeface="Arial"/>
                <a:ea typeface="Arial"/>
                <a:cs typeface="Arial"/>
                <a:sym typeface="Arial"/>
              </a:defRPr>
            </a:lvl4pPr>
            <a:lvl5pPr marL="2286000" marR="0" lvl="4" indent="-320039" algn="l" rtl="0">
              <a:lnSpc>
                <a:spcPct val="90000"/>
              </a:lnSpc>
              <a:spcBef>
                <a:spcPts val="500"/>
              </a:spcBef>
              <a:spcAft>
                <a:spcPts val="0"/>
              </a:spcAft>
              <a:buClr>
                <a:srgbClr val="D86422"/>
              </a:buClr>
              <a:buSzPts val="1440"/>
              <a:buFont typeface="Arial"/>
              <a:buChar char="•"/>
              <a:defRPr sz="1800" b="0" i="0" u="none" strike="noStrike" cap="none">
                <a:solidFill>
                  <a:srgbClr val="33333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600"/>
              </a:spcBef>
              <a:spcAft>
                <a:spcPts val="0"/>
              </a:spcAft>
              <a:buClr>
                <a:srgbClr val="0070C0"/>
              </a:buClr>
              <a:buSzPct val="100000"/>
              <a:buFont typeface="Noto Sans"/>
              <a:buNone/>
              <a:tabLst/>
              <a:defRPr/>
            </a:pPr>
            <a:r>
              <a:rPr kumimoji="0" lang="en-US" sz="1400" b="1" i="0" u="none" strike="noStrike" kern="1200" cap="none" spc="0" normalizeH="0" baseline="0" noProof="0" dirty="0">
                <a:ln>
                  <a:noFill/>
                </a:ln>
                <a:solidFill>
                  <a:srgbClr val="0070C0"/>
                </a:solidFill>
                <a:effectLst/>
                <a:uLnTx/>
                <a:uFillTx/>
                <a:latin typeface="Segoe Condensed" panose="020B0606040200020203" pitchFamily="34" charset="0"/>
                <a:ea typeface="+mn-ea"/>
                <a:cs typeface="Times New Roman" panose="02020603050405020304" pitchFamily="18" charset="0"/>
                <a:sym typeface="Atkinson Hyperlegible"/>
              </a:rPr>
              <a:t>Infection Prevention and control </a:t>
            </a:r>
            <a:endParaRPr kumimoji="0" lang="en-GB" sz="1400" b="1" i="0" u="none" strike="noStrike" kern="1200" cap="none" spc="0" normalizeH="0" baseline="0" noProof="0" dirty="0">
              <a:ln>
                <a:noFill/>
              </a:ln>
              <a:solidFill>
                <a:srgbClr val="0070C0"/>
              </a:solidFill>
              <a:effectLst/>
              <a:uLnTx/>
              <a:uFillTx/>
              <a:latin typeface="Segoe Condensed" panose="020B0606040200020203" pitchFamily="34" charset="0"/>
              <a:ea typeface="+mn-ea"/>
              <a:cs typeface="Times New Roman" panose="02020603050405020304" pitchFamily="18" charset="0"/>
              <a:sym typeface="Atkinson Hyperlegible"/>
            </a:endParaRPr>
          </a:p>
          <a:p>
            <a:pPr marL="172800" marR="0" lvl="0" indent="-172800" algn="just"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tab pos="991235" algn="l"/>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Infection prevention and control guideline for Ebola and Marburg disease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25"/>
              </a:rPr>
              <a:t>link</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172800" marR="0" lvl="0" indent="-172800" algn="just"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tab pos="991235" algn="l"/>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Arial" panose="020B0604020202020204" pitchFamily="34" charset="0"/>
                <a:cs typeface="Times New Roman" panose="02020603050405020304" pitchFamily="18" charset="0"/>
                <a:sym typeface="Atkinson Hyperlegible"/>
              </a:rPr>
              <a:t>Steps to put on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Arial" panose="020B0604020202020204" pitchFamily="34" charset="0"/>
                <a:cs typeface="Times New Roman" panose="02020603050405020304" pitchFamily="18" charset="0"/>
                <a:sym typeface="Atkinson Hyperlegible"/>
                <a:hlinkClick r:id="rId26"/>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Arial" panose="020B0604020202020204" pitchFamily="34" charset="0"/>
                <a:cs typeface="Times New Roman" panose="02020603050405020304" pitchFamily="18" charset="0"/>
                <a:sym typeface="Atkinson Hyperlegible"/>
              </a:rPr>
              <a:t>) and remove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Arial" panose="020B0604020202020204" pitchFamily="34" charset="0"/>
                <a:cs typeface="Times New Roman" panose="02020603050405020304" pitchFamily="18" charset="0"/>
                <a:sym typeface="Atkinson Hyperlegible"/>
                <a:hlinkClick r:id="rId27"/>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Arial" panose="020B0604020202020204" pitchFamily="34" charset="0"/>
                <a:cs typeface="Times New Roman" panose="02020603050405020304" pitchFamily="18" charset="0"/>
                <a:sym typeface="Atkinson Hyperlegible"/>
              </a:rPr>
              <a:t>) personal protective equipment for Ebola/Marburg disease: Coverall </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172800" marR="0" lvl="0" indent="-172800" algn="just"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tab pos="991235" algn="l"/>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Arial" panose="020B0604020202020204" pitchFamily="34" charset="0"/>
                <a:cs typeface="Times New Roman" panose="02020603050405020304" pitchFamily="18" charset="0"/>
                <a:sym typeface="Atkinson Hyperlegible"/>
              </a:rPr>
              <a:t>Steps to put on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Arial" panose="020B0604020202020204" pitchFamily="34" charset="0"/>
                <a:cs typeface="Times New Roman" panose="02020603050405020304" pitchFamily="18" charset="0"/>
                <a:sym typeface="Atkinson Hyperlegible"/>
                <a:hlinkClick r:id="rId28"/>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Arial" panose="020B0604020202020204" pitchFamily="34" charset="0"/>
                <a:cs typeface="Times New Roman" panose="02020603050405020304" pitchFamily="18" charset="0"/>
                <a:sym typeface="Atkinson Hyperlegible"/>
              </a:rPr>
              <a:t>) and remove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Arial" panose="020B0604020202020204" pitchFamily="34" charset="0"/>
                <a:cs typeface="Times New Roman" panose="02020603050405020304" pitchFamily="18" charset="0"/>
                <a:sym typeface="Atkinson Hyperlegible"/>
                <a:hlinkClick r:id="rId29"/>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Arial" panose="020B0604020202020204" pitchFamily="34" charset="0"/>
                <a:cs typeface="Times New Roman" panose="02020603050405020304" pitchFamily="18" charset="0"/>
                <a:sym typeface="Atkinson Hyperlegible"/>
              </a:rPr>
              <a:t>) personal protective equipment (PPE) for Ebola/Marburg disease: Gown and headcover </a:t>
            </a:r>
            <a:endParaRPr kumimoji="0" lang="en-US" sz="1200" b="1" i="0" u="none" strike="noStrike" kern="0" cap="none" spc="0" normalizeH="0" baseline="0" noProof="0" dirty="0">
              <a:ln>
                <a:noFill/>
              </a:ln>
              <a:solidFill>
                <a:srgbClr val="002060"/>
              </a:solidFill>
              <a:effectLst/>
              <a:uLnTx/>
              <a:uFillTx/>
              <a:latin typeface="Segoe Condensed" panose="020B0606040200020203" pitchFamily="34" charset="0"/>
              <a:ea typeface="Arial" panose="020B0604020202020204" pitchFamily="34" charset="0"/>
              <a:cs typeface="Times New Roman" panose="02020603050405020304" pitchFamily="18" charset="0"/>
              <a:sym typeface="Atkinson Hyperlegible"/>
            </a:endParaRPr>
          </a:p>
          <a:p>
            <a:pPr marL="0" marR="0" lvl="0" indent="0" algn="l" defTabSz="914400" rtl="0" eaLnBrk="1" fontAlgn="auto" latinLnBrk="0" hangingPunct="1">
              <a:lnSpc>
                <a:spcPct val="100000"/>
              </a:lnSpc>
              <a:spcBef>
                <a:spcPts val="600"/>
              </a:spcBef>
              <a:spcAft>
                <a:spcPts val="0"/>
              </a:spcAft>
              <a:buClr>
                <a:srgbClr val="0070C0"/>
              </a:buClr>
              <a:buSzPct val="100000"/>
              <a:buFont typeface="Noto Sans"/>
              <a:buNone/>
              <a:tabLst/>
              <a:defRPr/>
            </a:pPr>
            <a:r>
              <a:rPr kumimoji="0" lang="en-US" sz="1400" b="1" i="0" u="none" strike="noStrike" kern="1200" cap="none" spc="0" normalizeH="0" baseline="0" noProof="0" dirty="0">
                <a:ln>
                  <a:noFill/>
                </a:ln>
                <a:solidFill>
                  <a:srgbClr val="0070C0"/>
                </a:solidFill>
                <a:effectLst/>
                <a:uLnTx/>
                <a:uFillTx/>
                <a:latin typeface="Segoe Condensed" panose="020B0606040200020203" pitchFamily="34" charset="0"/>
                <a:ea typeface="+mn-ea"/>
                <a:cs typeface="Times New Roman" panose="02020603050405020304" pitchFamily="18" charset="0"/>
                <a:sym typeface="Atkinson Hyperlegible"/>
              </a:rPr>
              <a:t>Countermeasures R&amp;D for Ebola diseases</a:t>
            </a:r>
            <a:endParaRPr kumimoji="0" lang="en-GB" sz="1400" b="1" i="0" u="none" strike="noStrike" kern="1200" cap="none" spc="0" normalizeH="0" baseline="0" noProof="0" dirty="0">
              <a:ln>
                <a:noFill/>
              </a:ln>
              <a:solidFill>
                <a:srgbClr val="0070C0"/>
              </a:solidFill>
              <a:effectLst/>
              <a:uLnTx/>
              <a:uFillTx/>
              <a:latin typeface="Segoe Condensed" panose="020B0606040200020203" pitchFamily="34" charset="0"/>
              <a:ea typeface="+mn-ea"/>
              <a:cs typeface="Times New Roman" panose="02020603050405020304" pitchFamily="18" charset="0"/>
              <a:sym typeface="Atkinson Hyperlegible"/>
            </a:endParaRPr>
          </a:p>
          <a:p>
            <a:pPr marL="342900" marR="0" lvl="0" indent="-342900" algn="just"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tab pos="991235" algn="l"/>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 WHO-Strategic Research Agenda for Filovirus Research and Monitoring (WHO-AFIRM)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30"/>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342900" marR="0" lvl="0" indent="-342900" algn="just"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tab pos="991235" algn="l"/>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CORE trial protocol for candidate therapeutics against Ebola disease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31"/>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342900" marR="0" lvl="0" indent="-342900" algn="just"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tab pos="991235" algn="l"/>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CORE trial protocol for candidate vaccines against Ebola disease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32"/>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342900" marR="0" lvl="0" indent="-342900" algn="just"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tab pos="991235" algn="l"/>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Filoviridae - Landscape of vaccines and therapeutics licensed or under development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33"/>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0" marR="0" lvl="0" indent="0" algn="l" defTabSz="914400" rtl="0" eaLnBrk="1" fontAlgn="auto" latinLnBrk="0" hangingPunct="1">
              <a:lnSpc>
                <a:spcPct val="100000"/>
              </a:lnSpc>
              <a:spcBef>
                <a:spcPts val="600"/>
              </a:spcBef>
              <a:spcAft>
                <a:spcPts val="0"/>
              </a:spcAft>
              <a:buClr>
                <a:srgbClr val="0070C0"/>
              </a:buClr>
              <a:buSzPct val="100000"/>
              <a:buFont typeface="Noto Sans"/>
              <a:buNone/>
              <a:tabLst/>
              <a:defRPr/>
            </a:pPr>
            <a:r>
              <a:rPr kumimoji="0" lang="en-US" sz="1400" b="1" i="0" u="none" strike="noStrike" kern="1200" cap="none" spc="0" normalizeH="0" baseline="0" noProof="0" dirty="0">
                <a:ln>
                  <a:noFill/>
                </a:ln>
                <a:solidFill>
                  <a:srgbClr val="0070C0"/>
                </a:solidFill>
                <a:effectLst/>
                <a:uLnTx/>
                <a:uFillTx/>
                <a:latin typeface="Segoe Condensed" panose="020B0606040200020203" pitchFamily="34" charset="0"/>
                <a:ea typeface="+mn-ea"/>
                <a:cs typeface="Times New Roman" panose="02020603050405020304" pitchFamily="18" charset="0"/>
                <a:sym typeface="Atkinson Hyperlegible"/>
              </a:rPr>
              <a:t>Trainings </a:t>
            </a:r>
            <a:endParaRPr kumimoji="0" lang="en-GB" sz="1400" b="1" i="0" u="none" strike="noStrike" kern="1200" cap="none" spc="0" normalizeH="0" baseline="0" noProof="0" dirty="0">
              <a:ln>
                <a:noFill/>
              </a:ln>
              <a:solidFill>
                <a:srgbClr val="0070C0"/>
              </a:solidFill>
              <a:effectLst/>
              <a:uLnTx/>
              <a:uFillTx/>
              <a:latin typeface="Segoe Condensed" panose="020B0606040200020203" pitchFamily="34" charset="0"/>
              <a:ea typeface="+mn-ea"/>
              <a:cs typeface="Times New Roman" panose="02020603050405020304" pitchFamily="18" charset="0"/>
              <a:sym typeface="Atkinson Hyperlegible"/>
            </a:endParaRPr>
          </a:p>
          <a:p>
            <a:pPr marL="230400" marR="0" lvl="0" indent="-230400" algn="l"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Segoe Condensed" panose="020B0606040200020203" pitchFamily="34" charset="0"/>
                <a:cs typeface="Times New Roman" panose="02020603050405020304" pitchFamily="18" charset="0"/>
                <a:sym typeface="Atkinson Hyperlegible"/>
              </a:rPr>
              <a:t>FiloTREAT</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cs typeface="Times New Roman" panose="02020603050405020304" pitchFamily="18" charset="0"/>
                <a:sym typeface="Atkinson Hyperlegible"/>
              </a:rPr>
              <a:t> - clinical management to filovirus </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disease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34"/>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230400" marR="0" lvl="0" indent="-230400" algn="l"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Design of screening and treatment centers for Ebola and Marburg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35"/>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230400" marR="0" lvl="0" indent="-230400" algn="l"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IPC measures in health-care settings for Ebola or Marburg disease outbreaks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36"/>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230400" marR="0" lvl="0" indent="-230400" algn="l" defTabSz="914400" rtl="0" eaLnBrk="1" fontAlgn="auto" latinLnBrk="0" hangingPunct="1">
              <a:lnSpc>
                <a:spcPct val="100000"/>
              </a:lnSpc>
              <a:spcBef>
                <a:spcPts val="0"/>
              </a:spcBef>
              <a:spcAft>
                <a:spcPts val="0"/>
              </a:spcAft>
              <a:buClr>
                <a:srgbClr val="0070C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International Coordinating Group on vaccine provision (</a:t>
            </a:r>
            <a:r>
              <a:rPr kumimoji="0" lang="en-US" sz="1200" b="0" i="0" u="sng" strike="noStrike" kern="1200" cap="none" spc="0" normalizeH="0" baseline="0" noProof="0" dirty="0">
                <a:ln>
                  <a:noFill/>
                </a:ln>
                <a:solidFill>
                  <a:srgbClr val="0070C0"/>
                </a:solidFill>
                <a:effectLst/>
                <a:uLnTx/>
                <a:uFill>
                  <a:solidFill>
                    <a:srgbClr val="0070C0"/>
                  </a:solidFill>
                </a:uFill>
                <a:latin typeface="Segoe Condensed" panose="020B0606040200020203" pitchFamily="34" charset="0"/>
                <a:ea typeface="Calibri" panose="020F0502020204030204" pitchFamily="34" charset="0"/>
                <a:cs typeface="Times New Roman" panose="02020603050405020304" pitchFamily="18" charset="0"/>
                <a:sym typeface="Atkinson Hyperlegible"/>
                <a:hlinkClick r:id="rId37"/>
              </a:rPr>
              <a:t>link</a:t>
            </a:r>
            <a:r>
              <a:rPr kumimoji="0" lang="en-US"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rPr>
              <a:t>)</a:t>
            </a:r>
            <a:endParaRPr kumimoji="0" lang="en-GB" sz="1200" b="0" i="0" u="none" strike="noStrike" kern="1200" cap="none" spc="0" normalizeH="0" baseline="0" noProof="0" dirty="0">
              <a:ln>
                <a:noFill/>
              </a:ln>
              <a:solidFill>
                <a:srgbClr val="333333"/>
              </a:solidFill>
              <a:effectLst/>
              <a:uLnTx/>
              <a:uFillTx/>
              <a:latin typeface="Segoe Condensed" panose="020B0606040200020203" pitchFamily="34" charset="0"/>
              <a:ea typeface="Calibri" panose="020F0502020204030204" pitchFamily="34" charset="0"/>
              <a:cs typeface="Times New Roman" panose="02020603050405020304" pitchFamily="18" charset="0"/>
              <a:sym typeface="Atkinson Hyperlegible"/>
            </a:endParaRPr>
          </a:p>
          <a:p>
            <a:pPr marL="50800" marR="0" lvl="0" indent="0" algn="l" defTabSz="914400" rtl="0" eaLnBrk="1" fontAlgn="auto" latinLnBrk="0" hangingPunct="1">
              <a:lnSpc>
                <a:spcPct val="90000"/>
              </a:lnSpc>
              <a:spcBef>
                <a:spcPts val="1000"/>
              </a:spcBef>
              <a:spcAft>
                <a:spcPts val="0"/>
              </a:spcAft>
              <a:buClr>
                <a:srgbClr val="D86422"/>
              </a:buClr>
              <a:buSzPts val="2800"/>
              <a:buFont typeface="Noto Sans"/>
              <a:buNone/>
              <a:tabLst/>
              <a:defRPr/>
            </a:pPr>
            <a:endParaRPr kumimoji="0" lang="en-GB" sz="2000" b="0" i="0" u="none" strike="noStrike" kern="1200" cap="none" spc="0" normalizeH="0" baseline="0" noProof="0" dirty="0">
              <a:ln>
                <a:noFill/>
              </a:ln>
              <a:solidFill>
                <a:srgbClr val="333333"/>
              </a:solidFill>
              <a:effectLst/>
              <a:uLnTx/>
              <a:uFillTx/>
              <a:latin typeface="Segoe Condensed" panose="020B0606040200020203" pitchFamily="34" charset="0"/>
              <a:sym typeface="Atkinson Hyperlegible"/>
            </a:endParaRPr>
          </a:p>
        </p:txBody>
      </p:sp>
    </p:spTree>
    <p:extLst>
      <p:ext uri="{BB962C8B-B14F-4D97-AF65-F5344CB8AC3E}">
        <p14:creationId xmlns:p14="http://schemas.microsoft.com/office/powerpoint/2010/main" val="192515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2EE6B-861C-9091-38B7-22A2F7648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0B7BD-CBA7-5167-7D79-7A511D51AAC9}"/>
              </a:ext>
            </a:extLst>
          </p:cNvPr>
          <p:cNvSpPr>
            <a:spLocks noGrp="1"/>
          </p:cNvSpPr>
          <p:nvPr>
            <p:ph type="title"/>
          </p:nvPr>
        </p:nvSpPr>
        <p:spPr/>
        <p:txBody>
          <a:bodyPr/>
          <a:lstStyle/>
          <a:p>
            <a:r>
              <a:rPr lang="en-US" dirty="0"/>
              <a:t>EPI-WIN webinar</a:t>
            </a:r>
          </a:p>
        </p:txBody>
      </p:sp>
      <p:sp>
        <p:nvSpPr>
          <p:cNvPr id="3" name="Content Placeholder 2">
            <a:extLst>
              <a:ext uri="{FF2B5EF4-FFF2-40B4-BE49-F238E27FC236}">
                <a16:creationId xmlns:a16="http://schemas.microsoft.com/office/drawing/2014/main" id="{3B0FE04F-8AFA-06EC-102F-7B83642CE1BA}"/>
              </a:ext>
            </a:extLst>
          </p:cNvPr>
          <p:cNvSpPr>
            <a:spLocks noGrp="1"/>
          </p:cNvSpPr>
          <p:nvPr>
            <p:ph idx="1"/>
          </p:nvPr>
        </p:nvSpPr>
        <p:spPr/>
        <p:txBody>
          <a:bodyPr>
            <a:normAutofit/>
          </a:bodyPr>
          <a:lstStyle/>
          <a:p>
            <a:r>
              <a:rPr lang="en-US" sz="3200" dirty="0">
                <a:latin typeface="+mn-lt"/>
              </a:rPr>
              <a:t>Listen to “</a:t>
            </a:r>
            <a:r>
              <a:rPr lang="fr-CH" sz="3200" b="0" dirty="0">
                <a:latin typeface="+mn-lt"/>
                <a:ea typeface="+mn-ea"/>
                <a:cs typeface="+mn-cs"/>
                <a:hlinkClick r:id="rId2"/>
              </a:rPr>
              <a:t>EPI-WIN </a:t>
            </a:r>
            <a:r>
              <a:rPr lang="en-US" sz="3200" b="0" dirty="0">
                <a:latin typeface="+mn-lt"/>
                <a:ea typeface="+mn-ea"/>
                <a:cs typeface="+mn-cs"/>
                <a:hlinkClick r:id="rId2"/>
              </a:rPr>
              <a:t>Sudan Virus Disease Outbreak: What do we know?</a:t>
            </a:r>
            <a:r>
              <a:rPr lang="en-US" sz="3200" b="0" dirty="0">
                <a:latin typeface="+mn-lt"/>
                <a:ea typeface="+mn-ea"/>
                <a:cs typeface="+mn-cs"/>
              </a:rPr>
              <a:t>”</a:t>
            </a:r>
            <a:endParaRPr lang="fr-CH" sz="3200" b="0" dirty="0">
              <a:latin typeface="+mn-lt"/>
              <a:ea typeface="+mn-ea"/>
              <a:cs typeface="+mn-cs"/>
            </a:endParaRPr>
          </a:p>
          <a:p>
            <a:endParaRPr lang="en-US" sz="3200" dirty="0">
              <a:latin typeface="+mn-lt"/>
            </a:endParaRPr>
          </a:p>
          <a:p>
            <a:r>
              <a:rPr lang="en-US" sz="3200" dirty="0">
                <a:latin typeface="+mn-lt"/>
              </a:rPr>
              <a:t>Speakers</a:t>
            </a:r>
          </a:p>
          <a:p>
            <a:pPr lvl="1"/>
            <a:r>
              <a:rPr lang="fr-CH" sz="2400" b="0" i="0" u="none" strike="noStrike" cap="none" dirty="0">
                <a:solidFill>
                  <a:srgbClr val="333333"/>
                </a:solidFill>
                <a:latin typeface="+mn-lt"/>
                <a:ea typeface="Atkinson Hyperlegible"/>
                <a:cs typeface="Atkinson Hyperlegible"/>
                <a:sym typeface="Atkinson Hyperlegible"/>
              </a:rPr>
              <a:t>Anaïs </a:t>
            </a:r>
            <a:r>
              <a:rPr lang="fr-CH" sz="2400" b="0" i="0" u="none" strike="noStrike" cap="none" dirty="0" err="1">
                <a:solidFill>
                  <a:srgbClr val="333333"/>
                </a:solidFill>
                <a:latin typeface="+mn-lt"/>
                <a:ea typeface="Atkinson Hyperlegible"/>
                <a:cs typeface="Atkinson Hyperlegible"/>
                <a:sym typeface="Atkinson Hyperlegible"/>
              </a:rPr>
              <a:t>Legand</a:t>
            </a:r>
            <a:r>
              <a:rPr lang="fr-CH" sz="2400" dirty="0">
                <a:solidFill>
                  <a:srgbClr val="000000"/>
                </a:solidFill>
                <a:latin typeface="+mn-lt"/>
                <a:ea typeface="Atkinson Hyperlegible"/>
                <a:cs typeface="Atkinson Hyperlegible"/>
                <a:sym typeface="Atkinson Hyperlegible"/>
              </a:rPr>
              <a:t>, </a:t>
            </a:r>
            <a:r>
              <a:rPr lang="en-GB" sz="2400" b="0" i="0" u="none" strike="noStrike" cap="none" dirty="0">
                <a:solidFill>
                  <a:srgbClr val="333333"/>
                </a:solidFill>
                <a:latin typeface="+mn-lt"/>
                <a:ea typeface="Atkinson Hyperlegible"/>
                <a:cs typeface="Atkinson Hyperlegible"/>
                <a:sym typeface="Atkinson Hyperlegible"/>
              </a:rPr>
              <a:t>Viral Haemorrhagic Fevers team</a:t>
            </a:r>
            <a:r>
              <a:rPr lang="en-GB" sz="2400" dirty="0">
                <a:solidFill>
                  <a:srgbClr val="000000"/>
                </a:solidFill>
                <a:latin typeface="+mn-lt"/>
                <a:ea typeface="Atkinson Hyperlegible"/>
                <a:cs typeface="Atkinson Hyperlegible"/>
                <a:sym typeface="Atkinson Hyperlegible"/>
              </a:rPr>
              <a:t>, </a:t>
            </a:r>
            <a:r>
              <a:rPr lang="en-GB" sz="2400" b="0" i="0" u="none" strike="noStrike" cap="none" dirty="0">
                <a:solidFill>
                  <a:srgbClr val="333333"/>
                </a:solidFill>
                <a:latin typeface="+mn-lt"/>
                <a:ea typeface="Atkinson Hyperlegible"/>
                <a:cs typeface="Atkinson Hyperlegible"/>
                <a:sym typeface="Atkinson Hyperlegible"/>
              </a:rPr>
              <a:t>Health Emergency </a:t>
            </a:r>
            <a:r>
              <a:rPr lang="en-GB" sz="2400" b="0" i="0" u="none" strike="noStrike" cap="none" dirty="0" err="1">
                <a:solidFill>
                  <a:srgbClr val="333333"/>
                </a:solidFill>
                <a:latin typeface="+mn-lt"/>
                <a:ea typeface="Atkinson Hyperlegible"/>
                <a:cs typeface="Atkinson Hyperlegible"/>
                <a:sym typeface="Atkinson Hyperlegible"/>
              </a:rPr>
              <a:t>Programme</a:t>
            </a:r>
            <a:r>
              <a:rPr lang="en-GB" sz="2400" dirty="0" err="1">
                <a:solidFill>
                  <a:srgbClr val="000000"/>
                </a:solidFill>
                <a:latin typeface="+mn-lt"/>
                <a:ea typeface="Atkinson Hyperlegible"/>
                <a:cs typeface="Atkinson Hyperlegible"/>
                <a:sym typeface="Atkinson Hyperlegible"/>
              </a:rPr>
              <a:t>,</a:t>
            </a:r>
            <a:r>
              <a:rPr lang="en-GB" sz="2400" b="0" i="0" u="none" strike="noStrike" cap="none" dirty="0" err="1">
                <a:solidFill>
                  <a:srgbClr val="333333"/>
                </a:solidFill>
                <a:latin typeface="+mn-lt"/>
                <a:ea typeface="Atkinson Hyperlegible"/>
                <a:cs typeface="Atkinson Hyperlegible"/>
                <a:sym typeface="Atkinson Hyperlegible"/>
              </a:rPr>
              <a:t>WHO</a:t>
            </a:r>
            <a:r>
              <a:rPr lang="en-GB" sz="2400" b="0" i="0" u="none" strike="noStrike" cap="none" dirty="0">
                <a:solidFill>
                  <a:srgbClr val="333333"/>
                </a:solidFill>
                <a:latin typeface="+mn-lt"/>
                <a:ea typeface="Atkinson Hyperlegible"/>
                <a:cs typeface="Atkinson Hyperlegible"/>
                <a:sym typeface="Atkinson Hyperlegible"/>
              </a:rPr>
              <a:t> Geneva</a:t>
            </a:r>
          </a:p>
          <a:p>
            <a:pPr lvl="1"/>
            <a:r>
              <a:rPr lang="en-US" sz="2400" dirty="0">
                <a:latin typeface="+mn-lt"/>
              </a:rPr>
              <a:t>Dr  Otim Patrick Ramadan, </a:t>
            </a:r>
            <a:r>
              <a:rPr lang="en-US" sz="2400" dirty="0">
                <a:latin typeface="+mn-lt"/>
                <a:ea typeface="Calibri"/>
                <a:cs typeface="Calibri"/>
              </a:rPr>
              <a:t>Regional Incident Manager (Filoviruses IMST), </a:t>
            </a:r>
            <a:r>
              <a:rPr lang="en-US" sz="2400" dirty="0">
                <a:latin typeface="+mn-lt"/>
              </a:rPr>
              <a:t>WHO Regional Office for Africa</a:t>
            </a:r>
            <a:endParaRPr lang="en-US" sz="2400" dirty="0">
              <a:latin typeface="+mn-lt"/>
              <a:ea typeface="Calibri" panose="020F0502020204030204"/>
              <a:cs typeface="Calibri" panose="020F0502020204030204"/>
            </a:endParaRPr>
          </a:p>
          <a:p>
            <a:pPr lvl="1"/>
            <a:endParaRPr lang="en-GB" b="0" i="0" u="none" strike="noStrike" cap="none" dirty="0">
              <a:solidFill>
                <a:srgbClr val="333333"/>
              </a:solidFill>
              <a:latin typeface="+mn-lt"/>
              <a:ea typeface="Atkinson Hyperlegible"/>
              <a:cs typeface="Atkinson Hyperlegible"/>
              <a:sym typeface="Atkinson Hyperlegible"/>
            </a:endParaRPr>
          </a:p>
          <a:p>
            <a:endParaRPr lang="en-US" sz="3200" dirty="0">
              <a:latin typeface="+mn-lt"/>
            </a:endParaRPr>
          </a:p>
        </p:txBody>
      </p:sp>
    </p:spTree>
    <p:extLst>
      <p:ext uri="{BB962C8B-B14F-4D97-AF65-F5344CB8AC3E}">
        <p14:creationId xmlns:p14="http://schemas.microsoft.com/office/powerpoint/2010/main" val="3996743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E227E-34A2-ADCC-6FBD-52FBA42F9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A31D1-D257-43D6-3B68-DE452422DBCD}"/>
              </a:ext>
            </a:extLst>
          </p:cNvPr>
          <p:cNvSpPr>
            <a:spLocks noGrp="1"/>
          </p:cNvSpPr>
          <p:nvPr>
            <p:ph type="title"/>
          </p:nvPr>
        </p:nvSpPr>
        <p:spPr/>
        <p:txBody>
          <a:bodyPr/>
          <a:lstStyle/>
          <a:p>
            <a:r>
              <a:rPr lang="en-US" dirty="0"/>
              <a:t>Ebola Diseases</a:t>
            </a:r>
          </a:p>
        </p:txBody>
      </p:sp>
      <p:sp>
        <p:nvSpPr>
          <p:cNvPr id="3" name="Content Placeholder 2">
            <a:extLst>
              <a:ext uri="{FF2B5EF4-FFF2-40B4-BE49-F238E27FC236}">
                <a16:creationId xmlns:a16="http://schemas.microsoft.com/office/drawing/2014/main" id="{D52C8AE1-A603-9468-AC54-C04A1A7C8BA9}"/>
              </a:ext>
            </a:extLst>
          </p:cNvPr>
          <p:cNvSpPr>
            <a:spLocks noGrp="1"/>
          </p:cNvSpPr>
          <p:nvPr>
            <p:ph idx="1"/>
          </p:nvPr>
        </p:nvSpPr>
        <p:spPr>
          <a:xfrm>
            <a:off x="457200" y="1481959"/>
            <a:ext cx="8115300" cy="4695004"/>
          </a:xfrm>
        </p:spPr>
        <p:txBody>
          <a:bodyPr>
            <a:normAutofit/>
          </a:bodyPr>
          <a:lstStyle/>
          <a:p>
            <a:pPr>
              <a:lnSpc>
                <a:spcPct val="100000"/>
              </a:lnSpc>
              <a:spcBef>
                <a:spcPts val="0"/>
              </a:spcBef>
            </a:pPr>
            <a:r>
              <a:rPr lang="en-US" sz="2000" b="1" dirty="0">
                <a:solidFill>
                  <a:srgbClr val="0070C0"/>
                </a:solidFill>
                <a:latin typeface="Calibri" panose="020F0502020204030204" pitchFamily="34" charset="0"/>
                <a:cs typeface="Calibri" panose="020F0502020204030204" pitchFamily="34" charset="0"/>
              </a:rPr>
              <a:t>Ebola disease (EBOD)</a:t>
            </a:r>
            <a:r>
              <a:rPr lang="en-US" sz="2000" b="1"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is a severe, often fatal illness caused by viruses belonging to the </a:t>
            </a:r>
            <a:r>
              <a:rPr lang="en-US" sz="2000" i="1" dirty="0" err="1">
                <a:solidFill>
                  <a:schemeClr val="tx1"/>
                </a:solidFill>
                <a:latin typeface="Calibri" panose="020F0502020204030204" pitchFamily="34" charset="0"/>
                <a:cs typeface="Calibri" panose="020F0502020204030204" pitchFamily="34" charset="0"/>
              </a:rPr>
              <a:t>Orthoebolavirus</a:t>
            </a:r>
            <a:r>
              <a:rPr lang="en-US" sz="2000" dirty="0">
                <a:solidFill>
                  <a:schemeClr val="tx1"/>
                </a:solidFill>
                <a:latin typeface="Calibri" panose="020F0502020204030204" pitchFamily="34" charset="0"/>
                <a:cs typeface="Calibri" panose="020F0502020204030204" pitchFamily="34" charset="0"/>
              </a:rPr>
              <a:t> genus. </a:t>
            </a:r>
            <a:r>
              <a:rPr lang="en-US" altLang="en-US" sz="2000" dirty="0">
                <a:solidFill>
                  <a:schemeClr val="tx1"/>
                </a:solidFill>
                <a:latin typeface="Calibri" panose="020F0502020204030204" pitchFamily="34" charset="0"/>
                <a:cs typeface="Calibri" panose="020F0502020204030204" pitchFamily="34" charset="0"/>
              </a:rPr>
              <a:t>The </a:t>
            </a:r>
            <a:r>
              <a:rPr lang="en-US" altLang="en-US" sz="2000" b="1" dirty="0">
                <a:solidFill>
                  <a:srgbClr val="0070C0"/>
                </a:solidFill>
                <a:latin typeface="Calibri" panose="020F0502020204030204" pitchFamily="34" charset="0"/>
                <a:cs typeface="Calibri" panose="020F0502020204030204" pitchFamily="34" charset="0"/>
              </a:rPr>
              <a:t>case fatality rates is around 50%</a:t>
            </a:r>
            <a:r>
              <a:rPr lang="en-US" altLang="en-US" sz="2000" dirty="0">
                <a:solidFill>
                  <a:schemeClr val="tx1"/>
                </a:solidFill>
                <a:latin typeface="Calibri" panose="020F0502020204030204" pitchFamily="34" charset="0"/>
                <a:cs typeface="Calibri" panose="020F0502020204030204" pitchFamily="34" charset="0"/>
              </a:rPr>
              <a:t>, ranging from 25%-90% in past outbreaks. </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en-GB" altLang="en-US" sz="2000" dirty="0">
                <a:solidFill>
                  <a:prstClr val="black"/>
                </a:solidFill>
                <a:latin typeface="Calibri" panose="020F0502020204030204" pitchFamily="34" charset="0"/>
                <a:cs typeface="Calibri" panose="020F0502020204030204" pitchFamily="34" charset="0"/>
              </a:rPr>
              <a:t>To date, </a:t>
            </a:r>
            <a:r>
              <a:rPr lang="en-GB" altLang="en-US" sz="2000" b="1" dirty="0">
                <a:solidFill>
                  <a:srgbClr val="0070C0"/>
                </a:solidFill>
                <a:latin typeface="Calibri" panose="020F0502020204030204" pitchFamily="34" charset="0"/>
                <a:cs typeface="Calibri" panose="020F0502020204030204" pitchFamily="34" charset="0"/>
              </a:rPr>
              <a:t>6 species of </a:t>
            </a:r>
            <a:r>
              <a:rPr lang="en-GB" altLang="en-US" sz="2000" b="1" dirty="0" err="1">
                <a:solidFill>
                  <a:srgbClr val="0070C0"/>
                </a:solidFill>
                <a:latin typeface="Calibri" panose="020F0502020204030204" pitchFamily="34" charset="0"/>
                <a:cs typeface="Calibri" panose="020F0502020204030204" pitchFamily="34" charset="0"/>
              </a:rPr>
              <a:t>Orthoebolaviruses</a:t>
            </a:r>
            <a:r>
              <a:rPr lang="en-GB" altLang="en-US" sz="2000" b="1" dirty="0">
                <a:solidFill>
                  <a:srgbClr val="0070C0"/>
                </a:solidFill>
                <a:latin typeface="Calibri" panose="020F0502020204030204" pitchFamily="34" charset="0"/>
                <a:cs typeface="Calibri" panose="020F0502020204030204" pitchFamily="34" charset="0"/>
              </a:rPr>
              <a:t> </a:t>
            </a:r>
            <a:r>
              <a:rPr lang="en-GB" altLang="en-US" sz="2000" dirty="0">
                <a:solidFill>
                  <a:prstClr val="black"/>
                </a:solidFill>
                <a:latin typeface="Calibri" panose="020F0502020204030204" pitchFamily="34" charset="0"/>
                <a:cs typeface="Calibri" panose="020F0502020204030204" pitchFamily="34" charset="0"/>
              </a:rPr>
              <a:t>have been identified with 3 of them associated with large outbreaks: </a:t>
            </a:r>
          </a:p>
          <a:p>
            <a:pPr lvl="1">
              <a:lnSpc>
                <a:spcPct val="100000"/>
              </a:lnSpc>
              <a:spcBef>
                <a:spcPts val="0"/>
              </a:spcBef>
              <a:buFont typeface="Segoe Condensed" panose="020B0606040200020203" pitchFamily="34" charset="0"/>
              <a:buChar char="‐"/>
            </a:pPr>
            <a:r>
              <a:rPr lang="en-GB" altLang="en-US" b="1" dirty="0">
                <a:solidFill>
                  <a:srgbClr val="0070C0"/>
                </a:solidFill>
                <a:latin typeface="Calibri" panose="020F0502020204030204" pitchFamily="34" charset="0"/>
                <a:cs typeface="Calibri" panose="020F0502020204030204" pitchFamily="34" charset="0"/>
              </a:rPr>
              <a:t>Bundibugyo virus </a:t>
            </a:r>
            <a:r>
              <a:rPr lang="en-GB" altLang="en-US" dirty="0">
                <a:solidFill>
                  <a:prstClr val="black"/>
                </a:solidFill>
                <a:latin typeface="Calibri" panose="020F0502020204030204" pitchFamily="34" charset="0"/>
                <a:cs typeface="Calibri" panose="020F0502020204030204" pitchFamily="34" charset="0"/>
              </a:rPr>
              <a:t>(BDBV) causing </a:t>
            </a:r>
            <a:r>
              <a:rPr lang="en-GB" altLang="en-US" b="1" dirty="0">
                <a:solidFill>
                  <a:srgbClr val="0070C0"/>
                </a:solidFill>
                <a:latin typeface="Calibri" panose="020F0502020204030204" pitchFamily="34" charset="0"/>
                <a:cs typeface="Calibri" panose="020F0502020204030204" pitchFamily="34" charset="0"/>
              </a:rPr>
              <a:t>Bundibugyo virus disease </a:t>
            </a:r>
            <a:r>
              <a:rPr lang="en-GB" altLang="en-US" dirty="0">
                <a:solidFill>
                  <a:prstClr val="black"/>
                </a:solidFill>
                <a:latin typeface="Calibri" panose="020F0502020204030204" pitchFamily="34" charset="0"/>
                <a:cs typeface="Calibri" panose="020F0502020204030204" pitchFamily="34" charset="0"/>
              </a:rPr>
              <a:t>(BVD);</a:t>
            </a:r>
          </a:p>
          <a:p>
            <a:pPr lvl="1">
              <a:lnSpc>
                <a:spcPct val="100000"/>
              </a:lnSpc>
              <a:spcBef>
                <a:spcPts val="0"/>
              </a:spcBef>
              <a:buFont typeface="Segoe Condensed" panose="020B0606040200020203" pitchFamily="34" charset="0"/>
              <a:buChar char="‐"/>
            </a:pPr>
            <a:r>
              <a:rPr lang="en-GB" altLang="en-US" b="1" dirty="0">
                <a:solidFill>
                  <a:srgbClr val="0070C0"/>
                </a:solidFill>
                <a:latin typeface="Calibri" panose="020F0502020204030204" pitchFamily="34" charset="0"/>
                <a:cs typeface="Calibri" panose="020F0502020204030204" pitchFamily="34" charset="0"/>
              </a:rPr>
              <a:t>Ebola virus </a:t>
            </a:r>
            <a:r>
              <a:rPr lang="en-GB" altLang="en-US" dirty="0">
                <a:solidFill>
                  <a:prstClr val="black"/>
                </a:solidFill>
                <a:latin typeface="Calibri" panose="020F0502020204030204" pitchFamily="34" charset="0"/>
                <a:cs typeface="Calibri" panose="020F0502020204030204" pitchFamily="34" charset="0"/>
              </a:rPr>
              <a:t>(EBOV) causing </a:t>
            </a:r>
            <a:r>
              <a:rPr lang="en-GB" altLang="en-US" b="1" dirty="0">
                <a:solidFill>
                  <a:srgbClr val="0070C0"/>
                </a:solidFill>
                <a:latin typeface="Calibri" panose="020F0502020204030204" pitchFamily="34" charset="0"/>
                <a:cs typeface="Calibri" panose="020F0502020204030204" pitchFamily="34" charset="0"/>
              </a:rPr>
              <a:t>Ebola virus disease </a:t>
            </a:r>
            <a:r>
              <a:rPr lang="en-GB" altLang="en-US" dirty="0">
                <a:solidFill>
                  <a:prstClr val="black"/>
                </a:solidFill>
                <a:latin typeface="Calibri" panose="020F0502020204030204" pitchFamily="34" charset="0"/>
                <a:cs typeface="Calibri" panose="020F0502020204030204" pitchFamily="34" charset="0"/>
              </a:rPr>
              <a:t>(EVD); and</a:t>
            </a:r>
          </a:p>
          <a:p>
            <a:pPr lvl="1">
              <a:lnSpc>
                <a:spcPct val="100000"/>
              </a:lnSpc>
              <a:spcBef>
                <a:spcPts val="0"/>
              </a:spcBef>
              <a:buFont typeface="Segoe Condensed" panose="020B0606040200020203" pitchFamily="34" charset="0"/>
              <a:buChar char="‐"/>
            </a:pPr>
            <a:r>
              <a:rPr lang="en-GB" altLang="en-US" b="1" dirty="0">
                <a:solidFill>
                  <a:srgbClr val="0070C0"/>
                </a:solidFill>
                <a:latin typeface="Calibri" panose="020F0502020204030204" pitchFamily="34" charset="0"/>
                <a:cs typeface="Calibri" panose="020F0502020204030204" pitchFamily="34" charset="0"/>
              </a:rPr>
              <a:t>Sudan virus </a:t>
            </a:r>
            <a:r>
              <a:rPr lang="en-GB" altLang="en-US" dirty="0">
                <a:solidFill>
                  <a:prstClr val="black"/>
                </a:solidFill>
                <a:latin typeface="Calibri" panose="020F0502020204030204" pitchFamily="34" charset="0"/>
                <a:cs typeface="Calibri" panose="020F0502020204030204" pitchFamily="34" charset="0"/>
              </a:rPr>
              <a:t>(SUDV) causing </a:t>
            </a:r>
            <a:r>
              <a:rPr lang="en-GB" altLang="en-US" b="1" dirty="0">
                <a:solidFill>
                  <a:srgbClr val="0070C0"/>
                </a:solidFill>
                <a:latin typeface="Calibri" panose="020F0502020204030204" pitchFamily="34" charset="0"/>
                <a:cs typeface="Calibri" panose="020F0502020204030204" pitchFamily="34" charset="0"/>
              </a:rPr>
              <a:t>Sudan virus disease</a:t>
            </a:r>
            <a:r>
              <a:rPr lang="en-GB" altLang="en-US" dirty="0">
                <a:solidFill>
                  <a:prstClr val="black"/>
                </a:solidFill>
                <a:latin typeface="Calibri" panose="020F0502020204030204" pitchFamily="34" charset="0"/>
                <a:cs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a:p>
            <a:r>
              <a:rPr lang="en-US" altLang="en-US" b="1" dirty="0">
                <a:solidFill>
                  <a:srgbClr val="0070C0"/>
                </a:solidFill>
                <a:latin typeface="Calibri" panose="020F0502020204030204" pitchFamily="34" charset="0"/>
                <a:cs typeface="Calibri" panose="020F0502020204030204" pitchFamily="34" charset="0"/>
              </a:rPr>
              <a:t>EBOD is a zoonotic disease</a:t>
            </a:r>
            <a:r>
              <a:rPr lang="en-US" altLang="en-US" dirty="0">
                <a:solidFill>
                  <a:schemeClr val="tx1"/>
                </a:solidFill>
                <a:latin typeface="Calibri" panose="020F0502020204030204" pitchFamily="34" charset="0"/>
                <a:cs typeface="Calibri" panose="020F0502020204030204" pitchFamily="34" charset="0"/>
              </a:rPr>
              <a:t>. </a:t>
            </a:r>
          </a:p>
          <a:p>
            <a:pPr lvl="1"/>
            <a:r>
              <a:rPr lang="en-US" altLang="en-US" dirty="0">
                <a:solidFill>
                  <a:schemeClr val="tx1"/>
                </a:solidFill>
                <a:latin typeface="Calibri" panose="020F0502020204030204" pitchFamily="34" charset="0"/>
                <a:cs typeface="Calibri" panose="020F0502020204030204" pitchFamily="34" charset="0"/>
              </a:rPr>
              <a:t>The virus is transmitted to people through close contact with bodily fluids of infected animals found ill or dead and then </a:t>
            </a:r>
            <a:r>
              <a:rPr lang="en-US" dirty="0">
                <a:solidFill>
                  <a:schemeClr val="dk1"/>
                </a:solidFill>
                <a:latin typeface="Calibri" panose="020F0502020204030204" pitchFamily="34" charset="0"/>
                <a:cs typeface="Calibri" panose="020F0502020204030204" pitchFamily="34" charset="0"/>
              </a:rPr>
              <a:t>spreads in the human population through human-to-human transmission. </a:t>
            </a:r>
            <a:endParaRPr lang="en-US" altLang="en-US" dirty="0">
              <a:solidFill>
                <a:schemeClr val="tx1"/>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660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a:extLst>
              <a:ext uri="{FF2B5EF4-FFF2-40B4-BE49-F238E27FC236}">
                <a16:creationId xmlns:a16="http://schemas.microsoft.com/office/drawing/2014/main" id="{60577CB2-48D7-4135-8A58-9FCDCE74CCB0}"/>
              </a:ext>
            </a:extLst>
          </p:cNvPr>
          <p:cNvSpPr>
            <a:spLocks noGrp="1"/>
          </p:cNvSpPr>
          <p:nvPr>
            <p:ph type="title"/>
          </p:nvPr>
        </p:nvSpPr>
        <p:spPr>
          <a:xfrm>
            <a:off x="2759978" y="59356"/>
            <a:ext cx="9237288" cy="769956"/>
          </a:xfrm>
        </p:spPr>
        <p:txBody>
          <a:bodyPr>
            <a:noAutofit/>
          </a:bodyPr>
          <a:lstStyle/>
          <a:p>
            <a:r>
              <a:rPr lang="en-GB" altLang="en-US" sz="2800" dirty="0">
                <a:latin typeface="Segoe Condensed" panose="020B0606040200020203" pitchFamily="34" charset="0"/>
              </a:rPr>
              <a:t>Geographic distribution of Ebola disease outbreaks</a:t>
            </a:r>
          </a:p>
        </p:txBody>
      </p:sp>
      <p:sp>
        <p:nvSpPr>
          <p:cNvPr id="2" name="Content Placeholder 1">
            <a:extLst>
              <a:ext uri="{FF2B5EF4-FFF2-40B4-BE49-F238E27FC236}">
                <a16:creationId xmlns:a16="http://schemas.microsoft.com/office/drawing/2014/main" id="{61953001-2D59-4DC0-9613-31F2D21FD7EB}"/>
              </a:ext>
            </a:extLst>
          </p:cNvPr>
          <p:cNvSpPr>
            <a:spLocks noGrp="1"/>
          </p:cNvSpPr>
          <p:nvPr>
            <p:ph sz="half" idx="1"/>
          </p:nvPr>
        </p:nvSpPr>
        <p:spPr>
          <a:xfrm>
            <a:off x="609600" y="914724"/>
            <a:ext cx="11189677" cy="4525963"/>
          </a:xfrm>
        </p:spPr>
        <p:txBody>
          <a:bodyPr>
            <a:normAutofit/>
          </a:bodyPr>
          <a:lstStyle/>
          <a:p>
            <a:pPr marL="285693" indent="-285693" defTabSz="1218926">
              <a:lnSpc>
                <a:spcPct val="100000"/>
              </a:lnSpc>
              <a:spcBef>
                <a:spcPts val="0"/>
              </a:spcBef>
              <a:buClr>
                <a:srgbClr val="0083CA"/>
              </a:buClr>
            </a:pPr>
            <a:r>
              <a:rPr lang="en-GB" altLang="en-US" sz="2000" dirty="0">
                <a:solidFill>
                  <a:prstClr val="black"/>
                </a:solidFill>
                <a:latin typeface="+mn-lt"/>
              </a:rPr>
              <a:t>Ebola diseases were first identified in </a:t>
            </a:r>
            <a:r>
              <a:rPr lang="en-GB" altLang="en-US" sz="2000" b="1" dirty="0">
                <a:solidFill>
                  <a:srgbClr val="0070C0"/>
                </a:solidFill>
                <a:latin typeface="+mn-lt"/>
              </a:rPr>
              <a:t>two simultaneous outbreaks in 1976</a:t>
            </a:r>
            <a:r>
              <a:rPr lang="en-GB" altLang="en-US" sz="2000" dirty="0">
                <a:solidFill>
                  <a:prstClr val="black"/>
                </a:solidFill>
                <a:latin typeface="+mn-lt"/>
              </a:rPr>
              <a:t>, one SVD outbreak in South Sudan and one EVD outbreak in the Democratic Republic of the Congo.</a:t>
            </a:r>
          </a:p>
          <a:p>
            <a:pPr marL="285693" indent="-285693" defTabSz="1218926">
              <a:lnSpc>
                <a:spcPct val="100000"/>
              </a:lnSpc>
              <a:spcBef>
                <a:spcPts val="0"/>
              </a:spcBef>
              <a:buClr>
                <a:srgbClr val="0083CA"/>
              </a:buClr>
            </a:pPr>
            <a:r>
              <a:rPr lang="en-GB" sz="2000" dirty="0">
                <a:solidFill>
                  <a:prstClr val="black"/>
                </a:solidFill>
                <a:latin typeface="+mn-lt"/>
              </a:rPr>
              <a:t>To date, </a:t>
            </a:r>
            <a:r>
              <a:rPr lang="en-GB" sz="2000" b="1" dirty="0">
                <a:solidFill>
                  <a:srgbClr val="0070C0"/>
                </a:solidFill>
                <a:latin typeface="+mn-lt"/>
              </a:rPr>
              <a:t>41 outbreaks of Ebola disease </a:t>
            </a:r>
            <a:r>
              <a:rPr lang="en-GB" sz="2000" dirty="0">
                <a:solidFill>
                  <a:prstClr val="black"/>
                </a:solidFill>
                <a:latin typeface="+mn-lt"/>
              </a:rPr>
              <a:t>have been reported including 31 of EVD (estimated 23,045 cases including 14,884 deaths, 8 of SVD (estimated 956 cases including 503 deaths) and 2 of BVD (estimated 206 cases including 66 deaths). </a:t>
            </a:r>
            <a:endParaRPr lang="en-GB" sz="1800" dirty="0">
              <a:latin typeface="+mn-lt"/>
            </a:endParaRPr>
          </a:p>
        </p:txBody>
      </p:sp>
      <p:pic>
        <p:nvPicPr>
          <p:cNvPr id="11" name="Picture 10" descr="A map of africa with different colored areas&#10;&#10;AI-generated content may be incorrect.">
            <a:extLst>
              <a:ext uri="{FF2B5EF4-FFF2-40B4-BE49-F238E27FC236}">
                <a16:creationId xmlns:a16="http://schemas.microsoft.com/office/drawing/2014/main" id="{DC47A22D-C06E-CCC8-8ED8-0472947B34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7603"/>
          <a:stretch/>
        </p:blipFill>
        <p:spPr>
          <a:xfrm>
            <a:off x="0" y="2620108"/>
            <a:ext cx="3719772" cy="3563684"/>
          </a:xfrm>
          <a:prstGeom prst="rect">
            <a:avLst/>
          </a:prstGeom>
        </p:spPr>
      </p:pic>
      <p:pic>
        <p:nvPicPr>
          <p:cNvPr id="12" name="Picture 11" descr="A map of africa with different colored areas&#10;&#10;AI-generated content may be incorrect.">
            <a:extLst>
              <a:ext uri="{FF2B5EF4-FFF2-40B4-BE49-F238E27FC236}">
                <a16:creationId xmlns:a16="http://schemas.microsoft.com/office/drawing/2014/main" id="{C3CADD9C-FBE0-3298-6B94-23B48A1807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603"/>
          <a:stretch/>
        </p:blipFill>
        <p:spPr>
          <a:xfrm>
            <a:off x="3667209" y="2620108"/>
            <a:ext cx="3627109" cy="3563684"/>
          </a:xfrm>
          <a:prstGeom prst="rect">
            <a:avLst/>
          </a:prstGeom>
        </p:spPr>
      </p:pic>
      <p:pic>
        <p:nvPicPr>
          <p:cNvPr id="13" name="Picture 12" descr="A map of africa with different colored areas&#10;&#10;AI-generated content may be incorrect.">
            <a:extLst>
              <a:ext uri="{FF2B5EF4-FFF2-40B4-BE49-F238E27FC236}">
                <a16:creationId xmlns:a16="http://schemas.microsoft.com/office/drawing/2014/main" id="{A2EA4C77-F244-DB37-A214-4FEC3E0E2E5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7603"/>
          <a:stretch/>
        </p:blipFill>
        <p:spPr>
          <a:xfrm>
            <a:off x="7241754" y="2620108"/>
            <a:ext cx="4755614" cy="3563684"/>
          </a:xfrm>
          <a:prstGeom prst="rect">
            <a:avLst/>
          </a:prstGeom>
        </p:spPr>
      </p:pic>
      <p:sp>
        <p:nvSpPr>
          <p:cNvPr id="14" name="TextBox 13">
            <a:extLst>
              <a:ext uri="{FF2B5EF4-FFF2-40B4-BE49-F238E27FC236}">
                <a16:creationId xmlns:a16="http://schemas.microsoft.com/office/drawing/2014/main" id="{DF441585-AB6D-FE8D-51B2-6D0E0129DEC8}"/>
              </a:ext>
            </a:extLst>
          </p:cNvPr>
          <p:cNvSpPr txBox="1"/>
          <p:nvPr/>
        </p:nvSpPr>
        <p:spPr>
          <a:xfrm>
            <a:off x="0" y="6182473"/>
            <a:ext cx="1219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Segoe Condensed" panose="020B0606040200020203" pitchFamily="34" charset="0"/>
                <a:ea typeface="+mn-ea"/>
                <a:cs typeface="+mn-cs"/>
              </a:rPr>
              <a:t>The designations employed and the presentation of the material in this publication do not imply the expression of any opinion whatsoever on the part of WHO concerning the legal status of any country, territory, city or area or of its authorities, or concerning the delimitation of its frontiers or boundaries. Dotted and dashed lines on maps represent approximate border lines for which there may not yet be full agreement.</a:t>
            </a:r>
          </a:p>
        </p:txBody>
      </p:sp>
    </p:spTree>
    <p:extLst>
      <p:ext uri="{BB962C8B-B14F-4D97-AF65-F5344CB8AC3E}">
        <p14:creationId xmlns:p14="http://schemas.microsoft.com/office/powerpoint/2010/main" val="23221576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28206C1-AC02-415C-9629-275B94F6C0EF}"/>
              </a:ext>
            </a:extLst>
          </p:cNvPr>
          <p:cNvSpPr>
            <a:spLocks noGrp="1"/>
          </p:cNvSpPr>
          <p:nvPr>
            <p:ph type="title"/>
          </p:nvPr>
        </p:nvSpPr>
        <p:spPr/>
        <p:txBody>
          <a:bodyPr/>
          <a:lstStyle/>
          <a:p>
            <a:r>
              <a:rPr lang="en-US" sz="3200" dirty="0">
                <a:latin typeface="+mn-lt"/>
              </a:rPr>
              <a:t>Characteristics of EVD compared to SVD</a:t>
            </a:r>
          </a:p>
        </p:txBody>
      </p:sp>
      <p:graphicFrame>
        <p:nvGraphicFramePr>
          <p:cNvPr id="2" name="Table 1">
            <a:extLst>
              <a:ext uri="{FF2B5EF4-FFF2-40B4-BE49-F238E27FC236}">
                <a16:creationId xmlns:a16="http://schemas.microsoft.com/office/drawing/2014/main" id="{F59D0897-3F5F-9E15-1BFB-7750C2A58514}"/>
              </a:ext>
            </a:extLst>
          </p:cNvPr>
          <p:cNvGraphicFramePr>
            <a:graphicFrameLocks noGrp="1"/>
          </p:cNvGraphicFramePr>
          <p:nvPr>
            <p:extLst>
              <p:ext uri="{D42A27DB-BD31-4B8C-83A1-F6EECF244321}">
                <p14:modId xmlns:p14="http://schemas.microsoft.com/office/powerpoint/2010/main" val="1668534202"/>
              </p:ext>
            </p:extLst>
          </p:nvPr>
        </p:nvGraphicFramePr>
        <p:xfrm>
          <a:off x="429259" y="1031933"/>
          <a:ext cx="11454064" cy="5516880"/>
        </p:xfrm>
        <a:graphic>
          <a:graphicData uri="http://schemas.openxmlformats.org/drawingml/2006/table">
            <a:tbl>
              <a:tblPr firstRow="1" bandRow="1">
                <a:tableStyleId>{69012ECD-51FC-41F1-AA8D-1B2483CD663E}</a:tableStyleId>
              </a:tblPr>
              <a:tblGrid>
                <a:gridCol w="2538550">
                  <a:extLst>
                    <a:ext uri="{9D8B030D-6E8A-4147-A177-3AD203B41FA5}">
                      <a16:colId xmlns:a16="http://schemas.microsoft.com/office/drawing/2014/main" val="1697578418"/>
                    </a:ext>
                  </a:extLst>
                </a:gridCol>
                <a:gridCol w="4704462">
                  <a:extLst>
                    <a:ext uri="{9D8B030D-6E8A-4147-A177-3AD203B41FA5}">
                      <a16:colId xmlns:a16="http://schemas.microsoft.com/office/drawing/2014/main" val="768878391"/>
                    </a:ext>
                  </a:extLst>
                </a:gridCol>
                <a:gridCol w="4211052">
                  <a:extLst>
                    <a:ext uri="{9D8B030D-6E8A-4147-A177-3AD203B41FA5}">
                      <a16:colId xmlns:a16="http://schemas.microsoft.com/office/drawing/2014/main" val="1289913391"/>
                    </a:ext>
                  </a:extLst>
                </a:gridCol>
              </a:tblGrid>
              <a:tr h="370840">
                <a:tc>
                  <a:txBody>
                    <a:bodyPr/>
                    <a:lstStyle/>
                    <a:p>
                      <a:r>
                        <a:rPr lang="en-US" sz="2000" noProof="0" dirty="0">
                          <a:latin typeface="Segoe Condensed" panose="020B0606040200020203" pitchFamily="34" charset="0"/>
                        </a:rPr>
                        <a:t>Characteristics</a:t>
                      </a:r>
                    </a:p>
                  </a:txBody>
                  <a:tcPr>
                    <a:lnL w="9525" cap="flat" cmpd="sng" algn="ctr">
                      <a:solidFill>
                        <a:srgbClr val="0070C0"/>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2000" noProof="0" dirty="0">
                          <a:latin typeface="Segoe Condensed" panose="020B0606040200020203" pitchFamily="34" charset="0"/>
                        </a:rPr>
                        <a:t>Ebola virus disease (EVD)</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2000" noProof="0" dirty="0">
                          <a:latin typeface="Segoe Condensed" panose="020B0606040200020203" pitchFamily="34" charset="0"/>
                        </a:rPr>
                        <a:t>Sudan virus disease (SVD)</a:t>
                      </a:r>
                    </a:p>
                  </a:txBody>
                  <a:tcPr>
                    <a:lnL w="9525" cap="flat" cmpd="sng" algn="ctr">
                      <a:no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607338655"/>
                  </a:ext>
                </a:extLst>
              </a:tr>
              <a:tr h="370840">
                <a:tc>
                  <a:txBody>
                    <a:bodyPr/>
                    <a:lstStyle/>
                    <a:p>
                      <a:r>
                        <a:rPr lang="en-US" sz="2000" b="1" noProof="0" dirty="0">
                          <a:latin typeface="Segoe Condensed" panose="020B0606040200020203" pitchFamily="34" charset="0"/>
                        </a:rPr>
                        <a:t>N outbreaks (n country)</a:t>
                      </a:r>
                    </a:p>
                  </a:txBody>
                  <a:tcPr>
                    <a:lnL w="9525" cap="flat" cmpd="sng" algn="ctr">
                      <a:solidFill>
                        <a:srgbClr val="0070C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347064"/>
                  </a:ext>
                </a:extLst>
              </a:tr>
              <a:tr h="370840">
                <a:tc>
                  <a:txBody>
                    <a:bodyPr/>
                    <a:lstStyle/>
                    <a:p>
                      <a:r>
                        <a:rPr lang="en-US" sz="2000" b="1" noProof="0" dirty="0">
                          <a:latin typeface="Segoe Condensed" panose="020B0606040200020203" pitchFamily="34" charset="0"/>
                        </a:rPr>
                        <a:t>Estimated CFR (range)</a:t>
                      </a:r>
                    </a:p>
                  </a:txBody>
                  <a:tcPr>
                    <a:lnL w="9525" cap="flat" cmpd="sng" algn="ctr">
                      <a:solidFill>
                        <a:srgbClr val="0070C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58842505"/>
                  </a:ext>
                </a:extLst>
              </a:tr>
              <a:tr h="370840">
                <a:tc>
                  <a:txBody>
                    <a:bodyPr/>
                    <a:lstStyle/>
                    <a:p>
                      <a:r>
                        <a:rPr lang="en-US" sz="2000" b="1" noProof="0" dirty="0">
                          <a:latin typeface="Segoe Condensed" panose="020B0606040200020203" pitchFamily="34" charset="0"/>
                        </a:rPr>
                        <a:t>Transmission route</a:t>
                      </a:r>
                    </a:p>
                  </a:txBody>
                  <a:tcPr>
                    <a:lnL w="9525" cap="flat" cmpd="sng" algn="ctr">
                      <a:solidFill>
                        <a:srgbClr val="0070C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noProof="0" dirty="0">
                        <a:latin typeface="Segoe Condensed" panose="020B0606040200020203" pitchFamily="34" charset="0"/>
                      </a:endParaRPr>
                    </a:p>
                    <a:p>
                      <a:endParaRPr lang="en-US" sz="2000" noProof="0" dirty="0">
                        <a:latin typeface="Segoe Condensed" panose="020B0606040200020203" pitchFamily="34" charset="0"/>
                      </a:endParaRPr>
                    </a:p>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335747"/>
                  </a:ext>
                </a:extLst>
              </a:tr>
              <a:tr h="370840">
                <a:tc>
                  <a:txBody>
                    <a:bodyPr/>
                    <a:lstStyle/>
                    <a:p>
                      <a:r>
                        <a:rPr lang="en-US" sz="2000" b="1" noProof="0" dirty="0">
                          <a:latin typeface="Segoe Condensed" panose="020B0606040200020203" pitchFamily="34" charset="0"/>
                        </a:rPr>
                        <a:t>Diagnostic (acute cases)</a:t>
                      </a:r>
                    </a:p>
                    <a:p>
                      <a:endParaRPr lang="en-US" sz="2000" b="1" noProof="0" dirty="0">
                        <a:latin typeface="Segoe Condensed" panose="020B0606040200020203" pitchFamily="34" charset="0"/>
                      </a:endParaRPr>
                    </a:p>
                    <a:p>
                      <a:endParaRPr lang="en-US" sz="2000" b="1" noProof="0" dirty="0">
                        <a:latin typeface="Segoe Condensed" panose="020B0606040200020203" pitchFamily="34" charset="0"/>
                      </a:endParaRPr>
                    </a:p>
                  </a:txBody>
                  <a:tcPr>
                    <a:lnL w="9525" cap="flat" cmpd="sng" algn="ctr">
                      <a:solidFill>
                        <a:srgbClr val="0070C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2000" noProof="0" dirty="0">
                        <a:latin typeface="Segoe Condensed" panose="020B0606040200020203" pitchFamily="34" charset="0"/>
                      </a:endParaRPr>
                    </a:p>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71362275"/>
                  </a:ext>
                </a:extLst>
              </a:tr>
              <a:tr h="370840">
                <a:tc>
                  <a:txBody>
                    <a:bodyPr/>
                    <a:lstStyle/>
                    <a:p>
                      <a:r>
                        <a:rPr lang="en-US" sz="2000" b="1" noProof="0" dirty="0">
                          <a:latin typeface="Segoe Condensed" panose="020B0606040200020203" pitchFamily="34" charset="0"/>
                        </a:rPr>
                        <a:t>Approved vaccines</a:t>
                      </a:r>
                    </a:p>
                  </a:txBody>
                  <a:tcPr>
                    <a:lnL w="9525" cap="flat" cmpd="sng" algn="ctr">
                      <a:solidFill>
                        <a:srgbClr val="0070C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0947056"/>
                  </a:ext>
                </a:extLst>
              </a:tr>
              <a:tr h="370840">
                <a:tc>
                  <a:txBody>
                    <a:bodyPr/>
                    <a:lstStyle/>
                    <a:p>
                      <a:r>
                        <a:rPr lang="en-US" sz="2000" b="1" noProof="0" dirty="0">
                          <a:latin typeface="Segoe Condensed" panose="020B0606040200020203" pitchFamily="34" charset="0"/>
                        </a:rPr>
                        <a:t>Approved therapeutics</a:t>
                      </a:r>
                    </a:p>
                  </a:txBody>
                  <a:tcPr>
                    <a:lnL w="9525" cap="flat" cmpd="sng" algn="ctr">
                      <a:solidFill>
                        <a:srgbClr val="0070C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2000" noProof="0" dirty="0">
                        <a:latin typeface="Segoe Condensed" panose="020B0606040200020203" pitchFamily="34" charset="0"/>
                      </a:endParaRPr>
                    </a:p>
                  </a:txBody>
                  <a:tcPr>
                    <a:lnL w="9525" cap="flat" cmpd="sng" algn="ctr">
                      <a:no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83178222"/>
                  </a:ext>
                </a:extLst>
              </a:tr>
            </a:tbl>
          </a:graphicData>
        </a:graphic>
      </p:graphicFrame>
      <p:sp>
        <p:nvSpPr>
          <p:cNvPr id="12" name="TextBox 11">
            <a:extLst>
              <a:ext uri="{FF2B5EF4-FFF2-40B4-BE49-F238E27FC236}">
                <a16:creationId xmlns:a16="http://schemas.microsoft.com/office/drawing/2014/main" id="{AFCAB824-03C5-55D3-D5B6-DE553314DF9C}"/>
              </a:ext>
            </a:extLst>
          </p:cNvPr>
          <p:cNvSpPr txBox="1"/>
          <p:nvPr/>
        </p:nvSpPr>
        <p:spPr>
          <a:xfrm>
            <a:off x="3044931" y="1576468"/>
            <a:ext cx="4670545" cy="369332"/>
          </a:xfrm>
          <a:prstGeom prst="rect">
            <a:avLst/>
          </a:prstGeom>
          <a:noFill/>
        </p:spPr>
        <p:txBody>
          <a:bodyPr wrap="square" rtlCol="0">
            <a:spAutoFit/>
          </a:bodyPr>
          <a:lstStyle/>
          <a:p>
            <a:r>
              <a:rPr lang="en-US" noProof="0" dirty="0"/>
              <a:t>31 (11 incl. 5 from imported cases)</a:t>
            </a:r>
          </a:p>
        </p:txBody>
      </p:sp>
      <p:sp>
        <p:nvSpPr>
          <p:cNvPr id="13" name="TextBox 12">
            <a:extLst>
              <a:ext uri="{FF2B5EF4-FFF2-40B4-BE49-F238E27FC236}">
                <a16:creationId xmlns:a16="http://schemas.microsoft.com/office/drawing/2014/main" id="{986F6428-C7EF-C6ED-1269-1B596C90F82F}"/>
              </a:ext>
            </a:extLst>
          </p:cNvPr>
          <p:cNvSpPr txBox="1"/>
          <p:nvPr/>
        </p:nvSpPr>
        <p:spPr>
          <a:xfrm>
            <a:off x="7708245" y="1615203"/>
            <a:ext cx="3840479" cy="338554"/>
          </a:xfrm>
          <a:prstGeom prst="rect">
            <a:avLst/>
          </a:prstGeom>
          <a:noFill/>
        </p:spPr>
        <p:txBody>
          <a:bodyPr wrap="square" rtlCol="0">
            <a:spAutoFit/>
          </a:bodyPr>
          <a:lstStyle/>
          <a:p>
            <a:r>
              <a:rPr lang="en-US" sz="1600" noProof="0" dirty="0"/>
              <a:t>8 (2)</a:t>
            </a:r>
          </a:p>
        </p:txBody>
      </p:sp>
      <p:sp>
        <p:nvSpPr>
          <p:cNvPr id="14" name="TextBox 13">
            <a:extLst>
              <a:ext uri="{FF2B5EF4-FFF2-40B4-BE49-F238E27FC236}">
                <a16:creationId xmlns:a16="http://schemas.microsoft.com/office/drawing/2014/main" id="{AF38CD31-75F7-6C1D-5C2B-F8CD5AAFA4CF}"/>
              </a:ext>
            </a:extLst>
          </p:cNvPr>
          <p:cNvSpPr txBox="1"/>
          <p:nvPr/>
        </p:nvSpPr>
        <p:spPr>
          <a:xfrm>
            <a:off x="3010415" y="2162618"/>
            <a:ext cx="3840479" cy="400110"/>
          </a:xfrm>
          <a:prstGeom prst="rect">
            <a:avLst/>
          </a:prstGeom>
          <a:noFill/>
        </p:spPr>
        <p:txBody>
          <a:bodyPr wrap="square" rtlCol="0">
            <a:spAutoFit/>
          </a:bodyPr>
          <a:lstStyle/>
          <a:p>
            <a:r>
              <a:rPr lang="en-US" sz="2000" noProof="0" dirty="0"/>
              <a:t>65% (40-100%)</a:t>
            </a:r>
          </a:p>
        </p:txBody>
      </p:sp>
      <p:sp>
        <p:nvSpPr>
          <p:cNvPr id="15" name="TextBox 14">
            <a:extLst>
              <a:ext uri="{FF2B5EF4-FFF2-40B4-BE49-F238E27FC236}">
                <a16:creationId xmlns:a16="http://schemas.microsoft.com/office/drawing/2014/main" id="{AC378659-E2AF-FF46-0339-D6E4A855AFB0}"/>
              </a:ext>
            </a:extLst>
          </p:cNvPr>
          <p:cNvSpPr txBox="1"/>
          <p:nvPr/>
        </p:nvSpPr>
        <p:spPr>
          <a:xfrm>
            <a:off x="7708246" y="2134833"/>
            <a:ext cx="3840479" cy="400110"/>
          </a:xfrm>
          <a:prstGeom prst="rect">
            <a:avLst/>
          </a:prstGeom>
          <a:noFill/>
        </p:spPr>
        <p:txBody>
          <a:bodyPr wrap="square" rtlCol="0">
            <a:spAutoFit/>
          </a:bodyPr>
          <a:lstStyle/>
          <a:p>
            <a:r>
              <a:rPr lang="en-US" sz="2000" noProof="0" dirty="0"/>
              <a:t>53% (41-71%)</a:t>
            </a:r>
          </a:p>
        </p:txBody>
      </p:sp>
      <p:sp>
        <p:nvSpPr>
          <p:cNvPr id="16" name="TextBox 15">
            <a:extLst>
              <a:ext uri="{FF2B5EF4-FFF2-40B4-BE49-F238E27FC236}">
                <a16:creationId xmlns:a16="http://schemas.microsoft.com/office/drawing/2014/main" id="{BB151840-E268-7DD4-D269-4EE97CFC5722}"/>
              </a:ext>
            </a:extLst>
          </p:cNvPr>
          <p:cNvSpPr txBox="1"/>
          <p:nvPr/>
        </p:nvSpPr>
        <p:spPr>
          <a:xfrm>
            <a:off x="2983270" y="2856178"/>
            <a:ext cx="4705622" cy="830997"/>
          </a:xfrm>
          <a:prstGeom prst="rect">
            <a:avLst/>
          </a:prstGeom>
          <a:noFill/>
        </p:spPr>
        <p:txBody>
          <a:bodyPr wrap="square" rtlCol="0">
            <a:spAutoFit/>
          </a:bodyPr>
          <a:lstStyle/>
          <a:p>
            <a:r>
              <a:rPr lang="en-US" sz="1600" noProof="0" dirty="0"/>
              <a:t>Spillover from wildlife then human-to-human transmission. Resurgence linked to viral persistence in people who recovered documented. </a:t>
            </a:r>
          </a:p>
        </p:txBody>
      </p:sp>
      <p:sp>
        <p:nvSpPr>
          <p:cNvPr id="17" name="TextBox 16">
            <a:extLst>
              <a:ext uri="{FF2B5EF4-FFF2-40B4-BE49-F238E27FC236}">
                <a16:creationId xmlns:a16="http://schemas.microsoft.com/office/drawing/2014/main" id="{47C68111-B681-0B63-209B-0A713FB1151C}"/>
              </a:ext>
            </a:extLst>
          </p:cNvPr>
          <p:cNvSpPr txBox="1"/>
          <p:nvPr/>
        </p:nvSpPr>
        <p:spPr>
          <a:xfrm>
            <a:off x="7688892" y="2929957"/>
            <a:ext cx="4222372" cy="646331"/>
          </a:xfrm>
          <a:prstGeom prst="rect">
            <a:avLst/>
          </a:prstGeom>
          <a:noFill/>
        </p:spPr>
        <p:txBody>
          <a:bodyPr wrap="square" rtlCol="0">
            <a:spAutoFit/>
          </a:bodyPr>
          <a:lstStyle/>
          <a:p>
            <a:r>
              <a:rPr lang="en-US" noProof="0" dirty="0"/>
              <a:t>Spillover from wildlife then human-to-human transmission.</a:t>
            </a:r>
          </a:p>
        </p:txBody>
      </p:sp>
      <p:sp>
        <p:nvSpPr>
          <p:cNvPr id="18" name="TextBox 17">
            <a:extLst>
              <a:ext uri="{FF2B5EF4-FFF2-40B4-BE49-F238E27FC236}">
                <a16:creationId xmlns:a16="http://schemas.microsoft.com/office/drawing/2014/main" id="{FFA4EA93-377C-CE73-B951-FD3951645155}"/>
              </a:ext>
            </a:extLst>
          </p:cNvPr>
          <p:cNvSpPr txBox="1"/>
          <p:nvPr/>
        </p:nvSpPr>
        <p:spPr>
          <a:xfrm>
            <a:off x="2983270" y="3953450"/>
            <a:ext cx="4705623" cy="1015663"/>
          </a:xfrm>
          <a:prstGeom prst="rect">
            <a:avLst/>
          </a:prstGeom>
          <a:noFill/>
        </p:spPr>
        <p:txBody>
          <a:bodyPr wrap="square" rtlCol="0">
            <a:spAutoFit/>
          </a:bodyPr>
          <a:lstStyle/>
          <a:p>
            <a:r>
              <a:rPr lang="en-US" sz="2000" noProof="0" dirty="0"/>
              <a:t>Open PRC platform, semi-automated near patient PCR, Ag RDT (oral fluids from deceased individual)</a:t>
            </a:r>
          </a:p>
        </p:txBody>
      </p:sp>
      <p:sp>
        <p:nvSpPr>
          <p:cNvPr id="19" name="TextBox 18">
            <a:extLst>
              <a:ext uri="{FF2B5EF4-FFF2-40B4-BE49-F238E27FC236}">
                <a16:creationId xmlns:a16="http://schemas.microsoft.com/office/drawing/2014/main" id="{02712CDC-58C5-D91E-EEC8-F003B8701560}"/>
              </a:ext>
            </a:extLst>
          </p:cNvPr>
          <p:cNvSpPr txBox="1"/>
          <p:nvPr/>
        </p:nvSpPr>
        <p:spPr>
          <a:xfrm>
            <a:off x="7708246" y="4186447"/>
            <a:ext cx="4222372" cy="400110"/>
          </a:xfrm>
          <a:prstGeom prst="rect">
            <a:avLst/>
          </a:prstGeom>
          <a:noFill/>
        </p:spPr>
        <p:txBody>
          <a:bodyPr wrap="square" rtlCol="0">
            <a:spAutoFit/>
          </a:bodyPr>
          <a:lstStyle/>
          <a:p>
            <a:r>
              <a:rPr lang="en-US" sz="2000" noProof="0" dirty="0"/>
              <a:t>Open PCR platform</a:t>
            </a:r>
          </a:p>
        </p:txBody>
      </p:sp>
      <p:sp>
        <p:nvSpPr>
          <p:cNvPr id="20" name="TextBox 19">
            <a:extLst>
              <a:ext uri="{FF2B5EF4-FFF2-40B4-BE49-F238E27FC236}">
                <a16:creationId xmlns:a16="http://schemas.microsoft.com/office/drawing/2014/main" id="{DD82020B-BBF6-817F-D454-5EC3AC078C51}"/>
              </a:ext>
            </a:extLst>
          </p:cNvPr>
          <p:cNvSpPr txBox="1"/>
          <p:nvPr/>
        </p:nvSpPr>
        <p:spPr>
          <a:xfrm>
            <a:off x="2992088" y="5297372"/>
            <a:ext cx="4687078" cy="400110"/>
          </a:xfrm>
          <a:prstGeom prst="rect">
            <a:avLst/>
          </a:prstGeom>
          <a:noFill/>
        </p:spPr>
        <p:txBody>
          <a:bodyPr wrap="square" rtlCol="0">
            <a:spAutoFit/>
          </a:bodyPr>
          <a:lstStyle/>
          <a:p>
            <a:r>
              <a:rPr lang="en-US" sz="2000" noProof="0" dirty="0"/>
              <a:t>Yes - two vaccines</a:t>
            </a:r>
          </a:p>
        </p:txBody>
      </p:sp>
      <p:sp>
        <p:nvSpPr>
          <p:cNvPr id="21" name="TextBox 20">
            <a:extLst>
              <a:ext uri="{FF2B5EF4-FFF2-40B4-BE49-F238E27FC236}">
                <a16:creationId xmlns:a16="http://schemas.microsoft.com/office/drawing/2014/main" id="{C86E162D-BAEE-2344-77C3-3EAEC957F582}"/>
              </a:ext>
            </a:extLst>
          </p:cNvPr>
          <p:cNvSpPr txBox="1"/>
          <p:nvPr/>
        </p:nvSpPr>
        <p:spPr>
          <a:xfrm>
            <a:off x="2983270" y="5966482"/>
            <a:ext cx="4695896" cy="400110"/>
          </a:xfrm>
          <a:prstGeom prst="rect">
            <a:avLst/>
          </a:prstGeom>
          <a:noFill/>
        </p:spPr>
        <p:txBody>
          <a:bodyPr wrap="square" rtlCol="0">
            <a:spAutoFit/>
          </a:bodyPr>
          <a:lstStyle/>
          <a:p>
            <a:r>
              <a:rPr lang="en-US" sz="2000" noProof="0" dirty="0"/>
              <a:t>Yes -  two monoclonal antibodies</a:t>
            </a:r>
          </a:p>
        </p:txBody>
      </p:sp>
      <p:sp>
        <p:nvSpPr>
          <p:cNvPr id="23" name="TextBox 22">
            <a:extLst>
              <a:ext uri="{FF2B5EF4-FFF2-40B4-BE49-F238E27FC236}">
                <a16:creationId xmlns:a16="http://schemas.microsoft.com/office/drawing/2014/main" id="{CE551FBA-73F5-95D6-31ED-220E482896B9}"/>
              </a:ext>
            </a:extLst>
          </p:cNvPr>
          <p:cNvSpPr txBox="1"/>
          <p:nvPr/>
        </p:nvSpPr>
        <p:spPr>
          <a:xfrm>
            <a:off x="7708246" y="5103321"/>
            <a:ext cx="4222372" cy="707886"/>
          </a:xfrm>
          <a:prstGeom prst="rect">
            <a:avLst/>
          </a:prstGeom>
          <a:noFill/>
        </p:spPr>
        <p:txBody>
          <a:bodyPr wrap="square" rtlCol="0">
            <a:spAutoFit/>
          </a:bodyPr>
          <a:lstStyle/>
          <a:p>
            <a:r>
              <a:rPr lang="en-US" sz="2000" noProof="0" dirty="0"/>
              <a:t>No - candidate vaccines, </a:t>
            </a:r>
            <a:r>
              <a:rPr lang="en-US" sz="2000" dirty="0"/>
              <a:t>for clinical trials</a:t>
            </a:r>
            <a:endParaRPr lang="en-US" sz="2000" noProof="0" dirty="0"/>
          </a:p>
        </p:txBody>
      </p:sp>
      <p:sp>
        <p:nvSpPr>
          <p:cNvPr id="24" name="TextBox 23">
            <a:extLst>
              <a:ext uri="{FF2B5EF4-FFF2-40B4-BE49-F238E27FC236}">
                <a16:creationId xmlns:a16="http://schemas.microsoft.com/office/drawing/2014/main" id="{0586DF4E-F6FF-AAD7-0A4F-107BDE5CC5CB}"/>
              </a:ext>
            </a:extLst>
          </p:cNvPr>
          <p:cNvSpPr txBox="1"/>
          <p:nvPr/>
        </p:nvSpPr>
        <p:spPr>
          <a:xfrm>
            <a:off x="7708246" y="5826067"/>
            <a:ext cx="4222372" cy="707886"/>
          </a:xfrm>
          <a:prstGeom prst="rect">
            <a:avLst/>
          </a:prstGeom>
          <a:noFill/>
        </p:spPr>
        <p:txBody>
          <a:bodyPr wrap="square" rtlCol="0">
            <a:spAutoFit/>
          </a:bodyPr>
          <a:lstStyle/>
          <a:p>
            <a:r>
              <a:rPr lang="en-US" sz="2000" noProof="0" dirty="0"/>
              <a:t>No - candidate therapeutics, for clinical trials</a:t>
            </a:r>
          </a:p>
        </p:txBody>
      </p:sp>
    </p:spTree>
    <p:extLst>
      <p:ext uri="{BB962C8B-B14F-4D97-AF65-F5344CB8AC3E}">
        <p14:creationId xmlns:p14="http://schemas.microsoft.com/office/powerpoint/2010/main" val="5810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7503" y="24277"/>
            <a:ext cx="8613768" cy="769956"/>
          </a:xfrm>
        </p:spPr>
        <p:txBody>
          <a:bodyPr/>
          <a:lstStyle/>
          <a:p>
            <a:r>
              <a:rPr lang="fr-FR" sz="3200" dirty="0">
                <a:latin typeface="Segoe Condensed" panose="020B0606040200020203" pitchFamily="34" charset="0"/>
              </a:rPr>
              <a:t>Transmission of </a:t>
            </a:r>
            <a:r>
              <a:rPr lang="fr-FR" sz="3200" dirty="0" err="1">
                <a:latin typeface="Segoe Condensed" panose="020B0606040200020203" pitchFamily="34" charset="0"/>
              </a:rPr>
              <a:t>Orthoebolaviruses</a:t>
            </a:r>
            <a:r>
              <a:rPr lang="fr-FR" sz="3200" dirty="0">
                <a:latin typeface="Segoe Condensed" panose="020B0606040200020203" pitchFamily="34" charset="0"/>
              </a:rPr>
              <a:t> </a:t>
            </a:r>
            <a:endParaRPr lang="en-US" sz="3200" dirty="0">
              <a:latin typeface="Segoe Condensed" panose="020B0606040200020203" pitchFamily="34" charset="0"/>
            </a:endParaRPr>
          </a:p>
        </p:txBody>
      </p:sp>
      <p:grpSp>
        <p:nvGrpSpPr>
          <p:cNvPr id="16" name="Group 15">
            <a:extLst>
              <a:ext uri="{FF2B5EF4-FFF2-40B4-BE49-F238E27FC236}">
                <a16:creationId xmlns:a16="http://schemas.microsoft.com/office/drawing/2014/main" id="{5C23A293-A9E1-8EBC-0F58-CD405DECBCE2}"/>
              </a:ext>
            </a:extLst>
          </p:cNvPr>
          <p:cNvGrpSpPr/>
          <p:nvPr/>
        </p:nvGrpSpPr>
        <p:grpSpPr>
          <a:xfrm>
            <a:off x="26609" y="1096779"/>
            <a:ext cx="3779164" cy="5505254"/>
            <a:chOff x="26609" y="1096779"/>
            <a:chExt cx="3779164" cy="5505254"/>
          </a:xfrm>
        </p:grpSpPr>
        <p:sp>
          <p:nvSpPr>
            <p:cNvPr id="17" name="Rounded Rectangle 16"/>
            <p:cNvSpPr/>
            <p:nvPr/>
          </p:nvSpPr>
          <p:spPr>
            <a:xfrm>
              <a:off x="97193" y="4787083"/>
              <a:ext cx="3708580" cy="1814950"/>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0070C0"/>
                </a:buClr>
                <a:buFont typeface="Arial" panose="020B0604020202020204" pitchFamily="34" charset="0"/>
                <a:buChar char="•"/>
              </a:pPr>
              <a:endParaRPr lang="en-GB" sz="1200" dirty="0">
                <a:solidFill>
                  <a:schemeClr val="tx1"/>
                </a:solidFill>
                <a:latin typeface="Segoe Condensed" panose="020B0606040200020203" pitchFamily="34" charset="0"/>
                <a:cs typeface="Arial" panose="020B0604020202020204" pitchFamily="34" charset="0"/>
              </a:endParaRPr>
            </a:p>
            <a:p>
              <a:pPr marL="285750" indent="-285750">
                <a:buClr>
                  <a:srgbClr val="0070C0"/>
                </a:buClr>
                <a:buFont typeface="Arial" panose="020B0604020202020204" pitchFamily="34" charset="0"/>
                <a:buChar char="•"/>
              </a:pPr>
              <a:r>
                <a:rPr lang="en-GB" sz="1400" dirty="0">
                  <a:solidFill>
                    <a:schemeClr val="tx1"/>
                  </a:solidFill>
                  <a:latin typeface="Segoe Condensed" panose="020B0606040200020203" pitchFamily="34" charset="0"/>
                  <a:cs typeface="Arial" panose="020B0604020202020204" pitchFamily="34" charset="0"/>
                </a:rPr>
                <a:t>Infected fruit bats enter in direct or indirect contact with other animals and pass on the infection. </a:t>
              </a:r>
            </a:p>
            <a:p>
              <a:pPr marL="285750" indent="-285750">
                <a:buClr>
                  <a:srgbClr val="0070C0"/>
                </a:buClr>
                <a:buFont typeface="Arial" panose="020B0604020202020204" pitchFamily="34" charset="0"/>
                <a:buChar char="•"/>
              </a:pPr>
              <a:r>
                <a:rPr lang="en-GB" sz="1400" dirty="0">
                  <a:solidFill>
                    <a:schemeClr val="tx1"/>
                  </a:solidFill>
                  <a:latin typeface="Segoe Condensed" panose="020B0606040200020203" pitchFamily="34" charset="0"/>
                  <a:cs typeface="Arial" panose="020B0604020202020204" pitchFamily="34" charset="0"/>
                </a:rPr>
                <a:t>Large-scale epidemics in primates or mammals (e.g. forest antelopes) can happen.</a:t>
              </a:r>
            </a:p>
            <a:p>
              <a:pPr algn="ctr"/>
              <a:endParaRPr lang="en-GB" sz="1600" dirty="0">
                <a:latin typeface="Segoe Condensed" panose="020B0606040200020203" pitchFamily="34" charset="0"/>
                <a:cs typeface="Arial" panose="020B0604020202020204" pitchFamily="34" charset="0"/>
              </a:endParaRPr>
            </a:p>
          </p:txBody>
        </p:sp>
        <p:sp>
          <p:nvSpPr>
            <p:cNvPr id="18" name="Rounded Rectangle 17"/>
            <p:cNvSpPr/>
            <p:nvPr/>
          </p:nvSpPr>
          <p:spPr>
            <a:xfrm>
              <a:off x="84231" y="4393810"/>
              <a:ext cx="3708580" cy="468000"/>
            </a:xfrm>
            <a:prstGeom prst="roundRect">
              <a:avLst>
                <a:gd name="adj" fmla="val 18469"/>
              </a:avLst>
            </a:prstGeom>
            <a:solidFill>
              <a:srgbClr val="0070C0"/>
            </a:solidFill>
            <a:ln>
              <a:solidFill>
                <a:srgbClr val="008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latin typeface="Segoe Condensed" panose="020B0606040200020203" pitchFamily="34" charset="0"/>
                  <a:cs typeface="Arial" panose="020B0604020202020204" pitchFamily="34" charset="0"/>
                </a:rPr>
                <a:t>2. Epizootics in animals </a:t>
              </a:r>
            </a:p>
          </p:txBody>
        </p:sp>
        <p:grpSp>
          <p:nvGrpSpPr>
            <p:cNvPr id="7" name="Group 6">
              <a:extLst>
                <a:ext uri="{FF2B5EF4-FFF2-40B4-BE49-F238E27FC236}">
                  <a16:creationId xmlns:a16="http://schemas.microsoft.com/office/drawing/2014/main" id="{3732A587-5353-1416-D743-0F64E359D8C1}"/>
                </a:ext>
              </a:extLst>
            </p:cNvPr>
            <p:cNvGrpSpPr/>
            <p:nvPr/>
          </p:nvGrpSpPr>
          <p:grpSpPr>
            <a:xfrm>
              <a:off x="26609" y="1096779"/>
              <a:ext cx="2991277" cy="3205163"/>
              <a:chOff x="26609" y="1096779"/>
              <a:chExt cx="2991277" cy="3205163"/>
            </a:xfrm>
          </p:grpSpPr>
          <p:sp>
            <p:nvSpPr>
              <p:cNvPr id="24" name="Line 577"/>
              <p:cNvSpPr>
                <a:spLocks noChangeShapeType="1"/>
              </p:cNvSpPr>
              <p:nvPr/>
            </p:nvSpPr>
            <p:spPr bwMode="auto">
              <a:xfrm flipH="1">
                <a:off x="2370529" y="1529735"/>
                <a:ext cx="0" cy="211656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 name="Group 806"/>
              <p:cNvGrpSpPr>
                <a:grpSpLocks/>
              </p:cNvGrpSpPr>
              <p:nvPr/>
            </p:nvGrpSpPr>
            <p:grpSpPr bwMode="auto">
              <a:xfrm>
                <a:off x="26609" y="1096779"/>
                <a:ext cx="2207684" cy="3201988"/>
                <a:chOff x="113" y="978"/>
                <a:chExt cx="1043" cy="2017"/>
              </a:xfrm>
            </p:grpSpPr>
            <p:sp>
              <p:nvSpPr>
                <p:cNvPr id="30" name="Freeform 807"/>
                <p:cNvSpPr>
                  <a:spLocks/>
                </p:cNvSpPr>
                <p:nvPr/>
              </p:nvSpPr>
              <p:spPr bwMode="auto">
                <a:xfrm>
                  <a:off x="113" y="980"/>
                  <a:ext cx="1043" cy="1347"/>
                </a:xfrm>
                <a:custGeom>
                  <a:avLst/>
                  <a:gdLst>
                    <a:gd name="T0" fmla="*/ 651 w 1497"/>
                    <a:gd name="T1" fmla="*/ 637 h 1893"/>
                    <a:gd name="T2" fmla="*/ 688 w 1497"/>
                    <a:gd name="T3" fmla="*/ 645 h 1893"/>
                    <a:gd name="T4" fmla="*/ 683 w 1497"/>
                    <a:gd name="T5" fmla="*/ 647 h 1893"/>
                    <a:gd name="T6" fmla="*/ 672 w 1497"/>
                    <a:gd name="T7" fmla="*/ 694 h 1893"/>
                    <a:gd name="T8" fmla="*/ 663 w 1497"/>
                    <a:gd name="T9" fmla="*/ 742 h 1893"/>
                    <a:gd name="T10" fmla="*/ 651 w 1497"/>
                    <a:gd name="T11" fmla="*/ 781 h 1893"/>
                    <a:gd name="T12" fmla="*/ 617 w 1497"/>
                    <a:gd name="T13" fmla="*/ 796 h 1893"/>
                    <a:gd name="T14" fmla="*/ 614 w 1497"/>
                    <a:gd name="T15" fmla="*/ 830 h 1893"/>
                    <a:gd name="T16" fmla="*/ 600 w 1497"/>
                    <a:gd name="T17" fmla="*/ 833 h 1893"/>
                    <a:gd name="T18" fmla="*/ 592 w 1497"/>
                    <a:gd name="T19" fmla="*/ 858 h 1893"/>
                    <a:gd name="T20" fmla="*/ 540 w 1497"/>
                    <a:gd name="T21" fmla="*/ 921 h 1893"/>
                    <a:gd name="T22" fmla="*/ 474 w 1497"/>
                    <a:gd name="T23" fmla="*/ 924 h 1893"/>
                    <a:gd name="T24" fmla="*/ 508 w 1497"/>
                    <a:gd name="T25" fmla="*/ 879 h 1893"/>
                    <a:gd name="T26" fmla="*/ 572 w 1497"/>
                    <a:gd name="T27" fmla="*/ 744 h 1893"/>
                    <a:gd name="T28" fmla="*/ 566 w 1497"/>
                    <a:gd name="T29" fmla="*/ 689 h 1893"/>
                    <a:gd name="T30" fmla="*/ 559 w 1497"/>
                    <a:gd name="T31" fmla="*/ 668 h 1893"/>
                    <a:gd name="T32" fmla="*/ 554 w 1497"/>
                    <a:gd name="T33" fmla="*/ 641 h 1893"/>
                    <a:gd name="T34" fmla="*/ 585 w 1497"/>
                    <a:gd name="T35" fmla="*/ 556 h 1893"/>
                    <a:gd name="T36" fmla="*/ 555 w 1497"/>
                    <a:gd name="T37" fmla="*/ 522 h 1893"/>
                    <a:gd name="T38" fmla="*/ 430 w 1497"/>
                    <a:gd name="T39" fmla="*/ 585 h 1893"/>
                    <a:gd name="T40" fmla="*/ 375 w 1497"/>
                    <a:gd name="T41" fmla="*/ 618 h 1893"/>
                    <a:gd name="T42" fmla="*/ 410 w 1497"/>
                    <a:gd name="T43" fmla="*/ 649 h 1893"/>
                    <a:gd name="T44" fmla="*/ 392 w 1497"/>
                    <a:gd name="T45" fmla="*/ 682 h 1893"/>
                    <a:gd name="T46" fmla="*/ 380 w 1497"/>
                    <a:gd name="T47" fmla="*/ 682 h 1893"/>
                    <a:gd name="T48" fmla="*/ 393 w 1497"/>
                    <a:gd name="T49" fmla="*/ 714 h 1893"/>
                    <a:gd name="T50" fmla="*/ 348 w 1497"/>
                    <a:gd name="T51" fmla="*/ 749 h 1893"/>
                    <a:gd name="T52" fmla="*/ 315 w 1497"/>
                    <a:gd name="T53" fmla="*/ 728 h 1893"/>
                    <a:gd name="T54" fmla="*/ 301 w 1497"/>
                    <a:gd name="T55" fmla="*/ 757 h 1893"/>
                    <a:gd name="T56" fmla="*/ 247 w 1497"/>
                    <a:gd name="T57" fmla="*/ 698 h 1893"/>
                    <a:gd name="T58" fmla="*/ 234 w 1497"/>
                    <a:gd name="T59" fmla="*/ 716 h 1893"/>
                    <a:gd name="T60" fmla="*/ 172 w 1497"/>
                    <a:gd name="T61" fmla="*/ 731 h 1893"/>
                    <a:gd name="T62" fmla="*/ 203 w 1497"/>
                    <a:gd name="T63" fmla="*/ 773 h 1893"/>
                    <a:gd name="T64" fmla="*/ 181 w 1497"/>
                    <a:gd name="T65" fmla="*/ 847 h 1893"/>
                    <a:gd name="T66" fmla="*/ 242 w 1497"/>
                    <a:gd name="T67" fmla="*/ 910 h 1893"/>
                    <a:gd name="T68" fmla="*/ 281 w 1497"/>
                    <a:gd name="T69" fmla="*/ 936 h 1893"/>
                    <a:gd name="T70" fmla="*/ 236 w 1497"/>
                    <a:gd name="T71" fmla="*/ 937 h 1893"/>
                    <a:gd name="T72" fmla="*/ 190 w 1497"/>
                    <a:gd name="T73" fmla="*/ 909 h 1893"/>
                    <a:gd name="T74" fmla="*/ 193 w 1497"/>
                    <a:gd name="T75" fmla="*/ 879 h 1893"/>
                    <a:gd name="T76" fmla="*/ 148 w 1497"/>
                    <a:gd name="T77" fmla="*/ 867 h 1893"/>
                    <a:gd name="T78" fmla="*/ 134 w 1497"/>
                    <a:gd name="T79" fmla="*/ 788 h 1893"/>
                    <a:gd name="T80" fmla="*/ 114 w 1497"/>
                    <a:gd name="T81" fmla="*/ 793 h 1893"/>
                    <a:gd name="T82" fmla="*/ 67 w 1497"/>
                    <a:gd name="T83" fmla="*/ 739 h 1893"/>
                    <a:gd name="T84" fmla="*/ 68 w 1497"/>
                    <a:gd name="T85" fmla="*/ 724 h 1893"/>
                    <a:gd name="T86" fmla="*/ 30 w 1497"/>
                    <a:gd name="T87" fmla="*/ 698 h 1893"/>
                    <a:gd name="T88" fmla="*/ 34 w 1497"/>
                    <a:gd name="T89" fmla="*/ 649 h 1893"/>
                    <a:gd name="T90" fmla="*/ 26 w 1497"/>
                    <a:gd name="T91" fmla="*/ 560 h 1893"/>
                    <a:gd name="T92" fmla="*/ 22 w 1497"/>
                    <a:gd name="T93" fmla="*/ 514 h 1893"/>
                    <a:gd name="T94" fmla="*/ 31 w 1497"/>
                    <a:gd name="T95" fmla="*/ 286 h 1893"/>
                    <a:gd name="T96" fmla="*/ 101 w 1497"/>
                    <a:gd name="T97" fmla="*/ 162 h 1893"/>
                    <a:gd name="T98" fmla="*/ 206 w 1497"/>
                    <a:gd name="T99" fmla="*/ 73 h 1893"/>
                    <a:gd name="T100" fmla="*/ 295 w 1497"/>
                    <a:gd name="T101" fmla="*/ 10 h 1893"/>
                    <a:gd name="T102" fmla="*/ 370 w 1497"/>
                    <a:gd name="T103" fmla="*/ 1 h 1893"/>
                    <a:gd name="T104" fmla="*/ 511 w 1497"/>
                    <a:gd name="T105" fmla="*/ 66 h 1893"/>
                    <a:gd name="T106" fmla="*/ 600 w 1497"/>
                    <a:gd name="T107" fmla="*/ 147 h 1893"/>
                    <a:gd name="T108" fmla="*/ 652 w 1497"/>
                    <a:gd name="T109" fmla="*/ 247 h 1893"/>
                    <a:gd name="T110" fmla="*/ 695 w 1497"/>
                    <a:gd name="T111" fmla="*/ 292 h 1893"/>
                    <a:gd name="T112" fmla="*/ 694 w 1497"/>
                    <a:gd name="T113" fmla="*/ 407 h 1893"/>
                    <a:gd name="T114" fmla="*/ 702 w 1497"/>
                    <a:gd name="T115" fmla="*/ 445 h 1893"/>
                    <a:gd name="T116" fmla="*/ 721 w 1497"/>
                    <a:gd name="T117" fmla="*/ 486 h 1893"/>
                    <a:gd name="T118" fmla="*/ 717 w 1497"/>
                    <a:gd name="T119" fmla="*/ 517 h 1893"/>
                    <a:gd name="T120" fmla="*/ 668 w 1497"/>
                    <a:gd name="T121" fmla="*/ 601 h 18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97" h="1893">
                      <a:moveTo>
                        <a:pt x="1377" y="1186"/>
                      </a:moveTo>
                      <a:lnTo>
                        <a:pt x="1379" y="1192"/>
                      </a:lnTo>
                      <a:lnTo>
                        <a:pt x="1385" y="1197"/>
                      </a:lnTo>
                      <a:lnTo>
                        <a:pt x="1398" y="1204"/>
                      </a:lnTo>
                      <a:lnTo>
                        <a:pt x="1410" y="1212"/>
                      </a:lnTo>
                      <a:lnTo>
                        <a:pt x="1412" y="1216"/>
                      </a:lnTo>
                      <a:lnTo>
                        <a:pt x="1412" y="1222"/>
                      </a:lnTo>
                      <a:lnTo>
                        <a:pt x="1408" y="1226"/>
                      </a:lnTo>
                      <a:lnTo>
                        <a:pt x="1400" y="1229"/>
                      </a:lnTo>
                      <a:lnTo>
                        <a:pt x="1375" y="1236"/>
                      </a:lnTo>
                      <a:lnTo>
                        <a:pt x="1350" y="1244"/>
                      </a:lnTo>
                      <a:lnTo>
                        <a:pt x="1343" y="1251"/>
                      </a:lnTo>
                      <a:lnTo>
                        <a:pt x="1340" y="1258"/>
                      </a:lnTo>
                      <a:lnTo>
                        <a:pt x="1341" y="1262"/>
                      </a:lnTo>
                      <a:lnTo>
                        <a:pt x="1343" y="1264"/>
                      </a:lnTo>
                      <a:lnTo>
                        <a:pt x="1353" y="1264"/>
                      </a:lnTo>
                      <a:lnTo>
                        <a:pt x="1382" y="1255"/>
                      </a:lnTo>
                      <a:lnTo>
                        <a:pt x="1398" y="1249"/>
                      </a:lnTo>
                      <a:lnTo>
                        <a:pt x="1412" y="1247"/>
                      </a:lnTo>
                      <a:lnTo>
                        <a:pt x="1424" y="1249"/>
                      </a:lnTo>
                      <a:lnTo>
                        <a:pt x="1428" y="1253"/>
                      </a:lnTo>
                      <a:lnTo>
                        <a:pt x="1431" y="1258"/>
                      </a:lnTo>
                      <a:lnTo>
                        <a:pt x="1432" y="1267"/>
                      </a:lnTo>
                      <a:lnTo>
                        <a:pt x="1429" y="1271"/>
                      </a:lnTo>
                      <a:lnTo>
                        <a:pt x="1424" y="1273"/>
                      </a:lnTo>
                      <a:lnTo>
                        <a:pt x="1417" y="1273"/>
                      </a:lnTo>
                      <a:lnTo>
                        <a:pt x="1400" y="1270"/>
                      </a:lnTo>
                      <a:lnTo>
                        <a:pt x="1392" y="1269"/>
                      </a:lnTo>
                      <a:lnTo>
                        <a:pt x="1386" y="1271"/>
                      </a:lnTo>
                      <a:lnTo>
                        <a:pt x="1380" y="1277"/>
                      </a:lnTo>
                      <a:lnTo>
                        <a:pt x="1376" y="1287"/>
                      </a:lnTo>
                      <a:lnTo>
                        <a:pt x="1374" y="1298"/>
                      </a:lnTo>
                      <a:lnTo>
                        <a:pt x="1375" y="1302"/>
                      </a:lnTo>
                      <a:lnTo>
                        <a:pt x="1377" y="1306"/>
                      </a:lnTo>
                      <a:lnTo>
                        <a:pt x="1379" y="1307"/>
                      </a:lnTo>
                      <a:lnTo>
                        <a:pt x="1383" y="1304"/>
                      </a:lnTo>
                      <a:lnTo>
                        <a:pt x="1392" y="1290"/>
                      </a:lnTo>
                      <a:lnTo>
                        <a:pt x="1402" y="1279"/>
                      </a:lnTo>
                      <a:lnTo>
                        <a:pt x="1407" y="1278"/>
                      </a:lnTo>
                      <a:lnTo>
                        <a:pt x="1412" y="1281"/>
                      </a:lnTo>
                      <a:lnTo>
                        <a:pt x="1429" y="1302"/>
                      </a:lnTo>
                      <a:lnTo>
                        <a:pt x="1433" y="1308"/>
                      </a:lnTo>
                      <a:lnTo>
                        <a:pt x="1435" y="1312"/>
                      </a:lnTo>
                      <a:lnTo>
                        <a:pt x="1432" y="1315"/>
                      </a:lnTo>
                      <a:lnTo>
                        <a:pt x="1427" y="1319"/>
                      </a:lnTo>
                      <a:lnTo>
                        <a:pt x="1403" y="1329"/>
                      </a:lnTo>
                      <a:lnTo>
                        <a:pt x="1407" y="1342"/>
                      </a:lnTo>
                      <a:lnTo>
                        <a:pt x="1407" y="1346"/>
                      </a:lnTo>
                      <a:lnTo>
                        <a:pt x="1405" y="1348"/>
                      </a:lnTo>
                      <a:lnTo>
                        <a:pt x="1398" y="1353"/>
                      </a:lnTo>
                      <a:lnTo>
                        <a:pt x="1386" y="1366"/>
                      </a:lnTo>
                      <a:lnTo>
                        <a:pt x="1383" y="1371"/>
                      </a:lnTo>
                      <a:lnTo>
                        <a:pt x="1382" y="1378"/>
                      </a:lnTo>
                      <a:lnTo>
                        <a:pt x="1382" y="1394"/>
                      </a:lnTo>
                      <a:lnTo>
                        <a:pt x="1388" y="1434"/>
                      </a:lnTo>
                      <a:lnTo>
                        <a:pt x="1394" y="1470"/>
                      </a:lnTo>
                      <a:lnTo>
                        <a:pt x="1392" y="1481"/>
                      </a:lnTo>
                      <a:lnTo>
                        <a:pt x="1390" y="1484"/>
                      </a:lnTo>
                      <a:lnTo>
                        <a:pt x="1386" y="1486"/>
                      </a:lnTo>
                      <a:lnTo>
                        <a:pt x="1382" y="1473"/>
                      </a:lnTo>
                      <a:lnTo>
                        <a:pt x="1378" y="1464"/>
                      </a:lnTo>
                      <a:lnTo>
                        <a:pt x="1374" y="1459"/>
                      </a:lnTo>
                      <a:lnTo>
                        <a:pt x="1370" y="1458"/>
                      </a:lnTo>
                      <a:lnTo>
                        <a:pt x="1368" y="1460"/>
                      </a:lnTo>
                      <a:lnTo>
                        <a:pt x="1366" y="1466"/>
                      </a:lnTo>
                      <a:lnTo>
                        <a:pt x="1368" y="1486"/>
                      </a:lnTo>
                      <a:lnTo>
                        <a:pt x="1361" y="1493"/>
                      </a:lnTo>
                      <a:lnTo>
                        <a:pt x="1350" y="1498"/>
                      </a:lnTo>
                      <a:lnTo>
                        <a:pt x="1339" y="1500"/>
                      </a:lnTo>
                      <a:lnTo>
                        <a:pt x="1330" y="1498"/>
                      </a:lnTo>
                      <a:lnTo>
                        <a:pt x="1334" y="1504"/>
                      </a:lnTo>
                      <a:lnTo>
                        <a:pt x="1338" y="1508"/>
                      </a:lnTo>
                      <a:lnTo>
                        <a:pt x="1348" y="1512"/>
                      </a:lnTo>
                      <a:lnTo>
                        <a:pt x="1351" y="1515"/>
                      </a:lnTo>
                      <a:lnTo>
                        <a:pt x="1353" y="1518"/>
                      </a:lnTo>
                      <a:lnTo>
                        <a:pt x="1352" y="1525"/>
                      </a:lnTo>
                      <a:lnTo>
                        <a:pt x="1348" y="1534"/>
                      </a:lnTo>
                      <a:lnTo>
                        <a:pt x="1342" y="1541"/>
                      </a:lnTo>
                      <a:lnTo>
                        <a:pt x="1336" y="1543"/>
                      </a:lnTo>
                      <a:lnTo>
                        <a:pt x="1330" y="1539"/>
                      </a:lnTo>
                      <a:lnTo>
                        <a:pt x="1323" y="1533"/>
                      </a:lnTo>
                      <a:lnTo>
                        <a:pt x="1312" y="1517"/>
                      </a:lnTo>
                      <a:lnTo>
                        <a:pt x="1307" y="1511"/>
                      </a:lnTo>
                      <a:lnTo>
                        <a:pt x="1302" y="1509"/>
                      </a:lnTo>
                      <a:lnTo>
                        <a:pt x="1312" y="1539"/>
                      </a:lnTo>
                      <a:lnTo>
                        <a:pt x="1315" y="1552"/>
                      </a:lnTo>
                      <a:lnTo>
                        <a:pt x="1312" y="1554"/>
                      </a:lnTo>
                      <a:lnTo>
                        <a:pt x="1306" y="1552"/>
                      </a:lnTo>
                      <a:lnTo>
                        <a:pt x="1284" y="1545"/>
                      </a:lnTo>
                      <a:lnTo>
                        <a:pt x="1276" y="1563"/>
                      </a:lnTo>
                      <a:lnTo>
                        <a:pt x="1271" y="1572"/>
                      </a:lnTo>
                      <a:lnTo>
                        <a:pt x="1267" y="1573"/>
                      </a:lnTo>
                      <a:lnTo>
                        <a:pt x="1264" y="1570"/>
                      </a:lnTo>
                      <a:lnTo>
                        <a:pt x="1255" y="1561"/>
                      </a:lnTo>
                      <a:lnTo>
                        <a:pt x="1248" y="1560"/>
                      </a:lnTo>
                      <a:lnTo>
                        <a:pt x="1239" y="1564"/>
                      </a:lnTo>
                      <a:lnTo>
                        <a:pt x="1241" y="1570"/>
                      </a:lnTo>
                      <a:lnTo>
                        <a:pt x="1246" y="1577"/>
                      </a:lnTo>
                      <a:lnTo>
                        <a:pt x="1265" y="1594"/>
                      </a:lnTo>
                      <a:lnTo>
                        <a:pt x="1282" y="1612"/>
                      </a:lnTo>
                      <a:lnTo>
                        <a:pt x="1285" y="1621"/>
                      </a:lnTo>
                      <a:lnTo>
                        <a:pt x="1284" y="1629"/>
                      </a:lnTo>
                      <a:lnTo>
                        <a:pt x="1274" y="1639"/>
                      </a:lnTo>
                      <a:lnTo>
                        <a:pt x="1265" y="1639"/>
                      </a:lnTo>
                      <a:lnTo>
                        <a:pt x="1256" y="1632"/>
                      </a:lnTo>
                      <a:lnTo>
                        <a:pt x="1246" y="1621"/>
                      </a:lnTo>
                      <a:lnTo>
                        <a:pt x="1228" y="1594"/>
                      </a:lnTo>
                      <a:lnTo>
                        <a:pt x="1218" y="1584"/>
                      </a:lnTo>
                      <a:lnTo>
                        <a:pt x="1208" y="1581"/>
                      </a:lnTo>
                      <a:lnTo>
                        <a:pt x="1203" y="1583"/>
                      </a:lnTo>
                      <a:lnTo>
                        <a:pt x="1203" y="1589"/>
                      </a:lnTo>
                      <a:lnTo>
                        <a:pt x="1211" y="1610"/>
                      </a:lnTo>
                      <a:lnTo>
                        <a:pt x="1221" y="1631"/>
                      </a:lnTo>
                      <a:lnTo>
                        <a:pt x="1222" y="1638"/>
                      </a:lnTo>
                      <a:lnTo>
                        <a:pt x="1218" y="1642"/>
                      </a:lnTo>
                      <a:lnTo>
                        <a:pt x="1229" y="1645"/>
                      </a:lnTo>
                      <a:lnTo>
                        <a:pt x="1236" y="1646"/>
                      </a:lnTo>
                      <a:lnTo>
                        <a:pt x="1242" y="1640"/>
                      </a:lnTo>
                      <a:lnTo>
                        <a:pt x="1246" y="1629"/>
                      </a:lnTo>
                      <a:lnTo>
                        <a:pt x="1281" y="1667"/>
                      </a:lnTo>
                      <a:lnTo>
                        <a:pt x="1287" y="1672"/>
                      </a:lnTo>
                      <a:lnTo>
                        <a:pt x="1287" y="1673"/>
                      </a:lnTo>
                      <a:lnTo>
                        <a:pt x="1286" y="1672"/>
                      </a:lnTo>
                      <a:lnTo>
                        <a:pt x="1280" y="1669"/>
                      </a:lnTo>
                      <a:lnTo>
                        <a:pt x="1269" y="1665"/>
                      </a:lnTo>
                      <a:lnTo>
                        <a:pt x="1254" y="1662"/>
                      </a:lnTo>
                      <a:lnTo>
                        <a:pt x="1236" y="1665"/>
                      </a:lnTo>
                      <a:lnTo>
                        <a:pt x="1228" y="1670"/>
                      </a:lnTo>
                      <a:lnTo>
                        <a:pt x="1222" y="1681"/>
                      </a:lnTo>
                      <a:lnTo>
                        <a:pt x="1218" y="1695"/>
                      </a:lnTo>
                      <a:lnTo>
                        <a:pt x="1214" y="1710"/>
                      </a:lnTo>
                      <a:lnTo>
                        <a:pt x="1208" y="1734"/>
                      </a:lnTo>
                      <a:lnTo>
                        <a:pt x="1204" y="1738"/>
                      </a:lnTo>
                      <a:lnTo>
                        <a:pt x="1200" y="1736"/>
                      </a:lnTo>
                      <a:lnTo>
                        <a:pt x="1191" y="1738"/>
                      </a:lnTo>
                      <a:lnTo>
                        <a:pt x="1183" y="1744"/>
                      </a:lnTo>
                      <a:lnTo>
                        <a:pt x="1177" y="1753"/>
                      </a:lnTo>
                      <a:lnTo>
                        <a:pt x="1172" y="1764"/>
                      </a:lnTo>
                      <a:lnTo>
                        <a:pt x="1163" y="1788"/>
                      </a:lnTo>
                      <a:lnTo>
                        <a:pt x="1159" y="1799"/>
                      </a:lnTo>
                      <a:lnTo>
                        <a:pt x="1153" y="1808"/>
                      </a:lnTo>
                      <a:lnTo>
                        <a:pt x="1115" y="1818"/>
                      </a:lnTo>
                      <a:lnTo>
                        <a:pt x="1112" y="1819"/>
                      </a:lnTo>
                      <a:lnTo>
                        <a:pt x="1107" y="1822"/>
                      </a:lnTo>
                      <a:lnTo>
                        <a:pt x="1100" y="1834"/>
                      </a:lnTo>
                      <a:lnTo>
                        <a:pt x="1093" y="1843"/>
                      </a:lnTo>
                      <a:lnTo>
                        <a:pt x="1090" y="1845"/>
                      </a:lnTo>
                      <a:lnTo>
                        <a:pt x="1088" y="1844"/>
                      </a:lnTo>
                      <a:lnTo>
                        <a:pt x="1063" y="1805"/>
                      </a:lnTo>
                      <a:lnTo>
                        <a:pt x="1058" y="1800"/>
                      </a:lnTo>
                      <a:lnTo>
                        <a:pt x="1053" y="1799"/>
                      </a:lnTo>
                      <a:lnTo>
                        <a:pt x="1048" y="1801"/>
                      </a:lnTo>
                      <a:lnTo>
                        <a:pt x="1041" y="1808"/>
                      </a:lnTo>
                      <a:lnTo>
                        <a:pt x="1003" y="1857"/>
                      </a:lnTo>
                      <a:lnTo>
                        <a:pt x="982" y="1833"/>
                      </a:lnTo>
                      <a:lnTo>
                        <a:pt x="976" y="1826"/>
                      </a:lnTo>
                      <a:lnTo>
                        <a:pt x="975" y="1819"/>
                      </a:lnTo>
                      <a:lnTo>
                        <a:pt x="978" y="1812"/>
                      </a:lnTo>
                      <a:lnTo>
                        <a:pt x="985" y="1803"/>
                      </a:lnTo>
                      <a:lnTo>
                        <a:pt x="1013" y="1772"/>
                      </a:lnTo>
                      <a:lnTo>
                        <a:pt x="1032" y="1782"/>
                      </a:lnTo>
                      <a:lnTo>
                        <a:pt x="1045" y="1785"/>
                      </a:lnTo>
                      <a:lnTo>
                        <a:pt x="1059" y="1784"/>
                      </a:lnTo>
                      <a:lnTo>
                        <a:pt x="1080" y="1779"/>
                      </a:lnTo>
                      <a:lnTo>
                        <a:pt x="1045" y="1775"/>
                      </a:lnTo>
                      <a:lnTo>
                        <a:pt x="1033" y="1770"/>
                      </a:lnTo>
                      <a:lnTo>
                        <a:pt x="1030" y="1766"/>
                      </a:lnTo>
                      <a:lnTo>
                        <a:pt x="1032" y="1762"/>
                      </a:lnTo>
                      <a:lnTo>
                        <a:pt x="1046" y="1736"/>
                      </a:lnTo>
                      <a:lnTo>
                        <a:pt x="1063" y="1712"/>
                      </a:lnTo>
                      <a:lnTo>
                        <a:pt x="1083" y="1690"/>
                      </a:lnTo>
                      <a:lnTo>
                        <a:pt x="1104" y="1669"/>
                      </a:lnTo>
                      <a:lnTo>
                        <a:pt x="1144" y="1634"/>
                      </a:lnTo>
                      <a:lnTo>
                        <a:pt x="1182" y="1606"/>
                      </a:lnTo>
                      <a:lnTo>
                        <a:pt x="1191" y="1594"/>
                      </a:lnTo>
                      <a:lnTo>
                        <a:pt x="1193" y="1581"/>
                      </a:lnTo>
                      <a:lnTo>
                        <a:pt x="1189" y="1565"/>
                      </a:lnTo>
                      <a:lnTo>
                        <a:pt x="1182" y="1549"/>
                      </a:lnTo>
                      <a:lnTo>
                        <a:pt x="1167" y="1517"/>
                      </a:lnTo>
                      <a:lnTo>
                        <a:pt x="1162" y="1503"/>
                      </a:lnTo>
                      <a:lnTo>
                        <a:pt x="1162" y="1491"/>
                      </a:lnTo>
                      <a:lnTo>
                        <a:pt x="1179" y="1469"/>
                      </a:lnTo>
                      <a:lnTo>
                        <a:pt x="1186" y="1462"/>
                      </a:lnTo>
                      <a:lnTo>
                        <a:pt x="1181" y="1461"/>
                      </a:lnTo>
                      <a:lnTo>
                        <a:pt x="1162" y="1451"/>
                      </a:lnTo>
                      <a:lnTo>
                        <a:pt x="1179" y="1460"/>
                      </a:lnTo>
                      <a:lnTo>
                        <a:pt x="1183" y="1461"/>
                      </a:lnTo>
                      <a:lnTo>
                        <a:pt x="1186" y="1459"/>
                      </a:lnTo>
                      <a:lnTo>
                        <a:pt x="1186" y="1450"/>
                      </a:lnTo>
                      <a:lnTo>
                        <a:pt x="1181" y="1437"/>
                      </a:lnTo>
                      <a:lnTo>
                        <a:pt x="1163" y="1406"/>
                      </a:lnTo>
                      <a:lnTo>
                        <a:pt x="1153" y="1390"/>
                      </a:lnTo>
                      <a:lnTo>
                        <a:pt x="1151" y="1384"/>
                      </a:lnTo>
                      <a:lnTo>
                        <a:pt x="1153" y="1376"/>
                      </a:lnTo>
                      <a:lnTo>
                        <a:pt x="1167" y="1361"/>
                      </a:lnTo>
                      <a:lnTo>
                        <a:pt x="1181" y="1346"/>
                      </a:lnTo>
                      <a:lnTo>
                        <a:pt x="1183" y="1337"/>
                      </a:lnTo>
                      <a:lnTo>
                        <a:pt x="1182" y="1329"/>
                      </a:lnTo>
                      <a:lnTo>
                        <a:pt x="1179" y="1329"/>
                      </a:lnTo>
                      <a:lnTo>
                        <a:pt x="1176" y="1330"/>
                      </a:lnTo>
                      <a:lnTo>
                        <a:pt x="1171" y="1339"/>
                      </a:lnTo>
                      <a:lnTo>
                        <a:pt x="1164" y="1349"/>
                      </a:lnTo>
                      <a:lnTo>
                        <a:pt x="1162" y="1351"/>
                      </a:lnTo>
                      <a:lnTo>
                        <a:pt x="1159" y="1349"/>
                      </a:lnTo>
                      <a:lnTo>
                        <a:pt x="1143" y="1327"/>
                      </a:lnTo>
                      <a:lnTo>
                        <a:pt x="1143" y="1323"/>
                      </a:lnTo>
                      <a:lnTo>
                        <a:pt x="1146" y="1322"/>
                      </a:lnTo>
                      <a:lnTo>
                        <a:pt x="1151" y="1319"/>
                      </a:lnTo>
                      <a:lnTo>
                        <a:pt x="1156" y="1314"/>
                      </a:lnTo>
                      <a:lnTo>
                        <a:pt x="1161" y="1302"/>
                      </a:lnTo>
                      <a:lnTo>
                        <a:pt x="1162" y="1281"/>
                      </a:lnTo>
                      <a:lnTo>
                        <a:pt x="1171" y="1278"/>
                      </a:lnTo>
                      <a:lnTo>
                        <a:pt x="1179" y="1270"/>
                      </a:lnTo>
                      <a:lnTo>
                        <a:pt x="1190" y="1258"/>
                      </a:lnTo>
                      <a:lnTo>
                        <a:pt x="1183" y="1256"/>
                      </a:lnTo>
                      <a:lnTo>
                        <a:pt x="1177" y="1257"/>
                      </a:lnTo>
                      <a:lnTo>
                        <a:pt x="1167" y="1265"/>
                      </a:lnTo>
                      <a:lnTo>
                        <a:pt x="1161" y="1270"/>
                      </a:lnTo>
                      <a:lnTo>
                        <a:pt x="1156" y="1273"/>
                      </a:lnTo>
                      <a:lnTo>
                        <a:pt x="1149" y="1271"/>
                      </a:lnTo>
                      <a:lnTo>
                        <a:pt x="1141" y="1266"/>
                      </a:lnTo>
                      <a:lnTo>
                        <a:pt x="1137" y="1261"/>
                      </a:lnTo>
                      <a:lnTo>
                        <a:pt x="1134" y="1253"/>
                      </a:lnTo>
                      <a:lnTo>
                        <a:pt x="1130" y="1230"/>
                      </a:lnTo>
                      <a:lnTo>
                        <a:pt x="1131" y="1202"/>
                      </a:lnTo>
                      <a:lnTo>
                        <a:pt x="1134" y="1173"/>
                      </a:lnTo>
                      <a:lnTo>
                        <a:pt x="1141" y="1146"/>
                      </a:lnTo>
                      <a:lnTo>
                        <a:pt x="1151" y="1126"/>
                      </a:lnTo>
                      <a:lnTo>
                        <a:pt x="1158" y="1118"/>
                      </a:lnTo>
                      <a:lnTo>
                        <a:pt x="1165" y="1114"/>
                      </a:lnTo>
                      <a:lnTo>
                        <a:pt x="1173" y="1112"/>
                      </a:lnTo>
                      <a:lnTo>
                        <a:pt x="1182" y="1114"/>
                      </a:lnTo>
                      <a:lnTo>
                        <a:pt x="1196" y="1107"/>
                      </a:lnTo>
                      <a:lnTo>
                        <a:pt x="1205" y="1099"/>
                      </a:lnTo>
                      <a:lnTo>
                        <a:pt x="1208" y="1095"/>
                      </a:lnTo>
                      <a:lnTo>
                        <a:pt x="1208" y="1091"/>
                      </a:lnTo>
                      <a:lnTo>
                        <a:pt x="1191" y="1051"/>
                      </a:lnTo>
                      <a:lnTo>
                        <a:pt x="1182" y="1034"/>
                      </a:lnTo>
                      <a:lnTo>
                        <a:pt x="1171" y="1020"/>
                      </a:lnTo>
                      <a:lnTo>
                        <a:pt x="1170" y="1038"/>
                      </a:lnTo>
                      <a:lnTo>
                        <a:pt x="1167" y="1051"/>
                      </a:lnTo>
                      <a:lnTo>
                        <a:pt x="1162" y="1057"/>
                      </a:lnTo>
                      <a:lnTo>
                        <a:pt x="1158" y="1059"/>
                      </a:lnTo>
                      <a:lnTo>
                        <a:pt x="1153" y="1056"/>
                      </a:lnTo>
                      <a:lnTo>
                        <a:pt x="1148" y="1050"/>
                      </a:lnTo>
                      <a:lnTo>
                        <a:pt x="1145" y="1041"/>
                      </a:lnTo>
                      <a:lnTo>
                        <a:pt x="1144" y="1030"/>
                      </a:lnTo>
                      <a:lnTo>
                        <a:pt x="1123" y="1050"/>
                      </a:lnTo>
                      <a:lnTo>
                        <a:pt x="1099" y="1077"/>
                      </a:lnTo>
                      <a:lnTo>
                        <a:pt x="1043" y="1141"/>
                      </a:lnTo>
                      <a:lnTo>
                        <a:pt x="1014" y="1168"/>
                      </a:lnTo>
                      <a:lnTo>
                        <a:pt x="988" y="1188"/>
                      </a:lnTo>
                      <a:lnTo>
                        <a:pt x="976" y="1194"/>
                      </a:lnTo>
                      <a:lnTo>
                        <a:pt x="965" y="1195"/>
                      </a:lnTo>
                      <a:lnTo>
                        <a:pt x="955" y="1193"/>
                      </a:lnTo>
                      <a:lnTo>
                        <a:pt x="947" y="1186"/>
                      </a:lnTo>
                      <a:lnTo>
                        <a:pt x="929" y="1163"/>
                      </a:lnTo>
                      <a:lnTo>
                        <a:pt x="911" y="1157"/>
                      </a:lnTo>
                      <a:lnTo>
                        <a:pt x="898" y="1154"/>
                      </a:lnTo>
                      <a:lnTo>
                        <a:pt x="886" y="1155"/>
                      </a:lnTo>
                      <a:lnTo>
                        <a:pt x="878" y="1158"/>
                      </a:lnTo>
                      <a:lnTo>
                        <a:pt x="873" y="1165"/>
                      </a:lnTo>
                      <a:lnTo>
                        <a:pt x="868" y="1173"/>
                      </a:lnTo>
                      <a:lnTo>
                        <a:pt x="864" y="1193"/>
                      </a:lnTo>
                      <a:lnTo>
                        <a:pt x="861" y="1236"/>
                      </a:lnTo>
                      <a:lnTo>
                        <a:pt x="859" y="1245"/>
                      </a:lnTo>
                      <a:lnTo>
                        <a:pt x="856" y="1252"/>
                      </a:lnTo>
                      <a:lnTo>
                        <a:pt x="851" y="1256"/>
                      </a:lnTo>
                      <a:lnTo>
                        <a:pt x="845" y="1258"/>
                      </a:lnTo>
                      <a:lnTo>
                        <a:pt x="825" y="1244"/>
                      </a:lnTo>
                      <a:lnTo>
                        <a:pt x="808" y="1234"/>
                      </a:lnTo>
                      <a:lnTo>
                        <a:pt x="790" y="1226"/>
                      </a:lnTo>
                      <a:lnTo>
                        <a:pt x="772" y="1220"/>
                      </a:lnTo>
                      <a:lnTo>
                        <a:pt x="757" y="1220"/>
                      </a:lnTo>
                      <a:lnTo>
                        <a:pt x="751" y="1223"/>
                      </a:lnTo>
                      <a:lnTo>
                        <a:pt x="746" y="1228"/>
                      </a:lnTo>
                      <a:lnTo>
                        <a:pt x="744" y="1235"/>
                      </a:lnTo>
                      <a:lnTo>
                        <a:pt x="742" y="1245"/>
                      </a:lnTo>
                      <a:lnTo>
                        <a:pt x="744" y="1235"/>
                      </a:lnTo>
                      <a:lnTo>
                        <a:pt x="747" y="1229"/>
                      </a:lnTo>
                      <a:lnTo>
                        <a:pt x="753" y="1226"/>
                      </a:lnTo>
                      <a:lnTo>
                        <a:pt x="760" y="1226"/>
                      </a:lnTo>
                      <a:lnTo>
                        <a:pt x="779" y="1233"/>
                      </a:lnTo>
                      <a:lnTo>
                        <a:pt x="799" y="1245"/>
                      </a:lnTo>
                      <a:lnTo>
                        <a:pt x="835" y="1273"/>
                      </a:lnTo>
                      <a:lnTo>
                        <a:pt x="845" y="1282"/>
                      </a:lnTo>
                      <a:lnTo>
                        <a:pt x="846" y="1283"/>
                      </a:lnTo>
                      <a:lnTo>
                        <a:pt x="845" y="1281"/>
                      </a:lnTo>
                      <a:lnTo>
                        <a:pt x="843" y="1285"/>
                      </a:lnTo>
                      <a:lnTo>
                        <a:pt x="838" y="1288"/>
                      </a:lnTo>
                      <a:lnTo>
                        <a:pt x="824" y="1290"/>
                      </a:lnTo>
                      <a:lnTo>
                        <a:pt x="810" y="1290"/>
                      </a:lnTo>
                      <a:lnTo>
                        <a:pt x="807" y="1292"/>
                      </a:lnTo>
                      <a:lnTo>
                        <a:pt x="807" y="1294"/>
                      </a:lnTo>
                      <a:lnTo>
                        <a:pt x="827" y="1317"/>
                      </a:lnTo>
                      <a:lnTo>
                        <a:pt x="828" y="1321"/>
                      </a:lnTo>
                      <a:lnTo>
                        <a:pt x="826" y="1325"/>
                      </a:lnTo>
                      <a:lnTo>
                        <a:pt x="819" y="1335"/>
                      </a:lnTo>
                      <a:lnTo>
                        <a:pt x="807" y="1347"/>
                      </a:lnTo>
                      <a:lnTo>
                        <a:pt x="795" y="1326"/>
                      </a:lnTo>
                      <a:lnTo>
                        <a:pt x="788" y="1305"/>
                      </a:lnTo>
                      <a:lnTo>
                        <a:pt x="780" y="1275"/>
                      </a:lnTo>
                      <a:lnTo>
                        <a:pt x="775" y="1268"/>
                      </a:lnTo>
                      <a:lnTo>
                        <a:pt x="767" y="1270"/>
                      </a:lnTo>
                      <a:lnTo>
                        <a:pt x="753" y="1282"/>
                      </a:lnTo>
                      <a:lnTo>
                        <a:pt x="733" y="1306"/>
                      </a:lnTo>
                      <a:lnTo>
                        <a:pt x="752" y="1295"/>
                      </a:lnTo>
                      <a:lnTo>
                        <a:pt x="764" y="1292"/>
                      </a:lnTo>
                      <a:lnTo>
                        <a:pt x="772" y="1294"/>
                      </a:lnTo>
                      <a:lnTo>
                        <a:pt x="775" y="1302"/>
                      </a:lnTo>
                      <a:lnTo>
                        <a:pt x="779" y="1329"/>
                      </a:lnTo>
                      <a:lnTo>
                        <a:pt x="782" y="1346"/>
                      </a:lnTo>
                      <a:lnTo>
                        <a:pt x="789" y="1366"/>
                      </a:lnTo>
                      <a:lnTo>
                        <a:pt x="804" y="1357"/>
                      </a:lnTo>
                      <a:lnTo>
                        <a:pt x="815" y="1351"/>
                      </a:lnTo>
                      <a:lnTo>
                        <a:pt x="824" y="1351"/>
                      </a:lnTo>
                      <a:lnTo>
                        <a:pt x="831" y="1354"/>
                      </a:lnTo>
                      <a:lnTo>
                        <a:pt x="836" y="1361"/>
                      </a:lnTo>
                      <a:lnTo>
                        <a:pt x="841" y="1371"/>
                      </a:lnTo>
                      <a:lnTo>
                        <a:pt x="855" y="1401"/>
                      </a:lnTo>
                      <a:lnTo>
                        <a:pt x="850" y="1408"/>
                      </a:lnTo>
                      <a:lnTo>
                        <a:pt x="843" y="1411"/>
                      </a:lnTo>
                      <a:lnTo>
                        <a:pt x="827" y="1411"/>
                      </a:lnTo>
                      <a:lnTo>
                        <a:pt x="813" y="1410"/>
                      </a:lnTo>
                      <a:lnTo>
                        <a:pt x="809" y="1411"/>
                      </a:lnTo>
                      <a:lnTo>
                        <a:pt x="807" y="1414"/>
                      </a:lnTo>
                      <a:lnTo>
                        <a:pt x="808" y="1464"/>
                      </a:lnTo>
                      <a:lnTo>
                        <a:pt x="807" y="1478"/>
                      </a:lnTo>
                      <a:lnTo>
                        <a:pt x="800" y="1467"/>
                      </a:lnTo>
                      <a:lnTo>
                        <a:pt x="780" y="1437"/>
                      </a:lnTo>
                      <a:lnTo>
                        <a:pt x="775" y="1432"/>
                      </a:lnTo>
                      <a:lnTo>
                        <a:pt x="770" y="1430"/>
                      </a:lnTo>
                      <a:lnTo>
                        <a:pt x="761" y="1433"/>
                      </a:lnTo>
                      <a:lnTo>
                        <a:pt x="751" y="1443"/>
                      </a:lnTo>
                      <a:lnTo>
                        <a:pt x="742" y="1456"/>
                      </a:lnTo>
                      <a:lnTo>
                        <a:pt x="725" y="1478"/>
                      </a:lnTo>
                      <a:lnTo>
                        <a:pt x="719" y="1481"/>
                      </a:lnTo>
                      <a:lnTo>
                        <a:pt x="717" y="1478"/>
                      </a:lnTo>
                      <a:lnTo>
                        <a:pt x="715" y="1473"/>
                      </a:lnTo>
                      <a:lnTo>
                        <a:pt x="713" y="1464"/>
                      </a:lnTo>
                      <a:lnTo>
                        <a:pt x="714" y="1457"/>
                      </a:lnTo>
                      <a:lnTo>
                        <a:pt x="718" y="1453"/>
                      </a:lnTo>
                      <a:lnTo>
                        <a:pt x="722" y="1450"/>
                      </a:lnTo>
                      <a:lnTo>
                        <a:pt x="735" y="1446"/>
                      </a:lnTo>
                      <a:lnTo>
                        <a:pt x="742" y="1442"/>
                      </a:lnTo>
                      <a:lnTo>
                        <a:pt x="748" y="1435"/>
                      </a:lnTo>
                      <a:lnTo>
                        <a:pt x="739" y="1440"/>
                      </a:lnTo>
                      <a:lnTo>
                        <a:pt x="727" y="1441"/>
                      </a:lnTo>
                      <a:lnTo>
                        <a:pt x="700" y="1440"/>
                      </a:lnTo>
                      <a:lnTo>
                        <a:pt x="672" y="1437"/>
                      </a:lnTo>
                      <a:lnTo>
                        <a:pt x="649" y="1437"/>
                      </a:lnTo>
                      <a:lnTo>
                        <a:pt x="673" y="1442"/>
                      </a:lnTo>
                      <a:lnTo>
                        <a:pt x="693" y="1449"/>
                      </a:lnTo>
                      <a:lnTo>
                        <a:pt x="699" y="1453"/>
                      </a:lnTo>
                      <a:lnTo>
                        <a:pt x="704" y="1458"/>
                      </a:lnTo>
                      <a:lnTo>
                        <a:pt x="706" y="1465"/>
                      </a:lnTo>
                      <a:lnTo>
                        <a:pt x="705" y="1473"/>
                      </a:lnTo>
                      <a:lnTo>
                        <a:pt x="697" y="1466"/>
                      </a:lnTo>
                      <a:lnTo>
                        <a:pt x="688" y="1464"/>
                      </a:lnTo>
                      <a:lnTo>
                        <a:pt x="681" y="1466"/>
                      </a:lnTo>
                      <a:lnTo>
                        <a:pt x="674" y="1470"/>
                      </a:lnTo>
                      <a:lnTo>
                        <a:pt x="649" y="1498"/>
                      </a:lnTo>
                      <a:lnTo>
                        <a:pt x="626" y="1497"/>
                      </a:lnTo>
                      <a:lnTo>
                        <a:pt x="620" y="1495"/>
                      </a:lnTo>
                      <a:lnTo>
                        <a:pt x="616" y="1491"/>
                      </a:lnTo>
                      <a:lnTo>
                        <a:pt x="606" y="1480"/>
                      </a:lnTo>
                      <a:lnTo>
                        <a:pt x="584" y="1462"/>
                      </a:lnTo>
                      <a:lnTo>
                        <a:pt x="578" y="1456"/>
                      </a:lnTo>
                      <a:lnTo>
                        <a:pt x="573" y="1447"/>
                      </a:lnTo>
                      <a:lnTo>
                        <a:pt x="566" y="1423"/>
                      </a:lnTo>
                      <a:lnTo>
                        <a:pt x="561" y="1398"/>
                      </a:lnTo>
                      <a:lnTo>
                        <a:pt x="556" y="1378"/>
                      </a:lnTo>
                      <a:lnTo>
                        <a:pt x="526" y="1353"/>
                      </a:lnTo>
                      <a:lnTo>
                        <a:pt x="512" y="1343"/>
                      </a:lnTo>
                      <a:lnTo>
                        <a:pt x="510" y="1344"/>
                      </a:lnTo>
                      <a:lnTo>
                        <a:pt x="509" y="1351"/>
                      </a:lnTo>
                      <a:lnTo>
                        <a:pt x="510" y="1378"/>
                      </a:lnTo>
                      <a:lnTo>
                        <a:pt x="509" y="1382"/>
                      </a:lnTo>
                      <a:lnTo>
                        <a:pt x="507" y="1384"/>
                      </a:lnTo>
                      <a:lnTo>
                        <a:pt x="499" y="1386"/>
                      </a:lnTo>
                      <a:lnTo>
                        <a:pt x="477" y="1377"/>
                      </a:lnTo>
                      <a:lnTo>
                        <a:pt x="455" y="1366"/>
                      </a:lnTo>
                      <a:lnTo>
                        <a:pt x="447" y="1364"/>
                      </a:lnTo>
                      <a:lnTo>
                        <a:pt x="444" y="1366"/>
                      </a:lnTo>
                      <a:lnTo>
                        <a:pt x="446" y="1375"/>
                      </a:lnTo>
                      <a:lnTo>
                        <a:pt x="451" y="1381"/>
                      </a:lnTo>
                      <a:lnTo>
                        <a:pt x="465" y="1390"/>
                      </a:lnTo>
                      <a:lnTo>
                        <a:pt x="478" y="1400"/>
                      </a:lnTo>
                      <a:lnTo>
                        <a:pt x="482" y="1406"/>
                      </a:lnTo>
                      <a:lnTo>
                        <a:pt x="482" y="1414"/>
                      </a:lnTo>
                      <a:lnTo>
                        <a:pt x="473" y="1432"/>
                      </a:lnTo>
                      <a:lnTo>
                        <a:pt x="462" y="1444"/>
                      </a:lnTo>
                      <a:lnTo>
                        <a:pt x="451" y="1450"/>
                      </a:lnTo>
                      <a:lnTo>
                        <a:pt x="440" y="1450"/>
                      </a:lnTo>
                      <a:lnTo>
                        <a:pt x="432" y="1445"/>
                      </a:lnTo>
                      <a:lnTo>
                        <a:pt x="428" y="1435"/>
                      </a:lnTo>
                      <a:lnTo>
                        <a:pt x="428" y="1420"/>
                      </a:lnTo>
                      <a:lnTo>
                        <a:pt x="434" y="1401"/>
                      </a:lnTo>
                      <a:lnTo>
                        <a:pt x="423" y="1415"/>
                      </a:lnTo>
                      <a:lnTo>
                        <a:pt x="409" y="1425"/>
                      </a:lnTo>
                      <a:lnTo>
                        <a:pt x="377" y="1435"/>
                      </a:lnTo>
                      <a:lnTo>
                        <a:pt x="364" y="1439"/>
                      </a:lnTo>
                      <a:lnTo>
                        <a:pt x="355" y="1444"/>
                      </a:lnTo>
                      <a:lnTo>
                        <a:pt x="353" y="1447"/>
                      </a:lnTo>
                      <a:lnTo>
                        <a:pt x="353" y="1451"/>
                      </a:lnTo>
                      <a:lnTo>
                        <a:pt x="360" y="1462"/>
                      </a:lnTo>
                      <a:lnTo>
                        <a:pt x="385" y="1488"/>
                      </a:lnTo>
                      <a:lnTo>
                        <a:pt x="397" y="1502"/>
                      </a:lnTo>
                      <a:lnTo>
                        <a:pt x="395" y="1505"/>
                      </a:lnTo>
                      <a:lnTo>
                        <a:pt x="387" y="1508"/>
                      </a:lnTo>
                      <a:lnTo>
                        <a:pt x="342" y="1509"/>
                      </a:lnTo>
                      <a:lnTo>
                        <a:pt x="362" y="1509"/>
                      </a:lnTo>
                      <a:lnTo>
                        <a:pt x="379" y="1511"/>
                      </a:lnTo>
                      <a:lnTo>
                        <a:pt x="397" y="1516"/>
                      </a:lnTo>
                      <a:lnTo>
                        <a:pt x="412" y="1523"/>
                      </a:lnTo>
                      <a:lnTo>
                        <a:pt x="417" y="1528"/>
                      </a:lnTo>
                      <a:lnTo>
                        <a:pt x="420" y="1534"/>
                      </a:lnTo>
                      <a:lnTo>
                        <a:pt x="422" y="1541"/>
                      </a:lnTo>
                      <a:lnTo>
                        <a:pt x="420" y="1549"/>
                      </a:lnTo>
                      <a:lnTo>
                        <a:pt x="416" y="1559"/>
                      </a:lnTo>
                      <a:lnTo>
                        <a:pt x="407" y="1570"/>
                      </a:lnTo>
                      <a:lnTo>
                        <a:pt x="391" y="1593"/>
                      </a:lnTo>
                      <a:lnTo>
                        <a:pt x="378" y="1618"/>
                      </a:lnTo>
                      <a:lnTo>
                        <a:pt x="365" y="1643"/>
                      </a:lnTo>
                      <a:lnTo>
                        <a:pt x="352" y="1665"/>
                      </a:lnTo>
                      <a:lnTo>
                        <a:pt x="348" y="1670"/>
                      </a:lnTo>
                      <a:lnTo>
                        <a:pt x="349" y="1674"/>
                      </a:lnTo>
                      <a:lnTo>
                        <a:pt x="358" y="1676"/>
                      </a:lnTo>
                      <a:lnTo>
                        <a:pt x="373" y="1672"/>
                      </a:lnTo>
                      <a:lnTo>
                        <a:pt x="388" y="1665"/>
                      </a:lnTo>
                      <a:lnTo>
                        <a:pt x="394" y="1658"/>
                      </a:lnTo>
                      <a:lnTo>
                        <a:pt x="398" y="1652"/>
                      </a:lnTo>
                      <a:lnTo>
                        <a:pt x="398" y="1644"/>
                      </a:lnTo>
                      <a:lnTo>
                        <a:pt x="399" y="1652"/>
                      </a:lnTo>
                      <a:lnTo>
                        <a:pt x="407" y="1688"/>
                      </a:lnTo>
                      <a:lnTo>
                        <a:pt x="429" y="1721"/>
                      </a:lnTo>
                      <a:lnTo>
                        <a:pt x="456" y="1763"/>
                      </a:lnTo>
                      <a:lnTo>
                        <a:pt x="469" y="1781"/>
                      </a:lnTo>
                      <a:lnTo>
                        <a:pt x="481" y="1795"/>
                      </a:lnTo>
                      <a:lnTo>
                        <a:pt x="492" y="1801"/>
                      </a:lnTo>
                      <a:lnTo>
                        <a:pt x="497" y="1800"/>
                      </a:lnTo>
                      <a:lnTo>
                        <a:pt x="500" y="1797"/>
                      </a:lnTo>
                      <a:lnTo>
                        <a:pt x="518" y="1772"/>
                      </a:lnTo>
                      <a:lnTo>
                        <a:pt x="538" y="1797"/>
                      </a:lnTo>
                      <a:lnTo>
                        <a:pt x="540" y="1804"/>
                      </a:lnTo>
                      <a:lnTo>
                        <a:pt x="537" y="1814"/>
                      </a:lnTo>
                      <a:lnTo>
                        <a:pt x="527" y="1834"/>
                      </a:lnTo>
                      <a:lnTo>
                        <a:pt x="524" y="1839"/>
                      </a:lnTo>
                      <a:lnTo>
                        <a:pt x="525" y="1838"/>
                      </a:lnTo>
                      <a:lnTo>
                        <a:pt x="546" y="1808"/>
                      </a:lnTo>
                      <a:lnTo>
                        <a:pt x="556" y="1844"/>
                      </a:lnTo>
                      <a:lnTo>
                        <a:pt x="567" y="1842"/>
                      </a:lnTo>
                      <a:lnTo>
                        <a:pt x="574" y="1844"/>
                      </a:lnTo>
                      <a:lnTo>
                        <a:pt x="579" y="1849"/>
                      </a:lnTo>
                      <a:lnTo>
                        <a:pt x="583" y="1856"/>
                      </a:lnTo>
                      <a:lnTo>
                        <a:pt x="589" y="1873"/>
                      </a:lnTo>
                      <a:lnTo>
                        <a:pt x="595" y="1890"/>
                      </a:lnTo>
                      <a:lnTo>
                        <a:pt x="574" y="1869"/>
                      </a:lnTo>
                      <a:lnTo>
                        <a:pt x="567" y="1867"/>
                      </a:lnTo>
                      <a:lnTo>
                        <a:pt x="556" y="1871"/>
                      </a:lnTo>
                      <a:lnTo>
                        <a:pt x="527" y="1884"/>
                      </a:lnTo>
                      <a:lnTo>
                        <a:pt x="512" y="1890"/>
                      </a:lnTo>
                      <a:lnTo>
                        <a:pt x="496" y="1893"/>
                      </a:lnTo>
                      <a:lnTo>
                        <a:pt x="483" y="1890"/>
                      </a:lnTo>
                      <a:lnTo>
                        <a:pt x="477" y="1886"/>
                      </a:lnTo>
                      <a:lnTo>
                        <a:pt x="472" y="1880"/>
                      </a:lnTo>
                      <a:lnTo>
                        <a:pt x="486" y="1851"/>
                      </a:lnTo>
                      <a:lnTo>
                        <a:pt x="492" y="1837"/>
                      </a:lnTo>
                      <a:lnTo>
                        <a:pt x="492" y="1834"/>
                      </a:lnTo>
                      <a:lnTo>
                        <a:pt x="489" y="1833"/>
                      </a:lnTo>
                      <a:lnTo>
                        <a:pt x="474" y="1832"/>
                      </a:lnTo>
                      <a:lnTo>
                        <a:pt x="456" y="1852"/>
                      </a:lnTo>
                      <a:lnTo>
                        <a:pt x="444" y="1863"/>
                      </a:lnTo>
                      <a:lnTo>
                        <a:pt x="437" y="1865"/>
                      </a:lnTo>
                      <a:lnTo>
                        <a:pt x="433" y="1860"/>
                      </a:lnTo>
                      <a:lnTo>
                        <a:pt x="427" y="1839"/>
                      </a:lnTo>
                      <a:lnTo>
                        <a:pt x="423" y="1825"/>
                      </a:lnTo>
                      <a:lnTo>
                        <a:pt x="415" y="1812"/>
                      </a:lnTo>
                      <a:lnTo>
                        <a:pt x="403" y="1799"/>
                      </a:lnTo>
                      <a:lnTo>
                        <a:pt x="391" y="1796"/>
                      </a:lnTo>
                      <a:lnTo>
                        <a:pt x="378" y="1800"/>
                      </a:lnTo>
                      <a:lnTo>
                        <a:pt x="360" y="1808"/>
                      </a:lnTo>
                      <a:lnTo>
                        <a:pt x="349" y="1794"/>
                      </a:lnTo>
                      <a:lnTo>
                        <a:pt x="343" y="1782"/>
                      </a:lnTo>
                      <a:lnTo>
                        <a:pt x="342" y="1777"/>
                      </a:lnTo>
                      <a:lnTo>
                        <a:pt x="342" y="1772"/>
                      </a:lnTo>
                      <a:lnTo>
                        <a:pt x="348" y="1760"/>
                      </a:lnTo>
                      <a:lnTo>
                        <a:pt x="355" y="1753"/>
                      </a:lnTo>
                      <a:lnTo>
                        <a:pt x="362" y="1749"/>
                      </a:lnTo>
                      <a:lnTo>
                        <a:pt x="370" y="1748"/>
                      </a:lnTo>
                      <a:lnTo>
                        <a:pt x="385" y="1745"/>
                      </a:lnTo>
                      <a:lnTo>
                        <a:pt x="392" y="1742"/>
                      </a:lnTo>
                      <a:lnTo>
                        <a:pt x="398" y="1736"/>
                      </a:lnTo>
                      <a:lnTo>
                        <a:pt x="399" y="1733"/>
                      </a:lnTo>
                      <a:lnTo>
                        <a:pt x="397" y="1729"/>
                      </a:lnTo>
                      <a:lnTo>
                        <a:pt x="388" y="1723"/>
                      </a:lnTo>
                      <a:lnTo>
                        <a:pt x="378" y="1721"/>
                      </a:lnTo>
                      <a:lnTo>
                        <a:pt x="373" y="1722"/>
                      </a:lnTo>
                      <a:lnTo>
                        <a:pt x="369" y="1724"/>
                      </a:lnTo>
                      <a:lnTo>
                        <a:pt x="332" y="1772"/>
                      </a:lnTo>
                      <a:lnTo>
                        <a:pt x="328" y="1772"/>
                      </a:lnTo>
                      <a:lnTo>
                        <a:pt x="323" y="1766"/>
                      </a:lnTo>
                      <a:lnTo>
                        <a:pt x="311" y="1745"/>
                      </a:lnTo>
                      <a:lnTo>
                        <a:pt x="302" y="1723"/>
                      </a:lnTo>
                      <a:lnTo>
                        <a:pt x="301" y="1716"/>
                      </a:lnTo>
                      <a:lnTo>
                        <a:pt x="304" y="1713"/>
                      </a:lnTo>
                      <a:lnTo>
                        <a:pt x="342" y="1713"/>
                      </a:lnTo>
                      <a:lnTo>
                        <a:pt x="327" y="1689"/>
                      </a:lnTo>
                      <a:lnTo>
                        <a:pt x="322" y="1673"/>
                      </a:lnTo>
                      <a:lnTo>
                        <a:pt x="322" y="1663"/>
                      </a:lnTo>
                      <a:lnTo>
                        <a:pt x="325" y="1658"/>
                      </a:lnTo>
                      <a:lnTo>
                        <a:pt x="327" y="1654"/>
                      </a:lnTo>
                      <a:lnTo>
                        <a:pt x="325" y="1652"/>
                      </a:lnTo>
                      <a:lnTo>
                        <a:pt x="295" y="1642"/>
                      </a:lnTo>
                      <a:lnTo>
                        <a:pt x="287" y="1622"/>
                      </a:lnTo>
                      <a:lnTo>
                        <a:pt x="283" y="1607"/>
                      </a:lnTo>
                      <a:lnTo>
                        <a:pt x="281" y="1591"/>
                      </a:lnTo>
                      <a:lnTo>
                        <a:pt x="276" y="1572"/>
                      </a:lnTo>
                      <a:lnTo>
                        <a:pt x="275" y="1557"/>
                      </a:lnTo>
                      <a:lnTo>
                        <a:pt x="276" y="1549"/>
                      </a:lnTo>
                      <a:lnTo>
                        <a:pt x="276" y="1547"/>
                      </a:lnTo>
                      <a:lnTo>
                        <a:pt x="273" y="1545"/>
                      </a:lnTo>
                      <a:lnTo>
                        <a:pt x="257" y="1545"/>
                      </a:lnTo>
                      <a:lnTo>
                        <a:pt x="226" y="1486"/>
                      </a:lnTo>
                      <a:lnTo>
                        <a:pt x="222" y="1482"/>
                      </a:lnTo>
                      <a:lnTo>
                        <a:pt x="223" y="1488"/>
                      </a:lnTo>
                      <a:lnTo>
                        <a:pt x="234" y="1518"/>
                      </a:lnTo>
                      <a:lnTo>
                        <a:pt x="248" y="1545"/>
                      </a:lnTo>
                      <a:lnTo>
                        <a:pt x="250" y="1549"/>
                      </a:lnTo>
                      <a:lnTo>
                        <a:pt x="251" y="1553"/>
                      </a:lnTo>
                      <a:lnTo>
                        <a:pt x="246" y="1560"/>
                      </a:lnTo>
                      <a:lnTo>
                        <a:pt x="235" y="1566"/>
                      </a:lnTo>
                      <a:lnTo>
                        <a:pt x="221" y="1572"/>
                      </a:lnTo>
                      <a:lnTo>
                        <a:pt x="189" y="1578"/>
                      </a:lnTo>
                      <a:lnTo>
                        <a:pt x="165" y="1581"/>
                      </a:lnTo>
                      <a:lnTo>
                        <a:pt x="155" y="1569"/>
                      </a:lnTo>
                      <a:lnTo>
                        <a:pt x="150" y="1555"/>
                      </a:lnTo>
                      <a:lnTo>
                        <a:pt x="149" y="1541"/>
                      </a:lnTo>
                      <a:lnTo>
                        <a:pt x="152" y="1527"/>
                      </a:lnTo>
                      <a:lnTo>
                        <a:pt x="160" y="1505"/>
                      </a:lnTo>
                      <a:lnTo>
                        <a:pt x="165" y="1498"/>
                      </a:lnTo>
                      <a:lnTo>
                        <a:pt x="164" y="1492"/>
                      </a:lnTo>
                      <a:lnTo>
                        <a:pt x="159" y="1485"/>
                      </a:lnTo>
                      <a:lnTo>
                        <a:pt x="148" y="1472"/>
                      </a:lnTo>
                      <a:lnTo>
                        <a:pt x="138" y="1460"/>
                      </a:lnTo>
                      <a:lnTo>
                        <a:pt x="136" y="1455"/>
                      </a:lnTo>
                      <a:lnTo>
                        <a:pt x="137" y="1450"/>
                      </a:lnTo>
                      <a:lnTo>
                        <a:pt x="166" y="1411"/>
                      </a:lnTo>
                      <a:lnTo>
                        <a:pt x="179" y="1386"/>
                      </a:lnTo>
                      <a:lnTo>
                        <a:pt x="181" y="1374"/>
                      </a:lnTo>
                      <a:lnTo>
                        <a:pt x="179" y="1373"/>
                      </a:lnTo>
                      <a:lnTo>
                        <a:pt x="176" y="1373"/>
                      </a:lnTo>
                      <a:lnTo>
                        <a:pt x="165" y="1379"/>
                      </a:lnTo>
                      <a:lnTo>
                        <a:pt x="154" y="1390"/>
                      </a:lnTo>
                      <a:lnTo>
                        <a:pt x="144" y="1405"/>
                      </a:lnTo>
                      <a:lnTo>
                        <a:pt x="141" y="1413"/>
                      </a:lnTo>
                      <a:lnTo>
                        <a:pt x="140" y="1420"/>
                      </a:lnTo>
                      <a:lnTo>
                        <a:pt x="140" y="1430"/>
                      </a:lnTo>
                      <a:lnTo>
                        <a:pt x="138" y="1432"/>
                      </a:lnTo>
                      <a:lnTo>
                        <a:pt x="132" y="1423"/>
                      </a:lnTo>
                      <a:lnTo>
                        <a:pt x="122" y="1411"/>
                      </a:lnTo>
                      <a:lnTo>
                        <a:pt x="116" y="1409"/>
                      </a:lnTo>
                      <a:lnTo>
                        <a:pt x="109" y="1414"/>
                      </a:lnTo>
                      <a:lnTo>
                        <a:pt x="89" y="1437"/>
                      </a:lnTo>
                      <a:lnTo>
                        <a:pt x="89" y="1390"/>
                      </a:lnTo>
                      <a:lnTo>
                        <a:pt x="88" y="1387"/>
                      </a:lnTo>
                      <a:lnTo>
                        <a:pt x="84" y="1385"/>
                      </a:lnTo>
                      <a:lnTo>
                        <a:pt x="72" y="1382"/>
                      </a:lnTo>
                      <a:lnTo>
                        <a:pt x="62" y="1381"/>
                      </a:lnTo>
                      <a:lnTo>
                        <a:pt x="60" y="1380"/>
                      </a:lnTo>
                      <a:lnTo>
                        <a:pt x="61" y="1378"/>
                      </a:lnTo>
                      <a:lnTo>
                        <a:pt x="167" y="1317"/>
                      </a:lnTo>
                      <a:lnTo>
                        <a:pt x="179" y="1309"/>
                      </a:lnTo>
                      <a:lnTo>
                        <a:pt x="172" y="1310"/>
                      </a:lnTo>
                      <a:lnTo>
                        <a:pt x="123" y="1331"/>
                      </a:lnTo>
                      <a:lnTo>
                        <a:pt x="61" y="1355"/>
                      </a:lnTo>
                      <a:lnTo>
                        <a:pt x="53" y="1354"/>
                      </a:lnTo>
                      <a:lnTo>
                        <a:pt x="49" y="1351"/>
                      </a:lnTo>
                      <a:lnTo>
                        <a:pt x="49" y="1347"/>
                      </a:lnTo>
                      <a:lnTo>
                        <a:pt x="52" y="1340"/>
                      </a:lnTo>
                      <a:lnTo>
                        <a:pt x="62" y="1321"/>
                      </a:lnTo>
                      <a:lnTo>
                        <a:pt x="67" y="1309"/>
                      </a:lnTo>
                      <a:lnTo>
                        <a:pt x="71" y="1294"/>
                      </a:lnTo>
                      <a:lnTo>
                        <a:pt x="71" y="1282"/>
                      </a:lnTo>
                      <a:lnTo>
                        <a:pt x="66" y="1268"/>
                      </a:lnTo>
                      <a:lnTo>
                        <a:pt x="50" y="1241"/>
                      </a:lnTo>
                      <a:lnTo>
                        <a:pt x="34" y="1217"/>
                      </a:lnTo>
                      <a:lnTo>
                        <a:pt x="31" y="1207"/>
                      </a:lnTo>
                      <a:lnTo>
                        <a:pt x="32" y="1203"/>
                      </a:lnTo>
                      <a:lnTo>
                        <a:pt x="33" y="1199"/>
                      </a:lnTo>
                      <a:lnTo>
                        <a:pt x="43" y="1163"/>
                      </a:lnTo>
                      <a:lnTo>
                        <a:pt x="61" y="1138"/>
                      </a:lnTo>
                      <a:lnTo>
                        <a:pt x="70" y="1122"/>
                      </a:lnTo>
                      <a:lnTo>
                        <a:pt x="71" y="1116"/>
                      </a:lnTo>
                      <a:lnTo>
                        <a:pt x="68" y="1112"/>
                      </a:lnTo>
                      <a:lnTo>
                        <a:pt x="62" y="1108"/>
                      </a:lnTo>
                      <a:lnTo>
                        <a:pt x="54" y="1106"/>
                      </a:lnTo>
                      <a:lnTo>
                        <a:pt x="25" y="1102"/>
                      </a:lnTo>
                      <a:lnTo>
                        <a:pt x="34" y="1093"/>
                      </a:lnTo>
                      <a:lnTo>
                        <a:pt x="45" y="1085"/>
                      </a:lnTo>
                      <a:lnTo>
                        <a:pt x="68" y="1068"/>
                      </a:lnTo>
                      <a:lnTo>
                        <a:pt x="79" y="1059"/>
                      </a:lnTo>
                      <a:lnTo>
                        <a:pt x="85" y="1048"/>
                      </a:lnTo>
                      <a:lnTo>
                        <a:pt x="90" y="1035"/>
                      </a:lnTo>
                      <a:lnTo>
                        <a:pt x="89" y="1020"/>
                      </a:lnTo>
                      <a:lnTo>
                        <a:pt x="87" y="1017"/>
                      </a:lnTo>
                      <a:lnTo>
                        <a:pt x="81" y="1017"/>
                      </a:lnTo>
                      <a:lnTo>
                        <a:pt x="65" y="1018"/>
                      </a:lnTo>
                      <a:lnTo>
                        <a:pt x="50" y="1018"/>
                      </a:lnTo>
                      <a:lnTo>
                        <a:pt x="45" y="1014"/>
                      </a:lnTo>
                      <a:lnTo>
                        <a:pt x="43" y="1007"/>
                      </a:lnTo>
                      <a:lnTo>
                        <a:pt x="15" y="923"/>
                      </a:lnTo>
                      <a:lnTo>
                        <a:pt x="7" y="909"/>
                      </a:lnTo>
                      <a:lnTo>
                        <a:pt x="2" y="893"/>
                      </a:lnTo>
                      <a:lnTo>
                        <a:pt x="0" y="876"/>
                      </a:lnTo>
                      <a:lnTo>
                        <a:pt x="0" y="858"/>
                      </a:lnTo>
                      <a:lnTo>
                        <a:pt x="7" y="817"/>
                      </a:lnTo>
                      <a:lnTo>
                        <a:pt x="19" y="772"/>
                      </a:lnTo>
                      <a:lnTo>
                        <a:pt x="33" y="723"/>
                      </a:lnTo>
                      <a:lnTo>
                        <a:pt x="48" y="672"/>
                      </a:lnTo>
                      <a:lnTo>
                        <a:pt x="59" y="619"/>
                      </a:lnTo>
                      <a:lnTo>
                        <a:pt x="62" y="592"/>
                      </a:lnTo>
                      <a:lnTo>
                        <a:pt x="63" y="565"/>
                      </a:lnTo>
                      <a:lnTo>
                        <a:pt x="155" y="434"/>
                      </a:lnTo>
                      <a:lnTo>
                        <a:pt x="156" y="418"/>
                      </a:lnTo>
                      <a:lnTo>
                        <a:pt x="159" y="408"/>
                      </a:lnTo>
                      <a:lnTo>
                        <a:pt x="163" y="400"/>
                      </a:lnTo>
                      <a:lnTo>
                        <a:pt x="168" y="395"/>
                      </a:lnTo>
                      <a:lnTo>
                        <a:pt x="180" y="394"/>
                      </a:lnTo>
                      <a:lnTo>
                        <a:pt x="193" y="398"/>
                      </a:lnTo>
                      <a:lnTo>
                        <a:pt x="203" y="400"/>
                      </a:lnTo>
                      <a:lnTo>
                        <a:pt x="206" y="400"/>
                      </a:lnTo>
                      <a:lnTo>
                        <a:pt x="208" y="397"/>
                      </a:lnTo>
                      <a:lnTo>
                        <a:pt x="206" y="383"/>
                      </a:lnTo>
                      <a:lnTo>
                        <a:pt x="193" y="351"/>
                      </a:lnTo>
                      <a:lnTo>
                        <a:pt x="208" y="319"/>
                      </a:lnTo>
                      <a:lnTo>
                        <a:pt x="228" y="282"/>
                      </a:lnTo>
                      <a:lnTo>
                        <a:pt x="252" y="247"/>
                      </a:lnTo>
                      <a:lnTo>
                        <a:pt x="276" y="219"/>
                      </a:lnTo>
                      <a:lnTo>
                        <a:pt x="279" y="217"/>
                      </a:lnTo>
                      <a:lnTo>
                        <a:pt x="283" y="219"/>
                      </a:lnTo>
                      <a:lnTo>
                        <a:pt x="290" y="225"/>
                      </a:lnTo>
                      <a:lnTo>
                        <a:pt x="298" y="231"/>
                      </a:lnTo>
                      <a:lnTo>
                        <a:pt x="301" y="232"/>
                      </a:lnTo>
                      <a:lnTo>
                        <a:pt x="304" y="231"/>
                      </a:lnTo>
                      <a:lnTo>
                        <a:pt x="324" y="212"/>
                      </a:lnTo>
                      <a:lnTo>
                        <a:pt x="348" y="195"/>
                      </a:lnTo>
                      <a:lnTo>
                        <a:pt x="399" y="162"/>
                      </a:lnTo>
                      <a:lnTo>
                        <a:pt x="425" y="145"/>
                      </a:lnTo>
                      <a:lnTo>
                        <a:pt x="451" y="125"/>
                      </a:lnTo>
                      <a:lnTo>
                        <a:pt x="476" y="102"/>
                      </a:lnTo>
                      <a:lnTo>
                        <a:pt x="500" y="75"/>
                      </a:lnTo>
                      <a:lnTo>
                        <a:pt x="514" y="64"/>
                      </a:lnTo>
                      <a:lnTo>
                        <a:pt x="524" y="62"/>
                      </a:lnTo>
                      <a:lnTo>
                        <a:pt x="532" y="66"/>
                      </a:lnTo>
                      <a:lnTo>
                        <a:pt x="540" y="72"/>
                      </a:lnTo>
                      <a:lnTo>
                        <a:pt x="548" y="77"/>
                      </a:lnTo>
                      <a:lnTo>
                        <a:pt x="557" y="75"/>
                      </a:lnTo>
                      <a:lnTo>
                        <a:pt x="569" y="64"/>
                      </a:lnTo>
                      <a:lnTo>
                        <a:pt x="584" y="39"/>
                      </a:lnTo>
                      <a:lnTo>
                        <a:pt x="595" y="29"/>
                      </a:lnTo>
                      <a:lnTo>
                        <a:pt x="607" y="19"/>
                      </a:lnTo>
                      <a:lnTo>
                        <a:pt x="620" y="12"/>
                      </a:lnTo>
                      <a:lnTo>
                        <a:pt x="636" y="6"/>
                      </a:lnTo>
                      <a:lnTo>
                        <a:pt x="667" y="0"/>
                      </a:lnTo>
                      <a:lnTo>
                        <a:pt x="682" y="1"/>
                      </a:lnTo>
                      <a:lnTo>
                        <a:pt x="697" y="4"/>
                      </a:lnTo>
                      <a:lnTo>
                        <a:pt x="711" y="34"/>
                      </a:lnTo>
                      <a:lnTo>
                        <a:pt x="715" y="42"/>
                      </a:lnTo>
                      <a:lnTo>
                        <a:pt x="718" y="45"/>
                      </a:lnTo>
                      <a:lnTo>
                        <a:pt x="722" y="44"/>
                      </a:lnTo>
                      <a:lnTo>
                        <a:pt x="726" y="38"/>
                      </a:lnTo>
                      <a:lnTo>
                        <a:pt x="742" y="16"/>
                      </a:lnTo>
                      <a:lnTo>
                        <a:pt x="752" y="6"/>
                      </a:lnTo>
                      <a:lnTo>
                        <a:pt x="762" y="2"/>
                      </a:lnTo>
                      <a:lnTo>
                        <a:pt x="772" y="2"/>
                      </a:lnTo>
                      <a:lnTo>
                        <a:pt x="784" y="5"/>
                      </a:lnTo>
                      <a:lnTo>
                        <a:pt x="816" y="18"/>
                      </a:lnTo>
                      <a:lnTo>
                        <a:pt x="865" y="33"/>
                      </a:lnTo>
                      <a:lnTo>
                        <a:pt x="885" y="38"/>
                      </a:lnTo>
                      <a:lnTo>
                        <a:pt x="899" y="47"/>
                      </a:lnTo>
                      <a:lnTo>
                        <a:pt x="921" y="72"/>
                      </a:lnTo>
                      <a:lnTo>
                        <a:pt x="934" y="85"/>
                      </a:lnTo>
                      <a:lnTo>
                        <a:pt x="952" y="97"/>
                      </a:lnTo>
                      <a:lnTo>
                        <a:pt x="978" y="106"/>
                      </a:lnTo>
                      <a:lnTo>
                        <a:pt x="1013" y="111"/>
                      </a:lnTo>
                      <a:lnTo>
                        <a:pt x="1032" y="121"/>
                      </a:lnTo>
                      <a:lnTo>
                        <a:pt x="1052" y="130"/>
                      </a:lnTo>
                      <a:lnTo>
                        <a:pt x="1095" y="145"/>
                      </a:lnTo>
                      <a:lnTo>
                        <a:pt x="1117" y="155"/>
                      </a:lnTo>
                      <a:lnTo>
                        <a:pt x="1137" y="168"/>
                      </a:lnTo>
                      <a:lnTo>
                        <a:pt x="1156" y="185"/>
                      </a:lnTo>
                      <a:lnTo>
                        <a:pt x="1171" y="208"/>
                      </a:lnTo>
                      <a:lnTo>
                        <a:pt x="1140" y="272"/>
                      </a:lnTo>
                      <a:lnTo>
                        <a:pt x="1136" y="287"/>
                      </a:lnTo>
                      <a:lnTo>
                        <a:pt x="1137" y="291"/>
                      </a:lnTo>
                      <a:lnTo>
                        <a:pt x="1140" y="294"/>
                      </a:lnTo>
                      <a:lnTo>
                        <a:pt x="1151" y="296"/>
                      </a:lnTo>
                      <a:lnTo>
                        <a:pt x="1171" y="294"/>
                      </a:lnTo>
                      <a:lnTo>
                        <a:pt x="1199" y="291"/>
                      </a:lnTo>
                      <a:lnTo>
                        <a:pt x="1236" y="290"/>
                      </a:lnTo>
                      <a:lnTo>
                        <a:pt x="1251" y="292"/>
                      </a:lnTo>
                      <a:lnTo>
                        <a:pt x="1266" y="298"/>
                      </a:lnTo>
                      <a:lnTo>
                        <a:pt x="1280" y="307"/>
                      </a:lnTo>
                      <a:lnTo>
                        <a:pt x="1293" y="319"/>
                      </a:lnTo>
                      <a:lnTo>
                        <a:pt x="1304" y="334"/>
                      </a:lnTo>
                      <a:lnTo>
                        <a:pt x="1312" y="350"/>
                      </a:lnTo>
                      <a:lnTo>
                        <a:pt x="1318" y="368"/>
                      </a:lnTo>
                      <a:lnTo>
                        <a:pt x="1320" y="387"/>
                      </a:lnTo>
                      <a:lnTo>
                        <a:pt x="1320" y="459"/>
                      </a:lnTo>
                      <a:lnTo>
                        <a:pt x="1323" y="477"/>
                      </a:lnTo>
                      <a:lnTo>
                        <a:pt x="1326" y="482"/>
                      </a:lnTo>
                      <a:lnTo>
                        <a:pt x="1331" y="486"/>
                      </a:lnTo>
                      <a:lnTo>
                        <a:pt x="1343" y="488"/>
                      </a:lnTo>
                      <a:lnTo>
                        <a:pt x="1357" y="487"/>
                      </a:lnTo>
                      <a:lnTo>
                        <a:pt x="1371" y="486"/>
                      </a:lnTo>
                      <a:lnTo>
                        <a:pt x="1384" y="487"/>
                      </a:lnTo>
                      <a:lnTo>
                        <a:pt x="1395" y="492"/>
                      </a:lnTo>
                      <a:lnTo>
                        <a:pt x="1400" y="498"/>
                      </a:lnTo>
                      <a:lnTo>
                        <a:pt x="1403" y="506"/>
                      </a:lnTo>
                      <a:lnTo>
                        <a:pt x="1406" y="524"/>
                      </a:lnTo>
                      <a:lnTo>
                        <a:pt x="1406" y="534"/>
                      </a:lnTo>
                      <a:lnTo>
                        <a:pt x="1404" y="540"/>
                      </a:lnTo>
                      <a:lnTo>
                        <a:pt x="1402" y="543"/>
                      </a:lnTo>
                      <a:lnTo>
                        <a:pt x="1402" y="545"/>
                      </a:lnTo>
                      <a:lnTo>
                        <a:pt x="1405" y="550"/>
                      </a:lnTo>
                      <a:lnTo>
                        <a:pt x="1431" y="577"/>
                      </a:lnTo>
                      <a:lnTo>
                        <a:pt x="1439" y="586"/>
                      </a:lnTo>
                      <a:lnTo>
                        <a:pt x="1443" y="592"/>
                      </a:lnTo>
                      <a:lnTo>
                        <a:pt x="1449" y="623"/>
                      </a:lnTo>
                      <a:lnTo>
                        <a:pt x="1445" y="642"/>
                      </a:lnTo>
                      <a:lnTo>
                        <a:pt x="1446" y="661"/>
                      </a:lnTo>
                      <a:lnTo>
                        <a:pt x="1454" y="700"/>
                      </a:lnTo>
                      <a:lnTo>
                        <a:pt x="1457" y="718"/>
                      </a:lnTo>
                      <a:lnTo>
                        <a:pt x="1458" y="736"/>
                      </a:lnTo>
                      <a:lnTo>
                        <a:pt x="1456" y="752"/>
                      </a:lnTo>
                      <a:lnTo>
                        <a:pt x="1449" y="766"/>
                      </a:lnTo>
                      <a:lnTo>
                        <a:pt x="1429" y="796"/>
                      </a:lnTo>
                      <a:lnTo>
                        <a:pt x="1427" y="801"/>
                      </a:lnTo>
                      <a:lnTo>
                        <a:pt x="1429" y="804"/>
                      </a:lnTo>
                      <a:lnTo>
                        <a:pt x="1436" y="809"/>
                      </a:lnTo>
                      <a:lnTo>
                        <a:pt x="1439" y="816"/>
                      </a:lnTo>
                      <a:lnTo>
                        <a:pt x="1440" y="828"/>
                      </a:lnTo>
                      <a:lnTo>
                        <a:pt x="1442" y="816"/>
                      </a:lnTo>
                      <a:lnTo>
                        <a:pt x="1445" y="808"/>
                      </a:lnTo>
                      <a:lnTo>
                        <a:pt x="1449" y="805"/>
                      </a:lnTo>
                      <a:lnTo>
                        <a:pt x="1455" y="804"/>
                      </a:lnTo>
                      <a:lnTo>
                        <a:pt x="1460" y="807"/>
                      </a:lnTo>
                      <a:lnTo>
                        <a:pt x="1464" y="812"/>
                      </a:lnTo>
                      <a:lnTo>
                        <a:pt x="1467" y="819"/>
                      </a:lnTo>
                      <a:lnTo>
                        <a:pt x="1469" y="828"/>
                      </a:lnTo>
                      <a:lnTo>
                        <a:pt x="1449" y="874"/>
                      </a:lnTo>
                      <a:lnTo>
                        <a:pt x="1447" y="880"/>
                      </a:lnTo>
                      <a:lnTo>
                        <a:pt x="1451" y="885"/>
                      </a:lnTo>
                      <a:lnTo>
                        <a:pt x="1469" y="893"/>
                      </a:lnTo>
                      <a:lnTo>
                        <a:pt x="1489" y="901"/>
                      </a:lnTo>
                      <a:lnTo>
                        <a:pt x="1495" y="905"/>
                      </a:lnTo>
                      <a:lnTo>
                        <a:pt x="1497" y="910"/>
                      </a:lnTo>
                      <a:lnTo>
                        <a:pt x="1492" y="920"/>
                      </a:lnTo>
                      <a:lnTo>
                        <a:pt x="1487" y="925"/>
                      </a:lnTo>
                      <a:lnTo>
                        <a:pt x="1474" y="926"/>
                      </a:lnTo>
                      <a:lnTo>
                        <a:pt x="1460" y="926"/>
                      </a:lnTo>
                      <a:lnTo>
                        <a:pt x="1454" y="929"/>
                      </a:lnTo>
                      <a:lnTo>
                        <a:pt x="1449" y="935"/>
                      </a:lnTo>
                      <a:lnTo>
                        <a:pt x="1469" y="951"/>
                      </a:lnTo>
                      <a:lnTo>
                        <a:pt x="1485" y="960"/>
                      </a:lnTo>
                      <a:lnTo>
                        <a:pt x="1491" y="967"/>
                      </a:lnTo>
                      <a:lnTo>
                        <a:pt x="1490" y="970"/>
                      </a:lnTo>
                      <a:lnTo>
                        <a:pt x="1488" y="973"/>
                      </a:lnTo>
                      <a:lnTo>
                        <a:pt x="1480" y="977"/>
                      </a:lnTo>
                      <a:lnTo>
                        <a:pt x="1456" y="983"/>
                      </a:lnTo>
                      <a:lnTo>
                        <a:pt x="1440" y="983"/>
                      </a:lnTo>
                      <a:lnTo>
                        <a:pt x="1434" y="984"/>
                      </a:lnTo>
                      <a:lnTo>
                        <a:pt x="1435" y="986"/>
                      </a:lnTo>
                      <a:lnTo>
                        <a:pt x="1450" y="992"/>
                      </a:lnTo>
                      <a:lnTo>
                        <a:pt x="1460" y="997"/>
                      </a:lnTo>
                      <a:lnTo>
                        <a:pt x="1469" y="1003"/>
                      </a:lnTo>
                      <a:lnTo>
                        <a:pt x="1475" y="1011"/>
                      </a:lnTo>
                      <a:lnTo>
                        <a:pt x="1477" y="1020"/>
                      </a:lnTo>
                      <a:lnTo>
                        <a:pt x="1474" y="1056"/>
                      </a:lnTo>
                      <a:lnTo>
                        <a:pt x="1472" y="1095"/>
                      </a:lnTo>
                      <a:lnTo>
                        <a:pt x="1469" y="1112"/>
                      </a:lnTo>
                      <a:lnTo>
                        <a:pt x="1465" y="1126"/>
                      </a:lnTo>
                      <a:lnTo>
                        <a:pt x="1458" y="1135"/>
                      </a:lnTo>
                      <a:lnTo>
                        <a:pt x="1449" y="1138"/>
                      </a:lnTo>
                      <a:lnTo>
                        <a:pt x="1407" y="1136"/>
                      </a:lnTo>
                      <a:lnTo>
                        <a:pt x="1404" y="1137"/>
                      </a:lnTo>
                      <a:lnTo>
                        <a:pt x="1407" y="1139"/>
                      </a:lnTo>
                      <a:lnTo>
                        <a:pt x="1440" y="1150"/>
                      </a:lnTo>
                      <a:lnTo>
                        <a:pt x="1425" y="1155"/>
                      </a:lnTo>
                      <a:lnTo>
                        <a:pt x="1407" y="1165"/>
                      </a:lnTo>
                      <a:lnTo>
                        <a:pt x="1377" y="1186"/>
                      </a:lnTo>
                      <a:close/>
                    </a:path>
                  </a:pathLst>
                </a:custGeom>
                <a:solidFill>
                  <a:srgbClr val="00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08"/>
                <p:cNvSpPr>
                  <a:spLocks/>
                </p:cNvSpPr>
                <p:nvPr/>
              </p:nvSpPr>
              <p:spPr bwMode="auto">
                <a:xfrm>
                  <a:off x="113" y="980"/>
                  <a:ext cx="879" cy="1017"/>
                </a:xfrm>
                <a:custGeom>
                  <a:avLst/>
                  <a:gdLst>
                    <a:gd name="T0" fmla="*/ 581 w 1263"/>
                    <a:gd name="T1" fmla="*/ 147 h 1430"/>
                    <a:gd name="T2" fmla="*/ 551 w 1263"/>
                    <a:gd name="T3" fmla="*/ 144 h 1430"/>
                    <a:gd name="T4" fmla="*/ 541 w 1263"/>
                    <a:gd name="T5" fmla="*/ 78 h 1430"/>
                    <a:gd name="T6" fmla="*/ 474 w 1263"/>
                    <a:gd name="T7" fmla="*/ 53 h 1430"/>
                    <a:gd name="T8" fmla="*/ 429 w 1263"/>
                    <a:gd name="T9" fmla="*/ 19 h 1430"/>
                    <a:gd name="T10" fmla="*/ 369 w 1263"/>
                    <a:gd name="T11" fmla="*/ 1 h 1430"/>
                    <a:gd name="T12" fmla="*/ 348 w 1263"/>
                    <a:gd name="T13" fmla="*/ 23 h 1430"/>
                    <a:gd name="T14" fmla="*/ 324 w 1263"/>
                    <a:gd name="T15" fmla="*/ 0 h 1430"/>
                    <a:gd name="T16" fmla="*/ 283 w 1263"/>
                    <a:gd name="T17" fmla="*/ 20 h 1430"/>
                    <a:gd name="T18" fmla="*/ 258 w 1263"/>
                    <a:gd name="T19" fmla="*/ 33 h 1430"/>
                    <a:gd name="T20" fmla="*/ 219 w 1263"/>
                    <a:gd name="T21" fmla="*/ 63 h 1430"/>
                    <a:gd name="T22" fmla="*/ 148 w 1263"/>
                    <a:gd name="T23" fmla="*/ 117 h 1430"/>
                    <a:gd name="T24" fmla="*/ 136 w 1263"/>
                    <a:gd name="T25" fmla="*/ 110 h 1430"/>
                    <a:gd name="T26" fmla="*/ 94 w 1263"/>
                    <a:gd name="T27" fmla="*/ 178 h 1430"/>
                    <a:gd name="T28" fmla="*/ 93 w 1263"/>
                    <a:gd name="T29" fmla="*/ 201 h 1430"/>
                    <a:gd name="T30" fmla="*/ 76 w 1263"/>
                    <a:gd name="T31" fmla="*/ 211 h 1430"/>
                    <a:gd name="T32" fmla="*/ 24 w 1263"/>
                    <a:gd name="T33" fmla="*/ 340 h 1430"/>
                    <a:gd name="T34" fmla="*/ 0 w 1263"/>
                    <a:gd name="T35" fmla="*/ 443 h 1430"/>
                    <a:gd name="T36" fmla="*/ 22 w 1263"/>
                    <a:gd name="T37" fmla="*/ 512 h 1430"/>
                    <a:gd name="T38" fmla="*/ 44 w 1263"/>
                    <a:gd name="T39" fmla="*/ 516 h 1430"/>
                    <a:gd name="T40" fmla="*/ 22 w 1263"/>
                    <a:gd name="T41" fmla="*/ 548 h 1430"/>
                    <a:gd name="T42" fmla="*/ 33 w 1263"/>
                    <a:gd name="T43" fmla="*/ 562 h 1430"/>
                    <a:gd name="T44" fmla="*/ 42 w 1263"/>
                    <a:gd name="T45" fmla="*/ 580 h 1430"/>
                    <a:gd name="T46" fmla="*/ 47 w 1263"/>
                    <a:gd name="T47" fmla="*/ 599 h 1430"/>
                    <a:gd name="T48" fmla="*/ 47 w 1263"/>
                    <a:gd name="T49" fmla="*/ 613 h 1430"/>
                    <a:gd name="T50" fmla="*/ 63 w 1263"/>
                    <a:gd name="T51" fmla="*/ 637 h 1430"/>
                    <a:gd name="T52" fmla="*/ 106 w 1263"/>
                    <a:gd name="T53" fmla="*/ 627 h 1430"/>
                    <a:gd name="T54" fmla="*/ 143 w 1263"/>
                    <a:gd name="T55" fmla="*/ 600 h 1430"/>
                    <a:gd name="T56" fmla="*/ 157 w 1263"/>
                    <a:gd name="T57" fmla="*/ 562 h 1430"/>
                    <a:gd name="T58" fmla="*/ 172 w 1263"/>
                    <a:gd name="T59" fmla="*/ 602 h 1430"/>
                    <a:gd name="T60" fmla="*/ 183 w 1263"/>
                    <a:gd name="T61" fmla="*/ 624 h 1430"/>
                    <a:gd name="T62" fmla="*/ 158 w 1263"/>
                    <a:gd name="T63" fmla="*/ 622 h 1430"/>
                    <a:gd name="T64" fmla="*/ 112 w 1263"/>
                    <a:gd name="T65" fmla="*/ 647 h 1430"/>
                    <a:gd name="T66" fmla="*/ 107 w 1263"/>
                    <a:gd name="T67" fmla="*/ 673 h 1430"/>
                    <a:gd name="T68" fmla="*/ 120 w 1263"/>
                    <a:gd name="T69" fmla="*/ 702 h 1430"/>
                    <a:gd name="T70" fmla="*/ 132 w 1263"/>
                    <a:gd name="T71" fmla="*/ 723 h 1430"/>
                    <a:gd name="T72" fmla="*/ 170 w 1263"/>
                    <a:gd name="T73" fmla="*/ 712 h 1430"/>
                    <a:gd name="T74" fmla="*/ 193 w 1263"/>
                    <a:gd name="T75" fmla="*/ 678 h 1430"/>
                    <a:gd name="T76" fmla="*/ 214 w 1263"/>
                    <a:gd name="T77" fmla="*/ 680 h 1430"/>
                    <a:gd name="T78" fmla="*/ 237 w 1263"/>
                    <a:gd name="T79" fmla="*/ 656 h 1430"/>
                    <a:gd name="T80" fmla="*/ 269 w 1263"/>
                    <a:gd name="T81" fmla="*/ 641 h 1430"/>
                    <a:gd name="T82" fmla="*/ 276 w 1263"/>
                    <a:gd name="T83" fmla="*/ 677 h 1430"/>
                    <a:gd name="T84" fmla="*/ 308 w 1263"/>
                    <a:gd name="T85" fmla="*/ 673 h 1430"/>
                    <a:gd name="T86" fmla="*/ 323 w 1263"/>
                    <a:gd name="T87" fmla="*/ 612 h 1430"/>
                    <a:gd name="T88" fmla="*/ 287 w 1263"/>
                    <a:gd name="T89" fmla="*/ 558 h 1430"/>
                    <a:gd name="T90" fmla="*/ 235 w 1263"/>
                    <a:gd name="T91" fmla="*/ 556 h 1430"/>
                    <a:gd name="T92" fmla="*/ 242 w 1263"/>
                    <a:gd name="T93" fmla="*/ 541 h 1430"/>
                    <a:gd name="T94" fmla="*/ 270 w 1263"/>
                    <a:gd name="T95" fmla="*/ 538 h 1430"/>
                    <a:gd name="T96" fmla="*/ 307 w 1263"/>
                    <a:gd name="T97" fmla="*/ 546 h 1430"/>
                    <a:gd name="T98" fmla="*/ 366 w 1263"/>
                    <a:gd name="T99" fmla="*/ 536 h 1430"/>
                    <a:gd name="T100" fmla="*/ 418 w 1263"/>
                    <a:gd name="T101" fmla="*/ 491 h 1430"/>
                    <a:gd name="T102" fmla="*/ 469 w 1263"/>
                    <a:gd name="T103" fmla="*/ 481 h 1430"/>
                    <a:gd name="T104" fmla="*/ 525 w 1263"/>
                    <a:gd name="T105" fmla="*/ 491 h 1430"/>
                    <a:gd name="T106" fmla="*/ 525 w 1263"/>
                    <a:gd name="T107" fmla="*/ 506 h 1430"/>
                    <a:gd name="T108" fmla="*/ 475 w 1263"/>
                    <a:gd name="T109" fmla="*/ 501 h 1430"/>
                    <a:gd name="T110" fmla="*/ 417 w 1263"/>
                    <a:gd name="T111" fmla="*/ 526 h 1430"/>
                    <a:gd name="T112" fmla="*/ 409 w 1263"/>
                    <a:gd name="T113" fmla="*/ 541 h 1430"/>
                    <a:gd name="T114" fmla="*/ 441 w 1263"/>
                    <a:gd name="T115" fmla="*/ 574 h 1430"/>
                    <a:gd name="T116" fmla="*/ 495 w 1263"/>
                    <a:gd name="T117" fmla="*/ 563 h 1430"/>
                    <a:gd name="T118" fmla="*/ 537 w 1263"/>
                    <a:gd name="T119" fmla="*/ 519 h 1430"/>
                    <a:gd name="T120" fmla="*/ 571 w 1263"/>
                    <a:gd name="T121" fmla="*/ 507 h 1430"/>
                    <a:gd name="T122" fmla="*/ 601 w 1263"/>
                    <a:gd name="T123" fmla="*/ 527 h 14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3" h="1430">
                      <a:moveTo>
                        <a:pt x="1263" y="1052"/>
                      </a:moveTo>
                      <a:lnTo>
                        <a:pt x="1263" y="296"/>
                      </a:lnTo>
                      <a:lnTo>
                        <a:pt x="1252" y="292"/>
                      </a:lnTo>
                      <a:lnTo>
                        <a:pt x="1237" y="290"/>
                      </a:lnTo>
                      <a:lnTo>
                        <a:pt x="1200" y="291"/>
                      </a:lnTo>
                      <a:lnTo>
                        <a:pt x="1172" y="294"/>
                      </a:lnTo>
                      <a:lnTo>
                        <a:pt x="1152" y="295"/>
                      </a:lnTo>
                      <a:lnTo>
                        <a:pt x="1141" y="294"/>
                      </a:lnTo>
                      <a:lnTo>
                        <a:pt x="1138" y="291"/>
                      </a:lnTo>
                      <a:lnTo>
                        <a:pt x="1137" y="286"/>
                      </a:lnTo>
                      <a:lnTo>
                        <a:pt x="1141" y="271"/>
                      </a:lnTo>
                      <a:lnTo>
                        <a:pt x="1172" y="207"/>
                      </a:lnTo>
                      <a:lnTo>
                        <a:pt x="1156" y="185"/>
                      </a:lnTo>
                      <a:lnTo>
                        <a:pt x="1138" y="168"/>
                      </a:lnTo>
                      <a:lnTo>
                        <a:pt x="1118" y="155"/>
                      </a:lnTo>
                      <a:lnTo>
                        <a:pt x="1096" y="145"/>
                      </a:lnTo>
                      <a:lnTo>
                        <a:pt x="1053" y="129"/>
                      </a:lnTo>
                      <a:lnTo>
                        <a:pt x="1032" y="121"/>
                      </a:lnTo>
                      <a:lnTo>
                        <a:pt x="1014" y="111"/>
                      </a:lnTo>
                      <a:lnTo>
                        <a:pt x="978" y="106"/>
                      </a:lnTo>
                      <a:lnTo>
                        <a:pt x="953" y="97"/>
                      </a:lnTo>
                      <a:lnTo>
                        <a:pt x="935" y="85"/>
                      </a:lnTo>
                      <a:lnTo>
                        <a:pt x="922" y="72"/>
                      </a:lnTo>
                      <a:lnTo>
                        <a:pt x="900" y="47"/>
                      </a:lnTo>
                      <a:lnTo>
                        <a:pt x="886" y="38"/>
                      </a:lnTo>
                      <a:lnTo>
                        <a:pt x="866" y="32"/>
                      </a:lnTo>
                      <a:lnTo>
                        <a:pt x="816" y="18"/>
                      </a:lnTo>
                      <a:lnTo>
                        <a:pt x="784" y="4"/>
                      </a:lnTo>
                      <a:lnTo>
                        <a:pt x="773" y="1"/>
                      </a:lnTo>
                      <a:lnTo>
                        <a:pt x="762" y="1"/>
                      </a:lnTo>
                      <a:lnTo>
                        <a:pt x="753" y="6"/>
                      </a:lnTo>
                      <a:lnTo>
                        <a:pt x="743" y="16"/>
                      </a:lnTo>
                      <a:lnTo>
                        <a:pt x="727" y="38"/>
                      </a:lnTo>
                      <a:lnTo>
                        <a:pt x="722" y="43"/>
                      </a:lnTo>
                      <a:lnTo>
                        <a:pt x="719" y="45"/>
                      </a:lnTo>
                      <a:lnTo>
                        <a:pt x="716" y="41"/>
                      </a:lnTo>
                      <a:lnTo>
                        <a:pt x="712" y="33"/>
                      </a:lnTo>
                      <a:lnTo>
                        <a:pt x="697" y="4"/>
                      </a:lnTo>
                      <a:lnTo>
                        <a:pt x="683" y="1"/>
                      </a:lnTo>
                      <a:lnTo>
                        <a:pt x="668" y="0"/>
                      </a:lnTo>
                      <a:lnTo>
                        <a:pt x="636" y="6"/>
                      </a:lnTo>
                      <a:lnTo>
                        <a:pt x="621" y="12"/>
                      </a:lnTo>
                      <a:lnTo>
                        <a:pt x="608" y="19"/>
                      </a:lnTo>
                      <a:lnTo>
                        <a:pt x="595" y="28"/>
                      </a:lnTo>
                      <a:lnTo>
                        <a:pt x="584" y="39"/>
                      </a:lnTo>
                      <a:lnTo>
                        <a:pt x="569" y="64"/>
                      </a:lnTo>
                      <a:lnTo>
                        <a:pt x="558" y="75"/>
                      </a:lnTo>
                      <a:lnTo>
                        <a:pt x="548" y="76"/>
                      </a:lnTo>
                      <a:lnTo>
                        <a:pt x="541" y="72"/>
                      </a:lnTo>
                      <a:lnTo>
                        <a:pt x="533" y="66"/>
                      </a:lnTo>
                      <a:lnTo>
                        <a:pt x="524" y="62"/>
                      </a:lnTo>
                      <a:lnTo>
                        <a:pt x="514" y="63"/>
                      </a:lnTo>
                      <a:lnTo>
                        <a:pt x="501" y="75"/>
                      </a:lnTo>
                      <a:lnTo>
                        <a:pt x="477" y="102"/>
                      </a:lnTo>
                      <a:lnTo>
                        <a:pt x="452" y="125"/>
                      </a:lnTo>
                      <a:lnTo>
                        <a:pt x="425" y="145"/>
                      </a:lnTo>
                      <a:lnTo>
                        <a:pt x="399" y="162"/>
                      </a:lnTo>
                      <a:lnTo>
                        <a:pt x="348" y="195"/>
                      </a:lnTo>
                      <a:lnTo>
                        <a:pt x="325" y="212"/>
                      </a:lnTo>
                      <a:lnTo>
                        <a:pt x="305" y="231"/>
                      </a:lnTo>
                      <a:lnTo>
                        <a:pt x="302" y="232"/>
                      </a:lnTo>
                      <a:lnTo>
                        <a:pt x="299" y="231"/>
                      </a:lnTo>
                      <a:lnTo>
                        <a:pt x="291" y="225"/>
                      </a:lnTo>
                      <a:lnTo>
                        <a:pt x="283" y="218"/>
                      </a:lnTo>
                      <a:lnTo>
                        <a:pt x="280" y="217"/>
                      </a:lnTo>
                      <a:lnTo>
                        <a:pt x="276" y="218"/>
                      </a:lnTo>
                      <a:lnTo>
                        <a:pt x="252" y="246"/>
                      </a:lnTo>
                      <a:lnTo>
                        <a:pt x="229" y="282"/>
                      </a:lnTo>
                      <a:lnTo>
                        <a:pt x="208" y="318"/>
                      </a:lnTo>
                      <a:lnTo>
                        <a:pt x="194" y="351"/>
                      </a:lnTo>
                      <a:lnTo>
                        <a:pt x="206" y="382"/>
                      </a:lnTo>
                      <a:lnTo>
                        <a:pt x="209" y="397"/>
                      </a:lnTo>
                      <a:lnTo>
                        <a:pt x="207" y="400"/>
                      </a:lnTo>
                      <a:lnTo>
                        <a:pt x="204" y="400"/>
                      </a:lnTo>
                      <a:lnTo>
                        <a:pt x="193" y="397"/>
                      </a:lnTo>
                      <a:lnTo>
                        <a:pt x="181" y="394"/>
                      </a:lnTo>
                      <a:lnTo>
                        <a:pt x="169" y="395"/>
                      </a:lnTo>
                      <a:lnTo>
                        <a:pt x="164" y="400"/>
                      </a:lnTo>
                      <a:lnTo>
                        <a:pt x="160" y="407"/>
                      </a:lnTo>
                      <a:lnTo>
                        <a:pt x="157" y="418"/>
                      </a:lnTo>
                      <a:lnTo>
                        <a:pt x="156" y="433"/>
                      </a:lnTo>
                      <a:lnTo>
                        <a:pt x="64" y="564"/>
                      </a:lnTo>
                      <a:lnTo>
                        <a:pt x="62" y="591"/>
                      </a:lnTo>
                      <a:lnTo>
                        <a:pt x="59" y="618"/>
                      </a:lnTo>
                      <a:lnTo>
                        <a:pt x="49" y="672"/>
                      </a:lnTo>
                      <a:lnTo>
                        <a:pt x="34" y="722"/>
                      </a:lnTo>
                      <a:lnTo>
                        <a:pt x="20" y="771"/>
                      </a:lnTo>
                      <a:lnTo>
                        <a:pt x="8" y="817"/>
                      </a:lnTo>
                      <a:lnTo>
                        <a:pt x="1" y="858"/>
                      </a:lnTo>
                      <a:lnTo>
                        <a:pt x="0" y="876"/>
                      </a:lnTo>
                      <a:lnTo>
                        <a:pt x="3" y="893"/>
                      </a:lnTo>
                      <a:lnTo>
                        <a:pt x="8" y="909"/>
                      </a:lnTo>
                      <a:lnTo>
                        <a:pt x="16" y="922"/>
                      </a:lnTo>
                      <a:lnTo>
                        <a:pt x="44" y="1007"/>
                      </a:lnTo>
                      <a:lnTo>
                        <a:pt x="46" y="1013"/>
                      </a:lnTo>
                      <a:lnTo>
                        <a:pt x="51" y="1017"/>
                      </a:lnTo>
                      <a:lnTo>
                        <a:pt x="66" y="1018"/>
                      </a:lnTo>
                      <a:lnTo>
                        <a:pt x="82" y="1016"/>
                      </a:lnTo>
                      <a:lnTo>
                        <a:pt x="88" y="1017"/>
                      </a:lnTo>
                      <a:lnTo>
                        <a:pt x="90" y="1019"/>
                      </a:lnTo>
                      <a:lnTo>
                        <a:pt x="91" y="1035"/>
                      </a:lnTo>
                      <a:lnTo>
                        <a:pt x="86" y="1048"/>
                      </a:lnTo>
                      <a:lnTo>
                        <a:pt x="79" y="1059"/>
                      </a:lnTo>
                      <a:lnTo>
                        <a:pt x="69" y="1068"/>
                      </a:lnTo>
                      <a:lnTo>
                        <a:pt x="46" y="1084"/>
                      </a:lnTo>
                      <a:lnTo>
                        <a:pt x="35" y="1093"/>
                      </a:lnTo>
                      <a:lnTo>
                        <a:pt x="25" y="1101"/>
                      </a:lnTo>
                      <a:lnTo>
                        <a:pt x="54" y="1105"/>
                      </a:lnTo>
                      <a:lnTo>
                        <a:pt x="63" y="1108"/>
                      </a:lnTo>
                      <a:lnTo>
                        <a:pt x="69" y="1111"/>
                      </a:lnTo>
                      <a:lnTo>
                        <a:pt x="71" y="1116"/>
                      </a:lnTo>
                      <a:lnTo>
                        <a:pt x="71" y="1122"/>
                      </a:lnTo>
                      <a:lnTo>
                        <a:pt x="62" y="1138"/>
                      </a:lnTo>
                      <a:lnTo>
                        <a:pt x="75" y="1140"/>
                      </a:lnTo>
                      <a:lnTo>
                        <a:pt x="87" y="1147"/>
                      </a:lnTo>
                      <a:lnTo>
                        <a:pt x="97" y="1158"/>
                      </a:lnTo>
                      <a:lnTo>
                        <a:pt x="99" y="1165"/>
                      </a:lnTo>
                      <a:lnTo>
                        <a:pt x="100" y="1172"/>
                      </a:lnTo>
                      <a:lnTo>
                        <a:pt x="97" y="1179"/>
                      </a:lnTo>
                      <a:lnTo>
                        <a:pt x="96" y="1184"/>
                      </a:lnTo>
                      <a:lnTo>
                        <a:pt x="100" y="1192"/>
                      </a:lnTo>
                      <a:lnTo>
                        <a:pt x="102" y="1195"/>
                      </a:lnTo>
                      <a:lnTo>
                        <a:pt x="103" y="1199"/>
                      </a:lnTo>
                      <a:lnTo>
                        <a:pt x="102" y="1205"/>
                      </a:lnTo>
                      <a:lnTo>
                        <a:pt x="97" y="1212"/>
                      </a:lnTo>
                      <a:lnTo>
                        <a:pt x="99" y="1230"/>
                      </a:lnTo>
                      <a:lnTo>
                        <a:pt x="102" y="1242"/>
                      </a:lnTo>
                      <a:lnTo>
                        <a:pt x="107" y="1249"/>
                      </a:lnTo>
                      <a:lnTo>
                        <a:pt x="114" y="1253"/>
                      </a:lnTo>
                      <a:lnTo>
                        <a:pt x="131" y="1260"/>
                      </a:lnTo>
                      <a:lnTo>
                        <a:pt x="141" y="1265"/>
                      </a:lnTo>
                      <a:lnTo>
                        <a:pt x="149" y="1274"/>
                      </a:lnTo>
                      <a:lnTo>
                        <a:pt x="166" y="1271"/>
                      </a:lnTo>
                      <a:lnTo>
                        <a:pt x="183" y="1263"/>
                      </a:lnTo>
                      <a:lnTo>
                        <a:pt x="218" y="1239"/>
                      </a:lnTo>
                      <a:lnTo>
                        <a:pt x="253" y="1214"/>
                      </a:lnTo>
                      <a:lnTo>
                        <a:pt x="270" y="1207"/>
                      </a:lnTo>
                      <a:lnTo>
                        <a:pt x="287" y="1203"/>
                      </a:lnTo>
                      <a:lnTo>
                        <a:pt x="291" y="1195"/>
                      </a:lnTo>
                      <a:lnTo>
                        <a:pt x="294" y="1185"/>
                      </a:lnTo>
                      <a:lnTo>
                        <a:pt x="297" y="1162"/>
                      </a:lnTo>
                      <a:lnTo>
                        <a:pt x="301" y="1140"/>
                      </a:lnTo>
                      <a:lnTo>
                        <a:pt x="305" y="1130"/>
                      </a:lnTo>
                      <a:lnTo>
                        <a:pt x="311" y="1124"/>
                      </a:lnTo>
                      <a:lnTo>
                        <a:pt x="325" y="1111"/>
                      </a:lnTo>
                      <a:lnTo>
                        <a:pt x="331" y="1124"/>
                      </a:lnTo>
                      <a:lnTo>
                        <a:pt x="334" y="1140"/>
                      </a:lnTo>
                      <a:lnTo>
                        <a:pt x="334" y="1156"/>
                      </a:lnTo>
                      <a:lnTo>
                        <a:pt x="332" y="1168"/>
                      </a:lnTo>
                      <a:lnTo>
                        <a:pt x="355" y="1191"/>
                      </a:lnTo>
                      <a:lnTo>
                        <a:pt x="365" y="1203"/>
                      </a:lnTo>
                      <a:lnTo>
                        <a:pt x="368" y="1210"/>
                      </a:lnTo>
                      <a:lnTo>
                        <a:pt x="370" y="1216"/>
                      </a:lnTo>
                      <a:lnTo>
                        <a:pt x="376" y="1226"/>
                      </a:lnTo>
                      <a:lnTo>
                        <a:pt x="378" y="1233"/>
                      </a:lnTo>
                      <a:lnTo>
                        <a:pt x="377" y="1238"/>
                      </a:lnTo>
                      <a:lnTo>
                        <a:pt x="374" y="1239"/>
                      </a:lnTo>
                      <a:lnTo>
                        <a:pt x="362" y="1237"/>
                      </a:lnTo>
                      <a:lnTo>
                        <a:pt x="349" y="1226"/>
                      </a:lnTo>
                      <a:lnTo>
                        <a:pt x="326" y="1231"/>
                      </a:lnTo>
                      <a:lnTo>
                        <a:pt x="303" y="1242"/>
                      </a:lnTo>
                      <a:lnTo>
                        <a:pt x="280" y="1255"/>
                      </a:lnTo>
                      <a:lnTo>
                        <a:pt x="256" y="1265"/>
                      </a:lnTo>
                      <a:lnTo>
                        <a:pt x="244" y="1271"/>
                      </a:lnTo>
                      <a:lnTo>
                        <a:pt x="231" y="1280"/>
                      </a:lnTo>
                      <a:lnTo>
                        <a:pt x="218" y="1292"/>
                      </a:lnTo>
                      <a:lnTo>
                        <a:pt x="208" y="1304"/>
                      </a:lnTo>
                      <a:lnTo>
                        <a:pt x="211" y="1314"/>
                      </a:lnTo>
                      <a:lnTo>
                        <a:pt x="214" y="1321"/>
                      </a:lnTo>
                      <a:lnTo>
                        <a:pt x="221" y="1330"/>
                      </a:lnTo>
                      <a:lnTo>
                        <a:pt x="224" y="1335"/>
                      </a:lnTo>
                      <a:lnTo>
                        <a:pt x="226" y="1342"/>
                      </a:lnTo>
                      <a:lnTo>
                        <a:pt x="228" y="1371"/>
                      </a:lnTo>
                      <a:lnTo>
                        <a:pt x="240" y="1383"/>
                      </a:lnTo>
                      <a:lnTo>
                        <a:pt x="247" y="1388"/>
                      </a:lnTo>
                      <a:lnTo>
                        <a:pt x="252" y="1388"/>
                      </a:lnTo>
                      <a:lnTo>
                        <a:pt x="257" y="1415"/>
                      </a:lnTo>
                      <a:lnTo>
                        <a:pt x="261" y="1424"/>
                      </a:lnTo>
                      <a:lnTo>
                        <a:pt x="266" y="1429"/>
                      </a:lnTo>
                      <a:lnTo>
                        <a:pt x="272" y="1430"/>
                      </a:lnTo>
                      <a:lnTo>
                        <a:pt x="278" y="1429"/>
                      </a:lnTo>
                      <a:lnTo>
                        <a:pt x="286" y="1422"/>
                      </a:lnTo>
                      <a:lnTo>
                        <a:pt x="294" y="1410"/>
                      </a:lnTo>
                      <a:lnTo>
                        <a:pt x="336" y="1410"/>
                      </a:lnTo>
                      <a:lnTo>
                        <a:pt x="350" y="1407"/>
                      </a:lnTo>
                      <a:lnTo>
                        <a:pt x="361" y="1403"/>
                      </a:lnTo>
                      <a:lnTo>
                        <a:pt x="371" y="1396"/>
                      </a:lnTo>
                      <a:lnTo>
                        <a:pt x="380" y="1387"/>
                      </a:lnTo>
                      <a:lnTo>
                        <a:pt x="404" y="1358"/>
                      </a:lnTo>
                      <a:lnTo>
                        <a:pt x="400" y="1342"/>
                      </a:lnTo>
                      <a:lnTo>
                        <a:pt x="400" y="1333"/>
                      </a:lnTo>
                      <a:lnTo>
                        <a:pt x="404" y="1328"/>
                      </a:lnTo>
                      <a:lnTo>
                        <a:pt x="412" y="1328"/>
                      </a:lnTo>
                      <a:lnTo>
                        <a:pt x="429" y="1334"/>
                      </a:lnTo>
                      <a:lnTo>
                        <a:pt x="442" y="1344"/>
                      </a:lnTo>
                      <a:lnTo>
                        <a:pt x="471" y="1343"/>
                      </a:lnTo>
                      <a:lnTo>
                        <a:pt x="485" y="1341"/>
                      </a:lnTo>
                      <a:lnTo>
                        <a:pt x="494" y="1336"/>
                      </a:lnTo>
                      <a:lnTo>
                        <a:pt x="493" y="1312"/>
                      </a:lnTo>
                      <a:lnTo>
                        <a:pt x="490" y="1296"/>
                      </a:lnTo>
                      <a:lnTo>
                        <a:pt x="488" y="1285"/>
                      </a:lnTo>
                      <a:lnTo>
                        <a:pt x="489" y="1278"/>
                      </a:lnTo>
                      <a:lnTo>
                        <a:pt x="494" y="1275"/>
                      </a:lnTo>
                      <a:lnTo>
                        <a:pt x="506" y="1273"/>
                      </a:lnTo>
                      <a:lnTo>
                        <a:pt x="556" y="1269"/>
                      </a:lnTo>
                      <a:lnTo>
                        <a:pt x="562" y="1280"/>
                      </a:lnTo>
                      <a:lnTo>
                        <a:pt x="565" y="1289"/>
                      </a:lnTo>
                      <a:lnTo>
                        <a:pt x="566" y="1309"/>
                      </a:lnTo>
                      <a:lnTo>
                        <a:pt x="566" y="1328"/>
                      </a:lnTo>
                      <a:lnTo>
                        <a:pt x="570" y="1338"/>
                      </a:lnTo>
                      <a:lnTo>
                        <a:pt x="576" y="1349"/>
                      </a:lnTo>
                      <a:lnTo>
                        <a:pt x="608" y="1351"/>
                      </a:lnTo>
                      <a:lnTo>
                        <a:pt x="616" y="1351"/>
                      </a:lnTo>
                      <a:lnTo>
                        <a:pt x="621" y="1349"/>
                      </a:lnTo>
                      <a:lnTo>
                        <a:pt x="637" y="1332"/>
                      </a:lnTo>
                      <a:lnTo>
                        <a:pt x="677" y="1287"/>
                      </a:lnTo>
                      <a:lnTo>
                        <a:pt x="677" y="1261"/>
                      </a:lnTo>
                      <a:lnTo>
                        <a:pt x="674" y="1255"/>
                      </a:lnTo>
                      <a:lnTo>
                        <a:pt x="672" y="1243"/>
                      </a:lnTo>
                      <a:lnTo>
                        <a:pt x="667" y="1211"/>
                      </a:lnTo>
                      <a:lnTo>
                        <a:pt x="663" y="1155"/>
                      </a:lnTo>
                      <a:lnTo>
                        <a:pt x="646" y="1139"/>
                      </a:lnTo>
                      <a:lnTo>
                        <a:pt x="629" y="1128"/>
                      </a:lnTo>
                      <a:lnTo>
                        <a:pt x="611" y="1118"/>
                      </a:lnTo>
                      <a:lnTo>
                        <a:pt x="594" y="1102"/>
                      </a:lnTo>
                      <a:lnTo>
                        <a:pt x="573" y="1107"/>
                      </a:lnTo>
                      <a:lnTo>
                        <a:pt x="553" y="1115"/>
                      </a:lnTo>
                      <a:lnTo>
                        <a:pt x="533" y="1124"/>
                      </a:lnTo>
                      <a:lnTo>
                        <a:pt x="511" y="1128"/>
                      </a:lnTo>
                      <a:lnTo>
                        <a:pt x="485" y="1100"/>
                      </a:lnTo>
                      <a:lnTo>
                        <a:pt x="459" y="1071"/>
                      </a:lnTo>
                      <a:lnTo>
                        <a:pt x="468" y="1063"/>
                      </a:lnTo>
                      <a:lnTo>
                        <a:pt x="477" y="1058"/>
                      </a:lnTo>
                      <a:lnTo>
                        <a:pt x="488" y="1062"/>
                      </a:lnTo>
                      <a:lnTo>
                        <a:pt x="500" y="1069"/>
                      </a:lnTo>
                      <a:lnTo>
                        <a:pt x="515" y="1074"/>
                      </a:lnTo>
                      <a:lnTo>
                        <a:pt x="524" y="1074"/>
                      </a:lnTo>
                      <a:lnTo>
                        <a:pt x="535" y="1071"/>
                      </a:lnTo>
                      <a:lnTo>
                        <a:pt x="552" y="1068"/>
                      </a:lnTo>
                      <a:lnTo>
                        <a:pt x="558" y="1064"/>
                      </a:lnTo>
                      <a:lnTo>
                        <a:pt x="563" y="1058"/>
                      </a:lnTo>
                      <a:lnTo>
                        <a:pt x="584" y="1062"/>
                      </a:lnTo>
                      <a:lnTo>
                        <a:pt x="603" y="1071"/>
                      </a:lnTo>
                      <a:lnTo>
                        <a:pt x="623" y="1079"/>
                      </a:lnTo>
                      <a:lnTo>
                        <a:pt x="633" y="1080"/>
                      </a:lnTo>
                      <a:lnTo>
                        <a:pt x="645" y="1080"/>
                      </a:lnTo>
                      <a:lnTo>
                        <a:pt x="683" y="1084"/>
                      </a:lnTo>
                      <a:lnTo>
                        <a:pt x="722" y="1089"/>
                      </a:lnTo>
                      <a:lnTo>
                        <a:pt x="737" y="1073"/>
                      </a:lnTo>
                      <a:lnTo>
                        <a:pt x="756" y="1060"/>
                      </a:lnTo>
                      <a:lnTo>
                        <a:pt x="797" y="1038"/>
                      </a:lnTo>
                      <a:lnTo>
                        <a:pt x="817" y="1026"/>
                      </a:lnTo>
                      <a:lnTo>
                        <a:pt x="836" y="1011"/>
                      </a:lnTo>
                      <a:lnTo>
                        <a:pt x="851" y="993"/>
                      </a:lnTo>
                      <a:lnTo>
                        <a:pt x="863" y="970"/>
                      </a:lnTo>
                      <a:lnTo>
                        <a:pt x="867" y="963"/>
                      </a:lnTo>
                      <a:lnTo>
                        <a:pt x="875" y="958"/>
                      </a:lnTo>
                      <a:lnTo>
                        <a:pt x="891" y="952"/>
                      </a:lnTo>
                      <a:lnTo>
                        <a:pt x="929" y="954"/>
                      </a:lnTo>
                      <a:lnTo>
                        <a:pt x="968" y="951"/>
                      </a:lnTo>
                      <a:lnTo>
                        <a:pt x="1008" y="946"/>
                      </a:lnTo>
                      <a:lnTo>
                        <a:pt x="1049" y="943"/>
                      </a:lnTo>
                      <a:lnTo>
                        <a:pt x="1060" y="955"/>
                      </a:lnTo>
                      <a:lnTo>
                        <a:pt x="1072" y="966"/>
                      </a:lnTo>
                      <a:lnTo>
                        <a:pt x="1084" y="972"/>
                      </a:lnTo>
                      <a:lnTo>
                        <a:pt x="1097" y="974"/>
                      </a:lnTo>
                      <a:lnTo>
                        <a:pt x="1102" y="981"/>
                      </a:lnTo>
                      <a:lnTo>
                        <a:pt x="1104" y="992"/>
                      </a:lnTo>
                      <a:lnTo>
                        <a:pt x="1095" y="996"/>
                      </a:lnTo>
                      <a:lnTo>
                        <a:pt x="1084" y="1001"/>
                      </a:lnTo>
                      <a:lnTo>
                        <a:pt x="1076" y="993"/>
                      </a:lnTo>
                      <a:lnTo>
                        <a:pt x="1066" y="989"/>
                      </a:lnTo>
                      <a:lnTo>
                        <a:pt x="1042" y="984"/>
                      </a:lnTo>
                      <a:lnTo>
                        <a:pt x="1013" y="986"/>
                      </a:lnTo>
                      <a:lnTo>
                        <a:pt x="981" y="992"/>
                      </a:lnTo>
                      <a:lnTo>
                        <a:pt x="951" y="1002"/>
                      </a:lnTo>
                      <a:lnTo>
                        <a:pt x="924" y="1013"/>
                      </a:lnTo>
                      <a:lnTo>
                        <a:pt x="903" y="1025"/>
                      </a:lnTo>
                      <a:lnTo>
                        <a:pt x="891" y="1036"/>
                      </a:lnTo>
                      <a:lnTo>
                        <a:pt x="860" y="1039"/>
                      </a:lnTo>
                      <a:lnTo>
                        <a:pt x="851" y="1043"/>
                      </a:lnTo>
                      <a:lnTo>
                        <a:pt x="845" y="1048"/>
                      </a:lnTo>
                      <a:lnTo>
                        <a:pt x="842" y="1055"/>
                      </a:lnTo>
                      <a:lnTo>
                        <a:pt x="842" y="1063"/>
                      </a:lnTo>
                      <a:lnTo>
                        <a:pt x="844" y="1070"/>
                      </a:lnTo>
                      <a:lnTo>
                        <a:pt x="847" y="1079"/>
                      </a:lnTo>
                      <a:lnTo>
                        <a:pt x="857" y="1095"/>
                      </a:lnTo>
                      <a:lnTo>
                        <a:pt x="871" y="1111"/>
                      </a:lnTo>
                      <a:lnTo>
                        <a:pt x="891" y="1133"/>
                      </a:lnTo>
                      <a:lnTo>
                        <a:pt x="909" y="1135"/>
                      </a:lnTo>
                      <a:lnTo>
                        <a:pt x="928" y="1141"/>
                      </a:lnTo>
                      <a:lnTo>
                        <a:pt x="946" y="1150"/>
                      </a:lnTo>
                      <a:lnTo>
                        <a:pt x="963" y="1159"/>
                      </a:lnTo>
                      <a:lnTo>
                        <a:pt x="992" y="1139"/>
                      </a:lnTo>
                      <a:lnTo>
                        <a:pt x="1022" y="1113"/>
                      </a:lnTo>
                      <a:lnTo>
                        <a:pt x="1053" y="1087"/>
                      </a:lnTo>
                      <a:lnTo>
                        <a:pt x="1084" y="1067"/>
                      </a:lnTo>
                      <a:lnTo>
                        <a:pt x="1091" y="1060"/>
                      </a:lnTo>
                      <a:lnTo>
                        <a:pt x="1098" y="1048"/>
                      </a:lnTo>
                      <a:lnTo>
                        <a:pt x="1108" y="1027"/>
                      </a:lnTo>
                      <a:lnTo>
                        <a:pt x="1129" y="1021"/>
                      </a:lnTo>
                      <a:lnTo>
                        <a:pt x="1152" y="1018"/>
                      </a:lnTo>
                      <a:lnTo>
                        <a:pt x="1164" y="1006"/>
                      </a:lnTo>
                      <a:lnTo>
                        <a:pt x="1172" y="1001"/>
                      </a:lnTo>
                      <a:lnTo>
                        <a:pt x="1180" y="1003"/>
                      </a:lnTo>
                      <a:lnTo>
                        <a:pt x="1186" y="1008"/>
                      </a:lnTo>
                      <a:lnTo>
                        <a:pt x="1204" y="1023"/>
                      </a:lnTo>
                      <a:lnTo>
                        <a:pt x="1216" y="1030"/>
                      </a:lnTo>
                      <a:lnTo>
                        <a:pt x="1232" y="1032"/>
                      </a:lnTo>
                      <a:lnTo>
                        <a:pt x="1242" y="1042"/>
                      </a:lnTo>
                      <a:lnTo>
                        <a:pt x="1253" y="1048"/>
                      </a:lnTo>
                      <a:lnTo>
                        <a:pt x="1263" y="10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809"/>
                <p:cNvSpPr>
                  <a:spLocks/>
                </p:cNvSpPr>
                <p:nvPr/>
              </p:nvSpPr>
              <p:spPr bwMode="auto">
                <a:xfrm>
                  <a:off x="1070" y="1824"/>
                  <a:ext cx="27" cy="26"/>
                </a:xfrm>
                <a:custGeom>
                  <a:avLst/>
                  <a:gdLst>
                    <a:gd name="T0" fmla="*/ 19 w 39"/>
                    <a:gd name="T1" fmla="*/ 16 h 38"/>
                    <a:gd name="T2" fmla="*/ 19 w 39"/>
                    <a:gd name="T3" fmla="*/ 14 h 38"/>
                    <a:gd name="T4" fmla="*/ 18 w 39"/>
                    <a:gd name="T5" fmla="*/ 13 h 38"/>
                    <a:gd name="T6" fmla="*/ 18 w 39"/>
                    <a:gd name="T7" fmla="*/ 12 h 38"/>
                    <a:gd name="T8" fmla="*/ 17 w 39"/>
                    <a:gd name="T9" fmla="*/ 11 h 38"/>
                    <a:gd name="T10" fmla="*/ 15 w 39"/>
                    <a:gd name="T11" fmla="*/ 10 h 38"/>
                    <a:gd name="T12" fmla="*/ 13 w 39"/>
                    <a:gd name="T13" fmla="*/ 9 h 38"/>
                    <a:gd name="T14" fmla="*/ 12 w 39"/>
                    <a:gd name="T15" fmla="*/ 8 h 38"/>
                    <a:gd name="T16" fmla="*/ 10 w 39"/>
                    <a:gd name="T17" fmla="*/ 8 h 38"/>
                    <a:gd name="T18" fmla="*/ 8 w 39"/>
                    <a:gd name="T19" fmla="*/ 7 h 38"/>
                    <a:gd name="T20" fmla="*/ 7 w 39"/>
                    <a:gd name="T21" fmla="*/ 5 h 38"/>
                    <a:gd name="T22" fmla="*/ 6 w 39"/>
                    <a:gd name="T23" fmla="*/ 5 h 38"/>
                    <a:gd name="T24" fmla="*/ 4 w 39"/>
                    <a:gd name="T25" fmla="*/ 3 h 38"/>
                    <a:gd name="T26" fmla="*/ 3 w 39"/>
                    <a:gd name="T27" fmla="*/ 3 h 38"/>
                    <a:gd name="T28" fmla="*/ 2 w 39"/>
                    <a:gd name="T29" fmla="*/ 1 h 38"/>
                    <a:gd name="T30" fmla="*/ 1 w 39"/>
                    <a:gd name="T31" fmla="*/ 1 h 38"/>
                    <a:gd name="T32" fmla="*/ 0 w 39"/>
                    <a:gd name="T33" fmla="*/ 1 h 38"/>
                    <a:gd name="T34" fmla="*/ 1 w 39"/>
                    <a:gd name="T35" fmla="*/ 2 h 38"/>
                    <a:gd name="T36" fmla="*/ 1 w 39"/>
                    <a:gd name="T37" fmla="*/ 3 h 38"/>
                    <a:gd name="T38" fmla="*/ 3 w 39"/>
                    <a:gd name="T39" fmla="*/ 5 h 38"/>
                    <a:gd name="T40" fmla="*/ 4 w 39"/>
                    <a:gd name="T41" fmla="*/ 5 h 38"/>
                    <a:gd name="T42" fmla="*/ 6 w 39"/>
                    <a:gd name="T43" fmla="*/ 7 h 38"/>
                    <a:gd name="T44" fmla="*/ 8 w 39"/>
                    <a:gd name="T45" fmla="*/ 8 h 38"/>
                    <a:gd name="T46" fmla="*/ 9 w 39"/>
                    <a:gd name="T47" fmla="*/ 8 h 38"/>
                    <a:gd name="T48" fmla="*/ 10 w 39"/>
                    <a:gd name="T49" fmla="*/ 10 h 38"/>
                    <a:gd name="T50" fmla="*/ 12 w 39"/>
                    <a:gd name="T51" fmla="*/ 10 h 38"/>
                    <a:gd name="T52" fmla="*/ 13 w 39"/>
                    <a:gd name="T53" fmla="*/ 11 h 38"/>
                    <a:gd name="T54" fmla="*/ 15 w 39"/>
                    <a:gd name="T55" fmla="*/ 12 h 38"/>
                    <a:gd name="T56" fmla="*/ 16 w 39"/>
                    <a:gd name="T57" fmla="*/ 12 h 38"/>
                    <a:gd name="T58" fmla="*/ 17 w 39"/>
                    <a:gd name="T59" fmla="*/ 14 h 38"/>
                    <a:gd name="T60" fmla="*/ 17 w 39"/>
                    <a:gd name="T61" fmla="*/ 14 h 38"/>
                    <a:gd name="T62" fmla="*/ 17 w 39"/>
                    <a:gd name="T63" fmla="*/ 15 h 38"/>
                    <a:gd name="T64" fmla="*/ 17 w 39"/>
                    <a:gd name="T65" fmla="*/ 16 h 38"/>
                    <a:gd name="T66" fmla="*/ 17 w 39"/>
                    <a:gd name="T67" fmla="*/ 16 h 38"/>
                    <a:gd name="T68" fmla="*/ 17 w 39"/>
                    <a:gd name="T69" fmla="*/ 17 h 38"/>
                    <a:gd name="T70" fmla="*/ 17 w 39"/>
                    <a:gd name="T71" fmla="*/ 17 h 38"/>
                    <a:gd name="T72" fmla="*/ 18 w 39"/>
                    <a:gd name="T73" fmla="*/ 18 h 38"/>
                    <a:gd name="T74" fmla="*/ 18 w 39"/>
                    <a:gd name="T75" fmla="*/ 18 h 38"/>
                    <a:gd name="T76" fmla="*/ 18 w 39"/>
                    <a:gd name="T77" fmla="*/ 18 h 38"/>
                    <a:gd name="T78" fmla="*/ 18 w 39"/>
                    <a:gd name="T79" fmla="*/ 18 h 38"/>
                    <a:gd name="T80" fmla="*/ 18 w 39"/>
                    <a:gd name="T81" fmla="*/ 17 h 38"/>
                    <a:gd name="T82" fmla="*/ 19 w 39"/>
                    <a:gd name="T83" fmla="*/ 1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 h="38">
                      <a:moveTo>
                        <a:pt x="39" y="36"/>
                      </a:moveTo>
                      <a:lnTo>
                        <a:pt x="39" y="35"/>
                      </a:lnTo>
                      <a:lnTo>
                        <a:pt x="39" y="33"/>
                      </a:lnTo>
                      <a:lnTo>
                        <a:pt x="39" y="31"/>
                      </a:lnTo>
                      <a:lnTo>
                        <a:pt x="39" y="29"/>
                      </a:lnTo>
                      <a:lnTo>
                        <a:pt x="38" y="28"/>
                      </a:lnTo>
                      <a:lnTo>
                        <a:pt x="37" y="26"/>
                      </a:lnTo>
                      <a:lnTo>
                        <a:pt x="37" y="25"/>
                      </a:lnTo>
                      <a:lnTo>
                        <a:pt x="36" y="24"/>
                      </a:lnTo>
                      <a:lnTo>
                        <a:pt x="35" y="23"/>
                      </a:lnTo>
                      <a:lnTo>
                        <a:pt x="33" y="22"/>
                      </a:lnTo>
                      <a:lnTo>
                        <a:pt x="31" y="21"/>
                      </a:lnTo>
                      <a:lnTo>
                        <a:pt x="30" y="20"/>
                      </a:lnTo>
                      <a:lnTo>
                        <a:pt x="28" y="19"/>
                      </a:lnTo>
                      <a:lnTo>
                        <a:pt x="27" y="18"/>
                      </a:lnTo>
                      <a:lnTo>
                        <a:pt x="25" y="17"/>
                      </a:lnTo>
                      <a:lnTo>
                        <a:pt x="23" y="16"/>
                      </a:lnTo>
                      <a:lnTo>
                        <a:pt x="22" y="16"/>
                      </a:lnTo>
                      <a:lnTo>
                        <a:pt x="20" y="15"/>
                      </a:lnTo>
                      <a:lnTo>
                        <a:pt x="18" y="14"/>
                      </a:lnTo>
                      <a:lnTo>
                        <a:pt x="17" y="13"/>
                      </a:lnTo>
                      <a:lnTo>
                        <a:pt x="15" y="12"/>
                      </a:lnTo>
                      <a:lnTo>
                        <a:pt x="14" y="11"/>
                      </a:lnTo>
                      <a:lnTo>
                        <a:pt x="12" y="10"/>
                      </a:lnTo>
                      <a:lnTo>
                        <a:pt x="10" y="9"/>
                      </a:lnTo>
                      <a:lnTo>
                        <a:pt x="9" y="8"/>
                      </a:lnTo>
                      <a:lnTo>
                        <a:pt x="8" y="7"/>
                      </a:lnTo>
                      <a:lnTo>
                        <a:pt x="7" y="6"/>
                      </a:lnTo>
                      <a:lnTo>
                        <a:pt x="6" y="5"/>
                      </a:lnTo>
                      <a:lnTo>
                        <a:pt x="5" y="3"/>
                      </a:lnTo>
                      <a:lnTo>
                        <a:pt x="4" y="2"/>
                      </a:lnTo>
                      <a:lnTo>
                        <a:pt x="3" y="1"/>
                      </a:lnTo>
                      <a:lnTo>
                        <a:pt x="3" y="0"/>
                      </a:lnTo>
                      <a:lnTo>
                        <a:pt x="0" y="1"/>
                      </a:lnTo>
                      <a:lnTo>
                        <a:pt x="1" y="3"/>
                      </a:lnTo>
                      <a:lnTo>
                        <a:pt x="2" y="5"/>
                      </a:lnTo>
                      <a:lnTo>
                        <a:pt x="3" y="6"/>
                      </a:lnTo>
                      <a:lnTo>
                        <a:pt x="3" y="8"/>
                      </a:lnTo>
                      <a:lnTo>
                        <a:pt x="5" y="9"/>
                      </a:lnTo>
                      <a:lnTo>
                        <a:pt x="6" y="10"/>
                      </a:lnTo>
                      <a:lnTo>
                        <a:pt x="8" y="11"/>
                      </a:lnTo>
                      <a:lnTo>
                        <a:pt x="9" y="12"/>
                      </a:lnTo>
                      <a:lnTo>
                        <a:pt x="10" y="14"/>
                      </a:lnTo>
                      <a:lnTo>
                        <a:pt x="12" y="14"/>
                      </a:lnTo>
                      <a:lnTo>
                        <a:pt x="14" y="16"/>
                      </a:lnTo>
                      <a:lnTo>
                        <a:pt x="16" y="16"/>
                      </a:lnTo>
                      <a:lnTo>
                        <a:pt x="17" y="18"/>
                      </a:lnTo>
                      <a:lnTo>
                        <a:pt x="19" y="18"/>
                      </a:lnTo>
                      <a:lnTo>
                        <a:pt x="20" y="19"/>
                      </a:lnTo>
                      <a:lnTo>
                        <a:pt x="22" y="20"/>
                      </a:lnTo>
                      <a:lnTo>
                        <a:pt x="24" y="21"/>
                      </a:lnTo>
                      <a:lnTo>
                        <a:pt x="25" y="22"/>
                      </a:lnTo>
                      <a:lnTo>
                        <a:pt x="27" y="23"/>
                      </a:lnTo>
                      <a:lnTo>
                        <a:pt x="28" y="24"/>
                      </a:lnTo>
                      <a:lnTo>
                        <a:pt x="30" y="24"/>
                      </a:lnTo>
                      <a:lnTo>
                        <a:pt x="31" y="26"/>
                      </a:lnTo>
                      <a:lnTo>
                        <a:pt x="32" y="26"/>
                      </a:lnTo>
                      <a:lnTo>
                        <a:pt x="33" y="27"/>
                      </a:lnTo>
                      <a:lnTo>
                        <a:pt x="35" y="28"/>
                      </a:lnTo>
                      <a:lnTo>
                        <a:pt x="35" y="29"/>
                      </a:lnTo>
                      <a:lnTo>
                        <a:pt x="36" y="30"/>
                      </a:lnTo>
                      <a:lnTo>
                        <a:pt x="36" y="31"/>
                      </a:lnTo>
                      <a:lnTo>
                        <a:pt x="36" y="32"/>
                      </a:lnTo>
                      <a:lnTo>
                        <a:pt x="36" y="34"/>
                      </a:lnTo>
                      <a:lnTo>
                        <a:pt x="36" y="35"/>
                      </a:lnTo>
                      <a:lnTo>
                        <a:pt x="36" y="36"/>
                      </a:lnTo>
                      <a:lnTo>
                        <a:pt x="36" y="37"/>
                      </a:lnTo>
                      <a:lnTo>
                        <a:pt x="37" y="38"/>
                      </a:lnTo>
                      <a:lnTo>
                        <a:pt x="38" y="38"/>
                      </a:lnTo>
                      <a:lnTo>
                        <a:pt x="38" y="37"/>
                      </a:lnTo>
                      <a:lnTo>
                        <a:pt x="3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810"/>
                <p:cNvSpPr>
                  <a:spLocks/>
                </p:cNvSpPr>
                <p:nvPr/>
              </p:nvSpPr>
              <p:spPr bwMode="auto">
                <a:xfrm>
                  <a:off x="1046" y="1849"/>
                  <a:ext cx="51" cy="26"/>
                </a:xfrm>
                <a:custGeom>
                  <a:avLst/>
                  <a:gdLst>
                    <a:gd name="T0" fmla="*/ 1 w 75"/>
                    <a:gd name="T1" fmla="*/ 16 h 38"/>
                    <a:gd name="T2" fmla="*/ 2 w 75"/>
                    <a:gd name="T3" fmla="*/ 15 h 38"/>
                    <a:gd name="T4" fmla="*/ 3 w 75"/>
                    <a:gd name="T5" fmla="*/ 14 h 38"/>
                    <a:gd name="T6" fmla="*/ 5 w 75"/>
                    <a:gd name="T7" fmla="*/ 12 h 38"/>
                    <a:gd name="T8" fmla="*/ 7 w 75"/>
                    <a:gd name="T9" fmla="*/ 11 h 38"/>
                    <a:gd name="T10" fmla="*/ 10 w 75"/>
                    <a:gd name="T11" fmla="*/ 10 h 38"/>
                    <a:gd name="T12" fmla="*/ 12 w 75"/>
                    <a:gd name="T13" fmla="*/ 9 h 38"/>
                    <a:gd name="T14" fmla="*/ 15 w 75"/>
                    <a:gd name="T15" fmla="*/ 8 h 38"/>
                    <a:gd name="T16" fmla="*/ 18 w 75"/>
                    <a:gd name="T17" fmla="*/ 7 h 38"/>
                    <a:gd name="T18" fmla="*/ 21 w 75"/>
                    <a:gd name="T19" fmla="*/ 6 h 38"/>
                    <a:gd name="T20" fmla="*/ 24 w 75"/>
                    <a:gd name="T21" fmla="*/ 5 h 38"/>
                    <a:gd name="T22" fmla="*/ 27 w 75"/>
                    <a:gd name="T23" fmla="*/ 5 h 38"/>
                    <a:gd name="T24" fmla="*/ 30 w 75"/>
                    <a:gd name="T25" fmla="*/ 4 h 38"/>
                    <a:gd name="T26" fmla="*/ 31 w 75"/>
                    <a:gd name="T27" fmla="*/ 3 h 38"/>
                    <a:gd name="T28" fmla="*/ 33 w 75"/>
                    <a:gd name="T29" fmla="*/ 2 h 38"/>
                    <a:gd name="T30" fmla="*/ 34 w 75"/>
                    <a:gd name="T31" fmla="*/ 1 h 38"/>
                    <a:gd name="T32" fmla="*/ 33 w 75"/>
                    <a:gd name="T33" fmla="*/ 0 h 38"/>
                    <a:gd name="T34" fmla="*/ 33 w 75"/>
                    <a:gd name="T35" fmla="*/ 1 h 38"/>
                    <a:gd name="T36" fmla="*/ 32 w 75"/>
                    <a:gd name="T37" fmla="*/ 1 h 38"/>
                    <a:gd name="T38" fmla="*/ 30 w 75"/>
                    <a:gd name="T39" fmla="*/ 2 h 38"/>
                    <a:gd name="T40" fmla="*/ 28 w 75"/>
                    <a:gd name="T41" fmla="*/ 3 h 38"/>
                    <a:gd name="T42" fmla="*/ 25 w 75"/>
                    <a:gd name="T43" fmla="*/ 3 h 38"/>
                    <a:gd name="T44" fmla="*/ 22 w 75"/>
                    <a:gd name="T45" fmla="*/ 4 h 38"/>
                    <a:gd name="T46" fmla="*/ 20 w 75"/>
                    <a:gd name="T47" fmla="*/ 5 h 38"/>
                    <a:gd name="T48" fmla="*/ 16 w 75"/>
                    <a:gd name="T49" fmla="*/ 5 h 38"/>
                    <a:gd name="T50" fmla="*/ 14 w 75"/>
                    <a:gd name="T51" fmla="*/ 7 h 38"/>
                    <a:gd name="T52" fmla="*/ 11 w 75"/>
                    <a:gd name="T53" fmla="*/ 8 h 38"/>
                    <a:gd name="T54" fmla="*/ 7 w 75"/>
                    <a:gd name="T55" fmla="*/ 8 h 38"/>
                    <a:gd name="T56" fmla="*/ 5 w 75"/>
                    <a:gd name="T57" fmla="*/ 10 h 38"/>
                    <a:gd name="T58" fmla="*/ 3 w 75"/>
                    <a:gd name="T59" fmla="*/ 11 h 38"/>
                    <a:gd name="T60" fmla="*/ 1 w 75"/>
                    <a:gd name="T61" fmla="*/ 12 h 38"/>
                    <a:gd name="T62" fmla="*/ 0 w 75"/>
                    <a:gd name="T63" fmla="*/ 14 h 38"/>
                    <a:gd name="T64" fmla="*/ 0 w 75"/>
                    <a:gd name="T65" fmla="*/ 17 h 38"/>
                    <a:gd name="T66" fmla="*/ 0 w 75"/>
                    <a:gd name="T67" fmla="*/ 17 h 38"/>
                    <a:gd name="T68" fmla="*/ 0 w 75"/>
                    <a:gd name="T69" fmla="*/ 18 h 38"/>
                    <a:gd name="T70" fmla="*/ 0 w 75"/>
                    <a:gd name="T71" fmla="*/ 18 h 38"/>
                    <a:gd name="T72" fmla="*/ 1 w 75"/>
                    <a:gd name="T73" fmla="*/ 18 h 38"/>
                    <a:gd name="T74" fmla="*/ 1 w 75"/>
                    <a:gd name="T75" fmla="*/ 18 h 38"/>
                    <a:gd name="T76" fmla="*/ 1 w 75"/>
                    <a:gd name="T77" fmla="*/ 18 h 38"/>
                    <a:gd name="T78" fmla="*/ 1 w 75"/>
                    <a:gd name="T79" fmla="*/ 18 h 38"/>
                    <a:gd name="T80" fmla="*/ 1 w 75"/>
                    <a:gd name="T81" fmla="*/ 17 h 38"/>
                    <a:gd name="T82" fmla="*/ 1 w 75"/>
                    <a:gd name="T83" fmla="*/ 1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5" h="38">
                      <a:moveTo>
                        <a:pt x="3" y="36"/>
                      </a:moveTo>
                      <a:lnTo>
                        <a:pt x="3" y="35"/>
                      </a:lnTo>
                      <a:lnTo>
                        <a:pt x="3" y="33"/>
                      </a:lnTo>
                      <a:lnTo>
                        <a:pt x="4" y="32"/>
                      </a:lnTo>
                      <a:lnTo>
                        <a:pt x="5" y="30"/>
                      </a:lnTo>
                      <a:lnTo>
                        <a:pt x="7" y="29"/>
                      </a:lnTo>
                      <a:lnTo>
                        <a:pt x="8" y="27"/>
                      </a:lnTo>
                      <a:lnTo>
                        <a:pt x="10" y="26"/>
                      </a:lnTo>
                      <a:lnTo>
                        <a:pt x="12" y="25"/>
                      </a:lnTo>
                      <a:lnTo>
                        <a:pt x="15" y="23"/>
                      </a:lnTo>
                      <a:lnTo>
                        <a:pt x="18" y="22"/>
                      </a:lnTo>
                      <a:lnTo>
                        <a:pt x="21" y="21"/>
                      </a:lnTo>
                      <a:lnTo>
                        <a:pt x="23" y="20"/>
                      </a:lnTo>
                      <a:lnTo>
                        <a:pt x="26" y="19"/>
                      </a:lnTo>
                      <a:lnTo>
                        <a:pt x="29" y="18"/>
                      </a:lnTo>
                      <a:lnTo>
                        <a:pt x="33" y="17"/>
                      </a:lnTo>
                      <a:lnTo>
                        <a:pt x="36" y="17"/>
                      </a:lnTo>
                      <a:lnTo>
                        <a:pt x="40" y="15"/>
                      </a:lnTo>
                      <a:lnTo>
                        <a:pt x="43" y="15"/>
                      </a:lnTo>
                      <a:lnTo>
                        <a:pt x="46" y="13"/>
                      </a:lnTo>
                      <a:lnTo>
                        <a:pt x="49" y="13"/>
                      </a:lnTo>
                      <a:lnTo>
                        <a:pt x="53" y="12"/>
                      </a:lnTo>
                      <a:lnTo>
                        <a:pt x="55" y="11"/>
                      </a:lnTo>
                      <a:lnTo>
                        <a:pt x="58" y="11"/>
                      </a:lnTo>
                      <a:lnTo>
                        <a:pt x="61" y="10"/>
                      </a:lnTo>
                      <a:lnTo>
                        <a:pt x="64" y="9"/>
                      </a:lnTo>
                      <a:lnTo>
                        <a:pt x="66" y="8"/>
                      </a:lnTo>
                      <a:lnTo>
                        <a:pt x="68" y="7"/>
                      </a:lnTo>
                      <a:lnTo>
                        <a:pt x="70" y="6"/>
                      </a:lnTo>
                      <a:lnTo>
                        <a:pt x="72" y="5"/>
                      </a:lnTo>
                      <a:lnTo>
                        <a:pt x="73" y="4"/>
                      </a:lnTo>
                      <a:lnTo>
                        <a:pt x="74" y="3"/>
                      </a:lnTo>
                      <a:lnTo>
                        <a:pt x="75" y="1"/>
                      </a:lnTo>
                      <a:lnTo>
                        <a:pt x="72" y="0"/>
                      </a:lnTo>
                      <a:lnTo>
                        <a:pt x="71" y="1"/>
                      </a:lnTo>
                      <a:lnTo>
                        <a:pt x="70" y="1"/>
                      </a:lnTo>
                      <a:lnTo>
                        <a:pt x="69" y="3"/>
                      </a:lnTo>
                      <a:lnTo>
                        <a:pt x="67" y="3"/>
                      </a:lnTo>
                      <a:lnTo>
                        <a:pt x="65" y="4"/>
                      </a:lnTo>
                      <a:lnTo>
                        <a:pt x="63" y="5"/>
                      </a:lnTo>
                      <a:lnTo>
                        <a:pt x="60" y="6"/>
                      </a:lnTo>
                      <a:lnTo>
                        <a:pt x="58" y="7"/>
                      </a:lnTo>
                      <a:lnTo>
                        <a:pt x="54" y="7"/>
                      </a:lnTo>
                      <a:lnTo>
                        <a:pt x="52" y="8"/>
                      </a:lnTo>
                      <a:lnTo>
                        <a:pt x="48" y="9"/>
                      </a:lnTo>
                      <a:lnTo>
                        <a:pt x="45" y="10"/>
                      </a:lnTo>
                      <a:lnTo>
                        <a:pt x="42" y="11"/>
                      </a:lnTo>
                      <a:lnTo>
                        <a:pt x="39" y="12"/>
                      </a:lnTo>
                      <a:lnTo>
                        <a:pt x="35" y="12"/>
                      </a:lnTo>
                      <a:lnTo>
                        <a:pt x="32" y="13"/>
                      </a:lnTo>
                      <a:lnTo>
                        <a:pt x="29" y="14"/>
                      </a:lnTo>
                      <a:lnTo>
                        <a:pt x="26" y="15"/>
                      </a:lnTo>
                      <a:lnTo>
                        <a:pt x="23" y="16"/>
                      </a:lnTo>
                      <a:lnTo>
                        <a:pt x="19" y="17"/>
                      </a:lnTo>
                      <a:lnTo>
                        <a:pt x="16" y="18"/>
                      </a:lnTo>
                      <a:lnTo>
                        <a:pt x="14" y="19"/>
                      </a:lnTo>
                      <a:lnTo>
                        <a:pt x="11" y="21"/>
                      </a:lnTo>
                      <a:lnTo>
                        <a:pt x="9" y="22"/>
                      </a:lnTo>
                      <a:lnTo>
                        <a:pt x="7" y="24"/>
                      </a:lnTo>
                      <a:lnTo>
                        <a:pt x="5" y="25"/>
                      </a:lnTo>
                      <a:lnTo>
                        <a:pt x="3" y="27"/>
                      </a:lnTo>
                      <a:lnTo>
                        <a:pt x="2" y="29"/>
                      </a:lnTo>
                      <a:lnTo>
                        <a:pt x="0" y="31"/>
                      </a:lnTo>
                      <a:lnTo>
                        <a:pt x="0" y="34"/>
                      </a:lnTo>
                      <a:lnTo>
                        <a:pt x="0" y="36"/>
                      </a:lnTo>
                      <a:lnTo>
                        <a:pt x="0" y="37"/>
                      </a:lnTo>
                      <a:lnTo>
                        <a:pt x="0" y="38"/>
                      </a:lnTo>
                      <a:lnTo>
                        <a:pt x="1" y="38"/>
                      </a:lnTo>
                      <a:lnTo>
                        <a:pt x="2" y="38"/>
                      </a:lnTo>
                      <a:lnTo>
                        <a:pt x="2" y="37"/>
                      </a:lnTo>
                      <a:lnTo>
                        <a:pt x="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11"/>
                <p:cNvSpPr>
                  <a:spLocks/>
                </p:cNvSpPr>
                <p:nvPr/>
              </p:nvSpPr>
              <p:spPr bwMode="auto">
                <a:xfrm>
                  <a:off x="1046" y="1865"/>
                  <a:ext cx="64" cy="16"/>
                </a:xfrm>
                <a:custGeom>
                  <a:avLst/>
                  <a:gdLst>
                    <a:gd name="T0" fmla="*/ 43 w 94"/>
                    <a:gd name="T1" fmla="*/ 5 h 22"/>
                    <a:gd name="T2" fmla="*/ 42 w 94"/>
                    <a:gd name="T3" fmla="*/ 2 h 22"/>
                    <a:gd name="T4" fmla="*/ 39 w 94"/>
                    <a:gd name="T5" fmla="*/ 1 h 22"/>
                    <a:gd name="T6" fmla="*/ 35 w 94"/>
                    <a:gd name="T7" fmla="*/ 0 h 22"/>
                    <a:gd name="T8" fmla="*/ 33 w 94"/>
                    <a:gd name="T9" fmla="*/ 1 h 22"/>
                    <a:gd name="T10" fmla="*/ 29 w 94"/>
                    <a:gd name="T11" fmla="*/ 1 h 22"/>
                    <a:gd name="T12" fmla="*/ 25 w 94"/>
                    <a:gd name="T13" fmla="*/ 2 h 22"/>
                    <a:gd name="T14" fmla="*/ 21 w 94"/>
                    <a:gd name="T15" fmla="*/ 4 h 22"/>
                    <a:gd name="T16" fmla="*/ 18 w 94"/>
                    <a:gd name="T17" fmla="*/ 5 h 22"/>
                    <a:gd name="T18" fmla="*/ 14 w 94"/>
                    <a:gd name="T19" fmla="*/ 7 h 22"/>
                    <a:gd name="T20" fmla="*/ 11 w 94"/>
                    <a:gd name="T21" fmla="*/ 8 h 22"/>
                    <a:gd name="T22" fmla="*/ 8 w 94"/>
                    <a:gd name="T23" fmla="*/ 9 h 22"/>
                    <a:gd name="T24" fmla="*/ 5 w 94"/>
                    <a:gd name="T25" fmla="*/ 9 h 22"/>
                    <a:gd name="T26" fmla="*/ 3 w 94"/>
                    <a:gd name="T27" fmla="*/ 9 h 22"/>
                    <a:gd name="T28" fmla="*/ 2 w 94"/>
                    <a:gd name="T29" fmla="*/ 9 h 22"/>
                    <a:gd name="T30" fmla="*/ 1 w 94"/>
                    <a:gd name="T31" fmla="*/ 8 h 22"/>
                    <a:gd name="T32" fmla="*/ 0 w 94"/>
                    <a:gd name="T33" fmla="*/ 7 h 22"/>
                    <a:gd name="T34" fmla="*/ 1 w 94"/>
                    <a:gd name="T35" fmla="*/ 10 h 22"/>
                    <a:gd name="T36" fmla="*/ 2 w 94"/>
                    <a:gd name="T37" fmla="*/ 11 h 22"/>
                    <a:gd name="T38" fmla="*/ 4 w 94"/>
                    <a:gd name="T39" fmla="*/ 12 h 22"/>
                    <a:gd name="T40" fmla="*/ 7 w 94"/>
                    <a:gd name="T41" fmla="*/ 11 h 22"/>
                    <a:gd name="T42" fmla="*/ 10 w 94"/>
                    <a:gd name="T43" fmla="*/ 11 h 22"/>
                    <a:gd name="T44" fmla="*/ 13 w 94"/>
                    <a:gd name="T45" fmla="*/ 9 h 22"/>
                    <a:gd name="T46" fmla="*/ 17 w 94"/>
                    <a:gd name="T47" fmla="*/ 8 h 22"/>
                    <a:gd name="T48" fmla="*/ 20 w 94"/>
                    <a:gd name="T49" fmla="*/ 7 h 22"/>
                    <a:gd name="T50" fmla="*/ 24 w 94"/>
                    <a:gd name="T51" fmla="*/ 5 h 22"/>
                    <a:gd name="T52" fmla="*/ 27 w 94"/>
                    <a:gd name="T53" fmla="*/ 4 h 22"/>
                    <a:gd name="T54" fmla="*/ 31 w 94"/>
                    <a:gd name="T55" fmla="*/ 3 h 22"/>
                    <a:gd name="T56" fmla="*/ 34 w 94"/>
                    <a:gd name="T57" fmla="*/ 2 h 22"/>
                    <a:gd name="T58" fmla="*/ 37 w 94"/>
                    <a:gd name="T59" fmla="*/ 3 h 22"/>
                    <a:gd name="T60" fmla="*/ 39 w 94"/>
                    <a:gd name="T61" fmla="*/ 3 h 22"/>
                    <a:gd name="T62" fmla="*/ 41 w 94"/>
                    <a:gd name="T63" fmla="*/ 5 h 22"/>
                    <a:gd name="T64" fmla="*/ 42 w 94"/>
                    <a:gd name="T65" fmla="*/ 7 h 22"/>
                    <a:gd name="T66" fmla="*/ 42 w 94"/>
                    <a:gd name="T67" fmla="*/ 8 h 22"/>
                    <a:gd name="T68" fmla="*/ 42 w 94"/>
                    <a:gd name="T69" fmla="*/ 8 h 22"/>
                    <a:gd name="T70" fmla="*/ 43 w 94"/>
                    <a:gd name="T71" fmla="*/ 9 h 22"/>
                    <a:gd name="T72" fmla="*/ 43 w 94"/>
                    <a:gd name="T73" fmla="*/ 8 h 22"/>
                    <a:gd name="T74" fmla="*/ 43 w 94"/>
                    <a:gd name="T75" fmla="*/ 8 h 22"/>
                    <a:gd name="T76" fmla="*/ 43 w 94"/>
                    <a:gd name="T77" fmla="*/ 7 h 22"/>
                    <a:gd name="T78" fmla="*/ 43 w 94"/>
                    <a:gd name="T79" fmla="*/ 7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4" h="22">
                      <a:moveTo>
                        <a:pt x="93" y="13"/>
                      </a:moveTo>
                      <a:lnTo>
                        <a:pt x="92" y="10"/>
                      </a:lnTo>
                      <a:lnTo>
                        <a:pt x="90" y="6"/>
                      </a:lnTo>
                      <a:lnTo>
                        <a:pt x="89" y="4"/>
                      </a:lnTo>
                      <a:lnTo>
                        <a:pt x="86" y="3"/>
                      </a:lnTo>
                      <a:lnTo>
                        <a:pt x="83" y="2"/>
                      </a:lnTo>
                      <a:lnTo>
                        <a:pt x="80" y="1"/>
                      </a:lnTo>
                      <a:lnTo>
                        <a:pt x="77" y="0"/>
                      </a:lnTo>
                      <a:lnTo>
                        <a:pt x="74" y="0"/>
                      </a:lnTo>
                      <a:lnTo>
                        <a:pt x="70" y="1"/>
                      </a:lnTo>
                      <a:lnTo>
                        <a:pt x="66" y="1"/>
                      </a:lnTo>
                      <a:lnTo>
                        <a:pt x="63" y="2"/>
                      </a:lnTo>
                      <a:lnTo>
                        <a:pt x="59" y="3"/>
                      </a:lnTo>
                      <a:lnTo>
                        <a:pt x="55" y="4"/>
                      </a:lnTo>
                      <a:lnTo>
                        <a:pt x="51" y="5"/>
                      </a:lnTo>
                      <a:lnTo>
                        <a:pt x="46" y="7"/>
                      </a:lnTo>
                      <a:lnTo>
                        <a:pt x="43" y="8"/>
                      </a:lnTo>
                      <a:lnTo>
                        <a:pt x="39" y="10"/>
                      </a:lnTo>
                      <a:lnTo>
                        <a:pt x="34" y="11"/>
                      </a:lnTo>
                      <a:lnTo>
                        <a:pt x="31" y="13"/>
                      </a:lnTo>
                      <a:lnTo>
                        <a:pt x="27" y="14"/>
                      </a:lnTo>
                      <a:lnTo>
                        <a:pt x="23" y="15"/>
                      </a:lnTo>
                      <a:lnTo>
                        <a:pt x="20" y="16"/>
                      </a:lnTo>
                      <a:lnTo>
                        <a:pt x="17" y="17"/>
                      </a:lnTo>
                      <a:lnTo>
                        <a:pt x="14" y="17"/>
                      </a:lnTo>
                      <a:lnTo>
                        <a:pt x="11" y="18"/>
                      </a:lnTo>
                      <a:lnTo>
                        <a:pt x="9" y="18"/>
                      </a:lnTo>
                      <a:lnTo>
                        <a:pt x="7" y="18"/>
                      </a:lnTo>
                      <a:lnTo>
                        <a:pt x="5" y="18"/>
                      </a:lnTo>
                      <a:lnTo>
                        <a:pt x="4" y="17"/>
                      </a:lnTo>
                      <a:lnTo>
                        <a:pt x="3" y="16"/>
                      </a:lnTo>
                      <a:lnTo>
                        <a:pt x="3" y="15"/>
                      </a:lnTo>
                      <a:lnTo>
                        <a:pt x="3" y="13"/>
                      </a:lnTo>
                      <a:lnTo>
                        <a:pt x="0" y="13"/>
                      </a:lnTo>
                      <a:lnTo>
                        <a:pt x="0" y="16"/>
                      </a:lnTo>
                      <a:lnTo>
                        <a:pt x="1" y="19"/>
                      </a:lnTo>
                      <a:lnTo>
                        <a:pt x="2" y="21"/>
                      </a:lnTo>
                      <a:lnTo>
                        <a:pt x="4" y="21"/>
                      </a:lnTo>
                      <a:lnTo>
                        <a:pt x="7" y="22"/>
                      </a:lnTo>
                      <a:lnTo>
                        <a:pt x="9" y="22"/>
                      </a:lnTo>
                      <a:lnTo>
                        <a:pt x="11" y="22"/>
                      </a:lnTo>
                      <a:lnTo>
                        <a:pt x="14" y="21"/>
                      </a:lnTo>
                      <a:lnTo>
                        <a:pt x="18" y="21"/>
                      </a:lnTo>
                      <a:lnTo>
                        <a:pt x="21" y="20"/>
                      </a:lnTo>
                      <a:lnTo>
                        <a:pt x="24" y="19"/>
                      </a:lnTo>
                      <a:lnTo>
                        <a:pt x="28" y="18"/>
                      </a:lnTo>
                      <a:lnTo>
                        <a:pt x="31" y="16"/>
                      </a:lnTo>
                      <a:lnTo>
                        <a:pt x="36" y="15"/>
                      </a:lnTo>
                      <a:lnTo>
                        <a:pt x="39" y="13"/>
                      </a:lnTo>
                      <a:lnTo>
                        <a:pt x="44" y="12"/>
                      </a:lnTo>
                      <a:lnTo>
                        <a:pt x="48" y="11"/>
                      </a:lnTo>
                      <a:lnTo>
                        <a:pt x="52" y="9"/>
                      </a:lnTo>
                      <a:lnTo>
                        <a:pt x="56" y="8"/>
                      </a:lnTo>
                      <a:lnTo>
                        <a:pt x="59" y="7"/>
                      </a:lnTo>
                      <a:lnTo>
                        <a:pt x="63" y="6"/>
                      </a:lnTo>
                      <a:lnTo>
                        <a:pt x="67" y="5"/>
                      </a:lnTo>
                      <a:lnTo>
                        <a:pt x="71" y="4"/>
                      </a:lnTo>
                      <a:lnTo>
                        <a:pt x="74" y="4"/>
                      </a:lnTo>
                      <a:lnTo>
                        <a:pt x="77" y="4"/>
                      </a:lnTo>
                      <a:lnTo>
                        <a:pt x="80" y="5"/>
                      </a:lnTo>
                      <a:lnTo>
                        <a:pt x="82" y="5"/>
                      </a:lnTo>
                      <a:lnTo>
                        <a:pt x="85" y="6"/>
                      </a:lnTo>
                      <a:lnTo>
                        <a:pt x="87" y="8"/>
                      </a:lnTo>
                      <a:lnTo>
                        <a:pt x="88" y="9"/>
                      </a:lnTo>
                      <a:lnTo>
                        <a:pt x="90" y="12"/>
                      </a:lnTo>
                      <a:lnTo>
                        <a:pt x="90" y="14"/>
                      </a:lnTo>
                      <a:lnTo>
                        <a:pt x="90" y="15"/>
                      </a:lnTo>
                      <a:lnTo>
                        <a:pt x="91" y="15"/>
                      </a:lnTo>
                      <a:lnTo>
                        <a:pt x="92" y="15"/>
                      </a:lnTo>
                      <a:lnTo>
                        <a:pt x="92" y="16"/>
                      </a:lnTo>
                      <a:lnTo>
                        <a:pt x="92" y="15"/>
                      </a:lnTo>
                      <a:lnTo>
                        <a:pt x="93" y="15"/>
                      </a:lnTo>
                      <a:lnTo>
                        <a:pt x="93" y="14"/>
                      </a:lnTo>
                      <a:lnTo>
                        <a:pt x="94" y="14"/>
                      </a:lnTo>
                      <a:lnTo>
                        <a:pt x="9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12"/>
                <p:cNvSpPr>
                  <a:spLocks/>
                </p:cNvSpPr>
                <p:nvPr/>
              </p:nvSpPr>
              <p:spPr bwMode="auto">
                <a:xfrm>
                  <a:off x="1077" y="1875"/>
                  <a:ext cx="33" cy="12"/>
                </a:xfrm>
                <a:custGeom>
                  <a:avLst/>
                  <a:gdLst>
                    <a:gd name="T0" fmla="*/ 2 w 49"/>
                    <a:gd name="T1" fmla="*/ 6 h 18"/>
                    <a:gd name="T2" fmla="*/ 3 w 49"/>
                    <a:gd name="T3" fmla="*/ 6 h 18"/>
                    <a:gd name="T4" fmla="*/ 5 w 49"/>
                    <a:gd name="T5" fmla="*/ 6 h 18"/>
                    <a:gd name="T6" fmla="*/ 6 w 49"/>
                    <a:gd name="T7" fmla="*/ 6 h 18"/>
                    <a:gd name="T8" fmla="*/ 8 w 49"/>
                    <a:gd name="T9" fmla="*/ 6 h 18"/>
                    <a:gd name="T10" fmla="*/ 10 w 49"/>
                    <a:gd name="T11" fmla="*/ 7 h 18"/>
                    <a:gd name="T12" fmla="*/ 12 w 49"/>
                    <a:gd name="T13" fmla="*/ 7 h 18"/>
                    <a:gd name="T14" fmla="*/ 13 w 49"/>
                    <a:gd name="T15" fmla="*/ 7 h 18"/>
                    <a:gd name="T16" fmla="*/ 15 w 49"/>
                    <a:gd name="T17" fmla="*/ 8 h 18"/>
                    <a:gd name="T18" fmla="*/ 18 w 49"/>
                    <a:gd name="T19" fmla="*/ 8 h 18"/>
                    <a:gd name="T20" fmla="*/ 19 w 49"/>
                    <a:gd name="T21" fmla="*/ 8 h 18"/>
                    <a:gd name="T22" fmla="*/ 20 w 49"/>
                    <a:gd name="T23" fmla="*/ 7 h 18"/>
                    <a:gd name="T24" fmla="*/ 22 w 49"/>
                    <a:gd name="T25" fmla="*/ 7 h 18"/>
                    <a:gd name="T26" fmla="*/ 22 w 49"/>
                    <a:gd name="T27" fmla="*/ 5 h 18"/>
                    <a:gd name="T28" fmla="*/ 22 w 49"/>
                    <a:gd name="T29" fmla="*/ 3 h 18"/>
                    <a:gd name="T30" fmla="*/ 22 w 49"/>
                    <a:gd name="T31" fmla="*/ 1 h 18"/>
                    <a:gd name="T32" fmla="*/ 20 w 49"/>
                    <a:gd name="T33" fmla="*/ 1 h 18"/>
                    <a:gd name="T34" fmla="*/ 21 w 49"/>
                    <a:gd name="T35" fmla="*/ 3 h 18"/>
                    <a:gd name="T36" fmla="*/ 21 w 49"/>
                    <a:gd name="T37" fmla="*/ 4 h 18"/>
                    <a:gd name="T38" fmla="*/ 20 w 49"/>
                    <a:gd name="T39" fmla="*/ 5 h 18"/>
                    <a:gd name="T40" fmla="*/ 20 w 49"/>
                    <a:gd name="T41" fmla="*/ 6 h 18"/>
                    <a:gd name="T42" fmla="*/ 19 w 49"/>
                    <a:gd name="T43" fmla="*/ 6 h 18"/>
                    <a:gd name="T44" fmla="*/ 18 w 49"/>
                    <a:gd name="T45" fmla="*/ 6 h 18"/>
                    <a:gd name="T46" fmla="*/ 16 w 49"/>
                    <a:gd name="T47" fmla="*/ 6 h 18"/>
                    <a:gd name="T48" fmla="*/ 15 w 49"/>
                    <a:gd name="T49" fmla="*/ 6 h 18"/>
                    <a:gd name="T50" fmla="*/ 13 w 49"/>
                    <a:gd name="T51" fmla="*/ 6 h 18"/>
                    <a:gd name="T52" fmla="*/ 11 w 49"/>
                    <a:gd name="T53" fmla="*/ 5 h 18"/>
                    <a:gd name="T54" fmla="*/ 9 w 49"/>
                    <a:gd name="T55" fmla="*/ 5 h 18"/>
                    <a:gd name="T56" fmla="*/ 7 w 49"/>
                    <a:gd name="T57" fmla="*/ 5 h 18"/>
                    <a:gd name="T58" fmla="*/ 5 w 49"/>
                    <a:gd name="T59" fmla="*/ 4 h 18"/>
                    <a:gd name="T60" fmla="*/ 3 w 49"/>
                    <a:gd name="T61" fmla="*/ 4 h 18"/>
                    <a:gd name="T62" fmla="*/ 2 w 49"/>
                    <a:gd name="T63" fmla="*/ 5 h 18"/>
                    <a:gd name="T64" fmla="*/ 1 w 49"/>
                    <a:gd name="T65" fmla="*/ 5 h 18"/>
                    <a:gd name="T66" fmla="*/ 0 w 49"/>
                    <a:gd name="T67" fmla="*/ 6 h 18"/>
                    <a:gd name="T68" fmla="*/ 0 w 49"/>
                    <a:gd name="T69" fmla="*/ 6 h 18"/>
                    <a:gd name="T70" fmla="*/ 0 w 49"/>
                    <a:gd name="T71" fmla="*/ 6 h 18"/>
                    <a:gd name="T72" fmla="*/ 0 w 49"/>
                    <a:gd name="T73" fmla="*/ 6 h 18"/>
                    <a:gd name="T74" fmla="*/ 1 w 49"/>
                    <a:gd name="T75" fmla="*/ 7 h 18"/>
                    <a:gd name="T76" fmla="*/ 1 w 49"/>
                    <a:gd name="T77" fmla="*/ 7 h 18"/>
                    <a:gd name="T78" fmla="*/ 1 w 49"/>
                    <a:gd name="T79" fmla="*/ 7 h 18"/>
                    <a:gd name="T80" fmla="*/ 1 w 49"/>
                    <a:gd name="T81" fmla="*/ 7 h 18"/>
                    <a:gd name="T82" fmla="*/ 1 w 49"/>
                    <a:gd name="T83" fmla="*/ 7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9" h="18">
                      <a:moveTo>
                        <a:pt x="3" y="16"/>
                      </a:moveTo>
                      <a:lnTo>
                        <a:pt x="4" y="14"/>
                      </a:lnTo>
                      <a:lnTo>
                        <a:pt x="5" y="14"/>
                      </a:lnTo>
                      <a:lnTo>
                        <a:pt x="7" y="14"/>
                      </a:lnTo>
                      <a:lnTo>
                        <a:pt x="8" y="14"/>
                      </a:lnTo>
                      <a:lnTo>
                        <a:pt x="10" y="13"/>
                      </a:lnTo>
                      <a:lnTo>
                        <a:pt x="12" y="14"/>
                      </a:lnTo>
                      <a:lnTo>
                        <a:pt x="14" y="14"/>
                      </a:lnTo>
                      <a:lnTo>
                        <a:pt x="16" y="14"/>
                      </a:lnTo>
                      <a:lnTo>
                        <a:pt x="18" y="14"/>
                      </a:lnTo>
                      <a:lnTo>
                        <a:pt x="20" y="14"/>
                      </a:lnTo>
                      <a:lnTo>
                        <a:pt x="22" y="15"/>
                      </a:lnTo>
                      <a:lnTo>
                        <a:pt x="24" y="16"/>
                      </a:lnTo>
                      <a:lnTo>
                        <a:pt x="26" y="16"/>
                      </a:lnTo>
                      <a:lnTo>
                        <a:pt x="29" y="17"/>
                      </a:lnTo>
                      <a:lnTo>
                        <a:pt x="30" y="17"/>
                      </a:lnTo>
                      <a:lnTo>
                        <a:pt x="32" y="18"/>
                      </a:lnTo>
                      <a:lnTo>
                        <a:pt x="34" y="18"/>
                      </a:lnTo>
                      <a:lnTo>
                        <a:pt x="36" y="18"/>
                      </a:lnTo>
                      <a:lnTo>
                        <a:pt x="38" y="18"/>
                      </a:lnTo>
                      <a:lnTo>
                        <a:pt x="40" y="18"/>
                      </a:lnTo>
                      <a:lnTo>
                        <a:pt x="41" y="18"/>
                      </a:lnTo>
                      <a:lnTo>
                        <a:pt x="43" y="18"/>
                      </a:lnTo>
                      <a:lnTo>
                        <a:pt x="45" y="17"/>
                      </a:lnTo>
                      <a:lnTo>
                        <a:pt x="46" y="17"/>
                      </a:lnTo>
                      <a:lnTo>
                        <a:pt x="47" y="16"/>
                      </a:lnTo>
                      <a:lnTo>
                        <a:pt x="48" y="14"/>
                      </a:lnTo>
                      <a:lnTo>
                        <a:pt x="49" y="12"/>
                      </a:lnTo>
                      <a:lnTo>
                        <a:pt x="49" y="10"/>
                      </a:lnTo>
                      <a:lnTo>
                        <a:pt x="49" y="8"/>
                      </a:lnTo>
                      <a:lnTo>
                        <a:pt x="49" y="6"/>
                      </a:lnTo>
                      <a:lnTo>
                        <a:pt x="48" y="3"/>
                      </a:lnTo>
                      <a:lnTo>
                        <a:pt x="48" y="0"/>
                      </a:lnTo>
                      <a:lnTo>
                        <a:pt x="45" y="2"/>
                      </a:lnTo>
                      <a:lnTo>
                        <a:pt x="46" y="4"/>
                      </a:lnTo>
                      <a:lnTo>
                        <a:pt x="46" y="6"/>
                      </a:lnTo>
                      <a:lnTo>
                        <a:pt x="46" y="8"/>
                      </a:lnTo>
                      <a:lnTo>
                        <a:pt x="46" y="9"/>
                      </a:lnTo>
                      <a:lnTo>
                        <a:pt x="46" y="11"/>
                      </a:lnTo>
                      <a:lnTo>
                        <a:pt x="45" y="11"/>
                      </a:lnTo>
                      <a:lnTo>
                        <a:pt x="45" y="12"/>
                      </a:lnTo>
                      <a:lnTo>
                        <a:pt x="44" y="13"/>
                      </a:lnTo>
                      <a:lnTo>
                        <a:pt x="43" y="13"/>
                      </a:lnTo>
                      <a:lnTo>
                        <a:pt x="42" y="14"/>
                      </a:lnTo>
                      <a:lnTo>
                        <a:pt x="41" y="14"/>
                      </a:lnTo>
                      <a:lnTo>
                        <a:pt x="40" y="14"/>
                      </a:lnTo>
                      <a:lnTo>
                        <a:pt x="38" y="14"/>
                      </a:lnTo>
                      <a:lnTo>
                        <a:pt x="36" y="14"/>
                      </a:lnTo>
                      <a:lnTo>
                        <a:pt x="35" y="14"/>
                      </a:lnTo>
                      <a:lnTo>
                        <a:pt x="33" y="13"/>
                      </a:lnTo>
                      <a:lnTo>
                        <a:pt x="31" y="13"/>
                      </a:lnTo>
                      <a:lnTo>
                        <a:pt x="29" y="13"/>
                      </a:lnTo>
                      <a:lnTo>
                        <a:pt x="27" y="12"/>
                      </a:lnTo>
                      <a:lnTo>
                        <a:pt x="25" y="11"/>
                      </a:lnTo>
                      <a:lnTo>
                        <a:pt x="23" y="11"/>
                      </a:lnTo>
                      <a:lnTo>
                        <a:pt x="21" y="10"/>
                      </a:lnTo>
                      <a:lnTo>
                        <a:pt x="18" y="10"/>
                      </a:lnTo>
                      <a:lnTo>
                        <a:pt x="16" y="10"/>
                      </a:lnTo>
                      <a:lnTo>
                        <a:pt x="14" y="9"/>
                      </a:lnTo>
                      <a:lnTo>
                        <a:pt x="12" y="9"/>
                      </a:lnTo>
                      <a:lnTo>
                        <a:pt x="10" y="9"/>
                      </a:lnTo>
                      <a:lnTo>
                        <a:pt x="8" y="9"/>
                      </a:lnTo>
                      <a:lnTo>
                        <a:pt x="6" y="9"/>
                      </a:lnTo>
                      <a:lnTo>
                        <a:pt x="4" y="10"/>
                      </a:lnTo>
                      <a:lnTo>
                        <a:pt x="3" y="11"/>
                      </a:lnTo>
                      <a:lnTo>
                        <a:pt x="1" y="11"/>
                      </a:lnTo>
                      <a:lnTo>
                        <a:pt x="1" y="12"/>
                      </a:lnTo>
                      <a:lnTo>
                        <a:pt x="0" y="13"/>
                      </a:lnTo>
                      <a:lnTo>
                        <a:pt x="0" y="14"/>
                      </a:lnTo>
                      <a:lnTo>
                        <a:pt x="1" y="15"/>
                      </a:lnTo>
                      <a:lnTo>
                        <a:pt x="1" y="16"/>
                      </a:lnTo>
                      <a:lnTo>
                        <a:pt x="2" y="16"/>
                      </a:lnTo>
                      <a:lnTo>
                        <a:pt x="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13"/>
                <p:cNvSpPr>
                  <a:spLocks/>
                </p:cNvSpPr>
                <p:nvPr/>
              </p:nvSpPr>
              <p:spPr bwMode="auto">
                <a:xfrm>
                  <a:off x="1069" y="1883"/>
                  <a:ext cx="10" cy="28"/>
                </a:xfrm>
                <a:custGeom>
                  <a:avLst/>
                  <a:gdLst>
                    <a:gd name="T0" fmla="*/ 2 w 14"/>
                    <a:gd name="T1" fmla="*/ 18 h 39"/>
                    <a:gd name="T2" fmla="*/ 1 w 14"/>
                    <a:gd name="T3" fmla="*/ 17 h 39"/>
                    <a:gd name="T4" fmla="*/ 1 w 14"/>
                    <a:gd name="T5" fmla="*/ 16 h 39"/>
                    <a:gd name="T6" fmla="*/ 1 w 14"/>
                    <a:gd name="T7" fmla="*/ 15 h 39"/>
                    <a:gd name="T8" fmla="*/ 1 w 14"/>
                    <a:gd name="T9" fmla="*/ 14 h 39"/>
                    <a:gd name="T10" fmla="*/ 1 w 14"/>
                    <a:gd name="T11" fmla="*/ 13 h 39"/>
                    <a:gd name="T12" fmla="*/ 1 w 14"/>
                    <a:gd name="T13" fmla="*/ 12 h 39"/>
                    <a:gd name="T14" fmla="*/ 2 w 14"/>
                    <a:gd name="T15" fmla="*/ 10 h 39"/>
                    <a:gd name="T16" fmla="*/ 3 w 14"/>
                    <a:gd name="T17" fmla="*/ 9 h 39"/>
                    <a:gd name="T18" fmla="*/ 3 w 14"/>
                    <a:gd name="T19" fmla="*/ 8 h 39"/>
                    <a:gd name="T20" fmla="*/ 4 w 14"/>
                    <a:gd name="T21" fmla="*/ 6 h 39"/>
                    <a:gd name="T22" fmla="*/ 4 w 14"/>
                    <a:gd name="T23" fmla="*/ 5 h 39"/>
                    <a:gd name="T24" fmla="*/ 4 w 14"/>
                    <a:gd name="T25" fmla="*/ 4 h 39"/>
                    <a:gd name="T26" fmla="*/ 5 w 14"/>
                    <a:gd name="T27" fmla="*/ 4 h 39"/>
                    <a:gd name="T28" fmla="*/ 6 w 14"/>
                    <a:gd name="T29" fmla="*/ 3 h 39"/>
                    <a:gd name="T30" fmla="*/ 6 w 14"/>
                    <a:gd name="T31" fmla="*/ 2 h 39"/>
                    <a:gd name="T32" fmla="*/ 6 w 14"/>
                    <a:gd name="T33" fmla="*/ 0 h 39"/>
                    <a:gd name="T34" fmla="*/ 5 w 14"/>
                    <a:gd name="T35" fmla="*/ 1 h 39"/>
                    <a:gd name="T36" fmla="*/ 4 w 14"/>
                    <a:gd name="T37" fmla="*/ 1 h 39"/>
                    <a:gd name="T38" fmla="*/ 4 w 14"/>
                    <a:gd name="T39" fmla="*/ 2 h 39"/>
                    <a:gd name="T40" fmla="*/ 3 w 14"/>
                    <a:gd name="T41" fmla="*/ 4 h 39"/>
                    <a:gd name="T42" fmla="*/ 3 w 14"/>
                    <a:gd name="T43" fmla="*/ 4 h 39"/>
                    <a:gd name="T44" fmla="*/ 2 w 14"/>
                    <a:gd name="T45" fmla="*/ 6 h 39"/>
                    <a:gd name="T46" fmla="*/ 1 w 14"/>
                    <a:gd name="T47" fmla="*/ 7 h 39"/>
                    <a:gd name="T48" fmla="*/ 1 w 14"/>
                    <a:gd name="T49" fmla="*/ 9 h 39"/>
                    <a:gd name="T50" fmla="*/ 1 w 14"/>
                    <a:gd name="T51" fmla="*/ 10 h 39"/>
                    <a:gd name="T52" fmla="*/ 0 w 14"/>
                    <a:gd name="T53" fmla="*/ 12 h 39"/>
                    <a:gd name="T54" fmla="*/ 0 w 14"/>
                    <a:gd name="T55" fmla="*/ 14 h 39"/>
                    <a:gd name="T56" fmla="*/ 0 w 14"/>
                    <a:gd name="T57" fmla="*/ 15 h 39"/>
                    <a:gd name="T58" fmla="*/ 0 w 14"/>
                    <a:gd name="T59" fmla="*/ 16 h 39"/>
                    <a:gd name="T60" fmla="*/ 0 w 14"/>
                    <a:gd name="T61" fmla="*/ 17 h 39"/>
                    <a:gd name="T62" fmla="*/ 1 w 14"/>
                    <a:gd name="T63" fmla="*/ 19 h 39"/>
                    <a:gd name="T64" fmla="*/ 1 w 14"/>
                    <a:gd name="T65" fmla="*/ 20 h 39"/>
                    <a:gd name="T66" fmla="*/ 1 w 14"/>
                    <a:gd name="T67" fmla="*/ 20 h 39"/>
                    <a:gd name="T68" fmla="*/ 2 w 14"/>
                    <a:gd name="T69" fmla="*/ 20 h 39"/>
                    <a:gd name="T70" fmla="*/ 2 w 14"/>
                    <a:gd name="T71" fmla="*/ 20 h 39"/>
                    <a:gd name="T72" fmla="*/ 3 w 14"/>
                    <a:gd name="T73" fmla="*/ 19 h 39"/>
                    <a:gd name="T74" fmla="*/ 3 w 14"/>
                    <a:gd name="T75" fmla="*/ 19 h 39"/>
                    <a:gd name="T76" fmla="*/ 3 w 14"/>
                    <a:gd name="T77" fmla="*/ 19 h 39"/>
                    <a:gd name="T78" fmla="*/ 3 w 14"/>
                    <a:gd name="T79" fmla="*/ 19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39">
                      <a:moveTo>
                        <a:pt x="5" y="36"/>
                      </a:moveTo>
                      <a:lnTo>
                        <a:pt x="4" y="35"/>
                      </a:lnTo>
                      <a:lnTo>
                        <a:pt x="3" y="34"/>
                      </a:lnTo>
                      <a:lnTo>
                        <a:pt x="3" y="33"/>
                      </a:lnTo>
                      <a:lnTo>
                        <a:pt x="3" y="31"/>
                      </a:lnTo>
                      <a:lnTo>
                        <a:pt x="2" y="31"/>
                      </a:lnTo>
                      <a:lnTo>
                        <a:pt x="2" y="29"/>
                      </a:lnTo>
                      <a:lnTo>
                        <a:pt x="2" y="28"/>
                      </a:lnTo>
                      <a:lnTo>
                        <a:pt x="2" y="26"/>
                      </a:lnTo>
                      <a:lnTo>
                        <a:pt x="3" y="25"/>
                      </a:lnTo>
                      <a:lnTo>
                        <a:pt x="3" y="24"/>
                      </a:lnTo>
                      <a:lnTo>
                        <a:pt x="3" y="23"/>
                      </a:lnTo>
                      <a:lnTo>
                        <a:pt x="4" y="21"/>
                      </a:lnTo>
                      <a:lnTo>
                        <a:pt x="4" y="20"/>
                      </a:lnTo>
                      <a:lnTo>
                        <a:pt x="5" y="19"/>
                      </a:lnTo>
                      <a:lnTo>
                        <a:pt x="5" y="18"/>
                      </a:lnTo>
                      <a:lnTo>
                        <a:pt x="5" y="16"/>
                      </a:lnTo>
                      <a:lnTo>
                        <a:pt x="6" y="15"/>
                      </a:lnTo>
                      <a:lnTo>
                        <a:pt x="6" y="14"/>
                      </a:lnTo>
                      <a:lnTo>
                        <a:pt x="7" y="13"/>
                      </a:lnTo>
                      <a:lnTo>
                        <a:pt x="7" y="11"/>
                      </a:lnTo>
                      <a:lnTo>
                        <a:pt x="8" y="10"/>
                      </a:lnTo>
                      <a:lnTo>
                        <a:pt x="9" y="9"/>
                      </a:lnTo>
                      <a:lnTo>
                        <a:pt x="9" y="8"/>
                      </a:lnTo>
                      <a:lnTo>
                        <a:pt x="10" y="7"/>
                      </a:lnTo>
                      <a:lnTo>
                        <a:pt x="11" y="6"/>
                      </a:lnTo>
                      <a:lnTo>
                        <a:pt x="12" y="5"/>
                      </a:lnTo>
                      <a:lnTo>
                        <a:pt x="12" y="4"/>
                      </a:lnTo>
                      <a:lnTo>
                        <a:pt x="13" y="4"/>
                      </a:lnTo>
                      <a:lnTo>
                        <a:pt x="14" y="4"/>
                      </a:lnTo>
                      <a:lnTo>
                        <a:pt x="12" y="0"/>
                      </a:lnTo>
                      <a:lnTo>
                        <a:pt x="12" y="1"/>
                      </a:lnTo>
                      <a:lnTo>
                        <a:pt x="10" y="1"/>
                      </a:lnTo>
                      <a:lnTo>
                        <a:pt x="10" y="2"/>
                      </a:lnTo>
                      <a:lnTo>
                        <a:pt x="9" y="2"/>
                      </a:lnTo>
                      <a:lnTo>
                        <a:pt x="8" y="4"/>
                      </a:lnTo>
                      <a:lnTo>
                        <a:pt x="7" y="6"/>
                      </a:lnTo>
                      <a:lnTo>
                        <a:pt x="6" y="7"/>
                      </a:lnTo>
                      <a:lnTo>
                        <a:pt x="5" y="8"/>
                      </a:lnTo>
                      <a:lnTo>
                        <a:pt x="5" y="9"/>
                      </a:lnTo>
                      <a:lnTo>
                        <a:pt x="4" y="11"/>
                      </a:lnTo>
                      <a:lnTo>
                        <a:pt x="4" y="12"/>
                      </a:lnTo>
                      <a:lnTo>
                        <a:pt x="3" y="13"/>
                      </a:lnTo>
                      <a:lnTo>
                        <a:pt x="2" y="14"/>
                      </a:lnTo>
                      <a:lnTo>
                        <a:pt x="2" y="16"/>
                      </a:lnTo>
                      <a:lnTo>
                        <a:pt x="1" y="17"/>
                      </a:lnTo>
                      <a:lnTo>
                        <a:pt x="1" y="19"/>
                      </a:lnTo>
                      <a:lnTo>
                        <a:pt x="1" y="20"/>
                      </a:lnTo>
                      <a:lnTo>
                        <a:pt x="0" y="21"/>
                      </a:lnTo>
                      <a:lnTo>
                        <a:pt x="0" y="23"/>
                      </a:lnTo>
                      <a:lnTo>
                        <a:pt x="0" y="24"/>
                      </a:lnTo>
                      <a:lnTo>
                        <a:pt x="0" y="26"/>
                      </a:lnTo>
                      <a:lnTo>
                        <a:pt x="0" y="27"/>
                      </a:lnTo>
                      <a:lnTo>
                        <a:pt x="0" y="29"/>
                      </a:lnTo>
                      <a:lnTo>
                        <a:pt x="0" y="30"/>
                      </a:lnTo>
                      <a:lnTo>
                        <a:pt x="0" y="31"/>
                      </a:lnTo>
                      <a:lnTo>
                        <a:pt x="0" y="33"/>
                      </a:lnTo>
                      <a:lnTo>
                        <a:pt x="0" y="34"/>
                      </a:lnTo>
                      <a:lnTo>
                        <a:pt x="0" y="35"/>
                      </a:lnTo>
                      <a:lnTo>
                        <a:pt x="1" y="37"/>
                      </a:lnTo>
                      <a:lnTo>
                        <a:pt x="2" y="37"/>
                      </a:lnTo>
                      <a:lnTo>
                        <a:pt x="2" y="39"/>
                      </a:lnTo>
                      <a:lnTo>
                        <a:pt x="3" y="39"/>
                      </a:lnTo>
                      <a:lnTo>
                        <a:pt x="4" y="39"/>
                      </a:lnTo>
                      <a:lnTo>
                        <a:pt x="5" y="39"/>
                      </a:lnTo>
                      <a:lnTo>
                        <a:pt x="5" y="38"/>
                      </a:lnTo>
                      <a:lnTo>
                        <a:pt x="5" y="37"/>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814"/>
                <p:cNvSpPr>
                  <a:spLocks/>
                </p:cNvSpPr>
                <p:nvPr/>
              </p:nvSpPr>
              <p:spPr bwMode="auto">
                <a:xfrm>
                  <a:off x="1070" y="1887"/>
                  <a:ext cx="27" cy="24"/>
                </a:xfrm>
                <a:custGeom>
                  <a:avLst/>
                  <a:gdLst>
                    <a:gd name="T0" fmla="*/ 18 w 39"/>
                    <a:gd name="T1" fmla="*/ 1 h 34"/>
                    <a:gd name="T2" fmla="*/ 17 w 39"/>
                    <a:gd name="T3" fmla="*/ 1 h 34"/>
                    <a:gd name="T4" fmla="*/ 15 w 39"/>
                    <a:gd name="T5" fmla="*/ 0 h 34"/>
                    <a:gd name="T6" fmla="*/ 13 w 39"/>
                    <a:gd name="T7" fmla="*/ 1 h 34"/>
                    <a:gd name="T8" fmla="*/ 12 w 39"/>
                    <a:gd name="T9" fmla="*/ 1 h 34"/>
                    <a:gd name="T10" fmla="*/ 10 w 39"/>
                    <a:gd name="T11" fmla="*/ 3 h 34"/>
                    <a:gd name="T12" fmla="*/ 9 w 39"/>
                    <a:gd name="T13" fmla="*/ 4 h 34"/>
                    <a:gd name="T14" fmla="*/ 8 w 39"/>
                    <a:gd name="T15" fmla="*/ 6 h 34"/>
                    <a:gd name="T16" fmla="*/ 7 w 39"/>
                    <a:gd name="T17" fmla="*/ 8 h 34"/>
                    <a:gd name="T18" fmla="*/ 6 w 39"/>
                    <a:gd name="T19" fmla="*/ 9 h 34"/>
                    <a:gd name="T20" fmla="*/ 5 w 39"/>
                    <a:gd name="T21" fmla="*/ 11 h 34"/>
                    <a:gd name="T22" fmla="*/ 4 w 39"/>
                    <a:gd name="T23" fmla="*/ 13 h 34"/>
                    <a:gd name="T24" fmla="*/ 3 w 39"/>
                    <a:gd name="T25" fmla="*/ 14 h 34"/>
                    <a:gd name="T26" fmla="*/ 2 w 39"/>
                    <a:gd name="T27" fmla="*/ 14 h 34"/>
                    <a:gd name="T28" fmla="*/ 1 w 39"/>
                    <a:gd name="T29" fmla="*/ 15 h 34"/>
                    <a:gd name="T30" fmla="*/ 1 w 39"/>
                    <a:gd name="T31" fmla="*/ 15 h 34"/>
                    <a:gd name="T32" fmla="*/ 1 w 39"/>
                    <a:gd name="T33" fmla="*/ 16 h 34"/>
                    <a:gd name="T34" fmla="*/ 2 w 39"/>
                    <a:gd name="T35" fmla="*/ 17 h 34"/>
                    <a:gd name="T36" fmla="*/ 3 w 39"/>
                    <a:gd name="T37" fmla="*/ 16 h 34"/>
                    <a:gd name="T38" fmla="*/ 4 w 39"/>
                    <a:gd name="T39" fmla="*/ 16 h 34"/>
                    <a:gd name="T40" fmla="*/ 5 w 39"/>
                    <a:gd name="T41" fmla="*/ 14 h 34"/>
                    <a:gd name="T42" fmla="*/ 6 w 39"/>
                    <a:gd name="T43" fmla="*/ 13 h 34"/>
                    <a:gd name="T44" fmla="*/ 7 w 39"/>
                    <a:gd name="T45" fmla="*/ 11 h 34"/>
                    <a:gd name="T46" fmla="*/ 8 w 39"/>
                    <a:gd name="T47" fmla="*/ 9 h 34"/>
                    <a:gd name="T48" fmla="*/ 9 w 39"/>
                    <a:gd name="T49" fmla="*/ 8 h 34"/>
                    <a:gd name="T50" fmla="*/ 10 w 39"/>
                    <a:gd name="T51" fmla="*/ 6 h 34"/>
                    <a:gd name="T52" fmla="*/ 12 w 39"/>
                    <a:gd name="T53" fmla="*/ 4 h 34"/>
                    <a:gd name="T54" fmla="*/ 12 w 39"/>
                    <a:gd name="T55" fmla="*/ 3 h 34"/>
                    <a:gd name="T56" fmla="*/ 13 w 39"/>
                    <a:gd name="T57" fmla="*/ 3 h 34"/>
                    <a:gd name="T58" fmla="*/ 15 w 39"/>
                    <a:gd name="T59" fmla="*/ 2 h 34"/>
                    <a:gd name="T60" fmla="*/ 16 w 39"/>
                    <a:gd name="T61" fmla="*/ 3 h 34"/>
                    <a:gd name="T62" fmla="*/ 17 w 39"/>
                    <a:gd name="T63" fmla="*/ 4 h 34"/>
                    <a:gd name="T64" fmla="*/ 17 w 39"/>
                    <a:gd name="T65" fmla="*/ 4 h 34"/>
                    <a:gd name="T66" fmla="*/ 18 w 39"/>
                    <a:gd name="T67" fmla="*/ 4 h 34"/>
                    <a:gd name="T68" fmla="*/ 18 w 39"/>
                    <a:gd name="T69" fmla="*/ 4 h 34"/>
                    <a:gd name="T70" fmla="*/ 18 w 39"/>
                    <a:gd name="T71" fmla="*/ 4 h 34"/>
                    <a:gd name="T72" fmla="*/ 18 w 39"/>
                    <a:gd name="T73" fmla="*/ 4 h 34"/>
                    <a:gd name="T74" fmla="*/ 18 w 39"/>
                    <a:gd name="T75" fmla="*/ 4 h 34"/>
                    <a:gd name="T76" fmla="*/ 19 w 39"/>
                    <a:gd name="T77" fmla="*/ 4 h 34"/>
                    <a:gd name="T78" fmla="*/ 18 w 39"/>
                    <a:gd name="T79" fmla="*/ 3 h 34"/>
                    <a:gd name="T80" fmla="*/ 18 w 39"/>
                    <a:gd name="T81" fmla="*/ 3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34">
                      <a:moveTo>
                        <a:pt x="38" y="5"/>
                      </a:moveTo>
                      <a:lnTo>
                        <a:pt x="37" y="3"/>
                      </a:lnTo>
                      <a:lnTo>
                        <a:pt x="35" y="2"/>
                      </a:lnTo>
                      <a:lnTo>
                        <a:pt x="34" y="1"/>
                      </a:lnTo>
                      <a:lnTo>
                        <a:pt x="32" y="0"/>
                      </a:lnTo>
                      <a:lnTo>
                        <a:pt x="31" y="0"/>
                      </a:lnTo>
                      <a:lnTo>
                        <a:pt x="29" y="0"/>
                      </a:lnTo>
                      <a:lnTo>
                        <a:pt x="27" y="1"/>
                      </a:lnTo>
                      <a:lnTo>
                        <a:pt x="26" y="2"/>
                      </a:lnTo>
                      <a:lnTo>
                        <a:pt x="25" y="3"/>
                      </a:lnTo>
                      <a:lnTo>
                        <a:pt x="23" y="4"/>
                      </a:lnTo>
                      <a:lnTo>
                        <a:pt x="22" y="5"/>
                      </a:lnTo>
                      <a:lnTo>
                        <a:pt x="20" y="7"/>
                      </a:lnTo>
                      <a:lnTo>
                        <a:pt x="19" y="8"/>
                      </a:lnTo>
                      <a:lnTo>
                        <a:pt x="18" y="10"/>
                      </a:lnTo>
                      <a:lnTo>
                        <a:pt x="17" y="12"/>
                      </a:lnTo>
                      <a:lnTo>
                        <a:pt x="15" y="13"/>
                      </a:lnTo>
                      <a:lnTo>
                        <a:pt x="14" y="15"/>
                      </a:lnTo>
                      <a:lnTo>
                        <a:pt x="13" y="17"/>
                      </a:lnTo>
                      <a:lnTo>
                        <a:pt x="12" y="19"/>
                      </a:lnTo>
                      <a:lnTo>
                        <a:pt x="11" y="20"/>
                      </a:lnTo>
                      <a:lnTo>
                        <a:pt x="10" y="22"/>
                      </a:lnTo>
                      <a:lnTo>
                        <a:pt x="9" y="24"/>
                      </a:lnTo>
                      <a:lnTo>
                        <a:pt x="8" y="25"/>
                      </a:lnTo>
                      <a:lnTo>
                        <a:pt x="7" y="27"/>
                      </a:lnTo>
                      <a:lnTo>
                        <a:pt x="6" y="28"/>
                      </a:lnTo>
                      <a:lnTo>
                        <a:pt x="5" y="29"/>
                      </a:lnTo>
                      <a:lnTo>
                        <a:pt x="4" y="29"/>
                      </a:lnTo>
                      <a:lnTo>
                        <a:pt x="4" y="30"/>
                      </a:lnTo>
                      <a:lnTo>
                        <a:pt x="3" y="30"/>
                      </a:lnTo>
                      <a:lnTo>
                        <a:pt x="0" y="32"/>
                      </a:lnTo>
                      <a:lnTo>
                        <a:pt x="1" y="33"/>
                      </a:lnTo>
                      <a:lnTo>
                        <a:pt x="3" y="34"/>
                      </a:lnTo>
                      <a:lnTo>
                        <a:pt x="4" y="34"/>
                      </a:lnTo>
                      <a:lnTo>
                        <a:pt x="5" y="34"/>
                      </a:lnTo>
                      <a:lnTo>
                        <a:pt x="6" y="33"/>
                      </a:lnTo>
                      <a:lnTo>
                        <a:pt x="7" y="32"/>
                      </a:lnTo>
                      <a:lnTo>
                        <a:pt x="8" y="31"/>
                      </a:lnTo>
                      <a:lnTo>
                        <a:pt x="9" y="30"/>
                      </a:lnTo>
                      <a:lnTo>
                        <a:pt x="10" y="28"/>
                      </a:lnTo>
                      <a:lnTo>
                        <a:pt x="11" y="27"/>
                      </a:lnTo>
                      <a:lnTo>
                        <a:pt x="12" y="25"/>
                      </a:lnTo>
                      <a:lnTo>
                        <a:pt x="13" y="23"/>
                      </a:lnTo>
                      <a:lnTo>
                        <a:pt x="14" y="22"/>
                      </a:lnTo>
                      <a:lnTo>
                        <a:pt x="16" y="20"/>
                      </a:lnTo>
                      <a:lnTo>
                        <a:pt x="17" y="18"/>
                      </a:lnTo>
                      <a:lnTo>
                        <a:pt x="18" y="16"/>
                      </a:lnTo>
                      <a:lnTo>
                        <a:pt x="19" y="15"/>
                      </a:lnTo>
                      <a:lnTo>
                        <a:pt x="20" y="13"/>
                      </a:lnTo>
                      <a:lnTo>
                        <a:pt x="22" y="11"/>
                      </a:lnTo>
                      <a:lnTo>
                        <a:pt x="23" y="10"/>
                      </a:lnTo>
                      <a:lnTo>
                        <a:pt x="24" y="8"/>
                      </a:lnTo>
                      <a:lnTo>
                        <a:pt x="25" y="7"/>
                      </a:lnTo>
                      <a:lnTo>
                        <a:pt x="26" y="6"/>
                      </a:lnTo>
                      <a:lnTo>
                        <a:pt x="27" y="5"/>
                      </a:lnTo>
                      <a:lnTo>
                        <a:pt x="28" y="5"/>
                      </a:lnTo>
                      <a:lnTo>
                        <a:pt x="30" y="4"/>
                      </a:lnTo>
                      <a:lnTo>
                        <a:pt x="31" y="4"/>
                      </a:lnTo>
                      <a:lnTo>
                        <a:pt x="32" y="4"/>
                      </a:lnTo>
                      <a:lnTo>
                        <a:pt x="33" y="5"/>
                      </a:lnTo>
                      <a:lnTo>
                        <a:pt x="34" y="5"/>
                      </a:lnTo>
                      <a:lnTo>
                        <a:pt x="35" y="7"/>
                      </a:lnTo>
                      <a:lnTo>
                        <a:pt x="36" y="8"/>
                      </a:lnTo>
                      <a:lnTo>
                        <a:pt x="37" y="8"/>
                      </a:lnTo>
                      <a:lnTo>
                        <a:pt x="38" y="8"/>
                      </a:lnTo>
                      <a:lnTo>
                        <a:pt x="38" y="7"/>
                      </a:lnTo>
                      <a:lnTo>
                        <a:pt x="39" y="7"/>
                      </a:lnTo>
                      <a:lnTo>
                        <a:pt x="39" y="6"/>
                      </a:lnTo>
                      <a:lnTo>
                        <a:pt x="38" y="6"/>
                      </a:lnTo>
                      <a:lnTo>
                        <a:pt x="3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815"/>
                <p:cNvSpPr>
                  <a:spLocks/>
                </p:cNvSpPr>
                <p:nvPr/>
              </p:nvSpPr>
              <p:spPr bwMode="auto">
                <a:xfrm>
                  <a:off x="1089" y="1890"/>
                  <a:ext cx="23" cy="37"/>
                </a:xfrm>
                <a:custGeom>
                  <a:avLst/>
                  <a:gdLst>
                    <a:gd name="T0" fmla="*/ 1 w 35"/>
                    <a:gd name="T1" fmla="*/ 27 h 51"/>
                    <a:gd name="T2" fmla="*/ 5 w 35"/>
                    <a:gd name="T3" fmla="*/ 25 h 51"/>
                    <a:gd name="T4" fmla="*/ 7 w 35"/>
                    <a:gd name="T5" fmla="*/ 23 h 51"/>
                    <a:gd name="T6" fmla="*/ 9 w 35"/>
                    <a:gd name="T7" fmla="*/ 22 h 51"/>
                    <a:gd name="T8" fmla="*/ 11 w 35"/>
                    <a:gd name="T9" fmla="*/ 21 h 51"/>
                    <a:gd name="T10" fmla="*/ 13 w 35"/>
                    <a:gd name="T11" fmla="*/ 20 h 51"/>
                    <a:gd name="T12" fmla="*/ 14 w 35"/>
                    <a:gd name="T13" fmla="*/ 19 h 51"/>
                    <a:gd name="T14" fmla="*/ 14 w 35"/>
                    <a:gd name="T15" fmla="*/ 18 h 51"/>
                    <a:gd name="T16" fmla="*/ 15 w 35"/>
                    <a:gd name="T17" fmla="*/ 16 h 51"/>
                    <a:gd name="T18" fmla="*/ 15 w 35"/>
                    <a:gd name="T19" fmla="*/ 15 h 51"/>
                    <a:gd name="T20" fmla="*/ 14 w 35"/>
                    <a:gd name="T21" fmla="*/ 14 h 51"/>
                    <a:gd name="T22" fmla="*/ 13 w 35"/>
                    <a:gd name="T23" fmla="*/ 12 h 51"/>
                    <a:gd name="T24" fmla="*/ 12 w 35"/>
                    <a:gd name="T25" fmla="*/ 11 h 51"/>
                    <a:gd name="T26" fmla="*/ 11 w 35"/>
                    <a:gd name="T27" fmla="*/ 9 h 51"/>
                    <a:gd name="T28" fmla="*/ 9 w 35"/>
                    <a:gd name="T29" fmla="*/ 6 h 51"/>
                    <a:gd name="T30" fmla="*/ 7 w 35"/>
                    <a:gd name="T31" fmla="*/ 3 h 51"/>
                    <a:gd name="T32" fmla="*/ 5 w 35"/>
                    <a:gd name="T33" fmla="*/ 0 h 51"/>
                    <a:gd name="T34" fmla="*/ 6 w 35"/>
                    <a:gd name="T35" fmla="*/ 3 h 51"/>
                    <a:gd name="T36" fmla="*/ 7 w 35"/>
                    <a:gd name="T37" fmla="*/ 7 h 51"/>
                    <a:gd name="T38" fmla="*/ 9 w 35"/>
                    <a:gd name="T39" fmla="*/ 9 h 51"/>
                    <a:gd name="T40" fmla="*/ 11 w 35"/>
                    <a:gd name="T41" fmla="*/ 11 h 51"/>
                    <a:gd name="T42" fmla="*/ 12 w 35"/>
                    <a:gd name="T43" fmla="*/ 13 h 51"/>
                    <a:gd name="T44" fmla="*/ 13 w 35"/>
                    <a:gd name="T45" fmla="*/ 15 h 51"/>
                    <a:gd name="T46" fmla="*/ 13 w 35"/>
                    <a:gd name="T47" fmla="*/ 16 h 51"/>
                    <a:gd name="T48" fmla="*/ 14 w 35"/>
                    <a:gd name="T49" fmla="*/ 16 h 51"/>
                    <a:gd name="T50" fmla="*/ 14 w 35"/>
                    <a:gd name="T51" fmla="*/ 17 h 51"/>
                    <a:gd name="T52" fmla="*/ 13 w 35"/>
                    <a:gd name="T53" fmla="*/ 17 h 51"/>
                    <a:gd name="T54" fmla="*/ 12 w 35"/>
                    <a:gd name="T55" fmla="*/ 18 h 51"/>
                    <a:gd name="T56" fmla="*/ 11 w 35"/>
                    <a:gd name="T57" fmla="*/ 19 h 51"/>
                    <a:gd name="T58" fmla="*/ 9 w 35"/>
                    <a:gd name="T59" fmla="*/ 20 h 51"/>
                    <a:gd name="T60" fmla="*/ 7 w 35"/>
                    <a:gd name="T61" fmla="*/ 22 h 51"/>
                    <a:gd name="T62" fmla="*/ 4 w 35"/>
                    <a:gd name="T63" fmla="*/ 23 h 51"/>
                    <a:gd name="T64" fmla="*/ 1 w 35"/>
                    <a:gd name="T65" fmla="*/ 25 h 51"/>
                    <a:gd name="T66" fmla="*/ 1 w 35"/>
                    <a:gd name="T67" fmla="*/ 25 h 51"/>
                    <a:gd name="T68" fmla="*/ 1 w 35"/>
                    <a:gd name="T69" fmla="*/ 25 h 51"/>
                    <a:gd name="T70" fmla="*/ 1 w 35"/>
                    <a:gd name="T71" fmla="*/ 25 h 51"/>
                    <a:gd name="T72" fmla="*/ 0 w 35"/>
                    <a:gd name="T73" fmla="*/ 25 h 51"/>
                    <a:gd name="T74" fmla="*/ 1 w 35"/>
                    <a:gd name="T75" fmla="*/ 26 h 51"/>
                    <a:gd name="T76" fmla="*/ 1 w 35"/>
                    <a:gd name="T77" fmla="*/ 26 h 51"/>
                    <a:gd name="T78" fmla="*/ 1 w 35"/>
                    <a:gd name="T79" fmla="*/ 27 h 51"/>
                    <a:gd name="T80" fmla="*/ 1 w 35"/>
                    <a:gd name="T81" fmla="*/ 27 h 51"/>
                    <a:gd name="T82" fmla="*/ 1 w 35"/>
                    <a:gd name="T83" fmla="*/ 27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 h="51">
                      <a:moveTo>
                        <a:pt x="3" y="48"/>
                      </a:moveTo>
                      <a:lnTo>
                        <a:pt x="2" y="51"/>
                      </a:lnTo>
                      <a:lnTo>
                        <a:pt x="7" y="49"/>
                      </a:lnTo>
                      <a:lnTo>
                        <a:pt x="10" y="47"/>
                      </a:lnTo>
                      <a:lnTo>
                        <a:pt x="14" y="46"/>
                      </a:lnTo>
                      <a:lnTo>
                        <a:pt x="17" y="44"/>
                      </a:lnTo>
                      <a:lnTo>
                        <a:pt x="19" y="43"/>
                      </a:lnTo>
                      <a:lnTo>
                        <a:pt x="22" y="42"/>
                      </a:lnTo>
                      <a:lnTo>
                        <a:pt x="24" y="41"/>
                      </a:lnTo>
                      <a:lnTo>
                        <a:pt x="26" y="40"/>
                      </a:lnTo>
                      <a:lnTo>
                        <a:pt x="28" y="39"/>
                      </a:lnTo>
                      <a:lnTo>
                        <a:pt x="30" y="38"/>
                      </a:lnTo>
                      <a:lnTo>
                        <a:pt x="31" y="38"/>
                      </a:lnTo>
                      <a:lnTo>
                        <a:pt x="33" y="36"/>
                      </a:lnTo>
                      <a:lnTo>
                        <a:pt x="34" y="35"/>
                      </a:lnTo>
                      <a:lnTo>
                        <a:pt x="34" y="34"/>
                      </a:lnTo>
                      <a:lnTo>
                        <a:pt x="35" y="33"/>
                      </a:lnTo>
                      <a:lnTo>
                        <a:pt x="35" y="31"/>
                      </a:lnTo>
                      <a:lnTo>
                        <a:pt x="35" y="30"/>
                      </a:lnTo>
                      <a:lnTo>
                        <a:pt x="35" y="29"/>
                      </a:lnTo>
                      <a:lnTo>
                        <a:pt x="34" y="27"/>
                      </a:lnTo>
                      <a:lnTo>
                        <a:pt x="34" y="26"/>
                      </a:lnTo>
                      <a:lnTo>
                        <a:pt x="33" y="25"/>
                      </a:lnTo>
                      <a:lnTo>
                        <a:pt x="31" y="24"/>
                      </a:lnTo>
                      <a:lnTo>
                        <a:pt x="30" y="22"/>
                      </a:lnTo>
                      <a:lnTo>
                        <a:pt x="29" y="20"/>
                      </a:lnTo>
                      <a:lnTo>
                        <a:pt x="28" y="18"/>
                      </a:lnTo>
                      <a:lnTo>
                        <a:pt x="26" y="16"/>
                      </a:lnTo>
                      <a:lnTo>
                        <a:pt x="23" y="13"/>
                      </a:lnTo>
                      <a:lnTo>
                        <a:pt x="22" y="11"/>
                      </a:lnTo>
                      <a:lnTo>
                        <a:pt x="19" y="9"/>
                      </a:lnTo>
                      <a:lnTo>
                        <a:pt x="17" y="6"/>
                      </a:lnTo>
                      <a:lnTo>
                        <a:pt x="15" y="3"/>
                      </a:lnTo>
                      <a:lnTo>
                        <a:pt x="12" y="0"/>
                      </a:lnTo>
                      <a:lnTo>
                        <a:pt x="10" y="3"/>
                      </a:lnTo>
                      <a:lnTo>
                        <a:pt x="13" y="5"/>
                      </a:lnTo>
                      <a:lnTo>
                        <a:pt x="15" y="9"/>
                      </a:lnTo>
                      <a:lnTo>
                        <a:pt x="17" y="12"/>
                      </a:lnTo>
                      <a:lnTo>
                        <a:pt x="19" y="15"/>
                      </a:lnTo>
                      <a:lnTo>
                        <a:pt x="21" y="17"/>
                      </a:lnTo>
                      <a:lnTo>
                        <a:pt x="23" y="19"/>
                      </a:lnTo>
                      <a:lnTo>
                        <a:pt x="25" y="21"/>
                      </a:lnTo>
                      <a:lnTo>
                        <a:pt x="26" y="23"/>
                      </a:lnTo>
                      <a:lnTo>
                        <a:pt x="28" y="25"/>
                      </a:lnTo>
                      <a:lnTo>
                        <a:pt x="29" y="25"/>
                      </a:lnTo>
                      <a:lnTo>
                        <a:pt x="30" y="27"/>
                      </a:lnTo>
                      <a:lnTo>
                        <a:pt x="31" y="29"/>
                      </a:lnTo>
                      <a:lnTo>
                        <a:pt x="31" y="30"/>
                      </a:lnTo>
                      <a:lnTo>
                        <a:pt x="32" y="30"/>
                      </a:lnTo>
                      <a:lnTo>
                        <a:pt x="32" y="31"/>
                      </a:lnTo>
                      <a:lnTo>
                        <a:pt x="32" y="32"/>
                      </a:lnTo>
                      <a:lnTo>
                        <a:pt x="31" y="33"/>
                      </a:lnTo>
                      <a:lnTo>
                        <a:pt x="30" y="34"/>
                      </a:lnTo>
                      <a:lnTo>
                        <a:pt x="29" y="35"/>
                      </a:lnTo>
                      <a:lnTo>
                        <a:pt x="28" y="35"/>
                      </a:lnTo>
                      <a:lnTo>
                        <a:pt x="26" y="36"/>
                      </a:lnTo>
                      <a:lnTo>
                        <a:pt x="23" y="37"/>
                      </a:lnTo>
                      <a:lnTo>
                        <a:pt x="21" y="38"/>
                      </a:lnTo>
                      <a:lnTo>
                        <a:pt x="18" y="39"/>
                      </a:lnTo>
                      <a:lnTo>
                        <a:pt x="16" y="41"/>
                      </a:lnTo>
                      <a:lnTo>
                        <a:pt x="12" y="42"/>
                      </a:lnTo>
                      <a:lnTo>
                        <a:pt x="9" y="44"/>
                      </a:lnTo>
                      <a:lnTo>
                        <a:pt x="6" y="45"/>
                      </a:lnTo>
                      <a:lnTo>
                        <a:pt x="1" y="47"/>
                      </a:lnTo>
                      <a:lnTo>
                        <a:pt x="1" y="50"/>
                      </a:lnTo>
                      <a:lnTo>
                        <a:pt x="1" y="47"/>
                      </a:lnTo>
                      <a:lnTo>
                        <a:pt x="1" y="48"/>
                      </a:lnTo>
                      <a:lnTo>
                        <a:pt x="0" y="48"/>
                      </a:lnTo>
                      <a:lnTo>
                        <a:pt x="0" y="49"/>
                      </a:lnTo>
                      <a:lnTo>
                        <a:pt x="1" y="49"/>
                      </a:lnTo>
                      <a:lnTo>
                        <a:pt x="1" y="50"/>
                      </a:lnTo>
                      <a:lnTo>
                        <a:pt x="1" y="51"/>
                      </a:lnTo>
                      <a:lnTo>
                        <a:pt x="2" y="51"/>
                      </a:lnTo>
                      <a:lnTo>
                        <a:pt x="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816"/>
                <p:cNvSpPr>
                  <a:spLocks/>
                </p:cNvSpPr>
                <p:nvPr/>
              </p:nvSpPr>
              <p:spPr bwMode="auto">
                <a:xfrm>
                  <a:off x="1078" y="1925"/>
                  <a:ext cx="16" cy="28"/>
                </a:xfrm>
                <a:custGeom>
                  <a:avLst/>
                  <a:gdLst>
                    <a:gd name="T0" fmla="*/ 2 w 24"/>
                    <a:gd name="T1" fmla="*/ 19 h 39"/>
                    <a:gd name="T2" fmla="*/ 3 w 24"/>
                    <a:gd name="T3" fmla="*/ 17 h 39"/>
                    <a:gd name="T4" fmla="*/ 5 w 24"/>
                    <a:gd name="T5" fmla="*/ 15 h 39"/>
                    <a:gd name="T6" fmla="*/ 6 w 24"/>
                    <a:gd name="T7" fmla="*/ 14 h 39"/>
                    <a:gd name="T8" fmla="*/ 7 w 24"/>
                    <a:gd name="T9" fmla="*/ 13 h 39"/>
                    <a:gd name="T10" fmla="*/ 7 w 24"/>
                    <a:gd name="T11" fmla="*/ 12 h 39"/>
                    <a:gd name="T12" fmla="*/ 9 w 24"/>
                    <a:gd name="T13" fmla="*/ 12 h 39"/>
                    <a:gd name="T14" fmla="*/ 9 w 24"/>
                    <a:gd name="T15" fmla="*/ 11 h 39"/>
                    <a:gd name="T16" fmla="*/ 10 w 24"/>
                    <a:gd name="T17" fmla="*/ 10 h 39"/>
                    <a:gd name="T18" fmla="*/ 10 w 24"/>
                    <a:gd name="T19" fmla="*/ 9 h 39"/>
                    <a:gd name="T20" fmla="*/ 10 w 24"/>
                    <a:gd name="T21" fmla="*/ 9 h 39"/>
                    <a:gd name="T22" fmla="*/ 11 w 24"/>
                    <a:gd name="T23" fmla="*/ 8 h 39"/>
                    <a:gd name="T24" fmla="*/ 10 w 24"/>
                    <a:gd name="T25" fmla="*/ 6 h 39"/>
                    <a:gd name="T26" fmla="*/ 10 w 24"/>
                    <a:gd name="T27" fmla="*/ 4 h 39"/>
                    <a:gd name="T28" fmla="*/ 10 w 24"/>
                    <a:gd name="T29" fmla="*/ 3 h 39"/>
                    <a:gd name="T30" fmla="*/ 9 w 24"/>
                    <a:gd name="T31" fmla="*/ 1 h 39"/>
                    <a:gd name="T32" fmla="*/ 7 w 24"/>
                    <a:gd name="T33" fmla="*/ 1 h 39"/>
                    <a:gd name="T34" fmla="*/ 8 w 24"/>
                    <a:gd name="T35" fmla="*/ 3 h 39"/>
                    <a:gd name="T36" fmla="*/ 9 w 24"/>
                    <a:gd name="T37" fmla="*/ 4 h 39"/>
                    <a:gd name="T38" fmla="*/ 9 w 24"/>
                    <a:gd name="T39" fmla="*/ 6 h 39"/>
                    <a:gd name="T40" fmla="*/ 9 w 24"/>
                    <a:gd name="T41" fmla="*/ 7 h 39"/>
                    <a:gd name="T42" fmla="*/ 9 w 24"/>
                    <a:gd name="T43" fmla="*/ 8 h 39"/>
                    <a:gd name="T44" fmla="*/ 9 w 24"/>
                    <a:gd name="T45" fmla="*/ 8 h 39"/>
                    <a:gd name="T46" fmla="*/ 9 w 24"/>
                    <a:gd name="T47" fmla="*/ 9 h 39"/>
                    <a:gd name="T48" fmla="*/ 9 w 24"/>
                    <a:gd name="T49" fmla="*/ 9 h 39"/>
                    <a:gd name="T50" fmla="*/ 8 w 24"/>
                    <a:gd name="T51" fmla="*/ 9 h 39"/>
                    <a:gd name="T52" fmla="*/ 7 w 24"/>
                    <a:gd name="T53" fmla="*/ 10 h 39"/>
                    <a:gd name="T54" fmla="*/ 7 w 24"/>
                    <a:gd name="T55" fmla="*/ 11 h 39"/>
                    <a:gd name="T56" fmla="*/ 5 w 24"/>
                    <a:gd name="T57" fmla="*/ 12 h 39"/>
                    <a:gd name="T58" fmla="*/ 5 w 24"/>
                    <a:gd name="T59" fmla="*/ 13 h 39"/>
                    <a:gd name="T60" fmla="*/ 3 w 24"/>
                    <a:gd name="T61" fmla="*/ 14 h 39"/>
                    <a:gd name="T62" fmla="*/ 2 w 24"/>
                    <a:gd name="T63" fmla="*/ 16 h 39"/>
                    <a:gd name="T64" fmla="*/ 0 w 24"/>
                    <a:gd name="T65" fmla="*/ 18 h 39"/>
                    <a:gd name="T66" fmla="*/ 0 w 24"/>
                    <a:gd name="T67" fmla="*/ 19 h 39"/>
                    <a:gd name="T68" fmla="*/ 0 w 24"/>
                    <a:gd name="T69" fmla="*/ 19 h 39"/>
                    <a:gd name="T70" fmla="*/ 0 w 24"/>
                    <a:gd name="T71" fmla="*/ 19 h 39"/>
                    <a:gd name="T72" fmla="*/ 0 w 24"/>
                    <a:gd name="T73" fmla="*/ 20 h 39"/>
                    <a:gd name="T74" fmla="*/ 1 w 24"/>
                    <a:gd name="T75" fmla="*/ 20 h 39"/>
                    <a:gd name="T76" fmla="*/ 1 w 24"/>
                    <a:gd name="T77" fmla="*/ 20 h 39"/>
                    <a:gd name="T78" fmla="*/ 1 w 24"/>
                    <a:gd name="T79" fmla="*/ 19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 h="39">
                      <a:moveTo>
                        <a:pt x="3" y="38"/>
                      </a:moveTo>
                      <a:lnTo>
                        <a:pt x="4" y="36"/>
                      </a:lnTo>
                      <a:lnTo>
                        <a:pt x="6" y="34"/>
                      </a:lnTo>
                      <a:lnTo>
                        <a:pt x="8" y="32"/>
                      </a:lnTo>
                      <a:lnTo>
                        <a:pt x="9" y="31"/>
                      </a:lnTo>
                      <a:lnTo>
                        <a:pt x="10" y="29"/>
                      </a:lnTo>
                      <a:lnTo>
                        <a:pt x="12" y="28"/>
                      </a:lnTo>
                      <a:lnTo>
                        <a:pt x="13" y="27"/>
                      </a:lnTo>
                      <a:lnTo>
                        <a:pt x="14" y="26"/>
                      </a:lnTo>
                      <a:lnTo>
                        <a:pt x="15" y="25"/>
                      </a:lnTo>
                      <a:lnTo>
                        <a:pt x="17" y="24"/>
                      </a:lnTo>
                      <a:lnTo>
                        <a:pt x="18" y="23"/>
                      </a:lnTo>
                      <a:lnTo>
                        <a:pt x="19" y="23"/>
                      </a:lnTo>
                      <a:lnTo>
                        <a:pt x="20" y="22"/>
                      </a:lnTo>
                      <a:lnTo>
                        <a:pt x="20" y="21"/>
                      </a:lnTo>
                      <a:lnTo>
                        <a:pt x="21" y="21"/>
                      </a:lnTo>
                      <a:lnTo>
                        <a:pt x="22" y="20"/>
                      </a:lnTo>
                      <a:lnTo>
                        <a:pt x="23" y="19"/>
                      </a:lnTo>
                      <a:lnTo>
                        <a:pt x="23" y="18"/>
                      </a:lnTo>
                      <a:lnTo>
                        <a:pt x="23" y="17"/>
                      </a:lnTo>
                      <a:lnTo>
                        <a:pt x="24" y="16"/>
                      </a:lnTo>
                      <a:lnTo>
                        <a:pt x="24" y="15"/>
                      </a:lnTo>
                      <a:lnTo>
                        <a:pt x="23" y="14"/>
                      </a:lnTo>
                      <a:lnTo>
                        <a:pt x="23" y="13"/>
                      </a:lnTo>
                      <a:lnTo>
                        <a:pt x="23" y="11"/>
                      </a:lnTo>
                      <a:lnTo>
                        <a:pt x="23" y="9"/>
                      </a:lnTo>
                      <a:lnTo>
                        <a:pt x="22" y="8"/>
                      </a:lnTo>
                      <a:lnTo>
                        <a:pt x="22" y="6"/>
                      </a:lnTo>
                      <a:lnTo>
                        <a:pt x="21" y="5"/>
                      </a:lnTo>
                      <a:lnTo>
                        <a:pt x="20" y="3"/>
                      </a:lnTo>
                      <a:lnTo>
                        <a:pt x="19" y="0"/>
                      </a:lnTo>
                      <a:lnTo>
                        <a:pt x="17" y="2"/>
                      </a:lnTo>
                      <a:lnTo>
                        <a:pt x="17" y="4"/>
                      </a:lnTo>
                      <a:lnTo>
                        <a:pt x="18" y="6"/>
                      </a:lnTo>
                      <a:lnTo>
                        <a:pt x="19" y="8"/>
                      </a:lnTo>
                      <a:lnTo>
                        <a:pt x="19" y="9"/>
                      </a:lnTo>
                      <a:lnTo>
                        <a:pt x="20" y="11"/>
                      </a:lnTo>
                      <a:lnTo>
                        <a:pt x="20" y="13"/>
                      </a:lnTo>
                      <a:lnTo>
                        <a:pt x="20" y="14"/>
                      </a:lnTo>
                      <a:lnTo>
                        <a:pt x="20" y="15"/>
                      </a:lnTo>
                      <a:lnTo>
                        <a:pt x="20" y="16"/>
                      </a:lnTo>
                      <a:lnTo>
                        <a:pt x="20" y="17"/>
                      </a:lnTo>
                      <a:lnTo>
                        <a:pt x="19" y="17"/>
                      </a:lnTo>
                      <a:lnTo>
                        <a:pt x="19" y="18"/>
                      </a:lnTo>
                      <a:lnTo>
                        <a:pt x="18" y="18"/>
                      </a:lnTo>
                      <a:lnTo>
                        <a:pt x="17" y="19"/>
                      </a:lnTo>
                      <a:lnTo>
                        <a:pt x="16" y="20"/>
                      </a:lnTo>
                      <a:lnTo>
                        <a:pt x="15" y="21"/>
                      </a:lnTo>
                      <a:lnTo>
                        <a:pt x="13" y="22"/>
                      </a:lnTo>
                      <a:lnTo>
                        <a:pt x="12" y="23"/>
                      </a:lnTo>
                      <a:lnTo>
                        <a:pt x="12" y="24"/>
                      </a:lnTo>
                      <a:lnTo>
                        <a:pt x="10" y="25"/>
                      </a:lnTo>
                      <a:lnTo>
                        <a:pt x="8" y="26"/>
                      </a:lnTo>
                      <a:lnTo>
                        <a:pt x="7" y="28"/>
                      </a:lnTo>
                      <a:lnTo>
                        <a:pt x="5" y="29"/>
                      </a:lnTo>
                      <a:lnTo>
                        <a:pt x="4" y="31"/>
                      </a:lnTo>
                      <a:lnTo>
                        <a:pt x="2" y="33"/>
                      </a:lnTo>
                      <a:lnTo>
                        <a:pt x="0" y="35"/>
                      </a:lnTo>
                      <a:lnTo>
                        <a:pt x="0" y="36"/>
                      </a:lnTo>
                      <a:lnTo>
                        <a:pt x="0" y="37"/>
                      </a:lnTo>
                      <a:lnTo>
                        <a:pt x="0" y="38"/>
                      </a:lnTo>
                      <a:lnTo>
                        <a:pt x="0" y="39"/>
                      </a:lnTo>
                      <a:lnTo>
                        <a:pt x="1" y="39"/>
                      </a:lnTo>
                      <a:lnTo>
                        <a:pt x="2" y="39"/>
                      </a:lnTo>
                      <a:lnTo>
                        <a:pt x="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817"/>
                <p:cNvSpPr>
                  <a:spLocks/>
                </p:cNvSpPr>
                <p:nvPr/>
              </p:nvSpPr>
              <p:spPr bwMode="auto">
                <a:xfrm>
                  <a:off x="1074" y="1949"/>
                  <a:ext cx="11" cy="88"/>
                </a:xfrm>
                <a:custGeom>
                  <a:avLst/>
                  <a:gdLst>
                    <a:gd name="T0" fmla="*/ 3 w 16"/>
                    <a:gd name="T1" fmla="*/ 63 h 123"/>
                    <a:gd name="T2" fmla="*/ 6 w 16"/>
                    <a:gd name="T3" fmla="*/ 62 h 123"/>
                    <a:gd name="T4" fmla="*/ 7 w 16"/>
                    <a:gd name="T5" fmla="*/ 60 h 123"/>
                    <a:gd name="T6" fmla="*/ 7 w 16"/>
                    <a:gd name="T7" fmla="*/ 57 h 123"/>
                    <a:gd name="T8" fmla="*/ 8 w 16"/>
                    <a:gd name="T9" fmla="*/ 54 h 123"/>
                    <a:gd name="T10" fmla="*/ 7 w 16"/>
                    <a:gd name="T11" fmla="*/ 50 h 123"/>
                    <a:gd name="T12" fmla="*/ 7 w 16"/>
                    <a:gd name="T13" fmla="*/ 46 h 123"/>
                    <a:gd name="T14" fmla="*/ 6 w 16"/>
                    <a:gd name="T15" fmla="*/ 41 h 123"/>
                    <a:gd name="T16" fmla="*/ 6 w 16"/>
                    <a:gd name="T17" fmla="*/ 36 h 123"/>
                    <a:gd name="T18" fmla="*/ 4 w 16"/>
                    <a:gd name="T19" fmla="*/ 30 h 123"/>
                    <a:gd name="T20" fmla="*/ 3 w 16"/>
                    <a:gd name="T21" fmla="*/ 25 h 123"/>
                    <a:gd name="T22" fmla="*/ 2 w 16"/>
                    <a:gd name="T23" fmla="*/ 21 h 123"/>
                    <a:gd name="T24" fmla="*/ 2 w 16"/>
                    <a:gd name="T25" fmla="*/ 15 h 123"/>
                    <a:gd name="T26" fmla="*/ 2 w 16"/>
                    <a:gd name="T27" fmla="*/ 11 h 123"/>
                    <a:gd name="T28" fmla="*/ 2 w 16"/>
                    <a:gd name="T29" fmla="*/ 7 h 123"/>
                    <a:gd name="T30" fmla="*/ 2 w 16"/>
                    <a:gd name="T31" fmla="*/ 4 h 123"/>
                    <a:gd name="T32" fmla="*/ 3 w 16"/>
                    <a:gd name="T33" fmla="*/ 1 h 123"/>
                    <a:gd name="T34" fmla="*/ 2 w 16"/>
                    <a:gd name="T35" fmla="*/ 1 h 123"/>
                    <a:gd name="T36" fmla="*/ 1 w 16"/>
                    <a:gd name="T37" fmla="*/ 4 h 123"/>
                    <a:gd name="T38" fmla="*/ 0 w 16"/>
                    <a:gd name="T39" fmla="*/ 9 h 123"/>
                    <a:gd name="T40" fmla="*/ 0 w 16"/>
                    <a:gd name="T41" fmla="*/ 14 h 123"/>
                    <a:gd name="T42" fmla="*/ 1 w 16"/>
                    <a:gd name="T43" fmla="*/ 18 h 123"/>
                    <a:gd name="T44" fmla="*/ 1 w 16"/>
                    <a:gd name="T45" fmla="*/ 23 h 123"/>
                    <a:gd name="T46" fmla="*/ 2 w 16"/>
                    <a:gd name="T47" fmla="*/ 28 h 123"/>
                    <a:gd name="T48" fmla="*/ 3 w 16"/>
                    <a:gd name="T49" fmla="*/ 34 h 123"/>
                    <a:gd name="T50" fmla="*/ 4 w 16"/>
                    <a:gd name="T51" fmla="*/ 39 h 123"/>
                    <a:gd name="T52" fmla="*/ 5 w 16"/>
                    <a:gd name="T53" fmla="*/ 44 h 123"/>
                    <a:gd name="T54" fmla="*/ 6 w 16"/>
                    <a:gd name="T55" fmla="*/ 49 h 123"/>
                    <a:gd name="T56" fmla="*/ 6 w 16"/>
                    <a:gd name="T57" fmla="*/ 52 h 123"/>
                    <a:gd name="T58" fmla="*/ 6 w 16"/>
                    <a:gd name="T59" fmla="*/ 56 h 123"/>
                    <a:gd name="T60" fmla="*/ 6 w 16"/>
                    <a:gd name="T61" fmla="*/ 59 h 123"/>
                    <a:gd name="T62" fmla="*/ 5 w 16"/>
                    <a:gd name="T63" fmla="*/ 60 h 123"/>
                    <a:gd name="T64" fmla="*/ 4 w 16"/>
                    <a:gd name="T65" fmla="*/ 61 h 123"/>
                    <a:gd name="T66" fmla="*/ 4 w 16"/>
                    <a:gd name="T67" fmla="*/ 62 h 123"/>
                    <a:gd name="T68" fmla="*/ 3 w 16"/>
                    <a:gd name="T69" fmla="*/ 62 h 123"/>
                    <a:gd name="T70" fmla="*/ 2 w 16"/>
                    <a:gd name="T71" fmla="*/ 62 h 123"/>
                    <a:gd name="T72" fmla="*/ 2 w 16"/>
                    <a:gd name="T73" fmla="*/ 62 h 123"/>
                    <a:gd name="T74" fmla="*/ 2 w 16"/>
                    <a:gd name="T75" fmla="*/ 62 h 123"/>
                    <a:gd name="T76" fmla="*/ 2 w 16"/>
                    <a:gd name="T77" fmla="*/ 62 h 123"/>
                    <a:gd name="T78" fmla="*/ 2 w 16"/>
                    <a:gd name="T79" fmla="*/ 62 h 123"/>
                    <a:gd name="T80" fmla="*/ 2 w 16"/>
                    <a:gd name="T81" fmla="*/ 63 h 123"/>
                    <a:gd name="T82" fmla="*/ 2 w 16"/>
                    <a:gd name="T83" fmla="*/ 63 h 123"/>
                    <a:gd name="T84" fmla="*/ 3 w 16"/>
                    <a:gd name="T85" fmla="*/ 63 h 123"/>
                    <a:gd name="T86" fmla="*/ 3 w 16"/>
                    <a:gd name="T87" fmla="*/ 63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 h="123">
                      <a:moveTo>
                        <a:pt x="5" y="122"/>
                      </a:moveTo>
                      <a:lnTo>
                        <a:pt x="7" y="123"/>
                      </a:lnTo>
                      <a:lnTo>
                        <a:pt x="9" y="123"/>
                      </a:lnTo>
                      <a:lnTo>
                        <a:pt x="11" y="122"/>
                      </a:lnTo>
                      <a:lnTo>
                        <a:pt x="12" y="120"/>
                      </a:lnTo>
                      <a:lnTo>
                        <a:pt x="14" y="118"/>
                      </a:lnTo>
                      <a:lnTo>
                        <a:pt x="15" y="116"/>
                      </a:lnTo>
                      <a:lnTo>
                        <a:pt x="15" y="112"/>
                      </a:lnTo>
                      <a:lnTo>
                        <a:pt x="16" y="109"/>
                      </a:lnTo>
                      <a:lnTo>
                        <a:pt x="16" y="106"/>
                      </a:lnTo>
                      <a:lnTo>
                        <a:pt x="16" y="102"/>
                      </a:lnTo>
                      <a:lnTo>
                        <a:pt x="15" y="98"/>
                      </a:lnTo>
                      <a:lnTo>
                        <a:pt x="15" y="94"/>
                      </a:lnTo>
                      <a:lnTo>
                        <a:pt x="14" y="89"/>
                      </a:lnTo>
                      <a:lnTo>
                        <a:pt x="13" y="85"/>
                      </a:lnTo>
                      <a:lnTo>
                        <a:pt x="12" y="80"/>
                      </a:lnTo>
                      <a:lnTo>
                        <a:pt x="12" y="75"/>
                      </a:lnTo>
                      <a:lnTo>
                        <a:pt x="11" y="70"/>
                      </a:lnTo>
                      <a:lnTo>
                        <a:pt x="9" y="65"/>
                      </a:lnTo>
                      <a:lnTo>
                        <a:pt x="8" y="59"/>
                      </a:lnTo>
                      <a:lnTo>
                        <a:pt x="7" y="55"/>
                      </a:lnTo>
                      <a:lnTo>
                        <a:pt x="7" y="49"/>
                      </a:lnTo>
                      <a:lnTo>
                        <a:pt x="6" y="44"/>
                      </a:lnTo>
                      <a:lnTo>
                        <a:pt x="5" y="40"/>
                      </a:lnTo>
                      <a:lnTo>
                        <a:pt x="4" y="35"/>
                      </a:lnTo>
                      <a:lnTo>
                        <a:pt x="4" y="30"/>
                      </a:lnTo>
                      <a:lnTo>
                        <a:pt x="4" y="26"/>
                      </a:lnTo>
                      <a:lnTo>
                        <a:pt x="4" y="21"/>
                      </a:lnTo>
                      <a:lnTo>
                        <a:pt x="4" y="18"/>
                      </a:lnTo>
                      <a:lnTo>
                        <a:pt x="4" y="14"/>
                      </a:lnTo>
                      <a:lnTo>
                        <a:pt x="4" y="10"/>
                      </a:lnTo>
                      <a:lnTo>
                        <a:pt x="5" y="7"/>
                      </a:lnTo>
                      <a:lnTo>
                        <a:pt x="6" y="5"/>
                      </a:lnTo>
                      <a:lnTo>
                        <a:pt x="7" y="3"/>
                      </a:lnTo>
                      <a:lnTo>
                        <a:pt x="5" y="0"/>
                      </a:lnTo>
                      <a:lnTo>
                        <a:pt x="4" y="3"/>
                      </a:lnTo>
                      <a:lnTo>
                        <a:pt x="3" y="6"/>
                      </a:lnTo>
                      <a:lnTo>
                        <a:pt x="2" y="9"/>
                      </a:lnTo>
                      <a:lnTo>
                        <a:pt x="1" y="13"/>
                      </a:lnTo>
                      <a:lnTo>
                        <a:pt x="0" y="17"/>
                      </a:lnTo>
                      <a:lnTo>
                        <a:pt x="0" y="21"/>
                      </a:lnTo>
                      <a:lnTo>
                        <a:pt x="0" y="26"/>
                      </a:lnTo>
                      <a:lnTo>
                        <a:pt x="1" y="30"/>
                      </a:lnTo>
                      <a:lnTo>
                        <a:pt x="2" y="35"/>
                      </a:lnTo>
                      <a:lnTo>
                        <a:pt x="2" y="40"/>
                      </a:lnTo>
                      <a:lnTo>
                        <a:pt x="3" y="45"/>
                      </a:lnTo>
                      <a:lnTo>
                        <a:pt x="4" y="50"/>
                      </a:lnTo>
                      <a:lnTo>
                        <a:pt x="4" y="55"/>
                      </a:lnTo>
                      <a:lnTo>
                        <a:pt x="5" y="61"/>
                      </a:lnTo>
                      <a:lnTo>
                        <a:pt x="7" y="65"/>
                      </a:lnTo>
                      <a:lnTo>
                        <a:pt x="7" y="71"/>
                      </a:lnTo>
                      <a:lnTo>
                        <a:pt x="8" y="76"/>
                      </a:lnTo>
                      <a:lnTo>
                        <a:pt x="9" y="81"/>
                      </a:lnTo>
                      <a:lnTo>
                        <a:pt x="10" y="86"/>
                      </a:lnTo>
                      <a:lnTo>
                        <a:pt x="11" y="90"/>
                      </a:lnTo>
                      <a:lnTo>
                        <a:pt x="12" y="95"/>
                      </a:lnTo>
                      <a:lnTo>
                        <a:pt x="12" y="99"/>
                      </a:lnTo>
                      <a:lnTo>
                        <a:pt x="12" y="102"/>
                      </a:lnTo>
                      <a:lnTo>
                        <a:pt x="12" y="106"/>
                      </a:lnTo>
                      <a:lnTo>
                        <a:pt x="12" y="109"/>
                      </a:lnTo>
                      <a:lnTo>
                        <a:pt x="12" y="112"/>
                      </a:lnTo>
                      <a:lnTo>
                        <a:pt x="12" y="114"/>
                      </a:lnTo>
                      <a:lnTo>
                        <a:pt x="11" y="116"/>
                      </a:lnTo>
                      <a:lnTo>
                        <a:pt x="10" y="118"/>
                      </a:lnTo>
                      <a:lnTo>
                        <a:pt x="9" y="118"/>
                      </a:lnTo>
                      <a:lnTo>
                        <a:pt x="8" y="119"/>
                      </a:lnTo>
                      <a:lnTo>
                        <a:pt x="7" y="119"/>
                      </a:lnTo>
                      <a:lnTo>
                        <a:pt x="8" y="121"/>
                      </a:lnTo>
                      <a:lnTo>
                        <a:pt x="7" y="119"/>
                      </a:lnTo>
                      <a:lnTo>
                        <a:pt x="6" y="120"/>
                      </a:lnTo>
                      <a:lnTo>
                        <a:pt x="5" y="120"/>
                      </a:lnTo>
                      <a:lnTo>
                        <a:pt x="5" y="121"/>
                      </a:lnTo>
                      <a:lnTo>
                        <a:pt x="5" y="122"/>
                      </a:lnTo>
                      <a:lnTo>
                        <a:pt x="5" y="123"/>
                      </a:lnTo>
                      <a:lnTo>
                        <a:pt x="6" y="123"/>
                      </a:lnTo>
                      <a:lnTo>
                        <a:pt x="7" y="123"/>
                      </a:lnTo>
                      <a:lnTo>
                        <a:pt x="5"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818"/>
                <p:cNvSpPr>
                  <a:spLocks/>
                </p:cNvSpPr>
                <p:nvPr/>
              </p:nvSpPr>
              <p:spPr bwMode="auto">
                <a:xfrm>
                  <a:off x="1063" y="2015"/>
                  <a:ext cx="16" cy="22"/>
                </a:xfrm>
                <a:custGeom>
                  <a:avLst/>
                  <a:gdLst>
                    <a:gd name="T0" fmla="*/ 2 w 23"/>
                    <a:gd name="T1" fmla="*/ 14 h 32"/>
                    <a:gd name="T2" fmla="*/ 2 w 23"/>
                    <a:gd name="T3" fmla="*/ 11 h 32"/>
                    <a:gd name="T4" fmla="*/ 1 w 23"/>
                    <a:gd name="T5" fmla="*/ 8 h 32"/>
                    <a:gd name="T6" fmla="*/ 1 w 23"/>
                    <a:gd name="T7" fmla="*/ 7 h 32"/>
                    <a:gd name="T8" fmla="*/ 1 w 23"/>
                    <a:gd name="T9" fmla="*/ 5 h 32"/>
                    <a:gd name="T10" fmla="*/ 1 w 23"/>
                    <a:gd name="T11" fmla="*/ 3 h 32"/>
                    <a:gd name="T12" fmla="*/ 2 w 23"/>
                    <a:gd name="T13" fmla="*/ 2 h 32"/>
                    <a:gd name="T14" fmla="*/ 2 w 23"/>
                    <a:gd name="T15" fmla="*/ 2 h 32"/>
                    <a:gd name="T16" fmla="*/ 3 w 23"/>
                    <a:gd name="T17" fmla="*/ 2 h 32"/>
                    <a:gd name="T18" fmla="*/ 3 w 23"/>
                    <a:gd name="T19" fmla="*/ 2 h 32"/>
                    <a:gd name="T20" fmla="*/ 4 w 23"/>
                    <a:gd name="T21" fmla="*/ 2 h 32"/>
                    <a:gd name="T22" fmla="*/ 5 w 23"/>
                    <a:gd name="T23" fmla="*/ 3 h 32"/>
                    <a:gd name="T24" fmla="*/ 6 w 23"/>
                    <a:gd name="T25" fmla="*/ 5 h 32"/>
                    <a:gd name="T26" fmla="*/ 7 w 23"/>
                    <a:gd name="T27" fmla="*/ 6 h 32"/>
                    <a:gd name="T28" fmla="*/ 8 w 23"/>
                    <a:gd name="T29" fmla="*/ 8 h 32"/>
                    <a:gd name="T30" fmla="*/ 9 w 23"/>
                    <a:gd name="T31" fmla="*/ 12 h 32"/>
                    <a:gd name="T32" fmla="*/ 10 w 23"/>
                    <a:gd name="T33" fmla="*/ 14 h 32"/>
                    <a:gd name="T34" fmla="*/ 10 w 23"/>
                    <a:gd name="T35" fmla="*/ 12 h 32"/>
                    <a:gd name="T36" fmla="*/ 10 w 23"/>
                    <a:gd name="T37" fmla="*/ 9 h 32"/>
                    <a:gd name="T38" fmla="*/ 9 w 23"/>
                    <a:gd name="T39" fmla="*/ 7 h 32"/>
                    <a:gd name="T40" fmla="*/ 7 w 23"/>
                    <a:gd name="T41" fmla="*/ 4 h 32"/>
                    <a:gd name="T42" fmla="*/ 6 w 23"/>
                    <a:gd name="T43" fmla="*/ 2 h 32"/>
                    <a:gd name="T44" fmla="*/ 6 w 23"/>
                    <a:gd name="T45" fmla="*/ 1 h 32"/>
                    <a:gd name="T46" fmla="*/ 4 w 23"/>
                    <a:gd name="T47" fmla="*/ 1 h 32"/>
                    <a:gd name="T48" fmla="*/ 3 w 23"/>
                    <a:gd name="T49" fmla="*/ 0 h 32"/>
                    <a:gd name="T50" fmla="*/ 2 w 23"/>
                    <a:gd name="T51" fmla="*/ 0 h 32"/>
                    <a:gd name="T52" fmla="*/ 1 w 23"/>
                    <a:gd name="T53" fmla="*/ 1 h 32"/>
                    <a:gd name="T54" fmla="*/ 1 w 23"/>
                    <a:gd name="T55" fmla="*/ 2 h 32"/>
                    <a:gd name="T56" fmla="*/ 0 w 23"/>
                    <a:gd name="T57" fmla="*/ 4 h 32"/>
                    <a:gd name="T58" fmla="*/ 0 w 23"/>
                    <a:gd name="T59" fmla="*/ 6 h 32"/>
                    <a:gd name="T60" fmla="*/ 0 w 23"/>
                    <a:gd name="T61" fmla="*/ 8 h 32"/>
                    <a:gd name="T62" fmla="*/ 0 w 23"/>
                    <a:gd name="T63" fmla="*/ 10 h 32"/>
                    <a:gd name="T64" fmla="*/ 1 w 23"/>
                    <a:gd name="T65" fmla="*/ 13 h 32"/>
                    <a:gd name="T66" fmla="*/ 1 w 23"/>
                    <a:gd name="T67" fmla="*/ 14 h 32"/>
                    <a:gd name="T68" fmla="*/ 1 w 23"/>
                    <a:gd name="T69" fmla="*/ 14 h 32"/>
                    <a:gd name="T70" fmla="*/ 1 w 23"/>
                    <a:gd name="T71" fmla="*/ 15 h 32"/>
                    <a:gd name="T72" fmla="*/ 1 w 23"/>
                    <a:gd name="T73" fmla="*/ 15 h 32"/>
                    <a:gd name="T74" fmla="*/ 1 w 23"/>
                    <a:gd name="T75" fmla="*/ 15 h 32"/>
                    <a:gd name="T76" fmla="*/ 2 w 23"/>
                    <a:gd name="T77" fmla="*/ 15 h 32"/>
                    <a:gd name="T78" fmla="*/ 2 w 23"/>
                    <a:gd name="T79" fmla="*/ 15 h 32"/>
                    <a:gd name="T80" fmla="*/ 2 w 23"/>
                    <a:gd name="T81" fmla="*/ 14 h 32"/>
                    <a:gd name="T82" fmla="*/ 2 w 23"/>
                    <a:gd name="T83" fmla="*/ 14 h 32"/>
                    <a:gd name="T84" fmla="*/ 2 w 23"/>
                    <a:gd name="T85" fmla="*/ 14 h 32"/>
                    <a:gd name="T86" fmla="*/ 2 w 23"/>
                    <a:gd name="T87" fmla="*/ 14 h 32"/>
                    <a:gd name="T88" fmla="*/ 2 w 23"/>
                    <a:gd name="T89" fmla="*/ 14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 h="32">
                      <a:moveTo>
                        <a:pt x="5" y="30"/>
                      </a:moveTo>
                      <a:lnTo>
                        <a:pt x="5" y="29"/>
                      </a:lnTo>
                      <a:lnTo>
                        <a:pt x="4" y="26"/>
                      </a:lnTo>
                      <a:lnTo>
                        <a:pt x="4" y="23"/>
                      </a:lnTo>
                      <a:lnTo>
                        <a:pt x="3" y="20"/>
                      </a:lnTo>
                      <a:lnTo>
                        <a:pt x="3" y="18"/>
                      </a:lnTo>
                      <a:lnTo>
                        <a:pt x="3" y="16"/>
                      </a:lnTo>
                      <a:lnTo>
                        <a:pt x="3" y="14"/>
                      </a:lnTo>
                      <a:lnTo>
                        <a:pt x="3" y="12"/>
                      </a:lnTo>
                      <a:lnTo>
                        <a:pt x="3" y="10"/>
                      </a:lnTo>
                      <a:lnTo>
                        <a:pt x="3" y="8"/>
                      </a:lnTo>
                      <a:lnTo>
                        <a:pt x="3" y="7"/>
                      </a:lnTo>
                      <a:lnTo>
                        <a:pt x="4" y="6"/>
                      </a:lnTo>
                      <a:lnTo>
                        <a:pt x="5" y="5"/>
                      </a:lnTo>
                      <a:lnTo>
                        <a:pt x="5" y="4"/>
                      </a:lnTo>
                      <a:lnTo>
                        <a:pt x="6" y="4"/>
                      </a:lnTo>
                      <a:lnTo>
                        <a:pt x="7" y="4"/>
                      </a:lnTo>
                      <a:lnTo>
                        <a:pt x="8" y="5"/>
                      </a:lnTo>
                      <a:lnTo>
                        <a:pt x="9" y="6"/>
                      </a:lnTo>
                      <a:lnTo>
                        <a:pt x="10" y="7"/>
                      </a:lnTo>
                      <a:lnTo>
                        <a:pt x="11" y="8"/>
                      </a:lnTo>
                      <a:lnTo>
                        <a:pt x="12" y="10"/>
                      </a:lnTo>
                      <a:lnTo>
                        <a:pt x="13" y="11"/>
                      </a:lnTo>
                      <a:lnTo>
                        <a:pt x="14" y="13"/>
                      </a:lnTo>
                      <a:lnTo>
                        <a:pt x="15" y="16"/>
                      </a:lnTo>
                      <a:lnTo>
                        <a:pt x="16" y="18"/>
                      </a:lnTo>
                      <a:lnTo>
                        <a:pt x="17" y="20"/>
                      </a:lnTo>
                      <a:lnTo>
                        <a:pt x="18" y="24"/>
                      </a:lnTo>
                      <a:lnTo>
                        <a:pt x="19" y="27"/>
                      </a:lnTo>
                      <a:lnTo>
                        <a:pt x="20" y="30"/>
                      </a:lnTo>
                      <a:lnTo>
                        <a:pt x="23" y="29"/>
                      </a:lnTo>
                      <a:lnTo>
                        <a:pt x="22" y="25"/>
                      </a:lnTo>
                      <a:lnTo>
                        <a:pt x="21" y="22"/>
                      </a:lnTo>
                      <a:lnTo>
                        <a:pt x="20" y="19"/>
                      </a:lnTo>
                      <a:lnTo>
                        <a:pt x="19" y="16"/>
                      </a:lnTo>
                      <a:lnTo>
                        <a:pt x="18" y="14"/>
                      </a:lnTo>
                      <a:lnTo>
                        <a:pt x="17" y="11"/>
                      </a:lnTo>
                      <a:lnTo>
                        <a:pt x="15" y="9"/>
                      </a:lnTo>
                      <a:lnTo>
                        <a:pt x="14" y="7"/>
                      </a:lnTo>
                      <a:lnTo>
                        <a:pt x="13" y="5"/>
                      </a:lnTo>
                      <a:lnTo>
                        <a:pt x="12" y="4"/>
                      </a:lnTo>
                      <a:lnTo>
                        <a:pt x="11" y="2"/>
                      </a:lnTo>
                      <a:lnTo>
                        <a:pt x="10" y="2"/>
                      </a:lnTo>
                      <a:lnTo>
                        <a:pt x="8" y="1"/>
                      </a:lnTo>
                      <a:lnTo>
                        <a:pt x="8" y="0"/>
                      </a:lnTo>
                      <a:lnTo>
                        <a:pt x="7" y="0"/>
                      </a:lnTo>
                      <a:lnTo>
                        <a:pt x="5" y="0"/>
                      </a:lnTo>
                      <a:lnTo>
                        <a:pt x="3" y="1"/>
                      </a:lnTo>
                      <a:lnTo>
                        <a:pt x="2" y="2"/>
                      </a:lnTo>
                      <a:lnTo>
                        <a:pt x="2" y="3"/>
                      </a:lnTo>
                      <a:lnTo>
                        <a:pt x="1" y="4"/>
                      </a:lnTo>
                      <a:lnTo>
                        <a:pt x="0" y="6"/>
                      </a:lnTo>
                      <a:lnTo>
                        <a:pt x="0" y="8"/>
                      </a:lnTo>
                      <a:lnTo>
                        <a:pt x="0" y="9"/>
                      </a:lnTo>
                      <a:lnTo>
                        <a:pt x="0" y="11"/>
                      </a:lnTo>
                      <a:lnTo>
                        <a:pt x="0" y="14"/>
                      </a:lnTo>
                      <a:lnTo>
                        <a:pt x="0" y="16"/>
                      </a:lnTo>
                      <a:lnTo>
                        <a:pt x="0" y="19"/>
                      </a:lnTo>
                      <a:lnTo>
                        <a:pt x="0" y="20"/>
                      </a:lnTo>
                      <a:lnTo>
                        <a:pt x="0" y="24"/>
                      </a:lnTo>
                      <a:lnTo>
                        <a:pt x="1" y="27"/>
                      </a:lnTo>
                      <a:lnTo>
                        <a:pt x="2" y="30"/>
                      </a:lnTo>
                      <a:lnTo>
                        <a:pt x="2" y="29"/>
                      </a:lnTo>
                      <a:lnTo>
                        <a:pt x="2" y="30"/>
                      </a:lnTo>
                      <a:lnTo>
                        <a:pt x="2" y="31"/>
                      </a:lnTo>
                      <a:lnTo>
                        <a:pt x="2" y="32"/>
                      </a:lnTo>
                      <a:lnTo>
                        <a:pt x="3" y="32"/>
                      </a:lnTo>
                      <a:lnTo>
                        <a:pt x="4" y="32"/>
                      </a:lnTo>
                      <a:lnTo>
                        <a:pt x="5" y="32"/>
                      </a:lnTo>
                      <a:lnTo>
                        <a:pt x="5" y="31"/>
                      </a:lnTo>
                      <a:lnTo>
                        <a:pt x="5" y="30"/>
                      </a:lnTo>
                      <a:lnTo>
                        <a:pt x="5" y="29"/>
                      </a:lnTo>
                      <a:lnTo>
                        <a:pt x="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819"/>
                <p:cNvSpPr>
                  <a:spLocks/>
                </p:cNvSpPr>
                <p:nvPr/>
              </p:nvSpPr>
              <p:spPr bwMode="auto">
                <a:xfrm>
                  <a:off x="1038" y="2034"/>
                  <a:ext cx="28" cy="13"/>
                </a:xfrm>
                <a:custGeom>
                  <a:avLst/>
                  <a:gdLst>
                    <a:gd name="T0" fmla="*/ 1 w 41"/>
                    <a:gd name="T1" fmla="*/ 9 h 18"/>
                    <a:gd name="T2" fmla="*/ 1 w 41"/>
                    <a:gd name="T3" fmla="*/ 9 h 18"/>
                    <a:gd name="T4" fmla="*/ 3 w 41"/>
                    <a:gd name="T5" fmla="*/ 9 h 18"/>
                    <a:gd name="T6" fmla="*/ 3 w 41"/>
                    <a:gd name="T7" fmla="*/ 9 h 18"/>
                    <a:gd name="T8" fmla="*/ 5 w 41"/>
                    <a:gd name="T9" fmla="*/ 9 h 18"/>
                    <a:gd name="T10" fmla="*/ 7 w 41"/>
                    <a:gd name="T11" fmla="*/ 9 h 18"/>
                    <a:gd name="T12" fmla="*/ 8 w 41"/>
                    <a:gd name="T13" fmla="*/ 9 h 18"/>
                    <a:gd name="T14" fmla="*/ 10 w 41"/>
                    <a:gd name="T15" fmla="*/ 9 h 18"/>
                    <a:gd name="T16" fmla="*/ 11 w 41"/>
                    <a:gd name="T17" fmla="*/ 9 h 18"/>
                    <a:gd name="T18" fmla="*/ 12 w 41"/>
                    <a:gd name="T19" fmla="*/ 8 h 18"/>
                    <a:gd name="T20" fmla="*/ 14 w 41"/>
                    <a:gd name="T21" fmla="*/ 7 h 18"/>
                    <a:gd name="T22" fmla="*/ 15 w 41"/>
                    <a:gd name="T23" fmla="*/ 7 h 18"/>
                    <a:gd name="T24" fmla="*/ 16 w 41"/>
                    <a:gd name="T25" fmla="*/ 6 h 18"/>
                    <a:gd name="T26" fmla="*/ 17 w 41"/>
                    <a:gd name="T27" fmla="*/ 5 h 18"/>
                    <a:gd name="T28" fmla="*/ 18 w 41"/>
                    <a:gd name="T29" fmla="*/ 4 h 18"/>
                    <a:gd name="T30" fmla="*/ 18 w 41"/>
                    <a:gd name="T31" fmla="*/ 2 h 18"/>
                    <a:gd name="T32" fmla="*/ 19 w 41"/>
                    <a:gd name="T33" fmla="*/ 1 h 18"/>
                    <a:gd name="T34" fmla="*/ 18 w 41"/>
                    <a:gd name="T35" fmla="*/ 1 h 18"/>
                    <a:gd name="T36" fmla="*/ 17 w 41"/>
                    <a:gd name="T37" fmla="*/ 1 h 18"/>
                    <a:gd name="T38" fmla="*/ 16 w 41"/>
                    <a:gd name="T39" fmla="*/ 2 h 18"/>
                    <a:gd name="T40" fmla="*/ 16 w 41"/>
                    <a:gd name="T41" fmla="*/ 3 h 18"/>
                    <a:gd name="T42" fmla="*/ 15 w 41"/>
                    <a:gd name="T43" fmla="*/ 4 h 18"/>
                    <a:gd name="T44" fmla="*/ 14 w 41"/>
                    <a:gd name="T45" fmla="*/ 5 h 18"/>
                    <a:gd name="T46" fmla="*/ 12 w 41"/>
                    <a:gd name="T47" fmla="*/ 5 h 18"/>
                    <a:gd name="T48" fmla="*/ 11 w 41"/>
                    <a:gd name="T49" fmla="*/ 6 h 18"/>
                    <a:gd name="T50" fmla="*/ 10 w 41"/>
                    <a:gd name="T51" fmla="*/ 7 h 18"/>
                    <a:gd name="T52" fmla="*/ 8 w 41"/>
                    <a:gd name="T53" fmla="*/ 7 h 18"/>
                    <a:gd name="T54" fmla="*/ 7 w 41"/>
                    <a:gd name="T55" fmla="*/ 7 h 18"/>
                    <a:gd name="T56" fmla="*/ 6 w 41"/>
                    <a:gd name="T57" fmla="*/ 7 h 18"/>
                    <a:gd name="T58" fmla="*/ 5 w 41"/>
                    <a:gd name="T59" fmla="*/ 7 h 18"/>
                    <a:gd name="T60" fmla="*/ 3 w 41"/>
                    <a:gd name="T61" fmla="*/ 7 h 18"/>
                    <a:gd name="T62" fmla="*/ 2 w 41"/>
                    <a:gd name="T63" fmla="*/ 7 h 18"/>
                    <a:gd name="T64" fmla="*/ 1 w 41"/>
                    <a:gd name="T65" fmla="*/ 7 h 18"/>
                    <a:gd name="T66" fmla="*/ 0 w 41"/>
                    <a:gd name="T67" fmla="*/ 8 h 18"/>
                    <a:gd name="T68" fmla="*/ 1 w 41"/>
                    <a:gd name="T69" fmla="*/ 7 h 18"/>
                    <a:gd name="T70" fmla="*/ 1 w 41"/>
                    <a:gd name="T71" fmla="*/ 7 h 18"/>
                    <a:gd name="T72" fmla="*/ 1 w 41"/>
                    <a:gd name="T73" fmla="*/ 7 h 18"/>
                    <a:gd name="T74" fmla="*/ 1 w 41"/>
                    <a:gd name="T75" fmla="*/ 7 h 18"/>
                    <a:gd name="T76" fmla="*/ 0 w 41"/>
                    <a:gd name="T77" fmla="*/ 7 h 18"/>
                    <a:gd name="T78" fmla="*/ 0 w 41"/>
                    <a:gd name="T79" fmla="*/ 7 h 18"/>
                    <a:gd name="T80" fmla="*/ 0 w 41"/>
                    <a:gd name="T81" fmla="*/ 8 h 18"/>
                    <a:gd name="T82" fmla="*/ 1 w 41"/>
                    <a:gd name="T83" fmla="*/ 9 h 18"/>
                    <a:gd name="T84" fmla="*/ 1 w 41"/>
                    <a:gd name="T85" fmla="*/ 7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 h="18">
                      <a:moveTo>
                        <a:pt x="3" y="13"/>
                      </a:moveTo>
                      <a:lnTo>
                        <a:pt x="1" y="16"/>
                      </a:lnTo>
                      <a:lnTo>
                        <a:pt x="2" y="16"/>
                      </a:lnTo>
                      <a:lnTo>
                        <a:pt x="3" y="16"/>
                      </a:lnTo>
                      <a:lnTo>
                        <a:pt x="5" y="17"/>
                      </a:lnTo>
                      <a:lnTo>
                        <a:pt x="6" y="18"/>
                      </a:lnTo>
                      <a:lnTo>
                        <a:pt x="7" y="18"/>
                      </a:lnTo>
                      <a:lnTo>
                        <a:pt x="8" y="18"/>
                      </a:lnTo>
                      <a:lnTo>
                        <a:pt x="10" y="18"/>
                      </a:lnTo>
                      <a:lnTo>
                        <a:pt x="11" y="18"/>
                      </a:lnTo>
                      <a:lnTo>
                        <a:pt x="13" y="18"/>
                      </a:lnTo>
                      <a:lnTo>
                        <a:pt x="14" y="18"/>
                      </a:lnTo>
                      <a:lnTo>
                        <a:pt x="15" y="18"/>
                      </a:lnTo>
                      <a:lnTo>
                        <a:pt x="17" y="17"/>
                      </a:lnTo>
                      <a:lnTo>
                        <a:pt x="19" y="16"/>
                      </a:lnTo>
                      <a:lnTo>
                        <a:pt x="20" y="16"/>
                      </a:lnTo>
                      <a:lnTo>
                        <a:pt x="21" y="16"/>
                      </a:lnTo>
                      <a:lnTo>
                        <a:pt x="23" y="16"/>
                      </a:lnTo>
                      <a:lnTo>
                        <a:pt x="24" y="15"/>
                      </a:lnTo>
                      <a:lnTo>
                        <a:pt x="25" y="15"/>
                      </a:lnTo>
                      <a:lnTo>
                        <a:pt x="27" y="14"/>
                      </a:lnTo>
                      <a:lnTo>
                        <a:pt x="29" y="14"/>
                      </a:lnTo>
                      <a:lnTo>
                        <a:pt x="30" y="13"/>
                      </a:lnTo>
                      <a:lnTo>
                        <a:pt x="32" y="12"/>
                      </a:lnTo>
                      <a:lnTo>
                        <a:pt x="33" y="11"/>
                      </a:lnTo>
                      <a:lnTo>
                        <a:pt x="34" y="11"/>
                      </a:lnTo>
                      <a:lnTo>
                        <a:pt x="35" y="9"/>
                      </a:lnTo>
                      <a:lnTo>
                        <a:pt x="36" y="9"/>
                      </a:lnTo>
                      <a:lnTo>
                        <a:pt x="37" y="8"/>
                      </a:lnTo>
                      <a:lnTo>
                        <a:pt x="38" y="7"/>
                      </a:lnTo>
                      <a:lnTo>
                        <a:pt x="39" y="6"/>
                      </a:lnTo>
                      <a:lnTo>
                        <a:pt x="40" y="4"/>
                      </a:lnTo>
                      <a:lnTo>
                        <a:pt x="41" y="2"/>
                      </a:lnTo>
                      <a:lnTo>
                        <a:pt x="38" y="0"/>
                      </a:lnTo>
                      <a:lnTo>
                        <a:pt x="38" y="1"/>
                      </a:lnTo>
                      <a:lnTo>
                        <a:pt x="37" y="2"/>
                      </a:lnTo>
                      <a:lnTo>
                        <a:pt x="37" y="3"/>
                      </a:lnTo>
                      <a:lnTo>
                        <a:pt x="36" y="4"/>
                      </a:lnTo>
                      <a:lnTo>
                        <a:pt x="35" y="4"/>
                      </a:lnTo>
                      <a:lnTo>
                        <a:pt x="34" y="6"/>
                      </a:lnTo>
                      <a:lnTo>
                        <a:pt x="33" y="6"/>
                      </a:lnTo>
                      <a:lnTo>
                        <a:pt x="32" y="7"/>
                      </a:lnTo>
                      <a:lnTo>
                        <a:pt x="32" y="8"/>
                      </a:lnTo>
                      <a:lnTo>
                        <a:pt x="30" y="8"/>
                      </a:lnTo>
                      <a:lnTo>
                        <a:pt x="29" y="9"/>
                      </a:lnTo>
                      <a:lnTo>
                        <a:pt x="27" y="9"/>
                      </a:lnTo>
                      <a:lnTo>
                        <a:pt x="26" y="10"/>
                      </a:lnTo>
                      <a:lnTo>
                        <a:pt x="25" y="11"/>
                      </a:lnTo>
                      <a:lnTo>
                        <a:pt x="23" y="11"/>
                      </a:lnTo>
                      <a:lnTo>
                        <a:pt x="22" y="12"/>
                      </a:lnTo>
                      <a:lnTo>
                        <a:pt x="21" y="12"/>
                      </a:lnTo>
                      <a:lnTo>
                        <a:pt x="19" y="13"/>
                      </a:lnTo>
                      <a:lnTo>
                        <a:pt x="18" y="13"/>
                      </a:lnTo>
                      <a:lnTo>
                        <a:pt x="17" y="13"/>
                      </a:lnTo>
                      <a:lnTo>
                        <a:pt x="15" y="14"/>
                      </a:lnTo>
                      <a:lnTo>
                        <a:pt x="14" y="14"/>
                      </a:lnTo>
                      <a:lnTo>
                        <a:pt x="13" y="14"/>
                      </a:lnTo>
                      <a:lnTo>
                        <a:pt x="11" y="14"/>
                      </a:lnTo>
                      <a:lnTo>
                        <a:pt x="10" y="14"/>
                      </a:lnTo>
                      <a:lnTo>
                        <a:pt x="8" y="14"/>
                      </a:lnTo>
                      <a:lnTo>
                        <a:pt x="7" y="14"/>
                      </a:lnTo>
                      <a:lnTo>
                        <a:pt x="6" y="14"/>
                      </a:lnTo>
                      <a:lnTo>
                        <a:pt x="5" y="13"/>
                      </a:lnTo>
                      <a:lnTo>
                        <a:pt x="4" y="13"/>
                      </a:lnTo>
                      <a:lnTo>
                        <a:pt x="3" y="13"/>
                      </a:lnTo>
                      <a:lnTo>
                        <a:pt x="3" y="12"/>
                      </a:lnTo>
                      <a:lnTo>
                        <a:pt x="0" y="15"/>
                      </a:lnTo>
                      <a:lnTo>
                        <a:pt x="3" y="12"/>
                      </a:lnTo>
                      <a:lnTo>
                        <a:pt x="2" y="12"/>
                      </a:lnTo>
                      <a:lnTo>
                        <a:pt x="1" y="12"/>
                      </a:lnTo>
                      <a:lnTo>
                        <a:pt x="1" y="13"/>
                      </a:lnTo>
                      <a:lnTo>
                        <a:pt x="0" y="13"/>
                      </a:lnTo>
                      <a:lnTo>
                        <a:pt x="0" y="14"/>
                      </a:lnTo>
                      <a:lnTo>
                        <a:pt x="0" y="15"/>
                      </a:lnTo>
                      <a:lnTo>
                        <a:pt x="1" y="16"/>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20"/>
                <p:cNvSpPr>
                  <a:spLocks/>
                </p:cNvSpPr>
                <p:nvPr/>
              </p:nvSpPr>
              <p:spPr bwMode="auto">
                <a:xfrm>
                  <a:off x="1038" y="2044"/>
                  <a:ext cx="18" cy="28"/>
                </a:xfrm>
                <a:custGeom>
                  <a:avLst/>
                  <a:gdLst>
                    <a:gd name="T0" fmla="*/ 10 w 26"/>
                    <a:gd name="T1" fmla="*/ 18 h 38"/>
                    <a:gd name="T2" fmla="*/ 12 w 26"/>
                    <a:gd name="T3" fmla="*/ 15 h 38"/>
                    <a:gd name="T4" fmla="*/ 12 w 26"/>
                    <a:gd name="T5" fmla="*/ 13 h 38"/>
                    <a:gd name="T6" fmla="*/ 12 w 26"/>
                    <a:gd name="T7" fmla="*/ 11 h 38"/>
                    <a:gd name="T8" fmla="*/ 12 w 26"/>
                    <a:gd name="T9" fmla="*/ 10 h 38"/>
                    <a:gd name="T10" fmla="*/ 12 w 26"/>
                    <a:gd name="T11" fmla="*/ 10 h 38"/>
                    <a:gd name="T12" fmla="*/ 11 w 26"/>
                    <a:gd name="T13" fmla="*/ 8 h 38"/>
                    <a:gd name="T14" fmla="*/ 10 w 26"/>
                    <a:gd name="T15" fmla="*/ 7 h 38"/>
                    <a:gd name="T16" fmla="*/ 9 w 26"/>
                    <a:gd name="T17" fmla="*/ 7 h 38"/>
                    <a:gd name="T18" fmla="*/ 8 w 26"/>
                    <a:gd name="T19" fmla="*/ 6 h 38"/>
                    <a:gd name="T20" fmla="*/ 7 w 26"/>
                    <a:gd name="T21" fmla="*/ 5 h 38"/>
                    <a:gd name="T22" fmla="*/ 6 w 26"/>
                    <a:gd name="T23" fmla="*/ 5 h 38"/>
                    <a:gd name="T24" fmla="*/ 5 w 26"/>
                    <a:gd name="T25" fmla="*/ 4 h 38"/>
                    <a:gd name="T26" fmla="*/ 4 w 26"/>
                    <a:gd name="T27" fmla="*/ 3 h 38"/>
                    <a:gd name="T28" fmla="*/ 3 w 26"/>
                    <a:gd name="T29" fmla="*/ 2 h 38"/>
                    <a:gd name="T30" fmla="*/ 2 w 26"/>
                    <a:gd name="T31" fmla="*/ 1 h 38"/>
                    <a:gd name="T32" fmla="*/ 0 w 26"/>
                    <a:gd name="T33" fmla="*/ 1 h 38"/>
                    <a:gd name="T34" fmla="*/ 1 w 26"/>
                    <a:gd name="T35" fmla="*/ 3 h 38"/>
                    <a:gd name="T36" fmla="*/ 2 w 26"/>
                    <a:gd name="T37" fmla="*/ 4 h 38"/>
                    <a:gd name="T38" fmla="*/ 3 w 26"/>
                    <a:gd name="T39" fmla="*/ 5 h 38"/>
                    <a:gd name="T40" fmla="*/ 4 w 26"/>
                    <a:gd name="T41" fmla="*/ 7 h 38"/>
                    <a:gd name="T42" fmla="*/ 6 w 26"/>
                    <a:gd name="T43" fmla="*/ 7 h 38"/>
                    <a:gd name="T44" fmla="*/ 7 w 26"/>
                    <a:gd name="T45" fmla="*/ 8 h 38"/>
                    <a:gd name="T46" fmla="*/ 8 w 26"/>
                    <a:gd name="T47" fmla="*/ 8 h 38"/>
                    <a:gd name="T48" fmla="*/ 9 w 26"/>
                    <a:gd name="T49" fmla="*/ 10 h 38"/>
                    <a:gd name="T50" fmla="*/ 10 w 26"/>
                    <a:gd name="T51" fmla="*/ 10 h 38"/>
                    <a:gd name="T52" fmla="*/ 10 w 26"/>
                    <a:gd name="T53" fmla="*/ 10 h 38"/>
                    <a:gd name="T54" fmla="*/ 10 w 26"/>
                    <a:gd name="T55" fmla="*/ 10 h 38"/>
                    <a:gd name="T56" fmla="*/ 11 w 26"/>
                    <a:gd name="T57" fmla="*/ 11 h 38"/>
                    <a:gd name="T58" fmla="*/ 11 w 26"/>
                    <a:gd name="T59" fmla="*/ 13 h 38"/>
                    <a:gd name="T60" fmla="*/ 10 w 26"/>
                    <a:gd name="T61" fmla="*/ 14 h 38"/>
                    <a:gd name="T62" fmla="*/ 10 w 26"/>
                    <a:gd name="T63" fmla="*/ 16 h 38"/>
                    <a:gd name="T64" fmla="*/ 8 w 26"/>
                    <a:gd name="T65" fmla="*/ 19 h 38"/>
                    <a:gd name="T66" fmla="*/ 8 w 26"/>
                    <a:gd name="T67" fmla="*/ 20 h 38"/>
                    <a:gd name="T68" fmla="*/ 8 w 26"/>
                    <a:gd name="T69" fmla="*/ 20 h 38"/>
                    <a:gd name="T70" fmla="*/ 9 w 26"/>
                    <a:gd name="T71" fmla="*/ 20 h 38"/>
                    <a:gd name="T72" fmla="*/ 9 w 26"/>
                    <a:gd name="T73" fmla="*/ 20 h 38"/>
                    <a:gd name="T74" fmla="*/ 10 w 26"/>
                    <a:gd name="T75" fmla="*/ 21 h 38"/>
                    <a:gd name="T76" fmla="*/ 10 w 26"/>
                    <a:gd name="T77" fmla="*/ 20 h 38"/>
                    <a:gd name="T78" fmla="*/ 10 w 26"/>
                    <a:gd name="T79" fmla="*/ 2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 h="38">
                      <a:moveTo>
                        <a:pt x="21" y="37"/>
                      </a:moveTo>
                      <a:lnTo>
                        <a:pt x="22" y="34"/>
                      </a:lnTo>
                      <a:lnTo>
                        <a:pt x="23" y="31"/>
                      </a:lnTo>
                      <a:lnTo>
                        <a:pt x="25" y="29"/>
                      </a:lnTo>
                      <a:lnTo>
                        <a:pt x="25" y="27"/>
                      </a:lnTo>
                      <a:lnTo>
                        <a:pt x="26" y="25"/>
                      </a:lnTo>
                      <a:lnTo>
                        <a:pt x="26" y="23"/>
                      </a:lnTo>
                      <a:lnTo>
                        <a:pt x="26" y="21"/>
                      </a:lnTo>
                      <a:lnTo>
                        <a:pt x="26" y="20"/>
                      </a:lnTo>
                      <a:lnTo>
                        <a:pt x="26" y="19"/>
                      </a:lnTo>
                      <a:lnTo>
                        <a:pt x="25" y="17"/>
                      </a:lnTo>
                      <a:lnTo>
                        <a:pt x="24" y="15"/>
                      </a:lnTo>
                      <a:lnTo>
                        <a:pt x="23" y="15"/>
                      </a:lnTo>
                      <a:lnTo>
                        <a:pt x="22" y="14"/>
                      </a:lnTo>
                      <a:lnTo>
                        <a:pt x="21" y="13"/>
                      </a:lnTo>
                      <a:lnTo>
                        <a:pt x="20" y="13"/>
                      </a:lnTo>
                      <a:lnTo>
                        <a:pt x="19" y="12"/>
                      </a:lnTo>
                      <a:lnTo>
                        <a:pt x="17" y="12"/>
                      </a:lnTo>
                      <a:lnTo>
                        <a:pt x="17" y="11"/>
                      </a:lnTo>
                      <a:lnTo>
                        <a:pt x="15" y="11"/>
                      </a:lnTo>
                      <a:lnTo>
                        <a:pt x="14" y="10"/>
                      </a:lnTo>
                      <a:lnTo>
                        <a:pt x="13" y="9"/>
                      </a:lnTo>
                      <a:lnTo>
                        <a:pt x="12" y="9"/>
                      </a:lnTo>
                      <a:lnTo>
                        <a:pt x="11" y="9"/>
                      </a:lnTo>
                      <a:lnTo>
                        <a:pt x="10" y="8"/>
                      </a:lnTo>
                      <a:lnTo>
                        <a:pt x="8" y="7"/>
                      </a:lnTo>
                      <a:lnTo>
                        <a:pt x="8" y="6"/>
                      </a:lnTo>
                      <a:lnTo>
                        <a:pt x="7" y="5"/>
                      </a:lnTo>
                      <a:lnTo>
                        <a:pt x="6" y="4"/>
                      </a:lnTo>
                      <a:lnTo>
                        <a:pt x="5" y="3"/>
                      </a:lnTo>
                      <a:lnTo>
                        <a:pt x="4" y="1"/>
                      </a:lnTo>
                      <a:lnTo>
                        <a:pt x="3" y="0"/>
                      </a:lnTo>
                      <a:lnTo>
                        <a:pt x="0" y="2"/>
                      </a:lnTo>
                      <a:lnTo>
                        <a:pt x="1" y="4"/>
                      </a:lnTo>
                      <a:lnTo>
                        <a:pt x="2" y="5"/>
                      </a:lnTo>
                      <a:lnTo>
                        <a:pt x="3" y="7"/>
                      </a:lnTo>
                      <a:lnTo>
                        <a:pt x="4" y="8"/>
                      </a:lnTo>
                      <a:lnTo>
                        <a:pt x="6" y="9"/>
                      </a:lnTo>
                      <a:lnTo>
                        <a:pt x="7" y="10"/>
                      </a:lnTo>
                      <a:lnTo>
                        <a:pt x="8" y="11"/>
                      </a:lnTo>
                      <a:lnTo>
                        <a:pt x="9" y="12"/>
                      </a:lnTo>
                      <a:lnTo>
                        <a:pt x="11" y="13"/>
                      </a:lnTo>
                      <a:lnTo>
                        <a:pt x="12" y="14"/>
                      </a:lnTo>
                      <a:lnTo>
                        <a:pt x="13" y="14"/>
                      </a:lnTo>
                      <a:lnTo>
                        <a:pt x="14" y="15"/>
                      </a:lnTo>
                      <a:lnTo>
                        <a:pt x="15" y="15"/>
                      </a:lnTo>
                      <a:lnTo>
                        <a:pt x="17" y="15"/>
                      </a:lnTo>
                      <a:lnTo>
                        <a:pt x="18" y="16"/>
                      </a:lnTo>
                      <a:lnTo>
                        <a:pt x="19" y="17"/>
                      </a:lnTo>
                      <a:lnTo>
                        <a:pt x="20" y="17"/>
                      </a:lnTo>
                      <a:lnTo>
                        <a:pt x="21" y="18"/>
                      </a:lnTo>
                      <a:lnTo>
                        <a:pt x="22" y="19"/>
                      </a:lnTo>
                      <a:lnTo>
                        <a:pt x="22" y="20"/>
                      </a:lnTo>
                      <a:lnTo>
                        <a:pt x="23" y="21"/>
                      </a:lnTo>
                      <a:lnTo>
                        <a:pt x="23" y="23"/>
                      </a:lnTo>
                      <a:lnTo>
                        <a:pt x="22" y="24"/>
                      </a:lnTo>
                      <a:lnTo>
                        <a:pt x="22" y="26"/>
                      </a:lnTo>
                      <a:lnTo>
                        <a:pt x="22" y="27"/>
                      </a:lnTo>
                      <a:lnTo>
                        <a:pt x="21" y="30"/>
                      </a:lnTo>
                      <a:lnTo>
                        <a:pt x="20" y="32"/>
                      </a:lnTo>
                      <a:lnTo>
                        <a:pt x="18" y="35"/>
                      </a:lnTo>
                      <a:lnTo>
                        <a:pt x="18" y="36"/>
                      </a:lnTo>
                      <a:lnTo>
                        <a:pt x="18" y="37"/>
                      </a:lnTo>
                      <a:lnTo>
                        <a:pt x="19" y="37"/>
                      </a:lnTo>
                      <a:lnTo>
                        <a:pt x="20" y="37"/>
                      </a:lnTo>
                      <a:lnTo>
                        <a:pt x="20" y="38"/>
                      </a:lnTo>
                      <a:lnTo>
                        <a:pt x="20" y="37"/>
                      </a:lnTo>
                      <a:lnTo>
                        <a:pt x="2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1"/>
                <p:cNvSpPr>
                  <a:spLocks/>
                </p:cNvSpPr>
                <p:nvPr/>
              </p:nvSpPr>
              <p:spPr bwMode="auto">
                <a:xfrm>
                  <a:off x="1017" y="2051"/>
                  <a:ext cx="35" cy="27"/>
                </a:xfrm>
                <a:custGeom>
                  <a:avLst/>
                  <a:gdLst>
                    <a:gd name="T0" fmla="*/ 1 w 50"/>
                    <a:gd name="T1" fmla="*/ 2 h 38"/>
                    <a:gd name="T2" fmla="*/ 2 w 50"/>
                    <a:gd name="T3" fmla="*/ 2 h 38"/>
                    <a:gd name="T4" fmla="*/ 3 w 50"/>
                    <a:gd name="T5" fmla="*/ 3 h 38"/>
                    <a:gd name="T6" fmla="*/ 4 w 50"/>
                    <a:gd name="T7" fmla="*/ 4 h 38"/>
                    <a:gd name="T8" fmla="*/ 6 w 50"/>
                    <a:gd name="T9" fmla="*/ 6 h 38"/>
                    <a:gd name="T10" fmla="*/ 7 w 50"/>
                    <a:gd name="T11" fmla="*/ 8 h 38"/>
                    <a:gd name="T12" fmla="*/ 8 w 50"/>
                    <a:gd name="T13" fmla="*/ 9 h 38"/>
                    <a:gd name="T14" fmla="*/ 10 w 50"/>
                    <a:gd name="T15" fmla="*/ 11 h 38"/>
                    <a:gd name="T16" fmla="*/ 11 w 50"/>
                    <a:gd name="T17" fmla="*/ 14 h 38"/>
                    <a:gd name="T18" fmla="*/ 13 w 50"/>
                    <a:gd name="T19" fmla="*/ 16 h 38"/>
                    <a:gd name="T20" fmla="*/ 14 w 50"/>
                    <a:gd name="T21" fmla="*/ 17 h 38"/>
                    <a:gd name="T22" fmla="*/ 15 w 50"/>
                    <a:gd name="T23" fmla="*/ 18 h 38"/>
                    <a:gd name="T24" fmla="*/ 18 w 50"/>
                    <a:gd name="T25" fmla="*/ 19 h 38"/>
                    <a:gd name="T26" fmla="*/ 19 w 50"/>
                    <a:gd name="T27" fmla="*/ 19 h 38"/>
                    <a:gd name="T28" fmla="*/ 20 w 50"/>
                    <a:gd name="T29" fmla="*/ 18 h 38"/>
                    <a:gd name="T30" fmla="*/ 22 w 50"/>
                    <a:gd name="T31" fmla="*/ 16 h 38"/>
                    <a:gd name="T32" fmla="*/ 25 w 50"/>
                    <a:gd name="T33" fmla="*/ 14 h 38"/>
                    <a:gd name="T34" fmla="*/ 22 w 50"/>
                    <a:gd name="T35" fmla="*/ 14 h 38"/>
                    <a:gd name="T36" fmla="*/ 20 w 50"/>
                    <a:gd name="T37" fmla="*/ 16 h 38"/>
                    <a:gd name="T38" fmla="*/ 20 w 50"/>
                    <a:gd name="T39" fmla="*/ 16 h 38"/>
                    <a:gd name="T40" fmla="*/ 18 w 50"/>
                    <a:gd name="T41" fmla="*/ 17 h 38"/>
                    <a:gd name="T42" fmla="*/ 18 w 50"/>
                    <a:gd name="T43" fmla="*/ 16 h 38"/>
                    <a:gd name="T44" fmla="*/ 15 w 50"/>
                    <a:gd name="T45" fmla="*/ 16 h 38"/>
                    <a:gd name="T46" fmla="*/ 14 w 50"/>
                    <a:gd name="T47" fmla="*/ 15 h 38"/>
                    <a:gd name="T48" fmla="*/ 13 w 50"/>
                    <a:gd name="T49" fmla="*/ 13 h 38"/>
                    <a:gd name="T50" fmla="*/ 11 w 50"/>
                    <a:gd name="T51" fmla="*/ 11 h 38"/>
                    <a:gd name="T52" fmla="*/ 10 w 50"/>
                    <a:gd name="T53" fmla="*/ 9 h 38"/>
                    <a:gd name="T54" fmla="*/ 9 w 50"/>
                    <a:gd name="T55" fmla="*/ 7 h 38"/>
                    <a:gd name="T56" fmla="*/ 8 w 50"/>
                    <a:gd name="T57" fmla="*/ 5 h 38"/>
                    <a:gd name="T58" fmla="*/ 6 w 50"/>
                    <a:gd name="T59" fmla="*/ 4 h 38"/>
                    <a:gd name="T60" fmla="*/ 4 w 50"/>
                    <a:gd name="T61" fmla="*/ 2 h 38"/>
                    <a:gd name="T62" fmla="*/ 3 w 50"/>
                    <a:gd name="T63" fmla="*/ 1 h 38"/>
                    <a:gd name="T64" fmla="*/ 1 w 50"/>
                    <a:gd name="T65" fmla="*/ 0 h 38"/>
                    <a:gd name="T66" fmla="*/ 0 w 50"/>
                    <a:gd name="T67" fmla="*/ 1 h 38"/>
                    <a:gd name="T68" fmla="*/ 1 w 50"/>
                    <a:gd name="T69" fmla="*/ 0 h 38"/>
                    <a:gd name="T70" fmla="*/ 1 w 50"/>
                    <a:gd name="T71" fmla="*/ 0 h 38"/>
                    <a:gd name="T72" fmla="*/ 1 w 50"/>
                    <a:gd name="T73" fmla="*/ 0 h 38"/>
                    <a:gd name="T74" fmla="*/ 0 w 50"/>
                    <a:gd name="T75" fmla="*/ 1 h 38"/>
                    <a:gd name="T76" fmla="*/ 0 w 50"/>
                    <a:gd name="T77" fmla="*/ 1 h 38"/>
                    <a:gd name="T78" fmla="*/ 0 w 50"/>
                    <a:gd name="T79" fmla="*/ 1 h 38"/>
                    <a:gd name="T80" fmla="*/ 0 w 50"/>
                    <a:gd name="T81" fmla="*/ 1 h 38"/>
                    <a:gd name="T82" fmla="*/ 1 w 50"/>
                    <a:gd name="T83" fmla="*/ 2 h 38"/>
                    <a:gd name="T84" fmla="*/ 1 w 50"/>
                    <a:gd name="T85" fmla="*/ 2 h 38"/>
                    <a:gd name="T86" fmla="*/ 1 w 50"/>
                    <a:gd name="T87" fmla="*/ 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 h="38">
                      <a:moveTo>
                        <a:pt x="3" y="1"/>
                      </a:moveTo>
                      <a:lnTo>
                        <a:pt x="2" y="4"/>
                      </a:lnTo>
                      <a:lnTo>
                        <a:pt x="3" y="4"/>
                      </a:lnTo>
                      <a:lnTo>
                        <a:pt x="4" y="4"/>
                      </a:lnTo>
                      <a:lnTo>
                        <a:pt x="5" y="5"/>
                      </a:lnTo>
                      <a:lnTo>
                        <a:pt x="6" y="6"/>
                      </a:lnTo>
                      <a:lnTo>
                        <a:pt x="7" y="7"/>
                      </a:lnTo>
                      <a:lnTo>
                        <a:pt x="9" y="8"/>
                      </a:lnTo>
                      <a:lnTo>
                        <a:pt x="10" y="10"/>
                      </a:lnTo>
                      <a:lnTo>
                        <a:pt x="11" y="11"/>
                      </a:lnTo>
                      <a:lnTo>
                        <a:pt x="13" y="13"/>
                      </a:lnTo>
                      <a:lnTo>
                        <a:pt x="14" y="15"/>
                      </a:lnTo>
                      <a:lnTo>
                        <a:pt x="15" y="17"/>
                      </a:lnTo>
                      <a:lnTo>
                        <a:pt x="17" y="18"/>
                      </a:lnTo>
                      <a:lnTo>
                        <a:pt x="18" y="21"/>
                      </a:lnTo>
                      <a:lnTo>
                        <a:pt x="20" y="23"/>
                      </a:lnTo>
                      <a:lnTo>
                        <a:pt x="21" y="25"/>
                      </a:lnTo>
                      <a:lnTo>
                        <a:pt x="23" y="27"/>
                      </a:lnTo>
                      <a:lnTo>
                        <a:pt x="24" y="28"/>
                      </a:lnTo>
                      <a:lnTo>
                        <a:pt x="26" y="31"/>
                      </a:lnTo>
                      <a:lnTo>
                        <a:pt x="27" y="32"/>
                      </a:lnTo>
                      <a:lnTo>
                        <a:pt x="29" y="34"/>
                      </a:lnTo>
                      <a:lnTo>
                        <a:pt x="30" y="35"/>
                      </a:lnTo>
                      <a:lnTo>
                        <a:pt x="32" y="36"/>
                      </a:lnTo>
                      <a:lnTo>
                        <a:pt x="34" y="37"/>
                      </a:lnTo>
                      <a:lnTo>
                        <a:pt x="36" y="38"/>
                      </a:lnTo>
                      <a:lnTo>
                        <a:pt x="37" y="38"/>
                      </a:lnTo>
                      <a:lnTo>
                        <a:pt x="39" y="38"/>
                      </a:lnTo>
                      <a:lnTo>
                        <a:pt x="41" y="37"/>
                      </a:lnTo>
                      <a:lnTo>
                        <a:pt x="42" y="36"/>
                      </a:lnTo>
                      <a:lnTo>
                        <a:pt x="44" y="34"/>
                      </a:lnTo>
                      <a:lnTo>
                        <a:pt x="46" y="33"/>
                      </a:lnTo>
                      <a:lnTo>
                        <a:pt x="48" y="30"/>
                      </a:lnTo>
                      <a:lnTo>
                        <a:pt x="50" y="28"/>
                      </a:lnTo>
                      <a:lnTo>
                        <a:pt x="47" y="25"/>
                      </a:lnTo>
                      <a:lnTo>
                        <a:pt x="45" y="28"/>
                      </a:lnTo>
                      <a:lnTo>
                        <a:pt x="44" y="30"/>
                      </a:lnTo>
                      <a:lnTo>
                        <a:pt x="42" y="31"/>
                      </a:lnTo>
                      <a:lnTo>
                        <a:pt x="41" y="32"/>
                      </a:lnTo>
                      <a:lnTo>
                        <a:pt x="40" y="33"/>
                      </a:lnTo>
                      <a:lnTo>
                        <a:pt x="38" y="34"/>
                      </a:lnTo>
                      <a:lnTo>
                        <a:pt x="37" y="34"/>
                      </a:lnTo>
                      <a:lnTo>
                        <a:pt x="36" y="34"/>
                      </a:lnTo>
                      <a:lnTo>
                        <a:pt x="35" y="33"/>
                      </a:lnTo>
                      <a:lnTo>
                        <a:pt x="33" y="32"/>
                      </a:lnTo>
                      <a:lnTo>
                        <a:pt x="32" y="32"/>
                      </a:lnTo>
                      <a:lnTo>
                        <a:pt x="31" y="30"/>
                      </a:lnTo>
                      <a:lnTo>
                        <a:pt x="29" y="29"/>
                      </a:lnTo>
                      <a:lnTo>
                        <a:pt x="28" y="28"/>
                      </a:lnTo>
                      <a:lnTo>
                        <a:pt x="26" y="26"/>
                      </a:lnTo>
                      <a:lnTo>
                        <a:pt x="25" y="24"/>
                      </a:lnTo>
                      <a:lnTo>
                        <a:pt x="23" y="22"/>
                      </a:lnTo>
                      <a:lnTo>
                        <a:pt x="22" y="20"/>
                      </a:lnTo>
                      <a:lnTo>
                        <a:pt x="20" y="18"/>
                      </a:lnTo>
                      <a:lnTo>
                        <a:pt x="19" y="16"/>
                      </a:lnTo>
                      <a:lnTo>
                        <a:pt x="18" y="14"/>
                      </a:lnTo>
                      <a:lnTo>
                        <a:pt x="16" y="12"/>
                      </a:lnTo>
                      <a:lnTo>
                        <a:pt x="15" y="10"/>
                      </a:lnTo>
                      <a:lnTo>
                        <a:pt x="13" y="8"/>
                      </a:lnTo>
                      <a:lnTo>
                        <a:pt x="12" y="7"/>
                      </a:lnTo>
                      <a:lnTo>
                        <a:pt x="11" y="5"/>
                      </a:lnTo>
                      <a:lnTo>
                        <a:pt x="9" y="4"/>
                      </a:lnTo>
                      <a:lnTo>
                        <a:pt x="8" y="2"/>
                      </a:lnTo>
                      <a:lnTo>
                        <a:pt x="6" y="1"/>
                      </a:lnTo>
                      <a:lnTo>
                        <a:pt x="5" y="0"/>
                      </a:lnTo>
                      <a:lnTo>
                        <a:pt x="3" y="0"/>
                      </a:lnTo>
                      <a:lnTo>
                        <a:pt x="2" y="0"/>
                      </a:lnTo>
                      <a:lnTo>
                        <a:pt x="0" y="2"/>
                      </a:lnTo>
                      <a:lnTo>
                        <a:pt x="2" y="0"/>
                      </a:lnTo>
                      <a:lnTo>
                        <a:pt x="1" y="0"/>
                      </a:lnTo>
                      <a:lnTo>
                        <a:pt x="0" y="0"/>
                      </a:lnTo>
                      <a:lnTo>
                        <a:pt x="0" y="1"/>
                      </a:lnTo>
                      <a:lnTo>
                        <a:pt x="0" y="2"/>
                      </a:lnTo>
                      <a:lnTo>
                        <a:pt x="0" y="3"/>
                      </a:lnTo>
                      <a:lnTo>
                        <a:pt x="1" y="3"/>
                      </a:lnTo>
                      <a:lnTo>
                        <a:pt x="1" y="4"/>
                      </a:lnTo>
                      <a:lnTo>
                        <a:pt x="2" y="4"/>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822"/>
                <p:cNvSpPr>
                  <a:spLocks/>
                </p:cNvSpPr>
                <p:nvPr/>
              </p:nvSpPr>
              <p:spPr bwMode="auto">
                <a:xfrm>
                  <a:off x="1006" y="2051"/>
                  <a:ext cx="24" cy="34"/>
                </a:xfrm>
                <a:custGeom>
                  <a:avLst/>
                  <a:gdLst>
                    <a:gd name="T0" fmla="*/ 1 w 34"/>
                    <a:gd name="T1" fmla="*/ 20 h 47"/>
                    <a:gd name="T2" fmla="*/ 4 w 34"/>
                    <a:gd name="T3" fmla="*/ 22 h 47"/>
                    <a:gd name="T4" fmla="*/ 8 w 34"/>
                    <a:gd name="T5" fmla="*/ 22 h 47"/>
                    <a:gd name="T6" fmla="*/ 9 w 34"/>
                    <a:gd name="T7" fmla="*/ 24 h 47"/>
                    <a:gd name="T8" fmla="*/ 11 w 34"/>
                    <a:gd name="T9" fmla="*/ 24 h 47"/>
                    <a:gd name="T10" fmla="*/ 13 w 34"/>
                    <a:gd name="T11" fmla="*/ 25 h 47"/>
                    <a:gd name="T12" fmla="*/ 15 w 34"/>
                    <a:gd name="T13" fmla="*/ 25 h 47"/>
                    <a:gd name="T14" fmla="*/ 16 w 34"/>
                    <a:gd name="T15" fmla="*/ 25 h 47"/>
                    <a:gd name="T16" fmla="*/ 16 w 34"/>
                    <a:gd name="T17" fmla="*/ 24 h 47"/>
                    <a:gd name="T18" fmla="*/ 17 w 34"/>
                    <a:gd name="T19" fmla="*/ 22 h 47"/>
                    <a:gd name="T20" fmla="*/ 16 w 34"/>
                    <a:gd name="T21" fmla="*/ 20 h 47"/>
                    <a:gd name="T22" fmla="*/ 16 w 34"/>
                    <a:gd name="T23" fmla="*/ 18 h 47"/>
                    <a:gd name="T24" fmla="*/ 16 w 34"/>
                    <a:gd name="T25" fmla="*/ 16 h 47"/>
                    <a:gd name="T26" fmla="*/ 14 w 34"/>
                    <a:gd name="T27" fmla="*/ 12 h 47"/>
                    <a:gd name="T28" fmla="*/ 13 w 34"/>
                    <a:gd name="T29" fmla="*/ 9 h 47"/>
                    <a:gd name="T30" fmla="*/ 11 w 34"/>
                    <a:gd name="T31" fmla="*/ 5 h 47"/>
                    <a:gd name="T32" fmla="*/ 11 w 34"/>
                    <a:gd name="T33" fmla="*/ 0 h 47"/>
                    <a:gd name="T34" fmla="*/ 9 w 34"/>
                    <a:gd name="T35" fmla="*/ 3 h 47"/>
                    <a:gd name="T36" fmla="*/ 11 w 34"/>
                    <a:gd name="T37" fmla="*/ 9 h 47"/>
                    <a:gd name="T38" fmla="*/ 13 w 34"/>
                    <a:gd name="T39" fmla="*/ 12 h 47"/>
                    <a:gd name="T40" fmla="*/ 13 w 34"/>
                    <a:gd name="T41" fmla="*/ 15 h 47"/>
                    <a:gd name="T42" fmla="*/ 14 w 34"/>
                    <a:gd name="T43" fmla="*/ 18 h 47"/>
                    <a:gd name="T44" fmla="*/ 15 w 34"/>
                    <a:gd name="T45" fmla="*/ 20 h 47"/>
                    <a:gd name="T46" fmla="*/ 16 w 34"/>
                    <a:gd name="T47" fmla="*/ 22 h 47"/>
                    <a:gd name="T48" fmla="*/ 16 w 34"/>
                    <a:gd name="T49" fmla="*/ 22 h 47"/>
                    <a:gd name="T50" fmla="*/ 15 w 34"/>
                    <a:gd name="T51" fmla="*/ 23 h 47"/>
                    <a:gd name="T52" fmla="*/ 14 w 34"/>
                    <a:gd name="T53" fmla="*/ 23 h 47"/>
                    <a:gd name="T54" fmla="*/ 13 w 34"/>
                    <a:gd name="T55" fmla="*/ 22 h 47"/>
                    <a:gd name="T56" fmla="*/ 11 w 34"/>
                    <a:gd name="T57" fmla="*/ 22 h 47"/>
                    <a:gd name="T58" fmla="*/ 9 w 34"/>
                    <a:gd name="T59" fmla="*/ 21 h 47"/>
                    <a:gd name="T60" fmla="*/ 6 w 34"/>
                    <a:gd name="T61" fmla="*/ 20 h 47"/>
                    <a:gd name="T62" fmla="*/ 3 w 34"/>
                    <a:gd name="T63" fmla="*/ 19 h 47"/>
                    <a:gd name="T64" fmla="*/ 0 w 34"/>
                    <a:gd name="T65" fmla="*/ 18 h 47"/>
                    <a:gd name="T66" fmla="*/ 1 w 34"/>
                    <a:gd name="T67" fmla="*/ 18 h 47"/>
                    <a:gd name="T68" fmla="*/ 1 w 34"/>
                    <a:gd name="T69" fmla="*/ 18 h 47"/>
                    <a:gd name="T70" fmla="*/ 0 w 34"/>
                    <a:gd name="T71" fmla="*/ 18 h 47"/>
                    <a:gd name="T72" fmla="*/ 0 w 34"/>
                    <a:gd name="T73" fmla="*/ 18 h 47"/>
                    <a:gd name="T74" fmla="*/ 0 w 34"/>
                    <a:gd name="T75" fmla="*/ 19 h 47"/>
                    <a:gd name="T76" fmla="*/ 0 w 34"/>
                    <a:gd name="T77" fmla="*/ 20 h 47"/>
                    <a:gd name="T78" fmla="*/ 0 w 34"/>
                    <a:gd name="T79" fmla="*/ 20 h 47"/>
                    <a:gd name="T80" fmla="*/ 0 w 34"/>
                    <a:gd name="T81" fmla="*/ 20 h 47"/>
                    <a:gd name="T82" fmla="*/ 1 w 34"/>
                    <a:gd name="T83" fmla="*/ 2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47">
                      <a:moveTo>
                        <a:pt x="3" y="38"/>
                      </a:moveTo>
                      <a:lnTo>
                        <a:pt x="1" y="38"/>
                      </a:lnTo>
                      <a:lnTo>
                        <a:pt x="5" y="39"/>
                      </a:lnTo>
                      <a:lnTo>
                        <a:pt x="8" y="41"/>
                      </a:lnTo>
                      <a:lnTo>
                        <a:pt x="12" y="42"/>
                      </a:lnTo>
                      <a:lnTo>
                        <a:pt x="15" y="43"/>
                      </a:lnTo>
                      <a:lnTo>
                        <a:pt x="17" y="44"/>
                      </a:lnTo>
                      <a:lnTo>
                        <a:pt x="19" y="45"/>
                      </a:lnTo>
                      <a:lnTo>
                        <a:pt x="22" y="45"/>
                      </a:lnTo>
                      <a:lnTo>
                        <a:pt x="23" y="46"/>
                      </a:lnTo>
                      <a:lnTo>
                        <a:pt x="25" y="46"/>
                      </a:lnTo>
                      <a:lnTo>
                        <a:pt x="27" y="47"/>
                      </a:lnTo>
                      <a:lnTo>
                        <a:pt x="28" y="47"/>
                      </a:lnTo>
                      <a:lnTo>
                        <a:pt x="30" y="47"/>
                      </a:lnTo>
                      <a:lnTo>
                        <a:pt x="31" y="47"/>
                      </a:lnTo>
                      <a:lnTo>
                        <a:pt x="32" y="47"/>
                      </a:lnTo>
                      <a:lnTo>
                        <a:pt x="33" y="46"/>
                      </a:lnTo>
                      <a:lnTo>
                        <a:pt x="33" y="45"/>
                      </a:lnTo>
                      <a:lnTo>
                        <a:pt x="34" y="44"/>
                      </a:lnTo>
                      <a:lnTo>
                        <a:pt x="34" y="42"/>
                      </a:lnTo>
                      <a:lnTo>
                        <a:pt x="33" y="40"/>
                      </a:lnTo>
                      <a:lnTo>
                        <a:pt x="33" y="39"/>
                      </a:lnTo>
                      <a:lnTo>
                        <a:pt x="33" y="37"/>
                      </a:lnTo>
                      <a:lnTo>
                        <a:pt x="32" y="35"/>
                      </a:lnTo>
                      <a:lnTo>
                        <a:pt x="31" y="33"/>
                      </a:lnTo>
                      <a:lnTo>
                        <a:pt x="31" y="30"/>
                      </a:lnTo>
                      <a:lnTo>
                        <a:pt x="30" y="27"/>
                      </a:lnTo>
                      <a:lnTo>
                        <a:pt x="29" y="24"/>
                      </a:lnTo>
                      <a:lnTo>
                        <a:pt x="28" y="21"/>
                      </a:lnTo>
                      <a:lnTo>
                        <a:pt x="26" y="17"/>
                      </a:lnTo>
                      <a:lnTo>
                        <a:pt x="25" y="14"/>
                      </a:lnTo>
                      <a:lnTo>
                        <a:pt x="23" y="9"/>
                      </a:lnTo>
                      <a:lnTo>
                        <a:pt x="22" y="5"/>
                      </a:lnTo>
                      <a:lnTo>
                        <a:pt x="21" y="0"/>
                      </a:lnTo>
                      <a:lnTo>
                        <a:pt x="18" y="1"/>
                      </a:lnTo>
                      <a:lnTo>
                        <a:pt x="19" y="6"/>
                      </a:lnTo>
                      <a:lnTo>
                        <a:pt x="21" y="11"/>
                      </a:lnTo>
                      <a:lnTo>
                        <a:pt x="22" y="16"/>
                      </a:lnTo>
                      <a:lnTo>
                        <a:pt x="23" y="19"/>
                      </a:lnTo>
                      <a:lnTo>
                        <a:pt x="25" y="23"/>
                      </a:lnTo>
                      <a:lnTo>
                        <a:pt x="26" y="26"/>
                      </a:lnTo>
                      <a:lnTo>
                        <a:pt x="27" y="29"/>
                      </a:lnTo>
                      <a:lnTo>
                        <a:pt x="28" y="32"/>
                      </a:lnTo>
                      <a:lnTo>
                        <a:pt x="29" y="34"/>
                      </a:lnTo>
                      <a:lnTo>
                        <a:pt x="30" y="37"/>
                      </a:lnTo>
                      <a:lnTo>
                        <a:pt x="30" y="38"/>
                      </a:lnTo>
                      <a:lnTo>
                        <a:pt x="30" y="40"/>
                      </a:lnTo>
                      <a:lnTo>
                        <a:pt x="31" y="41"/>
                      </a:lnTo>
                      <a:lnTo>
                        <a:pt x="31" y="42"/>
                      </a:lnTo>
                      <a:lnTo>
                        <a:pt x="31" y="43"/>
                      </a:lnTo>
                      <a:lnTo>
                        <a:pt x="31" y="44"/>
                      </a:lnTo>
                      <a:lnTo>
                        <a:pt x="30" y="44"/>
                      </a:lnTo>
                      <a:lnTo>
                        <a:pt x="29" y="44"/>
                      </a:lnTo>
                      <a:lnTo>
                        <a:pt x="27" y="43"/>
                      </a:lnTo>
                      <a:lnTo>
                        <a:pt x="26" y="42"/>
                      </a:lnTo>
                      <a:lnTo>
                        <a:pt x="24" y="42"/>
                      </a:lnTo>
                      <a:lnTo>
                        <a:pt x="22" y="41"/>
                      </a:lnTo>
                      <a:lnTo>
                        <a:pt x="20" y="41"/>
                      </a:lnTo>
                      <a:lnTo>
                        <a:pt x="18" y="40"/>
                      </a:lnTo>
                      <a:lnTo>
                        <a:pt x="15" y="39"/>
                      </a:lnTo>
                      <a:lnTo>
                        <a:pt x="12" y="38"/>
                      </a:lnTo>
                      <a:lnTo>
                        <a:pt x="9" y="37"/>
                      </a:lnTo>
                      <a:lnTo>
                        <a:pt x="5" y="36"/>
                      </a:lnTo>
                      <a:lnTo>
                        <a:pt x="2" y="35"/>
                      </a:lnTo>
                      <a:lnTo>
                        <a:pt x="0" y="35"/>
                      </a:lnTo>
                      <a:lnTo>
                        <a:pt x="2" y="35"/>
                      </a:lnTo>
                      <a:lnTo>
                        <a:pt x="2" y="34"/>
                      </a:lnTo>
                      <a:lnTo>
                        <a:pt x="1" y="34"/>
                      </a:lnTo>
                      <a:lnTo>
                        <a:pt x="1" y="35"/>
                      </a:lnTo>
                      <a:lnTo>
                        <a:pt x="0" y="35"/>
                      </a:lnTo>
                      <a:lnTo>
                        <a:pt x="0" y="36"/>
                      </a:lnTo>
                      <a:lnTo>
                        <a:pt x="0" y="37"/>
                      </a:lnTo>
                      <a:lnTo>
                        <a:pt x="0" y="38"/>
                      </a:lnTo>
                      <a:lnTo>
                        <a:pt x="1" y="38"/>
                      </a:lnTo>
                      <a:lnTo>
                        <a:pt x="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23"/>
                <p:cNvSpPr>
                  <a:spLocks/>
                </p:cNvSpPr>
                <p:nvPr/>
              </p:nvSpPr>
              <p:spPr bwMode="auto">
                <a:xfrm>
                  <a:off x="974" y="2077"/>
                  <a:ext cx="33" cy="22"/>
                </a:xfrm>
                <a:custGeom>
                  <a:avLst/>
                  <a:gdLst>
                    <a:gd name="T0" fmla="*/ 1 w 48"/>
                    <a:gd name="T1" fmla="*/ 11 h 31"/>
                    <a:gd name="T2" fmla="*/ 3 w 48"/>
                    <a:gd name="T3" fmla="*/ 9 h 31"/>
                    <a:gd name="T4" fmla="*/ 6 w 48"/>
                    <a:gd name="T5" fmla="*/ 9 h 31"/>
                    <a:gd name="T6" fmla="*/ 7 w 48"/>
                    <a:gd name="T7" fmla="*/ 9 h 31"/>
                    <a:gd name="T8" fmla="*/ 8 w 48"/>
                    <a:gd name="T9" fmla="*/ 10 h 31"/>
                    <a:gd name="T10" fmla="*/ 10 w 48"/>
                    <a:gd name="T11" fmla="*/ 11 h 31"/>
                    <a:gd name="T12" fmla="*/ 10 w 48"/>
                    <a:gd name="T13" fmla="*/ 11 h 31"/>
                    <a:gd name="T14" fmla="*/ 11 w 48"/>
                    <a:gd name="T15" fmla="*/ 13 h 31"/>
                    <a:gd name="T16" fmla="*/ 12 w 48"/>
                    <a:gd name="T17" fmla="*/ 14 h 31"/>
                    <a:gd name="T18" fmla="*/ 13 w 48"/>
                    <a:gd name="T19" fmla="*/ 15 h 31"/>
                    <a:gd name="T20" fmla="*/ 14 w 48"/>
                    <a:gd name="T21" fmla="*/ 16 h 31"/>
                    <a:gd name="T22" fmla="*/ 15 w 48"/>
                    <a:gd name="T23" fmla="*/ 16 h 31"/>
                    <a:gd name="T24" fmla="*/ 16 w 48"/>
                    <a:gd name="T25" fmla="*/ 15 h 31"/>
                    <a:gd name="T26" fmla="*/ 17 w 48"/>
                    <a:gd name="T27" fmla="*/ 13 h 31"/>
                    <a:gd name="T28" fmla="*/ 19 w 48"/>
                    <a:gd name="T29" fmla="*/ 10 h 31"/>
                    <a:gd name="T30" fmla="*/ 21 w 48"/>
                    <a:gd name="T31" fmla="*/ 6 h 31"/>
                    <a:gd name="T32" fmla="*/ 23 w 48"/>
                    <a:gd name="T33" fmla="*/ 1 h 31"/>
                    <a:gd name="T34" fmla="*/ 21 w 48"/>
                    <a:gd name="T35" fmla="*/ 3 h 31"/>
                    <a:gd name="T36" fmla="*/ 19 w 48"/>
                    <a:gd name="T37" fmla="*/ 8 h 31"/>
                    <a:gd name="T38" fmla="*/ 17 w 48"/>
                    <a:gd name="T39" fmla="*/ 11 h 31"/>
                    <a:gd name="T40" fmla="*/ 16 w 48"/>
                    <a:gd name="T41" fmla="*/ 13 h 31"/>
                    <a:gd name="T42" fmla="*/ 14 w 48"/>
                    <a:gd name="T43" fmla="*/ 13 h 31"/>
                    <a:gd name="T44" fmla="*/ 14 w 48"/>
                    <a:gd name="T45" fmla="*/ 13 h 31"/>
                    <a:gd name="T46" fmla="*/ 14 w 48"/>
                    <a:gd name="T47" fmla="*/ 13 h 31"/>
                    <a:gd name="T48" fmla="*/ 13 w 48"/>
                    <a:gd name="T49" fmla="*/ 13 h 31"/>
                    <a:gd name="T50" fmla="*/ 13 w 48"/>
                    <a:gd name="T51" fmla="*/ 12 h 31"/>
                    <a:gd name="T52" fmla="*/ 12 w 48"/>
                    <a:gd name="T53" fmla="*/ 11 h 31"/>
                    <a:gd name="T54" fmla="*/ 11 w 48"/>
                    <a:gd name="T55" fmla="*/ 9 h 31"/>
                    <a:gd name="T56" fmla="*/ 10 w 48"/>
                    <a:gd name="T57" fmla="*/ 9 h 31"/>
                    <a:gd name="T58" fmla="*/ 8 w 48"/>
                    <a:gd name="T59" fmla="*/ 8 h 31"/>
                    <a:gd name="T60" fmla="*/ 6 w 48"/>
                    <a:gd name="T61" fmla="*/ 8 h 31"/>
                    <a:gd name="T62" fmla="*/ 4 w 48"/>
                    <a:gd name="T63" fmla="*/ 8 h 31"/>
                    <a:gd name="T64" fmla="*/ 2 w 48"/>
                    <a:gd name="T65" fmla="*/ 9 h 31"/>
                    <a:gd name="T66" fmla="*/ 1 w 48"/>
                    <a:gd name="T67" fmla="*/ 10 h 31"/>
                    <a:gd name="T68" fmla="*/ 1 w 48"/>
                    <a:gd name="T69" fmla="*/ 9 h 31"/>
                    <a:gd name="T70" fmla="*/ 1 w 48"/>
                    <a:gd name="T71" fmla="*/ 9 h 31"/>
                    <a:gd name="T72" fmla="*/ 1 w 48"/>
                    <a:gd name="T73" fmla="*/ 10 h 31"/>
                    <a:gd name="T74" fmla="*/ 0 w 48"/>
                    <a:gd name="T75" fmla="*/ 10 h 31"/>
                    <a:gd name="T76" fmla="*/ 1 w 48"/>
                    <a:gd name="T77" fmla="*/ 11 h 31"/>
                    <a:gd name="T78" fmla="*/ 1 w 48"/>
                    <a:gd name="T79" fmla="*/ 11 h 31"/>
                    <a:gd name="T80" fmla="*/ 1 w 48"/>
                    <a:gd name="T81" fmla="*/ 11 h 31"/>
                    <a:gd name="T82" fmla="*/ 1 w 48"/>
                    <a:gd name="T83" fmla="*/ 11 h 31"/>
                    <a:gd name="T84" fmla="*/ 1 w 48"/>
                    <a:gd name="T85" fmla="*/ 11 h 31"/>
                    <a:gd name="T86" fmla="*/ 1 w 48"/>
                    <a:gd name="T87" fmla="*/ 11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 h="31">
                      <a:moveTo>
                        <a:pt x="3" y="21"/>
                      </a:moveTo>
                      <a:lnTo>
                        <a:pt x="3" y="22"/>
                      </a:lnTo>
                      <a:lnTo>
                        <a:pt x="5" y="20"/>
                      </a:lnTo>
                      <a:lnTo>
                        <a:pt x="7" y="19"/>
                      </a:lnTo>
                      <a:lnTo>
                        <a:pt x="10" y="19"/>
                      </a:lnTo>
                      <a:lnTo>
                        <a:pt x="12" y="18"/>
                      </a:lnTo>
                      <a:lnTo>
                        <a:pt x="13" y="18"/>
                      </a:lnTo>
                      <a:lnTo>
                        <a:pt x="15" y="18"/>
                      </a:lnTo>
                      <a:lnTo>
                        <a:pt x="16" y="19"/>
                      </a:lnTo>
                      <a:lnTo>
                        <a:pt x="17" y="20"/>
                      </a:lnTo>
                      <a:lnTo>
                        <a:pt x="19" y="20"/>
                      </a:lnTo>
                      <a:lnTo>
                        <a:pt x="20" y="21"/>
                      </a:lnTo>
                      <a:lnTo>
                        <a:pt x="21" y="22"/>
                      </a:lnTo>
                      <a:lnTo>
                        <a:pt x="22" y="23"/>
                      </a:lnTo>
                      <a:lnTo>
                        <a:pt x="22" y="25"/>
                      </a:lnTo>
                      <a:lnTo>
                        <a:pt x="23" y="26"/>
                      </a:lnTo>
                      <a:lnTo>
                        <a:pt x="24" y="27"/>
                      </a:lnTo>
                      <a:lnTo>
                        <a:pt x="25" y="28"/>
                      </a:lnTo>
                      <a:lnTo>
                        <a:pt x="26" y="29"/>
                      </a:lnTo>
                      <a:lnTo>
                        <a:pt x="27" y="30"/>
                      </a:lnTo>
                      <a:lnTo>
                        <a:pt x="28" y="31"/>
                      </a:lnTo>
                      <a:lnTo>
                        <a:pt x="29" y="31"/>
                      </a:lnTo>
                      <a:lnTo>
                        <a:pt x="30" y="31"/>
                      </a:lnTo>
                      <a:lnTo>
                        <a:pt x="32" y="31"/>
                      </a:lnTo>
                      <a:lnTo>
                        <a:pt x="33" y="30"/>
                      </a:lnTo>
                      <a:lnTo>
                        <a:pt x="34" y="29"/>
                      </a:lnTo>
                      <a:lnTo>
                        <a:pt x="36" y="28"/>
                      </a:lnTo>
                      <a:lnTo>
                        <a:pt x="37" y="26"/>
                      </a:lnTo>
                      <a:lnTo>
                        <a:pt x="38" y="23"/>
                      </a:lnTo>
                      <a:lnTo>
                        <a:pt x="40" y="20"/>
                      </a:lnTo>
                      <a:lnTo>
                        <a:pt x="42" y="17"/>
                      </a:lnTo>
                      <a:lnTo>
                        <a:pt x="44" y="12"/>
                      </a:lnTo>
                      <a:lnTo>
                        <a:pt x="46" y="7"/>
                      </a:lnTo>
                      <a:lnTo>
                        <a:pt x="48" y="2"/>
                      </a:lnTo>
                      <a:lnTo>
                        <a:pt x="45" y="0"/>
                      </a:lnTo>
                      <a:lnTo>
                        <a:pt x="43" y="6"/>
                      </a:lnTo>
                      <a:lnTo>
                        <a:pt x="41" y="10"/>
                      </a:lnTo>
                      <a:lnTo>
                        <a:pt x="39" y="15"/>
                      </a:lnTo>
                      <a:lnTo>
                        <a:pt x="37" y="18"/>
                      </a:lnTo>
                      <a:lnTo>
                        <a:pt x="36" y="21"/>
                      </a:lnTo>
                      <a:lnTo>
                        <a:pt x="35" y="23"/>
                      </a:lnTo>
                      <a:lnTo>
                        <a:pt x="33" y="25"/>
                      </a:lnTo>
                      <a:lnTo>
                        <a:pt x="32" y="26"/>
                      </a:lnTo>
                      <a:lnTo>
                        <a:pt x="31" y="27"/>
                      </a:lnTo>
                      <a:lnTo>
                        <a:pt x="30" y="27"/>
                      </a:lnTo>
                      <a:lnTo>
                        <a:pt x="29" y="27"/>
                      </a:lnTo>
                      <a:lnTo>
                        <a:pt x="28" y="26"/>
                      </a:lnTo>
                      <a:lnTo>
                        <a:pt x="27" y="25"/>
                      </a:lnTo>
                      <a:lnTo>
                        <a:pt x="27" y="24"/>
                      </a:lnTo>
                      <a:lnTo>
                        <a:pt x="26" y="23"/>
                      </a:lnTo>
                      <a:lnTo>
                        <a:pt x="25" y="22"/>
                      </a:lnTo>
                      <a:lnTo>
                        <a:pt x="24" y="20"/>
                      </a:lnTo>
                      <a:lnTo>
                        <a:pt x="23" y="19"/>
                      </a:lnTo>
                      <a:lnTo>
                        <a:pt x="22" y="18"/>
                      </a:lnTo>
                      <a:lnTo>
                        <a:pt x="20" y="17"/>
                      </a:lnTo>
                      <a:lnTo>
                        <a:pt x="19" y="16"/>
                      </a:lnTo>
                      <a:lnTo>
                        <a:pt x="17" y="15"/>
                      </a:lnTo>
                      <a:lnTo>
                        <a:pt x="15" y="15"/>
                      </a:lnTo>
                      <a:lnTo>
                        <a:pt x="13" y="15"/>
                      </a:lnTo>
                      <a:lnTo>
                        <a:pt x="11" y="15"/>
                      </a:lnTo>
                      <a:lnTo>
                        <a:pt x="9" y="15"/>
                      </a:lnTo>
                      <a:lnTo>
                        <a:pt x="6" y="16"/>
                      </a:lnTo>
                      <a:lnTo>
                        <a:pt x="4" y="17"/>
                      </a:lnTo>
                      <a:lnTo>
                        <a:pt x="1" y="18"/>
                      </a:lnTo>
                      <a:lnTo>
                        <a:pt x="1" y="20"/>
                      </a:lnTo>
                      <a:lnTo>
                        <a:pt x="1" y="18"/>
                      </a:lnTo>
                      <a:lnTo>
                        <a:pt x="1" y="19"/>
                      </a:lnTo>
                      <a:lnTo>
                        <a:pt x="1" y="20"/>
                      </a:lnTo>
                      <a:lnTo>
                        <a:pt x="0" y="20"/>
                      </a:lnTo>
                      <a:lnTo>
                        <a:pt x="1" y="20"/>
                      </a:lnTo>
                      <a:lnTo>
                        <a:pt x="1" y="21"/>
                      </a:lnTo>
                      <a:lnTo>
                        <a:pt x="1" y="22"/>
                      </a:lnTo>
                      <a:lnTo>
                        <a:pt x="2" y="22"/>
                      </a:lnTo>
                      <a:lnTo>
                        <a:pt x="3" y="22"/>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824"/>
                <p:cNvSpPr>
                  <a:spLocks/>
                </p:cNvSpPr>
                <p:nvPr/>
              </p:nvSpPr>
              <p:spPr bwMode="auto">
                <a:xfrm>
                  <a:off x="974" y="2090"/>
                  <a:ext cx="35" cy="49"/>
                </a:xfrm>
                <a:custGeom>
                  <a:avLst/>
                  <a:gdLst>
                    <a:gd name="T0" fmla="*/ 24 w 50"/>
                    <a:gd name="T1" fmla="*/ 34 h 68"/>
                    <a:gd name="T2" fmla="*/ 25 w 50"/>
                    <a:gd name="T3" fmla="*/ 31 h 68"/>
                    <a:gd name="T4" fmla="*/ 24 w 50"/>
                    <a:gd name="T5" fmla="*/ 29 h 68"/>
                    <a:gd name="T6" fmla="*/ 23 w 50"/>
                    <a:gd name="T7" fmla="*/ 26 h 68"/>
                    <a:gd name="T8" fmla="*/ 22 w 50"/>
                    <a:gd name="T9" fmla="*/ 23 h 68"/>
                    <a:gd name="T10" fmla="*/ 20 w 50"/>
                    <a:gd name="T11" fmla="*/ 22 h 68"/>
                    <a:gd name="T12" fmla="*/ 18 w 50"/>
                    <a:gd name="T13" fmla="*/ 19 h 68"/>
                    <a:gd name="T14" fmla="*/ 15 w 50"/>
                    <a:gd name="T15" fmla="*/ 17 h 68"/>
                    <a:gd name="T16" fmla="*/ 13 w 50"/>
                    <a:gd name="T17" fmla="*/ 14 h 68"/>
                    <a:gd name="T18" fmla="*/ 11 w 50"/>
                    <a:gd name="T19" fmla="*/ 12 h 68"/>
                    <a:gd name="T20" fmla="*/ 8 w 50"/>
                    <a:gd name="T21" fmla="*/ 10 h 68"/>
                    <a:gd name="T22" fmla="*/ 6 w 50"/>
                    <a:gd name="T23" fmla="*/ 8 h 68"/>
                    <a:gd name="T24" fmla="*/ 4 w 50"/>
                    <a:gd name="T25" fmla="*/ 6 h 68"/>
                    <a:gd name="T26" fmla="*/ 3 w 50"/>
                    <a:gd name="T27" fmla="*/ 4 h 68"/>
                    <a:gd name="T28" fmla="*/ 2 w 50"/>
                    <a:gd name="T29" fmla="*/ 2 h 68"/>
                    <a:gd name="T30" fmla="*/ 1 w 50"/>
                    <a:gd name="T31" fmla="*/ 1 h 68"/>
                    <a:gd name="T32" fmla="*/ 1 w 50"/>
                    <a:gd name="T33" fmla="*/ 0 h 68"/>
                    <a:gd name="T34" fmla="*/ 1 w 50"/>
                    <a:gd name="T35" fmla="*/ 2 h 68"/>
                    <a:gd name="T36" fmla="*/ 1 w 50"/>
                    <a:gd name="T37" fmla="*/ 4 h 68"/>
                    <a:gd name="T38" fmla="*/ 3 w 50"/>
                    <a:gd name="T39" fmla="*/ 6 h 68"/>
                    <a:gd name="T40" fmla="*/ 4 w 50"/>
                    <a:gd name="T41" fmla="*/ 9 h 68"/>
                    <a:gd name="T42" fmla="*/ 6 w 50"/>
                    <a:gd name="T43" fmla="*/ 10 h 68"/>
                    <a:gd name="T44" fmla="*/ 8 w 50"/>
                    <a:gd name="T45" fmla="*/ 12 h 68"/>
                    <a:gd name="T46" fmla="*/ 11 w 50"/>
                    <a:gd name="T47" fmla="*/ 14 h 68"/>
                    <a:gd name="T48" fmla="*/ 13 w 50"/>
                    <a:gd name="T49" fmla="*/ 17 h 68"/>
                    <a:gd name="T50" fmla="*/ 15 w 50"/>
                    <a:gd name="T51" fmla="*/ 19 h 68"/>
                    <a:gd name="T52" fmla="*/ 18 w 50"/>
                    <a:gd name="T53" fmla="*/ 22 h 68"/>
                    <a:gd name="T54" fmla="*/ 20 w 50"/>
                    <a:gd name="T55" fmla="*/ 24 h 68"/>
                    <a:gd name="T56" fmla="*/ 21 w 50"/>
                    <a:gd name="T57" fmla="*/ 26 h 68"/>
                    <a:gd name="T58" fmla="*/ 22 w 50"/>
                    <a:gd name="T59" fmla="*/ 28 h 68"/>
                    <a:gd name="T60" fmla="*/ 22 w 50"/>
                    <a:gd name="T61" fmla="*/ 30 h 68"/>
                    <a:gd name="T62" fmla="*/ 22 w 50"/>
                    <a:gd name="T63" fmla="*/ 32 h 68"/>
                    <a:gd name="T64" fmla="*/ 22 w 50"/>
                    <a:gd name="T65" fmla="*/ 34 h 68"/>
                    <a:gd name="T66" fmla="*/ 22 w 50"/>
                    <a:gd name="T67" fmla="*/ 34 h 68"/>
                    <a:gd name="T68" fmla="*/ 22 w 50"/>
                    <a:gd name="T69" fmla="*/ 35 h 68"/>
                    <a:gd name="T70" fmla="*/ 22 w 50"/>
                    <a:gd name="T71" fmla="*/ 35 h 68"/>
                    <a:gd name="T72" fmla="*/ 22 w 50"/>
                    <a:gd name="T73" fmla="*/ 35 h 68"/>
                    <a:gd name="T74" fmla="*/ 22 w 50"/>
                    <a:gd name="T75" fmla="*/ 35 h 68"/>
                    <a:gd name="T76" fmla="*/ 22 w 50"/>
                    <a:gd name="T77" fmla="*/ 35 h 68"/>
                    <a:gd name="T78" fmla="*/ 23 w 50"/>
                    <a:gd name="T79" fmla="*/ 35 h 68"/>
                    <a:gd name="T80" fmla="*/ 24 w 50"/>
                    <a:gd name="T81" fmla="*/ 35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68">
                      <a:moveTo>
                        <a:pt x="48" y="67"/>
                      </a:moveTo>
                      <a:lnTo>
                        <a:pt x="49" y="65"/>
                      </a:lnTo>
                      <a:lnTo>
                        <a:pt x="49" y="62"/>
                      </a:lnTo>
                      <a:lnTo>
                        <a:pt x="50" y="60"/>
                      </a:lnTo>
                      <a:lnTo>
                        <a:pt x="49" y="58"/>
                      </a:lnTo>
                      <a:lnTo>
                        <a:pt x="49" y="55"/>
                      </a:lnTo>
                      <a:lnTo>
                        <a:pt x="49" y="53"/>
                      </a:lnTo>
                      <a:lnTo>
                        <a:pt x="47" y="50"/>
                      </a:lnTo>
                      <a:lnTo>
                        <a:pt x="46" y="48"/>
                      </a:lnTo>
                      <a:lnTo>
                        <a:pt x="44" y="45"/>
                      </a:lnTo>
                      <a:lnTo>
                        <a:pt x="42" y="43"/>
                      </a:lnTo>
                      <a:lnTo>
                        <a:pt x="41" y="41"/>
                      </a:lnTo>
                      <a:lnTo>
                        <a:pt x="38" y="38"/>
                      </a:lnTo>
                      <a:lnTo>
                        <a:pt x="36" y="36"/>
                      </a:lnTo>
                      <a:lnTo>
                        <a:pt x="34" y="34"/>
                      </a:lnTo>
                      <a:lnTo>
                        <a:pt x="31" y="32"/>
                      </a:lnTo>
                      <a:lnTo>
                        <a:pt x="29" y="29"/>
                      </a:lnTo>
                      <a:lnTo>
                        <a:pt x="26" y="27"/>
                      </a:lnTo>
                      <a:lnTo>
                        <a:pt x="24" y="25"/>
                      </a:lnTo>
                      <a:lnTo>
                        <a:pt x="21" y="23"/>
                      </a:lnTo>
                      <a:lnTo>
                        <a:pt x="19" y="21"/>
                      </a:lnTo>
                      <a:lnTo>
                        <a:pt x="17" y="19"/>
                      </a:lnTo>
                      <a:lnTo>
                        <a:pt x="14" y="17"/>
                      </a:lnTo>
                      <a:lnTo>
                        <a:pt x="12" y="15"/>
                      </a:lnTo>
                      <a:lnTo>
                        <a:pt x="11" y="13"/>
                      </a:lnTo>
                      <a:lnTo>
                        <a:pt x="9" y="11"/>
                      </a:lnTo>
                      <a:lnTo>
                        <a:pt x="7" y="9"/>
                      </a:lnTo>
                      <a:lnTo>
                        <a:pt x="6" y="7"/>
                      </a:lnTo>
                      <a:lnTo>
                        <a:pt x="4" y="6"/>
                      </a:lnTo>
                      <a:lnTo>
                        <a:pt x="4" y="4"/>
                      </a:lnTo>
                      <a:lnTo>
                        <a:pt x="4" y="3"/>
                      </a:lnTo>
                      <a:lnTo>
                        <a:pt x="3" y="3"/>
                      </a:lnTo>
                      <a:lnTo>
                        <a:pt x="3" y="1"/>
                      </a:lnTo>
                      <a:lnTo>
                        <a:pt x="1" y="0"/>
                      </a:lnTo>
                      <a:lnTo>
                        <a:pt x="0" y="3"/>
                      </a:lnTo>
                      <a:lnTo>
                        <a:pt x="1" y="4"/>
                      </a:lnTo>
                      <a:lnTo>
                        <a:pt x="1" y="6"/>
                      </a:lnTo>
                      <a:lnTo>
                        <a:pt x="2" y="9"/>
                      </a:lnTo>
                      <a:lnTo>
                        <a:pt x="3" y="10"/>
                      </a:lnTo>
                      <a:lnTo>
                        <a:pt x="5" y="12"/>
                      </a:lnTo>
                      <a:lnTo>
                        <a:pt x="6" y="14"/>
                      </a:lnTo>
                      <a:lnTo>
                        <a:pt x="9" y="16"/>
                      </a:lnTo>
                      <a:lnTo>
                        <a:pt x="11" y="18"/>
                      </a:lnTo>
                      <a:lnTo>
                        <a:pt x="12" y="20"/>
                      </a:lnTo>
                      <a:lnTo>
                        <a:pt x="15" y="22"/>
                      </a:lnTo>
                      <a:lnTo>
                        <a:pt x="17" y="24"/>
                      </a:lnTo>
                      <a:lnTo>
                        <a:pt x="20" y="26"/>
                      </a:lnTo>
                      <a:lnTo>
                        <a:pt x="22" y="28"/>
                      </a:lnTo>
                      <a:lnTo>
                        <a:pt x="24" y="30"/>
                      </a:lnTo>
                      <a:lnTo>
                        <a:pt x="27" y="33"/>
                      </a:lnTo>
                      <a:lnTo>
                        <a:pt x="29" y="35"/>
                      </a:lnTo>
                      <a:lnTo>
                        <a:pt x="32" y="37"/>
                      </a:lnTo>
                      <a:lnTo>
                        <a:pt x="34" y="40"/>
                      </a:lnTo>
                      <a:lnTo>
                        <a:pt x="36" y="42"/>
                      </a:lnTo>
                      <a:lnTo>
                        <a:pt x="38" y="44"/>
                      </a:lnTo>
                      <a:lnTo>
                        <a:pt x="40" y="46"/>
                      </a:lnTo>
                      <a:lnTo>
                        <a:pt x="42" y="48"/>
                      </a:lnTo>
                      <a:lnTo>
                        <a:pt x="43" y="50"/>
                      </a:lnTo>
                      <a:lnTo>
                        <a:pt x="44" y="52"/>
                      </a:lnTo>
                      <a:lnTo>
                        <a:pt x="46" y="54"/>
                      </a:lnTo>
                      <a:lnTo>
                        <a:pt x="46" y="56"/>
                      </a:lnTo>
                      <a:lnTo>
                        <a:pt x="46" y="58"/>
                      </a:lnTo>
                      <a:lnTo>
                        <a:pt x="47" y="60"/>
                      </a:lnTo>
                      <a:lnTo>
                        <a:pt x="46" y="62"/>
                      </a:lnTo>
                      <a:lnTo>
                        <a:pt x="46" y="63"/>
                      </a:lnTo>
                      <a:lnTo>
                        <a:pt x="46" y="65"/>
                      </a:lnTo>
                      <a:lnTo>
                        <a:pt x="45" y="66"/>
                      </a:lnTo>
                      <a:lnTo>
                        <a:pt x="46" y="66"/>
                      </a:lnTo>
                      <a:lnTo>
                        <a:pt x="46" y="67"/>
                      </a:lnTo>
                      <a:lnTo>
                        <a:pt x="46" y="68"/>
                      </a:lnTo>
                      <a:lnTo>
                        <a:pt x="47" y="68"/>
                      </a:lnTo>
                      <a:lnTo>
                        <a:pt x="48" y="68"/>
                      </a:lnTo>
                      <a:lnTo>
                        <a:pt x="48"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25"/>
                <p:cNvSpPr>
                  <a:spLocks/>
                </p:cNvSpPr>
                <p:nvPr/>
              </p:nvSpPr>
              <p:spPr bwMode="auto">
                <a:xfrm>
                  <a:off x="953" y="2101"/>
                  <a:ext cx="55" cy="46"/>
                </a:xfrm>
                <a:custGeom>
                  <a:avLst/>
                  <a:gdLst>
                    <a:gd name="T0" fmla="*/ 2 w 79"/>
                    <a:gd name="T1" fmla="*/ 2 h 64"/>
                    <a:gd name="T2" fmla="*/ 4 w 79"/>
                    <a:gd name="T3" fmla="*/ 3 h 64"/>
                    <a:gd name="T4" fmla="*/ 6 w 79"/>
                    <a:gd name="T5" fmla="*/ 5 h 64"/>
                    <a:gd name="T6" fmla="*/ 9 w 79"/>
                    <a:gd name="T7" fmla="*/ 7 h 64"/>
                    <a:gd name="T8" fmla="*/ 10 w 79"/>
                    <a:gd name="T9" fmla="*/ 10 h 64"/>
                    <a:gd name="T10" fmla="*/ 13 w 79"/>
                    <a:gd name="T11" fmla="*/ 14 h 64"/>
                    <a:gd name="T12" fmla="*/ 15 w 79"/>
                    <a:gd name="T13" fmla="*/ 17 h 64"/>
                    <a:gd name="T14" fmla="*/ 18 w 79"/>
                    <a:gd name="T15" fmla="*/ 21 h 64"/>
                    <a:gd name="T16" fmla="*/ 20 w 79"/>
                    <a:gd name="T17" fmla="*/ 24 h 64"/>
                    <a:gd name="T18" fmla="*/ 22 w 79"/>
                    <a:gd name="T19" fmla="*/ 27 h 64"/>
                    <a:gd name="T20" fmla="*/ 25 w 79"/>
                    <a:gd name="T21" fmla="*/ 29 h 64"/>
                    <a:gd name="T22" fmla="*/ 27 w 79"/>
                    <a:gd name="T23" fmla="*/ 32 h 64"/>
                    <a:gd name="T24" fmla="*/ 29 w 79"/>
                    <a:gd name="T25" fmla="*/ 32 h 64"/>
                    <a:gd name="T26" fmla="*/ 32 w 79"/>
                    <a:gd name="T27" fmla="*/ 32 h 64"/>
                    <a:gd name="T28" fmla="*/ 34 w 79"/>
                    <a:gd name="T29" fmla="*/ 32 h 64"/>
                    <a:gd name="T30" fmla="*/ 37 w 79"/>
                    <a:gd name="T31" fmla="*/ 29 h 64"/>
                    <a:gd name="T32" fmla="*/ 37 w 79"/>
                    <a:gd name="T33" fmla="*/ 25 h 64"/>
                    <a:gd name="T34" fmla="*/ 35 w 79"/>
                    <a:gd name="T35" fmla="*/ 29 h 64"/>
                    <a:gd name="T36" fmla="*/ 33 w 79"/>
                    <a:gd name="T37" fmla="*/ 30 h 64"/>
                    <a:gd name="T38" fmla="*/ 31 w 79"/>
                    <a:gd name="T39" fmla="*/ 31 h 64"/>
                    <a:gd name="T40" fmla="*/ 29 w 79"/>
                    <a:gd name="T41" fmla="*/ 30 h 64"/>
                    <a:gd name="T42" fmla="*/ 26 w 79"/>
                    <a:gd name="T43" fmla="*/ 29 h 64"/>
                    <a:gd name="T44" fmla="*/ 25 w 79"/>
                    <a:gd name="T45" fmla="*/ 27 h 64"/>
                    <a:gd name="T46" fmla="*/ 22 w 79"/>
                    <a:gd name="T47" fmla="*/ 24 h 64"/>
                    <a:gd name="T48" fmla="*/ 20 w 79"/>
                    <a:gd name="T49" fmla="*/ 21 h 64"/>
                    <a:gd name="T50" fmla="*/ 18 w 79"/>
                    <a:gd name="T51" fmla="*/ 17 h 64"/>
                    <a:gd name="T52" fmla="*/ 15 w 79"/>
                    <a:gd name="T53" fmla="*/ 14 h 64"/>
                    <a:gd name="T54" fmla="*/ 13 w 79"/>
                    <a:gd name="T55" fmla="*/ 10 h 64"/>
                    <a:gd name="T56" fmla="*/ 10 w 79"/>
                    <a:gd name="T57" fmla="*/ 7 h 64"/>
                    <a:gd name="T58" fmla="*/ 9 w 79"/>
                    <a:gd name="T59" fmla="*/ 4 h 64"/>
                    <a:gd name="T60" fmla="*/ 6 w 79"/>
                    <a:gd name="T61" fmla="*/ 2 h 64"/>
                    <a:gd name="T62" fmla="*/ 3 w 79"/>
                    <a:gd name="T63" fmla="*/ 1 h 64"/>
                    <a:gd name="T64" fmla="*/ 1 w 79"/>
                    <a:gd name="T65" fmla="*/ 0 h 64"/>
                    <a:gd name="T66" fmla="*/ 1 w 79"/>
                    <a:gd name="T67" fmla="*/ 0 h 64"/>
                    <a:gd name="T68" fmla="*/ 0 w 79"/>
                    <a:gd name="T69" fmla="*/ 0 h 64"/>
                    <a:gd name="T70" fmla="*/ 0 w 79"/>
                    <a:gd name="T71" fmla="*/ 0 h 64"/>
                    <a:gd name="T72" fmla="*/ 0 w 79"/>
                    <a:gd name="T73" fmla="*/ 1 h 64"/>
                    <a:gd name="T74" fmla="*/ 0 w 79"/>
                    <a:gd name="T75" fmla="*/ 1 h 64"/>
                    <a:gd name="T76" fmla="*/ 0 w 79"/>
                    <a:gd name="T77" fmla="*/ 1 h 64"/>
                    <a:gd name="T78" fmla="*/ 0 w 79"/>
                    <a:gd name="T79" fmla="*/ 1 h 64"/>
                    <a:gd name="T80" fmla="*/ 1 w 79"/>
                    <a:gd name="T81" fmla="*/ 2 h 64"/>
                    <a:gd name="T82" fmla="*/ 1 w 79"/>
                    <a:gd name="T83" fmla="*/ 2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9" h="64">
                      <a:moveTo>
                        <a:pt x="2" y="4"/>
                      </a:moveTo>
                      <a:lnTo>
                        <a:pt x="4" y="4"/>
                      </a:lnTo>
                      <a:lnTo>
                        <a:pt x="6" y="5"/>
                      </a:lnTo>
                      <a:lnTo>
                        <a:pt x="9" y="6"/>
                      </a:lnTo>
                      <a:lnTo>
                        <a:pt x="11" y="7"/>
                      </a:lnTo>
                      <a:lnTo>
                        <a:pt x="13" y="10"/>
                      </a:lnTo>
                      <a:lnTo>
                        <a:pt x="16" y="11"/>
                      </a:lnTo>
                      <a:lnTo>
                        <a:pt x="18" y="14"/>
                      </a:lnTo>
                      <a:lnTo>
                        <a:pt x="21" y="17"/>
                      </a:lnTo>
                      <a:lnTo>
                        <a:pt x="22" y="20"/>
                      </a:lnTo>
                      <a:lnTo>
                        <a:pt x="25" y="23"/>
                      </a:lnTo>
                      <a:lnTo>
                        <a:pt x="27" y="26"/>
                      </a:lnTo>
                      <a:lnTo>
                        <a:pt x="30" y="30"/>
                      </a:lnTo>
                      <a:lnTo>
                        <a:pt x="32" y="33"/>
                      </a:lnTo>
                      <a:lnTo>
                        <a:pt x="35" y="36"/>
                      </a:lnTo>
                      <a:lnTo>
                        <a:pt x="37" y="40"/>
                      </a:lnTo>
                      <a:lnTo>
                        <a:pt x="39" y="43"/>
                      </a:lnTo>
                      <a:lnTo>
                        <a:pt x="42" y="47"/>
                      </a:lnTo>
                      <a:lnTo>
                        <a:pt x="44" y="49"/>
                      </a:lnTo>
                      <a:lnTo>
                        <a:pt x="46" y="52"/>
                      </a:lnTo>
                      <a:lnTo>
                        <a:pt x="48" y="55"/>
                      </a:lnTo>
                      <a:lnTo>
                        <a:pt x="51" y="57"/>
                      </a:lnTo>
                      <a:lnTo>
                        <a:pt x="53" y="60"/>
                      </a:lnTo>
                      <a:lnTo>
                        <a:pt x="56" y="61"/>
                      </a:lnTo>
                      <a:lnTo>
                        <a:pt x="58" y="63"/>
                      </a:lnTo>
                      <a:lnTo>
                        <a:pt x="61" y="63"/>
                      </a:lnTo>
                      <a:lnTo>
                        <a:pt x="63" y="64"/>
                      </a:lnTo>
                      <a:lnTo>
                        <a:pt x="66" y="63"/>
                      </a:lnTo>
                      <a:lnTo>
                        <a:pt x="69" y="63"/>
                      </a:lnTo>
                      <a:lnTo>
                        <a:pt x="71" y="61"/>
                      </a:lnTo>
                      <a:lnTo>
                        <a:pt x="74" y="59"/>
                      </a:lnTo>
                      <a:lnTo>
                        <a:pt x="76" y="55"/>
                      </a:lnTo>
                      <a:lnTo>
                        <a:pt x="79" y="52"/>
                      </a:lnTo>
                      <a:lnTo>
                        <a:pt x="76" y="49"/>
                      </a:lnTo>
                      <a:lnTo>
                        <a:pt x="74" y="53"/>
                      </a:lnTo>
                      <a:lnTo>
                        <a:pt x="72" y="55"/>
                      </a:lnTo>
                      <a:lnTo>
                        <a:pt x="70" y="57"/>
                      </a:lnTo>
                      <a:lnTo>
                        <a:pt x="67" y="59"/>
                      </a:lnTo>
                      <a:lnTo>
                        <a:pt x="66" y="59"/>
                      </a:lnTo>
                      <a:lnTo>
                        <a:pt x="63" y="60"/>
                      </a:lnTo>
                      <a:lnTo>
                        <a:pt x="61" y="59"/>
                      </a:lnTo>
                      <a:lnTo>
                        <a:pt x="59" y="59"/>
                      </a:lnTo>
                      <a:lnTo>
                        <a:pt x="57" y="57"/>
                      </a:lnTo>
                      <a:lnTo>
                        <a:pt x="55" y="56"/>
                      </a:lnTo>
                      <a:lnTo>
                        <a:pt x="53" y="54"/>
                      </a:lnTo>
                      <a:lnTo>
                        <a:pt x="51" y="52"/>
                      </a:lnTo>
                      <a:lnTo>
                        <a:pt x="48" y="49"/>
                      </a:lnTo>
                      <a:lnTo>
                        <a:pt x="46" y="47"/>
                      </a:lnTo>
                      <a:lnTo>
                        <a:pt x="44" y="44"/>
                      </a:lnTo>
                      <a:lnTo>
                        <a:pt x="42" y="40"/>
                      </a:lnTo>
                      <a:lnTo>
                        <a:pt x="39" y="37"/>
                      </a:lnTo>
                      <a:lnTo>
                        <a:pt x="37" y="34"/>
                      </a:lnTo>
                      <a:lnTo>
                        <a:pt x="35" y="30"/>
                      </a:lnTo>
                      <a:lnTo>
                        <a:pt x="32" y="27"/>
                      </a:lnTo>
                      <a:lnTo>
                        <a:pt x="30" y="24"/>
                      </a:lnTo>
                      <a:lnTo>
                        <a:pt x="27" y="20"/>
                      </a:lnTo>
                      <a:lnTo>
                        <a:pt x="25" y="17"/>
                      </a:lnTo>
                      <a:lnTo>
                        <a:pt x="22" y="14"/>
                      </a:lnTo>
                      <a:lnTo>
                        <a:pt x="20" y="11"/>
                      </a:lnTo>
                      <a:lnTo>
                        <a:pt x="18" y="8"/>
                      </a:lnTo>
                      <a:lnTo>
                        <a:pt x="16" y="6"/>
                      </a:lnTo>
                      <a:lnTo>
                        <a:pt x="12" y="4"/>
                      </a:lnTo>
                      <a:lnTo>
                        <a:pt x="10" y="2"/>
                      </a:lnTo>
                      <a:lnTo>
                        <a:pt x="7" y="1"/>
                      </a:lnTo>
                      <a:lnTo>
                        <a:pt x="4" y="0"/>
                      </a:lnTo>
                      <a:lnTo>
                        <a:pt x="2" y="0"/>
                      </a:lnTo>
                      <a:lnTo>
                        <a:pt x="1" y="0"/>
                      </a:lnTo>
                      <a:lnTo>
                        <a:pt x="0" y="0"/>
                      </a:lnTo>
                      <a:lnTo>
                        <a:pt x="0" y="1"/>
                      </a:lnTo>
                      <a:lnTo>
                        <a:pt x="0" y="2"/>
                      </a:lnTo>
                      <a:lnTo>
                        <a:pt x="0" y="3"/>
                      </a:lnTo>
                      <a:lnTo>
                        <a:pt x="0" y="4"/>
                      </a:lnTo>
                      <a:lnTo>
                        <a:pt x="1" y="4"/>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826"/>
                <p:cNvSpPr>
                  <a:spLocks/>
                </p:cNvSpPr>
                <p:nvPr/>
              </p:nvSpPr>
              <p:spPr bwMode="auto">
                <a:xfrm>
                  <a:off x="949" y="2101"/>
                  <a:ext cx="15" cy="47"/>
                </a:xfrm>
                <a:custGeom>
                  <a:avLst/>
                  <a:gdLst>
                    <a:gd name="T0" fmla="*/ 7 w 23"/>
                    <a:gd name="T1" fmla="*/ 34 h 65"/>
                    <a:gd name="T2" fmla="*/ 9 w 23"/>
                    <a:gd name="T3" fmla="*/ 33 h 65"/>
                    <a:gd name="T4" fmla="*/ 9 w 23"/>
                    <a:gd name="T5" fmla="*/ 31 h 65"/>
                    <a:gd name="T6" fmla="*/ 9 w 23"/>
                    <a:gd name="T7" fmla="*/ 29 h 65"/>
                    <a:gd name="T8" fmla="*/ 9 w 23"/>
                    <a:gd name="T9" fmla="*/ 27 h 65"/>
                    <a:gd name="T10" fmla="*/ 8 w 23"/>
                    <a:gd name="T11" fmla="*/ 25 h 65"/>
                    <a:gd name="T12" fmla="*/ 7 w 23"/>
                    <a:gd name="T13" fmla="*/ 22 h 65"/>
                    <a:gd name="T14" fmla="*/ 7 w 23"/>
                    <a:gd name="T15" fmla="*/ 19 h 65"/>
                    <a:gd name="T16" fmla="*/ 5 w 23"/>
                    <a:gd name="T17" fmla="*/ 16 h 65"/>
                    <a:gd name="T18" fmla="*/ 4 w 23"/>
                    <a:gd name="T19" fmla="*/ 13 h 65"/>
                    <a:gd name="T20" fmla="*/ 3 w 23"/>
                    <a:gd name="T21" fmla="*/ 10 h 65"/>
                    <a:gd name="T22" fmla="*/ 2 w 23"/>
                    <a:gd name="T23" fmla="*/ 8 h 65"/>
                    <a:gd name="T24" fmla="*/ 2 w 23"/>
                    <a:gd name="T25" fmla="*/ 6 h 65"/>
                    <a:gd name="T26" fmla="*/ 2 w 23"/>
                    <a:gd name="T27" fmla="*/ 4 h 65"/>
                    <a:gd name="T28" fmla="*/ 2 w 23"/>
                    <a:gd name="T29" fmla="*/ 3 h 65"/>
                    <a:gd name="T30" fmla="*/ 2 w 23"/>
                    <a:gd name="T31" fmla="*/ 3 h 65"/>
                    <a:gd name="T32" fmla="*/ 3 w 23"/>
                    <a:gd name="T33" fmla="*/ 2 h 65"/>
                    <a:gd name="T34" fmla="*/ 2 w 23"/>
                    <a:gd name="T35" fmla="*/ 0 h 65"/>
                    <a:gd name="T36" fmla="*/ 1 w 23"/>
                    <a:gd name="T37" fmla="*/ 1 h 65"/>
                    <a:gd name="T38" fmla="*/ 1 w 23"/>
                    <a:gd name="T39" fmla="*/ 3 h 65"/>
                    <a:gd name="T40" fmla="*/ 0 w 23"/>
                    <a:gd name="T41" fmla="*/ 5 h 65"/>
                    <a:gd name="T42" fmla="*/ 1 w 23"/>
                    <a:gd name="T43" fmla="*/ 7 h 65"/>
                    <a:gd name="T44" fmla="*/ 1 w 23"/>
                    <a:gd name="T45" fmla="*/ 10 h 65"/>
                    <a:gd name="T46" fmla="*/ 2 w 23"/>
                    <a:gd name="T47" fmla="*/ 12 h 65"/>
                    <a:gd name="T48" fmla="*/ 3 w 23"/>
                    <a:gd name="T49" fmla="*/ 16 h 65"/>
                    <a:gd name="T50" fmla="*/ 5 w 23"/>
                    <a:gd name="T51" fmla="*/ 18 h 65"/>
                    <a:gd name="T52" fmla="*/ 5 w 23"/>
                    <a:gd name="T53" fmla="*/ 22 h 65"/>
                    <a:gd name="T54" fmla="*/ 7 w 23"/>
                    <a:gd name="T55" fmla="*/ 25 h 65"/>
                    <a:gd name="T56" fmla="*/ 8 w 23"/>
                    <a:gd name="T57" fmla="*/ 27 h 65"/>
                    <a:gd name="T58" fmla="*/ 8 w 23"/>
                    <a:gd name="T59" fmla="*/ 29 h 65"/>
                    <a:gd name="T60" fmla="*/ 8 w 23"/>
                    <a:gd name="T61" fmla="*/ 30 h 65"/>
                    <a:gd name="T62" fmla="*/ 8 w 23"/>
                    <a:gd name="T63" fmla="*/ 31 h 65"/>
                    <a:gd name="T64" fmla="*/ 8 w 23"/>
                    <a:gd name="T65" fmla="*/ 32 h 65"/>
                    <a:gd name="T66" fmla="*/ 7 w 23"/>
                    <a:gd name="T67" fmla="*/ 34 h 65"/>
                    <a:gd name="T68" fmla="*/ 7 w 23"/>
                    <a:gd name="T69" fmla="*/ 32 h 65"/>
                    <a:gd name="T70" fmla="*/ 7 w 23"/>
                    <a:gd name="T71" fmla="*/ 32 h 65"/>
                    <a:gd name="T72" fmla="*/ 7 w 23"/>
                    <a:gd name="T73" fmla="*/ 33 h 65"/>
                    <a:gd name="T74" fmla="*/ 7 w 23"/>
                    <a:gd name="T75" fmla="*/ 33 h 65"/>
                    <a:gd name="T76" fmla="*/ 7 w 23"/>
                    <a:gd name="T77" fmla="*/ 33 h 65"/>
                    <a:gd name="T78" fmla="*/ 7 w 23"/>
                    <a:gd name="T79" fmla="*/ 33 h 65"/>
                    <a:gd name="T80" fmla="*/ 7 w 23"/>
                    <a:gd name="T81" fmla="*/ 34 h 65"/>
                    <a:gd name="T82" fmla="*/ 7 w 23"/>
                    <a:gd name="T83" fmla="*/ 34 h 65"/>
                    <a:gd name="T84" fmla="*/ 8 w 23"/>
                    <a:gd name="T85" fmla="*/ 32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 h="65">
                      <a:moveTo>
                        <a:pt x="18" y="61"/>
                      </a:moveTo>
                      <a:lnTo>
                        <a:pt x="17" y="65"/>
                      </a:lnTo>
                      <a:lnTo>
                        <a:pt x="19" y="64"/>
                      </a:lnTo>
                      <a:lnTo>
                        <a:pt x="21" y="64"/>
                      </a:lnTo>
                      <a:lnTo>
                        <a:pt x="22" y="62"/>
                      </a:lnTo>
                      <a:lnTo>
                        <a:pt x="22" y="60"/>
                      </a:lnTo>
                      <a:lnTo>
                        <a:pt x="23" y="58"/>
                      </a:lnTo>
                      <a:lnTo>
                        <a:pt x="22" y="56"/>
                      </a:lnTo>
                      <a:lnTo>
                        <a:pt x="22" y="54"/>
                      </a:lnTo>
                      <a:lnTo>
                        <a:pt x="21" y="52"/>
                      </a:lnTo>
                      <a:lnTo>
                        <a:pt x="21" y="49"/>
                      </a:lnTo>
                      <a:lnTo>
                        <a:pt x="19" y="47"/>
                      </a:lnTo>
                      <a:lnTo>
                        <a:pt x="18" y="44"/>
                      </a:lnTo>
                      <a:lnTo>
                        <a:pt x="17" y="41"/>
                      </a:lnTo>
                      <a:lnTo>
                        <a:pt x="16" y="39"/>
                      </a:lnTo>
                      <a:lnTo>
                        <a:pt x="15" y="36"/>
                      </a:lnTo>
                      <a:lnTo>
                        <a:pt x="13" y="33"/>
                      </a:lnTo>
                      <a:lnTo>
                        <a:pt x="12" y="30"/>
                      </a:lnTo>
                      <a:lnTo>
                        <a:pt x="11" y="27"/>
                      </a:lnTo>
                      <a:lnTo>
                        <a:pt x="9" y="25"/>
                      </a:lnTo>
                      <a:lnTo>
                        <a:pt x="8" y="22"/>
                      </a:lnTo>
                      <a:lnTo>
                        <a:pt x="7" y="20"/>
                      </a:lnTo>
                      <a:lnTo>
                        <a:pt x="6" y="17"/>
                      </a:lnTo>
                      <a:lnTo>
                        <a:pt x="5" y="15"/>
                      </a:lnTo>
                      <a:lnTo>
                        <a:pt x="4" y="12"/>
                      </a:lnTo>
                      <a:lnTo>
                        <a:pt x="4" y="11"/>
                      </a:lnTo>
                      <a:lnTo>
                        <a:pt x="4" y="9"/>
                      </a:lnTo>
                      <a:lnTo>
                        <a:pt x="4" y="8"/>
                      </a:lnTo>
                      <a:lnTo>
                        <a:pt x="4" y="6"/>
                      </a:lnTo>
                      <a:lnTo>
                        <a:pt x="4" y="5"/>
                      </a:lnTo>
                      <a:lnTo>
                        <a:pt x="5" y="5"/>
                      </a:lnTo>
                      <a:lnTo>
                        <a:pt x="6" y="4"/>
                      </a:lnTo>
                      <a:lnTo>
                        <a:pt x="7" y="4"/>
                      </a:lnTo>
                      <a:lnTo>
                        <a:pt x="7" y="0"/>
                      </a:lnTo>
                      <a:lnTo>
                        <a:pt x="5" y="0"/>
                      </a:lnTo>
                      <a:lnTo>
                        <a:pt x="4" y="1"/>
                      </a:lnTo>
                      <a:lnTo>
                        <a:pt x="2" y="2"/>
                      </a:lnTo>
                      <a:lnTo>
                        <a:pt x="1" y="4"/>
                      </a:lnTo>
                      <a:lnTo>
                        <a:pt x="1" y="6"/>
                      </a:lnTo>
                      <a:lnTo>
                        <a:pt x="0" y="8"/>
                      </a:lnTo>
                      <a:lnTo>
                        <a:pt x="0" y="10"/>
                      </a:lnTo>
                      <a:lnTo>
                        <a:pt x="1" y="12"/>
                      </a:lnTo>
                      <a:lnTo>
                        <a:pt x="1" y="14"/>
                      </a:lnTo>
                      <a:lnTo>
                        <a:pt x="2" y="17"/>
                      </a:lnTo>
                      <a:lnTo>
                        <a:pt x="3" y="19"/>
                      </a:lnTo>
                      <a:lnTo>
                        <a:pt x="4" y="21"/>
                      </a:lnTo>
                      <a:lnTo>
                        <a:pt x="5" y="24"/>
                      </a:lnTo>
                      <a:lnTo>
                        <a:pt x="7" y="27"/>
                      </a:lnTo>
                      <a:lnTo>
                        <a:pt x="8" y="30"/>
                      </a:lnTo>
                      <a:lnTo>
                        <a:pt x="9" y="33"/>
                      </a:lnTo>
                      <a:lnTo>
                        <a:pt x="11" y="35"/>
                      </a:lnTo>
                      <a:lnTo>
                        <a:pt x="12" y="38"/>
                      </a:lnTo>
                      <a:lnTo>
                        <a:pt x="13" y="41"/>
                      </a:lnTo>
                      <a:lnTo>
                        <a:pt x="15" y="44"/>
                      </a:lnTo>
                      <a:lnTo>
                        <a:pt x="16" y="47"/>
                      </a:lnTo>
                      <a:lnTo>
                        <a:pt x="17" y="49"/>
                      </a:lnTo>
                      <a:lnTo>
                        <a:pt x="18" y="51"/>
                      </a:lnTo>
                      <a:lnTo>
                        <a:pt x="18" y="53"/>
                      </a:lnTo>
                      <a:lnTo>
                        <a:pt x="19" y="55"/>
                      </a:lnTo>
                      <a:lnTo>
                        <a:pt x="19" y="57"/>
                      </a:lnTo>
                      <a:lnTo>
                        <a:pt x="19" y="58"/>
                      </a:lnTo>
                      <a:lnTo>
                        <a:pt x="19" y="59"/>
                      </a:lnTo>
                      <a:lnTo>
                        <a:pt x="19" y="60"/>
                      </a:lnTo>
                      <a:lnTo>
                        <a:pt x="18" y="61"/>
                      </a:lnTo>
                      <a:lnTo>
                        <a:pt x="17" y="61"/>
                      </a:lnTo>
                      <a:lnTo>
                        <a:pt x="17" y="65"/>
                      </a:lnTo>
                      <a:lnTo>
                        <a:pt x="17" y="61"/>
                      </a:lnTo>
                      <a:lnTo>
                        <a:pt x="16" y="61"/>
                      </a:lnTo>
                      <a:lnTo>
                        <a:pt x="16" y="62"/>
                      </a:lnTo>
                      <a:lnTo>
                        <a:pt x="16" y="63"/>
                      </a:lnTo>
                      <a:lnTo>
                        <a:pt x="16" y="64"/>
                      </a:lnTo>
                      <a:lnTo>
                        <a:pt x="17" y="65"/>
                      </a:lnTo>
                      <a:lnTo>
                        <a:pt x="1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27"/>
                <p:cNvSpPr>
                  <a:spLocks/>
                </p:cNvSpPr>
                <p:nvPr/>
              </p:nvSpPr>
              <p:spPr bwMode="auto">
                <a:xfrm>
                  <a:off x="960" y="2137"/>
                  <a:ext cx="21" cy="14"/>
                </a:xfrm>
                <a:custGeom>
                  <a:avLst/>
                  <a:gdLst>
                    <a:gd name="T0" fmla="*/ 13 w 30"/>
                    <a:gd name="T1" fmla="*/ 1 h 21"/>
                    <a:gd name="T2" fmla="*/ 13 w 30"/>
                    <a:gd name="T3" fmla="*/ 3 h 21"/>
                    <a:gd name="T4" fmla="*/ 13 w 30"/>
                    <a:gd name="T5" fmla="*/ 4 h 21"/>
                    <a:gd name="T6" fmla="*/ 12 w 30"/>
                    <a:gd name="T7" fmla="*/ 5 h 21"/>
                    <a:gd name="T8" fmla="*/ 11 w 30"/>
                    <a:gd name="T9" fmla="*/ 6 h 21"/>
                    <a:gd name="T10" fmla="*/ 11 w 30"/>
                    <a:gd name="T11" fmla="*/ 7 h 21"/>
                    <a:gd name="T12" fmla="*/ 11 w 30"/>
                    <a:gd name="T13" fmla="*/ 7 h 21"/>
                    <a:gd name="T14" fmla="*/ 10 w 30"/>
                    <a:gd name="T15" fmla="*/ 7 h 21"/>
                    <a:gd name="T16" fmla="*/ 9 w 30"/>
                    <a:gd name="T17" fmla="*/ 7 h 21"/>
                    <a:gd name="T18" fmla="*/ 8 w 30"/>
                    <a:gd name="T19" fmla="*/ 7 h 21"/>
                    <a:gd name="T20" fmla="*/ 8 w 30"/>
                    <a:gd name="T21" fmla="*/ 7 h 21"/>
                    <a:gd name="T22" fmla="*/ 7 w 30"/>
                    <a:gd name="T23" fmla="*/ 7 h 21"/>
                    <a:gd name="T24" fmla="*/ 6 w 30"/>
                    <a:gd name="T25" fmla="*/ 7 h 21"/>
                    <a:gd name="T26" fmla="*/ 5 w 30"/>
                    <a:gd name="T27" fmla="*/ 7 h 21"/>
                    <a:gd name="T28" fmla="*/ 4 w 30"/>
                    <a:gd name="T29" fmla="*/ 7 h 21"/>
                    <a:gd name="T30" fmla="*/ 2 w 30"/>
                    <a:gd name="T31" fmla="*/ 6 h 21"/>
                    <a:gd name="T32" fmla="*/ 1 w 30"/>
                    <a:gd name="T33" fmla="*/ 6 h 21"/>
                    <a:gd name="T34" fmla="*/ 1 w 30"/>
                    <a:gd name="T35" fmla="*/ 7 h 21"/>
                    <a:gd name="T36" fmla="*/ 3 w 30"/>
                    <a:gd name="T37" fmla="*/ 8 h 21"/>
                    <a:gd name="T38" fmla="*/ 4 w 30"/>
                    <a:gd name="T39" fmla="*/ 9 h 21"/>
                    <a:gd name="T40" fmla="*/ 5 w 30"/>
                    <a:gd name="T41" fmla="*/ 9 h 21"/>
                    <a:gd name="T42" fmla="*/ 6 w 30"/>
                    <a:gd name="T43" fmla="*/ 9 h 21"/>
                    <a:gd name="T44" fmla="*/ 8 w 30"/>
                    <a:gd name="T45" fmla="*/ 9 h 21"/>
                    <a:gd name="T46" fmla="*/ 8 w 30"/>
                    <a:gd name="T47" fmla="*/ 9 h 21"/>
                    <a:gd name="T48" fmla="*/ 9 w 30"/>
                    <a:gd name="T49" fmla="*/ 9 h 21"/>
                    <a:gd name="T50" fmla="*/ 11 w 30"/>
                    <a:gd name="T51" fmla="*/ 9 h 21"/>
                    <a:gd name="T52" fmla="*/ 11 w 30"/>
                    <a:gd name="T53" fmla="*/ 9 h 21"/>
                    <a:gd name="T54" fmla="*/ 12 w 30"/>
                    <a:gd name="T55" fmla="*/ 8 h 21"/>
                    <a:gd name="T56" fmla="*/ 13 w 30"/>
                    <a:gd name="T57" fmla="*/ 7 h 21"/>
                    <a:gd name="T58" fmla="*/ 13 w 30"/>
                    <a:gd name="T59" fmla="*/ 6 h 21"/>
                    <a:gd name="T60" fmla="*/ 13 w 30"/>
                    <a:gd name="T61" fmla="*/ 5 h 21"/>
                    <a:gd name="T62" fmla="*/ 14 w 30"/>
                    <a:gd name="T63" fmla="*/ 4 h 21"/>
                    <a:gd name="T64" fmla="*/ 14 w 30"/>
                    <a:gd name="T65" fmla="*/ 2 h 21"/>
                    <a:gd name="T66" fmla="*/ 13 w 30"/>
                    <a:gd name="T67" fmla="*/ 2 h 21"/>
                    <a:gd name="T68" fmla="*/ 15 w 30"/>
                    <a:gd name="T69" fmla="*/ 1 h 21"/>
                    <a:gd name="T70" fmla="*/ 15 w 30"/>
                    <a:gd name="T71" fmla="*/ 1 h 21"/>
                    <a:gd name="T72" fmla="*/ 15 w 30"/>
                    <a:gd name="T73" fmla="*/ 1 h 21"/>
                    <a:gd name="T74" fmla="*/ 14 w 30"/>
                    <a:gd name="T75" fmla="*/ 1 h 21"/>
                    <a:gd name="T76" fmla="*/ 14 w 30"/>
                    <a:gd name="T77" fmla="*/ 1 h 21"/>
                    <a:gd name="T78" fmla="*/ 14 w 30"/>
                    <a:gd name="T79" fmla="*/ 0 h 21"/>
                    <a:gd name="T80" fmla="*/ 14 w 30"/>
                    <a:gd name="T81" fmla="*/ 1 h 21"/>
                    <a:gd name="T82" fmla="*/ 13 w 30"/>
                    <a:gd name="T83" fmla="*/ 1 h 21"/>
                    <a:gd name="T84" fmla="*/ 13 w 30"/>
                    <a:gd name="T85" fmla="*/ 1 h 21"/>
                    <a:gd name="T86" fmla="*/ 14 w 30"/>
                    <a:gd name="T87" fmla="*/ 1 h 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 h="21">
                      <a:moveTo>
                        <a:pt x="29" y="1"/>
                      </a:moveTo>
                      <a:lnTo>
                        <a:pt x="27" y="1"/>
                      </a:lnTo>
                      <a:lnTo>
                        <a:pt x="26" y="4"/>
                      </a:lnTo>
                      <a:lnTo>
                        <a:pt x="26" y="6"/>
                      </a:lnTo>
                      <a:lnTo>
                        <a:pt x="26" y="7"/>
                      </a:lnTo>
                      <a:lnTo>
                        <a:pt x="25" y="9"/>
                      </a:lnTo>
                      <a:lnTo>
                        <a:pt x="24" y="10"/>
                      </a:lnTo>
                      <a:lnTo>
                        <a:pt x="24" y="11"/>
                      </a:lnTo>
                      <a:lnTo>
                        <a:pt x="24" y="12"/>
                      </a:lnTo>
                      <a:lnTo>
                        <a:pt x="23" y="13"/>
                      </a:lnTo>
                      <a:lnTo>
                        <a:pt x="22" y="13"/>
                      </a:lnTo>
                      <a:lnTo>
                        <a:pt x="22" y="15"/>
                      </a:lnTo>
                      <a:lnTo>
                        <a:pt x="21" y="15"/>
                      </a:lnTo>
                      <a:lnTo>
                        <a:pt x="21" y="16"/>
                      </a:lnTo>
                      <a:lnTo>
                        <a:pt x="20" y="16"/>
                      </a:lnTo>
                      <a:lnTo>
                        <a:pt x="19" y="17"/>
                      </a:lnTo>
                      <a:lnTo>
                        <a:pt x="18" y="17"/>
                      </a:lnTo>
                      <a:lnTo>
                        <a:pt x="17" y="17"/>
                      </a:lnTo>
                      <a:lnTo>
                        <a:pt x="16" y="17"/>
                      </a:lnTo>
                      <a:lnTo>
                        <a:pt x="15" y="17"/>
                      </a:lnTo>
                      <a:lnTo>
                        <a:pt x="14" y="17"/>
                      </a:lnTo>
                      <a:lnTo>
                        <a:pt x="13" y="17"/>
                      </a:lnTo>
                      <a:lnTo>
                        <a:pt x="12" y="17"/>
                      </a:lnTo>
                      <a:lnTo>
                        <a:pt x="11" y="16"/>
                      </a:lnTo>
                      <a:lnTo>
                        <a:pt x="10" y="15"/>
                      </a:lnTo>
                      <a:lnTo>
                        <a:pt x="8" y="15"/>
                      </a:lnTo>
                      <a:lnTo>
                        <a:pt x="7" y="15"/>
                      </a:lnTo>
                      <a:lnTo>
                        <a:pt x="6" y="15"/>
                      </a:lnTo>
                      <a:lnTo>
                        <a:pt x="4" y="14"/>
                      </a:lnTo>
                      <a:lnTo>
                        <a:pt x="3" y="13"/>
                      </a:lnTo>
                      <a:lnTo>
                        <a:pt x="1" y="13"/>
                      </a:lnTo>
                      <a:lnTo>
                        <a:pt x="0" y="17"/>
                      </a:lnTo>
                      <a:lnTo>
                        <a:pt x="2" y="17"/>
                      </a:lnTo>
                      <a:lnTo>
                        <a:pt x="4" y="18"/>
                      </a:lnTo>
                      <a:lnTo>
                        <a:pt x="5" y="18"/>
                      </a:lnTo>
                      <a:lnTo>
                        <a:pt x="6" y="19"/>
                      </a:lnTo>
                      <a:lnTo>
                        <a:pt x="7" y="19"/>
                      </a:lnTo>
                      <a:lnTo>
                        <a:pt x="9" y="20"/>
                      </a:lnTo>
                      <a:lnTo>
                        <a:pt x="10" y="20"/>
                      </a:lnTo>
                      <a:lnTo>
                        <a:pt x="11" y="21"/>
                      </a:lnTo>
                      <a:lnTo>
                        <a:pt x="12" y="21"/>
                      </a:lnTo>
                      <a:lnTo>
                        <a:pt x="13" y="21"/>
                      </a:lnTo>
                      <a:lnTo>
                        <a:pt x="15" y="21"/>
                      </a:lnTo>
                      <a:lnTo>
                        <a:pt x="16" y="21"/>
                      </a:lnTo>
                      <a:lnTo>
                        <a:pt x="17" y="21"/>
                      </a:lnTo>
                      <a:lnTo>
                        <a:pt x="18" y="21"/>
                      </a:lnTo>
                      <a:lnTo>
                        <a:pt x="19" y="21"/>
                      </a:lnTo>
                      <a:lnTo>
                        <a:pt x="21" y="21"/>
                      </a:lnTo>
                      <a:lnTo>
                        <a:pt x="21" y="20"/>
                      </a:lnTo>
                      <a:lnTo>
                        <a:pt x="22" y="19"/>
                      </a:lnTo>
                      <a:lnTo>
                        <a:pt x="23" y="19"/>
                      </a:lnTo>
                      <a:lnTo>
                        <a:pt x="24" y="18"/>
                      </a:lnTo>
                      <a:lnTo>
                        <a:pt x="24" y="17"/>
                      </a:lnTo>
                      <a:lnTo>
                        <a:pt x="25" y="16"/>
                      </a:lnTo>
                      <a:lnTo>
                        <a:pt x="26" y="15"/>
                      </a:lnTo>
                      <a:lnTo>
                        <a:pt x="26" y="14"/>
                      </a:lnTo>
                      <a:lnTo>
                        <a:pt x="27" y="13"/>
                      </a:lnTo>
                      <a:lnTo>
                        <a:pt x="27" y="11"/>
                      </a:lnTo>
                      <a:lnTo>
                        <a:pt x="28" y="10"/>
                      </a:lnTo>
                      <a:lnTo>
                        <a:pt x="29" y="9"/>
                      </a:lnTo>
                      <a:lnTo>
                        <a:pt x="29" y="7"/>
                      </a:lnTo>
                      <a:lnTo>
                        <a:pt x="29" y="5"/>
                      </a:lnTo>
                      <a:lnTo>
                        <a:pt x="30" y="3"/>
                      </a:lnTo>
                      <a:lnTo>
                        <a:pt x="27" y="4"/>
                      </a:lnTo>
                      <a:lnTo>
                        <a:pt x="30" y="3"/>
                      </a:lnTo>
                      <a:lnTo>
                        <a:pt x="30" y="1"/>
                      </a:lnTo>
                      <a:lnTo>
                        <a:pt x="29" y="1"/>
                      </a:lnTo>
                      <a:lnTo>
                        <a:pt x="29" y="0"/>
                      </a:lnTo>
                      <a:lnTo>
                        <a:pt x="28" y="0"/>
                      </a:lnTo>
                      <a:lnTo>
                        <a:pt x="28" y="1"/>
                      </a:lnTo>
                      <a:lnTo>
                        <a:pt x="27" y="1"/>
                      </a:lnTo>
                      <a:lnTo>
                        <a:pt x="2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828"/>
                <p:cNvSpPr>
                  <a:spLocks/>
                </p:cNvSpPr>
                <p:nvPr/>
              </p:nvSpPr>
              <p:spPr bwMode="auto">
                <a:xfrm>
                  <a:off x="972" y="2137"/>
                  <a:ext cx="38" cy="33"/>
                </a:xfrm>
                <a:custGeom>
                  <a:avLst/>
                  <a:gdLst>
                    <a:gd name="T0" fmla="*/ 3 w 53"/>
                    <a:gd name="T1" fmla="*/ 18 h 47"/>
                    <a:gd name="T2" fmla="*/ 7 w 53"/>
                    <a:gd name="T3" fmla="*/ 18 h 47"/>
                    <a:gd name="T4" fmla="*/ 11 w 53"/>
                    <a:gd name="T5" fmla="*/ 18 h 47"/>
                    <a:gd name="T6" fmla="*/ 16 w 53"/>
                    <a:gd name="T7" fmla="*/ 19 h 47"/>
                    <a:gd name="T8" fmla="*/ 19 w 53"/>
                    <a:gd name="T9" fmla="*/ 19 h 47"/>
                    <a:gd name="T10" fmla="*/ 22 w 53"/>
                    <a:gd name="T11" fmla="*/ 20 h 47"/>
                    <a:gd name="T12" fmla="*/ 24 w 53"/>
                    <a:gd name="T13" fmla="*/ 22 h 47"/>
                    <a:gd name="T14" fmla="*/ 25 w 53"/>
                    <a:gd name="T15" fmla="*/ 22 h 47"/>
                    <a:gd name="T16" fmla="*/ 27 w 53"/>
                    <a:gd name="T17" fmla="*/ 23 h 47"/>
                    <a:gd name="T18" fmla="*/ 27 w 53"/>
                    <a:gd name="T19" fmla="*/ 21 h 47"/>
                    <a:gd name="T20" fmla="*/ 27 w 53"/>
                    <a:gd name="T21" fmla="*/ 20 h 47"/>
                    <a:gd name="T22" fmla="*/ 25 w 53"/>
                    <a:gd name="T23" fmla="*/ 19 h 47"/>
                    <a:gd name="T24" fmla="*/ 23 w 53"/>
                    <a:gd name="T25" fmla="*/ 17 h 47"/>
                    <a:gd name="T26" fmla="*/ 19 w 53"/>
                    <a:gd name="T27" fmla="*/ 14 h 47"/>
                    <a:gd name="T28" fmla="*/ 15 w 53"/>
                    <a:gd name="T29" fmla="*/ 9 h 47"/>
                    <a:gd name="T30" fmla="*/ 9 w 53"/>
                    <a:gd name="T31" fmla="*/ 3 h 47"/>
                    <a:gd name="T32" fmla="*/ 4 w 53"/>
                    <a:gd name="T33" fmla="*/ 1 h 47"/>
                    <a:gd name="T34" fmla="*/ 11 w 53"/>
                    <a:gd name="T35" fmla="*/ 8 h 47"/>
                    <a:gd name="T36" fmla="*/ 16 w 53"/>
                    <a:gd name="T37" fmla="*/ 13 h 47"/>
                    <a:gd name="T38" fmla="*/ 20 w 53"/>
                    <a:gd name="T39" fmla="*/ 18 h 47"/>
                    <a:gd name="T40" fmla="*/ 23 w 53"/>
                    <a:gd name="T41" fmla="*/ 20 h 47"/>
                    <a:gd name="T42" fmla="*/ 25 w 53"/>
                    <a:gd name="T43" fmla="*/ 22 h 47"/>
                    <a:gd name="T44" fmla="*/ 27 w 53"/>
                    <a:gd name="T45" fmla="*/ 22 h 47"/>
                    <a:gd name="T46" fmla="*/ 27 w 53"/>
                    <a:gd name="T47" fmla="*/ 21 h 47"/>
                    <a:gd name="T48" fmla="*/ 27 w 53"/>
                    <a:gd name="T49" fmla="*/ 21 h 47"/>
                    <a:gd name="T50" fmla="*/ 25 w 53"/>
                    <a:gd name="T51" fmla="*/ 20 h 47"/>
                    <a:gd name="T52" fmla="*/ 23 w 53"/>
                    <a:gd name="T53" fmla="*/ 19 h 47"/>
                    <a:gd name="T54" fmla="*/ 21 w 53"/>
                    <a:gd name="T55" fmla="*/ 18 h 47"/>
                    <a:gd name="T56" fmla="*/ 17 w 53"/>
                    <a:gd name="T57" fmla="*/ 17 h 47"/>
                    <a:gd name="T58" fmla="*/ 14 w 53"/>
                    <a:gd name="T59" fmla="*/ 16 h 47"/>
                    <a:gd name="T60" fmla="*/ 10 w 53"/>
                    <a:gd name="T61" fmla="*/ 15 h 47"/>
                    <a:gd name="T62" fmla="*/ 5 w 53"/>
                    <a:gd name="T63" fmla="*/ 15 h 47"/>
                    <a:gd name="T64" fmla="*/ 1 w 53"/>
                    <a:gd name="T65" fmla="*/ 17 h 47"/>
                    <a:gd name="T66" fmla="*/ 0 w 53"/>
                    <a:gd name="T67" fmla="*/ 17 h 47"/>
                    <a:gd name="T68" fmla="*/ 0 w 53"/>
                    <a:gd name="T69" fmla="*/ 18 h 47"/>
                    <a:gd name="T70" fmla="*/ 0 w 53"/>
                    <a:gd name="T71" fmla="*/ 18 h 47"/>
                    <a:gd name="T72" fmla="*/ 0 w 53"/>
                    <a:gd name="T73" fmla="*/ 18 h 47"/>
                    <a:gd name="T74" fmla="*/ 0 w 53"/>
                    <a:gd name="T75" fmla="*/ 19 h 47"/>
                    <a:gd name="T76" fmla="*/ 1 w 53"/>
                    <a:gd name="T77" fmla="*/ 19 h 47"/>
                    <a:gd name="T78" fmla="*/ 1 w 53"/>
                    <a:gd name="T79" fmla="*/ 19 h 47"/>
                    <a:gd name="T80" fmla="*/ 1 w 53"/>
                    <a:gd name="T81" fmla="*/ 19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47">
                      <a:moveTo>
                        <a:pt x="1" y="38"/>
                      </a:moveTo>
                      <a:lnTo>
                        <a:pt x="6" y="37"/>
                      </a:lnTo>
                      <a:lnTo>
                        <a:pt x="11" y="36"/>
                      </a:lnTo>
                      <a:lnTo>
                        <a:pt x="14" y="36"/>
                      </a:lnTo>
                      <a:lnTo>
                        <a:pt x="19" y="36"/>
                      </a:lnTo>
                      <a:lnTo>
                        <a:pt x="23" y="36"/>
                      </a:lnTo>
                      <a:lnTo>
                        <a:pt x="27" y="37"/>
                      </a:lnTo>
                      <a:lnTo>
                        <a:pt x="30" y="38"/>
                      </a:lnTo>
                      <a:lnTo>
                        <a:pt x="34" y="39"/>
                      </a:lnTo>
                      <a:lnTo>
                        <a:pt x="37" y="39"/>
                      </a:lnTo>
                      <a:lnTo>
                        <a:pt x="39" y="41"/>
                      </a:lnTo>
                      <a:lnTo>
                        <a:pt x="42" y="42"/>
                      </a:lnTo>
                      <a:lnTo>
                        <a:pt x="44" y="43"/>
                      </a:lnTo>
                      <a:lnTo>
                        <a:pt x="46" y="44"/>
                      </a:lnTo>
                      <a:lnTo>
                        <a:pt x="48" y="44"/>
                      </a:lnTo>
                      <a:lnTo>
                        <a:pt x="49" y="45"/>
                      </a:lnTo>
                      <a:lnTo>
                        <a:pt x="51" y="46"/>
                      </a:lnTo>
                      <a:lnTo>
                        <a:pt x="51" y="47"/>
                      </a:lnTo>
                      <a:lnTo>
                        <a:pt x="52" y="47"/>
                      </a:lnTo>
                      <a:lnTo>
                        <a:pt x="53" y="43"/>
                      </a:lnTo>
                      <a:lnTo>
                        <a:pt x="52" y="42"/>
                      </a:lnTo>
                      <a:lnTo>
                        <a:pt x="51" y="41"/>
                      </a:lnTo>
                      <a:lnTo>
                        <a:pt x="49" y="39"/>
                      </a:lnTo>
                      <a:lnTo>
                        <a:pt x="47" y="37"/>
                      </a:lnTo>
                      <a:lnTo>
                        <a:pt x="44" y="34"/>
                      </a:lnTo>
                      <a:lnTo>
                        <a:pt x="41" y="32"/>
                      </a:lnTo>
                      <a:lnTo>
                        <a:pt x="38" y="28"/>
                      </a:lnTo>
                      <a:lnTo>
                        <a:pt x="34" y="24"/>
                      </a:lnTo>
                      <a:lnTo>
                        <a:pt x="29" y="19"/>
                      </a:lnTo>
                      <a:lnTo>
                        <a:pt x="24" y="14"/>
                      </a:lnTo>
                      <a:lnTo>
                        <a:pt x="18" y="6"/>
                      </a:lnTo>
                      <a:lnTo>
                        <a:pt x="12" y="0"/>
                      </a:lnTo>
                      <a:lnTo>
                        <a:pt x="9" y="2"/>
                      </a:lnTo>
                      <a:lnTo>
                        <a:pt x="16" y="10"/>
                      </a:lnTo>
                      <a:lnTo>
                        <a:pt x="22" y="17"/>
                      </a:lnTo>
                      <a:lnTo>
                        <a:pt x="27" y="22"/>
                      </a:lnTo>
                      <a:lnTo>
                        <a:pt x="31" y="27"/>
                      </a:lnTo>
                      <a:lnTo>
                        <a:pt x="36" y="31"/>
                      </a:lnTo>
                      <a:lnTo>
                        <a:pt x="39" y="35"/>
                      </a:lnTo>
                      <a:lnTo>
                        <a:pt x="42" y="38"/>
                      </a:lnTo>
                      <a:lnTo>
                        <a:pt x="45" y="41"/>
                      </a:lnTo>
                      <a:lnTo>
                        <a:pt x="47" y="43"/>
                      </a:lnTo>
                      <a:lnTo>
                        <a:pt x="49" y="44"/>
                      </a:lnTo>
                      <a:lnTo>
                        <a:pt x="50" y="45"/>
                      </a:lnTo>
                      <a:lnTo>
                        <a:pt x="51" y="46"/>
                      </a:lnTo>
                      <a:lnTo>
                        <a:pt x="51" y="47"/>
                      </a:lnTo>
                      <a:lnTo>
                        <a:pt x="53" y="43"/>
                      </a:lnTo>
                      <a:lnTo>
                        <a:pt x="52" y="43"/>
                      </a:lnTo>
                      <a:lnTo>
                        <a:pt x="51" y="42"/>
                      </a:lnTo>
                      <a:lnTo>
                        <a:pt x="49" y="41"/>
                      </a:lnTo>
                      <a:lnTo>
                        <a:pt x="48" y="40"/>
                      </a:lnTo>
                      <a:lnTo>
                        <a:pt x="45" y="39"/>
                      </a:lnTo>
                      <a:lnTo>
                        <a:pt x="43" y="38"/>
                      </a:lnTo>
                      <a:lnTo>
                        <a:pt x="40" y="36"/>
                      </a:lnTo>
                      <a:lnTo>
                        <a:pt x="37" y="36"/>
                      </a:lnTo>
                      <a:lnTo>
                        <a:pt x="34" y="34"/>
                      </a:lnTo>
                      <a:lnTo>
                        <a:pt x="31" y="34"/>
                      </a:lnTo>
                      <a:lnTo>
                        <a:pt x="27" y="33"/>
                      </a:lnTo>
                      <a:lnTo>
                        <a:pt x="23" y="32"/>
                      </a:lnTo>
                      <a:lnTo>
                        <a:pt x="19" y="32"/>
                      </a:lnTo>
                      <a:lnTo>
                        <a:pt x="14" y="32"/>
                      </a:lnTo>
                      <a:lnTo>
                        <a:pt x="10" y="32"/>
                      </a:lnTo>
                      <a:lnTo>
                        <a:pt x="5" y="34"/>
                      </a:lnTo>
                      <a:lnTo>
                        <a:pt x="1" y="34"/>
                      </a:lnTo>
                      <a:lnTo>
                        <a:pt x="0" y="34"/>
                      </a:lnTo>
                      <a:lnTo>
                        <a:pt x="0" y="35"/>
                      </a:lnTo>
                      <a:lnTo>
                        <a:pt x="0" y="36"/>
                      </a:lnTo>
                      <a:lnTo>
                        <a:pt x="0" y="37"/>
                      </a:lnTo>
                      <a:lnTo>
                        <a:pt x="0" y="38"/>
                      </a:lnTo>
                      <a:lnTo>
                        <a:pt x="1" y="38"/>
                      </a:lnTo>
                      <a:lnTo>
                        <a:pt x="1" y="39"/>
                      </a:lnTo>
                      <a:lnTo>
                        <a:pt x="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829"/>
                <p:cNvSpPr>
                  <a:spLocks/>
                </p:cNvSpPr>
                <p:nvPr/>
              </p:nvSpPr>
              <p:spPr bwMode="auto">
                <a:xfrm>
                  <a:off x="947" y="2162"/>
                  <a:ext cx="26" cy="56"/>
                </a:xfrm>
                <a:custGeom>
                  <a:avLst/>
                  <a:gdLst>
                    <a:gd name="T0" fmla="*/ 1 w 38"/>
                    <a:gd name="T1" fmla="*/ 39 h 78"/>
                    <a:gd name="T2" fmla="*/ 1 w 38"/>
                    <a:gd name="T3" fmla="*/ 39 h 78"/>
                    <a:gd name="T4" fmla="*/ 3 w 38"/>
                    <a:gd name="T5" fmla="*/ 39 h 78"/>
                    <a:gd name="T6" fmla="*/ 4 w 38"/>
                    <a:gd name="T7" fmla="*/ 39 h 78"/>
                    <a:gd name="T8" fmla="*/ 5 w 38"/>
                    <a:gd name="T9" fmla="*/ 37 h 78"/>
                    <a:gd name="T10" fmla="*/ 6 w 38"/>
                    <a:gd name="T11" fmla="*/ 34 h 78"/>
                    <a:gd name="T12" fmla="*/ 7 w 38"/>
                    <a:gd name="T13" fmla="*/ 32 h 78"/>
                    <a:gd name="T14" fmla="*/ 8 w 38"/>
                    <a:gd name="T15" fmla="*/ 28 h 78"/>
                    <a:gd name="T16" fmla="*/ 8 w 38"/>
                    <a:gd name="T17" fmla="*/ 24 h 78"/>
                    <a:gd name="T18" fmla="*/ 9 w 38"/>
                    <a:gd name="T19" fmla="*/ 21 h 78"/>
                    <a:gd name="T20" fmla="*/ 10 w 38"/>
                    <a:gd name="T21" fmla="*/ 17 h 78"/>
                    <a:gd name="T22" fmla="*/ 11 w 38"/>
                    <a:gd name="T23" fmla="*/ 14 h 78"/>
                    <a:gd name="T24" fmla="*/ 12 w 38"/>
                    <a:gd name="T25" fmla="*/ 10 h 78"/>
                    <a:gd name="T26" fmla="*/ 13 w 38"/>
                    <a:gd name="T27" fmla="*/ 7 h 78"/>
                    <a:gd name="T28" fmla="*/ 14 w 38"/>
                    <a:gd name="T29" fmla="*/ 4 h 78"/>
                    <a:gd name="T30" fmla="*/ 16 w 38"/>
                    <a:gd name="T31" fmla="*/ 3 h 78"/>
                    <a:gd name="T32" fmla="*/ 18 w 38"/>
                    <a:gd name="T33" fmla="*/ 1 h 78"/>
                    <a:gd name="T34" fmla="*/ 16 w 38"/>
                    <a:gd name="T35" fmla="*/ 1 h 78"/>
                    <a:gd name="T36" fmla="*/ 14 w 38"/>
                    <a:gd name="T37" fmla="*/ 2 h 78"/>
                    <a:gd name="T38" fmla="*/ 12 w 38"/>
                    <a:gd name="T39" fmla="*/ 4 h 78"/>
                    <a:gd name="T40" fmla="*/ 11 w 38"/>
                    <a:gd name="T41" fmla="*/ 7 h 78"/>
                    <a:gd name="T42" fmla="*/ 10 w 38"/>
                    <a:gd name="T43" fmla="*/ 11 h 78"/>
                    <a:gd name="T44" fmla="*/ 9 w 38"/>
                    <a:gd name="T45" fmla="*/ 14 h 78"/>
                    <a:gd name="T46" fmla="*/ 8 w 38"/>
                    <a:gd name="T47" fmla="*/ 18 h 78"/>
                    <a:gd name="T48" fmla="*/ 7 w 38"/>
                    <a:gd name="T49" fmla="*/ 22 h 78"/>
                    <a:gd name="T50" fmla="*/ 7 w 38"/>
                    <a:gd name="T51" fmla="*/ 26 h 78"/>
                    <a:gd name="T52" fmla="*/ 5 w 38"/>
                    <a:gd name="T53" fmla="*/ 29 h 78"/>
                    <a:gd name="T54" fmla="*/ 5 w 38"/>
                    <a:gd name="T55" fmla="*/ 32 h 78"/>
                    <a:gd name="T56" fmla="*/ 4 w 38"/>
                    <a:gd name="T57" fmla="*/ 35 h 78"/>
                    <a:gd name="T58" fmla="*/ 3 w 38"/>
                    <a:gd name="T59" fmla="*/ 37 h 78"/>
                    <a:gd name="T60" fmla="*/ 3 w 38"/>
                    <a:gd name="T61" fmla="*/ 37 h 78"/>
                    <a:gd name="T62" fmla="*/ 2 w 38"/>
                    <a:gd name="T63" fmla="*/ 38 h 78"/>
                    <a:gd name="T64" fmla="*/ 2 w 38"/>
                    <a:gd name="T65" fmla="*/ 37 h 78"/>
                    <a:gd name="T66" fmla="*/ 1 w 38"/>
                    <a:gd name="T67" fmla="*/ 37 h 78"/>
                    <a:gd name="T68" fmla="*/ 1 w 38"/>
                    <a:gd name="T69" fmla="*/ 37 h 78"/>
                    <a:gd name="T70" fmla="*/ 1 w 38"/>
                    <a:gd name="T71" fmla="*/ 37 h 78"/>
                    <a:gd name="T72" fmla="*/ 1 w 38"/>
                    <a:gd name="T73" fmla="*/ 37 h 78"/>
                    <a:gd name="T74" fmla="*/ 1 w 38"/>
                    <a:gd name="T75" fmla="*/ 37 h 78"/>
                    <a:gd name="T76" fmla="*/ 0 w 38"/>
                    <a:gd name="T77" fmla="*/ 37 h 78"/>
                    <a:gd name="T78" fmla="*/ 0 w 38"/>
                    <a:gd name="T79" fmla="*/ 37 h 78"/>
                    <a:gd name="T80" fmla="*/ 0 w 38"/>
                    <a:gd name="T81" fmla="*/ 38 h 78"/>
                    <a:gd name="T82" fmla="*/ 1 w 38"/>
                    <a:gd name="T83" fmla="*/ 39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 h="78">
                      <a:moveTo>
                        <a:pt x="2" y="75"/>
                      </a:moveTo>
                      <a:lnTo>
                        <a:pt x="1" y="75"/>
                      </a:lnTo>
                      <a:lnTo>
                        <a:pt x="2" y="76"/>
                      </a:lnTo>
                      <a:lnTo>
                        <a:pt x="3" y="77"/>
                      </a:lnTo>
                      <a:lnTo>
                        <a:pt x="5" y="78"/>
                      </a:lnTo>
                      <a:lnTo>
                        <a:pt x="7" y="77"/>
                      </a:lnTo>
                      <a:lnTo>
                        <a:pt x="8" y="77"/>
                      </a:lnTo>
                      <a:lnTo>
                        <a:pt x="9" y="75"/>
                      </a:lnTo>
                      <a:lnTo>
                        <a:pt x="10" y="73"/>
                      </a:lnTo>
                      <a:lnTo>
                        <a:pt x="11" y="71"/>
                      </a:lnTo>
                      <a:lnTo>
                        <a:pt x="12" y="69"/>
                      </a:lnTo>
                      <a:lnTo>
                        <a:pt x="13" y="67"/>
                      </a:lnTo>
                      <a:lnTo>
                        <a:pt x="14" y="64"/>
                      </a:lnTo>
                      <a:lnTo>
                        <a:pt x="14" y="61"/>
                      </a:lnTo>
                      <a:lnTo>
                        <a:pt x="15" y="58"/>
                      </a:lnTo>
                      <a:lnTo>
                        <a:pt x="16" y="54"/>
                      </a:lnTo>
                      <a:lnTo>
                        <a:pt x="16" y="51"/>
                      </a:lnTo>
                      <a:lnTo>
                        <a:pt x="18" y="47"/>
                      </a:lnTo>
                      <a:lnTo>
                        <a:pt x="18" y="44"/>
                      </a:lnTo>
                      <a:lnTo>
                        <a:pt x="19" y="40"/>
                      </a:lnTo>
                      <a:lnTo>
                        <a:pt x="20" y="36"/>
                      </a:lnTo>
                      <a:lnTo>
                        <a:pt x="21" y="33"/>
                      </a:lnTo>
                      <a:lnTo>
                        <a:pt x="22" y="29"/>
                      </a:lnTo>
                      <a:lnTo>
                        <a:pt x="23" y="26"/>
                      </a:lnTo>
                      <a:lnTo>
                        <a:pt x="24" y="22"/>
                      </a:lnTo>
                      <a:lnTo>
                        <a:pt x="25" y="19"/>
                      </a:lnTo>
                      <a:lnTo>
                        <a:pt x="26" y="16"/>
                      </a:lnTo>
                      <a:lnTo>
                        <a:pt x="28" y="14"/>
                      </a:lnTo>
                      <a:lnTo>
                        <a:pt x="30" y="11"/>
                      </a:lnTo>
                      <a:lnTo>
                        <a:pt x="31" y="9"/>
                      </a:lnTo>
                      <a:lnTo>
                        <a:pt x="33" y="7"/>
                      </a:lnTo>
                      <a:lnTo>
                        <a:pt x="34" y="6"/>
                      </a:lnTo>
                      <a:lnTo>
                        <a:pt x="36" y="4"/>
                      </a:lnTo>
                      <a:lnTo>
                        <a:pt x="38" y="3"/>
                      </a:lnTo>
                      <a:lnTo>
                        <a:pt x="37" y="0"/>
                      </a:lnTo>
                      <a:lnTo>
                        <a:pt x="35" y="1"/>
                      </a:lnTo>
                      <a:lnTo>
                        <a:pt x="33" y="2"/>
                      </a:lnTo>
                      <a:lnTo>
                        <a:pt x="31" y="4"/>
                      </a:lnTo>
                      <a:lnTo>
                        <a:pt x="29" y="6"/>
                      </a:lnTo>
                      <a:lnTo>
                        <a:pt x="27" y="8"/>
                      </a:lnTo>
                      <a:lnTo>
                        <a:pt x="26" y="11"/>
                      </a:lnTo>
                      <a:lnTo>
                        <a:pt x="24" y="14"/>
                      </a:lnTo>
                      <a:lnTo>
                        <a:pt x="23" y="17"/>
                      </a:lnTo>
                      <a:lnTo>
                        <a:pt x="21" y="21"/>
                      </a:lnTo>
                      <a:lnTo>
                        <a:pt x="20" y="24"/>
                      </a:lnTo>
                      <a:lnTo>
                        <a:pt x="19" y="28"/>
                      </a:lnTo>
                      <a:lnTo>
                        <a:pt x="18" y="31"/>
                      </a:lnTo>
                      <a:lnTo>
                        <a:pt x="17" y="35"/>
                      </a:lnTo>
                      <a:lnTo>
                        <a:pt x="16" y="39"/>
                      </a:lnTo>
                      <a:lnTo>
                        <a:pt x="15" y="43"/>
                      </a:lnTo>
                      <a:lnTo>
                        <a:pt x="14" y="46"/>
                      </a:lnTo>
                      <a:lnTo>
                        <a:pt x="14" y="50"/>
                      </a:lnTo>
                      <a:lnTo>
                        <a:pt x="13" y="53"/>
                      </a:lnTo>
                      <a:lnTo>
                        <a:pt x="12" y="57"/>
                      </a:lnTo>
                      <a:lnTo>
                        <a:pt x="11" y="59"/>
                      </a:lnTo>
                      <a:lnTo>
                        <a:pt x="10" y="63"/>
                      </a:lnTo>
                      <a:lnTo>
                        <a:pt x="10" y="65"/>
                      </a:lnTo>
                      <a:lnTo>
                        <a:pt x="9" y="68"/>
                      </a:lnTo>
                      <a:lnTo>
                        <a:pt x="8" y="70"/>
                      </a:lnTo>
                      <a:lnTo>
                        <a:pt x="8" y="71"/>
                      </a:lnTo>
                      <a:lnTo>
                        <a:pt x="7" y="73"/>
                      </a:lnTo>
                      <a:lnTo>
                        <a:pt x="6" y="73"/>
                      </a:lnTo>
                      <a:lnTo>
                        <a:pt x="6" y="74"/>
                      </a:lnTo>
                      <a:lnTo>
                        <a:pt x="5" y="74"/>
                      </a:lnTo>
                      <a:lnTo>
                        <a:pt x="5" y="73"/>
                      </a:lnTo>
                      <a:lnTo>
                        <a:pt x="4" y="73"/>
                      </a:lnTo>
                      <a:lnTo>
                        <a:pt x="3" y="72"/>
                      </a:lnTo>
                      <a:lnTo>
                        <a:pt x="2" y="71"/>
                      </a:lnTo>
                      <a:lnTo>
                        <a:pt x="3" y="72"/>
                      </a:lnTo>
                      <a:lnTo>
                        <a:pt x="3" y="71"/>
                      </a:lnTo>
                      <a:lnTo>
                        <a:pt x="2" y="71"/>
                      </a:lnTo>
                      <a:lnTo>
                        <a:pt x="1" y="71"/>
                      </a:lnTo>
                      <a:lnTo>
                        <a:pt x="1" y="72"/>
                      </a:lnTo>
                      <a:lnTo>
                        <a:pt x="0" y="72"/>
                      </a:lnTo>
                      <a:lnTo>
                        <a:pt x="0" y="73"/>
                      </a:lnTo>
                      <a:lnTo>
                        <a:pt x="0" y="74"/>
                      </a:lnTo>
                      <a:lnTo>
                        <a:pt x="1" y="75"/>
                      </a:lnTo>
                      <a:lnTo>
                        <a:pt x="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830"/>
                <p:cNvSpPr>
                  <a:spLocks/>
                </p:cNvSpPr>
                <p:nvPr/>
              </p:nvSpPr>
              <p:spPr bwMode="auto">
                <a:xfrm>
                  <a:off x="915" y="2212"/>
                  <a:ext cx="34" cy="54"/>
                </a:xfrm>
                <a:custGeom>
                  <a:avLst/>
                  <a:gdLst>
                    <a:gd name="T0" fmla="*/ 1 w 48"/>
                    <a:gd name="T1" fmla="*/ 38 h 76"/>
                    <a:gd name="T2" fmla="*/ 3 w 48"/>
                    <a:gd name="T3" fmla="*/ 36 h 76"/>
                    <a:gd name="T4" fmla="*/ 4 w 48"/>
                    <a:gd name="T5" fmla="*/ 33 h 76"/>
                    <a:gd name="T6" fmla="*/ 6 w 48"/>
                    <a:gd name="T7" fmla="*/ 31 h 76"/>
                    <a:gd name="T8" fmla="*/ 6 w 48"/>
                    <a:gd name="T9" fmla="*/ 28 h 76"/>
                    <a:gd name="T10" fmla="*/ 8 w 48"/>
                    <a:gd name="T11" fmla="*/ 25 h 76"/>
                    <a:gd name="T12" fmla="*/ 9 w 48"/>
                    <a:gd name="T13" fmla="*/ 22 h 76"/>
                    <a:gd name="T14" fmla="*/ 10 w 48"/>
                    <a:gd name="T15" fmla="*/ 18 h 76"/>
                    <a:gd name="T16" fmla="*/ 11 w 48"/>
                    <a:gd name="T17" fmla="*/ 16 h 76"/>
                    <a:gd name="T18" fmla="*/ 12 w 48"/>
                    <a:gd name="T19" fmla="*/ 13 h 76"/>
                    <a:gd name="T20" fmla="*/ 13 w 48"/>
                    <a:gd name="T21" fmla="*/ 10 h 76"/>
                    <a:gd name="T22" fmla="*/ 15 w 48"/>
                    <a:gd name="T23" fmla="*/ 8 h 76"/>
                    <a:gd name="T24" fmla="*/ 16 w 48"/>
                    <a:gd name="T25" fmla="*/ 6 h 76"/>
                    <a:gd name="T26" fmla="*/ 18 w 48"/>
                    <a:gd name="T27" fmla="*/ 4 h 76"/>
                    <a:gd name="T28" fmla="*/ 20 w 48"/>
                    <a:gd name="T29" fmla="*/ 3 h 76"/>
                    <a:gd name="T30" fmla="*/ 21 w 48"/>
                    <a:gd name="T31" fmla="*/ 2 h 76"/>
                    <a:gd name="T32" fmla="*/ 24 w 48"/>
                    <a:gd name="T33" fmla="*/ 2 h 76"/>
                    <a:gd name="T34" fmla="*/ 23 w 48"/>
                    <a:gd name="T35" fmla="*/ 0 h 76"/>
                    <a:gd name="T36" fmla="*/ 20 w 48"/>
                    <a:gd name="T37" fmla="*/ 1 h 76"/>
                    <a:gd name="T38" fmla="*/ 18 w 48"/>
                    <a:gd name="T39" fmla="*/ 1 h 76"/>
                    <a:gd name="T40" fmla="*/ 16 w 48"/>
                    <a:gd name="T41" fmla="*/ 3 h 76"/>
                    <a:gd name="T42" fmla="*/ 15 w 48"/>
                    <a:gd name="T43" fmla="*/ 6 h 76"/>
                    <a:gd name="T44" fmla="*/ 13 w 48"/>
                    <a:gd name="T45" fmla="*/ 8 h 76"/>
                    <a:gd name="T46" fmla="*/ 11 w 48"/>
                    <a:gd name="T47" fmla="*/ 11 h 76"/>
                    <a:gd name="T48" fmla="*/ 10 w 48"/>
                    <a:gd name="T49" fmla="*/ 13 h 76"/>
                    <a:gd name="T50" fmla="*/ 9 w 48"/>
                    <a:gd name="T51" fmla="*/ 16 h 76"/>
                    <a:gd name="T52" fmla="*/ 8 w 48"/>
                    <a:gd name="T53" fmla="*/ 19 h 76"/>
                    <a:gd name="T54" fmla="*/ 7 w 48"/>
                    <a:gd name="T55" fmla="*/ 23 h 76"/>
                    <a:gd name="T56" fmla="*/ 6 w 48"/>
                    <a:gd name="T57" fmla="*/ 26 h 76"/>
                    <a:gd name="T58" fmla="*/ 4 w 48"/>
                    <a:gd name="T59" fmla="*/ 28 h 76"/>
                    <a:gd name="T60" fmla="*/ 4 w 48"/>
                    <a:gd name="T61" fmla="*/ 31 h 76"/>
                    <a:gd name="T62" fmla="*/ 3 w 48"/>
                    <a:gd name="T63" fmla="*/ 33 h 76"/>
                    <a:gd name="T64" fmla="*/ 1 w 48"/>
                    <a:gd name="T65" fmla="*/ 36 h 76"/>
                    <a:gd name="T66" fmla="*/ 1 w 48"/>
                    <a:gd name="T67" fmla="*/ 36 h 76"/>
                    <a:gd name="T68" fmla="*/ 0 w 48"/>
                    <a:gd name="T69" fmla="*/ 37 h 76"/>
                    <a:gd name="T70" fmla="*/ 0 w 48"/>
                    <a:gd name="T71" fmla="*/ 37 h 76"/>
                    <a:gd name="T72" fmla="*/ 0 w 48"/>
                    <a:gd name="T73" fmla="*/ 38 h 76"/>
                    <a:gd name="T74" fmla="*/ 0 w 48"/>
                    <a:gd name="T75" fmla="*/ 38 h 76"/>
                    <a:gd name="T76" fmla="*/ 0 w 48"/>
                    <a:gd name="T77" fmla="*/ 38 h 76"/>
                    <a:gd name="T78" fmla="*/ 1 w 48"/>
                    <a:gd name="T79" fmla="*/ 38 h 76"/>
                    <a:gd name="T80" fmla="*/ 1 w 48"/>
                    <a:gd name="T81" fmla="*/ 38 h 76"/>
                    <a:gd name="T82" fmla="*/ 1 w 48"/>
                    <a:gd name="T83" fmla="*/ 38 h 76"/>
                    <a:gd name="T84" fmla="*/ 1 w 48"/>
                    <a:gd name="T85" fmla="*/ 38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8" h="76">
                      <a:moveTo>
                        <a:pt x="2" y="76"/>
                      </a:moveTo>
                      <a:lnTo>
                        <a:pt x="3" y="75"/>
                      </a:lnTo>
                      <a:lnTo>
                        <a:pt x="4" y="73"/>
                      </a:lnTo>
                      <a:lnTo>
                        <a:pt x="5" y="72"/>
                      </a:lnTo>
                      <a:lnTo>
                        <a:pt x="7" y="69"/>
                      </a:lnTo>
                      <a:lnTo>
                        <a:pt x="9" y="66"/>
                      </a:lnTo>
                      <a:lnTo>
                        <a:pt x="10" y="63"/>
                      </a:lnTo>
                      <a:lnTo>
                        <a:pt x="11" y="61"/>
                      </a:lnTo>
                      <a:lnTo>
                        <a:pt x="12" y="58"/>
                      </a:lnTo>
                      <a:lnTo>
                        <a:pt x="13" y="55"/>
                      </a:lnTo>
                      <a:lnTo>
                        <a:pt x="14" y="52"/>
                      </a:lnTo>
                      <a:lnTo>
                        <a:pt x="15" y="49"/>
                      </a:lnTo>
                      <a:lnTo>
                        <a:pt x="16" y="46"/>
                      </a:lnTo>
                      <a:lnTo>
                        <a:pt x="17" y="43"/>
                      </a:lnTo>
                      <a:lnTo>
                        <a:pt x="19" y="40"/>
                      </a:lnTo>
                      <a:lnTo>
                        <a:pt x="20" y="37"/>
                      </a:lnTo>
                      <a:lnTo>
                        <a:pt x="21" y="34"/>
                      </a:lnTo>
                      <a:lnTo>
                        <a:pt x="22" y="31"/>
                      </a:lnTo>
                      <a:lnTo>
                        <a:pt x="23" y="28"/>
                      </a:lnTo>
                      <a:lnTo>
                        <a:pt x="24" y="25"/>
                      </a:lnTo>
                      <a:lnTo>
                        <a:pt x="25" y="23"/>
                      </a:lnTo>
                      <a:lnTo>
                        <a:pt x="27" y="20"/>
                      </a:lnTo>
                      <a:lnTo>
                        <a:pt x="28" y="18"/>
                      </a:lnTo>
                      <a:lnTo>
                        <a:pt x="29" y="15"/>
                      </a:lnTo>
                      <a:lnTo>
                        <a:pt x="31" y="13"/>
                      </a:lnTo>
                      <a:lnTo>
                        <a:pt x="32" y="11"/>
                      </a:lnTo>
                      <a:lnTo>
                        <a:pt x="34" y="9"/>
                      </a:lnTo>
                      <a:lnTo>
                        <a:pt x="35" y="8"/>
                      </a:lnTo>
                      <a:lnTo>
                        <a:pt x="37" y="7"/>
                      </a:lnTo>
                      <a:lnTo>
                        <a:pt x="39" y="6"/>
                      </a:lnTo>
                      <a:lnTo>
                        <a:pt x="41" y="5"/>
                      </a:lnTo>
                      <a:lnTo>
                        <a:pt x="43" y="4"/>
                      </a:lnTo>
                      <a:lnTo>
                        <a:pt x="45" y="4"/>
                      </a:lnTo>
                      <a:lnTo>
                        <a:pt x="48" y="4"/>
                      </a:lnTo>
                      <a:lnTo>
                        <a:pt x="48" y="1"/>
                      </a:lnTo>
                      <a:lnTo>
                        <a:pt x="45" y="0"/>
                      </a:lnTo>
                      <a:lnTo>
                        <a:pt x="43" y="1"/>
                      </a:lnTo>
                      <a:lnTo>
                        <a:pt x="40" y="1"/>
                      </a:lnTo>
                      <a:lnTo>
                        <a:pt x="38" y="2"/>
                      </a:lnTo>
                      <a:lnTo>
                        <a:pt x="36" y="3"/>
                      </a:lnTo>
                      <a:lnTo>
                        <a:pt x="34" y="4"/>
                      </a:lnTo>
                      <a:lnTo>
                        <a:pt x="32" y="6"/>
                      </a:lnTo>
                      <a:lnTo>
                        <a:pt x="30" y="8"/>
                      </a:lnTo>
                      <a:lnTo>
                        <a:pt x="29" y="11"/>
                      </a:lnTo>
                      <a:lnTo>
                        <a:pt x="27" y="13"/>
                      </a:lnTo>
                      <a:lnTo>
                        <a:pt x="25" y="15"/>
                      </a:lnTo>
                      <a:lnTo>
                        <a:pt x="24" y="18"/>
                      </a:lnTo>
                      <a:lnTo>
                        <a:pt x="23" y="21"/>
                      </a:lnTo>
                      <a:lnTo>
                        <a:pt x="22" y="23"/>
                      </a:lnTo>
                      <a:lnTo>
                        <a:pt x="20" y="26"/>
                      </a:lnTo>
                      <a:lnTo>
                        <a:pt x="19" y="29"/>
                      </a:lnTo>
                      <a:lnTo>
                        <a:pt x="18" y="32"/>
                      </a:lnTo>
                      <a:lnTo>
                        <a:pt x="17" y="35"/>
                      </a:lnTo>
                      <a:lnTo>
                        <a:pt x="16" y="38"/>
                      </a:lnTo>
                      <a:lnTo>
                        <a:pt x="15" y="41"/>
                      </a:lnTo>
                      <a:lnTo>
                        <a:pt x="14" y="45"/>
                      </a:lnTo>
                      <a:lnTo>
                        <a:pt x="12" y="48"/>
                      </a:lnTo>
                      <a:lnTo>
                        <a:pt x="11" y="50"/>
                      </a:lnTo>
                      <a:lnTo>
                        <a:pt x="10" y="53"/>
                      </a:lnTo>
                      <a:lnTo>
                        <a:pt x="9" y="56"/>
                      </a:lnTo>
                      <a:lnTo>
                        <a:pt x="8" y="59"/>
                      </a:lnTo>
                      <a:lnTo>
                        <a:pt x="7" y="62"/>
                      </a:lnTo>
                      <a:lnTo>
                        <a:pt x="5" y="64"/>
                      </a:lnTo>
                      <a:lnTo>
                        <a:pt x="5" y="66"/>
                      </a:lnTo>
                      <a:lnTo>
                        <a:pt x="3" y="69"/>
                      </a:lnTo>
                      <a:lnTo>
                        <a:pt x="2" y="70"/>
                      </a:lnTo>
                      <a:lnTo>
                        <a:pt x="0" y="72"/>
                      </a:lnTo>
                      <a:lnTo>
                        <a:pt x="2" y="72"/>
                      </a:lnTo>
                      <a:lnTo>
                        <a:pt x="0" y="72"/>
                      </a:lnTo>
                      <a:lnTo>
                        <a:pt x="0" y="73"/>
                      </a:lnTo>
                      <a:lnTo>
                        <a:pt x="0" y="74"/>
                      </a:lnTo>
                      <a:lnTo>
                        <a:pt x="0" y="75"/>
                      </a:lnTo>
                      <a:lnTo>
                        <a:pt x="0" y="76"/>
                      </a:lnTo>
                      <a:lnTo>
                        <a:pt x="1" y="76"/>
                      </a:lnTo>
                      <a:lnTo>
                        <a:pt x="2" y="76"/>
                      </a:lnTo>
                      <a:lnTo>
                        <a:pt x="3" y="75"/>
                      </a:lnTo>
                      <a:lnTo>
                        <a:pt x="2"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831"/>
                <p:cNvSpPr>
                  <a:spLocks/>
                </p:cNvSpPr>
                <p:nvPr/>
              </p:nvSpPr>
              <p:spPr bwMode="auto">
                <a:xfrm>
                  <a:off x="889" y="2264"/>
                  <a:ext cx="27" cy="9"/>
                </a:xfrm>
                <a:custGeom>
                  <a:avLst/>
                  <a:gdLst>
                    <a:gd name="T0" fmla="*/ 1 w 39"/>
                    <a:gd name="T1" fmla="*/ 6 h 14"/>
                    <a:gd name="T2" fmla="*/ 1 w 39"/>
                    <a:gd name="T3" fmla="*/ 5 h 14"/>
                    <a:gd name="T4" fmla="*/ 19 w 39"/>
                    <a:gd name="T5" fmla="*/ 2 h 14"/>
                    <a:gd name="T6" fmla="*/ 19 w 39"/>
                    <a:gd name="T7" fmla="*/ 0 h 14"/>
                    <a:gd name="T8" fmla="*/ 1 w 39"/>
                    <a:gd name="T9" fmla="*/ 4 h 14"/>
                    <a:gd name="T10" fmla="*/ 1 w 39"/>
                    <a:gd name="T11" fmla="*/ 4 h 14"/>
                    <a:gd name="T12" fmla="*/ 1 w 39"/>
                    <a:gd name="T13" fmla="*/ 4 h 14"/>
                    <a:gd name="T14" fmla="*/ 1 w 39"/>
                    <a:gd name="T15" fmla="*/ 4 h 14"/>
                    <a:gd name="T16" fmla="*/ 0 w 39"/>
                    <a:gd name="T17" fmla="*/ 4 h 14"/>
                    <a:gd name="T18" fmla="*/ 0 w 39"/>
                    <a:gd name="T19" fmla="*/ 4 h 14"/>
                    <a:gd name="T20" fmla="*/ 0 w 39"/>
                    <a:gd name="T21" fmla="*/ 4 h 14"/>
                    <a:gd name="T22" fmla="*/ 0 w 39"/>
                    <a:gd name="T23" fmla="*/ 4 h 14"/>
                    <a:gd name="T24" fmla="*/ 0 w 39"/>
                    <a:gd name="T25" fmla="*/ 4 h 14"/>
                    <a:gd name="T26" fmla="*/ 0 w 39"/>
                    <a:gd name="T27" fmla="*/ 5 h 14"/>
                    <a:gd name="T28" fmla="*/ 0 w 39"/>
                    <a:gd name="T29" fmla="*/ 5 h 14"/>
                    <a:gd name="T30" fmla="*/ 0 w 39"/>
                    <a:gd name="T31" fmla="*/ 5 h 14"/>
                    <a:gd name="T32" fmla="*/ 0 w 39"/>
                    <a:gd name="T33" fmla="*/ 5 h 14"/>
                    <a:gd name="T34" fmla="*/ 0 w 39"/>
                    <a:gd name="T35" fmla="*/ 5 h 14"/>
                    <a:gd name="T36" fmla="*/ 0 w 39"/>
                    <a:gd name="T37" fmla="*/ 5 h 14"/>
                    <a:gd name="T38" fmla="*/ 0 w 39"/>
                    <a:gd name="T39" fmla="*/ 5 h 14"/>
                    <a:gd name="T40" fmla="*/ 1 w 39"/>
                    <a:gd name="T41" fmla="*/ 5 h 14"/>
                    <a:gd name="T42" fmla="*/ 1 w 39"/>
                    <a:gd name="T43" fmla="*/ 5 h 14"/>
                    <a:gd name="T44" fmla="*/ 1 w 39"/>
                    <a:gd name="T45" fmla="*/ 6 h 14"/>
                    <a:gd name="T46" fmla="*/ 1 w 39"/>
                    <a:gd name="T47" fmla="*/ 5 h 14"/>
                    <a:gd name="T48" fmla="*/ 1 w 39"/>
                    <a:gd name="T49" fmla="*/ 6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14">
                      <a:moveTo>
                        <a:pt x="1" y="14"/>
                      </a:moveTo>
                      <a:lnTo>
                        <a:pt x="1" y="13"/>
                      </a:lnTo>
                      <a:lnTo>
                        <a:pt x="39" y="4"/>
                      </a:lnTo>
                      <a:lnTo>
                        <a:pt x="39" y="0"/>
                      </a:lnTo>
                      <a:lnTo>
                        <a:pt x="1" y="10"/>
                      </a:lnTo>
                      <a:lnTo>
                        <a:pt x="0" y="10"/>
                      </a:lnTo>
                      <a:lnTo>
                        <a:pt x="0" y="12"/>
                      </a:lnTo>
                      <a:lnTo>
                        <a:pt x="0" y="13"/>
                      </a:lnTo>
                      <a:lnTo>
                        <a:pt x="1" y="13"/>
                      </a:lnTo>
                      <a:lnTo>
                        <a:pt x="1" y="14"/>
                      </a:lnTo>
                      <a:lnTo>
                        <a:pt x="1" y="13"/>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832"/>
                <p:cNvSpPr>
                  <a:spLocks/>
                </p:cNvSpPr>
                <p:nvPr/>
              </p:nvSpPr>
              <p:spPr bwMode="auto">
                <a:xfrm>
                  <a:off x="868" y="2271"/>
                  <a:ext cx="21" cy="21"/>
                </a:xfrm>
                <a:custGeom>
                  <a:avLst/>
                  <a:gdLst>
                    <a:gd name="T0" fmla="*/ 1 w 30"/>
                    <a:gd name="T1" fmla="*/ 15 h 30"/>
                    <a:gd name="T2" fmla="*/ 2 w 30"/>
                    <a:gd name="T3" fmla="*/ 15 h 30"/>
                    <a:gd name="T4" fmla="*/ 3 w 30"/>
                    <a:gd name="T5" fmla="*/ 15 h 30"/>
                    <a:gd name="T6" fmla="*/ 4 w 30"/>
                    <a:gd name="T7" fmla="*/ 14 h 30"/>
                    <a:gd name="T8" fmla="*/ 4 w 30"/>
                    <a:gd name="T9" fmla="*/ 13 h 30"/>
                    <a:gd name="T10" fmla="*/ 6 w 30"/>
                    <a:gd name="T11" fmla="*/ 13 h 30"/>
                    <a:gd name="T12" fmla="*/ 6 w 30"/>
                    <a:gd name="T13" fmla="*/ 11 h 30"/>
                    <a:gd name="T14" fmla="*/ 8 w 30"/>
                    <a:gd name="T15" fmla="*/ 10 h 30"/>
                    <a:gd name="T16" fmla="*/ 8 w 30"/>
                    <a:gd name="T17" fmla="*/ 8 h 30"/>
                    <a:gd name="T18" fmla="*/ 9 w 30"/>
                    <a:gd name="T19" fmla="*/ 7 h 30"/>
                    <a:gd name="T20" fmla="*/ 10 w 30"/>
                    <a:gd name="T21" fmla="*/ 6 h 30"/>
                    <a:gd name="T22" fmla="*/ 11 w 30"/>
                    <a:gd name="T23" fmla="*/ 5 h 30"/>
                    <a:gd name="T24" fmla="*/ 12 w 30"/>
                    <a:gd name="T25" fmla="*/ 4 h 30"/>
                    <a:gd name="T26" fmla="*/ 13 w 30"/>
                    <a:gd name="T27" fmla="*/ 3 h 30"/>
                    <a:gd name="T28" fmla="*/ 14 w 30"/>
                    <a:gd name="T29" fmla="*/ 2 h 30"/>
                    <a:gd name="T30" fmla="*/ 14 w 30"/>
                    <a:gd name="T31" fmla="*/ 2 h 30"/>
                    <a:gd name="T32" fmla="*/ 15 w 30"/>
                    <a:gd name="T33" fmla="*/ 0 h 30"/>
                    <a:gd name="T34" fmla="*/ 13 w 30"/>
                    <a:gd name="T35" fmla="*/ 0 h 30"/>
                    <a:gd name="T36" fmla="*/ 13 w 30"/>
                    <a:gd name="T37" fmla="*/ 1 h 30"/>
                    <a:gd name="T38" fmla="*/ 11 w 30"/>
                    <a:gd name="T39" fmla="*/ 1 h 30"/>
                    <a:gd name="T40" fmla="*/ 11 w 30"/>
                    <a:gd name="T41" fmla="*/ 3 h 30"/>
                    <a:gd name="T42" fmla="*/ 9 w 30"/>
                    <a:gd name="T43" fmla="*/ 4 h 30"/>
                    <a:gd name="T44" fmla="*/ 8 w 30"/>
                    <a:gd name="T45" fmla="*/ 5 h 30"/>
                    <a:gd name="T46" fmla="*/ 8 w 30"/>
                    <a:gd name="T47" fmla="*/ 6 h 30"/>
                    <a:gd name="T48" fmla="*/ 6 w 30"/>
                    <a:gd name="T49" fmla="*/ 8 h 30"/>
                    <a:gd name="T50" fmla="*/ 6 w 30"/>
                    <a:gd name="T51" fmla="*/ 9 h 30"/>
                    <a:gd name="T52" fmla="*/ 4 w 30"/>
                    <a:gd name="T53" fmla="*/ 11 h 30"/>
                    <a:gd name="T54" fmla="*/ 4 w 30"/>
                    <a:gd name="T55" fmla="*/ 12 h 30"/>
                    <a:gd name="T56" fmla="*/ 4 w 30"/>
                    <a:gd name="T57" fmla="*/ 13 h 30"/>
                    <a:gd name="T58" fmla="*/ 3 w 30"/>
                    <a:gd name="T59" fmla="*/ 13 h 30"/>
                    <a:gd name="T60" fmla="*/ 2 w 30"/>
                    <a:gd name="T61" fmla="*/ 13 h 30"/>
                    <a:gd name="T62" fmla="*/ 2 w 30"/>
                    <a:gd name="T63" fmla="*/ 13 h 30"/>
                    <a:gd name="T64" fmla="*/ 1 w 30"/>
                    <a:gd name="T65" fmla="*/ 13 h 30"/>
                    <a:gd name="T66" fmla="*/ 1 w 30"/>
                    <a:gd name="T67" fmla="*/ 13 h 30"/>
                    <a:gd name="T68" fmla="*/ 1 w 30"/>
                    <a:gd name="T69" fmla="*/ 13 h 30"/>
                    <a:gd name="T70" fmla="*/ 1 w 30"/>
                    <a:gd name="T71" fmla="*/ 13 h 30"/>
                    <a:gd name="T72" fmla="*/ 1 w 30"/>
                    <a:gd name="T73" fmla="*/ 13 h 30"/>
                    <a:gd name="T74" fmla="*/ 1 w 30"/>
                    <a:gd name="T75" fmla="*/ 13 h 30"/>
                    <a:gd name="T76" fmla="*/ 0 w 30"/>
                    <a:gd name="T77" fmla="*/ 14 h 30"/>
                    <a:gd name="T78" fmla="*/ 1 w 30"/>
                    <a:gd name="T79" fmla="*/ 14 h 30"/>
                    <a:gd name="T80" fmla="*/ 1 w 30"/>
                    <a:gd name="T81" fmla="*/ 14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 h="30">
                      <a:moveTo>
                        <a:pt x="1" y="29"/>
                      </a:moveTo>
                      <a:lnTo>
                        <a:pt x="2" y="30"/>
                      </a:lnTo>
                      <a:lnTo>
                        <a:pt x="3" y="30"/>
                      </a:lnTo>
                      <a:lnTo>
                        <a:pt x="4" y="30"/>
                      </a:lnTo>
                      <a:lnTo>
                        <a:pt x="5" y="30"/>
                      </a:lnTo>
                      <a:lnTo>
                        <a:pt x="6" y="30"/>
                      </a:lnTo>
                      <a:lnTo>
                        <a:pt x="7" y="30"/>
                      </a:lnTo>
                      <a:lnTo>
                        <a:pt x="8" y="29"/>
                      </a:lnTo>
                      <a:lnTo>
                        <a:pt x="9" y="29"/>
                      </a:lnTo>
                      <a:lnTo>
                        <a:pt x="9" y="27"/>
                      </a:lnTo>
                      <a:lnTo>
                        <a:pt x="10" y="27"/>
                      </a:lnTo>
                      <a:lnTo>
                        <a:pt x="11" y="25"/>
                      </a:lnTo>
                      <a:lnTo>
                        <a:pt x="12" y="24"/>
                      </a:lnTo>
                      <a:lnTo>
                        <a:pt x="12" y="23"/>
                      </a:lnTo>
                      <a:lnTo>
                        <a:pt x="14" y="22"/>
                      </a:lnTo>
                      <a:lnTo>
                        <a:pt x="15" y="20"/>
                      </a:lnTo>
                      <a:lnTo>
                        <a:pt x="15" y="18"/>
                      </a:lnTo>
                      <a:lnTo>
                        <a:pt x="17" y="17"/>
                      </a:lnTo>
                      <a:lnTo>
                        <a:pt x="17" y="16"/>
                      </a:lnTo>
                      <a:lnTo>
                        <a:pt x="18" y="14"/>
                      </a:lnTo>
                      <a:lnTo>
                        <a:pt x="19" y="13"/>
                      </a:lnTo>
                      <a:lnTo>
                        <a:pt x="20" y="12"/>
                      </a:lnTo>
                      <a:lnTo>
                        <a:pt x="22" y="11"/>
                      </a:lnTo>
                      <a:lnTo>
                        <a:pt x="22" y="10"/>
                      </a:lnTo>
                      <a:lnTo>
                        <a:pt x="23" y="8"/>
                      </a:lnTo>
                      <a:lnTo>
                        <a:pt x="24" y="7"/>
                      </a:lnTo>
                      <a:lnTo>
                        <a:pt x="25" y="6"/>
                      </a:lnTo>
                      <a:lnTo>
                        <a:pt x="26" y="6"/>
                      </a:lnTo>
                      <a:lnTo>
                        <a:pt x="27" y="5"/>
                      </a:lnTo>
                      <a:lnTo>
                        <a:pt x="28" y="4"/>
                      </a:lnTo>
                      <a:lnTo>
                        <a:pt x="29" y="4"/>
                      </a:lnTo>
                      <a:lnTo>
                        <a:pt x="30" y="4"/>
                      </a:lnTo>
                      <a:lnTo>
                        <a:pt x="30" y="0"/>
                      </a:lnTo>
                      <a:lnTo>
                        <a:pt x="29" y="0"/>
                      </a:lnTo>
                      <a:lnTo>
                        <a:pt x="27" y="0"/>
                      </a:lnTo>
                      <a:lnTo>
                        <a:pt x="26" y="0"/>
                      </a:lnTo>
                      <a:lnTo>
                        <a:pt x="25" y="2"/>
                      </a:lnTo>
                      <a:lnTo>
                        <a:pt x="24" y="2"/>
                      </a:lnTo>
                      <a:lnTo>
                        <a:pt x="23" y="3"/>
                      </a:lnTo>
                      <a:lnTo>
                        <a:pt x="22" y="4"/>
                      </a:lnTo>
                      <a:lnTo>
                        <a:pt x="21" y="5"/>
                      </a:lnTo>
                      <a:lnTo>
                        <a:pt x="20" y="7"/>
                      </a:lnTo>
                      <a:lnTo>
                        <a:pt x="19" y="8"/>
                      </a:lnTo>
                      <a:lnTo>
                        <a:pt x="18" y="9"/>
                      </a:lnTo>
                      <a:lnTo>
                        <a:pt x="17" y="10"/>
                      </a:lnTo>
                      <a:lnTo>
                        <a:pt x="16" y="12"/>
                      </a:lnTo>
                      <a:lnTo>
                        <a:pt x="15" y="13"/>
                      </a:lnTo>
                      <a:lnTo>
                        <a:pt x="14" y="15"/>
                      </a:lnTo>
                      <a:lnTo>
                        <a:pt x="13" y="16"/>
                      </a:lnTo>
                      <a:lnTo>
                        <a:pt x="12" y="18"/>
                      </a:lnTo>
                      <a:lnTo>
                        <a:pt x="10" y="20"/>
                      </a:lnTo>
                      <a:lnTo>
                        <a:pt x="9" y="22"/>
                      </a:lnTo>
                      <a:lnTo>
                        <a:pt x="8" y="24"/>
                      </a:lnTo>
                      <a:lnTo>
                        <a:pt x="7" y="25"/>
                      </a:lnTo>
                      <a:lnTo>
                        <a:pt x="6" y="26"/>
                      </a:lnTo>
                      <a:lnTo>
                        <a:pt x="5" y="26"/>
                      </a:lnTo>
                      <a:lnTo>
                        <a:pt x="5" y="27"/>
                      </a:lnTo>
                      <a:lnTo>
                        <a:pt x="4" y="27"/>
                      </a:lnTo>
                      <a:lnTo>
                        <a:pt x="4" y="26"/>
                      </a:lnTo>
                      <a:lnTo>
                        <a:pt x="3" y="26"/>
                      </a:lnTo>
                      <a:lnTo>
                        <a:pt x="3" y="25"/>
                      </a:lnTo>
                      <a:lnTo>
                        <a:pt x="2" y="25"/>
                      </a:lnTo>
                      <a:lnTo>
                        <a:pt x="2" y="26"/>
                      </a:lnTo>
                      <a:lnTo>
                        <a:pt x="1" y="26"/>
                      </a:lnTo>
                      <a:lnTo>
                        <a:pt x="1" y="27"/>
                      </a:lnTo>
                      <a:lnTo>
                        <a:pt x="0" y="27"/>
                      </a:lnTo>
                      <a:lnTo>
                        <a:pt x="0" y="28"/>
                      </a:lnTo>
                      <a:lnTo>
                        <a:pt x="1" y="28"/>
                      </a:lnTo>
                      <a:lnTo>
                        <a:pt x="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833"/>
                <p:cNvSpPr>
                  <a:spLocks/>
                </p:cNvSpPr>
                <p:nvPr/>
              </p:nvSpPr>
              <p:spPr bwMode="auto">
                <a:xfrm>
                  <a:off x="836" y="2258"/>
                  <a:ext cx="36" cy="34"/>
                </a:xfrm>
                <a:custGeom>
                  <a:avLst/>
                  <a:gdLst>
                    <a:gd name="T0" fmla="*/ 2 w 50"/>
                    <a:gd name="T1" fmla="*/ 6 h 49"/>
                    <a:gd name="T2" fmla="*/ 4 w 50"/>
                    <a:gd name="T3" fmla="*/ 4 h 49"/>
                    <a:gd name="T4" fmla="*/ 5 w 50"/>
                    <a:gd name="T5" fmla="*/ 3 h 49"/>
                    <a:gd name="T6" fmla="*/ 6 w 50"/>
                    <a:gd name="T7" fmla="*/ 2 h 49"/>
                    <a:gd name="T8" fmla="*/ 8 w 50"/>
                    <a:gd name="T9" fmla="*/ 2 h 49"/>
                    <a:gd name="T10" fmla="*/ 9 w 50"/>
                    <a:gd name="T11" fmla="*/ 2 h 49"/>
                    <a:gd name="T12" fmla="*/ 10 w 50"/>
                    <a:gd name="T13" fmla="*/ 3 h 49"/>
                    <a:gd name="T14" fmla="*/ 11 w 50"/>
                    <a:gd name="T15" fmla="*/ 4 h 49"/>
                    <a:gd name="T16" fmla="*/ 12 w 50"/>
                    <a:gd name="T17" fmla="*/ 6 h 49"/>
                    <a:gd name="T18" fmla="*/ 14 w 50"/>
                    <a:gd name="T19" fmla="*/ 7 h 49"/>
                    <a:gd name="T20" fmla="*/ 15 w 50"/>
                    <a:gd name="T21" fmla="*/ 9 h 49"/>
                    <a:gd name="T22" fmla="*/ 16 w 50"/>
                    <a:gd name="T23" fmla="*/ 12 h 49"/>
                    <a:gd name="T24" fmla="*/ 17 w 50"/>
                    <a:gd name="T25" fmla="*/ 14 h 49"/>
                    <a:gd name="T26" fmla="*/ 19 w 50"/>
                    <a:gd name="T27" fmla="*/ 17 h 49"/>
                    <a:gd name="T28" fmla="*/ 22 w 50"/>
                    <a:gd name="T29" fmla="*/ 19 h 49"/>
                    <a:gd name="T30" fmla="*/ 23 w 50"/>
                    <a:gd name="T31" fmla="*/ 22 h 49"/>
                    <a:gd name="T32" fmla="*/ 26 w 50"/>
                    <a:gd name="T33" fmla="*/ 22 h 49"/>
                    <a:gd name="T34" fmla="*/ 23 w 50"/>
                    <a:gd name="T35" fmla="*/ 19 h 49"/>
                    <a:gd name="T36" fmla="*/ 22 w 50"/>
                    <a:gd name="T37" fmla="*/ 17 h 49"/>
                    <a:gd name="T38" fmla="*/ 19 w 50"/>
                    <a:gd name="T39" fmla="*/ 14 h 49"/>
                    <a:gd name="T40" fmla="*/ 18 w 50"/>
                    <a:gd name="T41" fmla="*/ 12 h 49"/>
                    <a:gd name="T42" fmla="*/ 17 w 50"/>
                    <a:gd name="T43" fmla="*/ 9 h 49"/>
                    <a:gd name="T44" fmla="*/ 15 w 50"/>
                    <a:gd name="T45" fmla="*/ 7 h 49"/>
                    <a:gd name="T46" fmla="*/ 14 w 50"/>
                    <a:gd name="T47" fmla="*/ 6 h 49"/>
                    <a:gd name="T48" fmla="*/ 12 w 50"/>
                    <a:gd name="T49" fmla="*/ 3 h 49"/>
                    <a:gd name="T50" fmla="*/ 12 w 50"/>
                    <a:gd name="T51" fmla="*/ 2 h 49"/>
                    <a:gd name="T52" fmla="*/ 10 w 50"/>
                    <a:gd name="T53" fmla="*/ 1 h 49"/>
                    <a:gd name="T54" fmla="*/ 9 w 50"/>
                    <a:gd name="T55" fmla="*/ 0 h 49"/>
                    <a:gd name="T56" fmla="*/ 6 w 50"/>
                    <a:gd name="T57" fmla="*/ 0 h 49"/>
                    <a:gd name="T58" fmla="*/ 5 w 50"/>
                    <a:gd name="T59" fmla="*/ 1 h 49"/>
                    <a:gd name="T60" fmla="*/ 4 w 50"/>
                    <a:gd name="T61" fmla="*/ 1 h 49"/>
                    <a:gd name="T62" fmla="*/ 2 w 50"/>
                    <a:gd name="T63" fmla="*/ 3 h 49"/>
                    <a:gd name="T64" fmla="*/ 0 w 50"/>
                    <a:gd name="T65" fmla="*/ 5 h 49"/>
                    <a:gd name="T66" fmla="*/ 0 w 50"/>
                    <a:gd name="T67" fmla="*/ 6 h 49"/>
                    <a:gd name="T68" fmla="*/ 0 w 50"/>
                    <a:gd name="T69" fmla="*/ 6 h 49"/>
                    <a:gd name="T70" fmla="*/ 0 w 50"/>
                    <a:gd name="T71" fmla="*/ 6 h 49"/>
                    <a:gd name="T72" fmla="*/ 1 w 50"/>
                    <a:gd name="T73" fmla="*/ 7 h 49"/>
                    <a:gd name="T74" fmla="*/ 1 w 50"/>
                    <a:gd name="T75" fmla="*/ 7 h 49"/>
                    <a:gd name="T76" fmla="*/ 1 w 50"/>
                    <a:gd name="T77" fmla="*/ 7 h 49"/>
                    <a:gd name="T78" fmla="*/ 1 w 50"/>
                    <a:gd name="T79" fmla="*/ 6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49">
                      <a:moveTo>
                        <a:pt x="3" y="13"/>
                      </a:moveTo>
                      <a:lnTo>
                        <a:pt x="4" y="11"/>
                      </a:lnTo>
                      <a:lnTo>
                        <a:pt x="6" y="9"/>
                      </a:lnTo>
                      <a:lnTo>
                        <a:pt x="8" y="8"/>
                      </a:lnTo>
                      <a:lnTo>
                        <a:pt x="9" y="7"/>
                      </a:lnTo>
                      <a:lnTo>
                        <a:pt x="10" y="6"/>
                      </a:lnTo>
                      <a:lnTo>
                        <a:pt x="11" y="5"/>
                      </a:lnTo>
                      <a:lnTo>
                        <a:pt x="13" y="5"/>
                      </a:lnTo>
                      <a:lnTo>
                        <a:pt x="15" y="5"/>
                      </a:lnTo>
                      <a:lnTo>
                        <a:pt x="16" y="5"/>
                      </a:lnTo>
                      <a:lnTo>
                        <a:pt x="17" y="5"/>
                      </a:lnTo>
                      <a:lnTo>
                        <a:pt x="18" y="6"/>
                      </a:lnTo>
                      <a:lnTo>
                        <a:pt x="19" y="7"/>
                      </a:lnTo>
                      <a:lnTo>
                        <a:pt x="20" y="8"/>
                      </a:lnTo>
                      <a:lnTo>
                        <a:pt x="21" y="9"/>
                      </a:lnTo>
                      <a:lnTo>
                        <a:pt x="22" y="10"/>
                      </a:lnTo>
                      <a:lnTo>
                        <a:pt x="24" y="12"/>
                      </a:lnTo>
                      <a:lnTo>
                        <a:pt x="25" y="14"/>
                      </a:lnTo>
                      <a:lnTo>
                        <a:pt x="26" y="15"/>
                      </a:lnTo>
                      <a:lnTo>
                        <a:pt x="27" y="17"/>
                      </a:lnTo>
                      <a:lnTo>
                        <a:pt x="29" y="19"/>
                      </a:lnTo>
                      <a:lnTo>
                        <a:pt x="30" y="21"/>
                      </a:lnTo>
                      <a:lnTo>
                        <a:pt x="31" y="24"/>
                      </a:lnTo>
                      <a:lnTo>
                        <a:pt x="33" y="26"/>
                      </a:lnTo>
                      <a:lnTo>
                        <a:pt x="34" y="29"/>
                      </a:lnTo>
                      <a:lnTo>
                        <a:pt x="36" y="32"/>
                      </a:lnTo>
                      <a:lnTo>
                        <a:pt x="37" y="34"/>
                      </a:lnTo>
                      <a:lnTo>
                        <a:pt x="39" y="37"/>
                      </a:lnTo>
                      <a:lnTo>
                        <a:pt x="41" y="40"/>
                      </a:lnTo>
                      <a:lnTo>
                        <a:pt x="43" y="43"/>
                      </a:lnTo>
                      <a:lnTo>
                        <a:pt x="45" y="46"/>
                      </a:lnTo>
                      <a:lnTo>
                        <a:pt x="47" y="49"/>
                      </a:lnTo>
                      <a:lnTo>
                        <a:pt x="50" y="46"/>
                      </a:lnTo>
                      <a:lnTo>
                        <a:pt x="47" y="43"/>
                      </a:lnTo>
                      <a:lnTo>
                        <a:pt x="45" y="40"/>
                      </a:lnTo>
                      <a:lnTo>
                        <a:pt x="43" y="37"/>
                      </a:lnTo>
                      <a:lnTo>
                        <a:pt x="41" y="34"/>
                      </a:lnTo>
                      <a:lnTo>
                        <a:pt x="40" y="32"/>
                      </a:lnTo>
                      <a:lnTo>
                        <a:pt x="38" y="29"/>
                      </a:lnTo>
                      <a:lnTo>
                        <a:pt x="37" y="26"/>
                      </a:lnTo>
                      <a:lnTo>
                        <a:pt x="35" y="24"/>
                      </a:lnTo>
                      <a:lnTo>
                        <a:pt x="34" y="21"/>
                      </a:lnTo>
                      <a:lnTo>
                        <a:pt x="32" y="19"/>
                      </a:lnTo>
                      <a:lnTo>
                        <a:pt x="31" y="17"/>
                      </a:lnTo>
                      <a:lnTo>
                        <a:pt x="29" y="15"/>
                      </a:lnTo>
                      <a:lnTo>
                        <a:pt x="28" y="13"/>
                      </a:lnTo>
                      <a:lnTo>
                        <a:pt x="27" y="11"/>
                      </a:lnTo>
                      <a:lnTo>
                        <a:pt x="26" y="9"/>
                      </a:lnTo>
                      <a:lnTo>
                        <a:pt x="24" y="7"/>
                      </a:lnTo>
                      <a:lnTo>
                        <a:pt x="23" y="6"/>
                      </a:lnTo>
                      <a:lnTo>
                        <a:pt x="22" y="5"/>
                      </a:lnTo>
                      <a:lnTo>
                        <a:pt x="21" y="3"/>
                      </a:lnTo>
                      <a:lnTo>
                        <a:pt x="19" y="2"/>
                      </a:lnTo>
                      <a:lnTo>
                        <a:pt x="18" y="2"/>
                      </a:lnTo>
                      <a:lnTo>
                        <a:pt x="16" y="0"/>
                      </a:lnTo>
                      <a:lnTo>
                        <a:pt x="15" y="0"/>
                      </a:lnTo>
                      <a:lnTo>
                        <a:pt x="13" y="0"/>
                      </a:lnTo>
                      <a:lnTo>
                        <a:pt x="12" y="0"/>
                      </a:lnTo>
                      <a:lnTo>
                        <a:pt x="10" y="1"/>
                      </a:lnTo>
                      <a:lnTo>
                        <a:pt x="9" y="2"/>
                      </a:lnTo>
                      <a:lnTo>
                        <a:pt x="7" y="3"/>
                      </a:lnTo>
                      <a:lnTo>
                        <a:pt x="6" y="5"/>
                      </a:lnTo>
                      <a:lnTo>
                        <a:pt x="4" y="6"/>
                      </a:lnTo>
                      <a:lnTo>
                        <a:pt x="2" y="8"/>
                      </a:lnTo>
                      <a:lnTo>
                        <a:pt x="0" y="10"/>
                      </a:lnTo>
                      <a:lnTo>
                        <a:pt x="0" y="11"/>
                      </a:lnTo>
                      <a:lnTo>
                        <a:pt x="0" y="12"/>
                      </a:lnTo>
                      <a:lnTo>
                        <a:pt x="0" y="13"/>
                      </a:lnTo>
                      <a:lnTo>
                        <a:pt x="1" y="14"/>
                      </a:lnTo>
                      <a:lnTo>
                        <a:pt x="2"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834"/>
                <p:cNvSpPr>
                  <a:spLocks/>
                </p:cNvSpPr>
                <p:nvPr/>
              </p:nvSpPr>
              <p:spPr bwMode="auto">
                <a:xfrm>
                  <a:off x="810" y="2264"/>
                  <a:ext cx="28" cy="38"/>
                </a:xfrm>
                <a:custGeom>
                  <a:avLst/>
                  <a:gdLst>
                    <a:gd name="T0" fmla="*/ 1 w 41"/>
                    <a:gd name="T1" fmla="*/ 27 h 53"/>
                    <a:gd name="T2" fmla="*/ 1 w 41"/>
                    <a:gd name="T3" fmla="*/ 27 h 53"/>
                    <a:gd name="T4" fmla="*/ 19 w 41"/>
                    <a:gd name="T5" fmla="*/ 1 h 53"/>
                    <a:gd name="T6" fmla="*/ 18 w 41"/>
                    <a:gd name="T7" fmla="*/ 0 h 53"/>
                    <a:gd name="T8" fmla="*/ 1 w 41"/>
                    <a:gd name="T9" fmla="*/ 25 h 53"/>
                    <a:gd name="T10" fmla="*/ 1 w 41"/>
                    <a:gd name="T11" fmla="*/ 25 h 53"/>
                    <a:gd name="T12" fmla="*/ 1 w 41"/>
                    <a:gd name="T13" fmla="*/ 25 h 53"/>
                    <a:gd name="T14" fmla="*/ 0 w 41"/>
                    <a:gd name="T15" fmla="*/ 25 h 53"/>
                    <a:gd name="T16" fmla="*/ 0 w 41"/>
                    <a:gd name="T17" fmla="*/ 26 h 53"/>
                    <a:gd name="T18" fmla="*/ 0 w 41"/>
                    <a:gd name="T19" fmla="*/ 26 h 53"/>
                    <a:gd name="T20" fmla="*/ 0 w 41"/>
                    <a:gd name="T21" fmla="*/ 27 h 53"/>
                    <a:gd name="T22" fmla="*/ 0 w 41"/>
                    <a:gd name="T23" fmla="*/ 27 h 53"/>
                    <a:gd name="T24" fmla="*/ 0 w 41"/>
                    <a:gd name="T25" fmla="*/ 27 h 53"/>
                    <a:gd name="T26" fmla="*/ 1 w 41"/>
                    <a:gd name="T27" fmla="*/ 27 h 53"/>
                    <a:gd name="T28" fmla="*/ 1 w 41"/>
                    <a:gd name="T29" fmla="*/ 27 h 53"/>
                    <a:gd name="T30" fmla="*/ 1 w 41"/>
                    <a:gd name="T31" fmla="*/ 27 h 53"/>
                    <a:gd name="T32" fmla="*/ 1 w 41"/>
                    <a:gd name="T33" fmla="*/ 27 h 53"/>
                    <a:gd name="T34" fmla="*/ 1 w 41"/>
                    <a:gd name="T35" fmla="*/ 27 h 53"/>
                    <a:gd name="T36" fmla="*/ 1 w 41"/>
                    <a:gd name="T37" fmla="*/ 27 h 53"/>
                    <a:gd name="T38" fmla="*/ 1 w 41"/>
                    <a:gd name="T39" fmla="*/ 27 h 53"/>
                    <a:gd name="T40" fmla="*/ 1 w 41"/>
                    <a:gd name="T41" fmla="*/ 27 h 53"/>
                    <a:gd name="T42" fmla="*/ 1 w 41"/>
                    <a:gd name="T43" fmla="*/ 27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53">
                      <a:moveTo>
                        <a:pt x="1" y="52"/>
                      </a:moveTo>
                      <a:lnTo>
                        <a:pt x="3" y="52"/>
                      </a:lnTo>
                      <a:lnTo>
                        <a:pt x="41" y="3"/>
                      </a:lnTo>
                      <a:lnTo>
                        <a:pt x="39" y="0"/>
                      </a:lnTo>
                      <a:lnTo>
                        <a:pt x="1" y="49"/>
                      </a:lnTo>
                      <a:lnTo>
                        <a:pt x="3" y="49"/>
                      </a:lnTo>
                      <a:lnTo>
                        <a:pt x="1" y="49"/>
                      </a:lnTo>
                      <a:lnTo>
                        <a:pt x="0" y="49"/>
                      </a:lnTo>
                      <a:lnTo>
                        <a:pt x="0" y="50"/>
                      </a:lnTo>
                      <a:lnTo>
                        <a:pt x="0" y="51"/>
                      </a:lnTo>
                      <a:lnTo>
                        <a:pt x="1" y="52"/>
                      </a:lnTo>
                      <a:lnTo>
                        <a:pt x="2" y="52"/>
                      </a:lnTo>
                      <a:lnTo>
                        <a:pt x="2" y="53"/>
                      </a:lnTo>
                      <a:lnTo>
                        <a:pt x="3" y="52"/>
                      </a:lnTo>
                      <a:lnTo>
                        <a:pt x="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835"/>
                <p:cNvSpPr>
                  <a:spLocks/>
                </p:cNvSpPr>
                <p:nvPr/>
              </p:nvSpPr>
              <p:spPr bwMode="auto">
                <a:xfrm>
                  <a:off x="790" y="2238"/>
                  <a:ext cx="29" cy="63"/>
                </a:xfrm>
                <a:custGeom>
                  <a:avLst/>
                  <a:gdLst>
                    <a:gd name="T0" fmla="*/ 20 w 41"/>
                    <a:gd name="T1" fmla="*/ 0 h 88"/>
                    <a:gd name="T2" fmla="*/ 15 w 41"/>
                    <a:gd name="T3" fmla="*/ 5 h 88"/>
                    <a:gd name="T4" fmla="*/ 11 w 41"/>
                    <a:gd name="T5" fmla="*/ 10 h 88"/>
                    <a:gd name="T6" fmla="*/ 8 w 41"/>
                    <a:gd name="T7" fmla="*/ 14 h 88"/>
                    <a:gd name="T8" fmla="*/ 5 w 41"/>
                    <a:gd name="T9" fmla="*/ 16 h 88"/>
                    <a:gd name="T10" fmla="*/ 3 w 41"/>
                    <a:gd name="T11" fmla="*/ 19 h 88"/>
                    <a:gd name="T12" fmla="*/ 1 w 41"/>
                    <a:gd name="T13" fmla="*/ 21 h 88"/>
                    <a:gd name="T14" fmla="*/ 1 w 41"/>
                    <a:gd name="T15" fmla="*/ 23 h 88"/>
                    <a:gd name="T16" fmla="*/ 0 w 41"/>
                    <a:gd name="T17" fmla="*/ 25 h 88"/>
                    <a:gd name="T18" fmla="*/ 0 w 41"/>
                    <a:gd name="T19" fmla="*/ 27 h 88"/>
                    <a:gd name="T20" fmla="*/ 1 w 41"/>
                    <a:gd name="T21" fmla="*/ 29 h 88"/>
                    <a:gd name="T22" fmla="*/ 2 w 41"/>
                    <a:gd name="T23" fmla="*/ 31 h 88"/>
                    <a:gd name="T24" fmla="*/ 4 w 41"/>
                    <a:gd name="T25" fmla="*/ 33 h 88"/>
                    <a:gd name="T26" fmla="*/ 6 w 41"/>
                    <a:gd name="T27" fmla="*/ 35 h 88"/>
                    <a:gd name="T28" fmla="*/ 8 w 41"/>
                    <a:gd name="T29" fmla="*/ 38 h 88"/>
                    <a:gd name="T30" fmla="*/ 11 w 41"/>
                    <a:gd name="T31" fmla="*/ 42 h 88"/>
                    <a:gd name="T32" fmla="*/ 15 w 41"/>
                    <a:gd name="T33" fmla="*/ 45 h 88"/>
                    <a:gd name="T34" fmla="*/ 14 w 41"/>
                    <a:gd name="T35" fmla="*/ 42 h 88"/>
                    <a:gd name="T36" fmla="*/ 11 w 41"/>
                    <a:gd name="T37" fmla="*/ 38 h 88"/>
                    <a:gd name="T38" fmla="*/ 8 w 41"/>
                    <a:gd name="T39" fmla="*/ 35 h 88"/>
                    <a:gd name="T40" fmla="*/ 6 w 41"/>
                    <a:gd name="T41" fmla="*/ 32 h 88"/>
                    <a:gd name="T42" fmla="*/ 4 w 41"/>
                    <a:gd name="T43" fmla="*/ 30 h 88"/>
                    <a:gd name="T44" fmla="*/ 3 w 41"/>
                    <a:gd name="T45" fmla="*/ 29 h 88"/>
                    <a:gd name="T46" fmla="*/ 1 w 41"/>
                    <a:gd name="T47" fmla="*/ 27 h 88"/>
                    <a:gd name="T48" fmla="*/ 1 w 41"/>
                    <a:gd name="T49" fmla="*/ 26 h 88"/>
                    <a:gd name="T50" fmla="*/ 1 w 41"/>
                    <a:gd name="T51" fmla="*/ 24 h 88"/>
                    <a:gd name="T52" fmla="*/ 3 w 41"/>
                    <a:gd name="T53" fmla="*/ 23 h 88"/>
                    <a:gd name="T54" fmla="*/ 4 w 41"/>
                    <a:gd name="T55" fmla="*/ 21 h 88"/>
                    <a:gd name="T56" fmla="*/ 5 w 41"/>
                    <a:gd name="T57" fmla="*/ 19 h 88"/>
                    <a:gd name="T58" fmla="*/ 8 w 41"/>
                    <a:gd name="T59" fmla="*/ 16 h 88"/>
                    <a:gd name="T60" fmla="*/ 11 w 41"/>
                    <a:gd name="T61" fmla="*/ 13 h 88"/>
                    <a:gd name="T62" fmla="*/ 14 w 41"/>
                    <a:gd name="T63" fmla="*/ 9 h 88"/>
                    <a:gd name="T64" fmla="*/ 18 w 41"/>
                    <a:gd name="T65" fmla="*/ 4 h 88"/>
                    <a:gd name="T66" fmla="*/ 20 w 41"/>
                    <a:gd name="T67" fmla="*/ 2 h 88"/>
                    <a:gd name="T68" fmla="*/ 21 w 41"/>
                    <a:gd name="T69" fmla="*/ 1 h 88"/>
                    <a:gd name="T70" fmla="*/ 21 w 41"/>
                    <a:gd name="T71" fmla="*/ 1 h 88"/>
                    <a:gd name="T72" fmla="*/ 21 w 41"/>
                    <a:gd name="T73" fmla="*/ 1 h 88"/>
                    <a:gd name="T74" fmla="*/ 21 w 41"/>
                    <a:gd name="T75" fmla="*/ 1 h 88"/>
                    <a:gd name="T76" fmla="*/ 20 w 41"/>
                    <a:gd name="T77" fmla="*/ 0 h 88"/>
                    <a:gd name="T78" fmla="*/ 20 w 41"/>
                    <a:gd name="T79" fmla="*/ 0 h 88"/>
                    <a:gd name="T80" fmla="*/ 20 w 41"/>
                    <a:gd name="T81" fmla="*/ 0 h 88"/>
                    <a:gd name="T82" fmla="*/ 20 w 41"/>
                    <a:gd name="T83" fmla="*/ 0 h 88"/>
                    <a:gd name="T84" fmla="*/ 20 w 41"/>
                    <a:gd name="T85" fmla="*/ 0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 h="88">
                      <a:moveTo>
                        <a:pt x="40" y="0"/>
                      </a:moveTo>
                      <a:lnTo>
                        <a:pt x="39" y="0"/>
                      </a:lnTo>
                      <a:lnTo>
                        <a:pt x="34" y="5"/>
                      </a:lnTo>
                      <a:lnTo>
                        <a:pt x="30" y="10"/>
                      </a:lnTo>
                      <a:lnTo>
                        <a:pt x="25" y="14"/>
                      </a:lnTo>
                      <a:lnTo>
                        <a:pt x="22" y="19"/>
                      </a:lnTo>
                      <a:lnTo>
                        <a:pt x="19" y="22"/>
                      </a:lnTo>
                      <a:lnTo>
                        <a:pt x="16" y="26"/>
                      </a:lnTo>
                      <a:lnTo>
                        <a:pt x="13" y="29"/>
                      </a:lnTo>
                      <a:lnTo>
                        <a:pt x="10" y="31"/>
                      </a:lnTo>
                      <a:lnTo>
                        <a:pt x="8" y="34"/>
                      </a:lnTo>
                      <a:lnTo>
                        <a:pt x="6" y="36"/>
                      </a:lnTo>
                      <a:lnTo>
                        <a:pt x="5" y="39"/>
                      </a:lnTo>
                      <a:lnTo>
                        <a:pt x="3" y="41"/>
                      </a:lnTo>
                      <a:lnTo>
                        <a:pt x="2" y="43"/>
                      </a:lnTo>
                      <a:lnTo>
                        <a:pt x="1" y="45"/>
                      </a:lnTo>
                      <a:lnTo>
                        <a:pt x="0" y="47"/>
                      </a:lnTo>
                      <a:lnTo>
                        <a:pt x="0" y="49"/>
                      </a:lnTo>
                      <a:lnTo>
                        <a:pt x="0" y="51"/>
                      </a:lnTo>
                      <a:lnTo>
                        <a:pt x="0" y="53"/>
                      </a:lnTo>
                      <a:lnTo>
                        <a:pt x="1" y="54"/>
                      </a:lnTo>
                      <a:lnTo>
                        <a:pt x="2" y="56"/>
                      </a:lnTo>
                      <a:lnTo>
                        <a:pt x="3" y="58"/>
                      </a:lnTo>
                      <a:lnTo>
                        <a:pt x="4" y="60"/>
                      </a:lnTo>
                      <a:lnTo>
                        <a:pt x="5" y="62"/>
                      </a:lnTo>
                      <a:lnTo>
                        <a:pt x="7" y="64"/>
                      </a:lnTo>
                      <a:lnTo>
                        <a:pt x="9" y="66"/>
                      </a:lnTo>
                      <a:lnTo>
                        <a:pt x="12" y="69"/>
                      </a:lnTo>
                      <a:lnTo>
                        <a:pt x="14" y="71"/>
                      </a:lnTo>
                      <a:lnTo>
                        <a:pt x="17" y="74"/>
                      </a:lnTo>
                      <a:lnTo>
                        <a:pt x="20" y="77"/>
                      </a:lnTo>
                      <a:lnTo>
                        <a:pt x="22" y="81"/>
                      </a:lnTo>
                      <a:lnTo>
                        <a:pt x="25" y="84"/>
                      </a:lnTo>
                      <a:lnTo>
                        <a:pt x="29" y="88"/>
                      </a:lnTo>
                      <a:lnTo>
                        <a:pt x="31" y="85"/>
                      </a:lnTo>
                      <a:lnTo>
                        <a:pt x="28" y="81"/>
                      </a:lnTo>
                      <a:lnTo>
                        <a:pt x="24" y="77"/>
                      </a:lnTo>
                      <a:lnTo>
                        <a:pt x="21" y="74"/>
                      </a:lnTo>
                      <a:lnTo>
                        <a:pt x="18" y="71"/>
                      </a:lnTo>
                      <a:lnTo>
                        <a:pt x="16" y="68"/>
                      </a:lnTo>
                      <a:lnTo>
                        <a:pt x="13" y="66"/>
                      </a:lnTo>
                      <a:lnTo>
                        <a:pt x="12" y="63"/>
                      </a:lnTo>
                      <a:lnTo>
                        <a:pt x="9" y="61"/>
                      </a:lnTo>
                      <a:lnTo>
                        <a:pt x="8" y="59"/>
                      </a:lnTo>
                      <a:lnTo>
                        <a:pt x="7" y="58"/>
                      </a:lnTo>
                      <a:lnTo>
                        <a:pt x="5" y="56"/>
                      </a:lnTo>
                      <a:lnTo>
                        <a:pt x="4" y="54"/>
                      </a:lnTo>
                      <a:lnTo>
                        <a:pt x="3" y="53"/>
                      </a:lnTo>
                      <a:lnTo>
                        <a:pt x="3" y="51"/>
                      </a:lnTo>
                      <a:lnTo>
                        <a:pt x="3" y="49"/>
                      </a:lnTo>
                      <a:lnTo>
                        <a:pt x="3" y="48"/>
                      </a:lnTo>
                      <a:lnTo>
                        <a:pt x="4" y="46"/>
                      </a:lnTo>
                      <a:lnTo>
                        <a:pt x="5" y="45"/>
                      </a:lnTo>
                      <a:lnTo>
                        <a:pt x="5" y="43"/>
                      </a:lnTo>
                      <a:lnTo>
                        <a:pt x="7" y="42"/>
                      </a:lnTo>
                      <a:lnTo>
                        <a:pt x="8" y="39"/>
                      </a:lnTo>
                      <a:lnTo>
                        <a:pt x="10" y="37"/>
                      </a:lnTo>
                      <a:lnTo>
                        <a:pt x="13" y="35"/>
                      </a:lnTo>
                      <a:lnTo>
                        <a:pt x="15" y="32"/>
                      </a:lnTo>
                      <a:lnTo>
                        <a:pt x="18" y="29"/>
                      </a:lnTo>
                      <a:lnTo>
                        <a:pt x="21" y="25"/>
                      </a:lnTo>
                      <a:lnTo>
                        <a:pt x="24" y="22"/>
                      </a:lnTo>
                      <a:lnTo>
                        <a:pt x="28" y="17"/>
                      </a:lnTo>
                      <a:lnTo>
                        <a:pt x="32" y="13"/>
                      </a:lnTo>
                      <a:lnTo>
                        <a:pt x="36" y="9"/>
                      </a:lnTo>
                      <a:lnTo>
                        <a:pt x="41" y="4"/>
                      </a:lnTo>
                      <a:lnTo>
                        <a:pt x="39" y="4"/>
                      </a:lnTo>
                      <a:lnTo>
                        <a:pt x="41" y="4"/>
                      </a:lnTo>
                      <a:lnTo>
                        <a:pt x="41" y="3"/>
                      </a:lnTo>
                      <a:lnTo>
                        <a:pt x="41" y="2"/>
                      </a:lnTo>
                      <a:lnTo>
                        <a:pt x="41" y="1"/>
                      </a:lnTo>
                      <a:lnTo>
                        <a:pt x="41" y="0"/>
                      </a:lnTo>
                      <a:lnTo>
                        <a:pt x="40" y="0"/>
                      </a:lnTo>
                      <a:lnTo>
                        <a:pt x="39"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36"/>
                <p:cNvSpPr>
                  <a:spLocks/>
                </p:cNvSpPr>
                <p:nvPr/>
              </p:nvSpPr>
              <p:spPr bwMode="auto">
                <a:xfrm>
                  <a:off x="819" y="2238"/>
                  <a:ext cx="47" cy="12"/>
                </a:xfrm>
                <a:custGeom>
                  <a:avLst/>
                  <a:gdLst>
                    <a:gd name="T0" fmla="*/ 32 w 68"/>
                    <a:gd name="T1" fmla="*/ 4 h 17"/>
                    <a:gd name="T2" fmla="*/ 28 w 68"/>
                    <a:gd name="T3" fmla="*/ 4 h 17"/>
                    <a:gd name="T4" fmla="*/ 26 w 68"/>
                    <a:gd name="T5" fmla="*/ 5 h 17"/>
                    <a:gd name="T6" fmla="*/ 24 w 68"/>
                    <a:gd name="T7" fmla="*/ 6 h 17"/>
                    <a:gd name="T8" fmla="*/ 22 w 68"/>
                    <a:gd name="T9" fmla="*/ 6 h 17"/>
                    <a:gd name="T10" fmla="*/ 20 w 68"/>
                    <a:gd name="T11" fmla="*/ 6 h 17"/>
                    <a:gd name="T12" fmla="*/ 19 w 68"/>
                    <a:gd name="T13" fmla="*/ 6 h 17"/>
                    <a:gd name="T14" fmla="*/ 17 w 68"/>
                    <a:gd name="T15" fmla="*/ 6 h 17"/>
                    <a:gd name="T16" fmla="*/ 15 w 68"/>
                    <a:gd name="T17" fmla="*/ 6 h 17"/>
                    <a:gd name="T18" fmla="*/ 14 w 68"/>
                    <a:gd name="T19" fmla="*/ 6 h 17"/>
                    <a:gd name="T20" fmla="*/ 12 w 68"/>
                    <a:gd name="T21" fmla="*/ 6 h 17"/>
                    <a:gd name="T22" fmla="*/ 10 w 68"/>
                    <a:gd name="T23" fmla="*/ 6 h 17"/>
                    <a:gd name="T24" fmla="*/ 9 w 68"/>
                    <a:gd name="T25" fmla="*/ 5 h 17"/>
                    <a:gd name="T26" fmla="*/ 7 w 68"/>
                    <a:gd name="T27" fmla="*/ 4 h 17"/>
                    <a:gd name="T28" fmla="*/ 6 w 68"/>
                    <a:gd name="T29" fmla="*/ 3 h 17"/>
                    <a:gd name="T30" fmla="*/ 3 w 68"/>
                    <a:gd name="T31" fmla="*/ 1 h 17"/>
                    <a:gd name="T32" fmla="*/ 1 w 68"/>
                    <a:gd name="T33" fmla="*/ 0 h 17"/>
                    <a:gd name="T34" fmla="*/ 1 w 68"/>
                    <a:gd name="T35" fmla="*/ 3 h 17"/>
                    <a:gd name="T36" fmla="*/ 4 w 68"/>
                    <a:gd name="T37" fmla="*/ 4 h 17"/>
                    <a:gd name="T38" fmla="*/ 6 w 68"/>
                    <a:gd name="T39" fmla="*/ 5 h 17"/>
                    <a:gd name="T40" fmla="*/ 8 w 68"/>
                    <a:gd name="T41" fmla="*/ 6 h 17"/>
                    <a:gd name="T42" fmla="*/ 10 w 68"/>
                    <a:gd name="T43" fmla="*/ 7 h 17"/>
                    <a:gd name="T44" fmla="*/ 12 w 68"/>
                    <a:gd name="T45" fmla="*/ 8 h 17"/>
                    <a:gd name="T46" fmla="*/ 13 w 68"/>
                    <a:gd name="T47" fmla="*/ 8 h 17"/>
                    <a:gd name="T48" fmla="*/ 15 w 68"/>
                    <a:gd name="T49" fmla="*/ 8 h 17"/>
                    <a:gd name="T50" fmla="*/ 17 w 68"/>
                    <a:gd name="T51" fmla="*/ 8 h 17"/>
                    <a:gd name="T52" fmla="*/ 18 w 68"/>
                    <a:gd name="T53" fmla="*/ 8 h 17"/>
                    <a:gd name="T54" fmla="*/ 19 w 68"/>
                    <a:gd name="T55" fmla="*/ 8 h 17"/>
                    <a:gd name="T56" fmla="*/ 21 w 68"/>
                    <a:gd name="T57" fmla="*/ 8 h 17"/>
                    <a:gd name="T58" fmla="*/ 23 w 68"/>
                    <a:gd name="T59" fmla="*/ 8 h 17"/>
                    <a:gd name="T60" fmla="*/ 26 w 68"/>
                    <a:gd name="T61" fmla="*/ 7 h 17"/>
                    <a:gd name="T62" fmla="*/ 28 w 68"/>
                    <a:gd name="T63" fmla="*/ 6 h 17"/>
                    <a:gd name="T64" fmla="*/ 30 w 68"/>
                    <a:gd name="T65" fmla="*/ 6 h 17"/>
                    <a:gd name="T66" fmla="*/ 32 w 68"/>
                    <a:gd name="T67" fmla="*/ 4 h 17"/>
                    <a:gd name="T68" fmla="*/ 32 w 68"/>
                    <a:gd name="T69" fmla="*/ 5 h 17"/>
                    <a:gd name="T70" fmla="*/ 32 w 68"/>
                    <a:gd name="T71" fmla="*/ 5 h 17"/>
                    <a:gd name="T72" fmla="*/ 32 w 68"/>
                    <a:gd name="T73" fmla="*/ 5 h 17"/>
                    <a:gd name="T74" fmla="*/ 32 w 68"/>
                    <a:gd name="T75" fmla="*/ 4 h 17"/>
                    <a:gd name="T76" fmla="*/ 32 w 68"/>
                    <a:gd name="T77" fmla="*/ 4 h 17"/>
                    <a:gd name="T78" fmla="*/ 32 w 68"/>
                    <a:gd name="T79" fmla="*/ 4 h 17"/>
                    <a:gd name="T80" fmla="*/ 32 w 68"/>
                    <a:gd name="T81" fmla="*/ 4 h 17"/>
                    <a:gd name="T82" fmla="*/ 32 w 68"/>
                    <a:gd name="T83" fmla="*/ 4 h 17"/>
                    <a:gd name="T84" fmla="*/ 32 w 68"/>
                    <a:gd name="T85" fmla="*/ 4 h 17"/>
                    <a:gd name="T86" fmla="*/ 32 w 68"/>
                    <a:gd name="T87" fmla="*/ 4 h 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17">
                      <a:moveTo>
                        <a:pt x="67" y="11"/>
                      </a:moveTo>
                      <a:lnTo>
                        <a:pt x="66" y="7"/>
                      </a:lnTo>
                      <a:lnTo>
                        <a:pt x="63" y="8"/>
                      </a:lnTo>
                      <a:lnTo>
                        <a:pt x="60" y="8"/>
                      </a:lnTo>
                      <a:lnTo>
                        <a:pt x="57" y="9"/>
                      </a:lnTo>
                      <a:lnTo>
                        <a:pt x="55" y="10"/>
                      </a:lnTo>
                      <a:lnTo>
                        <a:pt x="52" y="10"/>
                      </a:lnTo>
                      <a:lnTo>
                        <a:pt x="50" y="11"/>
                      </a:lnTo>
                      <a:lnTo>
                        <a:pt x="48" y="11"/>
                      </a:lnTo>
                      <a:lnTo>
                        <a:pt x="46" y="12"/>
                      </a:lnTo>
                      <a:lnTo>
                        <a:pt x="44" y="12"/>
                      </a:lnTo>
                      <a:lnTo>
                        <a:pt x="42" y="12"/>
                      </a:lnTo>
                      <a:lnTo>
                        <a:pt x="40" y="12"/>
                      </a:lnTo>
                      <a:lnTo>
                        <a:pt x="39" y="13"/>
                      </a:lnTo>
                      <a:lnTo>
                        <a:pt x="37" y="13"/>
                      </a:lnTo>
                      <a:lnTo>
                        <a:pt x="35" y="13"/>
                      </a:lnTo>
                      <a:lnTo>
                        <a:pt x="34" y="13"/>
                      </a:lnTo>
                      <a:lnTo>
                        <a:pt x="32" y="13"/>
                      </a:lnTo>
                      <a:lnTo>
                        <a:pt x="30" y="13"/>
                      </a:lnTo>
                      <a:lnTo>
                        <a:pt x="29" y="13"/>
                      </a:lnTo>
                      <a:lnTo>
                        <a:pt x="27" y="12"/>
                      </a:lnTo>
                      <a:lnTo>
                        <a:pt x="25" y="12"/>
                      </a:lnTo>
                      <a:lnTo>
                        <a:pt x="24" y="12"/>
                      </a:lnTo>
                      <a:lnTo>
                        <a:pt x="22" y="11"/>
                      </a:lnTo>
                      <a:lnTo>
                        <a:pt x="21" y="10"/>
                      </a:lnTo>
                      <a:lnTo>
                        <a:pt x="19" y="10"/>
                      </a:lnTo>
                      <a:lnTo>
                        <a:pt x="17" y="9"/>
                      </a:lnTo>
                      <a:lnTo>
                        <a:pt x="15" y="8"/>
                      </a:lnTo>
                      <a:lnTo>
                        <a:pt x="13" y="7"/>
                      </a:lnTo>
                      <a:lnTo>
                        <a:pt x="11" y="6"/>
                      </a:lnTo>
                      <a:lnTo>
                        <a:pt x="9" y="4"/>
                      </a:lnTo>
                      <a:lnTo>
                        <a:pt x="6" y="3"/>
                      </a:lnTo>
                      <a:lnTo>
                        <a:pt x="4" y="2"/>
                      </a:lnTo>
                      <a:lnTo>
                        <a:pt x="1" y="0"/>
                      </a:lnTo>
                      <a:lnTo>
                        <a:pt x="0" y="4"/>
                      </a:lnTo>
                      <a:lnTo>
                        <a:pt x="2" y="5"/>
                      </a:lnTo>
                      <a:lnTo>
                        <a:pt x="5" y="7"/>
                      </a:lnTo>
                      <a:lnTo>
                        <a:pt x="8" y="8"/>
                      </a:lnTo>
                      <a:lnTo>
                        <a:pt x="10" y="9"/>
                      </a:lnTo>
                      <a:lnTo>
                        <a:pt x="12" y="10"/>
                      </a:lnTo>
                      <a:lnTo>
                        <a:pt x="14" y="12"/>
                      </a:lnTo>
                      <a:lnTo>
                        <a:pt x="16" y="12"/>
                      </a:lnTo>
                      <a:lnTo>
                        <a:pt x="18" y="13"/>
                      </a:lnTo>
                      <a:lnTo>
                        <a:pt x="20" y="14"/>
                      </a:lnTo>
                      <a:lnTo>
                        <a:pt x="22" y="15"/>
                      </a:lnTo>
                      <a:lnTo>
                        <a:pt x="24" y="15"/>
                      </a:lnTo>
                      <a:lnTo>
                        <a:pt x="25" y="16"/>
                      </a:lnTo>
                      <a:lnTo>
                        <a:pt x="27" y="17"/>
                      </a:lnTo>
                      <a:lnTo>
                        <a:pt x="29" y="17"/>
                      </a:lnTo>
                      <a:lnTo>
                        <a:pt x="30" y="17"/>
                      </a:lnTo>
                      <a:lnTo>
                        <a:pt x="32" y="17"/>
                      </a:lnTo>
                      <a:lnTo>
                        <a:pt x="34" y="17"/>
                      </a:lnTo>
                      <a:lnTo>
                        <a:pt x="35" y="17"/>
                      </a:lnTo>
                      <a:lnTo>
                        <a:pt x="37" y="17"/>
                      </a:lnTo>
                      <a:lnTo>
                        <a:pt x="39" y="17"/>
                      </a:lnTo>
                      <a:lnTo>
                        <a:pt x="40" y="17"/>
                      </a:lnTo>
                      <a:lnTo>
                        <a:pt x="42" y="17"/>
                      </a:lnTo>
                      <a:lnTo>
                        <a:pt x="44" y="16"/>
                      </a:lnTo>
                      <a:lnTo>
                        <a:pt x="46" y="16"/>
                      </a:lnTo>
                      <a:lnTo>
                        <a:pt x="48" y="15"/>
                      </a:lnTo>
                      <a:lnTo>
                        <a:pt x="51" y="14"/>
                      </a:lnTo>
                      <a:lnTo>
                        <a:pt x="53" y="14"/>
                      </a:lnTo>
                      <a:lnTo>
                        <a:pt x="55" y="14"/>
                      </a:lnTo>
                      <a:lnTo>
                        <a:pt x="58" y="13"/>
                      </a:lnTo>
                      <a:lnTo>
                        <a:pt x="61" y="12"/>
                      </a:lnTo>
                      <a:lnTo>
                        <a:pt x="64" y="11"/>
                      </a:lnTo>
                      <a:lnTo>
                        <a:pt x="67" y="10"/>
                      </a:lnTo>
                      <a:lnTo>
                        <a:pt x="67" y="7"/>
                      </a:lnTo>
                      <a:lnTo>
                        <a:pt x="67" y="10"/>
                      </a:lnTo>
                      <a:lnTo>
                        <a:pt x="68" y="10"/>
                      </a:lnTo>
                      <a:lnTo>
                        <a:pt x="68" y="9"/>
                      </a:lnTo>
                      <a:lnTo>
                        <a:pt x="68" y="8"/>
                      </a:lnTo>
                      <a:lnTo>
                        <a:pt x="67" y="7"/>
                      </a:lnTo>
                      <a:lnTo>
                        <a:pt x="67" y="6"/>
                      </a:lnTo>
                      <a:lnTo>
                        <a:pt x="66" y="7"/>
                      </a:lnTo>
                      <a:lnTo>
                        <a:pt x="6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837"/>
                <p:cNvSpPr>
                  <a:spLocks/>
                </p:cNvSpPr>
                <p:nvPr/>
              </p:nvSpPr>
              <p:spPr bwMode="auto">
                <a:xfrm>
                  <a:off x="829" y="2230"/>
                  <a:ext cx="35" cy="17"/>
                </a:xfrm>
                <a:custGeom>
                  <a:avLst/>
                  <a:gdLst>
                    <a:gd name="T0" fmla="*/ 0 w 51"/>
                    <a:gd name="T1" fmla="*/ 1 h 23"/>
                    <a:gd name="T2" fmla="*/ 0 w 51"/>
                    <a:gd name="T3" fmla="*/ 3 h 23"/>
                    <a:gd name="T4" fmla="*/ 1 w 51"/>
                    <a:gd name="T5" fmla="*/ 5 h 23"/>
                    <a:gd name="T6" fmla="*/ 1 w 51"/>
                    <a:gd name="T7" fmla="*/ 7 h 23"/>
                    <a:gd name="T8" fmla="*/ 2 w 51"/>
                    <a:gd name="T9" fmla="*/ 7 h 23"/>
                    <a:gd name="T10" fmla="*/ 3 w 51"/>
                    <a:gd name="T11" fmla="*/ 9 h 23"/>
                    <a:gd name="T12" fmla="*/ 5 w 51"/>
                    <a:gd name="T13" fmla="*/ 10 h 23"/>
                    <a:gd name="T14" fmla="*/ 7 w 51"/>
                    <a:gd name="T15" fmla="*/ 10 h 23"/>
                    <a:gd name="T16" fmla="*/ 8 w 51"/>
                    <a:gd name="T17" fmla="*/ 10 h 23"/>
                    <a:gd name="T18" fmla="*/ 11 w 51"/>
                    <a:gd name="T19" fmla="*/ 11 h 23"/>
                    <a:gd name="T20" fmla="*/ 13 w 51"/>
                    <a:gd name="T21" fmla="*/ 12 h 23"/>
                    <a:gd name="T22" fmla="*/ 14 w 51"/>
                    <a:gd name="T23" fmla="*/ 12 h 23"/>
                    <a:gd name="T24" fmla="*/ 17 w 51"/>
                    <a:gd name="T25" fmla="*/ 12 h 23"/>
                    <a:gd name="T26" fmla="*/ 19 w 51"/>
                    <a:gd name="T27" fmla="*/ 12 h 23"/>
                    <a:gd name="T28" fmla="*/ 21 w 51"/>
                    <a:gd name="T29" fmla="*/ 12 h 23"/>
                    <a:gd name="T30" fmla="*/ 23 w 51"/>
                    <a:gd name="T31" fmla="*/ 12 h 23"/>
                    <a:gd name="T32" fmla="*/ 24 w 51"/>
                    <a:gd name="T33" fmla="*/ 10 h 23"/>
                    <a:gd name="T34" fmla="*/ 22 w 51"/>
                    <a:gd name="T35" fmla="*/ 10 h 23"/>
                    <a:gd name="T36" fmla="*/ 21 w 51"/>
                    <a:gd name="T37" fmla="*/ 10 h 23"/>
                    <a:gd name="T38" fmla="*/ 18 w 51"/>
                    <a:gd name="T39" fmla="*/ 10 h 23"/>
                    <a:gd name="T40" fmla="*/ 16 w 51"/>
                    <a:gd name="T41" fmla="*/ 10 h 23"/>
                    <a:gd name="T42" fmla="*/ 14 w 51"/>
                    <a:gd name="T43" fmla="*/ 10 h 23"/>
                    <a:gd name="T44" fmla="*/ 12 w 51"/>
                    <a:gd name="T45" fmla="*/ 9 h 23"/>
                    <a:gd name="T46" fmla="*/ 10 w 51"/>
                    <a:gd name="T47" fmla="*/ 9 h 23"/>
                    <a:gd name="T48" fmla="*/ 8 w 51"/>
                    <a:gd name="T49" fmla="*/ 8 h 23"/>
                    <a:gd name="T50" fmla="*/ 6 w 51"/>
                    <a:gd name="T51" fmla="*/ 7 h 23"/>
                    <a:gd name="T52" fmla="*/ 5 w 51"/>
                    <a:gd name="T53" fmla="*/ 7 h 23"/>
                    <a:gd name="T54" fmla="*/ 3 w 51"/>
                    <a:gd name="T55" fmla="*/ 6 h 23"/>
                    <a:gd name="T56" fmla="*/ 2 w 51"/>
                    <a:gd name="T57" fmla="*/ 5 h 23"/>
                    <a:gd name="T58" fmla="*/ 2 w 51"/>
                    <a:gd name="T59" fmla="*/ 4 h 23"/>
                    <a:gd name="T60" fmla="*/ 2 w 51"/>
                    <a:gd name="T61" fmla="*/ 3 h 23"/>
                    <a:gd name="T62" fmla="*/ 2 w 51"/>
                    <a:gd name="T63" fmla="*/ 3 h 23"/>
                    <a:gd name="T64" fmla="*/ 2 w 51"/>
                    <a:gd name="T65" fmla="*/ 2 h 23"/>
                    <a:gd name="T66" fmla="*/ 2 w 51"/>
                    <a:gd name="T67" fmla="*/ 1 h 23"/>
                    <a:gd name="T68" fmla="*/ 2 w 51"/>
                    <a:gd name="T69" fmla="*/ 1 h 23"/>
                    <a:gd name="T70" fmla="*/ 2 w 51"/>
                    <a:gd name="T71" fmla="*/ 1 h 23"/>
                    <a:gd name="T72" fmla="*/ 1 w 51"/>
                    <a:gd name="T73" fmla="*/ 1 h 23"/>
                    <a:gd name="T74" fmla="*/ 1 w 51"/>
                    <a:gd name="T75" fmla="*/ 0 h 23"/>
                    <a:gd name="T76" fmla="*/ 1 w 51"/>
                    <a:gd name="T77" fmla="*/ 1 h 23"/>
                    <a:gd name="T78" fmla="*/ 1 w 51"/>
                    <a:gd name="T79" fmla="*/ 1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 h="23">
                      <a:moveTo>
                        <a:pt x="1" y="2"/>
                      </a:moveTo>
                      <a:lnTo>
                        <a:pt x="0" y="3"/>
                      </a:lnTo>
                      <a:lnTo>
                        <a:pt x="0" y="4"/>
                      </a:lnTo>
                      <a:lnTo>
                        <a:pt x="0" y="6"/>
                      </a:lnTo>
                      <a:lnTo>
                        <a:pt x="0" y="8"/>
                      </a:lnTo>
                      <a:lnTo>
                        <a:pt x="1" y="10"/>
                      </a:lnTo>
                      <a:lnTo>
                        <a:pt x="2" y="11"/>
                      </a:lnTo>
                      <a:lnTo>
                        <a:pt x="3" y="12"/>
                      </a:lnTo>
                      <a:lnTo>
                        <a:pt x="4" y="13"/>
                      </a:lnTo>
                      <a:lnTo>
                        <a:pt x="5" y="14"/>
                      </a:lnTo>
                      <a:lnTo>
                        <a:pt x="6" y="15"/>
                      </a:lnTo>
                      <a:lnTo>
                        <a:pt x="7" y="16"/>
                      </a:lnTo>
                      <a:lnTo>
                        <a:pt x="9" y="16"/>
                      </a:lnTo>
                      <a:lnTo>
                        <a:pt x="11" y="17"/>
                      </a:lnTo>
                      <a:lnTo>
                        <a:pt x="12" y="18"/>
                      </a:lnTo>
                      <a:lnTo>
                        <a:pt x="14" y="18"/>
                      </a:lnTo>
                      <a:lnTo>
                        <a:pt x="16" y="18"/>
                      </a:lnTo>
                      <a:lnTo>
                        <a:pt x="18" y="19"/>
                      </a:lnTo>
                      <a:lnTo>
                        <a:pt x="20" y="20"/>
                      </a:lnTo>
                      <a:lnTo>
                        <a:pt x="23" y="20"/>
                      </a:lnTo>
                      <a:lnTo>
                        <a:pt x="24" y="21"/>
                      </a:lnTo>
                      <a:lnTo>
                        <a:pt x="27" y="21"/>
                      </a:lnTo>
                      <a:lnTo>
                        <a:pt x="29" y="21"/>
                      </a:lnTo>
                      <a:lnTo>
                        <a:pt x="31" y="21"/>
                      </a:lnTo>
                      <a:lnTo>
                        <a:pt x="34" y="21"/>
                      </a:lnTo>
                      <a:lnTo>
                        <a:pt x="36" y="22"/>
                      </a:lnTo>
                      <a:lnTo>
                        <a:pt x="38" y="22"/>
                      </a:lnTo>
                      <a:lnTo>
                        <a:pt x="40" y="22"/>
                      </a:lnTo>
                      <a:lnTo>
                        <a:pt x="43" y="22"/>
                      </a:lnTo>
                      <a:lnTo>
                        <a:pt x="45" y="22"/>
                      </a:lnTo>
                      <a:lnTo>
                        <a:pt x="47" y="22"/>
                      </a:lnTo>
                      <a:lnTo>
                        <a:pt x="49" y="22"/>
                      </a:lnTo>
                      <a:lnTo>
                        <a:pt x="51" y="23"/>
                      </a:lnTo>
                      <a:lnTo>
                        <a:pt x="51" y="18"/>
                      </a:lnTo>
                      <a:lnTo>
                        <a:pt x="49" y="18"/>
                      </a:lnTo>
                      <a:lnTo>
                        <a:pt x="47" y="18"/>
                      </a:lnTo>
                      <a:lnTo>
                        <a:pt x="45" y="18"/>
                      </a:lnTo>
                      <a:lnTo>
                        <a:pt x="43" y="18"/>
                      </a:lnTo>
                      <a:lnTo>
                        <a:pt x="40" y="18"/>
                      </a:lnTo>
                      <a:lnTo>
                        <a:pt x="38" y="18"/>
                      </a:lnTo>
                      <a:lnTo>
                        <a:pt x="36" y="18"/>
                      </a:lnTo>
                      <a:lnTo>
                        <a:pt x="34" y="18"/>
                      </a:lnTo>
                      <a:lnTo>
                        <a:pt x="32" y="18"/>
                      </a:lnTo>
                      <a:lnTo>
                        <a:pt x="29" y="17"/>
                      </a:lnTo>
                      <a:lnTo>
                        <a:pt x="27" y="16"/>
                      </a:lnTo>
                      <a:lnTo>
                        <a:pt x="25" y="16"/>
                      </a:lnTo>
                      <a:lnTo>
                        <a:pt x="23" y="16"/>
                      </a:lnTo>
                      <a:lnTo>
                        <a:pt x="21" y="16"/>
                      </a:lnTo>
                      <a:lnTo>
                        <a:pt x="19" y="15"/>
                      </a:lnTo>
                      <a:lnTo>
                        <a:pt x="17" y="15"/>
                      </a:lnTo>
                      <a:lnTo>
                        <a:pt x="15" y="14"/>
                      </a:lnTo>
                      <a:lnTo>
                        <a:pt x="13" y="14"/>
                      </a:lnTo>
                      <a:lnTo>
                        <a:pt x="11" y="13"/>
                      </a:lnTo>
                      <a:lnTo>
                        <a:pt x="10" y="12"/>
                      </a:lnTo>
                      <a:lnTo>
                        <a:pt x="9" y="12"/>
                      </a:lnTo>
                      <a:lnTo>
                        <a:pt x="7" y="11"/>
                      </a:lnTo>
                      <a:lnTo>
                        <a:pt x="6" y="10"/>
                      </a:lnTo>
                      <a:lnTo>
                        <a:pt x="5" y="10"/>
                      </a:lnTo>
                      <a:lnTo>
                        <a:pt x="5" y="9"/>
                      </a:lnTo>
                      <a:lnTo>
                        <a:pt x="4" y="8"/>
                      </a:lnTo>
                      <a:lnTo>
                        <a:pt x="4" y="6"/>
                      </a:lnTo>
                      <a:lnTo>
                        <a:pt x="4" y="5"/>
                      </a:lnTo>
                      <a:lnTo>
                        <a:pt x="4" y="4"/>
                      </a:lnTo>
                      <a:lnTo>
                        <a:pt x="4" y="3"/>
                      </a:lnTo>
                      <a:lnTo>
                        <a:pt x="5" y="3"/>
                      </a:lnTo>
                      <a:lnTo>
                        <a:pt x="4" y="2"/>
                      </a:lnTo>
                      <a:lnTo>
                        <a:pt x="4" y="1"/>
                      </a:lnTo>
                      <a:lnTo>
                        <a:pt x="3" y="1"/>
                      </a:lnTo>
                      <a:lnTo>
                        <a:pt x="3" y="0"/>
                      </a:lnTo>
                      <a:lnTo>
                        <a:pt x="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38"/>
                <p:cNvSpPr>
                  <a:spLocks/>
                </p:cNvSpPr>
                <p:nvPr/>
              </p:nvSpPr>
              <p:spPr bwMode="auto">
                <a:xfrm>
                  <a:off x="830" y="2119"/>
                  <a:ext cx="106" cy="114"/>
                </a:xfrm>
                <a:custGeom>
                  <a:avLst/>
                  <a:gdLst>
                    <a:gd name="T0" fmla="*/ 70 w 153"/>
                    <a:gd name="T1" fmla="*/ 1 h 159"/>
                    <a:gd name="T2" fmla="*/ 66 w 153"/>
                    <a:gd name="T3" fmla="*/ 5 h 159"/>
                    <a:gd name="T4" fmla="*/ 62 w 153"/>
                    <a:gd name="T5" fmla="*/ 9 h 159"/>
                    <a:gd name="T6" fmla="*/ 57 w 153"/>
                    <a:gd name="T7" fmla="*/ 13 h 159"/>
                    <a:gd name="T8" fmla="*/ 53 w 153"/>
                    <a:gd name="T9" fmla="*/ 16 h 159"/>
                    <a:gd name="T10" fmla="*/ 48 w 153"/>
                    <a:gd name="T11" fmla="*/ 21 h 159"/>
                    <a:gd name="T12" fmla="*/ 42 w 153"/>
                    <a:gd name="T13" fmla="*/ 26 h 159"/>
                    <a:gd name="T14" fmla="*/ 37 w 153"/>
                    <a:gd name="T15" fmla="*/ 30 h 159"/>
                    <a:gd name="T16" fmla="*/ 32 w 153"/>
                    <a:gd name="T17" fmla="*/ 35 h 159"/>
                    <a:gd name="T18" fmla="*/ 27 w 153"/>
                    <a:gd name="T19" fmla="*/ 41 h 159"/>
                    <a:gd name="T20" fmla="*/ 23 w 153"/>
                    <a:gd name="T21" fmla="*/ 47 h 159"/>
                    <a:gd name="T22" fmla="*/ 18 w 153"/>
                    <a:gd name="T23" fmla="*/ 52 h 159"/>
                    <a:gd name="T24" fmla="*/ 13 w 153"/>
                    <a:gd name="T25" fmla="*/ 58 h 159"/>
                    <a:gd name="T26" fmla="*/ 9 w 153"/>
                    <a:gd name="T27" fmla="*/ 65 h 159"/>
                    <a:gd name="T28" fmla="*/ 6 w 153"/>
                    <a:gd name="T29" fmla="*/ 70 h 159"/>
                    <a:gd name="T30" fmla="*/ 1 w 153"/>
                    <a:gd name="T31" fmla="*/ 77 h 159"/>
                    <a:gd name="T32" fmla="*/ 1 w 153"/>
                    <a:gd name="T33" fmla="*/ 82 h 159"/>
                    <a:gd name="T34" fmla="*/ 5 w 153"/>
                    <a:gd name="T35" fmla="*/ 75 h 159"/>
                    <a:gd name="T36" fmla="*/ 8 w 153"/>
                    <a:gd name="T37" fmla="*/ 69 h 159"/>
                    <a:gd name="T38" fmla="*/ 12 w 153"/>
                    <a:gd name="T39" fmla="*/ 62 h 159"/>
                    <a:gd name="T40" fmla="*/ 17 w 153"/>
                    <a:gd name="T41" fmla="*/ 57 h 159"/>
                    <a:gd name="T42" fmla="*/ 21 w 153"/>
                    <a:gd name="T43" fmla="*/ 50 h 159"/>
                    <a:gd name="T44" fmla="*/ 26 w 153"/>
                    <a:gd name="T45" fmla="*/ 45 h 159"/>
                    <a:gd name="T46" fmla="*/ 30 w 153"/>
                    <a:gd name="T47" fmla="*/ 39 h 159"/>
                    <a:gd name="T48" fmla="*/ 35 w 153"/>
                    <a:gd name="T49" fmla="*/ 34 h 159"/>
                    <a:gd name="T50" fmla="*/ 41 w 153"/>
                    <a:gd name="T51" fmla="*/ 30 h 159"/>
                    <a:gd name="T52" fmla="*/ 46 w 153"/>
                    <a:gd name="T53" fmla="*/ 25 h 159"/>
                    <a:gd name="T54" fmla="*/ 51 w 153"/>
                    <a:gd name="T55" fmla="*/ 21 h 159"/>
                    <a:gd name="T56" fmla="*/ 55 w 153"/>
                    <a:gd name="T57" fmla="*/ 16 h 159"/>
                    <a:gd name="T58" fmla="*/ 60 w 153"/>
                    <a:gd name="T59" fmla="*/ 12 h 159"/>
                    <a:gd name="T60" fmla="*/ 65 w 153"/>
                    <a:gd name="T61" fmla="*/ 9 h 159"/>
                    <a:gd name="T62" fmla="*/ 69 w 153"/>
                    <a:gd name="T63" fmla="*/ 5 h 159"/>
                    <a:gd name="T64" fmla="*/ 73 w 153"/>
                    <a:gd name="T65" fmla="*/ 2 h 159"/>
                    <a:gd name="T66" fmla="*/ 73 w 153"/>
                    <a:gd name="T67" fmla="*/ 1 h 159"/>
                    <a:gd name="T68" fmla="*/ 73 w 153"/>
                    <a:gd name="T69" fmla="*/ 1 h 159"/>
                    <a:gd name="T70" fmla="*/ 73 w 153"/>
                    <a:gd name="T71" fmla="*/ 1 h 159"/>
                    <a:gd name="T72" fmla="*/ 73 w 153"/>
                    <a:gd name="T73" fmla="*/ 1 h 159"/>
                    <a:gd name="T74" fmla="*/ 73 w 153"/>
                    <a:gd name="T75" fmla="*/ 0 h 159"/>
                    <a:gd name="T76" fmla="*/ 73 w 153"/>
                    <a:gd name="T77" fmla="*/ 0 h 159"/>
                    <a:gd name="T78" fmla="*/ 73 w 153"/>
                    <a:gd name="T79" fmla="*/ 0 h 159"/>
                    <a:gd name="T80" fmla="*/ 73 w 153"/>
                    <a:gd name="T81" fmla="*/ 0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159">
                      <a:moveTo>
                        <a:pt x="151" y="0"/>
                      </a:moveTo>
                      <a:lnTo>
                        <a:pt x="146" y="3"/>
                      </a:lnTo>
                      <a:lnTo>
                        <a:pt x="142" y="7"/>
                      </a:lnTo>
                      <a:lnTo>
                        <a:pt x="137" y="10"/>
                      </a:lnTo>
                      <a:lnTo>
                        <a:pt x="133" y="14"/>
                      </a:lnTo>
                      <a:lnTo>
                        <a:pt x="128" y="17"/>
                      </a:lnTo>
                      <a:lnTo>
                        <a:pt x="124" y="21"/>
                      </a:lnTo>
                      <a:lnTo>
                        <a:pt x="119" y="25"/>
                      </a:lnTo>
                      <a:lnTo>
                        <a:pt x="114" y="29"/>
                      </a:lnTo>
                      <a:lnTo>
                        <a:pt x="109" y="32"/>
                      </a:lnTo>
                      <a:lnTo>
                        <a:pt x="104" y="37"/>
                      </a:lnTo>
                      <a:lnTo>
                        <a:pt x="99" y="41"/>
                      </a:lnTo>
                      <a:lnTo>
                        <a:pt x="94" y="46"/>
                      </a:lnTo>
                      <a:lnTo>
                        <a:pt x="88" y="50"/>
                      </a:lnTo>
                      <a:lnTo>
                        <a:pt x="83" y="55"/>
                      </a:lnTo>
                      <a:lnTo>
                        <a:pt x="77" y="59"/>
                      </a:lnTo>
                      <a:lnTo>
                        <a:pt x="72" y="64"/>
                      </a:lnTo>
                      <a:lnTo>
                        <a:pt x="67" y="69"/>
                      </a:lnTo>
                      <a:lnTo>
                        <a:pt x="62" y="74"/>
                      </a:lnTo>
                      <a:lnTo>
                        <a:pt x="57" y="79"/>
                      </a:lnTo>
                      <a:lnTo>
                        <a:pt x="52" y="85"/>
                      </a:lnTo>
                      <a:lnTo>
                        <a:pt x="47" y="90"/>
                      </a:lnTo>
                      <a:lnTo>
                        <a:pt x="42" y="96"/>
                      </a:lnTo>
                      <a:lnTo>
                        <a:pt x="37" y="101"/>
                      </a:lnTo>
                      <a:lnTo>
                        <a:pt x="33" y="106"/>
                      </a:lnTo>
                      <a:lnTo>
                        <a:pt x="28" y="113"/>
                      </a:lnTo>
                      <a:lnTo>
                        <a:pt x="24" y="118"/>
                      </a:lnTo>
                      <a:lnTo>
                        <a:pt x="19" y="125"/>
                      </a:lnTo>
                      <a:lnTo>
                        <a:pt x="15" y="131"/>
                      </a:lnTo>
                      <a:lnTo>
                        <a:pt x="11" y="137"/>
                      </a:lnTo>
                      <a:lnTo>
                        <a:pt x="7" y="143"/>
                      </a:lnTo>
                      <a:lnTo>
                        <a:pt x="3" y="150"/>
                      </a:lnTo>
                      <a:lnTo>
                        <a:pt x="0" y="157"/>
                      </a:lnTo>
                      <a:lnTo>
                        <a:pt x="3" y="159"/>
                      </a:lnTo>
                      <a:lnTo>
                        <a:pt x="6" y="152"/>
                      </a:lnTo>
                      <a:lnTo>
                        <a:pt x="10" y="146"/>
                      </a:lnTo>
                      <a:lnTo>
                        <a:pt x="13" y="140"/>
                      </a:lnTo>
                      <a:lnTo>
                        <a:pt x="18" y="134"/>
                      </a:lnTo>
                      <a:lnTo>
                        <a:pt x="22" y="128"/>
                      </a:lnTo>
                      <a:lnTo>
                        <a:pt x="26" y="122"/>
                      </a:lnTo>
                      <a:lnTo>
                        <a:pt x="30" y="116"/>
                      </a:lnTo>
                      <a:lnTo>
                        <a:pt x="35" y="110"/>
                      </a:lnTo>
                      <a:lnTo>
                        <a:pt x="40" y="104"/>
                      </a:lnTo>
                      <a:lnTo>
                        <a:pt x="44" y="98"/>
                      </a:lnTo>
                      <a:lnTo>
                        <a:pt x="49" y="93"/>
                      </a:lnTo>
                      <a:lnTo>
                        <a:pt x="54" y="88"/>
                      </a:lnTo>
                      <a:lnTo>
                        <a:pt x="59" y="83"/>
                      </a:lnTo>
                      <a:lnTo>
                        <a:pt x="64" y="77"/>
                      </a:lnTo>
                      <a:lnTo>
                        <a:pt x="69" y="73"/>
                      </a:lnTo>
                      <a:lnTo>
                        <a:pt x="74" y="67"/>
                      </a:lnTo>
                      <a:lnTo>
                        <a:pt x="80" y="62"/>
                      </a:lnTo>
                      <a:lnTo>
                        <a:pt x="85" y="58"/>
                      </a:lnTo>
                      <a:lnTo>
                        <a:pt x="90" y="53"/>
                      </a:lnTo>
                      <a:lnTo>
                        <a:pt x="95" y="49"/>
                      </a:lnTo>
                      <a:lnTo>
                        <a:pt x="100" y="44"/>
                      </a:lnTo>
                      <a:lnTo>
                        <a:pt x="105" y="40"/>
                      </a:lnTo>
                      <a:lnTo>
                        <a:pt x="110" y="36"/>
                      </a:lnTo>
                      <a:lnTo>
                        <a:pt x="116" y="32"/>
                      </a:lnTo>
                      <a:lnTo>
                        <a:pt x="120" y="28"/>
                      </a:lnTo>
                      <a:lnTo>
                        <a:pt x="126" y="24"/>
                      </a:lnTo>
                      <a:lnTo>
                        <a:pt x="130" y="20"/>
                      </a:lnTo>
                      <a:lnTo>
                        <a:pt x="135" y="17"/>
                      </a:lnTo>
                      <a:lnTo>
                        <a:pt x="139" y="14"/>
                      </a:lnTo>
                      <a:lnTo>
                        <a:pt x="144" y="10"/>
                      </a:lnTo>
                      <a:lnTo>
                        <a:pt x="148" y="7"/>
                      </a:lnTo>
                      <a:lnTo>
                        <a:pt x="152" y="4"/>
                      </a:lnTo>
                      <a:lnTo>
                        <a:pt x="152" y="3"/>
                      </a:lnTo>
                      <a:lnTo>
                        <a:pt x="153" y="3"/>
                      </a:lnTo>
                      <a:lnTo>
                        <a:pt x="153" y="2"/>
                      </a:lnTo>
                      <a:lnTo>
                        <a:pt x="153" y="1"/>
                      </a:lnTo>
                      <a:lnTo>
                        <a:pt x="152" y="1"/>
                      </a:lnTo>
                      <a:lnTo>
                        <a:pt x="152" y="0"/>
                      </a:ln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839"/>
                <p:cNvSpPr>
                  <a:spLocks/>
                </p:cNvSpPr>
                <p:nvPr/>
              </p:nvSpPr>
              <p:spPr bwMode="auto">
                <a:xfrm>
                  <a:off x="921" y="2038"/>
                  <a:ext cx="24" cy="84"/>
                </a:xfrm>
                <a:custGeom>
                  <a:avLst/>
                  <a:gdLst>
                    <a:gd name="T0" fmla="*/ 1 w 35"/>
                    <a:gd name="T1" fmla="*/ 1 h 118"/>
                    <a:gd name="T2" fmla="*/ 0 w 35"/>
                    <a:gd name="T3" fmla="*/ 4 h 118"/>
                    <a:gd name="T4" fmla="*/ 1 w 35"/>
                    <a:gd name="T5" fmla="*/ 7 h 118"/>
                    <a:gd name="T6" fmla="*/ 1 w 35"/>
                    <a:gd name="T7" fmla="*/ 11 h 118"/>
                    <a:gd name="T8" fmla="*/ 3 w 35"/>
                    <a:gd name="T9" fmla="*/ 15 h 118"/>
                    <a:gd name="T10" fmla="*/ 5 w 35"/>
                    <a:gd name="T11" fmla="*/ 19 h 118"/>
                    <a:gd name="T12" fmla="*/ 7 w 35"/>
                    <a:gd name="T13" fmla="*/ 23 h 118"/>
                    <a:gd name="T14" fmla="*/ 8 w 35"/>
                    <a:gd name="T15" fmla="*/ 27 h 118"/>
                    <a:gd name="T16" fmla="*/ 10 w 35"/>
                    <a:gd name="T17" fmla="*/ 31 h 118"/>
                    <a:gd name="T18" fmla="*/ 12 w 35"/>
                    <a:gd name="T19" fmla="*/ 35 h 118"/>
                    <a:gd name="T20" fmla="*/ 14 w 35"/>
                    <a:gd name="T21" fmla="*/ 39 h 118"/>
                    <a:gd name="T22" fmla="*/ 14 w 35"/>
                    <a:gd name="T23" fmla="*/ 43 h 118"/>
                    <a:gd name="T24" fmla="*/ 15 w 35"/>
                    <a:gd name="T25" fmla="*/ 46 h 118"/>
                    <a:gd name="T26" fmla="*/ 14 w 35"/>
                    <a:gd name="T27" fmla="*/ 50 h 118"/>
                    <a:gd name="T28" fmla="*/ 14 w 35"/>
                    <a:gd name="T29" fmla="*/ 53 h 118"/>
                    <a:gd name="T30" fmla="*/ 12 w 35"/>
                    <a:gd name="T31" fmla="*/ 56 h 118"/>
                    <a:gd name="T32" fmla="*/ 10 w 35"/>
                    <a:gd name="T33" fmla="*/ 58 h 118"/>
                    <a:gd name="T34" fmla="*/ 12 w 35"/>
                    <a:gd name="T35" fmla="*/ 59 h 118"/>
                    <a:gd name="T36" fmla="*/ 14 w 35"/>
                    <a:gd name="T37" fmla="*/ 56 h 118"/>
                    <a:gd name="T38" fmla="*/ 16 w 35"/>
                    <a:gd name="T39" fmla="*/ 52 h 118"/>
                    <a:gd name="T40" fmla="*/ 16 w 35"/>
                    <a:gd name="T41" fmla="*/ 48 h 118"/>
                    <a:gd name="T42" fmla="*/ 16 w 35"/>
                    <a:gd name="T43" fmla="*/ 44 h 118"/>
                    <a:gd name="T44" fmla="*/ 15 w 35"/>
                    <a:gd name="T45" fmla="*/ 40 h 118"/>
                    <a:gd name="T46" fmla="*/ 14 w 35"/>
                    <a:gd name="T47" fmla="*/ 36 h 118"/>
                    <a:gd name="T48" fmla="*/ 12 w 35"/>
                    <a:gd name="T49" fmla="*/ 32 h 118"/>
                    <a:gd name="T50" fmla="*/ 10 w 35"/>
                    <a:gd name="T51" fmla="*/ 28 h 118"/>
                    <a:gd name="T52" fmla="*/ 8 w 35"/>
                    <a:gd name="T53" fmla="*/ 23 h 118"/>
                    <a:gd name="T54" fmla="*/ 7 w 35"/>
                    <a:gd name="T55" fmla="*/ 19 h 118"/>
                    <a:gd name="T56" fmla="*/ 5 w 35"/>
                    <a:gd name="T57" fmla="*/ 16 h 118"/>
                    <a:gd name="T58" fmla="*/ 3 w 35"/>
                    <a:gd name="T59" fmla="*/ 11 h 118"/>
                    <a:gd name="T60" fmla="*/ 2 w 35"/>
                    <a:gd name="T61" fmla="*/ 9 h 118"/>
                    <a:gd name="T62" fmla="*/ 2 w 35"/>
                    <a:gd name="T63" fmla="*/ 6 h 118"/>
                    <a:gd name="T64" fmla="*/ 2 w 35"/>
                    <a:gd name="T65" fmla="*/ 3 h 118"/>
                    <a:gd name="T66" fmla="*/ 2 w 35"/>
                    <a:gd name="T67" fmla="*/ 2 h 118"/>
                    <a:gd name="T68" fmla="*/ 2 w 35"/>
                    <a:gd name="T69" fmla="*/ 1 h 118"/>
                    <a:gd name="T70" fmla="*/ 2 w 35"/>
                    <a:gd name="T71" fmla="*/ 1 h 118"/>
                    <a:gd name="T72" fmla="*/ 2 w 35"/>
                    <a:gd name="T73" fmla="*/ 1 h 118"/>
                    <a:gd name="T74" fmla="*/ 1 w 35"/>
                    <a:gd name="T75" fmla="*/ 1 h 118"/>
                    <a:gd name="T76" fmla="*/ 1 w 35"/>
                    <a:gd name="T77" fmla="*/ 0 h 118"/>
                    <a:gd name="T78" fmla="*/ 1 w 35"/>
                    <a:gd name="T79" fmla="*/ 1 h 118"/>
                    <a:gd name="T80" fmla="*/ 1 w 35"/>
                    <a:gd name="T81" fmla="*/ 1 h 118"/>
                    <a:gd name="T82" fmla="*/ 1 w 35"/>
                    <a:gd name="T83" fmla="*/ 1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 h="118">
                      <a:moveTo>
                        <a:pt x="1" y="1"/>
                      </a:moveTo>
                      <a:lnTo>
                        <a:pt x="1" y="2"/>
                      </a:lnTo>
                      <a:lnTo>
                        <a:pt x="1" y="5"/>
                      </a:lnTo>
                      <a:lnTo>
                        <a:pt x="0" y="8"/>
                      </a:lnTo>
                      <a:lnTo>
                        <a:pt x="1" y="11"/>
                      </a:lnTo>
                      <a:lnTo>
                        <a:pt x="1" y="14"/>
                      </a:lnTo>
                      <a:lnTo>
                        <a:pt x="2" y="18"/>
                      </a:lnTo>
                      <a:lnTo>
                        <a:pt x="3" y="22"/>
                      </a:lnTo>
                      <a:lnTo>
                        <a:pt x="5" y="25"/>
                      </a:lnTo>
                      <a:lnTo>
                        <a:pt x="6" y="29"/>
                      </a:lnTo>
                      <a:lnTo>
                        <a:pt x="8" y="33"/>
                      </a:lnTo>
                      <a:lnTo>
                        <a:pt x="10" y="37"/>
                      </a:lnTo>
                      <a:lnTo>
                        <a:pt x="12" y="41"/>
                      </a:lnTo>
                      <a:lnTo>
                        <a:pt x="14" y="45"/>
                      </a:lnTo>
                      <a:lnTo>
                        <a:pt x="16" y="49"/>
                      </a:lnTo>
                      <a:lnTo>
                        <a:pt x="17" y="53"/>
                      </a:lnTo>
                      <a:lnTo>
                        <a:pt x="20" y="57"/>
                      </a:lnTo>
                      <a:lnTo>
                        <a:pt x="21" y="61"/>
                      </a:lnTo>
                      <a:lnTo>
                        <a:pt x="24" y="65"/>
                      </a:lnTo>
                      <a:lnTo>
                        <a:pt x="25" y="69"/>
                      </a:lnTo>
                      <a:lnTo>
                        <a:pt x="27" y="73"/>
                      </a:lnTo>
                      <a:lnTo>
                        <a:pt x="29" y="77"/>
                      </a:lnTo>
                      <a:lnTo>
                        <a:pt x="29" y="81"/>
                      </a:lnTo>
                      <a:lnTo>
                        <a:pt x="30" y="84"/>
                      </a:lnTo>
                      <a:lnTo>
                        <a:pt x="31" y="88"/>
                      </a:lnTo>
                      <a:lnTo>
                        <a:pt x="32" y="92"/>
                      </a:lnTo>
                      <a:lnTo>
                        <a:pt x="32" y="95"/>
                      </a:lnTo>
                      <a:lnTo>
                        <a:pt x="31" y="98"/>
                      </a:lnTo>
                      <a:lnTo>
                        <a:pt x="31" y="101"/>
                      </a:lnTo>
                      <a:lnTo>
                        <a:pt x="29" y="104"/>
                      </a:lnTo>
                      <a:lnTo>
                        <a:pt x="29" y="107"/>
                      </a:lnTo>
                      <a:lnTo>
                        <a:pt x="26" y="110"/>
                      </a:lnTo>
                      <a:lnTo>
                        <a:pt x="24" y="112"/>
                      </a:lnTo>
                      <a:lnTo>
                        <a:pt x="21" y="114"/>
                      </a:lnTo>
                      <a:lnTo>
                        <a:pt x="22" y="118"/>
                      </a:lnTo>
                      <a:lnTo>
                        <a:pt x="26" y="116"/>
                      </a:lnTo>
                      <a:lnTo>
                        <a:pt x="29" y="112"/>
                      </a:lnTo>
                      <a:lnTo>
                        <a:pt x="31" y="109"/>
                      </a:lnTo>
                      <a:lnTo>
                        <a:pt x="32" y="106"/>
                      </a:lnTo>
                      <a:lnTo>
                        <a:pt x="34" y="102"/>
                      </a:lnTo>
                      <a:lnTo>
                        <a:pt x="34" y="99"/>
                      </a:lnTo>
                      <a:lnTo>
                        <a:pt x="35" y="95"/>
                      </a:lnTo>
                      <a:lnTo>
                        <a:pt x="35" y="91"/>
                      </a:lnTo>
                      <a:lnTo>
                        <a:pt x="34" y="87"/>
                      </a:lnTo>
                      <a:lnTo>
                        <a:pt x="33" y="83"/>
                      </a:lnTo>
                      <a:lnTo>
                        <a:pt x="32" y="79"/>
                      </a:lnTo>
                      <a:lnTo>
                        <a:pt x="31" y="75"/>
                      </a:lnTo>
                      <a:lnTo>
                        <a:pt x="29" y="71"/>
                      </a:lnTo>
                      <a:lnTo>
                        <a:pt x="28" y="67"/>
                      </a:lnTo>
                      <a:lnTo>
                        <a:pt x="26" y="63"/>
                      </a:lnTo>
                      <a:lnTo>
                        <a:pt x="24" y="59"/>
                      </a:lnTo>
                      <a:lnTo>
                        <a:pt x="22" y="55"/>
                      </a:lnTo>
                      <a:lnTo>
                        <a:pt x="20" y="51"/>
                      </a:lnTo>
                      <a:lnTo>
                        <a:pt x="18" y="46"/>
                      </a:lnTo>
                      <a:lnTo>
                        <a:pt x="16" y="42"/>
                      </a:lnTo>
                      <a:lnTo>
                        <a:pt x="14" y="38"/>
                      </a:lnTo>
                      <a:lnTo>
                        <a:pt x="12" y="35"/>
                      </a:lnTo>
                      <a:lnTo>
                        <a:pt x="11" y="31"/>
                      </a:lnTo>
                      <a:lnTo>
                        <a:pt x="9" y="27"/>
                      </a:lnTo>
                      <a:lnTo>
                        <a:pt x="8" y="23"/>
                      </a:lnTo>
                      <a:lnTo>
                        <a:pt x="6" y="20"/>
                      </a:lnTo>
                      <a:lnTo>
                        <a:pt x="5" y="17"/>
                      </a:lnTo>
                      <a:lnTo>
                        <a:pt x="5" y="13"/>
                      </a:lnTo>
                      <a:lnTo>
                        <a:pt x="4" y="11"/>
                      </a:lnTo>
                      <a:lnTo>
                        <a:pt x="4" y="8"/>
                      </a:lnTo>
                      <a:lnTo>
                        <a:pt x="4" y="5"/>
                      </a:lnTo>
                      <a:lnTo>
                        <a:pt x="4" y="3"/>
                      </a:lnTo>
                      <a:lnTo>
                        <a:pt x="4" y="4"/>
                      </a:lnTo>
                      <a:lnTo>
                        <a:pt x="4" y="3"/>
                      </a:lnTo>
                      <a:lnTo>
                        <a:pt x="5" y="2"/>
                      </a:lnTo>
                      <a:lnTo>
                        <a:pt x="4" y="2"/>
                      </a:lnTo>
                      <a:lnTo>
                        <a:pt x="4" y="1"/>
                      </a:lnTo>
                      <a:lnTo>
                        <a:pt x="3" y="1"/>
                      </a:lnTo>
                      <a:lnTo>
                        <a:pt x="3" y="0"/>
                      </a:lnTo>
                      <a:lnTo>
                        <a:pt x="2" y="0"/>
                      </a:lnTo>
                      <a:lnTo>
                        <a:pt x="2" y="1"/>
                      </a:lnTo>
                      <a:lnTo>
                        <a:pt x="1" y="1"/>
                      </a:lnTo>
                      <a:lnTo>
                        <a:pt x="1" y="2"/>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840"/>
                <p:cNvSpPr>
                  <a:spLocks/>
                </p:cNvSpPr>
                <p:nvPr/>
              </p:nvSpPr>
              <p:spPr bwMode="auto">
                <a:xfrm>
                  <a:off x="922" y="2010"/>
                  <a:ext cx="18" cy="31"/>
                </a:xfrm>
                <a:custGeom>
                  <a:avLst/>
                  <a:gdLst>
                    <a:gd name="T0" fmla="*/ 1 w 26"/>
                    <a:gd name="T1" fmla="*/ 3 h 44"/>
                    <a:gd name="T2" fmla="*/ 3 w 26"/>
                    <a:gd name="T3" fmla="*/ 4 h 44"/>
                    <a:gd name="T4" fmla="*/ 6 w 26"/>
                    <a:gd name="T5" fmla="*/ 6 h 44"/>
                    <a:gd name="T6" fmla="*/ 8 w 26"/>
                    <a:gd name="T7" fmla="*/ 6 h 44"/>
                    <a:gd name="T8" fmla="*/ 9 w 26"/>
                    <a:gd name="T9" fmla="*/ 7 h 44"/>
                    <a:gd name="T10" fmla="*/ 10 w 26"/>
                    <a:gd name="T11" fmla="*/ 8 h 44"/>
                    <a:gd name="T12" fmla="*/ 11 w 26"/>
                    <a:gd name="T13" fmla="*/ 8 h 44"/>
                    <a:gd name="T14" fmla="*/ 11 w 26"/>
                    <a:gd name="T15" fmla="*/ 8 h 44"/>
                    <a:gd name="T16" fmla="*/ 11 w 26"/>
                    <a:gd name="T17" fmla="*/ 6 h 44"/>
                    <a:gd name="T18" fmla="*/ 10 w 26"/>
                    <a:gd name="T19" fmla="*/ 8 h 44"/>
                    <a:gd name="T20" fmla="*/ 10 w 26"/>
                    <a:gd name="T21" fmla="*/ 8 h 44"/>
                    <a:gd name="T22" fmla="*/ 8 w 26"/>
                    <a:gd name="T23" fmla="*/ 9 h 44"/>
                    <a:gd name="T24" fmla="*/ 6 w 26"/>
                    <a:gd name="T25" fmla="*/ 11 h 44"/>
                    <a:gd name="T26" fmla="*/ 5 w 26"/>
                    <a:gd name="T27" fmla="*/ 13 h 44"/>
                    <a:gd name="T28" fmla="*/ 2 w 26"/>
                    <a:gd name="T29" fmla="*/ 17 h 44"/>
                    <a:gd name="T30" fmla="*/ 0 w 26"/>
                    <a:gd name="T31" fmla="*/ 20 h 44"/>
                    <a:gd name="T32" fmla="*/ 2 w 26"/>
                    <a:gd name="T33" fmla="*/ 20 h 44"/>
                    <a:gd name="T34" fmla="*/ 5 w 26"/>
                    <a:gd name="T35" fmla="*/ 16 h 44"/>
                    <a:gd name="T36" fmla="*/ 6 w 26"/>
                    <a:gd name="T37" fmla="*/ 13 h 44"/>
                    <a:gd name="T38" fmla="*/ 8 w 26"/>
                    <a:gd name="T39" fmla="*/ 11 h 44"/>
                    <a:gd name="T40" fmla="*/ 10 w 26"/>
                    <a:gd name="T41" fmla="*/ 11 h 44"/>
                    <a:gd name="T42" fmla="*/ 10 w 26"/>
                    <a:gd name="T43" fmla="*/ 9 h 44"/>
                    <a:gd name="T44" fmla="*/ 12 w 26"/>
                    <a:gd name="T45" fmla="*/ 8 h 44"/>
                    <a:gd name="T46" fmla="*/ 12 w 26"/>
                    <a:gd name="T47" fmla="*/ 8 h 44"/>
                    <a:gd name="T48" fmla="*/ 12 w 26"/>
                    <a:gd name="T49" fmla="*/ 7 h 44"/>
                    <a:gd name="T50" fmla="*/ 12 w 26"/>
                    <a:gd name="T51" fmla="*/ 6 h 44"/>
                    <a:gd name="T52" fmla="*/ 11 w 26"/>
                    <a:gd name="T53" fmla="*/ 6 h 44"/>
                    <a:gd name="T54" fmla="*/ 10 w 26"/>
                    <a:gd name="T55" fmla="*/ 5 h 44"/>
                    <a:gd name="T56" fmla="*/ 8 w 26"/>
                    <a:gd name="T57" fmla="*/ 4 h 44"/>
                    <a:gd name="T58" fmla="*/ 7 w 26"/>
                    <a:gd name="T59" fmla="*/ 4 h 44"/>
                    <a:gd name="T60" fmla="*/ 5 w 26"/>
                    <a:gd name="T61" fmla="*/ 3 h 44"/>
                    <a:gd name="T62" fmla="*/ 2 w 26"/>
                    <a:gd name="T63" fmla="*/ 1 h 44"/>
                    <a:gd name="T64" fmla="*/ 1 w 26"/>
                    <a:gd name="T65" fmla="*/ 3 h 44"/>
                    <a:gd name="T66" fmla="*/ 1 w 26"/>
                    <a:gd name="T67" fmla="*/ 1 h 44"/>
                    <a:gd name="T68" fmla="*/ 1 w 26"/>
                    <a:gd name="T69" fmla="*/ 0 h 44"/>
                    <a:gd name="T70" fmla="*/ 1 w 26"/>
                    <a:gd name="T71" fmla="*/ 1 h 44"/>
                    <a:gd name="T72" fmla="*/ 0 w 26"/>
                    <a:gd name="T73" fmla="*/ 1 h 44"/>
                    <a:gd name="T74" fmla="*/ 0 w 26"/>
                    <a:gd name="T75" fmla="*/ 1 h 44"/>
                    <a:gd name="T76" fmla="*/ 0 w 26"/>
                    <a:gd name="T77" fmla="*/ 1 h 44"/>
                    <a:gd name="T78" fmla="*/ 0 w 26"/>
                    <a:gd name="T79" fmla="*/ 2 h 44"/>
                    <a:gd name="T80" fmla="*/ 0 w 26"/>
                    <a:gd name="T81" fmla="*/ 2 h 44"/>
                    <a:gd name="T82" fmla="*/ 1 w 26"/>
                    <a:gd name="T83" fmla="*/ 3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 h="44">
                      <a:moveTo>
                        <a:pt x="2" y="1"/>
                      </a:moveTo>
                      <a:lnTo>
                        <a:pt x="1" y="5"/>
                      </a:lnTo>
                      <a:lnTo>
                        <a:pt x="4" y="7"/>
                      </a:lnTo>
                      <a:lnTo>
                        <a:pt x="6" y="9"/>
                      </a:lnTo>
                      <a:lnTo>
                        <a:pt x="9" y="9"/>
                      </a:lnTo>
                      <a:lnTo>
                        <a:pt x="12" y="11"/>
                      </a:lnTo>
                      <a:lnTo>
                        <a:pt x="14" y="12"/>
                      </a:lnTo>
                      <a:lnTo>
                        <a:pt x="16" y="13"/>
                      </a:lnTo>
                      <a:lnTo>
                        <a:pt x="17" y="14"/>
                      </a:lnTo>
                      <a:lnTo>
                        <a:pt x="19" y="14"/>
                      </a:lnTo>
                      <a:lnTo>
                        <a:pt x="20" y="15"/>
                      </a:lnTo>
                      <a:lnTo>
                        <a:pt x="21" y="15"/>
                      </a:lnTo>
                      <a:lnTo>
                        <a:pt x="22" y="15"/>
                      </a:lnTo>
                      <a:lnTo>
                        <a:pt x="23" y="15"/>
                      </a:lnTo>
                      <a:lnTo>
                        <a:pt x="23" y="13"/>
                      </a:lnTo>
                      <a:lnTo>
                        <a:pt x="22" y="14"/>
                      </a:lnTo>
                      <a:lnTo>
                        <a:pt x="21" y="15"/>
                      </a:lnTo>
                      <a:lnTo>
                        <a:pt x="20" y="15"/>
                      </a:lnTo>
                      <a:lnTo>
                        <a:pt x="20" y="17"/>
                      </a:lnTo>
                      <a:lnTo>
                        <a:pt x="18" y="17"/>
                      </a:lnTo>
                      <a:lnTo>
                        <a:pt x="16" y="19"/>
                      </a:lnTo>
                      <a:lnTo>
                        <a:pt x="15" y="21"/>
                      </a:lnTo>
                      <a:lnTo>
                        <a:pt x="13" y="23"/>
                      </a:lnTo>
                      <a:lnTo>
                        <a:pt x="11" y="25"/>
                      </a:lnTo>
                      <a:lnTo>
                        <a:pt x="10" y="27"/>
                      </a:lnTo>
                      <a:lnTo>
                        <a:pt x="7" y="31"/>
                      </a:lnTo>
                      <a:lnTo>
                        <a:pt x="5" y="34"/>
                      </a:lnTo>
                      <a:lnTo>
                        <a:pt x="3" y="37"/>
                      </a:lnTo>
                      <a:lnTo>
                        <a:pt x="0" y="41"/>
                      </a:lnTo>
                      <a:lnTo>
                        <a:pt x="2" y="44"/>
                      </a:lnTo>
                      <a:lnTo>
                        <a:pt x="5" y="40"/>
                      </a:lnTo>
                      <a:lnTo>
                        <a:pt x="8" y="36"/>
                      </a:lnTo>
                      <a:lnTo>
                        <a:pt x="10" y="33"/>
                      </a:lnTo>
                      <a:lnTo>
                        <a:pt x="12" y="30"/>
                      </a:lnTo>
                      <a:lnTo>
                        <a:pt x="13" y="27"/>
                      </a:lnTo>
                      <a:lnTo>
                        <a:pt x="15" y="26"/>
                      </a:lnTo>
                      <a:lnTo>
                        <a:pt x="17" y="23"/>
                      </a:lnTo>
                      <a:lnTo>
                        <a:pt x="18" y="22"/>
                      </a:lnTo>
                      <a:lnTo>
                        <a:pt x="20" y="21"/>
                      </a:lnTo>
                      <a:lnTo>
                        <a:pt x="21" y="20"/>
                      </a:lnTo>
                      <a:lnTo>
                        <a:pt x="22" y="19"/>
                      </a:lnTo>
                      <a:lnTo>
                        <a:pt x="23" y="17"/>
                      </a:lnTo>
                      <a:lnTo>
                        <a:pt x="24" y="17"/>
                      </a:lnTo>
                      <a:lnTo>
                        <a:pt x="25" y="17"/>
                      </a:lnTo>
                      <a:lnTo>
                        <a:pt x="25" y="16"/>
                      </a:lnTo>
                      <a:lnTo>
                        <a:pt x="26" y="15"/>
                      </a:lnTo>
                      <a:lnTo>
                        <a:pt x="26" y="14"/>
                      </a:lnTo>
                      <a:lnTo>
                        <a:pt x="25" y="12"/>
                      </a:lnTo>
                      <a:lnTo>
                        <a:pt x="24" y="11"/>
                      </a:lnTo>
                      <a:lnTo>
                        <a:pt x="23" y="11"/>
                      </a:lnTo>
                      <a:lnTo>
                        <a:pt x="22" y="11"/>
                      </a:lnTo>
                      <a:lnTo>
                        <a:pt x="21" y="10"/>
                      </a:lnTo>
                      <a:lnTo>
                        <a:pt x="20" y="10"/>
                      </a:lnTo>
                      <a:lnTo>
                        <a:pt x="18" y="9"/>
                      </a:lnTo>
                      <a:lnTo>
                        <a:pt x="16" y="9"/>
                      </a:lnTo>
                      <a:lnTo>
                        <a:pt x="15" y="8"/>
                      </a:lnTo>
                      <a:lnTo>
                        <a:pt x="13" y="7"/>
                      </a:lnTo>
                      <a:lnTo>
                        <a:pt x="10" y="5"/>
                      </a:lnTo>
                      <a:lnTo>
                        <a:pt x="8" y="5"/>
                      </a:lnTo>
                      <a:lnTo>
                        <a:pt x="5" y="3"/>
                      </a:lnTo>
                      <a:lnTo>
                        <a:pt x="2" y="1"/>
                      </a:lnTo>
                      <a:lnTo>
                        <a:pt x="1" y="5"/>
                      </a:lnTo>
                      <a:lnTo>
                        <a:pt x="2" y="1"/>
                      </a:lnTo>
                      <a:lnTo>
                        <a:pt x="1" y="0"/>
                      </a:lnTo>
                      <a:lnTo>
                        <a:pt x="1" y="1"/>
                      </a:lnTo>
                      <a:lnTo>
                        <a:pt x="0" y="1"/>
                      </a:lnTo>
                      <a:lnTo>
                        <a:pt x="0" y="2"/>
                      </a:lnTo>
                      <a:lnTo>
                        <a:pt x="0" y="3"/>
                      </a:lnTo>
                      <a:lnTo>
                        <a:pt x="0" y="4"/>
                      </a:lnTo>
                      <a:lnTo>
                        <a:pt x="1"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41"/>
                <p:cNvSpPr>
                  <a:spLocks/>
                </p:cNvSpPr>
                <p:nvPr/>
              </p:nvSpPr>
              <p:spPr bwMode="auto">
                <a:xfrm>
                  <a:off x="914" y="1966"/>
                  <a:ext cx="27" cy="53"/>
                </a:xfrm>
                <a:custGeom>
                  <a:avLst/>
                  <a:gdLst>
                    <a:gd name="T0" fmla="*/ 1 w 37"/>
                    <a:gd name="T1" fmla="*/ 2 h 75"/>
                    <a:gd name="T2" fmla="*/ 1 w 37"/>
                    <a:gd name="T3" fmla="*/ 3 h 75"/>
                    <a:gd name="T4" fmla="*/ 3 w 37"/>
                    <a:gd name="T5" fmla="*/ 6 h 75"/>
                    <a:gd name="T6" fmla="*/ 5 w 37"/>
                    <a:gd name="T7" fmla="*/ 8 h 75"/>
                    <a:gd name="T8" fmla="*/ 7 w 37"/>
                    <a:gd name="T9" fmla="*/ 11 h 75"/>
                    <a:gd name="T10" fmla="*/ 9 w 37"/>
                    <a:gd name="T11" fmla="*/ 15 h 75"/>
                    <a:gd name="T12" fmla="*/ 11 w 37"/>
                    <a:gd name="T13" fmla="*/ 19 h 75"/>
                    <a:gd name="T14" fmla="*/ 14 w 37"/>
                    <a:gd name="T15" fmla="*/ 23 h 75"/>
                    <a:gd name="T16" fmla="*/ 15 w 37"/>
                    <a:gd name="T17" fmla="*/ 26 h 75"/>
                    <a:gd name="T18" fmla="*/ 17 w 37"/>
                    <a:gd name="T19" fmla="*/ 30 h 75"/>
                    <a:gd name="T20" fmla="*/ 18 w 37"/>
                    <a:gd name="T21" fmla="*/ 33 h 75"/>
                    <a:gd name="T22" fmla="*/ 18 w 37"/>
                    <a:gd name="T23" fmla="*/ 35 h 75"/>
                    <a:gd name="T24" fmla="*/ 18 w 37"/>
                    <a:gd name="T25" fmla="*/ 35 h 75"/>
                    <a:gd name="T26" fmla="*/ 16 w 37"/>
                    <a:gd name="T27" fmla="*/ 35 h 75"/>
                    <a:gd name="T28" fmla="*/ 13 w 37"/>
                    <a:gd name="T29" fmla="*/ 35 h 75"/>
                    <a:gd name="T30" fmla="*/ 9 w 37"/>
                    <a:gd name="T31" fmla="*/ 33 h 75"/>
                    <a:gd name="T32" fmla="*/ 5 w 37"/>
                    <a:gd name="T33" fmla="*/ 33 h 75"/>
                    <a:gd name="T34" fmla="*/ 11 w 37"/>
                    <a:gd name="T35" fmla="*/ 35 h 75"/>
                    <a:gd name="T36" fmla="*/ 15 w 37"/>
                    <a:gd name="T37" fmla="*/ 37 h 75"/>
                    <a:gd name="T38" fmla="*/ 18 w 37"/>
                    <a:gd name="T39" fmla="*/ 37 h 75"/>
                    <a:gd name="T40" fmla="*/ 19 w 37"/>
                    <a:gd name="T41" fmla="*/ 36 h 75"/>
                    <a:gd name="T42" fmla="*/ 20 w 37"/>
                    <a:gd name="T43" fmla="*/ 33 h 75"/>
                    <a:gd name="T44" fmla="*/ 19 w 37"/>
                    <a:gd name="T45" fmla="*/ 30 h 75"/>
                    <a:gd name="T46" fmla="*/ 18 w 37"/>
                    <a:gd name="T47" fmla="*/ 27 h 75"/>
                    <a:gd name="T48" fmla="*/ 16 w 37"/>
                    <a:gd name="T49" fmla="*/ 23 h 75"/>
                    <a:gd name="T50" fmla="*/ 14 w 37"/>
                    <a:gd name="T51" fmla="*/ 20 h 75"/>
                    <a:gd name="T52" fmla="*/ 12 w 37"/>
                    <a:gd name="T53" fmla="*/ 16 h 75"/>
                    <a:gd name="T54" fmla="*/ 9 w 37"/>
                    <a:gd name="T55" fmla="*/ 12 h 75"/>
                    <a:gd name="T56" fmla="*/ 7 w 37"/>
                    <a:gd name="T57" fmla="*/ 8 h 75"/>
                    <a:gd name="T58" fmla="*/ 5 w 37"/>
                    <a:gd name="T59" fmla="*/ 6 h 75"/>
                    <a:gd name="T60" fmla="*/ 3 w 37"/>
                    <a:gd name="T61" fmla="*/ 3 h 75"/>
                    <a:gd name="T62" fmla="*/ 2 w 37"/>
                    <a:gd name="T63" fmla="*/ 1 h 75"/>
                    <a:gd name="T64" fmla="*/ 1 w 37"/>
                    <a:gd name="T65" fmla="*/ 1 h 75"/>
                    <a:gd name="T66" fmla="*/ 1 w 37"/>
                    <a:gd name="T67" fmla="*/ 0 h 75"/>
                    <a:gd name="T68" fmla="*/ 1 w 37"/>
                    <a:gd name="T69" fmla="*/ 0 h 75"/>
                    <a:gd name="T70" fmla="*/ 1 w 37"/>
                    <a:gd name="T71" fmla="*/ 0 h 75"/>
                    <a:gd name="T72" fmla="*/ 1 w 37"/>
                    <a:gd name="T73" fmla="*/ 1 h 75"/>
                    <a:gd name="T74" fmla="*/ 0 w 37"/>
                    <a:gd name="T75" fmla="*/ 1 h 75"/>
                    <a:gd name="T76" fmla="*/ 1 w 37"/>
                    <a:gd name="T77" fmla="*/ 1 h 75"/>
                    <a:gd name="T78" fmla="*/ 1 w 37"/>
                    <a:gd name="T79" fmla="*/ 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 h="75">
                      <a:moveTo>
                        <a:pt x="1" y="4"/>
                      </a:moveTo>
                      <a:lnTo>
                        <a:pt x="1" y="4"/>
                      </a:lnTo>
                      <a:lnTo>
                        <a:pt x="1" y="5"/>
                      </a:lnTo>
                      <a:lnTo>
                        <a:pt x="3" y="6"/>
                      </a:lnTo>
                      <a:lnTo>
                        <a:pt x="4" y="8"/>
                      </a:lnTo>
                      <a:lnTo>
                        <a:pt x="5" y="11"/>
                      </a:lnTo>
                      <a:lnTo>
                        <a:pt x="7" y="13"/>
                      </a:lnTo>
                      <a:lnTo>
                        <a:pt x="9" y="16"/>
                      </a:lnTo>
                      <a:lnTo>
                        <a:pt x="11" y="19"/>
                      </a:lnTo>
                      <a:lnTo>
                        <a:pt x="13" y="22"/>
                      </a:lnTo>
                      <a:lnTo>
                        <a:pt x="15" y="26"/>
                      </a:lnTo>
                      <a:lnTo>
                        <a:pt x="17" y="30"/>
                      </a:lnTo>
                      <a:lnTo>
                        <a:pt x="20" y="34"/>
                      </a:lnTo>
                      <a:lnTo>
                        <a:pt x="21" y="38"/>
                      </a:lnTo>
                      <a:lnTo>
                        <a:pt x="23" y="41"/>
                      </a:lnTo>
                      <a:lnTo>
                        <a:pt x="26" y="45"/>
                      </a:lnTo>
                      <a:lnTo>
                        <a:pt x="27" y="49"/>
                      </a:lnTo>
                      <a:lnTo>
                        <a:pt x="29" y="53"/>
                      </a:lnTo>
                      <a:lnTo>
                        <a:pt x="31" y="56"/>
                      </a:lnTo>
                      <a:lnTo>
                        <a:pt x="32" y="59"/>
                      </a:lnTo>
                      <a:lnTo>
                        <a:pt x="33" y="63"/>
                      </a:lnTo>
                      <a:lnTo>
                        <a:pt x="33" y="65"/>
                      </a:lnTo>
                      <a:lnTo>
                        <a:pt x="34" y="67"/>
                      </a:lnTo>
                      <a:lnTo>
                        <a:pt x="33" y="69"/>
                      </a:lnTo>
                      <a:lnTo>
                        <a:pt x="33" y="70"/>
                      </a:lnTo>
                      <a:lnTo>
                        <a:pt x="32" y="70"/>
                      </a:lnTo>
                      <a:lnTo>
                        <a:pt x="30" y="71"/>
                      </a:lnTo>
                      <a:lnTo>
                        <a:pt x="28" y="70"/>
                      </a:lnTo>
                      <a:lnTo>
                        <a:pt x="25" y="69"/>
                      </a:lnTo>
                      <a:lnTo>
                        <a:pt x="21" y="67"/>
                      </a:lnTo>
                      <a:lnTo>
                        <a:pt x="17" y="65"/>
                      </a:lnTo>
                      <a:lnTo>
                        <a:pt x="12" y="61"/>
                      </a:lnTo>
                      <a:lnTo>
                        <a:pt x="10" y="65"/>
                      </a:lnTo>
                      <a:lnTo>
                        <a:pt x="16" y="68"/>
                      </a:lnTo>
                      <a:lnTo>
                        <a:pt x="20" y="71"/>
                      </a:lnTo>
                      <a:lnTo>
                        <a:pt x="24" y="73"/>
                      </a:lnTo>
                      <a:lnTo>
                        <a:pt x="27" y="74"/>
                      </a:lnTo>
                      <a:lnTo>
                        <a:pt x="30" y="75"/>
                      </a:lnTo>
                      <a:lnTo>
                        <a:pt x="33" y="74"/>
                      </a:lnTo>
                      <a:lnTo>
                        <a:pt x="34" y="73"/>
                      </a:lnTo>
                      <a:lnTo>
                        <a:pt x="36" y="72"/>
                      </a:lnTo>
                      <a:lnTo>
                        <a:pt x="37" y="70"/>
                      </a:lnTo>
                      <a:lnTo>
                        <a:pt x="37" y="67"/>
                      </a:lnTo>
                      <a:lnTo>
                        <a:pt x="37" y="64"/>
                      </a:lnTo>
                      <a:lnTo>
                        <a:pt x="36" y="61"/>
                      </a:lnTo>
                      <a:lnTo>
                        <a:pt x="35" y="58"/>
                      </a:lnTo>
                      <a:lnTo>
                        <a:pt x="33" y="54"/>
                      </a:lnTo>
                      <a:lnTo>
                        <a:pt x="32" y="51"/>
                      </a:lnTo>
                      <a:lnTo>
                        <a:pt x="30" y="47"/>
                      </a:lnTo>
                      <a:lnTo>
                        <a:pt x="28" y="43"/>
                      </a:lnTo>
                      <a:lnTo>
                        <a:pt x="26" y="39"/>
                      </a:lnTo>
                      <a:lnTo>
                        <a:pt x="24" y="35"/>
                      </a:lnTo>
                      <a:lnTo>
                        <a:pt x="22" y="31"/>
                      </a:lnTo>
                      <a:lnTo>
                        <a:pt x="20" y="27"/>
                      </a:lnTo>
                      <a:lnTo>
                        <a:pt x="18" y="24"/>
                      </a:lnTo>
                      <a:lnTo>
                        <a:pt x="15" y="20"/>
                      </a:lnTo>
                      <a:lnTo>
                        <a:pt x="13" y="17"/>
                      </a:lnTo>
                      <a:lnTo>
                        <a:pt x="11" y="14"/>
                      </a:lnTo>
                      <a:lnTo>
                        <a:pt x="9" y="11"/>
                      </a:lnTo>
                      <a:lnTo>
                        <a:pt x="8" y="8"/>
                      </a:lnTo>
                      <a:lnTo>
                        <a:pt x="6" y="6"/>
                      </a:lnTo>
                      <a:lnTo>
                        <a:pt x="5" y="4"/>
                      </a:lnTo>
                      <a:lnTo>
                        <a:pt x="4" y="2"/>
                      </a:lnTo>
                      <a:lnTo>
                        <a:pt x="3" y="1"/>
                      </a:lnTo>
                      <a:lnTo>
                        <a:pt x="3" y="0"/>
                      </a:lnTo>
                      <a:lnTo>
                        <a:pt x="2" y="0"/>
                      </a:lnTo>
                      <a:lnTo>
                        <a:pt x="1" y="0"/>
                      </a:lnTo>
                      <a:lnTo>
                        <a:pt x="1" y="1"/>
                      </a:lnTo>
                      <a:lnTo>
                        <a:pt x="1" y="2"/>
                      </a:lnTo>
                      <a:lnTo>
                        <a:pt x="0" y="2"/>
                      </a:lnTo>
                      <a:lnTo>
                        <a:pt x="0" y="3"/>
                      </a:lnTo>
                      <a:lnTo>
                        <a:pt x="1" y="3"/>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42"/>
                <p:cNvSpPr>
                  <a:spLocks/>
                </p:cNvSpPr>
                <p:nvPr/>
              </p:nvSpPr>
              <p:spPr bwMode="auto">
                <a:xfrm>
                  <a:off x="913" y="1924"/>
                  <a:ext cx="26" cy="46"/>
                </a:xfrm>
                <a:custGeom>
                  <a:avLst/>
                  <a:gdLst>
                    <a:gd name="T0" fmla="*/ 16 w 36"/>
                    <a:gd name="T1" fmla="*/ 3 h 65"/>
                    <a:gd name="T2" fmla="*/ 17 w 36"/>
                    <a:gd name="T3" fmla="*/ 4 h 65"/>
                    <a:gd name="T4" fmla="*/ 17 w 36"/>
                    <a:gd name="T5" fmla="*/ 6 h 65"/>
                    <a:gd name="T6" fmla="*/ 16 w 36"/>
                    <a:gd name="T7" fmla="*/ 8 h 65"/>
                    <a:gd name="T8" fmla="*/ 15 w 36"/>
                    <a:gd name="T9" fmla="*/ 9 h 65"/>
                    <a:gd name="T10" fmla="*/ 14 w 36"/>
                    <a:gd name="T11" fmla="*/ 11 h 65"/>
                    <a:gd name="T12" fmla="*/ 12 w 36"/>
                    <a:gd name="T13" fmla="*/ 13 h 65"/>
                    <a:gd name="T14" fmla="*/ 9 w 36"/>
                    <a:gd name="T15" fmla="*/ 16 h 65"/>
                    <a:gd name="T16" fmla="*/ 8 w 36"/>
                    <a:gd name="T17" fmla="*/ 17 h 65"/>
                    <a:gd name="T18" fmla="*/ 6 w 36"/>
                    <a:gd name="T19" fmla="*/ 19 h 65"/>
                    <a:gd name="T20" fmla="*/ 4 w 36"/>
                    <a:gd name="T21" fmla="*/ 21 h 65"/>
                    <a:gd name="T22" fmla="*/ 2 w 36"/>
                    <a:gd name="T23" fmla="*/ 23 h 65"/>
                    <a:gd name="T24" fmla="*/ 1 w 36"/>
                    <a:gd name="T25" fmla="*/ 25 h 65"/>
                    <a:gd name="T26" fmla="*/ 0 w 36"/>
                    <a:gd name="T27" fmla="*/ 27 h 65"/>
                    <a:gd name="T28" fmla="*/ 0 w 36"/>
                    <a:gd name="T29" fmla="*/ 29 h 65"/>
                    <a:gd name="T30" fmla="*/ 1 w 36"/>
                    <a:gd name="T31" fmla="*/ 32 h 65"/>
                    <a:gd name="T32" fmla="*/ 3 w 36"/>
                    <a:gd name="T33" fmla="*/ 31 h 65"/>
                    <a:gd name="T34" fmla="*/ 1 w 36"/>
                    <a:gd name="T35" fmla="*/ 30 h 65"/>
                    <a:gd name="T36" fmla="*/ 1 w 36"/>
                    <a:gd name="T37" fmla="*/ 28 h 65"/>
                    <a:gd name="T38" fmla="*/ 2 w 36"/>
                    <a:gd name="T39" fmla="*/ 27 h 65"/>
                    <a:gd name="T40" fmla="*/ 3 w 36"/>
                    <a:gd name="T41" fmla="*/ 25 h 65"/>
                    <a:gd name="T42" fmla="*/ 4 w 36"/>
                    <a:gd name="T43" fmla="*/ 23 h 65"/>
                    <a:gd name="T44" fmla="*/ 6 w 36"/>
                    <a:gd name="T45" fmla="*/ 21 h 65"/>
                    <a:gd name="T46" fmla="*/ 8 w 36"/>
                    <a:gd name="T47" fmla="*/ 20 h 65"/>
                    <a:gd name="T48" fmla="*/ 9 w 36"/>
                    <a:gd name="T49" fmla="*/ 18 h 65"/>
                    <a:gd name="T50" fmla="*/ 12 w 36"/>
                    <a:gd name="T51" fmla="*/ 16 h 65"/>
                    <a:gd name="T52" fmla="*/ 14 w 36"/>
                    <a:gd name="T53" fmla="*/ 14 h 65"/>
                    <a:gd name="T54" fmla="*/ 15 w 36"/>
                    <a:gd name="T55" fmla="*/ 12 h 65"/>
                    <a:gd name="T56" fmla="*/ 17 w 36"/>
                    <a:gd name="T57" fmla="*/ 10 h 65"/>
                    <a:gd name="T58" fmla="*/ 18 w 36"/>
                    <a:gd name="T59" fmla="*/ 8 h 65"/>
                    <a:gd name="T60" fmla="*/ 19 w 36"/>
                    <a:gd name="T61" fmla="*/ 5 h 65"/>
                    <a:gd name="T62" fmla="*/ 18 w 36"/>
                    <a:gd name="T63" fmla="*/ 3 h 65"/>
                    <a:gd name="T64" fmla="*/ 17 w 36"/>
                    <a:gd name="T65" fmla="*/ 1 h 65"/>
                    <a:gd name="T66" fmla="*/ 17 w 36"/>
                    <a:gd name="T67" fmla="*/ 1 h 65"/>
                    <a:gd name="T68" fmla="*/ 16 w 36"/>
                    <a:gd name="T69" fmla="*/ 0 h 65"/>
                    <a:gd name="T70" fmla="*/ 16 w 36"/>
                    <a:gd name="T71" fmla="*/ 1 h 65"/>
                    <a:gd name="T72" fmla="*/ 16 w 36"/>
                    <a:gd name="T73" fmla="*/ 1 h 65"/>
                    <a:gd name="T74" fmla="*/ 16 w 36"/>
                    <a:gd name="T75" fmla="*/ 1 h 65"/>
                    <a:gd name="T76" fmla="*/ 16 w 36"/>
                    <a:gd name="T77" fmla="*/ 1 h 65"/>
                    <a:gd name="T78" fmla="*/ 16 w 36"/>
                    <a:gd name="T79" fmla="*/ 2 h 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 h="65">
                      <a:moveTo>
                        <a:pt x="31" y="4"/>
                      </a:moveTo>
                      <a:lnTo>
                        <a:pt x="31" y="5"/>
                      </a:lnTo>
                      <a:lnTo>
                        <a:pt x="32" y="7"/>
                      </a:lnTo>
                      <a:lnTo>
                        <a:pt x="32" y="8"/>
                      </a:lnTo>
                      <a:lnTo>
                        <a:pt x="32" y="10"/>
                      </a:lnTo>
                      <a:lnTo>
                        <a:pt x="32" y="12"/>
                      </a:lnTo>
                      <a:lnTo>
                        <a:pt x="31" y="14"/>
                      </a:lnTo>
                      <a:lnTo>
                        <a:pt x="31" y="15"/>
                      </a:lnTo>
                      <a:lnTo>
                        <a:pt x="30" y="17"/>
                      </a:lnTo>
                      <a:lnTo>
                        <a:pt x="29" y="19"/>
                      </a:lnTo>
                      <a:lnTo>
                        <a:pt x="27" y="21"/>
                      </a:lnTo>
                      <a:lnTo>
                        <a:pt x="26" y="23"/>
                      </a:lnTo>
                      <a:lnTo>
                        <a:pt x="24" y="24"/>
                      </a:lnTo>
                      <a:lnTo>
                        <a:pt x="22" y="26"/>
                      </a:lnTo>
                      <a:lnTo>
                        <a:pt x="21" y="28"/>
                      </a:lnTo>
                      <a:lnTo>
                        <a:pt x="18" y="31"/>
                      </a:lnTo>
                      <a:lnTo>
                        <a:pt x="17" y="32"/>
                      </a:lnTo>
                      <a:lnTo>
                        <a:pt x="15" y="34"/>
                      </a:lnTo>
                      <a:lnTo>
                        <a:pt x="12" y="36"/>
                      </a:lnTo>
                      <a:lnTo>
                        <a:pt x="11" y="38"/>
                      </a:lnTo>
                      <a:lnTo>
                        <a:pt x="9" y="40"/>
                      </a:lnTo>
                      <a:lnTo>
                        <a:pt x="7" y="42"/>
                      </a:lnTo>
                      <a:lnTo>
                        <a:pt x="6" y="44"/>
                      </a:lnTo>
                      <a:lnTo>
                        <a:pt x="4" y="46"/>
                      </a:lnTo>
                      <a:lnTo>
                        <a:pt x="2" y="48"/>
                      </a:lnTo>
                      <a:lnTo>
                        <a:pt x="2" y="50"/>
                      </a:lnTo>
                      <a:lnTo>
                        <a:pt x="1" y="52"/>
                      </a:lnTo>
                      <a:lnTo>
                        <a:pt x="0" y="54"/>
                      </a:lnTo>
                      <a:lnTo>
                        <a:pt x="0" y="56"/>
                      </a:lnTo>
                      <a:lnTo>
                        <a:pt x="0" y="58"/>
                      </a:lnTo>
                      <a:lnTo>
                        <a:pt x="1" y="61"/>
                      </a:lnTo>
                      <a:lnTo>
                        <a:pt x="1" y="63"/>
                      </a:lnTo>
                      <a:lnTo>
                        <a:pt x="2" y="65"/>
                      </a:lnTo>
                      <a:lnTo>
                        <a:pt x="5" y="62"/>
                      </a:lnTo>
                      <a:lnTo>
                        <a:pt x="4" y="61"/>
                      </a:lnTo>
                      <a:lnTo>
                        <a:pt x="3" y="59"/>
                      </a:lnTo>
                      <a:lnTo>
                        <a:pt x="3" y="58"/>
                      </a:lnTo>
                      <a:lnTo>
                        <a:pt x="3" y="57"/>
                      </a:lnTo>
                      <a:lnTo>
                        <a:pt x="3" y="55"/>
                      </a:lnTo>
                      <a:lnTo>
                        <a:pt x="4" y="54"/>
                      </a:lnTo>
                      <a:lnTo>
                        <a:pt x="4" y="52"/>
                      </a:lnTo>
                      <a:lnTo>
                        <a:pt x="5" y="50"/>
                      </a:lnTo>
                      <a:lnTo>
                        <a:pt x="7" y="49"/>
                      </a:lnTo>
                      <a:lnTo>
                        <a:pt x="8" y="47"/>
                      </a:lnTo>
                      <a:lnTo>
                        <a:pt x="9" y="45"/>
                      </a:lnTo>
                      <a:lnTo>
                        <a:pt x="11" y="43"/>
                      </a:lnTo>
                      <a:lnTo>
                        <a:pt x="13" y="41"/>
                      </a:lnTo>
                      <a:lnTo>
                        <a:pt x="15" y="40"/>
                      </a:lnTo>
                      <a:lnTo>
                        <a:pt x="17" y="38"/>
                      </a:lnTo>
                      <a:lnTo>
                        <a:pt x="18" y="36"/>
                      </a:lnTo>
                      <a:lnTo>
                        <a:pt x="21" y="34"/>
                      </a:lnTo>
                      <a:lnTo>
                        <a:pt x="22" y="32"/>
                      </a:lnTo>
                      <a:lnTo>
                        <a:pt x="24" y="30"/>
                      </a:lnTo>
                      <a:lnTo>
                        <a:pt x="26" y="28"/>
                      </a:lnTo>
                      <a:lnTo>
                        <a:pt x="28" y="26"/>
                      </a:lnTo>
                      <a:lnTo>
                        <a:pt x="29" y="24"/>
                      </a:lnTo>
                      <a:lnTo>
                        <a:pt x="31" y="22"/>
                      </a:lnTo>
                      <a:lnTo>
                        <a:pt x="32" y="20"/>
                      </a:lnTo>
                      <a:lnTo>
                        <a:pt x="34" y="17"/>
                      </a:lnTo>
                      <a:lnTo>
                        <a:pt x="34" y="15"/>
                      </a:lnTo>
                      <a:lnTo>
                        <a:pt x="35" y="13"/>
                      </a:lnTo>
                      <a:lnTo>
                        <a:pt x="36" y="10"/>
                      </a:lnTo>
                      <a:lnTo>
                        <a:pt x="36" y="8"/>
                      </a:lnTo>
                      <a:lnTo>
                        <a:pt x="35" y="5"/>
                      </a:lnTo>
                      <a:lnTo>
                        <a:pt x="34" y="4"/>
                      </a:lnTo>
                      <a:lnTo>
                        <a:pt x="32" y="1"/>
                      </a:lnTo>
                      <a:lnTo>
                        <a:pt x="32" y="0"/>
                      </a:lnTo>
                      <a:lnTo>
                        <a:pt x="31" y="0"/>
                      </a:lnTo>
                      <a:lnTo>
                        <a:pt x="31" y="1"/>
                      </a:lnTo>
                      <a:lnTo>
                        <a:pt x="30" y="2"/>
                      </a:lnTo>
                      <a:lnTo>
                        <a:pt x="30" y="3"/>
                      </a:lnTo>
                      <a:lnTo>
                        <a:pt x="30" y="4"/>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43"/>
                <p:cNvSpPr>
                  <a:spLocks/>
                </p:cNvSpPr>
                <p:nvPr/>
              </p:nvSpPr>
              <p:spPr bwMode="auto">
                <a:xfrm>
                  <a:off x="919" y="1923"/>
                  <a:ext cx="16" cy="19"/>
                </a:xfrm>
                <a:custGeom>
                  <a:avLst/>
                  <a:gdLst>
                    <a:gd name="T0" fmla="*/ 1 w 24"/>
                    <a:gd name="T1" fmla="*/ 13 h 26"/>
                    <a:gd name="T2" fmla="*/ 1 w 24"/>
                    <a:gd name="T3" fmla="*/ 14 h 26"/>
                    <a:gd name="T4" fmla="*/ 2 w 24"/>
                    <a:gd name="T5" fmla="*/ 13 h 26"/>
                    <a:gd name="T6" fmla="*/ 3 w 24"/>
                    <a:gd name="T7" fmla="*/ 13 h 26"/>
                    <a:gd name="T8" fmla="*/ 3 w 24"/>
                    <a:gd name="T9" fmla="*/ 12 h 26"/>
                    <a:gd name="T10" fmla="*/ 5 w 24"/>
                    <a:gd name="T11" fmla="*/ 11 h 26"/>
                    <a:gd name="T12" fmla="*/ 5 w 24"/>
                    <a:gd name="T13" fmla="*/ 10 h 26"/>
                    <a:gd name="T14" fmla="*/ 6 w 24"/>
                    <a:gd name="T15" fmla="*/ 8 h 26"/>
                    <a:gd name="T16" fmla="*/ 6 w 24"/>
                    <a:gd name="T17" fmla="*/ 7 h 26"/>
                    <a:gd name="T18" fmla="*/ 7 w 24"/>
                    <a:gd name="T19" fmla="*/ 5 h 26"/>
                    <a:gd name="T20" fmla="*/ 8 w 24"/>
                    <a:gd name="T21" fmla="*/ 4 h 26"/>
                    <a:gd name="T22" fmla="*/ 9 w 24"/>
                    <a:gd name="T23" fmla="*/ 3 h 26"/>
                    <a:gd name="T24" fmla="*/ 9 w 24"/>
                    <a:gd name="T25" fmla="*/ 2 h 26"/>
                    <a:gd name="T26" fmla="*/ 9 w 24"/>
                    <a:gd name="T27" fmla="*/ 2 h 26"/>
                    <a:gd name="T28" fmla="*/ 9 w 24"/>
                    <a:gd name="T29" fmla="*/ 2 h 26"/>
                    <a:gd name="T30" fmla="*/ 10 w 24"/>
                    <a:gd name="T31" fmla="*/ 2 h 26"/>
                    <a:gd name="T32" fmla="*/ 11 w 24"/>
                    <a:gd name="T33" fmla="*/ 1 h 26"/>
                    <a:gd name="T34" fmla="*/ 10 w 24"/>
                    <a:gd name="T35" fmla="*/ 0 h 26"/>
                    <a:gd name="T36" fmla="*/ 9 w 24"/>
                    <a:gd name="T37" fmla="*/ 0 h 26"/>
                    <a:gd name="T38" fmla="*/ 9 w 24"/>
                    <a:gd name="T39" fmla="*/ 0 h 26"/>
                    <a:gd name="T40" fmla="*/ 7 w 24"/>
                    <a:gd name="T41" fmla="*/ 1 h 26"/>
                    <a:gd name="T42" fmla="*/ 7 w 24"/>
                    <a:gd name="T43" fmla="*/ 2 h 26"/>
                    <a:gd name="T44" fmla="*/ 6 w 24"/>
                    <a:gd name="T45" fmla="*/ 3 h 26"/>
                    <a:gd name="T46" fmla="*/ 6 w 24"/>
                    <a:gd name="T47" fmla="*/ 4 h 26"/>
                    <a:gd name="T48" fmla="*/ 5 w 24"/>
                    <a:gd name="T49" fmla="*/ 6 h 26"/>
                    <a:gd name="T50" fmla="*/ 5 w 24"/>
                    <a:gd name="T51" fmla="*/ 7 h 26"/>
                    <a:gd name="T52" fmla="*/ 3 w 24"/>
                    <a:gd name="T53" fmla="*/ 9 h 26"/>
                    <a:gd name="T54" fmla="*/ 3 w 24"/>
                    <a:gd name="T55" fmla="*/ 10 h 26"/>
                    <a:gd name="T56" fmla="*/ 2 w 24"/>
                    <a:gd name="T57" fmla="*/ 11 h 26"/>
                    <a:gd name="T58" fmla="*/ 2 w 24"/>
                    <a:gd name="T59" fmla="*/ 11 h 26"/>
                    <a:gd name="T60" fmla="*/ 2 w 24"/>
                    <a:gd name="T61" fmla="*/ 12 h 26"/>
                    <a:gd name="T62" fmla="*/ 1 w 24"/>
                    <a:gd name="T63" fmla="*/ 11 h 26"/>
                    <a:gd name="T64" fmla="*/ 1 w 24"/>
                    <a:gd name="T65" fmla="*/ 11 h 26"/>
                    <a:gd name="T66" fmla="*/ 1 w 24"/>
                    <a:gd name="T67" fmla="*/ 11 h 26"/>
                    <a:gd name="T68" fmla="*/ 1 w 24"/>
                    <a:gd name="T69" fmla="*/ 11 h 26"/>
                    <a:gd name="T70" fmla="*/ 0 w 24"/>
                    <a:gd name="T71" fmla="*/ 11 h 26"/>
                    <a:gd name="T72" fmla="*/ 0 w 24"/>
                    <a:gd name="T73" fmla="*/ 11 h 26"/>
                    <a:gd name="T74" fmla="*/ 0 w 24"/>
                    <a:gd name="T75" fmla="*/ 12 h 26"/>
                    <a:gd name="T76" fmla="*/ 0 w 24"/>
                    <a:gd name="T77" fmla="*/ 12 h 26"/>
                    <a:gd name="T78" fmla="*/ 0 w 24"/>
                    <a:gd name="T79" fmla="*/ 13 h 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 h="26">
                      <a:moveTo>
                        <a:pt x="0" y="24"/>
                      </a:moveTo>
                      <a:lnTo>
                        <a:pt x="1" y="25"/>
                      </a:lnTo>
                      <a:lnTo>
                        <a:pt x="2" y="25"/>
                      </a:lnTo>
                      <a:lnTo>
                        <a:pt x="3" y="26"/>
                      </a:lnTo>
                      <a:lnTo>
                        <a:pt x="4" y="26"/>
                      </a:lnTo>
                      <a:lnTo>
                        <a:pt x="5" y="25"/>
                      </a:lnTo>
                      <a:lnTo>
                        <a:pt x="6" y="25"/>
                      </a:lnTo>
                      <a:lnTo>
                        <a:pt x="7" y="24"/>
                      </a:lnTo>
                      <a:lnTo>
                        <a:pt x="8" y="23"/>
                      </a:lnTo>
                      <a:lnTo>
                        <a:pt x="8" y="22"/>
                      </a:lnTo>
                      <a:lnTo>
                        <a:pt x="9" y="21"/>
                      </a:lnTo>
                      <a:lnTo>
                        <a:pt x="10" y="20"/>
                      </a:lnTo>
                      <a:lnTo>
                        <a:pt x="11" y="19"/>
                      </a:lnTo>
                      <a:lnTo>
                        <a:pt x="12" y="18"/>
                      </a:lnTo>
                      <a:lnTo>
                        <a:pt x="12" y="16"/>
                      </a:lnTo>
                      <a:lnTo>
                        <a:pt x="13" y="15"/>
                      </a:lnTo>
                      <a:lnTo>
                        <a:pt x="14" y="13"/>
                      </a:lnTo>
                      <a:lnTo>
                        <a:pt x="14" y="12"/>
                      </a:lnTo>
                      <a:lnTo>
                        <a:pt x="15" y="11"/>
                      </a:lnTo>
                      <a:lnTo>
                        <a:pt x="16" y="10"/>
                      </a:lnTo>
                      <a:lnTo>
                        <a:pt x="17" y="8"/>
                      </a:lnTo>
                      <a:lnTo>
                        <a:pt x="18" y="8"/>
                      </a:lnTo>
                      <a:lnTo>
                        <a:pt x="18" y="6"/>
                      </a:lnTo>
                      <a:lnTo>
                        <a:pt x="19" y="6"/>
                      </a:lnTo>
                      <a:lnTo>
                        <a:pt x="19" y="5"/>
                      </a:lnTo>
                      <a:lnTo>
                        <a:pt x="20" y="4"/>
                      </a:lnTo>
                      <a:lnTo>
                        <a:pt x="21" y="4"/>
                      </a:lnTo>
                      <a:lnTo>
                        <a:pt x="22" y="4"/>
                      </a:lnTo>
                      <a:lnTo>
                        <a:pt x="22" y="5"/>
                      </a:lnTo>
                      <a:lnTo>
                        <a:pt x="24" y="2"/>
                      </a:lnTo>
                      <a:lnTo>
                        <a:pt x="24" y="1"/>
                      </a:lnTo>
                      <a:lnTo>
                        <a:pt x="23" y="0"/>
                      </a:lnTo>
                      <a:lnTo>
                        <a:pt x="22" y="0"/>
                      </a:lnTo>
                      <a:lnTo>
                        <a:pt x="21" y="0"/>
                      </a:lnTo>
                      <a:lnTo>
                        <a:pt x="19" y="0"/>
                      </a:lnTo>
                      <a:lnTo>
                        <a:pt x="18" y="1"/>
                      </a:lnTo>
                      <a:lnTo>
                        <a:pt x="17" y="2"/>
                      </a:lnTo>
                      <a:lnTo>
                        <a:pt x="16" y="3"/>
                      </a:lnTo>
                      <a:lnTo>
                        <a:pt x="16" y="4"/>
                      </a:lnTo>
                      <a:lnTo>
                        <a:pt x="14" y="5"/>
                      </a:lnTo>
                      <a:lnTo>
                        <a:pt x="14" y="6"/>
                      </a:lnTo>
                      <a:lnTo>
                        <a:pt x="13" y="8"/>
                      </a:lnTo>
                      <a:lnTo>
                        <a:pt x="12" y="10"/>
                      </a:lnTo>
                      <a:lnTo>
                        <a:pt x="11" y="11"/>
                      </a:lnTo>
                      <a:lnTo>
                        <a:pt x="10" y="13"/>
                      </a:lnTo>
                      <a:lnTo>
                        <a:pt x="10" y="14"/>
                      </a:lnTo>
                      <a:lnTo>
                        <a:pt x="9" y="15"/>
                      </a:lnTo>
                      <a:lnTo>
                        <a:pt x="8" y="16"/>
                      </a:lnTo>
                      <a:lnTo>
                        <a:pt x="8" y="17"/>
                      </a:lnTo>
                      <a:lnTo>
                        <a:pt x="7" y="18"/>
                      </a:lnTo>
                      <a:lnTo>
                        <a:pt x="6" y="19"/>
                      </a:lnTo>
                      <a:lnTo>
                        <a:pt x="5" y="20"/>
                      </a:lnTo>
                      <a:lnTo>
                        <a:pt x="5" y="21"/>
                      </a:lnTo>
                      <a:lnTo>
                        <a:pt x="4" y="21"/>
                      </a:lnTo>
                      <a:lnTo>
                        <a:pt x="4" y="22"/>
                      </a:lnTo>
                      <a:lnTo>
                        <a:pt x="3" y="22"/>
                      </a:lnTo>
                      <a:lnTo>
                        <a:pt x="3" y="21"/>
                      </a:lnTo>
                      <a:lnTo>
                        <a:pt x="2" y="21"/>
                      </a:lnTo>
                      <a:lnTo>
                        <a:pt x="2" y="20"/>
                      </a:lnTo>
                      <a:lnTo>
                        <a:pt x="1" y="20"/>
                      </a:lnTo>
                      <a:lnTo>
                        <a:pt x="0" y="20"/>
                      </a:lnTo>
                      <a:lnTo>
                        <a:pt x="0" y="21"/>
                      </a:lnTo>
                      <a:lnTo>
                        <a:pt x="0" y="22"/>
                      </a:lnTo>
                      <a:lnTo>
                        <a:pt x="0" y="23"/>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844"/>
                <p:cNvSpPr>
                  <a:spLocks/>
                </p:cNvSpPr>
                <p:nvPr/>
              </p:nvSpPr>
              <p:spPr bwMode="auto">
                <a:xfrm>
                  <a:off x="906" y="1890"/>
                  <a:ext cx="17" cy="50"/>
                </a:xfrm>
                <a:custGeom>
                  <a:avLst/>
                  <a:gdLst>
                    <a:gd name="T0" fmla="*/ 11 w 23"/>
                    <a:gd name="T1" fmla="*/ 1 h 71"/>
                    <a:gd name="T2" fmla="*/ 10 w 23"/>
                    <a:gd name="T3" fmla="*/ 6 h 71"/>
                    <a:gd name="T4" fmla="*/ 10 w 23"/>
                    <a:gd name="T5" fmla="*/ 11 h 71"/>
                    <a:gd name="T6" fmla="*/ 9 w 23"/>
                    <a:gd name="T7" fmla="*/ 14 h 71"/>
                    <a:gd name="T8" fmla="*/ 7 w 23"/>
                    <a:gd name="T9" fmla="*/ 16 h 71"/>
                    <a:gd name="T10" fmla="*/ 7 w 23"/>
                    <a:gd name="T11" fmla="*/ 18 h 71"/>
                    <a:gd name="T12" fmla="*/ 5 w 23"/>
                    <a:gd name="T13" fmla="*/ 19 h 71"/>
                    <a:gd name="T14" fmla="*/ 4 w 23"/>
                    <a:gd name="T15" fmla="*/ 19 h 71"/>
                    <a:gd name="T16" fmla="*/ 3 w 23"/>
                    <a:gd name="T17" fmla="*/ 20 h 71"/>
                    <a:gd name="T18" fmla="*/ 1 w 23"/>
                    <a:gd name="T19" fmla="*/ 20 h 71"/>
                    <a:gd name="T20" fmla="*/ 1 w 23"/>
                    <a:gd name="T21" fmla="*/ 21 h 71"/>
                    <a:gd name="T22" fmla="*/ 0 w 23"/>
                    <a:gd name="T23" fmla="*/ 23 h 71"/>
                    <a:gd name="T24" fmla="*/ 1 w 23"/>
                    <a:gd name="T25" fmla="*/ 24 h 71"/>
                    <a:gd name="T26" fmla="*/ 2 w 23"/>
                    <a:gd name="T27" fmla="*/ 26 h 71"/>
                    <a:gd name="T28" fmla="*/ 4 w 23"/>
                    <a:gd name="T29" fmla="*/ 27 h 71"/>
                    <a:gd name="T30" fmla="*/ 7 w 23"/>
                    <a:gd name="T31" fmla="*/ 31 h 71"/>
                    <a:gd name="T32" fmla="*/ 10 w 23"/>
                    <a:gd name="T33" fmla="*/ 35 h 71"/>
                    <a:gd name="T34" fmla="*/ 9 w 23"/>
                    <a:gd name="T35" fmla="*/ 31 h 71"/>
                    <a:gd name="T36" fmla="*/ 6 w 23"/>
                    <a:gd name="T37" fmla="*/ 27 h 71"/>
                    <a:gd name="T38" fmla="*/ 4 w 23"/>
                    <a:gd name="T39" fmla="*/ 25 h 71"/>
                    <a:gd name="T40" fmla="*/ 3 w 23"/>
                    <a:gd name="T41" fmla="*/ 23 h 71"/>
                    <a:gd name="T42" fmla="*/ 2 w 23"/>
                    <a:gd name="T43" fmla="*/ 23 h 71"/>
                    <a:gd name="T44" fmla="*/ 2 w 23"/>
                    <a:gd name="T45" fmla="*/ 23 h 71"/>
                    <a:gd name="T46" fmla="*/ 3 w 23"/>
                    <a:gd name="T47" fmla="*/ 23 h 71"/>
                    <a:gd name="T48" fmla="*/ 4 w 23"/>
                    <a:gd name="T49" fmla="*/ 21 h 71"/>
                    <a:gd name="T50" fmla="*/ 5 w 23"/>
                    <a:gd name="T51" fmla="*/ 21 h 71"/>
                    <a:gd name="T52" fmla="*/ 7 w 23"/>
                    <a:gd name="T53" fmla="*/ 20 h 71"/>
                    <a:gd name="T54" fmla="*/ 9 w 23"/>
                    <a:gd name="T55" fmla="*/ 18 h 71"/>
                    <a:gd name="T56" fmla="*/ 10 w 23"/>
                    <a:gd name="T57" fmla="*/ 16 h 71"/>
                    <a:gd name="T58" fmla="*/ 12 w 23"/>
                    <a:gd name="T59" fmla="*/ 13 h 71"/>
                    <a:gd name="T60" fmla="*/ 12 w 23"/>
                    <a:gd name="T61" fmla="*/ 9 h 71"/>
                    <a:gd name="T62" fmla="*/ 13 w 23"/>
                    <a:gd name="T63" fmla="*/ 4 h 71"/>
                    <a:gd name="T64" fmla="*/ 12 w 23"/>
                    <a:gd name="T65" fmla="*/ 2 h 71"/>
                    <a:gd name="T66" fmla="*/ 13 w 23"/>
                    <a:gd name="T67" fmla="*/ 1 h 71"/>
                    <a:gd name="T68" fmla="*/ 13 w 23"/>
                    <a:gd name="T69" fmla="*/ 1 h 71"/>
                    <a:gd name="T70" fmla="*/ 12 w 23"/>
                    <a:gd name="T71" fmla="*/ 0 h 71"/>
                    <a:gd name="T72" fmla="*/ 12 w 23"/>
                    <a:gd name="T73" fmla="*/ 0 h 71"/>
                    <a:gd name="T74" fmla="*/ 12 w 23"/>
                    <a:gd name="T75" fmla="*/ 0 h 71"/>
                    <a:gd name="T76" fmla="*/ 12 w 23"/>
                    <a:gd name="T77" fmla="*/ 0 h 71"/>
                    <a:gd name="T78" fmla="*/ 11 w 23"/>
                    <a:gd name="T79" fmla="*/ 1 h 71"/>
                    <a:gd name="T80" fmla="*/ 11 w 23"/>
                    <a:gd name="T81" fmla="*/ 1 h 71"/>
                    <a:gd name="T82" fmla="*/ 12 w 23"/>
                    <a:gd name="T83" fmla="*/ 0 h 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 h="71">
                      <a:moveTo>
                        <a:pt x="22" y="0"/>
                      </a:moveTo>
                      <a:lnTo>
                        <a:pt x="20" y="2"/>
                      </a:lnTo>
                      <a:lnTo>
                        <a:pt x="20" y="8"/>
                      </a:lnTo>
                      <a:lnTo>
                        <a:pt x="19" y="13"/>
                      </a:lnTo>
                      <a:lnTo>
                        <a:pt x="19" y="18"/>
                      </a:lnTo>
                      <a:lnTo>
                        <a:pt x="18" y="22"/>
                      </a:lnTo>
                      <a:lnTo>
                        <a:pt x="17" y="25"/>
                      </a:lnTo>
                      <a:lnTo>
                        <a:pt x="16" y="28"/>
                      </a:lnTo>
                      <a:lnTo>
                        <a:pt x="16" y="31"/>
                      </a:lnTo>
                      <a:lnTo>
                        <a:pt x="14" y="33"/>
                      </a:lnTo>
                      <a:lnTo>
                        <a:pt x="13" y="35"/>
                      </a:lnTo>
                      <a:lnTo>
                        <a:pt x="12" y="36"/>
                      </a:lnTo>
                      <a:lnTo>
                        <a:pt x="11" y="37"/>
                      </a:lnTo>
                      <a:lnTo>
                        <a:pt x="10" y="38"/>
                      </a:lnTo>
                      <a:lnTo>
                        <a:pt x="9" y="39"/>
                      </a:lnTo>
                      <a:lnTo>
                        <a:pt x="7" y="39"/>
                      </a:lnTo>
                      <a:lnTo>
                        <a:pt x="6" y="40"/>
                      </a:lnTo>
                      <a:lnTo>
                        <a:pt x="5" y="40"/>
                      </a:lnTo>
                      <a:lnTo>
                        <a:pt x="4" y="41"/>
                      </a:lnTo>
                      <a:lnTo>
                        <a:pt x="3" y="41"/>
                      </a:lnTo>
                      <a:lnTo>
                        <a:pt x="2" y="41"/>
                      </a:lnTo>
                      <a:lnTo>
                        <a:pt x="2" y="42"/>
                      </a:lnTo>
                      <a:lnTo>
                        <a:pt x="0" y="43"/>
                      </a:lnTo>
                      <a:lnTo>
                        <a:pt x="0" y="45"/>
                      </a:lnTo>
                      <a:lnTo>
                        <a:pt x="1" y="47"/>
                      </a:lnTo>
                      <a:lnTo>
                        <a:pt x="1" y="48"/>
                      </a:lnTo>
                      <a:lnTo>
                        <a:pt x="2" y="50"/>
                      </a:lnTo>
                      <a:lnTo>
                        <a:pt x="4" y="52"/>
                      </a:lnTo>
                      <a:lnTo>
                        <a:pt x="5" y="54"/>
                      </a:lnTo>
                      <a:lnTo>
                        <a:pt x="7" y="56"/>
                      </a:lnTo>
                      <a:lnTo>
                        <a:pt x="9" y="59"/>
                      </a:lnTo>
                      <a:lnTo>
                        <a:pt x="12" y="63"/>
                      </a:lnTo>
                      <a:lnTo>
                        <a:pt x="14" y="66"/>
                      </a:lnTo>
                      <a:lnTo>
                        <a:pt x="18" y="71"/>
                      </a:lnTo>
                      <a:lnTo>
                        <a:pt x="20" y="68"/>
                      </a:lnTo>
                      <a:lnTo>
                        <a:pt x="16" y="63"/>
                      </a:lnTo>
                      <a:lnTo>
                        <a:pt x="13" y="60"/>
                      </a:lnTo>
                      <a:lnTo>
                        <a:pt x="11" y="56"/>
                      </a:lnTo>
                      <a:lnTo>
                        <a:pt x="9" y="53"/>
                      </a:lnTo>
                      <a:lnTo>
                        <a:pt x="7" y="51"/>
                      </a:lnTo>
                      <a:lnTo>
                        <a:pt x="6" y="49"/>
                      </a:lnTo>
                      <a:lnTo>
                        <a:pt x="5" y="47"/>
                      </a:lnTo>
                      <a:lnTo>
                        <a:pt x="4" y="46"/>
                      </a:lnTo>
                      <a:lnTo>
                        <a:pt x="4" y="45"/>
                      </a:lnTo>
                      <a:lnTo>
                        <a:pt x="5" y="45"/>
                      </a:lnTo>
                      <a:lnTo>
                        <a:pt x="6" y="45"/>
                      </a:lnTo>
                      <a:lnTo>
                        <a:pt x="7" y="43"/>
                      </a:lnTo>
                      <a:lnTo>
                        <a:pt x="9" y="43"/>
                      </a:lnTo>
                      <a:lnTo>
                        <a:pt x="10" y="43"/>
                      </a:lnTo>
                      <a:lnTo>
                        <a:pt x="12" y="41"/>
                      </a:lnTo>
                      <a:lnTo>
                        <a:pt x="13" y="41"/>
                      </a:lnTo>
                      <a:lnTo>
                        <a:pt x="14" y="39"/>
                      </a:lnTo>
                      <a:lnTo>
                        <a:pt x="16" y="37"/>
                      </a:lnTo>
                      <a:lnTo>
                        <a:pt x="17" y="35"/>
                      </a:lnTo>
                      <a:lnTo>
                        <a:pt x="18" y="33"/>
                      </a:lnTo>
                      <a:lnTo>
                        <a:pt x="19" y="30"/>
                      </a:lnTo>
                      <a:lnTo>
                        <a:pt x="21" y="27"/>
                      </a:lnTo>
                      <a:lnTo>
                        <a:pt x="21" y="23"/>
                      </a:lnTo>
                      <a:lnTo>
                        <a:pt x="22" y="19"/>
                      </a:lnTo>
                      <a:lnTo>
                        <a:pt x="22" y="14"/>
                      </a:lnTo>
                      <a:lnTo>
                        <a:pt x="23" y="8"/>
                      </a:lnTo>
                      <a:lnTo>
                        <a:pt x="23" y="2"/>
                      </a:lnTo>
                      <a:lnTo>
                        <a:pt x="22" y="4"/>
                      </a:lnTo>
                      <a:lnTo>
                        <a:pt x="23" y="2"/>
                      </a:lnTo>
                      <a:lnTo>
                        <a:pt x="23" y="1"/>
                      </a:lnTo>
                      <a:lnTo>
                        <a:pt x="22" y="1"/>
                      </a:lnTo>
                      <a:lnTo>
                        <a:pt x="22" y="0"/>
                      </a:lnTo>
                      <a:lnTo>
                        <a:pt x="21" y="0"/>
                      </a:lnTo>
                      <a:lnTo>
                        <a:pt x="21" y="1"/>
                      </a:lnTo>
                      <a:lnTo>
                        <a:pt x="20" y="1"/>
                      </a:lnTo>
                      <a:lnTo>
                        <a:pt x="20"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845"/>
                <p:cNvSpPr>
                  <a:spLocks/>
                </p:cNvSpPr>
                <p:nvPr/>
              </p:nvSpPr>
              <p:spPr bwMode="auto">
                <a:xfrm>
                  <a:off x="922" y="1873"/>
                  <a:ext cx="19" cy="20"/>
                </a:xfrm>
                <a:custGeom>
                  <a:avLst/>
                  <a:gdLst>
                    <a:gd name="T0" fmla="*/ 12 w 29"/>
                    <a:gd name="T1" fmla="*/ 1 h 28"/>
                    <a:gd name="T2" fmla="*/ 11 w 29"/>
                    <a:gd name="T3" fmla="*/ 1 h 28"/>
                    <a:gd name="T4" fmla="*/ 10 w 29"/>
                    <a:gd name="T5" fmla="*/ 1 h 28"/>
                    <a:gd name="T6" fmla="*/ 10 w 29"/>
                    <a:gd name="T7" fmla="*/ 3 h 28"/>
                    <a:gd name="T8" fmla="*/ 9 w 29"/>
                    <a:gd name="T9" fmla="*/ 3 h 28"/>
                    <a:gd name="T10" fmla="*/ 9 w 29"/>
                    <a:gd name="T11" fmla="*/ 4 h 28"/>
                    <a:gd name="T12" fmla="*/ 8 w 29"/>
                    <a:gd name="T13" fmla="*/ 5 h 28"/>
                    <a:gd name="T14" fmla="*/ 7 w 29"/>
                    <a:gd name="T15" fmla="*/ 6 h 28"/>
                    <a:gd name="T16" fmla="*/ 6 w 29"/>
                    <a:gd name="T17" fmla="*/ 7 h 28"/>
                    <a:gd name="T18" fmla="*/ 5 w 29"/>
                    <a:gd name="T19" fmla="*/ 8 h 28"/>
                    <a:gd name="T20" fmla="*/ 5 w 29"/>
                    <a:gd name="T21" fmla="*/ 9 h 28"/>
                    <a:gd name="T22" fmla="*/ 3 w 29"/>
                    <a:gd name="T23" fmla="*/ 10 h 28"/>
                    <a:gd name="T24" fmla="*/ 3 w 29"/>
                    <a:gd name="T25" fmla="*/ 11 h 28"/>
                    <a:gd name="T26" fmla="*/ 1 w 29"/>
                    <a:gd name="T27" fmla="*/ 11 h 28"/>
                    <a:gd name="T28" fmla="*/ 1 w 29"/>
                    <a:gd name="T29" fmla="*/ 11 h 28"/>
                    <a:gd name="T30" fmla="*/ 0 w 29"/>
                    <a:gd name="T31" fmla="*/ 11 h 28"/>
                    <a:gd name="T32" fmla="*/ 1 w 29"/>
                    <a:gd name="T33" fmla="*/ 14 h 28"/>
                    <a:gd name="T34" fmla="*/ 1 w 29"/>
                    <a:gd name="T35" fmla="*/ 14 h 28"/>
                    <a:gd name="T36" fmla="*/ 3 w 29"/>
                    <a:gd name="T37" fmla="*/ 14 h 28"/>
                    <a:gd name="T38" fmla="*/ 3 w 29"/>
                    <a:gd name="T39" fmla="*/ 13 h 28"/>
                    <a:gd name="T40" fmla="*/ 5 w 29"/>
                    <a:gd name="T41" fmla="*/ 11 h 28"/>
                    <a:gd name="T42" fmla="*/ 6 w 29"/>
                    <a:gd name="T43" fmla="*/ 11 h 28"/>
                    <a:gd name="T44" fmla="*/ 7 w 29"/>
                    <a:gd name="T45" fmla="*/ 10 h 28"/>
                    <a:gd name="T46" fmla="*/ 7 w 29"/>
                    <a:gd name="T47" fmla="*/ 9 h 28"/>
                    <a:gd name="T48" fmla="*/ 9 w 29"/>
                    <a:gd name="T49" fmla="*/ 7 h 28"/>
                    <a:gd name="T50" fmla="*/ 9 w 29"/>
                    <a:gd name="T51" fmla="*/ 6 h 28"/>
                    <a:gd name="T52" fmla="*/ 10 w 29"/>
                    <a:gd name="T53" fmla="*/ 5 h 28"/>
                    <a:gd name="T54" fmla="*/ 10 w 29"/>
                    <a:gd name="T55" fmla="*/ 4 h 28"/>
                    <a:gd name="T56" fmla="*/ 12 w 29"/>
                    <a:gd name="T57" fmla="*/ 4 h 28"/>
                    <a:gd name="T58" fmla="*/ 12 w 29"/>
                    <a:gd name="T59" fmla="*/ 3 h 28"/>
                    <a:gd name="T60" fmla="*/ 12 w 29"/>
                    <a:gd name="T61" fmla="*/ 2 h 28"/>
                    <a:gd name="T62" fmla="*/ 12 w 29"/>
                    <a:gd name="T63" fmla="*/ 1 h 28"/>
                    <a:gd name="T64" fmla="*/ 12 w 29"/>
                    <a:gd name="T65" fmla="*/ 2 h 28"/>
                    <a:gd name="T66" fmla="*/ 12 w 29"/>
                    <a:gd name="T67" fmla="*/ 1 h 28"/>
                    <a:gd name="T68" fmla="*/ 12 w 29"/>
                    <a:gd name="T69" fmla="*/ 1 h 28"/>
                    <a:gd name="T70" fmla="*/ 12 w 29"/>
                    <a:gd name="T71" fmla="*/ 1 h 28"/>
                    <a:gd name="T72" fmla="*/ 12 w 29"/>
                    <a:gd name="T73" fmla="*/ 1 h 28"/>
                    <a:gd name="T74" fmla="*/ 12 w 29"/>
                    <a:gd name="T75" fmla="*/ 0 h 28"/>
                    <a:gd name="T76" fmla="*/ 12 w 29"/>
                    <a:gd name="T77" fmla="*/ 1 h 28"/>
                    <a:gd name="T78" fmla="*/ 12 w 29"/>
                    <a:gd name="T79" fmla="*/ 2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 h="28">
                      <a:moveTo>
                        <a:pt x="27" y="4"/>
                      </a:moveTo>
                      <a:lnTo>
                        <a:pt x="27" y="1"/>
                      </a:lnTo>
                      <a:lnTo>
                        <a:pt x="26" y="2"/>
                      </a:lnTo>
                      <a:lnTo>
                        <a:pt x="25" y="3"/>
                      </a:lnTo>
                      <a:lnTo>
                        <a:pt x="24" y="4"/>
                      </a:lnTo>
                      <a:lnTo>
                        <a:pt x="24" y="5"/>
                      </a:lnTo>
                      <a:lnTo>
                        <a:pt x="23" y="6"/>
                      </a:lnTo>
                      <a:lnTo>
                        <a:pt x="22" y="6"/>
                      </a:lnTo>
                      <a:lnTo>
                        <a:pt x="21" y="7"/>
                      </a:lnTo>
                      <a:lnTo>
                        <a:pt x="20" y="8"/>
                      </a:lnTo>
                      <a:lnTo>
                        <a:pt x="20" y="10"/>
                      </a:lnTo>
                      <a:lnTo>
                        <a:pt x="19" y="10"/>
                      </a:lnTo>
                      <a:lnTo>
                        <a:pt x="17" y="11"/>
                      </a:lnTo>
                      <a:lnTo>
                        <a:pt x="17" y="13"/>
                      </a:lnTo>
                      <a:lnTo>
                        <a:pt x="15" y="14"/>
                      </a:lnTo>
                      <a:lnTo>
                        <a:pt x="14" y="14"/>
                      </a:lnTo>
                      <a:lnTo>
                        <a:pt x="14" y="16"/>
                      </a:lnTo>
                      <a:lnTo>
                        <a:pt x="12" y="16"/>
                      </a:lnTo>
                      <a:lnTo>
                        <a:pt x="11" y="18"/>
                      </a:lnTo>
                      <a:lnTo>
                        <a:pt x="10" y="18"/>
                      </a:lnTo>
                      <a:lnTo>
                        <a:pt x="9" y="19"/>
                      </a:lnTo>
                      <a:lnTo>
                        <a:pt x="7" y="20"/>
                      </a:lnTo>
                      <a:lnTo>
                        <a:pt x="7" y="21"/>
                      </a:lnTo>
                      <a:lnTo>
                        <a:pt x="6" y="22"/>
                      </a:lnTo>
                      <a:lnTo>
                        <a:pt x="4" y="22"/>
                      </a:lnTo>
                      <a:lnTo>
                        <a:pt x="3" y="22"/>
                      </a:lnTo>
                      <a:lnTo>
                        <a:pt x="2" y="23"/>
                      </a:lnTo>
                      <a:lnTo>
                        <a:pt x="1" y="23"/>
                      </a:lnTo>
                      <a:lnTo>
                        <a:pt x="0" y="23"/>
                      </a:lnTo>
                      <a:lnTo>
                        <a:pt x="0" y="28"/>
                      </a:lnTo>
                      <a:lnTo>
                        <a:pt x="1" y="28"/>
                      </a:lnTo>
                      <a:lnTo>
                        <a:pt x="2" y="28"/>
                      </a:lnTo>
                      <a:lnTo>
                        <a:pt x="3" y="27"/>
                      </a:lnTo>
                      <a:lnTo>
                        <a:pt x="4" y="27"/>
                      </a:lnTo>
                      <a:lnTo>
                        <a:pt x="6" y="26"/>
                      </a:lnTo>
                      <a:lnTo>
                        <a:pt x="7" y="25"/>
                      </a:lnTo>
                      <a:lnTo>
                        <a:pt x="8" y="25"/>
                      </a:lnTo>
                      <a:lnTo>
                        <a:pt x="9" y="24"/>
                      </a:lnTo>
                      <a:lnTo>
                        <a:pt x="10" y="23"/>
                      </a:lnTo>
                      <a:lnTo>
                        <a:pt x="12" y="22"/>
                      </a:lnTo>
                      <a:lnTo>
                        <a:pt x="13" y="21"/>
                      </a:lnTo>
                      <a:lnTo>
                        <a:pt x="14" y="20"/>
                      </a:lnTo>
                      <a:lnTo>
                        <a:pt x="15" y="19"/>
                      </a:lnTo>
                      <a:lnTo>
                        <a:pt x="16" y="18"/>
                      </a:lnTo>
                      <a:lnTo>
                        <a:pt x="17" y="17"/>
                      </a:lnTo>
                      <a:lnTo>
                        <a:pt x="19" y="16"/>
                      </a:lnTo>
                      <a:lnTo>
                        <a:pt x="20" y="14"/>
                      </a:lnTo>
                      <a:lnTo>
                        <a:pt x="22" y="13"/>
                      </a:lnTo>
                      <a:lnTo>
                        <a:pt x="22" y="11"/>
                      </a:lnTo>
                      <a:lnTo>
                        <a:pt x="24" y="10"/>
                      </a:lnTo>
                      <a:lnTo>
                        <a:pt x="25" y="8"/>
                      </a:lnTo>
                      <a:lnTo>
                        <a:pt x="26" y="8"/>
                      </a:lnTo>
                      <a:lnTo>
                        <a:pt x="27" y="7"/>
                      </a:lnTo>
                      <a:lnTo>
                        <a:pt x="27" y="6"/>
                      </a:lnTo>
                      <a:lnTo>
                        <a:pt x="28" y="6"/>
                      </a:lnTo>
                      <a:lnTo>
                        <a:pt x="28" y="5"/>
                      </a:lnTo>
                      <a:lnTo>
                        <a:pt x="29" y="4"/>
                      </a:lnTo>
                      <a:lnTo>
                        <a:pt x="29" y="1"/>
                      </a:lnTo>
                      <a:lnTo>
                        <a:pt x="29" y="4"/>
                      </a:lnTo>
                      <a:lnTo>
                        <a:pt x="29" y="3"/>
                      </a:lnTo>
                      <a:lnTo>
                        <a:pt x="29" y="2"/>
                      </a:lnTo>
                      <a:lnTo>
                        <a:pt x="29" y="1"/>
                      </a:lnTo>
                      <a:lnTo>
                        <a:pt x="28" y="1"/>
                      </a:lnTo>
                      <a:lnTo>
                        <a:pt x="28" y="0"/>
                      </a:lnTo>
                      <a:lnTo>
                        <a:pt x="27" y="1"/>
                      </a:lnTo>
                      <a:lnTo>
                        <a:pt x="2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46"/>
                <p:cNvSpPr>
                  <a:spLocks/>
                </p:cNvSpPr>
                <p:nvPr/>
              </p:nvSpPr>
              <p:spPr bwMode="auto">
                <a:xfrm>
                  <a:off x="906" y="1872"/>
                  <a:ext cx="35" cy="15"/>
                </a:xfrm>
                <a:custGeom>
                  <a:avLst/>
                  <a:gdLst>
                    <a:gd name="T0" fmla="*/ 0 w 51"/>
                    <a:gd name="T1" fmla="*/ 7 h 21"/>
                    <a:gd name="T2" fmla="*/ 2 w 51"/>
                    <a:gd name="T3" fmla="*/ 9 h 21"/>
                    <a:gd name="T4" fmla="*/ 3 w 51"/>
                    <a:gd name="T5" fmla="*/ 10 h 21"/>
                    <a:gd name="T6" fmla="*/ 6 w 51"/>
                    <a:gd name="T7" fmla="*/ 11 h 21"/>
                    <a:gd name="T8" fmla="*/ 8 w 51"/>
                    <a:gd name="T9" fmla="*/ 11 h 21"/>
                    <a:gd name="T10" fmla="*/ 9 w 51"/>
                    <a:gd name="T11" fmla="*/ 10 h 21"/>
                    <a:gd name="T12" fmla="*/ 10 w 51"/>
                    <a:gd name="T13" fmla="*/ 9 h 21"/>
                    <a:gd name="T14" fmla="*/ 12 w 51"/>
                    <a:gd name="T15" fmla="*/ 8 h 21"/>
                    <a:gd name="T16" fmla="*/ 13 w 51"/>
                    <a:gd name="T17" fmla="*/ 6 h 21"/>
                    <a:gd name="T18" fmla="*/ 14 w 51"/>
                    <a:gd name="T19" fmla="*/ 6 h 21"/>
                    <a:gd name="T20" fmla="*/ 16 w 51"/>
                    <a:gd name="T21" fmla="*/ 4 h 21"/>
                    <a:gd name="T22" fmla="*/ 17 w 51"/>
                    <a:gd name="T23" fmla="*/ 4 h 21"/>
                    <a:gd name="T24" fmla="*/ 19 w 51"/>
                    <a:gd name="T25" fmla="*/ 3 h 21"/>
                    <a:gd name="T26" fmla="*/ 19 w 51"/>
                    <a:gd name="T27" fmla="*/ 2 h 21"/>
                    <a:gd name="T28" fmla="*/ 21 w 51"/>
                    <a:gd name="T29" fmla="*/ 2 h 21"/>
                    <a:gd name="T30" fmla="*/ 22 w 51"/>
                    <a:gd name="T31" fmla="*/ 2 h 21"/>
                    <a:gd name="T32" fmla="*/ 23 w 51"/>
                    <a:gd name="T33" fmla="*/ 3 h 21"/>
                    <a:gd name="T34" fmla="*/ 23 w 51"/>
                    <a:gd name="T35" fmla="*/ 1 h 21"/>
                    <a:gd name="T36" fmla="*/ 22 w 51"/>
                    <a:gd name="T37" fmla="*/ 0 h 21"/>
                    <a:gd name="T38" fmla="*/ 20 w 51"/>
                    <a:gd name="T39" fmla="*/ 0 h 21"/>
                    <a:gd name="T40" fmla="*/ 19 w 51"/>
                    <a:gd name="T41" fmla="*/ 1 h 21"/>
                    <a:gd name="T42" fmla="*/ 17 w 51"/>
                    <a:gd name="T43" fmla="*/ 1 h 21"/>
                    <a:gd name="T44" fmla="*/ 16 w 51"/>
                    <a:gd name="T45" fmla="*/ 2 h 21"/>
                    <a:gd name="T46" fmla="*/ 14 w 51"/>
                    <a:gd name="T47" fmla="*/ 4 h 21"/>
                    <a:gd name="T48" fmla="*/ 13 w 51"/>
                    <a:gd name="T49" fmla="*/ 4 h 21"/>
                    <a:gd name="T50" fmla="*/ 12 w 51"/>
                    <a:gd name="T51" fmla="*/ 6 h 21"/>
                    <a:gd name="T52" fmla="*/ 10 w 51"/>
                    <a:gd name="T53" fmla="*/ 6 h 21"/>
                    <a:gd name="T54" fmla="*/ 10 w 51"/>
                    <a:gd name="T55" fmla="*/ 8 h 21"/>
                    <a:gd name="T56" fmla="*/ 8 w 51"/>
                    <a:gd name="T57" fmla="*/ 8 h 21"/>
                    <a:gd name="T58" fmla="*/ 7 w 51"/>
                    <a:gd name="T59" fmla="*/ 9 h 21"/>
                    <a:gd name="T60" fmla="*/ 5 w 51"/>
                    <a:gd name="T61" fmla="*/ 9 h 21"/>
                    <a:gd name="T62" fmla="*/ 3 w 51"/>
                    <a:gd name="T63" fmla="*/ 8 h 21"/>
                    <a:gd name="T64" fmla="*/ 2 w 51"/>
                    <a:gd name="T65" fmla="*/ 6 h 21"/>
                    <a:gd name="T66" fmla="*/ 1 w 51"/>
                    <a:gd name="T67" fmla="*/ 6 h 21"/>
                    <a:gd name="T68" fmla="*/ 1 w 51"/>
                    <a:gd name="T69" fmla="*/ 6 h 21"/>
                    <a:gd name="T70" fmla="*/ 1 w 51"/>
                    <a:gd name="T71" fmla="*/ 6 h 21"/>
                    <a:gd name="T72" fmla="*/ 1 w 51"/>
                    <a:gd name="T73" fmla="*/ 6 h 21"/>
                    <a:gd name="T74" fmla="*/ 1 w 51"/>
                    <a:gd name="T75" fmla="*/ 6 h 21"/>
                    <a:gd name="T76" fmla="*/ 0 w 51"/>
                    <a:gd name="T77" fmla="*/ 6 h 21"/>
                    <a:gd name="T78" fmla="*/ 0 w 51"/>
                    <a:gd name="T79" fmla="*/ 6 h 21"/>
                    <a:gd name="T80" fmla="*/ 0 w 51"/>
                    <a:gd name="T81" fmla="*/ 6 h 21"/>
                    <a:gd name="T82" fmla="*/ 0 w 51"/>
                    <a:gd name="T83" fmla="*/ 6 h 21"/>
                    <a:gd name="T84" fmla="*/ 0 w 51"/>
                    <a:gd name="T85" fmla="*/ 7 h 21"/>
                    <a:gd name="T86" fmla="*/ 1 w 51"/>
                    <a:gd name="T87" fmla="*/ 8 h 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 h="21">
                      <a:moveTo>
                        <a:pt x="1" y="15"/>
                      </a:moveTo>
                      <a:lnTo>
                        <a:pt x="0" y="14"/>
                      </a:lnTo>
                      <a:lnTo>
                        <a:pt x="3" y="16"/>
                      </a:lnTo>
                      <a:lnTo>
                        <a:pt x="5" y="17"/>
                      </a:lnTo>
                      <a:lnTo>
                        <a:pt x="7" y="19"/>
                      </a:lnTo>
                      <a:lnTo>
                        <a:pt x="8" y="20"/>
                      </a:lnTo>
                      <a:lnTo>
                        <a:pt x="11" y="20"/>
                      </a:lnTo>
                      <a:lnTo>
                        <a:pt x="13" y="21"/>
                      </a:lnTo>
                      <a:lnTo>
                        <a:pt x="14" y="21"/>
                      </a:lnTo>
                      <a:lnTo>
                        <a:pt x="16" y="21"/>
                      </a:lnTo>
                      <a:lnTo>
                        <a:pt x="18" y="20"/>
                      </a:lnTo>
                      <a:lnTo>
                        <a:pt x="19" y="19"/>
                      </a:lnTo>
                      <a:lnTo>
                        <a:pt x="21" y="19"/>
                      </a:lnTo>
                      <a:lnTo>
                        <a:pt x="22" y="17"/>
                      </a:lnTo>
                      <a:lnTo>
                        <a:pt x="24" y="17"/>
                      </a:lnTo>
                      <a:lnTo>
                        <a:pt x="26" y="16"/>
                      </a:lnTo>
                      <a:lnTo>
                        <a:pt x="27" y="15"/>
                      </a:lnTo>
                      <a:lnTo>
                        <a:pt x="28" y="13"/>
                      </a:lnTo>
                      <a:lnTo>
                        <a:pt x="30" y="12"/>
                      </a:lnTo>
                      <a:lnTo>
                        <a:pt x="31" y="11"/>
                      </a:lnTo>
                      <a:lnTo>
                        <a:pt x="32" y="10"/>
                      </a:lnTo>
                      <a:lnTo>
                        <a:pt x="33" y="9"/>
                      </a:lnTo>
                      <a:lnTo>
                        <a:pt x="35" y="7"/>
                      </a:lnTo>
                      <a:lnTo>
                        <a:pt x="36" y="7"/>
                      </a:lnTo>
                      <a:lnTo>
                        <a:pt x="38" y="6"/>
                      </a:lnTo>
                      <a:lnTo>
                        <a:pt x="39" y="5"/>
                      </a:lnTo>
                      <a:lnTo>
                        <a:pt x="40" y="4"/>
                      </a:lnTo>
                      <a:lnTo>
                        <a:pt x="41" y="4"/>
                      </a:lnTo>
                      <a:lnTo>
                        <a:pt x="43" y="4"/>
                      </a:lnTo>
                      <a:lnTo>
                        <a:pt x="44" y="4"/>
                      </a:lnTo>
                      <a:lnTo>
                        <a:pt x="45" y="4"/>
                      </a:lnTo>
                      <a:lnTo>
                        <a:pt x="47" y="4"/>
                      </a:lnTo>
                      <a:lnTo>
                        <a:pt x="48" y="5"/>
                      </a:lnTo>
                      <a:lnTo>
                        <a:pt x="50" y="6"/>
                      </a:lnTo>
                      <a:lnTo>
                        <a:pt x="51" y="2"/>
                      </a:lnTo>
                      <a:lnTo>
                        <a:pt x="49" y="1"/>
                      </a:lnTo>
                      <a:lnTo>
                        <a:pt x="48" y="1"/>
                      </a:lnTo>
                      <a:lnTo>
                        <a:pt x="46" y="0"/>
                      </a:lnTo>
                      <a:lnTo>
                        <a:pt x="44" y="0"/>
                      </a:lnTo>
                      <a:lnTo>
                        <a:pt x="42" y="0"/>
                      </a:lnTo>
                      <a:lnTo>
                        <a:pt x="41" y="0"/>
                      </a:lnTo>
                      <a:lnTo>
                        <a:pt x="39" y="1"/>
                      </a:lnTo>
                      <a:lnTo>
                        <a:pt x="38" y="1"/>
                      </a:lnTo>
                      <a:lnTo>
                        <a:pt x="36" y="2"/>
                      </a:lnTo>
                      <a:lnTo>
                        <a:pt x="35" y="3"/>
                      </a:lnTo>
                      <a:lnTo>
                        <a:pt x="33" y="4"/>
                      </a:lnTo>
                      <a:lnTo>
                        <a:pt x="32" y="5"/>
                      </a:lnTo>
                      <a:lnTo>
                        <a:pt x="30" y="7"/>
                      </a:lnTo>
                      <a:lnTo>
                        <a:pt x="29" y="7"/>
                      </a:lnTo>
                      <a:lnTo>
                        <a:pt x="28" y="9"/>
                      </a:lnTo>
                      <a:lnTo>
                        <a:pt x="27" y="10"/>
                      </a:lnTo>
                      <a:lnTo>
                        <a:pt x="25" y="11"/>
                      </a:lnTo>
                      <a:lnTo>
                        <a:pt x="23" y="12"/>
                      </a:lnTo>
                      <a:lnTo>
                        <a:pt x="22" y="13"/>
                      </a:lnTo>
                      <a:lnTo>
                        <a:pt x="21" y="14"/>
                      </a:lnTo>
                      <a:lnTo>
                        <a:pt x="20" y="15"/>
                      </a:lnTo>
                      <a:lnTo>
                        <a:pt x="18" y="16"/>
                      </a:lnTo>
                      <a:lnTo>
                        <a:pt x="17" y="16"/>
                      </a:lnTo>
                      <a:lnTo>
                        <a:pt x="16" y="17"/>
                      </a:lnTo>
                      <a:lnTo>
                        <a:pt x="14" y="17"/>
                      </a:lnTo>
                      <a:lnTo>
                        <a:pt x="13" y="17"/>
                      </a:lnTo>
                      <a:lnTo>
                        <a:pt x="11" y="17"/>
                      </a:lnTo>
                      <a:lnTo>
                        <a:pt x="10" y="16"/>
                      </a:lnTo>
                      <a:lnTo>
                        <a:pt x="8" y="16"/>
                      </a:lnTo>
                      <a:lnTo>
                        <a:pt x="6" y="14"/>
                      </a:lnTo>
                      <a:lnTo>
                        <a:pt x="5" y="13"/>
                      </a:lnTo>
                      <a:lnTo>
                        <a:pt x="3" y="11"/>
                      </a:lnTo>
                      <a:lnTo>
                        <a:pt x="2" y="11"/>
                      </a:lnTo>
                      <a:lnTo>
                        <a:pt x="3" y="11"/>
                      </a:lnTo>
                      <a:lnTo>
                        <a:pt x="2" y="11"/>
                      </a:lnTo>
                      <a:lnTo>
                        <a:pt x="1" y="11"/>
                      </a:lnTo>
                      <a:lnTo>
                        <a:pt x="0" y="11"/>
                      </a:lnTo>
                      <a:lnTo>
                        <a:pt x="0" y="12"/>
                      </a:lnTo>
                      <a:lnTo>
                        <a:pt x="0" y="13"/>
                      </a:lnTo>
                      <a:lnTo>
                        <a:pt x="0" y="14"/>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847"/>
                <p:cNvSpPr>
                  <a:spLocks/>
                </p:cNvSpPr>
                <p:nvPr/>
              </p:nvSpPr>
              <p:spPr bwMode="auto">
                <a:xfrm>
                  <a:off x="899" y="1771"/>
                  <a:ext cx="37" cy="112"/>
                </a:xfrm>
                <a:custGeom>
                  <a:avLst/>
                  <a:gdLst>
                    <a:gd name="T0" fmla="*/ 25 w 54"/>
                    <a:gd name="T1" fmla="*/ 1 h 158"/>
                    <a:gd name="T2" fmla="*/ 21 w 54"/>
                    <a:gd name="T3" fmla="*/ 0 h 158"/>
                    <a:gd name="T4" fmla="*/ 17 w 54"/>
                    <a:gd name="T5" fmla="*/ 1 h 158"/>
                    <a:gd name="T6" fmla="*/ 13 w 54"/>
                    <a:gd name="T7" fmla="*/ 3 h 158"/>
                    <a:gd name="T8" fmla="*/ 10 w 54"/>
                    <a:gd name="T9" fmla="*/ 6 h 158"/>
                    <a:gd name="T10" fmla="*/ 8 w 54"/>
                    <a:gd name="T11" fmla="*/ 12 h 158"/>
                    <a:gd name="T12" fmla="*/ 5 w 54"/>
                    <a:gd name="T13" fmla="*/ 18 h 158"/>
                    <a:gd name="T14" fmla="*/ 3 w 54"/>
                    <a:gd name="T15" fmla="*/ 24 h 158"/>
                    <a:gd name="T16" fmla="*/ 2 w 54"/>
                    <a:gd name="T17" fmla="*/ 31 h 158"/>
                    <a:gd name="T18" fmla="*/ 1 w 54"/>
                    <a:gd name="T19" fmla="*/ 39 h 158"/>
                    <a:gd name="T20" fmla="*/ 0 w 54"/>
                    <a:gd name="T21" fmla="*/ 46 h 158"/>
                    <a:gd name="T22" fmla="*/ 0 w 54"/>
                    <a:gd name="T23" fmla="*/ 53 h 158"/>
                    <a:gd name="T24" fmla="*/ 0 w 54"/>
                    <a:gd name="T25" fmla="*/ 60 h 158"/>
                    <a:gd name="T26" fmla="*/ 1 w 54"/>
                    <a:gd name="T27" fmla="*/ 67 h 158"/>
                    <a:gd name="T28" fmla="*/ 1 w 54"/>
                    <a:gd name="T29" fmla="*/ 72 h 158"/>
                    <a:gd name="T30" fmla="*/ 3 w 54"/>
                    <a:gd name="T31" fmla="*/ 76 h 158"/>
                    <a:gd name="T32" fmla="*/ 5 w 54"/>
                    <a:gd name="T33" fmla="*/ 79 h 158"/>
                    <a:gd name="T34" fmla="*/ 5 w 54"/>
                    <a:gd name="T35" fmla="*/ 77 h 158"/>
                    <a:gd name="T36" fmla="*/ 3 w 54"/>
                    <a:gd name="T37" fmla="*/ 73 h 158"/>
                    <a:gd name="T38" fmla="*/ 2 w 54"/>
                    <a:gd name="T39" fmla="*/ 68 h 158"/>
                    <a:gd name="T40" fmla="*/ 1 w 54"/>
                    <a:gd name="T41" fmla="*/ 63 h 158"/>
                    <a:gd name="T42" fmla="*/ 1 w 54"/>
                    <a:gd name="T43" fmla="*/ 57 h 158"/>
                    <a:gd name="T44" fmla="*/ 1 w 54"/>
                    <a:gd name="T45" fmla="*/ 50 h 158"/>
                    <a:gd name="T46" fmla="*/ 2 w 54"/>
                    <a:gd name="T47" fmla="*/ 43 h 158"/>
                    <a:gd name="T48" fmla="*/ 3 w 54"/>
                    <a:gd name="T49" fmla="*/ 35 h 158"/>
                    <a:gd name="T50" fmla="*/ 3 w 54"/>
                    <a:gd name="T51" fmla="*/ 28 h 158"/>
                    <a:gd name="T52" fmla="*/ 5 w 54"/>
                    <a:gd name="T53" fmla="*/ 21 h 158"/>
                    <a:gd name="T54" fmla="*/ 8 w 54"/>
                    <a:gd name="T55" fmla="*/ 16 h 158"/>
                    <a:gd name="T56" fmla="*/ 10 w 54"/>
                    <a:gd name="T57" fmla="*/ 11 h 158"/>
                    <a:gd name="T58" fmla="*/ 13 w 54"/>
                    <a:gd name="T59" fmla="*/ 6 h 158"/>
                    <a:gd name="T60" fmla="*/ 16 w 54"/>
                    <a:gd name="T61" fmla="*/ 4 h 158"/>
                    <a:gd name="T62" fmla="*/ 19 w 54"/>
                    <a:gd name="T63" fmla="*/ 2 h 158"/>
                    <a:gd name="T64" fmla="*/ 23 w 54"/>
                    <a:gd name="T65" fmla="*/ 2 h 158"/>
                    <a:gd name="T66" fmla="*/ 25 w 54"/>
                    <a:gd name="T67" fmla="*/ 3 h 158"/>
                    <a:gd name="T68" fmla="*/ 25 w 54"/>
                    <a:gd name="T69" fmla="*/ 3 h 158"/>
                    <a:gd name="T70" fmla="*/ 25 w 54"/>
                    <a:gd name="T71" fmla="*/ 3 h 158"/>
                    <a:gd name="T72" fmla="*/ 25 w 54"/>
                    <a:gd name="T73" fmla="*/ 3 h 158"/>
                    <a:gd name="T74" fmla="*/ 25 w 54"/>
                    <a:gd name="T75" fmla="*/ 3 h 158"/>
                    <a:gd name="T76" fmla="*/ 25 w 54"/>
                    <a:gd name="T77" fmla="*/ 3 h 158"/>
                    <a:gd name="T78" fmla="*/ 25 w 54"/>
                    <a:gd name="T79" fmla="*/ 3 h 158"/>
                    <a:gd name="T80" fmla="*/ 25 w 54"/>
                    <a:gd name="T81" fmla="*/ 2 h 158"/>
                    <a:gd name="T82" fmla="*/ 25 w 54"/>
                    <a:gd name="T83" fmla="*/ 1 h 158"/>
                    <a:gd name="T84" fmla="*/ 25 w 54"/>
                    <a:gd name="T85" fmla="*/ 1 h 158"/>
                    <a:gd name="T86" fmla="*/ 25 w 54"/>
                    <a:gd name="T87" fmla="*/ 1 h 158"/>
                    <a:gd name="T88" fmla="*/ 25 w 54"/>
                    <a:gd name="T89" fmla="*/ 1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4" h="158">
                      <a:moveTo>
                        <a:pt x="52" y="2"/>
                      </a:moveTo>
                      <a:lnTo>
                        <a:pt x="53" y="2"/>
                      </a:lnTo>
                      <a:lnTo>
                        <a:pt x="48" y="1"/>
                      </a:lnTo>
                      <a:lnTo>
                        <a:pt x="44" y="0"/>
                      </a:lnTo>
                      <a:lnTo>
                        <a:pt x="40" y="0"/>
                      </a:lnTo>
                      <a:lnTo>
                        <a:pt x="36" y="1"/>
                      </a:lnTo>
                      <a:lnTo>
                        <a:pt x="32" y="3"/>
                      </a:lnTo>
                      <a:lnTo>
                        <a:pt x="28" y="6"/>
                      </a:lnTo>
                      <a:lnTo>
                        <a:pt x="25" y="9"/>
                      </a:lnTo>
                      <a:lnTo>
                        <a:pt x="22" y="13"/>
                      </a:lnTo>
                      <a:lnTo>
                        <a:pt x="18" y="18"/>
                      </a:lnTo>
                      <a:lnTo>
                        <a:pt x="16" y="24"/>
                      </a:lnTo>
                      <a:lnTo>
                        <a:pt x="13" y="29"/>
                      </a:lnTo>
                      <a:lnTo>
                        <a:pt x="11" y="35"/>
                      </a:lnTo>
                      <a:lnTo>
                        <a:pt x="9" y="42"/>
                      </a:lnTo>
                      <a:lnTo>
                        <a:pt x="7" y="48"/>
                      </a:lnTo>
                      <a:lnTo>
                        <a:pt x="5" y="55"/>
                      </a:lnTo>
                      <a:lnTo>
                        <a:pt x="4" y="62"/>
                      </a:lnTo>
                      <a:lnTo>
                        <a:pt x="3" y="70"/>
                      </a:lnTo>
                      <a:lnTo>
                        <a:pt x="1" y="77"/>
                      </a:lnTo>
                      <a:lnTo>
                        <a:pt x="1" y="84"/>
                      </a:lnTo>
                      <a:lnTo>
                        <a:pt x="0" y="91"/>
                      </a:lnTo>
                      <a:lnTo>
                        <a:pt x="0" y="99"/>
                      </a:lnTo>
                      <a:lnTo>
                        <a:pt x="0" y="106"/>
                      </a:lnTo>
                      <a:lnTo>
                        <a:pt x="0" y="113"/>
                      </a:lnTo>
                      <a:lnTo>
                        <a:pt x="0" y="120"/>
                      </a:lnTo>
                      <a:lnTo>
                        <a:pt x="1" y="126"/>
                      </a:lnTo>
                      <a:lnTo>
                        <a:pt x="1" y="132"/>
                      </a:lnTo>
                      <a:lnTo>
                        <a:pt x="2" y="138"/>
                      </a:lnTo>
                      <a:lnTo>
                        <a:pt x="3" y="142"/>
                      </a:lnTo>
                      <a:lnTo>
                        <a:pt x="5" y="147"/>
                      </a:lnTo>
                      <a:lnTo>
                        <a:pt x="6" y="151"/>
                      </a:lnTo>
                      <a:lnTo>
                        <a:pt x="8" y="155"/>
                      </a:lnTo>
                      <a:lnTo>
                        <a:pt x="11" y="158"/>
                      </a:lnTo>
                      <a:lnTo>
                        <a:pt x="13" y="154"/>
                      </a:lnTo>
                      <a:lnTo>
                        <a:pt x="11" y="152"/>
                      </a:lnTo>
                      <a:lnTo>
                        <a:pt x="9" y="149"/>
                      </a:lnTo>
                      <a:lnTo>
                        <a:pt x="8" y="145"/>
                      </a:lnTo>
                      <a:lnTo>
                        <a:pt x="6" y="141"/>
                      </a:lnTo>
                      <a:lnTo>
                        <a:pt x="5" y="136"/>
                      </a:lnTo>
                      <a:lnTo>
                        <a:pt x="4" y="131"/>
                      </a:lnTo>
                      <a:lnTo>
                        <a:pt x="3" y="125"/>
                      </a:lnTo>
                      <a:lnTo>
                        <a:pt x="3" y="119"/>
                      </a:lnTo>
                      <a:lnTo>
                        <a:pt x="3" y="113"/>
                      </a:lnTo>
                      <a:lnTo>
                        <a:pt x="3" y="106"/>
                      </a:lnTo>
                      <a:lnTo>
                        <a:pt x="3" y="99"/>
                      </a:lnTo>
                      <a:lnTo>
                        <a:pt x="3" y="92"/>
                      </a:lnTo>
                      <a:lnTo>
                        <a:pt x="4" y="85"/>
                      </a:lnTo>
                      <a:lnTo>
                        <a:pt x="5" y="77"/>
                      </a:lnTo>
                      <a:lnTo>
                        <a:pt x="6" y="71"/>
                      </a:lnTo>
                      <a:lnTo>
                        <a:pt x="7" y="63"/>
                      </a:lnTo>
                      <a:lnTo>
                        <a:pt x="8" y="56"/>
                      </a:lnTo>
                      <a:lnTo>
                        <a:pt x="10" y="50"/>
                      </a:lnTo>
                      <a:lnTo>
                        <a:pt x="12" y="43"/>
                      </a:lnTo>
                      <a:lnTo>
                        <a:pt x="14" y="36"/>
                      </a:lnTo>
                      <a:lnTo>
                        <a:pt x="16" y="31"/>
                      </a:lnTo>
                      <a:lnTo>
                        <a:pt x="18" y="25"/>
                      </a:lnTo>
                      <a:lnTo>
                        <a:pt x="21" y="21"/>
                      </a:lnTo>
                      <a:lnTo>
                        <a:pt x="24" y="16"/>
                      </a:lnTo>
                      <a:lnTo>
                        <a:pt x="27" y="12"/>
                      </a:lnTo>
                      <a:lnTo>
                        <a:pt x="30" y="9"/>
                      </a:lnTo>
                      <a:lnTo>
                        <a:pt x="33" y="7"/>
                      </a:lnTo>
                      <a:lnTo>
                        <a:pt x="37" y="5"/>
                      </a:lnTo>
                      <a:lnTo>
                        <a:pt x="40" y="4"/>
                      </a:lnTo>
                      <a:lnTo>
                        <a:pt x="44" y="4"/>
                      </a:lnTo>
                      <a:lnTo>
                        <a:pt x="48" y="4"/>
                      </a:lnTo>
                      <a:lnTo>
                        <a:pt x="52" y="6"/>
                      </a:lnTo>
                      <a:lnTo>
                        <a:pt x="53" y="6"/>
                      </a:lnTo>
                      <a:lnTo>
                        <a:pt x="52" y="6"/>
                      </a:lnTo>
                      <a:lnTo>
                        <a:pt x="53" y="6"/>
                      </a:lnTo>
                      <a:lnTo>
                        <a:pt x="53" y="5"/>
                      </a:lnTo>
                      <a:lnTo>
                        <a:pt x="54" y="5"/>
                      </a:lnTo>
                      <a:lnTo>
                        <a:pt x="54" y="4"/>
                      </a:lnTo>
                      <a:lnTo>
                        <a:pt x="54" y="3"/>
                      </a:lnTo>
                      <a:lnTo>
                        <a:pt x="53" y="3"/>
                      </a:lnTo>
                      <a:lnTo>
                        <a:pt x="53" y="2"/>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48"/>
                <p:cNvSpPr>
                  <a:spLocks/>
                </p:cNvSpPr>
                <p:nvPr/>
              </p:nvSpPr>
              <p:spPr bwMode="auto">
                <a:xfrm>
                  <a:off x="935" y="1755"/>
                  <a:ext cx="20" cy="19"/>
                </a:xfrm>
                <a:custGeom>
                  <a:avLst/>
                  <a:gdLst>
                    <a:gd name="T0" fmla="*/ 12 w 29"/>
                    <a:gd name="T1" fmla="*/ 2 h 27"/>
                    <a:gd name="T2" fmla="*/ 12 w 29"/>
                    <a:gd name="T3" fmla="*/ 3 h 27"/>
                    <a:gd name="T4" fmla="*/ 12 w 29"/>
                    <a:gd name="T5" fmla="*/ 3 h 27"/>
                    <a:gd name="T6" fmla="*/ 12 w 29"/>
                    <a:gd name="T7" fmla="*/ 4 h 27"/>
                    <a:gd name="T8" fmla="*/ 10 w 29"/>
                    <a:gd name="T9" fmla="*/ 4 h 27"/>
                    <a:gd name="T10" fmla="*/ 10 w 29"/>
                    <a:gd name="T11" fmla="*/ 6 h 27"/>
                    <a:gd name="T12" fmla="*/ 9 w 29"/>
                    <a:gd name="T13" fmla="*/ 6 h 27"/>
                    <a:gd name="T14" fmla="*/ 8 w 29"/>
                    <a:gd name="T15" fmla="*/ 8 h 27"/>
                    <a:gd name="T16" fmla="*/ 6 w 29"/>
                    <a:gd name="T17" fmla="*/ 8 h 27"/>
                    <a:gd name="T18" fmla="*/ 6 w 29"/>
                    <a:gd name="T19" fmla="*/ 9 h 27"/>
                    <a:gd name="T20" fmla="*/ 4 w 29"/>
                    <a:gd name="T21" fmla="*/ 10 h 27"/>
                    <a:gd name="T22" fmla="*/ 3 w 29"/>
                    <a:gd name="T23" fmla="*/ 11 h 27"/>
                    <a:gd name="T24" fmla="*/ 2 w 29"/>
                    <a:gd name="T25" fmla="*/ 11 h 27"/>
                    <a:gd name="T26" fmla="*/ 1 w 29"/>
                    <a:gd name="T27" fmla="*/ 11 h 27"/>
                    <a:gd name="T28" fmla="*/ 1 w 29"/>
                    <a:gd name="T29" fmla="*/ 11 h 27"/>
                    <a:gd name="T30" fmla="*/ 0 w 29"/>
                    <a:gd name="T31" fmla="*/ 12 h 27"/>
                    <a:gd name="T32" fmla="*/ 1 w 29"/>
                    <a:gd name="T33" fmla="*/ 13 h 27"/>
                    <a:gd name="T34" fmla="*/ 1 w 29"/>
                    <a:gd name="T35" fmla="*/ 13 h 27"/>
                    <a:gd name="T36" fmla="*/ 2 w 29"/>
                    <a:gd name="T37" fmla="*/ 13 h 27"/>
                    <a:gd name="T38" fmla="*/ 3 w 29"/>
                    <a:gd name="T39" fmla="*/ 13 h 27"/>
                    <a:gd name="T40" fmla="*/ 4 w 29"/>
                    <a:gd name="T41" fmla="*/ 12 h 27"/>
                    <a:gd name="T42" fmla="*/ 6 w 29"/>
                    <a:gd name="T43" fmla="*/ 11 h 27"/>
                    <a:gd name="T44" fmla="*/ 6 w 29"/>
                    <a:gd name="T45" fmla="*/ 11 h 27"/>
                    <a:gd name="T46" fmla="*/ 8 w 29"/>
                    <a:gd name="T47" fmla="*/ 9 h 27"/>
                    <a:gd name="T48" fmla="*/ 9 w 29"/>
                    <a:gd name="T49" fmla="*/ 9 h 27"/>
                    <a:gd name="T50" fmla="*/ 10 w 29"/>
                    <a:gd name="T51" fmla="*/ 8 h 27"/>
                    <a:gd name="T52" fmla="*/ 12 w 29"/>
                    <a:gd name="T53" fmla="*/ 6 h 27"/>
                    <a:gd name="T54" fmla="*/ 12 w 29"/>
                    <a:gd name="T55" fmla="*/ 6 h 27"/>
                    <a:gd name="T56" fmla="*/ 13 w 29"/>
                    <a:gd name="T57" fmla="*/ 4 h 27"/>
                    <a:gd name="T58" fmla="*/ 14 w 29"/>
                    <a:gd name="T59" fmla="*/ 4 h 27"/>
                    <a:gd name="T60" fmla="*/ 14 w 29"/>
                    <a:gd name="T61" fmla="*/ 2 h 27"/>
                    <a:gd name="T62" fmla="*/ 14 w 29"/>
                    <a:gd name="T63" fmla="*/ 1 h 27"/>
                    <a:gd name="T64" fmla="*/ 13 w 29"/>
                    <a:gd name="T65" fmla="*/ 0 h 27"/>
                    <a:gd name="T66" fmla="*/ 13 w 29"/>
                    <a:gd name="T67" fmla="*/ 0 h 27"/>
                    <a:gd name="T68" fmla="*/ 13 w 29"/>
                    <a:gd name="T69" fmla="*/ 0 h 27"/>
                    <a:gd name="T70" fmla="*/ 12 w 29"/>
                    <a:gd name="T71" fmla="*/ 0 h 27"/>
                    <a:gd name="T72" fmla="*/ 12 w 29"/>
                    <a:gd name="T73" fmla="*/ 1 h 27"/>
                    <a:gd name="T74" fmla="*/ 12 w 29"/>
                    <a:gd name="T75" fmla="*/ 1 h 27"/>
                    <a:gd name="T76" fmla="*/ 12 w 29"/>
                    <a:gd name="T77" fmla="*/ 1 h 27"/>
                    <a:gd name="T78" fmla="*/ 12 w 29"/>
                    <a:gd name="T79" fmla="*/ 1 h 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 h="27">
                      <a:moveTo>
                        <a:pt x="26" y="3"/>
                      </a:moveTo>
                      <a:lnTo>
                        <a:pt x="26" y="4"/>
                      </a:lnTo>
                      <a:lnTo>
                        <a:pt x="26" y="5"/>
                      </a:lnTo>
                      <a:lnTo>
                        <a:pt x="25" y="6"/>
                      </a:lnTo>
                      <a:lnTo>
                        <a:pt x="25" y="7"/>
                      </a:lnTo>
                      <a:lnTo>
                        <a:pt x="24" y="7"/>
                      </a:lnTo>
                      <a:lnTo>
                        <a:pt x="24" y="8"/>
                      </a:lnTo>
                      <a:lnTo>
                        <a:pt x="22" y="9"/>
                      </a:lnTo>
                      <a:lnTo>
                        <a:pt x="22" y="10"/>
                      </a:lnTo>
                      <a:lnTo>
                        <a:pt x="21" y="11"/>
                      </a:lnTo>
                      <a:lnTo>
                        <a:pt x="19" y="12"/>
                      </a:lnTo>
                      <a:lnTo>
                        <a:pt x="19" y="13"/>
                      </a:lnTo>
                      <a:lnTo>
                        <a:pt x="17" y="14"/>
                      </a:lnTo>
                      <a:lnTo>
                        <a:pt x="16" y="15"/>
                      </a:lnTo>
                      <a:lnTo>
                        <a:pt x="14" y="15"/>
                      </a:lnTo>
                      <a:lnTo>
                        <a:pt x="13" y="16"/>
                      </a:lnTo>
                      <a:lnTo>
                        <a:pt x="12" y="17"/>
                      </a:lnTo>
                      <a:lnTo>
                        <a:pt x="11" y="18"/>
                      </a:lnTo>
                      <a:lnTo>
                        <a:pt x="9" y="19"/>
                      </a:lnTo>
                      <a:lnTo>
                        <a:pt x="8" y="20"/>
                      </a:lnTo>
                      <a:lnTo>
                        <a:pt x="7" y="20"/>
                      </a:lnTo>
                      <a:lnTo>
                        <a:pt x="6" y="21"/>
                      </a:lnTo>
                      <a:lnTo>
                        <a:pt x="5" y="21"/>
                      </a:lnTo>
                      <a:lnTo>
                        <a:pt x="4" y="22"/>
                      </a:lnTo>
                      <a:lnTo>
                        <a:pt x="3" y="22"/>
                      </a:lnTo>
                      <a:lnTo>
                        <a:pt x="2" y="23"/>
                      </a:lnTo>
                      <a:lnTo>
                        <a:pt x="1" y="23"/>
                      </a:lnTo>
                      <a:lnTo>
                        <a:pt x="0" y="24"/>
                      </a:lnTo>
                      <a:lnTo>
                        <a:pt x="1" y="27"/>
                      </a:lnTo>
                      <a:lnTo>
                        <a:pt x="2" y="27"/>
                      </a:lnTo>
                      <a:lnTo>
                        <a:pt x="3" y="26"/>
                      </a:lnTo>
                      <a:lnTo>
                        <a:pt x="4" y="26"/>
                      </a:lnTo>
                      <a:lnTo>
                        <a:pt x="5" y="26"/>
                      </a:lnTo>
                      <a:lnTo>
                        <a:pt x="6" y="25"/>
                      </a:lnTo>
                      <a:lnTo>
                        <a:pt x="7" y="24"/>
                      </a:lnTo>
                      <a:lnTo>
                        <a:pt x="8" y="24"/>
                      </a:lnTo>
                      <a:lnTo>
                        <a:pt x="9" y="23"/>
                      </a:lnTo>
                      <a:lnTo>
                        <a:pt x="11" y="22"/>
                      </a:lnTo>
                      <a:lnTo>
                        <a:pt x="12" y="22"/>
                      </a:lnTo>
                      <a:lnTo>
                        <a:pt x="13" y="21"/>
                      </a:lnTo>
                      <a:lnTo>
                        <a:pt x="14" y="20"/>
                      </a:lnTo>
                      <a:lnTo>
                        <a:pt x="16" y="19"/>
                      </a:lnTo>
                      <a:lnTo>
                        <a:pt x="17" y="18"/>
                      </a:lnTo>
                      <a:lnTo>
                        <a:pt x="19" y="18"/>
                      </a:lnTo>
                      <a:lnTo>
                        <a:pt x="20" y="16"/>
                      </a:lnTo>
                      <a:lnTo>
                        <a:pt x="21" y="15"/>
                      </a:lnTo>
                      <a:lnTo>
                        <a:pt x="22" y="14"/>
                      </a:lnTo>
                      <a:lnTo>
                        <a:pt x="24" y="13"/>
                      </a:lnTo>
                      <a:lnTo>
                        <a:pt x="24" y="12"/>
                      </a:lnTo>
                      <a:lnTo>
                        <a:pt x="25" y="12"/>
                      </a:lnTo>
                      <a:lnTo>
                        <a:pt x="26" y="10"/>
                      </a:lnTo>
                      <a:lnTo>
                        <a:pt x="27" y="9"/>
                      </a:lnTo>
                      <a:lnTo>
                        <a:pt x="28" y="8"/>
                      </a:lnTo>
                      <a:lnTo>
                        <a:pt x="29" y="7"/>
                      </a:lnTo>
                      <a:lnTo>
                        <a:pt x="29" y="6"/>
                      </a:lnTo>
                      <a:lnTo>
                        <a:pt x="29" y="4"/>
                      </a:lnTo>
                      <a:lnTo>
                        <a:pt x="29" y="3"/>
                      </a:lnTo>
                      <a:lnTo>
                        <a:pt x="29" y="2"/>
                      </a:lnTo>
                      <a:lnTo>
                        <a:pt x="28" y="0"/>
                      </a:lnTo>
                      <a:lnTo>
                        <a:pt x="27" y="0"/>
                      </a:lnTo>
                      <a:lnTo>
                        <a:pt x="26" y="0"/>
                      </a:lnTo>
                      <a:lnTo>
                        <a:pt x="26" y="2"/>
                      </a:lnTo>
                      <a:lnTo>
                        <a:pt x="25" y="2"/>
                      </a:lnTo>
                      <a:lnTo>
                        <a:pt x="26" y="2"/>
                      </a:lnTo>
                      <a:lnTo>
                        <a:pt x="2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849"/>
                <p:cNvSpPr>
                  <a:spLocks/>
                </p:cNvSpPr>
                <p:nvPr/>
              </p:nvSpPr>
              <p:spPr bwMode="auto">
                <a:xfrm>
                  <a:off x="927" y="1704"/>
                  <a:ext cx="28" cy="53"/>
                </a:xfrm>
                <a:custGeom>
                  <a:avLst/>
                  <a:gdLst>
                    <a:gd name="T0" fmla="*/ 1 w 39"/>
                    <a:gd name="T1" fmla="*/ 1 h 74"/>
                    <a:gd name="T2" fmla="*/ 1 w 39"/>
                    <a:gd name="T3" fmla="*/ 4 h 74"/>
                    <a:gd name="T4" fmla="*/ 3 w 39"/>
                    <a:gd name="T5" fmla="*/ 5 h 74"/>
                    <a:gd name="T6" fmla="*/ 4 w 39"/>
                    <a:gd name="T7" fmla="*/ 7 h 74"/>
                    <a:gd name="T8" fmla="*/ 6 w 39"/>
                    <a:gd name="T9" fmla="*/ 9 h 74"/>
                    <a:gd name="T10" fmla="*/ 6 w 39"/>
                    <a:gd name="T11" fmla="*/ 11 h 74"/>
                    <a:gd name="T12" fmla="*/ 8 w 39"/>
                    <a:gd name="T13" fmla="*/ 14 h 74"/>
                    <a:gd name="T14" fmla="*/ 9 w 39"/>
                    <a:gd name="T15" fmla="*/ 15 h 74"/>
                    <a:gd name="T16" fmla="*/ 10 w 39"/>
                    <a:gd name="T17" fmla="*/ 18 h 74"/>
                    <a:gd name="T18" fmla="*/ 11 w 39"/>
                    <a:gd name="T19" fmla="*/ 20 h 74"/>
                    <a:gd name="T20" fmla="*/ 12 w 39"/>
                    <a:gd name="T21" fmla="*/ 22 h 74"/>
                    <a:gd name="T22" fmla="*/ 13 w 39"/>
                    <a:gd name="T23" fmla="*/ 25 h 74"/>
                    <a:gd name="T24" fmla="*/ 14 w 39"/>
                    <a:gd name="T25" fmla="*/ 27 h 74"/>
                    <a:gd name="T26" fmla="*/ 16 w 39"/>
                    <a:gd name="T27" fmla="*/ 30 h 74"/>
                    <a:gd name="T28" fmla="*/ 17 w 39"/>
                    <a:gd name="T29" fmla="*/ 33 h 74"/>
                    <a:gd name="T30" fmla="*/ 17 w 39"/>
                    <a:gd name="T31" fmla="*/ 35 h 74"/>
                    <a:gd name="T32" fmla="*/ 19 w 39"/>
                    <a:gd name="T33" fmla="*/ 38 h 74"/>
                    <a:gd name="T34" fmla="*/ 19 w 39"/>
                    <a:gd name="T35" fmla="*/ 35 h 74"/>
                    <a:gd name="T36" fmla="*/ 19 w 39"/>
                    <a:gd name="T37" fmla="*/ 33 h 74"/>
                    <a:gd name="T38" fmla="*/ 17 w 39"/>
                    <a:gd name="T39" fmla="*/ 30 h 74"/>
                    <a:gd name="T40" fmla="*/ 17 w 39"/>
                    <a:gd name="T41" fmla="*/ 28 h 74"/>
                    <a:gd name="T42" fmla="*/ 15 w 39"/>
                    <a:gd name="T43" fmla="*/ 25 h 74"/>
                    <a:gd name="T44" fmla="*/ 14 w 39"/>
                    <a:gd name="T45" fmla="*/ 23 h 74"/>
                    <a:gd name="T46" fmla="*/ 13 w 39"/>
                    <a:gd name="T47" fmla="*/ 20 h 74"/>
                    <a:gd name="T48" fmla="*/ 12 w 39"/>
                    <a:gd name="T49" fmla="*/ 18 h 74"/>
                    <a:gd name="T50" fmla="*/ 11 w 39"/>
                    <a:gd name="T51" fmla="*/ 15 h 74"/>
                    <a:gd name="T52" fmla="*/ 10 w 39"/>
                    <a:gd name="T53" fmla="*/ 13 h 74"/>
                    <a:gd name="T54" fmla="*/ 9 w 39"/>
                    <a:gd name="T55" fmla="*/ 11 h 74"/>
                    <a:gd name="T56" fmla="*/ 7 w 39"/>
                    <a:gd name="T57" fmla="*/ 9 h 74"/>
                    <a:gd name="T58" fmla="*/ 6 w 39"/>
                    <a:gd name="T59" fmla="*/ 7 h 74"/>
                    <a:gd name="T60" fmla="*/ 4 w 39"/>
                    <a:gd name="T61" fmla="*/ 5 h 74"/>
                    <a:gd name="T62" fmla="*/ 4 w 39"/>
                    <a:gd name="T63" fmla="*/ 3 h 74"/>
                    <a:gd name="T64" fmla="*/ 2 w 39"/>
                    <a:gd name="T65" fmla="*/ 1 h 74"/>
                    <a:gd name="T66" fmla="*/ 0 w 39"/>
                    <a:gd name="T67" fmla="*/ 1 h 74"/>
                    <a:gd name="T68" fmla="*/ 1 w 39"/>
                    <a:gd name="T69" fmla="*/ 0 h 74"/>
                    <a:gd name="T70" fmla="*/ 1 w 39"/>
                    <a:gd name="T71" fmla="*/ 0 h 74"/>
                    <a:gd name="T72" fmla="*/ 1 w 39"/>
                    <a:gd name="T73" fmla="*/ 0 h 74"/>
                    <a:gd name="T74" fmla="*/ 1 w 39"/>
                    <a:gd name="T75" fmla="*/ 0 h 74"/>
                    <a:gd name="T76" fmla="*/ 0 w 39"/>
                    <a:gd name="T77" fmla="*/ 1 h 74"/>
                    <a:gd name="T78" fmla="*/ 0 w 39"/>
                    <a:gd name="T79" fmla="*/ 1 h 74"/>
                    <a:gd name="T80" fmla="*/ 0 w 39"/>
                    <a:gd name="T81" fmla="*/ 1 h 74"/>
                    <a:gd name="T82" fmla="*/ 1 w 39"/>
                    <a:gd name="T83" fmla="*/ 1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 h="74">
                      <a:moveTo>
                        <a:pt x="3" y="2"/>
                      </a:moveTo>
                      <a:lnTo>
                        <a:pt x="1" y="3"/>
                      </a:lnTo>
                      <a:lnTo>
                        <a:pt x="2" y="5"/>
                      </a:lnTo>
                      <a:lnTo>
                        <a:pt x="3" y="7"/>
                      </a:lnTo>
                      <a:lnTo>
                        <a:pt x="4" y="8"/>
                      </a:lnTo>
                      <a:lnTo>
                        <a:pt x="6" y="10"/>
                      </a:lnTo>
                      <a:lnTo>
                        <a:pt x="7" y="12"/>
                      </a:lnTo>
                      <a:lnTo>
                        <a:pt x="8" y="14"/>
                      </a:lnTo>
                      <a:lnTo>
                        <a:pt x="9" y="16"/>
                      </a:lnTo>
                      <a:lnTo>
                        <a:pt x="11" y="18"/>
                      </a:lnTo>
                      <a:lnTo>
                        <a:pt x="12" y="20"/>
                      </a:lnTo>
                      <a:lnTo>
                        <a:pt x="12" y="22"/>
                      </a:lnTo>
                      <a:lnTo>
                        <a:pt x="14" y="24"/>
                      </a:lnTo>
                      <a:lnTo>
                        <a:pt x="15" y="26"/>
                      </a:lnTo>
                      <a:lnTo>
                        <a:pt x="16" y="28"/>
                      </a:lnTo>
                      <a:lnTo>
                        <a:pt x="17" y="30"/>
                      </a:lnTo>
                      <a:lnTo>
                        <a:pt x="18" y="32"/>
                      </a:lnTo>
                      <a:lnTo>
                        <a:pt x="19" y="35"/>
                      </a:lnTo>
                      <a:lnTo>
                        <a:pt x="20" y="37"/>
                      </a:lnTo>
                      <a:lnTo>
                        <a:pt x="21" y="39"/>
                      </a:lnTo>
                      <a:lnTo>
                        <a:pt x="22" y="41"/>
                      </a:lnTo>
                      <a:lnTo>
                        <a:pt x="24" y="43"/>
                      </a:lnTo>
                      <a:lnTo>
                        <a:pt x="24" y="46"/>
                      </a:lnTo>
                      <a:lnTo>
                        <a:pt x="25" y="49"/>
                      </a:lnTo>
                      <a:lnTo>
                        <a:pt x="27" y="51"/>
                      </a:lnTo>
                      <a:lnTo>
                        <a:pt x="28" y="53"/>
                      </a:lnTo>
                      <a:lnTo>
                        <a:pt x="29" y="56"/>
                      </a:lnTo>
                      <a:lnTo>
                        <a:pt x="30" y="58"/>
                      </a:lnTo>
                      <a:lnTo>
                        <a:pt x="31" y="61"/>
                      </a:lnTo>
                      <a:lnTo>
                        <a:pt x="32" y="64"/>
                      </a:lnTo>
                      <a:lnTo>
                        <a:pt x="33" y="66"/>
                      </a:lnTo>
                      <a:lnTo>
                        <a:pt x="34" y="69"/>
                      </a:lnTo>
                      <a:lnTo>
                        <a:pt x="36" y="72"/>
                      </a:lnTo>
                      <a:lnTo>
                        <a:pt x="36" y="74"/>
                      </a:lnTo>
                      <a:lnTo>
                        <a:pt x="39" y="73"/>
                      </a:lnTo>
                      <a:lnTo>
                        <a:pt x="38" y="69"/>
                      </a:lnTo>
                      <a:lnTo>
                        <a:pt x="37" y="67"/>
                      </a:lnTo>
                      <a:lnTo>
                        <a:pt x="36" y="64"/>
                      </a:lnTo>
                      <a:lnTo>
                        <a:pt x="35" y="61"/>
                      </a:lnTo>
                      <a:lnTo>
                        <a:pt x="34" y="59"/>
                      </a:lnTo>
                      <a:lnTo>
                        <a:pt x="33" y="56"/>
                      </a:lnTo>
                      <a:lnTo>
                        <a:pt x="32" y="54"/>
                      </a:lnTo>
                      <a:lnTo>
                        <a:pt x="31" y="51"/>
                      </a:lnTo>
                      <a:lnTo>
                        <a:pt x="29" y="49"/>
                      </a:lnTo>
                      <a:lnTo>
                        <a:pt x="28" y="47"/>
                      </a:lnTo>
                      <a:lnTo>
                        <a:pt x="27" y="44"/>
                      </a:lnTo>
                      <a:lnTo>
                        <a:pt x="26" y="41"/>
                      </a:lnTo>
                      <a:lnTo>
                        <a:pt x="25" y="39"/>
                      </a:lnTo>
                      <a:lnTo>
                        <a:pt x="24" y="37"/>
                      </a:lnTo>
                      <a:lnTo>
                        <a:pt x="23" y="35"/>
                      </a:lnTo>
                      <a:lnTo>
                        <a:pt x="22" y="32"/>
                      </a:lnTo>
                      <a:lnTo>
                        <a:pt x="21" y="30"/>
                      </a:lnTo>
                      <a:lnTo>
                        <a:pt x="20" y="28"/>
                      </a:lnTo>
                      <a:lnTo>
                        <a:pt x="19" y="25"/>
                      </a:lnTo>
                      <a:lnTo>
                        <a:pt x="17" y="24"/>
                      </a:lnTo>
                      <a:lnTo>
                        <a:pt x="17" y="22"/>
                      </a:lnTo>
                      <a:lnTo>
                        <a:pt x="15" y="20"/>
                      </a:lnTo>
                      <a:lnTo>
                        <a:pt x="14" y="17"/>
                      </a:lnTo>
                      <a:lnTo>
                        <a:pt x="13" y="15"/>
                      </a:lnTo>
                      <a:lnTo>
                        <a:pt x="12" y="14"/>
                      </a:lnTo>
                      <a:lnTo>
                        <a:pt x="11" y="12"/>
                      </a:lnTo>
                      <a:lnTo>
                        <a:pt x="9" y="10"/>
                      </a:lnTo>
                      <a:lnTo>
                        <a:pt x="8" y="8"/>
                      </a:lnTo>
                      <a:lnTo>
                        <a:pt x="7" y="6"/>
                      </a:lnTo>
                      <a:lnTo>
                        <a:pt x="5" y="4"/>
                      </a:lnTo>
                      <a:lnTo>
                        <a:pt x="4" y="2"/>
                      </a:lnTo>
                      <a:lnTo>
                        <a:pt x="2" y="0"/>
                      </a:lnTo>
                      <a:lnTo>
                        <a:pt x="0" y="2"/>
                      </a:lnTo>
                      <a:lnTo>
                        <a:pt x="2" y="0"/>
                      </a:lnTo>
                      <a:lnTo>
                        <a:pt x="1" y="0"/>
                      </a:lnTo>
                      <a:lnTo>
                        <a:pt x="0" y="1"/>
                      </a:lnTo>
                      <a:lnTo>
                        <a:pt x="0" y="2"/>
                      </a:lnTo>
                      <a:lnTo>
                        <a:pt x="0" y="3"/>
                      </a:lnTo>
                      <a:lnTo>
                        <a:pt x="1" y="3"/>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50"/>
                <p:cNvSpPr>
                  <a:spLocks/>
                </p:cNvSpPr>
                <p:nvPr/>
              </p:nvSpPr>
              <p:spPr bwMode="auto">
                <a:xfrm>
                  <a:off x="908" y="1705"/>
                  <a:ext cx="22" cy="29"/>
                </a:xfrm>
                <a:custGeom>
                  <a:avLst/>
                  <a:gdLst>
                    <a:gd name="T0" fmla="*/ 0 w 31"/>
                    <a:gd name="T1" fmla="*/ 6 h 41"/>
                    <a:gd name="T2" fmla="*/ 0 w 31"/>
                    <a:gd name="T3" fmla="*/ 8 h 41"/>
                    <a:gd name="T4" fmla="*/ 1 w 31"/>
                    <a:gd name="T5" fmla="*/ 11 h 41"/>
                    <a:gd name="T6" fmla="*/ 1 w 31"/>
                    <a:gd name="T7" fmla="*/ 13 h 41"/>
                    <a:gd name="T8" fmla="*/ 3 w 31"/>
                    <a:gd name="T9" fmla="*/ 16 h 41"/>
                    <a:gd name="T10" fmla="*/ 4 w 31"/>
                    <a:gd name="T11" fmla="*/ 18 h 41"/>
                    <a:gd name="T12" fmla="*/ 5 w 31"/>
                    <a:gd name="T13" fmla="*/ 19 h 41"/>
                    <a:gd name="T14" fmla="*/ 6 w 31"/>
                    <a:gd name="T15" fmla="*/ 21 h 41"/>
                    <a:gd name="T16" fmla="*/ 8 w 31"/>
                    <a:gd name="T17" fmla="*/ 21 h 41"/>
                    <a:gd name="T18" fmla="*/ 9 w 31"/>
                    <a:gd name="T19" fmla="*/ 21 h 41"/>
                    <a:gd name="T20" fmla="*/ 11 w 31"/>
                    <a:gd name="T21" fmla="*/ 20 h 41"/>
                    <a:gd name="T22" fmla="*/ 12 w 31"/>
                    <a:gd name="T23" fmla="*/ 18 h 41"/>
                    <a:gd name="T24" fmla="*/ 13 w 31"/>
                    <a:gd name="T25" fmla="*/ 16 h 41"/>
                    <a:gd name="T26" fmla="*/ 14 w 31"/>
                    <a:gd name="T27" fmla="*/ 13 h 41"/>
                    <a:gd name="T28" fmla="*/ 15 w 31"/>
                    <a:gd name="T29" fmla="*/ 9 h 41"/>
                    <a:gd name="T30" fmla="*/ 15 w 31"/>
                    <a:gd name="T31" fmla="*/ 6 h 41"/>
                    <a:gd name="T32" fmla="*/ 16 w 31"/>
                    <a:gd name="T33" fmla="*/ 1 h 41"/>
                    <a:gd name="T34" fmla="*/ 14 w 31"/>
                    <a:gd name="T35" fmla="*/ 3 h 41"/>
                    <a:gd name="T36" fmla="*/ 13 w 31"/>
                    <a:gd name="T37" fmla="*/ 8 h 41"/>
                    <a:gd name="T38" fmla="*/ 13 w 31"/>
                    <a:gd name="T39" fmla="*/ 11 h 41"/>
                    <a:gd name="T40" fmla="*/ 12 w 31"/>
                    <a:gd name="T41" fmla="*/ 14 h 41"/>
                    <a:gd name="T42" fmla="*/ 11 w 31"/>
                    <a:gd name="T43" fmla="*/ 16 h 41"/>
                    <a:gd name="T44" fmla="*/ 10 w 31"/>
                    <a:gd name="T45" fmla="*/ 18 h 41"/>
                    <a:gd name="T46" fmla="*/ 9 w 31"/>
                    <a:gd name="T47" fmla="*/ 18 h 41"/>
                    <a:gd name="T48" fmla="*/ 9 w 31"/>
                    <a:gd name="T49" fmla="*/ 18 h 41"/>
                    <a:gd name="T50" fmla="*/ 8 w 31"/>
                    <a:gd name="T51" fmla="*/ 18 h 41"/>
                    <a:gd name="T52" fmla="*/ 6 w 31"/>
                    <a:gd name="T53" fmla="*/ 18 h 41"/>
                    <a:gd name="T54" fmla="*/ 5 w 31"/>
                    <a:gd name="T55" fmla="*/ 17 h 41"/>
                    <a:gd name="T56" fmla="*/ 4 w 31"/>
                    <a:gd name="T57" fmla="*/ 16 h 41"/>
                    <a:gd name="T58" fmla="*/ 4 w 31"/>
                    <a:gd name="T59" fmla="*/ 14 h 41"/>
                    <a:gd name="T60" fmla="*/ 3 w 31"/>
                    <a:gd name="T61" fmla="*/ 11 h 41"/>
                    <a:gd name="T62" fmla="*/ 2 w 31"/>
                    <a:gd name="T63" fmla="*/ 9 h 41"/>
                    <a:gd name="T64" fmla="*/ 2 w 31"/>
                    <a:gd name="T65" fmla="*/ 7 h 41"/>
                    <a:gd name="T66" fmla="*/ 1 w 31"/>
                    <a:gd name="T67" fmla="*/ 4 h 41"/>
                    <a:gd name="T68" fmla="*/ 1 w 31"/>
                    <a:gd name="T69" fmla="*/ 6 h 41"/>
                    <a:gd name="T70" fmla="*/ 1 w 31"/>
                    <a:gd name="T71" fmla="*/ 5 h 41"/>
                    <a:gd name="T72" fmla="*/ 1 w 31"/>
                    <a:gd name="T73" fmla="*/ 4 h 41"/>
                    <a:gd name="T74" fmla="*/ 1 w 31"/>
                    <a:gd name="T75" fmla="*/ 4 h 41"/>
                    <a:gd name="T76" fmla="*/ 1 w 31"/>
                    <a:gd name="T77" fmla="*/ 4 h 41"/>
                    <a:gd name="T78" fmla="*/ 0 w 31"/>
                    <a:gd name="T79" fmla="*/ 5 h 41"/>
                    <a:gd name="T80" fmla="*/ 0 w 31"/>
                    <a:gd name="T81" fmla="*/ 6 h 41"/>
                    <a:gd name="T82" fmla="*/ 1 w 31"/>
                    <a:gd name="T83" fmla="*/ 6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41">
                      <a:moveTo>
                        <a:pt x="2" y="13"/>
                      </a:moveTo>
                      <a:lnTo>
                        <a:pt x="0" y="11"/>
                      </a:lnTo>
                      <a:lnTo>
                        <a:pt x="0" y="14"/>
                      </a:lnTo>
                      <a:lnTo>
                        <a:pt x="0" y="17"/>
                      </a:lnTo>
                      <a:lnTo>
                        <a:pt x="1" y="20"/>
                      </a:lnTo>
                      <a:lnTo>
                        <a:pt x="2" y="23"/>
                      </a:lnTo>
                      <a:lnTo>
                        <a:pt x="2" y="25"/>
                      </a:lnTo>
                      <a:lnTo>
                        <a:pt x="3" y="27"/>
                      </a:lnTo>
                      <a:lnTo>
                        <a:pt x="4" y="29"/>
                      </a:lnTo>
                      <a:lnTo>
                        <a:pt x="5" y="32"/>
                      </a:lnTo>
                      <a:lnTo>
                        <a:pt x="6" y="33"/>
                      </a:lnTo>
                      <a:lnTo>
                        <a:pt x="7" y="35"/>
                      </a:lnTo>
                      <a:lnTo>
                        <a:pt x="9" y="37"/>
                      </a:lnTo>
                      <a:lnTo>
                        <a:pt x="10" y="38"/>
                      </a:lnTo>
                      <a:lnTo>
                        <a:pt x="11" y="40"/>
                      </a:lnTo>
                      <a:lnTo>
                        <a:pt x="13" y="41"/>
                      </a:lnTo>
                      <a:lnTo>
                        <a:pt x="14" y="41"/>
                      </a:lnTo>
                      <a:lnTo>
                        <a:pt x="15" y="41"/>
                      </a:lnTo>
                      <a:lnTo>
                        <a:pt x="17" y="41"/>
                      </a:lnTo>
                      <a:lnTo>
                        <a:pt x="18" y="41"/>
                      </a:lnTo>
                      <a:lnTo>
                        <a:pt x="20" y="41"/>
                      </a:lnTo>
                      <a:lnTo>
                        <a:pt x="21" y="40"/>
                      </a:lnTo>
                      <a:lnTo>
                        <a:pt x="22" y="38"/>
                      </a:lnTo>
                      <a:lnTo>
                        <a:pt x="24" y="36"/>
                      </a:lnTo>
                      <a:lnTo>
                        <a:pt x="25" y="34"/>
                      </a:lnTo>
                      <a:lnTo>
                        <a:pt x="26" y="32"/>
                      </a:lnTo>
                      <a:lnTo>
                        <a:pt x="27" y="29"/>
                      </a:lnTo>
                      <a:lnTo>
                        <a:pt x="28" y="27"/>
                      </a:lnTo>
                      <a:lnTo>
                        <a:pt x="29" y="23"/>
                      </a:lnTo>
                      <a:lnTo>
                        <a:pt x="29" y="19"/>
                      </a:lnTo>
                      <a:lnTo>
                        <a:pt x="30" y="15"/>
                      </a:lnTo>
                      <a:lnTo>
                        <a:pt x="30" y="11"/>
                      </a:lnTo>
                      <a:lnTo>
                        <a:pt x="31" y="6"/>
                      </a:lnTo>
                      <a:lnTo>
                        <a:pt x="31" y="1"/>
                      </a:lnTo>
                      <a:lnTo>
                        <a:pt x="28" y="0"/>
                      </a:lnTo>
                      <a:lnTo>
                        <a:pt x="28" y="6"/>
                      </a:lnTo>
                      <a:lnTo>
                        <a:pt x="27" y="11"/>
                      </a:lnTo>
                      <a:lnTo>
                        <a:pt x="27" y="15"/>
                      </a:lnTo>
                      <a:lnTo>
                        <a:pt x="26" y="19"/>
                      </a:lnTo>
                      <a:lnTo>
                        <a:pt x="25" y="22"/>
                      </a:lnTo>
                      <a:lnTo>
                        <a:pt x="25" y="25"/>
                      </a:lnTo>
                      <a:lnTo>
                        <a:pt x="24" y="28"/>
                      </a:lnTo>
                      <a:lnTo>
                        <a:pt x="24" y="30"/>
                      </a:lnTo>
                      <a:lnTo>
                        <a:pt x="22" y="32"/>
                      </a:lnTo>
                      <a:lnTo>
                        <a:pt x="21" y="34"/>
                      </a:lnTo>
                      <a:lnTo>
                        <a:pt x="20" y="35"/>
                      </a:lnTo>
                      <a:lnTo>
                        <a:pt x="20" y="36"/>
                      </a:lnTo>
                      <a:lnTo>
                        <a:pt x="19" y="37"/>
                      </a:lnTo>
                      <a:lnTo>
                        <a:pt x="18" y="37"/>
                      </a:lnTo>
                      <a:lnTo>
                        <a:pt x="17" y="37"/>
                      </a:lnTo>
                      <a:lnTo>
                        <a:pt x="15" y="37"/>
                      </a:lnTo>
                      <a:lnTo>
                        <a:pt x="14" y="37"/>
                      </a:lnTo>
                      <a:lnTo>
                        <a:pt x="13" y="36"/>
                      </a:lnTo>
                      <a:lnTo>
                        <a:pt x="12" y="35"/>
                      </a:lnTo>
                      <a:lnTo>
                        <a:pt x="10" y="34"/>
                      </a:lnTo>
                      <a:lnTo>
                        <a:pt x="10" y="33"/>
                      </a:lnTo>
                      <a:lnTo>
                        <a:pt x="9" y="31"/>
                      </a:lnTo>
                      <a:lnTo>
                        <a:pt x="8" y="29"/>
                      </a:lnTo>
                      <a:lnTo>
                        <a:pt x="7" y="28"/>
                      </a:lnTo>
                      <a:lnTo>
                        <a:pt x="6" y="26"/>
                      </a:lnTo>
                      <a:lnTo>
                        <a:pt x="5" y="23"/>
                      </a:lnTo>
                      <a:lnTo>
                        <a:pt x="5" y="21"/>
                      </a:lnTo>
                      <a:lnTo>
                        <a:pt x="4" y="19"/>
                      </a:lnTo>
                      <a:lnTo>
                        <a:pt x="4" y="17"/>
                      </a:lnTo>
                      <a:lnTo>
                        <a:pt x="4" y="14"/>
                      </a:lnTo>
                      <a:lnTo>
                        <a:pt x="4" y="11"/>
                      </a:lnTo>
                      <a:lnTo>
                        <a:pt x="1" y="9"/>
                      </a:lnTo>
                      <a:lnTo>
                        <a:pt x="3" y="11"/>
                      </a:lnTo>
                      <a:lnTo>
                        <a:pt x="3" y="10"/>
                      </a:lnTo>
                      <a:lnTo>
                        <a:pt x="2" y="9"/>
                      </a:lnTo>
                      <a:lnTo>
                        <a:pt x="1" y="9"/>
                      </a:lnTo>
                      <a:lnTo>
                        <a:pt x="0" y="10"/>
                      </a:lnTo>
                      <a:lnTo>
                        <a:pt x="0" y="11"/>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851"/>
                <p:cNvSpPr>
                  <a:spLocks/>
                </p:cNvSpPr>
                <p:nvPr/>
              </p:nvSpPr>
              <p:spPr bwMode="auto">
                <a:xfrm>
                  <a:off x="772" y="1711"/>
                  <a:ext cx="138" cy="121"/>
                </a:xfrm>
                <a:custGeom>
                  <a:avLst/>
                  <a:gdLst>
                    <a:gd name="T0" fmla="*/ 2 w 199"/>
                    <a:gd name="T1" fmla="*/ 84 h 169"/>
                    <a:gd name="T2" fmla="*/ 7 w 199"/>
                    <a:gd name="T3" fmla="*/ 87 h 169"/>
                    <a:gd name="T4" fmla="*/ 12 w 199"/>
                    <a:gd name="T5" fmla="*/ 87 h 169"/>
                    <a:gd name="T6" fmla="*/ 18 w 199"/>
                    <a:gd name="T7" fmla="*/ 84 h 169"/>
                    <a:gd name="T8" fmla="*/ 24 w 199"/>
                    <a:gd name="T9" fmla="*/ 81 h 169"/>
                    <a:gd name="T10" fmla="*/ 31 w 199"/>
                    <a:gd name="T11" fmla="*/ 75 h 169"/>
                    <a:gd name="T12" fmla="*/ 37 w 199"/>
                    <a:gd name="T13" fmla="*/ 69 h 169"/>
                    <a:gd name="T14" fmla="*/ 44 w 199"/>
                    <a:gd name="T15" fmla="*/ 62 h 169"/>
                    <a:gd name="T16" fmla="*/ 51 w 199"/>
                    <a:gd name="T17" fmla="*/ 54 h 169"/>
                    <a:gd name="T18" fmla="*/ 58 w 199"/>
                    <a:gd name="T19" fmla="*/ 46 h 169"/>
                    <a:gd name="T20" fmla="*/ 64 w 199"/>
                    <a:gd name="T21" fmla="*/ 38 h 169"/>
                    <a:gd name="T22" fmla="*/ 71 w 199"/>
                    <a:gd name="T23" fmla="*/ 30 h 169"/>
                    <a:gd name="T24" fmla="*/ 77 w 199"/>
                    <a:gd name="T25" fmla="*/ 22 h 169"/>
                    <a:gd name="T26" fmla="*/ 83 w 199"/>
                    <a:gd name="T27" fmla="*/ 15 h 169"/>
                    <a:gd name="T28" fmla="*/ 89 w 199"/>
                    <a:gd name="T29" fmla="*/ 9 h 169"/>
                    <a:gd name="T30" fmla="*/ 94 w 199"/>
                    <a:gd name="T31" fmla="*/ 4 h 169"/>
                    <a:gd name="T32" fmla="*/ 95 w 199"/>
                    <a:gd name="T33" fmla="*/ 0 h 169"/>
                    <a:gd name="T34" fmla="*/ 90 w 199"/>
                    <a:gd name="T35" fmla="*/ 4 h 169"/>
                    <a:gd name="T36" fmla="*/ 85 w 199"/>
                    <a:gd name="T37" fmla="*/ 10 h 169"/>
                    <a:gd name="T38" fmla="*/ 79 w 199"/>
                    <a:gd name="T39" fmla="*/ 16 h 169"/>
                    <a:gd name="T40" fmla="*/ 73 w 199"/>
                    <a:gd name="T41" fmla="*/ 24 h 169"/>
                    <a:gd name="T42" fmla="*/ 67 w 199"/>
                    <a:gd name="T43" fmla="*/ 32 h 169"/>
                    <a:gd name="T44" fmla="*/ 60 w 199"/>
                    <a:gd name="T45" fmla="*/ 41 h 169"/>
                    <a:gd name="T46" fmla="*/ 53 w 199"/>
                    <a:gd name="T47" fmla="*/ 49 h 169"/>
                    <a:gd name="T48" fmla="*/ 46 w 199"/>
                    <a:gd name="T49" fmla="*/ 57 h 169"/>
                    <a:gd name="T50" fmla="*/ 40 w 199"/>
                    <a:gd name="T51" fmla="*/ 64 h 169"/>
                    <a:gd name="T52" fmla="*/ 33 w 199"/>
                    <a:gd name="T53" fmla="*/ 72 h 169"/>
                    <a:gd name="T54" fmla="*/ 26 w 199"/>
                    <a:gd name="T55" fmla="*/ 77 h 169"/>
                    <a:gd name="T56" fmla="*/ 20 w 199"/>
                    <a:gd name="T57" fmla="*/ 81 h 169"/>
                    <a:gd name="T58" fmla="*/ 15 w 199"/>
                    <a:gd name="T59" fmla="*/ 84 h 169"/>
                    <a:gd name="T60" fmla="*/ 10 w 199"/>
                    <a:gd name="T61" fmla="*/ 84 h 169"/>
                    <a:gd name="T62" fmla="*/ 6 w 199"/>
                    <a:gd name="T63" fmla="*/ 84 h 169"/>
                    <a:gd name="T64" fmla="*/ 1 w 199"/>
                    <a:gd name="T65" fmla="*/ 80 h 169"/>
                    <a:gd name="T66" fmla="*/ 1 w 199"/>
                    <a:gd name="T67" fmla="*/ 80 h 169"/>
                    <a:gd name="T68" fmla="*/ 1 w 199"/>
                    <a:gd name="T69" fmla="*/ 80 h 169"/>
                    <a:gd name="T70" fmla="*/ 1 w 199"/>
                    <a:gd name="T71" fmla="*/ 80 h 169"/>
                    <a:gd name="T72" fmla="*/ 1 w 199"/>
                    <a:gd name="T73" fmla="*/ 80 h 169"/>
                    <a:gd name="T74" fmla="*/ 0 w 199"/>
                    <a:gd name="T75" fmla="*/ 81 h 169"/>
                    <a:gd name="T76" fmla="*/ 1 w 199"/>
                    <a:gd name="T77" fmla="*/ 82 h 169"/>
                    <a:gd name="T78" fmla="*/ 1 w 199"/>
                    <a:gd name="T79" fmla="*/ 82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9" h="169">
                      <a:moveTo>
                        <a:pt x="1" y="159"/>
                      </a:moveTo>
                      <a:lnTo>
                        <a:pt x="5" y="164"/>
                      </a:lnTo>
                      <a:lnTo>
                        <a:pt x="10" y="167"/>
                      </a:lnTo>
                      <a:lnTo>
                        <a:pt x="15" y="169"/>
                      </a:lnTo>
                      <a:lnTo>
                        <a:pt x="20" y="169"/>
                      </a:lnTo>
                      <a:lnTo>
                        <a:pt x="25" y="169"/>
                      </a:lnTo>
                      <a:lnTo>
                        <a:pt x="31" y="167"/>
                      </a:lnTo>
                      <a:lnTo>
                        <a:pt x="37" y="165"/>
                      </a:lnTo>
                      <a:lnTo>
                        <a:pt x="43" y="162"/>
                      </a:lnTo>
                      <a:lnTo>
                        <a:pt x="50" y="158"/>
                      </a:lnTo>
                      <a:lnTo>
                        <a:pt x="56" y="153"/>
                      </a:lnTo>
                      <a:lnTo>
                        <a:pt x="63" y="147"/>
                      </a:lnTo>
                      <a:lnTo>
                        <a:pt x="70" y="142"/>
                      </a:lnTo>
                      <a:lnTo>
                        <a:pt x="77" y="136"/>
                      </a:lnTo>
                      <a:lnTo>
                        <a:pt x="84" y="129"/>
                      </a:lnTo>
                      <a:lnTo>
                        <a:pt x="91" y="122"/>
                      </a:lnTo>
                      <a:lnTo>
                        <a:pt x="98" y="114"/>
                      </a:lnTo>
                      <a:lnTo>
                        <a:pt x="105" y="106"/>
                      </a:lnTo>
                      <a:lnTo>
                        <a:pt x="112" y="98"/>
                      </a:lnTo>
                      <a:lnTo>
                        <a:pt x="120" y="90"/>
                      </a:lnTo>
                      <a:lnTo>
                        <a:pt x="127" y="82"/>
                      </a:lnTo>
                      <a:lnTo>
                        <a:pt x="134" y="74"/>
                      </a:lnTo>
                      <a:lnTo>
                        <a:pt x="141" y="66"/>
                      </a:lnTo>
                      <a:lnTo>
                        <a:pt x="147" y="58"/>
                      </a:lnTo>
                      <a:lnTo>
                        <a:pt x="154" y="50"/>
                      </a:lnTo>
                      <a:lnTo>
                        <a:pt x="160" y="43"/>
                      </a:lnTo>
                      <a:lnTo>
                        <a:pt x="167" y="36"/>
                      </a:lnTo>
                      <a:lnTo>
                        <a:pt x="173" y="29"/>
                      </a:lnTo>
                      <a:lnTo>
                        <a:pt x="179" y="23"/>
                      </a:lnTo>
                      <a:lnTo>
                        <a:pt x="184" y="17"/>
                      </a:lnTo>
                      <a:lnTo>
                        <a:pt x="190" y="12"/>
                      </a:lnTo>
                      <a:lnTo>
                        <a:pt x="195" y="8"/>
                      </a:lnTo>
                      <a:lnTo>
                        <a:pt x="199" y="4"/>
                      </a:lnTo>
                      <a:lnTo>
                        <a:pt x="197" y="0"/>
                      </a:lnTo>
                      <a:lnTo>
                        <a:pt x="193" y="4"/>
                      </a:lnTo>
                      <a:lnTo>
                        <a:pt x="188" y="9"/>
                      </a:lnTo>
                      <a:lnTo>
                        <a:pt x="182" y="14"/>
                      </a:lnTo>
                      <a:lnTo>
                        <a:pt x="177" y="20"/>
                      </a:lnTo>
                      <a:lnTo>
                        <a:pt x="171" y="26"/>
                      </a:lnTo>
                      <a:lnTo>
                        <a:pt x="165" y="32"/>
                      </a:lnTo>
                      <a:lnTo>
                        <a:pt x="159" y="40"/>
                      </a:lnTo>
                      <a:lnTo>
                        <a:pt x="152" y="47"/>
                      </a:lnTo>
                      <a:lnTo>
                        <a:pt x="145" y="55"/>
                      </a:lnTo>
                      <a:lnTo>
                        <a:pt x="139" y="63"/>
                      </a:lnTo>
                      <a:lnTo>
                        <a:pt x="132" y="71"/>
                      </a:lnTo>
                      <a:lnTo>
                        <a:pt x="125" y="79"/>
                      </a:lnTo>
                      <a:lnTo>
                        <a:pt x="118" y="87"/>
                      </a:lnTo>
                      <a:lnTo>
                        <a:pt x="110" y="95"/>
                      </a:lnTo>
                      <a:lnTo>
                        <a:pt x="103" y="103"/>
                      </a:lnTo>
                      <a:lnTo>
                        <a:pt x="96" y="111"/>
                      </a:lnTo>
                      <a:lnTo>
                        <a:pt x="89" y="118"/>
                      </a:lnTo>
                      <a:lnTo>
                        <a:pt x="82" y="126"/>
                      </a:lnTo>
                      <a:lnTo>
                        <a:pt x="75" y="132"/>
                      </a:lnTo>
                      <a:lnTo>
                        <a:pt x="68" y="139"/>
                      </a:lnTo>
                      <a:lnTo>
                        <a:pt x="61" y="144"/>
                      </a:lnTo>
                      <a:lnTo>
                        <a:pt x="55" y="149"/>
                      </a:lnTo>
                      <a:lnTo>
                        <a:pt x="48" y="154"/>
                      </a:lnTo>
                      <a:lnTo>
                        <a:pt x="42" y="158"/>
                      </a:lnTo>
                      <a:lnTo>
                        <a:pt x="36" y="161"/>
                      </a:lnTo>
                      <a:lnTo>
                        <a:pt x="30" y="163"/>
                      </a:lnTo>
                      <a:lnTo>
                        <a:pt x="25" y="165"/>
                      </a:lnTo>
                      <a:lnTo>
                        <a:pt x="20" y="165"/>
                      </a:lnTo>
                      <a:lnTo>
                        <a:pt x="15" y="164"/>
                      </a:lnTo>
                      <a:lnTo>
                        <a:pt x="11" y="163"/>
                      </a:lnTo>
                      <a:lnTo>
                        <a:pt x="6" y="161"/>
                      </a:lnTo>
                      <a:lnTo>
                        <a:pt x="3" y="157"/>
                      </a:lnTo>
                      <a:lnTo>
                        <a:pt x="3" y="156"/>
                      </a:lnTo>
                      <a:lnTo>
                        <a:pt x="2" y="156"/>
                      </a:lnTo>
                      <a:lnTo>
                        <a:pt x="1" y="156"/>
                      </a:lnTo>
                      <a:lnTo>
                        <a:pt x="1" y="157"/>
                      </a:lnTo>
                      <a:lnTo>
                        <a:pt x="0" y="158"/>
                      </a:lnTo>
                      <a:lnTo>
                        <a:pt x="1"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52"/>
                <p:cNvSpPr>
                  <a:spLocks/>
                </p:cNvSpPr>
                <p:nvPr/>
              </p:nvSpPr>
              <p:spPr bwMode="auto">
                <a:xfrm>
                  <a:off x="759" y="1806"/>
                  <a:ext cx="14" cy="19"/>
                </a:xfrm>
                <a:custGeom>
                  <a:avLst/>
                  <a:gdLst>
                    <a:gd name="T0" fmla="*/ 1 w 21"/>
                    <a:gd name="T1" fmla="*/ 2 h 26"/>
                    <a:gd name="T2" fmla="*/ 0 w 21"/>
                    <a:gd name="T3" fmla="*/ 2 h 26"/>
                    <a:gd name="T4" fmla="*/ 8 w 21"/>
                    <a:gd name="T5" fmla="*/ 14 h 26"/>
                    <a:gd name="T6" fmla="*/ 9 w 21"/>
                    <a:gd name="T7" fmla="*/ 13 h 26"/>
                    <a:gd name="T8" fmla="*/ 1 w 21"/>
                    <a:gd name="T9" fmla="*/ 1 h 26"/>
                    <a:gd name="T10" fmla="*/ 1 w 21"/>
                    <a:gd name="T11" fmla="*/ 0 h 26"/>
                    <a:gd name="T12" fmla="*/ 1 w 21"/>
                    <a:gd name="T13" fmla="*/ 1 h 26"/>
                    <a:gd name="T14" fmla="*/ 1 w 21"/>
                    <a:gd name="T15" fmla="*/ 0 h 26"/>
                    <a:gd name="T16" fmla="*/ 1 w 21"/>
                    <a:gd name="T17" fmla="*/ 0 h 26"/>
                    <a:gd name="T18" fmla="*/ 1 w 21"/>
                    <a:gd name="T19" fmla="*/ 0 h 26"/>
                    <a:gd name="T20" fmla="*/ 1 w 21"/>
                    <a:gd name="T21" fmla="*/ 0 h 26"/>
                    <a:gd name="T22" fmla="*/ 1 w 21"/>
                    <a:gd name="T23" fmla="*/ 0 h 26"/>
                    <a:gd name="T24" fmla="*/ 0 w 21"/>
                    <a:gd name="T25" fmla="*/ 0 h 26"/>
                    <a:gd name="T26" fmla="*/ 0 w 21"/>
                    <a:gd name="T27" fmla="*/ 1 h 26"/>
                    <a:gd name="T28" fmla="*/ 0 w 21"/>
                    <a:gd name="T29" fmla="*/ 1 h 26"/>
                    <a:gd name="T30" fmla="*/ 0 w 21"/>
                    <a:gd name="T31" fmla="*/ 1 h 26"/>
                    <a:gd name="T32" fmla="*/ 0 w 21"/>
                    <a:gd name="T33" fmla="*/ 1 h 26"/>
                    <a:gd name="T34" fmla="*/ 0 w 21"/>
                    <a:gd name="T35" fmla="*/ 1 h 26"/>
                    <a:gd name="T36" fmla="*/ 0 w 21"/>
                    <a:gd name="T37" fmla="*/ 1 h 26"/>
                    <a:gd name="T38" fmla="*/ 0 w 21"/>
                    <a:gd name="T39" fmla="*/ 1 h 26"/>
                    <a:gd name="T40" fmla="*/ 0 w 21"/>
                    <a:gd name="T41" fmla="*/ 2 h 26"/>
                    <a:gd name="T42" fmla="*/ 1 w 21"/>
                    <a:gd name="T43" fmla="*/ 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26">
                      <a:moveTo>
                        <a:pt x="1" y="4"/>
                      </a:moveTo>
                      <a:lnTo>
                        <a:pt x="0" y="4"/>
                      </a:lnTo>
                      <a:lnTo>
                        <a:pt x="18" y="26"/>
                      </a:lnTo>
                      <a:lnTo>
                        <a:pt x="21" y="24"/>
                      </a:lnTo>
                      <a:lnTo>
                        <a:pt x="3" y="1"/>
                      </a:lnTo>
                      <a:lnTo>
                        <a:pt x="2" y="0"/>
                      </a:lnTo>
                      <a:lnTo>
                        <a:pt x="3" y="1"/>
                      </a:lnTo>
                      <a:lnTo>
                        <a:pt x="2" y="0"/>
                      </a:lnTo>
                      <a:lnTo>
                        <a:pt x="1" y="0"/>
                      </a:lnTo>
                      <a:lnTo>
                        <a:pt x="0" y="0"/>
                      </a:lnTo>
                      <a:lnTo>
                        <a:pt x="0" y="1"/>
                      </a:lnTo>
                      <a:lnTo>
                        <a:pt x="0" y="2"/>
                      </a:lnTo>
                      <a:lnTo>
                        <a:pt x="0" y="3"/>
                      </a:lnTo>
                      <a:lnTo>
                        <a:pt x="0"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853"/>
                <p:cNvSpPr>
                  <a:spLocks/>
                </p:cNvSpPr>
                <p:nvPr/>
              </p:nvSpPr>
              <p:spPr bwMode="auto">
                <a:xfrm>
                  <a:off x="700" y="1799"/>
                  <a:ext cx="60" cy="76"/>
                </a:xfrm>
                <a:custGeom>
                  <a:avLst/>
                  <a:gdLst>
                    <a:gd name="T0" fmla="*/ 1 w 86"/>
                    <a:gd name="T1" fmla="*/ 53 h 108"/>
                    <a:gd name="T2" fmla="*/ 4 w 86"/>
                    <a:gd name="T3" fmla="*/ 53 h 108"/>
                    <a:gd name="T4" fmla="*/ 6 w 86"/>
                    <a:gd name="T5" fmla="*/ 51 h 108"/>
                    <a:gd name="T6" fmla="*/ 8 w 86"/>
                    <a:gd name="T7" fmla="*/ 47 h 108"/>
                    <a:gd name="T8" fmla="*/ 9 w 86"/>
                    <a:gd name="T9" fmla="*/ 42 h 108"/>
                    <a:gd name="T10" fmla="*/ 10 w 86"/>
                    <a:gd name="T11" fmla="*/ 37 h 108"/>
                    <a:gd name="T12" fmla="*/ 10 w 86"/>
                    <a:gd name="T13" fmla="*/ 32 h 108"/>
                    <a:gd name="T14" fmla="*/ 10 w 86"/>
                    <a:gd name="T15" fmla="*/ 26 h 108"/>
                    <a:gd name="T16" fmla="*/ 10 w 86"/>
                    <a:gd name="T17" fmla="*/ 21 h 108"/>
                    <a:gd name="T18" fmla="*/ 11 w 86"/>
                    <a:gd name="T19" fmla="*/ 16 h 108"/>
                    <a:gd name="T20" fmla="*/ 13 w 86"/>
                    <a:gd name="T21" fmla="*/ 11 h 108"/>
                    <a:gd name="T22" fmla="*/ 15 w 86"/>
                    <a:gd name="T23" fmla="*/ 8 h 108"/>
                    <a:gd name="T24" fmla="*/ 17 w 86"/>
                    <a:gd name="T25" fmla="*/ 4 h 108"/>
                    <a:gd name="T26" fmla="*/ 21 w 86"/>
                    <a:gd name="T27" fmla="*/ 3 h 108"/>
                    <a:gd name="T28" fmla="*/ 27 w 86"/>
                    <a:gd name="T29" fmla="*/ 3 h 108"/>
                    <a:gd name="T30" fmla="*/ 33 w 86"/>
                    <a:gd name="T31" fmla="*/ 4 h 108"/>
                    <a:gd name="T32" fmla="*/ 41 w 86"/>
                    <a:gd name="T33" fmla="*/ 7 h 108"/>
                    <a:gd name="T34" fmla="*/ 37 w 86"/>
                    <a:gd name="T35" fmla="*/ 3 h 108"/>
                    <a:gd name="T36" fmla="*/ 30 w 86"/>
                    <a:gd name="T37" fmla="*/ 1 h 108"/>
                    <a:gd name="T38" fmla="*/ 23 w 86"/>
                    <a:gd name="T39" fmla="*/ 0 h 108"/>
                    <a:gd name="T40" fmla="*/ 19 w 86"/>
                    <a:gd name="T41" fmla="*/ 1 h 108"/>
                    <a:gd name="T42" fmla="*/ 15 w 86"/>
                    <a:gd name="T43" fmla="*/ 4 h 108"/>
                    <a:gd name="T44" fmla="*/ 12 w 86"/>
                    <a:gd name="T45" fmla="*/ 8 h 108"/>
                    <a:gd name="T46" fmla="*/ 10 w 86"/>
                    <a:gd name="T47" fmla="*/ 13 h 108"/>
                    <a:gd name="T48" fmla="*/ 9 w 86"/>
                    <a:gd name="T49" fmla="*/ 18 h 108"/>
                    <a:gd name="T50" fmla="*/ 9 w 86"/>
                    <a:gd name="T51" fmla="*/ 24 h 108"/>
                    <a:gd name="T52" fmla="*/ 9 w 86"/>
                    <a:gd name="T53" fmla="*/ 30 h 108"/>
                    <a:gd name="T54" fmla="*/ 8 w 86"/>
                    <a:gd name="T55" fmla="*/ 34 h 108"/>
                    <a:gd name="T56" fmla="*/ 8 w 86"/>
                    <a:gd name="T57" fmla="*/ 39 h 108"/>
                    <a:gd name="T58" fmla="*/ 7 w 86"/>
                    <a:gd name="T59" fmla="*/ 44 h 108"/>
                    <a:gd name="T60" fmla="*/ 6 w 86"/>
                    <a:gd name="T61" fmla="*/ 48 h 108"/>
                    <a:gd name="T62" fmla="*/ 4 w 86"/>
                    <a:gd name="T63" fmla="*/ 51 h 108"/>
                    <a:gd name="T64" fmla="*/ 2 w 86"/>
                    <a:gd name="T65" fmla="*/ 51 h 108"/>
                    <a:gd name="T66" fmla="*/ 1 w 86"/>
                    <a:gd name="T67" fmla="*/ 52 h 108"/>
                    <a:gd name="T68" fmla="*/ 1 w 86"/>
                    <a:gd name="T69" fmla="*/ 52 h 108"/>
                    <a:gd name="T70" fmla="*/ 0 w 86"/>
                    <a:gd name="T71" fmla="*/ 52 h 108"/>
                    <a:gd name="T72" fmla="*/ 0 w 86"/>
                    <a:gd name="T73" fmla="*/ 52 h 108"/>
                    <a:gd name="T74" fmla="*/ 0 w 86"/>
                    <a:gd name="T75" fmla="*/ 53 h 108"/>
                    <a:gd name="T76" fmla="*/ 0 w 86"/>
                    <a:gd name="T77" fmla="*/ 53 h 108"/>
                    <a:gd name="T78" fmla="*/ 0 w 86"/>
                    <a:gd name="T79" fmla="*/ 53 h 108"/>
                    <a:gd name="T80" fmla="*/ 0 w 86"/>
                    <a:gd name="T81" fmla="*/ 53 h 108"/>
                    <a:gd name="T82" fmla="*/ 0 w 86"/>
                    <a:gd name="T83" fmla="*/ 53 h 108"/>
                    <a:gd name="T84" fmla="*/ 1 w 86"/>
                    <a:gd name="T85" fmla="*/ 53 h 108"/>
                    <a:gd name="T86" fmla="*/ 1 w 86"/>
                    <a:gd name="T87" fmla="*/ 53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 h="108">
                      <a:moveTo>
                        <a:pt x="0" y="108"/>
                      </a:moveTo>
                      <a:lnTo>
                        <a:pt x="1" y="108"/>
                      </a:lnTo>
                      <a:lnTo>
                        <a:pt x="5" y="108"/>
                      </a:lnTo>
                      <a:lnTo>
                        <a:pt x="8" y="107"/>
                      </a:lnTo>
                      <a:lnTo>
                        <a:pt x="11" y="105"/>
                      </a:lnTo>
                      <a:lnTo>
                        <a:pt x="13" y="102"/>
                      </a:lnTo>
                      <a:lnTo>
                        <a:pt x="15" y="98"/>
                      </a:lnTo>
                      <a:lnTo>
                        <a:pt x="17" y="95"/>
                      </a:lnTo>
                      <a:lnTo>
                        <a:pt x="18" y="91"/>
                      </a:lnTo>
                      <a:lnTo>
                        <a:pt x="19" y="85"/>
                      </a:lnTo>
                      <a:lnTo>
                        <a:pt x="19" y="81"/>
                      </a:lnTo>
                      <a:lnTo>
                        <a:pt x="20" y="76"/>
                      </a:lnTo>
                      <a:lnTo>
                        <a:pt x="20" y="70"/>
                      </a:lnTo>
                      <a:lnTo>
                        <a:pt x="20" y="65"/>
                      </a:lnTo>
                      <a:lnTo>
                        <a:pt x="21" y="59"/>
                      </a:lnTo>
                      <a:lnTo>
                        <a:pt x="21" y="53"/>
                      </a:lnTo>
                      <a:lnTo>
                        <a:pt x="21" y="48"/>
                      </a:lnTo>
                      <a:lnTo>
                        <a:pt x="22" y="42"/>
                      </a:lnTo>
                      <a:lnTo>
                        <a:pt x="23" y="37"/>
                      </a:lnTo>
                      <a:lnTo>
                        <a:pt x="23" y="32"/>
                      </a:lnTo>
                      <a:lnTo>
                        <a:pt x="25" y="27"/>
                      </a:lnTo>
                      <a:lnTo>
                        <a:pt x="26" y="22"/>
                      </a:lnTo>
                      <a:lnTo>
                        <a:pt x="28" y="18"/>
                      </a:lnTo>
                      <a:lnTo>
                        <a:pt x="30" y="15"/>
                      </a:lnTo>
                      <a:lnTo>
                        <a:pt x="32" y="11"/>
                      </a:lnTo>
                      <a:lnTo>
                        <a:pt x="36" y="9"/>
                      </a:lnTo>
                      <a:lnTo>
                        <a:pt x="39" y="7"/>
                      </a:lnTo>
                      <a:lnTo>
                        <a:pt x="43" y="5"/>
                      </a:lnTo>
                      <a:lnTo>
                        <a:pt x="48" y="5"/>
                      </a:lnTo>
                      <a:lnTo>
                        <a:pt x="54" y="5"/>
                      </a:lnTo>
                      <a:lnTo>
                        <a:pt x="60" y="5"/>
                      </a:lnTo>
                      <a:lnTo>
                        <a:pt x="68" y="7"/>
                      </a:lnTo>
                      <a:lnTo>
                        <a:pt x="76" y="10"/>
                      </a:lnTo>
                      <a:lnTo>
                        <a:pt x="85" y="14"/>
                      </a:lnTo>
                      <a:lnTo>
                        <a:pt x="86" y="10"/>
                      </a:lnTo>
                      <a:lnTo>
                        <a:pt x="76" y="6"/>
                      </a:lnTo>
                      <a:lnTo>
                        <a:pt x="68" y="3"/>
                      </a:lnTo>
                      <a:lnTo>
                        <a:pt x="61" y="1"/>
                      </a:lnTo>
                      <a:lnTo>
                        <a:pt x="54" y="0"/>
                      </a:lnTo>
                      <a:lnTo>
                        <a:pt x="48" y="0"/>
                      </a:lnTo>
                      <a:lnTo>
                        <a:pt x="43" y="1"/>
                      </a:lnTo>
                      <a:lnTo>
                        <a:pt x="38" y="3"/>
                      </a:lnTo>
                      <a:lnTo>
                        <a:pt x="34" y="5"/>
                      </a:lnTo>
                      <a:lnTo>
                        <a:pt x="31" y="9"/>
                      </a:lnTo>
                      <a:lnTo>
                        <a:pt x="28" y="12"/>
                      </a:lnTo>
                      <a:lnTo>
                        <a:pt x="25" y="16"/>
                      </a:lnTo>
                      <a:lnTo>
                        <a:pt x="23" y="21"/>
                      </a:lnTo>
                      <a:lnTo>
                        <a:pt x="21" y="26"/>
                      </a:lnTo>
                      <a:lnTo>
                        <a:pt x="20" y="31"/>
                      </a:lnTo>
                      <a:lnTo>
                        <a:pt x="19" y="36"/>
                      </a:lnTo>
                      <a:lnTo>
                        <a:pt x="19" y="42"/>
                      </a:lnTo>
                      <a:lnTo>
                        <a:pt x="18" y="48"/>
                      </a:lnTo>
                      <a:lnTo>
                        <a:pt x="18" y="53"/>
                      </a:lnTo>
                      <a:lnTo>
                        <a:pt x="18" y="59"/>
                      </a:lnTo>
                      <a:lnTo>
                        <a:pt x="17" y="64"/>
                      </a:lnTo>
                      <a:lnTo>
                        <a:pt x="17" y="70"/>
                      </a:lnTo>
                      <a:lnTo>
                        <a:pt x="17" y="75"/>
                      </a:lnTo>
                      <a:lnTo>
                        <a:pt x="16" y="80"/>
                      </a:lnTo>
                      <a:lnTo>
                        <a:pt x="16" y="85"/>
                      </a:lnTo>
                      <a:lnTo>
                        <a:pt x="15" y="89"/>
                      </a:lnTo>
                      <a:lnTo>
                        <a:pt x="14" y="93"/>
                      </a:lnTo>
                      <a:lnTo>
                        <a:pt x="13" y="97"/>
                      </a:lnTo>
                      <a:lnTo>
                        <a:pt x="11" y="99"/>
                      </a:lnTo>
                      <a:lnTo>
                        <a:pt x="9" y="102"/>
                      </a:lnTo>
                      <a:lnTo>
                        <a:pt x="7" y="103"/>
                      </a:lnTo>
                      <a:lnTo>
                        <a:pt x="4" y="104"/>
                      </a:lnTo>
                      <a:lnTo>
                        <a:pt x="1" y="104"/>
                      </a:lnTo>
                      <a:lnTo>
                        <a:pt x="2" y="105"/>
                      </a:lnTo>
                      <a:lnTo>
                        <a:pt x="1" y="104"/>
                      </a:lnTo>
                      <a:lnTo>
                        <a:pt x="1" y="105"/>
                      </a:lnTo>
                      <a:lnTo>
                        <a:pt x="0" y="105"/>
                      </a:lnTo>
                      <a:lnTo>
                        <a:pt x="0" y="106"/>
                      </a:lnTo>
                      <a:lnTo>
                        <a:pt x="0" y="107"/>
                      </a:lnTo>
                      <a:lnTo>
                        <a:pt x="0" y="108"/>
                      </a:lnTo>
                      <a:lnTo>
                        <a:pt x="1" y="108"/>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54"/>
                <p:cNvSpPr>
                  <a:spLocks/>
                </p:cNvSpPr>
                <p:nvPr/>
              </p:nvSpPr>
              <p:spPr bwMode="auto">
                <a:xfrm>
                  <a:off x="629" y="1847"/>
                  <a:ext cx="73" cy="29"/>
                </a:xfrm>
                <a:custGeom>
                  <a:avLst/>
                  <a:gdLst>
                    <a:gd name="T0" fmla="*/ 1 w 105"/>
                    <a:gd name="T1" fmla="*/ 13 h 42"/>
                    <a:gd name="T2" fmla="*/ 2 w 105"/>
                    <a:gd name="T3" fmla="*/ 8 h 42"/>
                    <a:gd name="T4" fmla="*/ 3 w 105"/>
                    <a:gd name="T5" fmla="*/ 6 h 42"/>
                    <a:gd name="T6" fmla="*/ 6 w 105"/>
                    <a:gd name="T7" fmla="*/ 3 h 42"/>
                    <a:gd name="T8" fmla="*/ 8 w 105"/>
                    <a:gd name="T9" fmla="*/ 2 h 42"/>
                    <a:gd name="T10" fmla="*/ 11 w 105"/>
                    <a:gd name="T11" fmla="*/ 2 h 42"/>
                    <a:gd name="T12" fmla="*/ 15 w 105"/>
                    <a:gd name="T13" fmla="*/ 2 h 42"/>
                    <a:gd name="T14" fmla="*/ 19 w 105"/>
                    <a:gd name="T15" fmla="*/ 3 h 42"/>
                    <a:gd name="T16" fmla="*/ 23 w 105"/>
                    <a:gd name="T17" fmla="*/ 5 h 42"/>
                    <a:gd name="T18" fmla="*/ 28 w 105"/>
                    <a:gd name="T19" fmla="*/ 6 h 42"/>
                    <a:gd name="T20" fmla="*/ 32 w 105"/>
                    <a:gd name="T21" fmla="*/ 9 h 42"/>
                    <a:gd name="T22" fmla="*/ 36 w 105"/>
                    <a:gd name="T23" fmla="*/ 11 h 42"/>
                    <a:gd name="T24" fmla="*/ 40 w 105"/>
                    <a:gd name="T25" fmla="*/ 13 h 42"/>
                    <a:gd name="T26" fmla="*/ 44 w 105"/>
                    <a:gd name="T27" fmla="*/ 15 h 42"/>
                    <a:gd name="T28" fmla="*/ 47 w 105"/>
                    <a:gd name="T29" fmla="*/ 18 h 42"/>
                    <a:gd name="T30" fmla="*/ 49 w 105"/>
                    <a:gd name="T31" fmla="*/ 19 h 42"/>
                    <a:gd name="T32" fmla="*/ 50 w 105"/>
                    <a:gd name="T33" fmla="*/ 20 h 42"/>
                    <a:gd name="T34" fmla="*/ 50 w 105"/>
                    <a:gd name="T35" fmla="*/ 18 h 42"/>
                    <a:gd name="T36" fmla="*/ 49 w 105"/>
                    <a:gd name="T37" fmla="*/ 17 h 42"/>
                    <a:gd name="T38" fmla="*/ 45 w 105"/>
                    <a:gd name="T39" fmla="*/ 15 h 42"/>
                    <a:gd name="T40" fmla="*/ 42 w 105"/>
                    <a:gd name="T41" fmla="*/ 12 h 42"/>
                    <a:gd name="T42" fmla="*/ 39 w 105"/>
                    <a:gd name="T43" fmla="*/ 10 h 42"/>
                    <a:gd name="T44" fmla="*/ 35 w 105"/>
                    <a:gd name="T45" fmla="*/ 8 h 42"/>
                    <a:gd name="T46" fmla="*/ 31 w 105"/>
                    <a:gd name="T47" fmla="*/ 6 h 42"/>
                    <a:gd name="T48" fmla="*/ 26 w 105"/>
                    <a:gd name="T49" fmla="*/ 4 h 42"/>
                    <a:gd name="T50" fmla="*/ 22 w 105"/>
                    <a:gd name="T51" fmla="*/ 2 h 42"/>
                    <a:gd name="T52" fmla="*/ 17 w 105"/>
                    <a:gd name="T53" fmla="*/ 1 h 42"/>
                    <a:gd name="T54" fmla="*/ 13 w 105"/>
                    <a:gd name="T55" fmla="*/ 0 h 42"/>
                    <a:gd name="T56" fmla="*/ 9 w 105"/>
                    <a:gd name="T57" fmla="*/ 0 h 42"/>
                    <a:gd name="T58" fmla="*/ 6 w 105"/>
                    <a:gd name="T59" fmla="*/ 1 h 42"/>
                    <a:gd name="T60" fmla="*/ 3 w 105"/>
                    <a:gd name="T61" fmla="*/ 3 h 42"/>
                    <a:gd name="T62" fmla="*/ 1 w 105"/>
                    <a:gd name="T63" fmla="*/ 6 h 42"/>
                    <a:gd name="T64" fmla="*/ 0 w 105"/>
                    <a:gd name="T65" fmla="*/ 10 h 42"/>
                    <a:gd name="T66" fmla="*/ 1 w 105"/>
                    <a:gd name="T67" fmla="*/ 13 h 42"/>
                    <a:gd name="T68" fmla="*/ 0 w 105"/>
                    <a:gd name="T69" fmla="*/ 13 h 42"/>
                    <a:gd name="T70" fmla="*/ 0 w 105"/>
                    <a:gd name="T71" fmla="*/ 14 h 42"/>
                    <a:gd name="T72" fmla="*/ 0 w 105"/>
                    <a:gd name="T73" fmla="*/ 14 h 42"/>
                    <a:gd name="T74" fmla="*/ 1 w 105"/>
                    <a:gd name="T75" fmla="*/ 14 h 42"/>
                    <a:gd name="T76" fmla="*/ 1 w 105"/>
                    <a:gd name="T77" fmla="*/ 14 h 42"/>
                    <a:gd name="T78" fmla="*/ 1 w 105"/>
                    <a:gd name="T79" fmla="*/ 14 h 42"/>
                    <a:gd name="T80" fmla="*/ 1 w 105"/>
                    <a:gd name="T81" fmla="*/ 14 h 42"/>
                    <a:gd name="T82" fmla="*/ 1 w 105"/>
                    <a:gd name="T83" fmla="*/ 14 h 42"/>
                    <a:gd name="T84" fmla="*/ 1 w 105"/>
                    <a:gd name="T85" fmla="*/ 13 h 42"/>
                    <a:gd name="T86" fmla="*/ 1 w 105"/>
                    <a:gd name="T87" fmla="*/ 13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5" h="42">
                      <a:moveTo>
                        <a:pt x="0" y="28"/>
                      </a:moveTo>
                      <a:lnTo>
                        <a:pt x="3" y="28"/>
                      </a:lnTo>
                      <a:lnTo>
                        <a:pt x="3" y="23"/>
                      </a:lnTo>
                      <a:lnTo>
                        <a:pt x="4" y="18"/>
                      </a:lnTo>
                      <a:lnTo>
                        <a:pt x="5" y="15"/>
                      </a:lnTo>
                      <a:lnTo>
                        <a:pt x="7" y="11"/>
                      </a:lnTo>
                      <a:lnTo>
                        <a:pt x="9" y="9"/>
                      </a:lnTo>
                      <a:lnTo>
                        <a:pt x="11" y="7"/>
                      </a:lnTo>
                      <a:lnTo>
                        <a:pt x="13" y="6"/>
                      </a:lnTo>
                      <a:lnTo>
                        <a:pt x="16" y="5"/>
                      </a:lnTo>
                      <a:lnTo>
                        <a:pt x="19" y="4"/>
                      </a:lnTo>
                      <a:lnTo>
                        <a:pt x="23" y="4"/>
                      </a:lnTo>
                      <a:lnTo>
                        <a:pt x="27" y="4"/>
                      </a:lnTo>
                      <a:lnTo>
                        <a:pt x="31" y="5"/>
                      </a:lnTo>
                      <a:lnTo>
                        <a:pt x="35" y="5"/>
                      </a:lnTo>
                      <a:lnTo>
                        <a:pt x="39" y="7"/>
                      </a:lnTo>
                      <a:lnTo>
                        <a:pt x="44" y="8"/>
                      </a:lnTo>
                      <a:lnTo>
                        <a:pt x="48" y="10"/>
                      </a:lnTo>
                      <a:lnTo>
                        <a:pt x="53" y="11"/>
                      </a:lnTo>
                      <a:lnTo>
                        <a:pt x="57" y="13"/>
                      </a:lnTo>
                      <a:lnTo>
                        <a:pt x="61" y="16"/>
                      </a:lnTo>
                      <a:lnTo>
                        <a:pt x="66" y="19"/>
                      </a:lnTo>
                      <a:lnTo>
                        <a:pt x="71" y="21"/>
                      </a:lnTo>
                      <a:lnTo>
                        <a:pt x="75" y="23"/>
                      </a:lnTo>
                      <a:lnTo>
                        <a:pt x="79" y="25"/>
                      </a:lnTo>
                      <a:lnTo>
                        <a:pt x="83" y="28"/>
                      </a:lnTo>
                      <a:lnTo>
                        <a:pt x="86" y="30"/>
                      </a:lnTo>
                      <a:lnTo>
                        <a:pt x="90" y="32"/>
                      </a:lnTo>
                      <a:lnTo>
                        <a:pt x="93" y="35"/>
                      </a:lnTo>
                      <a:lnTo>
                        <a:pt x="96" y="37"/>
                      </a:lnTo>
                      <a:lnTo>
                        <a:pt x="98" y="38"/>
                      </a:lnTo>
                      <a:lnTo>
                        <a:pt x="100" y="40"/>
                      </a:lnTo>
                      <a:lnTo>
                        <a:pt x="101" y="41"/>
                      </a:lnTo>
                      <a:lnTo>
                        <a:pt x="103" y="42"/>
                      </a:lnTo>
                      <a:lnTo>
                        <a:pt x="105" y="38"/>
                      </a:lnTo>
                      <a:lnTo>
                        <a:pt x="103" y="37"/>
                      </a:lnTo>
                      <a:lnTo>
                        <a:pt x="101" y="37"/>
                      </a:lnTo>
                      <a:lnTo>
                        <a:pt x="100" y="35"/>
                      </a:lnTo>
                      <a:lnTo>
                        <a:pt x="97" y="33"/>
                      </a:lnTo>
                      <a:lnTo>
                        <a:pt x="94" y="31"/>
                      </a:lnTo>
                      <a:lnTo>
                        <a:pt x="91" y="29"/>
                      </a:lnTo>
                      <a:lnTo>
                        <a:pt x="88" y="26"/>
                      </a:lnTo>
                      <a:lnTo>
                        <a:pt x="84" y="24"/>
                      </a:lnTo>
                      <a:lnTo>
                        <a:pt x="80" y="21"/>
                      </a:lnTo>
                      <a:lnTo>
                        <a:pt x="76" y="19"/>
                      </a:lnTo>
                      <a:lnTo>
                        <a:pt x="72" y="17"/>
                      </a:lnTo>
                      <a:lnTo>
                        <a:pt x="68" y="15"/>
                      </a:lnTo>
                      <a:lnTo>
                        <a:pt x="63" y="13"/>
                      </a:lnTo>
                      <a:lnTo>
                        <a:pt x="58" y="10"/>
                      </a:lnTo>
                      <a:lnTo>
                        <a:pt x="54" y="8"/>
                      </a:lnTo>
                      <a:lnTo>
                        <a:pt x="49" y="6"/>
                      </a:lnTo>
                      <a:lnTo>
                        <a:pt x="44" y="4"/>
                      </a:lnTo>
                      <a:lnTo>
                        <a:pt x="40" y="3"/>
                      </a:lnTo>
                      <a:lnTo>
                        <a:pt x="36" y="1"/>
                      </a:lnTo>
                      <a:lnTo>
                        <a:pt x="31" y="1"/>
                      </a:lnTo>
                      <a:lnTo>
                        <a:pt x="27" y="0"/>
                      </a:lnTo>
                      <a:lnTo>
                        <a:pt x="23" y="0"/>
                      </a:lnTo>
                      <a:lnTo>
                        <a:pt x="19" y="0"/>
                      </a:lnTo>
                      <a:lnTo>
                        <a:pt x="16" y="1"/>
                      </a:lnTo>
                      <a:lnTo>
                        <a:pt x="12" y="2"/>
                      </a:lnTo>
                      <a:lnTo>
                        <a:pt x="9" y="4"/>
                      </a:lnTo>
                      <a:lnTo>
                        <a:pt x="6" y="6"/>
                      </a:lnTo>
                      <a:lnTo>
                        <a:pt x="4" y="9"/>
                      </a:lnTo>
                      <a:lnTo>
                        <a:pt x="2" y="13"/>
                      </a:lnTo>
                      <a:lnTo>
                        <a:pt x="1" y="17"/>
                      </a:lnTo>
                      <a:lnTo>
                        <a:pt x="0" y="22"/>
                      </a:lnTo>
                      <a:lnTo>
                        <a:pt x="0" y="28"/>
                      </a:lnTo>
                      <a:lnTo>
                        <a:pt x="3" y="28"/>
                      </a:lnTo>
                      <a:lnTo>
                        <a:pt x="0" y="28"/>
                      </a:lnTo>
                      <a:lnTo>
                        <a:pt x="0" y="29"/>
                      </a:lnTo>
                      <a:lnTo>
                        <a:pt x="1" y="29"/>
                      </a:lnTo>
                      <a:lnTo>
                        <a:pt x="2" y="29"/>
                      </a:lnTo>
                      <a:lnTo>
                        <a:pt x="3" y="29"/>
                      </a:lnTo>
                      <a:lnTo>
                        <a:pt x="3"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855"/>
                <p:cNvSpPr>
                  <a:spLocks/>
                </p:cNvSpPr>
                <p:nvPr/>
              </p:nvSpPr>
              <p:spPr bwMode="auto">
                <a:xfrm>
                  <a:off x="628" y="1850"/>
                  <a:ext cx="75" cy="43"/>
                </a:xfrm>
                <a:custGeom>
                  <a:avLst/>
                  <a:gdLst>
                    <a:gd name="T0" fmla="*/ 51 w 107"/>
                    <a:gd name="T1" fmla="*/ 30 h 60"/>
                    <a:gd name="T2" fmla="*/ 51 w 107"/>
                    <a:gd name="T3" fmla="*/ 29 h 60"/>
                    <a:gd name="T4" fmla="*/ 52 w 107"/>
                    <a:gd name="T5" fmla="*/ 29 h 60"/>
                    <a:gd name="T6" fmla="*/ 50 w 107"/>
                    <a:gd name="T7" fmla="*/ 27 h 60"/>
                    <a:gd name="T8" fmla="*/ 47 w 107"/>
                    <a:gd name="T9" fmla="*/ 24 h 60"/>
                    <a:gd name="T10" fmla="*/ 43 w 107"/>
                    <a:gd name="T11" fmla="*/ 21 h 60"/>
                    <a:gd name="T12" fmla="*/ 39 w 107"/>
                    <a:gd name="T13" fmla="*/ 17 h 60"/>
                    <a:gd name="T14" fmla="*/ 34 w 107"/>
                    <a:gd name="T15" fmla="*/ 14 h 60"/>
                    <a:gd name="T16" fmla="*/ 29 w 107"/>
                    <a:gd name="T17" fmla="*/ 10 h 60"/>
                    <a:gd name="T18" fmla="*/ 24 w 107"/>
                    <a:gd name="T19" fmla="*/ 6 h 60"/>
                    <a:gd name="T20" fmla="*/ 19 w 107"/>
                    <a:gd name="T21" fmla="*/ 3 h 60"/>
                    <a:gd name="T22" fmla="*/ 14 w 107"/>
                    <a:gd name="T23" fmla="*/ 1 h 60"/>
                    <a:gd name="T24" fmla="*/ 10 w 107"/>
                    <a:gd name="T25" fmla="*/ 0 h 60"/>
                    <a:gd name="T26" fmla="*/ 6 w 107"/>
                    <a:gd name="T27" fmla="*/ 0 h 60"/>
                    <a:gd name="T28" fmla="*/ 3 w 107"/>
                    <a:gd name="T29" fmla="*/ 1 h 60"/>
                    <a:gd name="T30" fmla="*/ 1 w 107"/>
                    <a:gd name="T31" fmla="*/ 5 h 60"/>
                    <a:gd name="T32" fmla="*/ 0 w 107"/>
                    <a:gd name="T33" fmla="*/ 11 h 60"/>
                    <a:gd name="T34" fmla="*/ 2 w 107"/>
                    <a:gd name="T35" fmla="*/ 8 h 60"/>
                    <a:gd name="T36" fmla="*/ 3 w 107"/>
                    <a:gd name="T37" fmla="*/ 4 h 60"/>
                    <a:gd name="T38" fmla="*/ 5 w 107"/>
                    <a:gd name="T39" fmla="*/ 3 h 60"/>
                    <a:gd name="T40" fmla="*/ 8 w 107"/>
                    <a:gd name="T41" fmla="*/ 2 h 60"/>
                    <a:gd name="T42" fmla="*/ 12 w 107"/>
                    <a:gd name="T43" fmla="*/ 3 h 60"/>
                    <a:gd name="T44" fmla="*/ 16 w 107"/>
                    <a:gd name="T45" fmla="*/ 4 h 60"/>
                    <a:gd name="T46" fmla="*/ 21 w 107"/>
                    <a:gd name="T47" fmla="*/ 6 h 60"/>
                    <a:gd name="T48" fmla="*/ 26 w 107"/>
                    <a:gd name="T49" fmla="*/ 10 h 60"/>
                    <a:gd name="T50" fmla="*/ 31 w 107"/>
                    <a:gd name="T51" fmla="*/ 14 h 60"/>
                    <a:gd name="T52" fmla="*/ 36 w 107"/>
                    <a:gd name="T53" fmla="*/ 17 h 60"/>
                    <a:gd name="T54" fmla="*/ 40 w 107"/>
                    <a:gd name="T55" fmla="*/ 21 h 60"/>
                    <a:gd name="T56" fmla="*/ 44 w 107"/>
                    <a:gd name="T57" fmla="*/ 24 h 60"/>
                    <a:gd name="T58" fmla="*/ 48 w 107"/>
                    <a:gd name="T59" fmla="*/ 27 h 60"/>
                    <a:gd name="T60" fmla="*/ 50 w 107"/>
                    <a:gd name="T61" fmla="*/ 30 h 60"/>
                    <a:gd name="T62" fmla="*/ 51 w 107"/>
                    <a:gd name="T63" fmla="*/ 31 h 60"/>
                    <a:gd name="T64" fmla="*/ 53 w 107"/>
                    <a:gd name="T65" fmla="*/ 29 h 60"/>
                    <a:gd name="T66" fmla="*/ 50 w 107"/>
                    <a:gd name="T67" fmla="*/ 29 h 60"/>
                    <a:gd name="T68" fmla="*/ 52 w 107"/>
                    <a:gd name="T69" fmla="*/ 28 h 60"/>
                    <a:gd name="T70" fmla="*/ 51 w 107"/>
                    <a:gd name="T71" fmla="*/ 28 h 60"/>
                    <a:gd name="T72" fmla="*/ 51 w 107"/>
                    <a:gd name="T73" fmla="*/ 28 h 60"/>
                    <a:gd name="T74" fmla="*/ 51 w 107"/>
                    <a:gd name="T75" fmla="*/ 29 h 60"/>
                    <a:gd name="T76" fmla="*/ 50 w 107"/>
                    <a:gd name="T77" fmla="*/ 29 h 60"/>
                    <a:gd name="T78" fmla="*/ 50 w 107"/>
                    <a:gd name="T79" fmla="*/ 29 h 60"/>
                    <a:gd name="T80" fmla="*/ 50 w 107"/>
                    <a:gd name="T81" fmla="*/ 30 h 60"/>
                    <a:gd name="T82" fmla="*/ 51 w 107"/>
                    <a:gd name="T83" fmla="*/ 30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7" h="60">
                      <a:moveTo>
                        <a:pt x="106" y="57"/>
                      </a:moveTo>
                      <a:lnTo>
                        <a:pt x="104" y="59"/>
                      </a:lnTo>
                      <a:lnTo>
                        <a:pt x="104" y="57"/>
                      </a:lnTo>
                      <a:lnTo>
                        <a:pt x="106" y="56"/>
                      </a:lnTo>
                      <a:lnTo>
                        <a:pt x="104" y="54"/>
                      </a:lnTo>
                      <a:lnTo>
                        <a:pt x="101" y="53"/>
                      </a:lnTo>
                      <a:lnTo>
                        <a:pt x="99" y="50"/>
                      </a:lnTo>
                      <a:lnTo>
                        <a:pt x="96" y="47"/>
                      </a:lnTo>
                      <a:lnTo>
                        <a:pt x="92" y="44"/>
                      </a:lnTo>
                      <a:lnTo>
                        <a:pt x="88" y="41"/>
                      </a:lnTo>
                      <a:lnTo>
                        <a:pt x="84" y="37"/>
                      </a:lnTo>
                      <a:lnTo>
                        <a:pt x="79" y="34"/>
                      </a:lnTo>
                      <a:lnTo>
                        <a:pt x="75" y="30"/>
                      </a:lnTo>
                      <a:lnTo>
                        <a:pt x="70" y="26"/>
                      </a:lnTo>
                      <a:lnTo>
                        <a:pt x="64" y="23"/>
                      </a:lnTo>
                      <a:lnTo>
                        <a:pt x="59" y="19"/>
                      </a:lnTo>
                      <a:lnTo>
                        <a:pt x="54" y="15"/>
                      </a:lnTo>
                      <a:lnTo>
                        <a:pt x="49" y="12"/>
                      </a:lnTo>
                      <a:lnTo>
                        <a:pt x="44" y="9"/>
                      </a:lnTo>
                      <a:lnTo>
                        <a:pt x="39" y="6"/>
                      </a:lnTo>
                      <a:lnTo>
                        <a:pt x="34" y="4"/>
                      </a:lnTo>
                      <a:lnTo>
                        <a:pt x="29" y="2"/>
                      </a:lnTo>
                      <a:lnTo>
                        <a:pt x="25" y="0"/>
                      </a:lnTo>
                      <a:lnTo>
                        <a:pt x="20" y="0"/>
                      </a:lnTo>
                      <a:lnTo>
                        <a:pt x="16" y="0"/>
                      </a:lnTo>
                      <a:lnTo>
                        <a:pt x="12" y="0"/>
                      </a:lnTo>
                      <a:lnTo>
                        <a:pt x="9" y="1"/>
                      </a:lnTo>
                      <a:lnTo>
                        <a:pt x="6" y="3"/>
                      </a:lnTo>
                      <a:lnTo>
                        <a:pt x="4" y="6"/>
                      </a:lnTo>
                      <a:lnTo>
                        <a:pt x="2" y="10"/>
                      </a:lnTo>
                      <a:lnTo>
                        <a:pt x="1" y="15"/>
                      </a:lnTo>
                      <a:lnTo>
                        <a:pt x="0" y="21"/>
                      </a:lnTo>
                      <a:lnTo>
                        <a:pt x="4" y="21"/>
                      </a:lnTo>
                      <a:lnTo>
                        <a:pt x="4" y="16"/>
                      </a:lnTo>
                      <a:lnTo>
                        <a:pt x="5" y="12"/>
                      </a:lnTo>
                      <a:lnTo>
                        <a:pt x="6" y="9"/>
                      </a:lnTo>
                      <a:lnTo>
                        <a:pt x="8" y="6"/>
                      </a:lnTo>
                      <a:lnTo>
                        <a:pt x="10" y="5"/>
                      </a:lnTo>
                      <a:lnTo>
                        <a:pt x="13" y="4"/>
                      </a:lnTo>
                      <a:lnTo>
                        <a:pt x="16" y="4"/>
                      </a:lnTo>
                      <a:lnTo>
                        <a:pt x="20" y="4"/>
                      </a:lnTo>
                      <a:lnTo>
                        <a:pt x="24" y="5"/>
                      </a:lnTo>
                      <a:lnTo>
                        <a:pt x="29" y="6"/>
                      </a:lnTo>
                      <a:lnTo>
                        <a:pt x="33" y="8"/>
                      </a:lnTo>
                      <a:lnTo>
                        <a:pt x="38" y="10"/>
                      </a:lnTo>
                      <a:lnTo>
                        <a:pt x="43" y="13"/>
                      </a:lnTo>
                      <a:lnTo>
                        <a:pt x="48" y="16"/>
                      </a:lnTo>
                      <a:lnTo>
                        <a:pt x="53" y="19"/>
                      </a:lnTo>
                      <a:lnTo>
                        <a:pt x="58" y="23"/>
                      </a:lnTo>
                      <a:lnTo>
                        <a:pt x="63" y="26"/>
                      </a:lnTo>
                      <a:lnTo>
                        <a:pt x="68" y="30"/>
                      </a:lnTo>
                      <a:lnTo>
                        <a:pt x="73" y="34"/>
                      </a:lnTo>
                      <a:lnTo>
                        <a:pt x="78" y="37"/>
                      </a:lnTo>
                      <a:lnTo>
                        <a:pt x="82" y="41"/>
                      </a:lnTo>
                      <a:lnTo>
                        <a:pt x="86" y="44"/>
                      </a:lnTo>
                      <a:lnTo>
                        <a:pt x="90" y="47"/>
                      </a:lnTo>
                      <a:lnTo>
                        <a:pt x="94" y="51"/>
                      </a:lnTo>
                      <a:lnTo>
                        <a:pt x="97" y="53"/>
                      </a:lnTo>
                      <a:lnTo>
                        <a:pt x="99" y="56"/>
                      </a:lnTo>
                      <a:lnTo>
                        <a:pt x="102" y="58"/>
                      </a:lnTo>
                      <a:lnTo>
                        <a:pt x="104" y="59"/>
                      </a:lnTo>
                      <a:lnTo>
                        <a:pt x="104" y="60"/>
                      </a:lnTo>
                      <a:lnTo>
                        <a:pt x="107" y="60"/>
                      </a:lnTo>
                      <a:lnTo>
                        <a:pt x="107" y="57"/>
                      </a:lnTo>
                      <a:lnTo>
                        <a:pt x="106" y="56"/>
                      </a:lnTo>
                      <a:lnTo>
                        <a:pt x="103" y="57"/>
                      </a:lnTo>
                      <a:lnTo>
                        <a:pt x="106" y="56"/>
                      </a:lnTo>
                      <a:lnTo>
                        <a:pt x="106" y="55"/>
                      </a:lnTo>
                      <a:lnTo>
                        <a:pt x="105" y="55"/>
                      </a:lnTo>
                      <a:lnTo>
                        <a:pt x="104" y="55"/>
                      </a:lnTo>
                      <a:lnTo>
                        <a:pt x="104" y="56"/>
                      </a:lnTo>
                      <a:lnTo>
                        <a:pt x="103" y="56"/>
                      </a:lnTo>
                      <a:lnTo>
                        <a:pt x="103" y="57"/>
                      </a:lnTo>
                      <a:lnTo>
                        <a:pt x="102" y="57"/>
                      </a:lnTo>
                      <a:lnTo>
                        <a:pt x="103" y="58"/>
                      </a:lnTo>
                      <a:lnTo>
                        <a:pt x="104" y="59"/>
                      </a:lnTo>
                      <a:lnTo>
                        <a:pt x="10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856"/>
                <p:cNvSpPr>
                  <a:spLocks/>
                </p:cNvSpPr>
                <p:nvPr/>
              </p:nvSpPr>
              <p:spPr bwMode="auto">
                <a:xfrm>
                  <a:off x="673" y="1891"/>
                  <a:ext cx="29" cy="11"/>
                </a:xfrm>
                <a:custGeom>
                  <a:avLst/>
                  <a:gdLst>
                    <a:gd name="T0" fmla="*/ 2 w 42"/>
                    <a:gd name="T1" fmla="*/ 6 h 15"/>
                    <a:gd name="T2" fmla="*/ 2 w 42"/>
                    <a:gd name="T3" fmla="*/ 7 h 15"/>
                    <a:gd name="T4" fmla="*/ 2 w 42"/>
                    <a:gd name="T5" fmla="*/ 7 h 15"/>
                    <a:gd name="T6" fmla="*/ 3 w 42"/>
                    <a:gd name="T7" fmla="*/ 6 h 15"/>
                    <a:gd name="T8" fmla="*/ 4 w 42"/>
                    <a:gd name="T9" fmla="*/ 6 h 15"/>
                    <a:gd name="T10" fmla="*/ 6 w 42"/>
                    <a:gd name="T11" fmla="*/ 6 h 15"/>
                    <a:gd name="T12" fmla="*/ 8 w 42"/>
                    <a:gd name="T13" fmla="*/ 6 h 15"/>
                    <a:gd name="T14" fmla="*/ 10 w 42"/>
                    <a:gd name="T15" fmla="*/ 5 h 15"/>
                    <a:gd name="T16" fmla="*/ 11 w 42"/>
                    <a:gd name="T17" fmla="*/ 5 h 15"/>
                    <a:gd name="T18" fmla="*/ 13 w 42"/>
                    <a:gd name="T19" fmla="*/ 5 h 15"/>
                    <a:gd name="T20" fmla="*/ 15 w 42"/>
                    <a:gd name="T21" fmla="*/ 5 h 15"/>
                    <a:gd name="T22" fmla="*/ 16 w 42"/>
                    <a:gd name="T23" fmla="*/ 4 h 15"/>
                    <a:gd name="T24" fmla="*/ 18 w 42"/>
                    <a:gd name="T25" fmla="*/ 4 h 15"/>
                    <a:gd name="T26" fmla="*/ 19 w 42"/>
                    <a:gd name="T27" fmla="*/ 3 h 15"/>
                    <a:gd name="T28" fmla="*/ 20 w 42"/>
                    <a:gd name="T29" fmla="*/ 1 h 15"/>
                    <a:gd name="T30" fmla="*/ 20 w 42"/>
                    <a:gd name="T31" fmla="*/ 0 h 15"/>
                    <a:gd name="T32" fmla="*/ 18 w 42"/>
                    <a:gd name="T33" fmla="*/ 1 h 15"/>
                    <a:gd name="T34" fmla="*/ 18 w 42"/>
                    <a:gd name="T35" fmla="*/ 1 h 15"/>
                    <a:gd name="T36" fmla="*/ 18 w 42"/>
                    <a:gd name="T37" fmla="*/ 1 h 15"/>
                    <a:gd name="T38" fmla="*/ 17 w 42"/>
                    <a:gd name="T39" fmla="*/ 2 h 15"/>
                    <a:gd name="T40" fmla="*/ 15 w 42"/>
                    <a:gd name="T41" fmla="*/ 3 h 15"/>
                    <a:gd name="T42" fmla="*/ 13 w 42"/>
                    <a:gd name="T43" fmla="*/ 3 h 15"/>
                    <a:gd name="T44" fmla="*/ 12 w 42"/>
                    <a:gd name="T45" fmla="*/ 3 h 15"/>
                    <a:gd name="T46" fmla="*/ 10 w 42"/>
                    <a:gd name="T47" fmla="*/ 3 h 15"/>
                    <a:gd name="T48" fmla="*/ 8 w 42"/>
                    <a:gd name="T49" fmla="*/ 3 h 15"/>
                    <a:gd name="T50" fmla="*/ 6 w 42"/>
                    <a:gd name="T51" fmla="*/ 4 h 15"/>
                    <a:gd name="T52" fmla="*/ 5 w 42"/>
                    <a:gd name="T53" fmla="*/ 4 h 15"/>
                    <a:gd name="T54" fmla="*/ 3 w 42"/>
                    <a:gd name="T55" fmla="*/ 4 h 15"/>
                    <a:gd name="T56" fmla="*/ 2 w 42"/>
                    <a:gd name="T57" fmla="*/ 4 h 15"/>
                    <a:gd name="T58" fmla="*/ 1 w 42"/>
                    <a:gd name="T59" fmla="*/ 4 h 15"/>
                    <a:gd name="T60" fmla="*/ 1 w 42"/>
                    <a:gd name="T61" fmla="*/ 5 h 15"/>
                    <a:gd name="T62" fmla="*/ 1 w 42"/>
                    <a:gd name="T63" fmla="*/ 7 h 15"/>
                    <a:gd name="T64" fmla="*/ 1 w 42"/>
                    <a:gd name="T65" fmla="*/ 8 h 15"/>
                    <a:gd name="T66" fmla="*/ 1 w 42"/>
                    <a:gd name="T67" fmla="*/ 8 h 15"/>
                    <a:gd name="T68" fmla="*/ 1 w 42"/>
                    <a:gd name="T69" fmla="*/ 8 h 15"/>
                    <a:gd name="T70" fmla="*/ 2 w 42"/>
                    <a:gd name="T71" fmla="*/ 8 h 15"/>
                    <a:gd name="T72" fmla="*/ 2 w 42"/>
                    <a:gd name="T73" fmla="*/ 7 h 15"/>
                    <a:gd name="T74" fmla="*/ 2 w 42"/>
                    <a:gd name="T75" fmla="*/ 7 h 15"/>
                    <a:gd name="T76" fmla="*/ 2 w 42"/>
                    <a:gd name="T77" fmla="*/ 7 h 15"/>
                    <a:gd name="T78" fmla="*/ 2 w 42"/>
                    <a:gd name="T79" fmla="*/ 6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 h="15">
                      <a:moveTo>
                        <a:pt x="4" y="11"/>
                      </a:moveTo>
                      <a:lnTo>
                        <a:pt x="4" y="11"/>
                      </a:lnTo>
                      <a:lnTo>
                        <a:pt x="4" y="12"/>
                      </a:lnTo>
                      <a:lnTo>
                        <a:pt x="5" y="12"/>
                      </a:lnTo>
                      <a:lnTo>
                        <a:pt x="5" y="11"/>
                      </a:lnTo>
                      <a:lnTo>
                        <a:pt x="6" y="11"/>
                      </a:lnTo>
                      <a:lnTo>
                        <a:pt x="8" y="11"/>
                      </a:lnTo>
                      <a:lnTo>
                        <a:pt x="9" y="11"/>
                      </a:lnTo>
                      <a:lnTo>
                        <a:pt x="10" y="11"/>
                      </a:lnTo>
                      <a:lnTo>
                        <a:pt x="12" y="11"/>
                      </a:lnTo>
                      <a:lnTo>
                        <a:pt x="13" y="11"/>
                      </a:lnTo>
                      <a:lnTo>
                        <a:pt x="16" y="11"/>
                      </a:lnTo>
                      <a:lnTo>
                        <a:pt x="17" y="10"/>
                      </a:lnTo>
                      <a:lnTo>
                        <a:pt x="20" y="10"/>
                      </a:lnTo>
                      <a:lnTo>
                        <a:pt x="21" y="10"/>
                      </a:lnTo>
                      <a:lnTo>
                        <a:pt x="23" y="10"/>
                      </a:lnTo>
                      <a:lnTo>
                        <a:pt x="25" y="10"/>
                      </a:lnTo>
                      <a:lnTo>
                        <a:pt x="27" y="10"/>
                      </a:lnTo>
                      <a:lnTo>
                        <a:pt x="29" y="9"/>
                      </a:lnTo>
                      <a:lnTo>
                        <a:pt x="31" y="9"/>
                      </a:lnTo>
                      <a:lnTo>
                        <a:pt x="32" y="9"/>
                      </a:lnTo>
                      <a:lnTo>
                        <a:pt x="34" y="8"/>
                      </a:lnTo>
                      <a:lnTo>
                        <a:pt x="35" y="8"/>
                      </a:lnTo>
                      <a:lnTo>
                        <a:pt x="37" y="7"/>
                      </a:lnTo>
                      <a:lnTo>
                        <a:pt x="38" y="7"/>
                      </a:lnTo>
                      <a:lnTo>
                        <a:pt x="40" y="6"/>
                      </a:lnTo>
                      <a:lnTo>
                        <a:pt x="41" y="5"/>
                      </a:lnTo>
                      <a:lnTo>
                        <a:pt x="42" y="3"/>
                      </a:lnTo>
                      <a:lnTo>
                        <a:pt x="42" y="2"/>
                      </a:lnTo>
                      <a:lnTo>
                        <a:pt x="42" y="0"/>
                      </a:lnTo>
                      <a:lnTo>
                        <a:pt x="39" y="0"/>
                      </a:lnTo>
                      <a:lnTo>
                        <a:pt x="38" y="1"/>
                      </a:lnTo>
                      <a:lnTo>
                        <a:pt x="38" y="2"/>
                      </a:lnTo>
                      <a:lnTo>
                        <a:pt x="37" y="3"/>
                      </a:lnTo>
                      <a:lnTo>
                        <a:pt x="36" y="3"/>
                      </a:lnTo>
                      <a:lnTo>
                        <a:pt x="35" y="4"/>
                      </a:lnTo>
                      <a:lnTo>
                        <a:pt x="33" y="4"/>
                      </a:lnTo>
                      <a:lnTo>
                        <a:pt x="32" y="5"/>
                      </a:lnTo>
                      <a:lnTo>
                        <a:pt x="30" y="5"/>
                      </a:lnTo>
                      <a:lnTo>
                        <a:pt x="28" y="5"/>
                      </a:lnTo>
                      <a:lnTo>
                        <a:pt x="27" y="6"/>
                      </a:lnTo>
                      <a:lnTo>
                        <a:pt x="25" y="6"/>
                      </a:lnTo>
                      <a:lnTo>
                        <a:pt x="23" y="6"/>
                      </a:lnTo>
                      <a:lnTo>
                        <a:pt x="21" y="6"/>
                      </a:lnTo>
                      <a:lnTo>
                        <a:pt x="19" y="6"/>
                      </a:lnTo>
                      <a:lnTo>
                        <a:pt x="17" y="6"/>
                      </a:lnTo>
                      <a:lnTo>
                        <a:pt x="16" y="7"/>
                      </a:lnTo>
                      <a:lnTo>
                        <a:pt x="13" y="7"/>
                      </a:lnTo>
                      <a:lnTo>
                        <a:pt x="12" y="7"/>
                      </a:lnTo>
                      <a:lnTo>
                        <a:pt x="10" y="7"/>
                      </a:lnTo>
                      <a:lnTo>
                        <a:pt x="8" y="7"/>
                      </a:lnTo>
                      <a:lnTo>
                        <a:pt x="7" y="7"/>
                      </a:lnTo>
                      <a:lnTo>
                        <a:pt x="5" y="7"/>
                      </a:lnTo>
                      <a:lnTo>
                        <a:pt x="3" y="8"/>
                      </a:lnTo>
                      <a:lnTo>
                        <a:pt x="2" y="8"/>
                      </a:lnTo>
                      <a:lnTo>
                        <a:pt x="2" y="9"/>
                      </a:lnTo>
                      <a:lnTo>
                        <a:pt x="1" y="10"/>
                      </a:lnTo>
                      <a:lnTo>
                        <a:pt x="0" y="12"/>
                      </a:lnTo>
                      <a:lnTo>
                        <a:pt x="1" y="13"/>
                      </a:lnTo>
                      <a:lnTo>
                        <a:pt x="2" y="14"/>
                      </a:lnTo>
                      <a:lnTo>
                        <a:pt x="2" y="15"/>
                      </a:lnTo>
                      <a:lnTo>
                        <a:pt x="3" y="15"/>
                      </a:lnTo>
                      <a:lnTo>
                        <a:pt x="4" y="15"/>
                      </a:lnTo>
                      <a:lnTo>
                        <a:pt x="4" y="14"/>
                      </a:lnTo>
                      <a:lnTo>
                        <a:pt x="5" y="14"/>
                      </a:lnTo>
                      <a:lnTo>
                        <a:pt x="5" y="13"/>
                      </a:lnTo>
                      <a:lnTo>
                        <a:pt x="5" y="12"/>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857"/>
                <p:cNvSpPr>
                  <a:spLocks/>
                </p:cNvSpPr>
                <p:nvPr/>
              </p:nvSpPr>
              <p:spPr bwMode="auto">
                <a:xfrm>
                  <a:off x="674" y="1899"/>
                  <a:ext cx="15" cy="19"/>
                </a:xfrm>
                <a:custGeom>
                  <a:avLst/>
                  <a:gdLst>
                    <a:gd name="T0" fmla="*/ 10 w 22"/>
                    <a:gd name="T1" fmla="*/ 11 h 27"/>
                    <a:gd name="T2" fmla="*/ 1 w 22"/>
                    <a:gd name="T3" fmla="*/ 0 h 27"/>
                    <a:gd name="T4" fmla="*/ 0 w 22"/>
                    <a:gd name="T5" fmla="*/ 1 h 27"/>
                    <a:gd name="T6" fmla="*/ 10 w 22"/>
                    <a:gd name="T7" fmla="*/ 13 h 27"/>
                    <a:gd name="T8" fmla="*/ 10 w 22"/>
                    <a:gd name="T9" fmla="*/ 13 h 27"/>
                    <a:gd name="T10" fmla="*/ 10 w 22"/>
                    <a:gd name="T11" fmla="*/ 13 h 27"/>
                    <a:gd name="T12" fmla="*/ 10 w 22"/>
                    <a:gd name="T13" fmla="*/ 13 h 27"/>
                    <a:gd name="T14" fmla="*/ 10 w 22"/>
                    <a:gd name="T15" fmla="*/ 13 h 27"/>
                    <a:gd name="T16" fmla="*/ 10 w 22"/>
                    <a:gd name="T17" fmla="*/ 13 h 27"/>
                    <a:gd name="T18" fmla="*/ 10 w 22"/>
                    <a:gd name="T19" fmla="*/ 13 h 27"/>
                    <a:gd name="T20" fmla="*/ 10 w 22"/>
                    <a:gd name="T21" fmla="*/ 13 h 27"/>
                    <a:gd name="T22" fmla="*/ 10 w 22"/>
                    <a:gd name="T23" fmla="*/ 13 h 27"/>
                    <a:gd name="T24" fmla="*/ 10 w 22"/>
                    <a:gd name="T25" fmla="*/ 13 h 27"/>
                    <a:gd name="T26" fmla="*/ 10 w 22"/>
                    <a:gd name="T27" fmla="*/ 13 h 27"/>
                    <a:gd name="T28" fmla="*/ 10 w 22"/>
                    <a:gd name="T29" fmla="*/ 13 h 27"/>
                    <a:gd name="T30" fmla="*/ 10 w 22"/>
                    <a:gd name="T31" fmla="*/ 13 h 27"/>
                    <a:gd name="T32" fmla="*/ 10 w 22"/>
                    <a:gd name="T33" fmla="*/ 12 h 27"/>
                    <a:gd name="T34" fmla="*/ 10 w 22"/>
                    <a:gd name="T35" fmla="*/ 12 h 27"/>
                    <a:gd name="T36" fmla="*/ 10 w 22"/>
                    <a:gd name="T37" fmla="*/ 12 h 27"/>
                    <a:gd name="T38" fmla="*/ 10 w 22"/>
                    <a:gd name="T39" fmla="*/ 12 h 27"/>
                    <a:gd name="T40" fmla="*/ 10 w 22"/>
                    <a:gd name="T41" fmla="*/ 1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27">
                      <a:moveTo>
                        <a:pt x="22" y="23"/>
                      </a:moveTo>
                      <a:lnTo>
                        <a:pt x="2" y="0"/>
                      </a:lnTo>
                      <a:lnTo>
                        <a:pt x="0" y="3"/>
                      </a:lnTo>
                      <a:lnTo>
                        <a:pt x="20" y="26"/>
                      </a:lnTo>
                      <a:lnTo>
                        <a:pt x="21" y="26"/>
                      </a:lnTo>
                      <a:lnTo>
                        <a:pt x="21" y="27"/>
                      </a:lnTo>
                      <a:lnTo>
                        <a:pt x="21" y="26"/>
                      </a:lnTo>
                      <a:lnTo>
                        <a:pt x="22" y="26"/>
                      </a:lnTo>
                      <a:lnTo>
                        <a:pt x="22" y="25"/>
                      </a:lnTo>
                      <a:lnTo>
                        <a:pt x="22" y="24"/>
                      </a:lnTo>
                      <a:lnTo>
                        <a:pt x="2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858"/>
                <p:cNvSpPr>
                  <a:spLocks/>
                </p:cNvSpPr>
                <p:nvPr/>
              </p:nvSpPr>
              <p:spPr bwMode="auto">
                <a:xfrm>
                  <a:off x="673" y="1916"/>
                  <a:ext cx="17" cy="24"/>
                </a:xfrm>
                <a:custGeom>
                  <a:avLst/>
                  <a:gdLst>
                    <a:gd name="T0" fmla="*/ 1 w 25"/>
                    <a:gd name="T1" fmla="*/ 17 h 33"/>
                    <a:gd name="T2" fmla="*/ 1 w 25"/>
                    <a:gd name="T3" fmla="*/ 17 h 33"/>
                    <a:gd name="T4" fmla="*/ 2 w 25"/>
                    <a:gd name="T5" fmla="*/ 17 h 33"/>
                    <a:gd name="T6" fmla="*/ 3 w 25"/>
                    <a:gd name="T7" fmla="*/ 16 h 33"/>
                    <a:gd name="T8" fmla="*/ 3 w 25"/>
                    <a:gd name="T9" fmla="*/ 15 h 33"/>
                    <a:gd name="T10" fmla="*/ 5 w 25"/>
                    <a:gd name="T11" fmla="*/ 14 h 33"/>
                    <a:gd name="T12" fmla="*/ 5 w 25"/>
                    <a:gd name="T13" fmla="*/ 12 h 33"/>
                    <a:gd name="T14" fmla="*/ 7 w 25"/>
                    <a:gd name="T15" fmla="*/ 12 h 33"/>
                    <a:gd name="T16" fmla="*/ 8 w 25"/>
                    <a:gd name="T17" fmla="*/ 10 h 33"/>
                    <a:gd name="T18" fmla="*/ 9 w 25"/>
                    <a:gd name="T19" fmla="*/ 9 h 33"/>
                    <a:gd name="T20" fmla="*/ 10 w 25"/>
                    <a:gd name="T21" fmla="*/ 7 h 33"/>
                    <a:gd name="T22" fmla="*/ 10 w 25"/>
                    <a:gd name="T23" fmla="*/ 7 h 33"/>
                    <a:gd name="T24" fmla="*/ 11 w 25"/>
                    <a:gd name="T25" fmla="*/ 5 h 33"/>
                    <a:gd name="T26" fmla="*/ 11 w 25"/>
                    <a:gd name="T27" fmla="*/ 3 h 33"/>
                    <a:gd name="T28" fmla="*/ 12 w 25"/>
                    <a:gd name="T29" fmla="*/ 2 h 33"/>
                    <a:gd name="T30" fmla="*/ 11 w 25"/>
                    <a:gd name="T31" fmla="*/ 1 h 33"/>
                    <a:gd name="T32" fmla="*/ 10 w 25"/>
                    <a:gd name="T33" fmla="*/ 1 h 33"/>
                    <a:gd name="T34" fmla="*/ 10 w 25"/>
                    <a:gd name="T35" fmla="*/ 2 h 33"/>
                    <a:gd name="T36" fmla="*/ 10 w 25"/>
                    <a:gd name="T37" fmla="*/ 3 h 33"/>
                    <a:gd name="T38" fmla="*/ 10 w 25"/>
                    <a:gd name="T39" fmla="*/ 3 h 33"/>
                    <a:gd name="T40" fmla="*/ 10 w 25"/>
                    <a:gd name="T41" fmla="*/ 4 h 33"/>
                    <a:gd name="T42" fmla="*/ 9 w 25"/>
                    <a:gd name="T43" fmla="*/ 5 h 33"/>
                    <a:gd name="T44" fmla="*/ 8 w 25"/>
                    <a:gd name="T45" fmla="*/ 7 h 33"/>
                    <a:gd name="T46" fmla="*/ 7 w 25"/>
                    <a:gd name="T47" fmla="*/ 8 h 33"/>
                    <a:gd name="T48" fmla="*/ 6 w 25"/>
                    <a:gd name="T49" fmla="*/ 9 h 33"/>
                    <a:gd name="T50" fmla="*/ 5 w 25"/>
                    <a:gd name="T51" fmla="*/ 11 h 33"/>
                    <a:gd name="T52" fmla="*/ 4 w 25"/>
                    <a:gd name="T53" fmla="*/ 12 h 33"/>
                    <a:gd name="T54" fmla="*/ 3 w 25"/>
                    <a:gd name="T55" fmla="*/ 12 h 33"/>
                    <a:gd name="T56" fmla="*/ 2 w 25"/>
                    <a:gd name="T57" fmla="*/ 13 h 33"/>
                    <a:gd name="T58" fmla="*/ 1 w 25"/>
                    <a:gd name="T59" fmla="*/ 14 h 33"/>
                    <a:gd name="T60" fmla="*/ 1 w 25"/>
                    <a:gd name="T61" fmla="*/ 15 h 33"/>
                    <a:gd name="T62" fmla="*/ 1 w 25"/>
                    <a:gd name="T63" fmla="*/ 15 h 33"/>
                    <a:gd name="T64" fmla="*/ 1 w 25"/>
                    <a:gd name="T65" fmla="*/ 15 h 33"/>
                    <a:gd name="T66" fmla="*/ 1 w 25"/>
                    <a:gd name="T67" fmla="*/ 15 h 33"/>
                    <a:gd name="T68" fmla="*/ 1 w 25"/>
                    <a:gd name="T69" fmla="*/ 16 h 33"/>
                    <a:gd name="T70" fmla="*/ 0 w 25"/>
                    <a:gd name="T71" fmla="*/ 17 h 33"/>
                    <a:gd name="T72" fmla="*/ 1 w 25"/>
                    <a:gd name="T73" fmla="*/ 17 h 33"/>
                    <a:gd name="T74" fmla="*/ 1 w 25"/>
                    <a:gd name="T75" fmla="*/ 17 h 33"/>
                    <a:gd name="T76" fmla="*/ 1 w 25"/>
                    <a:gd name="T77" fmla="*/ 17 h 33"/>
                    <a:gd name="T78" fmla="*/ 1 w 25"/>
                    <a:gd name="T79" fmla="*/ 17 h 33"/>
                    <a:gd name="T80" fmla="*/ 1 w 25"/>
                    <a:gd name="T81" fmla="*/ 17 h 33"/>
                    <a:gd name="T82" fmla="*/ 1 w 25"/>
                    <a:gd name="T83" fmla="*/ 1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 h="33">
                      <a:moveTo>
                        <a:pt x="1" y="32"/>
                      </a:moveTo>
                      <a:lnTo>
                        <a:pt x="3" y="32"/>
                      </a:lnTo>
                      <a:lnTo>
                        <a:pt x="4" y="31"/>
                      </a:lnTo>
                      <a:lnTo>
                        <a:pt x="5" y="31"/>
                      </a:lnTo>
                      <a:lnTo>
                        <a:pt x="6" y="31"/>
                      </a:lnTo>
                      <a:lnTo>
                        <a:pt x="6" y="30"/>
                      </a:lnTo>
                      <a:lnTo>
                        <a:pt x="7" y="29"/>
                      </a:lnTo>
                      <a:lnTo>
                        <a:pt x="8" y="28"/>
                      </a:lnTo>
                      <a:lnTo>
                        <a:pt x="9" y="27"/>
                      </a:lnTo>
                      <a:lnTo>
                        <a:pt x="10" y="26"/>
                      </a:lnTo>
                      <a:lnTo>
                        <a:pt x="11" y="25"/>
                      </a:lnTo>
                      <a:lnTo>
                        <a:pt x="12" y="24"/>
                      </a:lnTo>
                      <a:lnTo>
                        <a:pt x="13" y="23"/>
                      </a:lnTo>
                      <a:lnTo>
                        <a:pt x="14" y="22"/>
                      </a:lnTo>
                      <a:lnTo>
                        <a:pt x="15" y="21"/>
                      </a:lnTo>
                      <a:lnTo>
                        <a:pt x="17" y="19"/>
                      </a:lnTo>
                      <a:lnTo>
                        <a:pt x="18" y="18"/>
                      </a:lnTo>
                      <a:lnTo>
                        <a:pt x="19" y="17"/>
                      </a:lnTo>
                      <a:lnTo>
                        <a:pt x="20" y="16"/>
                      </a:lnTo>
                      <a:lnTo>
                        <a:pt x="21" y="14"/>
                      </a:lnTo>
                      <a:lnTo>
                        <a:pt x="22" y="13"/>
                      </a:lnTo>
                      <a:lnTo>
                        <a:pt x="22" y="12"/>
                      </a:lnTo>
                      <a:lnTo>
                        <a:pt x="23" y="10"/>
                      </a:lnTo>
                      <a:lnTo>
                        <a:pt x="23" y="9"/>
                      </a:lnTo>
                      <a:lnTo>
                        <a:pt x="24" y="8"/>
                      </a:lnTo>
                      <a:lnTo>
                        <a:pt x="24" y="6"/>
                      </a:lnTo>
                      <a:lnTo>
                        <a:pt x="25" y="5"/>
                      </a:lnTo>
                      <a:lnTo>
                        <a:pt x="25" y="4"/>
                      </a:lnTo>
                      <a:lnTo>
                        <a:pt x="24" y="2"/>
                      </a:lnTo>
                      <a:lnTo>
                        <a:pt x="23" y="1"/>
                      </a:lnTo>
                      <a:lnTo>
                        <a:pt x="23" y="0"/>
                      </a:lnTo>
                      <a:lnTo>
                        <a:pt x="21" y="3"/>
                      </a:lnTo>
                      <a:lnTo>
                        <a:pt x="22" y="4"/>
                      </a:lnTo>
                      <a:lnTo>
                        <a:pt x="22" y="5"/>
                      </a:lnTo>
                      <a:lnTo>
                        <a:pt x="22" y="6"/>
                      </a:lnTo>
                      <a:lnTo>
                        <a:pt x="21" y="6"/>
                      </a:lnTo>
                      <a:lnTo>
                        <a:pt x="21" y="7"/>
                      </a:lnTo>
                      <a:lnTo>
                        <a:pt x="20" y="8"/>
                      </a:lnTo>
                      <a:lnTo>
                        <a:pt x="20" y="9"/>
                      </a:lnTo>
                      <a:lnTo>
                        <a:pt x="19" y="10"/>
                      </a:lnTo>
                      <a:lnTo>
                        <a:pt x="18" y="12"/>
                      </a:lnTo>
                      <a:lnTo>
                        <a:pt x="17" y="13"/>
                      </a:lnTo>
                      <a:lnTo>
                        <a:pt x="17" y="14"/>
                      </a:lnTo>
                      <a:lnTo>
                        <a:pt x="15" y="15"/>
                      </a:lnTo>
                      <a:lnTo>
                        <a:pt x="14" y="16"/>
                      </a:lnTo>
                      <a:lnTo>
                        <a:pt x="13" y="17"/>
                      </a:lnTo>
                      <a:lnTo>
                        <a:pt x="13" y="18"/>
                      </a:lnTo>
                      <a:lnTo>
                        <a:pt x="11" y="20"/>
                      </a:lnTo>
                      <a:lnTo>
                        <a:pt x="10" y="21"/>
                      </a:lnTo>
                      <a:lnTo>
                        <a:pt x="9" y="22"/>
                      </a:lnTo>
                      <a:lnTo>
                        <a:pt x="8" y="22"/>
                      </a:lnTo>
                      <a:lnTo>
                        <a:pt x="7" y="24"/>
                      </a:lnTo>
                      <a:lnTo>
                        <a:pt x="6" y="25"/>
                      </a:lnTo>
                      <a:lnTo>
                        <a:pt x="5" y="25"/>
                      </a:lnTo>
                      <a:lnTo>
                        <a:pt x="5" y="26"/>
                      </a:lnTo>
                      <a:lnTo>
                        <a:pt x="3" y="26"/>
                      </a:lnTo>
                      <a:lnTo>
                        <a:pt x="3" y="27"/>
                      </a:lnTo>
                      <a:lnTo>
                        <a:pt x="2" y="28"/>
                      </a:lnTo>
                      <a:lnTo>
                        <a:pt x="2" y="29"/>
                      </a:lnTo>
                      <a:lnTo>
                        <a:pt x="3" y="29"/>
                      </a:lnTo>
                      <a:lnTo>
                        <a:pt x="2" y="29"/>
                      </a:lnTo>
                      <a:lnTo>
                        <a:pt x="1" y="29"/>
                      </a:lnTo>
                      <a:lnTo>
                        <a:pt x="1" y="30"/>
                      </a:lnTo>
                      <a:lnTo>
                        <a:pt x="1" y="31"/>
                      </a:lnTo>
                      <a:lnTo>
                        <a:pt x="0" y="31"/>
                      </a:lnTo>
                      <a:lnTo>
                        <a:pt x="1" y="31"/>
                      </a:lnTo>
                      <a:lnTo>
                        <a:pt x="1" y="32"/>
                      </a:lnTo>
                      <a:lnTo>
                        <a:pt x="2" y="32"/>
                      </a:lnTo>
                      <a:lnTo>
                        <a:pt x="2" y="33"/>
                      </a:lnTo>
                      <a:lnTo>
                        <a:pt x="3" y="32"/>
                      </a:lnTo>
                      <a:lnTo>
                        <a:pt x="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859"/>
                <p:cNvSpPr>
                  <a:spLocks/>
                </p:cNvSpPr>
                <p:nvPr/>
              </p:nvSpPr>
              <p:spPr bwMode="auto">
                <a:xfrm>
                  <a:off x="622" y="1880"/>
                  <a:ext cx="54" cy="59"/>
                </a:xfrm>
                <a:custGeom>
                  <a:avLst/>
                  <a:gdLst>
                    <a:gd name="T0" fmla="*/ 1 w 77"/>
                    <a:gd name="T1" fmla="*/ 21 h 83"/>
                    <a:gd name="T2" fmla="*/ 7 w 77"/>
                    <a:gd name="T3" fmla="*/ 15 h 83"/>
                    <a:gd name="T4" fmla="*/ 12 w 77"/>
                    <a:gd name="T5" fmla="*/ 9 h 83"/>
                    <a:gd name="T6" fmla="*/ 15 w 77"/>
                    <a:gd name="T7" fmla="*/ 6 h 83"/>
                    <a:gd name="T8" fmla="*/ 18 w 77"/>
                    <a:gd name="T9" fmla="*/ 3 h 83"/>
                    <a:gd name="T10" fmla="*/ 20 w 77"/>
                    <a:gd name="T11" fmla="*/ 3 h 83"/>
                    <a:gd name="T12" fmla="*/ 22 w 77"/>
                    <a:gd name="T13" fmla="*/ 3 h 83"/>
                    <a:gd name="T14" fmla="*/ 22 w 77"/>
                    <a:gd name="T15" fmla="*/ 3 h 83"/>
                    <a:gd name="T16" fmla="*/ 24 w 77"/>
                    <a:gd name="T17" fmla="*/ 5 h 83"/>
                    <a:gd name="T18" fmla="*/ 24 w 77"/>
                    <a:gd name="T19" fmla="*/ 8 h 83"/>
                    <a:gd name="T20" fmla="*/ 25 w 77"/>
                    <a:gd name="T21" fmla="*/ 11 h 83"/>
                    <a:gd name="T22" fmla="*/ 27 w 77"/>
                    <a:gd name="T23" fmla="*/ 16 h 83"/>
                    <a:gd name="T24" fmla="*/ 27 w 77"/>
                    <a:gd name="T25" fmla="*/ 21 h 83"/>
                    <a:gd name="T26" fmla="*/ 29 w 77"/>
                    <a:gd name="T27" fmla="*/ 26 h 83"/>
                    <a:gd name="T28" fmla="*/ 31 w 77"/>
                    <a:gd name="T29" fmla="*/ 31 h 83"/>
                    <a:gd name="T30" fmla="*/ 34 w 77"/>
                    <a:gd name="T31" fmla="*/ 36 h 83"/>
                    <a:gd name="T32" fmla="*/ 37 w 77"/>
                    <a:gd name="T33" fmla="*/ 42 h 83"/>
                    <a:gd name="T34" fmla="*/ 36 w 77"/>
                    <a:gd name="T35" fmla="*/ 38 h 83"/>
                    <a:gd name="T36" fmla="*/ 34 w 77"/>
                    <a:gd name="T37" fmla="*/ 33 h 83"/>
                    <a:gd name="T38" fmla="*/ 32 w 77"/>
                    <a:gd name="T39" fmla="*/ 27 h 83"/>
                    <a:gd name="T40" fmla="*/ 29 w 77"/>
                    <a:gd name="T41" fmla="*/ 22 h 83"/>
                    <a:gd name="T42" fmla="*/ 29 w 77"/>
                    <a:gd name="T43" fmla="*/ 18 h 83"/>
                    <a:gd name="T44" fmla="*/ 27 w 77"/>
                    <a:gd name="T45" fmla="*/ 13 h 83"/>
                    <a:gd name="T46" fmla="*/ 27 w 77"/>
                    <a:gd name="T47" fmla="*/ 9 h 83"/>
                    <a:gd name="T48" fmla="*/ 25 w 77"/>
                    <a:gd name="T49" fmla="*/ 6 h 83"/>
                    <a:gd name="T50" fmla="*/ 24 w 77"/>
                    <a:gd name="T51" fmla="*/ 3 h 83"/>
                    <a:gd name="T52" fmla="*/ 22 w 77"/>
                    <a:gd name="T53" fmla="*/ 1 h 83"/>
                    <a:gd name="T54" fmla="*/ 21 w 77"/>
                    <a:gd name="T55" fmla="*/ 0 h 83"/>
                    <a:gd name="T56" fmla="*/ 19 w 77"/>
                    <a:gd name="T57" fmla="*/ 1 h 83"/>
                    <a:gd name="T58" fmla="*/ 15 w 77"/>
                    <a:gd name="T59" fmla="*/ 3 h 83"/>
                    <a:gd name="T60" fmla="*/ 13 w 77"/>
                    <a:gd name="T61" fmla="*/ 6 h 83"/>
                    <a:gd name="T62" fmla="*/ 8 w 77"/>
                    <a:gd name="T63" fmla="*/ 10 h 83"/>
                    <a:gd name="T64" fmla="*/ 3 w 77"/>
                    <a:gd name="T65" fmla="*/ 16 h 83"/>
                    <a:gd name="T66" fmla="*/ 1 w 77"/>
                    <a:gd name="T67" fmla="*/ 22 h 83"/>
                    <a:gd name="T68" fmla="*/ 0 w 77"/>
                    <a:gd name="T69" fmla="*/ 20 h 83"/>
                    <a:gd name="T70" fmla="*/ 0 w 77"/>
                    <a:gd name="T71" fmla="*/ 21 h 83"/>
                    <a:gd name="T72" fmla="*/ 0 w 77"/>
                    <a:gd name="T73" fmla="*/ 21 h 83"/>
                    <a:gd name="T74" fmla="*/ 1 w 77"/>
                    <a:gd name="T75" fmla="*/ 21 h 83"/>
                    <a:gd name="T76" fmla="*/ 1 w 77"/>
                    <a:gd name="T77" fmla="*/ 22 h 83"/>
                    <a:gd name="T78" fmla="*/ 1 w 77"/>
                    <a:gd name="T79" fmla="*/ 22 h 83"/>
                    <a:gd name="T80" fmla="*/ 1 w 77"/>
                    <a:gd name="T81" fmla="*/ 22 h 83"/>
                    <a:gd name="T82" fmla="*/ 1 w 77"/>
                    <a:gd name="T83" fmla="*/ 20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83">
                      <a:moveTo>
                        <a:pt x="1" y="39"/>
                      </a:moveTo>
                      <a:lnTo>
                        <a:pt x="3" y="42"/>
                      </a:lnTo>
                      <a:lnTo>
                        <a:pt x="9" y="35"/>
                      </a:lnTo>
                      <a:lnTo>
                        <a:pt x="14" y="29"/>
                      </a:lnTo>
                      <a:lnTo>
                        <a:pt x="19" y="23"/>
                      </a:lnTo>
                      <a:lnTo>
                        <a:pt x="24" y="18"/>
                      </a:lnTo>
                      <a:lnTo>
                        <a:pt x="27" y="14"/>
                      </a:lnTo>
                      <a:lnTo>
                        <a:pt x="31" y="11"/>
                      </a:lnTo>
                      <a:lnTo>
                        <a:pt x="34" y="8"/>
                      </a:lnTo>
                      <a:lnTo>
                        <a:pt x="36" y="6"/>
                      </a:lnTo>
                      <a:lnTo>
                        <a:pt x="39" y="5"/>
                      </a:lnTo>
                      <a:lnTo>
                        <a:pt x="41" y="5"/>
                      </a:lnTo>
                      <a:lnTo>
                        <a:pt x="43" y="4"/>
                      </a:lnTo>
                      <a:lnTo>
                        <a:pt x="44" y="5"/>
                      </a:lnTo>
                      <a:lnTo>
                        <a:pt x="44" y="6"/>
                      </a:lnTo>
                      <a:lnTo>
                        <a:pt x="46" y="6"/>
                      </a:lnTo>
                      <a:lnTo>
                        <a:pt x="47" y="8"/>
                      </a:lnTo>
                      <a:lnTo>
                        <a:pt x="48" y="10"/>
                      </a:lnTo>
                      <a:lnTo>
                        <a:pt x="49" y="13"/>
                      </a:lnTo>
                      <a:lnTo>
                        <a:pt x="49" y="16"/>
                      </a:lnTo>
                      <a:lnTo>
                        <a:pt x="51" y="19"/>
                      </a:lnTo>
                      <a:lnTo>
                        <a:pt x="51" y="23"/>
                      </a:lnTo>
                      <a:lnTo>
                        <a:pt x="52" y="27"/>
                      </a:lnTo>
                      <a:lnTo>
                        <a:pt x="54" y="31"/>
                      </a:lnTo>
                      <a:lnTo>
                        <a:pt x="54" y="36"/>
                      </a:lnTo>
                      <a:lnTo>
                        <a:pt x="56" y="41"/>
                      </a:lnTo>
                      <a:lnTo>
                        <a:pt x="57" y="45"/>
                      </a:lnTo>
                      <a:lnTo>
                        <a:pt x="59" y="50"/>
                      </a:lnTo>
                      <a:lnTo>
                        <a:pt x="61" y="56"/>
                      </a:lnTo>
                      <a:lnTo>
                        <a:pt x="63" y="61"/>
                      </a:lnTo>
                      <a:lnTo>
                        <a:pt x="65" y="67"/>
                      </a:lnTo>
                      <a:lnTo>
                        <a:pt x="68" y="72"/>
                      </a:lnTo>
                      <a:lnTo>
                        <a:pt x="71" y="77"/>
                      </a:lnTo>
                      <a:lnTo>
                        <a:pt x="75" y="83"/>
                      </a:lnTo>
                      <a:lnTo>
                        <a:pt x="77" y="80"/>
                      </a:lnTo>
                      <a:lnTo>
                        <a:pt x="74" y="75"/>
                      </a:lnTo>
                      <a:lnTo>
                        <a:pt x="71" y="70"/>
                      </a:lnTo>
                      <a:lnTo>
                        <a:pt x="68" y="65"/>
                      </a:lnTo>
                      <a:lnTo>
                        <a:pt x="66" y="59"/>
                      </a:lnTo>
                      <a:lnTo>
                        <a:pt x="64" y="54"/>
                      </a:lnTo>
                      <a:lnTo>
                        <a:pt x="62" y="49"/>
                      </a:lnTo>
                      <a:lnTo>
                        <a:pt x="60" y="44"/>
                      </a:lnTo>
                      <a:lnTo>
                        <a:pt x="59" y="39"/>
                      </a:lnTo>
                      <a:lnTo>
                        <a:pt x="58" y="35"/>
                      </a:lnTo>
                      <a:lnTo>
                        <a:pt x="56" y="30"/>
                      </a:lnTo>
                      <a:lnTo>
                        <a:pt x="56" y="26"/>
                      </a:lnTo>
                      <a:lnTo>
                        <a:pt x="54" y="22"/>
                      </a:lnTo>
                      <a:lnTo>
                        <a:pt x="54" y="18"/>
                      </a:lnTo>
                      <a:lnTo>
                        <a:pt x="53" y="15"/>
                      </a:lnTo>
                      <a:lnTo>
                        <a:pt x="51" y="12"/>
                      </a:lnTo>
                      <a:lnTo>
                        <a:pt x="51" y="8"/>
                      </a:lnTo>
                      <a:lnTo>
                        <a:pt x="49" y="6"/>
                      </a:lnTo>
                      <a:lnTo>
                        <a:pt x="48" y="4"/>
                      </a:lnTo>
                      <a:lnTo>
                        <a:pt x="46" y="2"/>
                      </a:lnTo>
                      <a:lnTo>
                        <a:pt x="44" y="1"/>
                      </a:lnTo>
                      <a:lnTo>
                        <a:pt x="43" y="0"/>
                      </a:lnTo>
                      <a:lnTo>
                        <a:pt x="40" y="0"/>
                      </a:lnTo>
                      <a:lnTo>
                        <a:pt x="38" y="1"/>
                      </a:lnTo>
                      <a:lnTo>
                        <a:pt x="35" y="3"/>
                      </a:lnTo>
                      <a:lnTo>
                        <a:pt x="32" y="5"/>
                      </a:lnTo>
                      <a:lnTo>
                        <a:pt x="29" y="8"/>
                      </a:lnTo>
                      <a:lnTo>
                        <a:pt x="25" y="12"/>
                      </a:lnTo>
                      <a:lnTo>
                        <a:pt x="21" y="15"/>
                      </a:lnTo>
                      <a:lnTo>
                        <a:pt x="17" y="20"/>
                      </a:lnTo>
                      <a:lnTo>
                        <a:pt x="12" y="26"/>
                      </a:lnTo>
                      <a:lnTo>
                        <a:pt x="6" y="32"/>
                      </a:lnTo>
                      <a:lnTo>
                        <a:pt x="1" y="39"/>
                      </a:lnTo>
                      <a:lnTo>
                        <a:pt x="3" y="43"/>
                      </a:lnTo>
                      <a:lnTo>
                        <a:pt x="1" y="39"/>
                      </a:lnTo>
                      <a:lnTo>
                        <a:pt x="0" y="40"/>
                      </a:lnTo>
                      <a:lnTo>
                        <a:pt x="0" y="41"/>
                      </a:lnTo>
                      <a:lnTo>
                        <a:pt x="0" y="42"/>
                      </a:lnTo>
                      <a:lnTo>
                        <a:pt x="1" y="42"/>
                      </a:lnTo>
                      <a:lnTo>
                        <a:pt x="1" y="43"/>
                      </a:lnTo>
                      <a:lnTo>
                        <a:pt x="2" y="43"/>
                      </a:lnTo>
                      <a:lnTo>
                        <a:pt x="3" y="43"/>
                      </a:lnTo>
                      <a:lnTo>
                        <a:pt x="3" y="42"/>
                      </a:lnTo>
                      <a:lnTo>
                        <a:pt x="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60"/>
                <p:cNvSpPr>
                  <a:spLocks/>
                </p:cNvSpPr>
                <p:nvPr/>
              </p:nvSpPr>
              <p:spPr bwMode="auto">
                <a:xfrm>
                  <a:off x="622" y="1897"/>
                  <a:ext cx="41" cy="57"/>
                </a:xfrm>
                <a:custGeom>
                  <a:avLst/>
                  <a:gdLst>
                    <a:gd name="T0" fmla="*/ 29 w 58"/>
                    <a:gd name="T1" fmla="*/ 39 h 79"/>
                    <a:gd name="T2" fmla="*/ 28 w 58"/>
                    <a:gd name="T3" fmla="*/ 34 h 79"/>
                    <a:gd name="T4" fmla="*/ 26 w 58"/>
                    <a:gd name="T5" fmla="*/ 29 h 79"/>
                    <a:gd name="T6" fmla="*/ 25 w 58"/>
                    <a:gd name="T7" fmla="*/ 25 h 79"/>
                    <a:gd name="T8" fmla="*/ 25 w 58"/>
                    <a:gd name="T9" fmla="*/ 19 h 79"/>
                    <a:gd name="T10" fmla="*/ 24 w 58"/>
                    <a:gd name="T11" fmla="*/ 16 h 79"/>
                    <a:gd name="T12" fmla="*/ 23 w 58"/>
                    <a:gd name="T13" fmla="*/ 12 h 79"/>
                    <a:gd name="T14" fmla="*/ 23 w 58"/>
                    <a:gd name="T15" fmla="*/ 9 h 79"/>
                    <a:gd name="T16" fmla="*/ 23 w 58"/>
                    <a:gd name="T17" fmla="*/ 6 h 79"/>
                    <a:gd name="T18" fmla="*/ 21 w 58"/>
                    <a:gd name="T19" fmla="*/ 3 h 79"/>
                    <a:gd name="T20" fmla="*/ 20 w 58"/>
                    <a:gd name="T21" fmla="*/ 1 h 79"/>
                    <a:gd name="T22" fmla="*/ 18 w 58"/>
                    <a:gd name="T23" fmla="*/ 1 h 79"/>
                    <a:gd name="T24" fmla="*/ 16 w 58"/>
                    <a:gd name="T25" fmla="*/ 0 h 79"/>
                    <a:gd name="T26" fmla="*/ 13 w 58"/>
                    <a:gd name="T27" fmla="*/ 1 h 79"/>
                    <a:gd name="T28" fmla="*/ 9 w 58"/>
                    <a:gd name="T29" fmla="*/ 2 h 79"/>
                    <a:gd name="T30" fmla="*/ 5 w 58"/>
                    <a:gd name="T31" fmla="*/ 4 h 79"/>
                    <a:gd name="T32" fmla="*/ 0 w 58"/>
                    <a:gd name="T33" fmla="*/ 8 h 79"/>
                    <a:gd name="T34" fmla="*/ 4 w 58"/>
                    <a:gd name="T35" fmla="*/ 8 h 79"/>
                    <a:gd name="T36" fmla="*/ 8 w 58"/>
                    <a:gd name="T37" fmla="*/ 5 h 79"/>
                    <a:gd name="T38" fmla="*/ 12 w 58"/>
                    <a:gd name="T39" fmla="*/ 3 h 79"/>
                    <a:gd name="T40" fmla="*/ 15 w 58"/>
                    <a:gd name="T41" fmla="*/ 2 h 79"/>
                    <a:gd name="T42" fmla="*/ 17 w 58"/>
                    <a:gd name="T43" fmla="*/ 2 h 79"/>
                    <a:gd name="T44" fmla="*/ 18 w 58"/>
                    <a:gd name="T45" fmla="*/ 3 h 79"/>
                    <a:gd name="T46" fmla="*/ 20 w 58"/>
                    <a:gd name="T47" fmla="*/ 4 h 79"/>
                    <a:gd name="T48" fmla="*/ 21 w 58"/>
                    <a:gd name="T49" fmla="*/ 5 h 79"/>
                    <a:gd name="T50" fmla="*/ 21 w 58"/>
                    <a:gd name="T51" fmla="*/ 8 h 79"/>
                    <a:gd name="T52" fmla="*/ 21 w 58"/>
                    <a:gd name="T53" fmla="*/ 10 h 79"/>
                    <a:gd name="T54" fmla="*/ 23 w 58"/>
                    <a:gd name="T55" fmla="*/ 14 h 79"/>
                    <a:gd name="T56" fmla="*/ 23 w 58"/>
                    <a:gd name="T57" fmla="*/ 18 h 79"/>
                    <a:gd name="T58" fmla="*/ 23 w 58"/>
                    <a:gd name="T59" fmla="*/ 22 h 79"/>
                    <a:gd name="T60" fmla="*/ 24 w 58"/>
                    <a:gd name="T61" fmla="*/ 27 h 79"/>
                    <a:gd name="T62" fmla="*/ 25 w 58"/>
                    <a:gd name="T63" fmla="*/ 32 h 79"/>
                    <a:gd name="T64" fmla="*/ 26 w 58"/>
                    <a:gd name="T65" fmla="*/ 38 h 79"/>
                    <a:gd name="T66" fmla="*/ 29 w 58"/>
                    <a:gd name="T67" fmla="*/ 40 h 79"/>
                    <a:gd name="T68" fmla="*/ 28 w 58"/>
                    <a:gd name="T69" fmla="*/ 40 h 79"/>
                    <a:gd name="T70" fmla="*/ 28 w 58"/>
                    <a:gd name="T71" fmla="*/ 40 h 79"/>
                    <a:gd name="T72" fmla="*/ 28 w 58"/>
                    <a:gd name="T73" fmla="*/ 40 h 79"/>
                    <a:gd name="T74" fmla="*/ 28 w 58"/>
                    <a:gd name="T75" fmla="*/ 41 h 79"/>
                    <a:gd name="T76" fmla="*/ 28 w 58"/>
                    <a:gd name="T77" fmla="*/ 40 h 79"/>
                    <a:gd name="T78" fmla="*/ 29 w 58"/>
                    <a:gd name="T79" fmla="*/ 40 h 79"/>
                    <a:gd name="T80" fmla="*/ 29 w 58"/>
                    <a:gd name="T81" fmla="*/ 40 h 79"/>
                    <a:gd name="T82" fmla="*/ 29 w 58"/>
                    <a:gd name="T83" fmla="*/ 40 h 79"/>
                    <a:gd name="T84" fmla="*/ 29 w 58"/>
                    <a:gd name="T85" fmla="*/ 40 h 79"/>
                    <a:gd name="T86" fmla="*/ 28 w 58"/>
                    <a:gd name="T87" fmla="*/ 3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79">
                      <a:moveTo>
                        <a:pt x="56" y="74"/>
                      </a:moveTo>
                      <a:lnTo>
                        <a:pt x="58" y="75"/>
                      </a:lnTo>
                      <a:lnTo>
                        <a:pt x="56" y="70"/>
                      </a:lnTo>
                      <a:lnTo>
                        <a:pt x="55" y="65"/>
                      </a:lnTo>
                      <a:lnTo>
                        <a:pt x="53" y="61"/>
                      </a:lnTo>
                      <a:lnTo>
                        <a:pt x="52" y="56"/>
                      </a:lnTo>
                      <a:lnTo>
                        <a:pt x="51" y="52"/>
                      </a:lnTo>
                      <a:lnTo>
                        <a:pt x="50" y="47"/>
                      </a:lnTo>
                      <a:lnTo>
                        <a:pt x="50" y="43"/>
                      </a:lnTo>
                      <a:lnTo>
                        <a:pt x="49" y="38"/>
                      </a:lnTo>
                      <a:lnTo>
                        <a:pt x="48" y="35"/>
                      </a:lnTo>
                      <a:lnTo>
                        <a:pt x="48" y="31"/>
                      </a:lnTo>
                      <a:lnTo>
                        <a:pt x="47" y="26"/>
                      </a:lnTo>
                      <a:lnTo>
                        <a:pt x="47" y="23"/>
                      </a:lnTo>
                      <a:lnTo>
                        <a:pt x="47" y="20"/>
                      </a:lnTo>
                      <a:lnTo>
                        <a:pt x="46" y="17"/>
                      </a:lnTo>
                      <a:lnTo>
                        <a:pt x="45" y="14"/>
                      </a:lnTo>
                      <a:lnTo>
                        <a:pt x="45" y="11"/>
                      </a:lnTo>
                      <a:lnTo>
                        <a:pt x="44" y="9"/>
                      </a:lnTo>
                      <a:lnTo>
                        <a:pt x="43" y="6"/>
                      </a:lnTo>
                      <a:lnTo>
                        <a:pt x="42" y="4"/>
                      </a:lnTo>
                      <a:lnTo>
                        <a:pt x="40" y="3"/>
                      </a:lnTo>
                      <a:lnTo>
                        <a:pt x="38" y="2"/>
                      </a:lnTo>
                      <a:lnTo>
                        <a:pt x="37" y="1"/>
                      </a:lnTo>
                      <a:lnTo>
                        <a:pt x="35" y="0"/>
                      </a:lnTo>
                      <a:lnTo>
                        <a:pt x="32" y="0"/>
                      </a:lnTo>
                      <a:lnTo>
                        <a:pt x="30" y="1"/>
                      </a:lnTo>
                      <a:lnTo>
                        <a:pt x="26" y="1"/>
                      </a:lnTo>
                      <a:lnTo>
                        <a:pt x="23" y="2"/>
                      </a:lnTo>
                      <a:lnTo>
                        <a:pt x="19" y="4"/>
                      </a:lnTo>
                      <a:lnTo>
                        <a:pt x="15" y="6"/>
                      </a:lnTo>
                      <a:lnTo>
                        <a:pt x="10" y="9"/>
                      </a:lnTo>
                      <a:lnTo>
                        <a:pt x="5" y="12"/>
                      </a:lnTo>
                      <a:lnTo>
                        <a:pt x="0" y="15"/>
                      </a:lnTo>
                      <a:lnTo>
                        <a:pt x="2" y="19"/>
                      </a:lnTo>
                      <a:lnTo>
                        <a:pt x="7" y="15"/>
                      </a:lnTo>
                      <a:lnTo>
                        <a:pt x="12" y="13"/>
                      </a:lnTo>
                      <a:lnTo>
                        <a:pt x="17" y="10"/>
                      </a:lnTo>
                      <a:lnTo>
                        <a:pt x="20" y="8"/>
                      </a:lnTo>
                      <a:lnTo>
                        <a:pt x="24" y="6"/>
                      </a:lnTo>
                      <a:lnTo>
                        <a:pt x="27" y="5"/>
                      </a:lnTo>
                      <a:lnTo>
                        <a:pt x="30" y="4"/>
                      </a:lnTo>
                      <a:lnTo>
                        <a:pt x="32" y="4"/>
                      </a:lnTo>
                      <a:lnTo>
                        <a:pt x="34" y="4"/>
                      </a:lnTo>
                      <a:lnTo>
                        <a:pt x="36" y="4"/>
                      </a:lnTo>
                      <a:lnTo>
                        <a:pt x="37" y="5"/>
                      </a:lnTo>
                      <a:lnTo>
                        <a:pt x="38" y="6"/>
                      </a:lnTo>
                      <a:lnTo>
                        <a:pt x="40" y="7"/>
                      </a:lnTo>
                      <a:lnTo>
                        <a:pt x="40" y="9"/>
                      </a:lnTo>
                      <a:lnTo>
                        <a:pt x="42" y="10"/>
                      </a:lnTo>
                      <a:lnTo>
                        <a:pt x="42" y="13"/>
                      </a:lnTo>
                      <a:lnTo>
                        <a:pt x="43" y="15"/>
                      </a:lnTo>
                      <a:lnTo>
                        <a:pt x="43" y="17"/>
                      </a:lnTo>
                      <a:lnTo>
                        <a:pt x="43" y="20"/>
                      </a:lnTo>
                      <a:lnTo>
                        <a:pt x="44" y="23"/>
                      </a:lnTo>
                      <a:lnTo>
                        <a:pt x="45" y="27"/>
                      </a:lnTo>
                      <a:lnTo>
                        <a:pt x="45" y="31"/>
                      </a:lnTo>
                      <a:lnTo>
                        <a:pt x="45" y="35"/>
                      </a:lnTo>
                      <a:lnTo>
                        <a:pt x="45" y="39"/>
                      </a:lnTo>
                      <a:lnTo>
                        <a:pt x="47" y="43"/>
                      </a:lnTo>
                      <a:lnTo>
                        <a:pt x="47" y="48"/>
                      </a:lnTo>
                      <a:lnTo>
                        <a:pt x="48" y="52"/>
                      </a:lnTo>
                      <a:lnTo>
                        <a:pt x="49" y="57"/>
                      </a:lnTo>
                      <a:lnTo>
                        <a:pt x="50" y="62"/>
                      </a:lnTo>
                      <a:lnTo>
                        <a:pt x="52" y="67"/>
                      </a:lnTo>
                      <a:lnTo>
                        <a:pt x="53" y="72"/>
                      </a:lnTo>
                      <a:lnTo>
                        <a:pt x="55" y="77"/>
                      </a:lnTo>
                      <a:lnTo>
                        <a:pt x="58" y="78"/>
                      </a:lnTo>
                      <a:lnTo>
                        <a:pt x="55" y="77"/>
                      </a:lnTo>
                      <a:lnTo>
                        <a:pt x="56" y="78"/>
                      </a:lnTo>
                      <a:lnTo>
                        <a:pt x="57" y="78"/>
                      </a:lnTo>
                      <a:lnTo>
                        <a:pt x="57" y="79"/>
                      </a:lnTo>
                      <a:lnTo>
                        <a:pt x="57" y="78"/>
                      </a:lnTo>
                      <a:lnTo>
                        <a:pt x="58" y="78"/>
                      </a:lnTo>
                      <a:lnTo>
                        <a:pt x="58" y="77"/>
                      </a:lnTo>
                      <a:lnTo>
                        <a:pt x="58" y="76"/>
                      </a:lnTo>
                      <a:lnTo>
                        <a:pt x="58" y="75"/>
                      </a:lnTo>
                      <a:lnTo>
                        <a:pt x="5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61"/>
                <p:cNvSpPr>
                  <a:spLocks/>
                </p:cNvSpPr>
                <p:nvPr/>
              </p:nvSpPr>
              <p:spPr bwMode="auto">
                <a:xfrm>
                  <a:off x="662" y="1940"/>
                  <a:ext cx="48" cy="39"/>
                </a:xfrm>
                <a:custGeom>
                  <a:avLst/>
                  <a:gdLst>
                    <a:gd name="T0" fmla="*/ 33 w 69"/>
                    <a:gd name="T1" fmla="*/ 27 h 54"/>
                    <a:gd name="T2" fmla="*/ 31 w 69"/>
                    <a:gd name="T3" fmla="*/ 22 h 54"/>
                    <a:gd name="T4" fmla="*/ 29 w 69"/>
                    <a:gd name="T5" fmla="*/ 18 h 54"/>
                    <a:gd name="T6" fmla="*/ 28 w 69"/>
                    <a:gd name="T7" fmla="*/ 14 h 54"/>
                    <a:gd name="T8" fmla="*/ 26 w 69"/>
                    <a:gd name="T9" fmla="*/ 11 h 54"/>
                    <a:gd name="T10" fmla="*/ 25 w 69"/>
                    <a:gd name="T11" fmla="*/ 8 h 54"/>
                    <a:gd name="T12" fmla="*/ 24 w 69"/>
                    <a:gd name="T13" fmla="*/ 5 h 54"/>
                    <a:gd name="T14" fmla="*/ 23 w 69"/>
                    <a:gd name="T15" fmla="*/ 3 h 54"/>
                    <a:gd name="T16" fmla="*/ 22 w 69"/>
                    <a:gd name="T17" fmla="*/ 1 h 54"/>
                    <a:gd name="T18" fmla="*/ 19 w 69"/>
                    <a:gd name="T19" fmla="*/ 0 h 54"/>
                    <a:gd name="T20" fmla="*/ 17 w 69"/>
                    <a:gd name="T21" fmla="*/ 0 h 54"/>
                    <a:gd name="T22" fmla="*/ 15 w 69"/>
                    <a:gd name="T23" fmla="*/ 0 h 54"/>
                    <a:gd name="T24" fmla="*/ 13 w 69"/>
                    <a:gd name="T25" fmla="*/ 0 h 54"/>
                    <a:gd name="T26" fmla="*/ 10 w 69"/>
                    <a:gd name="T27" fmla="*/ 1 h 54"/>
                    <a:gd name="T28" fmla="*/ 8 w 69"/>
                    <a:gd name="T29" fmla="*/ 3 h 54"/>
                    <a:gd name="T30" fmla="*/ 4 w 69"/>
                    <a:gd name="T31" fmla="*/ 5 h 54"/>
                    <a:gd name="T32" fmla="*/ 0 w 69"/>
                    <a:gd name="T33" fmla="*/ 8 h 54"/>
                    <a:gd name="T34" fmla="*/ 3 w 69"/>
                    <a:gd name="T35" fmla="*/ 9 h 54"/>
                    <a:gd name="T36" fmla="*/ 6 w 69"/>
                    <a:gd name="T37" fmla="*/ 6 h 54"/>
                    <a:gd name="T38" fmla="*/ 10 w 69"/>
                    <a:gd name="T39" fmla="*/ 4 h 54"/>
                    <a:gd name="T40" fmla="*/ 13 w 69"/>
                    <a:gd name="T41" fmla="*/ 3 h 54"/>
                    <a:gd name="T42" fmla="*/ 15 w 69"/>
                    <a:gd name="T43" fmla="*/ 2 h 54"/>
                    <a:gd name="T44" fmla="*/ 17 w 69"/>
                    <a:gd name="T45" fmla="*/ 2 h 54"/>
                    <a:gd name="T46" fmla="*/ 18 w 69"/>
                    <a:gd name="T47" fmla="*/ 2 h 54"/>
                    <a:gd name="T48" fmla="*/ 20 w 69"/>
                    <a:gd name="T49" fmla="*/ 3 h 54"/>
                    <a:gd name="T50" fmla="*/ 21 w 69"/>
                    <a:gd name="T51" fmla="*/ 4 h 54"/>
                    <a:gd name="T52" fmla="*/ 22 w 69"/>
                    <a:gd name="T53" fmla="*/ 6 h 54"/>
                    <a:gd name="T54" fmla="*/ 23 w 69"/>
                    <a:gd name="T55" fmla="*/ 8 h 54"/>
                    <a:gd name="T56" fmla="*/ 24 w 69"/>
                    <a:gd name="T57" fmla="*/ 10 h 54"/>
                    <a:gd name="T58" fmla="*/ 26 w 69"/>
                    <a:gd name="T59" fmla="*/ 14 h 54"/>
                    <a:gd name="T60" fmla="*/ 28 w 69"/>
                    <a:gd name="T61" fmla="*/ 17 h 54"/>
                    <a:gd name="T62" fmla="*/ 29 w 69"/>
                    <a:gd name="T63" fmla="*/ 21 h 54"/>
                    <a:gd name="T64" fmla="*/ 31 w 69"/>
                    <a:gd name="T65" fmla="*/ 25 h 54"/>
                    <a:gd name="T66" fmla="*/ 32 w 69"/>
                    <a:gd name="T67" fmla="*/ 27 h 54"/>
                    <a:gd name="T68" fmla="*/ 32 w 69"/>
                    <a:gd name="T69" fmla="*/ 28 h 54"/>
                    <a:gd name="T70" fmla="*/ 32 w 69"/>
                    <a:gd name="T71" fmla="*/ 28 h 54"/>
                    <a:gd name="T72" fmla="*/ 33 w 69"/>
                    <a:gd name="T73" fmla="*/ 28 h 54"/>
                    <a:gd name="T74" fmla="*/ 33 w 69"/>
                    <a:gd name="T75" fmla="*/ 28 h 54"/>
                    <a:gd name="T76" fmla="*/ 33 w 69"/>
                    <a:gd name="T77" fmla="*/ 28 h 54"/>
                    <a:gd name="T78" fmla="*/ 33 w 69"/>
                    <a:gd name="T79" fmla="*/ 27 h 54"/>
                    <a:gd name="T80" fmla="*/ 33 w 69"/>
                    <a:gd name="T81" fmla="*/ 27 h 54"/>
                    <a:gd name="T82" fmla="*/ 33 w 69"/>
                    <a:gd name="T83" fmla="*/ 27 h 54"/>
                    <a:gd name="T84" fmla="*/ 33 w 69"/>
                    <a:gd name="T85" fmla="*/ 27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 h="54">
                      <a:moveTo>
                        <a:pt x="68" y="53"/>
                      </a:moveTo>
                      <a:lnTo>
                        <a:pt x="68" y="51"/>
                      </a:lnTo>
                      <a:lnTo>
                        <a:pt x="66" y="47"/>
                      </a:lnTo>
                      <a:lnTo>
                        <a:pt x="64" y="43"/>
                      </a:lnTo>
                      <a:lnTo>
                        <a:pt x="63" y="39"/>
                      </a:lnTo>
                      <a:lnTo>
                        <a:pt x="61" y="34"/>
                      </a:lnTo>
                      <a:lnTo>
                        <a:pt x="59" y="31"/>
                      </a:lnTo>
                      <a:lnTo>
                        <a:pt x="58" y="27"/>
                      </a:lnTo>
                      <a:lnTo>
                        <a:pt x="56" y="24"/>
                      </a:lnTo>
                      <a:lnTo>
                        <a:pt x="55" y="21"/>
                      </a:lnTo>
                      <a:lnTo>
                        <a:pt x="54" y="18"/>
                      </a:lnTo>
                      <a:lnTo>
                        <a:pt x="52" y="15"/>
                      </a:lnTo>
                      <a:lnTo>
                        <a:pt x="51" y="12"/>
                      </a:lnTo>
                      <a:lnTo>
                        <a:pt x="50" y="10"/>
                      </a:lnTo>
                      <a:lnTo>
                        <a:pt x="48" y="8"/>
                      </a:lnTo>
                      <a:lnTo>
                        <a:pt x="47" y="6"/>
                      </a:lnTo>
                      <a:lnTo>
                        <a:pt x="45" y="4"/>
                      </a:lnTo>
                      <a:lnTo>
                        <a:pt x="44" y="3"/>
                      </a:lnTo>
                      <a:lnTo>
                        <a:pt x="42" y="2"/>
                      </a:lnTo>
                      <a:lnTo>
                        <a:pt x="40" y="0"/>
                      </a:lnTo>
                      <a:lnTo>
                        <a:pt x="38" y="0"/>
                      </a:lnTo>
                      <a:lnTo>
                        <a:pt x="36" y="0"/>
                      </a:lnTo>
                      <a:lnTo>
                        <a:pt x="34" y="0"/>
                      </a:lnTo>
                      <a:lnTo>
                        <a:pt x="32" y="0"/>
                      </a:lnTo>
                      <a:lnTo>
                        <a:pt x="30" y="0"/>
                      </a:lnTo>
                      <a:lnTo>
                        <a:pt x="27" y="0"/>
                      </a:lnTo>
                      <a:lnTo>
                        <a:pt x="25" y="2"/>
                      </a:lnTo>
                      <a:lnTo>
                        <a:pt x="22" y="2"/>
                      </a:lnTo>
                      <a:lnTo>
                        <a:pt x="19" y="4"/>
                      </a:lnTo>
                      <a:lnTo>
                        <a:pt x="16" y="6"/>
                      </a:lnTo>
                      <a:lnTo>
                        <a:pt x="12" y="8"/>
                      </a:lnTo>
                      <a:lnTo>
                        <a:pt x="9" y="10"/>
                      </a:lnTo>
                      <a:lnTo>
                        <a:pt x="4" y="12"/>
                      </a:lnTo>
                      <a:lnTo>
                        <a:pt x="0" y="15"/>
                      </a:lnTo>
                      <a:lnTo>
                        <a:pt x="2" y="19"/>
                      </a:lnTo>
                      <a:lnTo>
                        <a:pt x="6" y="16"/>
                      </a:lnTo>
                      <a:lnTo>
                        <a:pt x="10" y="13"/>
                      </a:lnTo>
                      <a:lnTo>
                        <a:pt x="13" y="11"/>
                      </a:lnTo>
                      <a:lnTo>
                        <a:pt x="17" y="9"/>
                      </a:lnTo>
                      <a:lnTo>
                        <a:pt x="20" y="8"/>
                      </a:lnTo>
                      <a:lnTo>
                        <a:pt x="23" y="6"/>
                      </a:lnTo>
                      <a:lnTo>
                        <a:pt x="26" y="5"/>
                      </a:lnTo>
                      <a:lnTo>
                        <a:pt x="28" y="4"/>
                      </a:lnTo>
                      <a:lnTo>
                        <a:pt x="30" y="4"/>
                      </a:lnTo>
                      <a:lnTo>
                        <a:pt x="32" y="4"/>
                      </a:lnTo>
                      <a:lnTo>
                        <a:pt x="34" y="4"/>
                      </a:lnTo>
                      <a:lnTo>
                        <a:pt x="36" y="4"/>
                      </a:lnTo>
                      <a:lnTo>
                        <a:pt x="38" y="4"/>
                      </a:lnTo>
                      <a:lnTo>
                        <a:pt x="39" y="5"/>
                      </a:lnTo>
                      <a:lnTo>
                        <a:pt x="41" y="6"/>
                      </a:lnTo>
                      <a:lnTo>
                        <a:pt x="42" y="6"/>
                      </a:lnTo>
                      <a:lnTo>
                        <a:pt x="43" y="8"/>
                      </a:lnTo>
                      <a:lnTo>
                        <a:pt x="44" y="9"/>
                      </a:lnTo>
                      <a:lnTo>
                        <a:pt x="46" y="11"/>
                      </a:lnTo>
                      <a:lnTo>
                        <a:pt x="47" y="13"/>
                      </a:lnTo>
                      <a:lnTo>
                        <a:pt x="48" y="15"/>
                      </a:lnTo>
                      <a:lnTo>
                        <a:pt x="50" y="17"/>
                      </a:lnTo>
                      <a:lnTo>
                        <a:pt x="51" y="20"/>
                      </a:lnTo>
                      <a:lnTo>
                        <a:pt x="52" y="23"/>
                      </a:lnTo>
                      <a:lnTo>
                        <a:pt x="54" y="26"/>
                      </a:lnTo>
                      <a:lnTo>
                        <a:pt x="55" y="29"/>
                      </a:lnTo>
                      <a:lnTo>
                        <a:pt x="57" y="33"/>
                      </a:lnTo>
                      <a:lnTo>
                        <a:pt x="58" y="36"/>
                      </a:lnTo>
                      <a:lnTo>
                        <a:pt x="60" y="40"/>
                      </a:lnTo>
                      <a:lnTo>
                        <a:pt x="62" y="45"/>
                      </a:lnTo>
                      <a:lnTo>
                        <a:pt x="63" y="49"/>
                      </a:lnTo>
                      <a:lnTo>
                        <a:pt x="66" y="53"/>
                      </a:lnTo>
                      <a:lnTo>
                        <a:pt x="66" y="51"/>
                      </a:lnTo>
                      <a:lnTo>
                        <a:pt x="66" y="53"/>
                      </a:lnTo>
                      <a:lnTo>
                        <a:pt x="66" y="54"/>
                      </a:lnTo>
                      <a:lnTo>
                        <a:pt x="67" y="54"/>
                      </a:lnTo>
                      <a:lnTo>
                        <a:pt x="68" y="54"/>
                      </a:lnTo>
                      <a:lnTo>
                        <a:pt x="68" y="53"/>
                      </a:lnTo>
                      <a:lnTo>
                        <a:pt x="69" y="53"/>
                      </a:lnTo>
                      <a:lnTo>
                        <a:pt x="69" y="52"/>
                      </a:lnTo>
                      <a:lnTo>
                        <a:pt x="68" y="52"/>
                      </a:lnTo>
                      <a:lnTo>
                        <a:pt x="68" y="51"/>
                      </a:lnTo>
                      <a:lnTo>
                        <a:pt x="6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62"/>
                <p:cNvSpPr>
                  <a:spLocks/>
                </p:cNvSpPr>
                <p:nvPr/>
              </p:nvSpPr>
              <p:spPr bwMode="auto">
                <a:xfrm>
                  <a:off x="674" y="1976"/>
                  <a:ext cx="35" cy="11"/>
                </a:xfrm>
                <a:custGeom>
                  <a:avLst/>
                  <a:gdLst>
                    <a:gd name="T0" fmla="*/ 1 w 50"/>
                    <a:gd name="T1" fmla="*/ 6 h 16"/>
                    <a:gd name="T2" fmla="*/ 2 w 50"/>
                    <a:gd name="T3" fmla="*/ 6 h 16"/>
                    <a:gd name="T4" fmla="*/ 3 w 50"/>
                    <a:gd name="T5" fmla="*/ 6 h 16"/>
                    <a:gd name="T6" fmla="*/ 4 w 50"/>
                    <a:gd name="T7" fmla="*/ 6 h 16"/>
                    <a:gd name="T8" fmla="*/ 5 w 50"/>
                    <a:gd name="T9" fmla="*/ 6 h 16"/>
                    <a:gd name="T10" fmla="*/ 7 w 50"/>
                    <a:gd name="T11" fmla="*/ 6 h 16"/>
                    <a:gd name="T12" fmla="*/ 9 w 50"/>
                    <a:gd name="T13" fmla="*/ 6 h 16"/>
                    <a:gd name="T14" fmla="*/ 11 w 50"/>
                    <a:gd name="T15" fmla="*/ 6 h 16"/>
                    <a:gd name="T16" fmla="*/ 13 w 50"/>
                    <a:gd name="T17" fmla="*/ 7 h 16"/>
                    <a:gd name="T18" fmla="*/ 15 w 50"/>
                    <a:gd name="T19" fmla="*/ 7 h 16"/>
                    <a:gd name="T20" fmla="*/ 17 w 50"/>
                    <a:gd name="T21" fmla="*/ 7 h 16"/>
                    <a:gd name="T22" fmla="*/ 19 w 50"/>
                    <a:gd name="T23" fmla="*/ 6 h 16"/>
                    <a:gd name="T24" fmla="*/ 20 w 50"/>
                    <a:gd name="T25" fmla="*/ 6 h 16"/>
                    <a:gd name="T26" fmla="*/ 22 w 50"/>
                    <a:gd name="T27" fmla="*/ 4 h 16"/>
                    <a:gd name="T28" fmla="*/ 24 w 50"/>
                    <a:gd name="T29" fmla="*/ 3 h 16"/>
                    <a:gd name="T30" fmla="*/ 25 w 50"/>
                    <a:gd name="T31" fmla="*/ 1 h 16"/>
                    <a:gd name="T32" fmla="*/ 22 w 50"/>
                    <a:gd name="T33" fmla="*/ 1 h 16"/>
                    <a:gd name="T34" fmla="*/ 22 w 50"/>
                    <a:gd name="T35" fmla="*/ 2 h 16"/>
                    <a:gd name="T36" fmla="*/ 20 w 50"/>
                    <a:gd name="T37" fmla="*/ 3 h 16"/>
                    <a:gd name="T38" fmla="*/ 19 w 50"/>
                    <a:gd name="T39" fmla="*/ 4 h 16"/>
                    <a:gd name="T40" fmla="*/ 18 w 50"/>
                    <a:gd name="T41" fmla="*/ 4 h 16"/>
                    <a:gd name="T42" fmla="*/ 15 w 50"/>
                    <a:gd name="T43" fmla="*/ 5 h 16"/>
                    <a:gd name="T44" fmla="*/ 14 w 50"/>
                    <a:gd name="T45" fmla="*/ 5 h 16"/>
                    <a:gd name="T46" fmla="*/ 12 w 50"/>
                    <a:gd name="T47" fmla="*/ 4 h 16"/>
                    <a:gd name="T48" fmla="*/ 10 w 50"/>
                    <a:gd name="T49" fmla="*/ 4 h 16"/>
                    <a:gd name="T50" fmla="*/ 8 w 50"/>
                    <a:gd name="T51" fmla="*/ 4 h 16"/>
                    <a:gd name="T52" fmla="*/ 6 w 50"/>
                    <a:gd name="T53" fmla="*/ 4 h 16"/>
                    <a:gd name="T54" fmla="*/ 4 w 50"/>
                    <a:gd name="T55" fmla="*/ 4 h 16"/>
                    <a:gd name="T56" fmla="*/ 3 w 50"/>
                    <a:gd name="T57" fmla="*/ 4 h 16"/>
                    <a:gd name="T58" fmla="*/ 1 w 50"/>
                    <a:gd name="T59" fmla="*/ 4 h 16"/>
                    <a:gd name="T60" fmla="*/ 1 w 50"/>
                    <a:gd name="T61" fmla="*/ 5 h 16"/>
                    <a:gd name="T62" fmla="*/ 0 w 50"/>
                    <a:gd name="T63" fmla="*/ 6 h 16"/>
                    <a:gd name="T64" fmla="*/ 0 w 50"/>
                    <a:gd name="T65" fmla="*/ 7 h 16"/>
                    <a:gd name="T66" fmla="*/ 0 w 50"/>
                    <a:gd name="T67" fmla="*/ 7 h 16"/>
                    <a:gd name="T68" fmla="*/ 0 w 50"/>
                    <a:gd name="T69" fmla="*/ 7 h 16"/>
                    <a:gd name="T70" fmla="*/ 0 w 50"/>
                    <a:gd name="T71" fmla="*/ 8 h 16"/>
                    <a:gd name="T72" fmla="*/ 1 w 50"/>
                    <a:gd name="T73" fmla="*/ 8 h 16"/>
                    <a:gd name="T74" fmla="*/ 1 w 50"/>
                    <a:gd name="T75" fmla="*/ 8 h 16"/>
                    <a:gd name="T76" fmla="*/ 1 w 50"/>
                    <a:gd name="T77" fmla="*/ 8 h 16"/>
                    <a:gd name="T78" fmla="*/ 1 w 50"/>
                    <a:gd name="T79" fmla="*/ 7 h 16"/>
                    <a:gd name="T80" fmla="*/ 1 w 50"/>
                    <a:gd name="T81" fmla="*/ 7 h 16"/>
                    <a:gd name="T82" fmla="*/ 1 w 50"/>
                    <a:gd name="T83" fmla="*/ 7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0" h="16">
                      <a:moveTo>
                        <a:pt x="3" y="14"/>
                      </a:moveTo>
                      <a:lnTo>
                        <a:pt x="3" y="13"/>
                      </a:lnTo>
                      <a:lnTo>
                        <a:pt x="4" y="13"/>
                      </a:lnTo>
                      <a:lnTo>
                        <a:pt x="5" y="13"/>
                      </a:lnTo>
                      <a:lnTo>
                        <a:pt x="5" y="12"/>
                      </a:lnTo>
                      <a:lnTo>
                        <a:pt x="6" y="12"/>
                      </a:lnTo>
                      <a:lnTo>
                        <a:pt x="8" y="12"/>
                      </a:lnTo>
                      <a:lnTo>
                        <a:pt x="9" y="12"/>
                      </a:lnTo>
                      <a:lnTo>
                        <a:pt x="10" y="12"/>
                      </a:lnTo>
                      <a:lnTo>
                        <a:pt x="12" y="12"/>
                      </a:lnTo>
                      <a:lnTo>
                        <a:pt x="14" y="13"/>
                      </a:lnTo>
                      <a:lnTo>
                        <a:pt x="16" y="13"/>
                      </a:lnTo>
                      <a:lnTo>
                        <a:pt x="18" y="13"/>
                      </a:lnTo>
                      <a:lnTo>
                        <a:pt x="19" y="13"/>
                      </a:lnTo>
                      <a:lnTo>
                        <a:pt x="21" y="13"/>
                      </a:lnTo>
                      <a:lnTo>
                        <a:pt x="24" y="13"/>
                      </a:lnTo>
                      <a:lnTo>
                        <a:pt x="26" y="14"/>
                      </a:lnTo>
                      <a:lnTo>
                        <a:pt x="28" y="14"/>
                      </a:lnTo>
                      <a:lnTo>
                        <a:pt x="30" y="14"/>
                      </a:lnTo>
                      <a:lnTo>
                        <a:pt x="32" y="14"/>
                      </a:lnTo>
                      <a:lnTo>
                        <a:pt x="34" y="14"/>
                      </a:lnTo>
                      <a:lnTo>
                        <a:pt x="36" y="13"/>
                      </a:lnTo>
                      <a:lnTo>
                        <a:pt x="38" y="13"/>
                      </a:lnTo>
                      <a:lnTo>
                        <a:pt x="40" y="12"/>
                      </a:lnTo>
                      <a:lnTo>
                        <a:pt x="42" y="12"/>
                      </a:lnTo>
                      <a:lnTo>
                        <a:pt x="43" y="10"/>
                      </a:lnTo>
                      <a:lnTo>
                        <a:pt x="45" y="9"/>
                      </a:lnTo>
                      <a:lnTo>
                        <a:pt x="46" y="8"/>
                      </a:lnTo>
                      <a:lnTo>
                        <a:pt x="48" y="7"/>
                      </a:lnTo>
                      <a:lnTo>
                        <a:pt x="50" y="5"/>
                      </a:lnTo>
                      <a:lnTo>
                        <a:pt x="50" y="2"/>
                      </a:lnTo>
                      <a:lnTo>
                        <a:pt x="48" y="0"/>
                      </a:lnTo>
                      <a:lnTo>
                        <a:pt x="46" y="2"/>
                      </a:lnTo>
                      <a:lnTo>
                        <a:pt x="45" y="4"/>
                      </a:lnTo>
                      <a:lnTo>
                        <a:pt x="45" y="5"/>
                      </a:lnTo>
                      <a:lnTo>
                        <a:pt x="43" y="6"/>
                      </a:lnTo>
                      <a:lnTo>
                        <a:pt x="42" y="7"/>
                      </a:lnTo>
                      <a:lnTo>
                        <a:pt x="40" y="8"/>
                      </a:lnTo>
                      <a:lnTo>
                        <a:pt x="39" y="8"/>
                      </a:lnTo>
                      <a:lnTo>
                        <a:pt x="37" y="9"/>
                      </a:lnTo>
                      <a:lnTo>
                        <a:pt x="35" y="9"/>
                      </a:lnTo>
                      <a:lnTo>
                        <a:pt x="34" y="10"/>
                      </a:lnTo>
                      <a:lnTo>
                        <a:pt x="32" y="10"/>
                      </a:lnTo>
                      <a:lnTo>
                        <a:pt x="30" y="10"/>
                      </a:lnTo>
                      <a:lnTo>
                        <a:pt x="28" y="10"/>
                      </a:lnTo>
                      <a:lnTo>
                        <a:pt x="26" y="10"/>
                      </a:lnTo>
                      <a:lnTo>
                        <a:pt x="24" y="9"/>
                      </a:lnTo>
                      <a:lnTo>
                        <a:pt x="22" y="9"/>
                      </a:lnTo>
                      <a:lnTo>
                        <a:pt x="20" y="9"/>
                      </a:lnTo>
                      <a:lnTo>
                        <a:pt x="18" y="9"/>
                      </a:lnTo>
                      <a:lnTo>
                        <a:pt x="16" y="8"/>
                      </a:lnTo>
                      <a:lnTo>
                        <a:pt x="14" y="8"/>
                      </a:lnTo>
                      <a:lnTo>
                        <a:pt x="12" y="8"/>
                      </a:lnTo>
                      <a:lnTo>
                        <a:pt x="11" y="8"/>
                      </a:lnTo>
                      <a:lnTo>
                        <a:pt x="9" y="8"/>
                      </a:lnTo>
                      <a:lnTo>
                        <a:pt x="8" y="8"/>
                      </a:lnTo>
                      <a:lnTo>
                        <a:pt x="6" y="8"/>
                      </a:lnTo>
                      <a:lnTo>
                        <a:pt x="5" y="8"/>
                      </a:lnTo>
                      <a:lnTo>
                        <a:pt x="3" y="8"/>
                      </a:lnTo>
                      <a:lnTo>
                        <a:pt x="2" y="9"/>
                      </a:lnTo>
                      <a:lnTo>
                        <a:pt x="1" y="10"/>
                      </a:lnTo>
                      <a:lnTo>
                        <a:pt x="0" y="11"/>
                      </a:lnTo>
                      <a:lnTo>
                        <a:pt x="0" y="13"/>
                      </a:lnTo>
                      <a:lnTo>
                        <a:pt x="0" y="14"/>
                      </a:lnTo>
                      <a:lnTo>
                        <a:pt x="0" y="15"/>
                      </a:lnTo>
                      <a:lnTo>
                        <a:pt x="0" y="16"/>
                      </a:lnTo>
                      <a:lnTo>
                        <a:pt x="1" y="16"/>
                      </a:lnTo>
                      <a:lnTo>
                        <a:pt x="2" y="16"/>
                      </a:lnTo>
                      <a:lnTo>
                        <a:pt x="2" y="15"/>
                      </a:lnTo>
                      <a:lnTo>
                        <a:pt x="3" y="15"/>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63"/>
                <p:cNvSpPr>
                  <a:spLocks/>
                </p:cNvSpPr>
                <p:nvPr/>
              </p:nvSpPr>
              <p:spPr bwMode="auto">
                <a:xfrm>
                  <a:off x="655" y="1985"/>
                  <a:ext cx="21" cy="47"/>
                </a:xfrm>
                <a:custGeom>
                  <a:avLst/>
                  <a:gdLst>
                    <a:gd name="T0" fmla="*/ 1 w 30"/>
                    <a:gd name="T1" fmla="*/ 15 h 66"/>
                    <a:gd name="T2" fmla="*/ 4 w 30"/>
                    <a:gd name="T3" fmla="*/ 19 h 66"/>
                    <a:gd name="T4" fmla="*/ 7 w 30"/>
                    <a:gd name="T5" fmla="*/ 23 h 66"/>
                    <a:gd name="T6" fmla="*/ 8 w 30"/>
                    <a:gd name="T7" fmla="*/ 26 h 66"/>
                    <a:gd name="T8" fmla="*/ 10 w 30"/>
                    <a:gd name="T9" fmla="*/ 29 h 66"/>
                    <a:gd name="T10" fmla="*/ 11 w 30"/>
                    <a:gd name="T11" fmla="*/ 31 h 66"/>
                    <a:gd name="T12" fmla="*/ 13 w 30"/>
                    <a:gd name="T13" fmla="*/ 33 h 66"/>
                    <a:gd name="T14" fmla="*/ 13 w 30"/>
                    <a:gd name="T15" fmla="*/ 33 h 66"/>
                    <a:gd name="T16" fmla="*/ 14 w 30"/>
                    <a:gd name="T17" fmla="*/ 33 h 66"/>
                    <a:gd name="T18" fmla="*/ 15 w 30"/>
                    <a:gd name="T19" fmla="*/ 31 h 66"/>
                    <a:gd name="T20" fmla="*/ 15 w 30"/>
                    <a:gd name="T21" fmla="*/ 29 h 66"/>
                    <a:gd name="T22" fmla="*/ 15 w 30"/>
                    <a:gd name="T23" fmla="*/ 27 h 66"/>
                    <a:gd name="T24" fmla="*/ 15 w 30"/>
                    <a:gd name="T25" fmla="*/ 23 h 66"/>
                    <a:gd name="T26" fmla="*/ 15 w 30"/>
                    <a:gd name="T27" fmla="*/ 18 h 66"/>
                    <a:gd name="T28" fmla="*/ 15 w 30"/>
                    <a:gd name="T29" fmla="*/ 11 h 66"/>
                    <a:gd name="T30" fmla="*/ 15 w 30"/>
                    <a:gd name="T31" fmla="*/ 4 h 66"/>
                    <a:gd name="T32" fmla="*/ 13 w 30"/>
                    <a:gd name="T33" fmla="*/ 0 h 66"/>
                    <a:gd name="T34" fmla="*/ 13 w 30"/>
                    <a:gd name="T35" fmla="*/ 8 h 66"/>
                    <a:gd name="T36" fmla="*/ 13 w 30"/>
                    <a:gd name="T37" fmla="*/ 15 h 66"/>
                    <a:gd name="T38" fmla="*/ 13 w 30"/>
                    <a:gd name="T39" fmla="*/ 20 h 66"/>
                    <a:gd name="T40" fmla="*/ 13 w 30"/>
                    <a:gd name="T41" fmla="*/ 25 h 66"/>
                    <a:gd name="T42" fmla="*/ 13 w 30"/>
                    <a:gd name="T43" fmla="*/ 28 h 66"/>
                    <a:gd name="T44" fmla="*/ 13 w 30"/>
                    <a:gd name="T45" fmla="*/ 31 h 66"/>
                    <a:gd name="T46" fmla="*/ 13 w 30"/>
                    <a:gd name="T47" fmla="*/ 31 h 66"/>
                    <a:gd name="T48" fmla="*/ 13 w 30"/>
                    <a:gd name="T49" fmla="*/ 31 h 66"/>
                    <a:gd name="T50" fmla="*/ 14 w 30"/>
                    <a:gd name="T51" fmla="*/ 31 h 66"/>
                    <a:gd name="T52" fmla="*/ 13 w 30"/>
                    <a:gd name="T53" fmla="*/ 31 h 66"/>
                    <a:gd name="T54" fmla="*/ 12 w 30"/>
                    <a:gd name="T55" fmla="*/ 29 h 66"/>
                    <a:gd name="T56" fmla="*/ 11 w 30"/>
                    <a:gd name="T57" fmla="*/ 26 h 66"/>
                    <a:gd name="T58" fmla="*/ 9 w 30"/>
                    <a:gd name="T59" fmla="*/ 23 h 66"/>
                    <a:gd name="T60" fmla="*/ 7 w 30"/>
                    <a:gd name="T61" fmla="*/ 20 h 66"/>
                    <a:gd name="T62" fmla="*/ 4 w 30"/>
                    <a:gd name="T63" fmla="*/ 15 h 66"/>
                    <a:gd name="T64" fmla="*/ 1 w 30"/>
                    <a:gd name="T65" fmla="*/ 11 h 66"/>
                    <a:gd name="T66" fmla="*/ 1 w 30"/>
                    <a:gd name="T67" fmla="*/ 11 h 66"/>
                    <a:gd name="T68" fmla="*/ 1 w 30"/>
                    <a:gd name="T69" fmla="*/ 11 h 66"/>
                    <a:gd name="T70" fmla="*/ 1 w 30"/>
                    <a:gd name="T71" fmla="*/ 11 h 66"/>
                    <a:gd name="T72" fmla="*/ 0 w 30"/>
                    <a:gd name="T73" fmla="*/ 11 h 66"/>
                    <a:gd name="T74" fmla="*/ 0 w 30"/>
                    <a:gd name="T75" fmla="*/ 11 h 66"/>
                    <a:gd name="T76" fmla="*/ 0 w 30"/>
                    <a:gd name="T77" fmla="*/ 11 h 66"/>
                    <a:gd name="T78" fmla="*/ 0 w 30"/>
                    <a:gd name="T79" fmla="*/ 11 h 66"/>
                    <a:gd name="T80" fmla="*/ 0 w 30"/>
                    <a:gd name="T81" fmla="*/ 11 h 66"/>
                    <a:gd name="T82" fmla="*/ 0 w 30"/>
                    <a:gd name="T83" fmla="*/ 11 h 66"/>
                    <a:gd name="T84" fmla="*/ 0 w 30"/>
                    <a:gd name="T85" fmla="*/ 12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66">
                      <a:moveTo>
                        <a:pt x="0" y="24"/>
                      </a:moveTo>
                      <a:lnTo>
                        <a:pt x="3" y="29"/>
                      </a:lnTo>
                      <a:lnTo>
                        <a:pt x="6" y="33"/>
                      </a:lnTo>
                      <a:lnTo>
                        <a:pt x="9" y="37"/>
                      </a:lnTo>
                      <a:lnTo>
                        <a:pt x="11" y="41"/>
                      </a:lnTo>
                      <a:lnTo>
                        <a:pt x="14" y="45"/>
                      </a:lnTo>
                      <a:lnTo>
                        <a:pt x="15" y="48"/>
                      </a:lnTo>
                      <a:lnTo>
                        <a:pt x="17" y="51"/>
                      </a:lnTo>
                      <a:lnTo>
                        <a:pt x="19" y="54"/>
                      </a:lnTo>
                      <a:lnTo>
                        <a:pt x="20" y="57"/>
                      </a:lnTo>
                      <a:lnTo>
                        <a:pt x="22" y="59"/>
                      </a:lnTo>
                      <a:lnTo>
                        <a:pt x="23" y="61"/>
                      </a:lnTo>
                      <a:lnTo>
                        <a:pt x="24" y="63"/>
                      </a:lnTo>
                      <a:lnTo>
                        <a:pt x="25" y="64"/>
                      </a:lnTo>
                      <a:lnTo>
                        <a:pt x="25" y="65"/>
                      </a:lnTo>
                      <a:lnTo>
                        <a:pt x="27" y="66"/>
                      </a:lnTo>
                      <a:lnTo>
                        <a:pt x="28" y="66"/>
                      </a:lnTo>
                      <a:lnTo>
                        <a:pt x="29" y="65"/>
                      </a:lnTo>
                      <a:lnTo>
                        <a:pt x="30" y="64"/>
                      </a:lnTo>
                      <a:lnTo>
                        <a:pt x="30" y="62"/>
                      </a:lnTo>
                      <a:lnTo>
                        <a:pt x="30" y="60"/>
                      </a:lnTo>
                      <a:lnTo>
                        <a:pt x="30" y="58"/>
                      </a:lnTo>
                      <a:lnTo>
                        <a:pt x="30" y="56"/>
                      </a:lnTo>
                      <a:lnTo>
                        <a:pt x="30" y="53"/>
                      </a:lnTo>
                      <a:lnTo>
                        <a:pt x="30" y="49"/>
                      </a:lnTo>
                      <a:lnTo>
                        <a:pt x="30" y="45"/>
                      </a:lnTo>
                      <a:lnTo>
                        <a:pt x="30" y="40"/>
                      </a:lnTo>
                      <a:lnTo>
                        <a:pt x="30" y="35"/>
                      </a:lnTo>
                      <a:lnTo>
                        <a:pt x="30" y="29"/>
                      </a:lnTo>
                      <a:lnTo>
                        <a:pt x="30" y="23"/>
                      </a:lnTo>
                      <a:lnTo>
                        <a:pt x="30" y="15"/>
                      </a:lnTo>
                      <a:lnTo>
                        <a:pt x="30" y="8"/>
                      </a:lnTo>
                      <a:lnTo>
                        <a:pt x="30" y="0"/>
                      </a:lnTo>
                      <a:lnTo>
                        <a:pt x="27" y="0"/>
                      </a:lnTo>
                      <a:lnTo>
                        <a:pt x="27" y="8"/>
                      </a:lnTo>
                      <a:lnTo>
                        <a:pt x="27" y="16"/>
                      </a:lnTo>
                      <a:lnTo>
                        <a:pt x="27" y="23"/>
                      </a:lnTo>
                      <a:lnTo>
                        <a:pt x="27" y="29"/>
                      </a:lnTo>
                      <a:lnTo>
                        <a:pt x="27" y="35"/>
                      </a:lnTo>
                      <a:lnTo>
                        <a:pt x="27" y="40"/>
                      </a:lnTo>
                      <a:lnTo>
                        <a:pt x="27" y="45"/>
                      </a:lnTo>
                      <a:lnTo>
                        <a:pt x="27" y="49"/>
                      </a:lnTo>
                      <a:lnTo>
                        <a:pt x="27" y="53"/>
                      </a:lnTo>
                      <a:lnTo>
                        <a:pt x="27" y="56"/>
                      </a:lnTo>
                      <a:lnTo>
                        <a:pt x="27" y="58"/>
                      </a:lnTo>
                      <a:lnTo>
                        <a:pt x="27" y="60"/>
                      </a:lnTo>
                      <a:lnTo>
                        <a:pt x="27" y="62"/>
                      </a:lnTo>
                      <a:lnTo>
                        <a:pt x="27" y="63"/>
                      </a:lnTo>
                      <a:lnTo>
                        <a:pt x="27" y="62"/>
                      </a:lnTo>
                      <a:lnTo>
                        <a:pt x="28" y="62"/>
                      </a:lnTo>
                      <a:lnTo>
                        <a:pt x="27" y="61"/>
                      </a:lnTo>
                      <a:lnTo>
                        <a:pt x="27" y="60"/>
                      </a:lnTo>
                      <a:lnTo>
                        <a:pt x="25" y="59"/>
                      </a:lnTo>
                      <a:lnTo>
                        <a:pt x="24" y="57"/>
                      </a:lnTo>
                      <a:lnTo>
                        <a:pt x="23" y="54"/>
                      </a:lnTo>
                      <a:lnTo>
                        <a:pt x="22" y="52"/>
                      </a:lnTo>
                      <a:lnTo>
                        <a:pt x="20" y="49"/>
                      </a:lnTo>
                      <a:lnTo>
                        <a:pt x="18" y="45"/>
                      </a:lnTo>
                      <a:lnTo>
                        <a:pt x="16" y="42"/>
                      </a:lnTo>
                      <a:lnTo>
                        <a:pt x="14" y="39"/>
                      </a:lnTo>
                      <a:lnTo>
                        <a:pt x="11" y="35"/>
                      </a:lnTo>
                      <a:lnTo>
                        <a:pt x="9" y="30"/>
                      </a:lnTo>
                      <a:lnTo>
                        <a:pt x="6" y="26"/>
                      </a:lnTo>
                      <a:lnTo>
                        <a:pt x="3" y="21"/>
                      </a:lnTo>
                      <a:lnTo>
                        <a:pt x="2" y="21"/>
                      </a:lnTo>
                      <a:lnTo>
                        <a:pt x="1" y="21"/>
                      </a:lnTo>
                      <a:lnTo>
                        <a:pt x="0" y="21"/>
                      </a:lnTo>
                      <a:lnTo>
                        <a:pt x="0" y="22"/>
                      </a:lnTo>
                      <a:lnTo>
                        <a:pt x="0" y="23"/>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64"/>
                <p:cNvSpPr>
                  <a:spLocks/>
                </p:cNvSpPr>
                <p:nvPr/>
              </p:nvSpPr>
              <p:spPr bwMode="auto">
                <a:xfrm>
                  <a:off x="610" y="1995"/>
                  <a:ext cx="47" cy="39"/>
                </a:xfrm>
                <a:custGeom>
                  <a:avLst/>
                  <a:gdLst>
                    <a:gd name="T0" fmla="*/ 1 w 68"/>
                    <a:gd name="T1" fmla="*/ 25 h 54"/>
                    <a:gd name="T2" fmla="*/ 2 w 68"/>
                    <a:gd name="T3" fmla="*/ 27 h 54"/>
                    <a:gd name="T4" fmla="*/ 4 w 68"/>
                    <a:gd name="T5" fmla="*/ 28 h 54"/>
                    <a:gd name="T6" fmla="*/ 6 w 68"/>
                    <a:gd name="T7" fmla="*/ 27 h 54"/>
                    <a:gd name="T8" fmla="*/ 7 w 68"/>
                    <a:gd name="T9" fmla="*/ 25 h 54"/>
                    <a:gd name="T10" fmla="*/ 9 w 68"/>
                    <a:gd name="T11" fmla="*/ 23 h 54"/>
                    <a:gd name="T12" fmla="*/ 11 w 68"/>
                    <a:gd name="T13" fmla="*/ 20 h 54"/>
                    <a:gd name="T14" fmla="*/ 13 w 68"/>
                    <a:gd name="T15" fmla="*/ 16 h 54"/>
                    <a:gd name="T16" fmla="*/ 15 w 68"/>
                    <a:gd name="T17" fmla="*/ 13 h 54"/>
                    <a:gd name="T18" fmla="*/ 18 w 68"/>
                    <a:gd name="T19" fmla="*/ 9 h 54"/>
                    <a:gd name="T20" fmla="*/ 19 w 68"/>
                    <a:gd name="T21" fmla="*/ 7 h 54"/>
                    <a:gd name="T22" fmla="*/ 22 w 68"/>
                    <a:gd name="T23" fmla="*/ 4 h 54"/>
                    <a:gd name="T24" fmla="*/ 24 w 68"/>
                    <a:gd name="T25" fmla="*/ 3 h 54"/>
                    <a:gd name="T26" fmla="*/ 26 w 68"/>
                    <a:gd name="T27" fmla="*/ 1 h 54"/>
                    <a:gd name="T28" fmla="*/ 28 w 68"/>
                    <a:gd name="T29" fmla="*/ 2 h 54"/>
                    <a:gd name="T30" fmla="*/ 30 w 68"/>
                    <a:gd name="T31" fmla="*/ 4 h 54"/>
                    <a:gd name="T32" fmla="*/ 32 w 68"/>
                    <a:gd name="T33" fmla="*/ 4 h 54"/>
                    <a:gd name="T34" fmla="*/ 30 w 68"/>
                    <a:gd name="T35" fmla="*/ 1 h 54"/>
                    <a:gd name="T36" fmla="*/ 28 w 68"/>
                    <a:gd name="T37" fmla="*/ 0 h 54"/>
                    <a:gd name="T38" fmla="*/ 26 w 68"/>
                    <a:gd name="T39" fmla="*/ 0 h 54"/>
                    <a:gd name="T40" fmla="*/ 22 w 68"/>
                    <a:gd name="T41" fmla="*/ 1 h 54"/>
                    <a:gd name="T42" fmla="*/ 20 w 68"/>
                    <a:gd name="T43" fmla="*/ 4 h 54"/>
                    <a:gd name="T44" fmla="*/ 18 w 68"/>
                    <a:gd name="T45" fmla="*/ 7 h 54"/>
                    <a:gd name="T46" fmla="*/ 15 w 68"/>
                    <a:gd name="T47" fmla="*/ 10 h 54"/>
                    <a:gd name="T48" fmla="*/ 13 w 68"/>
                    <a:gd name="T49" fmla="*/ 13 h 54"/>
                    <a:gd name="T50" fmla="*/ 11 w 68"/>
                    <a:gd name="T51" fmla="*/ 17 h 54"/>
                    <a:gd name="T52" fmla="*/ 9 w 68"/>
                    <a:gd name="T53" fmla="*/ 20 h 54"/>
                    <a:gd name="T54" fmla="*/ 7 w 68"/>
                    <a:gd name="T55" fmla="*/ 22 h 54"/>
                    <a:gd name="T56" fmla="*/ 6 w 68"/>
                    <a:gd name="T57" fmla="*/ 25 h 54"/>
                    <a:gd name="T58" fmla="*/ 4 w 68"/>
                    <a:gd name="T59" fmla="*/ 25 h 54"/>
                    <a:gd name="T60" fmla="*/ 3 w 68"/>
                    <a:gd name="T61" fmla="*/ 25 h 54"/>
                    <a:gd name="T62" fmla="*/ 2 w 68"/>
                    <a:gd name="T63" fmla="*/ 25 h 54"/>
                    <a:gd name="T64" fmla="*/ 1 w 68"/>
                    <a:gd name="T65" fmla="*/ 23 h 54"/>
                    <a:gd name="T66" fmla="*/ 1 w 68"/>
                    <a:gd name="T67" fmla="*/ 22 h 54"/>
                    <a:gd name="T68" fmla="*/ 1 w 68"/>
                    <a:gd name="T69" fmla="*/ 22 h 54"/>
                    <a:gd name="T70" fmla="*/ 1 w 68"/>
                    <a:gd name="T71" fmla="*/ 22 h 54"/>
                    <a:gd name="T72" fmla="*/ 1 w 68"/>
                    <a:gd name="T73" fmla="*/ 22 h 54"/>
                    <a:gd name="T74" fmla="*/ 0 w 68"/>
                    <a:gd name="T75" fmla="*/ 22 h 54"/>
                    <a:gd name="T76" fmla="*/ 0 w 68"/>
                    <a:gd name="T77" fmla="*/ 23 h 54"/>
                    <a:gd name="T78" fmla="*/ 0 w 68"/>
                    <a:gd name="T79" fmla="*/ 23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4">
                      <a:moveTo>
                        <a:pt x="0" y="45"/>
                      </a:moveTo>
                      <a:lnTo>
                        <a:pt x="1" y="49"/>
                      </a:lnTo>
                      <a:lnTo>
                        <a:pt x="3" y="51"/>
                      </a:lnTo>
                      <a:lnTo>
                        <a:pt x="4" y="53"/>
                      </a:lnTo>
                      <a:lnTo>
                        <a:pt x="6" y="54"/>
                      </a:lnTo>
                      <a:lnTo>
                        <a:pt x="8" y="54"/>
                      </a:lnTo>
                      <a:lnTo>
                        <a:pt x="9" y="53"/>
                      </a:lnTo>
                      <a:lnTo>
                        <a:pt x="11" y="52"/>
                      </a:lnTo>
                      <a:lnTo>
                        <a:pt x="13" y="51"/>
                      </a:lnTo>
                      <a:lnTo>
                        <a:pt x="15" y="49"/>
                      </a:lnTo>
                      <a:lnTo>
                        <a:pt x="17" y="46"/>
                      </a:lnTo>
                      <a:lnTo>
                        <a:pt x="19" y="44"/>
                      </a:lnTo>
                      <a:lnTo>
                        <a:pt x="21" y="41"/>
                      </a:lnTo>
                      <a:lnTo>
                        <a:pt x="23" y="38"/>
                      </a:lnTo>
                      <a:lnTo>
                        <a:pt x="25" y="35"/>
                      </a:lnTo>
                      <a:lnTo>
                        <a:pt x="27" y="31"/>
                      </a:lnTo>
                      <a:lnTo>
                        <a:pt x="30" y="28"/>
                      </a:lnTo>
                      <a:lnTo>
                        <a:pt x="32" y="25"/>
                      </a:lnTo>
                      <a:lnTo>
                        <a:pt x="34" y="22"/>
                      </a:lnTo>
                      <a:lnTo>
                        <a:pt x="37" y="18"/>
                      </a:lnTo>
                      <a:lnTo>
                        <a:pt x="39" y="15"/>
                      </a:lnTo>
                      <a:lnTo>
                        <a:pt x="41" y="13"/>
                      </a:lnTo>
                      <a:lnTo>
                        <a:pt x="44" y="10"/>
                      </a:lnTo>
                      <a:lnTo>
                        <a:pt x="46" y="8"/>
                      </a:lnTo>
                      <a:lnTo>
                        <a:pt x="48" y="7"/>
                      </a:lnTo>
                      <a:lnTo>
                        <a:pt x="51" y="5"/>
                      </a:lnTo>
                      <a:lnTo>
                        <a:pt x="53" y="4"/>
                      </a:lnTo>
                      <a:lnTo>
                        <a:pt x="55" y="3"/>
                      </a:lnTo>
                      <a:lnTo>
                        <a:pt x="58" y="3"/>
                      </a:lnTo>
                      <a:lnTo>
                        <a:pt x="60" y="4"/>
                      </a:lnTo>
                      <a:lnTo>
                        <a:pt x="62" y="5"/>
                      </a:lnTo>
                      <a:lnTo>
                        <a:pt x="64" y="7"/>
                      </a:lnTo>
                      <a:lnTo>
                        <a:pt x="66" y="10"/>
                      </a:lnTo>
                      <a:lnTo>
                        <a:pt x="68" y="7"/>
                      </a:lnTo>
                      <a:lnTo>
                        <a:pt x="66" y="4"/>
                      </a:lnTo>
                      <a:lnTo>
                        <a:pt x="63" y="2"/>
                      </a:lnTo>
                      <a:lnTo>
                        <a:pt x="60" y="0"/>
                      </a:lnTo>
                      <a:lnTo>
                        <a:pt x="58" y="0"/>
                      </a:lnTo>
                      <a:lnTo>
                        <a:pt x="55" y="0"/>
                      </a:lnTo>
                      <a:lnTo>
                        <a:pt x="53" y="0"/>
                      </a:lnTo>
                      <a:lnTo>
                        <a:pt x="50" y="1"/>
                      </a:lnTo>
                      <a:lnTo>
                        <a:pt x="47" y="2"/>
                      </a:lnTo>
                      <a:lnTo>
                        <a:pt x="45" y="5"/>
                      </a:lnTo>
                      <a:lnTo>
                        <a:pt x="42" y="7"/>
                      </a:lnTo>
                      <a:lnTo>
                        <a:pt x="40" y="10"/>
                      </a:lnTo>
                      <a:lnTo>
                        <a:pt x="37" y="13"/>
                      </a:lnTo>
                      <a:lnTo>
                        <a:pt x="34" y="15"/>
                      </a:lnTo>
                      <a:lnTo>
                        <a:pt x="32" y="19"/>
                      </a:lnTo>
                      <a:lnTo>
                        <a:pt x="30" y="22"/>
                      </a:lnTo>
                      <a:lnTo>
                        <a:pt x="27" y="25"/>
                      </a:lnTo>
                      <a:lnTo>
                        <a:pt x="25" y="29"/>
                      </a:lnTo>
                      <a:lnTo>
                        <a:pt x="23" y="32"/>
                      </a:lnTo>
                      <a:lnTo>
                        <a:pt x="21" y="35"/>
                      </a:lnTo>
                      <a:lnTo>
                        <a:pt x="19" y="38"/>
                      </a:lnTo>
                      <a:lnTo>
                        <a:pt x="16" y="41"/>
                      </a:lnTo>
                      <a:lnTo>
                        <a:pt x="14" y="43"/>
                      </a:lnTo>
                      <a:lnTo>
                        <a:pt x="13" y="46"/>
                      </a:lnTo>
                      <a:lnTo>
                        <a:pt x="11" y="47"/>
                      </a:lnTo>
                      <a:lnTo>
                        <a:pt x="9" y="49"/>
                      </a:lnTo>
                      <a:lnTo>
                        <a:pt x="8" y="49"/>
                      </a:lnTo>
                      <a:lnTo>
                        <a:pt x="7" y="49"/>
                      </a:lnTo>
                      <a:lnTo>
                        <a:pt x="6" y="49"/>
                      </a:lnTo>
                      <a:lnTo>
                        <a:pt x="5" y="49"/>
                      </a:lnTo>
                      <a:lnTo>
                        <a:pt x="4" y="46"/>
                      </a:lnTo>
                      <a:lnTo>
                        <a:pt x="3" y="44"/>
                      </a:lnTo>
                      <a:lnTo>
                        <a:pt x="3" y="43"/>
                      </a:lnTo>
                      <a:lnTo>
                        <a:pt x="3" y="42"/>
                      </a:lnTo>
                      <a:lnTo>
                        <a:pt x="2" y="42"/>
                      </a:lnTo>
                      <a:lnTo>
                        <a:pt x="1" y="42"/>
                      </a:lnTo>
                      <a:lnTo>
                        <a:pt x="0" y="43"/>
                      </a:lnTo>
                      <a:lnTo>
                        <a:pt x="0" y="44"/>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65"/>
                <p:cNvSpPr>
                  <a:spLocks/>
                </p:cNvSpPr>
                <p:nvPr/>
              </p:nvSpPr>
              <p:spPr bwMode="auto">
                <a:xfrm>
                  <a:off x="610" y="1999"/>
                  <a:ext cx="24" cy="28"/>
                </a:xfrm>
                <a:custGeom>
                  <a:avLst/>
                  <a:gdLst>
                    <a:gd name="T0" fmla="*/ 14 w 37"/>
                    <a:gd name="T1" fmla="*/ 0 h 40"/>
                    <a:gd name="T2" fmla="*/ 14 w 37"/>
                    <a:gd name="T3" fmla="*/ 2 h 40"/>
                    <a:gd name="T4" fmla="*/ 12 w 37"/>
                    <a:gd name="T5" fmla="*/ 3 h 40"/>
                    <a:gd name="T6" fmla="*/ 11 w 37"/>
                    <a:gd name="T7" fmla="*/ 4 h 40"/>
                    <a:gd name="T8" fmla="*/ 9 w 37"/>
                    <a:gd name="T9" fmla="*/ 5 h 40"/>
                    <a:gd name="T10" fmla="*/ 8 w 37"/>
                    <a:gd name="T11" fmla="*/ 6 h 40"/>
                    <a:gd name="T12" fmla="*/ 6 w 37"/>
                    <a:gd name="T13" fmla="*/ 6 h 40"/>
                    <a:gd name="T14" fmla="*/ 5 w 37"/>
                    <a:gd name="T15" fmla="*/ 7 h 40"/>
                    <a:gd name="T16" fmla="*/ 4 w 37"/>
                    <a:gd name="T17" fmla="*/ 7 h 40"/>
                    <a:gd name="T18" fmla="*/ 3 w 37"/>
                    <a:gd name="T19" fmla="*/ 8 h 40"/>
                    <a:gd name="T20" fmla="*/ 2 w 37"/>
                    <a:gd name="T21" fmla="*/ 8 h 40"/>
                    <a:gd name="T22" fmla="*/ 1 w 37"/>
                    <a:gd name="T23" fmla="*/ 10 h 40"/>
                    <a:gd name="T24" fmla="*/ 1 w 37"/>
                    <a:gd name="T25" fmla="*/ 11 h 40"/>
                    <a:gd name="T26" fmla="*/ 0 w 37"/>
                    <a:gd name="T27" fmla="*/ 13 h 40"/>
                    <a:gd name="T28" fmla="*/ 0 w 37"/>
                    <a:gd name="T29" fmla="*/ 15 h 40"/>
                    <a:gd name="T30" fmla="*/ 0 w 37"/>
                    <a:gd name="T31" fmla="*/ 17 h 40"/>
                    <a:gd name="T32" fmla="*/ 1 w 37"/>
                    <a:gd name="T33" fmla="*/ 20 h 40"/>
                    <a:gd name="T34" fmla="*/ 2 w 37"/>
                    <a:gd name="T35" fmla="*/ 18 h 40"/>
                    <a:gd name="T36" fmla="*/ 1 w 37"/>
                    <a:gd name="T37" fmla="*/ 15 h 40"/>
                    <a:gd name="T38" fmla="*/ 1 w 37"/>
                    <a:gd name="T39" fmla="*/ 14 h 40"/>
                    <a:gd name="T40" fmla="*/ 1 w 37"/>
                    <a:gd name="T41" fmla="*/ 13 h 40"/>
                    <a:gd name="T42" fmla="*/ 2 w 37"/>
                    <a:gd name="T43" fmla="*/ 11 h 40"/>
                    <a:gd name="T44" fmla="*/ 3 w 37"/>
                    <a:gd name="T45" fmla="*/ 11 h 40"/>
                    <a:gd name="T46" fmla="*/ 3 w 37"/>
                    <a:gd name="T47" fmla="*/ 10 h 40"/>
                    <a:gd name="T48" fmla="*/ 4 w 37"/>
                    <a:gd name="T49" fmla="*/ 9 h 40"/>
                    <a:gd name="T50" fmla="*/ 5 w 37"/>
                    <a:gd name="T51" fmla="*/ 9 h 40"/>
                    <a:gd name="T52" fmla="*/ 6 w 37"/>
                    <a:gd name="T53" fmla="*/ 8 h 40"/>
                    <a:gd name="T54" fmla="*/ 8 w 37"/>
                    <a:gd name="T55" fmla="*/ 8 h 40"/>
                    <a:gd name="T56" fmla="*/ 9 w 37"/>
                    <a:gd name="T57" fmla="*/ 7 h 40"/>
                    <a:gd name="T58" fmla="*/ 10 w 37"/>
                    <a:gd name="T59" fmla="*/ 6 h 40"/>
                    <a:gd name="T60" fmla="*/ 12 w 37"/>
                    <a:gd name="T61" fmla="*/ 6 h 40"/>
                    <a:gd name="T62" fmla="*/ 14 w 37"/>
                    <a:gd name="T63" fmla="*/ 4 h 40"/>
                    <a:gd name="T64" fmla="*/ 15 w 37"/>
                    <a:gd name="T65" fmla="*/ 3 h 40"/>
                    <a:gd name="T66" fmla="*/ 15 w 37"/>
                    <a:gd name="T67" fmla="*/ 0 h 40"/>
                    <a:gd name="T68" fmla="*/ 16 w 37"/>
                    <a:gd name="T69" fmla="*/ 1 h 40"/>
                    <a:gd name="T70" fmla="*/ 16 w 37"/>
                    <a:gd name="T71" fmla="*/ 1 h 40"/>
                    <a:gd name="T72" fmla="*/ 16 w 37"/>
                    <a:gd name="T73" fmla="*/ 1 h 40"/>
                    <a:gd name="T74" fmla="*/ 16 w 37"/>
                    <a:gd name="T75" fmla="*/ 0 h 40"/>
                    <a:gd name="T76" fmla="*/ 15 w 37"/>
                    <a:gd name="T77" fmla="*/ 0 h 40"/>
                    <a:gd name="T78" fmla="*/ 15 w 37"/>
                    <a:gd name="T79" fmla="*/ 0 h 40"/>
                    <a:gd name="T80" fmla="*/ 15 w 37"/>
                    <a:gd name="T81" fmla="*/ 0 h 40"/>
                    <a:gd name="T82" fmla="*/ 15 w 37"/>
                    <a:gd name="T83" fmla="*/ 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 h="40">
                      <a:moveTo>
                        <a:pt x="36" y="4"/>
                      </a:moveTo>
                      <a:lnTo>
                        <a:pt x="34" y="0"/>
                      </a:lnTo>
                      <a:lnTo>
                        <a:pt x="33" y="2"/>
                      </a:lnTo>
                      <a:lnTo>
                        <a:pt x="32" y="4"/>
                      </a:lnTo>
                      <a:lnTo>
                        <a:pt x="30" y="5"/>
                      </a:lnTo>
                      <a:lnTo>
                        <a:pt x="29" y="6"/>
                      </a:lnTo>
                      <a:lnTo>
                        <a:pt x="27" y="7"/>
                      </a:lnTo>
                      <a:lnTo>
                        <a:pt x="26" y="8"/>
                      </a:lnTo>
                      <a:lnTo>
                        <a:pt x="24" y="9"/>
                      </a:lnTo>
                      <a:lnTo>
                        <a:pt x="22" y="10"/>
                      </a:lnTo>
                      <a:lnTo>
                        <a:pt x="21" y="10"/>
                      </a:lnTo>
                      <a:lnTo>
                        <a:pt x="19" y="11"/>
                      </a:lnTo>
                      <a:lnTo>
                        <a:pt x="17" y="12"/>
                      </a:lnTo>
                      <a:lnTo>
                        <a:pt x="16" y="12"/>
                      </a:lnTo>
                      <a:lnTo>
                        <a:pt x="14" y="13"/>
                      </a:lnTo>
                      <a:lnTo>
                        <a:pt x="13" y="14"/>
                      </a:lnTo>
                      <a:lnTo>
                        <a:pt x="11" y="14"/>
                      </a:lnTo>
                      <a:lnTo>
                        <a:pt x="10" y="14"/>
                      </a:lnTo>
                      <a:lnTo>
                        <a:pt x="9" y="15"/>
                      </a:lnTo>
                      <a:lnTo>
                        <a:pt x="7" y="15"/>
                      </a:lnTo>
                      <a:lnTo>
                        <a:pt x="6" y="17"/>
                      </a:lnTo>
                      <a:lnTo>
                        <a:pt x="5" y="17"/>
                      </a:lnTo>
                      <a:lnTo>
                        <a:pt x="4" y="19"/>
                      </a:lnTo>
                      <a:lnTo>
                        <a:pt x="3" y="20"/>
                      </a:lnTo>
                      <a:lnTo>
                        <a:pt x="2" y="21"/>
                      </a:lnTo>
                      <a:lnTo>
                        <a:pt x="1" y="22"/>
                      </a:lnTo>
                      <a:lnTo>
                        <a:pt x="0" y="24"/>
                      </a:lnTo>
                      <a:lnTo>
                        <a:pt x="0" y="26"/>
                      </a:lnTo>
                      <a:lnTo>
                        <a:pt x="0" y="28"/>
                      </a:lnTo>
                      <a:lnTo>
                        <a:pt x="0" y="30"/>
                      </a:lnTo>
                      <a:lnTo>
                        <a:pt x="0" y="32"/>
                      </a:lnTo>
                      <a:lnTo>
                        <a:pt x="0" y="34"/>
                      </a:lnTo>
                      <a:lnTo>
                        <a:pt x="1" y="37"/>
                      </a:lnTo>
                      <a:lnTo>
                        <a:pt x="1" y="40"/>
                      </a:lnTo>
                      <a:lnTo>
                        <a:pt x="4" y="39"/>
                      </a:lnTo>
                      <a:lnTo>
                        <a:pt x="4" y="36"/>
                      </a:lnTo>
                      <a:lnTo>
                        <a:pt x="3" y="34"/>
                      </a:lnTo>
                      <a:lnTo>
                        <a:pt x="3" y="32"/>
                      </a:lnTo>
                      <a:lnTo>
                        <a:pt x="3" y="30"/>
                      </a:lnTo>
                      <a:lnTo>
                        <a:pt x="3" y="28"/>
                      </a:lnTo>
                      <a:lnTo>
                        <a:pt x="3" y="27"/>
                      </a:lnTo>
                      <a:lnTo>
                        <a:pt x="3" y="25"/>
                      </a:lnTo>
                      <a:lnTo>
                        <a:pt x="4" y="24"/>
                      </a:lnTo>
                      <a:lnTo>
                        <a:pt x="4" y="23"/>
                      </a:lnTo>
                      <a:lnTo>
                        <a:pt x="5" y="22"/>
                      </a:lnTo>
                      <a:lnTo>
                        <a:pt x="6" y="22"/>
                      </a:lnTo>
                      <a:lnTo>
                        <a:pt x="6" y="21"/>
                      </a:lnTo>
                      <a:lnTo>
                        <a:pt x="7" y="20"/>
                      </a:lnTo>
                      <a:lnTo>
                        <a:pt x="8" y="20"/>
                      </a:lnTo>
                      <a:lnTo>
                        <a:pt x="9" y="19"/>
                      </a:lnTo>
                      <a:lnTo>
                        <a:pt x="10" y="19"/>
                      </a:lnTo>
                      <a:lnTo>
                        <a:pt x="12" y="18"/>
                      </a:lnTo>
                      <a:lnTo>
                        <a:pt x="14" y="17"/>
                      </a:lnTo>
                      <a:lnTo>
                        <a:pt x="15" y="17"/>
                      </a:lnTo>
                      <a:lnTo>
                        <a:pt x="17" y="16"/>
                      </a:lnTo>
                      <a:lnTo>
                        <a:pt x="19" y="15"/>
                      </a:lnTo>
                      <a:lnTo>
                        <a:pt x="20" y="15"/>
                      </a:lnTo>
                      <a:lnTo>
                        <a:pt x="22" y="14"/>
                      </a:lnTo>
                      <a:lnTo>
                        <a:pt x="23" y="14"/>
                      </a:lnTo>
                      <a:lnTo>
                        <a:pt x="25" y="13"/>
                      </a:lnTo>
                      <a:lnTo>
                        <a:pt x="27" y="12"/>
                      </a:lnTo>
                      <a:lnTo>
                        <a:pt x="29" y="11"/>
                      </a:lnTo>
                      <a:lnTo>
                        <a:pt x="31" y="10"/>
                      </a:lnTo>
                      <a:lnTo>
                        <a:pt x="32" y="8"/>
                      </a:lnTo>
                      <a:lnTo>
                        <a:pt x="33" y="7"/>
                      </a:lnTo>
                      <a:lnTo>
                        <a:pt x="35" y="6"/>
                      </a:lnTo>
                      <a:lnTo>
                        <a:pt x="37" y="3"/>
                      </a:lnTo>
                      <a:lnTo>
                        <a:pt x="35" y="0"/>
                      </a:lnTo>
                      <a:lnTo>
                        <a:pt x="37" y="3"/>
                      </a:lnTo>
                      <a:lnTo>
                        <a:pt x="37" y="2"/>
                      </a:lnTo>
                      <a:lnTo>
                        <a:pt x="37" y="1"/>
                      </a:lnTo>
                      <a:lnTo>
                        <a:pt x="37" y="0"/>
                      </a:lnTo>
                      <a:lnTo>
                        <a:pt x="36" y="0"/>
                      </a:lnTo>
                      <a:lnTo>
                        <a:pt x="35" y="0"/>
                      </a:lnTo>
                      <a:lnTo>
                        <a:pt x="34" y="0"/>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66"/>
                <p:cNvSpPr>
                  <a:spLocks/>
                </p:cNvSpPr>
                <p:nvPr/>
              </p:nvSpPr>
              <p:spPr bwMode="auto">
                <a:xfrm>
                  <a:off x="565" y="1999"/>
                  <a:ext cx="69" cy="6"/>
                </a:xfrm>
                <a:custGeom>
                  <a:avLst/>
                  <a:gdLst>
                    <a:gd name="T0" fmla="*/ 1 w 101"/>
                    <a:gd name="T1" fmla="*/ 2 h 9"/>
                    <a:gd name="T2" fmla="*/ 3 w 101"/>
                    <a:gd name="T3" fmla="*/ 2 h 9"/>
                    <a:gd name="T4" fmla="*/ 5 w 101"/>
                    <a:gd name="T5" fmla="*/ 2 h 9"/>
                    <a:gd name="T6" fmla="*/ 8 w 101"/>
                    <a:gd name="T7" fmla="*/ 2 h 9"/>
                    <a:gd name="T8" fmla="*/ 11 w 101"/>
                    <a:gd name="T9" fmla="*/ 3 h 9"/>
                    <a:gd name="T10" fmla="*/ 14 w 101"/>
                    <a:gd name="T11" fmla="*/ 3 h 9"/>
                    <a:gd name="T12" fmla="*/ 18 w 101"/>
                    <a:gd name="T13" fmla="*/ 3 h 9"/>
                    <a:gd name="T14" fmla="*/ 21 w 101"/>
                    <a:gd name="T15" fmla="*/ 3 h 9"/>
                    <a:gd name="T16" fmla="*/ 25 w 101"/>
                    <a:gd name="T17" fmla="*/ 3 h 9"/>
                    <a:gd name="T18" fmla="*/ 27 w 101"/>
                    <a:gd name="T19" fmla="*/ 4 h 9"/>
                    <a:gd name="T20" fmla="*/ 31 w 101"/>
                    <a:gd name="T21" fmla="*/ 4 h 9"/>
                    <a:gd name="T22" fmla="*/ 34 w 101"/>
                    <a:gd name="T23" fmla="*/ 4 h 9"/>
                    <a:gd name="T24" fmla="*/ 37 w 101"/>
                    <a:gd name="T25" fmla="*/ 4 h 9"/>
                    <a:gd name="T26" fmla="*/ 40 w 101"/>
                    <a:gd name="T27" fmla="*/ 4 h 9"/>
                    <a:gd name="T28" fmla="*/ 42 w 101"/>
                    <a:gd name="T29" fmla="*/ 3 h 9"/>
                    <a:gd name="T30" fmla="*/ 45 w 101"/>
                    <a:gd name="T31" fmla="*/ 3 h 9"/>
                    <a:gd name="T32" fmla="*/ 47 w 101"/>
                    <a:gd name="T33" fmla="*/ 1 h 9"/>
                    <a:gd name="T34" fmla="*/ 45 w 101"/>
                    <a:gd name="T35" fmla="*/ 1 h 9"/>
                    <a:gd name="T36" fmla="*/ 44 w 101"/>
                    <a:gd name="T37" fmla="*/ 1 h 9"/>
                    <a:gd name="T38" fmla="*/ 41 w 101"/>
                    <a:gd name="T39" fmla="*/ 2 h 9"/>
                    <a:gd name="T40" fmla="*/ 39 w 101"/>
                    <a:gd name="T41" fmla="*/ 2 h 9"/>
                    <a:gd name="T42" fmla="*/ 36 w 101"/>
                    <a:gd name="T43" fmla="*/ 2 h 9"/>
                    <a:gd name="T44" fmla="*/ 33 w 101"/>
                    <a:gd name="T45" fmla="*/ 2 h 9"/>
                    <a:gd name="T46" fmla="*/ 29 w 101"/>
                    <a:gd name="T47" fmla="*/ 2 h 9"/>
                    <a:gd name="T48" fmla="*/ 26 w 101"/>
                    <a:gd name="T49" fmla="*/ 2 h 9"/>
                    <a:gd name="T50" fmla="*/ 23 w 101"/>
                    <a:gd name="T51" fmla="*/ 2 h 9"/>
                    <a:gd name="T52" fmla="*/ 20 w 101"/>
                    <a:gd name="T53" fmla="*/ 1 h 9"/>
                    <a:gd name="T54" fmla="*/ 16 w 101"/>
                    <a:gd name="T55" fmla="*/ 1 h 9"/>
                    <a:gd name="T56" fmla="*/ 13 w 101"/>
                    <a:gd name="T57" fmla="*/ 1 h 9"/>
                    <a:gd name="T58" fmla="*/ 10 w 101"/>
                    <a:gd name="T59" fmla="*/ 1 h 9"/>
                    <a:gd name="T60" fmla="*/ 7 w 101"/>
                    <a:gd name="T61" fmla="*/ 1 h 9"/>
                    <a:gd name="T62" fmla="*/ 4 w 101"/>
                    <a:gd name="T63" fmla="*/ 1 h 9"/>
                    <a:gd name="T64" fmla="*/ 1 w 101"/>
                    <a:gd name="T65" fmla="*/ 1 h 9"/>
                    <a:gd name="T66" fmla="*/ 1 w 101"/>
                    <a:gd name="T67" fmla="*/ 2 h 9"/>
                    <a:gd name="T68" fmla="*/ 1 w 101"/>
                    <a:gd name="T69" fmla="*/ 1 h 9"/>
                    <a:gd name="T70" fmla="*/ 0 w 101"/>
                    <a:gd name="T71" fmla="*/ 1 h 9"/>
                    <a:gd name="T72" fmla="*/ 0 w 101"/>
                    <a:gd name="T73" fmla="*/ 1 h 9"/>
                    <a:gd name="T74" fmla="*/ 0 w 101"/>
                    <a:gd name="T75" fmla="*/ 1 h 9"/>
                    <a:gd name="T76" fmla="*/ 0 w 101"/>
                    <a:gd name="T77" fmla="*/ 2 h 9"/>
                    <a:gd name="T78" fmla="*/ 0 w 101"/>
                    <a:gd name="T79" fmla="*/ 2 h 9"/>
                    <a:gd name="T80" fmla="*/ 1 w 101"/>
                    <a:gd name="T81" fmla="*/ 2 h 9"/>
                    <a:gd name="T82" fmla="*/ 1 w 101"/>
                    <a:gd name="T83" fmla="*/ 2 h 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1" h="9">
                      <a:moveTo>
                        <a:pt x="1" y="2"/>
                      </a:moveTo>
                      <a:lnTo>
                        <a:pt x="1" y="5"/>
                      </a:lnTo>
                      <a:lnTo>
                        <a:pt x="3" y="5"/>
                      </a:lnTo>
                      <a:lnTo>
                        <a:pt x="6" y="5"/>
                      </a:lnTo>
                      <a:lnTo>
                        <a:pt x="9" y="5"/>
                      </a:lnTo>
                      <a:lnTo>
                        <a:pt x="12" y="5"/>
                      </a:lnTo>
                      <a:lnTo>
                        <a:pt x="14" y="5"/>
                      </a:lnTo>
                      <a:lnTo>
                        <a:pt x="18" y="5"/>
                      </a:lnTo>
                      <a:lnTo>
                        <a:pt x="21" y="5"/>
                      </a:lnTo>
                      <a:lnTo>
                        <a:pt x="24" y="6"/>
                      </a:lnTo>
                      <a:lnTo>
                        <a:pt x="28" y="6"/>
                      </a:lnTo>
                      <a:lnTo>
                        <a:pt x="31" y="6"/>
                      </a:lnTo>
                      <a:lnTo>
                        <a:pt x="34" y="7"/>
                      </a:lnTo>
                      <a:lnTo>
                        <a:pt x="38" y="7"/>
                      </a:lnTo>
                      <a:lnTo>
                        <a:pt x="41" y="7"/>
                      </a:lnTo>
                      <a:lnTo>
                        <a:pt x="45" y="8"/>
                      </a:lnTo>
                      <a:lnTo>
                        <a:pt x="49" y="8"/>
                      </a:lnTo>
                      <a:lnTo>
                        <a:pt x="53" y="8"/>
                      </a:lnTo>
                      <a:lnTo>
                        <a:pt x="56" y="9"/>
                      </a:lnTo>
                      <a:lnTo>
                        <a:pt x="59" y="9"/>
                      </a:lnTo>
                      <a:lnTo>
                        <a:pt x="63" y="9"/>
                      </a:lnTo>
                      <a:lnTo>
                        <a:pt x="66" y="9"/>
                      </a:lnTo>
                      <a:lnTo>
                        <a:pt x="70" y="9"/>
                      </a:lnTo>
                      <a:lnTo>
                        <a:pt x="73" y="9"/>
                      </a:lnTo>
                      <a:lnTo>
                        <a:pt x="76" y="9"/>
                      </a:lnTo>
                      <a:lnTo>
                        <a:pt x="79" y="9"/>
                      </a:lnTo>
                      <a:lnTo>
                        <a:pt x="83" y="9"/>
                      </a:lnTo>
                      <a:lnTo>
                        <a:pt x="86" y="9"/>
                      </a:lnTo>
                      <a:lnTo>
                        <a:pt x="89" y="8"/>
                      </a:lnTo>
                      <a:lnTo>
                        <a:pt x="91" y="8"/>
                      </a:lnTo>
                      <a:lnTo>
                        <a:pt x="94" y="7"/>
                      </a:lnTo>
                      <a:lnTo>
                        <a:pt x="96" y="6"/>
                      </a:lnTo>
                      <a:lnTo>
                        <a:pt x="99" y="5"/>
                      </a:lnTo>
                      <a:lnTo>
                        <a:pt x="101" y="3"/>
                      </a:lnTo>
                      <a:lnTo>
                        <a:pt x="99" y="0"/>
                      </a:lnTo>
                      <a:lnTo>
                        <a:pt x="97" y="1"/>
                      </a:lnTo>
                      <a:lnTo>
                        <a:pt x="95" y="2"/>
                      </a:lnTo>
                      <a:lnTo>
                        <a:pt x="93" y="3"/>
                      </a:lnTo>
                      <a:lnTo>
                        <a:pt x="91" y="3"/>
                      </a:lnTo>
                      <a:lnTo>
                        <a:pt x="88" y="4"/>
                      </a:lnTo>
                      <a:lnTo>
                        <a:pt x="86" y="5"/>
                      </a:lnTo>
                      <a:lnTo>
                        <a:pt x="83" y="5"/>
                      </a:lnTo>
                      <a:lnTo>
                        <a:pt x="79" y="5"/>
                      </a:lnTo>
                      <a:lnTo>
                        <a:pt x="76" y="5"/>
                      </a:lnTo>
                      <a:lnTo>
                        <a:pt x="73" y="5"/>
                      </a:lnTo>
                      <a:lnTo>
                        <a:pt x="70" y="5"/>
                      </a:lnTo>
                      <a:lnTo>
                        <a:pt x="66" y="5"/>
                      </a:lnTo>
                      <a:lnTo>
                        <a:pt x="63" y="5"/>
                      </a:lnTo>
                      <a:lnTo>
                        <a:pt x="60" y="5"/>
                      </a:lnTo>
                      <a:lnTo>
                        <a:pt x="56" y="5"/>
                      </a:lnTo>
                      <a:lnTo>
                        <a:pt x="53" y="5"/>
                      </a:lnTo>
                      <a:lnTo>
                        <a:pt x="49" y="4"/>
                      </a:lnTo>
                      <a:lnTo>
                        <a:pt x="46" y="3"/>
                      </a:lnTo>
                      <a:lnTo>
                        <a:pt x="42" y="3"/>
                      </a:lnTo>
                      <a:lnTo>
                        <a:pt x="38" y="3"/>
                      </a:lnTo>
                      <a:lnTo>
                        <a:pt x="35" y="3"/>
                      </a:lnTo>
                      <a:lnTo>
                        <a:pt x="31" y="2"/>
                      </a:lnTo>
                      <a:lnTo>
                        <a:pt x="28" y="2"/>
                      </a:lnTo>
                      <a:lnTo>
                        <a:pt x="24" y="2"/>
                      </a:lnTo>
                      <a:lnTo>
                        <a:pt x="21" y="1"/>
                      </a:lnTo>
                      <a:lnTo>
                        <a:pt x="18" y="1"/>
                      </a:lnTo>
                      <a:lnTo>
                        <a:pt x="14" y="1"/>
                      </a:lnTo>
                      <a:lnTo>
                        <a:pt x="12" y="1"/>
                      </a:lnTo>
                      <a:lnTo>
                        <a:pt x="9" y="1"/>
                      </a:lnTo>
                      <a:lnTo>
                        <a:pt x="6" y="1"/>
                      </a:lnTo>
                      <a:lnTo>
                        <a:pt x="3" y="1"/>
                      </a:lnTo>
                      <a:lnTo>
                        <a:pt x="1" y="2"/>
                      </a:lnTo>
                      <a:lnTo>
                        <a:pt x="1" y="5"/>
                      </a:lnTo>
                      <a:lnTo>
                        <a:pt x="1" y="2"/>
                      </a:lnTo>
                      <a:lnTo>
                        <a:pt x="0" y="2"/>
                      </a:lnTo>
                      <a:lnTo>
                        <a:pt x="0" y="3"/>
                      </a:lnTo>
                      <a:lnTo>
                        <a:pt x="0" y="4"/>
                      </a:lnTo>
                      <a:lnTo>
                        <a:pt x="0" y="5"/>
                      </a:lnTo>
                      <a:lnTo>
                        <a:pt x="1" y="5"/>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67"/>
                <p:cNvSpPr>
                  <a:spLocks/>
                </p:cNvSpPr>
                <p:nvPr/>
              </p:nvSpPr>
              <p:spPr bwMode="auto">
                <a:xfrm>
                  <a:off x="565" y="2001"/>
                  <a:ext cx="40" cy="28"/>
                </a:xfrm>
                <a:custGeom>
                  <a:avLst/>
                  <a:gdLst>
                    <a:gd name="T0" fmla="*/ 26 w 59"/>
                    <a:gd name="T1" fmla="*/ 19 h 40"/>
                    <a:gd name="T2" fmla="*/ 26 w 59"/>
                    <a:gd name="T3" fmla="*/ 17 h 40"/>
                    <a:gd name="T4" fmla="*/ 26 w 59"/>
                    <a:gd name="T5" fmla="*/ 14 h 40"/>
                    <a:gd name="T6" fmla="*/ 26 w 59"/>
                    <a:gd name="T7" fmla="*/ 13 h 40"/>
                    <a:gd name="T8" fmla="*/ 26 w 59"/>
                    <a:gd name="T9" fmla="*/ 11 h 40"/>
                    <a:gd name="T10" fmla="*/ 25 w 59"/>
                    <a:gd name="T11" fmla="*/ 9 h 40"/>
                    <a:gd name="T12" fmla="*/ 24 w 59"/>
                    <a:gd name="T13" fmla="*/ 8 h 40"/>
                    <a:gd name="T14" fmla="*/ 22 w 59"/>
                    <a:gd name="T15" fmla="*/ 6 h 40"/>
                    <a:gd name="T16" fmla="*/ 20 w 59"/>
                    <a:gd name="T17" fmla="*/ 6 h 40"/>
                    <a:gd name="T18" fmla="*/ 18 w 59"/>
                    <a:gd name="T19" fmla="*/ 4 h 40"/>
                    <a:gd name="T20" fmla="*/ 16 w 59"/>
                    <a:gd name="T21" fmla="*/ 4 h 40"/>
                    <a:gd name="T22" fmla="*/ 14 w 59"/>
                    <a:gd name="T23" fmla="*/ 3 h 40"/>
                    <a:gd name="T24" fmla="*/ 12 w 59"/>
                    <a:gd name="T25" fmla="*/ 2 h 40"/>
                    <a:gd name="T26" fmla="*/ 9 w 59"/>
                    <a:gd name="T27" fmla="*/ 1 h 40"/>
                    <a:gd name="T28" fmla="*/ 6 w 59"/>
                    <a:gd name="T29" fmla="*/ 1 h 40"/>
                    <a:gd name="T30" fmla="*/ 3 w 59"/>
                    <a:gd name="T31" fmla="*/ 1 h 40"/>
                    <a:gd name="T32" fmla="*/ 0 w 59"/>
                    <a:gd name="T33" fmla="*/ 0 h 40"/>
                    <a:gd name="T34" fmla="*/ 1 w 59"/>
                    <a:gd name="T35" fmla="*/ 2 h 40"/>
                    <a:gd name="T36" fmla="*/ 5 w 59"/>
                    <a:gd name="T37" fmla="*/ 3 h 40"/>
                    <a:gd name="T38" fmla="*/ 7 w 59"/>
                    <a:gd name="T39" fmla="*/ 4 h 40"/>
                    <a:gd name="T40" fmla="*/ 9 w 59"/>
                    <a:gd name="T41" fmla="*/ 4 h 40"/>
                    <a:gd name="T42" fmla="*/ 12 w 59"/>
                    <a:gd name="T43" fmla="*/ 4 h 40"/>
                    <a:gd name="T44" fmla="*/ 15 w 59"/>
                    <a:gd name="T45" fmla="*/ 5 h 40"/>
                    <a:gd name="T46" fmla="*/ 17 w 59"/>
                    <a:gd name="T47" fmla="*/ 6 h 40"/>
                    <a:gd name="T48" fmla="*/ 19 w 59"/>
                    <a:gd name="T49" fmla="*/ 7 h 40"/>
                    <a:gd name="T50" fmla="*/ 21 w 59"/>
                    <a:gd name="T51" fmla="*/ 8 h 40"/>
                    <a:gd name="T52" fmla="*/ 22 w 59"/>
                    <a:gd name="T53" fmla="*/ 9 h 40"/>
                    <a:gd name="T54" fmla="*/ 24 w 59"/>
                    <a:gd name="T55" fmla="*/ 10 h 40"/>
                    <a:gd name="T56" fmla="*/ 24 w 59"/>
                    <a:gd name="T57" fmla="*/ 11 h 40"/>
                    <a:gd name="T58" fmla="*/ 25 w 59"/>
                    <a:gd name="T59" fmla="*/ 13 h 40"/>
                    <a:gd name="T60" fmla="*/ 25 w 59"/>
                    <a:gd name="T61" fmla="*/ 14 h 40"/>
                    <a:gd name="T62" fmla="*/ 26 w 59"/>
                    <a:gd name="T63" fmla="*/ 15 h 40"/>
                    <a:gd name="T64" fmla="*/ 25 w 59"/>
                    <a:gd name="T65" fmla="*/ 18 h 40"/>
                    <a:gd name="T66" fmla="*/ 26 w 59"/>
                    <a:gd name="T67" fmla="*/ 18 h 40"/>
                    <a:gd name="T68" fmla="*/ 25 w 59"/>
                    <a:gd name="T69" fmla="*/ 18 h 40"/>
                    <a:gd name="T70" fmla="*/ 25 w 59"/>
                    <a:gd name="T71" fmla="*/ 19 h 40"/>
                    <a:gd name="T72" fmla="*/ 25 w 59"/>
                    <a:gd name="T73" fmla="*/ 19 h 40"/>
                    <a:gd name="T74" fmla="*/ 26 w 59"/>
                    <a:gd name="T75" fmla="*/ 19 h 40"/>
                    <a:gd name="T76" fmla="*/ 26 w 59"/>
                    <a:gd name="T77" fmla="*/ 20 h 40"/>
                    <a:gd name="T78" fmla="*/ 26 w 59"/>
                    <a:gd name="T79" fmla="*/ 19 h 40"/>
                    <a:gd name="T80" fmla="*/ 26 w 59"/>
                    <a:gd name="T81" fmla="*/ 19 h 40"/>
                    <a:gd name="T82" fmla="*/ 26 w 59"/>
                    <a:gd name="T83" fmla="*/ 19 h 40"/>
                    <a:gd name="T84" fmla="*/ 25 w 59"/>
                    <a:gd name="T85" fmla="*/ 19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 h="40">
                      <a:moveTo>
                        <a:pt x="55" y="39"/>
                      </a:moveTo>
                      <a:lnTo>
                        <a:pt x="58" y="38"/>
                      </a:lnTo>
                      <a:lnTo>
                        <a:pt x="58" y="36"/>
                      </a:lnTo>
                      <a:lnTo>
                        <a:pt x="58" y="34"/>
                      </a:lnTo>
                      <a:lnTo>
                        <a:pt x="59" y="32"/>
                      </a:lnTo>
                      <a:lnTo>
                        <a:pt x="58" y="29"/>
                      </a:lnTo>
                      <a:lnTo>
                        <a:pt x="58" y="27"/>
                      </a:lnTo>
                      <a:lnTo>
                        <a:pt x="58" y="25"/>
                      </a:lnTo>
                      <a:lnTo>
                        <a:pt x="57" y="23"/>
                      </a:lnTo>
                      <a:lnTo>
                        <a:pt x="56" y="21"/>
                      </a:lnTo>
                      <a:lnTo>
                        <a:pt x="55" y="20"/>
                      </a:lnTo>
                      <a:lnTo>
                        <a:pt x="54" y="18"/>
                      </a:lnTo>
                      <a:lnTo>
                        <a:pt x="53" y="17"/>
                      </a:lnTo>
                      <a:lnTo>
                        <a:pt x="51" y="16"/>
                      </a:lnTo>
                      <a:lnTo>
                        <a:pt x="50" y="14"/>
                      </a:lnTo>
                      <a:lnTo>
                        <a:pt x="48" y="13"/>
                      </a:lnTo>
                      <a:lnTo>
                        <a:pt x="46" y="12"/>
                      </a:lnTo>
                      <a:lnTo>
                        <a:pt x="44" y="11"/>
                      </a:lnTo>
                      <a:lnTo>
                        <a:pt x="42" y="10"/>
                      </a:lnTo>
                      <a:lnTo>
                        <a:pt x="40" y="9"/>
                      </a:lnTo>
                      <a:lnTo>
                        <a:pt x="38" y="8"/>
                      </a:lnTo>
                      <a:lnTo>
                        <a:pt x="36" y="8"/>
                      </a:lnTo>
                      <a:lnTo>
                        <a:pt x="33" y="7"/>
                      </a:lnTo>
                      <a:lnTo>
                        <a:pt x="30" y="6"/>
                      </a:lnTo>
                      <a:lnTo>
                        <a:pt x="28" y="5"/>
                      </a:lnTo>
                      <a:lnTo>
                        <a:pt x="25" y="4"/>
                      </a:lnTo>
                      <a:lnTo>
                        <a:pt x="22" y="4"/>
                      </a:lnTo>
                      <a:lnTo>
                        <a:pt x="19" y="3"/>
                      </a:lnTo>
                      <a:lnTo>
                        <a:pt x="16" y="3"/>
                      </a:lnTo>
                      <a:lnTo>
                        <a:pt x="13" y="2"/>
                      </a:lnTo>
                      <a:lnTo>
                        <a:pt x="10" y="1"/>
                      </a:lnTo>
                      <a:lnTo>
                        <a:pt x="7" y="1"/>
                      </a:lnTo>
                      <a:lnTo>
                        <a:pt x="4" y="0"/>
                      </a:lnTo>
                      <a:lnTo>
                        <a:pt x="0" y="0"/>
                      </a:lnTo>
                      <a:lnTo>
                        <a:pt x="0" y="4"/>
                      </a:lnTo>
                      <a:lnTo>
                        <a:pt x="3" y="4"/>
                      </a:lnTo>
                      <a:lnTo>
                        <a:pt x="6" y="5"/>
                      </a:lnTo>
                      <a:lnTo>
                        <a:pt x="10" y="6"/>
                      </a:lnTo>
                      <a:lnTo>
                        <a:pt x="13" y="6"/>
                      </a:lnTo>
                      <a:lnTo>
                        <a:pt x="16" y="7"/>
                      </a:lnTo>
                      <a:lnTo>
                        <a:pt x="18" y="7"/>
                      </a:lnTo>
                      <a:lnTo>
                        <a:pt x="21" y="8"/>
                      </a:lnTo>
                      <a:lnTo>
                        <a:pt x="24" y="8"/>
                      </a:lnTo>
                      <a:lnTo>
                        <a:pt x="27" y="9"/>
                      </a:lnTo>
                      <a:lnTo>
                        <a:pt x="30" y="10"/>
                      </a:lnTo>
                      <a:lnTo>
                        <a:pt x="32" y="10"/>
                      </a:lnTo>
                      <a:lnTo>
                        <a:pt x="34" y="12"/>
                      </a:lnTo>
                      <a:lnTo>
                        <a:pt x="37" y="12"/>
                      </a:lnTo>
                      <a:lnTo>
                        <a:pt x="39" y="13"/>
                      </a:lnTo>
                      <a:lnTo>
                        <a:pt x="41" y="14"/>
                      </a:lnTo>
                      <a:lnTo>
                        <a:pt x="43" y="15"/>
                      </a:lnTo>
                      <a:lnTo>
                        <a:pt x="45" y="16"/>
                      </a:lnTo>
                      <a:lnTo>
                        <a:pt x="47" y="17"/>
                      </a:lnTo>
                      <a:lnTo>
                        <a:pt x="48" y="18"/>
                      </a:lnTo>
                      <a:lnTo>
                        <a:pt x="50" y="19"/>
                      </a:lnTo>
                      <a:lnTo>
                        <a:pt x="51" y="20"/>
                      </a:lnTo>
                      <a:lnTo>
                        <a:pt x="52" y="21"/>
                      </a:lnTo>
                      <a:lnTo>
                        <a:pt x="53" y="22"/>
                      </a:lnTo>
                      <a:lnTo>
                        <a:pt x="54" y="24"/>
                      </a:lnTo>
                      <a:lnTo>
                        <a:pt x="54" y="25"/>
                      </a:lnTo>
                      <a:lnTo>
                        <a:pt x="55" y="27"/>
                      </a:lnTo>
                      <a:lnTo>
                        <a:pt x="55" y="28"/>
                      </a:lnTo>
                      <a:lnTo>
                        <a:pt x="56" y="30"/>
                      </a:lnTo>
                      <a:lnTo>
                        <a:pt x="56" y="32"/>
                      </a:lnTo>
                      <a:lnTo>
                        <a:pt x="55" y="33"/>
                      </a:lnTo>
                      <a:lnTo>
                        <a:pt x="55" y="35"/>
                      </a:lnTo>
                      <a:lnTo>
                        <a:pt x="55" y="37"/>
                      </a:lnTo>
                      <a:lnTo>
                        <a:pt x="57" y="36"/>
                      </a:lnTo>
                      <a:lnTo>
                        <a:pt x="55" y="37"/>
                      </a:lnTo>
                      <a:lnTo>
                        <a:pt x="54" y="38"/>
                      </a:lnTo>
                      <a:lnTo>
                        <a:pt x="55" y="38"/>
                      </a:lnTo>
                      <a:lnTo>
                        <a:pt x="55" y="39"/>
                      </a:lnTo>
                      <a:lnTo>
                        <a:pt x="56" y="39"/>
                      </a:lnTo>
                      <a:lnTo>
                        <a:pt x="56" y="40"/>
                      </a:lnTo>
                      <a:lnTo>
                        <a:pt x="56" y="39"/>
                      </a:lnTo>
                      <a:lnTo>
                        <a:pt x="57" y="39"/>
                      </a:lnTo>
                      <a:lnTo>
                        <a:pt x="58" y="39"/>
                      </a:lnTo>
                      <a:lnTo>
                        <a:pt x="58" y="38"/>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868"/>
                <p:cNvSpPr>
                  <a:spLocks/>
                </p:cNvSpPr>
                <p:nvPr/>
              </p:nvSpPr>
              <p:spPr bwMode="auto">
                <a:xfrm>
                  <a:off x="564" y="2019"/>
                  <a:ext cx="41" cy="28"/>
                </a:xfrm>
                <a:custGeom>
                  <a:avLst/>
                  <a:gdLst>
                    <a:gd name="T0" fmla="*/ 1 w 59"/>
                    <a:gd name="T1" fmla="*/ 20 h 38"/>
                    <a:gd name="T2" fmla="*/ 2 w 59"/>
                    <a:gd name="T3" fmla="*/ 18 h 38"/>
                    <a:gd name="T4" fmla="*/ 4 w 59"/>
                    <a:gd name="T5" fmla="*/ 17 h 38"/>
                    <a:gd name="T6" fmla="*/ 6 w 59"/>
                    <a:gd name="T7" fmla="*/ 15 h 38"/>
                    <a:gd name="T8" fmla="*/ 7 w 59"/>
                    <a:gd name="T9" fmla="*/ 13 h 38"/>
                    <a:gd name="T10" fmla="*/ 9 w 59"/>
                    <a:gd name="T11" fmla="*/ 10 h 38"/>
                    <a:gd name="T12" fmla="*/ 10 w 59"/>
                    <a:gd name="T13" fmla="*/ 9 h 38"/>
                    <a:gd name="T14" fmla="*/ 12 w 59"/>
                    <a:gd name="T15" fmla="*/ 7 h 38"/>
                    <a:gd name="T16" fmla="*/ 13 w 59"/>
                    <a:gd name="T17" fmla="*/ 5 h 38"/>
                    <a:gd name="T18" fmla="*/ 15 w 59"/>
                    <a:gd name="T19" fmla="*/ 4 h 38"/>
                    <a:gd name="T20" fmla="*/ 17 w 59"/>
                    <a:gd name="T21" fmla="*/ 3 h 38"/>
                    <a:gd name="T22" fmla="*/ 18 w 59"/>
                    <a:gd name="T23" fmla="*/ 2 h 38"/>
                    <a:gd name="T24" fmla="*/ 19 w 59"/>
                    <a:gd name="T25" fmla="*/ 1 h 38"/>
                    <a:gd name="T26" fmla="*/ 22 w 59"/>
                    <a:gd name="T27" fmla="*/ 2 h 38"/>
                    <a:gd name="T28" fmla="*/ 24 w 59"/>
                    <a:gd name="T29" fmla="*/ 3 h 38"/>
                    <a:gd name="T30" fmla="*/ 26 w 59"/>
                    <a:gd name="T31" fmla="*/ 4 h 38"/>
                    <a:gd name="T32" fmla="*/ 28 w 59"/>
                    <a:gd name="T33" fmla="*/ 7 h 38"/>
                    <a:gd name="T34" fmla="*/ 28 w 59"/>
                    <a:gd name="T35" fmla="*/ 4 h 38"/>
                    <a:gd name="T36" fmla="*/ 25 w 59"/>
                    <a:gd name="T37" fmla="*/ 1 h 38"/>
                    <a:gd name="T38" fmla="*/ 23 w 59"/>
                    <a:gd name="T39" fmla="*/ 1 h 38"/>
                    <a:gd name="T40" fmla="*/ 22 w 59"/>
                    <a:gd name="T41" fmla="*/ 0 h 38"/>
                    <a:gd name="T42" fmla="*/ 19 w 59"/>
                    <a:gd name="T43" fmla="*/ 0 h 38"/>
                    <a:gd name="T44" fmla="*/ 17 w 59"/>
                    <a:gd name="T45" fmla="*/ 0 h 38"/>
                    <a:gd name="T46" fmla="*/ 15 w 59"/>
                    <a:gd name="T47" fmla="*/ 1 h 38"/>
                    <a:gd name="T48" fmla="*/ 13 w 59"/>
                    <a:gd name="T49" fmla="*/ 3 h 38"/>
                    <a:gd name="T50" fmla="*/ 12 w 59"/>
                    <a:gd name="T51" fmla="*/ 4 h 38"/>
                    <a:gd name="T52" fmla="*/ 10 w 59"/>
                    <a:gd name="T53" fmla="*/ 6 h 38"/>
                    <a:gd name="T54" fmla="*/ 9 w 59"/>
                    <a:gd name="T55" fmla="*/ 8 h 38"/>
                    <a:gd name="T56" fmla="*/ 7 w 59"/>
                    <a:gd name="T57" fmla="*/ 10 h 38"/>
                    <a:gd name="T58" fmla="*/ 6 w 59"/>
                    <a:gd name="T59" fmla="*/ 12 h 38"/>
                    <a:gd name="T60" fmla="*/ 4 w 59"/>
                    <a:gd name="T61" fmla="*/ 14 h 38"/>
                    <a:gd name="T62" fmla="*/ 2 w 59"/>
                    <a:gd name="T63" fmla="*/ 16 h 38"/>
                    <a:gd name="T64" fmla="*/ 1 w 59"/>
                    <a:gd name="T65" fmla="*/ 18 h 38"/>
                    <a:gd name="T66" fmla="*/ 1 w 59"/>
                    <a:gd name="T67" fmla="*/ 18 h 38"/>
                    <a:gd name="T68" fmla="*/ 0 w 59"/>
                    <a:gd name="T69" fmla="*/ 18 h 38"/>
                    <a:gd name="T70" fmla="*/ 0 w 59"/>
                    <a:gd name="T71" fmla="*/ 19 h 38"/>
                    <a:gd name="T72" fmla="*/ 0 w 59"/>
                    <a:gd name="T73" fmla="*/ 20 h 38"/>
                    <a:gd name="T74" fmla="*/ 0 w 59"/>
                    <a:gd name="T75" fmla="*/ 20 h 38"/>
                    <a:gd name="T76" fmla="*/ 0 w 59"/>
                    <a:gd name="T77" fmla="*/ 20 h 38"/>
                    <a:gd name="T78" fmla="*/ 1 w 59"/>
                    <a:gd name="T79" fmla="*/ 20 h 38"/>
                    <a:gd name="T80" fmla="*/ 1 w 59"/>
                    <a:gd name="T81" fmla="*/ 21 h 38"/>
                    <a:gd name="T82" fmla="*/ 1 w 59"/>
                    <a:gd name="T83" fmla="*/ 20 h 38"/>
                    <a:gd name="T84" fmla="*/ 1 w 59"/>
                    <a:gd name="T85" fmla="*/ 2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 h="38">
                      <a:moveTo>
                        <a:pt x="2" y="37"/>
                      </a:moveTo>
                      <a:lnTo>
                        <a:pt x="2" y="37"/>
                      </a:lnTo>
                      <a:lnTo>
                        <a:pt x="4" y="36"/>
                      </a:lnTo>
                      <a:lnTo>
                        <a:pt x="5" y="34"/>
                      </a:lnTo>
                      <a:lnTo>
                        <a:pt x="7" y="32"/>
                      </a:lnTo>
                      <a:lnTo>
                        <a:pt x="9" y="31"/>
                      </a:lnTo>
                      <a:lnTo>
                        <a:pt x="10" y="29"/>
                      </a:lnTo>
                      <a:lnTo>
                        <a:pt x="12" y="27"/>
                      </a:lnTo>
                      <a:lnTo>
                        <a:pt x="14" y="25"/>
                      </a:lnTo>
                      <a:lnTo>
                        <a:pt x="15" y="23"/>
                      </a:lnTo>
                      <a:lnTo>
                        <a:pt x="17" y="21"/>
                      </a:lnTo>
                      <a:lnTo>
                        <a:pt x="19" y="19"/>
                      </a:lnTo>
                      <a:lnTo>
                        <a:pt x="20" y="18"/>
                      </a:lnTo>
                      <a:lnTo>
                        <a:pt x="21" y="16"/>
                      </a:lnTo>
                      <a:lnTo>
                        <a:pt x="23" y="14"/>
                      </a:lnTo>
                      <a:lnTo>
                        <a:pt x="25" y="13"/>
                      </a:lnTo>
                      <a:lnTo>
                        <a:pt x="26" y="11"/>
                      </a:lnTo>
                      <a:lnTo>
                        <a:pt x="28" y="10"/>
                      </a:lnTo>
                      <a:lnTo>
                        <a:pt x="30" y="8"/>
                      </a:lnTo>
                      <a:lnTo>
                        <a:pt x="31" y="7"/>
                      </a:lnTo>
                      <a:lnTo>
                        <a:pt x="33" y="6"/>
                      </a:lnTo>
                      <a:lnTo>
                        <a:pt x="34" y="5"/>
                      </a:lnTo>
                      <a:lnTo>
                        <a:pt x="36" y="5"/>
                      </a:lnTo>
                      <a:lnTo>
                        <a:pt x="38" y="4"/>
                      </a:lnTo>
                      <a:lnTo>
                        <a:pt x="40" y="3"/>
                      </a:lnTo>
                      <a:lnTo>
                        <a:pt x="41" y="3"/>
                      </a:lnTo>
                      <a:lnTo>
                        <a:pt x="43" y="3"/>
                      </a:lnTo>
                      <a:lnTo>
                        <a:pt x="45" y="4"/>
                      </a:lnTo>
                      <a:lnTo>
                        <a:pt x="47" y="5"/>
                      </a:lnTo>
                      <a:lnTo>
                        <a:pt x="49" y="6"/>
                      </a:lnTo>
                      <a:lnTo>
                        <a:pt x="50" y="7"/>
                      </a:lnTo>
                      <a:lnTo>
                        <a:pt x="53" y="8"/>
                      </a:lnTo>
                      <a:lnTo>
                        <a:pt x="55" y="10"/>
                      </a:lnTo>
                      <a:lnTo>
                        <a:pt x="57" y="12"/>
                      </a:lnTo>
                      <a:lnTo>
                        <a:pt x="59" y="9"/>
                      </a:lnTo>
                      <a:lnTo>
                        <a:pt x="57" y="7"/>
                      </a:lnTo>
                      <a:lnTo>
                        <a:pt x="54" y="5"/>
                      </a:lnTo>
                      <a:lnTo>
                        <a:pt x="52" y="3"/>
                      </a:lnTo>
                      <a:lnTo>
                        <a:pt x="50" y="1"/>
                      </a:lnTo>
                      <a:lnTo>
                        <a:pt x="48" y="1"/>
                      </a:lnTo>
                      <a:lnTo>
                        <a:pt x="45" y="0"/>
                      </a:lnTo>
                      <a:lnTo>
                        <a:pt x="44" y="0"/>
                      </a:lnTo>
                      <a:lnTo>
                        <a:pt x="41" y="0"/>
                      </a:lnTo>
                      <a:lnTo>
                        <a:pt x="39" y="0"/>
                      </a:lnTo>
                      <a:lnTo>
                        <a:pt x="37" y="0"/>
                      </a:lnTo>
                      <a:lnTo>
                        <a:pt x="35" y="0"/>
                      </a:lnTo>
                      <a:lnTo>
                        <a:pt x="34" y="1"/>
                      </a:lnTo>
                      <a:lnTo>
                        <a:pt x="32" y="3"/>
                      </a:lnTo>
                      <a:lnTo>
                        <a:pt x="30" y="3"/>
                      </a:lnTo>
                      <a:lnTo>
                        <a:pt x="28" y="5"/>
                      </a:lnTo>
                      <a:lnTo>
                        <a:pt x="26" y="6"/>
                      </a:lnTo>
                      <a:lnTo>
                        <a:pt x="25" y="8"/>
                      </a:lnTo>
                      <a:lnTo>
                        <a:pt x="22" y="9"/>
                      </a:lnTo>
                      <a:lnTo>
                        <a:pt x="21" y="11"/>
                      </a:lnTo>
                      <a:lnTo>
                        <a:pt x="20" y="13"/>
                      </a:lnTo>
                      <a:lnTo>
                        <a:pt x="18" y="15"/>
                      </a:lnTo>
                      <a:lnTo>
                        <a:pt x="16" y="17"/>
                      </a:lnTo>
                      <a:lnTo>
                        <a:pt x="15" y="18"/>
                      </a:lnTo>
                      <a:lnTo>
                        <a:pt x="13" y="20"/>
                      </a:lnTo>
                      <a:lnTo>
                        <a:pt x="12" y="22"/>
                      </a:lnTo>
                      <a:lnTo>
                        <a:pt x="10" y="24"/>
                      </a:lnTo>
                      <a:lnTo>
                        <a:pt x="8" y="26"/>
                      </a:lnTo>
                      <a:lnTo>
                        <a:pt x="7" y="27"/>
                      </a:lnTo>
                      <a:lnTo>
                        <a:pt x="5" y="30"/>
                      </a:lnTo>
                      <a:lnTo>
                        <a:pt x="3" y="31"/>
                      </a:lnTo>
                      <a:lnTo>
                        <a:pt x="2" y="32"/>
                      </a:lnTo>
                      <a:lnTo>
                        <a:pt x="1" y="34"/>
                      </a:lnTo>
                      <a:lnTo>
                        <a:pt x="2" y="33"/>
                      </a:lnTo>
                      <a:lnTo>
                        <a:pt x="1" y="34"/>
                      </a:lnTo>
                      <a:lnTo>
                        <a:pt x="0" y="34"/>
                      </a:lnTo>
                      <a:lnTo>
                        <a:pt x="0" y="35"/>
                      </a:lnTo>
                      <a:lnTo>
                        <a:pt x="0" y="36"/>
                      </a:lnTo>
                      <a:lnTo>
                        <a:pt x="0" y="37"/>
                      </a:lnTo>
                      <a:lnTo>
                        <a:pt x="1" y="37"/>
                      </a:lnTo>
                      <a:lnTo>
                        <a:pt x="2" y="38"/>
                      </a:lnTo>
                      <a:lnTo>
                        <a:pt x="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869"/>
                <p:cNvSpPr>
                  <a:spLocks/>
                </p:cNvSpPr>
                <p:nvPr/>
              </p:nvSpPr>
              <p:spPr bwMode="auto">
                <a:xfrm>
                  <a:off x="518" y="2018"/>
                  <a:ext cx="47" cy="28"/>
                </a:xfrm>
                <a:custGeom>
                  <a:avLst/>
                  <a:gdLst>
                    <a:gd name="T0" fmla="*/ 3 w 67"/>
                    <a:gd name="T1" fmla="*/ 4 h 40"/>
                    <a:gd name="T2" fmla="*/ 6 w 67"/>
                    <a:gd name="T3" fmla="*/ 6 h 40"/>
                    <a:gd name="T4" fmla="*/ 8 w 67"/>
                    <a:gd name="T5" fmla="*/ 8 h 40"/>
                    <a:gd name="T6" fmla="*/ 11 w 67"/>
                    <a:gd name="T7" fmla="*/ 10 h 40"/>
                    <a:gd name="T8" fmla="*/ 13 w 67"/>
                    <a:gd name="T9" fmla="*/ 11 h 40"/>
                    <a:gd name="T10" fmla="*/ 13 w 67"/>
                    <a:gd name="T11" fmla="*/ 13 h 40"/>
                    <a:gd name="T12" fmla="*/ 15 w 67"/>
                    <a:gd name="T13" fmla="*/ 14 h 40"/>
                    <a:gd name="T14" fmla="*/ 15 w 67"/>
                    <a:gd name="T15" fmla="*/ 15 h 40"/>
                    <a:gd name="T16" fmla="*/ 16 w 67"/>
                    <a:gd name="T17" fmla="*/ 17 h 40"/>
                    <a:gd name="T18" fmla="*/ 18 w 67"/>
                    <a:gd name="T19" fmla="*/ 18 h 40"/>
                    <a:gd name="T20" fmla="*/ 19 w 67"/>
                    <a:gd name="T21" fmla="*/ 18 h 40"/>
                    <a:gd name="T22" fmla="*/ 20 w 67"/>
                    <a:gd name="T23" fmla="*/ 19 h 40"/>
                    <a:gd name="T24" fmla="*/ 22 w 67"/>
                    <a:gd name="T25" fmla="*/ 19 h 40"/>
                    <a:gd name="T26" fmla="*/ 25 w 67"/>
                    <a:gd name="T27" fmla="*/ 20 h 40"/>
                    <a:gd name="T28" fmla="*/ 27 w 67"/>
                    <a:gd name="T29" fmla="*/ 20 h 40"/>
                    <a:gd name="T30" fmla="*/ 30 w 67"/>
                    <a:gd name="T31" fmla="*/ 20 h 40"/>
                    <a:gd name="T32" fmla="*/ 33 w 67"/>
                    <a:gd name="T33" fmla="*/ 18 h 40"/>
                    <a:gd name="T34" fmla="*/ 29 w 67"/>
                    <a:gd name="T35" fmla="*/ 18 h 40"/>
                    <a:gd name="T36" fmla="*/ 25 w 67"/>
                    <a:gd name="T37" fmla="*/ 18 h 40"/>
                    <a:gd name="T38" fmla="*/ 24 w 67"/>
                    <a:gd name="T39" fmla="*/ 18 h 40"/>
                    <a:gd name="T40" fmla="*/ 22 w 67"/>
                    <a:gd name="T41" fmla="*/ 18 h 40"/>
                    <a:gd name="T42" fmla="*/ 20 w 67"/>
                    <a:gd name="T43" fmla="*/ 17 h 40"/>
                    <a:gd name="T44" fmla="*/ 19 w 67"/>
                    <a:gd name="T45" fmla="*/ 16 h 40"/>
                    <a:gd name="T46" fmla="*/ 18 w 67"/>
                    <a:gd name="T47" fmla="*/ 15 h 40"/>
                    <a:gd name="T48" fmla="*/ 18 w 67"/>
                    <a:gd name="T49" fmla="*/ 15 h 40"/>
                    <a:gd name="T50" fmla="*/ 16 w 67"/>
                    <a:gd name="T51" fmla="*/ 13 h 40"/>
                    <a:gd name="T52" fmla="*/ 15 w 67"/>
                    <a:gd name="T53" fmla="*/ 13 h 40"/>
                    <a:gd name="T54" fmla="*/ 14 w 67"/>
                    <a:gd name="T55" fmla="*/ 11 h 40"/>
                    <a:gd name="T56" fmla="*/ 13 w 67"/>
                    <a:gd name="T57" fmla="*/ 9 h 40"/>
                    <a:gd name="T58" fmla="*/ 11 w 67"/>
                    <a:gd name="T59" fmla="*/ 8 h 40"/>
                    <a:gd name="T60" fmla="*/ 8 w 67"/>
                    <a:gd name="T61" fmla="*/ 5 h 40"/>
                    <a:gd name="T62" fmla="*/ 5 w 67"/>
                    <a:gd name="T63" fmla="*/ 3 h 40"/>
                    <a:gd name="T64" fmla="*/ 1 w 67"/>
                    <a:gd name="T65" fmla="*/ 1 h 40"/>
                    <a:gd name="T66" fmla="*/ 1 w 67"/>
                    <a:gd name="T67" fmla="*/ 1 h 40"/>
                    <a:gd name="T68" fmla="*/ 1 w 67"/>
                    <a:gd name="T69" fmla="*/ 0 h 40"/>
                    <a:gd name="T70" fmla="*/ 1 w 67"/>
                    <a:gd name="T71" fmla="*/ 1 h 40"/>
                    <a:gd name="T72" fmla="*/ 0 w 67"/>
                    <a:gd name="T73" fmla="*/ 1 h 40"/>
                    <a:gd name="T74" fmla="*/ 0 w 67"/>
                    <a:gd name="T75" fmla="*/ 1 h 40"/>
                    <a:gd name="T76" fmla="*/ 0 w 67"/>
                    <a:gd name="T77" fmla="*/ 1 h 40"/>
                    <a:gd name="T78" fmla="*/ 0 w 67"/>
                    <a:gd name="T79" fmla="*/ 1 h 40"/>
                    <a:gd name="T80" fmla="*/ 0 w 67"/>
                    <a:gd name="T81" fmla="*/ 2 h 40"/>
                    <a:gd name="T82" fmla="*/ 1 w 67"/>
                    <a:gd name="T83" fmla="*/ 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7" h="40">
                      <a:moveTo>
                        <a:pt x="1" y="4"/>
                      </a:moveTo>
                      <a:lnTo>
                        <a:pt x="5" y="7"/>
                      </a:lnTo>
                      <a:lnTo>
                        <a:pt x="8" y="9"/>
                      </a:lnTo>
                      <a:lnTo>
                        <a:pt x="12" y="12"/>
                      </a:lnTo>
                      <a:lnTo>
                        <a:pt x="14" y="14"/>
                      </a:lnTo>
                      <a:lnTo>
                        <a:pt x="17" y="16"/>
                      </a:lnTo>
                      <a:lnTo>
                        <a:pt x="19" y="18"/>
                      </a:lnTo>
                      <a:lnTo>
                        <a:pt x="21" y="20"/>
                      </a:lnTo>
                      <a:lnTo>
                        <a:pt x="23" y="22"/>
                      </a:lnTo>
                      <a:lnTo>
                        <a:pt x="25" y="23"/>
                      </a:lnTo>
                      <a:lnTo>
                        <a:pt x="26" y="25"/>
                      </a:lnTo>
                      <a:lnTo>
                        <a:pt x="27" y="26"/>
                      </a:lnTo>
                      <a:lnTo>
                        <a:pt x="28" y="28"/>
                      </a:lnTo>
                      <a:lnTo>
                        <a:pt x="30" y="29"/>
                      </a:lnTo>
                      <a:lnTo>
                        <a:pt x="31" y="30"/>
                      </a:lnTo>
                      <a:lnTo>
                        <a:pt x="32" y="32"/>
                      </a:lnTo>
                      <a:lnTo>
                        <a:pt x="33" y="33"/>
                      </a:lnTo>
                      <a:lnTo>
                        <a:pt x="33" y="34"/>
                      </a:lnTo>
                      <a:lnTo>
                        <a:pt x="35" y="34"/>
                      </a:lnTo>
                      <a:lnTo>
                        <a:pt x="36" y="36"/>
                      </a:lnTo>
                      <a:lnTo>
                        <a:pt x="37" y="37"/>
                      </a:lnTo>
                      <a:lnTo>
                        <a:pt x="38" y="37"/>
                      </a:lnTo>
                      <a:lnTo>
                        <a:pt x="40" y="38"/>
                      </a:lnTo>
                      <a:lnTo>
                        <a:pt x="42" y="38"/>
                      </a:lnTo>
                      <a:lnTo>
                        <a:pt x="43" y="38"/>
                      </a:lnTo>
                      <a:lnTo>
                        <a:pt x="45" y="39"/>
                      </a:lnTo>
                      <a:lnTo>
                        <a:pt x="47" y="39"/>
                      </a:lnTo>
                      <a:lnTo>
                        <a:pt x="50" y="40"/>
                      </a:lnTo>
                      <a:lnTo>
                        <a:pt x="52" y="40"/>
                      </a:lnTo>
                      <a:lnTo>
                        <a:pt x="55" y="40"/>
                      </a:lnTo>
                      <a:lnTo>
                        <a:pt x="59" y="40"/>
                      </a:lnTo>
                      <a:lnTo>
                        <a:pt x="62" y="40"/>
                      </a:lnTo>
                      <a:lnTo>
                        <a:pt x="67" y="40"/>
                      </a:lnTo>
                      <a:lnTo>
                        <a:pt x="67" y="36"/>
                      </a:lnTo>
                      <a:lnTo>
                        <a:pt x="62" y="36"/>
                      </a:lnTo>
                      <a:lnTo>
                        <a:pt x="59" y="36"/>
                      </a:lnTo>
                      <a:lnTo>
                        <a:pt x="56" y="36"/>
                      </a:lnTo>
                      <a:lnTo>
                        <a:pt x="52" y="36"/>
                      </a:lnTo>
                      <a:lnTo>
                        <a:pt x="50" y="36"/>
                      </a:lnTo>
                      <a:lnTo>
                        <a:pt x="48" y="35"/>
                      </a:lnTo>
                      <a:lnTo>
                        <a:pt x="46" y="35"/>
                      </a:lnTo>
                      <a:lnTo>
                        <a:pt x="44" y="35"/>
                      </a:lnTo>
                      <a:lnTo>
                        <a:pt x="42" y="34"/>
                      </a:lnTo>
                      <a:lnTo>
                        <a:pt x="41" y="34"/>
                      </a:lnTo>
                      <a:lnTo>
                        <a:pt x="40" y="33"/>
                      </a:lnTo>
                      <a:lnTo>
                        <a:pt x="38" y="33"/>
                      </a:lnTo>
                      <a:lnTo>
                        <a:pt x="37" y="32"/>
                      </a:lnTo>
                      <a:lnTo>
                        <a:pt x="36" y="31"/>
                      </a:lnTo>
                      <a:lnTo>
                        <a:pt x="36" y="30"/>
                      </a:lnTo>
                      <a:lnTo>
                        <a:pt x="35" y="30"/>
                      </a:lnTo>
                      <a:lnTo>
                        <a:pt x="33" y="28"/>
                      </a:lnTo>
                      <a:lnTo>
                        <a:pt x="33" y="27"/>
                      </a:lnTo>
                      <a:lnTo>
                        <a:pt x="32" y="26"/>
                      </a:lnTo>
                      <a:lnTo>
                        <a:pt x="31" y="25"/>
                      </a:lnTo>
                      <a:lnTo>
                        <a:pt x="30" y="23"/>
                      </a:lnTo>
                      <a:lnTo>
                        <a:pt x="28" y="22"/>
                      </a:lnTo>
                      <a:lnTo>
                        <a:pt x="27" y="20"/>
                      </a:lnTo>
                      <a:lnTo>
                        <a:pt x="25" y="18"/>
                      </a:lnTo>
                      <a:lnTo>
                        <a:pt x="23" y="16"/>
                      </a:lnTo>
                      <a:lnTo>
                        <a:pt x="21" y="15"/>
                      </a:lnTo>
                      <a:lnTo>
                        <a:pt x="18" y="13"/>
                      </a:lnTo>
                      <a:lnTo>
                        <a:pt x="16" y="10"/>
                      </a:lnTo>
                      <a:lnTo>
                        <a:pt x="13" y="8"/>
                      </a:lnTo>
                      <a:lnTo>
                        <a:pt x="10" y="6"/>
                      </a:lnTo>
                      <a:lnTo>
                        <a:pt x="6" y="4"/>
                      </a:lnTo>
                      <a:lnTo>
                        <a:pt x="3" y="1"/>
                      </a:lnTo>
                      <a:lnTo>
                        <a:pt x="2" y="1"/>
                      </a:lnTo>
                      <a:lnTo>
                        <a:pt x="2" y="0"/>
                      </a:lnTo>
                      <a:lnTo>
                        <a:pt x="1" y="0"/>
                      </a:lnTo>
                      <a:lnTo>
                        <a:pt x="1" y="1"/>
                      </a:lnTo>
                      <a:lnTo>
                        <a:pt x="0" y="1"/>
                      </a:lnTo>
                      <a:lnTo>
                        <a:pt x="0" y="2"/>
                      </a:lnTo>
                      <a:lnTo>
                        <a:pt x="0" y="3"/>
                      </a:lnTo>
                      <a:lnTo>
                        <a:pt x="0"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870"/>
                <p:cNvSpPr>
                  <a:spLocks/>
                </p:cNvSpPr>
                <p:nvPr/>
              </p:nvSpPr>
              <p:spPr bwMode="auto">
                <a:xfrm>
                  <a:off x="500" y="1958"/>
                  <a:ext cx="21" cy="62"/>
                </a:xfrm>
                <a:custGeom>
                  <a:avLst/>
                  <a:gdLst>
                    <a:gd name="T0" fmla="*/ 0 w 30"/>
                    <a:gd name="T1" fmla="*/ 1 h 88"/>
                    <a:gd name="T2" fmla="*/ 1 w 30"/>
                    <a:gd name="T3" fmla="*/ 4 h 88"/>
                    <a:gd name="T4" fmla="*/ 1 w 30"/>
                    <a:gd name="T5" fmla="*/ 6 h 88"/>
                    <a:gd name="T6" fmla="*/ 2 w 30"/>
                    <a:gd name="T7" fmla="*/ 8 h 88"/>
                    <a:gd name="T8" fmla="*/ 3 w 30"/>
                    <a:gd name="T9" fmla="*/ 11 h 88"/>
                    <a:gd name="T10" fmla="*/ 3 w 30"/>
                    <a:gd name="T11" fmla="*/ 14 h 88"/>
                    <a:gd name="T12" fmla="*/ 4 w 30"/>
                    <a:gd name="T13" fmla="*/ 18 h 88"/>
                    <a:gd name="T14" fmla="*/ 4 w 30"/>
                    <a:gd name="T15" fmla="*/ 20 h 88"/>
                    <a:gd name="T16" fmla="*/ 5 w 30"/>
                    <a:gd name="T17" fmla="*/ 23 h 88"/>
                    <a:gd name="T18" fmla="*/ 6 w 30"/>
                    <a:gd name="T19" fmla="*/ 26 h 88"/>
                    <a:gd name="T20" fmla="*/ 6 w 30"/>
                    <a:gd name="T21" fmla="*/ 30 h 88"/>
                    <a:gd name="T22" fmla="*/ 8 w 30"/>
                    <a:gd name="T23" fmla="*/ 33 h 88"/>
                    <a:gd name="T24" fmla="*/ 8 w 30"/>
                    <a:gd name="T25" fmla="*/ 36 h 88"/>
                    <a:gd name="T26" fmla="*/ 9 w 30"/>
                    <a:gd name="T27" fmla="*/ 38 h 88"/>
                    <a:gd name="T28" fmla="*/ 11 w 30"/>
                    <a:gd name="T29" fmla="*/ 40 h 88"/>
                    <a:gd name="T30" fmla="*/ 13 w 30"/>
                    <a:gd name="T31" fmla="*/ 42 h 88"/>
                    <a:gd name="T32" fmla="*/ 14 w 30"/>
                    <a:gd name="T33" fmla="*/ 44 h 88"/>
                    <a:gd name="T34" fmla="*/ 14 w 30"/>
                    <a:gd name="T35" fmla="*/ 41 h 88"/>
                    <a:gd name="T36" fmla="*/ 13 w 30"/>
                    <a:gd name="T37" fmla="*/ 39 h 88"/>
                    <a:gd name="T38" fmla="*/ 11 w 30"/>
                    <a:gd name="T39" fmla="*/ 38 h 88"/>
                    <a:gd name="T40" fmla="*/ 10 w 30"/>
                    <a:gd name="T41" fmla="*/ 36 h 88"/>
                    <a:gd name="T42" fmla="*/ 9 w 30"/>
                    <a:gd name="T43" fmla="*/ 33 h 88"/>
                    <a:gd name="T44" fmla="*/ 8 w 30"/>
                    <a:gd name="T45" fmla="*/ 30 h 88"/>
                    <a:gd name="T46" fmla="*/ 8 w 30"/>
                    <a:gd name="T47" fmla="*/ 27 h 88"/>
                    <a:gd name="T48" fmla="*/ 7 w 30"/>
                    <a:gd name="T49" fmla="*/ 25 h 88"/>
                    <a:gd name="T50" fmla="*/ 6 w 30"/>
                    <a:gd name="T51" fmla="*/ 21 h 88"/>
                    <a:gd name="T52" fmla="*/ 6 w 30"/>
                    <a:gd name="T53" fmla="*/ 18 h 88"/>
                    <a:gd name="T54" fmla="*/ 5 w 30"/>
                    <a:gd name="T55" fmla="*/ 16 h 88"/>
                    <a:gd name="T56" fmla="*/ 4 w 30"/>
                    <a:gd name="T57" fmla="*/ 12 h 88"/>
                    <a:gd name="T58" fmla="*/ 4 w 30"/>
                    <a:gd name="T59" fmla="*/ 9 h 88"/>
                    <a:gd name="T60" fmla="*/ 3 w 30"/>
                    <a:gd name="T61" fmla="*/ 6 h 88"/>
                    <a:gd name="T62" fmla="*/ 3 w 30"/>
                    <a:gd name="T63" fmla="*/ 4 h 88"/>
                    <a:gd name="T64" fmla="*/ 1 w 30"/>
                    <a:gd name="T65" fmla="*/ 1 h 88"/>
                    <a:gd name="T66" fmla="*/ 1 w 30"/>
                    <a:gd name="T67" fmla="*/ 0 h 88"/>
                    <a:gd name="T68" fmla="*/ 1 w 30"/>
                    <a:gd name="T69" fmla="*/ 0 h 88"/>
                    <a:gd name="T70" fmla="*/ 1 w 30"/>
                    <a:gd name="T71" fmla="*/ 0 h 88"/>
                    <a:gd name="T72" fmla="*/ 1 w 30"/>
                    <a:gd name="T73" fmla="*/ 0 h 88"/>
                    <a:gd name="T74" fmla="*/ 1 w 30"/>
                    <a:gd name="T75" fmla="*/ 0 h 88"/>
                    <a:gd name="T76" fmla="*/ 0 w 30"/>
                    <a:gd name="T77" fmla="*/ 0 h 88"/>
                    <a:gd name="T78" fmla="*/ 0 w 30"/>
                    <a:gd name="T79" fmla="*/ 1 h 88"/>
                    <a:gd name="T80" fmla="*/ 0 w 30"/>
                    <a:gd name="T81" fmla="*/ 1 h 88"/>
                    <a:gd name="T82" fmla="*/ 0 w 30"/>
                    <a:gd name="T83" fmla="*/ 1 h 88"/>
                    <a:gd name="T84" fmla="*/ 1 w 30"/>
                    <a:gd name="T85" fmla="*/ 2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88">
                      <a:moveTo>
                        <a:pt x="1" y="4"/>
                      </a:moveTo>
                      <a:lnTo>
                        <a:pt x="0" y="3"/>
                      </a:lnTo>
                      <a:lnTo>
                        <a:pt x="1" y="5"/>
                      </a:lnTo>
                      <a:lnTo>
                        <a:pt x="2" y="7"/>
                      </a:lnTo>
                      <a:lnTo>
                        <a:pt x="2" y="9"/>
                      </a:lnTo>
                      <a:lnTo>
                        <a:pt x="3" y="12"/>
                      </a:lnTo>
                      <a:lnTo>
                        <a:pt x="3" y="14"/>
                      </a:lnTo>
                      <a:lnTo>
                        <a:pt x="4" y="17"/>
                      </a:lnTo>
                      <a:lnTo>
                        <a:pt x="4" y="20"/>
                      </a:lnTo>
                      <a:lnTo>
                        <a:pt x="5" y="23"/>
                      </a:lnTo>
                      <a:lnTo>
                        <a:pt x="6" y="26"/>
                      </a:lnTo>
                      <a:lnTo>
                        <a:pt x="6" y="28"/>
                      </a:lnTo>
                      <a:lnTo>
                        <a:pt x="7" y="32"/>
                      </a:lnTo>
                      <a:lnTo>
                        <a:pt x="7" y="35"/>
                      </a:lnTo>
                      <a:lnTo>
                        <a:pt x="8" y="38"/>
                      </a:lnTo>
                      <a:lnTo>
                        <a:pt x="9" y="41"/>
                      </a:lnTo>
                      <a:lnTo>
                        <a:pt x="9" y="44"/>
                      </a:lnTo>
                      <a:lnTo>
                        <a:pt x="10" y="47"/>
                      </a:lnTo>
                      <a:lnTo>
                        <a:pt x="11" y="51"/>
                      </a:lnTo>
                      <a:lnTo>
                        <a:pt x="11" y="53"/>
                      </a:lnTo>
                      <a:lnTo>
                        <a:pt x="12" y="57"/>
                      </a:lnTo>
                      <a:lnTo>
                        <a:pt x="13" y="60"/>
                      </a:lnTo>
                      <a:lnTo>
                        <a:pt x="14" y="63"/>
                      </a:lnTo>
                      <a:lnTo>
                        <a:pt x="15" y="66"/>
                      </a:lnTo>
                      <a:lnTo>
                        <a:pt x="15" y="69"/>
                      </a:lnTo>
                      <a:lnTo>
                        <a:pt x="17" y="72"/>
                      </a:lnTo>
                      <a:lnTo>
                        <a:pt x="18" y="74"/>
                      </a:lnTo>
                      <a:lnTo>
                        <a:pt x="18" y="77"/>
                      </a:lnTo>
                      <a:lnTo>
                        <a:pt x="20" y="79"/>
                      </a:lnTo>
                      <a:lnTo>
                        <a:pt x="22" y="81"/>
                      </a:lnTo>
                      <a:lnTo>
                        <a:pt x="23" y="83"/>
                      </a:lnTo>
                      <a:lnTo>
                        <a:pt x="25" y="85"/>
                      </a:lnTo>
                      <a:lnTo>
                        <a:pt x="26" y="87"/>
                      </a:lnTo>
                      <a:lnTo>
                        <a:pt x="28" y="88"/>
                      </a:lnTo>
                      <a:lnTo>
                        <a:pt x="30" y="84"/>
                      </a:lnTo>
                      <a:lnTo>
                        <a:pt x="28" y="83"/>
                      </a:lnTo>
                      <a:lnTo>
                        <a:pt x="27" y="82"/>
                      </a:lnTo>
                      <a:lnTo>
                        <a:pt x="25" y="80"/>
                      </a:lnTo>
                      <a:lnTo>
                        <a:pt x="24" y="78"/>
                      </a:lnTo>
                      <a:lnTo>
                        <a:pt x="22" y="77"/>
                      </a:lnTo>
                      <a:lnTo>
                        <a:pt x="22" y="74"/>
                      </a:lnTo>
                      <a:lnTo>
                        <a:pt x="20" y="72"/>
                      </a:lnTo>
                      <a:lnTo>
                        <a:pt x="19" y="70"/>
                      </a:lnTo>
                      <a:lnTo>
                        <a:pt x="18" y="67"/>
                      </a:lnTo>
                      <a:lnTo>
                        <a:pt x="17" y="64"/>
                      </a:lnTo>
                      <a:lnTo>
                        <a:pt x="17" y="61"/>
                      </a:lnTo>
                      <a:lnTo>
                        <a:pt x="15" y="59"/>
                      </a:lnTo>
                      <a:lnTo>
                        <a:pt x="15" y="56"/>
                      </a:lnTo>
                      <a:lnTo>
                        <a:pt x="14" y="53"/>
                      </a:lnTo>
                      <a:lnTo>
                        <a:pt x="14" y="50"/>
                      </a:lnTo>
                      <a:lnTo>
                        <a:pt x="13" y="46"/>
                      </a:lnTo>
                      <a:lnTo>
                        <a:pt x="12" y="43"/>
                      </a:lnTo>
                      <a:lnTo>
                        <a:pt x="12" y="40"/>
                      </a:lnTo>
                      <a:lnTo>
                        <a:pt x="11" y="37"/>
                      </a:lnTo>
                      <a:lnTo>
                        <a:pt x="11" y="34"/>
                      </a:lnTo>
                      <a:lnTo>
                        <a:pt x="10" y="31"/>
                      </a:lnTo>
                      <a:lnTo>
                        <a:pt x="9" y="28"/>
                      </a:lnTo>
                      <a:lnTo>
                        <a:pt x="9" y="24"/>
                      </a:lnTo>
                      <a:lnTo>
                        <a:pt x="8" y="21"/>
                      </a:lnTo>
                      <a:lnTo>
                        <a:pt x="8" y="18"/>
                      </a:lnTo>
                      <a:lnTo>
                        <a:pt x="7" y="16"/>
                      </a:lnTo>
                      <a:lnTo>
                        <a:pt x="6" y="12"/>
                      </a:lnTo>
                      <a:lnTo>
                        <a:pt x="6" y="10"/>
                      </a:lnTo>
                      <a:lnTo>
                        <a:pt x="5" y="8"/>
                      </a:lnTo>
                      <a:lnTo>
                        <a:pt x="4" y="6"/>
                      </a:lnTo>
                      <a:lnTo>
                        <a:pt x="3" y="3"/>
                      </a:lnTo>
                      <a:lnTo>
                        <a:pt x="3" y="1"/>
                      </a:lnTo>
                      <a:lnTo>
                        <a:pt x="2" y="0"/>
                      </a:lnTo>
                      <a:lnTo>
                        <a:pt x="3" y="1"/>
                      </a:lnTo>
                      <a:lnTo>
                        <a:pt x="3" y="0"/>
                      </a:lnTo>
                      <a:lnTo>
                        <a:pt x="2" y="0"/>
                      </a:lnTo>
                      <a:lnTo>
                        <a:pt x="1" y="0"/>
                      </a:lnTo>
                      <a:lnTo>
                        <a:pt x="0" y="0"/>
                      </a:lnTo>
                      <a:lnTo>
                        <a:pt x="0" y="1"/>
                      </a:lnTo>
                      <a:lnTo>
                        <a:pt x="0" y="2"/>
                      </a:lnTo>
                      <a:lnTo>
                        <a:pt x="0" y="3"/>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871"/>
                <p:cNvSpPr>
                  <a:spLocks/>
                </p:cNvSpPr>
                <p:nvPr/>
              </p:nvSpPr>
              <p:spPr bwMode="auto">
                <a:xfrm>
                  <a:off x="467" y="1934"/>
                  <a:ext cx="34" cy="28"/>
                </a:xfrm>
                <a:custGeom>
                  <a:avLst/>
                  <a:gdLst>
                    <a:gd name="T0" fmla="*/ 1 w 49"/>
                    <a:gd name="T1" fmla="*/ 17 h 39"/>
                    <a:gd name="T2" fmla="*/ 1 w 49"/>
                    <a:gd name="T3" fmla="*/ 12 h 39"/>
                    <a:gd name="T4" fmla="*/ 1 w 49"/>
                    <a:gd name="T5" fmla="*/ 9 h 39"/>
                    <a:gd name="T6" fmla="*/ 1 w 49"/>
                    <a:gd name="T7" fmla="*/ 6 h 39"/>
                    <a:gd name="T8" fmla="*/ 1 w 49"/>
                    <a:gd name="T9" fmla="*/ 4 h 39"/>
                    <a:gd name="T10" fmla="*/ 1 w 49"/>
                    <a:gd name="T11" fmla="*/ 3 h 39"/>
                    <a:gd name="T12" fmla="*/ 1 w 49"/>
                    <a:gd name="T13" fmla="*/ 3 h 39"/>
                    <a:gd name="T14" fmla="*/ 2 w 49"/>
                    <a:gd name="T15" fmla="*/ 3 h 39"/>
                    <a:gd name="T16" fmla="*/ 3 w 49"/>
                    <a:gd name="T17" fmla="*/ 3 h 39"/>
                    <a:gd name="T18" fmla="*/ 5 w 49"/>
                    <a:gd name="T19" fmla="*/ 4 h 39"/>
                    <a:gd name="T20" fmla="*/ 7 w 49"/>
                    <a:gd name="T21" fmla="*/ 6 h 39"/>
                    <a:gd name="T22" fmla="*/ 10 w 49"/>
                    <a:gd name="T23" fmla="*/ 9 h 39"/>
                    <a:gd name="T24" fmla="*/ 12 w 49"/>
                    <a:gd name="T25" fmla="*/ 11 h 39"/>
                    <a:gd name="T26" fmla="*/ 17 w 49"/>
                    <a:gd name="T27" fmla="*/ 14 h 39"/>
                    <a:gd name="T28" fmla="*/ 20 w 49"/>
                    <a:gd name="T29" fmla="*/ 18 h 39"/>
                    <a:gd name="T30" fmla="*/ 24 w 49"/>
                    <a:gd name="T31" fmla="*/ 18 h 39"/>
                    <a:gd name="T32" fmla="*/ 19 w 49"/>
                    <a:gd name="T33" fmla="*/ 14 h 39"/>
                    <a:gd name="T34" fmla="*/ 15 w 49"/>
                    <a:gd name="T35" fmla="*/ 11 h 39"/>
                    <a:gd name="T36" fmla="*/ 12 w 49"/>
                    <a:gd name="T37" fmla="*/ 8 h 39"/>
                    <a:gd name="T38" fmla="*/ 9 w 49"/>
                    <a:gd name="T39" fmla="*/ 6 h 39"/>
                    <a:gd name="T40" fmla="*/ 7 w 49"/>
                    <a:gd name="T41" fmla="*/ 4 h 39"/>
                    <a:gd name="T42" fmla="*/ 5 w 49"/>
                    <a:gd name="T43" fmla="*/ 1 h 39"/>
                    <a:gd name="T44" fmla="*/ 3 w 49"/>
                    <a:gd name="T45" fmla="*/ 1 h 39"/>
                    <a:gd name="T46" fmla="*/ 2 w 49"/>
                    <a:gd name="T47" fmla="*/ 0 h 39"/>
                    <a:gd name="T48" fmla="*/ 1 w 49"/>
                    <a:gd name="T49" fmla="*/ 0 h 39"/>
                    <a:gd name="T50" fmla="*/ 0 w 49"/>
                    <a:gd name="T51" fmla="*/ 1 h 39"/>
                    <a:gd name="T52" fmla="*/ 0 w 49"/>
                    <a:gd name="T53" fmla="*/ 3 h 39"/>
                    <a:gd name="T54" fmla="*/ 0 w 49"/>
                    <a:gd name="T55" fmla="*/ 5 h 39"/>
                    <a:gd name="T56" fmla="*/ 0 w 49"/>
                    <a:gd name="T57" fmla="*/ 8 h 39"/>
                    <a:gd name="T58" fmla="*/ 0 w 49"/>
                    <a:gd name="T59" fmla="*/ 10 h 39"/>
                    <a:gd name="T60" fmla="*/ 0 w 49"/>
                    <a:gd name="T61" fmla="*/ 14 h 39"/>
                    <a:gd name="T62" fmla="*/ 0 w 49"/>
                    <a:gd name="T63" fmla="*/ 19 h 39"/>
                    <a:gd name="T64" fmla="*/ 0 w 49"/>
                    <a:gd name="T65" fmla="*/ 19 h 39"/>
                    <a:gd name="T66" fmla="*/ 0 w 49"/>
                    <a:gd name="T67" fmla="*/ 19 h 39"/>
                    <a:gd name="T68" fmla="*/ 0 w 49"/>
                    <a:gd name="T69" fmla="*/ 20 h 39"/>
                    <a:gd name="T70" fmla="*/ 1 w 49"/>
                    <a:gd name="T71" fmla="*/ 20 h 39"/>
                    <a:gd name="T72" fmla="*/ 1 w 49"/>
                    <a:gd name="T73" fmla="*/ 20 h 39"/>
                    <a:gd name="T74" fmla="*/ 1 w 49"/>
                    <a:gd name="T75" fmla="*/ 20 h 39"/>
                    <a:gd name="T76" fmla="*/ 1 w 49"/>
                    <a:gd name="T77" fmla="*/ 19 h 39"/>
                    <a:gd name="T78" fmla="*/ 1 w 49"/>
                    <a:gd name="T79" fmla="*/ 19 h 39"/>
                    <a:gd name="T80" fmla="*/ 1 w 49"/>
                    <a:gd name="T81" fmla="*/ 19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9" h="39">
                      <a:moveTo>
                        <a:pt x="3" y="37"/>
                      </a:moveTo>
                      <a:lnTo>
                        <a:pt x="3" y="32"/>
                      </a:lnTo>
                      <a:lnTo>
                        <a:pt x="3" y="28"/>
                      </a:lnTo>
                      <a:lnTo>
                        <a:pt x="3" y="24"/>
                      </a:lnTo>
                      <a:lnTo>
                        <a:pt x="3" y="20"/>
                      </a:lnTo>
                      <a:lnTo>
                        <a:pt x="3" y="18"/>
                      </a:lnTo>
                      <a:lnTo>
                        <a:pt x="3" y="15"/>
                      </a:lnTo>
                      <a:lnTo>
                        <a:pt x="3" y="12"/>
                      </a:lnTo>
                      <a:lnTo>
                        <a:pt x="3" y="10"/>
                      </a:lnTo>
                      <a:lnTo>
                        <a:pt x="3" y="8"/>
                      </a:lnTo>
                      <a:lnTo>
                        <a:pt x="3" y="7"/>
                      </a:lnTo>
                      <a:lnTo>
                        <a:pt x="3" y="5"/>
                      </a:lnTo>
                      <a:lnTo>
                        <a:pt x="4" y="5"/>
                      </a:lnTo>
                      <a:lnTo>
                        <a:pt x="5" y="5"/>
                      </a:lnTo>
                      <a:lnTo>
                        <a:pt x="6" y="5"/>
                      </a:lnTo>
                      <a:lnTo>
                        <a:pt x="7" y="6"/>
                      </a:lnTo>
                      <a:lnTo>
                        <a:pt x="8" y="7"/>
                      </a:lnTo>
                      <a:lnTo>
                        <a:pt x="10" y="8"/>
                      </a:lnTo>
                      <a:lnTo>
                        <a:pt x="12" y="10"/>
                      </a:lnTo>
                      <a:lnTo>
                        <a:pt x="14" y="12"/>
                      </a:lnTo>
                      <a:lnTo>
                        <a:pt x="17" y="14"/>
                      </a:lnTo>
                      <a:lnTo>
                        <a:pt x="20" y="17"/>
                      </a:lnTo>
                      <a:lnTo>
                        <a:pt x="22" y="19"/>
                      </a:lnTo>
                      <a:lnTo>
                        <a:pt x="26" y="22"/>
                      </a:lnTo>
                      <a:lnTo>
                        <a:pt x="29" y="24"/>
                      </a:lnTo>
                      <a:lnTo>
                        <a:pt x="34" y="27"/>
                      </a:lnTo>
                      <a:lnTo>
                        <a:pt x="38" y="30"/>
                      </a:lnTo>
                      <a:lnTo>
                        <a:pt x="42" y="35"/>
                      </a:lnTo>
                      <a:lnTo>
                        <a:pt x="47" y="39"/>
                      </a:lnTo>
                      <a:lnTo>
                        <a:pt x="49" y="35"/>
                      </a:lnTo>
                      <a:lnTo>
                        <a:pt x="44" y="31"/>
                      </a:lnTo>
                      <a:lnTo>
                        <a:pt x="39" y="27"/>
                      </a:lnTo>
                      <a:lnTo>
                        <a:pt x="35" y="24"/>
                      </a:lnTo>
                      <a:lnTo>
                        <a:pt x="32" y="21"/>
                      </a:lnTo>
                      <a:lnTo>
                        <a:pt x="28" y="18"/>
                      </a:lnTo>
                      <a:lnTo>
                        <a:pt x="24" y="16"/>
                      </a:lnTo>
                      <a:lnTo>
                        <a:pt x="21" y="13"/>
                      </a:lnTo>
                      <a:lnTo>
                        <a:pt x="19" y="11"/>
                      </a:lnTo>
                      <a:lnTo>
                        <a:pt x="16" y="8"/>
                      </a:lnTo>
                      <a:lnTo>
                        <a:pt x="14" y="7"/>
                      </a:lnTo>
                      <a:lnTo>
                        <a:pt x="12" y="5"/>
                      </a:lnTo>
                      <a:lnTo>
                        <a:pt x="10" y="3"/>
                      </a:lnTo>
                      <a:lnTo>
                        <a:pt x="8" y="2"/>
                      </a:lnTo>
                      <a:lnTo>
                        <a:pt x="7" y="1"/>
                      </a:lnTo>
                      <a:lnTo>
                        <a:pt x="6" y="0"/>
                      </a:lnTo>
                      <a:lnTo>
                        <a:pt x="5" y="0"/>
                      </a:lnTo>
                      <a:lnTo>
                        <a:pt x="3" y="0"/>
                      </a:lnTo>
                      <a:lnTo>
                        <a:pt x="2" y="0"/>
                      </a:lnTo>
                      <a:lnTo>
                        <a:pt x="1" y="1"/>
                      </a:lnTo>
                      <a:lnTo>
                        <a:pt x="0" y="3"/>
                      </a:lnTo>
                      <a:lnTo>
                        <a:pt x="0" y="5"/>
                      </a:lnTo>
                      <a:lnTo>
                        <a:pt x="0" y="6"/>
                      </a:lnTo>
                      <a:lnTo>
                        <a:pt x="0" y="8"/>
                      </a:lnTo>
                      <a:lnTo>
                        <a:pt x="0" y="10"/>
                      </a:lnTo>
                      <a:lnTo>
                        <a:pt x="0" y="12"/>
                      </a:lnTo>
                      <a:lnTo>
                        <a:pt x="0" y="15"/>
                      </a:lnTo>
                      <a:lnTo>
                        <a:pt x="0" y="18"/>
                      </a:lnTo>
                      <a:lnTo>
                        <a:pt x="0" y="20"/>
                      </a:lnTo>
                      <a:lnTo>
                        <a:pt x="0" y="24"/>
                      </a:lnTo>
                      <a:lnTo>
                        <a:pt x="0" y="28"/>
                      </a:lnTo>
                      <a:lnTo>
                        <a:pt x="0" y="32"/>
                      </a:lnTo>
                      <a:lnTo>
                        <a:pt x="0" y="37"/>
                      </a:lnTo>
                      <a:lnTo>
                        <a:pt x="0" y="38"/>
                      </a:lnTo>
                      <a:lnTo>
                        <a:pt x="0" y="39"/>
                      </a:lnTo>
                      <a:lnTo>
                        <a:pt x="1" y="39"/>
                      </a:lnTo>
                      <a:lnTo>
                        <a:pt x="2" y="39"/>
                      </a:lnTo>
                      <a:lnTo>
                        <a:pt x="3" y="39"/>
                      </a:lnTo>
                      <a:lnTo>
                        <a:pt x="3" y="38"/>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872"/>
                <p:cNvSpPr>
                  <a:spLocks/>
                </p:cNvSpPr>
                <p:nvPr/>
              </p:nvSpPr>
              <p:spPr bwMode="auto">
                <a:xfrm>
                  <a:off x="421" y="1948"/>
                  <a:ext cx="49" cy="19"/>
                </a:xfrm>
                <a:custGeom>
                  <a:avLst/>
                  <a:gdLst>
                    <a:gd name="T0" fmla="*/ 1 w 69"/>
                    <a:gd name="T1" fmla="*/ 2 h 26"/>
                    <a:gd name="T2" fmla="*/ 2 w 69"/>
                    <a:gd name="T3" fmla="*/ 2 h 26"/>
                    <a:gd name="T4" fmla="*/ 4 w 69"/>
                    <a:gd name="T5" fmla="*/ 3 h 26"/>
                    <a:gd name="T6" fmla="*/ 6 w 69"/>
                    <a:gd name="T7" fmla="*/ 4 h 26"/>
                    <a:gd name="T8" fmla="*/ 8 w 69"/>
                    <a:gd name="T9" fmla="*/ 5 h 26"/>
                    <a:gd name="T10" fmla="*/ 11 w 69"/>
                    <a:gd name="T11" fmla="*/ 7 h 26"/>
                    <a:gd name="T12" fmla="*/ 14 w 69"/>
                    <a:gd name="T13" fmla="*/ 8 h 26"/>
                    <a:gd name="T14" fmla="*/ 17 w 69"/>
                    <a:gd name="T15" fmla="*/ 10 h 26"/>
                    <a:gd name="T16" fmla="*/ 20 w 69"/>
                    <a:gd name="T17" fmla="*/ 11 h 26"/>
                    <a:gd name="T18" fmla="*/ 23 w 69"/>
                    <a:gd name="T19" fmla="*/ 12 h 26"/>
                    <a:gd name="T20" fmla="*/ 26 w 69"/>
                    <a:gd name="T21" fmla="*/ 13 h 26"/>
                    <a:gd name="T22" fmla="*/ 28 w 69"/>
                    <a:gd name="T23" fmla="*/ 14 h 26"/>
                    <a:gd name="T24" fmla="*/ 31 w 69"/>
                    <a:gd name="T25" fmla="*/ 14 h 26"/>
                    <a:gd name="T26" fmla="*/ 33 w 69"/>
                    <a:gd name="T27" fmla="*/ 13 h 26"/>
                    <a:gd name="T28" fmla="*/ 34 w 69"/>
                    <a:gd name="T29" fmla="*/ 12 h 26"/>
                    <a:gd name="T30" fmla="*/ 35 w 69"/>
                    <a:gd name="T31" fmla="*/ 9 h 26"/>
                    <a:gd name="T32" fmla="*/ 33 w 69"/>
                    <a:gd name="T33" fmla="*/ 10 h 26"/>
                    <a:gd name="T34" fmla="*/ 32 w 69"/>
                    <a:gd name="T35" fmla="*/ 11 h 26"/>
                    <a:gd name="T36" fmla="*/ 32 w 69"/>
                    <a:gd name="T37" fmla="*/ 12 h 26"/>
                    <a:gd name="T38" fmla="*/ 30 w 69"/>
                    <a:gd name="T39" fmla="*/ 12 h 26"/>
                    <a:gd name="T40" fmla="*/ 28 w 69"/>
                    <a:gd name="T41" fmla="*/ 12 h 26"/>
                    <a:gd name="T42" fmla="*/ 26 w 69"/>
                    <a:gd name="T43" fmla="*/ 11 h 26"/>
                    <a:gd name="T44" fmla="*/ 22 w 69"/>
                    <a:gd name="T45" fmla="*/ 10 h 26"/>
                    <a:gd name="T46" fmla="*/ 19 w 69"/>
                    <a:gd name="T47" fmla="*/ 8 h 26"/>
                    <a:gd name="T48" fmla="*/ 16 w 69"/>
                    <a:gd name="T49" fmla="*/ 7 h 26"/>
                    <a:gd name="T50" fmla="*/ 13 w 69"/>
                    <a:gd name="T51" fmla="*/ 5 h 26"/>
                    <a:gd name="T52" fmla="*/ 10 w 69"/>
                    <a:gd name="T53" fmla="*/ 4 h 26"/>
                    <a:gd name="T54" fmla="*/ 8 w 69"/>
                    <a:gd name="T55" fmla="*/ 2 h 26"/>
                    <a:gd name="T56" fmla="*/ 5 w 69"/>
                    <a:gd name="T57" fmla="*/ 1 h 26"/>
                    <a:gd name="T58" fmla="*/ 3 w 69"/>
                    <a:gd name="T59" fmla="*/ 1 h 26"/>
                    <a:gd name="T60" fmla="*/ 1 w 69"/>
                    <a:gd name="T61" fmla="*/ 0 h 26"/>
                    <a:gd name="T62" fmla="*/ 1 w 69"/>
                    <a:gd name="T63" fmla="*/ 1 h 26"/>
                    <a:gd name="T64" fmla="*/ 0 w 69"/>
                    <a:gd name="T65" fmla="*/ 2 h 26"/>
                    <a:gd name="T66" fmla="*/ 0 w 69"/>
                    <a:gd name="T67" fmla="*/ 3 h 26"/>
                    <a:gd name="T68" fmla="*/ 1 w 69"/>
                    <a:gd name="T69" fmla="*/ 3 h 26"/>
                    <a:gd name="T70" fmla="*/ 1 w 69"/>
                    <a:gd name="T71" fmla="*/ 3 h 26"/>
                    <a:gd name="T72" fmla="*/ 1 w 69"/>
                    <a:gd name="T73" fmla="*/ 3 h 26"/>
                    <a:gd name="T74" fmla="*/ 1 w 69"/>
                    <a:gd name="T75" fmla="*/ 3 h 26"/>
                    <a:gd name="T76" fmla="*/ 1 w 69"/>
                    <a:gd name="T77" fmla="*/ 3 h 26"/>
                    <a:gd name="T78" fmla="*/ 1 w 69"/>
                    <a:gd name="T79" fmla="*/ 3 h 26"/>
                    <a:gd name="T80" fmla="*/ 1 w 69"/>
                    <a:gd name="T81" fmla="*/ 3 h 26"/>
                    <a:gd name="T82" fmla="*/ 1 w 69"/>
                    <a:gd name="T83" fmla="*/ 2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 h="26">
                      <a:moveTo>
                        <a:pt x="3" y="4"/>
                      </a:moveTo>
                      <a:lnTo>
                        <a:pt x="3" y="4"/>
                      </a:lnTo>
                      <a:lnTo>
                        <a:pt x="4" y="4"/>
                      </a:lnTo>
                      <a:lnTo>
                        <a:pt x="6" y="4"/>
                      </a:lnTo>
                      <a:lnTo>
                        <a:pt x="7" y="5"/>
                      </a:lnTo>
                      <a:lnTo>
                        <a:pt x="9" y="6"/>
                      </a:lnTo>
                      <a:lnTo>
                        <a:pt x="12" y="7"/>
                      </a:lnTo>
                      <a:lnTo>
                        <a:pt x="14" y="8"/>
                      </a:lnTo>
                      <a:lnTo>
                        <a:pt x="16" y="9"/>
                      </a:lnTo>
                      <a:lnTo>
                        <a:pt x="19" y="10"/>
                      </a:lnTo>
                      <a:lnTo>
                        <a:pt x="22" y="12"/>
                      </a:lnTo>
                      <a:lnTo>
                        <a:pt x="25" y="13"/>
                      </a:lnTo>
                      <a:lnTo>
                        <a:pt x="28" y="15"/>
                      </a:lnTo>
                      <a:lnTo>
                        <a:pt x="31" y="16"/>
                      </a:lnTo>
                      <a:lnTo>
                        <a:pt x="34" y="18"/>
                      </a:lnTo>
                      <a:lnTo>
                        <a:pt x="37" y="19"/>
                      </a:lnTo>
                      <a:lnTo>
                        <a:pt x="40" y="20"/>
                      </a:lnTo>
                      <a:lnTo>
                        <a:pt x="43" y="22"/>
                      </a:lnTo>
                      <a:lnTo>
                        <a:pt x="46" y="22"/>
                      </a:lnTo>
                      <a:lnTo>
                        <a:pt x="49" y="24"/>
                      </a:lnTo>
                      <a:lnTo>
                        <a:pt x="52" y="25"/>
                      </a:lnTo>
                      <a:lnTo>
                        <a:pt x="54" y="25"/>
                      </a:lnTo>
                      <a:lnTo>
                        <a:pt x="57" y="26"/>
                      </a:lnTo>
                      <a:lnTo>
                        <a:pt x="59" y="26"/>
                      </a:lnTo>
                      <a:lnTo>
                        <a:pt x="61" y="26"/>
                      </a:lnTo>
                      <a:lnTo>
                        <a:pt x="63" y="26"/>
                      </a:lnTo>
                      <a:lnTo>
                        <a:pt x="65" y="25"/>
                      </a:lnTo>
                      <a:lnTo>
                        <a:pt x="67" y="23"/>
                      </a:lnTo>
                      <a:lnTo>
                        <a:pt x="68" y="22"/>
                      </a:lnTo>
                      <a:lnTo>
                        <a:pt x="69" y="19"/>
                      </a:lnTo>
                      <a:lnTo>
                        <a:pt x="69" y="16"/>
                      </a:lnTo>
                      <a:lnTo>
                        <a:pt x="66" y="16"/>
                      </a:lnTo>
                      <a:lnTo>
                        <a:pt x="66" y="18"/>
                      </a:lnTo>
                      <a:lnTo>
                        <a:pt x="65" y="20"/>
                      </a:lnTo>
                      <a:lnTo>
                        <a:pt x="64" y="20"/>
                      </a:lnTo>
                      <a:lnTo>
                        <a:pt x="64" y="21"/>
                      </a:lnTo>
                      <a:lnTo>
                        <a:pt x="63" y="22"/>
                      </a:lnTo>
                      <a:lnTo>
                        <a:pt x="61" y="22"/>
                      </a:lnTo>
                      <a:lnTo>
                        <a:pt x="59" y="22"/>
                      </a:lnTo>
                      <a:lnTo>
                        <a:pt x="57" y="22"/>
                      </a:lnTo>
                      <a:lnTo>
                        <a:pt x="55" y="22"/>
                      </a:lnTo>
                      <a:lnTo>
                        <a:pt x="53" y="20"/>
                      </a:lnTo>
                      <a:lnTo>
                        <a:pt x="50" y="20"/>
                      </a:lnTo>
                      <a:lnTo>
                        <a:pt x="47" y="19"/>
                      </a:lnTo>
                      <a:lnTo>
                        <a:pt x="44" y="18"/>
                      </a:lnTo>
                      <a:lnTo>
                        <a:pt x="41" y="16"/>
                      </a:lnTo>
                      <a:lnTo>
                        <a:pt x="38" y="15"/>
                      </a:lnTo>
                      <a:lnTo>
                        <a:pt x="35" y="14"/>
                      </a:lnTo>
                      <a:lnTo>
                        <a:pt x="32" y="12"/>
                      </a:lnTo>
                      <a:lnTo>
                        <a:pt x="29" y="10"/>
                      </a:lnTo>
                      <a:lnTo>
                        <a:pt x="26" y="10"/>
                      </a:lnTo>
                      <a:lnTo>
                        <a:pt x="23" y="8"/>
                      </a:lnTo>
                      <a:lnTo>
                        <a:pt x="20" y="7"/>
                      </a:lnTo>
                      <a:lnTo>
                        <a:pt x="18" y="5"/>
                      </a:lnTo>
                      <a:lnTo>
                        <a:pt x="15" y="4"/>
                      </a:lnTo>
                      <a:lnTo>
                        <a:pt x="13" y="3"/>
                      </a:lnTo>
                      <a:lnTo>
                        <a:pt x="10" y="2"/>
                      </a:lnTo>
                      <a:lnTo>
                        <a:pt x="8" y="1"/>
                      </a:lnTo>
                      <a:lnTo>
                        <a:pt x="6" y="1"/>
                      </a:lnTo>
                      <a:lnTo>
                        <a:pt x="5" y="0"/>
                      </a:lnTo>
                      <a:lnTo>
                        <a:pt x="3" y="0"/>
                      </a:lnTo>
                      <a:lnTo>
                        <a:pt x="2" y="1"/>
                      </a:lnTo>
                      <a:lnTo>
                        <a:pt x="1" y="2"/>
                      </a:lnTo>
                      <a:lnTo>
                        <a:pt x="0" y="4"/>
                      </a:lnTo>
                      <a:lnTo>
                        <a:pt x="0" y="5"/>
                      </a:lnTo>
                      <a:lnTo>
                        <a:pt x="0" y="6"/>
                      </a:lnTo>
                      <a:lnTo>
                        <a:pt x="1" y="6"/>
                      </a:lnTo>
                      <a:lnTo>
                        <a:pt x="2" y="6"/>
                      </a:lnTo>
                      <a:lnTo>
                        <a:pt x="3" y="6"/>
                      </a:lnTo>
                      <a:lnTo>
                        <a:pt x="3" y="5"/>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873"/>
                <p:cNvSpPr>
                  <a:spLocks/>
                </p:cNvSpPr>
                <p:nvPr/>
              </p:nvSpPr>
              <p:spPr bwMode="auto">
                <a:xfrm>
                  <a:off x="422" y="1952"/>
                  <a:ext cx="29" cy="35"/>
                </a:xfrm>
                <a:custGeom>
                  <a:avLst/>
                  <a:gdLst>
                    <a:gd name="T0" fmla="*/ 20 w 41"/>
                    <a:gd name="T1" fmla="*/ 24 h 50"/>
                    <a:gd name="T2" fmla="*/ 21 w 41"/>
                    <a:gd name="T3" fmla="*/ 22 h 50"/>
                    <a:gd name="T4" fmla="*/ 20 w 41"/>
                    <a:gd name="T5" fmla="*/ 19 h 50"/>
                    <a:gd name="T6" fmla="*/ 20 w 41"/>
                    <a:gd name="T7" fmla="*/ 18 h 50"/>
                    <a:gd name="T8" fmla="*/ 18 w 41"/>
                    <a:gd name="T9" fmla="*/ 15 h 50"/>
                    <a:gd name="T10" fmla="*/ 16 w 41"/>
                    <a:gd name="T11" fmla="*/ 14 h 50"/>
                    <a:gd name="T12" fmla="*/ 15 w 41"/>
                    <a:gd name="T13" fmla="*/ 13 h 50"/>
                    <a:gd name="T14" fmla="*/ 13 w 41"/>
                    <a:gd name="T15" fmla="*/ 13 h 50"/>
                    <a:gd name="T16" fmla="*/ 11 w 41"/>
                    <a:gd name="T17" fmla="*/ 11 h 50"/>
                    <a:gd name="T18" fmla="*/ 9 w 41"/>
                    <a:gd name="T19" fmla="*/ 11 h 50"/>
                    <a:gd name="T20" fmla="*/ 8 w 41"/>
                    <a:gd name="T21" fmla="*/ 9 h 50"/>
                    <a:gd name="T22" fmla="*/ 6 w 41"/>
                    <a:gd name="T23" fmla="*/ 8 h 50"/>
                    <a:gd name="T24" fmla="*/ 4 w 41"/>
                    <a:gd name="T25" fmla="*/ 7 h 50"/>
                    <a:gd name="T26" fmla="*/ 3 w 41"/>
                    <a:gd name="T27" fmla="*/ 6 h 50"/>
                    <a:gd name="T28" fmla="*/ 3 w 41"/>
                    <a:gd name="T29" fmla="*/ 4 h 50"/>
                    <a:gd name="T30" fmla="*/ 1 w 41"/>
                    <a:gd name="T31" fmla="*/ 2 h 50"/>
                    <a:gd name="T32" fmla="*/ 1 w 41"/>
                    <a:gd name="T33" fmla="*/ 0 h 50"/>
                    <a:gd name="T34" fmla="*/ 0 w 41"/>
                    <a:gd name="T35" fmla="*/ 1 h 50"/>
                    <a:gd name="T36" fmla="*/ 1 w 41"/>
                    <a:gd name="T37" fmla="*/ 4 h 50"/>
                    <a:gd name="T38" fmla="*/ 1 w 41"/>
                    <a:gd name="T39" fmla="*/ 6 h 50"/>
                    <a:gd name="T40" fmla="*/ 3 w 41"/>
                    <a:gd name="T41" fmla="*/ 8 h 50"/>
                    <a:gd name="T42" fmla="*/ 4 w 41"/>
                    <a:gd name="T43" fmla="*/ 9 h 50"/>
                    <a:gd name="T44" fmla="*/ 6 w 41"/>
                    <a:gd name="T45" fmla="*/ 11 h 50"/>
                    <a:gd name="T46" fmla="*/ 8 w 41"/>
                    <a:gd name="T47" fmla="*/ 12 h 50"/>
                    <a:gd name="T48" fmla="*/ 10 w 41"/>
                    <a:gd name="T49" fmla="*/ 13 h 50"/>
                    <a:gd name="T50" fmla="*/ 11 w 41"/>
                    <a:gd name="T51" fmla="*/ 13 h 50"/>
                    <a:gd name="T52" fmla="*/ 13 w 41"/>
                    <a:gd name="T53" fmla="*/ 14 h 50"/>
                    <a:gd name="T54" fmla="*/ 15 w 41"/>
                    <a:gd name="T55" fmla="*/ 15 h 50"/>
                    <a:gd name="T56" fmla="*/ 16 w 41"/>
                    <a:gd name="T57" fmla="*/ 17 h 50"/>
                    <a:gd name="T58" fmla="*/ 18 w 41"/>
                    <a:gd name="T59" fmla="*/ 18 h 50"/>
                    <a:gd name="T60" fmla="*/ 18 w 41"/>
                    <a:gd name="T61" fmla="*/ 19 h 50"/>
                    <a:gd name="T62" fmla="*/ 18 w 41"/>
                    <a:gd name="T63" fmla="*/ 20 h 50"/>
                    <a:gd name="T64" fmla="*/ 19 w 41"/>
                    <a:gd name="T65" fmla="*/ 22 h 50"/>
                    <a:gd name="T66" fmla="*/ 18 w 41"/>
                    <a:gd name="T67" fmla="*/ 23 h 50"/>
                    <a:gd name="T68" fmla="*/ 18 w 41"/>
                    <a:gd name="T69" fmla="*/ 23 h 50"/>
                    <a:gd name="T70" fmla="*/ 18 w 41"/>
                    <a:gd name="T71" fmla="*/ 24 h 50"/>
                    <a:gd name="T72" fmla="*/ 18 w 41"/>
                    <a:gd name="T73" fmla="*/ 24 h 50"/>
                    <a:gd name="T74" fmla="*/ 19 w 41"/>
                    <a:gd name="T75" fmla="*/ 24 h 50"/>
                    <a:gd name="T76" fmla="*/ 19 w 41"/>
                    <a:gd name="T77" fmla="*/ 25 h 50"/>
                    <a:gd name="T78" fmla="*/ 20 w 41"/>
                    <a:gd name="T79" fmla="*/ 25 h 50"/>
                    <a:gd name="T80" fmla="*/ 20 w 41"/>
                    <a:gd name="T81" fmla="*/ 25 h 50"/>
                    <a:gd name="T82" fmla="*/ 20 w 41"/>
                    <a:gd name="T83" fmla="*/ 24 h 50"/>
                    <a:gd name="T84" fmla="*/ 20 w 41"/>
                    <a:gd name="T85" fmla="*/ 24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 h="50">
                      <a:moveTo>
                        <a:pt x="40" y="49"/>
                      </a:moveTo>
                      <a:lnTo>
                        <a:pt x="40" y="48"/>
                      </a:lnTo>
                      <a:lnTo>
                        <a:pt x="41" y="46"/>
                      </a:lnTo>
                      <a:lnTo>
                        <a:pt x="41" y="44"/>
                      </a:lnTo>
                      <a:lnTo>
                        <a:pt x="41" y="41"/>
                      </a:lnTo>
                      <a:lnTo>
                        <a:pt x="40" y="39"/>
                      </a:lnTo>
                      <a:lnTo>
                        <a:pt x="40" y="37"/>
                      </a:lnTo>
                      <a:lnTo>
                        <a:pt x="39" y="35"/>
                      </a:lnTo>
                      <a:lnTo>
                        <a:pt x="37" y="33"/>
                      </a:lnTo>
                      <a:lnTo>
                        <a:pt x="36" y="32"/>
                      </a:lnTo>
                      <a:lnTo>
                        <a:pt x="35" y="30"/>
                      </a:lnTo>
                      <a:lnTo>
                        <a:pt x="33" y="29"/>
                      </a:lnTo>
                      <a:lnTo>
                        <a:pt x="32" y="28"/>
                      </a:lnTo>
                      <a:lnTo>
                        <a:pt x="30" y="27"/>
                      </a:lnTo>
                      <a:lnTo>
                        <a:pt x="28" y="25"/>
                      </a:lnTo>
                      <a:lnTo>
                        <a:pt x="26" y="25"/>
                      </a:lnTo>
                      <a:lnTo>
                        <a:pt x="24" y="24"/>
                      </a:lnTo>
                      <a:lnTo>
                        <a:pt x="22" y="22"/>
                      </a:lnTo>
                      <a:lnTo>
                        <a:pt x="21" y="22"/>
                      </a:lnTo>
                      <a:lnTo>
                        <a:pt x="19" y="21"/>
                      </a:lnTo>
                      <a:lnTo>
                        <a:pt x="17" y="20"/>
                      </a:lnTo>
                      <a:lnTo>
                        <a:pt x="15" y="18"/>
                      </a:lnTo>
                      <a:lnTo>
                        <a:pt x="14" y="18"/>
                      </a:lnTo>
                      <a:lnTo>
                        <a:pt x="12" y="16"/>
                      </a:lnTo>
                      <a:lnTo>
                        <a:pt x="10" y="15"/>
                      </a:lnTo>
                      <a:lnTo>
                        <a:pt x="9" y="14"/>
                      </a:lnTo>
                      <a:lnTo>
                        <a:pt x="8" y="12"/>
                      </a:lnTo>
                      <a:lnTo>
                        <a:pt x="6" y="11"/>
                      </a:lnTo>
                      <a:lnTo>
                        <a:pt x="5" y="10"/>
                      </a:lnTo>
                      <a:lnTo>
                        <a:pt x="5" y="8"/>
                      </a:lnTo>
                      <a:lnTo>
                        <a:pt x="4" y="5"/>
                      </a:lnTo>
                      <a:lnTo>
                        <a:pt x="3" y="4"/>
                      </a:lnTo>
                      <a:lnTo>
                        <a:pt x="3" y="2"/>
                      </a:lnTo>
                      <a:lnTo>
                        <a:pt x="3" y="0"/>
                      </a:lnTo>
                      <a:lnTo>
                        <a:pt x="0" y="0"/>
                      </a:lnTo>
                      <a:lnTo>
                        <a:pt x="0" y="2"/>
                      </a:lnTo>
                      <a:lnTo>
                        <a:pt x="0" y="5"/>
                      </a:lnTo>
                      <a:lnTo>
                        <a:pt x="1" y="7"/>
                      </a:lnTo>
                      <a:lnTo>
                        <a:pt x="1" y="10"/>
                      </a:lnTo>
                      <a:lnTo>
                        <a:pt x="3" y="12"/>
                      </a:lnTo>
                      <a:lnTo>
                        <a:pt x="4" y="14"/>
                      </a:lnTo>
                      <a:lnTo>
                        <a:pt x="5" y="16"/>
                      </a:lnTo>
                      <a:lnTo>
                        <a:pt x="7" y="17"/>
                      </a:lnTo>
                      <a:lnTo>
                        <a:pt x="8" y="18"/>
                      </a:lnTo>
                      <a:lnTo>
                        <a:pt x="10" y="20"/>
                      </a:lnTo>
                      <a:lnTo>
                        <a:pt x="12" y="21"/>
                      </a:lnTo>
                      <a:lnTo>
                        <a:pt x="14" y="22"/>
                      </a:lnTo>
                      <a:lnTo>
                        <a:pt x="16" y="24"/>
                      </a:lnTo>
                      <a:lnTo>
                        <a:pt x="17" y="24"/>
                      </a:lnTo>
                      <a:lnTo>
                        <a:pt x="20" y="25"/>
                      </a:lnTo>
                      <a:lnTo>
                        <a:pt x="22" y="26"/>
                      </a:lnTo>
                      <a:lnTo>
                        <a:pt x="23" y="27"/>
                      </a:lnTo>
                      <a:lnTo>
                        <a:pt x="25" y="28"/>
                      </a:lnTo>
                      <a:lnTo>
                        <a:pt x="27" y="29"/>
                      </a:lnTo>
                      <a:lnTo>
                        <a:pt x="28" y="30"/>
                      </a:lnTo>
                      <a:lnTo>
                        <a:pt x="30" y="32"/>
                      </a:lnTo>
                      <a:lnTo>
                        <a:pt x="32" y="32"/>
                      </a:lnTo>
                      <a:lnTo>
                        <a:pt x="33" y="34"/>
                      </a:lnTo>
                      <a:lnTo>
                        <a:pt x="34" y="35"/>
                      </a:lnTo>
                      <a:lnTo>
                        <a:pt x="35" y="36"/>
                      </a:lnTo>
                      <a:lnTo>
                        <a:pt x="36" y="37"/>
                      </a:lnTo>
                      <a:lnTo>
                        <a:pt x="37" y="39"/>
                      </a:lnTo>
                      <a:lnTo>
                        <a:pt x="37" y="40"/>
                      </a:lnTo>
                      <a:lnTo>
                        <a:pt x="37" y="42"/>
                      </a:lnTo>
                      <a:lnTo>
                        <a:pt x="38" y="44"/>
                      </a:lnTo>
                      <a:lnTo>
                        <a:pt x="38" y="45"/>
                      </a:lnTo>
                      <a:lnTo>
                        <a:pt x="37" y="47"/>
                      </a:lnTo>
                      <a:lnTo>
                        <a:pt x="37" y="48"/>
                      </a:lnTo>
                      <a:lnTo>
                        <a:pt x="37" y="49"/>
                      </a:lnTo>
                      <a:lnTo>
                        <a:pt x="38" y="49"/>
                      </a:lnTo>
                      <a:lnTo>
                        <a:pt x="38" y="50"/>
                      </a:lnTo>
                      <a:lnTo>
                        <a:pt x="39" y="50"/>
                      </a:lnTo>
                      <a:lnTo>
                        <a:pt x="40" y="50"/>
                      </a:lnTo>
                      <a:lnTo>
                        <a:pt x="40" y="49"/>
                      </a:lnTo>
                      <a:lnTo>
                        <a:pt x="40" y="48"/>
                      </a:lnTo>
                      <a:lnTo>
                        <a:pt x="4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874"/>
                <p:cNvSpPr>
                  <a:spLocks/>
                </p:cNvSpPr>
                <p:nvPr/>
              </p:nvSpPr>
              <p:spPr bwMode="auto">
                <a:xfrm>
                  <a:off x="409" y="1974"/>
                  <a:ext cx="41" cy="38"/>
                </a:xfrm>
                <a:custGeom>
                  <a:avLst/>
                  <a:gdLst>
                    <a:gd name="T0" fmla="*/ 4 w 58"/>
                    <a:gd name="T1" fmla="*/ 1 h 54"/>
                    <a:gd name="T2" fmla="*/ 1 w 58"/>
                    <a:gd name="T3" fmla="*/ 6 h 54"/>
                    <a:gd name="T4" fmla="*/ 1 w 58"/>
                    <a:gd name="T5" fmla="*/ 10 h 54"/>
                    <a:gd name="T6" fmla="*/ 0 w 58"/>
                    <a:gd name="T7" fmla="*/ 14 h 54"/>
                    <a:gd name="T8" fmla="*/ 1 w 58"/>
                    <a:gd name="T9" fmla="*/ 18 h 54"/>
                    <a:gd name="T10" fmla="*/ 1 w 58"/>
                    <a:gd name="T11" fmla="*/ 21 h 54"/>
                    <a:gd name="T12" fmla="*/ 3 w 58"/>
                    <a:gd name="T13" fmla="*/ 23 h 54"/>
                    <a:gd name="T14" fmla="*/ 5 w 58"/>
                    <a:gd name="T15" fmla="*/ 25 h 54"/>
                    <a:gd name="T16" fmla="*/ 8 w 58"/>
                    <a:gd name="T17" fmla="*/ 26 h 54"/>
                    <a:gd name="T18" fmla="*/ 10 w 58"/>
                    <a:gd name="T19" fmla="*/ 27 h 54"/>
                    <a:gd name="T20" fmla="*/ 13 w 58"/>
                    <a:gd name="T21" fmla="*/ 26 h 54"/>
                    <a:gd name="T22" fmla="*/ 16 w 58"/>
                    <a:gd name="T23" fmla="*/ 25 h 54"/>
                    <a:gd name="T24" fmla="*/ 19 w 58"/>
                    <a:gd name="T25" fmla="*/ 23 h 54"/>
                    <a:gd name="T26" fmla="*/ 21 w 58"/>
                    <a:gd name="T27" fmla="*/ 20 h 54"/>
                    <a:gd name="T28" fmla="*/ 25 w 58"/>
                    <a:gd name="T29" fmla="*/ 17 h 54"/>
                    <a:gd name="T30" fmla="*/ 27 w 58"/>
                    <a:gd name="T31" fmla="*/ 13 h 54"/>
                    <a:gd name="T32" fmla="*/ 29 w 58"/>
                    <a:gd name="T33" fmla="*/ 8 h 54"/>
                    <a:gd name="T34" fmla="*/ 26 w 58"/>
                    <a:gd name="T35" fmla="*/ 9 h 54"/>
                    <a:gd name="T36" fmla="*/ 25 w 58"/>
                    <a:gd name="T37" fmla="*/ 14 h 54"/>
                    <a:gd name="T38" fmla="*/ 21 w 58"/>
                    <a:gd name="T39" fmla="*/ 18 h 54"/>
                    <a:gd name="T40" fmla="*/ 19 w 58"/>
                    <a:gd name="T41" fmla="*/ 20 h 54"/>
                    <a:gd name="T42" fmla="*/ 16 w 58"/>
                    <a:gd name="T43" fmla="*/ 23 h 54"/>
                    <a:gd name="T44" fmla="*/ 14 w 58"/>
                    <a:gd name="T45" fmla="*/ 24 h 54"/>
                    <a:gd name="T46" fmla="*/ 11 w 58"/>
                    <a:gd name="T47" fmla="*/ 24 h 54"/>
                    <a:gd name="T48" fmla="*/ 9 w 58"/>
                    <a:gd name="T49" fmla="*/ 24 h 54"/>
                    <a:gd name="T50" fmla="*/ 6 w 58"/>
                    <a:gd name="T51" fmla="*/ 24 h 54"/>
                    <a:gd name="T52" fmla="*/ 4 w 58"/>
                    <a:gd name="T53" fmla="*/ 23 h 54"/>
                    <a:gd name="T54" fmla="*/ 4 w 58"/>
                    <a:gd name="T55" fmla="*/ 21 h 54"/>
                    <a:gd name="T56" fmla="*/ 2 w 58"/>
                    <a:gd name="T57" fmla="*/ 18 h 54"/>
                    <a:gd name="T58" fmla="*/ 2 w 58"/>
                    <a:gd name="T59" fmla="*/ 16 h 54"/>
                    <a:gd name="T60" fmla="*/ 2 w 58"/>
                    <a:gd name="T61" fmla="*/ 13 h 54"/>
                    <a:gd name="T62" fmla="*/ 3 w 58"/>
                    <a:gd name="T63" fmla="*/ 8 h 54"/>
                    <a:gd name="T64" fmla="*/ 4 w 58"/>
                    <a:gd name="T65" fmla="*/ 4 h 54"/>
                    <a:gd name="T66" fmla="*/ 4 w 58"/>
                    <a:gd name="T67" fmla="*/ 1 h 54"/>
                    <a:gd name="T68" fmla="*/ 5 w 58"/>
                    <a:gd name="T69" fmla="*/ 1 h 54"/>
                    <a:gd name="T70" fmla="*/ 5 w 58"/>
                    <a:gd name="T71" fmla="*/ 1 h 54"/>
                    <a:gd name="T72" fmla="*/ 5 w 58"/>
                    <a:gd name="T73" fmla="*/ 1 h 54"/>
                    <a:gd name="T74" fmla="*/ 5 w 58"/>
                    <a:gd name="T75" fmla="*/ 1 h 54"/>
                    <a:gd name="T76" fmla="*/ 4 w 58"/>
                    <a:gd name="T77" fmla="*/ 0 h 54"/>
                    <a:gd name="T78" fmla="*/ 4 w 58"/>
                    <a:gd name="T79" fmla="*/ 0 h 54"/>
                    <a:gd name="T80" fmla="*/ 4 w 58"/>
                    <a:gd name="T81" fmla="*/ 0 h 54"/>
                    <a:gd name="T82" fmla="*/ 4 w 58"/>
                    <a:gd name="T83" fmla="*/ 0 h 54"/>
                    <a:gd name="T84" fmla="*/ 4 w 58"/>
                    <a:gd name="T85" fmla="*/ 1 h 54"/>
                    <a:gd name="T86" fmla="*/ 5 w 58"/>
                    <a:gd name="T87" fmla="*/ 1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54">
                      <a:moveTo>
                        <a:pt x="10" y="3"/>
                      </a:moveTo>
                      <a:lnTo>
                        <a:pt x="8" y="1"/>
                      </a:lnTo>
                      <a:lnTo>
                        <a:pt x="5" y="6"/>
                      </a:lnTo>
                      <a:lnTo>
                        <a:pt x="3" y="11"/>
                      </a:lnTo>
                      <a:lnTo>
                        <a:pt x="2" y="16"/>
                      </a:lnTo>
                      <a:lnTo>
                        <a:pt x="1" y="20"/>
                      </a:lnTo>
                      <a:lnTo>
                        <a:pt x="0" y="24"/>
                      </a:lnTo>
                      <a:lnTo>
                        <a:pt x="0" y="28"/>
                      </a:lnTo>
                      <a:lnTo>
                        <a:pt x="0" y="32"/>
                      </a:lnTo>
                      <a:lnTo>
                        <a:pt x="1" y="36"/>
                      </a:lnTo>
                      <a:lnTo>
                        <a:pt x="1" y="39"/>
                      </a:lnTo>
                      <a:lnTo>
                        <a:pt x="3" y="42"/>
                      </a:lnTo>
                      <a:lnTo>
                        <a:pt x="4" y="44"/>
                      </a:lnTo>
                      <a:lnTo>
                        <a:pt x="6" y="47"/>
                      </a:lnTo>
                      <a:lnTo>
                        <a:pt x="8" y="49"/>
                      </a:lnTo>
                      <a:lnTo>
                        <a:pt x="10" y="50"/>
                      </a:lnTo>
                      <a:lnTo>
                        <a:pt x="12" y="52"/>
                      </a:lnTo>
                      <a:lnTo>
                        <a:pt x="15" y="52"/>
                      </a:lnTo>
                      <a:lnTo>
                        <a:pt x="17" y="53"/>
                      </a:lnTo>
                      <a:lnTo>
                        <a:pt x="20" y="54"/>
                      </a:lnTo>
                      <a:lnTo>
                        <a:pt x="23" y="53"/>
                      </a:lnTo>
                      <a:lnTo>
                        <a:pt x="26" y="52"/>
                      </a:lnTo>
                      <a:lnTo>
                        <a:pt x="28" y="52"/>
                      </a:lnTo>
                      <a:lnTo>
                        <a:pt x="31" y="50"/>
                      </a:lnTo>
                      <a:lnTo>
                        <a:pt x="35" y="48"/>
                      </a:lnTo>
                      <a:lnTo>
                        <a:pt x="38" y="46"/>
                      </a:lnTo>
                      <a:lnTo>
                        <a:pt x="41" y="44"/>
                      </a:lnTo>
                      <a:lnTo>
                        <a:pt x="43" y="41"/>
                      </a:lnTo>
                      <a:lnTo>
                        <a:pt x="46" y="38"/>
                      </a:lnTo>
                      <a:lnTo>
                        <a:pt x="49" y="34"/>
                      </a:lnTo>
                      <a:lnTo>
                        <a:pt x="51" y="30"/>
                      </a:lnTo>
                      <a:lnTo>
                        <a:pt x="54" y="26"/>
                      </a:lnTo>
                      <a:lnTo>
                        <a:pt x="56" y="21"/>
                      </a:lnTo>
                      <a:lnTo>
                        <a:pt x="58" y="16"/>
                      </a:lnTo>
                      <a:lnTo>
                        <a:pt x="55" y="14"/>
                      </a:lnTo>
                      <a:lnTo>
                        <a:pt x="53" y="19"/>
                      </a:lnTo>
                      <a:lnTo>
                        <a:pt x="51" y="24"/>
                      </a:lnTo>
                      <a:lnTo>
                        <a:pt x="49" y="28"/>
                      </a:lnTo>
                      <a:lnTo>
                        <a:pt x="46" y="32"/>
                      </a:lnTo>
                      <a:lnTo>
                        <a:pt x="43" y="35"/>
                      </a:lnTo>
                      <a:lnTo>
                        <a:pt x="41" y="38"/>
                      </a:lnTo>
                      <a:lnTo>
                        <a:pt x="38" y="40"/>
                      </a:lnTo>
                      <a:lnTo>
                        <a:pt x="36" y="43"/>
                      </a:lnTo>
                      <a:lnTo>
                        <a:pt x="33" y="45"/>
                      </a:lnTo>
                      <a:lnTo>
                        <a:pt x="30" y="46"/>
                      </a:lnTo>
                      <a:lnTo>
                        <a:pt x="28" y="48"/>
                      </a:lnTo>
                      <a:lnTo>
                        <a:pt x="25" y="48"/>
                      </a:lnTo>
                      <a:lnTo>
                        <a:pt x="22" y="49"/>
                      </a:lnTo>
                      <a:lnTo>
                        <a:pt x="20" y="50"/>
                      </a:lnTo>
                      <a:lnTo>
                        <a:pt x="18" y="49"/>
                      </a:lnTo>
                      <a:lnTo>
                        <a:pt x="15" y="48"/>
                      </a:lnTo>
                      <a:lnTo>
                        <a:pt x="13" y="48"/>
                      </a:lnTo>
                      <a:lnTo>
                        <a:pt x="11" y="47"/>
                      </a:lnTo>
                      <a:lnTo>
                        <a:pt x="9" y="45"/>
                      </a:lnTo>
                      <a:lnTo>
                        <a:pt x="8" y="44"/>
                      </a:lnTo>
                      <a:lnTo>
                        <a:pt x="7" y="42"/>
                      </a:lnTo>
                      <a:lnTo>
                        <a:pt x="5" y="40"/>
                      </a:lnTo>
                      <a:lnTo>
                        <a:pt x="4" y="37"/>
                      </a:lnTo>
                      <a:lnTo>
                        <a:pt x="4" y="35"/>
                      </a:lnTo>
                      <a:lnTo>
                        <a:pt x="4" y="32"/>
                      </a:lnTo>
                      <a:lnTo>
                        <a:pt x="3" y="28"/>
                      </a:lnTo>
                      <a:lnTo>
                        <a:pt x="4" y="25"/>
                      </a:lnTo>
                      <a:lnTo>
                        <a:pt x="4" y="21"/>
                      </a:lnTo>
                      <a:lnTo>
                        <a:pt x="5" y="17"/>
                      </a:lnTo>
                      <a:lnTo>
                        <a:pt x="6" y="13"/>
                      </a:lnTo>
                      <a:lnTo>
                        <a:pt x="8" y="8"/>
                      </a:lnTo>
                      <a:lnTo>
                        <a:pt x="10" y="3"/>
                      </a:lnTo>
                      <a:lnTo>
                        <a:pt x="8" y="1"/>
                      </a:lnTo>
                      <a:lnTo>
                        <a:pt x="10" y="3"/>
                      </a:lnTo>
                      <a:lnTo>
                        <a:pt x="10" y="2"/>
                      </a:lnTo>
                      <a:lnTo>
                        <a:pt x="10" y="1"/>
                      </a:lnTo>
                      <a:lnTo>
                        <a:pt x="9" y="1"/>
                      </a:lnTo>
                      <a:lnTo>
                        <a:pt x="9" y="0"/>
                      </a:lnTo>
                      <a:lnTo>
                        <a:pt x="8" y="0"/>
                      </a:lnTo>
                      <a:lnTo>
                        <a:pt x="8" y="1"/>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875"/>
                <p:cNvSpPr>
                  <a:spLocks/>
                </p:cNvSpPr>
                <p:nvPr/>
              </p:nvSpPr>
              <p:spPr bwMode="auto">
                <a:xfrm>
                  <a:off x="359" y="1975"/>
                  <a:ext cx="58" cy="45"/>
                </a:xfrm>
                <a:custGeom>
                  <a:avLst/>
                  <a:gdLst>
                    <a:gd name="T0" fmla="*/ 3 w 85"/>
                    <a:gd name="T1" fmla="*/ 29 h 64"/>
                    <a:gd name="T2" fmla="*/ 2 w 85"/>
                    <a:gd name="T3" fmla="*/ 26 h 64"/>
                    <a:gd name="T4" fmla="*/ 1 w 85"/>
                    <a:gd name="T5" fmla="*/ 24 h 64"/>
                    <a:gd name="T6" fmla="*/ 2 w 85"/>
                    <a:gd name="T7" fmla="*/ 23 h 64"/>
                    <a:gd name="T8" fmla="*/ 3 w 85"/>
                    <a:gd name="T9" fmla="*/ 22 h 64"/>
                    <a:gd name="T10" fmla="*/ 5 w 85"/>
                    <a:gd name="T11" fmla="*/ 21 h 64"/>
                    <a:gd name="T12" fmla="*/ 8 w 85"/>
                    <a:gd name="T13" fmla="*/ 20 h 64"/>
                    <a:gd name="T14" fmla="*/ 11 w 85"/>
                    <a:gd name="T15" fmla="*/ 19 h 64"/>
                    <a:gd name="T16" fmla="*/ 14 w 85"/>
                    <a:gd name="T17" fmla="*/ 18 h 64"/>
                    <a:gd name="T18" fmla="*/ 18 w 85"/>
                    <a:gd name="T19" fmla="*/ 17 h 64"/>
                    <a:gd name="T20" fmla="*/ 21 w 85"/>
                    <a:gd name="T21" fmla="*/ 15 h 64"/>
                    <a:gd name="T22" fmla="*/ 25 w 85"/>
                    <a:gd name="T23" fmla="*/ 14 h 64"/>
                    <a:gd name="T24" fmla="*/ 29 w 85"/>
                    <a:gd name="T25" fmla="*/ 13 h 64"/>
                    <a:gd name="T26" fmla="*/ 32 w 85"/>
                    <a:gd name="T27" fmla="*/ 10 h 64"/>
                    <a:gd name="T28" fmla="*/ 35 w 85"/>
                    <a:gd name="T29" fmla="*/ 7 h 64"/>
                    <a:gd name="T30" fmla="*/ 38 w 85"/>
                    <a:gd name="T31" fmla="*/ 4 h 64"/>
                    <a:gd name="T32" fmla="*/ 38 w 85"/>
                    <a:gd name="T33" fmla="*/ 0 h 64"/>
                    <a:gd name="T34" fmla="*/ 36 w 85"/>
                    <a:gd name="T35" fmla="*/ 4 h 64"/>
                    <a:gd name="T36" fmla="*/ 33 w 85"/>
                    <a:gd name="T37" fmla="*/ 7 h 64"/>
                    <a:gd name="T38" fmla="*/ 30 w 85"/>
                    <a:gd name="T39" fmla="*/ 9 h 64"/>
                    <a:gd name="T40" fmla="*/ 27 w 85"/>
                    <a:gd name="T41" fmla="*/ 11 h 64"/>
                    <a:gd name="T42" fmla="*/ 23 w 85"/>
                    <a:gd name="T43" fmla="*/ 13 h 64"/>
                    <a:gd name="T44" fmla="*/ 19 w 85"/>
                    <a:gd name="T45" fmla="*/ 14 h 64"/>
                    <a:gd name="T46" fmla="*/ 16 w 85"/>
                    <a:gd name="T47" fmla="*/ 15 h 64"/>
                    <a:gd name="T48" fmla="*/ 12 w 85"/>
                    <a:gd name="T49" fmla="*/ 16 h 64"/>
                    <a:gd name="T50" fmla="*/ 9 w 85"/>
                    <a:gd name="T51" fmla="*/ 18 h 64"/>
                    <a:gd name="T52" fmla="*/ 5 w 85"/>
                    <a:gd name="T53" fmla="*/ 18 h 64"/>
                    <a:gd name="T54" fmla="*/ 3 w 85"/>
                    <a:gd name="T55" fmla="*/ 19 h 64"/>
                    <a:gd name="T56" fmla="*/ 1 w 85"/>
                    <a:gd name="T57" fmla="*/ 21 h 64"/>
                    <a:gd name="T58" fmla="*/ 0 w 85"/>
                    <a:gd name="T59" fmla="*/ 23 h 64"/>
                    <a:gd name="T60" fmla="*/ 0 w 85"/>
                    <a:gd name="T61" fmla="*/ 26 h 64"/>
                    <a:gd name="T62" fmla="*/ 1 w 85"/>
                    <a:gd name="T63" fmla="*/ 28 h 64"/>
                    <a:gd name="T64" fmla="*/ 3 w 85"/>
                    <a:gd name="T65" fmla="*/ 32 h 64"/>
                    <a:gd name="T66" fmla="*/ 3 w 85"/>
                    <a:gd name="T67" fmla="*/ 32 h 64"/>
                    <a:gd name="T68" fmla="*/ 4 w 85"/>
                    <a:gd name="T69" fmla="*/ 32 h 64"/>
                    <a:gd name="T70" fmla="*/ 5 w 85"/>
                    <a:gd name="T71" fmla="*/ 32 h 64"/>
                    <a:gd name="T72" fmla="*/ 5 w 85"/>
                    <a:gd name="T73" fmla="*/ 32 h 64"/>
                    <a:gd name="T74" fmla="*/ 5 w 85"/>
                    <a:gd name="T75" fmla="*/ 31 h 64"/>
                    <a:gd name="T76" fmla="*/ 5 w 85"/>
                    <a:gd name="T77" fmla="*/ 31 h 64"/>
                    <a:gd name="T78" fmla="*/ 5 w 85"/>
                    <a:gd name="T79" fmla="*/ 31 h 64"/>
                    <a:gd name="T80" fmla="*/ 5 w 85"/>
                    <a:gd name="T81" fmla="*/ 30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 h="64">
                      <a:moveTo>
                        <a:pt x="10" y="61"/>
                      </a:moveTo>
                      <a:lnTo>
                        <a:pt x="7" y="58"/>
                      </a:lnTo>
                      <a:lnTo>
                        <a:pt x="5" y="55"/>
                      </a:lnTo>
                      <a:lnTo>
                        <a:pt x="5" y="52"/>
                      </a:lnTo>
                      <a:lnTo>
                        <a:pt x="4" y="50"/>
                      </a:lnTo>
                      <a:lnTo>
                        <a:pt x="3" y="49"/>
                      </a:lnTo>
                      <a:lnTo>
                        <a:pt x="4" y="48"/>
                      </a:lnTo>
                      <a:lnTo>
                        <a:pt x="5" y="47"/>
                      </a:lnTo>
                      <a:lnTo>
                        <a:pt x="5" y="46"/>
                      </a:lnTo>
                      <a:lnTo>
                        <a:pt x="6" y="44"/>
                      </a:lnTo>
                      <a:lnTo>
                        <a:pt x="8" y="43"/>
                      </a:lnTo>
                      <a:lnTo>
                        <a:pt x="11" y="42"/>
                      </a:lnTo>
                      <a:lnTo>
                        <a:pt x="13" y="41"/>
                      </a:lnTo>
                      <a:lnTo>
                        <a:pt x="16" y="40"/>
                      </a:lnTo>
                      <a:lnTo>
                        <a:pt x="19" y="39"/>
                      </a:lnTo>
                      <a:lnTo>
                        <a:pt x="23" y="38"/>
                      </a:lnTo>
                      <a:lnTo>
                        <a:pt x="26" y="37"/>
                      </a:lnTo>
                      <a:lnTo>
                        <a:pt x="30" y="36"/>
                      </a:lnTo>
                      <a:lnTo>
                        <a:pt x="33" y="35"/>
                      </a:lnTo>
                      <a:lnTo>
                        <a:pt x="38" y="34"/>
                      </a:lnTo>
                      <a:lnTo>
                        <a:pt x="42" y="33"/>
                      </a:lnTo>
                      <a:lnTo>
                        <a:pt x="46" y="31"/>
                      </a:lnTo>
                      <a:lnTo>
                        <a:pt x="50" y="30"/>
                      </a:lnTo>
                      <a:lnTo>
                        <a:pt x="54" y="29"/>
                      </a:lnTo>
                      <a:lnTo>
                        <a:pt x="58" y="27"/>
                      </a:lnTo>
                      <a:lnTo>
                        <a:pt x="62" y="25"/>
                      </a:lnTo>
                      <a:lnTo>
                        <a:pt x="66" y="23"/>
                      </a:lnTo>
                      <a:lnTo>
                        <a:pt x="69" y="20"/>
                      </a:lnTo>
                      <a:lnTo>
                        <a:pt x="73" y="17"/>
                      </a:lnTo>
                      <a:lnTo>
                        <a:pt x="76" y="14"/>
                      </a:lnTo>
                      <a:lnTo>
                        <a:pt x="80" y="11"/>
                      </a:lnTo>
                      <a:lnTo>
                        <a:pt x="82" y="7"/>
                      </a:lnTo>
                      <a:lnTo>
                        <a:pt x="85" y="2"/>
                      </a:lnTo>
                      <a:lnTo>
                        <a:pt x="82" y="0"/>
                      </a:lnTo>
                      <a:lnTo>
                        <a:pt x="80" y="4"/>
                      </a:lnTo>
                      <a:lnTo>
                        <a:pt x="77" y="8"/>
                      </a:lnTo>
                      <a:lnTo>
                        <a:pt x="74" y="11"/>
                      </a:lnTo>
                      <a:lnTo>
                        <a:pt x="71" y="14"/>
                      </a:lnTo>
                      <a:lnTo>
                        <a:pt x="68" y="17"/>
                      </a:lnTo>
                      <a:lnTo>
                        <a:pt x="64" y="19"/>
                      </a:lnTo>
                      <a:lnTo>
                        <a:pt x="61" y="21"/>
                      </a:lnTo>
                      <a:lnTo>
                        <a:pt x="57" y="23"/>
                      </a:lnTo>
                      <a:lnTo>
                        <a:pt x="53" y="25"/>
                      </a:lnTo>
                      <a:lnTo>
                        <a:pt x="49" y="26"/>
                      </a:lnTo>
                      <a:lnTo>
                        <a:pt x="45" y="27"/>
                      </a:lnTo>
                      <a:lnTo>
                        <a:pt x="41" y="29"/>
                      </a:lnTo>
                      <a:lnTo>
                        <a:pt x="37" y="30"/>
                      </a:lnTo>
                      <a:lnTo>
                        <a:pt x="33" y="31"/>
                      </a:lnTo>
                      <a:lnTo>
                        <a:pt x="29" y="32"/>
                      </a:lnTo>
                      <a:lnTo>
                        <a:pt x="26" y="33"/>
                      </a:lnTo>
                      <a:lnTo>
                        <a:pt x="22" y="34"/>
                      </a:lnTo>
                      <a:lnTo>
                        <a:pt x="19" y="35"/>
                      </a:lnTo>
                      <a:lnTo>
                        <a:pt x="15" y="36"/>
                      </a:lnTo>
                      <a:lnTo>
                        <a:pt x="12" y="37"/>
                      </a:lnTo>
                      <a:lnTo>
                        <a:pt x="10" y="38"/>
                      </a:lnTo>
                      <a:lnTo>
                        <a:pt x="7" y="39"/>
                      </a:lnTo>
                      <a:lnTo>
                        <a:pt x="5" y="41"/>
                      </a:lnTo>
                      <a:lnTo>
                        <a:pt x="3" y="42"/>
                      </a:lnTo>
                      <a:lnTo>
                        <a:pt x="1" y="44"/>
                      </a:lnTo>
                      <a:lnTo>
                        <a:pt x="0" y="46"/>
                      </a:lnTo>
                      <a:lnTo>
                        <a:pt x="0" y="49"/>
                      </a:lnTo>
                      <a:lnTo>
                        <a:pt x="0" y="52"/>
                      </a:lnTo>
                      <a:lnTo>
                        <a:pt x="1" y="54"/>
                      </a:lnTo>
                      <a:lnTo>
                        <a:pt x="3" y="57"/>
                      </a:lnTo>
                      <a:lnTo>
                        <a:pt x="5" y="61"/>
                      </a:lnTo>
                      <a:lnTo>
                        <a:pt x="8" y="64"/>
                      </a:lnTo>
                      <a:lnTo>
                        <a:pt x="9" y="64"/>
                      </a:lnTo>
                      <a:lnTo>
                        <a:pt x="10" y="64"/>
                      </a:lnTo>
                      <a:lnTo>
                        <a:pt x="10" y="63"/>
                      </a:lnTo>
                      <a:lnTo>
                        <a:pt x="11" y="63"/>
                      </a:lnTo>
                      <a:lnTo>
                        <a:pt x="11" y="62"/>
                      </a:lnTo>
                      <a:lnTo>
                        <a:pt x="10" y="62"/>
                      </a:lnTo>
                      <a:lnTo>
                        <a:pt x="1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876"/>
                <p:cNvSpPr>
                  <a:spLocks/>
                </p:cNvSpPr>
                <p:nvPr/>
              </p:nvSpPr>
              <p:spPr bwMode="auto">
                <a:xfrm>
                  <a:off x="349" y="2019"/>
                  <a:ext cx="41" cy="36"/>
                </a:xfrm>
                <a:custGeom>
                  <a:avLst/>
                  <a:gdLst>
                    <a:gd name="T0" fmla="*/ 1 w 59"/>
                    <a:gd name="T1" fmla="*/ 26 h 50"/>
                    <a:gd name="T2" fmla="*/ 8 w 59"/>
                    <a:gd name="T3" fmla="*/ 25 h 50"/>
                    <a:gd name="T4" fmla="*/ 14 w 59"/>
                    <a:gd name="T5" fmla="*/ 25 h 50"/>
                    <a:gd name="T6" fmla="*/ 19 w 59"/>
                    <a:gd name="T7" fmla="*/ 25 h 50"/>
                    <a:gd name="T8" fmla="*/ 23 w 59"/>
                    <a:gd name="T9" fmla="*/ 25 h 50"/>
                    <a:gd name="T10" fmla="*/ 26 w 59"/>
                    <a:gd name="T11" fmla="*/ 24 h 50"/>
                    <a:gd name="T12" fmla="*/ 28 w 59"/>
                    <a:gd name="T13" fmla="*/ 24 h 50"/>
                    <a:gd name="T14" fmla="*/ 28 w 59"/>
                    <a:gd name="T15" fmla="*/ 23 h 50"/>
                    <a:gd name="T16" fmla="*/ 28 w 59"/>
                    <a:gd name="T17" fmla="*/ 22 h 50"/>
                    <a:gd name="T18" fmla="*/ 28 w 59"/>
                    <a:gd name="T19" fmla="*/ 19 h 50"/>
                    <a:gd name="T20" fmla="*/ 26 w 59"/>
                    <a:gd name="T21" fmla="*/ 17 h 50"/>
                    <a:gd name="T22" fmla="*/ 24 w 59"/>
                    <a:gd name="T23" fmla="*/ 16 h 50"/>
                    <a:gd name="T24" fmla="*/ 23 w 59"/>
                    <a:gd name="T25" fmla="*/ 13 h 50"/>
                    <a:gd name="T26" fmla="*/ 19 w 59"/>
                    <a:gd name="T27" fmla="*/ 11 h 50"/>
                    <a:gd name="T28" fmla="*/ 17 w 59"/>
                    <a:gd name="T29" fmla="*/ 8 h 50"/>
                    <a:gd name="T30" fmla="*/ 13 w 59"/>
                    <a:gd name="T31" fmla="*/ 4 h 50"/>
                    <a:gd name="T32" fmla="*/ 10 w 59"/>
                    <a:gd name="T33" fmla="*/ 0 h 50"/>
                    <a:gd name="T34" fmla="*/ 11 w 59"/>
                    <a:gd name="T35" fmla="*/ 4 h 50"/>
                    <a:gd name="T36" fmla="*/ 14 w 59"/>
                    <a:gd name="T37" fmla="*/ 7 h 50"/>
                    <a:gd name="T38" fmla="*/ 17 w 59"/>
                    <a:gd name="T39" fmla="*/ 11 h 50"/>
                    <a:gd name="T40" fmla="*/ 20 w 59"/>
                    <a:gd name="T41" fmla="*/ 14 h 50"/>
                    <a:gd name="T42" fmla="*/ 23 w 59"/>
                    <a:gd name="T43" fmla="*/ 16 h 50"/>
                    <a:gd name="T44" fmla="*/ 24 w 59"/>
                    <a:gd name="T45" fmla="*/ 18 h 50"/>
                    <a:gd name="T46" fmla="*/ 26 w 59"/>
                    <a:gd name="T47" fmla="*/ 20 h 50"/>
                    <a:gd name="T48" fmla="*/ 27 w 59"/>
                    <a:gd name="T49" fmla="*/ 22 h 50"/>
                    <a:gd name="T50" fmla="*/ 27 w 59"/>
                    <a:gd name="T51" fmla="*/ 22 h 50"/>
                    <a:gd name="T52" fmla="*/ 26 w 59"/>
                    <a:gd name="T53" fmla="*/ 22 h 50"/>
                    <a:gd name="T54" fmla="*/ 24 w 59"/>
                    <a:gd name="T55" fmla="*/ 23 h 50"/>
                    <a:gd name="T56" fmla="*/ 21 w 59"/>
                    <a:gd name="T57" fmla="*/ 23 h 50"/>
                    <a:gd name="T58" fmla="*/ 17 w 59"/>
                    <a:gd name="T59" fmla="*/ 23 h 50"/>
                    <a:gd name="T60" fmla="*/ 11 w 59"/>
                    <a:gd name="T61" fmla="*/ 23 h 50"/>
                    <a:gd name="T62" fmla="*/ 5 w 59"/>
                    <a:gd name="T63" fmla="*/ 23 h 50"/>
                    <a:gd name="T64" fmla="*/ 1 w 59"/>
                    <a:gd name="T65" fmla="*/ 26 h 50"/>
                    <a:gd name="T66" fmla="*/ 1 w 59"/>
                    <a:gd name="T67" fmla="*/ 23 h 50"/>
                    <a:gd name="T68" fmla="*/ 1 w 59"/>
                    <a:gd name="T69" fmla="*/ 23 h 50"/>
                    <a:gd name="T70" fmla="*/ 1 w 59"/>
                    <a:gd name="T71" fmla="*/ 24 h 50"/>
                    <a:gd name="T72" fmla="*/ 1 w 59"/>
                    <a:gd name="T73" fmla="*/ 24 h 50"/>
                    <a:gd name="T74" fmla="*/ 0 w 59"/>
                    <a:gd name="T75" fmla="*/ 24 h 50"/>
                    <a:gd name="T76" fmla="*/ 1 w 59"/>
                    <a:gd name="T77" fmla="*/ 25 h 50"/>
                    <a:gd name="T78" fmla="*/ 1 w 59"/>
                    <a:gd name="T79" fmla="*/ 25 h 50"/>
                    <a:gd name="T80" fmla="*/ 1 w 59"/>
                    <a:gd name="T81" fmla="*/ 25 h 50"/>
                    <a:gd name="T82" fmla="*/ 1 w 59"/>
                    <a:gd name="T83" fmla="*/ 25 h 50"/>
                    <a:gd name="T84" fmla="*/ 1 w 59"/>
                    <a:gd name="T85" fmla="*/ 26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 h="50">
                      <a:moveTo>
                        <a:pt x="2" y="45"/>
                      </a:moveTo>
                      <a:lnTo>
                        <a:pt x="2" y="50"/>
                      </a:lnTo>
                      <a:lnTo>
                        <a:pt x="10" y="49"/>
                      </a:lnTo>
                      <a:lnTo>
                        <a:pt x="17" y="49"/>
                      </a:lnTo>
                      <a:lnTo>
                        <a:pt x="23" y="49"/>
                      </a:lnTo>
                      <a:lnTo>
                        <a:pt x="29" y="49"/>
                      </a:lnTo>
                      <a:lnTo>
                        <a:pt x="34" y="49"/>
                      </a:lnTo>
                      <a:lnTo>
                        <a:pt x="39" y="49"/>
                      </a:lnTo>
                      <a:lnTo>
                        <a:pt x="43" y="49"/>
                      </a:lnTo>
                      <a:lnTo>
                        <a:pt x="47" y="48"/>
                      </a:lnTo>
                      <a:lnTo>
                        <a:pt x="50" y="48"/>
                      </a:lnTo>
                      <a:lnTo>
                        <a:pt x="53" y="47"/>
                      </a:lnTo>
                      <a:lnTo>
                        <a:pt x="55" y="47"/>
                      </a:lnTo>
                      <a:lnTo>
                        <a:pt x="57" y="46"/>
                      </a:lnTo>
                      <a:lnTo>
                        <a:pt x="58" y="45"/>
                      </a:lnTo>
                      <a:lnTo>
                        <a:pt x="59" y="44"/>
                      </a:lnTo>
                      <a:lnTo>
                        <a:pt x="59" y="42"/>
                      </a:lnTo>
                      <a:lnTo>
                        <a:pt x="59" y="41"/>
                      </a:lnTo>
                      <a:lnTo>
                        <a:pt x="59" y="39"/>
                      </a:lnTo>
                      <a:lnTo>
                        <a:pt x="58" y="37"/>
                      </a:lnTo>
                      <a:lnTo>
                        <a:pt x="57" y="36"/>
                      </a:lnTo>
                      <a:lnTo>
                        <a:pt x="55" y="34"/>
                      </a:lnTo>
                      <a:lnTo>
                        <a:pt x="53" y="32"/>
                      </a:lnTo>
                      <a:lnTo>
                        <a:pt x="51" y="30"/>
                      </a:lnTo>
                      <a:lnTo>
                        <a:pt x="49" y="28"/>
                      </a:lnTo>
                      <a:lnTo>
                        <a:pt x="47" y="25"/>
                      </a:lnTo>
                      <a:lnTo>
                        <a:pt x="44" y="23"/>
                      </a:lnTo>
                      <a:lnTo>
                        <a:pt x="41" y="21"/>
                      </a:lnTo>
                      <a:lnTo>
                        <a:pt x="38" y="17"/>
                      </a:lnTo>
                      <a:lnTo>
                        <a:pt x="35" y="15"/>
                      </a:lnTo>
                      <a:lnTo>
                        <a:pt x="32" y="11"/>
                      </a:lnTo>
                      <a:lnTo>
                        <a:pt x="28" y="7"/>
                      </a:lnTo>
                      <a:lnTo>
                        <a:pt x="25" y="4"/>
                      </a:lnTo>
                      <a:lnTo>
                        <a:pt x="21" y="0"/>
                      </a:lnTo>
                      <a:lnTo>
                        <a:pt x="19" y="2"/>
                      </a:lnTo>
                      <a:lnTo>
                        <a:pt x="23" y="7"/>
                      </a:lnTo>
                      <a:lnTo>
                        <a:pt x="26" y="11"/>
                      </a:lnTo>
                      <a:lnTo>
                        <a:pt x="29" y="14"/>
                      </a:lnTo>
                      <a:lnTo>
                        <a:pt x="33" y="18"/>
                      </a:lnTo>
                      <a:lnTo>
                        <a:pt x="36" y="21"/>
                      </a:lnTo>
                      <a:lnTo>
                        <a:pt x="39" y="23"/>
                      </a:lnTo>
                      <a:lnTo>
                        <a:pt x="42" y="26"/>
                      </a:lnTo>
                      <a:lnTo>
                        <a:pt x="45" y="29"/>
                      </a:lnTo>
                      <a:lnTo>
                        <a:pt x="47" y="31"/>
                      </a:lnTo>
                      <a:lnTo>
                        <a:pt x="49" y="33"/>
                      </a:lnTo>
                      <a:lnTo>
                        <a:pt x="51" y="35"/>
                      </a:lnTo>
                      <a:lnTo>
                        <a:pt x="53" y="37"/>
                      </a:lnTo>
                      <a:lnTo>
                        <a:pt x="54" y="39"/>
                      </a:lnTo>
                      <a:lnTo>
                        <a:pt x="55" y="40"/>
                      </a:lnTo>
                      <a:lnTo>
                        <a:pt x="56" y="41"/>
                      </a:lnTo>
                      <a:lnTo>
                        <a:pt x="56" y="42"/>
                      </a:lnTo>
                      <a:lnTo>
                        <a:pt x="55" y="43"/>
                      </a:lnTo>
                      <a:lnTo>
                        <a:pt x="54" y="43"/>
                      </a:lnTo>
                      <a:lnTo>
                        <a:pt x="52" y="43"/>
                      </a:lnTo>
                      <a:lnTo>
                        <a:pt x="50" y="44"/>
                      </a:lnTo>
                      <a:lnTo>
                        <a:pt x="47" y="44"/>
                      </a:lnTo>
                      <a:lnTo>
                        <a:pt x="43" y="45"/>
                      </a:lnTo>
                      <a:lnTo>
                        <a:pt x="39" y="45"/>
                      </a:lnTo>
                      <a:lnTo>
                        <a:pt x="34" y="45"/>
                      </a:lnTo>
                      <a:lnTo>
                        <a:pt x="29" y="45"/>
                      </a:lnTo>
                      <a:lnTo>
                        <a:pt x="23" y="45"/>
                      </a:lnTo>
                      <a:lnTo>
                        <a:pt x="17" y="45"/>
                      </a:lnTo>
                      <a:lnTo>
                        <a:pt x="10" y="45"/>
                      </a:lnTo>
                      <a:lnTo>
                        <a:pt x="2" y="45"/>
                      </a:lnTo>
                      <a:lnTo>
                        <a:pt x="2" y="50"/>
                      </a:lnTo>
                      <a:lnTo>
                        <a:pt x="2" y="45"/>
                      </a:lnTo>
                      <a:lnTo>
                        <a:pt x="1" y="45"/>
                      </a:lnTo>
                      <a:lnTo>
                        <a:pt x="1" y="46"/>
                      </a:lnTo>
                      <a:lnTo>
                        <a:pt x="1" y="47"/>
                      </a:lnTo>
                      <a:lnTo>
                        <a:pt x="0" y="47"/>
                      </a:lnTo>
                      <a:lnTo>
                        <a:pt x="1" y="47"/>
                      </a:lnTo>
                      <a:lnTo>
                        <a:pt x="1" y="48"/>
                      </a:lnTo>
                      <a:lnTo>
                        <a:pt x="1" y="49"/>
                      </a:lnTo>
                      <a:lnTo>
                        <a:pt x="2" y="49"/>
                      </a:lnTo>
                      <a:lnTo>
                        <a:pt x="2" y="50"/>
                      </a:lnTo>
                      <a:lnTo>
                        <a:pt x="2"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877"/>
                <p:cNvSpPr>
                  <a:spLocks/>
                </p:cNvSpPr>
                <p:nvPr/>
              </p:nvSpPr>
              <p:spPr bwMode="auto">
                <a:xfrm>
                  <a:off x="351" y="2051"/>
                  <a:ext cx="57" cy="47"/>
                </a:xfrm>
                <a:custGeom>
                  <a:avLst/>
                  <a:gdLst>
                    <a:gd name="T0" fmla="*/ 35 w 81"/>
                    <a:gd name="T1" fmla="*/ 31 h 65"/>
                    <a:gd name="T2" fmla="*/ 39 w 81"/>
                    <a:gd name="T3" fmla="*/ 25 h 65"/>
                    <a:gd name="T4" fmla="*/ 40 w 81"/>
                    <a:gd name="T5" fmla="*/ 20 h 65"/>
                    <a:gd name="T6" fmla="*/ 40 w 81"/>
                    <a:gd name="T7" fmla="*/ 16 h 65"/>
                    <a:gd name="T8" fmla="*/ 39 w 81"/>
                    <a:gd name="T9" fmla="*/ 12 h 65"/>
                    <a:gd name="T10" fmla="*/ 36 w 81"/>
                    <a:gd name="T11" fmla="*/ 9 h 65"/>
                    <a:gd name="T12" fmla="*/ 33 w 81"/>
                    <a:gd name="T13" fmla="*/ 7 h 65"/>
                    <a:gd name="T14" fmla="*/ 30 w 81"/>
                    <a:gd name="T15" fmla="*/ 4 h 65"/>
                    <a:gd name="T16" fmla="*/ 25 w 81"/>
                    <a:gd name="T17" fmla="*/ 3 h 65"/>
                    <a:gd name="T18" fmla="*/ 20 w 81"/>
                    <a:gd name="T19" fmla="*/ 1 h 65"/>
                    <a:gd name="T20" fmla="*/ 16 w 81"/>
                    <a:gd name="T21" fmla="*/ 1 h 65"/>
                    <a:gd name="T22" fmla="*/ 12 w 81"/>
                    <a:gd name="T23" fmla="*/ 0 h 65"/>
                    <a:gd name="T24" fmla="*/ 8 w 81"/>
                    <a:gd name="T25" fmla="*/ 0 h 65"/>
                    <a:gd name="T26" fmla="*/ 4 w 81"/>
                    <a:gd name="T27" fmla="*/ 0 h 65"/>
                    <a:gd name="T28" fmla="*/ 2 w 81"/>
                    <a:gd name="T29" fmla="*/ 0 h 65"/>
                    <a:gd name="T30" fmla="*/ 0 w 81"/>
                    <a:gd name="T31" fmla="*/ 0 h 65"/>
                    <a:gd name="T32" fmla="*/ 0 w 81"/>
                    <a:gd name="T33" fmla="*/ 2 h 65"/>
                    <a:gd name="T34" fmla="*/ 1 w 81"/>
                    <a:gd name="T35" fmla="*/ 2 h 65"/>
                    <a:gd name="T36" fmla="*/ 3 w 81"/>
                    <a:gd name="T37" fmla="*/ 2 h 65"/>
                    <a:gd name="T38" fmla="*/ 6 w 81"/>
                    <a:gd name="T39" fmla="*/ 2 h 65"/>
                    <a:gd name="T40" fmla="*/ 9 w 81"/>
                    <a:gd name="T41" fmla="*/ 2 h 65"/>
                    <a:gd name="T42" fmla="*/ 14 w 81"/>
                    <a:gd name="T43" fmla="*/ 3 h 65"/>
                    <a:gd name="T44" fmla="*/ 18 w 81"/>
                    <a:gd name="T45" fmla="*/ 3 h 65"/>
                    <a:gd name="T46" fmla="*/ 23 w 81"/>
                    <a:gd name="T47" fmla="*/ 4 h 65"/>
                    <a:gd name="T48" fmla="*/ 27 w 81"/>
                    <a:gd name="T49" fmla="*/ 5 h 65"/>
                    <a:gd name="T50" fmla="*/ 31 w 81"/>
                    <a:gd name="T51" fmla="*/ 7 h 65"/>
                    <a:gd name="T52" fmla="*/ 34 w 81"/>
                    <a:gd name="T53" fmla="*/ 9 h 65"/>
                    <a:gd name="T54" fmla="*/ 37 w 81"/>
                    <a:gd name="T55" fmla="*/ 12 h 65"/>
                    <a:gd name="T56" fmla="*/ 38 w 81"/>
                    <a:gd name="T57" fmla="*/ 14 h 65"/>
                    <a:gd name="T58" fmla="*/ 39 w 81"/>
                    <a:gd name="T59" fmla="*/ 18 h 65"/>
                    <a:gd name="T60" fmla="*/ 38 w 81"/>
                    <a:gd name="T61" fmla="*/ 22 h 65"/>
                    <a:gd name="T62" fmla="*/ 36 w 81"/>
                    <a:gd name="T63" fmla="*/ 26 h 65"/>
                    <a:gd name="T64" fmla="*/ 32 w 81"/>
                    <a:gd name="T65" fmla="*/ 32 h 65"/>
                    <a:gd name="T66" fmla="*/ 32 w 81"/>
                    <a:gd name="T67" fmla="*/ 33 h 65"/>
                    <a:gd name="T68" fmla="*/ 32 w 81"/>
                    <a:gd name="T69" fmla="*/ 33 h 65"/>
                    <a:gd name="T70" fmla="*/ 32 w 81"/>
                    <a:gd name="T71" fmla="*/ 33 h 65"/>
                    <a:gd name="T72" fmla="*/ 32 w 81"/>
                    <a:gd name="T73" fmla="*/ 33 h 65"/>
                    <a:gd name="T74" fmla="*/ 32 w 81"/>
                    <a:gd name="T75" fmla="*/ 33 h 65"/>
                    <a:gd name="T76" fmla="*/ 32 w 81"/>
                    <a:gd name="T77" fmla="*/ 33 h 65"/>
                    <a:gd name="T78" fmla="*/ 32 w 81"/>
                    <a:gd name="T79" fmla="*/ 34 h 65"/>
                    <a:gd name="T80" fmla="*/ 32 w 81"/>
                    <a:gd name="T81" fmla="*/ 33 h 65"/>
                    <a:gd name="T82" fmla="*/ 32 w 81"/>
                    <a:gd name="T83" fmla="*/ 33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1" h="65">
                      <a:moveTo>
                        <a:pt x="67" y="64"/>
                      </a:moveTo>
                      <a:lnTo>
                        <a:pt x="71" y="59"/>
                      </a:lnTo>
                      <a:lnTo>
                        <a:pt x="75" y="53"/>
                      </a:lnTo>
                      <a:lnTo>
                        <a:pt x="78" y="47"/>
                      </a:lnTo>
                      <a:lnTo>
                        <a:pt x="80" y="42"/>
                      </a:lnTo>
                      <a:lnTo>
                        <a:pt x="81" y="38"/>
                      </a:lnTo>
                      <a:lnTo>
                        <a:pt x="81" y="34"/>
                      </a:lnTo>
                      <a:lnTo>
                        <a:pt x="81" y="30"/>
                      </a:lnTo>
                      <a:lnTo>
                        <a:pt x="80" y="26"/>
                      </a:lnTo>
                      <a:lnTo>
                        <a:pt x="78" y="22"/>
                      </a:lnTo>
                      <a:lnTo>
                        <a:pt x="76" y="20"/>
                      </a:lnTo>
                      <a:lnTo>
                        <a:pt x="73" y="17"/>
                      </a:lnTo>
                      <a:lnTo>
                        <a:pt x="71" y="14"/>
                      </a:lnTo>
                      <a:lnTo>
                        <a:pt x="67" y="12"/>
                      </a:lnTo>
                      <a:lnTo>
                        <a:pt x="63" y="10"/>
                      </a:lnTo>
                      <a:lnTo>
                        <a:pt x="59" y="8"/>
                      </a:lnTo>
                      <a:lnTo>
                        <a:pt x="55" y="6"/>
                      </a:lnTo>
                      <a:lnTo>
                        <a:pt x="51" y="5"/>
                      </a:lnTo>
                      <a:lnTo>
                        <a:pt x="46" y="4"/>
                      </a:lnTo>
                      <a:lnTo>
                        <a:pt x="41" y="3"/>
                      </a:lnTo>
                      <a:lnTo>
                        <a:pt x="37" y="2"/>
                      </a:lnTo>
                      <a:lnTo>
                        <a:pt x="33" y="1"/>
                      </a:lnTo>
                      <a:lnTo>
                        <a:pt x="28" y="1"/>
                      </a:lnTo>
                      <a:lnTo>
                        <a:pt x="24" y="0"/>
                      </a:lnTo>
                      <a:lnTo>
                        <a:pt x="20" y="0"/>
                      </a:lnTo>
                      <a:lnTo>
                        <a:pt x="16" y="0"/>
                      </a:lnTo>
                      <a:lnTo>
                        <a:pt x="12" y="0"/>
                      </a:lnTo>
                      <a:lnTo>
                        <a:pt x="9" y="0"/>
                      </a:lnTo>
                      <a:lnTo>
                        <a:pt x="6" y="0"/>
                      </a:lnTo>
                      <a:lnTo>
                        <a:pt x="4" y="0"/>
                      </a:lnTo>
                      <a:lnTo>
                        <a:pt x="2" y="0"/>
                      </a:lnTo>
                      <a:lnTo>
                        <a:pt x="0" y="0"/>
                      </a:lnTo>
                      <a:lnTo>
                        <a:pt x="0" y="4"/>
                      </a:lnTo>
                      <a:lnTo>
                        <a:pt x="0" y="3"/>
                      </a:lnTo>
                      <a:lnTo>
                        <a:pt x="2" y="4"/>
                      </a:lnTo>
                      <a:lnTo>
                        <a:pt x="4" y="4"/>
                      </a:lnTo>
                      <a:lnTo>
                        <a:pt x="6" y="4"/>
                      </a:lnTo>
                      <a:lnTo>
                        <a:pt x="9" y="4"/>
                      </a:lnTo>
                      <a:lnTo>
                        <a:pt x="12" y="4"/>
                      </a:lnTo>
                      <a:lnTo>
                        <a:pt x="15" y="4"/>
                      </a:lnTo>
                      <a:lnTo>
                        <a:pt x="19" y="4"/>
                      </a:lnTo>
                      <a:lnTo>
                        <a:pt x="24" y="5"/>
                      </a:lnTo>
                      <a:lnTo>
                        <a:pt x="28" y="5"/>
                      </a:lnTo>
                      <a:lnTo>
                        <a:pt x="32" y="6"/>
                      </a:lnTo>
                      <a:lnTo>
                        <a:pt x="37" y="6"/>
                      </a:lnTo>
                      <a:lnTo>
                        <a:pt x="41" y="7"/>
                      </a:lnTo>
                      <a:lnTo>
                        <a:pt x="46" y="8"/>
                      </a:lnTo>
                      <a:lnTo>
                        <a:pt x="50" y="10"/>
                      </a:lnTo>
                      <a:lnTo>
                        <a:pt x="54" y="10"/>
                      </a:lnTo>
                      <a:lnTo>
                        <a:pt x="59" y="12"/>
                      </a:lnTo>
                      <a:lnTo>
                        <a:pt x="62" y="13"/>
                      </a:lnTo>
                      <a:lnTo>
                        <a:pt x="66" y="16"/>
                      </a:lnTo>
                      <a:lnTo>
                        <a:pt x="69" y="18"/>
                      </a:lnTo>
                      <a:lnTo>
                        <a:pt x="72" y="20"/>
                      </a:lnTo>
                      <a:lnTo>
                        <a:pt x="74" y="22"/>
                      </a:lnTo>
                      <a:lnTo>
                        <a:pt x="76" y="25"/>
                      </a:lnTo>
                      <a:lnTo>
                        <a:pt x="77" y="28"/>
                      </a:lnTo>
                      <a:lnTo>
                        <a:pt x="78" y="30"/>
                      </a:lnTo>
                      <a:lnTo>
                        <a:pt x="78" y="34"/>
                      </a:lnTo>
                      <a:lnTo>
                        <a:pt x="78" y="37"/>
                      </a:lnTo>
                      <a:lnTo>
                        <a:pt x="77" y="41"/>
                      </a:lnTo>
                      <a:lnTo>
                        <a:pt x="75" y="45"/>
                      </a:lnTo>
                      <a:lnTo>
                        <a:pt x="72" y="50"/>
                      </a:lnTo>
                      <a:lnTo>
                        <a:pt x="69" y="55"/>
                      </a:lnTo>
                      <a:lnTo>
                        <a:pt x="65" y="61"/>
                      </a:lnTo>
                      <a:lnTo>
                        <a:pt x="64" y="62"/>
                      </a:lnTo>
                      <a:lnTo>
                        <a:pt x="64" y="63"/>
                      </a:lnTo>
                      <a:lnTo>
                        <a:pt x="64" y="64"/>
                      </a:lnTo>
                      <a:lnTo>
                        <a:pt x="65" y="64"/>
                      </a:lnTo>
                      <a:lnTo>
                        <a:pt x="66" y="64"/>
                      </a:lnTo>
                      <a:lnTo>
                        <a:pt x="66" y="65"/>
                      </a:lnTo>
                      <a:lnTo>
                        <a:pt x="66" y="64"/>
                      </a:lnTo>
                      <a:lnTo>
                        <a:pt x="67"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878"/>
                <p:cNvSpPr>
                  <a:spLocks/>
                </p:cNvSpPr>
                <p:nvPr/>
              </p:nvSpPr>
              <p:spPr bwMode="auto">
                <a:xfrm>
                  <a:off x="357" y="2094"/>
                  <a:ext cx="42" cy="71"/>
                </a:xfrm>
                <a:custGeom>
                  <a:avLst/>
                  <a:gdLst>
                    <a:gd name="T0" fmla="*/ 2 w 59"/>
                    <a:gd name="T1" fmla="*/ 49 h 99"/>
                    <a:gd name="T2" fmla="*/ 4 w 59"/>
                    <a:gd name="T3" fmla="*/ 47 h 99"/>
                    <a:gd name="T4" fmla="*/ 6 w 59"/>
                    <a:gd name="T5" fmla="*/ 43 h 99"/>
                    <a:gd name="T6" fmla="*/ 8 w 59"/>
                    <a:gd name="T7" fmla="*/ 41 h 99"/>
                    <a:gd name="T8" fmla="*/ 9 w 59"/>
                    <a:gd name="T9" fmla="*/ 37 h 99"/>
                    <a:gd name="T10" fmla="*/ 11 w 59"/>
                    <a:gd name="T11" fmla="*/ 34 h 99"/>
                    <a:gd name="T12" fmla="*/ 13 w 59"/>
                    <a:gd name="T13" fmla="*/ 31 h 99"/>
                    <a:gd name="T14" fmla="*/ 14 w 59"/>
                    <a:gd name="T15" fmla="*/ 28 h 99"/>
                    <a:gd name="T16" fmla="*/ 16 w 59"/>
                    <a:gd name="T17" fmla="*/ 24 h 99"/>
                    <a:gd name="T18" fmla="*/ 17 w 59"/>
                    <a:gd name="T19" fmla="*/ 22 h 99"/>
                    <a:gd name="T20" fmla="*/ 19 w 59"/>
                    <a:gd name="T21" fmla="*/ 18 h 99"/>
                    <a:gd name="T22" fmla="*/ 21 w 59"/>
                    <a:gd name="T23" fmla="*/ 15 h 99"/>
                    <a:gd name="T24" fmla="*/ 22 w 59"/>
                    <a:gd name="T25" fmla="*/ 11 h 99"/>
                    <a:gd name="T26" fmla="*/ 24 w 59"/>
                    <a:gd name="T27" fmla="*/ 9 h 99"/>
                    <a:gd name="T28" fmla="*/ 26 w 59"/>
                    <a:gd name="T29" fmla="*/ 6 h 99"/>
                    <a:gd name="T30" fmla="*/ 28 w 59"/>
                    <a:gd name="T31" fmla="*/ 3 h 99"/>
                    <a:gd name="T32" fmla="*/ 28 w 59"/>
                    <a:gd name="T33" fmla="*/ 0 h 99"/>
                    <a:gd name="T34" fmla="*/ 26 w 59"/>
                    <a:gd name="T35" fmla="*/ 3 h 99"/>
                    <a:gd name="T36" fmla="*/ 24 w 59"/>
                    <a:gd name="T37" fmla="*/ 6 h 99"/>
                    <a:gd name="T38" fmla="*/ 22 w 59"/>
                    <a:gd name="T39" fmla="*/ 9 h 99"/>
                    <a:gd name="T40" fmla="*/ 20 w 59"/>
                    <a:gd name="T41" fmla="*/ 12 h 99"/>
                    <a:gd name="T42" fmla="*/ 19 w 59"/>
                    <a:gd name="T43" fmla="*/ 16 h 99"/>
                    <a:gd name="T44" fmla="*/ 16 w 59"/>
                    <a:gd name="T45" fmla="*/ 19 h 99"/>
                    <a:gd name="T46" fmla="*/ 15 w 59"/>
                    <a:gd name="T47" fmla="*/ 22 h 99"/>
                    <a:gd name="T48" fmla="*/ 14 w 59"/>
                    <a:gd name="T49" fmla="*/ 25 h 99"/>
                    <a:gd name="T50" fmla="*/ 11 w 59"/>
                    <a:gd name="T51" fmla="*/ 28 h 99"/>
                    <a:gd name="T52" fmla="*/ 10 w 59"/>
                    <a:gd name="T53" fmla="*/ 32 h 99"/>
                    <a:gd name="T54" fmla="*/ 9 w 59"/>
                    <a:gd name="T55" fmla="*/ 34 h 99"/>
                    <a:gd name="T56" fmla="*/ 7 w 59"/>
                    <a:gd name="T57" fmla="*/ 38 h 99"/>
                    <a:gd name="T58" fmla="*/ 6 w 59"/>
                    <a:gd name="T59" fmla="*/ 41 h 99"/>
                    <a:gd name="T60" fmla="*/ 4 w 59"/>
                    <a:gd name="T61" fmla="*/ 44 h 99"/>
                    <a:gd name="T62" fmla="*/ 2 w 59"/>
                    <a:gd name="T63" fmla="*/ 47 h 99"/>
                    <a:gd name="T64" fmla="*/ 0 w 59"/>
                    <a:gd name="T65" fmla="*/ 49 h 99"/>
                    <a:gd name="T66" fmla="*/ 0 w 59"/>
                    <a:gd name="T67" fmla="*/ 49 h 99"/>
                    <a:gd name="T68" fmla="*/ 0 w 59"/>
                    <a:gd name="T69" fmla="*/ 50 h 99"/>
                    <a:gd name="T70" fmla="*/ 0 w 59"/>
                    <a:gd name="T71" fmla="*/ 50 h 99"/>
                    <a:gd name="T72" fmla="*/ 1 w 59"/>
                    <a:gd name="T73" fmla="*/ 50 h 99"/>
                    <a:gd name="T74" fmla="*/ 1 w 59"/>
                    <a:gd name="T75" fmla="*/ 51 h 99"/>
                    <a:gd name="T76" fmla="*/ 1 w 59"/>
                    <a:gd name="T77" fmla="*/ 50 h 99"/>
                    <a:gd name="T78" fmla="*/ 1 w 59"/>
                    <a:gd name="T79" fmla="*/ 50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99">
                      <a:moveTo>
                        <a:pt x="2" y="98"/>
                      </a:moveTo>
                      <a:lnTo>
                        <a:pt x="4" y="96"/>
                      </a:lnTo>
                      <a:lnTo>
                        <a:pt x="6" y="92"/>
                      </a:lnTo>
                      <a:lnTo>
                        <a:pt x="8" y="90"/>
                      </a:lnTo>
                      <a:lnTo>
                        <a:pt x="10" y="87"/>
                      </a:lnTo>
                      <a:lnTo>
                        <a:pt x="12" y="84"/>
                      </a:lnTo>
                      <a:lnTo>
                        <a:pt x="14" y="82"/>
                      </a:lnTo>
                      <a:lnTo>
                        <a:pt x="15" y="79"/>
                      </a:lnTo>
                      <a:lnTo>
                        <a:pt x="17" y="76"/>
                      </a:lnTo>
                      <a:lnTo>
                        <a:pt x="18" y="72"/>
                      </a:lnTo>
                      <a:lnTo>
                        <a:pt x="20" y="70"/>
                      </a:lnTo>
                      <a:lnTo>
                        <a:pt x="21" y="66"/>
                      </a:lnTo>
                      <a:lnTo>
                        <a:pt x="23" y="64"/>
                      </a:lnTo>
                      <a:lnTo>
                        <a:pt x="25" y="60"/>
                      </a:lnTo>
                      <a:lnTo>
                        <a:pt x="26" y="57"/>
                      </a:lnTo>
                      <a:lnTo>
                        <a:pt x="28" y="54"/>
                      </a:lnTo>
                      <a:lnTo>
                        <a:pt x="29" y="51"/>
                      </a:lnTo>
                      <a:lnTo>
                        <a:pt x="31" y="48"/>
                      </a:lnTo>
                      <a:lnTo>
                        <a:pt x="32" y="45"/>
                      </a:lnTo>
                      <a:lnTo>
                        <a:pt x="34" y="42"/>
                      </a:lnTo>
                      <a:lnTo>
                        <a:pt x="36" y="39"/>
                      </a:lnTo>
                      <a:lnTo>
                        <a:pt x="38" y="35"/>
                      </a:lnTo>
                      <a:lnTo>
                        <a:pt x="39" y="33"/>
                      </a:lnTo>
                      <a:lnTo>
                        <a:pt x="41" y="29"/>
                      </a:lnTo>
                      <a:lnTo>
                        <a:pt x="43" y="27"/>
                      </a:lnTo>
                      <a:lnTo>
                        <a:pt x="44" y="23"/>
                      </a:lnTo>
                      <a:lnTo>
                        <a:pt x="46" y="20"/>
                      </a:lnTo>
                      <a:lnTo>
                        <a:pt x="48" y="17"/>
                      </a:lnTo>
                      <a:lnTo>
                        <a:pt x="50" y="14"/>
                      </a:lnTo>
                      <a:lnTo>
                        <a:pt x="52" y="11"/>
                      </a:lnTo>
                      <a:lnTo>
                        <a:pt x="54" y="9"/>
                      </a:lnTo>
                      <a:lnTo>
                        <a:pt x="56" y="6"/>
                      </a:lnTo>
                      <a:lnTo>
                        <a:pt x="59" y="3"/>
                      </a:lnTo>
                      <a:lnTo>
                        <a:pt x="56" y="0"/>
                      </a:lnTo>
                      <a:lnTo>
                        <a:pt x="54" y="3"/>
                      </a:lnTo>
                      <a:lnTo>
                        <a:pt x="52" y="6"/>
                      </a:lnTo>
                      <a:lnTo>
                        <a:pt x="49" y="9"/>
                      </a:lnTo>
                      <a:lnTo>
                        <a:pt x="48" y="12"/>
                      </a:lnTo>
                      <a:lnTo>
                        <a:pt x="45" y="15"/>
                      </a:lnTo>
                      <a:lnTo>
                        <a:pt x="44" y="18"/>
                      </a:lnTo>
                      <a:lnTo>
                        <a:pt x="41" y="21"/>
                      </a:lnTo>
                      <a:lnTo>
                        <a:pt x="40" y="24"/>
                      </a:lnTo>
                      <a:lnTo>
                        <a:pt x="38" y="27"/>
                      </a:lnTo>
                      <a:lnTo>
                        <a:pt x="36" y="30"/>
                      </a:lnTo>
                      <a:lnTo>
                        <a:pt x="34" y="33"/>
                      </a:lnTo>
                      <a:lnTo>
                        <a:pt x="33" y="36"/>
                      </a:lnTo>
                      <a:lnTo>
                        <a:pt x="31" y="39"/>
                      </a:lnTo>
                      <a:lnTo>
                        <a:pt x="30" y="43"/>
                      </a:lnTo>
                      <a:lnTo>
                        <a:pt x="28" y="45"/>
                      </a:lnTo>
                      <a:lnTo>
                        <a:pt x="27" y="49"/>
                      </a:lnTo>
                      <a:lnTo>
                        <a:pt x="25" y="52"/>
                      </a:lnTo>
                      <a:lnTo>
                        <a:pt x="23" y="55"/>
                      </a:lnTo>
                      <a:lnTo>
                        <a:pt x="22" y="58"/>
                      </a:lnTo>
                      <a:lnTo>
                        <a:pt x="20" y="62"/>
                      </a:lnTo>
                      <a:lnTo>
                        <a:pt x="19" y="64"/>
                      </a:lnTo>
                      <a:lnTo>
                        <a:pt x="17" y="67"/>
                      </a:lnTo>
                      <a:lnTo>
                        <a:pt x="16" y="70"/>
                      </a:lnTo>
                      <a:lnTo>
                        <a:pt x="14" y="74"/>
                      </a:lnTo>
                      <a:lnTo>
                        <a:pt x="12" y="76"/>
                      </a:lnTo>
                      <a:lnTo>
                        <a:pt x="11" y="79"/>
                      </a:lnTo>
                      <a:lnTo>
                        <a:pt x="9" y="82"/>
                      </a:lnTo>
                      <a:lnTo>
                        <a:pt x="8" y="85"/>
                      </a:lnTo>
                      <a:lnTo>
                        <a:pt x="6" y="87"/>
                      </a:lnTo>
                      <a:lnTo>
                        <a:pt x="4" y="90"/>
                      </a:lnTo>
                      <a:lnTo>
                        <a:pt x="2" y="92"/>
                      </a:lnTo>
                      <a:lnTo>
                        <a:pt x="0" y="95"/>
                      </a:lnTo>
                      <a:lnTo>
                        <a:pt x="0" y="96"/>
                      </a:lnTo>
                      <a:lnTo>
                        <a:pt x="0" y="97"/>
                      </a:lnTo>
                      <a:lnTo>
                        <a:pt x="0" y="98"/>
                      </a:lnTo>
                      <a:lnTo>
                        <a:pt x="1" y="98"/>
                      </a:lnTo>
                      <a:lnTo>
                        <a:pt x="1" y="99"/>
                      </a:lnTo>
                      <a:lnTo>
                        <a:pt x="2"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879"/>
                <p:cNvSpPr>
                  <a:spLocks/>
                </p:cNvSpPr>
                <p:nvPr/>
              </p:nvSpPr>
              <p:spPr bwMode="auto">
                <a:xfrm>
                  <a:off x="355" y="2162"/>
                  <a:ext cx="29" cy="11"/>
                </a:xfrm>
                <a:custGeom>
                  <a:avLst/>
                  <a:gdLst>
                    <a:gd name="T0" fmla="*/ 18 w 42"/>
                    <a:gd name="T1" fmla="*/ 1 h 16"/>
                    <a:gd name="T2" fmla="*/ 17 w 42"/>
                    <a:gd name="T3" fmla="*/ 2 h 16"/>
                    <a:gd name="T4" fmla="*/ 15 w 42"/>
                    <a:gd name="T5" fmla="*/ 3 h 16"/>
                    <a:gd name="T6" fmla="*/ 13 w 42"/>
                    <a:gd name="T7" fmla="*/ 3 h 16"/>
                    <a:gd name="T8" fmla="*/ 12 w 42"/>
                    <a:gd name="T9" fmla="*/ 4 h 16"/>
                    <a:gd name="T10" fmla="*/ 10 w 42"/>
                    <a:gd name="T11" fmla="*/ 5 h 16"/>
                    <a:gd name="T12" fmla="*/ 8 w 42"/>
                    <a:gd name="T13" fmla="*/ 5 h 16"/>
                    <a:gd name="T14" fmla="*/ 6 w 42"/>
                    <a:gd name="T15" fmla="*/ 6 h 16"/>
                    <a:gd name="T16" fmla="*/ 4 w 42"/>
                    <a:gd name="T17" fmla="*/ 6 h 16"/>
                    <a:gd name="T18" fmla="*/ 3 w 42"/>
                    <a:gd name="T19" fmla="*/ 6 h 16"/>
                    <a:gd name="T20" fmla="*/ 2 w 42"/>
                    <a:gd name="T21" fmla="*/ 6 h 16"/>
                    <a:gd name="T22" fmla="*/ 2 w 42"/>
                    <a:gd name="T23" fmla="*/ 5 h 16"/>
                    <a:gd name="T24" fmla="*/ 1 w 42"/>
                    <a:gd name="T25" fmla="*/ 5 h 16"/>
                    <a:gd name="T26" fmla="*/ 1 w 42"/>
                    <a:gd name="T27" fmla="*/ 4 h 16"/>
                    <a:gd name="T28" fmla="*/ 2 w 42"/>
                    <a:gd name="T29" fmla="*/ 3 h 16"/>
                    <a:gd name="T30" fmla="*/ 3 w 42"/>
                    <a:gd name="T31" fmla="*/ 2 h 16"/>
                    <a:gd name="T32" fmla="*/ 1 w 42"/>
                    <a:gd name="T33" fmla="*/ 1 h 16"/>
                    <a:gd name="T34" fmla="*/ 0 w 42"/>
                    <a:gd name="T35" fmla="*/ 3 h 16"/>
                    <a:gd name="T36" fmla="*/ 0 w 42"/>
                    <a:gd name="T37" fmla="*/ 4 h 16"/>
                    <a:gd name="T38" fmla="*/ 0 w 42"/>
                    <a:gd name="T39" fmla="*/ 6 h 16"/>
                    <a:gd name="T40" fmla="*/ 1 w 42"/>
                    <a:gd name="T41" fmla="*/ 7 h 16"/>
                    <a:gd name="T42" fmla="*/ 2 w 42"/>
                    <a:gd name="T43" fmla="*/ 7 h 16"/>
                    <a:gd name="T44" fmla="*/ 3 w 42"/>
                    <a:gd name="T45" fmla="*/ 8 h 16"/>
                    <a:gd name="T46" fmla="*/ 5 w 42"/>
                    <a:gd name="T47" fmla="*/ 8 h 16"/>
                    <a:gd name="T48" fmla="*/ 7 w 42"/>
                    <a:gd name="T49" fmla="*/ 7 h 16"/>
                    <a:gd name="T50" fmla="*/ 8 w 42"/>
                    <a:gd name="T51" fmla="*/ 7 h 16"/>
                    <a:gd name="T52" fmla="*/ 10 w 42"/>
                    <a:gd name="T53" fmla="*/ 7 h 16"/>
                    <a:gd name="T54" fmla="*/ 12 w 42"/>
                    <a:gd name="T55" fmla="*/ 6 h 16"/>
                    <a:gd name="T56" fmla="*/ 14 w 42"/>
                    <a:gd name="T57" fmla="*/ 6 h 16"/>
                    <a:gd name="T58" fmla="*/ 16 w 42"/>
                    <a:gd name="T59" fmla="*/ 4 h 16"/>
                    <a:gd name="T60" fmla="*/ 17 w 42"/>
                    <a:gd name="T61" fmla="*/ 3 h 16"/>
                    <a:gd name="T62" fmla="*/ 19 w 42"/>
                    <a:gd name="T63" fmla="*/ 2 h 16"/>
                    <a:gd name="T64" fmla="*/ 20 w 42"/>
                    <a:gd name="T65" fmla="*/ 2 h 16"/>
                    <a:gd name="T66" fmla="*/ 20 w 42"/>
                    <a:gd name="T67" fmla="*/ 1 h 16"/>
                    <a:gd name="T68" fmla="*/ 20 w 42"/>
                    <a:gd name="T69" fmla="*/ 1 h 16"/>
                    <a:gd name="T70" fmla="*/ 20 w 42"/>
                    <a:gd name="T71" fmla="*/ 1 h 16"/>
                    <a:gd name="T72" fmla="*/ 20 w 42"/>
                    <a:gd name="T73" fmla="*/ 1 h 16"/>
                    <a:gd name="T74" fmla="*/ 19 w 42"/>
                    <a:gd name="T75" fmla="*/ 1 h 16"/>
                    <a:gd name="T76" fmla="*/ 19 w 42"/>
                    <a:gd name="T77" fmla="*/ 0 h 16"/>
                    <a:gd name="T78" fmla="*/ 19 w 42"/>
                    <a:gd name="T79" fmla="*/ 1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 h="16">
                      <a:moveTo>
                        <a:pt x="40" y="1"/>
                      </a:moveTo>
                      <a:lnTo>
                        <a:pt x="38" y="2"/>
                      </a:lnTo>
                      <a:lnTo>
                        <a:pt x="37" y="3"/>
                      </a:lnTo>
                      <a:lnTo>
                        <a:pt x="35" y="4"/>
                      </a:lnTo>
                      <a:lnTo>
                        <a:pt x="34" y="4"/>
                      </a:lnTo>
                      <a:lnTo>
                        <a:pt x="31" y="6"/>
                      </a:lnTo>
                      <a:lnTo>
                        <a:pt x="30" y="7"/>
                      </a:lnTo>
                      <a:lnTo>
                        <a:pt x="28" y="7"/>
                      </a:lnTo>
                      <a:lnTo>
                        <a:pt x="26" y="8"/>
                      </a:lnTo>
                      <a:lnTo>
                        <a:pt x="24" y="9"/>
                      </a:lnTo>
                      <a:lnTo>
                        <a:pt x="22" y="9"/>
                      </a:lnTo>
                      <a:lnTo>
                        <a:pt x="20" y="10"/>
                      </a:lnTo>
                      <a:lnTo>
                        <a:pt x="19" y="10"/>
                      </a:lnTo>
                      <a:lnTo>
                        <a:pt x="17" y="10"/>
                      </a:lnTo>
                      <a:lnTo>
                        <a:pt x="15" y="11"/>
                      </a:lnTo>
                      <a:lnTo>
                        <a:pt x="13" y="11"/>
                      </a:lnTo>
                      <a:lnTo>
                        <a:pt x="11" y="12"/>
                      </a:lnTo>
                      <a:lnTo>
                        <a:pt x="9" y="12"/>
                      </a:lnTo>
                      <a:lnTo>
                        <a:pt x="7" y="12"/>
                      </a:lnTo>
                      <a:lnTo>
                        <a:pt x="6" y="11"/>
                      </a:lnTo>
                      <a:lnTo>
                        <a:pt x="5" y="11"/>
                      </a:lnTo>
                      <a:lnTo>
                        <a:pt x="4" y="11"/>
                      </a:lnTo>
                      <a:lnTo>
                        <a:pt x="4" y="10"/>
                      </a:lnTo>
                      <a:lnTo>
                        <a:pt x="3" y="10"/>
                      </a:lnTo>
                      <a:lnTo>
                        <a:pt x="3" y="9"/>
                      </a:lnTo>
                      <a:lnTo>
                        <a:pt x="3" y="8"/>
                      </a:lnTo>
                      <a:lnTo>
                        <a:pt x="4" y="7"/>
                      </a:lnTo>
                      <a:lnTo>
                        <a:pt x="4" y="6"/>
                      </a:lnTo>
                      <a:lnTo>
                        <a:pt x="6" y="4"/>
                      </a:lnTo>
                      <a:lnTo>
                        <a:pt x="4" y="1"/>
                      </a:lnTo>
                      <a:lnTo>
                        <a:pt x="2" y="3"/>
                      </a:lnTo>
                      <a:lnTo>
                        <a:pt x="1" y="4"/>
                      </a:lnTo>
                      <a:lnTo>
                        <a:pt x="0" y="6"/>
                      </a:lnTo>
                      <a:lnTo>
                        <a:pt x="0" y="8"/>
                      </a:lnTo>
                      <a:lnTo>
                        <a:pt x="0" y="9"/>
                      </a:lnTo>
                      <a:lnTo>
                        <a:pt x="0" y="11"/>
                      </a:lnTo>
                      <a:lnTo>
                        <a:pt x="0" y="12"/>
                      </a:lnTo>
                      <a:lnTo>
                        <a:pt x="1" y="13"/>
                      </a:lnTo>
                      <a:lnTo>
                        <a:pt x="2" y="14"/>
                      </a:lnTo>
                      <a:lnTo>
                        <a:pt x="3" y="15"/>
                      </a:lnTo>
                      <a:lnTo>
                        <a:pt x="4" y="15"/>
                      </a:lnTo>
                      <a:lnTo>
                        <a:pt x="5" y="15"/>
                      </a:lnTo>
                      <a:lnTo>
                        <a:pt x="7" y="16"/>
                      </a:lnTo>
                      <a:lnTo>
                        <a:pt x="9" y="16"/>
                      </a:lnTo>
                      <a:lnTo>
                        <a:pt x="10" y="16"/>
                      </a:lnTo>
                      <a:lnTo>
                        <a:pt x="12" y="15"/>
                      </a:lnTo>
                      <a:lnTo>
                        <a:pt x="14" y="15"/>
                      </a:lnTo>
                      <a:lnTo>
                        <a:pt x="15" y="15"/>
                      </a:lnTo>
                      <a:lnTo>
                        <a:pt x="17" y="15"/>
                      </a:lnTo>
                      <a:lnTo>
                        <a:pt x="19" y="14"/>
                      </a:lnTo>
                      <a:lnTo>
                        <a:pt x="21" y="14"/>
                      </a:lnTo>
                      <a:lnTo>
                        <a:pt x="23" y="13"/>
                      </a:lnTo>
                      <a:lnTo>
                        <a:pt x="25" y="13"/>
                      </a:lnTo>
                      <a:lnTo>
                        <a:pt x="27" y="12"/>
                      </a:lnTo>
                      <a:lnTo>
                        <a:pt x="29" y="11"/>
                      </a:lnTo>
                      <a:lnTo>
                        <a:pt x="30" y="10"/>
                      </a:lnTo>
                      <a:lnTo>
                        <a:pt x="33" y="9"/>
                      </a:lnTo>
                      <a:lnTo>
                        <a:pt x="35" y="9"/>
                      </a:lnTo>
                      <a:lnTo>
                        <a:pt x="36" y="7"/>
                      </a:lnTo>
                      <a:lnTo>
                        <a:pt x="38" y="7"/>
                      </a:lnTo>
                      <a:lnTo>
                        <a:pt x="40" y="5"/>
                      </a:lnTo>
                      <a:lnTo>
                        <a:pt x="41" y="4"/>
                      </a:lnTo>
                      <a:lnTo>
                        <a:pt x="42" y="4"/>
                      </a:lnTo>
                      <a:lnTo>
                        <a:pt x="42" y="3"/>
                      </a:lnTo>
                      <a:lnTo>
                        <a:pt x="42" y="2"/>
                      </a:lnTo>
                      <a:lnTo>
                        <a:pt x="42" y="1"/>
                      </a:lnTo>
                      <a:lnTo>
                        <a:pt x="41" y="1"/>
                      </a:lnTo>
                      <a:lnTo>
                        <a:pt x="41" y="0"/>
                      </a:lnTo>
                      <a:lnTo>
                        <a:pt x="41" y="1"/>
                      </a:lnTo>
                      <a:lnTo>
                        <a:pt x="4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880"/>
                <p:cNvSpPr>
                  <a:spLocks/>
                </p:cNvSpPr>
                <p:nvPr/>
              </p:nvSpPr>
              <p:spPr bwMode="auto">
                <a:xfrm>
                  <a:off x="383" y="2147"/>
                  <a:ext cx="16" cy="34"/>
                </a:xfrm>
                <a:custGeom>
                  <a:avLst/>
                  <a:gdLst>
                    <a:gd name="T0" fmla="*/ 11 w 23"/>
                    <a:gd name="T1" fmla="*/ 23 h 48"/>
                    <a:gd name="T2" fmla="*/ 9 w 23"/>
                    <a:gd name="T3" fmla="*/ 16 h 48"/>
                    <a:gd name="T4" fmla="*/ 8 w 23"/>
                    <a:gd name="T5" fmla="*/ 11 h 48"/>
                    <a:gd name="T6" fmla="*/ 7 w 23"/>
                    <a:gd name="T7" fmla="*/ 8 h 48"/>
                    <a:gd name="T8" fmla="*/ 7 w 23"/>
                    <a:gd name="T9" fmla="*/ 4 h 48"/>
                    <a:gd name="T10" fmla="*/ 6 w 23"/>
                    <a:gd name="T11" fmla="*/ 3 h 48"/>
                    <a:gd name="T12" fmla="*/ 6 w 23"/>
                    <a:gd name="T13" fmla="*/ 1 h 48"/>
                    <a:gd name="T14" fmla="*/ 6 w 23"/>
                    <a:gd name="T15" fmla="*/ 2 h 48"/>
                    <a:gd name="T16" fmla="*/ 6 w 23"/>
                    <a:gd name="T17" fmla="*/ 1 h 48"/>
                    <a:gd name="T18" fmla="*/ 6 w 23"/>
                    <a:gd name="T19" fmla="*/ 2 h 48"/>
                    <a:gd name="T20" fmla="*/ 6 w 23"/>
                    <a:gd name="T21" fmla="*/ 3 h 48"/>
                    <a:gd name="T22" fmla="*/ 5 w 23"/>
                    <a:gd name="T23" fmla="*/ 4 h 48"/>
                    <a:gd name="T24" fmla="*/ 4 w 23"/>
                    <a:gd name="T25" fmla="*/ 5 h 48"/>
                    <a:gd name="T26" fmla="*/ 4 w 23"/>
                    <a:gd name="T27" fmla="*/ 6 h 48"/>
                    <a:gd name="T28" fmla="*/ 2 w 23"/>
                    <a:gd name="T29" fmla="*/ 9 h 48"/>
                    <a:gd name="T30" fmla="*/ 1 w 23"/>
                    <a:gd name="T31" fmla="*/ 10 h 48"/>
                    <a:gd name="T32" fmla="*/ 1 w 23"/>
                    <a:gd name="T33" fmla="*/ 12 h 48"/>
                    <a:gd name="T34" fmla="*/ 3 w 23"/>
                    <a:gd name="T35" fmla="*/ 11 h 48"/>
                    <a:gd name="T36" fmla="*/ 4 w 23"/>
                    <a:gd name="T37" fmla="*/ 9 h 48"/>
                    <a:gd name="T38" fmla="*/ 6 w 23"/>
                    <a:gd name="T39" fmla="*/ 7 h 48"/>
                    <a:gd name="T40" fmla="*/ 6 w 23"/>
                    <a:gd name="T41" fmla="*/ 5 h 48"/>
                    <a:gd name="T42" fmla="*/ 6 w 23"/>
                    <a:gd name="T43" fmla="*/ 4 h 48"/>
                    <a:gd name="T44" fmla="*/ 7 w 23"/>
                    <a:gd name="T45" fmla="*/ 3 h 48"/>
                    <a:gd name="T46" fmla="*/ 7 w 23"/>
                    <a:gd name="T47" fmla="*/ 1 h 48"/>
                    <a:gd name="T48" fmla="*/ 6 w 23"/>
                    <a:gd name="T49" fmla="*/ 1 h 48"/>
                    <a:gd name="T50" fmla="*/ 5 w 23"/>
                    <a:gd name="T51" fmla="*/ 1 h 48"/>
                    <a:gd name="T52" fmla="*/ 5 w 23"/>
                    <a:gd name="T53" fmla="*/ 1 h 48"/>
                    <a:gd name="T54" fmla="*/ 5 w 23"/>
                    <a:gd name="T55" fmla="*/ 3 h 48"/>
                    <a:gd name="T56" fmla="*/ 6 w 23"/>
                    <a:gd name="T57" fmla="*/ 5 h 48"/>
                    <a:gd name="T58" fmla="*/ 6 w 23"/>
                    <a:gd name="T59" fmla="*/ 8 h 48"/>
                    <a:gd name="T60" fmla="*/ 7 w 23"/>
                    <a:gd name="T61" fmla="*/ 12 h 48"/>
                    <a:gd name="T62" fmla="*/ 8 w 23"/>
                    <a:gd name="T63" fmla="*/ 17 h 48"/>
                    <a:gd name="T64" fmla="*/ 10 w 23"/>
                    <a:gd name="T65" fmla="*/ 23 h 48"/>
                    <a:gd name="T66" fmla="*/ 10 w 23"/>
                    <a:gd name="T67" fmla="*/ 23 h 48"/>
                    <a:gd name="T68" fmla="*/ 10 w 23"/>
                    <a:gd name="T69" fmla="*/ 23 h 48"/>
                    <a:gd name="T70" fmla="*/ 10 w 23"/>
                    <a:gd name="T71" fmla="*/ 23 h 48"/>
                    <a:gd name="T72" fmla="*/ 10 w 23"/>
                    <a:gd name="T73" fmla="*/ 23 h 48"/>
                    <a:gd name="T74" fmla="*/ 10 w 23"/>
                    <a:gd name="T75" fmla="*/ 23 h 48"/>
                    <a:gd name="T76" fmla="*/ 11 w 23"/>
                    <a:gd name="T77" fmla="*/ 23 h 48"/>
                    <a:gd name="T78" fmla="*/ 11 w 23"/>
                    <a:gd name="T79" fmla="*/ 23 h 48"/>
                    <a:gd name="T80" fmla="*/ 11 w 23"/>
                    <a:gd name="T81" fmla="*/ 23 h 48"/>
                    <a:gd name="T82" fmla="*/ 11 w 23"/>
                    <a:gd name="T83" fmla="*/ 23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 h="48">
                      <a:moveTo>
                        <a:pt x="22" y="44"/>
                      </a:moveTo>
                      <a:lnTo>
                        <a:pt x="23" y="45"/>
                      </a:lnTo>
                      <a:lnTo>
                        <a:pt x="21" y="39"/>
                      </a:lnTo>
                      <a:lnTo>
                        <a:pt x="19" y="33"/>
                      </a:lnTo>
                      <a:lnTo>
                        <a:pt x="18" y="28"/>
                      </a:lnTo>
                      <a:lnTo>
                        <a:pt x="17" y="23"/>
                      </a:lnTo>
                      <a:lnTo>
                        <a:pt x="16" y="18"/>
                      </a:lnTo>
                      <a:lnTo>
                        <a:pt x="15" y="15"/>
                      </a:lnTo>
                      <a:lnTo>
                        <a:pt x="14" y="12"/>
                      </a:lnTo>
                      <a:lnTo>
                        <a:pt x="14" y="9"/>
                      </a:lnTo>
                      <a:lnTo>
                        <a:pt x="14" y="7"/>
                      </a:lnTo>
                      <a:lnTo>
                        <a:pt x="13" y="5"/>
                      </a:lnTo>
                      <a:lnTo>
                        <a:pt x="13" y="4"/>
                      </a:lnTo>
                      <a:lnTo>
                        <a:pt x="13" y="3"/>
                      </a:lnTo>
                      <a:lnTo>
                        <a:pt x="13" y="2"/>
                      </a:lnTo>
                      <a:lnTo>
                        <a:pt x="12" y="4"/>
                      </a:lnTo>
                      <a:lnTo>
                        <a:pt x="11" y="3"/>
                      </a:lnTo>
                      <a:lnTo>
                        <a:pt x="11" y="2"/>
                      </a:lnTo>
                      <a:lnTo>
                        <a:pt x="11" y="3"/>
                      </a:lnTo>
                      <a:lnTo>
                        <a:pt x="11" y="4"/>
                      </a:lnTo>
                      <a:lnTo>
                        <a:pt x="11" y="5"/>
                      </a:lnTo>
                      <a:lnTo>
                        <a:pt x="10" y="6"/>
                      </a:lnTo>
                      <a:lnTo>
                        <a:pt x="10" y="8"/>
                      </a:lnTo>
                      <a:lnTo>
                        <a:pt x="10" y="9"/>
                      </a:lnTo>
                      <a:lnTo>
                        <a:pt x="9" y="10"/>
                      </a:lnTo>
                      <a:lnTo>
                        <a:pt x="8" y="12"/>
                      </a:lnTo>
                      <a:lnTo>
                        <a:pt x="8" y="13"/>
                      </a:lnTo>
                      <a:lnTo>
                        <a:pt x="7" y="15"/>
                      </a:lnTo>
                      <a:lnTo>
                        <a:pt x="5" y="17"/>
                      </a:lnTo>
                      <a:lnTo>
                        <a:pt x="4" y="18"/>
                      </a:lnTo>
                      <a:lnTo>
                        <a:pt x="3" y="20"/>
                      </a:lnTo>
                      <a:lnTo>
                        <a:pt x="0" y="21"/>
                      </a:lnTo>
                      <a:lnTo>
                        <a:pt x="2" y="24"/>
                      </a:lnTo>
                      <a:lnTo>
                        <a:pt x="4" y="22"/>
                      </a:lnTo>
                      <a:lnTo>
                        <a:pt x="6" y="21"/>
                      </a:lnTo>
                      <a:lnTo>
                        <a:pt x="8" y="20"/>
                      </a:lnTo>
                      <a:lnTo>
                        <a:pt x="9" y="18"/>
                      </a:lnTo>
                      <a:lnTo>
                        <a:pt x="10" y="16"/>
                      </a:lnTo>
                      <a:lnTo>
                        <a:pt x="11" y="14"/>
                      </a:lnTo>
                      <a:lnTo>
                        <a:pt x="12" y="12"/>
                      </a:lnTo>
                      <a:lnTo>
                        <a:pt x="12" y="10"/>
                      </a:lnTo>
                      <a:lnTo>
                        <a:pt x="13" y="9"/>
                      </a:lnTo>
                      <a:lnTo>
                        <a:pt x="13" y="7"/>
                      </a:lnTo>
                      <a:lnTo>
                        <a:pt x="14" y="6"/>
                      </a:lnTo>
                      <a:lnTo>
                        <a:pt x="14" y="5"/>
                      </a:lnTo>
                      <a:lnTo>
                        <a:pt x="14" y="4"/>
                      </a:lnTo>
                      <a:lnTo>
                        <a:pt x="14" y="2"/>
                      </a:lnTo>
                      <a:lnTo>
                        <a:pt x="13" y="1"/>
                      </a:lnTo>
                      <a:lnTo>
                        <a:pt x="12" y="0"/>
                      </a:lnTo>
                      <a:lnTo>
                        <a:pt x="10" y="1"/>
                      </a:lnTo>
                      <a:lnTo>
                        <a:pt x="10" y="2"/>
                      </a:lnTo>
                      <a:lnTo>
                        <a:pt x="10" y="3"/>
                      </a:lnTo>
                      <a:lnTo>
                        <a:pt x="10" y="4"/>
                      </a:lnTo>
                      <a:lnTo>
                        <a:pt x="10" y="6"/>
                      </a:lnTo>
                      <a:lnTo>
                        <a:pt x="11" y="8"/>
                      </a:lnTo>
                      <a:lnTo>
                        <a:pt x="11" y="10"/>
                      </a:lnTo>
                      <a:lnTo>
                        <a:pt x="12" y="13"/>
                      </a:lnTo>
                      <a:lnTo>
                        <a:pt x="12" y="16"/>
                      </a:lnTo>
                      <a:lnTo>
                        <a:pt x="13" y="20"/>
                      </a:lnTo>
                      <a:lnTo>
                        <a:pt x="14" y="24"/>
                      </a:lnTo>
                      <a:lnTo>
                        <a:pt x="15" y="29"/>
                      </a:lnTo>
                      <a:lnTo>
                        <a:pt x="16" y="34"/>
                      </a:lnTo>
                      <a:lnTo>
                        <a:pt x="18" y="40"/>
                      </a:lnTo>
                      <a:lnTo>
                        <a:pt x="20" y="46"/>
                      </a:lnTo>
                      <a:lnTo>
                        <a:pt x="20" y="47"/>
                      </a:lnTo>
                      <a:lnTo>
                        <a:pt x="20" y="46"/>
                      </a:lnTo>
                      <a:lnTo>
                        <a:pt x="20" y="47"/>
                      </a:lnTo>
                      <a:lnTo>
                        <a:pt x="21" y="47"/>
                      </a:lnTo>
                      <a:lnTo>
                        <a:pt x="21" y="48"/>
                      </a:lnTo>
                      <a:lnTo>
                        <a:pt x="22" y="47"/>
                      </a:lnTo>
                      <a:lnTo>
                        <a:pt x="23" y="47"/>
                      </a:lnTo>
                      <a:lnTo>
                        <a:pt x="23" y="46"/>
                      </a:lnTo>
                      <a:lnTo>
                        <a:pt x="23" y="45"/>
                      </a:lnTo>
                      <a:lnTo>
                        <a:pt x="2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881"/>
                <p:cNvSpPr>
                  <a:spLocks/>
                </p:cNvSpPr>
                <p:nvPr/>
              </p:nvSpPr>
              <p:spPr bwMode="auto">
                <a:xfrm>
                  <a:off x="396" y="2179"/>
                  <a:ext cx="66" cy="83"/>
                </a:xfrm>
                <a:custGeom>
                  <a:avLst/>
                  <a:gdLst>
                    <a:gd name="T0" fmla="*/ 44 w 95"/>
                    <a:gd name="T1" fmla="*/ 57 h 116"/>
                    <a:gd name="T2" fmla="*/ 42 w 95"/>
                    <a:gd name="T3" fmla="*/ 57 h 116"/>
                    <a:gd name="T4" fmla="*/ 40 w 95"/>
                    <a:gd name="T5" fmla="*/ 57 h 116"/>
                    <a:gd name="T6" fmla="*/ 38 w 95"/>
                    <a:gd name="T7" fmla="*/ 56 h 116"/>
                    <a:gd name="T8" fmla="*/ 35 w 95"/>
                    <a:gd name="T9" fmla="*/ 53 h 116"/>
                    <a:gd name="T10" fmla="*/ 33 w 95"/>
                    <a:gd name="T11" fmla="*/ 49 h 116"/>
                    <a:gd name="T12" fmla="*/ 29 w 95"/>
                    <a:gd name="T13" fmla="*/ 46 h 116"/>
                    <a:gd name="T14" fmla="*/ 26 w 95"/>
                    <a:gd name="T15" fmla="*/ 41 h 116"/>
                    <a:gd name="T16" fmla="*/ 23 w 95"/>
                    <a:gd name="T17" fmla="*/ 36 h 116"/>
                    <a:gd name="T18" fmla="*/ 19 w 95"/>
                    <a:gd name="T19" fmla="*/ 31 h 116"/>
                    <a:gd name="T20" fmla="*/ 17 w 95"/>
                    <a:gd name="T21" fmla="*/ 25 h 116"/>
                    <a:gd name="T22" fmla="*/ 13 w 95"/>
                    <a:gd name="T23" fmla="*/ 19 h 116"/>
                    <a:gd name="T24" fmla="*/ 10 w 95"/>
                    <a:gd name="T25" fmla="*/ 14 h 116"/>
                    <a:gd name="T26" fmla="*/ 7 w 95"/>
                    <a:gd name="T27" fmla="*/ 9 h 116"/>
                    <a:gd name="T28" fmla="*/ 5 w 95"/>
                    <a:gd name="T29" fmla="*/ 5 h 116"/>
                    <a:gd name="T30" fmla="*/ 2 w 95"/>
                    <a:gd name="T31" fmla="*/ 1 h 116"/>
                    <a:gd name="T32" fmla="*/ 0 w 95"/>
                    <a:gd name="T33" fmla="*/ 1 h 116"/>
                    <a:gd name="T34" fmla="*/ 2 w 95"/>
                    <a:gd name="T35" fmla="*/ 4 h 116"/>
                    <a:gd name="T36" fmla="*/ 5 w 95"/>
                    <a:gd name="T37" fmla="*/ 9 h 116"/>
                    <a:gd name="T38" fmla="*/ 7 w 95"/>
                    <a:gd name="T39" fmla="*/ 14 h 116"/>
                    <a:gd name="T40" fmla="*/ 10 w 95"/>
                    <a:gd name="T41" fmla="*/ 19 h 116"/>
                    <a:gd name="T42" fmla="*/ 13 w 95"/>
                    <a:gd name="T43" fmla="*/ 24 h 116"/>
                    <a:gd name="T44" fmla="*/ 17 w 95"/>
                    <a:gd name="T45" fmla="*/ 29 h 116"/>
                    <a:gd name="T46" fmla="*/ 19 w 95"/>
                    <a:gd name="T47" fmla="*/ 35 h 116"/>
                    <a:gd name="T48" fmla="*/ 23 w 95"/>
                    <a:gd name="T49" fmla="*/ 40 h 116"/>
                    <a:gd name="T50" fmla="*/ 26 w 95"/>
                    <a:gd name="T51" fmla="*/ 45 h 116"/>
                    <a:gd name="T52" fmla="*/ 29 w 95"/>
                    <a:gd name="T53" fmla="*/ 49 h 116"/>
                    <a:gd name="T54" fmla="*/ 33 w 95"/>
                    <a:gd name="T55" fmla="*/ 53 h 116"/>
                    <a:gd name="T56" fmla="*/ 35 w 95"/>
                    <a:gd name="T57" fmla="*/ 57 h 116"/>
                    <a:gd name="T58" fmla="*/ 39 w 95"/>
                    <a:gd name="T59" fmla="*/ 59 h 116"/>
                    <a:gd name="T60" fmla="*/ 41 w 95"/>
                    <a:gd name="T61" fmla="*/ 59 h 116"/>
                    <a:gd name="T62" fmla="*/ 44 w 95"/>
                    <a:gd name="T63" fmla="*/ 59 h 116"/>
                    <a:gd name="T64" fmla="*/ 46 w 95"/>
                    <a:gd name="T65" fmla="*/ 57 h 116"/>
                    <a:gd name="T66" fmla="*/ 46 w 95"/>
                    <a:gd name="T67" fmla="*/ 57 h 116"/>
                    <a:gd name="T68" fmla="*/ 46 w 95"/>
                    <a:gd name="T69" fmla="*/ 57 h 116"/>
                    <a:gd name="T70" fmla="*/ 46 w 95"/>
                    <a:gd name="T71" fmla="*/ 57 h 116"/>
                    <a:gd name="T72" fmla="*/ 46 w 95"/>
                    <a:gd name="T73" fmla="*/ 56 h 116"/>
                    <a:gd name="T74" fmla="*/ 45 w 95"/>
                    <a:gd name="T75" fmla="*/ 56 h 116"/>
                    <a:gd name="T76" fmla="*/ 45 w 95"/>
                    <a:gd name="T77" fmla="*/ 55 h 116"/>
                    <a:gd name="T78" fmla="*/ 45 w 95"/>
                    <a:gd name="T79" fmla="*/ 56 h 116"/>
                    <a:gd name="T80" fmla="*/ 45 w 95"/>
                    <a:gd name="T81" fmla="*/ 56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5" h="116">
                      <a:moveTo>
                        <a:pt x="93" y="109"/>
                      </a:moveTo>
                      <a:lnTo>
                        <a:pt x="91" y="110"/>
                      </a:lnTo>
                      <a:lnTo>
                        <a:pt x="89" y="112"/>
                      </a:lnTo>
                      <a:lnTo>
                        <a:pt x="87" y="112"/>
                      </a:lnTo>
                      <a:lnTo>
                        <a:pt x="85" y="112"/>
                      </a:lnTo>
                      <a:lnTo>
                        <a:pt x="84" y="111"/>
                      </a:lnTo>
                      <a:lnTo>
                        <a:pt x="81" y="110"/>
                      </a:lnTo>
                      <a:lnTo>
                        <a:pt x="79" y="109"/>
                      </a:lnTo>
                      <a:lnTo>
                        <a:pt x="75" y="107"/>
                      </a:lnTo>
                      <a:lnTo>
                        <a:pt x="73" y="104"/>
                      </a:lnTo>
                      <a:lnTo>
                        <a:pt x="70" y="100"/>
                      </a:lnTo>
                      <a:lnTo>
                        <a:pt x="67" y="97"/>
                      </a:lnTo>
                      <a:lnTo>
                        <a:pt x="64" y="93"/>
                      </a:lnTo>
                      <a:lnTo>
                        <a:pt x="60" y="90"/>
                      </a:lnTo>
                      <a:lnTo>
                        <a:pt x="57" y="85"/>
                      </a:lnTo>
                      <a:lnTo>
                        <a:pt x="54" y="80"/>
                      </a:lnTo>
                      <a:lnTo>
                        <a:pt x="50" y="75"/>
                      </a:lnTo>
                      <a:lnTo>
                        <a:pt x="47" y="70"/>
                      </a:lnTo>
                      <a:lnTo>
                        <a:pt x="43" y="65"/>
                      </a:lnTo>
                      <a:lnTo>
                        <a:pt x="40" y="60"/>
                      </a:lnTo>
                      <a:lnTo>
                        <a:pt x="37" y="54"/>
                      </a:lnTo>
                      <a:lnTo>
                        <a:pt x="34" y="49"/>
                      </a:lnTo>
                      <a:lnTo>
                        <a:pt x="30" y="43"/>
                      </a:lnTo>
                      <a:lnTo>
                        <a:pt x="27" y="38"/>
                      </a:lnTo>
                      <a:lnTo>
                        <a:pt x="24" y="33"/>
                      </a:lnTo>
                      <a:lnTo>
                        <a:pt x="21" y="28"/>
                      </a:lnTo>
                      <a:lnTo>
                        <a:pt x="18" y="23"/>
                      </a:lnTo>
                      <a:lnTo>
                        <a:pt x="15" y="18"/>
                      </a:lnTo>
                      <a:lnTo>
                        <a:pt x="12" y="14"/>
                      </a:lnTo>
                      <a:lnTo>
                        <a:pt x="10" y="10"/>
                      </a:lnTo>
                      <a:lnTo>
                        <a:pt x="7" y="6"/>
                      </a:lnTo>
                      <a:lnTo>
                        <a:pt x="4" y="3"/>
                      </a:lnTo>
                      <a:lnTo>
                        <a:pt x="2" y="0"/>
                      </a:lnTo>
                      <a:lnTo>
                        <a:pt x="0" y="2"/>
                      </a:lnTo>
                      <a:lnTo>
                        <a:pt x="2" y="6"/>
                      </a:lnTo>
                      <a:lnTo>
                        <a:pt x="4" y="9"/>
                      </a:lnTo>
                      <a:lnTo>
                        <a:pt x="7" y="12"/>
                      </a:lnTo>
                      <a:lnTo>
                        <a:pt x="10" y="17"/>
                      </a:lnTo>
                      <a:lnTo>
                        <a:pt x="12" y="21"/>
                      </a:lnTo>
                      <a:lnTo>
                        <a:pt x="15" y="26"/>
                      </a:lnTo>
                      <a:lnTo>
                        <a:pt x="18" y="31"/>
                      </a:lnTo>
                      <a:lnTo>
                        <a:pt x="22" y="36"/>
                      </a:lnTo>
                      <a:lnTo>
                        <a:pt x="25" y="41"/>
                      </a:lnTo>
                      <a:lnTo>
                        <a:pt x="28" y="46"/>
                      </a:lnTo>
                      <a:lnTo>
                        <a:pt x="31" y="51"/>
                      </a:lnTo>
                      <a:lnTo>
                        <a:pt x="34" y="57"/>
                      </a:lnTo>
                      <a:lnTo>
                        <a:pt x="38" y="62"/>
                      </a:lnTo>
                      <a:lnTo>
                        <a:pt x="41" y="68"/>
                      </a:lnTo>
                      <a:lnTo>
                        <a:pt x="45" y="72"/>
                      </a:lnTo>
                      <a:lnTo>
                        <a:pt x="48" y="78"/>
                      </a:lnTo>
                      <a:lnTo>
                        <a:pt x="52" y="83"/>
                      </a:lnTo>
                      <a:lnTo>
                        <a:pt x="55" y="88"/>
                      </a:lnTo>
                      <a:lnTo>
                        <a:pt x="58" y="92"/>
                      </a:lnTo>
                      <a:lnTo>
                        <a:pt x="61" y="96"/>
                      </a:lnTo>
                      <a:lnTo>
                        <a:pt x="65" y="100"/>
                      </a:lnTo>
                      <a:lnTo>
                        <a:pt x="68" y="104"/>
                      </a:lnTo>
                      <a:lnTo>
                        <a:pt x="71" y="107"/>
                      </a:lnTo>
                      <a:lnTo>
                        <a:pt x="74" y="110"/>
                      </a:lnTo>
                      <a:lnTo>
                        <a:pt x="77" y="112"/>
                      </a:lnTo>
                      <a:lnTo>
                        <a:pt x="80" y="114"/>
                      </a:lnTo>
                      <a:lnTo>
                        <a:pt x="82" y="115"/>
                      </a:lnTo>
                      <a:lnTo>
                        <a:pt x="85" y="116"/>
                      </a:lnTo>
                      <a:lnTo>
                        <a:pt x="88" y="116"/>
                      </a:lnTo>
                      <a:lnTo>
                        <a:pt x="90" y="115"/>
                      </a:lnTo>
                      <a:lnTo>
                        <a:pt x="93" y="114"/>
                      </a:lnTo>
                      <a:lnTo>
                        <a:pt x="95" y="112"/>
                      </a:lnTo>
                      <a:lnTo>
                        <a:pt x="95" y="111"/>
                      </a:lnTo>
                      <a:lnTo>
                        <a:pt x="95" y="110"/>
                      </a:lnTo>
                      <a:lnTo>
                        <a:pt x="95" y="109"/>
                      </a:lnTo>
                      <a:lnTo>
                        <a:pt x="94" y="109"/>
                      </a:lnTo>
                      <a:lnTo>
                        <a:pt x="94" y="108"/>
                      </a:lnTo>
                      <a:lnTo>
                        <a:pt x="94" y="109"/>
                      </a:lnTo>
                      <a:lnTo>
                        <a:pt x="93"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882"/>
                <p:cNvSpPr>
                  <a:spLocks/>
                </p:cNvSpPr>
                <p:nvPr/>
              </p:nvSpPr>
              <p:spPr bwMode="auto">
                <a:xfrm>
                  <a:off x="462" y="2238"/>
                  <a:ext cx="15" cy="21"/>
                </a:xfrm>
                <a:custGeom>
                  <a:avLst/>
                  <a:gdLst>
                    <a:gd name="T0" fmla="*/ 10 w 21"/>
                    <a:gd name="T1" fmla="*/ 1 h 29"/>
                    <a:gd name="T2" fmla="*/ 9 w 21"/>
                    <a:gd name="T3" fmla="*/ 1 h 29"/>
                    <a:gd name="T4" fmla="*/ 0 w 21"/>
                    <a:gd name="T5" fmla="*/ 14 h 29"/>
                    <a:gd name="T6" fmla="*/ 1 w 21"/>
                    <a:gd name="T7" fmla="*/ 15 h 29"/>
                    <a:gd name="T8" fmla="*/ 10 w 21"/>
                    <a:gd name="T9" fmla="*/ 2 h 29"/>
                    <a:gd name="T10" fmla="*/ 9 w 21"/>
                    <a:gd name="T11" fmla="*/ 2 h 29"/>
                    <a:gd name="T12" fmla="*/ 10 w 21"/>
                    <a:gd name="T13" fmla="*/ 2 h 29"/>
                    <a:gd name="T14" fmla="*/ 10 w 21"/>
                    <a:gd name="T15" fmla="*/ 2 h 29"/>
                    <a:gd name="T16" fmla="*/ 10 w 21"/>
                    <a:gd name="T17" fmla="*/ 1 h 29"/>
                    <a:gd name="T18" fmla="*/ 11 w 21"/>
                    <a:gd name="T19" fmla="*/ 1 h 29"/>
                    <a:gd name="T20" fmla="*/ 11 w 21"/>
                    <a:gd name="T21" fmla="*/ 1 h 29"/>
                    <a:gd name="T22" fmla="*/ 10 w 21"/>
                    <a:gd name="T23" fmla="*/ 1 h 29"/>
                    <a:gd name="T24" fmla="*/ 10 w 21"/>
                    <a:gd name="T25" fmla="*/ 1 h 29"/>
                    <a:gd name="T26" fmla="*/ 10 w 21"/>
                    <a:gd name="T27" fmla="*/ 1 h 29"/>
                    <a:gd name="T28" fmla="*/ 10 w 21"/>
                    <a:gd name="T29" fmla="*/ 1 h 29"/>
                    <a:gd name="T30" fmla="*/ 10 w 21"/>
                    <a:gd name="T31" fmla="*/ 0 h 29"/>
                    <a:gd name="T32" fmla="*/ 10 w 21"/>
                    <a:gd name="T33" fmla="*/ 0 h 29"/>
                    <a:gd name="T34" fmla="*/ 10 w 21"/>
                    <a:gd name="T35" fmla="*/ 0 h 29"/>
                    <a:gd name="T36" fmla="*/ 10 w 21"/>
                    <a:gd name="T37" fmla="*/ 0 h 29"/>
                    <a:gd name="T38" fmla="*/ 9 w 21"/>
                    <a:gd name="T39" fmla="*/ 0 h 29"/>
                    <a:gd name="T40" fmla="*/ 9 w 21"/>
                    <a:gd name="T41" fmla="*/ 0 h 29"/>
                    <a:gd name="T42" fmla="*/ 9 w 21"/>
                    <a:gd name="T43" fmla="*/ 0 h 29"/>
                    <a:gd name="T44" fmla="*/ 9 w 21"/>
                    <a:gd name="T45" fmla="*/ 0 h 29"/>
                    <a:gd name="T46" fmla="*/ 9 w 21"/>
                    <a:gd name="T47" fmla="*/ 1 h 29"/>
                    <a:gd name="T48" fmla="*/ 10 w 21"/>
                    <a:gd name="T49" fmla="*/ 1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 h="29">
                      <a:moveTo>
                        <a:pt x="20" y="1"/>
                      </a:moveTo>
                      <a:lnTo>
                        <a:pt x="18" y="1"/>
                      </a:lnTo>
                      <a:lnTo>
                        <a:pt x="0" y="26"/>
                      </a:lnTo>
                      <a:lnTo>
                        <a:pt x="2" y="29"/>
                      </a:lnTo>
                      <a:lnTo>
                        <a:pt x="20" y="4"/>
                      </a:lnTo>
                      <a:lnTo>
                        <a:pt x="18" y="4"/>
                      </a:lnTo>
                      <a:lnTo>
                        <a:pt x="20" y="4"/>
                      </a:lnTo>
                      <a:lnTo>
                        <a:pt x="20" y="3"/>
                      </a:lnTo>
                      <a:lnTo>
                        <a:pt x="21" y="2"/>
                      </a:lnTo>
                      <a:lnTo>
                        <a:pt x="20" y="2"/>
                      </a:lnTo>
                      <a:lnTo>
                        <a:pt x="20" y="1"/>
                      </a:lnTo>
                      <a:lnTo>
                        <a:pt x="20" y="0"/>
                      </a:lnTo>
                      <a:lnTo>
                        <a:pt x="19" y="0"/>
                      </a:lnTo>
                      <a:lnTo>
                        <a:pt x="18" y="0"/>
                      </a:lnTo>
                      <a:lnTo>
                        <a:pt x="18" y="1"/>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883"/>
                <p:cNvSpPr>
                  <a:spLocks/>
                </p:cNvSpPr>
                <p:nvPr/>
              </p:nvSpPr>
              <p:spPr bwMode="auto">
                <a:xfrm>
                  <a:off x="473" y="2239"/>
                  <a:ext cx="16" cy="20"/>
                </a:xfrm>
                <a:custGeom>
                  <a:avLst/>
                  <a:gdLst>
                    <a:gd name="T0" fmla="*/ 11 w 22"/>
                    <a:gd name="T1" fmla="*/ 12 h 29"/>
                    <a:gd name="T2" fmla="*/ 1 w 22"/>
                    <a:gd name="T3" fmla="*/ 0 h 29"/>
                    <a:gd name="T4" fmla="*/ 0 w 22"/>
                    <a:gd name="T5" fmla="*/ 1 h 29"/>
                    <a:gd name="T6" fmla="*/ 10 w 22"/>
                    <a:gd name="T7" fmla="*/ 13 h 29"/>
                    <a:gd name="T8" fmla="*/ 11 w 22"/>
                    <a:gd name="T9" fmla="*/ 13 h 29"/>
                    <a:gd name="T10" fmla="*/ 11 w 22"/>
                    <a:gd name="T11" fmla="*/ 13 h 29"/>
                    <a:gd name="T12" fmla="*/ 11 w 22"/>
                    <a:gd name="T13" fmla="*/ 14 h 29"/>
                    <a:gd name="T14" fmla="*/ 11 w 22"/>
                    <a:gd name="T15" fmla="*/ 14 h 29"/>
                    <a:gd name="T16" fmla="*/ 11 w 22"/>
                    <a:gd name="T17" fmla="*/ 13 h 29"/>
                    <a:gd name="T18" fmla="*/ 11 w 22"/>
                    <a:gd name="T19" fmla="*/ 13 h 29"/>
                    <a:gd name="T20" fmla="*/ 11 w 22"/>
                    <a:gd name="T21" fmla="*/ 13 h 29"/>
                    <a:gd name="T22" fmla="*/ 12 w 22"/>
                    <a:gd name="T23" fmla="*/ 13 h 29"/>
                    <a:gd name="T24" fmla="*/ 12 w 22"/>
                    <a:gd name="T25" fmla="*/ 13 h 29"/>
                    <a:gd name="T26" fmla="*/ 12 w 22"/>
                    <a:gd name="T27" fmla="*/ 13 h 29"/>
                    <a:gd name="T28" fmla="*/ 12 w 22"/>
                    <a:gd name="T29" fmla="*/ 12 h 29"/>
                    <a:gd name="T30" fmla="*/ 12 w 22"/>
                    <a:gd name="T31" fmla="*/ 12 h 29"/>
                    <a:gd name="T32" fmla="*/ 12 w 22"/>
                    <a:gd name="T33" fmla="*/ 12 h 29"/>
                    <a:gd name="T34" fmla="*/ 11 w 22"/>
                    <a:gd name="T35" fmla="*/ 1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29">
                      <a:moveTo>
                        <a:pt x="21" y="25"/>
                      </a:moveTo>
                      <a:lnTo>
                        <a:pt x="2" y="0"/>
                      </a:lnTo>
                      <a:lnTo>
                        <a:pt x="0" y="3"/>
                      </a:lnTo>
                      <a:lnTo>
                        <a:pt x="19" y="28"/>
                      </a:lnTo>
                      <a:lnTo>
                        <a:pt x="20" y="28"/>
                      </a:lnTo>
                      <a:lnTo>
                        <a:pt x="20" y="29"/>
                      </a:lnTo>
                      <a:lnTo>
                        <a:pt x="21" y="29"/>
                      </a:lnTo>
                      <a:lnTo>
                        <a:pt x="21" y="28"/>
                      </a:lnTo>
                      <a:lnTo>
                        <a:pt x="22" y="27"/>
                      </a:lnTo>
                      <a:lnTo>
                        <a:pt x="22" y="26"/>
                      </a:lnTo>
                      <a:lnTo>
                        <a:pt x="22" y="25"/>
                      </a:lnTo>
                      <a:lnTo>
                        <a:pt x="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884"/>
                <p:cNvSpPr>
                  <a:spLocks/>
                </p:cNvSpPr>
                <p:nvPr/>
              </p:nvSpPr>
              <p:spPr bwMode="auto">
                <a:xfrm>
                  <a:off x="478" y="2257"/>
                  <a:ext cx="17" cy="31"/>
                </a:xfrm>
                <a:custGeom>
                  <a:avLst/>
                  <a:gdLst>
                    <a:gd name="T0" fmla="*/ 10 w 25"/>
                    <a:gd name="T1" fmla="*/ 5 h 44"/>
                    <a:gd name="T2" fmla="*/ 7 w 25"/>
                    <a:gd name="T3" fmla="*/ 11 h 44"/>
                    <a:gd name="T4" fmla="*/ 3 w 25"/>
                    <a:gd name="T5" fmla="*/ 15 h 44"/>
                    <a:gd name="T6" fmla="*/ 2 w 25"/>
                    <a:gd name="T7" fmla="*/ 18 h 44"/>
                    <a:gd name="T8" fmla="*/ 1 w 25"/>
                    <a:gd name="T9" fmla="*/ 20 h 44"/>
                    <a:gd name="T10" fmla="*/ 0 w 25"/>
                    <a:gd name="T11" fmla="*/ 21 h 44"/>
                    <a:gd name="T12" fmla="*/ 1 w 25"/>
                    <a:gd name="T13" fmla="*/ 22 h 44"/>
                    <a:gd name="T14" fmla="*/ 2 w 25"/>
                    <a:gd name="T15" fmla="*/ 20 h 44"/>
                    <a:gd name="T16" fmla="*/ 3 w 25"/>
                    <a:gd name="T17" fmla="*/ 18 h 44"/>
                    <a:gd name="T18" fmla="*/ 4 w 25"/>
                    <a:gd name="T19" fmla="*/ 16 h 44"/>
                    <a:gd name="T20" fmla="*/ 5 w 25"/>
                    <a:gd name="T21" fmla="*/ 14 h 44"/>
                    <a:gd name="T22" fmla="*/ 7 w 25"/>
                    <a:gd name="T23" fmla="*/ 11 h 44"/>
                    <a:gd name="T24" fmla="*/ 7 w 25"/>
                    <a:gd name="T25" fmla="*/ 8 h 44"/>
                    <a:gd name="T26" fmla="*/ 8 w 25"/>
                    <a:gd name="T27" fmla="*/ 6 h 44"/>
                    <a:gd name="T28" fmla="*/ 8 w 25"/>
                    <a:gd name="T29" fmla="*/ 3 h 44"/>
                    <a:gd name="T30" fmla="*/ 8 w 25"/>
                    <a:gd name="T31" fmla="*/ 1 h 44"/>
                    <a:gd name="T32" fmla="*/ 7 w 25"/>
                    <a:gd name="T33" fmla="*/ 1 h 44"/>
                    <a:gd name="T34" fmla="*/ 7 w 25"/>
                    <a:gd name="T35" fmla="*/ 3 h 44"/>
                    <a:gd name="T36" fmla="*/ 7 w 25"/>
                    <a:gd name="T37" fmla="*/ 4 h 44"/>
                    <a:gd name="T38" fmla="*/ 7 w 25"/>
                    <a:gd name="T39" fmla="*/ 6 h 44"/>
                    <a:gd name="T40" fmla="*/ 5 w 25"/>
                    <a:gd name="T41" fmla="*/ 9 h 44"/>
                    <a:gd name="T42" fmla="*/ 5 w 25"/>
                    <a:gd name="T43" fmla="*/ 11 h 44"/>
                    <a:gd name="T44" fmla="*/ 3 w 25"/>
                    <a:gd name="T45" fmla="*/ 14 h 44"/>
                    <a:gd name="T46" fmla="*/ 2 w 25"/>
                    <a:gd name="T47" fmla="*/ 16 h 44"/>
                    <a:gd name="T48" fmla="*/ 1 w 25"/>
                    <a:gd name="T49" fmla="*/ 18 h 44"/>
                    <a:gd name="T50" fmla="*/ 1 w 25"/>
                    <a:gd name="T51" fmla="*/ 20 h 44"/>
                    <a:gd name="T52" fmla="*/ 0 w 25"/>
                    <a:gd name="T53" fmla="*/ 21 h 44"/>
                    <a:gd name="T54" fmla="*/ 1 w 25"/>
                    <a:gd name="T55" fmla="*/ 22 h 44"/>
                    <a:gd name="T56" fmla="*/ 2 w 25"/>
                    <a:gd name="T57" fmla="*/ 21 h 44"/>
                    <a:gd name="T58" fmla="*/ 3 w 25"/>
                    <a:gd name="T59" fmla="*/ 20 h 44"/>
                    <a:gd name="T60" fmla="*/ 5 w 25"/>
                    <a:gd name="T61" fmla="*/ 16 h 44"/>
                    <a:gd name="T62" fmla="*/ 7 w 25"/>
                    <a:gd name="T63" fmla="*/ 12 h 44"/>
                    <a:gd name="T64" fmla="*/ 12 w 25"/>
                    <a:gd name="T65" fmla="*/ 6 h 44"/>
                    <a:gd name="T66" fmla="*/ 12 w 25"/>
                    <a:gd name="T67" fmla="*/ 6 h 44"/>
                    <a:gd name="T68" fmla="*/ 12 w 25"/>
                    <a:gd name="T69" fmla="*/ 6 h 44"/>
                    <a:gd name="T70" fmla="*/ 12 w 25"/>
                    <a:gd name="T71" fmla="*/ 6 h 44"/>
                    <a:gd name="T72" fmla="*/ 12 w 25"/>
                    <a:gd name="T73" fmla="*/ 6 h 44"/>
                    <a:gd name="T74" fmla="*/ 12 w 25"/>
                    <a:gd name="T75" fmla="*/ 6 h 44"/>
                    <a:gd name="T76" fmla="*/ 11 w 25"/>
                    <a:gd name="T77" fmla="*/ 5 h 44"/>
                    <a:gd name="T78" fmla="*/ 11 w 25"/>
                    <a:gd name="T79" fmla="*/ 5 h 44"/>
                    <a:gd name="T80" fmla="*/ 11 w 25"/>
                    <a:gd name="T81" fmla="*/ 5 h 44"/>
                    <a:gd name="T82" fmla="*/ 11 w 25"/>
                    <a:gd name="T83" fmla="*/ 5 h 44"/>
                    <a:gd name="T84" fmla="*/ 10 w 25"/>
                    <a:gd name="T85" fmla="*/ 5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 h="44">
                      <a:moveTo>
                        <a:pt x="25" y="11"/>
                      </a:moveTo>
                      <a:lnTo>
                        <a:pt x="22" y="10"/>
                      </a:lnTo>
                      <a:lnTo>
                        <a:pt x="18" y="16"/>
                      </a:lnTo>
                      <a:lnTo>
                        <a:pt x="14" y="22"/>
                      </a:lnTo>
                      <a:lnTo>
                        <a:pt x="11" y="27"/>
                      </a:lnTo>
                      <a:lnTo>
                        <a:pt x="8" y="30"/>
                      </a:lnTo>
                      <a:lnTo>
                        <a:pt x="5" y="34"/>
                      </a:lnTo>
                      <a:lnTo>
                        <a:pt x="4" y="37"/>
                      </a:lnTo>
                      <a:lnTo>
                        <a:pt x="2" y="38"/>
                      </a:lnTo>
                      <a:lnTo>
                        <a:pt x="1" y="40"/>
                      </a:lnTo>
                      <a:lnTo>
                        <a:pt x="0" y="41"/>
                      </a:lnTo>
                      <a:lnTo>
                        <a:pt x="0" y="42"/>
                      </a:lnTo>
                      <a:lnTo>
                        <a:pt x="3" y="44"/>
                      </a:lnTo>
                      <a:lnTo>
                        <a:pt x="4" y="42"/>
                      </a:lnTo>
                      <a:lnTo>
                        <a:pt x="4" y="41"/>
                      </a:lnTo>
                      <a:lnTo>
                        <a:pt x="5" y="40"/>
                      </a:lnTo>
                      <a:lnTo>
                        <a:pt x="7" y="37"/>
                      </a:lnTo>
                      <a:lnTo>
                        <a:pt x="8" y="35"/>
                      </a:lnTo>
                      <a:lnTo>
                        <a:pt x="9" y="32"/>
                      </a:lnTo>
                      <a:lnTo>
                        <a:pt x="11" y="30"/>
                      </a:lnTo>
                      <a:lnTo>
                        <a:pt x="12" y="28"/>
                      </a:lnTo>
                      <a:lnTo>
                        <a:pt x="13" y="24"/>
                      </a:lnTo>
                      <a:lnTo>
                        <a:pt x="14" y="22"/>
                      </a:lnTo>
                      <a:lnTo>
                        <a:pt x="15" y="20"/>
                      </a:lnTo>
                      <a:lnTo>
                        <a:pt x="16" y="16"/>
                      </a:lnTo>
                      <a:lnTo>
                        <a:pt x="17" y="14"/>
                      </a:lnTo>
                      <a:lnTo>
                        <a:pt x="17" y="11"/>
                      </a:lnTo>
                      <a:lnTo>
                        <a:pt x="18" y="9"/>
                      </a:lnTo>
                      <a:lnTo>
                        <a:pt x="18" y="6"/>
                      </a:lnTo>
                      <a:lnTo>
                        <a:pt x="18" y="4"/>
                      </a:lnTo>
                      <a:lnTo>
                        <a:pt x="17" y="2"/>
                      </a:lnTo>
                      <a:lnTo>
                        <a:pt x="16" y="0"/>
                      </a:lnTo>
                      <a:lnTo>
                        <a:pt x="14" y="3"/>
                      </a:lnTo>
                      <a:lnTo>
                        <a:pt x="15" y="3"/>
                      </a:lnTo>
                      <a:lnTo>
                        <a:pt x="15" y="5"/>
                      </a:lnTo>
                      <a:lnTo>
                        <a:pt x="15" y="6"/>
                      </a:lnTo>
                      <a:lnTo>
                        <a:pt x="15" y="8"/>
                      </a:lnTo>
                      <a:lnTo>
                        <a:pt x="15" y="10"/>
                      </a:lnTo>
                      <a:lnTo>
                        <a:pt x="14" y="12"/>
                      </a:lnTo>
                      <a:lnTo>
                        <a:pt x="13" y="15"/>
                      </a:lnTo>
                      <a:lnTo>
                        <a:pt x="12" y="18"/>
                      </a:lnTo>
                      <a:lnTo>
                        <a:pt x="11" y="20"/>
                      </a:lnTo>
                      <a:lnTo>
                        <a:pt x="10" y="23"/>
                      </a:lnTo>
                      <a:lnTo>
                        <a:pt x="9" y="25"/>
                      </a:lnTo>
                      <a:lnTo>
                        <a:pt x="8" y="28"/>
                      </a:lnTo>
                      <a:lnTo>
                        <a:pt x="7" y="30"/>
                      </a:lnTo>
                      <a:lnTo>
                        <a:pt x="5" y="32"/>
                      </a:lnTo>
                      <a:lnTo>
                        <a:pt x="4" y="35"/>
                      </a:lnTo>
                      <a:lnTo>
                        <a:pt x="3" y="37"/>
                      </a:lnTo>
                      <a:lnTo>
                        <a:pt x="2" y="38"/>
                      </a:lnTo>
                      <a:lnTo>
                        <a:pt x="2" y="40"/>
                      </a:lnTo>
                      <a:lnTo>
                        <a:pt x="1" y="41"/>
                      </a:lnTo>
                      <a:lnTo>
                        <a:pt x="0" y="42"/>
                      </a:lnTo>
                      <a:lnTo>
                        <a:pt x="2" y="44"/>
                      </a:lnTo>
                      <a:lnTo>
                        <a:pt x="3" y="44"/>
                      </a:lnTo>
                      <a:lnTo>
                        <a:pt x="4" y="43"/>
                      </a:lnTo>
                      <a:lnTo>
                        <a:pt x="4" y="42"/>
                      </a:lnTo>
                      <a:lnTo>
                        <a:pt x="6" y="40"/>
                      </a:lnTo>
                      <a:lnTo>
                        <a:pt x="8" y="37"/>
                      </a:lnTo>
                      <a:lnTo>
                        <a:pt x="10" y="33"/>
                      </a:lnTo>
                      <a:lnTo>
                        <a:pt x="13" y="29"/>
                      </a:lnTo>
                      <a:lnTo>
                        <a:pt x="16" y="24"/>
                      </a:lnTo>
                      <a:lnTo>
                        <a:pt x="20" y="20"/>
                      </a:lnTo>
                      <a:lnTo>
                        <a:pt x="25" y="13"/>
                      </a:lnTo>
                      <a:lnTo>
                        <a:pt x="22" y="12"/>
                      </a:lnTo>
                      <a:lnTo>
                        <a:pt x="25" y="13"/>
                      </a:lnTo>
                      <a:lnTo>
                        <a:pt x="25" y="12"/>
                      </a:lnTo>
                      <a:lnTo>
                        <a:pt x="25" y="11"/>
                      </a:lnTo>
                      <a:lnTo>
                        <a:pt x="25" y="10"/>
                      </a:lnTo>
                      <a:lnTo>
                        <a:pt x="24" y="10"/>
                      </a:lnTo>
                      <a:lnTo>
                        <a:pt x="23" y="10"/>
                      </a:lnTo>
                      <a:lnTo>
                        <a:pt x="22" y="10"/>
                      </a:lnTo>
                      <a:lnTo>
                        <a:pt x="2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885"/>
                <p:cNvSpPr>
                  <a:spLocks/>
                </p:cNvSpPr>
                <p:nvPr/>
              </p:nvSpPr>
              <p:spPr bwMode="auto">
                <a:xfrm>
                  <a:off x="494" y="2265"/>
                  <a:ext cx="8" cy="27"/>
                </a:xfrm>
                <a:custGeom>
                  <a:avLst/>
                  <a:gdLst>
                    <a:gd name="T0" fmla="*/ 5 w 13"/>
                    <a:gd name="T1" fmla="*/ 17 h 39"/>
                    <a:gd name="T2" fmla="*/ 5 w 13"/>
                    <a:gd name="T3" fmla="*/ 17 h 39"/>
                    <a:gd name="T4" fmla="*/ 4 w 13"/>
                    <a:gd name="T5" fmla="*/ 16 h 39"/>
                    <a:gd name="T6" fmla="*/ 4 w 13"/>
                    <a:gd name="T7" fmla="*/ 15 h 39"/>
                    <a:gd name="T8" fmla="*/ 4 w 13"/>
                    <a:gd name="T9" fmla="*/ 14 h 39"/>
                    <a:gd name="T10" fmla="*/ 4 w 13"/>
                    <a:gd name="T11" fmla="*/ 12 h 39"/>
                    <a:gd name="T12" fmla="*/ 4 w 13"/>
                    <a:gd name="T13" fmla="*/ 11 h 39"/>
                    <a:gd name="T14" fmla="*/ 3 w 13"/>
                    <a:gd name="T15" fmla="*/ 9 h 39"/>
                    <a:gd name="T16" fmla="*/ 3 w 13"/>
                    <a:gd name="T17" fmla="*/ 8 h 39"/>
                    <a:gd name="T18" fmla="*/ 2 w 13"/>
                    <a:gd name="T19" fmla="*/ 6 h 39"/>
                    <a:gd name="T20" fmla="*/ 2 w 13"/>
                    <a:gd name="T21" fmla="*/ 5 h 39"/>
                    <a:gd name="T22" fmla="*/ 2 w 13"/>
                    <a:gd name="T23" fmla="*/ 3 h 39"/>
                    <a:gd name="T24" fmla="*/ 2 w 13"/>
                    <a:gd name="T25" fmla="*/ 2 h 39"/>
                    <a:gd name="T26" fmla="*/ 1 w 13"/>
                    <a:gd name="T27" fmla="*/ 1 h 39"/>
                    <a:gd name="T28" fmla="*/ 1 w 13"/>
                    <a:gd name="T29" fmla="*/ 1 h 39"/>
                    <a:gd name="T30" fmla="*/ 1 w 13"/>
                    <a:gd name="T31" fmla="*/ 0 h 39"/>
                    <a:gd name="T32" fmla="*/ 0 w 13"/>
                    <a:gd name="T33" fmla="*/ 1 h 39"/>
                    <a:gd name="T34" fmla="*/ 0 w 13"/>
                    <a:gd name="T35" fmla="*/ 1 h 39"/>
                    <a:gd name="T36" fmla="*/ 1 w 13"/>
                    <a:gd name="T37" fmla="*/ 2 h 39"/>
                    <a:gd name="T38" fmla="*/ 1 w 13"/>
                    <a:gd name="T39" fmla="*/ 3 h 39"/>
                    <a:gd name="T40" fmla="*/ 1 w 13"/>
                    <a:gd name="T41" fmla="*/ 5 h 39"/>
                    <a:gd name="T42" fmla="*/ 1 w 13"/>
                    <a:gd name="T43" fmla="*/ 6 h 39"/>
                    <a:gd name="T44" fmla="*/ 1 w 13"/>
                    <a:gd name="T45" fmla="*/ 8 h 39"/>
                    <a:gd name="T46" fmla="*/ 2 w 13"/>
                    <a:gd name="T47" fmla="*/ 9 h 39"/>
                    <a:gd name="T48" fmla="*/ 2 w 13"/>
                    <a:gd name="T49" fmla="*/ 10 h 39"/>
                    <a:gd name="T50" fmla="*/ 2 w 13"/>
                    <a:gd name="T51" fmla="*/ 12 h 39"/>
                    <a:gd name="T52" fmla="*/ 3 w 13"/>
                    <a:gd name="T53" fmla="*/ 14 h 39"/>
                    <a:gd name="T54" fmla="*/ 3 w 13"/>
                    <a:gd name="T55" fmla="*/ 15 h 39"/>
                    <a:gd name="T56" fmla="*/ 4 w 13"/>
                    <a:gd name="T57" fmla="*/ 17 h 39"/>
                    <a:gd name="T58" fmla="*/ 4 w 13"/>
                    <a:gd name="T59" fmla="*/ 17 h 39"/>
                    <a:gd name="T60" fmla="*/ 4 w 13"/>
                    <a:gd name="T61" fmla="*/ 18 h 39"/>
                    <a:gd name="T62" fmla="*/ 4 w 13"/>
                    <a:gd name="T63" fmla="*/ 19 h 39"/>
                    <a:gd name="T64" fmla="*/ 4 w 13"/>
                    <a:gd name="T65" fmla="*/ 18 h 39"/>
                    <a:gd name="T66" fmla="*/ 4 w 13"/>
                    <a:gd name="T67" fmla="*/ 19 h 39"/>
                    <a:gd name="T68" fmla="*/ 4 w 13"/>
                    <a:gd name="T69" fmla="*/ 19 h 39"/>
                    <a:gd name="T70" fmla="*/ 4 w 13"/>
                    <a:gd name="T71" fmla="*/ 19 h 39"/>
                    <a:gd name="T72" fmla="*/ 4 w 13"/>
                    <a:gd name="T73" fmla="*/ 19 h 39"/>
                    <a:gd name="T74" fmla="*/ 5 w 13"/>
                    <a:gd name="T75" fmla="*/ 18 h 39"/>
                    <a:gd name="T76" fmla="*/ 5 w 13"/>
                    <a:gd name="T77" fmla="*/ 18 h 39"/>
                    <a:gd name="T78" fmla="*/ 5 w 13"/>
                    <a:gd name="T79" fmla="*/ 17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 h="39">
                      <a:moveTo>
                        <a:pt x="11" y="35"/>
                      </a:moveTo>
                      <a:lnTo>
                        <a:pt x="13" y="36"/>
                      </a:lnTo>
                      <a:lnTo>
                        <a:pt x="13" y="35"/>
                      </a:lnTo>
                      <a:lnTo>
                        <a:pt x="13" y="34"/>
                      </a:lnTo>
                      <a:lnTo>
                        <a:pt x="12" y="33"/>
                      </a:lnTo>
                      <a:lnTo>
                        <a:pt x="12" y="31"/>
                      </a:lnTo>
                      <a:lnTo>
                        <a:pt x="11" y="30"/>
                      </a:lnTo>
                      <a:lnTo>
                        <a:pt x="11" y="29"/>
                      </a:lnTo>
                      <a:lnTo>
                        <a:pt x="11" y="27"/>
                      </a:lnTo>
                      <a:lnTo>
                        <a:pt x="10" y="26"/>
                      </a:lnTo>
                      <a:lnTo>
                        <a:pt x="10" y="24"/>
                      </a:lnTo>
                      <a:lnTo>
                        <a:pt x="9" y="23"/>
                      </a:lnTo>
                      <a:lnTo>
                        <a:pt x="9" y="21"/>
                      </a:lnTo>
                      <a:lnTo>
                        <a:pt x="8" y="19"/>
                      </a:lnTo>
                      <a:lnTo>
                        <a:pt x="8" y="18"/>
                      </a:lnTo>
                      <a:lnTo>
                        <a:pt x="8" y="16"/>
                      </a:lnTo>
                      <a:lnTo>
                        <a:pt x="7" y="15"/>
                      </a:lnTo>
                      <a:lnTo>
                        <a:pt x="7" y="13"/>
                      </a:lnTo>
                      <a:lnTo>
                        <a:pt x="6" y="12"/>
                      </a:lnTo>
                      <a:lnTo>
                        <a:pt x="6" y="10"/>
                      </a:lnTo>
                      <a:lnTo>
                        <a:pt x="5" y="9"/>
                      </a:lnTo>
                      <a:lnTo>
                        <a:pt x="5" y="7"/>
                      </a:lnTo>
                      <a:lnTo>
                        <a:pt x="5" y="6"/>
                      </a:lnTo>
                      <a:lnTo>
                        <a:pt x="5" y="5"/>
                      </a:lnTo>
                      <a:lnTo>
                        <a:pt x="4" y="3"/>
                      </a:lnTo>
                      <a:lnTo>
                        <a:pt x="3" y="3"/>
                      </a:lnTo>
                      <a:lnTo>
                        <a:pt x="3" y="2"/>
                      </a:lnTo>
                      <a:lnTo>
                        <a:pt x="3" y="1"/>
                      </a:lnTo>
                      <a:lnTo>
                        <a:pt x="3" y="0"/>
                      </a:lnTo>
                      <a:lnTo>
                        <a:pt x="0" y="1"/>
                      </a:lnTo>
                      <a:lnTo>
                        <a:pt x="0" y="2"/>
                      </a:lnTo>
                      <a:lnTo>
                        <a:pt x="0" y="3"/>
                      </a:lnTo>
                      <a:lnTo>
                        <a:pt x="1" y="4"/>
                      </a:lnTo>
                      <a:lnTo>
                        <a:pt x="1" y="5"/>
                      </a:lnTo>
                      <a:lnTo>
                        <a:pt x="2" y="6"/>
                      </a:lnTo>
                      <a:lnTo>
                        <a:pt x="2" y="7"/>
                      </a:lnTo>
                      <a:lnTo>
                        <a:pt x="2" y="9"/>
                      </a:lnTo>
                      <a:lnTo>
                        <a:pt x="2" y="10"/>
                      </a:lnTo>
                      <a:lnTo>
                        <a:pt x="3" y="11"/>
                      </a:lnTo>
                      <a:lnTo>
                        <a:pt x="3" y="12"/>
                      </a:lnTo>
                      <a:lnTo>
                        <a:pt x="3" y="14"/>
                      </a:lnTo>
                      <a:lnTo>
                        <a:pt x="4" y="16"/>
                      </a:lnTo>
                      <a:lnTo>
                        <a:pt x="5" y="17"/>
                      </a:lnTo>
                      <a:lnTo>
                        <a:pt x="5" y="19"/>
                      </a:lnTo>
                      <a:lnTo>
                        <a:pt x="5" y="21"/>
                      </a:lnTo>
                      <a:lnTo>
                        <a:pt x="6" y="22"/>
                      </a:lnTo>
                      <a:lnTo>
                        <a:pt x="7" y="24"/>
                      </a:lnTo>
                      <a:lnTo>
                        <a:pt x="7" y="26"/>
                      </a:lnTo>
                      <a:lnTo>
                        <a:pt x="7" y="27"/>
                      </a:lnTo>
                      <a:lnTo>
                        <a:pt x="8" y="29"/>
                      </a:lnTo>
                      <a:lnTo>
                        <a:pt x="8" y="30"/>
                      </a:lnTo>
                      <a:lnTo>
                        <a:pt x="8" y="31"/>
                      </a:lnTo>
                      <a:lnTo>
                        <a:pt x="8" y="33"/>
                      </a:lnTo>
                      <a:lnTo>
                        <a:pt x="9" y="34"/>
                      </a:lnTo>
                      <a:lnTo>
                        <a:pt x="9" y="35"/>
                      </a:lnTo>
                      <a:lnTo>
                        <a:pt x="10" y="36"/>
                      </a:lnTo>
                      <a:lnTo>
                        <a:pt x="10" y="37"/>
                      </a:lnTo>
                      <a:lnTo>
                        <a:pt x="12" y="39"/>
                      </a:lnTo>
                      <a:lnTo>
                        <a:pt x="10" y="37"/>
                      </a:lnTo>
                      <a:lnTo>
                        <a:pt x="10" y="38"/>
                      </a:lnTo>
                      <a:lnTo>
                        <a:pt x="11" y="39"/>
                      </a:lnTo>
                      <a:lnTo>
                        <a:pt x="12" y="39"/>
                      </a:lnTo>
                      <a:lnTo>
                        <a:pt x="13" y="38"/>
                      </a:lnTo>
                      <a:lnTo>
                        <a:pt x="13" y="37"/>
                      </a:lnTo>
                      <a:lnTo>
                        <a:pt x="13" y="36"/>
                      </a:ln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886"/>
                <p:cNvSpPr>
                  <a:spLocks/>
                </p:cNvSpPr>
                <p:nvPr/>
              </p:nvSpPr>
              <p:spPr bwMode="auto">
                <a:xfrm>
                  <a:off x="500" y="2289"/>
                  <a:ext cx="29" cy="36"/>
                </a:xfrm>
                <a:custGeom>
                  <a:avLst/>
                  <a:gdLst>
                    <a:gd name="T0" fmla="*/ 20 w 41"/>
                    <a:gd name="T1" fmla="*/ 24 h 51"/>
                    <a:gd name="T2" fmla="*/ 19 w 41"/>
                    <a:gd name="T3" fmla="*/ 22 h 51"/>
                    <a:gd name="T4" fmla="*/ 18 w 41"/>
                    <a:gd name="T5" fmla="*/ 20 h 51"/>
                    <a:gd name="T6" fmla="*/ 18 w 41"/>
                    <a:gd name="T7" fmla="*/ 18 h 51"/>
                    <a:gd name="T8" fmla="*/ 17 w 41"/>
                    <a:gd name="T9" fmla="*/ 16 h 51"/>
                    <a:gd name="T10" fmla="*/ 16 w 41"/>
                    <a:gd name="T11" fmla="*/ 13 h 51"/>
                    <a:gd name="T12" fmla="*/ 16 w 41"/>
                    <a:gd name="T13" fmla="*/ 11 h 51"/>
                    <a:gd name="T14" fmla="*/ 15 w 41"/>
                    <a:gd name="T15" fmla="*/ 9 h 51"/>
                    <a:gd name="T16" fmla="*/ 14 w 41"/>
                    <a:gd name="T17" fmla="*/ 7 h 51"/>
                    <a:gd name="T18" fmla="*/ 13 w 41"/>
                    <a:gd name="T19" fmla="*/ 5 h 51"/>
                    <a:gd name="T20" fmla="*/ 12 w 41"/>
                    <a:gd name="T21" fmla="*/ 4 h 51"/>
                    <a:gd name="T22" fmla="*/ 11 w 41"/>
                    <a:gd name="T23" fmla="*/ 2 h 51"/>
                    <a:gd name="T24" fmla="*/ 9 w 41"/>
                    <a:gd name="T25" fmla="*/ 1 h 51"/>
                    <a:gd name="T26" fmla="*/ 8 w 41"/>
                    <a:gd name="T27" fmla="*/ 0 h 51"/>
                    <a:gd name="T28" fmla="*/ 6 w 41"/>
                    <a:gd name="T29" fmla="*/ 0 h 51"/>
                    <a:gd name="T30" fmla="*/ 3 w 41"/>
                    <a:gd name="T31" fmla="*/ 0 h 51"/>
                    <a:gd name="T32" fmla="*/ 0 w 41"/>
                    <a:gd name="T33" fmla="*/ 1 h 51"/>
                    <a:gd name="T34" fmla="*/ 1 w 41"/>
                    <a:gd name="T35" fmla="*/ 2 h 51"/>
                    <a:gd name="T36" fmla="*/ 4 w 41"/>
                    <a:gd name="T37" fmla="*/ 2 h 51"/>
                    <a:gd name="T38" fmla="*/ 6 w 41"/>
                    <a:gd name="T39" fmla="*/ 2 h 51"/>
                    <a:gd name="T40" fmla="*/ 8 w 41"/>
                    <a:gd name="T41" fmla="*/ 3 h 51"/>
                    <a:gd name="T42" fmla="*/ 9 w 41"/>
                    <a:gd name="T43" fmla="*/ 3 h 51"/>
                    <a:gd name="T44" fmla="*/ 11 w 41"/>
                    <a:gd name="T45" fmla="*/ 4 h 51"/>
                    <a:gd name="T46" fmla="*/ 11 w 41"/>
                    <a:gd name="T47" fmla="*/ 6 h 51"/>
                    <a:gd name="T48" fmla="*/ 13 w 41"/>
                    <a:gd name="T49" fmla="*/ 7 h 51"/>
                    <a:gd name="T50" fmla="*/ 13 w 41"/>
                    <a:gd name="T51" fmla="*/ 9 h 51"/>
                    <a:gd name="T52" fmla="*/ 13 w 41"/>
                    <a:gd name="T53" fmla="*/ 11 h 51"/>
                    <a:gd name="T54" fmla="*/ 15 w 41"/>
                    <a:gd name="T55" fmla="*/ 13 h 51"/>
                    <a:gd name="T56" fmla="*/ 15 w 41"/>
                    <a:gd name="T57" fmla="*/ 15 h 51"/>
                    <a:gd name="T58" fmla="*/ 16 w 41"/>
                    <a:gd name="T59" fmla="*/ 17 h 51"/>
                    <a:gd name="T60" fmla="*/ 16 w 41"/>
                    <a:gd name="T61" fmla="*/ 20 h 51"/>
                    <a:gd name="T62" fmla="*/ 17 w 41"/>
                    <a:gd name="T63" fmla="*/ 22 h 51"/>
                    <a:gd name="T64" fmla="*/ 18 w 41"/>
                    <a:gd name="T65" fmla="*/ 24 h 51"/>
                    <a:gd name="T66" fmla="*/ 20 w 41"/>
                    <a:gd name="T67" fmla="*/ 24 h 51"/>
                    <a:gd name="T68" fmla="*/ 19 w 41"/>
                    <a:gd name="T69" fmla="*/ 25 h 51"/>
                    <a:gd name="T70" fmla="*/ 19 w 41"/>
                    <a:gd name="T71" fmla="*/ 25 h 51"/>
                    <a:gd name="T72" fmla="*/ 20 w 41"/>
                    <a:gd name="T73" fmla="*/ 25 h 51"/>
                    <a:gd name="T74" fmla="*/ 20 w 41"/>
                    <a:gd name="T75" fmla="*/ 25 h 51"/>
                    <a:gd name="T76" fmla="*/ 20 w 41"/>
                    <a:gd name="T77" fmla="*/ 25 h 51"/>
                    <a:gd name="T78" fmla="*/ 20 w 41"/>
                    <a:gd name="T79" fmla="*/ 25 h 51"/>
                    <a:gd name="T80" fmla="*/ 21 w 41"/>
                    <a:gd name="T81" fmla="*/ 25 h 51"/>
                    <a:gd name="T82" fmla="*/ 20 w 41"/>
                    <a:gd name="T83" fmla="*/ 24 h 51"/>
                    <a:gd name="T84" fmla="*/ 19 w 41"/>
                    <a:gd name="T85" fmla="*/ 25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 h="51">
                      <a:moveTo>
                        <a:pt x="38" y="51"/>
                      </a:moveTo>
                      <a:lnTo>
                        <a:pt x="40" y="48"/>
                      </a:lnTo>
                      <a:lnTo>
                        <a:pt x="39" y="46"/>
                      </a:lnTo>
                      <a:lnTo>
                        <a:pt x="38" y="44"/>
                      </a:lnTo>
                      <a:lnTo>
                        <a:pt x="38" y="42"/>
                      </a:lnTo>
                      <a:lnTo>
                        <a:pt x="37" y="39"/>
                      </a:lnTo>
                      <a:lnTo>
                        <a:pt x="36" y="37"/>
                      </a:lnTo>
                      <a:lnTo>
                        <a:pt x="35" y="36"/>
                      </a:lnTo>
                      <a:lnTo>
                        <a:pt x="34" y="32"/>
                      </a:lnTo>
                      <a:lnTo>
                        <a:pt x="34" y="31"/>
                      </a:lnTo>
                      <a:lnTo>
                        <a:pt x="33" y="29"/>
                      </a:lnTo>
                      <a:lnTo>
                        <a:pt x="32" y="26"/>
                      </a:lnTo>
                      <a:lnTo>
                        <a:pt x="32" y="24"/>
                      </a:lnTo>
                      <a:lnTo>
                        <a:pt x="31" y="22"/>
                      </a:lnTo>
                      <a:lnTo>
                        <a:pt x="31" y="20"/>
                      </a:lnTo>
                      <a:lnTo>
                        <a:pt x="30" y="18"/>
                      </a:lnTo>
                      <a:lnTo>
                        <a:pt x="29" y="16"/>
                      </a:lnTo>
                      <a:lnTo>
                        <a:pt x="28" y="14"/>
                      </a:lnTo>
                      <a:lnTo>
                        <a:pt x="27" y="12"/>
                      </a:lnTo>
                      <a:lnTo>
                        <a:pt x="26" y="10"/>
                      </a:lnTo>
                      <a:lnTo>
                        <a:pt x="26" y="8"/>
                      </a:lnTo>
                      <a:lnTo>
                        <a:pt x="24" y="7"/>
                      </a:lnTo>
                      <a:lnTo>
                        <a:pt x="23" y="5"/>
                      </a:lnTo>
                      <a:lnTo>
                        <a:pt x="22" y="4"/>
                      </a:lnTo>
                      <a:lnTo>
                        <a:pt x="20" y="3"/>
                      </a:lnTo>
                      <a:lnTo>
                        <a:pt x="19" y="2"/>
                      </a:lnTo>
                      <a:lnTo>
                        <a:pt x="17" y="1"/>
                      </a:lnTo>
                      <a:lnTo>
                        <a:pt x="15" y="0"/>
                      </a:lnTo>
                      <a:lnTo>
                        <a:pt x="12" y="0"/>
                      </a:lnTo>
                      <a:lnTo>
                        <a:pt x="11" y="0"/>
                      </a:lnTo>
                      <a:lnTo>
                        <a:pt x="8" y="0"/>
                      </a:lnTo>
                      <a:lnTo>
                        <a:pt x="6" y="0"/>
                      </a:lnTo>
                      <a:lnTo>
                        <a:pt x="3" y="0"/>
                      </a:lnTo>
                      <a:lnTo>
                        <a:pt x="0" y="1"/>
                      </a:lnTo>
                      <a:lnTo>
                        <a:pt x="0" y="5"/>
                      </a:lnTo>
                      <a:lnTo>
                        <a:pt x="3" y="4"/>
                      </a:lnTo>
                      <a:lnTo>
                        <a:pt x="6" y="4"/>
                      </a:lnTo>
                      <a:lnTo>
                        <a:pt x="8" y="4"/>
                      </a:lnTo>
                      <a:lnTo>
                        <a:pt x="11" y="4"/>
                      </a:lnTo>
                      <a:lnTo>
                        <a:pt x="12" y="4"/>
                      </a:lnTo>
                      <a:lnTo>
                        <a:pt x="14" y="4"/>
                      </a:lnTo>
                      <a:lnTo>
                        <a:pt x="16" y="5"/>
                      </a:lnTo>
                      <a:lnTo>
                        <a:pt x="17" y="6"/>
                      </a:lnTo>
                      <a:lnTo>
                        <a:pt x="19" y="6"/>
                      </a:lnTo>
                      <a:lnTo>
                        <a:pt x="20" y="7"/>
                      </a:lnTo>
                      <a:lnTo>
                        <a:pt x="21" y="8"/>
                      </a:lnTo>
                      <a:lnTo>
                        <a:pt x="22" y="10"/>
                      </a:lnTo>
                      <a:lnTo>
                        <a:pt x="23" y="11"/>
                      </a:lnTo>
                      <a:lnTo>
                        <a:pt x="24" y="12"/>
                      </a:lnTo>
                      <a:lnTo>
                        <a:pt x="25" y="14"/>
                      </a:lnTo>
                      <a:lnTo>
                        <a:pt x="26" y="16"/>
                      </a:lnTo>
                      <a:lnTo>
                        <a:pt x="26" y="18"/>
                      </a:lnTo>
                      <a:lnTo>
                        <a:pt x="27" y="19"/>
                      </a:lnTo>
                      <a:lnTo>
                        <a:pt x="27" y="22"/>
                      </a:lnTo>
                      <a:lnTo>
                        <a:pt x="28" y="24"/>
                      </a:lnTo>
                      <a:lnTo>
                        <a:pt x="29" y="26"/>
                      </a:lnTo>
                      <a:lnTo>
                        <a:pt x="29" y="28"/>
                      </a:lnTo>
                      <a:lnTo>
                        <a:pt x="30" y="30"/>
                      </a:lnTo>
                      <a:lnTo>
                        <a:pt x="31" y="32"/>
                      </a:lnTo>
                      <a:lnTo>
                        <a:pt x="31" y="34"/>
                      </a:lnTo>
                      <a:lnTo>
                        <a:pt x="32" y="37"/>
                      </a:lnTo>
                      <a:lnTo>
                        <a:pt x="33" y="39"/>
                      </a:lnTo>
                      <a:lnTo>
                        <a:pt x="34" y="41"/>
                      </a:lnTo>
                      <a:lnTo>
                        <a:pt x="34" y="44"/>
                      </a:lnTo>
                      <a:lnTo>
                        <a:pt x="35" y="46"/>
                      </a:lnTo>
                      <a:lnTo>
                        <a:pt x="37" y="48"/>
                      </a:lnTo>
                      <a:lnTo>
                        <a:pt x="38" y="50"/>
                      </a:lnTo>
                      <a:lnTo>
                        <a:pt x="40" y="48"/>
                      </a:lnTo>
                      <a:lnTo>
                        <a:pt x="38" y="50"/>
                      </a:lnTo>
                      <a:lnTo>
                        <a:pt x="38" y="51"/>
                      </a:lnTo>
                      <a:lnTo>
                        <a:pt x="39" y="51"/>
                      </a:lnTo>
                      <a:lnTo>
                        <a:pt x="40" y="51"/>
                      </a:lnTo>
                      <a:lnTo>
                        <a:pt x="40" y="50"/>
                      </a:lnTo>
                      <a:lnTo>
                        <a:pt x="41" y="49"/>
                      </a:lnTo>
                      <a:lnTo>
                        <a:pt x="40" y="49"/>
                      </a:lnTo>
                      <a:lnTo>
                        <a:pt x="40" y="48"/>
                      </a:lnTo>
                      <a:lnTo>
                        <a:pt x="3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887"/>
                <p:cNvSpPr>
                  <a:spLocks/>
                </p:cNvSpPr>
                <p:nvPr/>
              </p:nvSpPr>
              <p:spPr bwMode="auto">
                <a:xfrm>
                  <a:off x="512" y="2307"/>
                  <a:ext cx="16" cy="18"/>
                </a:xfrm>
                <a:custGeom>
                  <a:avLst/>
                  <a:gdLst>
                    <a:gd name="T0" fmla="*/ 0 w 23"/>
                    <a:gd name="T1" fmla="*/ 2 h 25"/>
                    <a:gd name="T2" fmla="*/ 10 w 23"/>
                    <a:gd name="T3" fmla="*/ 13 h 25"/>
                    <a:gd name="T4" fmla="*/ 11 w 23"/>
                    <a:gd name="T5" fmla="*/ 12 h 25"/>
                    <a:gd name="T6" fmla="*/ 1 w 23"/>
                    <a:gd name="T7" fmla="*/ 1 h 25"/>
                    <a:gd name="T8" fmla="*/ 1 w 23"/>
                    <a:gd name="T9" fmla="*/ 0 h 25"/>
                    <a:gd name="T10" fmla="*/ 1 w 23"/>
                    <a:gd name="T11" fmla="*/ 0 h 25"/>
                    <a:gd name="T12" fmla="*/ 1 w 23"/>
                    <a:gd name="T13" fmla="*/ 0 h 25"/>
                    <a:gd name="T14" fmla="*/ 1 w 23"/>
                    <a:gd name="T15" fmla="*/ 0 h 25"/>
                    <a:gd name="T16" fmla="*/ 1 w 23"/>
                    <a:gd name="T17" fmla="*/ 0 h 25"/>
                    <a:gd name="T18" fmla="*/ 1 w 23"/>
                    <a:gd name="T19" fmla="*/ 0 h 25"/>
                    <a:gd name="T20" fmla="*/ 0 w 23"/>
                    <a:gd name="T21" fmla="*/ 0 h 25"/>
                    <a:gd name="T22" fmla="*/ 0 w 23"/>
                    <a:gd name="T23" fmla="*/ 1 h 25"/>
                    <a:gd name="T24" fmla="*/ 0 w 23"/>
                    <a:gd name="T25" fmla="*/ 1 h 25"/>
                    <a:gd name="T26" fmla="*/ 0 w 23"/>
                    <a:gd name="T27" fmla="*/ 1 h 25"/>
                    <a:gd name="T28" fmla="*/ 0 w 23"/>
                    <a:gd name="T29" fmla="*/ 1 h 25"/>
                    <a:gd name="T30" fmla="*/ 0 w 23"/>
                    <a:gd name="T31" fmla="*/ 1 h 25"/>
                    <a:gd name="T32" fmla="*/ 0 w 23"/>
                    <a:gd name="T33" fmla="*/ 1 h 25"/>
                    <a:gd name="T34" fmla="*/ 0 w 23"/>
                    <a:gd name="T35" fmla="*/ 1 h 25"/>
                    <a:gd name="T36" fmla="*/ 0 w 23"/>
                    <a:gd name="T37" fmla="*/ 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25">
                      <a:moveTo>
                        <a:pt x="0" y="4"/>
                      </a:moveTo>
                      <a:lnTo>
                        <a:pt x="21" y="25"/>
                      </a:lnTo>
                      <a:lnTo>
                        <a:pt x="23" y="22"/>
                      </a:lnTo>
                      <a:lnTo>
                        <a:pt x="2" y="1"/>
                      </a:lnTo>
                      <a:lnTo>
                        <a:pt x="2" y="0"/>
                      </a:lnTo>
                      <a:lnTo>
                        <a:pt x="1" y="0"/>
                      </a:lnTo>
                      <a:lnTo>
                        <a:pt x="0" y="0"/>
                      </a:lnTo>
                      <a:lnTo>
                        <a:pt x="0" y="1"/>
                      </a:lnTo>
                      <a:lnTo>
                        <a:pt x="0" y="2"/>
                      </a:lnTo>
                      <a:lnTo>
                        <a:pt x="0" y="3"/>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888"/>
                <p:cNvSpPr>
                  <a:spLocks/>
                </p:cNvSpPr>
                <p:nvPr/>
              </p:nvSpPr>
              <p:spPr bwMode="auto">
                <a:xfrm>
                  <a:off x="441" y="2305"/>
                  <a:ext cx="73" cy="22"/>
                </a:xfrm>
                <a:custGeom>
                  <a:avLst/>
                  <a:gdLst>
                    <a:gd name="T0" fmla="*/ 1 w 105"/>
                    <a:gd name="T1" fmla="*/ 9 h 30"/>
                    <a:gd name="T2" fmla="*/ 3 w 105"/>
                    <a:gd name="T3" fmla="*/ 12 h 30"/>
                    <a:gd name="T4" fmla="*/ 6 w 105"/>
                    <a:gd name="T5" fmla="*/ 15 h 30"/>
                    <a:gd name="T6" fmla="*/ 9 w 105"/>
                    <a:gd name="T7" fmla="*/ 15 h 30"/>
                    <a:gd name="T8" fmla="*/ 13 w 105"/>
                    <a:gd name="T9" fmla="*/ 16 h 30"/>
                    <a:gd name="T10" fmla="*/ 17 w 105"/>
                    <a:gd name="T11" fmla="*/ 15 h 30"/>
                    <a:gd name="T12" fmla="*/ 20 w 105"/>
                    <a:gd name="T13" fmla="*/ 15 h 30"/>
                    <a:gd name="T14" fmla="*/ 24 w 105"/>
                    <a:gd name="T15" fmla="*/ 13 h 30"/>
                    <a:gd name="T16" fmla="*/ 28 w 105"/>
                    <a:gd name="T17" fmla="*/ 11 h 30"/>
                    <a:gd name="T18" fmla="*/ 31 w 105"/>
                    <a:gd name="T19" fmla="*/ 10 h 30"/>
                    <a:gd name="T20" fmla="*/ 35 w 105"/>
                    <a:gd name="T21" fmla="*/ 7 h 30"/>
                    <a:gd name="T22" fmla="*/ 39 w 105"/>
                    <a:gd name="T23" fmla="*/ 6 h 30"/>
                    <a:gd name="T24" fmla="*/ 42 w 105"/>
                    <a:gd name="T25" fmla="*/ 4 h 30"/>
                    <a:gd name="T26" fmla="*/ 44 w 105"/>
                    <a:gd name="T27" fmla="*/ 3 h 30"/>
                    <a:gd name="T28" fmla="*/ 47 w 105"/>
                    <a:gd name="T29" fmla="*/ 2 h 30"/>
                    <a:gd name="T30" fmla="*/ 49 w 105"/>
                    <a:gd name="T31" fmla="*/ 3 h 30"/>
                    <a:gd name="T32" fmla="*/ 50 w 105"/>
                    <a:gd name="T33" fmla="*/ 3 h 30"/>
                    <a:gd name="T34" fmla="*/ 50 w 105"/>
                    <a:gd name="T35" fmla="*/ 1 h 30"/>
                    <a:gd name="T36" fmla="*/ 48 w 105"/>
                    <a:gd name="T37" fmla="*/ 0 h 30"/>
                    <a:gd name="T38" fmla="*/ 46 w 105"/>
                    <a:gd name="T39" fmla="*/ 1 h 30"/>
                    <a:gd name="T40" fmla="*/ 43 w 105"/>
                    <a:gd name="T41" fmla="*/ 1 h 30"/>
                    <a:gd name="T42" fmla="*/ 40 w 105"/>
                    <a:gd name="T43" fmla="*/ 3 h 30"/>
                    <a:gd name="T44" fmla="*/ 37 w 105"/>
                    <a:gd name="T45" fmla="*/ 5 h 30"/>
                    <a:gd name="T46" fmla="*/ 33 w 105"/>
                    <a:gd name="T47" fmla="*/ 7 h 30"/>
                    <a:gd name="T48" fmla="*/ 29 w 105"/>
                    <a:gd name="T49" fmla="*/ 9 h 30"/>
                    <a:gd name="T50" fmla="*/ 26 w 105"/>
                    <a:gd name="T51" fmla="*/ 10 h 30"/>
                    <a:gd name="T52" fmla="*/ 22 w 105"/>
                    <a:gd name="T53" fmla="*/ 12 h 30"/>
                    <a:gd name="T54" fmla="*/ 18 w 105"/>
                    <a:gd name="T55" fmla="*/ 13 h 30"/>
                    <a:gd name="T56" fmla="*/ 15 w 105"/>
                    <a:gd name="T57" fmla="*/ 14 h 30"/>
                    <a:gd name="T58" fmla="*/ 10 w 105"/>
                    <a:gd name="T59" fmla="*/ 14 h 30"/>
                    <a:gd name="T60" fmla="*/ 8 w 105"/>
                    <a:gd name="T61" fmla="*/ 13 h 30"/>
                    <a:gd name="T62" fmla="*/ 5 w 105"/>
                    <a:gd name="T63" fmla="*/ 12 h 30"/>
                    <a:gd name="T64" fmla="*/ 2 w 105"/>
                    <a:gd name="T65" fmla="*/ 9 h 30"/>
                    <a:gd name="T66" fmla="*/ 1 w 105"/>
                    <a:gd name="T67" fmla="*/ 9 h 30"/>
                    <a:gd name="T68" fmla="*/ 1 w 105"/>
                    <a:gd name="T69" fmla="*/ 7 h 30"/>
                    <a:gd name="T70" fmla="*/ 1 w 105"/>
                    <a:gd name="T71" fmla="*/ 7 h 30"/>
                    <a:gd name="T72" fmla="*/ 1 w 105"/>
                    <a:gd name="T73" fmla="*/ 7 h 30"/>
                    <a:gd name="T74" fmla="*/ 1 w 105"/>
                    <a:gd name="T75" fmla="*/ 7 h 30"/>
                    <a:gd name="T76" fmla="*/ 1 w 105"/>
                    <a:gd name="T77" fmla="*/ 7 h 30"/>
                    <a:gd name="T78" fmla="*/ 1 w 105"/>
                    <a:gd name="T79" fmla="*/ 8 h 30"/>
                    <a:gd name="T80" fmla="*/ 0 w 105"/>
                    <a:gd name="T81" fmla="*/ 8 h 30"/>
                    <a:gd name="T82" fmla="*/ 1 w 105"/>
                    <a:gd name="T83" fmla="*/ 9 h 30"/>
                    <a:gd name="T84" fmla="*/ 1 w 105"/>
                    <a:gd name="T85" fmla="*/ 9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30">
                      <a:moveTo>
                        <a:pt x="1" y="14"/>
                      </a:moveTo>
                      <a:lnTo>
                        <a:pt x="1" y="17"/>
                      </a:lnTo>
                      <a:lnTo>
                        <a:pt x="3" y="20"/>
                      </a:lnTo>
                      <a:lnTo>
                        <a:pt x="6" y="23"/>
                      </a:lnTo>
                      <a:lnTo>
                        <a:pt x="9" y="25"/>
                      </a:lnTo>
                      <a:lnTo>
                        <a:pt x="12" y="27"/>
                      </a:lnTo>
                      <a:lnTo>
                        <a:pt x="15" y="29"/>
                      </a:lnTo>
                      <a:lnTo>
                        <a:pt x="19" y="29"/>
                      </a:lnTo>
                      <a:lnTo>
                        <a:pt x="22" y="30"/>
                      </a:lnTo>
                      <a:lnTo>
                        <a:pt x="26" y="30"/>
                      </a:lnTo>
                      <a:lnTo>
                        <a:pt x="30" y="30"/>
                      </a:lnTo>
                      <a:lnTo>
                        <a:pt x="34" y="29"/>
                      </a:lnTo>
                      <a:lnTo>
                        <a:pt x="38" y="29"/>
                      </a:lnTo>
                      <a:lnTo>
                        <a:pt x="41" y="27"/>
                      </a:lnTo>
                      <a:lnTo>
                        <a:pt x="46" y="26"/>
                      </a:lnTo>
                      <a:lnTo>
                        <a:pt x="50" y="25"/>
                      </a:lnTo>
                      <a:lnTo>
                        <a:pt x="53" y="23"/>
                      </a:lnTo>
                      <a:lnTo>
                        <a:pt x="58" y="21"/>
                      </a:lnTo>
                      <a:lnTo>
                        <a:pt x="62" y="20"/>
                      </a:lnTo>
                      <a:lnTo>
                        <a:pt x="65" y="18"/>
                      </a:lnTo>
                      <a:lnTo>
                        <a:pt x="70" y="16"/>
                      </a:lnTo>
                      <a:lnTo>
                        <a:pt x="73" y="14"/>
                      </a:lnTo>
                      <a:lnTo>
                        <a:pt x="77" y="12"/>
                      </a:lnTo>
                      <a:lnTo>
                        <a:pt x="80" y="11"/>
                      </a:lnTo>
                      <a:lnTo>
                        <a:pt x="83" y="9"/>
                      </a:lnTo>
                      <a:lnTo>
                        <a:pt x="87" y="8"/>
                      </a:lnTo>
                      <a:lnTo>
                        <a:pt x="90" y="7"/>
                      </a:lnTo>
                      <a:lnTo>
                        <a:pt x="92" y="6"/>
                      </a:lnTo>
                      <a:lnTo>
                        <a:pt x="95" y="5"/>
                      </a:lnTo>
                      <a:lnTo>
                        <a:pt x="97" y="4"/>
                      </a:lnTo>
                      <a:lnTo>
                        <a:pt x="99" y="4"/>
                      </a:lnTo>
                      <a:lnTo>
                        <a:pt x="101" y="5"/>
                      </a:lnTo>
                      <a:lnTo>
                        <a:pt x="102" y="5"/>
                      </a:lnTo>
                      <a:lnTo>
                        <a:pt x="103" y="6"/>
                      </a:lnTo>
                      <a:lnTo>
                        <a:pt x="105" y="3"/>
                      </a:lnTo>
                      <a:lnTo>
                        <a:pt x="103" y="1"/>
                      </a:lnTo>
                      <a:lnTo>
                        <a:pt x="102" y="0"/>
                      </a:lnTo>
                      <a:lnTo>
                        <a:pt x="99" y="0"/>
                      </a:lnTo>
                      <a:lnTo>
                        <a:pt x="97" y="0"/>
                      </a:lnTo>
                      <a:lnTo>
                        <a:pt x="95" y="1"/>
                      </a:lnTo>
                      <a:lnTo>
                        <a:pt x="92" y="2"/>
                      </a:lnTo>
                      <a:lnTo>
                        <a:pt x="89" y="3"/>
                      </a:lnTo>
                      <a:lnTo>
                        <a:pt x="85" y="4"/>
                      </a:lnTo>
                      <a:lnTo>
                        <a:pt x="83" y="6"/>
                      </a:lnTo>
                      <a:lnTo>
                        <a:pt x="79" y="7"/>
                      </a:lnTo>
                      <a:lnTo>
                        <a:pt x="76" y="9"/>
                      </a:lnTo>
                      <a:lnTo>
                        <a:pt x="72" y="10"/>
                      </a:lnTo>
                      <a:lnTo>
                        <a:pt x="68" y="12"/>
                      </a:lnTo>
                      <a:lnTo>
                        <a:pt x="65" y="14"/>
                      </a:lnTo>
                      <a:lnTo>
                        <a:pt x="60" y="16"/>
                      </a:lnTo>
                      <a:lnTo>
                        <a:pt x="57" y="18"/>
                      </a:lnTo>
                      <a:lnTo>
                        <a:pt x="53" y="19"/>
                      </a:lnTo>
                      <a:lnTo>
                        <a:pt x="49" y="21"/>
                      </a:lnTo>
                      <a:lnTo>
                        <a:pt x="45" y="22"/>
                      </a:lnTo>
                      <a:lnTo>
                        <a:pt x="41" y="23"/>
                      </a:lnTo>
                      <a:lnTo>
                        <a:pt x="37" y="25"/>
                      </a:lnTo>
                      <a:lnTo>
                        <a:pt x="33" y="25"/>
                      </a:lnTo>
                      <a:lnTo>
                        <a:pt x="30" y="26"/>
                      </a:lnTo>
                      <a:lnTo>
                        <a:pt x="26" y="26"/>
                      </a:lnTo>
                      <a:lnTo>
                        <a:pt x="22" y="26"/>
                      </a:lnTo>
                      <a:lnTo>
                        <a:pt x="19" y="25"/>
                      </a:lnTo>
                      <a:lnTo>
                        <a:pt x="16" y="25"/>
                      </a:lnTo>
                      <a:lnTo>
                        <a:pt x="13" y="23"/>
                      </a:lnTo>
                      <a:lnTo>
                        <a:pt x="10" y="22"/>
                      </a:lnTo>
                      <a:lnTo>
                        <a:pt x="8" y="20"/>
                      </a:lnTo>
                      <a:lnTo>
                        <a:pt x="5" y="17"/>
                      </a:lnTo>
                      <a:lnTo>
                        <a:pt x="3" y="14"/>
                      </a:lnTo>
                      <a:lnTo>
                        <a:pt x="3" y="16"/>
                      </a:lnTo>
                      <a:lnTo>
                        <a:pt x="3" y="14"/>
                      </a:lnTo>
                      <a:lnTo>
                        <a:pt x="3" y="13"/>
                      </a:lnTo>
                      <a:lnTo>
                        <a:pt x="2" y="13"/>
                      </a:lnTo>
                      <a:lnTo>
                        <a:pt x="1" y="13"/>
                      </a:lnTo>
                      <a:lnTo>
                        <a:pt x="1" y="14"/>
                      </a:lnTo>
                      <a:lnTo>
                        <a:pt x="1" y="15"/>
                      </a:lnTo>
                      <a:lnTo>
                        <a:pt x="0" y="15"/>
                      </a:lnTo>
                      <a:lnTo>
                        <a:pt x="1" y="16"/>
                      </a:lnTo>
                      <a:lnTo>
                        <a:pt x="1" y="17"/>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889"/>
                <p:cNvSpPr>
                  <a:spLocks/>
                </p:cNvSpPr>
                <p:nvPr/>
              </p:nvSpPr>
              <p:spPr bwMode="auto">
                <a:xfrm>
                  <a:off x="442" y="2281"/>
                  <a:ext cx="15" cy="36"/>
                </a:xfrm>
                <a:custGeom>
                  <a:avLst/>
                  <a:gdLst>
                    <a:gd name="T0" fmla="*/ 1 w 23"/>
                    <a:gd name="T1" fmla="*/ 1 h 50"/>
                    <a:gd name="T2" fmla="*/ 3 w 23"/>
                    <a:gd name="T3" fmla="*/ 1 h 50"/>
                    <a:gd name="T4" fmla="*/ 5 w 23"/>
                    <a:gd name="T5" fmla="*/ 1 h 50"/>
                    <a:gd name="T6" fmla="*/ 7 w 23"/>
                    <a:gd name="T7" fmla="*/ 1 h 50"/>
                    <a:gd name="T8" fmla="*/ 8 w 23"/>
                    <a:gd name="T9" fmla="*/ 2 h 50"/>
                    <a:gd name="T10" fmla="*/ 8 w 23"/>
                    <a:gd name="T11" fmla="*/ 3 h 50"/>
                    <a:gd name="T12" fmla="*/ 8 w 23"/>
                    <a:gd name="T13" fmla="*/ 3 h 50"/>
                    <a:gd name="T14" fmla="*/ 8 w 23"/>
                    <a:gd name="T15" fmla="*/ 4 h 50"/>
                    <a:gd name="T16" fmla="*/ 7 w 23"/>
                    <a:gd name="T17" fmla="*/ 5 h 50"/>
                    <a:gd name="T18" fmla="*/ 7 w 23"/>
                    <a:gd name="T19" fmla="*/ 7 h 50"/>
                    <a:gd name="T20" fmla="*/ 5 w 23"/>
                    <a:gd name="T21" fmla="*/ 10 h 50"/>
                    <a:gd name="T22" fmla="*/ 5 w 23"/>
                    <a:gd name="T23" fmla="*/ 12 h 50"/>
                    <a:gd name="T24" fmla="*/ 3 w 23"/>
                    <a:gd name="T25" fmla="*/ 16 h 50"/>
                    <a:gd name="T26" fmla="*/ 2 w 23"/>
                    <a:gd name="T27" fmla="*/ 20 h 50"/>
                    <a:gd name="T28" fmla="*/ 0 w 23"/>
                    <a:gd name="T29" fmla="*/ 25 h 50"/>
                    <a:gd name="T30" fmla="*/ 2 w 23"/>
                    <a:gd name="T31" fmla="*/ 23 h 50"/>
                    <a:gd name="T32" fmla="*/ 3 w 23"/>
                    <a:gd name="T33" fmla="*/ 19 h 50"/>
                    <a:gd name="T34" fmla="*/ 5 w 23"/>
                    <a:gd name="T35" fmla="*/ 15 h 50"/>
                    <a:gd name="T36" fmla="*/ 6 w 23"/>
                    <a:gd name="T37" fmla="*/ 12 h 50"/>
                    <a:gd name="T38" fmla="*/ 7 w 23"/>
                    <a:gd name="T39" fmla="*/ 10 h 50"/>
                    <a:gd name="T40" fmla="*/ 8 w 23"/>
                    <a:gd name="T41" fmla="*/ 7 h 50"/>
                    <a:gd name="T42" fmla="*/ 8 w 23"/>
                    <a:gd name="T43" fmla="*/ 6 h 50"/>
                    <a:gd name="T44" fmla="*/ 9 w 23"/>
                    <a:gd name="T45" fmla="*/ 4 h 50"/>
                    <a:gd name="T46" fmla="*/ 9 w 23"/>
                    <a:gd name="T47" fmla="*/ 3 h 50"/>
                    <a:gd name="T48" fmla="*/ 9 w 23"/>
                    <a:gd name="T49" fmla="*/ 1 h 50"/>
                    <a:gd name="T50" fmla="*/ 9 w 23"/>
                    <a:gd name="T51" fmla="*/ 1 h 50"/>
                    <a:gd name="T52" fmla="*/ 8 w 23"/>
                    <a:gd name="T53" fmla="*/ 0 h 50"/>
                    <a:gd name="T54" fmla="*/ 7 w 23"/>
                    <a:gd name="T55" fmla="*/ 0 h 50"/>
                    <a:gd name="T56" fmla="*/ 6 w 23"/>
                    <a:gd name="T57" fmla="*/ 0 h 50"/>
                    <a:gd name="T58" fmla="*/ 5 w 23"/>
                    <a:gd name="T59" fmla="*/ 0 h 50"/>
                    <a:gd name="T60" fmla="*/ 3 w 23"/>
                    <a:gd name="T61" fmla="*/ 0 h 50"/>
                    <a:gd name="T62" fmla="*/ 1 w 23"/>
                    <a:gd name="T63" fmla="*/ 0 h 50"/>
                    <a:gd name="T64" fmla="*/ 1 w 23"/>
                    <a:gd name="T65" fmla="*/ 0 h 50"/>
                    <a:gd name="T66" fmla="*/ 1 w 23"/>
                    <a:gd name="T67" fmla="*/ 0 h 50"/>
                    <a:gd name="T68" fmla="*/ 1 w 23"/>
                    <a:gd name="T69" fmla="*/ 1 h 50"/>
                    <a:gd name="T70" fmla="*/ 1 w 23"/>
                    <a:gd name="T71" fmla="*/ 1 h 50"/>
                    <a:gd name="T72" fmla="*/ 1 w 23"/>
                    <a:gd name="T73" fmla="*/ 1 h 50"/>
                    <a:gd name="T74" fmla="*/ 1 w 23"/>
                    <a:gd name="T75" fmla="*/ 1 h 50"/>
                    <a:gd name="T76" fmla="*/ 1 w 23"/>
                    <a:gd name="T77" fmla="*/ 1 h 50"/>
                    <a:gd name="T78" fmla="*/ 2 w 23"/>
                    <a:gd name="T79" fmla="*/ 1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 h="50">
                      <a:moveTo>
                        <a:pt x="4" y="3"/>
                      </a:moveTo>
                      <a:lnTo>
                        <a:pt x="3" y="3"/>
                      </a:lnTo>
                      <a:lnTo>
                        <a:pt x="6" y="3"/>
                      </a:lnTo>
                      <a:lnTo>
                        <a:pt x="8" y="3"/>
                      </a:lnTo>
                      <a:lnTo>
                        <a:pt x="10" y="3"/>
                      </a:lnTo>
                      <a:lnTo>
                        <a:pt x="12" y="3"/>
                      </a:lnTo>
                      <a:lnTo>
                        <a:pt x="14" y="3"/>
                      </a:lnTo>
                      <a:lnTo>
                        <a:pt x="15" y="3"/>
                      </a:lnTo>
                      <a:lnTo>
                        <a:pt x="17" y="4"/>
                      </a:lnTo>
                      <a:lnTo>
                        <a:pt x="18" y="4"/>
                      </a:lnTo>
                      <a:lnTo>
                        <a:pt x="19" y="4"/>
                      </a:lnTo>
                      <a:lnTo>
                        <a:pt x="19" y="5"/>
                      </a:lnTo>
                      <a:lnTo>
                        <a:pt x="20" y="5"/>
                      </a:lnTo>
                      <a:lnTo>
                        <a:pt x="19" y="5"/>
                      </a:lnTo>
                      <a:lnTo>
                        <a:pt x="19" y="6"/>
                      </a:lnTo>
                      <a:lnTo>
                        <a:pt x="19" y="8"/>
                      </a:lnTo>
                      <a:lnTo>
                        <a:pt x="18" y="9"/>
                      </a:lnTo>
                      <a:lnTo>
                        <a:pt x="17" y="10"/>
                      </a:lnTo>
                      <a:lnTo>
                        <a:pt x="16" y="12"/>
                      </a:lnTo>
                      <a:lnTo>
                        <a:pt x="15" y="14"/>
                      </a:lnTo>
                      <a:lnTo>
                        <a:pt x="14" y="16"/>
                      </a:lnTo>
                      <a:lnTo>
                        <a:pt x="13" y="19"/>
                      </a:lnTo>
                      <a:lnTo>
                        <a:pt x="12" y="22"/>
                      </a:lnTo>
                      <a:lnTo>
                        <a:pt x="10" y="24"/>
                      </a:lnTo>
                      <a:lnTo>
                        <a:pt x="9" y="27"/>
                      </a:lnTo>
                      <a:lnTo>
                        <a:pt x="7" y="31"/>
                      </a:lnTo>
                      <a:lnTo>
                        <a:pt x="5" y="35"/>
                      </a:lnTo>
                      <a:lnTo>
                        <a:pt x="4" y="39"/>
                      </a:lnTo>
                      <a:lnTo>
                        <a:pt x="2" y="44"/>
                      </a:lnTo>
                      <a:lnTo>
                        <a:pt x="0" y="48"/>
                      </a:lnTo>
                      <a:lnTo>
                        <a:pt x="2" y="50"/>
                      </a:lnTo>
                      <a:lnTo>
                        <a:pt x="5" y="45"/>
                      </a:lnTo>
                      <a:lnTo>
                        <a:pt x="6" y="41"/>
                      </a:lnTo>
                      <a:lnTo>
                        <a:pt x="8" y="37"/>
                      </a:lnTo>
                      <a:lnTo>
                        <a:pt x="10" y="32"/>
                      </a:lnTo>
                      <a:lnTo>
                        <a:pt x="12" y="29"/>
                      </a:lnTo>
                      <a:lnTo>
                        <a:pt x="13" y="26"/>
                      </a:lnTo>
                      <a:lnTo>
                        <a:pt x="14" y="24"/>
                      </a:lnTo>
                      <a:lnTo>
                        <a:pt x="15" y="21"/>
                      </a:lnTo>
                      <a:lnTo>
                        <a:pt x="17" y="19"/>
                      </a:lnTo>
                      <a:lnTo>
                        <a:pt x="18" y="16"/>
                      </a:lnTo>
                      <a:lnTo>
                        <a:pt x="19" y="14"/>
                      </a:lnTo>
                      <a:lnTo>
                        <a:pt x="20" y="12"/>
                      </a:lnTo>
                      <a:lnTo>
                        <a:pt x="20" y="11"/>
                      </a:lnTo>
                      <a:lnTo>
                        <a:pt x="21" y="10"/>
                      </a:lnTo>
                      <a:lnTo>
                        <a:pt x="22" y="8"/>
                      </a:lnTo>
                      <a:lnTo>
                        <a:pt x="22" y="7"/>
                      </a:lnTo>
                      <a:lnTo>
                        <a:pt x="22" y="6"/>
                      </a:lnTo>
                      <a:lnTo>
                        <a:pt x="23" y="5"/>
                      </a:lnTo>
                      <a:lnTo>
                        <a:pt x="22" y="3"/>
                      </a:lnTo>
                      <a:lnTo>
                        <a:pt x="22" y="2"/>
                      </a:lnTo>
                      <a:lnTo>
                        <a:pt x="21" y="1"/>
                      </a:lnTo>
                      <a:lnTo>
                        <a:pt x="20" y="1"/>
                      </a:lnTo>
                      <a:lnTo>
                        <a:pt x="19" y="0"/>
                      </a:lnTo>
                      <a:lnTo>
                        <a:pt x="18" y="0"/>
                      </a:lnTo>
                      <a:lnTo>
                        <a:pt x="17" y="0"/>
                      </a:lnTo>
                      <a:lnTo>
                        <a:pt x="15" y="0"/>
                      </a:lnTo>
                      <a:lnTo>
                        <a:pt x="14" y="0"/>
                      </a:lnTo>
                      <a:lnTo>
                        <a:pt x="12" y="0"/>
                      </a:lnTo>
                      <a:lnTo>
                        <a:pt x="10" y="0"/>
                      </a:lnTo>
                      <a:lnTo>
                        <a:pt x="9" y="0"/>
                      </a:lnTo>
                      <a:lnTo>
                        <a:pt x="6" y="0"/>
                      </a:lnTo>
                      <a:lnTo>
                        <a:pt x="3" y="0"/>
                      </a:lnTo>
                      <a:lnTo>
                        <a:pt x="2" y="0"/>
                      </a:lnTo>
                      <a:lnTo>
                        <a:pt x="3" y="0"/>
                      </a:lnTo>
                      <a:lnTo>
                        <a:pt x="2" y="0"/>
                      </a:lnTo>
                      <a:lnTo>
                        <a:pt x="2" y="1"/>
                      </a:lnTo>
                      <a:lnTo>
                        <a:pt x="2" y="2"/>
                      </a:lnTo>
                      <a:lnTo>
                        <a:pt x="2" y="3"/>
                      </a:lnTo>
                      <a:lnTo>
                        <a:pt x="3" y="3"/>
                      </a:lnTo>
                      <a:lnTo>
                        <a:pt x="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890"/>
                <p:cNvSpPr>
                  <a:spLocks/>
                </p:cNvSpPr>
                <p:nvPr/>
              </p:nvSpPr>
              <p:spPr bwMode="auto">
                <a:xfrm>
                  <a:off x="402" y="2266"/>
                  <a:ext cx="42" cy="40"/>
                </a:xfrm>
                <a:custGeom>
                  <a:avLst/>
                  <a:gdLst>
                    <a:gd name="T0" fmla="*/ 1 w 62"/>
                    <a:gd name="T1" fmla="*/ 4 h 57"/>
                    <a:gd name="T2" fmla="*/ 3 w 62"/>
                    <a:gd name="T3" fmla="*/ 6 h 57"/>
                    <a:gd name="T4" fmla="*/ 4 w 62"/>
                    <a:gd name="T5" fmla="*/ 10 h 57"/>
                    <a:gd name="T6" fmla="*/ 5 w 62"/>
                    <a:gd name="T7" fmla="*/ 13 h 57"/>
                    <a:gd name="T8" fmla="*/ 6 w 62"/>
                    <a:gd name="T9" fmla="*/ 16 h 57"/>
                    <a:gd name="T10" fmla="*/ 7 w 62"/>
                    <a:gd name="T11" fmla="*/ 19 h 57"/>
                    <a:gd name="T12" fmla="*/ 7 w 62"/>
                    <a:gd name="T13" fmla="*/ 22 h 57"/>
                    <a:gd name="T14" fmla="*/ 8 w 62"/>
                    <a:gd name="T15" fmla="*/ 25 h 57"/>
                    <a:gd name="T16" fmla="*/ 9 w 62"/>
                    <a:gd name="T17" fmla="*/ 27 h 57"/>
                    <a:gd name="T18" fmla="*/ 10 w 62"/>
                    <a:gd name="T19" fmla="*/ 27 h 57"/>
                    <a:gd name="T20" fmla="*/ 12 w 62"/>
                    <a:gd name="T21" fmla="*/ 28 h 57"/>
                    <a:gd name="T22" fmla="*/ 14 w 62"/>
                    <a:gd name="T23" fmla="*/ 27 h 57"/>
                    <a:gd name="T24" fmla="*/ 16 w 62"/>
                    <a:gd name="T25" fmla="*/ 26 h 57"/>
                    <a:gd name="T26" fmla="*/ 19 w 62"/>
                    <a:gd name="T27" fmla="*/ 24 h 57"/>
                    <a:gd name="T28" fmla="*/ 22 w 62"/>
                    <a:gd name="T29" fmla="*/ 20 h 57"/>
                    <a:gd name="T30" fmla="*/ 26 w 62"/>
                    <a:gd name="T31" fmla="*/ 15 h 57"/>
                    <a:gd name="T32" fmla="*/ 28 w 62"/>
                    <a:gd name="T33" fmla="*/ 11 h 57"/>
                    <a:gd name="T34" fmla="*/ 23 w 62"/>
                    <a:gd name="T35" fmla="*/ 16 h 57"/>
                    <a:gd name="T36" fmla="*/ 19 w 62"/>
                    <a:gd name="T37" fmla="*/ 20 h 57"/>
                    <a:gd name="T38" fmla="*/ 16 w 62"/>
                    <a:gd name="T39" fmla="*/ 23 h 57"/>
                    <a:gd name="T40" fmla="*/ 14 w 62"/>
                    <a:gd name="T41" fmla="*/ 25 h 57"/>
                    <a:gd name="T42" fmla="*/ 12 w 62"/>
                    <a:gd name="T43" fmla="*/ 26 h 57"/>
                    <a:gd name="T44" fmla="*/ 12 w 62"/>
                    <a:gd name="T45" fmla="*/ 26 h 57"/>
                    <a:gd name="T46" fmla="*/ 11 w 62"/>
                    <a:gd name="T47" fmla="*/ 25 h 57"/>
                    <a:gd name="T48" fmla="*/ 9 w 62"/>
                    <a:gd name="T49" fmla="*/ 24 h 57"/>
                    <a:gd name="T50" fmla="*/ 9 w 62"/>
                    <a:gd name="T51" fmla="*/ 22 h 57"/>
                    <a:gd name="T52" fmla="*/ 8 w 62"/>
                    <a:gd name="T53" fmla="*/ 20 h 57"/>
                    <a:gd name="T54" fmla="*/ 8 w 62"/>
                    <a:gd name="T55" fmla="*/ 18 h 57"/>
                    <a:gd name="T56" fmla="*/ 7 w 62"/>
                    <a:gd name="T57" fmla="*/ 14 h 57"/>
                    <a:gd name="T58" fmla="*/ 6 w 62"/>
                    <a:gd name="T59" fmla="*/ 11 h 57"/>
                    <a:gd name="T60" fmla="*/ 5 w 62"/>
                    <a:gd name="T61" fmla="*/ 8 h 57"/>
                    <a:gd name="T62" fmla="*/ 3 w 62"/>
                    <a:gd name="T63" fmla="*/ 4 h 57"/>
                    <a:gd name="T64" fmla="*/ 1 w 62"/>
                    <a:gd name="T65" fmla="*/ 1 h 57"/>
                    <a:gd name="T66" fmla="*/ 1 w 62"/>
                    <a:gd name="T67" fmla="*/ 0 h 57"/>
                    <a:gd name="T68" fmla="*/ 1 w 62"/>
                    <a:gd name="T69" fmla="*/ 0 h 57"/>
                    <a:gd name="T70" fmla="*/ 1 w 62"/>
                    <a:gd name="T71" fmla="*/ 0 h 57"/>
                    <a:gd name="T72" fmla="*/ 1 w 62"/>
                    <a:gd name="T73" fmla="*/ 0 h 57"/>
                    <a:gd name="T74" fmla="*/ 1 w 62"/>
                    <a:gd name="T75" fmla="*/ 1 h 57"/>
                    <a:gd name="T76" fmla="*/ 1 w 62"/>
                    <a:gd name="T77" fmla="*/ 1 h 57"/>
                    <a:gd name="T78" fmla="*/ 0 w 62"/>
                    <a:gd name="T79" fmla="*/ 1 h 57"/>
                    <a:gd name="T80" fmla="*/ 1 w 62"/>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 h="57">
                      <a:moveTo>
                        <a:pt x="1" y="4"/>
                      </a:moveTo>
                      <a:lnTo>
                        <a:pt x="3" y="7"/>
                      </a:lnTo>
                      <a:lnTo>
                        <a:pt x="5" y="10"/>
                      </a:lnTo>
                      <a:lnTo>
                        <a:pt x="7" y="13"/>
                      </a:lnTo>
                      <a:lnTo>
                        <a:pt x="8" y="17"/>
                      </a:lnTo>
                      <a:lnTo>
                        <a:pt x="9" y="20"/>
                      </a:lnTo>
                      <a:lnTo>
                        <a:pt x="11" y="23"/>
                      </a:lnTo>
                      <a:lnTo>
                        <a:pt x="12" y="27"/>
                      </a:lnTo>
                      <a:lnTo>
                        <a:pt x="12" y="30"/>
                      </a:lnTo>
                      <a:lnTo>
                        <a:pt x="13" y="33"/>
                      </a:lnTo>
                      <a:lnTo>
                        <a:pt x="14" y="37"/>
                      </a:lnTo>
                      <a:lnTo>
                        <a:pt x="15" y="39"/>
                      </a:lnTo>
                      <a:lnTo>
                        <a:pt x="15" y="42"/>
                      </a:lnTo>
                      <a:lnTo>
                        <a:pt x="16" y="45"/>
                      </a:lnTo>
                      <a:lnTo>
                        <a:pt x="17" y="47"/>
                      </a:lnTo>
                      <a:lnTo>
                        <a:pt x="18" y="50"/>
                      </a:lnTo>
                      <a:lnTo>
                        <a:pt x="19" y="52"/>
                      </a:lnTo>
                      <a:lnTo>
                        <a:pt x="20" y="54"/>
                      </a:lnTo>
                      <a:lnTo>
                        <a:pt x="21" y="55"/>
                      </a:lnTo>
                      <a:lnTo>
                        <a:pt x="22" y="56"/>
                      </a:lnTo>
                      <a:lnTo>
                        <a:pt x="24" y="57"/>
                      </a:lnTo>
                      <a:lnTo>
                        <a:pt x="26" y="57"/>
                      </a:lnTo>
                      <a:lnTo>
                        <a:pt x="28" y="57"/>
                      </a:lnTo>
                      <a:lnTo>
                        <a:pt x="30" y="56"/>
                      </a:lnTo>
                      <a:lnTo>
                        <a:pt x="32" y="55"/>
                      </a:lnTo>
                      <a:lnTo>
                        <a:pt x="35" y="53"/>
                      </a:lnTo>
                      <a:lnTo>
                        <a:pt x="38" y="51"/>
                      </a:lnTo>
                      <a:lnTo>
                        <a:pt x="41" y="48"/>
                      </a:lnTo>
                      <a:lnTo>
                        <a:pt x="44" y="45"/>
                      </a:lnTo>
                      <a:lnTo>
                        <a:pt x="48" y="41"/>
                      </a:lnTo>
                      <a:lnTo>
                        <a:pt x="52" y="36"/>
                      </a:lnTo>
                      <a:lnTo>
                        <a:pt x="57" y="31"/>
                      </a:lnTo>
                      <a:lnTo>
                        <a:pt x="62" y="25"/>
                      </a:lnTo>
                      <a:lnTo>
                        <a:pt x="60" y="22"/>
                      </a:lnTo>
                      <a:lnTo>
                        <a:pt x="55" y="27"/>
                      </a:lnTo>
                      <a:lnTo>
                        <a:pt x="50" y="33"/>
                      </a:lnTo>
                      <a:lnTo>
                        <a:pt x="46" y="37"/>
                      </a:lnTo>
                      <a:lnTo>
                        <a:pt x="42" y="41"/>
                      </a:lnTo>
                      <a:lnTo>
                        <a:pt x="39" y="45"/>
                      </a:lnTo>
                      <a:lnTo>
                        <a:pt x="36" y="47"/>
                      </a:lnTo>
                      <a:lnTo>
                        <a:pt x="33" y="49"/>
                      </a:lnTo>
                      <a:lnTo>
                        <a:pt x="31" y="51"/>
                      </a:lnTo>
                      <a:lnTo>
                        <a:pt x="29" y="52"/>
                      </a:lnTo>
                      <a:lnTo>
                        <a:pt x="27" y="53"/>
                      </a:lnTo>
                      <a:lnTo>
                        <a:pt x="26" y="53"/>
                      </a:lnTo>
                      <a:lnTo>
                        <a:pt x="25" y="53"/>
                      </a:lnTo>
                      <a:lnTo>
                        <a:pt x="23" y="53"/>
                      </a:lnTo>
                      <a:lnTo>
                        <a:pt x="23" y="52"/>
                      </a:lnTo>
                      <a:lnTo>
                        <a:pt x="22" y="51"/>
                      </a:lnTo>
                      <a:lnTo>
                        <a:pt x="21" y="49"/>
                      </a:lnTo>
                      <a:lnTo>
                        <a:pt x="20" y="48"/>
                      </a:lnTo>
                      <a:lnTo>
                        <a:pt x="20" y="46"/>
                      </a:lnTo>
                      <a:lnTo>
                        <a:pt x="19" y="44"/>
                      </a:lnTo>
                      <a:lnTo>
                        <a:pt x="18" y="41"/>
                      </a:lnTo>
                      <a:lnTo>
                        <a:pt x="18" y="38"/>
                      </a:lnTo>
                      <a:lnTo>
                        <a:pt x="17" y="35"/>
                      </a:lnTo>
                      <a:lnTo>
                        <a:pt x="16" y="32"/>
                      </a:lnTo>
                      <a:lnTo>
                        <a:pt x="15" y="29"/>
                      </a:lnTo>
                      <a:lnTo>
                        <a:pt x="15" y="25"/>
                      </a:lnTo>
                      <a:lnTo>
                        <a:pt x="13" y="22"/>
                      </a:lnTo>
                      <a:lnTo>
                        <a:pt x="12" y="19"/>
                      </a:lnTo>
                      <a:lnTo>
                        <a:pt x="11" y="15"/>
                      </a:lnTo>
                      <a:lnTo>
                        <a:pt x="9" y="11"/>
                      </a:lnTo>
                      <a:lnTo>
                        <a:pt x="8" y="8"/>
                      </a:lnTo>
                      <a:lnTo>
                        <a:pt x="6" y="4"/>
                      </a:lnTo>
                      <a:lnTo>
                        <a:pt x="3" y="1"/>
                      </a:lnTo>
                      <a:lnTo>
                        <a:pt x="3" y="0"/>
                      </a:lnTo>
                      <a:lnTo>
                        <a:pt x="2" y="0"/>
                      </a:lnTo>
                      <a:lnTo>
                        <a:pt x="1" y="0"/>
                      </a:lnTo>
                      <a:lnTo>
                        <a:pt x="1" y="1"/>
                      </a:lnTo>
                      <a:lnTo>
                        <a:pt x="1" y="2"/>
                      </a:lnTo>
                      <a:lnTo>
                        <a:pt x="0" y="2"/>
                      </a:lnTo>
                      <a:lnTo>
                        <a:pt x="1" y="3"/>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891"/>
                <p:cNvSpPr>
                  <a:spLocks/>
                </p:cNvSpPr>
                <p:nvPr/>
              </p:nvSpPr>
              <p:spPr bwMode="auto">
                <a:xfrm>
                  <a:off x="362" y="2255"/>
                  <a:ext cx="42" cy="14"/>
                </a:xfrm>
                <a:custGeom>
                  <a:avLst/>
                  <a:gdLst>
                    <a:gd name="T0" fmla="*/ 1 w 58"/>
                    <a:gd name="T1" fmla="*/ 9 h 19"/>
                    <a:gd name="T2" fmla="*/ 4 w 58"/>
                    <a:gd name="T3" fmla="*/ 7 h 19"/>
                    <a:gd name="T4" fmla="*/ 7 w 58"/>
                    <a:gd name="T5" fmla="*/ 7 h 19"/>
                    <a:gd name="T6" fmla="*/ 9 w 58"/>
                    <a:gd name="T7" fmla="*/ 5 h 19"/>
                    <a:gd name="T8" fmla="*/ 10 w 58"/>
                    <a:gd name="T9" fmla="*/ 4 h 19"/>
                    <a:gd name="T10" fmla="*/ 12 w 58"/>
                    <a:gd name="T11" fmla="*/ 4 h 19"/>
                    <a:gd name="T12" fmla="*/ 14 w 58"/>
                    <a:gd name="T13" fmla="*/ 3 h 19"/>
                    <a:gd name="T14" fmla="*/ 16 w 58"/>
                    <a:gd name="T15" fmla="*/ 3 h 19"/>
                    <a:gd name="T16" fmla="*/ 17 w 58"/>
                    <a:gd name="T17" fmla="*/ 3 h 19"/>
                    <a:gd name="T18" fmla="*/ 19 w 58"/>
                    <a:gd name="T19" fmla="*/ 3 h 19"/>
                    <a:gd name="T20" fmla="*/ 20 w 58"/>
                    <a:gd name="T21" fmla="*/ 3 h 19"/>
                    <a:gd name="T22" fmla="*/ 22 w 58"/>
                    <a:gd name="T23" fmla="*/ 3 h 19"/>
                    <a:gd name="T24" fmla="*/ 23 w 58"/>
                    <a:gd name="T25" fmla="*/ 4 h 19"/>
                    <a:gd name="T26" fmla="*/ 24 w 58"/>
                    <a:gd name="T27" fmla="*/ 5 h 19"/>
                    <a:gd name="T28" fmla="*/ 25 w 58"/>
                    <a:gd name="T29" fmla="*/ 7 h 19"/>
                    <a:gd name="T30" fmla="*/ 28 w 58"/>
                    <a:gd name="T31" fmla="*/ 8 h 19"/>
                    <a:gd name="T32" fmla="*/ 30 w 58"/>
                    <a:gd name="T33" fmla="*/ 10 h 19"/>
                    <a:gd name="T34" fmla="*/ 30 w 58"/>
                    <a:gd name="T35" fmla="*/ 7 h 19"/>
                    <a:gd name="T36" fmla="*/ 28 w 58"/>
                    <a:gd name="T37" fmla="*/ 5 h 19"/>
                    <a:gd name="T38" fmla="*/ 26 w 58"/>
                    <a:gd name="T39" fmla="*/ 4 h 19"/>
                    <a:gd name="T40" fmla="*/ 24 w 58"/>
                    <a:gd name="T41" fmla="*/ 3 h 19"/>
                    <a:gd name="T42" fmla="*/ 23 w 58"/>
                    <a:gd name="T43" fmla="*/ 1 h 19"/>
                    <a:gd name="T44" fmla="*/ 22 w 58"/>
                    <a:gd name="T45" fmla="*/ 1 h 19"/>
                    <a:gd name="T46" fmla="*/ 20 w 58"/>
                    <a:gd name="T47" fmla="*/ 0 h 19"/>
                    <a:gd name="T48" fmla="*/ 18 w 58"/>
                    <a:gd name="T49" fmla="*/ 0 h 19"/>
                    <a:gd name="T50" fmla="*/ 16 w 58"/>
                    <a:gd name="T51" fmla="*/ 1 h 19"/>
                    <a:gd name="T52" fmla="*/ 14 w 58"/>
                    <a:gd name="T53" fmla="*/ 1 h 19"/>
                    <a:gd name="T54" fmla="*/ 12 w 58"/>
                    <a:gd name="T55" fmla="*/ 1 h 19"/>
                    <a:gd name="T56" fmla="*/ 11 w 58"/>
                    <a:gd name="T57" fmla="*/ 2 h 19"/>
                    <a:gd name="T58" fmla="*/ 9 w 58"/>
                    <a:gd name="T59" fmla="*/ 3 h 19"/>
                    <a:gd name="T60" fmla="*/ 7 w 58"/>
                    <a:gd name="T61" fmla="*/ 4 h 19"/>
                    <a:gd name="T62" fmla="*/ 4 w 58"/>
                    <a:gd name="T63" fmla="*/ 5 h 19"/>
                    <a:gd name="T64" fmla="*/ 2 w 58"/>
                    <a:gd name="T65" fmla="*/ 6 h 19"/>
                    <a:gd name="T66" fmla="*/ 1 w 58"/>
                    <a:gd name="T67" fmla="*/ 7 h 19"/>
                    <a:gd name="T68" fmla="*/ 1 w 58"/>
                    <a:gd name="T69" fmla="*/ 7 h 19"/>
                    <a:gd name="T70" fmla="*/ 0 w 58"/>
                    <a:gd name="T71" fmla="*/ 7 h 19"/>
                    <a:gd name="T72" fmla="*/ 0 w 58"/>
                    <a:gd name="T73" fmla="*/ 7 h 19"/>
                    <a:gd name="T74" fmla="*/ 0 w 58"/>
                    <a:gd name="T75" fmla="*/ 7 h 19"/>
                    <a:gd name="T76" fmla="*/ 0 w 58"/>
                    <a:gd name="T77" fmla="*/ 7 h 19"/>
                    <a:gd name="T78" fmla="*/ 0 w 58"/>
                    <a:gd name="T79" fmla="*/ 8 h 19"/>
                    <a:gd name="T80" fmla="*/ 1 w 58"/>
                    <a:gd name="T81" fmla="*/ 9 h 19"/>
                    <a:gd name="T82" fmla="*/ 1 w 58"/>
                    <a:gd name="T83" fmla="*/ 9 h 19"/>
                    <a:gd name="T84" fmla="*/ 1 w 58"/>
                    <a:gd name="T85" fmla="*/ 9 h 19"/>
                    <a:gd name="T86" fmla="*/ 1 w 58"/>
                    <a:gd name="T87" fmla="*/ 9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19">
                      <a:moveTo>
                        <a:pt x="0" y="15"/>
                      </a:moveTo>
                      <a:lnTo>
                        <a:pt x="2" y="16"/>
                      </a:lnTo>
                      <a:lnTo>
                        <a:pt x="4" y="15"/>
                      </a:lnTo>
                      <a:lnTo>
                        <a:pt x="7" y="14"/>
                      </a:lnTo>
                      <a:lnTo>
                        <a:pt x="9" y="13"/>
                      </a:lnTo>
                      <a:lnTo>
                        <a:pt x="12" y="12"/>
                      </a:lnTo>
                      <a:lnTo>
                        <a:pt x="14" y="11"/>
                      </a:lnTo>
                      <a:lnTo>
                        <a:pt x="16" y="10"/>
                      </a:lnTo>
                      <a:lnTo>
                        <a:pt x="18" y="9"/>
                      </a:lnTo>
                      <a:lnTo>
                        <a:pt x="20" y="8"/>
                      </a:lnTo>
                      <a:lnTo>
                        <a:pt x="22" y="8"/>
                      </a:lnTo>
                      <a:lnTo>
                        <a:pt x="23" y="7"/>
                      </a:lnTo>
                      <a:lnTo>
                        <a:pt x="25" y="7"/>
                      </a:lnTo>
                      <a:lnTo>
                        <a:pt x="27" y="6"/>
                      </a:lnTo>
                      <a:lnTo>
                        <a:pt x="28" y="6"/>
                      </a:lnTo>
                      <a:lnTo>
                        <a:pt x="30" y="5"/>
                      </a:lnTo>
                      <a:lnTo>
                        <a:pt x="31" y="5"/>
                      </a:lnTo>
                      <a:lnTo>
                        <a:pt x="33" y="5"/>
                      </a:lnTo>
                      <a:lnTo>
                        <a:pt x="35" y="5"/>
                      </a:lnTo>
                      <a:lnTo>
                        <a:pt x="36" y="5"/>
                      </a:lnTo>
                      <a:lnTo>
                        <a:pt x="37" y="5"/>
                      </a:lnTo>
                      <a:lnTo>
                        <a:pt x="39" y="5"/>
                      </a:lnTo>
                      <a:lnTo>
                        <a:pt x="40" y="5"/>
                      </a:lnTo>
                      <a:lnTo>
                        <a:pt x="41" y="6"/>
                      </a:lnTo>
                      <a:lnTo>
                        <a:pt x="43" y="6"/>
                      </a:lnTo>
                      <a:lnTo>
                        <a:pt x="44" y="7"/>
                      </a:lnTo>
                      <a:lnTo>
                        <a:pt x="45" y="8"/>
                      </a:lnTo>
                      <a:lnTo>
                        <a:pt x="46" y="9"/>
                      </a:lnTo>
                      <a:lnTo>
                        <a:pt x="48" y="10"/>
                      </a:lnTo>
                      <a:lnTo>
                        <a:pt x="49" y="12"/>
                      </a:lnTo>
                      <a:lnTo>
                        <a:pt x="51" y="13"/>
                      </a:lnTo>
                      <a:lnTo>
                        <a:pt x="52" y="15"/>
                      </a:lnTo>
                      <a:lnTo>
                        <a:pt x="54" y="17"/>
                      </a:lnTo>
                      <a:lnTo>
                        <a:pt x="56" y="19"/>
                      </a:lnTo>
                      <a:lnTo>
                        <a:pt x="58" y="16"/>
                      </a:lnTo>
                      <a:lnTo>
                        <a:pt x="56" y="14"/>
                      </a:lnTo>
                      <a:lnTo>
                        <a:pt x="55" y="12"/>
                      </a:lnTo>
                      <a:lnTo>
                        <a:pt x="53" y="10"/>
                      </a:lnTo>
                      <a:lnTo>
                        <a:pt x="51" y="8"/>
                      </a:lnTo>
                      <a:lnTo>
                        <a:pt x="50" y="7"/>
                      </a:lnTo>
                      <a:lnTo>
                        <a:pt x="48" y="6"/>
                      </a:lnTo>
                      <a:lnTo>
                        <a:pt x="46" y="5"/>
                      </a:lnTo>
                      <a:lnTo>
                        <a:pt x="45" y="3"/>
                      </a:lnTo>
                      <a:lnTo>
                        <a:pt x="44" y="3"/>
                      </a:lnTo>
                      <a:lnTo>
                        <a:pt x="42" y="2"/>
                      </a:lnTo>
                      <a:lnTo>
                        <a:pt x="41" y="2"/>
                      </a:lnTo>
                      <a:lnTo>
                        <a:pt x="39" y="1"/>
                      </a:lnTo>
                      <a:lnTo>
                        <a:pt x="37" y="0"/>
                      </a:lnTo>
                      <a:lnTo>
                        <a:pt x="36" y="0"/>
                      </a:lnTo>
                      <a:lnTo>
                        <a:pt x="35" y="0"/>
                      </a:lnTo>
                      <a:lnTo>
                        <a:pt x="33" y="0"/>
                      </a:lnTo>
                      <a:lnTo>
                        <a:pt x="31" y="1"/>
                      </a:lnTo>
                      <a:lnTo>
                        <a:pt x="30" y="2"/>
                      </a:lnTo>
                      <a:lnTo>
                        <a:pt x="28" y="2"/>
                      </a:lnTo>
                      <a:lnTo>
                        <a:pt x="26" y="2"/>
                      </a:lnTo>
                      <a:lnTo>
                        <a:pt x="24" y="3"/>
                      </a:lnTo>
                      <a:lnTo>
                        <a:pt x="23" y="3"/>
                      </a:lnTo>
                      <a:lnTo>
                        <a:pt x="21" y="4"/>
                      </a:lnTo>
                      <a:lnTo>
                        <a:pt x="19" y="5"/>
                      </a:lnTo>
                      <a:lnTo>
                        <a:pt x="17" y="6"/>
                      </a:lnTo>
                      <a:lnTo>
                        <a:pt x="15" y="7"/>
                      </a:lnTo>
                      <a:lnTo>
                        <a:pt x="13" y="7"/>
                      </a:lnTo>
                      <a:lnTo>
                        <a:pt x="11" y="8"/>
                      </a:lnTo>
                      <a:lnTo>
                        <a:pt x="8" y="9"/>
                      </a:lnTo>
                      <a:lnTo>
                        <a:pt x="6" y="10"/>
                      </a:lnTo>
                      <a:lnTo>
                        <a:pt x="4" y="11"/>
                      </a:lnTo>
                      <a:lnTo>
                        <a:pt x="1" y="12"/>
                      </a:lnTo>
                      <a:lnTo>
                        <a:pt x="3" y="12"/>
                      </a:lnTo>
                      <a:lnTo>
                        <a:pt x="1" y="12"/>
                      </a:lnTo>
                      <a:lnTo>
                        <a:pt x="0" y="12"/>
                      </a:lnTo>
                      <a:lnTo>
                        <a:pt x="0" y="13"/>
                      </a:lnTo>
                      <a:lnTo>
                        <a:pt x="0" y="14"/>
                      </a:lnTo>
                      <a:lnTo>
                        <a:pt x="0" y="15"/>
                      </a:lnTo>
                      <a:lnTo>
                        <a:pt x="1" y="16"/>
                      </a:lnTo>
                      <a:lnTo>
                        <a:pt x="2" y="1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892"/>
                <p:cNvSpPr>
                  <a:spLocks/>
                </p:cNvSpPr>
                <p:nvPr/>
              </p:nvSpPr>
              <p:spPr bwMode="auto">
                <a:xfrm>
                  <a:off x="349" y="2238"/>
                  <a:ext cx="16" cy="28"/>
                </a:xfrm>
                <a:custGeom>
                  <a:avLst/>
                  <a:gdLst>
                    <a:gd name="T0" fmla="*/ 0 w 22"/>
                    <a:gd name="T1" fmla="*/ 1 h 39"/>
                    <a:gd name="T2" fmla="*/ 0 w 22"/>
                    <a:gd name="T3" fmla="*/ 3 h 39"/>
                    <a:gd name="T4" fmla="*/ 0 w 22"/>
                    <a:gd name="T5" fmla="*/ 4 h 39"/>
                    <a:gd name="T6" fmla="*/ 1 w 22"/>
                    <a:gd name="T7" fmla="*/ 6 h 39"/>
                    <a:gd name="T8" fmla="*/ 1 w 22"/>
                    <a:gd name="T9" fmla="*/ 8 h 39"/>
                    <a:gd name="T10" fmla="*/ 2 w 22"/>
                    <a:gd name="T11" fmla="*/ 9 h 39"/>
                    <a:gd name="T12" fmla="*/ 3 w 22"/>
                    <a:gd name="T13" fmla="*/ 11 h 39"/>
                    <a:gd name="T14" fmla="*/ 4 w 22"/>
                    <a:gd name="T15" fmla="*/ 12 h 39"/>
                    <a:gd name="T16" fmla="*/ 5 w 22"/>
                    <a:gd name="T17" fmla="*/ 14 h 39"/>
                    <a:gd name="T18" fmla="*/ 7 w 22"/>
                    <a:gd name="T19" fmla="*/ 15 h 39"/>
                    <a:gd name="T20" fmla="*/ 7 w 22"/>
                    <a:gd name="T21" fmla="*/ 17 h 39"/>
                    <a:gd name="T22" fmla="*/ 8 w 22"/>
                    <a:gd name="T23" fmla="*/ 17 h 39"/>
                    <a:gd name="T24" fmla="*/ 9 w 22"/>
                    <a:gd name="T25" fmla="*/ 19 h 39"/>
                    <a:gd name="T26" fmla="*/ 9 w 22"/>
                    <a:gd name="T27" fmla="*/ 19 h 39"/>
                    <a:gd name="T28" fmla="*/ 9 w 22"/>
                    <a:gd name="T29" fmla="*/ 20 h 39"/>
                    <a:gd name="T30" fmla="*/ 10 w 22"/>
                    <a:gd name="T31" fmla="*/ 20 h 39"/>
                    <a:gd name="T32" fmla="*/ 11 w 22"/>
                    <a:gd name="T33" fmla="*/ 19 h 39"/>
                    <a:gd name="T34" fmla="*/ 11 w 22"/>
                    <a:gd name="T35" fmla="*/ 18 h 39"/>
                    <a:gd name="T36" fmla="*/ 11 w 22"/>
                    <a:gd name="T37" fmla="*/ 17 h 39"/>
                    <a:gd name="T38" fmla="*/ 9 w 22"/>
                    <a:gd name="T39" fmla="*/ 17 h 39"/>
                    <a:gd name="T40" fmla="*/ 9 w 22"/>
                    <a:gd name="T41" fmla="*/ 16 h 39"/>
                    <a:gd name="T42" fmla="*/ 8 w 22"/>
                    <a:gd name="T43" fmla="*/ 14 h 39"/>
                    <a:gd name="T44" fmla="*/ 7 w 22"/>
                    <a:gd name="T45" fmla="*/ 14 h 39"/>
                    <a:gd name="T46" fmla="*/ 6 w 22"/>
                    <a:gd name="T47" fmla="*/ 12 h 39"/>
                    <a:gd name="T48" fmla="*/ 5 w 22"/>
                    <a:gd name="T49" fmla="*/ 10 h 39"/>
                    <a:gd name="T50" fmla="*/ 4 w 22"/>
                    <a:gd name="T51" fmla="*/ 9 h 39"/>
                    <a:gd name="T52" fmla="*/ 3 w 22"/>
                    <a:gd name="T53" fmla="*/ 8 h 39"/>
                    <a:gd name="T54" fmla="*/ 3 w 22"/>
                    <a:gd name="T55" fmla="*/ 6 h 39"/>
                    <a:gd name="T56" fmla="*/ 2 w 22"/>
                    <a:gd name="T57" fmla="*/ 4 h 39"/>
                    <a:gd name="T58" fmla="*/ 1 w 22"/>
                    <a:gd name="T59" fmla="*/ 4 h 39"/>
                    <a:gd name="T60" fmla="*/ 1 w 22"/>
                    <a:gd name="T61" fmla="*/ 3 h 39"/>
                    <a:gd name="T62" fmla="*/ 2 w 22"/>
                    <a:gd name="T63" fmla="*/ 2 h 39"/>
                    <a:gd name="T64" fmla="*/ 2 w 22"/>
                    <a:gd name="T65" fmla="*/ 1 h 39"/>
                    <a:gd name="T66" fmla="*/ 2 w 22"/>
                    <a:gd name="T67" fmla="*/ 1 h 39"/>
                    <a:gd name="T68" fmla="*/ 2 w 22"/>
                    <a:gd name="T69" fmla="*/ 1 h 39"/>
                    <a:gd name="T70" fmla="*/ 1 w 22"/>
                    <a:gd name="T71" fmla="*/ 0 h 39"/>
                    <a:gd name="T72" fmla="*/ 1 w 22"/>
                    <a:gd name="T73" fmla="*/ 0 h 39"/>
                    <a:gd name="T74" fmla="*/ 1 w 22"/>
                    <a:gd name="T75" fmla="*/ 0 h 39"/>
                    <a:gd name="T76" fmla="*/ 1 w 22"/>
                    <a:gd name="T77" fmla="*/ 0 h 39"/>
                    <a:gd name="T78" fmla="*/ 1 w 22"/>
                    <a:gd name="T79" fmla="*/ 1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 h="39">
                      <a:moveTo>
                        <a:pt x="1" y="1"/>
                      </a:moveTo>
                      <a:lnTo>
                        <a:pt x="0" y="3"/>
                      </a:lnTo>
                      <a:lnTo>
                        <a:pt x="0" y="4"/>
                      </a:lnTo>
                      <a:lnTo>
                        <a:pt x="0" y="6"/>
                      </a:lnTo>
                      <a:lnTo>
                        <a:pt x="0" y="7"/>
                      </a:lnTo>
                      <a:lnTo>
                        <a:pt x="0" y="9"/>
                      </a:lnTo>
                      <a:lnTo>
                        <a:pt x="1" y="10"/>
                      </a:lnTo>
                      <a:lnTo>
                        <a:pt x="2" y="12"/>
                      </a:lnTo>
                      <a:lnTo>
                        <a:pt x="2" y="14"/>
                      </a:lnTo>
                      <a:lnTo>
                        <a:pt x="2" y="15"/>
                      </a:lnTo>
                      <a:lnTo>
                        <a:pt x="3" y="17"/>
                      </a:lnTo>
                      <a:lnTo>
                        <a:pt x="4" y="18"/>
                      </a:lnTo>
                      <a:lnTo>
                        <a:pt x="5" y="20"/>
                      </a:lnTo>
                      <a:lnTo>
                        <a:pt x="6" y="22"/>
                      </a:lnTo>
                      <a:lnTo>
                        <a:pt x="7" y="22"/>
                      </a:lnTo>
                      <a:lnTo>
                        <a:pt x="7" y="24"/>
                      </a:lnTo>
                      <a:lnTo>
                        <a:pt x="8" y="26"/>
                      </a:lnTo>
                      <a:lnTo>
                        <a:pt x="10" y="27"/>
                      </a:lnTo>
                      <a:lnTo>
                        <a:pt x="10" y="28"/>
                      </a:lnTo>
                      <a:lnTo>
                        <a:pt x="12" y="29"/>
                      </a:lnTo>
                      <a:lnTo>
                        <a:pt x="12" y="31"/>
                      </a:lnTo>
                      <a:lnTo>
                        <a:pt x="13" y="32"/>
                      </a:lnTo>
                      <a:lnTo>
                        <a:pt x="14" y="33"/>
                      </a:lnTo>
                      <a:lnTo>
                        <a:pt x="15" y="34"/>
                      </a:lnTo>
                      <a:lnTo>
                        <a:pt x="16" y="35"/>
                      </a:lnTo>
                      <a:lnTo>
                        <a:pt x="17" y="36"/>
                      </a:lnTo>
                      <a:lnTo>
                        <a:pt x="17" y="37"/>
                      </a:lnTo>
                      <a:lnTo>
                        <a:pt x="18" y="37"/>
                      </a:lnTo>
                      <a:lnTo>
                        <a:pt x="18" y="39"/>
                      </a:lnTo>
                      <a:lnTo>
                        <a:pt x="19" y="39"/>
                      </a:lnTo>
                      <a:lnTo>
                        <a:pt x="22" y="36"/>
                      </a:lnTo>
                      <a:lnTo>
                        <a:pt x="21" y="36"/>
                      </a:lnTo>
                      <a:lnTo>
                        <a:pt x="21" y="35"/>
                      </a:lnTo>
                      <a:lnTo>
                        <a:pt x="20" y="35"/>
                      </a:lnTo>
                      <a:lnTo>
                        <a:pt x="20" y="34"/>
                      </a:lnTo>
                      <a:lnTo>
                        <a:pt x="18" y="33"/>
                      </a:lnTo>
                      <a:lnTo>
                        <a:pt x="18" y="32"/>
                      </a:lnTo>
                      <a:lnTo>
                        <a:pt x="17" y="31"/>
                      </a:lnTo>
                      <a:lnTo>
                        <a:pt x="17" y="30"/>
                      </a:lnTo>
                      <a:lnTo>
                        <a:pt x="15" y="29"/>
                      </a:lnTo>
                      <a:lnTo>
                        <a:pt x="15" y="28"/>
                      </a:lnTo>
                      <a:lnTo>
                        <a:pt x="14" y="27"/>
                      </a:lnTo>
                      <a:lnTo>
                        <a:pt x="13" y="26"/>
                      </a:lnTo>
                      <a:lnTo>
                        <a:pt x="12" y="24"/>
                      </a:lnTo>
                      <a:lnTo>
                        <a:pt x="11" y="23"/>
                      </a:lnTo>
                      <a:lnTo>
                        <a:pt x="10" y="22"/>
                      </a:lnTo>
                      <a:lnTo>
                        <a:pt x="9" y="20"/>
                      </a:lnTo>
                      <a:lnTo>
                        <a:pt x="8" y="19"/>
                      </a:lnTo>
                      <a:lnTo>
                        <a:pt x="7" y="17"/>
                      </a:lnTo>
                      <a:lnTo>
                        <a:pt x="7" y="16"/>
                      </a:lnTo>
                      <a:lnTo>
                        <a:pt x="6" y="15"/>
                      </a:lnTo>
                      <a:lnTo>
                        <a:pt x="5" y="13"/>
                      </a:lnTo>
                      <a:lnTo>
                        <a:pt x="5" y="12"/>
                      </a:lnTo>
                      <a:lnTo>
                        <a:pt x="4" y="10"/>
                      </a:lnTo>
                      <a:lnTo>
                        <a:pt x="4" y="9"/>
                      </a:lnTo>
                      <a:lnTo>
                        <a:pt x="4" y="8"/>
                      </a:lnTo>
                      <a:lnTo>
                        <a:pt x="3" y="7"/>
                      </a:lnTo>
                      <a:lnTo>
                        <a:pt x="3" y="6"/>
                      </a:lnTo>
                      <a:lnTo>
                        <a:pt x="3" y="5"/>
                      </a:lnTo>
                      <a:lnTo>
                        <a:pt x="3" y="4"/>
                      </a:lnTo>
                      <a:lnTo>
                        <a:pt x="4" y="4"/>
                      </a:lnTo>
                      <a:lnTo>
                        <a:pt x="4" y="3"/>
                      </a:lnTo>
                      <a:lnTo>
                        <a:pt x="4" y="2"/>
                      </a:lnTo>
                      <a:lnTo>
                        <a:pt x="4" y="1"/>
                      </a:lnTo>
                      <a:lnTo>
                        <a:pt x="3" y="1"/>
                      </a:lnTo>
                      <a:lnTo>
                        <a:pt x="3" y="0"/>
                      </a:lnTo>
                      <a:lnTo>
                        <a:pt x="2"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893"/>
                <p:cNvSpPr>
                  <a:spLocks/>
                </p:cNvSpPr>
                <p:nvPr/>
              </p:nvSpPr>
              <p:spPr bwMode="auto">
                <a:xfrm>
                  <a:off x="349" y="2212"/>
                  <a:ext cx="42" cy="29"/>
                </a:xfrm>
                <a:custGeom>
                  <a:avLst/>
                  <a:gdLst>
                    <a:gd name="T0" fmla="*/ 27 w 60"/>
                    <a:gd name="T1" fmla="*/ 1 h 39"/>
                    <a:gd name="T2" fmla="*/ 26 w 60"/>
                    <a:gd name="T3" fmla="*/ 3 h 39"/>
                    <a:gd name="T4" fmla="*/ 25 w 60"/>
                    <a:gd name="T5" fmla="*/ 4 h 39"/>
                    <a:gd name="T6" fmla="*/ 23 w 60"/>
                    <a:gd name="T7" fmla="*/ 5 h 39"/>
                    <a:gd name="T8" fmla="*/ 21 w 60"/>
                    <a:gd name="T9" fmla="*/ 5 h 39"/>
                    <a:gd name="T10" fmla="*/ 20 w 60"/>
                    <a:gd name="T11" fmla="*/ 5 h 39"/>
                    <a:gd name="T12" fmla="*/ 18 w 60"/>
                    <a:gd name="T13" fmla="*/ 6 h 39"/>
                    <a:gd name="T14" fmla="*/ 15 w 60"/>
                    <a:gd name="T15" fmla="*/ 6 h 39"/>
                    <a:gd name="T16" fmla="*/ 14 w 60"/>
                    <a:gd name="T17" fmla="*/ 7 h 39"/>
                    <a:gd name="T18" fmla="*/ 12 w 60"/>
                    <a:gd name="T19" fmla="*/ 7 h 39"/>
                    <a:gd name="T20" fmla="*/ 10 w 60"/>
                    <a:gd name="T21" fmla="*/ 7 h 39"/>
                    <a:gd name="T22" fmla="*/ 8 w 60"/>
                    <a:gd name="T23" fmla="*/ 9 h 39"/>
                    <a:gd name="T24" fmla="*/ 6 w 60"/>
                    <a:gd name="T25" fmla="*/ 10 h 39"/>
                    <a:gd name="T26" fmla="*/ 4 w 60"/>
                    <a:gd name="T27" fmla="*/ 13 h 39"/>
                    <a:gd name="T28" fmla="*/ 3 w 60"/>
                    <a:gd name="T29" fmla="*/ 16 h 39"/>
                    <a:gd name="T30" fmla="*/ 1 w 60"/>
                    <a:gd name="T31" fmla="*/ 19 h 39"/>
                    <a:gd name="T32" fmla="*/ 1 w 60"/>
                    <a:gd name="T33" fmla="*/ 22 h 39"/>
                    <a:gd name="T34" fmla="*/ 3 w 60"/>
                    <a:gd name="T35" fmla="*/ 19 h 39"/>
                    <a:gd name="T36" fmla="*/ 4 w 60"/>
                    <a:gd name="T37" fmla="*/ 16 h 39"/>
                    <a:gd name="T38" fmla="*/ 6 w 60"/>
                    <a:gd name="T39" fmla="*/ 13 h 39"/>
                    <a:gd name="T40" fmla="*/ 8 w 60"/>
                    <a:gd name="T41" fmla="*/ 12 h 39"/>
                    <a:gd name="T42" fmla="*/ 9 w 60"/>
                    <a:gd name="T43" fmla="*/ 10 h 39"/>
                    <a:gd name="T44" fmla="*/ 11 w 60"/>
                    <a:gd name="T45" fmla="*/ 10 h 39"/>
                    <a:gd name="T46" fmla="*/ 13 w 60"/>
                    <a:gd name="T47" fmla="*/ 9 h 39"/>
                    <a:gd name="T48" fmla="*/ 15 w 60"/>
                    <a:gd name="T49" fmla="*/ 9 h 39"/>
                    <a:gd name="T50" fmla="*/ 17 w 60"/>
                    <a:gd name="T51" fmla="*/ 8 h 39"/>
                    <a:gd name="T52" fmla="*/ 19 w 60"/>
                    <a:gd name="T53" fmla="*/ 7 h 39"/>
                    <a:gd name="T54" fmla="*/ 20 w 60"/>
                    <a:gd name="T55" fmla="*/ 7 h 39"/>
                    <a:gd name="T56" fmla="*/ 22 w 60"/>
                    <a:gd name="T57" fmla="*/ 7 h 39"/>
                    <a:gd name="T58" fmla="*/ 25 w 60"/>
                    <a:gd name="T59" fmla="*/ 7 h 39"/>
                    <a:gd name="T60" fmla="*/ 26 w 60"/>
                    <a:gd name="T61" fmla="*/ 5 h 39"/>
                    <a:gd name="T62" fmla="*/ 27 w 60"/>
                    <a:gd name="T63" fmla="*/ 4 h 39"/>
                    <a:gd name="T64" fmla="*/ 29 w 60"/>
                    <a:gd name="T65" fmla="*/ 2 h 39"/>
                    <a:gd name="T66" fmla="*/ 29 w 60"/>
                    <a:gd name="T67" fmla="*/ 1 h 39"/>
                    <a:gd name="T68" fmla="*/ 29 w 60"/>
                    <a:gd name="T69" fmla="*/ 1 h 39"/>
                    <a:gd name="T70" fmla="*/ 29 w 60"/>
                    <a:gd name="T71" fmla="*/ 1 h 39"/>
                    <a:gd name="T72" fmla="*/ 29 w 60"/>
                    <a:gd name="T73" fmla="*/ 1 h 39"/>
                    <a:gd name="T74" fmla="*/ 29 w 60"/>
                    <a:gd name="T75" fmla="*/ 0 h 39"/>
                    <a:gd name="T76" fmla="*/ 28 w 60"/>
                    <a:gd name="T77" fmla="*/ 1 h 39"/>
                    <a:gd name="T78" fmla="*/ 28 w 60"/>
                    <a:gd name="T79" fmla="*/ 1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 h="39">
                      <a:moveTo>
                        <a:pt x="57" y="1"/>
                      </a:moveTo>
                      <a:lnTo>
                        <a:pt x="55" y="2"/>
                      </a:lnTo>
                      <a:lnTo>
                        <a:pt x="54" y="4"/>
                      </a:lnTo>
                      <a:lnTo>
                        <a:pt x="53" y="6"/>
                      </a:lnTo>
                      <a:lnTo>
                        <a:pt x="52" y="6"/>
                      </a:lnTo>
                      <a:lnTo>
                        <a:pt x="50" y="7"/>
                      </a:lnTo>
                      <a:lnTo>
                        <a:pt x="49" y="8"/>
                      </a:lnTo>
                      <a:lnTo>
                        <a:pt x="47" y="9"/>
                      </a:lnTo>
                      <a:lnTo>
                        <a:pt x="45" y="9"/>
                      </a:lnTo>
                      <a:lnTo>
                        <a:pt x="43" y="9"/>
                      </a:lnTo>
                      <a:lnTo>
                        <a:pt x="42" y="10"/>
                      </a:lnTo>
                      <a:lnTo>
                        <a:pt x="40" y="10"/>
                      </a:lnTo>
                      <a:lnTo>
                        <a:pt x="38" y="11"/>
                      </a:lnTo>
                      <a:lnTo>
                        <a:pt x="36" y="11"/>
                      </a:lnTo>
                      <a:lnTo>
                        <a:pt x="34" y="11"/>
                      </a:lnTo>
                      <a:lnTo>
                        <a:pt x="32" y="11"/>
                      </a:lnTo>
                      <a:lnTo>
                        <a:pt x="30" y="12"/>
                      </a:lnTo>
                      <a:lnTo>
                        <a:pt x="28" y="12"/>
                      </a:lnTo>
                      <a:lnTo>
                        <a:pt x="26" y="13"/>
                      </a:lnTo>
                      <a:lnTo>
                        <a:pt x="24" y="13"/>
                      </a:lnTo>
                      <a:lnTo>
                        <a:pt x="22" y="13"/>
                      </a:lnTo>
                      <a:lnTo>
                        <a:pt x="20" y="14"/>
                      </a:lnTo>
                      <a:lnTo>
                        <a:pt x="18" y="15"/>
                      </a:lnTo>
                      <a:lnTo>
                        <a:pt x="16" y="16"/>
                      </a:lnTo>
                      <a:lnTo>
                        <a:pt x="14" y="18"/>
                      </a:lnTo>
                      <a:lnTo>
                        <a:pt x="12" y="19"/>
                      </a:lnTo>
                      <a:lnTo>
                        <a:pt x="10" y="21"/>
                      </a:lnTo>
                      <a:lnTo>
                        <a:pt x="8" y="23"/>
                      </a:lnTo>
                      <a:lnTo>
                        <a:pt x="7" y="25"/>
                      </a:lnTo>
                      <a:lnTo>
                        <a:pt x="5" y="28"/>
                      </a:lnTo>
                      <a:lnTo>
                        <a:pt x="3" y="31"/>
                      </a:lnTo>
                      <a:lnTo>
                        <a:pt x="2" y="34"/>
                      </a:lnTo>
                      <a:lnTo>
                        <a:pt x="0" y="37"/>
                      </a:lnTo>
                      <a:lnTo>
                        <a:pt x="3" y="39"/>
                      </a:lnTo>
                      <a:lnTo>
                        <a:pt x="5" y="36"/>
                      </a:lnTo>
                      <a:lnTo>
                        <a:pt x="6" y="33"/>
                      </a:lnTo>
                      <a:lnTo>
                        <a:pt x="8" y="30"/>
                      </a:lnTo>
                      <a:lnTo>
                        <a:pt x="9" y="28"/>
                      </a:lnTo>
                      <a:lnTo>
                        <a:pt x="11" y="26"/>
                      </a:lnTo>
                      <a:lnTo>
                        <a:pt x="12" y="24"/>
                      </a:lnTo>
                      <a:lnTo>
                        <a:pt x="14" y="23"/>
                      </a:lnTo>
                      <a:lnTo>
                        <a:pt x="16" y="21"/>
                      </a:lnTo>
                      <a:lnTo>
                        <a:pt x="17" y="20"/>
                      </a:lnTo>
                      <a:lnTo>
                        <a:pt x="19" y="19"/>
                      </a:lnTo>
                      <a:lnTo>
                        <a:pt x="21" y="18"/>
                      </a:lnTo>
                      <a:lnTo>
                        <a:pt x="23" y="17"/>
                      </a:lnTo>
                      <a:lnTo>
                        <a:pt x="25" y="17"/>
                      </a:lnTo>
                      <a:lnTo>
                        <a:pt x="27" y="16"/>
                      </a:lnTo>
                      <a:lnTo>
                        <a:pt x="29" y="16"/>
                      </a:lnTo>
                      <a:lnTo>
                        <a:pt x="30" y="16"/>
                      </a:lnTo>
                      <a:lnTo>
                        <a:pt x="32" y="15"/>
                      </a:lnTo>
                      <a:lnTo>
                        <a:pt x="34" y="15"/>
                      </a:lnTo>
                      <a:lnTo>
                        <a:pt x="36" y="15"/>
                      </a:lnTo>
                      <a:lnTo>
                        <a:pt x="38" y="14"/>
                      </a:lnTo>
                      <a:lnTo>
                        <a:pt x="40" y="14"/>
                      </a:lnTo>
                      <a:lnTo>
                        <a:pt x="42" y="14"/>
                      </a:lnTo>
                      <a:lnTo>
                        <a:pt x="44" y="14"/>
                      </a:lnTo>
                      <a:lnTo>
                        <a:pt x="46" y="13"/>
                      </a:lnTo>
                      <a:lnTo>
                        <a:pt x="48" y="13"/>
                      </a:lnTo>
                      <a:lnTo>
                        <a:pt x="50" y="12"/>
                      </a:lnTo>
                      <a:lnTo>
                        <a:pt x="51" y="11"/>
                      </a:lnTo>
                      <a:lnTo>
                        <a:pt x="53" y="10"/>
                      </a:lnTo>
                      <a:lnTo>
                        <a:pt x="54" y="9"/>
                      </a:lnTo>
                      <a:lnTo>
                        <a:pt x="56" y="7"/>
                      </a:lnTo>
                      <a:lnTo>
                        <a:pt x="58" y="6"/>
                      </a:lnTo>
                      <a:lnTo>
                        <a:pt x="59" y="4"/>
                      </a:lnTo>
                      <a:lnTo>
                        <a:pt x="59" y="3"/>
                      </a:lnTo>
                      <a:lnTo>
                        <a:pt x="60" y="2"/>
                      </a:lnTo>
                      <a:lnTo>
                        <a:pt x="59" y="2"/>
                      </a:lnTo>
                      <a:lnTo>
                        <a:pt x="59" y="1"/>
                      </a:lnTo>
                      <a:lnTo>
                        <a:pt x="58" y="0"/>
                      </a:lnTo>
                      <a:lnTo>
                        <a:pt x="5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894"/>
                <p:cNvSpPr>
                  <a:spLocks/>
                </p:cNvSpPr>
                <p:nvPr/>
              </p:nvSpPr>
              <p:spPr bwMode="auto">
                <a:xfrm>
                  <a:off x="370" y="2201"/>
                  <a:ext cx="22" cy="15"/>
                </a:xfrm>
                <a:custGeom>
                  <a:avLst/>
                  <a:gdLst>
                    <a:gd name="T0" fmla="*/ 2 w 33"/>
                    <a:gd name="T1" fmla="*/ 4 h 19"/>
                    <a:gd name="T2" fmla="*/ 2 w 33"/>
                    <a:gd name="T3" fmla="*/ 3 h 19"/>
                    <a:gd name="T4" fmla="*/ 3 w 33"/>
                    <a:gd name="T5" fmla="*/ 3 h 19"/>
                    <a:gd name="T6" fmla="*/ 4 w 33"/>
                    <a:gd name="T7" fmla="*/ 2 h 19"/>
                    <a:gd name="T8" fmla="*/ 5 w 33"/>
                    <a:gd name="T9" fmla="*/ 2 h 19"/>
                    <a:gd name="T10" fmla="*/ 7 w 33"/>
                    <a:gd name="T11" fmla="*/ 3 h 19"/>
                    <a:gd name="T12" fmla="*/ 7 w 33"/>
                    <a:gd name="T13" fmla="*/ 3 h 19"/>
                    <a:gd name="T14" fmla="*/ 9 w 33"/>
                    <a:gd name="T15" fmla="*/ 4 h 19"/>
                    <a:gd name="T16" fmla="*/ 10 w 33"/>
                    <a:gd name="T17" fmla="*/ 5 h 19"/>
                    <a:gd name="T18" fmla="*/ 11 w 33"/>
                    <a:gd name="T19" fmla="*/ 5 h 19"/>
                    <a:gd name="T20" fmla="*/ 11 w 33"/>
                    <a:gd name="T21" fmla="*/ 6 h 19"/>
                    <a:gd name="T22" fmla="*/ 13 w 33"/>
                    <a:gd name="T23" fmla="*/ 7 h 19"/>
                    <a:gd name="T24" fmla="*/ 13 w 33"/>
                    <a:gd name="T25" fmla="*/ 7 h 19"/>
                    <a:gd name="T26" fmla="*/ 13 w 33"/>
                    <a:gd name="T27" fmla="*/ 9 h 19"/>
                    <a:gd name="T28" fmla="*/ 13 w 33"/>
                    <a:gd name="T29" fmla="*/ 9 h 19"/>
                    <a:gd name="T30" fmla="*/ 13 w 33"/>
                    <a:gd name="T31" fmla="*/ 10 h 19"/>
                    <a:gd name="T32" fmla="*/ 14 w 33"/>
                    <a:gd name="T33" fmla="*/ 12 h 19"/>
                    <a:gd name="T34" fmla="*/ 15 w 33"/>
                    <a:gd name="T35" fmla="*/ 10 h 19"/>
                    <a:gd name="T36" fmla="*/ 15 w 33"/>
                    <a:gd name="T37" fmla="*/ 9 h 19"/>
                    <a:gd name="T38" fmla="*/ 14 w 33"/>
                    <a:gd name="T39" fmla="*/ 7 h 19"/>
                    <a:gd name="T40" fmla="*/ 14 w 33"/>
                    <a:gd name="T41" fmla="*/ 6 h 19"/>
                    <a:gd name="T42" fmla="*/ 13 w 33"/>
                    <a:gd name="T43" fmla="*/ 5 h 19"/>
                    <a:gd name="T44" fmla="*/ 12 w 33"/>
                    <a:gd name="T45" fmla="*/ 3 h 19"/>
                    <a:gd name="T46" fmla="*/ 11 w 33"/>
                    <a:gd name="T47" fmla="*/ 2 h 19"/>
                    <a:gd name="T48" fmla="*/ 10 w 33"/>
                    <a:gd name="T49" fmla="*/ 2 h 19"/>
                    <a:gd name="T50" fmla="*/ 9 w 33"/>
                    <a:gd name="T51" fmla="*/ 2 h 19"/>
                    <a:gd name="T52" fmla="*/ 7 w 33"/>
                    <a:gd name="T53" fmla="*/ 1 h 19"/>
                    <a:gd name="T54" fmla="*/ 6 w 33"/>
                    <a:gd name="T55" fmla="*/ 1 h 19"/>
                    <a:gd name="T56" fmla="*/ 5 w 33"/>
                    <a:gd name="T57" fmla="*/ 0 h 19"/>
                    <a:gd name="T58" fmla="*/ 3 w 33"/>
                    <a:gd name="T59" fmla="*/ 1 h 19"/>
                    <a:gd name="T60" fmla="*/ 2 w 33"/>
                    <a:gd name="T61" fmla="*/ 1 h 19"/>
                    <a:gd name="T62" fmla="*/ 1 w 33"/>
                    <a:gd name="T63" fmla="*/ 2 h 19"/>
                    <a:gd name="T64" fmla="*/ 1 w 33"/>
                    <a:gd name="T65" fmla="*/ 2 h 19"/>
                    <a:gd name="T66" fmla="*/ 1 w 33"/>
                    <a:gd name="T67" fmla="*/ 3 h 19"/>
                    <a:gd name="T68" fmla="*/ 0 w 33"/>
                    <a:gd name="T69" fmla="*/ 3 h 19"/>
                    <a:gd name="T70" fmla="*/ 1 w 33"/>
                    <a:gd name="T71" fmla="*/ 4 h 19"/>
                    <a:gd name="T72" fmla="*/ 1 w 33"/>
                    <a:gd name="T73" fmla="*/ 5 h 19"/>
                    <a:gd name="T74" fmla="*/ 1 w 33"/>
                    <a:gd name="T75" fmla="*/ 5 h 19"/>
                    <a:gd name="T76" fmla="*/ 1 w 33"/>
                    <a:gd name="T77" fmla="*/ 5 h 19"/>
                    <a:gd name="T78" fmla="*/ 2 w 33"/>
                    <a:gd name="T79" fmla="*/ 5 h 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 h="19">
                      <a:moveTo>
                        <a:pt x="4" y="7"/>
                      </a:moveTo>
                      <a:lnTo>
                        <a:pt x="4" y="6"/>
                      </a:lnTo>
                      <a:lnTo>
                        <a:pt x="5" y="6"/>
                      </a:lnTo>
                      <a:lnTo>
                        <a:pt x="5" y="5"/>
                      </a:lnTo>
                      <a:lnTo>
                        <a:pt x="6" y="5"/>
                      </a:lnTo>
                      <a:lnTo>
                        <a:pt x="7" y="5"/>
                      </a:lnTo>
                      <a:lnTo>
                        <a:pt x="8" y="4"/>
                      </a:lnTo>
                      <a:lnTo>
                        <a:pt x="9" y="4"/>
                      </a:lnTo>
                      <a:lnTo>
                        <a:pt x="11" y="4"/>
                      </a:lnTo>
                      <a:lnTo>
                        <a:pt x="12" y="4"/>
                      </a:lnTo>
                      <a:lnTo>
                        <a:pt x="13" y="4"/>
                      </a:lnTo>
                      <a:lnTo>
                        <a:pt x="15" y="5"/>
                      </a:lnTo>
                      <a:lnTo>
                        <a:pt x="16" y="5"/>
                      </a:lnTo>
                      <a:lnTo>
                        <a:pt x="17" y="5"/>
                      </a:lnTo>
                      <a:lnTo>
                        <a:pt x="18" y="5"/>
                      </a:lnTo>
                      <a:lnTo>
                        <a:pt x="19" y="6"/>
                      </a:lnTo>
                      <a:lnTo>
                        <a:pt x="21" y="7"/>
                      </a:lnTo>
                      <a:lnTo>
                        <a:pt x="22" y="7"/>
                      </a:lnTo>
                      <a:lnTo>
                        <a:pt x="23" y="8"/>
                      </a:lnTo>
                      <a:lnTo>
                        <a:pt x="24" y="8"/>
                      </a:lnTo>
                      <a:lnTo>
                        <a:pt x="25" y="9"/>
                      </a:lnTo>
                      <a:lnTo>
                        <a:pt x="26" y="9"/>
                      </a:lnTo>
                      <a:lnTo>
                        <a:pt x="27" y="11"/>
                      </a:lnTo>
                      <a:lnTo>
                        <a:pt x="28" y="11"/>
                      </a:lnTo>
                      <a:lnTo>
                        <a:pt x="29" y="12"/>
                      </a:lnTo>
                      <a:lnTo>
                        <a:pt x="29" y="13"/>
                      </a:lnTo>
                      <a:lnTo>
                        <a:pt x="30" y="14"/>
                      </a:lnTo>
                      <a:lnTo>
                        <a:pt x="30" y="15"/>
                      </a:lnTo>
                      <a:lnTo>
                        <a:pt x="30" y="16"/>
                      </a:lnTo>
                      <a:lnTo>
                        <a:pt x="29" y="16"/>
                      </a:lnTo>
                      <a:lnTo>
                        <a:pt x="32" y="19"/>
                      </a:lnTo>
                      <a:lnTo>
                        <a:pt x="32" y="17"/>
                      </a:lnTo>
                      <a:lnTo>
                        <a:pt x="33" y="16"/>
                      </a:lnTo>
                      <a:lnTo>
                        <a:pt x="33" y="15"/>
                      </a:lnTo>
                      <a:lnTo>
                        <a:pt x="33" y="14"/>
                      </a:lnTo>
                      <a:lnTo>
                        <a:pt x="32" y="12"/>
                      </a:lnTo>
                      <a:lnTo>
                        <a:pt x="32" y="11"/>
                      </a:lnTo>
                      <a:lnTo>
                        <a:pt x="32" y="10"/>
                      </a:lnTo>
                      <a:lnTo>
                        <a:pt x="31" y="9"/>
                      </a:lnTo>
                      <a:lnTo>
                        <a:pt x="30" y="8"/>
                      </a:lnTo>
                      <a:lnTo>
                        <a:pt x="29" y="7"/>
                      </a:lnTo>
                      <a:lnTo>
                        <a:pt x="28" y="6"/>
                      </a:lnTo>
                      <a:lnTo>
                        <a:pt x="27" y="5"/>
                      </a:lnTo>
                      <a:lnTo>
                        <a:pt x="26" y="5"/>
                      </a:lnTo>
                      <a:lnTo>
                        <a:pt x="24" y="4"/>
                      </a:lnTo>
                      <a:lnTo>
                        <a:pt x="23" y="3"/>
                      </a:lnTo>
                      <a:lnTo>
                        <a:pt x="22" y="2"/>
                      </a:lnTo>
                      <a:lnTo>
                        <a:pt x="21" y="2"/>
                      </a:lnTo>
                      <a:lnTo>
                        <a:pt x="19" y="2"/>
                      </a:lnTo>
                      <a:lnTo>
                        <a:pt x="17" y="1"/>
                      </a:lnTo>
                      <a:lnTo>
                        <a:pt x="16" y="1"/>
                      </a:lnTo>
                      <a:lnTo>
                        <a:pt x="15" y="1"/>
                      </a:lnTo>
                      <a:lnTo>
                        <a:pt x="14" y="1"/>
                      </a:lnTo>
                      <a:lnTo>
                        <a:pt x="12" y="0"/>
                      </a:lnTo>
                      <a:lnTo>
                        <a:pt x="11" y="0"/>
                      </a:lnTo>
                      <a:lnTo>
                        <a:pt x="9" y="0"/>
                      </a:lnTo>
                      <a:lnTo>
                        <a:pt x="8" y="1"/>
                      </a:lnTo>
                      <a:lnTo>
                        <a:pt x="7" y="1"/>
                      </a:lnTo>
                      <a:lnTo>
                        <a:pt x="5" y="1"/>
                      </a:lnTo>
                      <a:lnTo>
                        <a:pt x="4" y="1"/>
                      </a:lnTo>
                      <a:lnTo>
                        <a:pt x="3" y="2"/>
                      </a:lnTo>
                      <a:lnTo>
                        <a:pt x="2" y="3"/>
                      </a:lnTo>
                      <a:lnTo>
                        <a:pt x="2" y="4"/>
                      </a:lnTo>
                      <a:lnTo>
                        <a:pt x="1" y="4"/>
                      </a:lnTo>
                      <a:lnTo>
                        <a:pt x="1" y="5"/>
                      </a:lnTo>
                      <a:lnTo>
                        <a:pt x="0" y="5"/>
                      </a:lnTo>
                      <a:lnTo>
                        <a:pt x="1" y="6"/>
                      </a:lnTo>
                      <a:lnTo>
                        <a:pt x="2" y="7"/>
                      </a:lnTo>
                      <a:lnTo>
                        <a:pt x="3"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895"/>
                <p:cNvSpPr>
                  <a:spLocks/>
                </p:cNvSpPr>
                <p:nvPr/>
              </p:nvSpPr>
              <p:spPr bwMode="auto">
                <a:xfrm>
                  <a:off x="343" y="2205"/>
                  <a:ext cx="29" cy="36"/>
                </a:xfrm>
                <a:custGeom>
                  <a:avLst/>
                  <a:gdLst>
                    <a:gd name="T0" fmla="*/ 1 w 40"/>
                    <a:gd name="T1" fmla="*/ 24 h 52"/>
                    <a:gd name="T2" fmla="*/ 21 w 40"/>
                    <a:gd name="T3" fmla="*/ 1 h 52"/>
                    <a:gd name="T4" fmla="*/ 20 w 40"/>
                    <a:gd name="T5" fmla="*/ 0 h 52"/>
                    <a:gd name="T6" fmla="*/ 0 w 40"/>
                    <a:gd name="T7" fmla="*/ 23 h 52"/>
                    <a:gd name="T8" fmla="*/ 0 w 40"/>
                    <a:gd name="T9" fmla="*/ 23 h 52"/>
                    <a:gd name="T10" fmla="*/ 0 w 40"/>
                    <a:gd name="T11" fmla="*/ 24 h 52"/>
                    <a:gd name="T12" fmla="*/ 0 w 40"/>
                    <a:gd name="T13" fmla="*/ 24 h 52"/>
                    <a:gd name="T14" fmla="*/ 0 w 40"/>
                    <a:gd name="T15" fmla="*/ 24 h 52"/>
                    <a:gd name="T16" fmla="*/ 0 w 40"/>
                    <a:gd name="T17" fmla="*/ 24 h 52"/>
                    <a:gd name="T18" fmla="*/ 0 w 40"/>
                    <a:gd name="T19" fmla="*/ 24 h 52"/>
                    <a:gd name="T20" fmla="*/ 0 w 40"/>
                    <a:gd name="T21" fmla="*/ 24 h 52"/>
                    <a:gd name="T22" fmla="*/ 1 w 40"/>
                    <a:gd name="T23" fmla="*/ 24 h 52"/>
                    <a:gd name="T24" fmla="*/ 1 w 40"/>
                    <a:gd name="T25" fmla="*/ 24 h 52"/>
                    <a:gd name="T26" fmla="*/ 1 w 40"/>
                    <a:gd name="T27" fmla="*/ 25 h 52"/>
                    <a:gd name="T28" fmla="*/ 1 w 40"/>
                    <a:gd name="T29" fmla="*/ 25 h 52"/>
                    <a:gd name="T30" fmla="*/ 1 w 40"/>
                    <a:gd name="T31" fmla="*/ 24 h 52"/>
                    <a:gd name="T32" fmla="*/ 1 w 40"/>
                    <a:gd name="T33" fmla="*/ 24 h 52"/>
                    <a:gd name="T34" fmla="*/ 1 w 40"/>
                    <a:gd name="T35" fmla="*/ 24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52">
                      <a:moveTo>
                        <a:pt x="3" y="51"/>
                      </a:moveTo>
                      <a:lnTo>
                        <a:pt x="40" y="3"/>
                      </a:lnTo>
                      <a:lnTo>
                        <a:pt x="38" y="0"/>
                      </a:lnTo>
                      <a:lnTo>
                        <a:pt x="0" y="48"/>
                      </a:lnTo>
                      <a:lnTo>
                        <a:pt x="0" y="49"/>
                      </a:lnTo>
                      <a:lnTo>
                        <a:pt x="0" y="50"/>
                      </a:lnTo>
                      <a:lnTo>
                        <a:pt x="0" y="51"/>
                      </a:lnTo>
                      <a:lnTo>
                        <a:pt x="1" y="51"/>
                      </a:lnTo>
                      <a:lnTo>
                        <a:pt x="2" y="52"/>
                      </a:lnTo>
                      <a:lnTo>
                        <a:pt x="2" y="51"/>
                      </a:lnTo>
                      <a:lnTo>
                        <a:pt x="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896"/>
                <p:cNvSpPr>
                  <a:spLocks/>
                </p:cNvSpPr>
                <p:nvPr/>
              </p:nvSpPr>
              <p:spPr bwMode="auto">
                <a:xfrm>
                  <a:off x="322" y="2196"/>
                  <a:ext cx="23" cy="45"/>
                </a:xfrm>
                <a:custGeom>
                  <a:avLst/>
                  <a:gdLst>
                    <a:gd name="T0" fmla="*/ 1 w 34"/>
                    <a:gd name="T1" fmla="*/ 0 h 64"/>
                    <a:gd name="T2" fmla="*/ 1 w 34"/>
                    <a:gd name="T3" fmla="*/ 1 h 64"/>
                    <a:gd name="T4" fmla="*/ 0 w 34"/>
                    <a:gd name="T5" fmla="*/ 4 h 64"/>
                    <a:gd name="T6" fmla="*/ 1 w 34"/>
                    <a:gd name="T7" fmla="*/ 5 h 64"/>
                    <a:gd name="T8" fmla="*/ 1 w 34"/>
                    <a:gd name="T9" fmla="*/ 8 h 64"/>
                    <a:gd name="T10" fmla="*/ 2 w 34"/>
                    <a:gd name="T11" fmla="*/ 10 h 64"/>
                    <a:gd name="T12" fmla="*/ 3 w 34"/>
                    <a:gd name="T13" fmla="*/ 13 h 64"/>
                    <a:gd name="T14" fmla="*/ 4 w 34"/>
                    <a:gd name="T15" fmla="*/ 16 h 64"/>
                    <a:gd name="T16" fmla="*/ 5 w 34"/>
                    <a:gd name="T17" fmla="*/ 19 h 64"/>
                    <a:gd name="T18" fmla="*/ 7 w 34"/>
                    <a:gd name="T19" fmla="*/ 22 h 64"/>
                    <a:gd name="T20" fmla="*/ 8 w 34"/>
                    <a:gd name="T21" fmla="*/ 24 h 64"/>
                    <a:gd name="T22" fmla="*/ 9 w 34"/>
                    <a:gd name="T23" fmla="*/ 27 h 64"/>
                    <a:gd name="T24" fmla="*/ 11 w 34"/>
                    <a:gd name="T25" fmla="*/ 29 h 64"/>
                    <a:gd name="T26" fmla="*/ 12 w 34"/>
                    <a:gd name="T27" fmla="*/ 31 h 64"/>
                    <a:gd name="T28" fmla="*/ 14 w 34"/>
                    <a:gd name="T29" fmla="*/ 32 h 64"/>
                    <a:gd name="T30" fmla="*/ 15 w 34"/>
                    <a:gd name="T31" fmla="*/ 32 h 64"/>
                    <a:gd name="T32" fmla="*/ 14 w 34"/>
                    <a:gd name="T33" fmla="*/ 30 h 64"/>
                    <a:gd name="T34" fmla="*/ 14 w 34"/>
                    <a:gd name="T35" fmla="*/ 29 h 64"/>
                    <a:gd name="T36" fmla="*/ 13 w 34"/>
                    <a:gd name="T37" fmla="*/ 28 h 64"/>
                    <a:gd name="T38" fmla="*/ 12 w 34"/>
                    <a:gd name="T39" fmla="*/ 27 h 64"/>
                    <a:gd name="T40" fmla="*/ 10 w 34"/>
                    <a:gd name="T41" fmla="*/ 24 h 64"/>
                    <a:gd name="T42" fmla="*/ 8 w 34"/>
                    <a:gd name="T43" fmla="*/ 23 h 64"/>
                    <a:gd name="T44" fmla="*/ 7 w 34"/>
                    <a:gd name="T45" fmla="*/ 19 h 64"/>
                    <a:gd name="T46" fmla="*/ 6 w 34"/>
                    <a:gd name="T47" fmla="*/ 17 h 64"/>
                    <a:gd name="T48" fmla="*/ 5 w 34"/>
                    <a:gd name="T49" fmla="*/ 13 h 64"/>
                    <a:gd name="T50" fmla="*/ 3 w 34"/>
                    <a:gd name="T51" fmla="*/ 11 h 64"/>
                    <a:gd name="T52" fmla="*/ 3 w 34"/>
                    <a:gd name="T53" fmla="*/ 8 h 64"/>
                    <a:gd name="T54" fmla="*/ 2 w 34"/>
                    <a:gd name="T55" fmla="*/ 6 h 64"/>
                    <a:gd name="T56" fmla="*/ 1 w 34"/>
                    <a:gd name="T57" fmla="*/ 4 h 64"/>
                    <a:gd name="T58" fmla="*/ 1 w 34"/>
                    <a:gd name="T59" fmla="*/ 3 h 64"/>
                    <a:gd name="T60" fmla="*/ 2 w 34"/>
                    <a:gd name="T61" fmla="*/ 2 h 64"/>
                    <a:gd name="T62" fmla="*/ 2 w 34"/>
                    <a:gd name="T63" fmla="*/ 2 h 64"/>
                    <a:gd name="T64" fmla="*/ 2 w 34"/>
                    <a:gd name="T65" fmla="*/ 2 h 64"/>
                    <a:gd name="T66" fmla="*/ 3 w 34"/>
                    <a:gd name="T67" fmla="*/ 2 h 64"/>
                    <a:gd name="T68" fmla="*/ 3 w 34"/>
                    <a:gd name="T69" fmla="*/ 1 h 64"/>
                    <a:gd name="T70" fmla="*/ 3 w 34"/>
                    <a:gd name="T71" fmla="*/ 1 h 64"/>
                    <a:gd name="T72" fmla="*/ 3 w 34"/>
                    <a:gd name="T73" fmla="*/ 1 h 64"/>
                    <a:gd name="T74" fmla="*/ 3 w 34"/>
                    <a:gd name="T75" fmla="*/ 1 h 64"/>
                    <a:gd name="T76" fmla="*/ 3 w 34"/>
                    <a:gd name="T77" fmla="*/ 0 h 64"/>
                    <a:gd name="T78" fmla="*/ 2 w 34"/>
                    <a:gd name="T79" fmla="*/ 0 h 64"/>
                    <a:gd name="T80" fmla="*/ 2 w 34"/>
                    <a:gd name="T81" fmla="*/ 0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 h="64">
                      <a:moveTo>
                        <a:pt x="5" y="0"/>
                      </a:moveTo>
                      <a:lnTo>
                        <a:pt x="3" y="0"/>
                      </a:lnTo>
                      <a:lnTo>
                        <a:pt x="2" y="1"/>
                      </a:lnTo>
                      <a:lnTo>
                        <a:pt x="1" y="2"/>
                      </a:lnTo>
                      <a:lnTo>
                        <a:pt x="0" y="5"/>
                      </a:lnTo>
                      <a:lnTo>
                        <a:pt x="0" y="7"/>
                      </a:lnTo>
                      <a:lnTo>
                        <a:pt x="0" y="9"/>
                      </a:lnTo>
                      <a:lnTo>
                        <a:pt x="1" y="10"/>
                      </a:lnTo>
                      <a:lnTo>
                        <a:pt x="1" y="13"/>
                      </a:lnTo>
                      <a:lnTo>
                        <a:pt x="2" y="15"/>
                      </a:lnTo>
                      <a:lnTo>
                        <a:pt x="3" y="19"/>
                      </a:lnTo>
                      <a:lnTo>
                        <a:pt x="4" y="20"/>
                      </a:lnTo>
                      <a:lnTo>
                        <a:pt x="5" y="24"/>
                      </a:lnTo>
                      <a:lnTo>
                        <a:pt x="6" y="27"/>
                      </a:lnTo>
                      <a:lnTo>
                        <a:pt x="7" y="30"/>
                      </a:lnTo>
                      <a:lnTo>
                        <a:pt x="9" y="32"/>
                      </a:lnTo>
                      <a:lnTo>
                        <a:pt x="10" y="36"/>
                      </a:lnTo>
                      <a:lnTo>
                        <a:pt x="12" y="39"/>
                      </a:lnTo>
                      <a:lnTo>
                        <a:pt x="13" y="42"/>
                      </a:lnTo>
                      <a:lnTo>
                        <a:pt x="15" y="44"/>
                      </a:lnTo>
                      <a:lnTo>
                        <a:pt x="17" y="47"/>
                      </a:lnTo>
                      <a:lnTo>
                        <a:pt x="18" y="49"/>
                      </a:lnTo>
                      <a:lnTo>
                        <a:pt x="20" y="52"/>
                      </a:lnTo>
                      <a:lnTo>
                        <a:pt x="21" y="54"/>
                      </a:lnTo>
                      <a:lnTo>
                        <a:pt x="23" y="57"/>
                      </a:lnTo>
                      <a:lnTo>
                        <a:pt x="24" y="59"/>
                      </a:lnTo>
                      <a:lnTo>
                        <a:pt x="26" y="60"/>
                      </a:lnTo>
                      <a:lnTo>
                        <a:pt x="27" y="62"/>
                      </a:lnTo>
                      <a:lnTo>
                        <a:pt x="28" y="63"/>
                      </a:lnTo>
                      <a:lnTo>
                        <a:pt x="29" y="64"/>
                      </a:lnTo>
                      <a:lnTo>
                        <a:pt x="31" y="64"/>
                      </a:lnTo>
                      <a:lnTo>
                        <a:pt x="32" y="64"/>
                      </a:lnTo>
                      <a:lnTo>
                        <a:pt x="34" y="63"/>
                      </a:lnTo>
                      <a:lnTo>
                        <a:pt x="31" y="60"/>
                      </a:lnTo>
                      <a:lnTo>
                        <a:pt x="31" y="59"/>
                      </a:lnTo>
                      <a:lnTo>
                        <a:pt x="30" y="59"/>
                      </a:lnTo>
                      <a:lnTo>
                        <a:pt x="29" y="58"/>
                      </a:lnTo>
                      <a:lnTo>
                        <a:pt x="28" y="57"/>
                      </a:lnTo>
                      <a:lnTo>
                        <a:pt x="27" y="56"/>
                      </a:lnTo>
                      <a:lnTo>
                        <a:pt x="25" y="54"/>
                      </a:lnTo>
                      <a:lnTo>
                        <a:pt x="23" y="52"/>
                      </a:lnTo>
                      <a:lnTo>
                        <a:pt x="22" y="49"/>
                      </a:lnTo>
                      <a:lnTo>
                        <a:pt x="20" y="47"/>
                      </a:lnTo>
                      <a:lnTo>
                        <a:pt x="18" y="45"/>
                      </a:lnTo>
                      <a:lnTo>
                        <a:pt x="18" y="42"/>
                      </a:lnTo>
                      <a:lnTo>
                        <a:pt x="16" y="39"/>
                      </a:lnTo>
                      <a:lnTo>
                        <a:pt x="14" y="36"/>
                      </a:lnTo>
                      <a:lnTo>
                        <a:pt x="13" y="34"/>
                      </a:lnTo>
                      <a:lnTo>
                        <a:pt x="11" y="31"/>
                      </a:lnTo>
                      <a:lnTo>
                        <a:pt x="10" y="27"/>
                      </a:lnTo>
                      <a:lnTo>
                        <a:pt x="9" y="25"/>
                      </a:lnTo>
                      <a:lnTo>
                        <a:pt x="8" y="22"/>
                      </a:lnTo>
                      <a:lnTo>
                        <a:pt x="7" y="19"/>
                      </a:lnTo>
                      <a:lnTo>
                        <a:pt x="6" y="17"/>
                      </a:lnTo>
                      <a:lnTo>
                        <a:pt x="5" y="14"/>
                      </a:lnTo>
                      <a:lnTo>
                        <a:pt x="4" y="12"/>
                      </a:lnTo>
                      <a:lnTo>
                        <a:pt x="4" y="10"/>
                      </a:lnTo>
                      <a:lnTo>
                        <a:pt x="3" y="8"/>
                      </a:lnTo>
                      <a:lnTo>
                        <a:pt x="3" y="7"/>
                      </a:lnTo>
                      <a:lnTo>
                        <a:pt x="3" y="5"/>
                      </a:lnTo>
                      <a:lnTo>
                        <a:pt x="4" y="4"/>
                      </a:lnTo>
                      <a:lnTo>
                        <a:pt x="5" y="4"/>
                      </a:lnTo>
                      <a:lnTo>
                        <a:pt x="6" y="4"/>
                      </a:lnTo>
                      <a:lnTo>
                        <a:pt x="6" y="3"/>
                      </a:lnTo>
                      <a:lnTo>
                        <a:pt x="6" y="2"/>
                      </a:lnTo>
                      <a:lnTo>
                        <a:pt x="6" y="1"/>
                      </a:lnTo>
                      <a:lnTo>
                        <a:pt x="6"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897"/>
                <p:cNvSpPr>
                  <a:spLocks/>
                </p:cNvSpPr>
                <p:nvPr/>
              </p:nvSpPr>
              <p:spPr bwMode="auto">
                <a:xfrm>
                  <a:off x="326" y="2196"/>
                  <a:ext cx="27" cy="3"/>
                </a:xfrm>
                <a:custGeom>
                  <a:avLst/>
                  <a:gdLst>
                    <a:gd name="T0" fmla="*/ 18 w 39"/>
                    <a:gd name="T1" fmla="*/ 2 h 4"/>
                    <a:gd name="T2" fmla="*/ 18 w 39"/>
                    <a:gd name="T3" fmla="*/ 0 h 4"/>
                    <a:gd name="T4" fmla="*/ 0 w 39"/>
                    <a:gd name="T5" fmla="*/ 0 h 4"/>
                    <a:gd name="T6" fmla="*/ 0 w 39"/>
                    <a:gd name="T7" fmla="*/ 2 h 4"/>
                    <a:gd name="T8" fmla="*/ 18 w 39"/>
                    <a:gd name="T9" fmla="*/ 2 h 4"/>
                    <a:gd name="T10" fmla="*/ 19 w 39"/>
                    <a:gd name="T11" fmla="*/ 1 h 4"/>
                    <a:gd name="T12" fmla="*/ 18 w 39"/>
                    <a:gd name="T13" fmla="*/ 2 h 4"/>
                    <a:gd name="T14" fmla="*/ 18 w 39"/>
                    <a:gd name="T15" fmla="*/ 2 h 4"/>
                    <a:gd name="T16" fmla="*/ 18 w 39"/>
                    <a:gd name="T17" fmla="*/ 2 h 4"/>
                    <a:gd name="T18" fmla="*/ 18 w 39"/>
                    <a:gd name="T19" fmla="*/ 2 h 4"/>
                    <a:gd name="T20" fmla="*/ 19 w 39"/>
                    <a:gd name="T21" fmla="*/ 2 h 4"/>
                    <a:gd name="T22" fmla="*/ 19 w 39"/>
                    <a:gd name="T23" fmla="*/ 2 h 4"/>
                    <a:gd name="T24" fmla="*/ 19 w 39"/>
                    <a:gd name="T25" fmla="*/ 2 h 4"/>
                    <a:gd name="T26" fmla="*/ 19 w 39"/>
                    <a:gd name="T27" fmla="*/ 2 h 4"/>
                    <a:gd name="T28" fmla="*/ 19 w 39"/>
                    <a:gd name="T29" fmla="*/ 2 h 4"/>
                    <a:gd name="T30" fmla="*/ 19 w 39"/>
                    <a:gd name="T31" fmla="*/ 2 h 4"/>
                    <a:gd name="T32" fmla="*/ 19 w 39"/>
                    <a:gd name="T33" fmla="*/ 2 h 4"/>
                    <a:gd name="T34" fmla="*/ 19 w 39"/>
                    <a:gd name="T35" fmla="*/ 1 h 4"/>
                    <a:gd name="T36" fmla="*/ 19 w 39"/>
                    <a:gd name="T37" fmla="*/ 1 h 4"/>
                    <a:gd name="T38" fmla="*/ 19 w 39"/>
                    <a:gd name="T39" fmla="*/ 1 h 4"/>
                    <a:gd name="T40" fmla="*/ 19 w 39"/>
                    <a:gd name="T41" fmla="*/ 1 h 4"/>
                    <a:gd name="T42" fmla="*/ 19 w 39"/>
                    <a:gd name="T43" fmla="*/ 0 h 4"/>
                    <a:gd name="T44" fmla="*/ 18 w 39"/>
                    <a:gd name="T45" fmla="*/ 0 h 4"/>
                    <a:gd name="T46" fmla="*/ 18 w 39"/>
                    <a:gd name="T47" fmla="*/ 0 h 4"/>
                    <a:gd name="T48" fmla="*/ 18 w 39"/>
                    <a:gd name="T49" fmla="*/ 0 h 4"/>
                    <a:gd name="T50" fmla="*/ 18 w 39"/>
                    <a:gd name="T51" fmla="*/ 0 h 4"/>
                    <a:gd name="T52" fmla="*/ 18 w 39"/>
                    <a:gd name="T53" fmla="*/ 2 h 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
                      <a:moveTo>
                        <a:pt x="37" y="3"/>
                      </a:moveTo>
                      <a:lnTo>
                        <a:pt x="37" y="0"/>
                      </a:lnTo>
                      <a:lnTo>
                        <a:pt x="0" y="0"/>
                      </a:lnTo>
                      <a:lnTo>
                        <a:pt x="0" y="4"/>
                      </a:lnTo>
                      <a:lnTo>
                        <a:pt x="37" y="4"/>
                      </a:lnTo>
                      <a:lnTo>
                        <a:pt x="39" y="1"/>
                      </a:lnTo>
                      <a:lnTo>
                        <a:pt x="37" y="4"/>
                      </a:lnTo>
                      <a:lnTo>
                        <a:pt x="38" y="4"/>
                      </a:lnTo>
                      <a:lnTo>
                        <a:pt x="39" y="4"/>
                      </a:lnTo>
                      <a:lnTo>
                        <a:pt x="39" y="3"/>
                      </a:lnTo>
                      <a:lnTo>
                        <a:pt x="39" y="2"/>
                      </a:lnTo>
                      <a:lnTo>
                        <a:pt x="39" y="1"/>
                      </a:lnTo>
                      <a:lnTo>
                        <a:pt x="39" y="0"/>
                      </a:lnTo>
                      <a:lnTo>
                        <a:pt x="38" y="0"/>
                      </a:lnTo>
                      <a:lnTo>
                        <a:pt x="37" y="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898"/>
                <p:cNvSpPr>
                  <a:spLocks/>
                </p:cNvSpPr>
                <p:nvPr/>
              </p:nvSpPr>
              <p:spPr bwMode="auto">
                <a:xfrm>
                  <a:off x="317" y="2145"/>
                  <a:ext cx="34" cy="53"/>
                </a:xfrm>
                <a:custGeom>
                  <a:avLst/>
                  <a:gdLst>
                    <a:gd name="T0" fmla="*/ 1 w 49"/>
                    <a:gd name="T1" fmla="*/ 2 h 75"/>
                    <a:gd name="T2" fmla="*/ 6 w 49"/>
                    <a:gd name="T3" fmla="*/ 4 h 75"/>
                    <a:gd name="T4" fmla="*/ 10 w 49"/>
                    <a:gd name="T5" fmla="*/ 6 h 75"/>
                    <a:gd name="T6" fmla="*/ 13 w 49"/>
                    <a:gd name="T7" fmla="*/ 6 h 75"/>
                    <a:gd name="T8" fmla="*/ 15 w 49"/>
                    <a:gd name="T9" fmla="*/ 8 h 75"/>
                    <a:gd name="T10" fmla="*/ 15 w 49"/>
                    <a:gd name="T11" fmla="*/ 8 h 75"/>
                    <a:gd name="T12" fmla="*/ 15 w 49"/>
                    <a:gd name="T13" fmla="*/ 8 h 75"/>
                    <a:gd name="T14" fmla="*/ 15 w 49"/>
                    <a:gd name="T15" fmla="*/ 8 h 75"/>
                    <a:gd name="T16" fmla="*/ 15 w 49"/>
                    <a:gd name="T17" fmla="*/ 8 h 75"/>
                    <a:gd name="T18" fmla="*/ 13 w 49"/>
                    <a:gd name="T19" fmla="*/ 10 h 75"/>
                    <a:gd name="T20" fmla="*/ 13 w 49"/>
                    <a:gd name="T21" fmla="*/ 12 h 75"/>
                    <a:gd name="T22" fmla="*/ 12 w 49"/>
                    <a:gd name="T23" fmla="*/ 14 h 75"/>
                    <a:gd name="T24" fmla="*/ 12 w 49"/>
                    <a:gd name="T25" fmla="*/ 18 h 75"/>
                    <a:gd name="T26" fmla="*/ 13 w 49"/>
                    <a:gd name="T27" fmla="*/ 21 h 75"/>
                    <a:gd name="T28" fmla="*/ 15 w 49"/>
                    <a:gd name="T29" fmla="*/ 26 h 75"/>
                    <a:gd name="T30" fmla="*/ 18 w 49"/>
                    <a:gd name="T31" fmla="*/ 31 h 75"/>
                    <a:gd name="T32" fmla="*/ 23 w 49"/>
                    <a:gd name="T33" fmla="*/ 37 h 75"/>
                    <a:gd name="T34" fmla="*/ 22 w 49"/>
                    <a:gd name="T35" fmla="*/ 33 h 75"/>
                    <a:gd name="T36" fmla="*/ 18 w 49"/>
                    <a:gd name="T37" fmla="*/ 27 h 75"/>
                    <a:gd name="T38" fmla="*/ 16 w 49"/>
                    <a:gd name="T39" fmla="*/ 23 h 75"/>
                    <a:gd name="T40" fmla="*/ 15 w 49"/>
                    <a:gd name="T41" fmla="*/ 18 h 75"/>
                    <a:gd name="T42" fmla="*/ 14 w 49"/>
                    <a:gd name="T43" fmla="*/ 16 h 75"/>
                    <a:gd name="T44" fmla="*/ 14 w 49"/>
                    <a:gd name="T45" fmla="*/ 13 h 75"/>
                    <a:gd name="T46" fmla="*/ 15 w 49"/>
                    <a:gd name="T47" fmla="*/ 12 h 75"/>
                    <a:gd name="T48" fmla="*/ 15 w 49"/>
                    <a:gd name="T49" fmla="*/ 11 h 75"/>
                    <a:gd name="T50" fmla="*/ 16 w 49"/>
                    <a:gd name="T51" fmla="*/ 9 h 75"/>
                    <a:gd name="T52" fmla="*/ 17 w 49"/>
                    <a:gd name="T53" fmla="*/ 8 h 75"/>
                    <a:gd name="T54" fmla="*/ 17 w 49"/>
                    <a:gd name="T55" fmla="*/ 8 h 75"/>
                    <a:gd name="T56" fmla="*/ 17 w 49"/>
                    <a:gd name="T57" fmla="*/ 6 h 75"/>
                    <a:gd name="T58" fmla="*/ 15 w 49"/>
                    <a:gd name="T59" fmla="*/ 5 h 75"/>
                    <a:gd name="T60" fmla="*/ 12 w 49"/>
                    <a:gd name="T61" fmla="*/ 4 h 75"/>
                    <a:gd name="T62" fmla="*/ 9 w 49"/>
                    <a:gd name="T63" fmla="*/ 3 h 75"/>
                    <a:gd name="T64" fmla="*/ 4 w 49"/>
                    <a:gd name="T65" fmla="*/ 1 h 75"/>
                    <a:gd name="T66" fmla="*/ 1 w 49"/>
                    <a:gd name="T67" fmla="*/ 1 h 75"/>
                    <a:gd name="T68" fmla="*/ 1 w 49"/>
                    <a:gd name="T69" fmla="*/ 1 h 75"/>
                    <a:gd name="T70" fmla="*/ 1 w 49"/>
                    <a:gd name="T71" fmla="*/ 0 h 75"/>
                    <a:gd name="T72" fmla="*/ 1 w 49"/>
                    <a:gd name="T73" fmla="*/ 1 h 75"/>
                    <a:gd name="T74" fmla="*/ 0 w 49"/>
                    <a:gd name="T75" fmla="*/ 1 h 75"/>
                    <a:gd name="T76" fmla="*/ 0 w 49"/>
                    <a:gd name="T77" fmla="*/ 1 h 75"/>
                    <a:gd name="T78" fmla="*/ 0 w 49"/>
                    <a:gd name="T79" fmla="*/ 1 h 75"/>
                    <a:gd name="T80" fmla="*/ 0 w 49"/>
                    <a:gd name="T81" fmla="*/ 1 h 75"/>
                    <a:gd name="T82" fmla="*/ 1 w 49"/>
                    <a:gd name="T83" fmla="*/ 2 h 75"/>
                    <a:gd name="T84" fmla="*/ 0 w 49"/>
                    <a:gd name="T85" fmla="*/ 1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 h="75">
                      <a:moveTo>
                        <a:pt x="0" y="3"/>
                      </a:moveTo>
                      <a:lnTo>
                        <a:pt x="1" y="4"/>
                      </a:lnTo>
                      <a:lnTo>
                        <a:pt x="7" y="6"/>
                      </a:lnTo>
                      <a:lnTo>
                        <a:pt x="13" y="8"/>
                      </a:lnTo>
                      <a:lnTo>
                        <a:pt x="17" y="9"/>
                      </a:lnTo>
                      <a:lnTo>
                        <a:pt x="22" y="11"/>
                      </a:lnTo>
                      <a:lnTo>
                        <a:pt x="25" y="12"/>
                      </a:lnTo>
                      <a:lnTo>
                        <a:pt x="28" y="13"/>
                      </a:lnTo>
                      <a:lnTo>
                        <a:pt x="30" y="14"/>
                      </a:lnTo>
                      <a:lnTo>
                        <a:pt x="31" y="15"/>
                      </a:lnTo>
                      <a:lnTo>
                        <a:pt x="32" y="15"/>
                      </a:lnTo>
                      <a:lnTo>
                        <a:pt x="31" y="16"/>
                      </a:lnTo>
                      <a:lnTo>
                        <a:pt x="30" y="17"/>
                      </a:lnTo>
                      <a:lnTo>
                        <a:pt x="29" y="18"/>
                      </a:lnTo>
                      <a:lnTo>
                        <a:pt x="28" y="20"/>
                      </a:lnTo>
                      <a:lnTo>
                        <a:pt x="28" y="21"/>
                      </a:lnTo>
                      <a:lnTo>
                        <a:pt x="27" y="24"/>
                      </a:lnTo>
                      <a:lnTo>
                        <a:pt x="26" y="26"/>
                      </a:lnTo>
                      <a:lnTo>
                        <a:pt x="26" y="29"/>
                      </a:lnTo>
                      <a:lnTo>
                        <a:pt x="26" y="32"/>
                      </a:lnTo>
                      <a:lnTo>
                        <a:pt x="26" y="35"/>
                      </a:lnTo>
                      <a:lnTo>
                        <a:pt x="27" y="38"/>
                      </a:lnTo>
                      <a:lnTo>
                        <a:pt x="28" y="42"/>
                      </a:lnTo>
                      <a:lnTo>
                        <a:pt x="30" y="47"/>
                      </a:lnTo>
                      <a:lnTo>
                        <a:pt x="32" y="52"/>
                      </a:lnTo>
                      <a:lnTo>
                        <a:pt x="35" y="56"/>
                      </a:lnTo>
                      <a:lnTo>
                        <a:pt x="38" y="62"/>
                      </a:lnTo>
                      <a:lnTo>
                        <a:pt x="42" y="68"/>
                      </a:lnTo>
                      <a:lnTo>
                        <a:pt x="47" y="75"/>
                      </a:lnTo>
                      <a:lnTo>
                        <a:pt x="49" y="72"/>
                      </a:lnTo>
                      <a:lnTo>
                        <a:pt x="44" y="66"/>
                      </a:lnTo>
                      <a:lnTo>
                        <a:pt x="41" y="60"/>
                      </a:lnTo>
                      <a:lnTo>
                        <a:pt x="37" y="54"/>
                      </a:lnTo>
                      <a:lnTo>
                        <a:pt x="35" y="49"/>
                      </a:lnTo>
                      <a:lnTo>
                        <a:pt x="33" y="45"/>
                      </a:lnTo>
                      <a:lnTo>
                        <a:pt x="31" y="41"/>
                      </a:lnTo>
                      <a:lnTo>
                        <a:pt x="30" y="37"/>
                      </a:lnTo>
                      <a:lnTo>
                        <a:pt x="29" y="34"/>
                      </a:lnTo>
                      <a:lnTo>
                        <a:pt x="29" y="32"/>
                      </a:lnTo>
                      <a:lnTo>
                        <a:pt x="29" y="29"/>
                      </a:lnTo>
                      <a:lnTo>
                        <a:pt x="29" y="27"/>
                      </a:lnTo>
                      <a:lnTo>
                        <a:pt x="30" y="25"/>
                      </a:lnTo>
                      <a:lnTo>
                        <a:pt x="30" y="24"/>
                      </a:lnTo>
                      <a:lnTo>
                        <a:pt x="31" y="23"/>
                      </a:lnTo>
                      <a:lnTo>
                        <a:pt x="32" y="21"/>
                      </a:lnTo>
                      <a:lnTo>
                        <a:pt x="33" y="20"/>
                      </a:lnTo>
                      <a:lnTo>
                        <a:pt x="33" y="19"/>
                      </a:lnTo>
                      <a:lnTo>
                        <a:pt x="34" y="18"/>
                      </a:lnTo>
                      <a:lnTo>
                        <a:pt x="35" y="17"/>
                      </a:lnTo>
                      <a:lnTo>
                        <a:pt x="35" y="16"/>
                      </a:lnTo>
                      <a:lnTo>
                        <a:pt x="35" y="15"/>
                      </a:lnTo>
                      <a:lnTo>
                        <a:pt x="35" y="13"/>
                      </a:lnTo>
                      <a:lnTo>
                        <a:pt x="34" y="11"/>
                      </a:lnTo>
                      <a:lnTo>
                        <a:pt x="33" y="11"/>
                      </a:lnTo>
                      <a:lnTo>
                        <a:pt x="31" y="10"/>
                      </a:lnTo>
                      <a:lnTo>
                        <a:pt x="29" y="9"/>
                      </a:lnTo>
                      <a:lnTo>
                        <a:pt x="26" y="8"/>
                      </a:lnTo>
                      <a:lnTo>
                        <a:pt x="23" y="7"/>
                      </a:lnTo>
                      <a:lnTo>
                        <a:pt x="19" y="6"/>
                      </a:lnTo>
                      <a:lnTo>
                        <a:pt x="14" y="4"/>
                      </a:lnTo>
                      <a:lnTo>
                        <a:pt x="9" y="3"/>
                      </a:lnTo>
                      <a:lnTo>
                        <a:pt x="2" y="1"/>
                      </a:lnTo>
                      <a:lnTo>
                        <a:pt x="3" y="1"/>
                      </a:lnTo>
                      <a:lnTo>
                        <a:pt x="2" y="1"/>
                      </a:lnTo>
                      <a:lnTo>
                        <a:pt x="2" y="0"/>
                      </a:lnTo>
                      <a:lnTo>
                        <a:pt x="1" y="1"/>
                      </a:lnTo>
                      <a:lnTo>
                        <a:pt x="0" y="1"/>
                      </a:lnTo>
                      <a:lnTo>
                        <a:pt x="0" y="2"/>
                      </a:lnTo>
                      <a:lnTo>
                        <a:pt x="0" y="3"/>
                      </a:lnTo>
                      <a:lnTo>
                        <a:pt x="1" y="4"/>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899"/>
                <p:cNvSpPr>
                  <a:spLocks/>
                </p:cNvSpPr>
                <p:nvPr/>
              </p:nvSpPr>
              <p:spPr bwMode="auto">
                <a:xfrm>
                  <a:off x="304" y="2096"/>
                  <a:ext cx="16" cy="51"/>
                </a:xfrm>
                <a:custGeom>
                  <a:avLst/>
                  <a:gdLst>
                    <a:gd name="T0" fmla="*/ 1 w 22"/>
                    <a:gd name="T1" fmla="*/ 3 h 72"/>
                    <a:gd name="T2" fmla="*/ 1 w 22"/>
                    <a:gd name="T3" fmla="*/ 6 h 72"/>
                    <a:gd name="T4" fmla="*/ 2 w 22"/>
                    <a:gd name="T5" fmla="*/ 8 h 72"/>
                    <a:gd name="T6" fmla="*/ 3 w 22"/>
                    <a:gd name="T7" fmla="*/ 10 h 72"/>
                    <a:gd name="T8" fmla="*/ 3 w 22"/>
                    <a:gd name="T9" fmla="*/ 12 h 72"/>
                    <a:gd name="T10" fmla="*/ 3 w 22"/>
                    <a:gd name="T11" fmla="*/ 14 h 72"/>
                    <a:gd name="T12" fmla="*/ 4 w 22"/>
                    <a:gd name="T13" fmla="*/ 16 h 72"/>
                    <a:gd name="T14" fmla="*/ 4 w 22"/>
                    <a:gd name="T15" fmla="*/ 18 h 72"/>
                    <a:gd name="T16" fmla="*/ 4 w 22"/>
                    <a:gd name="T17" fmla="*/ 19 h 72"/>
                    <a:gd name="T18" fmla="*/ 5 w 22"/>
                    <a:gd name="T19" fmla="*/ 21 h 72"/>
                    <a:gd name="T20" fmla="*/ 5 w 22"/>
                    <a:gd name="T21" fmla="*/ 23 h 72"/>
                    <a:gd name="T22" fmla="*/ 6 w 22"/>
                    <a:gd name="T23" fmla="*/ 25 h 72"/>
                    <a:gd name="T24" fmla="*/ 7 w 22"/>
                    <a:gd name="T25" fmla="*/ 28 h 72"/>
                    <a:gd name="T26" fmla="*/ 7 w 22"/>
                    <a:gd name="T27" fmla="*/ 30 h 72"/>
                    <a:gd name="T28" fmla="*/ 9 w 22"/>
                    <a:gd name="T29" fmla="*/ 32 h 72"/>
                    <a:gd name="T30" fmla="*/ 9 w 22"/>
                    <a:gd name="T31" fmla="*/ 35 h 72"/>
                    <a:gd name="T32" fmla="*/ 12 w 22"/>
                    <a:gd name="T33" fmla="*/ 35 h 72"/>
                    <a:gd name="T34" fmla="*/ 11 w 22"/>
                    <a:gd name="T35" fmla="*/ 32 h 72"/>
                    <a:gd name="T36" fmla="*/ 9 w 22"/>
                    <a:gd name="T37" fmla="*/ 30 h 72"/>
                    <a:gd name="T38" fmla="*/ 9 w 22"/>
                    <a:gd name="T39" fmla="*/ 28 h 72"/>
                    <a:gd name="T40" fmla="*/ 7 w 22"/>
                    <a:gd name="T41" fmla="*/ 26 h 72"/>
                    <a:gd name="T42" fmla="*/ 7 w 22"/>
                    <a:gd name="T43" fmla="*/ 23 h 72"/>
                    <a:gd name="T44" fmla="*/ 7 w 22"/>
                    <a:gd name="T45" fmla="*/ 21 h 72"/>
                    <a:gd name="T46" fmla="*/ 6 w 22"/>
                    <a:gd name="T47" fmla="*/ 20 h 72"/>
                    <a:gd name="T48" fmla="*/ 6 w 22"/>
                    <a:gd name="T49" fmla="*/ 18 h 72"/>
                    <a:gd name="T50" fmla="*/ 5 w 22"/>
                    <a:gd name="T51" fmla="*/ 16 h 72"/>
                    <a:gd name="T52" fmla="*/ 5 w 22"/>
                    <a:gd name="T53" fmla="*/ 15 h 72"/>
                    <a:gd name="T54" fmla="*/ 5 w 22"/>
                    <a:gd name="T55" fmla="*/ 13 h 72"/>
                    <a:gd name="T56" fmla="*/ 4 w 22"/>
                    <a:gd name="T57" fmla="*/ 11 h 72"/>
                    <a:gd name="T58" fmla="*/ 4 w 22"/>
                    <a:gd name="T59" fmla="*/ 8 h 72"/>
                    <a:gd name="T60" fmla="*/ 3 w 22"/>
                    <a:gd name="T61" fmla="*/ 6 h 72"/>
                    <a:gd name="T62" fmla="*/ 3 w 22"/>
                    <a:gd name="T63" fmla="*/ 3 h 72"/>
                    <a:gd name="T64" fmla="*/ 1 w 22"/>
                    <a:gd name="T65" fmla="*/ 1 h 72"/>
                    <a:gd name="T66" fmla="*/ 1 w 22"/>
                    <a:gd name="T67" fmla="*/ 0 h 72"/>
                    <a:gd name="T68" fmla="*/ 1 w 22"/>
                    <a:gd name="T69" fmla="*/ 0 h 72"/>
                    <a:gd name="T70" fmla="*/ 1 w 22"/>
                    <a:gd name="T71" fmla="*/ 0 h 72"/>
                    <a:gd name="T72" fmla="*/ 1 w 22"/>
                    <a:gd name="T73" fmla="*/ 0 h 72"/>
                    <a:gd name="T74" fmla="*/ 1 w 22"/>
                    <a:gd name="T75" fmla="*/ 0 h 72"/>
                    <a:gd name="T76" fmla="*/ 0 w 22"/>
                    <a:gd name="T77" fmla="*/ 1 h 72"/>
                    <a:gd name="T78" fmla="*/ 0 w 22"/>
                    <a:gd name="T79" fmla="*/ 1 h 72"/>
                    <a:gd name="T80" fmla="*/ 0 w 22"/>
                    <a:gd name="T81" fmla="*/ 1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 h="72">
                      <a:moveTo>
                        <a:pt x="0" y="2"/>
                      </a:moveTo>
                      <a:lnTo>
                        <a:pt x="1" y="5"/>
                      </a:lnTo>
                      <a:lnTo>
                        <a:pt x="2" y="8"/>
                      </a:lnTo>
                      <a:lnTo>
                        <a:pt x="2" y="11"/>
                      </a:lnTo>
                      <a:lnTo>
                        <a:pt x="3" y="13"/>
                      </a:lnTo>
                      <a:lnTo>
                        <a:pt x="4" y="16"/>
                      </a:lnTo>
                      <a:lnTo>
                        <a:pt x="5" y="18"/>
                      </a:lnTo>
                      <a:lnTo>
                        <a:pt x="5" y="20"/>
                      </a:lnTo>
                      <a:lnTo>
                        <a:pt x="5" y="22"/>
                      </a:lnTo>
                      <a:lnTo>
                        <a:pt x="6" y="24"/>
                      </a:lnTo>
                      <a:lnTo>
                        <a:pt x="6" y="26"/>
                      </a:lnTo>
                      <a:lnTo>
                        <a:pt x="6" y="28"/>
                      </a:lnTo>
                      <a:lnTo>
                        <a:pt x="7" y="29"/>
                      </a:lnTo>
                      <a:lnTo>
                        <a:pt x="7" y="31"/>
                      </a:lnTo>
                      <a:lnTo>
                        <a:pt x="7" y="33"/>
                      </a:lnTo>
                      <a:lnTo>
                        <a:pt x="7" y="35"/>
                      </a:lnTo>
                      <a:lnTo>
                        <a:pt x="8" y="37"/>
                      </a:lnTo>
                      <a:lnTo>
                        <a:pt x="8" y="38"/>
                      </a:lnTo>
                      <a:lnTo>
                        <a:pt x="8" y="41"/>
                      </a:lnTo>
                      <a:lnTo>
                        <a:pt x="9" y="42"/>
                      </a:lnTo>
                      <a:lnTo>
                        <a:pt x="9" y="44"/>
                      </a:lnTo>
                      <a:lnTo>
                        <a:pt x="10" y="46"/>
                      </a:lnTo>
                      <a:lnTo>
                        <a:pt x="10" y="48"/>
                      </a:lnTo>
                      <a:lnTo>
                        <a:pt x="11" y="50"/>
                      </a:lnTo>
                      <a:lnTo>
                        <a:pt x="11" y="52"/>
                      </a:lnTo>
                      <a:lnTo>
                        <a:pt x="12" y="55"/>
                      </a:lnTo>
                      <a:lnTo>
                        <a:pt x="13" y="57"/>
                      </a:lnTo>
                      <a:lnTo>
                        <a:pt x="13" y="59"/>
                      </a:lnTo>
                      <a:lnTo>
                        <a:pt x="15" y="61"/>
                      </a:lnTo>
                      <a:lnTo>
                        <a:pt x="16" y="64"/>
                      </a:lnTo>
                      <a:lnTo>
                        <a:pt x="17" y="66"/>
                      </a:lnTo>
                      <a:lnTo>
                        <a:pt x="18" y="69"/>
                      </a:lnTo>
                      <a:lnTo>
                        <a:pt x="20" y="72"/>
                      </a:lnTo>
                      <a:lnTo>
                        <a:pt x="22" y="70"/>
                      </a:lnTo>
                      <a:lnTo>
                        <a:pt x="21" y="67"/>
                      </a:lnTo>
                      <a:lnTo>
                        <a:pt x="20" y="64"/>
                      </a:lnTo>
                      <a:lnTo>
                        <a:pt x="19" y="62"/>
                      </a:lnTo>
                      <a:lnTo>
                        <a:pt x="17" y="59"/>
                      </a:lnTo>
                      <a:lnTo>
                        <a:pt x="16" y="57"/>
                      </a:lnTo>
                      <a:lnTo>
                        <a:pt x="16" y="55"/>
                      </a:lnTo>
                      <a:lnTo>
                        <a:pt x="15" y="53"/>
                      </a:lnTo>
                      <a:lnTo>
                        <a:pt x="14" y="51"/>
                      </a:lnTo>
                      <a:lnTo>
                        <a:pt x="13" y="49"/>
                      </a:lnTo>
                      <a:lnTo>
                        <a:pt x="13" y="47"/>
                      </a:lnTo>
                      <a:lnTo>
                        <a:pt x="13" y="45"/>
                      </a:lnTo>
                      <a:lnTo>
                        <a:pt x="12" y="43"/>
                      </a:lnTo>
                      <a:lnTo>
                        <a:pt x="11" y="41"/>
                      </a:lnTo>
                      <a:lnTo>
                        <a:pt x="11" y="40"/>
                      </a:lnTo>
                      <a:lnTo>
                        <a:pt x="11" y="38"/>
                      </a:lnTo>
                      <a:lnTo>
                        <a:pt x="11" y="36"/>
                      </a:lnTo>
                      <a:lnTo>
                        <a:pt x="10" y="35"/>
                      </a:lnTo>
                      <a:lnTo>
                        <a:pt x="10" y="32"/>
                      </a:lnTo>
                      <a:lnTo>
                        <a:pt x="10" y="31"/>
                      </a:lnTo>
                      <a:lnTo>
                        <a:pt x="10" y="29"/>
                      </a:lnTo>
                      <a:lnTo>
                        <a:pt x="10" y="27"/>
                      </a:lnTo>
                      <a:lnTo>
                        <a:pt x="9" y="25"/>
                      </a:lnTo>
                      <a:lnTo>
                        <a:pt x="9" y="23"/>
                      </a:lnTo>
                      <a:lnTo>
                        <a:pt x="8" y="21"/>
                      </a:lnTo>
                      <a:lnTo>
                        <a:pt x="8" y="19"/>
                      </a:lnTo>
                      <a:lnTo>
                        <a:pt x="8" y="16"/>
                      </a:lnTo>
                      <a:lnTo>
                        <a:pt x="7" y="14"/>
                      </a:lnTo>
                      <a:lnTo>
                        <a:pt x="6" y="12"/>
                      </a:lnTo>
                      <a:lnTo>
                        <a:pt x="6" y="9"/>
                      </a:lnTo>
                      <a:lnTo>
                        <a:pt x="5" y="6"/>
                      </a:lnTo>
                      <a:lnTo>
                        <a:pt x="4" y="4"/>
                      </a:lnTo>
                      <a:lnTo>
                        <a:pt x="3" y="1"/>
                      </a:lnTo>
                      <a:lnTo>
                        <a:pt x="3" y="0"/>
                      </a:lnTo>
                      <a:lnTo>
                        <a:pt x="2" y="0"/>
                      </a:lnTo>
                      <a:lnTo>
                        <a:pt x="1" y="0"/>
                      </a:lnTo>
                      <a:lnTo>
                        <a:pt x="0"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00"/>
                <p:cNvSpPr>
                  <a:spLocks/>
                </p:cNvSpPr>
                <p:nvPr/>
              </p:nvSpPr>
              <p:spPr bwMode="auto">
                <a:xfrm>
                  <a:off x="291" y="2076"/>
                  <a:ext cx="16" cy="22"/>
                </a:xfrm>
                <a:custGeom>
                  <a:avLst/>
                  <a:gdLst>
                    <a:gd name="T0" fmla="*/ 1 w 23"/>
                    <a:gd name="T1" fmla="*/ 2 h 29"/>
                    <a:gd name="T2" fmla="*/ 4 w 23"/>
                    <a:gd name="T3" fmla="*/ 2 h 29"/>
                    <a:gd name="T4" fmla="*/ 6 w 23"/>
                    <a:gd name="T5" fmla="*/ 2 h 29"/>
                    <a:gd name="T6" fmla="*/ 8 w 23"/>
                    <a:gd name="T7" fmla="*/ 2 h 29"/>
                    <a:gd name="T8" fmla="*/ 9 w 23"/>
                    <a:gd name="T9" fmla="*/ 2 h 29"/>
                    <a:gd name="T10" fmla="*/ 9 w 23"/>
                    <a:gd name="T11" fmla="*/ 2 h 29"/>
                    <a:gd name="T12" fmla="*/ 10 w 23"/>
                    <a:gd name="T13" fmla="*/ 3 h 29"/>
                    <a:gd name="T14" fmla="*/ 10 w 23"/>
                    <a:gd name="T15" fmla="*/ 4 h 29"/>
                    <a:gd name="T16" fmla="*/ 9 w 23"/>
                    <a:gd name="T17" fmla="*/ 5 h 29"/>
                    <a:gd name="T18" fmla="*/ 9 w 23"/>
                    <a:gd name="T19" fmla="*/ 6 h 29"/>
                    <a:gd name="T20" fmla="*/ 9 w 23"/>
                    <a:gd name="T21" fmla="*/ 8 h 29"/>
                    <a:gd name="T22" fmla="*/ 9 w 23"/>
                    <a:gd name="T23" fmla="*/ 8 h 29"/>
                    <a:gd name="T24" fmla="*/ 9 w 23"/>
                    <a:gd name="T25" fmla="*/ 11 h 29"/>
                    <a:gd name="T26" fmla="*/ 9 w 23"/>
                    <a:gd name="T27" fmla="*/ 13 h 29"/>
                    <a:gd name="T28" fmla="*/ 9 w 23"/>
                    <a:gd name="T29" fmla="*/ 15 h 29"/>
                    <a:gd name="T30" fmla="*/ 10 w 23"/>
                    <a:gd name="T31" fmla="*/ 16 h 29"/>
                    <a:gd name="T32" fmla="*/ 10 w 23"/>
                    <a:gd name="T33" fmla="*/ 14 h 29"/>
                    <a:gd name="T34" fmla="*/ 10 w 23"/>
                    <a:gd name="T35" fmla="*/ 12 h 29"/>
                    <a:gd name="T36" fmla="*/ 10 w 23"/>
                    <a:gd name="T37" fmla="*/ 10 h 29"/>
                    <a:gd name="T38" fmla="*/ 10 w 23"/>
                    <a:gd name="T39" fmla="*/ 8 h 29"/>
                    <a:gd name="T40" fmla="*/ 10 w 23"/>
                    <a:gd name="T41" fmla="*/ 7 h 29"/>
                    <a:gd name="T42" fmla="*/ 10 w 23"/>
                    <a:gd name="T43" fmla="*/ 6 h 29"/>
                    <a:gd name="T44" fmla="*/ 11 w 23"/>
                    <a:gd name="T45" fmla="*/ 5 h 29"/>
                    <a:gd name="T46" fmla="*/ 11 w 23"/>
                    <a:gd name="T47" fmla="*/ 4 h 29"/>
                    <a:gd name="T48" fmla="*/ 11 w 23"/>
                    <a:gd name="T49" fmla="*/ 2 h 29"/>
                    <a:gd name="T50" fmla="*/ 10 w 23"/>
                    <a:gd name="T51" fmla="*/ 2 h 29"/>
                    <a:gd name="T52" fmla="*/ 10 w 23"/>
                    <a:gd name="T53" fmla="*/ 1 h 29"/>
                    <a:gd name="T54" fmla="*/ 9 w 23"/>
                    <a:gd name="T55" fmla="*/ 0 h 29"/>
                    <a:gd name="T56" fmla="*/ 8 w 23"/>
                    <a:gd name="T57" fmla="*/ 0 h 29"/>
                    <a:gd name="T58" fmla="*/ 6 w 23"/>
                    <a:gd name="T59" fmla="*/ 0 h 29"/>
                    <a:gd name="T60" fmla="*/ 4 w 23"/>
                    <a:gd name="T61" fmla="*/ 0 h 29"/>
                    <a:gd name="T62" fmla="*/ 1 w 23"/>
                    <a:gd name="T63" fmla="*/ 0 h 29"/>
                    <a:gd name="T64" fmla="*/ 1 w 23"/>
                    <a:gd name="T65" fmla="*/ 0 h 29"/>
                    <a:gd name="T66" fmla="*/ 1 w 23"/>
                    <a:gd name="T67" fmla="*/ 0 h 29"/>
                    <a:gd name="T68" fmla="*/ 1 w 23"/>
                    <a:gd name="T69" fmla="*/ 0 h 29"/>
                    <a:gd name="T70" fmla="*/ 1 w 23"/>
                    <a:gd name="T71" fmla="*/ 1 h 29"/>
                    <a:gd name="T72" fmla="*/ 1 w 23"/>
                    <a:gd name="T73" fmla="*/ 1 h 29"/>
                    <a:gd name="T74" fmla="*/ 1 w 23"/>
                    <a:gd name="T75" fmla="*/ 2 h 29"/>
                    <a:gd name="T76" fmla="*/ 1 w 23"/>
                    <a:gd name="T77" fmla="*/ 2 h 29"/>
                    <a:gd name="T78" fmla="*/ 1 w 23"/>
                    <a:gd name="T79" fmla="*/ 2 h 29"/>
                    <a:gd name="T80" fmla="*/ 1 w 23"/>
                    <a:gd name="T81" fmla="*/ 2 h 29"/>
                    <a:gd name="T82" fmla="*/ 1 w 23"/>
                    <a:gd name="T83" fmla="*/ 2 h 29"/>
                    <a:gd name="T84" fmla="*/ 1 w 23"/>
                    <a:gd name="T85" fmla="*/ 2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 h="29">
                      <a:moveTo>
                        <a:pt x="1" y="3"/>
                      </a:moveTo>
                      <a:lnTo>
                        <a:pt x="2" y="4"/>
                      </a:lnTo>
                      <a:lnTo>
                        <a:pt x="5" y="4"/>
                      </a:lnTo>
                      <a:lnTo>
                        <a:pt x="8" y="4"/>
                      </a:lnTo>
                      <a:lnTo>
                        <a:pt x="10" y="4"/>
                      </a:lnTo>
                      <a:lnTo>
                        <a:pt x="12" y="4"/>
                      </a:lnTo>
                      <a:lnTo>
                        <a:pt x="14" y="4"/>
                      </a:lnTo>
                      <a:lnTo>
                        <a:pt x="16" y="4"/>
                      </a:lnTo>
                      <a:lnTo>
                        <a:pt x="17" y="4"/>
                      </a:lnTo>
                      <a:lnTo>
                        <a:pt x="18" y="4"/>
                      </a:lnTo>
                      <a:lnTo>
                        <a:pt x="19" y="4"/>
                      </a:lnTo>
                      <a:lnTo>
                        <a:pt x="19" y="5"/>
                      </a:lnTo>
                      <a:lnTo>
                        <a:pt x="20" y="5"/>
                      </a:lnTo>
                      <a:lnTo>
                        <a:pt x="20" y="6"/>
                      </a:lnTo>
                      <a:lnTo>
                        <a:pt x="19" y="7"/>
                      </a:lnTo>
                      <a:lnTo>
                        <a:pt x="19" y="8"/>
                      </a:lnTo>
                      <a:lnTo>
                        <a:pt x="19" y="9"/>
                      </a:lnTo>
                      <a:lnTo>
                        <a:pt x="19" y="10"/>
                      </a:lnTo>
                      <a:lnTo>
                        <a:pt x="19" y="11"/>
                      </a:lnTo>
                      <a:lnTo>
                        <a:pt x="18" y="13"/>
                      </a:lnTo>
                      <a:lnTo>
                        <a:pt x="18" y="15"/>
                      </a:lnTo>
                      <a:lnTo>
                        <a:pt x="18" y="17"/>
                      </a:lnTo>
                      <a:lnTo>
                        <a:pt x="18" y="19"/>
                      </a:lnTo>
                      <a:lnTo>
                        <a:pt x="18" y="21"/>
                      </a:lnTo>
                      <a:lnTo>
                        <a:pt x="18" y="23"/>
                      </a:lnTo>
                      <a:lnTo>
                        <a:pt x="18" y="25"/>
                      </a:lnTo>
                      <a:lnTo>
                        <a:pt x="19" y="27"/>
                      </a:lnTo>
                      <a:lnTo>
                        <a:pt x="19" y="29"/>
                      </a:lnTo>
                      <a:lnTo>
                        <a:pt x="22" y="28"/>
                      </a:lnTo>
                      <a:lnTo>
                        <a:pt x="22" y="26"/>
                      </a:lnTo>
                      <a:lnTo>
                        <a:pt x="21" y="24"/>
                      </a:lnTo>
                      <a:lnTo>
                        <a:pt x="21" y="22"/>
                      </a:lnTo>
                      <a:lnTo>
                        <a:pt x="21" y="21"/>
                      </a:lnTo>
                      <a:lnTo>
                        <a:pt x="21" y="19"/>
                      </a:lnTo>
                      <a:lnTo>
                        <a:pt x="21" y="17"/>
                      </a:lnTo>
                      <a:lnTo>
                        <a:pt x="21" y="15"/>
                      </a:lnTo>
                      <a:lnTo>
                        <a:pt x="21" y="14"/>
                      </a:lnTo>
                      <a:lnTo>
                        <a:pt x="22" y="13"/>
                      </a:lnTo>
                      <a:lnTo>
                        <a:pt x="22" y="12"/>
                      </a:lnTo>
                      <a:lnTo>
                        <a:pt x="22" y="11"/>
                      </a:lnTo>
                      <a:lnTo>
                        <a:pt x="22" y="10"/>
                      </a:lnTo>
                      <a:lnTo>
                        <a:pt x="22" y="9"/>
                      </a:lnTo>
                      <a:lnTo>
                        <a:pt x="23" y="8"/>
                      </a:lnTo>
                      <a:lnTo>
                        <a:pt x="23" y="7"/>
                      </a:lnTo>
                      <a:lnTo>
                        <a:pt x="23" y="6"/>
                      </a:lnTo>
                      <a:lnTo>
                        <a:pt x="23" y="5"/>
                      </a:lnTo>
                      <a:lnTo>
                        <a:pt x="23" y="4"/>
                      </a:lnTo>
                      <a:lnTo>
                        <a:pt x="22" y="3"/>
                      </a:lnTo>
                      <a:lnTo>
                        <a:pt x="22" y="2"/>
                      </a:lnTo>
                      <a:lnTo>
                        <a:pt x="21" y="1"/>
                      </a:lnTo>
                      <a:lnTo>
                        <a:pt x="20" y="1"/>
                      </a:lnTo>
                      <a:lnTo>
                        <a:pt x="19" y="1"/>
                      </a:lnTo>
                      <a:lnTo>
                        <a:pt x="19" y="0"/>
                      </a:lnTo>
                      <a:lnTo>
                        <a:pt x="17" y="0"/>
                      </a:lnTo>
                      <a:lnTo>
                        <a:pt x="16" y="0"/>
                      </a:lnTo>
                      <a:lnTo>
                        <a:pt x="14" y="0"/>
                      </a:lnTo>
                      <a:lnTo>
                        <a:pt x="13" y="0"/>
                      </a:lnTo>
                      <a:lnTo>
                        <a:pt x="10" y="0"/>
                      </a:lnTo>
                      <a:lnTo>
                        <a:pt x="8" y="0"/>
                      </a:lnTo>
                      <a:lnTo>
                        <a:pt x="5" y="0"/>
                      </a:lnTo>
                      <a:lnTo>
                        <a:pt x="2" y="0"/>
                      </a:lnTo>
                      <a:lnTo>
                        <a:pt x="4" y="1"/>
                      </a:lnTo>
                      <a:lnTo>
                        <a:pt x="2" y="0"/>
                      </a:lnTo>
                      <a:lnTo>
                        <a:pt x="1" y="0"/>
                      </a:lnTo>
                      <a:lnTo>
                        <a:pt x="1" y="1"/>
                      </a:lnTo>
                      <a:lnTo>
                        <a:pt x="0" y="2"/>
                      </a:lnTo>
                      <a:lnTo>
                        <a:pt x="1" y="2"/>
                      </a:lnTo>
                      <a:lnTo>
                        <a:pt x="1" y="3"/>
                      </a:lnTo>
                      <a:lnTo>
                        <a:pt x="2" y="3"/>
                      </a:lnTo>
                      <a:lnTo>
                        <a:pt x="2" y="4"/>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901"/>
                <p:cNvSpPr>
                  <a:spLocks/>
                </p:cNvSpPr>
                <p:nvPr/>
              </p:nvSpPr>
              <p:spPr bwMode="auto">
                <a:xfrm>
                  <a:off x="267" y="2032"/>
                  <a:ext cx="27" cy="48"/>
                </a:xfrm>
                <a:custGeom>
                  <a:avLst/>
                  <a:gdLst>
                    <a:gd name="T0" fmla="*/ 14 w 38"/>
                    <a:gd name="T1" fmla="*/ 32 h 67"/>
                    <a:gd name="T2" fmla="*/ 12 w 38"/>
                    <a:gd name="T3" fmla="*/ 28 h 67"/>
                    <a:gd name="T4" fmla="*/ 10 w 38"/>
                    <a:gd name="T5" fmla="*/ 25 h 67"/>
                    <a:gd name="T6" fmla="*/ 9 w 38"/>
                    <a:gd name="T7" fmla="*/ 21 h 67"/>
                    <a:gd name="T8" fmla="*/ 6 w 38"/>
                    <a:gd name="T9" fmla="*/ 16 h 67"/>
                    <a:gd name="T10" fmla="*/ 4 w 38"/>
                    <a:gd name="T11" fmla="*/ 12 h 67"/>
                    <a:gd name="T12" fmla="*/ 4 w 38"/>
                    <a:gd name="T13" fmla="*/ 9 h 67"/>
                    <a:gd name="T14" fmla="*/ 2 w 38"/>
                    <a:gd name="T15" fmla="*/ 5 h 67"/>
                    <a:gd name="T16" fmla="*/ 1 w 38"/>
                    <a:gd name="T17" fmla="*/ 3 h 67"/>
                    <a:gd name="T18" fmla="*/ 1 w 38"/>
                    <a:gd name="T19" fmla="*/ 1 h 67"/>
                    <a:gd name="T20" fmla="*/ 1 w 38"/>
                    <a:gd name="T21" fmla="*/ 1 h 67"/>
                    <a:gd name="T22" fmla="*/ 1 w 38"/>
                    <a:gd name="T23" fmla="*/ 3 h 67"/>
                    <a:gd name="T24" fmla="*/ 4 w 38"/>
                    <a:gd name="T25" fmla="*/ 6 h 67"/>
                    <a:gd name="T26" fmla="*/ 6 w 38"/>
                    <a:gd name="T27" fmla="*/ 10 h 67"/>
                    <a:gd name="T28" fmla="*/ 10 w 38"/>
                    <a:gd name="T29" fmla="*/ 17 h 67"/>
                    <a:gd name="T30" fmla="*/ 15 w 38"/>
                    <a:gd name="T31" fmla="*/ 28 h 67"/>
                    <a:gd name="T32" fmla="*/ 19 w 38"/>
                    <a:gd name="T33" fmla="*/ 32 h 67"/>
                    <a:gd name="T34" fmla="*/ 14 w 38"/>
                    <a:gd name="T35" fmla="*/ 21 h 67"/>
                    <a:gd name="T36" fmla="*/ 9 w 38"/>
                    <a:gd name="T37" fmla="*/ 13 h 67"/>
                    <a:gd name="T38" fmla="*/ 6 w 38"/>
                    <a:gd name="T39" fmla="*/ 6 h 67"/>
                    <a:gd name="T40" fmla="*/ 4 w 38"/>
                    <a:gd name="T41" fmla="*/ 3 h 67"/>
                    <a:gd name="T42" fmla="*/ 2 w 38"/>
                    <a:gd name="T43" fmla="*/ 1 h 67"/>
                    <a:gd name="T44" fmla="*/ 1 w 38"/>
                    <a:gd name="T45" fmla="*/ 0 h 67"/>
                    <a:gd name="T46" fmla="*/ 0 w 38"/>
                    <a:gd name="T47" fmla="*/ 2 h 67"/>
                    <a:gd name="T48" fmla="*/ 1 w 38"/>
                    <a:gd name="T49" fmla="*/ 4 h 67"/>
                    <a:gd name="T50" fmla="*/ 1 w 38"/>
                    <a:gd name="T51" fmla="*/ 8 h 67"/>
                    <a:gd name="T52" fmla="*/ 3 w 38"/>
                    <a:gd name="T53" fmla="*/ 11 h 67"/>
                    <a:gd name="T54" fmla="*/ 4 w 38"/>
                    <a:gd name="T55" fmla="*/ 15 h 67"/>
                    <a:gd name="T56" fmla="*/ 6 w 38"/>
                    <a:gd name="T57" fmla="*/ 19 h 67"/>
                    <a:gd name="T58" fmla="*/ 8 w 38"/>
                    <a:gd name="T59" fmla="*/ 24 h 67"/>
                    <a:gd name="T60" fmla="*/ 10 w 38"/>
                    <a:gd name="T61" fmla="*/ 28 h 67"/>
                    <a:gd name="T62" fmla="*/ 11 w 38"/>
                    <a:gd name="T63" fmla="*/ 32 h 67"/>
                    <a:gd name="T64" fmla="*/ 13 w 38"/>
                    <a:gd name="T65" fmla="*/ 34 h 67"/>
                    <a:gd name="T66" fmla="*/ 13 w 38"/>
                    <a:gd name="T67" fmla="*/ 34 h 67"/>
                    <a:gd name="T68" fmla="*/ 14 w 38"/>
                    <a:gd name="T69" fmla="*/ 34 h 67"/>
                    <a:gd name="T70" fmla="*/ 14 w 38"/>
                    <a:gd name="T71" fmla="*/ 34 h 67"/>
                    <a:gd name="T72" fmla="*/ 15 w 38"/>
                    <a:gd name="T73" fmla="*/ 34 h 67"/>
                    <a:gd name="T74" fmla="*/ 15 w 38"/>
                    <a:gd name="T75" fmla="*/ 34 h 67"/>
                    <a:gd name="T76" fmla="*/ 15 w 38"/>
                    <a:gd name="T77" fmla="*/ 33 h 67"/>
                    <a:gd name="T78" fmla="*/ 14 w 38"/>
                    <a:gd name="T79" fmla="*/ 32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67">
                      <a:moveTo>
                        <a:pt x="28" y="63"/>
                      </a:moveTo>
                      <a:lnTo>
                        <a:pt x="27" y="61"/>
                      </a:lnTo>
                      <a:lnTo>
                        <a:pt x="25" y="59"/>
                      </a:lnTo>
                      <a:lnTo>
                        <a:pt x="24" y="55"/>
                      </a:lnTo>
                      <a:lnTo>
                        <a:pt x="22" y="52"/>
                      </a:lnTo>
                      <a:lnTo>
                        <a:pt x="20" y="49"/>
                      </a:lnTo>
                      <a:lnTo>
                        <a:pt x="18" y="45"/>
                      </a:lnTo>
                      <a:lnTo>
                        <a:pt x="17" y="41"/>
                      </a:lnTo>
                      <a:lnTo>
                        <a:pt x="15" y="37"/>
                      </a:lnTo>
                      <a:lnTo>
                        <a:pt x="13" y="32"/>
                      </a:lnTo>
                      <a:lnTo>
                        <a:pt x="11" y="28"/>
                      </a:lnTo>
                      <a:lnTo>
                        <a:pt x="9" y="24"/>
                      </a:lnTo>
                      <a:lnTo>
                        <a:pt x="8" y="20"/>
                      </a:lnTo>
                      <a:lnTo>
                        <a:pt x="7" y="17"/>
                      </a:lnTo>
                      <a:lnTo>
                        <a:pt x="6" y="13"/>
                      </a:lnTo>
                      <a:lnTo>
                        <a:pt x="4" y="10"/>
                      </a:lnTo>
                      <a:lnTo>
                        <a:pt x="4" y="7"/>
                      </a:lnTo>
                      <a:lnTo>
                        <a:pt x="3" y="5"/>
                      </a:lnTo>
                      <a:lnTo>
                        <a:pt x="3" y="3"/>
                      </a:lnTo>
                      <a:lnTo>
                        <a:pt x="3" y="2"/>
                      </a:lnTo>
                      <a:lnTo>
                        <a:pt x="2" y="3"/>
                      </a:lnTo>
                      <a:lnTo>
                        <a:pt x="1" y="3"/>
                      </a:lnTo>
                      <a:lnTo>
                        <a:pt x="2" y="3"/>
                      </a:lnTo>
                      <a:lnTo>
                        <a:pt x="3" y="5"/>
                      </a:lnTo>
                      <a:lnTo>
                        <a:pt x="5" y="7"/>
                      </a:lnTo>
                      <a:lnTo>
                        <a:pt x="7" y="11"/>
                      </a:lnTo>
                      <a:lnTo>
                        <a:pt x="9" y="15"/>
                      </a:lnTo>
                      <a:lnTo>
                        <a:pt x="12" y="20"/>
                      </a:lnTo>
                      <a:lnTo>
                        <a:pt x="16" y="27"/>
                      </a:lnTo>
                      <a:lnTo>
                        <a:pt x="20" y="34"/>
                      </a:lnTo>
                      <a:lnTo>
                        <a:pt x="24" y="43"/>
                      </a:lnTo>
                      <a:lnTo>
                        <a:pt x="29" y="54"/>
                      </a:lnTo>
                      <a:lnTo>
                        <a:pt x="36" y="66"/>
                      </a:lnTo>
                      <a:lnTo>
                        <a:pt x="38" y="63"/>
                      </a:lnTo>
                      <a:lnTo>
                        <a:pt x="33" y="51"/>
                      </a:lnTo>
                      <a:lnTo>
                        <a:pt x="28" y="41"/>
                      </a:lnTo>
                      <a:lnTo>
                        <a:pt x="22" y="32"/>
                      </a:lnTo>
                      <a:lnTo>
                        <a:pt x="18" y="25"/>
                      </a:lnTo>
                      <a:lnTo>
                        <a:pt x="15" y="18"/>
                      </a:lnTo>
                      <a:lnTo>
                        <a:pt x="12" y="13"/>
                      </a:lnTo>
                      <a:lnTo>
                        <a:pt x="9" y="8"/>
                      </a:lnTo>
                      <a:lnTo>
                        <a:pt x="7" y="5"/>
                      </a:lnTo>
                      <a:lnTo>
                        <a:pt x="5" y="2"/>
                      </a:lnTo>
                      <a:lnTo>
                        <a:pt x="4" y="1"/>
                      </a:lnTo>
                      <a:lnTo>
                        <a:pt x="2" y="0"/>
                      </a:lnTo>
                      <a:lnTo>
                        <a:pt x="1" y="0"/>
                      </a:lnTo>
                      <a:lnTo>
                        <a:pt x="0" y="2"/>
                      </a:lnTo>
                      <a:lnTo>
                        <a:pt x="0" y="4"/>
                      </a:lnTo>
                      <a:lnTo>
                        <a:pt x="0" y="6"/>
                      </a:lnTo>
                      <a:lnTo>
                        <a:pt x="1" y="8"/>
                      </a:lnTo>
                      <a:lnTo>
                        <a:pt x="1" y="11"/>
                      </a:lnTo>
                      <a:lnTo>
                        <a:pt x="2" y="15"/>
                      </a:lnTo>
                      <a:lnTo>
                        <a:pt x="4" y="18"/>
                      </a:lnTo>
                      <a:lnTo>
                        <a:pt x="5" y="22"/>
                      </a:lnTo>
                      <a:lnTo>
                        <a:pt x="7" y="26"/>
                      </a:lnTo>
                      <a:lnTo>
                        <a:pt x="9" y="30"/>
                      </a:lnTo>
                      <a:lnTo>
                        <a:pt x="10" y="34"/>
                      </a:lnTo>
                      <a:lnTo>
                        <a:pt x="12" y="38"/>
                      </a:lnTo>
                      <a:lnTo>
                        <a:pt x="14" y="43"/>
                      </a:lnTo>
                      <a:lnTo>
                        <a:pt x="16" y="47"/>
                      </a:lnTo>
                      <a:lnTo>
                        <a:pt x="17" y="50"/>
                      </a:lnTo>
                      <a:lnTo>
                        <a:pt x="19" y="55"/>
                      </a:lnTo>
                      <a:lnTo>
                        <a:pt x="21" y="58"/>
                      </a:lnTo>
                      <a:lnTo>
                        <a:pt x="23" y="61"/>
                      </a:lnTo>
                      <a:lnTo>
                        <a:pt x="24" y="64"/>
                      </a:lnTo>
                      <a:lnTo>
                        <a:pt x="26" y="66"/>
                      </a:lnTo>
                      <a:lnTo>
                        <a:pt x="27" y="67"/>
                      </a:lnTo>
                      <a:lnTo>
                        <a:pt x="28" y="67"/>
                      </a:lnTo>
                      <a:lnTo>
                        <a:pt x="28" y="66"/>
                      </a:lnTo>
                      <a:lnTo>
                        <a:pt x="29" y="66"/>
                      </a:lnTo>
                      <a:lnTo>
                        <a:pt x="29" y="65"/>
                      </a:lnTo>
                      <a:lnTo>
                        <a:pt x="29" y="64"/>
                      </a:lnTo>
                      <a:lnTo>
                        <a:pt x="29" y="63"/>
                      </a:lnTo>
                      <a:lnTo>
                        <a:pt x="28"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902"/>
                <p:cNvSpPr>
                  <a:spLocks/>
                </p:cNvSpPr>
                <p:nvPr/>
              </p:nvSpPr>
              <p:spPr bwMode="auto">
                <a:xfrm>
                  <a:off x="227" y="2077"/>
                  <a:ext cx="63" cy="28"/>
                </a:xfrm>
                <a:custGeom>
                  <a:avLst/>
                  <a:gdLst>
                    <a:gd name="T0" fmla="*/ 1 w 89"/>
                    <a:gd name="T1" fmla="*/ 20 h 39"/>
                    <a:gd name="T2" fmla="*/ 3 w 89"/>
                    <a:gd name="T3" fmla="*/ 20 h 39"/>
                    <a:gd name="T4" fmla="*/ 6 w 89"/>
                    <a:gd name="T5" fmla="*/ 19 h 39"/>
                    <a:gd name="T6" fmla="*/ 9 w 89"/>
                    <a:gd name="T7" fmla="*/ 19 h 39"/>
                    <a:gd name="T8" fmla="*/ 13 w 89"/>
                    <a:gd name="T9" fmla="*/ 19 h 39"/>
                    <a:gd name="T10" fmla="*/ 17 w 89"/>
                    <a:gd name="T11" fmla="*/ 18 h 39"/>
                    <a:gd name="T12" fmla="*/ 21 w 89"/>
                    <a:gd name="T13" fmla="*/ 17 h 39"/>
                    <a:gd name="T14" fmla="*/ 25 w 89"/>
                    <a:gd name="T15" fmla="*/ 17 h 39"/>
                    <a:gd name="T16" fmla="*/ 29 w 89"/>
                    <a:gd name="T17" fmla="*/ 16 h 39"/>
                    <a:gd name="T18" fmla="*/ 33 w 89"/>
                    <a:gd name="T19" fmla="*/ 14 h 39"/>
                    <a:gd name="T20" fmla="*/ 36 w 89"/>
                    <a:gd name="T21" fmla="*/ 13 h 39"/>
                    <a:gd name="T22" fmla="*/ 39 w 89"/>
                    <a:gd name="T23" fmla="*/ 11 h 39"/>
                    <a:gd name="T24" fmla="*/ 42 w 89"/>
                    <a:gd name="T25" fmla="*/ 9 h 39"/>
                    <a:gd name="T26" fmla="*/ 44 w 89"/>
                    <a:gd name="T27" fmla="*/ 8 h 39"/>
                    <a:gd name="T28" fmla="*/ 45 w 89"/>
                    <a:gd name="T29" fmla="*/ 5 h 39"/>
                    <a:gd name="T30" fmla="*/ 44 w 89"/>
                    <a:gd name="T31" fmla="*/ 2 h 39"/>
                    <a:gd name="T32" fmla="*/ 43 w 89"/>
                    <a:gd name="T33" fmla="*/ 0 h 39"/>
                    <a:gd name="T34" fmla="*/ 42 w 89"/>
                    <a:gd name="T35" fmla="*/ 2 h 39"/>
                    <a:gd name="T36" fmla="*/ 43 w 89"/>
                    <a:gd name="T37" fmla="*/ 4 h 39"/>
                    <a:gd name="T38" fmla="*/ 42 w 89"/>
                    <a:gd name="T39" fmla="*/ 5 h 39"/>
                    <a:gd name="T40" fmla="*/ 42 w 89"/>
                    <a:gd name="T41" fmla="*/ 6 h 39"/>
                    <a:gd name="T42" fmla="*/ 40 w 89"/>
                    <a:gd name="T43" fmla="*/ 9 h 39"/>
                    <a:gd name="T44" fmla="*/ 37 w 89"/>
                    <a:gd name="T45" fmla="*/ 10 h 39"/>
                    <a:gd name="T46" fmla="*/ 34 w 89"/>
                    <a:gd name="T47" fmla="*/ 11 h 39"/>
                    <a:gd name="T48" fmla="*/ 30 w 89"/>
                    <a:gd name="T49" fmla="*/ 13 h 39"/>
                    <a:gd name="T50" fmla="*/ 27 w 89"/>
                    <a:gd name="T51" fmla="*/ 14 h 39"/>
                    <a:gd name="T52" fmla="*/ 23 w 89"/>
                    <a:gd name="T53" fmla="*/ 15 h 39"/>
                    <a:gd name="T54" fmla="*/ 18 w 89"/>
                    <a:gd name="T55" fmla="*/ 16 h 39"/>
                    <a:gd name="T56" fmla="*/ 15 w 89"/>
                    <a:gd name="T57" fmla="*/ 17 h 39"/>
                    <a:gd name="T58" fmla="*/ 11 w 89"/>
                    <a:gd name="T59" fmla="*/ 17 h 39"/>
                    <a:gd name="T60" fmla="*/ 7 w 89"/>
                    <a:gd name="T61" fmla="*/ 17 h 39"/>
                    <a:gd name="T62" fmla="*/ 4 w 89"/>
                    <a:gd name="T63" fmla="*/ 17 h 39"/>
                    <a:gd name="T64" fmla="*/ 2 w 89"/>
                    <a:gd name="T65" fmla="*/ 17 h 39"/>
                    <a:gd name="T66" fmla="*/ 1 w 89"/>
                    <a:gd name="T67" fmla="*/ 17 h 39"/>
                    <a:gd name="T68" fmla="*/ 1 w 89"/>
                    <a:gd name="T69" fmla="*/ 17 h 39"/>
                    <a:gd name="T70" fmla="*/ 1 w 89"/>
                    <a:gd name="T71" fmla="*/ 17 h 39"/>
                    <a:gd name="T72" fmla="*/ 0 w 89"/>
                    <a:gd name="T73" fmla="*/ 18 h 39"/>
                    <a:gd name="T74" fmla="*/ 0 w 89"/>
                    <a:gd name="T75" fmla="*/ 19 h 39"/>
                    <a:gd name="T76" fmla="*/ 0 w 89"/>
                    <a:gd name="T77" fmla="*/ 19 h 39"/>
                    <a:gd name="T78" fmla="*/ 0 w 89"/>
                    <a:gd name="T79" fmla="*/ 19 h 39"/>
                    <a:gd name="T80" fmla="*/ 0 w 89"/>
                    <a:gd name="T81" fmla="*/ 19 h 39"/>
                    <a:gd name="T82" fmla="*/ 1 w 89"/>
                    <a:gd name="T83" fmla="*/ 20 h 39"/>
                    <a:gd name="T84" fmla="*/ 1 w 89"/>
                    <a:gd name="T85" fmla="*/ 20 h 39"/>
                    <a:gd name="T86" fmla="*/ 1 w 89"/>
                    <a:gd name="T87" fmla="*/ 20 h 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39">
                      <a:moveTo>
                        <a:pt x="1" y="39"/>
                      </a:moveTo>
                      <a:lnTo>
                        <a:pt x="2" y="39"/>
                      </a:lnTo>
                      <a:lnTo>
                        <a:pt x="4" y="39"/>
                      </a:lnTo>
                      <a:lnTo>
                        <a:pt x="6" y="39"/>
                      </a:lnTo>
                      <a:lnTo>
                        <a:pt x="9" y="39"/>
                      </a:lnTo>
                      <a:lnTo>
                        <a:pt x="12" y="38"/>
                      </a:lnTo>
                      <a:lnTo>
                        <a:pt x="15" y="37"/>
                      </a:lnTo>
                      <a:lnTo>
                        <a:pt x="18" y="37"/>
                      </a:lnTo>
                      <a:lnTo>
                        <a:pt x="22" y="37"/>
                      </a:lnTo>
                      <a:lnTo>
                        <a:pt x="26" y="36"/>
                      </a:lnTo>
                      <a:lnTo>
                        <a:pt x="30" y="36"/>
                      </a:lnTo>
                      <a:lnTo>
                        <a:pt x="34" y="35"/>
                      </a:lnTo>
                      <a:lnTo>
                        <a:pt x="38" y="34"/>
                      </a:lnTo>
                      <a:lnTo>
                        <a:pt x="42" y="33"/>
                      </a:lnTo>
                      <a:lnTo>
                        <a:pt x="46" y="32"/>
                      </a:lnTo>
                      <a:lnTo>
                        <a:pt x="50" y="32"/>
                      </a:lnTo>
                      <a:lnTo>
                        <a:pt x="54" y="31"/>
                      </a:lnTo>
                      <a:lnTo>
                        <a:pt x="58" y="30"/>
                      </a:lnTo>
                      <a:lnTo>
                        <a:pt x="62" y="29"/>
                      </a:lnTo>
                      <a:lnTo>
                        <a:pt x="66" y="27"/>
                      </a:lnTo>
                      <a:lnTo>
                        <a:pt x="69" y="26"/>
                      </a:lnTo>
                      <a:lnTo>
                        <a:pt x="72" y="25"/>
                      </a:lnTo>
                      <a:lnTo>
                        <a:pt x="75" y="23"/>
                      </a:lnTo>
                      <a:lnTo>
                        <a:pt x="78" y="22"/>
                      </a:lnTo>
                      <a:lnTo>
                        <a:pt x="81" y="20"/>
                      </a:lnTo>
                      <a:lnTo>
                        <a:pt x="83" y="18"/>
                      </a:lnTo>
                      <a:lnTo>
                        <a:pt x="85" y="17"/>
                      </a:lnTo>
                      <a:lnTo>
                        <a:pt x="87" y="15"/>
                      </a:lnTo>
                      <a:lnTo>
                        <a:pt x="88" y="12"/>
                      </a:lnTo>
                      <a:lnTo>
                        <a:pt x="89" y="10"/>
                      </a:lnTo>
                      <a:lnTo>
                        <a:pt x="89" y="7"/>
                      </a:lnTo>
                      <a:lnTo>
                        <a:pt x="88" y="4"/>
                      </a:lnTo>
                      <a:lnTo>
                        <a:pt x="87" y="2"/>
                      </a:lnTo>
                      <a:lnTo>
                        <a:pt x="86" y="0"/>
                      </a:lnTo>
                      <a:lnTo>
                        <a:pt x="83" y="2"/>
                      </a:lnTo>
                      <a:lnTo>
                        <a:pt x="85" y="4"/>
                      </a:lnTo>
                      <a:lnTo>
                        <a:pt x="85" y="6"/>
                      </a:lnTo>
                      <a:lnTo>
                        <a:pt x="86" y="8"/>
                      </a:lnTo>
                      <a:lnTo>
                        <a:pt x="86" y="9"/>
                      </a:lnTo>
                      <a:lnTo>
                        <a:pt x="85" y="10"/>
                      </a:lnTo>
                      <a:lnTo>
                        <a:pt x="85" y="12"/>
                      </a:lnTo>
                      <a:lnTo>
                        <a:pt x="83" y="13"/>
                      </a:lnTo>
                      <a:lnTo>
                        <a:pt x="81" y="15"/>
                      </a:lnTo>
                      <a:lnTo>
                        <a:pt x="79" y="17"/>
                      </a:lnTo>
                      <a:lnTo>
                        <a:pt x="77" y="18"/>
                      </a:lnTo>
                      <a:lnTo>
                        <a:pt x="74" y="20"/>
                      </a:lnTo>
                      <a:lnTo>
                        <a:pt x="71" y="20"/>
                      </a:lnTo>
                      <a:lnTo>
                        <a:pt x="68" y="22"/>
                      </a:lnTo>
                      <a:lnTo>
                        <a:pt x="64" y="23"/>
                      </a:lnTo>
                      <a:lnTo>
                        <a:pt x="61" y="25"/>
                      </a:lnTo>
                      <a:lnTo>
                        <a:pt x="57" y="25"/>
                      </a:lnTo>
                      <a:lnTo>
                        <a:pt x="53" y="27"/>
                      </a:lnTo>
                      <a:lnTo>
                        <a:pt x="49" y="28"/>
                      </a:lnTo>
                      <a:lnTo>
                        <a:pt x="45" y="29"/>
                      </a:lnTo>
                      <a:lnTo>
                        <a:pt x="41" y="30"/>
                      </a:lnTo>
                      <a:lnTo>
                        <a:pt x="37" y="30"/>
                      </a:lnTo>
                      <a:lnTo>
                        <a:pt x="33" y="31"/>
                      </a:lnTo>
                      <a:lnTo>
                        <a:pt x="29" y="32"/>
                      </a:lnTo>
                      <a:lnTo>
                        <a:pt x="26" y="32"/>
                      </a:lnTo>
                      <a:lnTo>
                        <a:pt x="22" y="32"/>
                      </a:lnTo>
                      <a:lnTo>
                        <a:pt x="18" y="33"/>
                      </a:lnTo>
                      <a:lnTo>
                        <a:pt x="14" y="33"/>
                      </a:lnTo>
                      <a:lnTo>
                        <a:pt x="12" y="34"/>
                      </a:lnTo>
                      <a:lnTo>
                        <a:pt x="9" y="34"/>
                      </a:lnTo>
                      <a:lnTo>
                        <a:pt x="6" y="34"/>
                      </a:lnTo>
                      <a:lnTo>
                        <a:pt x="4" y="34"/>
                      </a:lnTo>
                      <a:lnTo>
                        <a:pt x="2" y="34"/>
                      </a:lnTo>
                      <a:lnTo>
                        <a:pt x="1" y="34"/>
                      </a:lnTo>
                      <a:lnTo>
                        <a:pt x="1" y="35"/>
                      </a:lnTo>
                      <a:lnTo>
                        <a:pt x="0" y="35"/>
                      </a:lnTo>
                      <a:lnTo>
                        <a:pt x="0" y="36"/>
                      </a:lnTo>
                      <a:lnTo>
                        <a:pt x="0" y="37"/>
                      </a:lnTo>
                      <a:lnTo>
                        <a:pt x="0" y="38"/>
                      </a:lnTo>
                      <a:lnTo>
                        <a:pt x="1" y="38"/>
                      </a:lnTo>
                      <a:lnTo>
                        <a:pt x="1" y="39"/>
                      </a:lnTo>
                      <a:lnTo>
                        <a:pt x="2" y="39"/>
                      </a:lnTo>
                      <a:lnTo>
                        <a:pt x="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903"/>
                <p:cNvSpPr>
                  <a:spLocks/>
                </p:cNvSpPr>
                <p:nvPr/>
              </p:nvSpPr>
              <p:spPr bwMode="auto">
                <a:xfrm>
                  <a:off x="217" y="2043"/>
                  <a:ext cx="13" cy="62"/>
                </a:xfrm>
                <a:custGeom>
                  <a:avLst/>
                  <a:gdLst>
                    <a:gd name="T0" fmla="*/ 9 w 18"/>
                    <a:gd name="T1" fmla="*/ 1 h 86"/>
                    <a:gd name="T2" fmla="*/ 9 w 18"/>
                    <a:gd name="T3" fmla="*/ 1 h 86"/>
                    <a:gd name="T4" fmla="*/ 7 w 18"/>
                    <a:gd name="T5" fmla="*/ 1 h 86"/>
                    <a:gd name="T6" fmla="*/ 7 w 18"/>
                    <a:gd name="T7" fmla="*/ 2 h 86"/>
                    <a:gd name="T8" fmla="*/ 6 w 18"/>
                    <a:gd name="T9" fmla="*/ 4 h 86"/>
                    <a:gd name="T10" fmla="*/ 5 w 18"/>
                    <a:gd name="T11" fmla="*/ 6 h 86"/>
                    <a:gd name="T12" fmla="*/ 3 w 18"/>
                    <a:gd name="T13" fmla="*/ 9 h 86"/>
                    <a:gd name="T14" fmla="*/ 2 w 18"/>
                    <a:gd name="T15" fmla="*/ 12 h 86"/>
                    <a:gd name="T16" fmla="*/ 1 w 18"/>
                    <a:gd name="T17" fmla="*/ 16 h 86"/>
                    <a:gd name="T18" fmla="*/ 1 w 18"/>
                    <a:gd name="T19" fmla="*/ 19 h 86"/>
                    <a:gd name="T20" fmla="*/ 0 w 18"/>
                    <a:gd name="T21" fmla="*/ 23 h 86"/>
                    <a:gd name="T22" fmla="*/ 0 w 18"/>
                    <a:gd name="T23" fmla="*/ 27 h 86"/>
                    <a:gd name="T24" fmla="*/ 1 w 18"/>
                    <a:gd name="T25" fmla="*/ 31 h 86"/>
                    <a:gd name="T26" fmla="*/ 1 w 18"/>
                    <a:gd name="T27" fmla="*/ 35 h 86"/>
                    <a:gd name="T28" fmla="*/ 3 w 18"/>
                    <a:gd name="T29" fmla="*/ 38 h 86"/>
                    <a:gd name="T30" fmla="*/ 5 w 18"/>
                    <a:gd name="T31" fmla="*/ 42 h 86"/>
                    <a:gd name="T32" fmla="*/ 9 w 18"/>
                    <a:gd name="T33" fmla="*/ 45 h 86"/>
                    <a:gd name="T34" fmla="*/ 8 w 18"/>
                    <a:gd name="T35" fmla="*/ 42 h 86"/>
                    <a:gd name="T36" fmla="*/ 5 w 18"/>
                    <a:gd name="T37" fmla="*/ 38 h 86"/>
                    <a:gd name="T38" fmla="*/ 3 w 18"/>
                    <a:gd name="T39" fmla="*/ 35 h 86"/>
                    <a:gd name="T40" fmla="*/ 2 w 18"/>
                    <a:gd name="T41" fmla="*/ 32 h 86"/>
                    <a:gd name="T42" fmla="*/ 1 w 18"/>
                    <a:gd name="T43" fmla="*/ 29 h 86"/>
                    <a:gd name="T44" fmla="*/ 1 w 18"/>
                    <a:gd name="T45" fmla="*/ 25 h 86"/>
                    <a:gd name="T46" fmla="*/ 2 w 18"/>
                    <a:gd name="T47" fmla="*/ 22 h 86"/>
                    <a:gd name="T48" fmla="*/ 3 w 18"/>
                    <a:gd name="T49" fmla="*/ 18 h 86"/>
                    <a:gd name="T50" fmla="*/ 3 w 18"/>
                    <a:gd name="T51" fmla="*/ 14 h 86"/>
                    <a:gd name="T52" fmla="*/ 4 w 18"/>
                    <a:gd name="T53" fmla="*/ 12 h 86"/>
                    <a:gd name="T54" fmla="*/ 5 w 18"/>
                    <a:gd name="T55" fmla="*/ 9 h 86"/>
                    <a:gd name="T56" fmla="*/ 7 w 18"/>
                    <a:gd name="T57" fmla="*/ 6 h 86"/>
                    <a:gd name="T58" fmla="*/ 7 w 18"/>
                    <a:gd name="T59" fmla="*/ 4 h 86"/>
                    <a:gd name="T60" fmla="*/ 9 w 18"/>
                    <a:gd name="T61" fmla="*/ 3 h 86"/>
                    <a:gd name="T62" fmla="*/ 9 w 18"/>
                    <a:gd name="T63" fmla="*/ 2 h 86"/>
                    <a:gd name="T64" fmla="*/ 9 w 18"/>
                    <a:gd name="T65" fmla="*/ 2 h 86"/>
                    <a:gd name="T66" fmla="*/ 9 w 18"/>
                    <a:gd name="T67" fmla="*/ 1 h 86"/>
                    <a:gd name="T68" fmla="*/ 9 w 18"/>
                    <a:gd name="T69" fmla="*/ 1 h 86"/>
                    <a:gd name="T70" fmla="*/ 9 w 18"/>
                    <a:gd name="T71" fmla="*/ 1 h 86"/>
                    <a:gd name="T72" fmla="*/ 9 w 18"/>
                    <a:gd name="T73" fmla="*/ 2 h 86"/>
                    <a:gd name="T74" fmla="*/ 9 w 18"/>
                    <a:gd name="T75" fmla="*/ 2 h 86"/>
                    <a:gd name="T76" fmla="*/ 9 w 18"/>
                    <a:gd name="T77" fmla="*/ 2 h 86"/>
                    <a:gd name="T78" fmla="*/ 9 w 18"/>
                    <a:gd name="T79" fmla="*/ 2 h 86"/>
                    <a:gd name="T80" fmla="*/ 9 w 18"/>
                    <a:gd name="T81" fmla="*/ 2 h 86"/>
                    <a:gd name="T82" fmla="*/ 9 w 18"/>
                    <a:gd name="T83" fmla="*/ 2 h 86"/>
                    <a:gd name="T84" fmla="*/ 9 w 18"/>
                    <a:gd name="T85" fmla="*/ 1 h 86"/>
                    <a:gd name="T86" fmla="*/ 9 w 18"/>
                    <a:gd name="T87" fmla="*/ 1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 h="86">
                      <a:moveTo>
                        <a:pt x="15" y="2"/>
                      </a:moveTo>
                      <a:lnTo>
                        <a:pt x="18" y="2"/>
                      </a:lnTo>
                      <a:lnTo>
                        <a:pt x="17" y="0"/>
                      </a:lnTo>
                      <a:lnTo>
                        <a:pt x="16" y="1"/>
                      </a:lnTo>
                      <a:lnTo>
                        <a:pt x="15" y="1"/>
                      </a:lnTo>
                      <a:lnTo>
                        <a:pt x="14" y="2"/>
                      </a:lnTo>
                      <a:lnTo>
                        <a:pt x="14" y="3"/>
                      </a:lnTo>
                      <a:lnTo>
                        <a:pt x="12" y="4"/>
                      </a:lnTo>
                      <a:lnTo>
                        <a:pt x="11" y="6"/>
                      </a:lnTo>
                      <a:lnTo>
                        <a:pt x="11" y="8"/>
                      </a:lnTo>
                      <a:lnTo>
                        <a:pt x="9" y="10"/>
                      </a:lnTo>
                      <a:lnTo>
                        <a:pt x="9" y="12"/>
                      </a:lnTo>
                      <a:lnTo>
                        <a:pt x="7" y="15"/>
                      </a:lnTo>
                      <a:lnTo>
                        <a:pt x="6" y="17"/>
                      </a:lnTo>
                      <a:lnTo>
                        <a:pt x="5" y="21"/>
                      </a:lnTo>
                      <a:lnTo>
                        <a:pt x="4" y="24"/>
                      </a:lnTo>
                      <a:lnTo>
                        <a:pt x="3" y="27"/>
                      </a:lnTo>
                      <a:lnTo>
                        <a:pt x="2" y="30"/>
                      </a:lnTo>
                      <a:lnTo>
                        <a:pt x="2" y="33"/>
                      </a:lnTo>
                      <a:lnTo>
                        <a:pt x="1" y="38"/>
                      </a:lnTo>
                      <a:lnTo>
                        <a:pt x="0" y="41"/>
                      </a:lnTo>
                      <a:lnTo>
                        <a:pt x="0" y="44"/>
                      </a:lnTo>
                      <a:lnTo>
                        <a:pt x="0" y="48"/>
                      </a:lnTo>
                      <a:lnTo>
                        <a:pt x="0" y="51"/>
                      </a:lnTo>
                      <a:lnTo>
                        <a:pt x="0" y="55"/>
                      </a:lnTo>
                      <a:lnTo>
                        <a:pt x="1" y="60"/>
                      </a:lnTo>
                      <a:lnTo>
                        <a:pt x="2" y="63"/>
                      </a:lnTo>
                      <a:lnTo>
                        <a:pt x="2" y="66"/>
                      </a:lnTo>
                      <a:lnTo>
                        <a:pt x="4" y="70"/>
                      </a:lnTo>
                      <a:lnTo>
                        <a:pt x="6" y="74"/>
                      </a:lnTo>
                      <a:lnTo>
                        <a:pt x="7" y="77"/>
                      </a:lnTo>
                      <a:lnTo>
                        <a:pt x="10" y="80"/>
                      </a:lnTo>
                      <a:lnTo>
                        <a:pt x="13" y="83"/>
                      </a:lnTo>
                      <a:lnTo>
                        <a:pt x="16" y="86"/>
                      </a:lnTo>
                      <a:lnTo>
                        <a:pt x="18" y="82"/>
                      </a:lnTo>
                      <a:lnTo>
                        <a:pt x="15" y="80"/>
                      </a:lnTo>
                      <a:lnTo>
                        <a:pt x="12" y="77"/>
                      </a:lnTo>
                      <a:lnTo>
                        <a:pt x="10" y="74"/>
                      </a:lnTo>
                      <a:lnTo>
                        <a:pt x="8" y="71"/>
                      </a:lnTo>
                      <a:lnTo>
                        <a:pt x="6" y="68"/>
                      </a:lnTo>
                      <a:lnTo>
                        <a:pt x="5" y="65"/>
                      </a:lnTo>
                      <a:lnTo>
                        <a:pt x="4" y="61"/>
                      </a:lnTo>
                      <a:lnTo>
                        <a:pt x="4" y="58"/>
                      </a:lnTo>
                      <a:lnTo>
                        <a:pt x="3" y="55"/>
                      </a:lnTo>
                      <a:lnTo>
                        <a:pt x="3" y="51"/>
                      </a:lnTo>
                      <a:lnTo>
                        <a:pt x="3" y="48"/>
                      </a:lnTo>
                      <a:lnTo>
                        <a:pt x="3" y="45"/>
                      </a:lnTo>
                      <a:lnTo>
                        <a:pt x="4" y="41"/>
                      </a:lnTo>
                      <a:lnTo>
                        <a:pt x="4" y="38"/>
                      </a:lnTo>
                      <a:lnTo>
                        <a:pt x="5" y="34"/>
                      </a:lnTo>
                      <a:lnTo>
                        <a:pt x="5" y="31"/>
                      </a:lnTo>
                      <a:lnTo>
                        <a:pt x="6" y="28"/>
                      </a:lnTo>
                      <a:lnTo>
                        <a:pt x="7" y="25"/>
                      </a:lnTo>
                      <a:lnTo>
                        <a:pt x="8" y="22"/>
                      </a:lnTo>
                      <a:lnTo>
                        <a:pt x="9" y="19"/>
                      </a:lnTo>
                      <a:lnTo>
                        <a:pt x="10" y="17"/>
                      </a:lnTo>
                      <a:lnTo>
                        <a:pt x="11" y="14"/>
                      </a:lnTo>
                      <a:lnTo>
                        <a:pt x="12" y="12"/>
                      </a:lnTo>
                      <a:lnTo>
                        <a:pt x="13" y="10"/>
                      </a:lnTo>
                      <a:lnTo>
                        <a:pt x="14" y="8"/>
                      </a:lnTo>
                      <a:lnTo>
                        <a:pt x="15" y="6"/>
                      </a:lnTo>
                      <a:lnTo>
                        <a:pt x="16" y="6"/>
                      </a:lnTo>
                      <a:lnTo>
                        <a:pt x="17" y="5"/>
                      </a:lnTo>
                      <a:lnTo>
                        <a:pt x="17" y="4"/>
                      </a:lnTo>
                      <a:lnTo>
                        <a:pt x="16" y="4"/>
                      </a:lnTo>
                      <a:lnTo>
                        <a:pt x="15" y="2"/>
                      </a:lnTo>
                      <a:lnTo>
                        <a:pt x="18" y="2"/>
                      </a:lnTo>
                      <a:lnTo>
                        <a:pt x="15" y="2"/>
                      </a:lnTo>
                      <a:lnTo>
                        <a:pt x="16" y="2"/>
                      </a:lnTo>
                      <a:lnTo>
                        <a:pt x="16" y="3"/>
                      </a:lnTo>
                      <a:lnTo>
                        <a:pt x="16" y="4"/>
                      </a:lnTo>
                      <a:lnTo>
                        <a:pt x="17" y="4"/>
                      </a:lnTo>
                      <a:lnTo>
                        <a:pt x="18" y="4"/>
                      </a:lnTo>
                      <a:lnTo>
                        <a:pt x="18" y="3"/>
                      </a:lnTo>
                      <a:lnTo>
                        <a:pt x="18" y="2"/>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904"/>
                <p:cNvSpPr>
                  <a:spLocks/>
                </p:cNvSpPr>
                <p:nvPr/>
              </p:nvSpPr>
              <p:spPr bwMode="auto">
                <a:xfrm>
                  <a:off x="206" y="2009"/>
                  <a:ext cx="23" cy="35"/>
                </a:xfrm>
                <a:custGeom>
                  <a:avLst/>
                  <a:gdLst>
                    <a:gd name="T0" fmla="*/ 1 w 32"/>
                    <a:gd name="T1" fmla="*/ 1 h 50"/>
                    <a:gd name="T2" fmla="*/ 0 w 32"/>
                    <a:gd name="T3" fmla="*/ 3 h 50"/>
                    <a:gd name="T4" fmla="*/ 1 w 32"/>
                    <a:gd name="T5" fmla="*/ 4 h 50"/>
                    <a:gd name="T6" fmla="*/ 1 w 32"/>
                    <a:gd name="T7" fmla="*/ 6 h 50"/>
                    <a:gd name="T8" fmla="*/ 2 w 32"/>
                    <a:gd name="T9" fmla="*/ 8 h 50"/>
                    <a:gd name="T10" fmla="*/ 3 w 32"/>
                    <a:gd name="T11" fmla="*/ 9 h 50"/>
                    <a:gd name="T12" fmla="*/ 4 w 32"/>
                    <a:gd name="T13" fmla="*/ 11 h 50"/>
                    <a:gd name="T14" fmla="*/ 6 w 32"/>
                    <a:gd name="T15" fmla="*/ 13 h 50"/>
                    <a:gd name="T16" fmla="*/ 7 w 32"/>
                    <a:gd name="T17" fmla="*/ 14 h 50"/>
                    <a:gd name="T18" fmla="*/ 9 w 32"/>
                    <a:gd name="T19" fmla="*/ 15 h 50"/>
                    <a:gd name="T20" fmla="*/ 10 w 32"/>
                    <a:gd name="T21" fmla="*/ 16 h 50"/>
                    <a:gd name="T22" fmla="*/ 12 w 32"/>
                    <a:gd name="T23" fmla="*/ 18 h 50"/>
                    <a:gd name="T24" fmla="*/ 13 w 32"/>
                    <a:gd name="T25" fmla="*/ 20 h 50"/>
                    <a:gd name="T26" fmla="*/ 14 w 32"/>
                    <a:gd name="T27" fmla="*/ 21 h 50"/>
                    <a:gd name="T28" fmla="*/ 14 w 32"/>
                    <a:gd name="T29" fmla="*/ 23 h 50"/>
                    <a:gd name="T30" fmla="*/ 15 w 32"/>
                    <a:gd name="T31" fmla="*/ 24 h 50"/>
                    <a:gd name="T32" fmla="*/ 17 w 32"/>
                    <a:gd name="T33" fmla="*/ 25 h 50"/>
                    <a:gd name="T34" fmla="*/ 17 w 32"/>
                    <a:gd name="T35" fmla="*/ 23 h 50"/>
                    <a:gd name="T36" fmla="*/ 16 w 32"/>
                    <a:gd name="T37" fmla="*/ 21 h 50"/>
                    <a:gd name="T38" fmla="*/ 15 w 32"/>
                    <a:gd name="T39" fmla="*/ 19 h 50"/>
                    <a:gd name="T40" fmla="*/ 14 w 32"/>
                    <a:gd name="T41" fmla="*/ 18 h 50"/>
                    <a:gd name="T42" fmla="*/ 12 w 32"/>
                    <a:gd name="T43" fmla="*/ 16 h 50"/>
                    <a:gd name="T44" fmla="*/ 11 w 32"/>
                    <a:gd name="T45" fmla="*/ 14 h 50"/>
                    <a:gd name="T46" fmla="*/ 9 w 32"/>
                    <a:gd name="T47" fmla="*/ 13 h 50"/>
                    <a:gd name="T48" fmla="*/ 8 w 32"/>
                    <a:gd name="T49" fmla="*/ 11 h 50"/>
                    <a:gd name="T50" fmla="*/ 6 w 32"/>
                    <a:gd name="T51" fmla="*/ 10 h 50"/>
                    <a:gd name="T52" fmla="*/ 4 w 32"/>
                    <a:gd name="T53" fmla="*/ 8 h 50"/>
                    <a:gd name="T54" fmla="*/ 4 w 32"/>
                    <a:gd name="T55" fmla="*/ 7 h 50"/>
                    <a:gd name="T56" fmla="*/ 3 w 32"/>
                    <a:gd name="T57" fmla="*/ 6 h 50"/>
                    <a:gd name="T58" fmla="*/ 2 w 32"/>
                    <a:gd name="T59" fmla="*/ 4 h 50"/>
                    <a:gd name="T60" fmla="*/ 1 w 32"/>
                    <a:gd name="T61" fmla="*/ 3 h 50"/>
                    <a:gd name="T62" fmla="*/ 2 w 32"/>
                    <a:gd name="T63" fmla="*/ 3 h 50"/>
                    <a:gd name="T64" fmla="*/ 2 w 32"/>
                    <a:gd name="T65" fmla="*/ 2 h 50"/>
                    <a:gd name="T66" fmla="*/ 2 w 32"/>
                    <a:gd name="T67" fmla="*/ 1 h 50"/>
                    <a:gd name="T68" fmla="*/ 3 w 32"/>
                    <a:gd name="T69" fmla="*/ 1 h 50"/>
                    <a:gd name="T70" fmla="*/ 2 w 32"/>
                    <a:gd name="T71" fmla="*/ 1 h 50"/>
                    <a:gd name="T72" fmla="*/ 2 w 32"/>
                    <a:gd name="T73" fmla="*/ 1 h 50"/>
                    <a:gd name="T74" fmla="*/ 2 w 32"/>
                    <a:gd name="T75" fmla="*/ 0 h 50"/>
                    <a:gd name="T76" fmla="*/ 1 w 32"/>
                    <a:gd name="T77" fmla="*/ 0 h 50"/>
                    <a:gd name="T78" fmla="*/ 1 w 32"/>
                    <a:gd name="T79" fmla="*/ 0 h 50"/>
                    <a:gd name="T80" fmla="*/ 1 w 32"/>
                    <a:gd name="T81" fmla="*/ 1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 h="50">
                      <a:moveTo>
                        <a:pt x="2" y="1"/>
                      </a:moveTo>
                      <a:lnTo>
                        <a:pt x="1" y="3"/>
                      </a:lnTo>
                      <a:lnTo>
                        <a:pt x="1" y="4"/>
                      </a:lnTo>
                      <a:lnTo>
                        <a:pt x="0" y="6"/>
                      </a:lnTo>
                      <a:lnTo>
                        <a:pt x="1" y="8"/>
                      </a:lnTo>
                      <a:lnTo>
                        <a:pt x="1" y="9"/>
                      </a:lnTo>
                      <a:lnTo>
                        <a:pt x="1" y="11"/>
                      </a:lnTo>
                      <a:lnTo>
                        <a:pt x="2" y="12"/>
                      </a:lnTo>
                      <a:lnTo>
                        <a:pt x="2" y="14"/>
                      </a:lnTo>
                      <a:lnTo>
                        <a:pt x="4" y="15"/>
                      </a:lnTo>
                      <a:lnTo>
                        <a:pt x="4" y="16"/>
                      </a:lnTo>
                      <a:lnTo>
                        <a:pt x="6" y="18"/>
                      </a:lnTo>
                      <a:lnTo>
                        <a:pt x="7" y="20"/>
                      </a:lnTo>
                      <a:lnTo>
                        <a:pt x="8" y="21"/>
                      </a:lnTo>
                      <a:lnTo>
                        <a:pt x="9" y="23"/>
                      </a:lnTo>
                      <a:lnTo>
                        <a:pt x="11" y="25"/>
                      </a:lnTo>
                      <a:lnTo>
                        <a:pt x="13" y="26"/>
                      </a:lnTo>
                      <a:lnTo>
                        <a:pt x="14" y="28"/>
                      </a:lnTo>
                      <a:lnTo>
                        <a:pt x="16" y="29"/>
                      </a:lnTo>
                      <a:lnTo>
                        <a:pt x="17" y="30"/>
                      </a:lnTo>
                      <a:lnTo>
                        <a:pt x="19" y="32"/>
                      </a:lnTo>
                      <a:lnTo>
                        <a:pt x="20" y="33"/>
                      </a:lnTo>
                      <a:lnTo>
                        <a:pt x="21" y="35"/>
                      </a:lnTo>
                      <a:lnTo>
                        <a:pt x="23" y="37"/>
                      </a:lnTo>
                      <a:lnTo>
                        <a:pt x="24" y="38"/>
                      </a:lnTo>
                      <a:lnTo>
                        <a:pt x="25" y="40"/>
                      </a:lnTo>
                      <a:lnTo>
                        <a:pt x="26" y="42"/>
                      </a:lnTo>
                      <a:lnTo>
                        <a:pt x="27" y="43"/>
                      </a:lnTo>
                      <a:lnTo>
                        <a:pt x="28" y="45"/>
                      </a:lnTo>
                      <a:lnTo>
                        <a:pt x="28" y="47"/>
                      </a:lnTo>
                      <a:lnTo>
                        <a:pt x="29" y="48"/>
                      </a:lnTo>
                      <a:lnTo>
                        <a:pt x="29" y="49"/>
                      </a:lnTo>
                      <a:lnTo>
                        <a:pt x="29" y="50"/>
                      </a:lnTo>
                      <a:lnTo>
                        <a:pt x="32" y="50"/>
                      </a:lnTo>
                      <a:lnTo>
                        <a:pt x="32" y="49"/>
                      </a:lnTo>
                      <a:lnTo>
                        <a:pt x="32" y="47"/>
                      </a:lnTo>
                      <a:lnTo>
                        <a:pt x="31" y="45"/>
                      </a:lnTo>
                      <a:lnTo>
                        <a:pt x="31" y="43"/>
                      </a:lnTo>
                      <a:lnTo>
                        <a:pt x="30" y="41"/>
                      </a:lnTo>
                      <a:lnTo>
                        <a:pt x="29" y="39"/>
                      </a:lnTo>
                      <a:lnTo>
                        <a:pt x="28" y="38"/>
                      </a:lnTo>
                      <a:lnTo>
                        <a:pt x="26" y="36"/>
                      </a:lnTo>
                      <a:lnTo>
                        <a:pt x="25" y="34"/>
                      </a:lnTo>
                      <a:lnTo>
                        <a:pt x="24" y="33"/>
                      </a:lnTo>
                      <a:lnTo>
                        <a:pt x="22" y="30"/>
                      </a:lnTo>
                      <a:lnTo>
                        <a:pt x="21" y="29"/>
                      </a:lnTo>
                      <a:lnTo>
                        <a:pt x="19" y="28"/>
                      </a:lnTo>
                      <a:lnTo>
                        <a:pt x="18" y="26"/>
                      </a:lnTo>
                      <a:lnTo>
                        <a:pt x="16" y="25"/>
                      </a:lnTo>
                      <a:lnTo>
                        <a:pt x="15" y="23"/>
                      </a:lnTo>
                      <a:lnTo>
                        <a:pt x="13" y="21"/>
                      </a:lnTo>
                      <a:lnTo>
                        <a:pt x="12" y="20"/>
                      </a:lnTo>
                      <a:lnTo>
                        <a:pt x="11" y="18"/>
                      </a:lnTo>
                      <a:lnTo>
                        <a:pt x="9" y="16"/>
                      </a:lnTo>
                      <a:lnTo>
                        <a:pt x="8" y="16"/>
                      </a:lnTo>
                      <a:lnTo>
                        <a:pt x="7" y="14"/>
                      </a:lnTo>
                      <a:lnTo>
                        <a:pt x="6" y="12"/>
                      </a:lnTo>
                      <a:lnTo>
                        <a:pt x="5" y="11"/>
                      </a:lnTo>
                      <a:lnTo>
                        <a:pt x="4" y="10"/>
                      </a:lnTo>
                      <a:lnTo>
                        <a:pt x="4" y="9"/>
                      </a:lnTo>
                      <a:lnTo>
                        <a:pt x="4" y="8"/>
                      </a:lnTo>
                      <a:lnTo>
                        <a:pt x="3" y="6"/>
                      </a:lnTo>
                      <a:lnTo>
                        <a:pt x="4" y="6"/>
                      </a:lnTo>
                      <a:lnTo>
                        <a:pt x="4" y="5"/>
                      </a:lnTo>
                      <a:lnTo>
                        <a:pt x="4" y="4"/>
                      </a:lnTo>
                      <a:lnTo>
                        <a:pt x="4" y="3"/>
                      </a:lnTo>
                      <a:lnTo>
                        <a:pt x="5" y="3"/>
                      </a:lnTo>
                      <a:lnTo>
                        <a:pt x="4" y="3"/>
                      </a:lnTo>
                      <a:lnTo>
                        <a:pt x="4" y="2"/>
                      </a:lnTo>
                      <a:lnTo>
                        <a:pt x="4" y="1"/>
                      </a:lnTo>
                      <a:lnTo>
                        <a:pt x="4" y="0"/>
                      </a:lnTo>
                      <a:lnTo>
                        <a:pt x="3" y="0"/>
                      </a:lnTo>
                      <a:lnTo>
                        <a:pt x="2" y="0"/>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905"/>
                <p:cNvSpPr>
                  <a:spLocks/>
                </p:cNvSpPr>
                <p:nvPr/>
              </p:nvSpPr>
              <p:spPr bwMode="auto">
                <a:xfrm>
                  <a:off x="209" y="1954"/>
                  <a:ext cx="32" cy="58"/>
                </a:xfrm>
                <a:custGeom>
                  <a:avLst/>
                  <a:gdLst>
                    <a:gd name="T0" fmla="*/ 3 w 47"/>
                    <a:gd name="T1" fmla="*/ 24 h 81"/>
                    <a:gd name="T2" fmla="*/ 3 w 47"/>
                    <a:gd name="T3" fmla="*/ 21 h 81"/>
                    <a:gd name="T4" fmla="*/ 5 w 47"/>
                    <a:gd name="T5" fmla="*/ 16 h 81"/>
                    <a:gd name="T6" fmla="*/ 7 w 47"/>
                    <a:gd name="T7" fmla="*/ 13 h 81"/>
                    <a:gd name="T8" fmla="*/ 10 w 47"/>
                    <a:gd name="T9" fmla="*/ 9 h 81"/>
                    <a:gd name="T10" fmla="*/ 13 w 47"/>
                    <a:gd name="T11" fmla="*/ 6 h 81"/>
                    <a:gd name="T12" fmla="*/ 15 w 47"/>
                    <a:gd name="T13" fmla="*/ 4 h 81"/>
                    <a:gd name="T14" fmla="*/ 18 w 47"/>
                    <a:gd name="T15" fmla="*/ 3 h 81"/>
                    <a:gd name="T16" fmla="*/ 20 w 47"/>
                    <a:gd name="T17" fmla="*/ 2 h 81"/>
                    <a:gd name="T18" fmla="*/ 20 w 47"/>
                    <a:gd name="T19" fmla="*/ 2 h 81"/>
                    <a:gd name="T20" fmla="*/ 20 w 47"/>
                    <a:gd name="T21" fmla="*/ 3 h 81"/>
                    <a:gd name="T22" fmla="*/ 20 w 47"/>
                    <a:gd name="T23" fmla="*/ 6 h 81"/>
                    <a:gd name="T24" fmla="*/ 18 w 47"/>
                    <a:gd name="T25" fmla="*/ 10 h 81"/>
                    <a:gd name="T26" fmla="*/ 15 w 47"/>
                    <a:gd name="T27" fmla="*/ 16 h 81"/>
                    <a:gd name="T28" fmla="*/ 11 w 47"/>
                    <a:gd name="T29" fmla="*/ 24 h 81"/>
                    <a:gd name="T30" fmla="*/ 4 w 47"/>
                    <a:gd name="T31" fmla="*/ 34 h 81"/>
                    <a:gd name="T32" fmla="*/ 1 w 47"/>
                    <a:gd name="T33" fmla="*/ 42 h 81"/>
                    <a:gd name="T34" fmla="*/ 9 w 47"/>
                    <a:gd name="T35" fmla="*/ 30 h 81"/>
                    <a:gd name="T36" fmla="*/ 14 w 47"/>
                    <a:gd name="T37" fmla="*/ 21 h 81"/>
                    <a:gd name="T38" fmla="*/ 18 w 47"/>
                    <a:gd name="T39" fmla="*/ 14 h 81"/>
                    <a:gd name="T40" fmla="*/ 21 w 47"/>
                    <a:gd name="T41" fmla="*/ 8 h 81"/>
                    <a:gd name="T42" fmla="*/ 22 w 47"/>
                    <a:gd name="T43" fmla="*/ 4 h 81"/>
                    <a:gd name="T44" fmla="*/ 22 w 47"/>
                    <a:gd name="T45" fmla="*/ 1 h 81"/>
                    <a:gd name="T46" fmla="*/ 20 w 47"/>
                    <a:gd name="T47" fmla="*/ 0 h 81"/>
                    <a:gd name="T48" fmla="*/ 18 w 47"/>
                    <a:gd name="T49" fmla="*/ 1 h 81"/>
                    <a:gd name="T50" fmla="*/ 16 w 47"/>
                    <a:gd name="T51" fmla="*/ 1 h 81"/>
                    <a:gd name="T52" fmla="*/ 13 w 47"/>
                    <a:gd name="T53" fmla="*/ 4 h 81"/>
                    <a:gd name="T54" fmla="*/ 11 w 47"/>
                    <a:gd name="T55" fmla="*/ 6 h 81"/>
                    <a:gd name="T56" fmla="*/ 8 w 47"/>
                    <a:gd name="T57" fmla="*/ 9 h 81"/>
                    <a:gd name="T58" fmla="*/ 5 w 47"/>
                    <a:gd name="T59" fmla="*/ 14 h 81"/>
                    <a:gd name="T60" fmla="*/ 3 w 47"/>
                    <a:gd name="T61" fmla="*/ 17 h 81"/>
                    <a:gd name="T62" fmla="*/ 2 w 47"/>
                    <a:gd name="T63" fmla="*/ 21 h 81"/>
                    <a:gd name="T64" fmla="*/ 1 w 47"/>
                    <a:gd name="T65" fmla="*/ 26 h 81"/>
                    <a:gd name="T66" fmla="*/ 1 w 47"/>
                    <a:gd name="T67" fmla="*/ 26 h 81"/>
                    <a:gd name="T68" fmla="*/ 1 w 47"/>
                    <a:gd name="T69" fmla="*/ 26 h 81"/>
                    <a:gd name="T70" fmla="*/ 1 w 47"/>
                    <a:gd name="T71" fmla="*/ 26 h 81"/>
                    <a:gd name="T72" fmla="*/ 2 w 47"/>
                    <a:gd name="T73" fmla="*/ 26 h 81"/>
                    <a:gd name="T74" fmla="*/ 2 w 47"/>
                    <a:gd name="T75" fmla="*/ 26 h 81"/>
                    <a:gd name="T76" fmla="*/ 2 w 47"/>
                    <a:gd name="T77" fmla="*/ 26 h 81"/>
                    <a:gd name="T78" fmla="*/ 2 w 47"/>
                    <a:gd name="T79" fmla="*/ 26 h 81"/>
                    <a:gd name="T80" fmla="*/ 2 w 47"/>
                    <a:gd name="T81" fmla="*/ 26 h 81"/>
                    <a:gd name="T82" fmla="*/ 2 w 47"/>
                    <a:gd name="T83" fmla="*/ 26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 h="81">
                      <a:moveTo>
                        <a:pt x="5" y="50"/>
                      </a:moveTo>
                      <a:lnTo>
                        <a:pt x="6" y="47"/>
                      </a:lnTo>
                      <a:lnTo>
                        <a:pt x="7" y="43"/>
                      </a:lnTo>
                      <a:lnTo>
                        <a:pt x="8" y="40"/>
                      </a:lnTo>
                      <a:lnTo>
                        <a:pt x="9" y="36"/>
                      </a:lnTo>
                      <a:lnTo>
                        <a:pt x="12" y="32"/>
                      </a:lnTo>
                      <a:lnTo>
                        <a:pt x="14" y="28"/>
                      </a:lnTo>
                      <a:lnTo>
                        <a:pt x="16" y="25"/>
                      </a:lnTo>
                      <a:lnTo>
                        <a:pt x="19" y="22"/>
                      </a:lnTo>
                      <a:lnTo>
                        <a:pt x="22" y="18"/>
                      </a:lnTo>
                      <a:lnTo>
                        <a:pt x="25" y="15"/>
                      </a:lnTo>
                      <a:lnTo>
                        <a:pt x="28" y="13"/>
                      </a:lnTo>
                      <a:lnTo>
                        <a:pt x="30" y="10"/>
                      </a:lnTo>
                      <a:lnTo>
                        <a:pt x="33" y="8"/>
                      </a:lnTo>
                      <a:lnTo>
                        <a:pt x="36" y="6"/>
                      </a:lnTo>
                      <a:lnTo>
                        <a:pt x="38" y="5"/>
                      </a:lnTo>
                      <a:lnTo>
                        <a:pt x="40" y="4"/>
                      </a:lnTo>
                      <a:lnTo>
                        <a:pt x="42" y="4"/>
                      </a:lnTo>
                      <a:lnTo>
                        <a:pt x="44" y="4"/>
                      </a:lnTo>
                      <a:lnTo>
                        <a:pt x="44" y="5"/>
                      </a:lnTo>
                      <a:lnTo>
                        <a:pt x="44" y="6"/>
                      </a:lnTo>
                      <a:lnTo>
                        <a:pt x="44" y="8"/>
                      </a:lnTo>
                      <a:lnTo>
                        <a:pt x="44" y="11"/>
                      </a:lnTo>
                      <a:lnTo>
                        <a:pt x="42" y="15"/>
                      </a:lnTo>
                      <a:lnTo>
                        <a:pt x="40" y="20"/>
                      </a:lnTo>
                      <a:lnTo>
                        <a:pt x="37" y="25"/>
                      </a:lnTo>
                      <a:lnTo>
                        <a:pt x="33" y="32"/>
                      </a:lnTo>
                      <a:lnTo>
                        <a:pt x="29" y="39"/>
                      </a:lnTo>
                      <a:lnTo>
                        <a:pt x="23" y="47"/>
                      </a:lnTo>
                      <a:lnTo>
                        <a:pt x="17" y="57"/>
                      </a:lnTo>
                      <a:lnTo>
                        <a:pt x="9" y="67"/>
                      </a:lnTo>
                      <a:lnTo>
                        <a:pt x="0" y="79"/>
                      </a:lnTo>
                      <a:lnTo>
                        <a:pt x="2" y="81"/>
                      </a:lnTo>
                      <a:lnTo>
                        <a:pt x="11" y="70"/>
                      </a:lnTo>
                      <a:lnTo>
                        <a:pt x="19" y="59"/>
                      </a:lnTo>
                      <a:lnTo>
                        <a:pt x="25" y="50"/>
                      </a:lnTo>
                      <a:lnTo>
                        <a:pt x="31" y="42"/>
                      </a:lnTo>
                      <a:lnTo>
                        <a:pt x="36" y="34"/>
                      </a:lnTo>
                      <a:lnTo>
                        <a:pt x="40" y="28"/>
                      </a:lnTo>
                      <a:lnTo>
                        <a:pt x="43" y="22"/>
                      </a:lnTo>
                      <a:lnTo>
                        <a:pt x="45" y="16"/>
                      </a:lnTo>
                      <a:lnTo>
                        <a:pt x="47" y="12"/>
                      </a:lnTo>
                      <a:lnTo>
                        <a:pt x="47" y="9"/>
                      </a:lnTo>
                      <a:lnTo>
                        <a:pt x="47" y="6"/>
                      </a:lnTo>
                      <a:lnTo>
                        <a:pt x="47" y="3"/>
                      </a:lnTo>
                      <a:lnTo>
                        <a:pt x="46" y="1"/>
                      </a:lnTo>
                      <a:lnTo>
                        <a:pt x="44" y="0"/>
                      </a:lnTo>
                      <a:lnTo>
                        <a:pt x="42" y="0"/>
                      </a:lnTo>
                      <a:lnTo>
                        <a:pt x="40" y="1"/>
                      </a:lnTo>
                      <a:lnTo>
                        <a:pt x="37" y="1"/>
                      </a:lnTo>
                      <a:lnTo>
                        <a:pt x="34" y="3"/>
                      </a:lnTo>
                      <a:lnTo>
                        <a:pt x="32" y="5"/>
                      </a:lnTo>
                      <a:lnTo>
                        <a:pt x="28" y="7"/>
                      </a:lnTo>
                      <a:lnTo>
                        <a:pt x="25" y="10"/>
                      </a:lnTo>
                      <a:lnTo>
                        <a:pt x="23" y="12"/>
                      </a:lnTo>
                      <a:lnTo>
                        <a:pt x="20" y="15"/>
                      </a:lnTo>
                      <a:lnTo>
                        <a:pt x="17" y="18"/>
                      </a:lnTo>
                      <a:lnTo>
                        <a:pt x="14" y="22"/>
                      </a:lnTo>
                      <a:lnTo>
                        <a:pt x="11" y="26"/>
                      </a:lnTo>
                      <a:lnTo>
                        <a:pt x="9" y="30"/>
                      </a:lnTo>
                      <a:lnTo>
                        <a:pt x="7" y="34"/>
                      </a:lnTo>
                      <a:lnTo>
                        <a:pt x="5" y="38"/>
                      </a:lnTo>
                      <a:lnTo>
                        <a:pt x="4" y="42"/>
                      </a:lnTo>
                      <a:lnTo>
                        <a:pt x="3" y="46"/>
                      </a:lnTo>
                      <a:lnTo>
                        <a:pt x="2" y="50"/>
                      </a:lnTo>
                      <a:lnTo>
                        <a:pt x="3" y="50"/>
                      </a:lnTo>
                      <a:lnTo>
                        <a:pt x="3" y="51"/>
                      </a:lnTo>
                      <a:lnTo>
                        <a:pt x="3" y="52"/>
                      </a:lnTo>
                      <a:lnTo>
                        <a:pt x="4" y="52"/>
                      </a:lnTo>
                      <a:lnTo>
                        <a:pt x="5" y="52"/>
                      </a:lnTo>
                      <a:lnTo>
                        <a:pt x="5" y="51"/>
                      </a:lnTo>
                      <a:lnTo>
                        <a:pt x="5"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906"/>
                <p:cNvSpPr>
                  <a:spLocks/>
                </p:cNvSpPr>
                <p:nvPr/>
              </p:nvSpPr>
              <p:spPr bwMode="auto">
                <a:xfrm>
                  <a:off x="189" y="1979"/>
                  <a:ext cx="25" cy="20"/>
                </a:xfrm>
                <a:custGeom>
                  <a:avLst/>
                  <a:gdLst>
                    <a:gd name="T0" fmla="*/ 3 w 35"/>
                    <a:gd name="T1" fmla="*/ 4 h 27"/>
                    <a:gd name="T2" fmla="*/ 4 w 35"/>
                    <a:gd name="T3" fmla="*/ 3 h 27"/>
                    <a:gd name="T4" fmla="*/ 5 w 35"/>
                    <a:gd name="T5" fmla="*/ 3 h 27"/>
                    <a:gd name="T6" fmla="*/ 6 w 35"/>
                    <a:gd name="T7" fmla="*/ 3 h 27"/>
                    <a:gd name="T8" fmla="*/ 8 w 35"/>
                    <a:gd name="T9" fmla="*/ 4 h 27"/>
                    <a:gd name="T10" fmla="*/ 9 w 35"/>
                    <a:gd name="T11" fmla="*/ 5 h 27"/>
                    <a:gd name="T12" fmla="*/ 10 w 35"/>
                    <a:gd name="T13" fmla="*/ 7 h 27"/>
                    <a:gd name="T14" fmla="*/ 11 w 35"/>
                    <a:gd name="T15" fmla="*/ 9 h 27"/>
                    <a:gd name="T16" fmla="*/ 13 w 35"/>
                    <a:gd name="T17" fmla="*/ 10 h 27"/>
                    <a:gd name="T18" fmla="*/ 14 w 35"/>
                    <a:gd name="T19" fmla="*/ 12 h 27"/>
                    <a:gd name="T20" fmla="*/ 14 w 35"/>
                    <a:gd name="T21" fmla="*/ 14 h 27"/>
                    <a:gd name="T22" fmla="*/ 15 w 35"/>
                    <a:gd name="T23" fmla="*/ 15 h 27"/>
                    <a:gd name="T24" fmla="*/ 16 w 35"/>
                    <a:gd name="T25" fmla="*/ 15 h 27"/>
                    <a:gd name="T26" fmla="*/ 17 w 35"/>
                    <a:gd name="T27" fmla="*/ 14 h 27"/>
                    <a:gd name="T28" fmla="*/ 17 w 35"/>
                    <a:gd name="T29" fmla="*/ 12 h 27"/>
                    <a:gd name="T30" fmla="*/ 18 w 35"/>
                    <a:gd name="T31" fmla="*/ 10 h 27"/>
                    <a:gd name="T32" fmla="*/ 16 w 35"/>
                    <a:gd name="T33" fmla="*/ 7 h 27"/>
                    <a:gd name="T34" fmla="*/ 16 w 35"/>
                    <a:gd name="T35" fmla="*/ 11 h 27"/>
                    <a:gd name="T36" fmla="*/ 16 w 35"/>
                    <a:gd name="T37" fmla="*/ 12 h 27"/>
                    <a:gd name="T38" fmla="*/ 16 w 35"/>
                    <a:gd name="T39" fmla="*/ 13 h 27"/>
                    <a:gd name="T40" fmla="*/ 16 w 35"/>
                    <a:gd name="T41" fmla="*/ 13 h 27"/>
                    <a:gd name="T42" fmla="*/ 15 w 35"/>
                    <a:gd name="T43" fmla="*/ 12 h 27"/>
                    <a:gd name="T44" fmla="*/ 14 w 35"/>
                    <a:gd name="T45" fmla="*/ 11 h 27"/>
                    <a:gd name="T46" fmla="*/ 14 w 35"/>
                    <a:gd name="T47" fmla="*/ 9 h 27"/>
                    <a:gd name="T48" fmla="*/ 13 w 35"/>
                    <a:gd name="T49" fmla="*/ 7 h 27"/>
                    <a:gd name="T50" fmla="*/ 11 w 35"/>
                    <a:gd name="T51" fmla="*/ 5 h 27"/>
                    <a:gd name="T52" fmla="*/ 10 w 35"/>
                    <a:gd name="T53" fmla="*/ 3 h 27"/>
                    <a:gd name="T54" fmla="*/ 9 w 35"/>
                    <a:gd name="T55" fmla="*/ 1 h 27"/>
                    <a:gd name="T56" fmla="*/ 7 w 35"/>
                    <a:gd name="T57" fmla="*/ 1 h 27"/>
                    <a:gd name="T58" fmla="*/ 5 w 35"/>
                    <a:gd name="T59" fmla="*/ 0 h 27"/>
                    <a:gd name="T60" fmla="*/ 4 w 35"/>
                    <a:gd name="T61" fmla="*/ 1 h 27"/>
                    <a:gd name="T62" fmla="*/ 1 w 35"/>
                    <a:gd name="T63" fmla="*/ 2 h 27"/>
                    <a:gd name="T64" fmla="*/ 1 w 35"/>
                    <a:gd name="T65" fmla="*/ 3 h 27"/>
                    <a:gd name="T66" fmla="*/ 0 w 35"/>
                    <a:gd name="T67" fmla="*/ 4 h 27"/>
                    <a:gd name="T68" fmla="*/ 1 w 35"/>
                    <a:gd name="T69" fmla="*/ 4 h 27"/>
                    <a:gd name="T70" fmla="*/ 1 w 35"/>
                    <a:gd name="T71" fmla="*/ 5 h 27"/>
                    <a:gd name="T72" fmla="*/ 1 w 35"/>
                    <a:gd name="T73" fmla="*/ 5 h 27"/>
                    <a:gd name="T74" fmla="*/ 1 w 35"/>
                    <a:gd name="T75" fmla="*/ 5 h 27"/>
                    <a:gd name="T76" fmla="*/ 1 w 35"/>
                    <a:gd name="T77" fmla="*/ 5 h 27"/>
                    <a:gd name="T78" fmla="*/ 1 w 35"/>
                    <a:gd name="T79" fmla="*/ 5 h 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 h="27">
                      <a:moveTo>
                        <a:pt x="3" y="9"/>
                      </a:moveTo>
                      <a:lnTo>
                        <a:pt x="5" y="7"/>
                      </a:lnTo>
                      <a:lnTo>
                        <a:pt x="6" y="6"/>
                      </a:lnTo>
                      <a:lnTo>
                        <a:pt x="8" y="5"/>
                      </a:lnTo>
                      <a:lnTo>
                        <a:pt x="9" y="5"/>
                      </a:lnTo>
                      <a:lnTo>
                        <a:pt x="10" y="5"/>
                      </a:lnTo>
                      <a:lnTo>
                        <a:pt x="12" y="5"/>
                      </a:lnTo>
                      <a:lnTo>
                        <a:pt x="13" y="5"/>
                      </a:lnTo>
                      <a:lnTo>
                        <a:pt x="14" y="6"/>
                      </a:lnTo>
                      <a:lnTo>
                        <a:pt x="16" y="7"/>
                      </a:lnTo>
                      <a:lnTo>
                        <a:pt x="17" y="8"/>
                      </a:lnTo>
                      <a:lnTo>
                        <a:pt x="17" y="9"/>
                      </a:lnTo>
                      <a:lnTo>
                        <a:pt x="19" y="11"/>
                      </a:lnTo>
                      <a:lnTo>
                        <a:pt x="20" y="12"/>
                      </a:lnTo>
                      <a:lnTo>
                        <a:pt x="21" y="14"/>
                      </a:lnTo>
                      <a:lnTo>
                        <a:pt x="22" y="16"/>
                      </a:lnTo>
                      <a:lnTo>
                        <a:pt x="23" y="18"/>
                      </a:lnTo>
                      <a:lnTo>
                        <a:pt x="25" y="19"/>
                      </a:lnTo>
                      <a:lnTo>
                        <a:pt x="25" y="20"/>
                      </a:lnTo>
                      <a:lnTo>
                        <a:pt x="26" y="22"/>
                      </a:lnTo>
                      <a:lnTo>
                        <a:pt x="27" y="24"/>
                      </a:lnTo>
                      <a:lnTo>
                        <a:pt x="28" y="25"/>
                      </a:lnTo>
                      <a:lnTo>
                        <a:pt x="28" y="26"/>
                      </a:lnTo>
                      <a:lnTo>
                        <a:pt x="30" y="27"/>
                      </a:lnTo>
                      <a:lnTo>
                        <a:pt x="32" y="27"/>
                      </a:lnTo>
                      <a:lnTo>
                        <a:pt x="33" y="27"/>
                      </a:lnTo>
                      <a:lnTo>
                        <a:pt x="33" y="25"/>
                      </a:lnTo>
                      <a:lnTo>
                        <a:pt x="34" y="24"/>
                      </a:lnTo>
                      <a:lnTo>
                        <a:pt x="34" y="22"/>
                      </a:lnTo>
                      <a:lnTo>
                        <a:pt x="35" y="20"/>
                      </a:lnTo>
                      <a:lnTo>
                        <a:pt x="35" y="17"/>
                      </a:lnTo>
                      <a:lnTo>
                        <a:pt x="35" y="13"/>
                      </a:lnTo>
                      <a:lnTo>
                        <a:pt x="31" y="13"/>
                      </a:lnTo>
                      <a:lnTo>
                        <a:pt x="31" y="16"/>
                      </a:lnTo>
                      <a:lnTo>
                        <a:pt x="31" y="20"/>
                      </a:lnTo>
                      <a:lnTo>
                        <a:pt x="31" y="21"/>
                      </a:lnTo>
                      <a:lnTo>
                        <a:pt x="31" y="22"/>
                      </a:lnTo>
                      <a:lnTo>
                        <a:pt x="31" y="24"/>
                      </a:lnTo>
                      <a:lnTo>
                        <a:pt x="31" y="22"/>
                      </a:lnTo>
                      <a:lnTo>
                        <a:pt x="30" y="22"/>
                      </a:lnTo>
                      <a:lnTo>
                        <a:pt x="30" y="21"/>
                      </a:lnTo>
                      <a:lnTo>
                        <a:pt x="28" y="20"/>
                      </a:lnTo>
                      <a:lnTo>
                        <a:pt x="28" y="18"/>
                      </a:lnTo>
                      <a:lnTo>
                        <a:pt x="27" y="16"/>
                      </a:lnTo>
                      <a:lnTo>
                        <a:pt x="26" y="15"/>
                      </a:lnTo>
                      <a:lnTo>
                        <a:pt x="25" y="13"/>
                      </a:lnTo>
                      <a:lnTo>
                        <a:pt x="24" y="12"/>
                      </a:lnTo>
                      <a:lnTo>
                        <a:pt x="22" y="10"/>
                      </a:lnTo>
                      <a:lnTo>
                        <a:pt x="21" y="8"/>
                      </a:lnTo>
                      <a:lnTo>
                        <a:pt x="20" y="6"/>
                      </a:lnTo>
                      <a:lnTo>
                        <a:pt x="19" y="5"/>
                      </a:lnTo>
                      <a:lnTo>
                        <a:pt x="17" y="3"/>
                      </a:lnTo>
                      <a:lnTo>
                        <a:pt x="16" y="2"/>
                      </a:lnTo>
                      <a:lnTo>
                        <a:pt x="14" y="2"/>
                      </a:lnTo>
                      <a:lnTo>
                        <a:pt x="12" y="1"/>
                      </a:lnTo>
                      <a:lnTo>
                        <a:pt x="10" y="0"/>
                      </a:lnTo>
                      <a:lnTo>
                        <a:pt x="9" y="0"/>
                      </a:lnTo>
                      <a:lnTo>
                        <a:pt x="7" y="2"/>
                      </a:lnTo>
                      <a:lnTo>
                        <a:pt x="5" y="2"/>
                      </a:lnTo>
                      <a:lnTo>
                        <a:pt x="3" y="4"/>
                      </a:lnTo>
                      <a:lnTo>
                        <a:pt x="1" y="6"/>
                      </a:lnTo>
                      <a:lnTo>
                        <a:pt x="1" y="7"/>
                      </a:lnTo>
                      <a:lnTo>
                        <a:pt x="0" y="7"/>
                      </a:lnTo>
                      <a:lnTo>
                        <a:pt x="0" y="8"/>
                      </a:lnTo>
                      <a:lnTo>
                        <a:pt x="1" y="8"/>
                      </a:lnTo>
                      <a:lnTo>
                        <a:pt x="1" y="9"/>
                      </a:lnTo>
                      <a:lnTo>
                        <a:pt x="2" y="9"/>
                      </a:lnTo>
                      <a:lnTo>
                        <a:pt x="2" y="10"/>
                      </a:lnTo>
                      <a:lnTo>
                        <a:pt x="3" y="10"/>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907"/>
                <p:cNvSpPr>
                  <a:spLocks/>
                </p:cNvSpPr>
                <p:nvPr/>
              </p:nvSpPr>
              <p:spPr bwMode="auto">
                <a:xfrm>
                  <a:off x="175" y="1983"/>
                  <a:ext cx="15" cy="19"/>
                </a:xfrm>
                <a:custGeom>
                  <a:avLst/>
                  <a:gdLst>
                    <a:gd name="T0" fmla="*/ 0 w 22"/>
                    <a:gd name="T1" fmla="*/ 13 h 27"/>
                    <a:gd name="T2" fmla="*/ 1 w 22"/>
                    <a:gd name="T3" fmla="*/ 13 h 27"/>
                    <a:gd name="T4" fmla="*/ 10 w 22"/>
                    <a:gd name="T5" fmla="*/ 1 h 27"/>
                    <a:gd name="T6" fmla="*/ 10 w 22"/>
                    <a:gd name="T7" fmla="*/ 0 h 27"/>
                    <a:gd name="T8" fmla="*/ 1 w 22"/>
                    <a:gd name="T9" fmla="*/ 11 h 27"/>
                    <a:gd name="T10" fmla="*/ 1 w 22"/>
                    <a:gd name="T11" fmla="*/ 13 h 27"/>
                    <a:gd name="T12" fmla="*/ 1 w 22"/>
                    <a:gd name="T13" fmla="*/ 11 h 27"/>
                    <a:gd name="T14" fmla="*/ 1 w 22"/>
                    <a:gd name="T15" fmla="*/ 12 h 27"/>
                    <a:gd name="T16" fmla="*/ 1 w 22"/>
                    <a:gd name="T17" fmla="*/ 12 h 27"/>
                    <a:gd name="T18" fmla="*/ 1 w 22"/>
                    <a:gd name="T19" fmla="*/ 13 h 27"/>
                    <a:gd name="T20" fmla="*/ 0 w 22"/>
                    <a:gd name="T21" fmla="*/ 13 h 27"/>
                    <a:gd name="T22" fmla="*/ 0 w 22"/>
                    <a:gd name="T23" fmla="*/ 13 h 27"/>
                    <a:gd name="T24" fmla="*/ 1 w 22"/>
                    <a:gd name="T25" fmla="*/ 13 h 27"/>
                    <a:gd name="T26" fmla="*/ 1 w 22"/>
                    <a:gd name="T27" fmla="*/ 13 h 27"/>
                    <a:gd name="T28" fmla="*/ 1 w 22"/>
                    <a:gd name="T29" fmla="*/ 13 h 27"/>
                    <a:gd name="T30" fmla="*/ 1 w 22"/>
                    <a:gd name="T31" fmla="*/ 13 h 27"/>
                    <a:gd name="T32" fmla="*/ 1 w 22"/>
                    <a:gd name="T33" fmla="*/ 13 h 27"/>
                    <a:gd name="T34" fmla="*/ 1 w 22"/>
                    <a:gd name="T35" fmla="*/ 13 h 27"/>
                    <a:gd name="T36" fmla="*/ 1 w 22"/>
                    <a:gd name="T37" fmla="*/ 13 h 27"/>
                    <a:gd name="T38" fmla="*/ 1 w 22"/>
                    <a:gd name="T39" fmla="*/ 13 h 27"/>
                    <a:gd name="T40" fmla="*/ 1 w 22"/>
                    <a:gd name="T41" fmla="*/ 13 h 27"/>
                    <a:gd name="T42" fmla="*/ 1 w 22"/>
                    <a:gd name="T43" fmla="*/ 13 h 27"/>
                    <a:gd name="T44" fmla="*/ 1 w 22"/>
                    <a:gd name="T45" fmla="*/ 13 h 27"/>
                    <a:gd name="T46" fmla="*/ 1 w 22"/>
                    <a:gd name="T47" fmla="*/ 13 h 27"/>
                    <a:gd name="T48" fmla="*/ 0 w 22"/>
                    <a:gd name="T49" fmla="*/ 13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27">
                      <a:moveTo>
                        <a:pt x="0" y="25"/>
                      </a:moveTo>
                      <a:lnTo>
                        <a:pt x="3" y="26"/>
                      </a:lnTo>
                      <a:lnTo>
                        <a:pt x="22" y="3"/>
                      </a:lnTo>
                      <a:lnTo>
                        <a:pt x="20" y="0"/>
                      </a:lnTo>
                      <a:lnTo>
                        <a:pt x="1" y="23"/>
                      </a:lnTo>
                      <a:lnTo>
                        <a:pt x="3" y="25"/>
                      </a:lnTo>
                      <a:lnTo>
                        <a:pt x="1" y="23"/>
                      </a:lnTo>
                      <a:lnTo>
                        <a:pt x="1" y="24"/>
                      </a:lnTo>
                      <a:lnTo>
                        <a:pt x="1" y="25"/>
                      </a:lnTo>
                      <a:lnTo>
                        <a:pt x="0" y="25"/>
                      </a:lnTo>
                      <a:lnTo>
                        <a:pt x="1" y="25"/>
                      </a:lnTo>
                      <a:lnTo>
                        <a:pt x="1" y="26"/>
                      </a:lnTo>
                      <a:lnTo>
                        <a:pt x="1" y="27"/>
                      </a:lnTo>
                      <a:lnTo>
                        <a:pt x="2" y="27"/>
                      </a:lnTo>
                      <a:lnTo>
                        <a:pt x="3" y="27"/>
                      </a:lnTo>
                      <a:lnTo>
                        <a:pt x="3" y="2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908"/>
                <p:cNvSpPr>
                  <a:spLocks/>
                </p:cNvSpPr>
                <p:nvPr/>
              </p:nvSpPr>
              <p:spPr bwMode="auto">
                <a:xfrm>
                  <a:off x="175" y="1968"/>
                  <a:ext cx="2" cy="34"/>
                </a:xfrm>
                <a:custGeom>
                  <a:avLst/>
                  <a:gdLst>
                    <a:gd name="T0" fmla="*/ 0 w 3"/>
                    <a:gd name="T1" fmla="*/ 1 h 49"/>
                    <a:gd name="T2" fmla="*/ 0 w 3"/>
                    <a:gd name="T3" fmla="*/ 24 h 49"/>
                    <a:gd name="T4" fmla="*/ 1 w 3"/>
                    <a:gd name="T5" fmla="*/ 24 h 49"/>
                    <a:gd name="T6" fmla="*/ 1 w 3"/>
                    <a:gd name="T7" fmla="*/ 1 h 49"/>
                    <a:gd name="T8" fmla="*/ 1 w 3"/>
                    <a:gd name="T9" fmla="*/ 1 h 49"/>
                    <a:gd name="T10" fmla="*/ 1 w 3"/>
                    <a:gd name="T11" fmla="*/ 1 h 49"/>
                    <a:gd name="T12" fmla="*/ 1 w 3"/>
                    <a:gd name="T13" fmla="*/ 1 h 49"/>
                    <a:gd name="T14" fmla="*/ 1 w 3"/>
                    <a:gd name="T15" fmla="*/ 1 h 49"/>
                    <a:gd name="T16" fmla="*/ 1 w 3"/>
                    <a:gd name="T17" fmla="*/ 0 h 49"/>
                    <a:gd name="T18" fmla="*/ 1 w 3"/>
                    <a:gd name="T19" fmla="*/ 0 h 49"/>
                    <a:gd name="T20" fmla="*/ 1 w 3"/>
                    <a:gd name="T21" fmla="*/ 0 h 49"/>
                    <a:gd name="T22" fmla="*/ 1 w 3"/>
                    <a:gd name="T23" fmla="*/ 0 h 49"/>
                    <a:gd name="T24" fmla="*/ 1 w 3"/>
                    <a:gd name="T25" fmla="*/ 0 h 49"/>
                    <a:gd name="T26" fmla="*/ 1 w 3"/>
                    <a:gd name="T27" fmla="*/ 0 h 49"/>
                    <a:gd name="T28" fmla="*/ 1 w 3"/>
                    <a:gd name="T29" fmla="*/ 0 h 49"/>
                    <a:gd name="T30" fmla="*/ 1 w 3"/>
                    <a:gd name="T31" fmla="*/ 0 h 49"/>
                    <a:gd name="T32" fmla="*/ 1 w 3"/>
                    <a:gd name="T33" fmla="*/ 0 h 49"/>
                    <a:gd name="T34" fmla="*/ 1 w 3"/>
                    <a:gd name="T35" fmla="*/ 1 h 49"/>
                    <a:gd name="T36" fmla="*/ 0 w 3"/>
                    <a:gd name="T37" fmla="*/ 1 h 49"/>
                    <a:gd name="T38" fmla="*/ 0 w 3"/>
                    <a:gd name="T39" fmla="*/ 1 h 49"/>
                    <a:gd name="T40" fmla="*/ 0 w 3"/>
                    <a:gd name="T41" fmla="*/ 1 h 49"/>
                    <a:gd name="T42" fmla="*/ 0 w 3"/>
                    <a:gd name="T43" fmla="*/ 1 h 49"/>
                    <a:gd name="T44" fmla="*/ 0 w 3"/>
                    <a:gd name="T45" fmla="*/ 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 h="49">
                      <a:moveTo>
                        <a:pt x="0" y="2"/>
                      </a:moveTo>
                      <a:lnTo>
                        <a:pt x="0" y="49"/>
                      </a:lnTo>
                      <a:lnTo>
                        <a:pt x="3" y="49"/>
                      </a:lnTo>
                      <a:lnTo>
                        <a:pt x="3" y="2"/>
                      </a:lnTo>
                      <a:lnTo>
                        <a:pt x="3" y="1"/>
                      </a:lnTo>
                      <a:lnTo>
                        <a:pt x="3" y="0"/>
                      </a:lnTo>
                      <a:lnTo>
                        <a:pt x="2" y="0"/>
                      </a:lnTo>
                      <a:lnTo>
                        <a:pt x="1" y="0"/>
                      </a:lnTo>
                      <a:lnTo>
                        <a:pt x="1" y="1"/>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909"/>
                <p:cNvSpPr>
                  <a:spLocks/>
                </p:cNvSpPr>
                <p:nvPr/>
              </p:nvSpPr>
              <p:spPr bwMode="auto">
                <a:xfrm>
                  <a:off x="155" y="1958"/>
                  <a:ext cx="22" cy="11"/>
                </a:xfrm>
                <a:custGeom>
                  <a:avLst/>
                  <a:gdLst>
                    <a:gd name="T0" fmla="*/ 1 w 32"/>
                    <a:gd name="T1" fmla="*/ 0 h 15"/>
                    <a:gd name="T2" fmla="*/ 0 w 32"/>
                    <a:gd name="T3" fmla="*/ 1 h 15"/>
                    <a:gd name="T4" fmla="*/ 0 w 32"/>
                    <a:gd name="T5" fmla="*/ 3 h 15"/>
                    <a:gd name="T6" fmla="*/ 1 w 32"/>
                    <a:gd name="T7" fmla="*/ 3 h 15"/>
                    <a:gd name="T8" fmla="*/ 2 w 32"/>
                    <a:gd name="T9" fmla="*/ 4 h 15"/>
                    <a:gd name="T10" fmla="*/ 2 w 32"/>
                    <a:gd name="T11" fmla="*/ 4 h 15"/>
                    <a:gd name="T12" fmla="*/ 4 w 32"/>
                    <a:gd name="T13" fmla="*/ 4 h 15"/>
                    <a:gd name="T14" fmla="*/ 6 w 32"/>
                    <a:gd name="T15" fmla="*/ 4 h 15"/>
                    <a:gd name="T16" fmla="*/ 7 w 32"/>
                    <a:gd name="T17" fmla="*/ 4 h 15"/>
                    <a:gd name="T18" fmla="*/ 8 w 32"/>
                    <a:gd name="T19" fmla="*/ 5 h 15"/>
                    <a:gd name="T20" fmla="*/ 10 w 32"/>
                    <a:gd name="T21" fmla="*/ 5 h 15"/>
                    <a:gd name="T22" fmla="*/ 10 w 32"/>
                    <a:gd name="T23" fmla="*/ 5 h 15"/>
                    <a:gd name="T24" fmla="*/ 12 w 32"/>
                    <a:gd name="T25" fmla="*/ 6 h 15"/>
                    <a:gd name="T26" fmla="*/ 13 w 32"/>
                    <a:gd name="T27" fmla="*/ 7 h 15"/>
                    <a:gd name="T28" fmla="*/ 14 w 32"/>
                    <a:gd name="T29" fmla="*/ 7 h 15"/>
                    <a:gd name="T30" fmla="*/ 14 w 32"/>
                    <a:gd name="T31" fmla="*/ 7 h 15"/>
                    <a:gd name="T32" fmla="*/ 14 w 32"/>
                    <a:gd name="T33" fmla="*/ 8 h 15"/>
                    <a:gd name="T34" fmla="*/ 15 w 32"/>
                    <a:gd name="T35" fmla="*/ 7 h 15"/>
                    <a:gd name="T36" fmla="*/ 15 w 32"/>
                    <a:gd name="T37" fmla="*/ 6 h 15"/>
                    <a:gd name="T38" fmla="*/ 14 w 32"/>
                    <a:gd name="T39" fmla="*/ 5 h 15"/>
                    <a:gd name="T40" fmla="*/ 13 w 32"/>
                    <a:gd name="T41" fmla="*/ 4 h 15"/>
                    <a:gd name="T42" fmla="*/ 12 w 32"/>
                    <a:gd name="T43" fmla="*/ 3 h 15"/>
                    <a:gd name="T44" fmla="*/ 10 w 32"/>
                    <a:gd name="T45" fmla="*/ 3 h 15"/>
                    <a:gd name="T46" fmla="*/ 9 w 32"/>
                    <a:gd name="T47" fmla="*/ 3 h 15"/>
                    <a:gd name="T48" fmla="*/ 8 w 32"/>
                    <a:gd name="T49" fmla="*/ 3 h 15"/>
                    <a:gd name="T50" fmla="*/ 6 w 32"/>
                    <a:gd name="T51" fmla="*/ 2 h 15"/>
                    <a:gd name="T52" fmla="*/ 5 w 32"/>
                    <a:gd name="T53" fmla="*/ 2 h 15"/>
                    <a:gd name="T54" fmla="*/ 3 w 32"/>
                    <a:gd name="T55" fmla="*/ 2 h 15"/>
                    <a:gd name="T56" fmla="*/ 2 w 32"/>
                    <a:gd name="T57" fmla="*/ 1 h 15"/>
                    <a:gd name="T58" fmla="*/ 2 w 32"/>
                    <a:gd name="T59" fmla="*/ 1 h 15"/>
                    <a:gd name="T60" fmla="*/ 2 w 32"/>
                    <a:gd name="T61" fmla="*/ 1 h 15"/>
                    <a:gd name="T62" fmla="*/ 2 w 32"/>
                    <a:gd name="T63" fmla="*/ 3 h 15"/>
                    <a:gd name="T64" fmla="*/ 2 w 32"/>
                    <a:gd name="T65" fmla="*/ 2 h 15"/>
                    <a:gd name="T66" fmla="*/ 2 w 32"/>
                    <a:gd name="T67" fmla="*/ 2 h 15"/>
                    <a:gd name="T68" fmla="*/ 2 w 32"/>
                    <a:gd name="T69" fmla="*/ 1 h 15"/>
                    <a:gd name="T70" fmla="*/ 2 w 32"/>
                    <a:gd name="T71" fmla="*/ 1 h 15"/>
                    <a:gd name="T72" fmla="*/ 2 w 32"/>
                    <a:gd name="T73" fmla="*/ 1 h 15"/>
                    <a:gd name="T74" fmla="*/ 2 w 32"/>
                    <a:gd name="T75" fmla="*/ 1 h 15"/>
                    <a:gd name="T76" fmla="*/ 2 w 32"/>
                    <a:gd name="T77" fmla="*/ 0 h 15"/>
                    <a:gd name="T78" fmla="*/ 2 w 32"/>
                    <a:gd name="T79" fmla="*/ 0 h 15"/>
                    <a:gd name="T80" fmla="*/ 1 w 32"/>
                    <a:gd name="T81" fmla="*/ 0 h 15"/>
                    <a:gd name="T82" fmla="*/ 1 w 32"/>
                    <a:gd name="T83" fmla="*/ 0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 h="15">
                      <a:moveTo>
                        <a:pt x="3" y="0"/>
                      </a:moveTo>
                      <a:lnTo>
                        <a:pt x="2" y="0"/>
                      </a:lnTo>
                      <a:lnTo>
                        <a:pt x="2" y="1"/>
                      </a:lnTo>
                      <a:lnTo>
                        <a:pt x="0" y="2"/>
                      </a:lnTo>
                      <a:lnTo>
                        <a:pt x="0" y="3"/>
                      </a:lnTo>
                      <a:lnTo>
                        <a:pt x="0" y="5"/>
                      </a:lnTo>
                      <a:lnTo>
                        <a:pt x="1" y="6"/>
                      </a:lnTo>
                      <a:lnTo>
                        <a:pt x="2" y="6"/>
                      </a:lnTo>
                      <a:lnTo>
                        <a:pt x="3" y="6"/>
                      </a:lnTo>
                      <a:lnTo>
                        <a:pt x="4" y="7"/>
                      </a:lnTo>
                      <a:lnTo>
                        <a:pt x="5" y="7"/>
                      </a:lnTo>
                      <a:lnTo>
                        <a:pt x="5" y="8"/>
                      </a:lnTo>
                      <a:lnTo>
                        <a:pt x="7" y="8"/>
                      </a:lnTo>
                      <a:lnTo>
                        <a:pt x="8" y="8"/>
                      </a:lnTo>
                      <a:lnTo>
                        <a:pt x="9" y="8"/>
                      </a:lnTo>
                      <a:lnTo>
                        <a:pt x="11" y="8"/>
                      </a:lnTo>
                      <a:lnTo>
                        <a:pt x="12" y="8"/>
                      </a:lnTo>
                      <a:lnTo>
                        <a:pt x="14" y="8"/>
                      </a:lnTo>
                      <a:lnTo>
                        <a:pt x="15" y="8"/>
                      </a:lnTo>
                      <a:lnTo>
                        <a:pt x="16" y="9"/>
                      </a:lnTo>
                      <a:lnTo>
                        <a:pt x="18" y="9"/>
                      </a:lnTo>
                      <a:lnTo>
                        <a:pt x="20" y="10"/>
                      </a:lnTo>
                      <a:lnTo>
                        <a:pt x="21" y="10"/>
                      </a:lnTo>
                      <a:lnTo>
                        <a:pt x="22" y="10"/>
                      </a:lnTo>
                      <a:lnTo>
                        <a:pt x="24" y="11"/>
                      </a:lnTo>
                      <a:lnTo>
                        <a:pt x="25" y="11"/>
                      </a:lnTo>
                      <a:lnTo>
                        <a:pt x="26" y="11"/>
                      </a:lnTo>
                      <a:lnTo>
                        <a:pt x="27" y="12"/>
                      </a:lnTo>
                      <a:lnTo>
                        <a:pt x="28" y="13"/>
                      </a:lnTo>
                      <a:lnTo>
                        <a:pt x="29" y="13"/>
                      </a:lnTo>
                      <a:lnTo>
                        <a:pt x="29" y="14"/>
                      </a:lnTo>
                      <a:lnTo>
                        <a:pt x="29" y="15"/>
                      </a:lnTo>
                      <a:lnTo>
                        <a:pt x="32" y="15"/>
                      </a:lnTo>
                      <a:lnTo>
                        <a:pt x="32" y="14"/>
                      </a:lnTo>
                      <a:lnTo>
                        <a:pt x="32" y="12"/>
                      </a:lnTo>
                      <a:lnTo>
                        <a:pt x="32" y="11"/>
                      </a:lnTo>
                      <a:lnTo>
                        <a:pt x="30" y="10"/>
                      </a:lnTo>
                      <a:lnTo>
                        <a:pt x="30" y="9"/>
                      </a:lnTo>
                      <a:lnTo>
                        <a:pt x="29" y="8"/>
                      </a:lnTo>
                      <a:lnTo>
                        <a:pt x="27" y="8"/>
                      </a:lnTo>
                      <a:lnTo>
                        <a:pt x="26" y="7"/>
                      </a:lnTo>
                      <a:lnTo>
                        <a:pt x="24" y="6"/>
                      </a:lnTo>
                      <a:lnTo>
                        <a:pt x="22" y="6"/>
                      </a:lnTo>
                      <a:lnTo>
                        <a:pt x="20" y="5"/>
                      </a:lnTo>
                      <a:lnTo>
                        <a:pt x="19" y="5"/>
                      </a:lnTo>
                      <a:lnTo>
                        <a:pt x="17" y="5"/>
                      </a:lnTo>
                      <a:lnTo>
                        <a:pt x="16" y="5"/>
                      </a:lnTo>
                      <a:lnTo>
                        <a:pt x="14" y="5"/>
                      </a:lnTo>
                      <a:lnTo>
                        <a:pt x="13" y="4"/>
                      </a:lnTo>
                      <a:lnTo>
                        <a:pt x="11" y="4"/>
                      </a:lnTo>
                      <a:lnTo>
                        <a:pt x="10" y="4"/>
                      </a:lnTo>
                      <a:lnTo>
                        <a:pt x="8" y="4"/>
                      </a:lnTo>
                      <a:lnTo>
                        <a:pt x="7" y="4"/>
                      </a:lnTo>
                      <a:lnTo>
                        <a:pt x="6" y="3"/>
                      </a:lnTo>
                      <a:lnTo>
                        <a:pt x="5" y="3"/>
                      </a:lnTo>
                      <a:lnTo>
                        <a:pt x="4" y="3"/>
                      </a:lnTo>
                      <a:lnTo>
                        <a:pt x="3" y="2"/>
                      </a:lnTo>
                      <a:lnTo>
                        <a:pt x="4" y="3"/>
                      </a:lnTo>
                      <a:lnTo>
                        <a:pt x="4" y="4"/>
                      </a:lnTo>
                      <a:lnTo>
                        <a:pt x="4" y="5"/>
                      </a:lnTo>
                      <a:lnTo>
                        <a:pt x="4" y="4"/>
                      </a:lnTo>
                      <a:lnTo>
                        <a:pt x="5" y="3"/>
                      </a:lnTo>
                      <a:lnTo>
                        <a:pt x="5" y="2"/>
                      </a:lnTo>
                      <a:lnTo>
                        <a:pt x="5" y="1"/>
                      </a:lnTo>
                      <a:lnTo>
                        <a:pt x="4" y="1"/>
                      </a:lnTo>
                      <a:lnTo>
                        <a:pt x="4" y="0"/>
                      </a:lnTo>
                      <a:lnTo>
                        <a:pt x="3" y="0"/>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910"/>
                <p:cNvSpPr>
                  <a:spLocks/>
                </p:cNvSpPr>
                <p:nvPr/>
              </p:nvSpPr>
              <p:spPr bwMode="auto">
                <a:xfrm>
                  <a:off x="156" y="1909"/>
                  <a:ext cx="83" cy="53"/>
                </a:xfrm>
                <a:custGeom>
                  <a:avLst/>
                  <a:gdLst>
                    <a:gd name="T0" fmla="*/ 1 w 121"/>
                    <a:gd name="T1" fmla="*/ 27 h 74"/>
                    <a:gd name="T2" fmla="*/ 8 w 121"/>
                    <a:gd name="T3" fmla="*/ 24 h 74"/>
                    <a:gd name="T4" fmla="*/ 14 w 121"/>
                    <a:gd name="T5" fmla="*/ 21 h 74"/>
                    <a:gd name="T6" fmla="*/ 23 w 121"/>
                    <a:gd name="T7" fmla="*/ 17 h 74"/>
                    <a:gd name="T8" fmla="*/ 29 w 121"/>
                    <a:gd name="T9" fmla="*/ 14 h 74"/>
                    <a:gd name="T10" fmla="*/ 37 w 121"/>
                    <a:gd name="T11" fmla="*/ 10 h 74"/>
                    <a:gd name="T12" fmla="*/ 44 w 121"/>
                    <a:gd name="T13" fmla="*/ 7 h 74"/>
                    <a:gd name="T14" fmla="*/ 49 w 121"/>
                    <a:gd name="T15" fmla="*/ 4 h 74"/>
                    <a:gd name="T16" fmla="*/ 54 w 121"/>
                    <a:gd name="T17" fmla="*/ 3 h 74"/>
                    <a:gd name="T18" fmla="*/ 56 w 121"/>
                    <a:gd name="T19" fmla="*/ 2 h 74"/>
                    <a:gd name="T20" fmla="*/ 56 w 121"/>
                    <a:gd name="T21" fmla="*/ 1 h 74"/>
                    <a:gd name="T22" fmla="*/ 54 w 121"/>
                    <a:gd name="T23" fmla="*/ 1 h 74"/>
                    <a:gd name="T24" fmla="*/ 50 w 121"/>
                    <a:gd name="T25" fmla="*/ 4 h 74"/>
                    <a:gd name="T26" fmla="*/ 43 w 121"/>
                    <a:gd name="T27" fmla="*/ 9 h 74"/>
                    <a:gd name="T28" fmla="*/ 32 w 121"/>
                    <a:gd name="T29" fmla="*/ 16 h 74"/>
                    <a:gd name="T30" fmla="*/ 19 w 121"/>
                    <a:gd name="T31" fmla="*/ 24 h 74"/>
                    <a:gd name="T32" fmla="*/ 1 w 121"/>
                    <a:gd name="T33" fmla="*/ 36 h 74"/>
                    <a:gd name="T34" fmla="*/ 10 w 121"/>
                    <a:gd name="T35" fmla="*/ 32 h 74"/>
                    <a:gd name="T36" fmla="*/ 26 w 121"/>
                    <a:gd name="T37" fmla="*/ 22 h 74"/>
                    <a:gd name="T38" fmla="*/ 38 w 121"/>
                    <a:gd name="T39" fmla="*/ 14 h 74"/>
                    <a:gd name="T40" fmla="*/ 47 w 121"/>
                    <a:gd name="T41" fmla="*/ 9 h 74"/>
                    <a:gd name="T42" fmla="*/ 54 w 121"/>
                    <a:gd name="T43" fmla="*/ 5 h 74"/>
                    <a:gd name="T44" fmla="*/ 56 w 121"/>
                    <a:gd name="T45" fmla="*/ 3 h 74"/>
                    <a:gd name="T46" fmla="*/ 56 w 121"/>
                    <a:gd name="T47" fmla="*/ 0 h 74"/>
                    <a:gd name="T48" fmla="*/ 55 w 121"/>
                    <a:gd name="T49" fmla="*/ 0 h 74"/>
                    <a:gd name="T50" fmla="*/ 51 w 121"/>
                    <a:gd name="T51" fmla="*/ 1 h 74"/>
                    <a:gd name="T52" fmla="*/ 46 w 121"/>
                    <a:gd name="T53" fmla="*/ 4 h 74"/>
                    <a:gd name="T54" fmla="*/ 40 w 121"/>
                    <a:gd name="T55" fmla="*/ 6 h 74"/>
                    <a:gd name="T56" fmla="*/ 34 w 121"/>
                    <a:gd name="T57" fmla="*/ 10 h 74"/>
                    <a:gd name="T58" fmla="*/ 26 w 121"/>
                    <a:gd name="T59" fmla="*/ 14 h 74"/>
                    <a:gd name="T60" fmla="*/ 18 w 121"/>
                    <a:gd name="T61" fmla="*/ 17 h 74"/>
                    <a:gd name="T62" fmla="*/ 11 w 121"/>
                    <a:gd name="T63" fmla="*/ 20 h 74"/>
                    <a:gd name="T64" fmla="*/ 3 w 121"/>
                    <a:gd name="T65" fmla="*/ 23 h 74"/>
                    <a:gd name="T66" fmla="*/ 1 w 121"/>
                    <a:gd name="T67" fmla="*/ 24 h 74"/>
                    <a:gd name="T68" fmla="*/ 1 w 121"/>
                    <a:gd name="T69" fmla="*/ 24 h 74"/>
                    <a:gd name="T70" fmla="*/ 0 w 121"/>
                    <a:gd name="T71" fmla="*/ 24 h 74"/>
                    <a:gd name="T72" fmla="*/ 0 w 121"/>
                    <a:gd name="T73" fmla="*/ 25 h 74"/>
                    <a:gd name="T74" fmla="*/ 0 w 121"/>
                    <a:gd name="T75" fmla="*/ 25 h 74"/>
                    <a:gd name="T76" fmla="*/ 0 w 121"/>
                    <a:gd name="T77" fmla="*/ 26 h 74"/>
                    <a:gd name="T78" fmla="*/ 0 w 121"/>
                    <a:gd name="T79" fmla="*/ 27 h 74"/>
                    <a:gd name="T80" fmla="*/ 1 w 121"/>
                    <a:gd name="T81" fmla="*/ 27 h 74"/>
                    <a:gd name="T82" fmla="*/ 1 w 121"/>
                    <a:gd name="T83" fmla="*/ 27 h 74"/>
                    <a:gd name="T84" fmla="*/ 1 w 121"/>
                    <a:gd name="T85" fmla="*/ 27 h 74"/>
                    <a:gd name="T86" fmla="*/ 1 w 121"/>
                    <a:gd name="T87" fmla="*/ 27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1" h="74">
                      <a:moveTo>
                        <a:pt x="1" y="51"/>
                      </a:moveTo>
                      <a:lnTo>
                        <a:pt x="2" y="51"/>
                      </a:lnTo>
                      <a:lnTo>
                        <a:pt x="9" y="48"/>
                      </a:lnTo>
                      <a:lnTo>
                        <a:pt x="16" y="46"/>
                      </a:lnTo>
                      <a:lnTo>
                        <a:pt x="24" y="43"/>
                      </a:lnTo>
                      <a:lnTo>
                        <a:pt x="31" y="40"/>
                      </a:lnTo>
                      <a:lnTo>
                        <a:pt x="39" y="36"/>
                      </a:lnTo>
                      <a:lnTo>
                        <a:pt x="48" y="33"/>
                      </a:lnTo>
                      <a:lnTo>
                        <a:pt x="56" y="30"/>
                      </a:lnTo>
                      <a:lnTo>
                        <a:pt x="63" y="26"/>
                      </a:lnTo>
                      <a:lnTo>
                        <a:pt x="71" y="23"/>
                      </a:lnTo>
                      <a:lnTo>
                        <a:pt x="79" y="20"/>
                      </a:lnTo>
                      <a:lnTo>
                        <a:pt x="86" y="17"/>
                      </a:lnTo>
                      <a:lnTo>
                        <a:pt x="93" y="14"/>
                      </a:lnTo>
                      <a:lnTo>
                        <a:pt x="99" y="12"/>
                      </a:lnTo>
                      <a:lnTo>
                        <a:pt x="104" y="9"/>
                      </a:lnTo>
                      <a:lnTo>
                        <a:pt x="109" y="7"/>
                      </a:lnTo>
                      <a:lnTo>
                        <a:pt x="113" y="6"/>
                      </a:lnTo>
                      <a:lnTo>
                        <a:pt x="117" y="4"/>
                      </a:lnTo>
                      <a:lnTo>
                        <a:pt x="118" y="4"/>
                      </a:lnTo>
                      <a:lnTo>
                        <a:pt x="119" y="4"/>
                      </a:lnTo>
                      <a:lnTo>
                        <a:pt x="118" y="1"/>
                      </a:lnTo>
                      <a:lnTo>
                        <a:pt x="117" y="2"/>
                      </a:lnTo>
                      <a:lnTo>
                        <a:pt x="115" y="3"/>
                      </a:lnTo>
                      <a:lnTo>
                        <a:pt x="111" y="6"/>
                      </a:lnTo>
                      <a:lnTo>
                        <a:pt x="106" y="9"/>
                      </a:lnTo>
                      <a:lnTo>
                        <a:pt x="100" y="14"/>
                      </a:lnTo>
                      <a:lnTo>
                        <a:pt x="91" y="18"/>
                      </a:lnTo>
                      <a:lnTo>
                        <a:pt x="81" y="25"/>
                      </a:lnTo>
                      <a:lnTo>
                        <a:pt x="69" y="31"/>
                      </a:lnTo>
                      <a:lnTo>
                        <a:pt x="55" y="39"/>
                      </a:lnTo>
                      <a:lnTo>
                        <a:pt x="39" y="48"/>
                      </a:lnTo>
                      <a:lnTo>
                        <a:pt x="21" y="59"/>
                      </a:lnTo>
                      <a:lnTo>
                        <a:pt x="1" y="70"/>
                      </a:lnTo>
                      <a:lnTo>
                        <a:pt x="2" y="74"/>
                      </a:lnTo>
                      <a:lnTo>
                        <a:pt x="22" y="62"/>
                      </a:lnTo>
                      <a:lnTo>
                        <a:pt x="40" y="53"/>
                      </a:lnTo>
                      <a:lnTo>
                        <a:pt x="56" y="43"/>
                      </a:lnTo>
                      <a:lnTo>
                        <a:pt x="70" y="35"/>
                      </a:lnTo>
                      <a:lnTo>
                        <a:pt x="82" y="28"/>
                      </a:lnTo>
                      <a:lnTo>
                        <a:pt x="92" y="22"/>
                      </a:lnTo>
                      <a:lnTo>
                        <a:pt x="101" y="17"/>
                      </a:lnTo>
                      <a:lnTo>
                        <a:pt x="108" y="13"/>
                      </a:lnTo>
                      <a:lnTo>
                        <a:pt x="113" y="10"/>
                      </a:lnTo>
                      <a:lnTo>
                        <a:pt x="117" y="7"/>
                      </a:lnTo>
                      <a:lnTo>
                        <a:pt x="120" y="5"/>
                      </a:lnTo>
                      <a:lnTo>
                        <a:pt x="121" y="4"/>
                      </a:lnTo>
                      <a:lnTo>
                        <a:pt x="120" y="0"/>
                      </a:lnTo>
                      <a:lnTo>
                        <a:pt x="118" y="0"/>
                      </a:lnTo>
                      <a:lnTo>
                        <a:pt x="116" y="0"/>
                      </a:lnTo>
                      <a:lnTo>
                        <a:pt x="112" y="2"/>
                      </a:lnTo>
                      <a:lnTo>
                        <a:pt x="108" y="3"/>
                      </a:lnTo>
                      <a:lnTo>
                        <a:pt x="104" y="5"/>
                      </a:lnTo>
                      <a:lnTo>
                        <a:pt x="98" y="8"/>
                      </a:lnTo>
                      <a:lnTo>
                        <a:pt x="91" y="10"/>
                      </a:lnTo>
                      <a:lnTo>
                        <a:pt x="85" y="13"/>
                      </a:lnTo>
                      <a:lnTo>
                        <a:pt x="78" y="16"/>
                      </a:lnTo>
                      <a:lnTo>
                        <a:pt x="71" y="19"/>
                      </a:lnTo>
                      <a:lnTo>
                        <a:pt x="63" y="23"/>
                      </a:lnTo>
                      <a:lnTo>
                        <a:pt x="55" y="26"/>
                      </a:lnTo>
                      <a:lnTo>
                        <a:pt x="46" y="29"/>
                      </a:lnTo>
                      <a:lnTo>
                        <a:pt x="38" y="33"/>
                      </a:lnTo>
                      <a:lnTo>
                        <a:pt x="30" y="35"/>
                      </a:lnTo>
                      <a:lnTo>
                        <a:pt x="23" y="39"/>
                      </a:lnTo>
                      <a:lnTo>
                        <a:pt x="15" y="42"/>
                      </a:lnTo>
                      <a:lnTo>
                        <a:pt x="8" y="45"/>
                      </a:lnTo>
                      <a:lnTo>
                        <a:pt x="1" y="47"/>
                      </a:lnTo>
                      <a:lnTo>
                        <a:pt x="0" y="47"/>
                      </a:lnTo>
                      <a:lnTo>
                        <a:pt x="0" y="48"/>
                      </a:lnTo>
                      <a:lnTo>
                        <a:pt x="0" y="49"/>
                      </a:lnTo>
                      <a:lnTo>
                        <a:pt x="0" y="50"/>
                      </a:lnTo>
                      <a:lnTo>
                        <a:pt x="0" y="51"/>
                      </a:lnTo>
                      <a:lnTo>
                        <a:pt x="1" y="51"/>
                      </a:lnTo>
                      <a:lnTo>
                        <a:pt x="2" y="51"/>
                      </a:lnTo>
                      <a:lnTo>
                        <a:pt x="1"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911"/>
                <p:cNvSpPr>
                  <a:spLocks/>
                </p:cNvSpPr>
                <p:nvPr/>
              </p:nvSpPr>
              <p:spPr bwMode="auto">
                <a:xfrm>
                  <a:off x="147" y="1899"/>
                  <a:ext cx="17" cy="46"/>
                </a:xfrm>
                <a:custGeom>
                  <a:avLst/>
                  <a:gdLst>
                    <a:gd name="T0" fmla="*/ 10 w 25"/>
                    <a:gd name="T1" fmla="*/ 3 h 64"/>
                    <a:gd name="T2" fmla="*/ 10 w 25"/>
                    <a:gd name="T3" fmla="*/ 6 h 64"/>
                    <a:gd name="T4" fmla="*/ 8 w 25"/>
                    <a:gd name="T5" fmla="*/ 9 h 64"/>
                    <a:gd name="T6" fmla="*/ 7 w 25"/>
                    <a:gd name="T7" fmla="*/ 13 h 64"/>
                    <a:gd name="T8" fmla="*/ 5 w 25"/>
                    <a:gd name="T9" fmla="*/ 16 h 64"/>
                    <a:gd name="T10" fmla="*/ 4 w 25"/>
                    <a:gd name="T11" fmla="*/ 18 h 64"/>
                    <a:gd name="T12" fmla="*/ 3 w 25"/>
                    <a:gd name="T13" fmla="*/ 21 h 64"/>
                    <a:gd name="T14" fmla="*/ 2 w 25"/>
                    <a:gd name="T15" fmla="*/ 23 h 64"/>
                    <a:gd name="T16" fmla="*/ 1 w 25"/>
                    <a:gd name="T17" fmla="*/ 25 h 64"/>
                    <a:gd name="T18" fmla="*/ 1 w 25"/>
                    <a:gd name="T19" fmla="*/ 27 h 64"/>
                    <a:gd name="T20" fmla="*/ 0 w 25"/>
                    <a:gd name="T21" fmla="*/ 29 h 64"/>
                    <a:gd name="T22" fmla="*/ 0 w 25"/>
                    <a:gd name="T23" fmla="*/ 30 h 64"/>
                    <a:gd name="T24" fmla="*/ 1 w 25"/>
                    <a:gd name="T25" fmla="*/ 32 h 64"/>
                    <a:gd name="T26" fmla="*/ 2 w 25"/>
                    <a:gd name="T27" fmla="*/ 32 h 64"/>
                    <a:gd name="T28" fmla="*/ 3 w 25"/>
                    <a:gd name="T29" fmla="*/ 33 h 64"/>
                    <a:gd name="T30" fmla="*/ 5 w 25"/>
                    <a:gd name="T31" fmla="*/ 33 h 64"/>
                    <a:gd name="T32" fmla="*/ 7 w 25"/>
                    <a:gd name="T33" fmla="*/ 32 h 64"/>
                    <a:gd name="T34" fmla="*/ 5 w 25"/>
                    <a:gd name="T35" fmla="*/ 32 h 64"/>
                    <a:gd name="T36" fmla="*/ 3 w 25"/>
                    <a:gd name="T37" fmla="*/ 30 h 64"/>
                    <a:gd name="T38" fmla="*/ 2 w 25"/>
                    <a:gd name="T39" fmla="*/ 30 h 64"/>
                    <a:gd name="T40" fmla="*/ 1 w 25"/>
                    <a:gd name="T41" fmla="*/ 30 h 64"/>
                    <a:gd name="T42" fmla="*/ 1 w 25"/>
                    <a:gd name="T43" fmla="*/ 29 h 64"/>
                    <a:gd name="T44" fmla="*/ 1 w 25"/>
                    <a:gd name="T45" fmla="*/ 29 h 64"/>
                    <a:gd name="T46" fmla="*/ 2 w 25"/>
                    <a:gd name="T47" fmla="*/ 27 h 64"/>
                    <a:gd name="T48" fmla="*/ 3 w 25"/>
                    <a:gd name="T49" fmla="*/ 25 h 64"/>
                    <a:gd name="T50" fmla="*/ 3 w 25"/>
                    <a:gd name="T51" fmla="*/ 23 h 64"/>
                    <a:gd name="T52" fmla="*/ 5 w 25"/>
                    <a:gd name="T53" fmla="*/ 21 h 64"/>
                    <a:gd name="T54" fmla="*/ 6 w 25"/>
                    <a:gd name="T55" fmla="*/ 18 h 64"/>
                    <a:gd name="T56" fmla="*/ 7 w 25"/>
                    <a:gd name="T57" fmla="*/ 16 h 64"/>
                    <a:gd name="T58" fmla="*/ 9 w 25"/>
                    <a:gd name="T59" fmla="*/ 12 h 64"/>
                    <a:gd name="T60" fmla="*/ 10 w 25"/>
                    <a:gd name="T61" fmla="*/ 9 h 64"/>
                    <a:gd name="T62" fmla="*/ 11 w 25"/>
                    <a:gd name="T63" fmla="*/ 5 h 64"/>
                    <a:gd name="T64" fmla="*/ 12 w 25"/>
                    <a:gd name="T65" fmla="*/ 1 h 64"/>
                    <a:gd name="T66" fmla="*/ 12 w 25"/>
                    <a:gd name="T67" fmla="*/ 1 h 64"/>
                    <a:gd name="T68" fmla="*/ 12 w 25"/>
                    <a:gd name="T69" fmla="*/ 1 h 64"/>
                    <a:gd name="T70" fmla="*/ 12 w 25"/>
                    <a:gd name="T71" fmla="*/ 1 h 64"/>
                    <a:gd name="T72" fmla="*/ 12 w 25"/>
                    <a:gd name="T73" fmla="*/ 0 h 64"/>
                    <a:gd name="T74" fmla="*/ 11 w 25"/>
                    <a:gd name="T75" fmla="*/ 0 h 64"/>
                    <a:gd name="T76" fmla="*/ 11 w 25"/>
                    <a:gd name="T77" fmla="*/ 0 h 64"/>
                    <a:gd name="T78" fmla="*/ 11 w 25"/>
                    <a:gd name="T79" fmla="*/ 0 h 64"/>
                    <a:gd name="T80" fmla="*/ 11 w 25"/>
                    <a:gd name="T81" fmla="*/ 0 h 64"/>
                    <a:gd name="T82" fmla="*/ 10 w 25"/>
                    <a:gd name="T83" fmla="*/ 1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 h="64">
                      <a:moveTo>
                        <a:pt x="22" y="1"/>
                      </a:moveTo>
                      <a:lnTo>
                        <a:pt x="21" y="5"/>
                      </a:lnTo>
                      <a:lnTo>
                        <a:pt x="20" y="8"/>
                      </a:lnTo>
                      <a:lnTo>
                        <a:pt x="20" y="12"/>
                      </a:lnTo>
                      <a:lnTo>
                        <a:pt x="18" y="15"/>
                      </a:lnTo>
                      <a:lnTo>
                        <a:pt x="17" y="18"/>
                      </a:lnTo>
                      <a:lnTo>
                        <a:pt x="16" y="22"/>
                      </a:lnTo>
                      <a:lnTo>
                        <a:pt x="15" y="25"/>
                      </a:lnTo>
                      <a:lnTo>
                        <a:pt x="13" y="28"/>
                      </a:lnTo>
                      <a:lnTo>
                        <a:pt x="12" y="30"/>
                      </a:lnTo>
                      <a:lnTo>
                        <a:pt x="11" y="33"/>
                      </a:lnTo>
                      <a:lnTo>
                        <a:pt x="9" y="35"/>
                      </a:lnTo>
                      <a:lnTo>
                        <a:pt x="8" y="38"/>
                      </a:lnTo>
                      <a:lnTo>
                        <a:pt x="7" y="40"/>
                      </a:lnTo>
                      <a:lnTo>
                        <a:pt x="6" y="42"/>
                      </a:lnTo>
                      <a:lnTo>
                        <a:pt x="4" y="44"/>
                      </a:lnTo>
                      <a:lnTo>
                        <a:pt x="3" y="47"/>
                      </a:lnTo>
                      <a:lnTo>
                        <a:pt x="3" y="49"/>
                      </a:lnTo>
                      <a:lnTo>
                        <a:pt x="2" y="50"/>
                      </a:lnTo>
                      <a:lnTo>
                        <a:pt x="1" y="52"/>
                      </a:lnTo>
                      <a:lnTo>
                        <a:pt x="0" y="54"/>
                      </a:lnTo>
                      <a:lnTo>
                        <a:pt x="0" y="55"/>
                      </a:lnTo>
                      <a:lnTo>
                        <a:pt x="0" y="57"/>
                      </a:lnTo>
                      <a:lnTo>
                        <a:pt x="0" y="59"/>
                      </a:lnTo>
                      <a:lnTo>
                        <a:pt x="0" y="60"/>
                      </a:lnTo>
                      <a:lnTo>
                        <a:pt x="1" y="61"/>
                      </a:lnTo>
                      <a:lnTo>
                        <a:pt x="3" y="62"/>
                      </a:lnTo>
                      <a:lnTo>
                        <a:pt x="4" y="63"/>
                      </a:lnTo>
                      <a:lnTo>
                        <a:pt x="5" y="64"/>
                      </a:lnTo>
                      <a:lnTo>
                        <a:pt x="7" y="64"/>
                      </a:lnTo>
                      <a:lnTo>
                        <a:pt x="9" y="64"/>
                      </a:lnTo>
                      <a:lnTo>
                        <a:pt x="11" y="64"/>
                      </a:lnTo>
                      <a:lnTo>
                        <a:pt x="14" y="64"/>
                      </a:lnTo>
                      <a:lnTo>
                        <a:pt x="14" y="61"/>
                      </a:lnTo>
                      <a:lnTo>
                        <a:pt x="11" y="61"/>
                      </a:lnTo>
                      <a:lnTo>
                        <a:pt x="10" y="61"/>
                      </a:lnTo>
                      <a:lnTo>
                        <a:pt x="8" y="60"/>
                      </a:lnTo>
                      <a:lnTo>
                        <a:pt x="6" y="59"/>
                      </a:lnTo>
                      <a:lnTo>
                        <a:pt x="5" y="59"/>
                      </a:lnTo>
                      <a:lnTo>
                        <a:pt x="4" y="59"/>
                      </a:lnTo>
                      <a:lnTo>
                        <a:pt x="3" y="58"/>
                      </a:lnTo>
                      <a:lnTo>
                        <a:pt x="3" y="57"/>
                      </a:lnTo>
                      <a:lnTo>
                        <a:pt x="3" y="56"/>
                      </a:lnTo>
                      <a:lnTo>
                        <a:pt x="3" y="55"/>
                      </a:lnTo>
                      <a:lnTo>
                        <a:pt x="4" y="54"/>
                      </a:lnTo>
                      <a:lnTo>
                        <a:pt x="5" y="52"/>
                      </a:lnTo>
                      <a:lnTo>
                        <a:pt x="5" y="50"/>
                      </a:lnTo>
                      <a:lnTo>
                        <a:pt x="6" y="49"/>
                      </a:lnTo>
                      <a:lnTo>
                        <a:pt x="7" y="47"/>
                      </a:lnTo>
                      <a:lnTo>
                        <a:pt x="8" y="45"/>
                      </a:lnTo>
                      <a:lnTo>
                        <a:pt x="10" y="43"/>
                      </a:lnTo>
                      <a:lnTo>
                        <a:pt x="11" y="40"/>
                      </a:lnTo>
                      <a:lnTo>
                        <a:pt x="12" y="38"/>
                      </a:lnTo>
                      <a:lnTo>
                        <a:pt x="13" y="35"/>
                      </a:lnTo>
                      <a:lnTo>
                        <a:pt x="15" y="32"/>
                      </a:lnTo>
                      <a:lnTo>
                        <a:pt x="16" y="30"/>
                      </a:lnTo>
                      <a:lnTo>
                        <a:pt x="17" y="27"/>
                      </a:lnTo>
                      <a:lnTo>
                        <a:pt x="19" y="23"/>
                      </a:lnTo>
                      <a:lnTo>
                        <a:pt x="20" y="20"/>
                      </a:lnTo>
                      <a:lnTo>
                        <a:pt x="21" y="17"/>
                      </a:lnTo>
                      <a:lnTo>
                        <a:pt x="22" y="13"/>
                      </a:lnTo>
                      <a:lnTo>
                        <a:pt x="23" y="10"/>
                      </a:lnTo>
                      <a:lnTo>
                        <a:pt x="25" y="6"/>
                      </a:lnTo>
                      <a:lnTo>
                        <a:pt x="25" y="2"/>
                      </a:lnTo>
                      <a:lnTo>
                        <a:pt x="25" y="1"/>
                      </a:lnTo>
                      <a:lnTo>
                        <a:pt x="25" y="0"/>
                      </a:lnTo>
                      <a:lnTo>
                        <a:pt x="24" y="0"/>
                      </a:lnTo>
                      <a:lnTo>
                        <a:pt x="23"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912"/>
                <p:cNvSpPr>
                  <a:spLocks/>
                </p:cNvSpPr>
                <p:nvPr/>
              </p:nvSpPr>
              <p:spPr bwMode="auto">
                <a:xfrm>
                  <a:off x="136" y="1806"/>
                  <a:ext cx="9" cy="28"/>
                </a:xfrm>
                <a:custGeom>
                  <a:avLst/>
                  <a:gdLst>
                    <a:gd name="T0" fmla="*/ 5 w 13"/>
                    <a:gd name="T1" fmla="*/ 1 h 39"/>
                    <a:gd name="T2" fmla="*/ 4 w 13"/>
                    <a:gd name="T3" fmla="*/ 1 h 39"/>
                    <a:gd name="T4" fmla="*/ 0 w 13"/>
                    <a:gd name="T5" fmla="*/ 19 h 39"/>
                    <a:gd name="T6" fmla="*/ 1 w 13"/>
                    <a:gd name="T7" fmla="*/ 20 h 39"/>
                    <a:gd name="T8" fmla="*/ 6 w 13"/>
                    <a:gd name="T9" fmla="*/ 1 h 39"/>
                    <a:gd name="T10" fmla="*/ 6 w 13"/>
                    <a:gd name="T11" fmla="*/ 2 h 39"/>
                    <a:gd name="T12" fmla="*/ 6 w 13"/>
                    <a:gd name="T13" fmla="*/ 1 h 39"/>
                    <a:gd name="T14" fmla="*/ 6 w 13"/>
                    <a:gd name="T15" fmla="*/ 1 h 39"/>
                    <a:gd name="T16" fmla="*/ 6 w 13"/>
                    <a:gd name="T17" fmla="*/ 1 h 39"/>
                    <a:gd name="T18" fmla="*/ 6 w 13"/>
                    <a:gd name="T19" fmla="*/ 1 h 39"/>
                    <a:gd name="T20" fmla="*/ 6 w 13"/>
                    <a:gd name="T21" fmla="*/ 1 h 39"/>
                    <a:gd name="T22" fmla="*/ 6 w 13"/>
                    <a:gd name="T23" fmla="*/ 1 h 39"/>
                    <a:gd name="T24" fmla="*/ 6 w 13"/>
                    <a:gd name="T25" fmla="*/ 0 h 39"/>
                    <a:gd name="T26" fmla="*/ 6 w 13"/>
                    <a:gd name="T27" fmla="*/ 0 h 39"/>
                    <a:gd name="T28" fmla="*/ 6 w 13"/>
                    <a:gd name="T29" fmla="*/ 0 h 39"/>
                    <a:gd name="T30" fmla="*/ 6 w 13"/>
                    <a:gd name="T31" fmla="*/ 0 h 39"/>
                    <a:gd name="T32" fmla="*/ 6 w 13"/>
                    <a:gd name="T33" fmla="*/ 0 h 39"/>
                    <a:gd name="T34" fmla="*/ 6 w 13"/>
                    <a:gd name="T35" fmla="*/ 0 h 39"/>
                    <a:gd name="T36" fmla="*/ 6 w 13"/>
                    <a:gd name="T37" fmla="*/ 0 h 39"/>
                    <a:gd name="T38" fmla="*/ 5 w 13"/>
                    <a:gd name="T39" fmla="*/ 0 h 39"/>
                    <a:gd name="T40" fmla="*/ 5 w 13"/>
                    <a:gd name="T41" fmla="*/ 1 h 39"/>
                    <a:gd name="T42" fmla="*/ 4 w 13"/>
                    <a:gd name="T43" fmla="*/ 1 h 39"/>
                    <a:gd name="T44" fmla="*/ 4 w 13"/>
                    <a:gd name="T45" fmla="*/ 1 h 39"/>
                    <a:gd name="T46" fmla="*/ 5 w 13"/>
                    <a:gd name="T47" fmla="*/ 1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39">
                      <a:moveTo>
                        <a:pt x="10" y="1"/>
                      </a:moveTo>
                      <a:lnTo>
                        <a:pt x="9" y="2"/>
                      </a:lnTo>
                      <a:lnTo>
                        <a:pt x="0" y="37"/>
                      </a:lnTo>
                      <a:lnTo>
                        <a:pt x="2" y="39"/>
                      </a:lnTo>
                      <a:lnTo>
                        <a:pt x="12" y="2"/>
                      </a:lnTo>
                      <a:lnTo>
                        <a:pt x="12" y="4"/>
                      </a:lnTo>
                      <a:lnTo>
                        <a:pt x="12" y="2"/>
                      </a:lnTo>
                      <a:lnTo>
                        <a:pt x="13" y="2"/>
                      </a:lnTo>
                      <a:lnTo>
                        <a:pt x="12" y="2"/>
                      </a:lnTo>
                      <a:lnTo>
                        <a:pt x="12" y="1"/>
                      </a:lnTo>
                      <a:lnTo>
                        <a:pt x="12" y="0"/>
                      </a:lnTo>
                      <a:lnTo>
                        <a:pt x="11" y="0"/>
                      </a:lnTo>
                      <a:lnTo>
                        <a:pt x="10" y="0"/>
                      </a:lnTo>
                      <a:lnTo>
                        <a:pt x="10" y="1"/>
                      </a:lnTo>
                      <a:lnTo>
                        <a:pt x="9" y="1"/>
                      </a:lnTo>
                      <a:lnTo>
                        <a:pt x="9" y="2"/>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913"/>
                <p:cNvSpPr>
                  <a:spLocks/>
                </p:cNvSpPr>
                <p:nvPr/>
              </p:nvSpPr>
              <p:spPr bwMode="auto">
                <a:xfrm>
                  <a:off x="143" y="1788"/>
                  <a:ext cx="15" cy="21"/>
                </a:xfrm>
                <a:custGeom>
                  <a:avLst/>
                  <a:gdLst>
                    <a:gd name="T0" fmla="*/ 9 w 21"/>
                    <a:gd name="T1" fmla="*/ 0 h 29"/>
                    <a:gd name="T2" fmla="*/ 0 w 21"/>
                    <a:gd name="T3" fmla="*/ 14 h 29"/>
                    <a:gd name="T4" fmla="*/ 1 w 21"/>
                    <a:gd name="T5" fmla="*/ 15 h 29"/>
                    <a:gd name="T6" fmla="*/ 11 w 21"/>
                    <a:gd name="T7" fmla="*/ 2 h 29"/>
                    <a:gd name="T8" fmla="*/ 11 w 21"/>
                    <a:gd name="T9" fmla="*/ 1 h 29"/>
                    <a:gd name="T10" fmla="*/ 11 w 21"/>
                    <a:gd name="T11" fmla="*/ 1 h 29"/>
                    <a:gd name="T12" fmla="*/ 11 w 21"/>
                    <a:gd name="T13" fmla="*/ 1 h 29"/>
                    <a:gd name="T14" fmla="*/ 11 w 21"/>
                    <a:gd name="T15" fmla="*/ 1 h 29"/>
                    <a:gd name="T16" fmla="*/ 11 w 21"/>
                    <a:gd name="T17" fmla="*/ 1 h 29"/>
                    <a:gd name="T18" fmla="*/ 11 w 21"/>
                    <a:gd name="T19" fmla="*/ 1 h 29"/>
                    <a:gd name="T20" fmla="*/ 11 w 21"/>
                    <a:gd name="T21" fmla="*/ 1 h 29"/>
                    <a:gd name="T22" fmla="*/ 11 w 21"/>
                    <a:gd name="T23" fmla="*/ 0 h 29"/>
                    <a:gd name="T24" fmla="*/ 10 w 21"/>
                    <a:gd name="T25" fmla="*/ 0 h 29"/>
                    <a:gd name="T26" fmla="*/ 10 w 21"/>
                    <a:gd name="T27" fmla="*/ 0 h 29"/>
                    <a:gd name="T28" fmla="*/ 10 w 21"/>
                    <a:gd name="T29" fmla="*/ 0 h 29"/>
                    <a:gd name="T30" fmla="*/ 10 w 21"/>
                    <a:gd name="T31" fmla="*/ 0 h 29"/>
                    <a:gd name="T32" fmla="*/ 10 w 21"/>
                    <a:gd name="T33" fmla="*/ 0 h 29"/>
                    <a:gd name="T34" fmla="*/ 10 w 21"/>
                    <a:gd name="T35" fmla="*/ 0 h 29"/>
                    <a:gd name="T36" fmla="*/ 10 w 21"/>
                    <a:gd name="T37" fmla="*/ 0 h 29"/>
                    <a:gd name="T38" fmla="*/ 10 w 21"/>
                    <a:gd name="T39" fmla="*/ 0 h 29"/>
                    <a:gd name="T40" fmla="*/ 9 w 21"/>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29">
                      <a:moveTo>
                        <a:pt x="18" y="0"/>
                      </a:moveTo>
                      <a:lnTo>
                        <a:pt x="0" y="26"/>
                      </a:lnTo>
                      <a:lnTo>
                        <a:pt x="2" y="29"/>
                      </a:lnTo>
                      <a:lnTo>
                        <a:pt x="21" y="4"/>
                      </a:lnTo>
                      <a:lnTo>
                        <a:pt x="21" y="3"/>
                      </a:lnTo>
                      <a:lnTo>
                        <a:pt x="21" y="2"/>
                      </a:lnTo>
                      <a:lnTo>
                        <a:pt x="21" y="1"/>
                      </a:lnTo>
                      <a:lnTo>
                        <a:pt x="21" y="0"/>
                      </a:lnTo>
                      <a:lnTo>
                        <a:pt x="20" y="0"/>
                      </a:lnTo>
                      <a:lnTo>
                        <a:pt x="1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914"/>
                <p:cNvSpPr>
                  <a:spLocks/>
                </p:cNvSpPr>
                <p:nvPr/>
              </p:nvSpPr>
              <p:spPr bwMode="auto">
                <a:xfrm>
                  <a:off x="143" y="1695"/>
                  <a:ext cx="34" cy="12"/>
                </a:xfrm>
                <a:custGeom>
                  <a:avLst/>
                  <a:gdLst>
                    <a:gd name="T0" fmla="*/ 0 w 49"/>
                    <a:gd name="T1" fmla="*/ 2 h 16"/>
                    <a:gd name="T2" fmla="*/ 1 w 49"/>
                    <a:gd name="T3" fmla="*/ 4 h 16"/>
                    <a:gd name="T4" fmla="*/ 1 w 49"/>
                    <a:gd name="T5" fmla="*/ 6 h 16"/>
                    <a:gd name="T6" fmla="*/ 2 w 49"/>
                    <a:gd name="T7" fmla="*/ 8 h 16"/>
                    <a:gd name="T8" fmla="*/ 4 w 49"/>
                    <a:gd name="T9" fmla="*/ 8 h 16"/>
                    <a:gd name="T10" fmla="*/ 6 w 49"/>
                    <a:gd name="T11" fmla="*/ 8 h 16"/>
                    <a:gd name="T12" fmla="*/ 8 w 49"/>
                    <a:gd name="T13" fmla="*/ 8 h 16"/>
                    <a:gd name="T14" fmla="*/ 10 w 49"/>
                    <a:gd name="T15" fmla="*/ 8 h 16"/>
                    <a:gd name="T16" fmla="*/ 12 w 49"/>
                    <a:gd name="T17" fmla="*/ 8 h 16"/>
                    <a:gd name="T18" fmla="*/ 13 w 49"/>
                    <a:gd name="T19" fmla="*/ 8 h 16"/>
                    <a:gd name="T20" fmla="*/ 15 w 49"/>
                    <a:gd name="T21" fmla="*/ 8 h 16"/>
                    <a:gd name="T22" fmla="*/ 18 w 49"/>
                    <a:gd name="T23" fmla="*/ 8 h 16"/>
                    <a:gd name="T24" fmla="*/ 19 w 49"/>
                    <a:gd name="T25" fmla="*/ 8 h 16"/>
                    <a:gd name="T26" fmla="*/ 21 w 49"/>
                    <a:gd name="T27" fmla="*/ 8 h 16"/>
                    <a:gd name="T28" fmla="*/ 22 w 49"/>
                    <a:gd name="T29" fmla="*/ 8 h 16"/>
                    <a:gd name="T30" fmla="*/ 22 w 49"/>
                    <a:gd name="T31" fmla="*/ 8 h 16"/>
                    <a:gd name="T32" fmla="*/ 23 w 49"/>
                    <a:gd name="T33" fmla="*/ 8 h 16"/>
                    <a:gd name="T34" fmla="*/ 24 w 49"/>
                    <a:gd name="T35" fmla="*/ 8 h 16"/>
                    <a:gd name="T36" fmla="*/ 23 w 49"/>
                    <a:gd name="T37" fmla="*/ 6 h 16"/>
                    <a:gd name="T38" fmla="*/ 22 w 49"/>
                    <a:gd name="T39" fmla="*/ 6 h 16"/>
                    <a:gd name="T40" fmla="*/ 19 w 49"/>
                    <a:gd name="T41" fmla="*/ 6 h 16"/>
                    <a:gd name="T42" fmla="*/ 18 w 49"/>
                    <a:gd name="T43" fmla="*/ 6 h 16"/>
                    <a:gd name="T44" fmla="*/ 17 w 49"/>
                    <a:gd name="T45" fmla="*/ 6 h 16"/>
                    <a:gd name="T46" fmla="*/ 15 w 49"/>
                    <a:gd name="T47" fmla="*/ 6 h 16"/>
                    <a:gd name="T48" fmla="*/ 12 w 49"/>
                    <a:gd name="T49" fmla="*/ 6 h 16"/>
                    <a:gd name="T50" fmla="*/ 10 w 49"/>
                    <a:gd name="T51" fmla="*/ 6 h 16"/>
                    <a:gd name="T52" fmla="*/ 8 w 49"/>
                    <a:gd name="T53" fmla="*/ 7 h 16"/>
                    <a:gd name="T54" fmla="*/ 7 w 49"/>
                    <a:gd name="T55" fmla="*/ 6 h 16"/>
                    <a:gd name="T56" fmla="*/ 6 w 49"/>
                    <a:gd name="T57" fmla="*/ 6 h 16"/>
                    <a:gd name="T58" fmla="*/ 3 w 49"/>
                    <a:gd name="T59" fmla="*/ 6 h 16"/>
                    <a:gd name="T60" fmla="*/ 3 w 49"/>
                    <a:gd name="T61" fmla="*/ 5 h 16"/>
                    <a:gd name="T62" fmla="*/ 2 w 49"/>
                    <a:gd name="T63" fmla="*/ 4 h 16"/>
                    <a:gd name="T64" fmla="*/ 2 w 49"/>
                    <a:gd name="T65" fmla="*/ 2 h 16"/>
                    <a:gd name="T66" fmla="*/ 1 w 49"/>
                    <a:gd name="T67" fmla="*/ 2 h 16"/>
                    <a:gd name="T68" fmla="*/ 1 w 49"/>
                    <a:gd name="T69" fmla="*/ 2 h 16"/>
                    <a:gd name="T70" fmla="*/ 1 w 49"/>
                    <a:gd name="T71" fmla="*/ 1 h 16"/>
                    <a:gd name="T72" fmla="*/ 1 w 49"/>
                    <a:gd name="T73" fmla="*/ 1 h 16"/>
                    <a:gd name="T74" fmla="*/ 1 w 49"/>
                    <a:gd name="T75" fmla="*/ 1 h 16"/>
                    <a:gd name="T76" fmla="*/ 1 w 49"/>
                    <a:gd name="T77" fmla="*/ 0 h 16"/>
                    <a:gd name="T78" fmla="*/ 1 w 49"/>
                    <a:gd name="T79" fmla="*/ 1 h 16"/>
                    <a:gd name="T80" fmla="*/ 1 w 49"/>
                    <a:gd name="T81" fmla="*/ 1 h 16"/>
                    <a:gd name="T82" fmla="*/ 0 w 49"/>
                    <a:gd name="T83" fmla="*/ 1 h 16"/>
                    <a:gd name="T84" fmla="*/ 0 w 49"/>
                    <a:gd name="T85" fmla="*/ 2 h 16"/>
                    <a:gd name="T86" fmla="*/ 0 w 49"/>
                    <a:gd name="T87" fmla="*/ 2 h 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 h="16">
                      <a:moveTo>
                        <a:pt x="0" y="3"/>
                      </a:moveTo>
                      <a:lnTo>
                        <a:pt x="0" y="2"/>
                      </a:lnTo>
                      <a:lnTo>
                        <a:pt x="0" y="5"/>
                      </a:lnTo>
                      <a:lnTo>
                        <a:pt x="1" y="7"/>
                      </a:lnTo>
                      <a:lnTo>
                        <a:pt x="1" y="8"/>
                      </a:lnTo>
                      <a:lnTo>
                        <a:pt x="2" y="10"/>
                      </a:lnTo>
                      <a:lnTo>
                        <a:pt x="4" y="12"/>
                      </a:lnTo>
                      <a:lnTo>
                        <a:pt x="5" y="13"/>
                      </a:lnTo>
                      <a:lnTo>
                        <a:pt x="7" y="14"/>
                      </a:lnTo>
                      <a:lnTo>
                        <a:pt x="8" y="15"/>
                      </a:lnTo>
                      <a:lnTo>
                        <a:pt x="10" y="15"/>
                      </a:lnTo>
                      <a:lnTo>
                        <a:pt x="12" y="15"/>
                      </a:lnTo>
                      <a:lnTo>
                        <a:pt x="14" y="15"/>
                      </a:lnTo>
                      <a:lnTo>
                        <a:pt x="16" y="15"/>
                      </a:lnTo>
                      <a:lnTo>
                        <a:pt x="18" y="16"/>
                      </a:lnTo>
                      <a:lnTo>
                        <a:pt x="20" y="15"/>
                      </a:lnTo>
                      <a:lnTo>
                        <a:pt x="22" y="15"/>
                      </a:lnTo>
                      <a:lnTo>
                        <a:pt x="24" y="15"/>
                      </a:lnTo>
                      <a:lnTo>
                        <a:pt x="26" y="15"/>
                      </a:lnTo>
                      <a:lnTo>
                        <a:pt x="28" y="15"/>
                      </a:lnTo>
                      <a:lnTo>
                        <a:pt x="31" y="15"/>
                      </a:lnTo>
                      <a:lnTo>
                        <a:pt x="32" y="15"/>
                      </a:lnTo>
                      <a:lnTo>
                        <a:pt x="35" y="15"/>
                      </a:lnTo>
                      <a:lnTo>
                        <a:pt x="37" y="14"/>
                      </a:lnTo>
                      <a:lnTo>
                        <a:pt x="38" y="14"/>
                      </a:lnTo>
                      <a:lnTo>
                        <a:pt x="40" y="14"/>
                      </a:lnTo>
                      <a:lnTo>
                        <a:pt x="41" y="14"/>
                      </a:lnTo>
                      <a:lnTo>
                        <a:pt x="43" y="14"/>
                      </a:lnTo>
                      <a:lnTo>
                        <a:pt x="44" y="14"/>
                      </a:lnTo>
                      <a:lnTo>
                        <a:pt x="45" y="15"/>
                      </a:lnTo>
                      <a:lnTo>
                        <a:pt x="46" y="15"/>
                      </a:lnTo>
                      <a:lnTo>
                        <a:pt x="47" y="15"/>
                      </a:lnTo>
                      <a:lnTo>
                        <a:pt x="49" y="15"/>
                      </a:lnTo>
                      <a:lnTo>
                        <a:pt x="49" y="13"/>
                      </a:lnTo>
                      <a:lnTo>
                        <a:pt x="48" y="12"/>
                      </a:lnTo>
                      <a:lnTo>
                        <a:pt x="47" y="11"/>
                      </a:lnTo>
                      <a:lnTo>
                        <a:pt x="46" y="10"/>
                      </a:lnTo>
                      <a:lnTo>
                        <a:pt x="44" y="10"/>
                      </a:lnTo>
                      <a:lnTo>
                        <a:pt x="43" y="10"/>
                      </a:lnTo>
                      <a:lnTo>
                        <a:pt x="41" y="10"/>
                      </a:lnTo>
                      <a:lnTo>
                        <a:pt x="40" y="10"/>
                      </a:lnTo>
                      <a:lnTo>
                        <a:pt x="38" y="10"/>
                      </a:lnTo>
                      <a:lnTo>
                        <a:pt x="36" y="10"/>
                      </a:lnTo>
                      <a:lnTo>
                        <a:pt x="34" y="10"/>
                      </a:lnTo>
                      <a:lnTo>
                        <a:pt x="32" y="10"/>
                      </a:lnTo>
                      <a:lnTo>
                        <a:pt x="30" y="10"/>
                      </a:lnTo>
                      <a:lnTo>
                        <a:pt x="28" y="11"/>
                      </a:lnTo>
                      <a:lnTo>
                        <a:pt x="26" y="11"/>
                      </a:lnTo>
                      <a:lnTo>
                        <a:pt x="24" y="11"/>
                      </a:lnTo>
                      <a:lnTo>
                        <a:pt x="22" y="11"/>
                      </a:lnTo>
                      <a:lnTo>
                        <a:pt x="20" y="11"/>
                      </a:lnTo>
                      <a:lnTo>
                        <a:pt x="18" y="12"/>
                      </a:lnTo>
                      <a:lnTo>
                        <a:pt x="16" y="11"/>
                      </a:lnTo>
                      <a:lnTo>
                        <a:pt x="14" y="11"/>
                      </a:lnTo>
                      <a:lnTo>
                        <a:pt x="12" y="11"/>
                      </a:lnTo>
                      <a:lnTo>
                        <a:pt x="11" y="11"/>
                      </a:lnTo>
                      <a:lnTo>
                        <a:pt x="9" y="10"/>
                      </a:lnTo>
                      <a:lnTo>
                        <a:pt x="7" y="10"/>
                      </a:lnTo>
                      <a:lnTo>
                        <a:pt x="7" y="9"/>
                      </a:lnTo>
                      <a:lnTo>
                        <a:pt x="6" y="8"/>
                      </a:lnTo>
                      <a:lnTo>
                        <a:pt x="5" y="8"/>
                      </a:lnTo>
                      <a:lnTo>
                        <a:pt x="4" y="7"/>
                      </a:lnTo>
                      <a:lnTo>
                        <a:pt x="4" y="5"/>
                      </a:lnTo>
                      <a:lnTo>
                        <a:pt x="4" y="4"/>
                      </a:lnTo>
                      <a:lnTo>
                        <a:pt x="3" y="2"/>
                      </a:lnTo>
                      <a:lnTo>
                        <a:pt x="3" y="1"/>
                      </a:lnTo>
                      <a:lnTo>
                        <a:pt x="2" y="1"/>
                      </a:lnTo>
                      <a:lnTo>
                        <a:pt x="1" y="0"/>
                      </a:lnTo>
                      <a:lnTo>
                        <a:pt x="1" y="1"/>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915"/>
                <p:cNvSpPr>
                  <a:spLocks/>
                </p:cNvSpPr>
                <p:nvPr/>
              </p:nvSpPr>
              <p:spPr bwMode="auto">
                <a:xfrm>
                  <a:off x="248" y="1134"/>
                  <a:ext cx="59" cy="96"/>
                </a:xfrm>
                <a:custGeom>
                  <a:avLst/>
                  <a:gdLst>
                    <a:gd name="T0" fmla="*/ 39 w 86"/>
                    <a:gd name="T1" fmla="*/ 0 h 135"/>
                    <a:gd name="T2" fmla="*/ 37 w 86"/>
                    <a:gd name="T3" fmla="*/ 3 h 135"/>
                    <a:gd name="T4" fmla="*/ 34 w 86"/>
                    <a:gd name="T5" fmla="*/ 6 h 135"/>
                    <a:gd name="T6" fmla="*/ 31 w 86"/>
                    <a:gd name="T7" fmla="*/ 11 h 135"/>
                    <a:gd name="T8" fmla="*/ 27 w 86"/>
                    <a:gd name="T9" fmla="*/ 15 h 135"/>
                    <a:gd name="T10" fmla="*/ 25 w 86"/>
                    <a:gd name="T11" fmla="*/ 18 h 135"/>
                    <a:gd name="T12" fmla="*/ 22 w 86"/>
                    <a:gd name="T13" fmla="*/ 23 h 135"/>
                    <a:gd name="T14" fmla="*/ 19 w 86"/>
                    <a:gd name="T15" fmla="*/ 27 h 135"/>
                    <a:gd name="T16" fmla="*/ 16 w 86"/>
                    <a:gd name="T17" fmla="*/ 33 h 135"/>
                    <a:gd name="T18" fmla="*/ 14 w 86"/>
                    <a:gd name="T19" fmla="*/ 37 h 135"/>
                    <a:gd name="T20" fmla="*/ 12 w 86"/>
                    <a:gd name="T21" fmla="*/ 41 h 135"/>
                    <a:gd name="T22" fmla="*/ 10 w 86"/>
                    <a:gd name="T23" fmla="*/ 46 h 135"/>
                    <a:gd name="T24" fmla="*/ 7 w 86"/>
                    <a:gd name="T25" fmla="*/ 51 h 135"/>
                    <a:gd name="T26" fmla="*/ 5 w 86"/>
                    <a:gd name="T27" fmla="*/ 55 h 135"/>
                    <a:gd name="T28" fmla="*/ 3 w 86"/>
                    <a:gd name="T29" fmla="*/ 60 h 135"/>
                    <a:gd name="T30" fmla="*/ 1 w 86"/>
                    <a:gd name="T31" fmla="*/ 64 h 135"/>
                    <a:gd name="T32" fmla="*/ 0 w 86"/>
                    <a:gd name="T33" fmla="*/ 68 h 135"/>
                    <a:gd name="T34" fmla="*/ 2 w 86"/>
                    <a:gd name="T35" fmla="*/ 67 h 135"/>
                    <a:gd name="T36" fmla="*/ 3 w 86"/>
                    <a:gd name="T37" fmla="*/ 63 h 135"/>
                    <a:gd name="T38" fmla="*/ 5 w 86"/>
                    <a:gd name="T39" fmla="*/ 58 h 135"/>
                    <a:gd name="T40" fmla="*/ 8 w 86"/>
                    <a:gd name="T41" fmla="*/ 54 h 135"/>
                    <a:gd name="T42" fmla="*/ 10 w 86"/>
                    <a:gd name="T43" fmla="*/ 50 h 135"/>
                    <a:gd name="T44" fmla="*/ 12 w 86"/>
                    <a:gd name="T45" fmla="*/ 45 h 135"/>
                    <a:gd name="T46" fmla="*/ 14 w 86"/>
                    <a:gd name="T47" fmla="*/ 41 h 135"/>
                    <a:gd name="T48" fmla="*/ 16 w 86"/>
                    <a:gd name="T49" fmla="*/ 36 h 135"/>
                    <a:gd name="T50" fmla="*/ 19 w 86"/>
                    <a:gd name="T51" fmla="*/ 31 h 135"/>
                    <a:gd name="T52" fmla="*/ 22 w 86"/>
                    <a:gd name="T53" fmla="*/ 27 h 135"/>
                    <a:gd name="T54" fmla="*/ 25 w 86"/>
                    <a:gd name="T55" fmla="*/ 22 h 135"/>
                    <a:gd name="T56" fmla="*/ 27 w 86"/>
                    <a:gd name="T57" fmla="*/ 18 h 135"/>
                    <a:gd name="T58" fmla="*/ 30 w 86"/>
                    <a:gd name="T59" fmla="*/ 14 h 135"/>
                    <a:gd name="T60" fmla="*/ 33 w 86"/>
                    <a:gd name="T61" fmla="*/ 10 h 135"/>
                    <a:gd name="T62" fmla="*/ 36 w 86"/>
                    <a:gd name="T63" fmla="*/ 6 h 135"/>
                    <a:gd name="T64" fmla="*/ 38 w 86"/>
                    <a:gd name="T65" fmla="*/ 4 h 135"/>
                    <a:gd name="T66" fmla="*/ 40 w 86"/>
                    <a:gd name="T67" fmla="*/ 1 h 135"/>
                    <a:gd name="T68" fmla="*/ 40 w 86"/>
                    <a:gd name="T69" fmla="*/ 1 h 135"/>
                    <a:gd name="T70" fmla="*/ 40 w 86"/>
                    <a:gd name="T71" fmla="*/ 1 h 135"/>
                    <a:gd name="T72" fmla="*/ 40 w 86"/>
                    <a:gd name="T73" fmla="*/ 1 h 135"/>
                    <a:gd name="T74" fmla="*/ 40 w 86"/>
                    <a:gd name="T75" fmla="*/ 1 h 135"/>
                    <a:gd name="T76" fmla="*/ 40 w 86"/>
                    <a:gd name="T77" fmla="*/ 0 h 135"/>
                    <a:gd name="T78" fmla="*/ 40 w 86"/>
                    <a:gd name="T79" fmla="*/ 0 h 135"/>
                    <a:gd name="T80" fmla="*/ 40 w 86"/>
                    <a:gd name="T81" fmla="*/ 0 h 135"/>
                    <a:gd name="T82" fmla="*/ 40 w 86"/>
                    <a:gd name="T83" fmla="*/ 0 h 135"/>
                    <a:gd name="T84" fmla="*/ 39 w 86"/>
                    <a:gd name="T85" fmla="*/ 0 h 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 h="135">
                      <a:moveTo>
                        <a:pt x="83" y="0"/>
                      </a:moveTo>
                      <a:lnTo>
                        <a:pt x="83" y="0"/>
                      </a:lnTo>
                      <a:lnTo>
                        <a:pt x="80" y="3"/>
                      </a:lnTo>
                      <a:lnTo>
                        <a:pt x="78" y="6"/>
                      </a:lnTo>
                      <a:lnTo>
                        <a:pt x="74" y="9"/>
                      </a:lnTo>
                      <a:lnTo>
                        <a:pt x="72" y="13"/>
                      </a:lnTo>
                      <a:lnTo>
                        <a:pt x="68" y="17"/>
                      </a:lnTo>
                      <a:lnTo>
                        <a:pt x="65" y="21"/>
                      </a:lnTo>
                      <a:lnTo>
                        <a:pt x="62" y="25"/>
                      </a:lnTo>
                      <a:lnTo>
                        <a:pt x="59" y="29"/>
                      </a:lnTo>
                      <a:lnTo>
                        <a:pt x="56" y="33"/>
                      </a:lnTo>
                      <a:lnTo>
                        <a:pt x="53" y="37"/>
                      </a:lnTo>
                      <a:lnTo>
                        <a:pt x="50" y="41"/>
                      </a:lnTo>
                      <a:lnTo>
                        <a:pt x="47" y="46"/>
                      </a:lnTo>
                      <a:lnTo>
                        <a:pt x="44" y="50"/>
                      </a:lnTo>
                      <a:lnTo>
                        <a:pt x="41" y="54"/>
                      </a:lnTo>
                      <a:lnTo>
                        <a:pt x="38" y="59"/>
                      </a:lnTo>
                      <a:lnTo>
                        <a:pt x="35" y="64"/>
                      </a:lnTo>
                      <a:lnTo>
                        <a:pt x="33" y="68"/>
                      </a:lnTo>
                      <a:lnTo>
                        <a:pt x="30" y="73"/>
                      </a:lnTo>
                      <a:lnTo>
                        <a:pt x="27" y="78"/>
                      </a:lnTo>
                      <a:lnTo>
                        <a:pt x="25" y="82"/>
                      </a:lnTo>
                      <a:lnTo>
                        <a:pt x="22" y="87"/>
                      </a:lnTo>
                      <a:lnTo>
                        <a:pt x="20" y="92"/>
                      </a:lnTo>
                      <a:lnTo>
                        <a:pt x="17" y="96"/>
                      </a:lnTo>
                      <a:lnTo>
                        <a:pt x="15" y="101"/>
                      </a:lnTo>
                      <a:lnTo>
                        <a:pt x="13" y="105"/>
                      </a:lnTo>
                      <a:lnTo>
                        <a:pt x="11" y="110"/>
                      </a:lnTo>
                      <a:lnTo>
                        <a:pt x="9" y="114"/>
                      </a:lnTo>
                      <a:lnTo>
                        <a:pt x="7" y="118"/>
                      </a:lnTo>
                      <a:lnTo>
                        <a:pt x="5" y="122"/>
                      </a:lnTo>
                      <a:lnTo>
                        <a:pt x="3" y="126"/>
                      </a:lnTo>
                      <a:lnTo>
                        <a:pt x="2" y="130"/>
                      </a:lnTo>
                      <a:lnTo>
                        <a:pt x="0" y="134"/>
                      </a:lnTo>
                      <a:lnTo>
                        <a:pt x="3" y="135"/>
                      </a:lnTo>
                      <a:lnTo>
                        <a:pt x="5" y="132"/>
                      </a:lnTo>
                      <a:lnTo>
                        <a:pt x="6" y="128"/>
                      </a:lnTo>
                      <a:lnTo>
                        <a:pt x="8" y="124"/>
                      </a:lnTo>
                      <a:lnTo>
                        <a:pt x="10" y="120"/>
                      </a:lnTo>
                      <a:lnTo>
                        <a:pt x="11" y="116"/>
                      </a:lnTo>
                      <a:lnTo>
                        <a:pt x="14" y="112"/>
                      </a:lnTo>
                      <a:lnTo>
                        <a:pt x="16" y="107"/>
                      </a:lnTo>
                      <a:lnTo>
                        <a:pt x="18" y="103"/>
                      </a:lnTo>
                      <a:lnTo>
                        <a:pt x="20" y="99"/>
                      </a:lnTo>
                      <a:lnTo>
                        <a:pt x="22" y="94"/>
                      </a:lnTo>
                      <a:lnTo>
                        <a:pt x="25" y="89"/>
                      </a:lnTo>
                      <a:lnTo>
                        <a:pt x="27" y="85"/>
                      </a:lnTo>
                      <a:lnTo>
                        <a:pt x="30" y="80"/>
                      </a:lnTo>
                      <a:lnTo>
                        <a:pt x="33" y="76"/>
                      </a:lnTo>
                      <a:lnTo>
                        <a:pt x="35" y="71"/>
                      </a:lnTo>
                      <a:lnTo>
                        <a:pt x="38" y="66"/>
                      </a:lnTo>
                      <a:lnTo>
                        <a:pt x="41" y="62"/>
                      </a:lnTo>
                      <a:lnTo>
                        <a:pt x="43" y="57"/>
                      </a:lnTo>
                      <a:lnTo>
                        <a:pt x="46" y="53"/>
                      </a:lnTo>
                      <a:lnTo>
                        <a:pt x="49" y="48"/>
                      </a:lnTo>
                      <a:lnTo>
                        <a:pt x="52" y="44"/>
                      </a:lnTo>
                      <a:lnTo>
                        <a:pt x="55" y="40"/>
                      </a:lnTo>
                      <a:lnTo>
                        <a:pt x="58" y="35"/>
                      </a:lnTo>
                      <a:lnTo>
                        <a:pt x="62" y="31"/>
                      </a:lnTo>
                      <a:lnTo>
                        <a:pt x="64" y="27"/>
                      </a:lnTo>
                      <a:lnTo>
                        <a:pt x="67" y="23"/>
                      </a:lnTo>
                      <a:lnTo>
                        <a:pt x="70" y="20"/>
                      </a:lnTo>
                      <a:lnTo>
                        <a:pt x="73" y="16"/>
                      </a:lnTo>
                      <a:lnTo>
                        <a:pt x="77" y="13"/>
                      </a:lnTo>
                      <a:lnTo>
                        <a:pt x="79" y="9"/>
                      </a:lnTo>
                      <a:lnTo>
                        <a:pt x="82" y="7"/>
                      </a:lnTo>
                      <a:lnTo>
                        <a:pt x="85" y="4"/>
                      </a:lnTo>
                      <a:lnTo>
                        <a:pt x="85" y="3"/>
                      </a:lnTo>
                      <a:lnTo>
                        <a:pt x="85" y="4"/>
                      </a:lnTo>
                      <a:lnTo>
                        <a:pt x="85" y="3"/>
                      </a:lnTo>
                      <a:lnTo>
                        <a:pt x="86" y="3"/>
                      </a:lnTo>
                      <a:lnTo>
                        <a:pt x="86" y="2"/>
                      </a:lnTo>
                      <a:lnTo>
                        <a:pt x="86" y="1"/>
                      </a:lnTo>
                      <a:lnTo>
                        <a:pt x="85" y="0"/>
                      </a:lnTo>
                      <a:lnTo>
                        <a:pt x="84"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916"/>
                <p:cNvSpPr>
                  <a:spLocks/>
                </p:cNvSpPr>
                <p:nvPr/>
              </p:nvSpPr>
              <p:spPr bwMode="auto">
                <a:xfrm>
                  <a:off x="305" y="1133"/>
                  <a:ext cx="21" cy="13"/>
                </a:xfrm>
                <a:custGeom>
                  <a:avLst/>
                  <a:gdLst>
                    <a:gd name="T0" fmla="*/ 13 w 30"/>
                    <a:gd name="T1" fmla="*/ 7 h 19"/>
                    <a:gd name="T2" fmla="*/ 13 w 30"/>
                    <a:gd name="T3" fmla="*/ 7 h 19"/>
                    <a:gd name="T4" fmla="*/ 13 w 30"/>
                    <a:gd name="T5" fmla="*/ 7 h 19"/>
                    <a:gd name="T6" fmla="*/ 12 w 30"/>
                    <a:gd name="T7" fmla="*/ 7 h 19"/>
                    <a:gd name="T8" fmla="*/ 11 w 30"/>
                    <a:gd name="T9" fmla="*/ 7 h 19"/>
                    <a:gd name="T10" fmla="*/ 11 w 30"/>
                    <a:gd name="T11" fmla="*/ 5 h 19"/>
                    <a:gd name="T12" fmla="*/ 9 w 30"/>
                    <a:gd name="T13" fmla="*/ 5 h 19"/>
                    <a:gd name="T14" fmla="*/ 8 w 30"/>
                    <a:gd name="T15" fmla="*/ 4 h 19"/>
                    <a:gd name="T16" fmla="*/ 8 w 30"/>
                    <a:gd name="T17" fmla="*/ 3 h 19"/>
                    <a:gd name="T18" fmla="*/ 6 w 30"/>
                    <a:gd name="T19" fmla="*/ 2 h 19"/>
                    <a:gd name="T20" fmla="*/ 6 w 30"/>
                    <a:gd name="T21" fmla="*/ 2 h 19"/>
                    <a:gd name="T22" fmla="*/ 4 w 30"/>
                    <a:gd name="T23" fmla="*/ 1 h 19"/>
                    <a:gd name="T24" fmla="*/ 4 w 30"/>
                    <a:gd name="T25" fmla="*/ 0 h 19"/>
                    <a:gd name="T26" fmla="*/ 3 w 30"/>
                    <a:gd name="T27" fmla="*/ 0 h 19"/>
                    <a:gd name="T28" fmla="*/ 1 w 30"/>
                    <a:gd name="T29" fmla="*/ 0 h 19"/>
                    <a:gd name="T30" fmla="*/ 1 w 30"/>
                    <a:gd name="T31" fmla="*/ 1 h 19"/>
                    <a:gd name="T32" fmla="*/ 1 w 30"/>
                    <a:gd name="T33" fmla="*/ 2 h 19"/>
                    <a:gd name="T34" fmla="*/ 1 w 30"/>
                    <a:gd name="T35" fmla="*/ 2 h 19"/>
                    <a:gd name="T36" fmla="*/ 2 w 30"/>
                    <a:gd name="T37" fmla="*/ 2 h 19"/>
                    <a:gd name="T38" fmla="*/ 3 w 30"/>
                    <a:gd name="T39" fmla="*/ 2 h 19"/>
                    <a:gd name="T40" fmla="*/ 4 w 30"/>
                    <a:gd name="T41" fmla="*/ 2 h 19"/>
                    <a:gd name="T42" fmla="*/ 4 w 30"/>
                    <a:gd name="T43" fmla="*/ 3 h 19"/>
                    <a:gd name="T44" fmla="*/ 5 w 30"/>
                    <a:gd name="T45" fmla="*/ 3 h 19"/>
                    <a:gd name="T46" fmla="*/ 6 w 30"/>
                    <a:gd name="T47" fmla="*/ 4 h 19"/>
                    <a:gd name="T48" fmla="*/ 7 w 30"/>
                    <a:gd name="T49" fmla="*/ 5 h 19"/>
                    <a:gd name="T50" fmla="*/ 8 w 30"/>
                    <a:gd name="T51" fmla="*/ 6 h 19"/>
                    <a:gd name="T52" fmla="*/ 9 w 30"/>
                    <a:gd name="T53" fmla="*/ 7 h 19"/>
                    <a:gd name="T54" fmla="*/ 10 w 30"/>
                    <a:gd name="T55" fmla="*/ 8 h 19"/>
                    <a:gd name="T56" fmla="*/ 11 w 30"/>
                    <a:gd name="T57" fmla="*/ 8 h 19"/>
                    <a:gd name="T58" fmla="*/ 12 w 30"/>
                    <a:gd name="T59" fmla="*/ 9 h 19"/>
                    <a:gd name="T60" fmla="*/ 13 w 30"/>
                    <a:gd name="T61" fmla="*/ 9 h 19"/>
                    <a:gd name="T62" fmla="*/ 14 w 30"/>
                    <a:gd name="T63" fmla="*/ 9 h 19"/>
                    <a:gd name="T64" fmla="*/ 15 w 30"/>
                    <a:gd name="T65" fmla="*/ 8 h 19"/>
                    <a:gd name="T66" fmla="*/ 15 w 30"/>
                    <a:gd name="T67" fmla="*/ 8 h 19"/>
                    <a:gd name="T68" fmla="*/ 15 w 30"/>
                    <a:gd name="T69" fmla="*/ 8 h 19"/>
                    <a:gd name="T70" fmla="*/ 15 w 30"/>
                    <a:gd name="T71" fmla="*/ 8 h 19"/>
                    <a:gd name="T72" fmla="*/ 15 w 30"/>
                    <a:gd name="T73" fmla="*/ 7 h 19"/>
                    <a:gd name="T74" fmla="*/ 14 w 30"/>
                    <a:gd name="T75" fmla="*/ 7 h 19"/>
                    <a:gd name="T76" fmla="*/ 14 w 30"/>
                    <a:gd name="T77" fmla="*/ 7 h 19"/>
                    <a:gd name="T78" fmla="*/ 14 w 30"/>
                    <a:gd name="T79" fmla="*/ 7 h 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 h="19">
                      <a:moveTo>
                        <a:pt x="27" y="15"/>
                      </a:moveTo>
                      <a:lnTo>
                        <a:pt x="27" y="15"/>
                      </a:lnTo>
                      <a:lnTo>
                        <a:pt x="26" y="15"/>
                      </a:lnTo>
                      <a:lnTo>
                        <a:pt x="25" y="15"/>
                      </a:lnTo>
                      <a:lnTo>
                        <a:pt x="24" y="15"/>
                      </a:lnTo>
                      <a:lnTo>
                        <a:pt x="24" y="14"/>
                      </a:lnTo>
                      <a:lnTo>
                        <a:pt x="22" y="14"/>
                      </a:lnTo>
                      <a:lnTo>
                        <a:pt x="22" y="13"/>
                      </a:lnTo>
                      <a:lnTo>
                        <a:pt x="21" y="12"/>
                      </a:lnTo>
                      <a:lnTo>
                        <a:pt x="20" y="12"/>
                      </a:lnTo>
                      <a:lnTo>
                        <a:pt x="19" y="10"/>
                      </a:lnTo>
                      <a:lnTo>
                        <a:pt x="18" y="10"/>
                      </a:lnTo>
                      <a:lnTo>
                        <a:pt x="17" y="9"/>
                      </a:lnTo>
                      <a:lnTo>
                        <a:pt x="16" y="8"/>
                      </a:lnTo>
                      <a:lnTo>
                        <a:pt x="15" y="7"/>
                      </a:lnTo>
                      <a:lnTo>
                        <a:pt x="14" y="6"/>
                      </a:lnTo>
                      <a:lnTo>
                        <a:pt x="13" y="5"/>
                      </a:lnTo>
                      <a:lnTo>
                        <a:pt x="12" y="4"/>
                      </a:lnTo>
                      <a:lnTo>
                        <a:pt x="11" y="4"/>
                      </a:lnTo>
                      <a:lnTo>
                        <a:pt x="10" y="3"/>
                      </a:lnTo>
                      <a:lnTo>
                        <a:pt x="9" y="2"/>
                      </a:lnTo>
                      <a:lnTo>
                        <a:pt x="8" y="2"/>
                      </a:lnTo>
                      <a:lnTo>
                        <a:pt x="7" y="0"/>
                      </a:lnTo>
                      <a:lnTo>
                        <a:pt x="6" y="0"/>
                      </a:lnTo>
                      <a:lnTo>
                        <a:pt x="5" y="0"/>
                      </a:lnTo>
                      <a:lnTo>
                        <a:pt x="4" y="0"/>
                      </a:lnTo>
                      <a:lnTo>
                        <a:pt x="2" y="0"/>
                      </a:lnTo>
                      <a:lnTo>
                        <a:pt x="1" y="1"/>
                      </a:lnTo>
                      <a:lnTo>
                        <a:pt x="0" y="2"/>
                      </a:lnTo>
                      <a:lnTo>
                        <a:pt x="1" y="5"/>
                      </a:lnTo>
                      <a:lnTo>
                        <a:pt x="2" y="4"/>
                      </a:lnTo>
                      <a:lnTo>
                        <a:pt x="3" y="4"/>
                      </a:lnTo>
                      <a:lnTo>
                        <a:pt x="4" y="4"/>
                      </a:lnTo>
                      <a:lnTo>
                        <a:pt x="5" y="4"/>
                      </a:lnTo>
                      <a:lnTo>
                        <a:pt x="6" y="5"/>
                      </a:lnTo>
                      <a:lnTo>
                        <a:pt x="7" y="5"/>
                      </a:lnTo>
                      <a:lnTo>
                        <a:pt x="7" y="6"/>
                      </a:lnTo>
                      <a:lnTo>
                        <a:pt x="9" y="6"/>
                      </a:lnTo>
                      <a:lnTo>
                        <a:pt x="9" y="7"/>
                      </a:lnTo>
                      <a:lnTo>
                        <a:pt x="10" y="8"/>
                      </a:lnTo>
                      <a:lnTo>
                        <a:pt x="12" y="9"/>
                      </a:lnTo>
                      <a:lnTo>
                        <a:pt x="13" y="10"/>
                      </a:lnTo>
                      <a:lnTo>
                        <a:pt x="14" y="12"/>
                      </a:lnTo>
                      <a:lnTo>
                        <a:pt x="15" y="12"/>
                      </a:lnTo>
                      <a:lnTo>
                        <a:pt x="16" y="13"/>
                      </a:lnTo>
                      <a:lnTo>
                        <a:pt x="17" y="14"/>
                      </a:lnTo>
                      <a:lnTo>
                        <a:pt x="18" y="15"/>
                      </a:lnTo>
                      <a:lnTo>
                        <a:pt x="19" y="16"/>
                      </a:lnTo>
                      <a:lnTo>
                        <a:pt x="20" y="16"/>
                      </a:lnTo>
                      <a:lnTo>
                        <a:pt x="21" y="17"/>
                      </a:lnTo>
                      <a:lnTo>
                        <a:pt x="22" y="18"/>
                      </a:lnTo>
                      <a:lnTo>
                        <a:pt x="23" y="18"/>
                      </a:lnTo>
                      <a:lnTo>
                        <a:pt x="24" y="19"/>
                      </a:lnTo>
                      <a:lnTo>
                        <a:pt x="25" y="19"/>
                      </a:lnTo>
                      <a:lnTo>
                        <a:pt x="26" y="19"/>
                      </a:lnTo>
                      <a:lnTo>
                        <a:pt x="27" y="19"/>
                      </a:lnTo>
                      <a:lnTo>
                        <a:pt x="28" y="19"/>
                      </a:lnTo>
                      <a:lnTo>
                        <a:pt x="29" y="18"/>
                      </a:lnTo>
                      <a:lnTo>
                        <a:pt x="30" y="18"/>
                      </a:lnTo>
                      <a:lnTo>
                        <a:pt x="30" y="17"/>
                      </a:lnTo>
                      <a:lnTo>
                        <a:pt x="30" y="16"/>
                      </a:lnTo>
                      <a:lnTo>
                        <a:pt x="30" y="15"/>
                      </a:lnTo>
                      <a:lnTo>
                        <a:pt x="29" y="14"/>
                      </a:lnTo>
                      <a:lnTo>
                        <a:pt x="28" y="14"/>
                      </a:lnTo>
                      <a:lnTo>
                        <a:pt x="2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917"/>
                <p:cNvSpPr>
                  <a:spLocks/>
                </p:cNvSpPr>
                <p:nvPr/>
              </p:nvSpPr>
              <p:spPr bwMode="auto">
                <a:xfrm>
                  <a:off x="324" y="1031"/>
                  <a:ext cx="139" cy="114"/>
                </a:xfrm>
                <a:custGeom>
                  <a:avLst/>
                  <a:gdLst>
                    <a:gd name="T0" fmla="*/ 92 w 200"/>
                    <a:gd name="T1" fmla="*/ 4 h 159"/>
                    <a:gd name="T2" fmla="*/ 86 w 200"/>
                    <a:gd name="T3" fmla="*/ 11 h 159"/>
                    <a:gd name="T4" fmla="*/ 81 w 200"/>
                    <a:gd name="T5" fmla="*/ 17 h 159"/>
                    <a:gd name="T6" fmla="*/ 74 w 200"/>
                    <a:gd name="T7" fmla="*/ 23 h 159"/>
                    <a:gd name="T8" fmla="*/ 69 w 200"/>
                    <a:gd name="T9" fmla="*/ 28 h 159"/>
                    <a:gd name="T10" fmla="*/ 63 w 200"/>
                    <a:gd name="T11" fmla="*/ 34 h 159"/>
                    <a:gd name="T12" fmla="*/ 56 w 200"/>
                    <a:gd name="T13" fmla="*/ 38 h 159"/>
                    <a:gd name="T14" fmla="*/ 49 w 200"/>
                    <a:gd name="T15" fmla="*/ 43 h 159"/>
                    <a:gd name="T16" fmla="*/ 43 w 200"/>
                    <a:gd name="T17" fmla="*/ 47 h 159"/>
                    <a:gd name="T18" fmla="*/ 37 w 200"/>
                    <a:gd name="T19" fmla="*/ 51 h 159"/>
                    <a:gd name="T20" fmla="*/ 31 w 200"/>
                    <a:gd name="T21" fmla="*/ 55 h 159"/>
                    <a:gd name="T22" fmla="*/ 24 w 200"/>
                    <a:gd name="T23" fmla="*/ 59 h 159"/>
                    <a:gd name="T24" fmla="*/ 19 w 200"/>
                    <a:gd name="T25" fmla="*/ 64 h 159"/>
                    <a:gd name="T26" fmla="*/ 13 w 200"/>
                    <a:gd name="T27" fmla="*/ 68 h 159"/>
                    <a:gd name="T28" fmla="*/ 8 w 200"/>
                    <a:gd name="T29" fmla="*/ 73 h 159"/>
                    <a:gd name="T30" fmla="*/ 3 w 200"/>
                    <a:gd name="T31" fmla="*/ 77 h 159"/>
                    <a:gd name="T32" fmla="*/ 1 w 200"/>
                    <a:gd name="T33" fmla="*/ 82 h 159"/>
                    <a:gd name="T34" fmla="*/ 6 w 200"/>
                    <a:gd name="T35" fmla="*/ 77 h 159"/>
                    <a:gd name="T36" fmla="*/ 11 w 200"/>
                    <a:gd name="T37" fmla="*/ 72 h 159"/>
                    <a:gd name="T38" fmla="*/ 17 w 200"/>
                    <a:gd name="T39" fmla="*/ 68 h 159"/>
                    <a:gd name="T40" fmla="*/ 22 w 200"/>
                    <a:gd name="T41" fmla="*/ 63 h 159"/>
                    <a:gd name="T42" fmla="*/ 28 w 200"/>
                    <a:gd name="T43" fmla="*/ 59 h 159"/>
                    <a:gd name="T44" fmla="*/ 34 w 200"/>
                    <a:gd name="T45" fmla="*/ 55 h 159"/>
                    <a:gd name="T46" fmla="*/ 40 w 200"/>
                    <a:gd name="T47" fmla="*/ 51 h 159"/>
                    <a:gd name="T48" fmla="*/ 47 w 200"/>
                    <a:gd name="T49" fmla="*/ 47 h 159"/>
                    <a:gd name="T50" fmla="*/ 53 w 200"/>
                    <a:gd name="T51" fmla="*/ 42 h 159"/>
                    <a:gd name="T52" fmla="*/ 60 w 200"/>
                    <a:gd name="T53" fmla="*/ 37 h 159"/>
                    <a:gd name="T54" fmla="*/ 66 w 200"/>
                    <a:gd name="T55" fmla="*/ 33 h 159"/>
                    <a:gd name="T56" fmla="*/ 72 w 200"/>
                    <a:gd name="T57" fmla="*/ 27 h 159"/>
                    <a:gd name="T58" fmla="*/ 79 w 200"/>
                    <a:gd name="T59" fmla="*/ 22 h 159"/>
                    <a:gd name="T60" fmla="*/ 85 w 200"/>
                    <a:gd name="T61" fmla="*/ 16 h 159"/>
                    <a:gd name="T62" fmla="*/ 90 w 200"/>
                    <a:gd name="T63" fmla="*/ 9 h 159"/>
                    <a:gd name="T64" fmla="*/ 96 w 200"/>
                    <a:gd name="T65" fmla="*/ 1 h 159"/>
                    <a:gd name="T66" fmla="*/ 96 w 200"/>
                    <a:gd name="T67" fmla="*/ 1 h 159"/>
                    <a:gd name="T68" fmla="*/ 97 w 200"/>
                    <a:gd name="T69" fmla="*/ 1 h 159"/>
                    <a:gd name="T70" fmla="*/ 96 w 200"/>
                    <a:gd name="T71" fmla="*/ 1 h 159"/>
                    <a:gd name="T72" fmla="*/ 96 w 200"/>
                    <a:gd name="T73" fmla="*/ 0 h 159"/>
                    <a:gd name="T74" fmla="*/ 96 w 200"/>
                    <a:gd name="T75" fmla="*/ 0 h 159"/>
                    <a:gd name="T76" fmla="*/ 96 w 200"/>
                    <a:gd name="T77" fmla="*/ 0 h 159"/>
                    <a:gd name="T78" fmla="*/ 95 w 200"/>
                    <a:gd name="T79" fmla="*/ 0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0" h="159">
                      <a:moveTo>
                        <a:pt x="197" y="0"/>
                      </a:moveTo>
                      <a:lnTo>
                        <a:pt x="191" y="7"/>
                      </a:lnTo>
                      <a:lnTo>
                        <a:pt x="185" y="14"/>
                      </a:lnTo>
                      <a:lnTo>
                        <a:pt x="179" y="21"/>
                      </a:lnTo>
                      <a:lnTo>
                        <a:pt x="173" y="27"/>
                      </a:lnTo>
                      <a:lnTo>
                        <a:pt x="167" y="33"/>
                      </a:lnTo>
                      <a:lnTo>
                        <a:pt x="161" y="39"/>
                      </a:lnTo>
                      <a:lnTo>
                        <a:pt x="154" y="44"/>
                      </a:lnTo>
                      <a:lnTo>
                        <a:pt x="148" y="49"/>
                      </a:lnTo>
                      <a:lnTo>
                        <a:pt x="142" y="55"/>
                      </a:lnTo>
                      <a:lnTo>
                        <a:pt x="135" y="60"/>
                      </a:lnTo>
                      <a:lnTo>
                        <a:pt x="129" y="65"/>
                      </a:lnTo>
                      <a:lnTo>
                        <a:pt x="122" y="69"/>
                      </a:lnTo>
                      <a:lnTo>
                        <a:pt x="115" y="74"/>
                      </a:lnTo>
                      <a:lnTo>
                        <a:pt x="109" y="78"/>
                      </a:lnTo>
                      <a:lnTo>
                        <a:pt x="102" y="83"/>
                      </a:lnTo>
                      <a:lnTo>
                        <a:pt x="96" y="87"/>
                      </a:lnTo>
                      <a:lnTo>
                        <a:pt x="89" y="91"/>
                      </a:lnTo>
                      <a:lnTo>
                        <a:pt x="82" y="95"/>
                      </a:lnTo>
                      <a:lnTo>
                        <a:pt x="76" y="99"/>
                      </a:lnTo>
                      <a:lnTo>
                        <a:pt x="69" y="103"/>
                      </a:lnTo>
                      <a:lnTo>
                        <a:pt x="63" y="108"/>
                      </a:lnTo>
                      <a:lnTo>
                        <a:pt x="57" y="111"/>
                      </a:lnTo>
                      <a:lnTo>
                        <a:pt x="51" y="115"/>
                      </a:lnTo>
                      <a:lnTo>
                        <a:pt x="45" y="120"/>
                      </a:lnTo>
                      <a:lnTo>
                        <a:pt x="39" y="124"/>
                      </a:lnTo>
                      <a:lnTo>
                        <a:pt x="33" y="128"/>
                      </a:lnTo>
                      <a:lnTo>
                        <a:pt x="27" y="133"/>
                      </a:lnTo>
                      <a:lnTo>
                        <a:pt x="22" y="137"/>
                      </a:lnTo>
                      <a:lnTo>
                        <a:pt x="16" y="142"/>
                      </a:lnTo>
                      <a:lnTo>
                        <a:pt x="11" y="146"/>
                      </a:lnTo>
                      <a:lnTo>
                        <a:pt x="6" y="151"/>
                      </a:lnTo>
                      <a:lnTo>
                        <a:pt x="0" y="156"/>
                      </a:lnTo>
                      <a:lnTo>
                        <a:pt x="3" y="159"/>
                      </a:lnTo>
                      <a:lnTo>
                        <a:pt x="8" y="154"/>
                      </a:lnTo>
                      <a:lnTo>
                        <a:pt x="13" y="150"/>
                      </a:lnTo>
                      <a:lnTo>
                        <a:pt x="18" y="145"/>
                      </a:lnTo>
                      <a:lnTo>
                        <a:pt x="23" y="140"/>
                      </a:lnTo>
                      <a:lnTo>
                        <a:pt x="29" y="136"/>
                      </a:lnTo>
                      <a:lnTo>
                        <a:pt x="35" y="132"/>
                      </a:lnTo>
                      <a:lnTo>
                        <a:pt x="40" y="128"/>
                      </a:lnTo>
                      <a:lnTo>
                        <a:pt x="46" y="123"/>
                      </a:lnTo>
                      <a:lnTo>
                        <a:pt x="52" y="119"/>
                      </a:lnTo>
                      <a:lnTo>
                        <a:pt x="59" y="115"/>
                      </a:lnTo>
                      <a:lnTo>
                        <a:pt x="65" y="111"/>
                      </a:lnTo>
                      <a:lnTo>
                        <a:pt x="71" y="107"/>
                      </a:lnTo>
                      <a:lnTo>
                        <a:pt x="77" y="103"/>
                      </a:lnTo>
                      <a:lnTo>
                        <a:pt x="84" y="99"/>
                      </a:lnTo>
                      <a:lnTo>
                        <a:pt x="91" y="95"/>
                      </a:lnTo>
                      <a:lnTo>
                        <a:pt x="97" y="90"/>
                      </a:lnTo>
                      <a:lnTo>
                        <a:pt x="104" y="87"/>
                      </a:lnTo>
                      <a:lnTo>
                        <a:pt x="110" y="82"/>
                      </a:lnTo>
                      <a:lnTo>
                        <a:pt x="117" y="78"/>
                      </a:lnTo>
                      <a:lnTo>
                        <a:pt x="124" y="73"/>
                      </a:lnTo>
                      <a:lnTo>
                        <a:pt x="130" y="68"/>
                      </a:lnTo>
                      <a:lnTo>
                        <a:pt x="137" y="64"/>
                      </a:lnTo>
                      <a:lnTo>
                        <a:pt x="143" y="58"/>
                      </a:lnTo>
                      <a:lnTo>
                        <a:pt x="150" y="53"/>
                      </a:lnTo>
                      <a:lnTo>
                        <a:pt x="156" y="48"/>
                      </a:lnTo>
                      <a:lnTo>
                        <a:pt x="163" y="42"/>
                      </a:lnTo>
                      <a:lnTo>
                        <a:pt x="169" y="37"/>
                      </a:lnTo>
                      <a:lnTo>
                        <a:pt x="175" y="31"/>
                      </a:lnTo>
                      <a:lnTo>
                        <a:pt x="181" y="24"/>
                      </a:lnTo>
                      <a:lnTo>
                        <a:pt x="187" y="17"/>
                      </a:lnTo>
                      <a:lnTo>
                        <a:pt x="193" y="11"/>
                      </a:lnTo>
                      <a:lnTo>
                        <a:pt x="199" y="3"/>
                      </a:lnTo>
                      <a:lnTo>
                        <a:pt x="199" y="2"/>
                      </a:lnTo>
                      <a:lnTo>
                        <a:pt x="200" y="2"/>
                      </a:lnTo>
                      <a:lnTo>
                        <a:pt x="199" y="1"/>
                      </a:lnTo>
                      <a:lnTo>
                        <a:pt x="199" y="0"/>
                      </a:lnTo>
                      <a:lnTo>
                        <a:pt x="198" y="0"/>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918"/>
                <p:cNvSpPr>
                  <a:spLocks/>
                </p:cNvSpPr>
                <p:nvPr/>
              </p:nvSpPr>
              <p:spPr bwMode="auto">
                <a:xfrm>
                  <a:off x="461" y="1006"/>
                  <a:ext cx="61" cy="30"/>
                </a:xfrm>
                <a:custGeom>
                  <a:avLst/>
                  <a:gdLst>
                    <a:gd name="T0" fmla="*/ 41 w 87"/>
                    <a:gd name="T1" fmla="*/ 1 h 41"/>
                    <a:gd name="T2" fmla="*/ 37 w 87"/>
                    <a:gd name="T3" fmla="*/ 8 h 41"/>
                    <a:gd name="T4" fmla="*/ 34 w 87"/>
                    <a:gd name="T5" fmla="*/ 13 h 41"/>
                    <a:gd name="T6" fmla="*/ 30 w 87"/>
                    <a:gd name="T7" fmla="*/ 17 h 41"/>
                    <a:gd name="T8" fmla="*/ 28 w 87"/>
                    <a:gd name="T9" fmla="*/ 19 h 41"/>
                    <a:gd name="T10" fmla="*/ 26 w 87"/>
                    <a:gd name="T11" fmla="*/ 20 h 41"/>
                    <a:gd name="T12" fmla="*/ 24 w 87"/>
                    <a:gd name="T13" fmla="*/ 20 h 41"/>
                    <a:gd name="T14" fmla="*/ 22 w 87"/>
                    <a:gd name="T15" fmla="*/ 19 h 41"/>
                    <a:gd name="T16" fmla="*/ 20 w 87"/>
                    <a:gd name="T17" fmla="*/ 17 h 41"/>
                    <a:gd name="T18" fmla="*/ 19 w 87"/>
                    <a:gd name="T19" fmla="*/ 16 h 41"/>
                    <a:gd name="T20" fmla="*/ 17 w 87"/>
                    <a:gd name="T21" fmla="*/ 14 h 41"/>
                    <a:gd name="T22" fmla="*/ 15 w 87"/>
                    <a:gd name="T23" fmla="*/ 13 h 41"/>
                    <a:gd name="T24" fmla="*/ 13 w 87"/>
                    <a:gd name="T25" fmla="*/ 12 h 41"/>
                    <a:gd name="T26" fmla="*/ 10 w 87"/>
                    <a:gd name="T27" fmla="*/ 12 h 41"/>
                    <a:gd name="T28" fmla="*/ 7 w 87"/>
                    <a:gd name="T29" fmla="*/ 13 h 41"/>
                    <a:gd name="T30" fmla="*/ 4 w 87"/>
                    <a:gd name="T31" fmla="*/ 15 h 41"/>
                    <a:gd name="T32" fmla="*/ 0 w 87"/>
                    <a:gd name="T33" fmla="*/ 19 h 41"/>
                    <a:gd name="T34" fmla="*/ 3 w 87"/>
                    <a:gd name="T35" fmla="*/ 19 h 41"/>
                    <a:gd name="T36" fmla="*/ 6 w 87"/>
                    <a:gd name="T37" fmla="*/ 16 h 41"/>
                    <a:gd name="T38" fmla="*/ 8 w 87"/>
                    <a:gd name="T39" fmla="*/ 15 h 41"/>
                    <a:gd name="T40" fmla="*/ 11 w 87"/>
                    <a:gd name="T41" fmla="*/ 14 h 41"/>
                    <a:gd name="T42" fmla="*/ 13 w 87"/>
                    <a:gd name="T43" fmla="*/ 15 h 41"/>
                    <a:gd name="T44" fmla="*/ 15 w 87"/>
                    <a:gd name="T45" fmla="*/ 15 h 41"/>
                    <a:gd name="T46" fmla="*/ 17 w 87"/>
                    <a:gd name="T47" fmla="*/ 17 h 41"/>
                    <a:gd name="T48" fmla="*/ 19 w 87"/>
                    <a:gd name="T49" fmla="*/ 18 h 41"/>
                    <a:gd name="T50" fmla="*/ 20 w 87"/>
                    <a:gd name="T51" fmla="*/ 20 h 41"/>
                    <a:gd name="T52" fmla="*/ 22 w 87"/>
                    <a:gd name="T53" fmla="*/ 21 h 41"/>
                    <a:gd name="T54" fmla="*/ 25 w 87"/>
                    <a:gd name="T55" fmla="*/ 22 h 41"/>
                    <a:gd name="T56" fmla="*/ 27 w 87"/>
                    <a:gd name="T57" fmla="*/ 21 h 41"/>
                    <a:gd name="T58" fmla="*/ 30 w 87"/>
                    <a:gd name="T59" fmla="*/ 20 h 41"/>
                    <a:gd name="T60" fmla="*/ 33 w 87"/>
                    <a:gd name="T61" fmla="*/ 17 h 41"/>
                    <a:gd name="T62" fmla="*/ 36 w 87"/>
                    <a:gd name="T63" fmla="*/ 12 h 41"/>
                    <a:gd name="T64" fmla="*/ 40 w 87"/>
                    <a:gd name="T65" fmla="*/ 5 h 41"/>
                    <a:gd name="T66" fmla="*/ 42 w 87"/>
                    <a:gd name="T67" fmla="*/ 1 h 41"/>
                    <a:gd name="T68" fmla="*/ 42 w 87"/>
                    <a:gd name="T69" fmla="*/ 1 h 41"/>
                    <a:gd name="T70" fmla="*/ 43 w 87"/>
                    <a:gd name="T71" fmla="*/ 1 h 41"/>
                    <a:gd name="T72" fmla="*/ 42 w 87"/>
                    <a:gd name="T73" fmla="*/ 1 h 41"/>
                    <a:gd name="T74" fmla="*/ 42 w 87"/>
                    <a:gd name="T75" fmla="*/ 0 h 41"/>
                    <a:gd name="T76" fmla="*/ 42 w 87"/>
                    <a:gd name="T77" fmla="*/ 0 h 41"/>
                    <a:gd name="T78" fmla="*/ 42 w 87"/>
                    <a:gd name="T79" fmla="*/ 0 h 41"/>
                    <a:gd name="T80" fmla="*/ 41 w 87"/>
                    <a:gd name="T81" fmla="*/ 0 h 41"/>
                    <a:gd name="T82" fmla="*/ 41 w 87"/>
                    <a:gd name="T83" fmla="*/ 0 h 41"/>
                    <a:gd name="T84" fmla="*/ 41 w 87"/>
                    <a:gd name="T85" fmla="*/ 0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7" h="41">
                      <a:moveTo>
                        <a:pt x="84" y="0"/>
                      </a:moveTo>
                      <a:lnTo>
                        <a:pt x="84" y="1"/>
                      </a:lnTo>
                      <a:lnTo>
                        <a:pt x="79" y="8"/>
                      </a:lnTo>
                      <a:lnTo>
                        <a:pt x="76" y="15"/>
                      </a:lnTo>
                      <a:lnTo>
                        <a:pt x="72" y="20"/>
                      </a:lnTo>
                      <a:lnTo>
                        <a:pt x="68" y="24"/>
                      </a:lnTo>
                      <a:lnTo>
                        <a:pt x="65" y="29"/>
                      </a:lnTo>
                      <a:lnTo>
                        <a:pt x="62" y="32"/>
                      </a:lnTo>
                      <a:lnTo>
                        <a:pt x="59" y="34"/>
                      </a:lnTo>
                      <a:lnTo>
                        <a:pt x="57" y="36"/>
                      </a:lnTo>
                      <a:lnTo>
                        <a:pt x="55" y="37"/>
                      </a:lnTo>
                      <a:lnTo>
                        <a:pt x="53" y="37"/>
                      </a:lnTo>
                      <a:lnTo>
                        <a:pt x="51" y="37"/>
                      </a:lnTo>
                      <a:lnTo>
                        <a:pt x="49" y="37"/>
                      </a:lnTo>
                      <a:lnTo>
                        <a:pt x="47" y="36"/>
                      </a:lnTo>
                      <a:lnTo>
                        <a:pt x="45" y="35"/>
                      </a:lnTo>
                      <a:lnTo>
                        <a:pt x="43" y="34"/>
                      </a:lnTo>
                      <a:lnTo>
                        <a:pt x="41" y="32"/>
                      </a:lnTo>
                      <a:lnTo>
                        <a:pt x="39" y="32"/>
                      </a:lnTo>
                      <a:lnTo>
                        <a:pt x="38" y="30"/>
                      </a:lnTo>
                      <a:lnTo>
                        <a:pt x="36" y="28"/>
                      </a:lnTo>
                      <a:lnTo>
                        <a:pt x="34" y="26"/>
                      </a:lnTo>
                      <a:lnTo>
                        <a:pt x="32" y="25"/>
                      </a:lnTo>
                      <a:lnTo>
                        <a:pt x="30" y="24"/>
                      </a:lnTo>
                      <a:lnTo>
                        <a:pt x="28" y="22"/>
                      </a:lnTo>
                      <a:lnTo>
                        <a:pt x="25" y="22"/>
                      </a:lnTo>
                      <a:lnTo>
                        <a:pt x="22" y="22"/>
                      </a:lnTo>
                      <a:lnTo>
                        <a:pt x="20" y="22"/>
                      </a:lnTo>
                      <a:lnTo>
                        <a:pt x="17" y="22"/>
                      </a:lnTo>
                      <a:lnTo>
                        <a:pt x="14" y="24"/>
                      </a:lnTo>
                      <a:lnTo>
                        <a:pt x="11" y="26"/>
                      </a:lnTo>
                      <a:lnTo>
                        <a:pt x="7" y="29"/>
                      </a:lnTo>
                      <a:lnTo>
                        <a:pt x="4" y="32"/>
                      </a:lnTo>
                      <a:lnTo>
                        <a:pt x="0" y="36"/>
                      </a:lnTo>
                      <a:lnTo>
                        <a:pt x="2" y="39"/>
                      </a:lnTo>
                      <a:lnTo>
                        <a:pt x="6" y="35"/>
                      </a:lnTo>
                      <a:lnTo>
                        <a:pt x="9" y="32"/>
                      </a:lnTo>
                      <a:lnTo>
                        <a:pt x="12" y="30"/>
                      </a:lnTo>
                      <a:lnTo>
                        <a:pt x="15" y="27"/>
                      </a:lnTo>
                      <a:lnTo>
                        <a:pt x="17" y="27"/>
                      </a:lnTo>
                      <a:lnTo>
                        <a:pt x="20" y="26"/>
                      </a:lnTo>
                      <a:lnTo>
                        <a:pt x="22" y="26"/>
                      </a:lnTo>
                      <a:lnTo>
                        <a:pt x="24" y="26"/>
                      </a:lnTo>
                      <a:lnTo>
                        <a:pt x="26" y="27"/>
                      </a:lnTo>
                      <a:lnTo>
                        <a:pt x="29" y="27"/>
                      </a:lnTo>
                      <a:lnTo>
                        <a:pt x="30" y="29"/>
                      </a:lnTo>
                      <a:lnTo>
                        <a:pt x="33" y="30"/>
                      </a:lnTo>
                      <a:lnTo>
                        <a:pt x="34" y="32"/>
                      </a:lnTo>
                      <a:lnTo>
                        <a:pt x="36" y="33"/>
                      </a:lnTo>
                      <a:lnTo>
                        <a:pt x="38" y="34"/>
                      </a:lnTo>
                      <a:lnTo>
                        <a:pt x="39" y="36"/>
                      </a:lnTo>
                      <a:lnTo>
                        <a:pt x="42" y="37"/>
                      </a:lnTo>
                      <a:lnTo>
                        <a:pt x="44" y="39"/>
                      </a:lnTo>
                      <a:lnTo>
                        <a:pt x="46" y="40"/>
                      </a:lnTo>
                      <a:lnTo>
                        <a:pt x="48" y="41"/>
                      </a:lnTo>
                      <a:lnTo>
                        <a:pt x="51" y="41"/>
                      </a:lnTo>
                      <a:lnTo>
                        <a:pt x="53" y="41"/>
                      </a:lnTo>
                      <a:lnTo>
                        <a:pt x="56" y="40"/>
                      </a:lnTo>
                      <a:lnTo>
                        <a:pt x="58" y="39"/>
                      </a:lnTo>
                      <a:lnTo>
                        <a:pt x="61" y="37"/>
                      </a:lnTo>
                      <a:lnTo>
                        <a:pt x="64" y="35"/>
                      </a:lnTo>
                      <a:lnTo>
                        <a:pt x="67" y="32"/>
                      </a:lnTo>
                      <a:lnTo>
                        <a:pt x="71" y="27"/>
                      </a:lnTo>
                      <a:lnTo>
                        <a:pt x="74" y="22"/>
                      </a:lnTo>
                      <a:lnTo>
                        <a:pt x="78" y="17"/>
                      </a:lnTo>
                      <a:lnTo>
                        <a:pt x="82" y="10"/>
                      </a:lnTo>
                      <a:lnTo>
                        <a:pt x="86" y="3"/>
                      </a:lnTo>
                      <a:lnTo>
                        <a:pt x="86" y="2"/>
                      </a:lnTo>
                      <a:lnTo>
                        <a:pt x="87" y="2"/>
                      </a:lnTo>
                      <a:lnTo>
                        <a:pt x="86" y="1"/>
                      </a:lnTo>
                      <a:lnTo>
                        <a:pt x="86" y="0"/>
                      </a:lnTo>
                      <a:lnTo>
                        <a:pt x="85" y="0"/>
                      </a:lnTo>
                      <a:lnTo>
                        <a:pt x="84" y="0"/>
                      </a:lnTo>
                      <a:lnTo>
                        <a:pt x="84" y="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919"/>
                <p:cNvSpPr>
                  <a:spLocks/>
                </p:cNvSpPr>
                <p:nvPr/>
              </p:nvSpPr>
              <p:spPr bwMode="auto">
                <a:xfrm>
                  <a:off x="520" y="978"/>
                  <a:ext cx="80" cy="30"/>
                </a:xfrm>
                <a:custGeom>
                  <a:avLst/>
                  <a:gdLst>
                    <a:gd name="T0" fmla="*/ 55 w 115"/>
                    <a:gd name="T1" fmla="*/ 2 h 43"/>
                    <a:gd name="T2" fmla="*/ 51 w 115"/>
                    <a:gd name="T3" fmla="*/ 1 h 43"/>
                    <a:gd name="T4" fmla="*/ 48 w 115"/>
                    <a:gd name="T5" fmla="*/ 1 h 43"/>
                    <a:gd name="T6" fmla="*/ 44 w 115"/>
                    <a:gd name="T7" fmla="*/ 0 h 43"/>
                    <a:gd name="T8" fmla="*/ 40 w 115"/>
                    <a:gd name="T9" fmla="*/ 0 h 43"/>
                    <a:gd name="T10" fmla="*/ 37 w 115"/>
                    <a:gd name="T11" fmla="*/ 1 h 43"/>
                    <a:gd name="T12" fmla="*/ 33 w 115"/>
                    <a:gd name="T13" fmla="*/ 1 h 43"/>
                    <a:gd name="T14" fmla="*/ 29 w 115"/>
                    <a:gd name="T15" fmla="*/ 1 h 43"/>
                    <a:gd name="T16" fmla="*/ 25 w 115"/>
                    <a:gd name="T17" fmla="*/ 3 h 43"/>
                    <a:gd name="T18" fmla="*/ 22 w 115"/>
                    <a:gd name="T19" fmla="*/ 4 h 43"/>
                    <a:gd name="T20" fmla="*/ 18 w 115"/>
                    <a:gd name="T21" fmla="*/ 6 h 43"/>
                    <a:gd name="T22" fmla="*/ 14 w 115"/>
                    <a:gd name="T23" fmla="*/ 7 h 43"/>
                    <a:gd name="T24" fmla="*/ 10 w 115"/>
                    <a:gd name="T25" fmla="*/ 10 h 43"/>
                    <a:gd name="T26" fmla="*/ 8 w 115"/>
                    <a:gd name="T27" fmla="*/ 12 h 43"/>
                    <a:gd name="T28" fmla="*/ 5 w 115"/>
                    <a:gd name="T29" fmla="*/ 14 h 43"/>
                    <a:gd name="T30" fmla="*/ 2 w 115"/>
                    <a:gd name="T31" fmla="*/ 17 h 43"/>
                    <a:gd name="T32" fmla="*/ 0 w 115"/>
                    <a:gd name="T33" fmla="*/ 20 h 43"/>
                    <a:gd name="T34" fmla="*/ 2 w 115"/>
                    <a:gd name="T35" fmla="*/ 20 h 43"/>
                    <a:gd name="T36" fmla="*/ 4 w 115"/>
                    <a:gd name="T37" fmla="*/ 17 h 43"/>
                    <a:gd name="T38" fmla="*/ 7 w 115"/>
                    <a:gd name="T39" fmla="*/ 15 h 43"/>
                    <a:gd name="T40" fmla="*/ 10 w 115"/>
                    <a:gd name="T41" fmla="*/ 12 h 43"/>
                    <a:gd name="T42" fmla="*/ 13 w 115"/>
                    <a:gd name="T43" fmla="*/ 10 h 43"/>
                    <a:gd name="T44" fmla="*/ 17 w 115"/>
                    <a:gd name="T45" fmla="*/ 8 h 43"/>
                    <a:gd name="T46" fmla="*/ 20 w 115"/>
                    <a:gd name="T47" fmla="*/ 7 h 43"/>
                    <a:gd name="T48" fmla="*/ 24 w 115"/>
                    <a:gd name="T49" fmla="*/ 6 h 43"/>
                    <a:gd name="T50" fmla="*/ 27 w 115"/>
                    <a:gd name="T51" fmla="*/ 4 h 43"/>
                    <a:gd name="T52" fmla="*/ 31 w 115"/>
                    <a:gd name="T53" fmla="*/ 3 h 43"/>
                    <a:gd name="T54" fmla="*/ 35 w 115"/>
                    <a:gd name="T55" fmla="*/ 2 h 43"/>
                    <a:gd name="T56" fmla="*/ 39 w 115"/>
                    <a:gd name="T57" fmla="*/ 2 h 43"/>
                    <a:gd name="T58" fmla="*/ 42 w 115"/>
                    <a:gd name="T59" fmla="*/ 2 h 43"/>
                    <a:gd name="T60" fmla="*/ 46 w 115"/>
                    <a:gd name="T61" fmla="*/ 2 h 43"/>
                    <a:gd name="T62" fmla="*/ 50 w 115"/>
                    <a:gd name="T63" fmla="*/ 2 h 43"/>
                    <a:gd name="T64" fmla="*/ 53 w 115"/>
                    <a:gd name="T65" fmla="*/ 3 h 43"/>
                    <a:gd name="T66" fmla="*/ 54 w 115"/>
                    <a:gd name="T67" fmla="*/ 3 h 43"/>
                    <a:gd name="T68" fmla="*/ 55 w 115"/>
                    <a:gd name="T69" fmla="*/ 4 h 43"/>
                    <a:gd name="T70" fmla="*/ 55 w 115"/>
                    <a:gd name="T71" fmla="*/ 4 h 43"/>
                    <a:gd name="T72" fmla="*/ 55 w 115"/>
                    <a:gd name="T73" fmla="*/ 4 h 43"/>
                    <a:gd name="T74" fmla="*/ 55 w 115"/>
                    <a:gd name="T75" fmla="*/ 3 h 43"/>
                    <a:gd name="T76" fmla="*/ 56 w 115"/>
                    <a:gd name="T77" fmla="*/ 3 h 43"/>
                    <a:gd name="T78" fmla="*/ 56 w 115"/>
                    <a:gd name="T79" fmla="*/ 3 h 43"/>
                    <a:gd name="T80" fmla="*/ 56 w 115"/>
                    <a:gd name="T81" fmla="*/ 2 h 43"/>
                    <a:gd name="T82" fmla="*/ 55 w 115"/>
                    <a:gd name="T83" fmla="*/ 2 h 43"/>
                    <a:gd name="T84" fmla="*/ 55 w 115"/>
                    <a:gd name="T85" fmla="*/ 2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5" h="43">
                      <a:moveTo>
                        <a:pt x="115" y="4"/>
                      </a:moveTo>
                      <a:lnTo>
                        <a:pt x="114" y="4"/>
                      </a:lnTo>
                      <a:lnTo>
                        <a:pt x="110" y="3"/>
                      </a:lnTo>
                      <a:lnTo>
                        <a:pt x="106" y="2"/>
                      </a:lnTo>
                      <a:lnTo>
                        <a:pt x="103" y="1"/>
                      </a:lnTo>
                      <a:lnTo>
                        <a:pt x="99" y="1"/>
                      </a:lnTo>
                      <a:lnTo>
                        <a:pt x="95" y="0"/>
                      </a:lnTo>
                      <a:lnTo>
                        <a:pt x="91" y="0"/>
                      </a:lnTo>
                      <a:lnTo>
                        <a:pt x="88" y="0"/>
                      </a:lnTo>
                      <a:lnTo>
                        <a:pt x="84" y="0"/>
                      </a:lnTo>
                      <a:lnTo>
                        <a:pt x="80" y="0"/>
                      </a:lnTo>
                      <a:lnTo>
                        <a:pt x="76" y="1"/>
                      </a:lnTo>
                      <a:lnTo>
                        <a:pt x="72" y="1"/>
                      </a:lnTo>
                      <a:lnTo>
                        <a:pt x="67" y="2"/>
                      </a:lnTo>
                      <a:lnTo>
                        <a:pt x="64" y="3"/>
                      </a:lnTo>
                      <a:lnTo>
                        <a:pt x="60" y="3"/>
                      </a:lnTo>
                      <a:lnTo>
                        <a:pt x="56" y="4"/>
                      </a:lnTo>
                      <a:lnTo>
                        <a:pt x="52" y="6"/>
                      </a:lnTo>
                      <a:lnTo>
                        <a:pt x="48" y="7"/>
                      </a:lnTo>
                      <a:lnTo>
                        <a:pt x="44" y="8"/>
                      </a:lnTo>
                      <a:lnTo>
                        <a:pt x="41" y="10"/>
                      </a:lnTo>
                      <a:lnTo>
                        <a:pt x="37" y="12"/>
                      </a:lnTo>
                      <a:lnTo>
                        <a:pt x="33" y="13"/>
                      </a:lnTo>
                      <a:lnTo>
                        <a:pt x="29" y="15"/>
                      </a:lnTo>
                      <a:lnTo>
                        <a:pt x="26" y="17"/>
                      </a:lnTo>
                      <a:lnTo>
                        <a:pt x="22" y="20"/>
                      </a:lnTo>
                      <a:lnTo>
                        <a:pt x="19" y="22"/>
                      </a:lnTo>
                      <a:lnTo>
                        <a:pt x="16" y="24"/>
                      </a:lnTo>
                      <a:lnTo>
                        <a:pt x="13" y="26"/>
                      </a:lnTo>
                      <a:lnTo>
                        <a:pt x="10" y="28"/>
                      </a:lnTo>
                      <a:lnTo>
                        <a:pt x="7" y="31"/>
                      </a:lnTo>
                      <a:lnTo>
                        <a:pt x="5" y="34"/>
                      </a:lnTo>
                      <a:lnTo>
                        <a:pt x="2" y="37"/>
                      </a:lnTo>
                      <a:lnTo>
                        <a:pt x="0" y="40"/>
                      </a:lnTo>
                      <a:lnTo>
                        <a:pt x="2" y="43"/>
                      </a:lnTo>
                      <a:lnTo>
                        <a:pt x="4" y="40"/>
                      </a:lnTo>
                      <a:lnTo>
                        <a:pt x="7" y="37"/>
                      </a:lnTo>
                      <a:lnTo>
                        <a:pt x="9" y="35"/>
                      </a:lnTo>
                      <a:lnTo>
                        <a:pt x="12" y="32"/>
                      </a:lnTo>
                      <a:lnTo>
                        <a:pt x="15" y="30"/>
                      </a:lnTo>
                      <a:lnTo>
                        <a:pt x="17" y="27"/>
                      </a:lnTo>
                      <a:lnTo>
                        <a:pt x="21" y="25"/>
                      </a:lnTo>
                      <a:lnTo>
                        <a:pt x="24" y="23"/>
                      </a:lnTo>
                      <a:lnTo>
                        <a:pt x="27" y="21"/>
                      </a:lnTo>
                      <a:lnTo>
                        <a:pt x="31" y="19"/>
                      </a:lnTo>
                      <a:lnTo>
                        <a:pt x="34" y="17"/>
                      </a:lnTo>
                      <a:lnTo>
                        <a:pt x="38" y="15"/>
                      </a:lnTo>
                      <a:lnTo>
                        <a:pt x="41" y="14"/>
                      </a:lnTo>
                      <a:lnTo>
                        <a:pt x="45" y="12"/>
                      </a:lnTo>
                      <a:lnTo>
                        <a:pt x="49" y="11"/>
                      </a:lnTo>
                      <a:lnTo>
                        <a:pt x="53" y="10"/>
                      </a:lnTo>
                      <a:lnTo>
                        <a:pt x="56" y="8"/>
                      </a:lnTo>
                      <a:lnTo>
                        <a:pt x="60" y="8"/>
                      </a:lnTo>
                      <a:lnTo>
                        <a:pt x="64" y="6"/>
                      </a:lnTo>
                      <a:lnTo>
                        <a:pt x="68" y="6"/>
                      </a:lnTo>
                      <a:lnTo>
                        <a:pt x="72" y="5"/>
                      </a:lnTo>
                      <a:lnTo>
                        <a:pt x="76" y="4"/>
                      </a:lnTo>
                      <a:lnTo>
                        <a:pt x="80" y="4"/>
                      </a:lnTo>
                      <a:lnTo>
                        <a:pt x="84" y="4"/>
                      </a:lnTo>
                      <a:lnTo>
                        <a:pt x="88" y="4"/>
                      </a:lnTo>
                      <a:lnTo>
                        <a:pt x="91" y="4"/>
                      </a:lnTo>
                      <a:lnTo>
                        <a:pt x="95" y="4"/>
                      </a:lnTo>
                      <a:lnTo>
                        <a:pt x="99" y="4"/>
                      </a:lnTo>
                      <a:lnTo>
                        <a:pt x="103" y="5"/>
                      </a:lnTo>
                      <a:lnTo>
                        <a:pt x="106" y="6"/>
                      </a:lnTo>
                      <a:lnTo>
                        <a:pt x="109" y="6"/>
                      </a:lnTo>
                      <a:lnTo>
                        <a:pt x="113" y="8"/>
                      </a:lnTo>
                      <a:lnTo>
                        <a:pt x="112" y="6"/>
                      </a:lnTo>
                      <a:lnTo>
                        <a:pt x="113" y="8"/>
                      </a:lnTo>
                      <a:lnTo>
                        <a:pt x="114" y="8"/>
                      </a:lnTo>
                      <a:lnTo>
                        <a:pt x="114" y="7"/>
                      </a:lnTo>
                      <a:lnTo>
                        <a:pt x="115" y="6"/>
                      </a:lnTo>
                      <a:lnTo>
                        <a:pt x="115" y="5"/>
                      </a:lnTo>
                      <a:lnTo>
                        <a:pt x="115" y="4"/>
                      </a:lnTo>
                      <a:lnTo>
                        <a:pt x="114" y="4"/>
                      </a:lnTo>
                      <a:lnTo>
                        <a:pt x="11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920"/>
                <p:cNvSpPr>
                  <a:spLocks/>
                </p:cNvSpPr>
                <p:nvPr/>
              </p:nvSpPr>
              <p:spPr bwMode="auto">
                <a:xfrm>
                  <a:off x="598" y="982"/>
                  <a:ext cx="34" cy="31"/>
                </a:xfrm>
                <a:custGeom>
                  <a:avLst/>
                  <a:gdLst>
                    <a:gd name="T0" fmla="*/ 21 w 49"/>
                    <a:gd name="T1" fmla="*/ 8 h 44"/>
                    <a:gd name="T2" fmla="*/ 18 w 49"/>
                    <a:gd name="T3" fmla="*/ 11 h 44"/>
                    <a:gd name="T4" fmla="*/ 17 w 49"/>
                    <a:gd name="T5" fmla="*/ 13 h 44"/>
                    <a:gd name="T6" fmla="*/ 15 w 49"/>
                    <a:gd name="T7" fmla="*/ 16 h 44"/>
                    <a:gd name="T8" fmla="*/ 14 w 49"/>
                    <a:gd name="T9" fmla="*/ 18 h 44"/>
                    <a:gd name="T10" fmla="*/ 12 w 49"/>
                    <a:gd name="T11" fmla="*/ 19 h 44"/>
                    <a:gd name="T12" fmla="*/ 12 w 49"/>
                    <a:gd name="T13" fmla="*/ 20 h 44"/>
                    <a:gd name="T14" fmla="*/ 12 w 49"/>
                    <a:gd name="T15" fmla="*/ 20 h 44"/>
                    <a:gd name="T16" fmla="*/ 11 w 49"/>
                    <a:gd name="T17" fmla="*/ 20 h 44"/>
                    <a:gd name="T18" fmla="*/ 10 w 49"/>
                    <a:gd name="T19" fmla="*/ 19 h 44"/>
                    <a:gd name="T20" fmla="*/ 10 w 49"/>
                    <a:gd name="T21" fmla="*/ 18 h 44"/>
                    <a:gd name="T22" fmla="*/ 8 w 49"/>
                    <a:gd name="T23" fmla="*/ 16 h 44"/>
                    <a:gd name="T24" fmla="*/ 8 w 49"/>
                    <a:gd name="T25" fmla="*/ 13 h 44"/>
                    <a:gd name="T26" fmla="*/ 6 w 49"/>
                    <a:gd name="T27" fmla="*/ 11 h 44"/>
                    <a:gd name="T28" fmla="*/ 5 w 49"/>
                    <a:gd name="T29" fmla="*/ 7 h 44"/>
                    <a:gd name="T30" fmla="*/ 2 w 49"/>
                    <a:gd name="T31" fmla="*/ 3 h 44"/>
                    <a:gd name="T32" fmla="*/ 0 w 49"/>
                    <a:gd name="T33" fmla="*/ 1 h 44"/>
                    <a:gd name="T34" fmla="*/ 2 w 49"/>
                    <a:gd name="T35" fmla="*/ 6 h 44"/>
                    <a:gd name="T36" fmla="*/ 4 w 49"/>
                    <a:gd name="T37" fmla="*/ 10 h 44"/>
                    <a:gd name="T38" fmla="*/ 6 w 49"/>
                    <a:gd name="T39" fmla="*/ 13 h 44"/>
                    <a:gd name="T40" fmla="*/ 7 w 49"/>
                    <a:gd name="T41" fmla="*/ 16 h 44"/>
                    <a:gd name="T42" fmla="*/ 8 w 49"/>
                    <a:gd name="T43" fmla="*/ 18 h 44"/>
                    <a:gd name="T44" fmla="*/ 9 w 49"/>
                    <a:gd name="T45" fmla="*/ 20 h 44"/>
                    <a:gd name="T46" fmla="*/ 10 w 49"/>
                    <a:gd name="T47" fmla="*/ 21 h 44"/>
                    <a:gd name="T48" fmla="*/ 11 w 49"/>
                    <a:gd name="T49" fmla="*/ 22 h 44"/>
                    <a:gd name="T50" fmla="*/ 12 w 49"/>
                    <a:gd name="T51" fmla="*/ 22 h 44"/>
                    <a:gd name="T52" fmla="*/ 13 w 49"/>
                    <a:gd name="T53" fmla="*/ 21 h 44"/>
                    <a:gd name="T54" fmla="*/ 15 w 49"/>
                    <a:gd name="T55" fmla="*/ 20 h 44"/>
                    <a:gd name="T56" fmla="*/ 15 w 49"/>
                    <a:gd name="T57" fmla="*/ 18 h 44"/>
                    <a:gd name="T58" fmla="*/ 17 w 49"/>
                    <a:gd name="T59" fmla="*/ 16 h 44"/>
                    <a:gd name="T60" fmla="*/ 19 w 49"/>
                    <a:gd name="T61" fmla="*/ 13 h 44"/>
                    <a:gd name="T62" fmla="*/ 21 w 49"/>
                    <a:gd name="T63" fmla="*/ 11 h 44"/>
                    <a:gd name="T64" fmla="*/ 23 w 49"/>
                    <a:gd name="T65" fmla="*/ 8 h 44"/>
                    <a:gd name="T66" fmla="*/ 24 w 49"/>
                    <a:gd name="T67" fmla="*/ 7 h 44"/>
                    <a:gd name="T68" fmla="*/ 24 w 49"/>
                    <a:gd name="T69" fmla="*/ 6 h 44"/>
                    <a:gd name="T70" fmla="*/ 24 w 49"/>
                    <a:gd name="T71" fmla="*/ 6 h 44"/>
                    <a:gd name="T72" fmla="*/ 23 w 49"/>
                    <a:gd name="T73" fmla="*/ 6 h 44"/>
                    <a:gd name="T74" fmla="*/ 23 w 49"/>
                    <a:gd name="T75" fmla="*/ 6 h 44"/>
                    <a:gd name="T76" fmla="*/ 23 w 49"/>
                    <a:gd name="T77" fmla="*/ 6 h 44"/>
                    <a:gd name="T78" fmla="*/ 22 w 49"/>
                    <a:gd name="T79" fmla="*/ 6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 h="44">
                      <a:moveTo>
                        <a:pt x="46" y="12"/>
                      </a:moveTo>
                      <a:lnTo>
                        <a:pt x="43" y="16"/>
                      </a:lnTo>
                      <a:lnTo>
                        <a:pt x="41" y="19"/>
                      </a:lnTo>
                      <a:lnTo>
                        <a:pt x="38" y="22"/>
                      </a:lnTo>
                      <a:lnTo>
                        <a:pt x="37" y="25"/>
                      </a:lnTo>
                      <a:lnTo>
                        <a:pt x="34" y="27"/>
                      </a:lnTo>
                      <a:lnTo>
                        <a:pt x="33" y="30"/>
                      </a:lnTo>
                      <a:lnTo>
                        <a:pt x="31" y="32"/>
                      </a:lnTo>
                      <a:lnTo>
                        <a:pt x="30" y="34"/>
                      </a:lnTo>
                      <a:lnTo>
                        <a:pt x="29" y="36"/>
                      </a:lnTo>
                      <a:lnTo>
                        <a:pt x="27" y="37"/>
                      </a:lnTo>
                      <a:lnTo>
                        <a:pt x="26" y="38"/>
                      </a:lnTo>
                      <a:lnTo>
                        <a:pt x="26" y="39"/>
                      </a:lnTo>
                      <a:lnTo>
                        <a:pt x="25" y="40"/>
                      </a:lnTo>
                      <a:lnTo>
                        <a:pt x="24" y="40"/>
                      </a:lnTo>
                      <a:lnTo>
                        <a:pt x="23" y="40"/>
                      </a:lnTo>
                      <a:lnTo>
                        <a:pt x="22" y="39"/>
                      </a:lnTo>
                      <a:lnTo>
                        <a:pt x="22" y="38"/>
                      </a:lnTo>
                      <a:lnTo>
                        <a:pt x="21" y="38"/>
                      </a:lnTo>
                      <a:lnTo>
                        <a:pt x="21" y="36"/>
                      </a:lnTo>
                      <a:lnTo>
                        <a:pt x="19" y="34"/>
                      </a:lnTo>
                      <a:lnTo>
                        <a:pt x="18" y="32"/>
                      </a:lnTo>
                      <a:lnTo>
                        <a:pt x="17" y="30"/>
                      </a:lnTo>
                      <a:lnTo>
                        <a:pt x="16" y="27"/>
                      </a:lnTo>
                      <a:lnTo>
                        <a:pt x="15" y="24"/>
                      </a:lnTo>
                      <a:lnTo>
                        <a:pt x="13" y="21"/>
                      </a:lnTo>
                      <a:lnTo>
                        <a:pt x="11" y="18"/>
                      </a:lnTo>
                      <a:lnTo>
                        <a:pt x="10" y="14"/>
                      </a:lnTo>
                      <a:lnTo>
                        <a:pt x="7" y="10"/>
                      </a:lnTo>
                      <a:lnTo>
                        <a:pt x="5" y="5"/>
                      </a:lnTo>
                      <a:lnTo>
                        <a:pt x="3" y="0"/>
                      </a:lnTo>
                      <a:lnTo>
                        <a:pt x="0" y="2"/>
                      </a:lnTo>
                      <a:lnTo>
                        <a:pt x="2" y="7"/>
                      </a:lnTo>
                      <a:lnTo>
                        <a:pt x="5" y="12"/>
                      </a:lnTo>
                      <a:lnTo>
                        <a:pt x="7" y="16"/>
                      </a:lnTo>
                      <a:lnTo>
                        <a:pt x="9" y="20"/>
                      </a:lnTo>
                      <a:lnTo>
                        <a:pt x="11" y="23"/>
                      </a:lnTo>
                      <a:lnTo>
                        <a:pt x="12" y="26"/>
                      </a:lnTo>
                      <a:lnTo>
                        <a:pt x="13" y="30"/>
                      </a:lnTo>
                      <a:lnTo>
                        <a:pt x="15" y="32"/>
                      </a:lnTo>
                      <a:lnTo>
                        <a:pt x="16" y="35"/>
                      </a:lnTo>
                      <a:lnTo>
                        <a:pt x="17" y="37"/>
                      </a:lnTo>
                      <a:lnTo>
                        <a:pt x="18" y="38"/>
                      </a:lnTo>
                      <a:lnTo>
                        <a:pt x="19" y="40"/>
                      </a:lnTo>
                      <a:lnTo>
                        <a:pt x="20" y="42"/>
                      </a:lnTo>
                      <a:lnTo>
                        <a:pt x="21" y="43"/>
                      </a:lnTo>
                      <a:lnTo>
                        <a:pt x="22" y="43"/>
                      </a:lnTo>
                      <a:lnTo>
                        <a:pt x="23" y="44"/>
                      </a:lnTo>
                      <a:lnTo>
                        <a:pt x="24" y="44"/>
                      </a:lnTo>
                      <a:lnTo>
                        <a:pt x="25" y="44"/>
                      </a:lnTo>
                      <a:lnTo>
                        <a:pt x="26" y="43"/>
                      </a:lnTo>
                      <a:lnTo>
                        <a:pt x="27" y="43"/>
                      </a:lnTo>
                      <a:lnTo>
                        <a:pt x="29" y="41"/>
                      </a:lnTo>
                      <a:lnTo>
                        <a:pt x="30" y="40"/>
                      </a:lnTo>
                      <a:lnTo>
                        <a:pt x="31" y="38"/>
                      </a:lnTo>
                      <a:lnTo>
                        <a:pt x="32" y="37"/>
                      </a:lnTo>
                      <a:lnTo>
                        <a:pt x="34" y="35"/>
                      </a:lnTo>
                      <a:lnTo>
                        <a:pt x="35" y="33"/>
                      </a:lnTo>
                      <a:lnTo>
                        <a:pt x="37" y="30"/>
                      </a:lnTo>
                      <a:lnTo>
                        <a:pt x="39" y="27"/>
                      </a:lnTo>
                      <a:lnTo>
                        <a:pt x="41" y="24"/>
                      </a:lnTo>
                      <a:lnTo>
                        <a:pt x="43" y="22"/>
                      </a:lnTo>
                      <a:lnTo>
                        <a:pt x="46" y="18"/>
                      </a:lnTo>
                      <a:lnTo>
                        <a:pt x="48" y="15"/>
                      </a:lnTo>
                      <a:lnTo>
                        <a:pt x="49" y="14"/>
                      </a:lnTo>
                      <a:lnTo>
                        <a:pt x="49" y="13"/>
                      </a:lnTo>
                      <a:lnTo>
                        <a:pt x="49" y="12"/>
                      </a:lnTo>
                      <a:lnTo>
                        <a:pt x="48" y="12"/>
                      </a:lnTo>
                      <a:lnTo>
                        <a:pt x="47" y="11"/>
                      </a:lnTo>
                      <a:lnTo>
                        <a:pt x="47" y="12"/>
                      </a:lnTo>
                      <a:lnTo>
                        <a:pt x="4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921"/>
                <p:cNvSpPr>
                  <a:spLocks/>
                </p:cNvSpPr>
                <p:nvPr/>
              </p:nvSpPr>
              <p:spPr bwMode="auto">
                <a:xfrm>
                  <a:off x="629" y="979"/>
                  <a:ext cx="87" cy="25"/>
                </a:xfrm>
                <a:custGeom>
                  <a:avLst/>
                  <a:gdLst>
                    <a:gd name="T0" fmla="*/ 56 w 125"/>
                    <a:gd name="T1" fmla="*/ 15 h 35"/>
                    <a:gd name="T2" fmla="*/ 50 w 125"/>
                    <a:gd name="T3" fmla="*/ 14 h 35"/>
                    <a:gd name="T4" fmla="*/ 44 w 125"/>
                    <a:gd name="T5" fmla="*/ 11 h 35"/>
                    <a:gd name="T6" fmla="*/ 39 w 125"/>
                    <a:gd name="T7" fmla="*/ 10 h 35"/>
                    <a:gd name="T8" fmla="*/ 34 w 125"/>
                    <a:gd name="T9" fmla="*/ 8 h 35"/>
                    <a:gd name="T10" fmla="*/ 29 w 125"/>
                    <a:gd name="T11" fmla="*/ 6 h 35"/>
                    <a:gd name="T12" fmla="*/ 26 w 125"/>
                    <a:gd name="T13" fmla="*/ 4 h 35"/>
                    <a:gd name="T14" fmla="*/ 23 w 125"/>
                    <a:gd name="T15" fmla="*/ 3 h 35"/>
                    <a:gd name="T16" fmla="*/ 19 w 125"/>
                    <a:gd name="T17" fmla="*/ 1 h 35"/>
                    <a:gd name="T18" fmla="*/ 17 w 125"/>
                    <a:gd name="T19" fmla="*/ 1 h 35"/>
                    <a:gd name="T20" fmla="*/ 13 w 125"/>
                    <a:gd name="T21" fmla="*/ 0 h 35"/>
                    <a:gd name="T22" fmla="*/ 11 w 125"/>
                    <a:gd name="T23" fmla="*/ 0 h 35"/>
                    <a:gd name="T24" fmla="*/ 9 w 125"/>
                    <a:gd name="T25" fmla="*/ 1 h 35"/>
                    <a:gd name="T26" fmla="*/ 6 w 125"/>
                    <a:gd name="T27" fmla="*/ 1 h 35"/>
                    <a:gd name="T28" fmla="*/ 4 w 125"/>
                    <a:gd name="T29" fmla="*/ 4 h 35"/>
                    <a:gd name="T30" fmla="*/ 1 w 125"/>
                    <a:gd name="T31" fmla="*/ 6 h 35"/>
                    <a:gd name="T32" fmla="*/ 1 w 125"/>
                    <a:gd name="T33" fmla="*/ 9 h 35"/>
                    <a:gd name="T34" fmla="*/ 3 w 125"/>
                    <a:gd name="T35" fmla="*/ 6 h 35"/>
                    <a:gd name="T36" fmla="*/ 6 w 125"/>
                    <a:gd name="T37" fmla="*/ 4 h 35"/>
                    <a:gd name="T38" fmla="*/ 8 w 125"/>
                    <a:gd name="T39" fmla="*/ 3 h 35"/>
                    <a:gd name="T40" fmla="*/ 10 w 125"/>
                    <a:gd name="T41" fmla="*/ 3 h 35"/>
                    <a:gd name="T42" fmla="*/ 13 w 125"/>
                    <a:gd name="T43" fmla="*/ 1 h 35"/>
                    <a:gd name="T44" fmla="*/ 15 w 125"/>
                    <a:gd name="T45" fmla="*/ 3 h 35"/>
                    <a:gd name="T46" fmla="*/ 17 w 125"/>
                    <a:gd name="T47" fmla="*/ 3 h 35"/>
                    <a:gd name="T48" fmla="*/ 20 w 125"/>
                    <a:gd name="T49" fmla="*/ 4 h 35"/>
                    <a:gd name="T50" fmla="*/ 24 w 125"/>
                    <a:gd name="T51" fmla="*/ 5 h 35"/>
                    <a:gd name="T52" fmla="*/ 28 w 125"/>
                    <a:gd name="T53" fmla="*/ 6 h 35"/>
                    <a:gd name="T54" fmla="*/ 31 w 125"/>
                    <a:gd name="T55" fmla="*/ 9 h 35"/>
                    <a:gd name="T56" fmla="*/ 36 w 125"/>
                    <a:gd name="T57" fmla="*/ 10 h 35"/>
                    <a:gd name="T58" fmla="*/ 41 w 125"/>
                    <a:gd name="T59" fmla="*/ 12 h 35"/>
                    <a:gd name="T60" fmla="*/ 47 w 125"/>
                    <a:gd name="T61" fmla="*/ 14 h 35"/>
                    <a:gd name="T62" fmla="*/ 53 w 125"/>
                    <a:gd name="T63" fmla="*/ 16 h 35"/>
                    <a:gd name="T64" fmla="*/ 60 w 125"/>
                    <a:gd name="T65" fmla="*/ 18 h 35"/>
                    <a:gd name="T66" fmla="*/ 60 w 125"/>
                    <a:gd name="T67" fmla="*/ 18 h 35"/>
                    <a:gd name="T68" fmla="*/ 60 w 125"/>
                    <a:gd name="T69" fmla="*/ 18 h 35"/>
                    <a:gd name="T70" fmla="*/ 61 w 125"/>
                    <a:gd name="T71" fmla="*/ 17 h 35"/>
                    <a:gd name="T72" fmla="*/ 61 w 125"/>
                    <a:gd name="T73" fmla="*/ 17 h 35"/>
                    <a:gd name="T74" fmla="*/ 61 w 125"/>
                    <a:gd name="T75" fmla="*/ 16 h 35"/>
                    <a:gd name="T76" fmla="*/ 61 w 125"/>
                    <a:gd name="T77" fmla="*/ 16 h 35"/>
                    <a:gd name="T78" fmla="*/ 60 w 125"/>
                    <a:gd name="T79" fmla="*/ 16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5" h="35">
                      <a:moveTo>
                        <a:pt x="124" y="31"/>
                      </a:moveTo>
                      <a:lnTo>
                        <a:pt x="116" y="29"/>
                      </a:lnTo>
                      <a:lnTo>
                        <a:pt x="110" y="27"/>
                      </a:lnTo>
                      <a:lnTo>
                        <a:pt x="103" y="26"/>
                      </a:lnTo>
                      <a:lnTo>
                        <a:pt x="97" y="24"/>
                      </a:lnTo>
                      <a:lnTo>
                        <a:pt x="91" y="22"/>
                      </a:lnTo>
                      <a:lnTo>
                        <a:pt x="86" y="20"/>
                      </a:lnTo>
                      <a:lnTo>
                        <a:pt x="80" y="19"/>
                      </a:lnTo>
                      <a:lnTo>
                        <a:pt x="75" y="17"/>
                      </a:lnTo>
                      <a:lnTo>
                        <a:pt x="71" y="15"/>
                      </a:lnTo>
                      <a:lnTo>
                        <a:pt x="66" y="13"/>
                      </a:lnTo>
                      <a:lnTo>
                        <a:pt x="61" y="11"/>
                      </a:lnTo>
                      <a:lnTo>
                        <a:pt x="58" y="9"/>
                      </a:lnTo>
                      <a:lnTo>
                        <a:pt x="54" y="8"/>
                      </a:lnTo>
                      <a:lnTo>
                        <a:pt x="50" y="6"/>
                      </a:lnTo>
                      <a:lnTo>
                        <a:pt x="47" y="5"/>
                      </a:lnTo>
                      <a:lnTo>
                        <a:pt x="43" y="3"/>
                      </a:lnTo>
                      <a:lnTo>
                        <a:pt x="40" y="3"/>
                      </a:lnTo>
                      <a:lnTo>
                        <a:pt x="37" y="1"/>
                      </a:lnTo>
                      <a:lnTo>
                        <a:pt x="34" y="1"/>
                      </a:lnTo>
                      <a:lnTo>
                        <a:pt x="31" y="0"/>
                      </a:lnTo>
                      <a:lnTo>
                        <a:pt x="28" y="0"/>
                      </a:lnTo>
                      <a:lnTo>
                        <a:pt x="26" y="0"/>
                      </a:lnTo>
                      <a:lnTo>
                        <a:pt x="23" y="0"/>
                      </a:lnTo>
                      <a:lnTo>
                        <a:pt x="20" y="0"/>
                      </a:lnTo>
                      <a:lnTo>
                        <a:pt x="18" y="1"/>
                      </a:lnTo>
                      <a:lnTo>
                        <a:pt x="15" y="2"/>
                      </a:lnTo>
                      <a:lnTo>
                        <a:pt x="13" y="3"/>
                      </a:lnTo>
                      <a:lnTo>
                        <a:pt x="10" y="5"/>
                      </a:lnTo>
                      <a:lnTo>
                        <a:pt x="8" y="7"/>
                      </a:lnTo>
                      <a:lnTo>
                        <a:pt x="5" y="10"/>
                      </a:lnTo>
                      <a:lnTo>
                        <a:pt x="3" y="12"/>
                      </a:lnTo>
                      <a:lnTo>
                        <a:pt x="0" y="15"/>
                      </a:lnTo>
                      <a:lnTo>
                        <a:pt x="3" y="18"/>
                      </a:lnTo>
                      <a:lnTo>
                        <a:pt x="5" y="15"/>
                      </a:lnTo>
                      <a:lnTo>
                        <a:pt x="7" y="13"/>
                      </a:lnTo>
                      <a:lnTo>
                        <a:pt x="9" y="10"/>
                      </a:lnTo>
                      <a:lnTo>
                        <a:pt x="12" y="9"/>
                      </a:lnTo>
                      <a:lnTo>
                        <a:pt x="14" y="7"/>
                      </a:lnTo>
                      <a:lnTo>
                        <a:pt x="16" y="6"/>
                      </a:lnTo>
                      <a:lnTo>
                        <a:pt x="19" y="5"/>
                      </a:lnTo>
                      <a:lnTo>
                        <a:pt x="21" y="5"/>
                      </a:lnTo>
                      <a:lnTo>
                        <a:pt x="23" y="3"/>
                      </a:lnTo>
                      <a:lnTo>
                        <a:pt x="26" y="3"/>
                      </a:lnTo>
                      <a:lnTo>
                        <a:pt x="28" y="3"/>
                      </a:lnTo>
                      <a:lnTo>
                        <a:pt x="31" y="5"/>
                      </a:lnTo>
                      <a:lnTo>
                        <a:pt x="33" y="5"/>
                      </a:lnTo>
                      <a:lnTo>
                        <a:pt x="36" y="5"/>
                      </a:lnTo>
                      <a:lnTo>
                        <a:pt x="39" y="6"/>
                      </a:lnTo>
                      <a:lnTo>
                        <a:pt x="42" y="8"/>
                      </a:lnTo>
                      <a:lnTo>
                        <a:pt x="46" y="9"/>
                      </a:lnTo>
                      <a:lnTo>
                        <a:pt x="49" y="10"/>
                      </a:lnTo>
                      <a:lnTo>
                        <a:pt x="53" y="12"/>
                      </a:lnTo>
                      <a:lnTo>
                        <a:pt x="57" y="13"/>
                      </a:lnTo>
                      <a:lnTo>
                        <a:pt x="61" y="15"/>
                      </a:lnTo>
                      <a:lnTo>
                        <a:pt x="65" y="17"/>
                      </a:lnTo>
                      <a:lnTo>
                        <a:pt x="70" y="19"/>
                      </a:lnTo>
                      <a:lnTo>
                        <a:pt x="75" y="20"/>
                      </a:lnTo>
                      <a:lnTo>
                        <a:pt x="80" y="22"/>
                      </a:lnTo>
                      <a:lnTo>
                        <a:pt x="85" y="24"/>
                      </a:lnTo>
                      <a:lnTo>
                        <a:pt x="90" y="26"/>
                      </a:lnTo>
                      <a:lnTo>
                        <a:pt x="96" y="28"/>
                      </a:lnTo>
                      <a:lnTo>
                        <a:pt x="103" y="30"/>
                      </a:lnTo>
                      <a:lnTo>
                        <a:pt x="109" y="32"/>
                      </a:lnTo>
                      <a:lnTo>
                        <a:pt x="116" y="33"/>
                      </a:lnTo>
                      <a:lnTo>
                        <a:pt x="123" y="35"/>
                      </a:lnTo>
                      <a:lnTo>
                        <a:pt x="124" y="35"/>
                      </a:lnTo>
                      <a:lnTo>
                        <a:pt x="125" y="34"/>
                      </a:lnTo>
                      <a:lnTo>
                        <a:pt x="125" y="33"/>
                      </a:lnTo>
                      <a:lnTo>
                        <a:pt x="125" y="32"/>
                      </a:lnTo>
                      <a:lnTo>
                        <a:pt x="1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922"/>
                <p:cNvSpPr>
                  <a:spLocks/>
                </p:cNvSpPr>
                <p:nvPr/>
              </p:nvSpPr>
              <p:spPr bwMode="auto">
                <a:xfrm>
                  <a:off x="715" y="1001"/>
                  <a:ext cx="104" cy="59"/>
                </a:xfrm>
                <a:custGeom>
                  <a:avLst/>
                  <a:gdLst>
                    <a:gd name="T0" fmla="*/ 71 w 150"/>
                    <a:gd name="T1" fmla="*/ 40 h 83"/>
                    <a:gd name="T2" fmla="*/ 62 w 150"/>
                    <a:gd name="T3" fmla="*/ 39 h 83"/>
                    <a:gd name="T4" fmla="*/ 54 w 150"/>
                    <a:gd name="T5" fmla="*/ 38 h 83"/>
                    <a:gd name="T6" fmla="*/ 48 w 150"/>
                    <a:gd name="T7" fmla="*/ 35 h 83"/>
                    <a:gd name="T8" fmla="*/ 42 w 150"/>
                    <a:gd name="T9" fmla="*/ 32 h 83"/>
                    <a:gd name="T10" fmla="*/ 37 w 150"/>
                    <a:gd name="T11" fmla="*/ 30 h 83"/>
                    <a:gd name="T12" fmla="*/ 34 w 150"/>
                    <a:gd name="T13" fmla="*/ 27 h 83"/>
                    <a:gd name="T14" fmla="*/ 31 w 150"/>
                    <a:gd name="T15" fmla="*/ 23 h 83"/>
                    <a:gd name="T16" fmla="*/ 28 w 150"/>
                    <a:gd name="T17" fmla="*/ 20 h 83"/>
                    <a:gd name="T18" fmla="*/ 25 w 150"/>
                    <a:gd name="T19" fmla="*/ 16 h 83"/>
                    <a:gd name="T20" fmla="*/ 23 w 150"/>
                    <a:gd name="T21" fmla="*/ 14 h 83"/>
                    <a:gd name="T22" fmla="*/ 19 w 150"/>
                    <a:gd name="T23" fmla="*/ 11 h 83"/>
                    <a:gd name="T24" fmla="*/ 17 w 150"/>
                    <a:gd name="T25" fmla="*/ 8 h 83"/>
                    <a:gd name="T26" fmla="*/ 14 w 150"/>
                    <a:gd name="T27" fmla="*/ 5 h 83"/>
                    <a:gd name="T28" fmla="*/ 10 w 150"/>
                    <a:gd name="T29" fmla="*/ 3 h 83"/>
                    <a:gd name="T30" fmla="*/ 6 w 150"/>
                    <a:gd name="T31" fmla="*/ 1 h 83"/>
                    <a:gd name="T32" fmla="*/ 0 w 150"/>
                    <a:gd name="T33" fmla="*/ 0 h 83"/>
                    <a:gd name="T34" fmla="*/ 2 w 150"/>
                    <a:gd name="T35" fmla="*/ 3 h 83"/>
                    <a:gd name="T36" fmla="*/ 7 w 150"/>
                    <a:gd name="T37" fmla="*/ 4 h 83"/>
                    <a:gd name="T38" fmla="*/ 12 w 150"/>
                    <a:gd name="T39" fmla="*/ 6 h 83"/>
                    <a:gd name="T40" fmla="*/ 15 w 150"/>
                    <a:gd name="T41" fmla="*/ 8 h 83"/>
                    <a:gd name="T42" fmla="*/ 18 w 150"/>
                    <a:gd name="T43" fmla="*/ 11 h 83"/>
                    <a:gd name="T44" fmla="*/ 20 w 150"/>
                    <a:gd name="T45" fmla="*/ 14 h 83"/>
                    <a:gd name="T46" fmla="*/ 23 w 150"/>
                    <a:gd name="T47" fmla="*/ 16 h 83"/>
                    <a:gd name="T48" fmla="*/ 26 w 150"/>
                    <a:gd name="T49" fmla="*/ 20 h 83"/>
                    <a:gd name="T50" fmla="*/ 28 w 150"/>
                    <a:gd name="T51" fmla="*/ 23 h 83"/>
                    <a:gd name="T52" fmla="*/ 31 w 150"/>
                    <a:gd name="T53" fmla="*/ 27 h 83"/>
                    <a:gd name="T54" fmla="*/ 35 w 150"/>
                    <a:gd name="T55" fmla="*/ 31 h 83"/>
                    <a:gd name="T56" fmla="*/ 40 w 150"/>
                    <a:gd name="T57" fmla="*/ 33 h 83"/>
                    <a:gd name="T58" fmla="*/ 44 w 150"/>
                    <a:gd name="T59" fmla="*/ 36 h 83"/>
                    <a:gd name="T60" fmla="*/ 51 w 150"/>
                    <a:gd name="T61" fmla="*/ 38 h 83"/>
                    <a:gd name="T62" fmla="*/ 58 w 150"/>
                    <a:gd name="T63" fmla="*/ 41 h 83"/>
                    <a:gd name="T64" fmla="*/ 67 w 150"/>
                    <a:gd name="T65" fmla="*/ 41 h 83"/>
                    <a:gd name="T66" fmla="*/ 71 w 150"/>
                    <a:gd name="T67" fmla="*/ 42 h 83"/>
                    <a:gd name="T68" fmla="*/ 71 w 150"/>
                    <a:gd name="T69" fmla="*/ 42 h 83"/>
                    <a:gd name="T70" fmla="*/ 71 w 150"/>
                    <a:gd name="T71" fmla="*/ 42 h 83"/>
                    <a:gd name="T72" fmla="*/ 72 w 150"/>
                    <a:gd name="T73" fmla="*/ 41 h 83"/>
                    <a:gd name="T74" fmla="*/ 72 w 150"/>
                    <a:gd name="T75" fmla="*/ 41 h 83"/>
                    <a:gd name="T76" fmla="*/ 72 w 150"/>
                    <a:gd name="T77" fmla="*/ 41 h 83"/>
                    <a:gd name="T78" fmla="*/ 71 w 150"/>
                    <a:gd name="T79" fmla="*/ 41 h 83"/>
                    <a:gd name="T80" fmla="*/ 71 w 150"/>
                    <a:gd name="T81" fmla="*/ 40 h 83"/>
                    <a:gd name="T82" fmla="*/ 71 w 150"/>
                    <a:gd name="T83" fmla="*/ 40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 h="83">
                      <a:moveTo>
                        <a:pt x="149" y="79"/>
                      </a:moveTo>
                      <a:lnTo>
                        <a:pt x="148" y="79"/>
                      </a:lnTo>
                      <a:lnTo>
                        <a:pt x="138" y="78"/>
                      </a:lnTo>
                      <a:lnTo>
                        <a:pt x="129" y="77"/>
                      </a:lnTo>
                      <a:lnTo>
                        <a:pt x="120" y="76"/>
                      </a:lnTo>
                      <a:lnTo>
                        <a:pt x="113" y="74"/>
                      </a:lnTo>
                      <a:lnTo>
                        <a:pt x="106" y="72"/>
                      </a:lnTo>
                      <a:lnTo>
                        <a:pt x="99" y="69"/>
                      </a:lnTo>
                      <a:lnTo>
                        <a:pt x="93" y="67"/>
                      </a:lnTo>
                      <a:lnTo>
                        <a:pt x="88" y="64"/>
                      </a:lnTo>
                      <a:lnTo>
                        <a:pt x="83" y="62"/>
                      </a:lnTo>
                      <a:lnTo>
                        <a:pt x="78" y="59"/>
                      </a:lnTo>
                      <a:lnTo>
                        <a:pt x="74" y="56"/>
                      </a:lnTo>
                      <a:lnTo>
                        <a:pt x="70" y="53"/>
                      </a:lnTo>
                      <a:lnTo>
                        <a:pt x="67" y="50"/>
                      </a:lnTo>
                      <a:lnTo>
                        <a:pt x="64" y="47"/>
                      </a:lnTo>
                      <a:lnTo>
                        <a:pt x="61" y="43"/>
                      </a:lnTo>
                      <a:lnTo>
                        <a:pt x="58" y="40"/>
                      </a:lnTo>
                      <a:lnTo>
                        <a:pt x="55" y="37"/>
                      </a:lnTo>
                      <a:lnTo>
                        <a:pt x="52" y="33"/>
                      </a:lnTo>
                      <a:lnTo>
                        <a:pt x="49" y="30"/>
                      </a:lnTo>
                      <a:lnTo>
                        <a:pt x="47" y="27"/>
                      </a:lnTo>
                      <a:lnTo>
                        <a:pt x="44" y="24"/>
                      </a:lnTo>
                      <a:lnTo>
                        <a:pt x="41" y="21"/>
                      </a:lnTo>
                      <a:lnTo>
                        <a:pt x="38" y="18"/>
                      </a:lnTo>
                      <a:lnTo>
                        <a:pt x="36" y="15"/>
                      </a:lnTo>
                      <a:lnTo>
                        <a:pt x="32" y="13"/>
                      </a:lnTo>
                      <a:lnTo>
                        <a:pt x="29" y="10"/>
                      </a:lnTo>
                      <a:lnTo>
                        <a:pt x="25" y="8"/>
                      </a:lnTo>
                      <a:lnTo>
                        <a:pt x="21" y="6"/>
                      </a:lnTo>
                      <a:lnTo>
                        <a:pt x="16" y="4"/>
                      </a:lnTo>
                      <a:lnTo>
                        <a:pt x="11" y="2"/>
                      </a:lnTo>
                      <a:lnTo>
                        <a:pt x="6" y="1"/>
                      </a:lnTo>
                      <a:lnTo>
                        <a:pt x="0" y="0"/>
                      </a:lnTo>
                      <a:lnTo>
                        <a:pt x="0" y="4"/>
                      </a:lnTo>
                      <a:lnTo>
                        <a:pt x="5" y="5"/>
                      </a:lnTo>
                      <a:lnTo>
                        <a:pt x="11" y="6"/>
                      </a:lnTo>
                      <a:lnTo>
                        <a:pt x="15" y="8"/>
                      </a:lnTo>
                      <a:lnTo>
                        <a:pt x="19" y="9"/>
                      </a:lnTo>
                      <a:lnTo>
                        <a:pt x="24" y="11"/>
                      </a:lnTo>
                      <a:lnTo>
                        <a:pt x="27" y="13"/>
                      </a:lnTo>
                      <a:lnTo>
                        <a:pt x="30" y="16"/>
                      </a:lnTo>
                      <a:lnTo>
                        <a:pt x="34" y="19"/>
                      </a:lnTo>
                      <a:lnTo>
                        <a:pt x="37" y="21"/>
                      </a:lnTo>
                      <a:lnTo>
                        <a:pt x="39" y="24"/>
                      </a:lnTo>
                      <a:lnTo>
                        <a:pt x="42" y="27"/>
                      </a:lnTo>
                      <a:lnTo>
                        <a:pt x="45" y="30"/>
                      </a:lnTo>
                      <a:lnTo>
                        <a:pt x="47" y="33"/>
                      </a:lnTo>
                      <a:lnTo>
                        <a:pt x="50" y="37"/>
                      </a:lnTo>
                      <a:lnTo>
                        <a:pt x="53" y="40"/>
                      </a:lnTo>
                      <a:lnTo>
                        <a:pt x="55" y="43"/>
                      </a:lnTo>
                      <a:lnTo>
                        <a:pt x="58" y="47"/>
                      </a:lnTo>
                      <a:lnTo>
                        <a:pt x="61" y="50"/>
                      </a:lnTo>
                      <a:lnTo>
                        <a:pt x="65" y="53"/>
                      </a:lnTo>
                      <a:lnTo>
                        <a:pt x="69" y="57"/>
                      </a:lnTo>
                      <a:lnTo>
                        <a:pt x="73" y="60"/>
                      </a:lnTo>
                      <a:lnTo>
                        <a:pt x="77" y="63"/>
                      </a:lnTo>
                      <a:lnTo>
                        <a:pt x="82" y="66"/>
                      </a:lnTo>
                      <a:lnTo>
                        <a:pt x="87" y="68"/>
                      </a:lnTo>
                      <a:lnTo>
                        <a:pt x="92" y="71"/>
                      </a:lnTo>
                      <a:lnTo>
                        <a:pt x="98" y="74"/>
                      </a:lnTo>
                      <a:lnTo>
                        <a:pt x="105" y="76"/>
                      </a:lnTo>
                      <a:lnTo>
                        <a:pt x="112" y="77"/>
                      </a:lnTo>
                      <a:lnTo>
                        <a:pt x="120" y="80"/>
                      </a:lnTo>
                      <a:lnTo>
                        <a:pt x="128" y="81"/>
                      </a:lnTo>
                      <a:lnTo>
                        <a:pt x="138" y="82"/>
                      </a:lnTo>
                      <a:lnTo>
                        <a:pt x="148" y="83"/>
                      </a:lnTo>
                      <a:lnTo>
                        <a:pt x="147" y="83"/>
                      </a:lnTo>
                      <a:lnTo>
                        <a:pt x="148" y="83"/>
                      </a:lnTo>
                      <a:lnTo>
                        <a:pt x="149" y="83"/>
                      </a:lnTo>
                      <a:lnTo>
                        <a:pt x="149" y="82"/>
                      </a:lnTo>
                      <a:lnTo>
                        <a:pt x="150" y="82"/>
                      </a:lnTo>
                      <a:lnTo>
                        <a:pt x="150" y="81"/>
                      </a:lnTo>
                      <a:lnTo>
                        <a:pt x="150" y="80"/>
                      </a:lnTo>
                      <a:lnTo>
                        <a:pt x="149" y="80"/>
                      </a:lnTo>
                      <a:lnTo>
                        <a:pt x="149" y="79"/>
                      </a:lnTo>
                      <a:lnTo>
                        <a:pt x="148" y="79"/>
                      </a:lnTo>
                      <a:lnTo>
                        <a:pt x="149"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923"/>
                <p:cNvSpPr>
                  <a:spLocks/>
                </p:cNvSpPr>
                <p:nvPr/>
              </p:nvSpPr>
              <p:spPr bwMode="auto">
                <a:xfrm>
                  <a:off x="818" y="1057"/>
                  <a:ext cx="111" cy="72"/>
                </a:xfrm>
                <a:custGeom>
                  <a:avLst/>
                  <a:gdLst>
                    <a:gd name="T0" fmla="*/ 77 w 160"/>
                    <a:gd name="T1" fmla="*/ 50 h 101"/>
                    <a:gd name="T2" fmla="*/ 73 w 160"/>
                    <a:gd name="T3" fmla="*/ 43 h 101"/>
                    <a:gd name="T4" fmla="*/ 69 w 160"/>
                    <a:gd name="T5" fmla="*/ 38 h 101"/>
                    <a:gd name="T6" fmla="*/ 65 w 160"/>
                    <a:gd name="T7" fmla="*/ 33 h 101"/>
                    <a:gd name="T8" fmla="*/ 60 w 160"/>
                    <a:gd name="T9" fmla="*/ 29 h 101"/>
                    <a:gd name="T10" fmla="*/ 56 w 160"/>
                    <a:gd name="T11" fmla="*/ 26 h 101"/>
                    <a:gd name="T12" fmla="*/ 51 w 160"/>
                    <a:gd name="T13" fmla="*/ 22 h 101"/>
                    <a:gd name="T14" fmla="*/ 45 w 160"/>
                    <a:gd name="T15" fmla="*/ 20 h 101"/>
                    <a:gd name="T16" fmla="*/ 40 w 160"/>
                    <a:gd name="T17" fmla="*/ 17 h 101"/>
                    <a:gd name="T18" fmla="*/ 35 w 160"/>
                    <a:gd name="T19" fmla="*/ 15 h 101"/>
                    <a:gd name="T20" fmla="*/ 29 w 160"/>
                    <a:gd name="T21" fmla="*/ 13 h 101"/>
                    <a:gd name="T22" fmla="*/ 24 w 160"/>
                    <a:gd name="T23" fmla="*/ 11 h 101"/>
                    <a:gd name="T24" fmla="*/ 19 w 160"/>
                    <a:gd name="T25" fmla="*/ 9 h 101"/>
                    <a:gd name="T26" fmla="*/ 15 w 160"/>
                    <a:gd name="T27" fmla="*/ 7 h 101"/>
                    <a:gd name="T28" fmla="*/ 10 w 160"/>
                    <a:gd name="T29" fmla="*/ 5 h 101"/>
                    <a:gd name="T30" fmla="*/ 5 w 160"/>
                    <a:gd name="T31" fmla="*/ 3 h 101"/>
                    <a:gd name="T32" fmla="*/ 1 w 160"/>
                    <a:gd name="T33" fmla="*/ 0 h 101"/>
                    <a:gd name="T34" fmla="*/ 2 w 160"/>
                    <a:gd name="T35" fmla="*/ 4 h 101"/>
                    <a:gd name="T36" fmla="*/ 7 w 160"/>
                    <a:gd name="T37" fmla="*/ 6 h 101"/>
                    <a:gd name="T38" fmla="*/ 11 w 160"/>
                    <a:gd name="T39" fmla="*/ 8 h 101"/>
                    <a:gd name="T40" fmla="*/ 17 w 160"/>
                    <a:gd name="T41" fmla="*/ 10 h 101"/>
                    <a:gd name="T42" fmla="*/ 22 w 160"/>
                    <a:gd name="T43" fmla="*/ 12 h 101"/>
                    <a:gd name="T44" fmla="*/ 26 w 160"/>
                    <a:gd name="T45" fmla="*/ 14 h 101"/>
                    <a:gd name="T46" fmla="*/ 32 w 160"/>
                    <a:gd name="T47" fmla="*/ 16 h 101"/>
                    <a:gd name="T48" fmla="*/ 37 w 160"/>
                    <a:gd name="T49" fmla="*/ 18 h 101"/>
                    <a:gd name="T50" fmla="*/ 42 w 160"/>
                    <a:gd name="T51" fmla="*/ 21 h 101"/>
                    <a:gd name="T52" fmla="*/ 47 w 160"/>
                    <a:gd name="T53" fmla="*/ 23 h 101"/>
                    <a:gd name="T54" fmla="*/ 53 w 160"/>
                    <a:gd name="T55" fmla="*/ 26 h 101"/>
                    <a:gd name="T56" fmla="*/ 58 w 160"/>
                    <a:gd name="T57" fmla="*/ 29 h 101"/>
                    <a:gd name="T58" fmla="*/ 62 w 160"/>
                    <a:gd name="T59" fmla="*/ 33 h 101"/>
                    <a:gd name="T60" fmla="*/ 67 w 160"/>
                    <a:gd name="T61" fmla="*/ 37 h 101"/>
                    <a:gd name="T62" fmla="*/ 70 w 160"/>
                    <a:gd name="T63" fmla="*/ 42 h 101"/>
                    <a:gd name="T64" fmla="*/ 74 w 160"/>
                    <a:gd name="T65" fmla="*/ 47 h 101"/>
                    <a:gd name="T66" fmla="*/ 76 w 160"/>
                    <a:gd name="T67" fmla="*/ 50 h 101"/>
                    <a:gd name="T68" fmla="*/ 76 w 160"/>
                    <a:gd name="T69" fmla="*/ 51 h 101"/>
                    <a:gd name="T70" fmla="*/ 76 w 160"/>
                    <a:gd name="T71" fmla="*/ 51 h 101"/>
                    <a:gd name="T72" fmla="*/ 76 w 160"/>
                    <a:gd name="T73" fmla="*/ 51 h 101"/>
                    <a:gd name="T74" fmla="*/ 77 w 160"/>
                    <a:gd name="T75" fmla="*/ 51 h 101"/>
                    <a:gd name="T76" fmla="*/ 77 w 160"/>
                    <a:gd name="T77" fmla="*/ 51 h 101"/>
                    <a:gd name="T78" fmla="*/ 77 w 160"/>
                    <a:gd name="T79" fmla="*/ 51 h 101"/>
                    <a:gd name="T80" fmla="*/ 77 w 160"/>
                    <a:gd name="T81" fmla="*/ 50 h 101"/>
                    <a:gd name="T82" fmla="*/ 77 w 160"/>
                    <a:gd name="T83" fmla="*/ 50 h 101"/>
                    <a:gd name="T84" fmla="*/ 77 w 160"/>
                    <a:gd name="T85" fmla="*/ 51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0" h="101">
                      <a:moveTo>
                        <a:pt x="160" y="100"/>
                      </a:moveTo>
                      <a:lnTo>
                        <a:pt x="160" y="98"/>
                      </a:lnTo>
                      <a:lnTo>
                        <a:pt x="157" y="91"/>
                      </a:lnTo>
                      <a:lnTo>
                        <a:pt x="152" y="85"/>
                      </a:lnTo>
                      <a:lnTo>
                        <a:pt x="149" y="79"/>
                      </a:lnTo>
                      <a:lnTo>
                        <a:pt x="144" y="74"/>
                      </a:lnTo>
                      <a:lnTo>
                        <a:pt x="140" y="69"/>
                      </a:lnTo>
                      <a:lnTo>
                        <a:pt x="135" y="65"/>
                      </a:lnTo>
                      <a:lnTo>
                        <a:pt x="130" y="61"/>
                      </a:lnTo>
                      <a:lnTo>
                        <a:pt x="125" y="57"/>
                      </a:lnTo>
                      <a:lnTo>
                        <a:pt x="120" y="53"/>
                      </a:lnTo>
                      <a:lnTo>
                        <a:pt x="115" y="50"/>
                      </a:lnTo>
                      <a:lnTo>
                        <a:pt x="110" y="47"/>
                      </a:lnTo>
                      <a:lnTo>
                        <a:pt x="105" y="44"/>
                      </a:lnTo>
                      <a:lnTo>
                        <a:pt x="100" y="40"/>
                      </a:lnTo>
                      <a:lnTo>
                        <a:pt x="94" y="39"/>
                      </a:lnTo>
                      <a:lnTo>
                        <a:pt x="89" y="36"/>
                      </a:lnTo>
                      <a:lnTo>
                        <a:pt x="83" y="34"/>
                      </a:lnTo>
                      <a:lnTo>
                        <a:pt x="78" y="32"/>
                      </a:lnTo>
                      <a:lnTo>
                        <a:pt x="72" y="30"/>
                      </a:lnTo>
                      <a:lnTo>
                        <a:pt x="67" y="28"/>
                      </a:lnTo>
                      <a:lnTo>
                        <a:pt x="61" y="25"/>
                      </a:lnTo>
                      <a:lnTo>
                        <a:pt x="56" y="24"/>
                      </a:lnTo>
                      <a:lnTo>
                        <a:pt x="51" y="22"/>
                      </a:lnTo>
                      <a:lnTo>
                        <a:pt x="45" y="20"/>
                      </a:lnTo>
                      <a:lnTo>
                        <a:pt x="40" y="18"/>
                      </a:lnTo>
                      <a:lnTo>
                        <a:pt x="35" y="16"/>
                      </a:lnTo>
                      <a:lnTo>
                        <a:pt x="30" y="14"/>
                      </a:lnTo>
                      <a:lnTo>
                        <a:pt x="25" y="12"/>
                      </a:lnTo>
                      <a:lnTo>
                        <a:pt x="20" y="10"/>
                      </a:lnTo>
                      <a:lnTo>
                        <a:pt x="15" y="8"/>
                      </a:lnTo>
                      <a:lnTo>
                        <a:pt x="10" y="5"/>
                      </a:lnTo>
                      <a:lnTo>
                        <a:pt x="6" y="3"/>
                      </a:lnTo>
                      <a:lnTo>
                        <a:pt x="1" y="0"/>
                      </a:lnTo>
                      <a:lnTo>
                        <a:pt x="0" y="3"/>
                      </a:lnTo>
                      <a:lnTo>
                        <a:pt x="4" y="7"/>
                      </a:lnTo>
                      <a:lnTo>
                        <a:pt x="9" y="9"/>
                      </a:lnTo>
                      <a:lnTo>
                        <a:pt x="14" y="12"/>
                      </a:lnTo>
                      <a:lnTo>
                        <a:pt x="18" y="14"/>
                      </a:lnTo>
                      <a:lnTo>
                        <a:pt x="23" y="16"/>
                      </a:lnTo>
                      <a:lnTo>
                        <a:pt x="28" y="18"/>
                      </a:lnTo>
                      <a:lnTo>
                        <a:pt x="34" y="20"/>
                      </a:lnTo>
                      <a:lnTo>
                        <a:pt x="39" y="22"/>
                      </a:lnTo>
                      <a:lnTo>
                        <a:pt x="45" y="24"/>
                      </a:lnTo>
                      <a:lnTo>
                        <a:pt x="50" y="25"/>
                      </a:lnTo>
                      <a:lnTo>
                        <a:pt x="55" y="28"/>
                      </a:lnTo>
                      <a:lnTo>
                        <a:pt x="61" y="30"/>
                      </a:lnTo>
                      <a:lnTo>
                        <a:pt x="66" y="32"/>
                      </a:lnTo>
                      <a:lnTo>
                        <a:pt x="72" y="33"/>
                      </a:lnTo>
                      <a:lnTo>
                        <a:pt x="77" y="35"/>
                      </a:lnTo>
                      <a:lnTo>
                        <a:pt x="83" y="38"/>
                      </a:lnTo>
                      <a:lnTo>
                        <a:pt x="88" y="40"/>
                      </a:lnTo>
                      <a:lnTo>
                        <a:pt x="93" y="42"/>
                      </a:lnTo>
                      <a:lnTo>
                        <a:pt x="98" y="45"/>
                      </a:lnTo>
                      <a:lnTo>
                        <a:pt x="104" y="48"/>
                      </a:lnTo>
                      <a:lnTo>
                        <a:pt x="109" y="51"/>
                      </a:lnTo>
                      <a:lnTo>
                        <a:pt x="114" y="53"/>
                      </a:lnTo>
                      <a:lnTo>
                        <a:pt x="119" y="57"/>
                      </a:lnTo>
                      <a:lnTo>
                        <a:pt x="124" y="60"/>
                      </a:lnTo>
                      <a:lnTo>
                        <a:pt x="128" y="64"/>
                      </a:lnTo>
                      <a:lnTo>
                        <a:pt x="134" y="68"/>
                      </a:lnTo>
                      <a:lnTo>
                        <a:pt x="138" y="73"/>
                      </a:lnTo>
                      <a:lnTo>
                        <a:pt x="142" y="77"/>
                      </a:lnTo>
                      <a:lnTo>
                        <a:pt x="146" y="83"/>
                      </a:lnTo>
                      <a:lnTo>
                        <a:pt x="150" y="88"/>
                      </a:lnTo>
                      <a:lnTo>
                        <a:pt x="154" y="93"/>
                      </a:lnTo>
                      <a:lnTo>
                        <a:pt x="157" y="100"/>
                      </a:lnTo>
                      <a:lnTo>
                        <a:pt x="157" y="98"/>
                      </a:lnTo>
                      <a:lnTo>
                        <a:pt x="157" y="100"/>
                      </a:lnTo>
                      <a:lnTo>
                        <a:pt x="158" y="100"/>
                      </a:lnTo>
                      <a:lnTo>
                        <a:pt x="159" y="100"/>
                      </a:lnTo>
                      <a:lnTo>
                        <a:pt x="159" y="101"/>
                      </a:lnTo>
                      <a:lnTo>
                        <a:pt x="159" y="100"/>
                      </a:lnTo>
                      <a:lnTo>
                        <a:pt x="160" y="100"/>
                      </a:lnTo>
                      <a:lnTo>
                        <a:pt x="160" y="99"/>
                      </a:lnTo>
                      <a:lnTo>
                        <a:pt x="160" y="98"/>
                      </a:lnTo>
                      <a:lnTo>
                        <a:pt x="16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924"/>
                <p:cNvSpPr>
                  <a:spLocks/>
                </p:cNvSpPr>
                <p:nvPr/>
              </p:nvSpPr>
              <p:spPr bwMode="auto">
                <a:xfrm>
                  <a:off x="903" y="1127"/>
                  <a:ext cx="72" cy="64"/>
                </a:xfrm>
                <a:custGeom>
                  <a:avLst/>
                  <a:gdLst>
                    <a:gd name="T0" fmla="*/ 45 w 103"/>
                    <a:gd name="T1" fmla="*/ 40 h 91"/>
                    <a:gd name="T2" fmla="*/ 36 w 103"/>
                    <a:gd name="T3" fmla="*/ 41 h 91"/>
                    <a:gd name="T4" fmla="*/ 28 w 103"/>
                    <a:gd name="T5" fmla="*/ 41 h 91"/>
                    <a:gd name="T6" fmla="*/ 21 w 103"/>
                    <a:gd name="T7" fmla="*/ 41 h 91"/>
                    <a:gd name="T8" fmla="*/ 15 w 103"/>
                    <a:gd name="T9" fmla="*/ 42 h 91"/>
                    <a:gd name="T10" fmla="*/ 10 w 103"/>
                    <a:gd name="T11" fmla="*/ 43 h 91"/>
                    <a:gd name="T12" fmla="*/ 6 w 103"/>
                    <a:gd name="T13" fmla="*/ 43 h 91"/>
                    <a:gd name="T14" fmla="*/ 4 w 103"/>
                    <a:gd name="T15" fmla="*/ 42 h 91"/>
                    <a:gd name="T16" fmla="*/ 2 w 103"/>
                    <a:gd name="T17" fmla="*/ 41 h 91"/>
                    <a:gd name="T18" fmla="*/ 2 w 103"/>
                    <a:gd name="T19" fmla="*/ 41 h 91"/>
                    <a:gd name="T20" fmla="*/ 2 w 103"/>
                    <a:gd name="T21" fmla="*/ 39 h 91"/>
                    <a:gd name="T22" fmla="*/ 3 w 103"/>
                    <a:gd name="T23" fmla="*/ 34 h 91"/>
                    <a:gd name="T24" fmla="*/ 5 w 103"/>
                    <a:gd name="T25" fmla="*/ 30 h 91"/>
                    <a:gd name="T26" fmla="*/ 8 w 103"/>
                    <a:gd name="T27" fmla="*/ 23 h 91"/>
                    <a:gd name="T28" fmla="*/ 11 w 103"/>
                    <a:gd name="T29" fmla="*/ 16 h 91"/>
                    <a:gd name="T30" fmla="*/ 16 w 103"/>
                    <a:gd name="T31" fmla="*/ 6 h 91"/>
                    <a:gd name="T32" fmla="*/ 17 w 103"/>
                    <a:gd name="T33" fmla="*/ 0 h 91"/>
                    <a:gd name="T34" fmla="*/ 12 w 103"/>
                    <a:gd name="T35" fmla="*/ 10 h 91"/>
                    <a:gd name="T36" fmla="*/ 8 w 103"/>
                    <a:gd name="T37" fmla="*/ 19 h 91"/>
                    <a:gd name="T38" fmla="*/ 4 w 103"/>
                    <a:gd name="T39" fmla="*/ 26 h 91"/>
                    <a:gd name="T40" fmla="*/ 2 w 103"/>
                    <a:gd name="T41" fmla="*/ 32 h 91"/>
                    <a:gd name="T42" fmla="*/ 1 w 103"/>
                    <a:gd name="T43" fmla="*/ 36 h 91"/>
                    <a:gd name="T44" fmla="*/ 0 w 103"/>
                    <a:gd name="T45" fmla="*/ 39 h 91"/>
                    <a:gd name="T46" fmla="*/ 1 w 103"/>
                    <a:gd name="T47" fmla="*/ 42 h 91"/>
                    <a:gd name="T48" fmla="*/ 2 w 103"/>
                    <a:gd name="T49" fmla="*/ 44 h 91"/>
                    <a:gd name="T50" fmla="*/ 5 w 103"/>
                    <a:gd name="T51" fmla="*/ 45 h 91"/>
                    <a:gd name="T52" fmla="*/ 8 w 103"/>
                    <a:gd name="T53" fmla="*/ 45 h 91"/>
                    <a:gd name="T54" fmla="*/ 13 w 103"/>
                    <a:gd name="T55" fmla="*/ 44 h 91"/>
                    <a:gd name="T56" fmla="*/ 18 w 103"/>
                    <a:gd name="T57" fmla="*/ 44 h 91"/>
                    <a:gd name="T58" fmla="*/ 24 w 103"/>
                    <a:gd name="T59" fmla="*/ 44 h 91"/>
                    <a:gd name="T60" fmla="*/ 31 w 103"/>
                    <a:gd name="T61" fmla="*/ 43 h 91"/>
                    <a:gd name="T62" fmla="*/ 40 w 103"/>
                    <a:gd name="T63" fmla="*/ 42 h 91"/>
                    <a:gd name="T64" fmla="*/ 50 w 103"/>
                    <a:gd name="T65" fmla="*/ 42 h 91"/>
                    <a:gd name="T66" fmla="*/ 50 w 103"/>
                    <a:gd name="T67" fmla="*/ 42 h 91"/>
                    <a:gd name="T68" fmla="*/ 50 w 103"/>
                    <a:gd name="T69" fmla="*/ 41 h 91"/>
                    <a:gd name="T70" fmla="*/ 50 w 103"/>
                    <a:gd name="T71" fmla="*/ 41 h 91"/>
                    <a:gd name="T72" fmla="*/ 50 w 103"/>
                    <a:gd name="T73" fmla="*/ 41 h 91"/>
                    <a:gd name="T74" fmla="*/ 50 w 103"/>
                    <a:gd name="T75" fmla="*/ 41 h 91"/>
                    <a:gd name="T76" fmla="*/ 50 w 103"/>
                    <a:gd name="T77" fmla="*/ 41 h 91"/>
                    <a:gd name="T78" fmla="*/ 50 w 103"/>
                    <a:gd name="T79" fmla="*/ 41 h 91"/>
                    <a:gd name="T80" fmla="*/ 50 w 103"/>
                    <a:gd name="T81" fmla="*/ 40 h 91"/>
                    <a:gd name="T82" fmla="*/ 50 w 103"/>
                    <a:gd name="T83" fmla="*/ 4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 h="91">
                      <a:moveTo>
                        <a:pt x="102" y="81"/>
                      </a:moveTo>
                      <a:lnTo>
                        <a:pt x="91" y="81"/>
                      </a:lnTo>
                      <a:lnTo>
                        <a:pt x="82" y="81"/>
                      </a:lnTo>
                      <a:lnTo>
                        <a:pt x="73" y="82"/>
                      </a:lnTo>
                      <a:lnTo>
                        <a:pt x="65" y="83"/>
                      </a:lnTo>
                      <a:lnTo>
                        <a:pt x="57" y="83"/>
                      </a:lnTo>
                      <a:lnTo>
                        <a:pt x="49" y="84"/>
                      </a:lnTo>
                      <a:lnTo>
                        <a:pt x="43" y="84"/>
                      </a:lnTo>
                      <a:lnTo>
                        <a:pt x="37" y="85"/>
                      </a:lnTo>
                      <a:lnTo>
                        <a:pt x="31" y="86"/>
                      </a:lnTo>
                      <a:lnTo>
                        <a:pt x="26" y="86"/>
                      </a:lnTo>
                      <a:lnTo>
                        <a:pt x="21" y="87"/>
                      </a:lnTo>
                      <a:lnTo>
                        <a:pt x="17" y="87"/>
                      </a:lnTo>
                      <a:lnTo>
                        <a:pt x="13" y="87"/>
                      </a:lnTo>
                      <a:lnTo>
                        <a:pt x="11" y="87"/>
                      </a:lnTo>
                      <a:lnTo>
                        <a:pt x="8" y="86"/>
                      </a:lnTo>
                      <a:lnTo>
                        <a:pt x="6" y="86"/>
                      </a:lnTo>
                      <a:lnTo>
                        <a:pt x="5" y="84"/>
                      </a:lnTo>
                      <a:lnTo>
                        <a:pt x="4" y="84"/>
                      </a:lnTo>
                      <a:lnTo>
                        <a:pt x="4" y="82"/>
                      </a:lnTo>
                      <a:lnTo>
                        <a:pt x="3" y="80"/>
                      </a:lnTo>
                      <a:lnTo>
                        <a:pt x="4" y="78"/>
                      </a:lnTo>
                      <a:lnTo>
                        <a:pt x="4" y="74"/>
                      </a:lnTo>
                      <a:lnTo>
                        <a:pt x="6" y="70"/>
                      </a:lnTo>
                      <a:lnTo>
                        <a:pt x="7" y="66"/>
                      </a:lnTo>
                      <a:lnTo>
                        <a:pt x="10" y="60"/>
                      </a:lnTo>
                      <a:lnTo>
                        <a:pt x="12" y="55"/>
                      </a:lnTo>
                      <a:lnTo>
                        <a:pt x="16" y="47"/>
                      </a:lnTo>
                      <a:lnTo>
                        <a:pt x="19" y="40"/>
                      </a:lnTo>
                      <a:lnTo>
                        <a:pt x="23" y="32"/>
                      </a:lnTo>
                      <a:lnTo>
                        <a:pt x="28" y="23"/>
                      </a:lnTo>
                      <a:lnTo>
                        <a:pt x="33" y="13"/>
                      </a:lnTo>
                      <a:lnTo>
                        <a:pt x="38" y="2"/>
                      </a:lnTo>
                      <a:lnTo>
                        <a:pt x="36" y="0"/>
                      </a:lnTo>
                      <a:lnTo>
                        <a:pt x="30" y="10"/>
                      </a:lnTo>
                      <a:lnTo>
                        <a:pt x="25" y="20"/>
                      </a:lnTo>
                      <a:lnTo>
                        <a:pt x="21" y="30"/>
                      </a:lnTo>
                      <a:lnTo>
                        <a:pt x="17" y="38"/>
                      </a:lnTo>
                      <a:lnTo>
                        <a:pt x="13" y="46"/>
                      </a:lnTo>
                      <a:lnTo>
                        <a:pt x="9" y="52"/>
                      </a:lnTo>
                      <a:lnTo>
                        <a:pt x="7" y="58"/>
                      </a:lnTo>
                      <a:lnTo>
                        <a:pt x="5" y="64"/>
                      </a:lnTo>
                      <a:lnTo>
                        <a:pt x="3" y="68"/>
                      </a:lnTo>
                      <a:lnTo>
                        <a:pt x="1" y="73"/>
                      </a:lnTo>
                      <a:lnTo>
                        <a:pt x="1" y="76"/>
                      </a:lnTo>
                      <a:lnTo>
                        <a:pt x="0" y="80"/>
                      </a:lnTo>
                      <a:lnTo>
                        <a:pt x="1" y="83"/>
                      </a:lnTo>
                      <a:lnTo>
                        <a:pt x="1" y="86"/>
                      </a:lnTo>
                      <a:lnTo>
                        <a:pt x="3" y="88"/>
                      </a:lnTo>
                      <a:lnTo>
                        <a:pt x="5" y="89"/>
                      </a:lnTo>
                      <a:lnTo>
                        <a:pt x="7" y="90"/>
                      </a:lnTo>
                      <a:lnTo>
                        <a:pt x="10" y="91"/>
                      </a:lnTo>
                      <a:lnTo>
                        <a:pt x="13" y="91"/>
                      </a:lnTo>
                      <a:lnTo>
                        <a:pt x="17" y="91"/>
                      </a:lnTo>
                      <a:lnTo>
                        <a:pt x="21" y="91"/>
                      </a:lnTo>
                      <a:lnTo>
                        <a:pt x="26" y="90"/>
                      </a:lnTo>
                      <a:lnTo>
                        <a:pt x="31" y="90"/>
                      </a:lnTo>
                      <a:lnTo>
                        <a:pt x="37" y="89"/>
                      </a:lnTo>
                      <a:lnTo>
                        <a:pt x="43" y="89"/>
                      </a:lnTo>
                      <a:lnTo>
                        <a:pt x="50" y="88"/>
                      </a:lnTo>
                      <a:lnTo>
                        <a:pt x="57" y="87"/>
                      </a:lnTo>
                      <a:lnTo>
                        <a:pt x="65" y="87"/>
                      </a:lnTo>
                      <a:lnTo>
                        <a:pt x="73" y="86"/>
                      </a:lnTo>
                      <a:lnTo>
                        <a:pt x="82" y="86"/>
                      </a:lnTo>
                      <a:lnTo>
                        <a:pt x="91" y="86"/>
                      </a:lnTo>
                      <a:lnTo>
                        <a:pt x="102" y="85"/>
                      </a:lnTo>
                      <a:lnTo>
                        <a:pt x="103" y="85"/>
                      </a:lnTo>
                      <a:lnTo>
                        <a:pt x="103" y="84"/>
                      </a:lnTo>
                      <a:lnTo>
                        <a:pt x="103" y="83"/>
                      </a:lnTo>
                      <a:lnTo>
                        <a:pt x="103" y="82"/>
                      </a:lnTo>
                      <a:lnTo>
                        <a:pt x="103" y="81"/>
                      </a:lnTo>
                      <a:lnTo>
                        <a:pt x="102"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925"/>
                <p:cNvSpPr>
                  <a:spLocks/>
                </p:cNvSpPr>
                <p:nvPr/>
              </p:nvSpPr>
              <p:spPr bwMode="auto">
                <a:xfrm>
                  <a:off x="973" y="1184"/>
                  <a:ext cx="60" cy="72"/>
                </a:xfrm>
                <a:custGeom>
                  <a:avLst/>
                  <a:gdLst>
                    <a:gd name="T0" fmla="*/ 41 w 86"/>
                    <a:gd name="T1" fmla="*/ 48 h 101"/>
                    <a:gd name="T2" fmla="*/ 41 w 86"/>
                    <a:gd name="T3" fmla="*/ 43 h 101"/>
                    <a:gd name="T4" fmla="*/ 40 w 86"/>
                    <a:gd name="T5" fmla="*/ 38 h 101"/>
                    <a:gd name="T6" fmla="*/ 39 w 86"/>
                    <a:gd name="T7" fmla="*/ 34 h 101"/>
                    <a:gd name="T8" fmla="*/ 37 w 86"/>
                    <a:gd name="T9" fmla="*/ 29 h 101"/>
                    <a:gd name="T10" fmla="*/ 35 w 86"/>
                    <a:gd name="T11" fmla="*/ 25 h 101"/>
                    <a:gd name="T12" fmla="*/ 33 w 86"/>
                    <a:gd name="T13" fmla="*/ 21 h 101"/>
                    <a:gd name="T14" fmla="*/ 30 w 86"/>
                    <a:gd name="T15" fmla="*/ 17 h 101"/>
                    <a:gd name="T16" fmla="*/ 27 w 86"/>
                    <a:gd name="T17" fmla="*/ 14 h 101"/>
                    <a:gd name="T18" fmla="*/ 24 w 86"/>
                    <a:gd name="T19" fmla="*/ 10 h 101"/>
                    <a:gd name="T20" fmla="*/ 20 w 86"/>
                    <a:gd name="T21" fmla="*/ 8 h 101"/>
                    <a:gd name="T22" fmla="*/ 17 w 86"/>
                    <a:gd name="T23" fmla="*/ 6 h 101"/>
                    <a:gd name="T24" fmla="*/ 13 w 86"/>
                    <a:gd name="T25" fmla="*/ 4 h 101"/>
                    <a:gd name="T26" fmla="*/ 9 w 86"/>
                    <a:gd name="T27" fmla="*/ 1 h 101"/>
                    <a:gd name="T28" fmla="*/ 6 w 86"/>
                    <a:gd name="T29" fmla="*/ 1 h 101"/>
                    <a:gd name="T30" fmla="*/ 2 w 86"/>
                    <a:gd name="T31" fmla="*/ 1 h 101"/>
                    <a:gd name="T32" fmla="*/ 0 w 86"/>
                    <a:gd name="T33" fmla="*/ 3 h 101"/>
                    <a:gd name="T34" fmla="*/ 3 w 86"/>
                    <a:gd name="T35" fmla="*/ 3 h 101"/>
                    <a:gd name="T36" fmla="*/ 7 w 86"/>
                    <a:gd name="T37" fmla="*/ 4 h 101"/>
                    <a:gd name="T38" fmla="*/ 10 w 86"/>
                    <a:gd name="T39" fmla="*/ 4 h 101"/>
                    <a:gd name="T40" fmla="*/ 14 w 86"/>
                    <a:gd name="T41" fmla="*/ 6 h 101"/>
                    <a:gd name="T42" fmla="*/ 17 w 86"/>
                    <a:gd name="T43" fmla="*/ 8 h 101"/>
                    <a:gd name="T44" fmla="*/ 21 w 86"/>
                    <a:gd name="T45" fmla="*/ 11 h 101"/>
                    <a:gd name="T46" fmla="*/ 24 w 86"/>
                    <a:gd name="T47" fmla="*/ 14 h 101"/>
                    <a:gd name="T48" fmla="*/ 27 w 86"/>
                    <a:gd name="T49" fmla="*/ 17 h 101"/>
                    <a:gd name="T50" fmla="*/ 30 w 86"/>
                    <a:gd name="T51" fmla="*/ 21 h 101"/>
                    <a:gd name="T52" fmla="*/ 33 w 86"/>
                    <a:gd name="T53" fmla="*/ 24 h 101"/>
                    <a:gd name="T54" fmla="*/ 35 w 86"/>
                    <a:gd name="T55" fmla="*/ 28 h 101"/>
                    <a:gd name="T56" fmla="*/ 36 w 86"/>
                    <a:gd name="T57" fmla="*/ 32 h 101"/>
                    <a:gd name="T58" fmla="*/ 38 w 86"/>
                    <a:gd name="T59" fmla="*/ 36 h 101"/>
                    <a:gd name="T60" fmla="*/ 39 w 86"/>
                    <a:gd name="T61" fmla="*/ 41 h 101"/>
                    <a:gd name="T62" fmla="*/ 40 w 86"/>
                    <a:gd name="T63" fmla="*/ 46 h 101"/>
                    <a:gd name="T64" fmla="*/ 40 w 86"/>
                    <a:gd name="T65" fmla="*/ 51 h 101"/>
                    <a:gd name="T66" fmla="*/ 40 w 86"/>
                    <a:gd name="T67" fmla="*/ 51 h 101"/>
                    <a:gd name="T68" fmla="*/ 40 w 86"/>
                    <a:gd name="T69" fmla="*/ 51 h 101"/>
                    <a:gd name="T70" fmla="*/ 40 w 86"/>
                    <a:gd name="T71" fmla="*/ 51 h 101"/>
                    <a:gd name="T72" fmla="*/ 41 w 86"/>
                    <a:gd name="T73" fmla="*/ 51 h 101"/>
                    <a:gd name="T74" fmla="*/ 41 w 86"/>
                    <a:gd name="T75" fmla="*/ 51 h 101"/>
                    <a:gd name="T76" fmla="*/ 41 w 86"/>
                    <a:gd name="T77" fmla="*/ 51 h 101"/>
                    <a:gd name="T78" fmla="*/ 41 w 86"/>
                    <a:gd name="T79" fmla="*/ 51 h 101"/>
                    <a:gd name="T80" fmla="*/ 41 w 86"/>
                    <a:gd name="T81" fmla="*/ 51 h 101"/>
                    <a:gd name="T82" fmla="*/ 41 w 86"/>
                    <a:gd name="T83" fmla="*/ 51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101">
                      <a:moveTo>
                        <a:pt x="86" y="100"/>
                      </a:moveTo>
                      <a:lnTo>
                        <a:pt x="85" y="95"/>
                      </a:lnTo>
                      <a:lnTo>
                        <a:pt x="85" y="90"/>
                      </a:lnTo>
                      <a:lnTo>
                        <a:pt x="85" y="85"/>
                      </a:lnTo>
                      <a:lnTo>
                        <a:pt x="84" y="79"/>
                      </a:lnTo>
                      <a:lnTo>
                        <a:pt x="82" y="75"/>
                      </a:lnTo>
                      <a:lnTo>
                        <a:pt x="81" y="71"/>
                      </a:lnTo>
                      <a:lnTo>
                        <a:pt x="80" y="66"/>
                      </a:lnTo>
                      <a:lnTo>
                        <a:pt x="78" y="61"/>
                      </a:lnTo>
                      <a:lnTo>
                        <a:pt x="76" y="57"/>
                      </a:lnTo>
                      <a:lnTo>
                        <a:pt x="74" y="53"/>
                      </a:lnTo>
                      <a:lnTo>
                        <a:pt x="72" y="49"/>
                      </a:lnTo>
                      <a:lnTo>
                        <a:pt x="69" y="44"/>
                      </a:lnTo>
                      <a:lnTo>
                        <a:pt x="67" y="41"/>
                      </a:lnTo>
                      <a:lnTo>
                        <a:pt x="64" y="37"/>
                      </a:lnTo>
                      <a:lnTo>
                        <a:pt x="61" y="34"/>
                      </a:lnTo>
                      <a:lnTo>
                        <a:pt x="58" y="30"/>
                      </a:lnTo>
                      <a:lnTo>
                        <a:pt x="55" y="26"/>
                      </a:lnTo>
                      <a:lnTo>
                        <a:pt x="52" y="24"/>
                      </a:lnTo>
                      <a:lnTo>
                        <a:pt x="49" y="20"/>
                      </a:lnTo>
                      <a:lnTo>
                        <a:pt x="45" y="17"/>
                      </a:lnTo>
                      <a:lnTo>
                        <a:pt x="41" y="15"/>
                      </a:lnTo>
                      <a:lnTo>
                        <a:pt x="38" y="13"/>
                      </a:lnTo>
                      <a:lnTo>
                        <a:pt x="34" y="11"/>
                      </a:lnTo>
                      <a:lnTo>
                        <a:pt x="30" y="9"/>
                      </a:lnTo>
                      <a:lnTo>
                        <a:pt x="27" y="7"/>
                      </a:lnTo>
                      <a:lnTo>
                        <a:pt x="23" y="5"/>
                      </a:lnTo>
                      <a:lnTo>
                        <a:pt x="19" y="3"/>
                      </a:lnTo>
                      <a:lnTo>
                        <a:pt x="15" y="3"/>
                      </a:lnTo>
                      <a:lnTo>
                        <a:pt x="12" y="2"/>
                      </a:lnTo>
                      <a:lnTo>
                        <a:pt x="8" y="2"/>
                      </a:lnTo>
                      <a:lnTo>
                        <a:pt x="4" y="1"/>
                      </a:lnTo>
                      <a:lnTo>
                        <a:pt x="0" y="0"/>
                      </a:lnTo>
                      <a:lnTo>
                        <a:pt x="0" y="5"/>
                      </a:lnTo>
                      <a:lnTo>
                        <a:pt x="4" y="5"/>
                      </a:lnTo>
                      <a:lnTo>
                        <a:pt x="7" y="5"/>
                      </a:lnTo>
                      <a:lnTo>
                        <a:pt x="11" y="5"/>
                      </a:lnTo>
                      <a:lnTo>
                        <a:pt x="15" y="7"/>
                      </a:lnTo>
                      <a:lnTo>
                        <a:pt x="18" y="8"/>
                      </a:lnTo>
                      <a:lnTo>
                        <a:pt x="22" y="9"/>
                      </a:lnTo>
                      <a:lnTo>
                        <a:pt x="26" y="11"/>
                      </a:lnTo>
                      <a:lnTo>
                        <a:pt x="29" y="12"/>
                      </a:lnTo>
                      <a:lnTo>
                        <a:pt x="33" y="14"/>
                      </a:lnTo>
                      <a:lnTo>
                        <a:pt x="36" y="16"/>
                      </a:lnTo>
                      <a:lnTo>
                        <a:pt x="40" y="19"/>
                      </a:lnTo>
                      <a:lnTo>
                        <a:pt x="43" y="21"/>
                      </a:lnTo>
                      <a:lnTo>
                        <a:pt x="47" y="24"/>
                      </a:lnTo>
                      <a:lnTo>
                        <a:pt x="50" y="27"/>
                      </a:lnTo>
                      <a:lnTo>
                        <a:pt x="53" y="30"/>
                      </a:lnTo>
                      <a:lnTo>
                        <a:pt x="55" y="34"/>
                      </a:lnTo>
                      <a:lnTo>
                        <a:pt x="59" y="36"/>
                      </a:lnTo>
                      <a:lnTo>
                        <a:pt x="62" y="40"/>
                      </a:lnTo>
                      <a:lnTo>
                        <a:pt x="64" y="44"/>
                      </a:lnTo>
                      <a:lnTo>
                        <a:pt x="67" y="47"/>
                      </a:lnTo>
                      <a:lnTo>
                        <a:pt x="69" y="51"/>
                      </a:lnTo>
                      <a:lnTo>
                        <a:pt x="71" y="55"/>
                      </a:lnTo>
                      <a:lnTo>
                        <a:pt x="73" y="59"/>
                      </a:lnTo>
                      <a:lnTo>
                        <a:pt x="75" y="63"/>
                      </a:lnTo>
                      <a:lnTo>
                        <a:pt x="77" y="68"/>
                      </a:lnTo>
                      <a:lnTo>
                        <a:pt x="78" y="72"/>
                      </a:lnTo>
                      <a:lnTo>
                        <a:pt x="79" y="76"/>
                      </a:lnTo>
                      <a:lnTo>
                        <a:pt x="80" y="81"/>
                      </a:lnTo>
                      <a:lnTo>
                        <a:pt x="81" y="86"/>
                      </a:lnTo>
                      <a:lnTo>
                        <a:pt x="82" y="90"/>
                      </a:lnTo>
                      <a:lnTo>
                        <a:pt x="82" y="95"/>
                      </a:lnTo>
                      <a:lnTo>
                        <a:pt x="82" y="100"/>
                      </a:lnTo>
                      <a:lnTo>
                        <a:pt x="82" y="101"/>
                      </a:lnTo>
                      <a:lnTo>
                        <a:pt x="83" y="101"/>
                      </a:lnTo>
                      <a:lnTo>
                        <a:pt x="84" y="101"/>
                      </a:lnTo>
                      <a:lnTo>
                        <a:pt x="85" y="101"/>
                      </a:lnTo>
                      <a:lnTo>
                        <a:pt x="85" y="100"/>
                      </a:lnTo>
                      <a:lnTo>
                        <a:pt x="86"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926"/>
                <p:cNvSpPr>
                  <a:spLocks/>
                </p:cNvSpPr>
                <p:nvPr/>
              </p:nvSpPr>
              <p:spPr bwMode="auto">
                <a:xfrm>
                  <a:off x="1030" y="1255"/>
                  <a:ext cx="3" cy="52"/>
                </a:xfrm>
                <a:custGeom>
                  <a:avLst/>
                  <a:gdLst>
                    <a:gd name="T0" fmla="*/ 2 w 4"/>
                    <a:gd name="T1" fmla="*/ 36 h 73"/>
                    <a:gd name="T2" fmla="*/ 2 w 4"/>
                    <a:gd name="T3" fmla="*/ 0 h 73"/>
                    <a:gd name="T4" fmla="*/ 0 w 4"/>
                    <a:gd name="T5" fmla="*/ 0 h 73"/>
                    <a:gd name="T6" fmla="*/ 0 w 4"/>
                    <a:gd name="T7" fmla="*/ 36 h 73"/>
                    <a:gd name="T8" fmla="*/ 0 w 4"/>
                    <a:gd name="T9" fmla="*/ 36 h 73"/>
                    <a:gd name="T10" fmla="*/ 0 w 4"/>
                    <a:gd name="T11" fmla="*/ 36 h 73"/>
                    <a:gd name="T12" fmla="*/ 0 w 4"/>
                    <a:gd name="T13" fmla="*/ 37 h 73"/>
                    <a:gd name="T14" fmla="*/ 0 w 4"/>
                    <a:gd name="T15" fmla="*/ 37 h 73"/>
                    <a:gd name="T16" fmla="*/ 1 w 4"/>
                    <a:gd name="T17" fmla="*/ 37 h 73"/>
                    <a:gd name="T18" fmla="*/ 1 w 4"/>
                    <a:gd name="T19" fmla="*/ 37 h 73"/>
                    <a:gd name="T20" fmla="*/ 1 w 4"/>
                    <a:gd name="T21" fmla="*/ 37 h 73"/>
                    <a:gd name="T22" fmla="*/ 2 w 4"/>
                    <a:gd name="T23" fmla="*/ 37 h 73"/>
                    <a:gd name="T24" fmla="*/ 2 w 4"/>
                    <a:gd name="T25" fmla="*/ 37 h 73"/>
                    <a:gd name="T26" fmla="*/ 2 w 4"/>
                    <a:gd name="T27" fmla="*/ 37 h 73"/>
                    <a:gd name="T28" fmla="*/ 2 w 4"/>
                    <a:gd name="T29" fmla="*/ 37 h 73"/>
                    <a:gd name="T30" fmla="*/ 2 w 4"/>
                    <a:gd name="T31" fmla="*/ 37 h 73"/>
                    <a:gd name="T32" fmla="*/ 2 w 4"/>
                    <a:gd name="T33" fmla="*/ 37 h 73"/>
                    <a:gd name="T34" fmla="*/ 2 w 4"/>
                    <a:gd name="T35" fmla="*/ 37 h 73"/>
                    <a:gd name="T36" fmla="*/ 2 w 4"/>
                    <a:gd name="T37" fmla="*/ 37 h 73"/>
                    <a:gd name="T38" fmla="*/ 2 w 4"/>
                    <a:gd name="T39" fmla="*/ 37 h 73"/>
                    <a:gd name="T40" fmla="*/ 2 w 4"/>
                    <a:gd name="T41" fmla="*/ 36 h 73"/>
                    <a:gd name="T42" fmla="*/ 2 w 4"/>
                    <a:gd name="T43" fmla="*/ 36 h 73"/>
                    <a:gd name="T44" fmla="*/ 2 w 4"/>
                    <a:gd name="T45" fmla="*/ 36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73">
                      <a:moveTo>
                        <a:pt x="4" y="72"/>
                      </a:moveTo>
                      <a:lnTo>
                        <a:pt x="4" y="0"/>
                      </a:lnTo>
                      <a:lnTo>
                        <a:pt x="0" y="0"/>
                      </a:lnTo>
                      <a:lnTo>
                        <a:pt x="0" y="72"/>
                      </a:lnTo>
                      <a:lnTo>
                        <a:pt x="0" y="73"/>
                      </a:lnTo>
                      <a:lnTo>
                        <a:pt x="1" y="73"/>
                      </a:lnTo>
                      <a:lnTo>
                        <a:pt x="2" y="73"/>
                      </a:lnTo>
                      <a:lnTo>
                        <a:pt x="3" y="73"/>
                      </a:lnTo>
                      <a:lnTo>
                        <a:pt x="3" y="72"/>
                      </a:lnTo>
                      <a:lnTo>
                        <a:pt x="4"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927"/>
                <p:cNvSpPr>
                  <a:spLocks/>
                </p:cNvSpPr>
                <p:nvPr/>
              </p:nvSpPr>
              <p:spPr bwMode="auto">
                <a:xfrm>
                  <a:off x="1030" y="1306"/>
                  <a:ext cx="61" cy="35"/>
                </a:xfrm>
                <a:custGeom>
                  <a:avLst/>
                  <a:gdLst>
                    <a:gd name="T0" fmla="*/ 43 w 86"/>
                    <a:gd name="T1" fmla="*/ 21 h 49"/>
                    <a:gd name="T2" fmla="*/ 40 w 86"/>
                    <a:gd name="T3" fmla="*/ 17 h 49"/>
                    <a:gd name="T4" fmla="*/ 38 w 86"/>
                    <a:gd name="T5" fmla="*/ 15 h 49"/>
                    <a:gd name="T6" fmla="*/ 35 w 86"/>
                    <a:gd name="T7" fmla="*/ 14 h 49"/>
                    <a:gd name="T8" fmla="*/ 32 w 86"/>
                    <a:gd name="T9" fmla="*/ 12 h 49"/>
                    <a:gd name="T10" fmla="*/ 28 w 86"/>
                    <a:gd name="T11" fmla="*/ 12 h 49"/>
                    <a:gd name="T12" fmla="*/ 25 w 86"/>
                    <a:gd name="T13" fmla="*/ 12 h 49"/>
                    <a:gd name="T14" fmla="*/ 21 w 86"/>
                    <a:gd name="T15" fmla="*/ 13 h 49"/>
                    <a:gd name="T16" fmla="*/ 17 w 86"/>
                    <a:gd name="T17" fmla="*/ 14 h 49"/>
                    <a:gd name="T18" fmla="*/ 13 w 86"/>
                    <a:gd name="T19" fmla="*/ 14 h 49"/>
                    <a:gd name="T20" fmla="*/ 11 w 86"/>
                    <a:gd name="T21" fmla="*/ 14 h 49"/>
                    <a:gd name="T22" fmla="*/ 8 w 86"/>
                    <a:gd name="T23" fmla="*/ 13 h 49"/>
                    <a:gd name="T24" fmla="*/ 6 w 86"/>
                    <a:gd name="T25" fmla="*/ 11 h 49"/>
                    <a:gd name="T26" fmla="*/ 4 w 86"/>
                    <a:gd name="T27" fmla="*/ 9 h 49"/>
                    <a:gd name="T28" fmla="*/ 3 w 86"/>
                    <a:gd name="T29" fmla="*/ 6 h 49"/>
                    <a:gd name="T30" fmla="*/ 1 w 86"/>
                    <a:gd name="T31" fmla="*/ 3 h 49"/>
                    <a:gd name="T32" fmla="*/ 0 w 86"/>
                    <a:gd name="T33" fmla="*/ 0 h 49"/>
                    <a:gd name="T34" fmla="*/ 1 w 86"/>
                    <a:gd name="T35" fmla="*/ 5 h 49"/>
                    <a:gd name="T36" fmla="*/ 1 w 86"/>
                    <a:gd name="T37" fmla="*/ 9 h 49"/>
                    <a:gd name="T38" fmla="*/ 4 w 86"/>
                    <a:gd name="T39" fmla="*/ 12 h 49"/>
                    <a:gd name="T40" fmla="*/ 6 w 86"/>
                    <a:gd name="T41" fmla="*/ 14 h 49"/>
                    <a:gd name="T42" fmla="*/ 9 w 86"/>
                    <a:gd name="T43" fmla="*/ 15 h 49"/>
                    <a:gd name="T44" fmla="*/ 12 w 86"/>
                    <a:gd name="T45" fmla="*/ 15 h 49"/>
                    <a:gd name="T46" fmla="*/ 16 w 86"/>
                    <a:gd name="T47" fmla="*/ 15 h 49"/>
                    <a:gd name="T48" fmla="*/ 19 w 86"/>
                    <a:gd name="T49" fmla="*/ 15 h 49"/>
                    <a:gd name="T50" fmla="*/ 23 w 86"/>
                    <a:gd name="T51" fmla="*/ 15 h 49"/>
                    <a:gd name="T52" fmla="*/ 26 w 86"/>
                    <a:gd name="T53" fmla="*/ 14 h 49"/>
                    <a:gd name="T54" fmla="*/ 30 w 86"/>
                    <a:gd name="T55" fmla="*/ 14 h 49"/>
                    <a:gd name="T56" fmla="*/ 33 w 86"/>
                    <a:gd name="T57" fmla="*/ 15 h 49"/>
                    <a:gd name="T58" fmla="*/ 35 w 86"/>
                    <a:gd name="T59" fmla="*/ 16 h 49"/>
                    <a:gd name="T60" fmla="*/ 38 w 86"/>
                    <a:gd name="T61" fmla="*/ 17 h 49"/>
                    <a:gd name="T62" fmla="*/ 40 w 86"/>
                    <a:gd name="T63" fmla="*/ 21 h 49"/>
                    <a:gd name="T64" fmla="*/ 42 w 86"/>
                    <a:gd name="T65" fmla="*/ 24 h 49"/>
                    <a:gd name="T66" fmla="*/ 42 w 86"/>
                    <a:gd name="T67" fmla="*/ 24 h 49"/>
                    <a:gd name="T68" fmla="*/ 43 w 86"/>
                    <a:gd name="T69" fmla="*/ 24 h 49"/>
                    <a:gd name="T70" fmla="*/ 43 w 86"/>
                    <a:gd name="T71" fmla="*/ 25 h 49"/>
                    <a:gd name="T72" fmla="*/ 43 w 86"/>
                    <a:gd name="T73" fmla="*/ 24 h 49"/>
                    <a:gd name="T74" fmla="*/ 43 w 86"/>
                    <a:gd name="T75" fmla="*/ 24 h 49"/>
                    <a:gd name="T76" fmla="*/ 43 w 86"/>
                    <a:gd name="T77" fmla="*/ 24 h 49"/>
                    <a:gd name="T78" fmla="*/ 43 w 86"/>
                    <a:gd name="T79" fmla="*/ 24 h 49"/>
                    <a:gd name="T80" fmla="*/ 43 w 86"/>
                    <a:gd name="T81" fmla="*/ 24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49">
                      <a:moveTo>
                        <a:pt x="86" y="46"/>
                      </a:moveTo>
                      <a:lnTo>
                        <a:pt x="84" y="41"/>
                      </a:lnTo>
                      <a:lnTo>
                        <a:pt x="83" y="38"/>
                      </a:lnTo>
                      <a:lnTo>
                        <a:pt x="80" y="34"/>
                      </a:lnTo>
                      <a:lnTo>
                        <a:pt x="78" y="32"/>
                      </a:lnTo>
                      <a:lnTo>
                        <a:pt x="75" y="29"/>
                      </a:lnTo>
                      <a:lnTo>
                        <a:pt x="72" y="28"/>
                      </a:lnTo>
                      <a:lnTo>
                        <a:pt x="69" y="26"/>
                      </a:lnTo>
                      <a:lnTo>
                        <a:pt x="66" y="25"/>
                      </a:lnTo>
                      <a:lnTo>
                        <a:pt x="63" y="24"/>
                      </a:lnTo>
                      <a:lnTo>
                        <a:pt x="59" y="24"/>
                      </a:lnTo>
                      <a:lnTo>
                        <a:pt x="56" y="24"/>
                      </a:lnTo>
                      <a:lnTo>
                        <a:pt x="52" y="24"/>
                      </a:lnTo>
                      <a:lnTo>
                        <a:pt x="49" y="24"/>
                      </a:lnTo>
                      <a:lnTo>
                        <a:pt x="45" y="25"/>
                      </a:lnTo>
                      <a:lnTo>
                        <a:pt x="42" y="25"/>
                      </a:lnTo>
                      <a:lnTo>
                        <a:pt x="38" y="26"/>
                      </a:lnTo>
                      <a:lnTo>
                        <a:pt x="34" y="26"/>
                      </a:lnTo>
                      <a:lnTo>
                        <a:pt x="31" y="26"/>
                      </a:lnTo>
                      <a:lnTo>
                        <a:pt x="27" y="26"/>
                      </a:lnTo>
                      <a:lnTo>
                        <a:pt x="24" y="26"/>
                      </a:lnTo>
                      <a:lnTo>
                        <a:pt x="21" y="26"/>
                      </a:lnTo>
                      <a:lnTo>
                        <a:pt x="19" y="25"/>
                      </a:lnTo>
                      <a:lnTo>
                        <a:pt x="16" y="25"/>
                      </a:lnTo>
                      <a:lnTo>
                        <a:pt x="13" y="24"/>
                      </a:lnTo>
                      <a:lnTo>
                        <a:pt x="11" y="23"/>
                      </a:lnTo>
                      <a:lnTo>
                        <a:pt x="9" y="20"/>
                      </a:lnTo>
                      <a:lnTo>
                        <a:pt x="8" y="18"/>
                      </a:lnTo>
                      <a:lnTo>
                        <a:pt x="6" y="16"/>
                      </a:lnTo>
                      <a:lnTo>
                        <a:pt x="5" y="13"/>
                      </a:lnTo>
                      <a:lnTo>
                        <a:pt x="4" y="10"/>
                      </a:lnTo>
                      <a:lnTo>
                        <a:pt x="3" y="5"/>
                      </a:lnTo>
                      <a:lnTo>
                        <a:pt x="3" y="0"/>
                      </a:lnTo>
                      <a:lnTo>
                        <a:pt x="0" y="0"/>
                      </a:lnTo>
                      <a:lnTo>
                        <a:pt x="0" y="5"/>
                      </a:lnTo>
                      <a:lnTo>
                        <a:pt x="1" y="10"/>
                      </a:lnTo>
                      <a:lnTo>
                        <a:pt x="2" y="14"/>
                      </a:lnTo>
                      <a:lnTo>
                        <a:pt x="3" y="18"/>
                      </a:lnTo>
                      <a:lnTo>
                        <a:pt x="5" y="22"/>
                      </a:lnTo>
                      <a:lnTo>
                        <a:pt x="7" y="24"/>
                      </a:lnTo>
                      <a:lnTo>
                        <a:pt x="10" y="26"/>
                      </a:lnTo>
                      <a:lnTo>
                        <a:pt x="12" y="28"/>
                      </a:lnTo>
                      <a:lnTo>
                        <a:pt x="15" y="28"/>
                      </a:lnTo>
                      <a:lnTo>
                        <a:pt x="18" y="30"/>
                      </a:lnTo>
                      <a:lnTo>
                        <a:pt x="21" y="30"/>
                      </a:lnTo>
                      <a:lnTo>
                        <a:pt x="24" y="30"/>
                      </a:lnTo>
                      <a:lnTo>
                        <a:pt x="27" y="30"/>
                      </a:lnTo>
                      <a:lnTo>
                        <a:pt x="31" y="30"/>
                      </a:lnTo>
                      <a:lnTo>
                        <a:pt x="35" y="30"/>
                      </a:lnTo>
                      <a:lnTo>
                        <a:pt x="38" y="30"/>
                      </a:lnTo>
                      <a:lnTo>
                        <a:pt x="42" y="30"/>
                      </a:lnTo>
                      <a:lnTo>
                        <a:pt x="45" y="29"/>
                      </a:lnTo>
                      <a:lnTo>
                        <a:pt x="49" y="28"/>
                      </a:lnTo>
                      <a:lnTo>
                        <a:pt x="52" y="28"/>
                      </a:lnTo>
                      <a:lnTo>
                        <a:pt x="56" y="28"/>
                      </a:lnTo>
                      <a:lnTo>
                        <a:pt x="59" y="28"/>
                      </a:lnTo>
                      <a:lnTo>
                        <a:pt x="62" y="28"/>
                      </a:lnTo>
                      <a:lnTo>
                        <a:pt x="65" y="29"/>
                      </a:lnTo>
                      <a:lnTo>
                        <a:pt x="69" y="30"/>
                      </a:lnTo>
                      <a:lnTo>
                        <a:pt x="71" y="32"/>
                      </a:lnTo>
                      <a:lnTo>
                        <a:pt x="74" y="33"/>
                      </a:lnTo>
                      <a:lnTo>
                        <a:pt x="76" y="34"/>
                      </a:lnTo>
                      <a:lnTo>
                        <a:pt x="78" y="37"/>
                      </a:lnTo>
                      <a:lnTo>
                        <a:pt x="80" y="40"/>
                      </a:lnTo>
                      <a:lnTo>
                        <a:pt x="82" y="43"/>
                      </a:lnTo>
                      <a:lnTo>
                        <a:pt x="83" y="47"/>
                      </a:lnTo>
                      <a:lnTo>
                        <a:pt x="83" y="48"/>
                      </a:lnTo>
                      <a:lnTo>
                        <a:pt x="84" y="48"/>
                      </a:lnTo>
                      <a:lnTo>
                        <a:pt x="84" y="49"/>
                      </a:lnTo>
                      <a:lnTo>
                        <a:pt x="85" y="48"/>
                      </a:lnTo>
                      <a:lnTo>
                        <a:pt x="86" y="47"/>
                      </a:lnTo>
                      <a:lnTo>
                        <a:pt x="8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928"/>
                <p:cNvSpPr>
                  <a:spLocks/>
                </p:cNvSpPr>
                <p:nvPr/>
              </p:nvSpPr>
              <p:spPr bwMode="auto">
                <a:xfrm>
                  <a:off x="1088" y="1339"/>
                  <a:ext cx="22" cy="53"/>
                </a:xfrm>
                <a:custGeom>
                  <a:avLst/>
                  <a:gdLst>
                    <a:gd name="T0" fmla="*/ 13 w 32"/>
                    <a:gd name="T1" fmla="*/ 34 h 74"/>
                    <a:gd name="T2" fmla="*/ 8 w 32"/>
                    <a:gd name="T3" fmla="*/ 29 h 74"/>
                    <a:gd name="T4" fmla="*/ 6 w 32"/>
                    <a:gd name="T5" fmla="*/ 26 h 74"/>
                    <a:gd name="T6" fmla="*/ 4 w 32"/>
                    <a:gd name="T7" fmla="*/ 23 h 74"/>
                    <a:gd name="T8" fmla="*/ 2 w 32"/>
                    <a:gd name="T9" fmla="*/ 21 h 74"/>
                    <a:gd name="T10" fmla="*/ 2 w 32"/>
                    <a:gd name="T11" fmla="*/ 20 h 74"/>
                    <a:gd name="T12" fmla="*/ 1 w 32"/>
                    <a:gd name="T13" fmla="*/ 19 h 74"/>
                    <a:gd name="T14" fmla="*/ 2 w 32"/>
                    <a:gd name="T15" fmla="*/ 19 h 74"/>
                    <a:gd name="T16" fmla="*/ 2 w 32"/>
                    <a:gd name="T17" fmla="*/ 19 h 74"/>
                    <a:gd name="T18" fmla="*/ 3 w 32"/>
                    <a:gd name="T19" fmla="*/ 17 h 74"/>
                    <a:gd name="T20" fmla="*/ 4 w 32"/>
                    <a:gd name="T21" fmla="*/ 16 h 74"/>
                    <a:gd name="T22" fmla="*/ 4 w 32"/>
                    <a:gd name="T23" fmla="*/ 14 h 74"/>
                    <a:gd name="T24" fmla="*/ 4 w 32"/>
                    <a:gd name="T25" fmla="*/ 11 h 74"/>
                    <a:gd name="T26" fmla="*/ 4 w 32"/>
                    <a:gd name="T27" fmla="*/ 8 h 74"/>
                    <a:gd name="T28" fmla="*/ 2 w 32"/>
                    <a:gd name="T29" fmla="*/ 3 h 74"/>
                    <a:gd name="T30" fmla="*/ 1 w 32"/>
                    <a:gd name="T31" fmla="*/ 1 h 74"/>
                    <a:gd name="T32" fmla="*/ 2 w 32"/>
                    <a:gd name="T33" fmla="*/ 6 h 74"/>
                    <a:gd name="T34" fmla="*/ 2 w 32"/>
                    <a:gd name="T35" fmla="*/ 9 h 74"/>
                    <a:gd name="T36" fmla="*/ 2 w 32"/>
                    <a:gd name="T37" fmla="*/ 13 h 74"/>
                    <a:gd name="T38" fmla="*/ 2 w 32"/>
                    <a:gd name="T39" fmla="*/ 14 h 74"/>
                    <a:gd name="T40" fmla="*/ 2 w 32"/>
                    <a:gd name="T41" fmla="*/ 16 h 74"/>
                    <a:gd name="T42" fmla="*/ 1 w 32"/>
                    <a:gd name="T43" fmla="*/ 17 h 74"/>
                    <a:gd name="T44" fmla="*/ 1 w 32"/>
                    <a:gd name="T45" fmla="*/ 17 h 74"/>
                    <a:gd name="T46" fmla="*/ 1 w 32"/>
                    <a:gd name="T47" fmla="*/ 19 h 74"/>
                    <a:gd name="T48" fmla="*/ 0 w 32"/>
                    <a:gd name="T49" fmla="*/ 19 h 74"/>
                    <a:gd name="T50" fmla="*/ 1 w 32"/>
                    <a:gd name="T51" fmla="*/ 21 h 74"/>
                    <a:gd name="T52" fmla="*/ 1 w 32"/>
                    <a:gd name="T53" fmla="*/ 22 h 74"/>
                    <a:gd name="T54" fmla="*/ 2 w 32"/>
                    <a:gd name="T55" fmla="*/ 24 h 74"/>
                    <a:gd name="T56" fmla="*/ 4 w 32"/>
                    <a:gd name="T57" fmla="*/ 26 h 74"/>
                    <a:gd name="T58" fmla="*/ 6 w 32"/>
                    <a:gd name="T59" fmla="*/ 29 h 74"/>
                    <a:gd name="T60" fmla="*/ 10 w 32"/>
                    <a:gd name="T61" fmla="*/ 33 h 74"/>
                    <a:gd name="T62" fmla="*/ 14 w 32"/>
                    <a:gd name="T63" fmla="*/ 37 h 74"/>
                    <a:gd name="T64" fmla="*/ 14 w 32"/>
                    <a:gd name="T65" fmla="*/ 38 h 74"/>
                    <a:gd name="T66" fmla="*/ 14 w 32"/>
                    <a:gd name="T67" fmla="*/ 38 h 74"/>
                    <a:gd name="T68" fmla="*/ 15 w 32"/>
                    <a:gd name="T69" fmla="*/ 38 h 74"/>
                    <a:gd name="T70" fmla="*/ 15 w 32"/>
                    <a:gd name="T71" fmla="*/ 37 h 74"/>
                    <a:gd name="T72" fmla="*/ 15 w 32"/>
                    <a:gd name="T73" fmla="*/ 37 h 74"/>
                    <a:gd name="T74" fmla="*/ 15 w 32"/>
                    <a:gd name="T75" fmla="*/ 37 h 74"/>
                    <a:gd name="T76" fmla="*/ 15 w 32"/>
                    <a:gd name="T77" fmla="*/ 36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2" h="74">
                      <a:moveTo>
                        <a:pt x="32" y="70"/>
                      </a:moveTo>
                      <a:lnTo>
                        <a:pt x="27" y="65"/>
                      </a:lnTo>
                      <a:lnTo>
                        <a:pt x="22" y="60"/>
                      </a:lnTo>
                      <a:lnTo>
                        <a:pt x="18" y="57"/>
                      </a:lnTo>
                      <a:lnTo>
                        <a:pt x="16" y="53"/>
                      </a:lnTo>
                      <a:lnTo>
                        <a:pt x="13" y="50"/>
                      </a:lnTo>
                      <a:lnTo>
                        <a:pt x="10" y="47"/>
                      </a:lnTo>
                      <a:lnTo>
                        <a:pt x="8" y="45"/>
                      </a:lnTo>
                      <a:lnTo>
                        <a:pt x="7" y="43"/>
                      </a:lnTo>
                      <a:lnTo>
                        <a:pt x="5" y="42"/>
                      </a:lnTo>
                      <a:lnTo>
                        <a:pt x="4" y="40"/>
                      </a:lnTo>
                      <a:lnTo>
                        <a:pt x="4" y="39"/>
                      </a:lnTo>
                      <a:lnTo>
                        <a:pt x="3" y="38"/>
                      </a:lnTo>
                      <a:lnTo>
                        <a:pt x="4" y="38"/>
                      </a:lnTo>
                      <a:lnTo>
                        <a:pt x="4" y="37"/>
                      </a:lnTo>
                      <a:lnTo>
                        <a:pt x="5" y="36"/>
                      </a:lnTo>
                      <a:lnTo>
                        <a:pt x="5" y="35"/>
                      </a:lnTo>
                      <a:lnTo>
                        <a:pt x="6" y="34"/>
                      </a:lnTo>
                      <a:lnTo>
                        <a:pt x="7" y="33"/>
                      </a:lnTo>
                      <a:lnTo>
                        <a:pt x="8" y="31"/>
                      </a:lnTo>
                      <a:lnTo>
                        <a:pt x="8" y="29"/>
                      </a:lnTo>
                      <a:lnTo>
                        <a:pt x="8" y="27"/>
                      </a:lnTo>
                      <a:lnTo>
                        <a:pt x="8" y="25"/>
                      </a:lnTo>
                      <a:lnTo>
                        <a:pt x="8" y="21"/>
                      </a:lnTo>
                      <a:lnTo>
                        <a:pt x="8" y="18"/>
                      </a:lnTo>
                      <a:lnTo>
                        <a:pt x="8" y="15"/>
                      </a:lnTo>
                      <a:lnTo>
                        <a:pt x="7" y="10"/>
                      </a:lnTo>
                      <a:lnTo>
                        <a:pt x="5" y="5"/>
                      </a:lnTo>
                      <a:lnTo>
                        <a:pt x="4" y="0"/>
                      </a:lnTo>
                      <a:lnTo>
                        <a:pt x="2" y="1"/>
                      </a:lnTo>
                      <a:lnTo>
                        <a:pt x="3" y="6"/>
                      </a:lnTo>
                      <a:lnTo>
                        <a:pt x="4" y="11"/>
                      </a:lnTo>
                      <a:lnTo>
                        <a:pt x="4" y="15"/>
                      </a:lnTo>
                      <a:lnTo>
                        <a:pt x="5" y="18"/>
                      </a:lnTo>
                      <a:lnTo>
                        <a:pt x="5" y="21"/>
                      </a:lnTo>
                      <a:lnTo>
                        <a:pt x="5" y="25"/>
                      </a:lnTo>
                      <a:lnTo>
                        <a:pt x="5" y="26"/>
                      </a:lnTo>
                      <a:lnTo>
                        <a:pt x="5" y="28"/>
                      </a:lnTo>
                      <a:lnTo>
                        <a:pt x="4" y="30"/>
                      </a:lnTo>
                      <a:lnTo>
                        <a:pt x="4" y="31"/>
                      </a:lnTo>
                      <a:lnTo>
                        <a:pt x="3" y="32"/>
                      </a:lnTo>
                      <a:lnTo>
                        <a:pt x="3" y="33"/>
                      </a:lnTo>
                      <a:lnTo>
                        <a:pt x="2" y="33"/>
                      </a:lnTo>
                      <a:lnTo>
                        <a:pt x="2" y="34"/>
                      </a:lnTo>
                      <a:lnTo>
                        <a:pt x="2" y="35"/>
                      </a:lnTo>
                      <a:lnTo>
                        <a:pt x="1" y="36"/>
                      </a:lnTo>
                      <a:lnTo>
                        <a:pt x="0" y="36"/>
                      </a:lnTo>
                      <a:lnTo>
                        <a:pt x="0" y="38"/>
                      </a:lnTo>
                      <a:lnTo>
                        <a:pt x="0" y="39"/>
                      </a:lnTo>
                      <a:lnTo>
                        <a:pt x="1" y="41"/>
                      </a:lnTo>
                      <a:lnTo>
                        <a:pt x="1" y="42"/>
                      </a:lnTo>
                      <a:lnTo>
                        <a:pt x="2" y="43"/>
                      </a:lnTo>
                      <a:lnTo>
                        <a:pt x="3" y="44"/>
                      </a:lnTo>
                      <a:lnTo>
                        <a:pt x="4" y="46"/>
                      </a:lnTo>
                      <a:lnTo>
                        <a:pt x="6" y="48"/>
                      </a:lnTo>
                      <a:lnTo>
                        <a:pt x="8" y="50"/>
                      </a:lnTo>
                      <a:lnTo>
                        <a:pt x="11" y="53"/>
                      </a:lnTo>
                      <a:lnTo>
                        <a:pt x="13" y="56"/>
                      </a:lnTo>
                      <a:lnTo>
                        <a:pt x="17" y="59"/>
                      </a:lnTo>
                      <a:lnTo>
                        <a:pt x="20" y="64"/>
                      </a:lnTo>
                      <a:lnTo>
                        <a:pt x="24" y="68"/>
                      </a:lnTo>
                      <a:lnTo>
                        <a:pt x="29" y="73"/>
                      </a:lnTo>
                      <a:lnTo>
                        <a:pt x="30" y="74"/>
                      </a:lnTo>
                      <a:lnTo>
                        <a:pt x="31" y="74"/>
                      </a:lnTo>
                      <a:lnTo>
                        <a:pt x="32" y="74"/>
                      </a:lnTo>
                      <a:lnTo>
                        <a:pt x="32" y="73"/>
                      </a:lnTo>
                      <a:lnTo>
                        <a:pt x="32" y="72"/>
                      </a:lnTo>
                      <a:lnTo>
                        <a:pt x="32" y="71"/>
                      </a:lnTo>
                      <a:lnTo>
                        <a:pt x="32"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929"/>
                <p:cNvSpPr>
                  <a:spLocks/>
                </p:cNvSpPr>
                <p:nvPr/>
              </p:nvSpPr>
              <p:spPr bwMode="auto">
                <a:xfrm>
                  <a:off x="1108" y="1388"/>
                  <a:ext cx="15" cy="37"/>
                </a:xfrm>
                <a:custGeom>
                  <a:avLst/>
                  <a:gdLst>
                    <a:gd name="T0" fmla="*/ 11 w 21"/>
                    <a:gd name="T1" fmla="*/ 25 h 51"/>
                    <a:gd name="T2" fmla="*/ 10 w 21"/>
                    <a:gd name="T3" fmla="*/ 22 h 51"/>
                    <a:gd name="T4" fmla="*/ 10 w 21"/>
                    <a:gd name="T5" fmla="*/ 18 h 51"/>
                    <a:gd name="T6" fmla="*/ 9 w 21"/>
                    <a:gd name="T7" fmla="*/ 16 h 51"/>
                    <a:gd name="T8" fmla="*/ 9 w 21"/>
                    <a:gd name="T9" fmla="*/ 14 h 51"/>
                    <a:gd name="T10" fmla="*/ 9 w 21"/>
                    <a:gd name="T11" fmla="*/ 12 h 51"/>
                    <a:gd name="T12" fmla="*/ 8 w 21"/>
                    <a:gd name="T13" fmla="*/ 11 h 51"/>
                    <a:gd name="T14" fmla="*/ 8 w 21"/>
                    <a:gd name="T15" fmla="*/ 9 h 51"/>
                    <a:gd name="T16" fmla="*/ 8 w 21"/>
                    <a:gd name="T17" fmla="*/ 9 h 51"/>
                    <a:gd name="T18" fmla="*/ 8 w 21"/>
                    <a:gd name="T19" fmla="*/ 7 h 51"/>
                    <a:gd name="T20" fmla="*/ 7 w 21"/>
                    <a:gd name="T21" fmla="*/ 7 h 51"/>
                    <a:gd name="T22" fmla="*/ 6 w 21"/>
                    <a:gd name="T23" fmla="*/ 6 h 51"/>
                    <a:gd name="T24" fmla="*/ 6 w 21"/>
                    <a:gd name="T25" fmla="*/ 5 h 51"/>
                    <a:gd name="T26" fmla="*/ 5 w 21"/>
                    <a:gd name="T27" fmla="*/ 4 h 51"/>
                    <a:gd name="T28" fmla="*/ 4 w 21"/>
                    <a:gd name="T29" fmla="*/ 3 h 51"/>
                    <a:gd name="T30" fmla="*/ 3 w 21"/>
                    <a:gd name="T31" fmla="*/ 1 h 51"/>
                    <a:gd name="T32" fmla="*/ 1 w 21"/>
                    <a:gd name="T33" fmla="*/ 0 h 51"/>
                    <a:gd name="T34" fmla="*/ 1 w 21"/>
                    <a:gd name="T35" fmla="*/ 3 h 51"/>
                    <a:gd name="T36" fmla="*/ 3 w 21"/>
                    <a:gd name="T37" fmla="*/ 4 h 51"/>
                    <a:gd name="T38" fmla="*/ 3 w 21"/>
                    <a:gd name="T39" fmla="*/ 5 h 51"/>
                    <a:gd name="T40" fmla="*/ 4 w 21"/>
                    <a:gd name="T41" fmla="*/ 7 h 51"/>
                    <a:gd name="T42" fmla="*/ 5 w 21"/>
                    <a:gd name="T43" fmla="*/ 7 h 51"/>
                    <a:gd name="T44" fmla="*/ 6 w 21"/>
                    <a:gd name="T45" fmla="*/ 7 h 51"/>
                    <a:gd name="T46" fmla="*/ 6 w 21"/>
                    <a:gd name="T47" fmla="*/ 9 h 51"/>
                    <a:gd name="T48" fmla="*/ 6 w 21"/>
                    <a:gd name="T49" fmla="*/ 9 h 51"/>
                    <a:gd name="T50" fmla="*/ 6 w 21"/>
                    <a:gd name="T51" fmla="*/ 9 h 51"/>
                    <a:gd name="T52" fmla="*/ 6 w 21"/>
                    <a:gd name="T53" fmla="*/ 11 h 51"/>
                    <a:gd name="T54" fmla="*/ 7 w 21"/>
                    <a:gd name="T55" fmla="*/ 12 h 51"/>
                    <a:gd name="T56" fmla="*/ 7 w 21"/>
                    <a:gd name="T57" fmla="*/ 13 h 51"/>
                    <a:gd name="T58" fmla="*/ 8 w 21"/>
                    <a:gd name="T59" fmla="*/ 15 h 51"/>
                    <a:gd name="T60" fmla="*/ 8 w 21"/>
                    <a:gd name="T61" fmla="*/ 17 h 51"/>
                    <a:gd name="T62" fmla="*/ 8 w 21"/>
                    <a:gd name="T63" fmla="*/ 20 h 51"/>
                    <a:gd name="T64" fmla="*/ 9 w 21"/>
                    <a:gd name="T65" fmla="*/ 24 h 51"/>
                    <a:gd name="T66" fmla="*/ 9 w 21"/>
                    <a:gd name="T67" fmla="*/ 25 h 51"/>
                    <a:gd name="T68" fmla="*/ 9 w 21"/>
                    <a:gd name="T69" fmla="*/ 26 h 51"/>
                    <a:gd name="T70" fmla="*/ 10 w 21"/>
                    <a:gd name="T71" fmla="*/ 26 h 51"/>
                    <a:gd name="T72" fmla="*/ 10 w 21"/>
                    <a:gd name="T73" fmla="*/ 26 h 51"/>
                    <a:gd name="T74" fmla="*/ 10 w 21"/>
                    <a:gd name="T75" fmla="*/ 26 h 51"/>
                    <a:gd name="T76" fmla="*/ 11 w 21"/>
                    <a:gd name="T77" fmla="*/ 26 h 51"/>
                    <a:gd name="T78" fmla="*/ 11 w 21"/>
                    <a:gd name="T79" fmla="*/ 26 h 51"/>
                    <a:gd name="T80" fmla="*/ 11 w 21"/>
                    <a:gd name="T81" fmla="*/ 25 h 51"/>
                    <a:gd name="T82" fmla="*/ 11 w 21"/>
                    <a:gd name="T83" fmla="*/ 25 h 51"/>
                    <a:gd name="T84" fmla="*/ 11 w 21"/>
                    <a:gd name="T85" fmla="*/ 26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51">
                      <a:moveTo>
                        <a:pt x="21" y="49"/>
                      </a:moveTo>
                      <a:lnTo>
                        <a:pt x="21" y="48"/>
                      </a:lnTo>
                      <a:lnTo>
                        <a:pt x="21" y="44"/>
                      </a:lnTo>
                      <a:lnTo>
                        <a:pt x="20" y="41"/>
                      </a:lnTo>
                      <a:lnTo>
                        <a:pt x="20" y="37"/>
                      </a:lnTo>
                      <a:lnTo>
                        <a:pt x="19" y="35"/>
                      </a:lnTo>
                      <a:lnTo>
                        <a:pt x="18" y="33"/>
                      </a:lnTo>
                      <a:lnTo>
                        <a:pt x="18" y="30"/>
                      </a:lnTo>
                      <a:lnTo>
                        <a:pt x="18" y="28"/>
                      </a:lnTo>
                      <a:lnTo>
                        <a:pt x="17" y="26"/>
                      </a:lnTo>
                      <a:lnTo>
                        <a:pt x="17" y="25"/>
                      </a:lnTo>
                      <a:lnTo>
                        <a:pt x="17" y="23"/>
                      </a:lnTo>
                      <a:lnTo>
                        <a:pt x="16" y="22"/>
                      </a:lnTo>
                      <a:lnTo>
                        <a:pt x="16" y="21"/>
                      </a:lnTo>
                      <a:lnTo>
                        <a:pt x="16" y="19"/>
                      </a:lnTo>
                      <a:lnTo>
                        <a:pt x="16" y="18"/>
                      </a:lnTo>
                      <a:lnTo>
                        <a:pt x="16" y="17"/>
                      </a:lnTo>
                      <a:lnTo>
                        <a:pt x="15" y="16"/>
                      </a:lnTo>
                      <a:lnTo>
                        <a:pt x="15" y="15"/>
                      </a:lnTo>
                      <a:lnTo>
                        <a:pt x="15" y="14"/>
                      </a:lnTo>
                      <a:lnTo>
                        <a:pt x="14" y="13"/>
                      </a:lnTo>
                      <a:lnTo>
                        <a:pt x="14" y="12"/>
                      </a:lnTo>
                      <a:lnTo>
                        <a:pt x="13" y="12"/>
                      </a:lnTo>
                      <a:lnTo>
                        <a:pt x="12" y="11"/>
                      </a:lnTo>
                      <a:lnTo>
                        <a:pt x="12" y="10"/>
                      </a:lnTo>
                      <a:lnTo>
                        <a:pt x="11" y="9"/>
                      </a:lnTo>
                      <a:lnTo>
                        <a:pt x="10" y="8"/>
                      </a:lnTo>
                      <a:lnTo>
                        <a:pt x="9" y="7"/>
                      </a:lnTo>
                      <a:lnTo>
                        <a:pt x="8" y="5"/>
                      </a:lnTo>
                      <a:lnTo>
                        <a:pt x="6" y="4"/>
                      </a:lnTo>
                      <a:lnTo>
                        <a:pt x="6" y="3"/>
                      </a:lnTo>
                      <a:lnTo>
                        <a:pt x="4" y="1"/>
                      </a:lnTo>
                      <a:lnTo>
                        <a:pt x="3" y="0"/>
                      </a:lnTo>
                      <a:lnTo>
                        <a:pt x="0" y="3"/>
                      </a:lnTo>
                      <a:lnTo>
                        <a:pt x="2" y="5"/>
                      </a:lnTo>
                      <a:lnTo>
                        <a:pt x="3" y="6"/>
                      </a:lnTo>
                      <a:lnTo>
                        <a:pt x="5" y="8"/>
                      </a:lnTo>
                      <a:lnTo>
                        <a:pt x="6" y="9"/>
                      </a:lnTo>
                      <a:lnTo>
                        <a:pt x="6" y="10"/>
                      </a:lnTo>
                      <a:lnTo>
                        <a:pt x="8" y="11"/>
                      </a:lnTo>
                      <a:lnTo>
                        <a:pt x="8" y="12"/>
                      </a:lnTo>
                      <a:lnTo>
                        <a:pt x="9" y="12"/>
                      </a:lnTo>
                      <a:lnTo>
                        <a:pt x="10" y="13"/>
                      </a:lnTo>
                      <a:lnTo>
                        <a:pt x="10" y="14"/>
                      </a:lnTo>
                      <a:lnTo>
                        <a:pt x="11" y="14"/>
                      </a:lnTo>
                      <a:lnTo>
                        <a:pt x="11" y="15"/>
                      </a:lnTo>
                      <a:lnTo>
                        <a:pt x="11" y="16"/>
                      </a:lnTo>
                      <a:lnTo>
                        <a:pt x="12" y="16"/>
                      </a:lnTo>
                      <a:lnTo>
                        <a:pt x="12" y="17"/>
                      </a:lnTo>
                      <a:lnTo>
                        <a:pt x="12" y="18"/>
                      </a:lnTo>
                      <a:lnTo>
                        <a:pt x="13" y="18"/>
                      </a:lnTo>
                      <a:lnTo>
                        <a:pt x="13" y="19"/>
                      </a:lnTo>
                      <a:lnTo>
                        <a:pt x="13" y="21"/>
                      </a:lnTo>
                      <a:lnTo>
                        <a:pt x="14" y="22"/>
                      </a:lnTo>
                      <a:lnTo>
                        <a:pt x="14" y="24"/>
                      </a:lnTo>
                      <a:lnTo>
                        <a:pt x="14" y="25"/>
                      </a:lnTo>
                      <a:lnTo>
                        <a:pt x="14" y="27"/>
                      </a:lnTo>
                      <a:lnTo>
                        <a:pt x="15" y="29"/>
                      </a:lnTo>
                      <a:lnTo>
                        <a:pt x="15" y="31"/>
                      </a:lnTo>
                      <a:lnTo>
                        <a:pt x="15" y="33"/>
                      </a:lnTo>
                      <a:lnTo>
                        <a:pt x="16" y="36"/>
                      </a:lnTo>
                      <a:lnTo>
                        <a:pt x="16" y="39"/>
                      </a:lnTo>
                      <a:lnTo>
                        <a:pt x="17" y="42"/>
                      </a:lnTo>
                      <a:lnTo>
                        <a:pt x="17" y="45"/>
                      </a:lnTo>
                      <a:lnTo>
                        <a:pt x="18" y="49"/>
                      </a:lnTo>
                      <a:lnTo>
                        <a:pt x="18" y="48"/>
                      </a:lnTo>
                      <a:lnTo>
                        <a:pt x="18" y="49"/>
                      </a:lnTo>
                      <a:lnTo>
                        <a:pt x="19" y="50"/>
                      </a:lnTo>
                      <a:lnTo>
                        <a:pt x="20" y="50"/>
                      </a:lnTo>
                      <a:lnTo>
                        <a:pt x="20" y="51"/>
                      </a:lnTo>
                      <a:lnTo>
                        <a:pt x="20" y="50"/>
                      </a:lnTo>
                      <a:lnTo>
                        <a:pt x="21" y="50"/>
                      </a:lnTo>
                      <a:lnTo>
                        <a:pt x="21" y="49"/>
                      </a:lnTo>
                      <a:lnTo>
                        <a:pt x="21" y="48"/>
                      </a:lnTo>
                      <a:lnTo>
                        <a:pt x="21"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930"/>
                <p:cNvSpPr>
                  <a:spLocks/>
                </p:cNvSpPr>
                <p:nvPr/>
              </p:nvSpPr>
              <p:spPr bwMode="auto">
                <a:xfrm>
                  <a:off x="1118" y="1422"/>
                  <a:ext cx="11" cy="104"/>
                </a:xfrm>
                <a:custGeom>
                  <a:avLst/>
                  <a:gdLst>
                    <a:gd name="T0" fmla="*/ 4 w 16"/>
                    <a:gd name="T1" fmla="*/ 72 h 146"/>
                    <a:gd name="T2" fmla="*/ 6 w 16"/>
                    <a:gd name="T3" fmla="*/ 68 h 146"/>
                    <a:gd name="T4" fmla="*/ 7 w 16"/>
                    <a:gd name="T5" fmla="*/ 63 h 146"/>
                    <a:gd name="T6" fmla="*/ 8 w 16"/>
                    <a:gd name="T7" fmla="*/ 59 h 146"/>
                    <a:gd name="T8" fmla="*/ 8 w 16"/>
                    <a:gd name="T9" fmla="*/ 55 h 146"/>
                    <a:gd name="T10" fmla="*/ 7 w 16"/>
                    <a:gd name="T11" fmla="*/ 51 h 146"/>
                    <a:gd name="T12" fmla="*/ 6 w 16"/>
                    <a:gd name="T13" fmla="*/ 46 h 146"/>
                    <a:gd name="T14" fmla="*/ 6 w 16"/>
                    <a:gd name="T15" fmla="*/ 41 h 146"/>
                    <a:gd name="T16" fmla="*/ 5 w 16"/>
                    <a:gd name="T17" fmla="*/ 36 h 146"/>
                    <a:gd name="T18" fmla="*/ 4 w 16"/>
                    <a:gd name="T19" fmla="*/ 31 h 146"/>
                    <a:gd name="T20" fmla="*/ 3 w 16"/>
                    <a:gd name="T21" fmla="*/ 27 h 146"/>
                    <a:gd name="T22" fmla="*/ 2 w 16"/>
                    <a:gd name="T23" fmla="*/ 22 h 146"/>
                    <a:gd name="T24" fmla="*/ 2 w 16"/>
                    <a:gd name="T25" fmla="*/ 17 h 146"/>
                    <a:gd name="T26" fmla="*/ 1 w 16"/>
                    <a:gd name="T27" fmla="*/ 12 h 146"/>
                    <a:gd name="T28" fmla="*/ 2 w 16"/>
                    <a:gd name="T29" fmla="*/ 8 h 146"/>
                    <a:gd name="T30" fmla="*/ 2 w 16"/>
                    <a:gd name="T31" fmla="*/ 3 h 146"/>
                    <a:gd name="T32" fmla="*/ 2 w 16"/>
                    <a:gd name="T33" fmla="*/ 0 h 146"/>
                    <a:gd name="T34" fmla="*/ 1 w 16"/>
                    <a:gd name="T35" fmla="*/ 4 h 146"/>
                    <a:gd name="T36" fmla="*/ 0 w 16"/>
                    <a:gd name="T37" fmla="*/ 10 h 146"/>
                    <a:gd name="T38" fmla="*/ 0 w 16"/>
                    <a:gd name="T39" fmla="*/ 15 h 146"/>
                    <a:gd name="T40" fmla="*/ 1 w 16"/>
                    <a:gd name="T41" fmla="*/ 20 h 146"/>
                    <a:gd name="T42" fmla="*/ 1 w 16"/>
                    <a:gd name="T43" fmla="*/ 25 h 146"/>
                    <a:gd name="T44" fmla="*/ 2 w 16"/>
                    <a:gd name="T45" fmla="*/ 29 h 146"/>
                    <a:gd name="T46" fmla="*/ 3 w 16"/>
                    <a:gd name="T47" fmla="*/ 34 h 146"/>
                    <a:gd name="T48" fmla="*/ 4 w 16"/>
                    <a:gd name="T49" fmla="*/ 39 h 146"/>
                    <a:gd name="T50" fmla="*/ 5 w 16"/>
                    <a:gd name="T51" fmla="*/ 44 h 146"/>
                    <a:gd name="T52" fmla="*/ 6 w 16"/>
                    <a:gd name="T53" fmla="*/ 48 h 146"/>
                    <a:gd name="T54" fmla="*/ 6 w 16"/>
                    <a:gd name="T55" fmla="*/ 53 h 146"/>
                    <a:gd name="T56" fmla="*/ 6 w 16"/>
                    <a:gd name="T57" fmla="*/ 57 h 146"/>
                    <a:gd name="T58" fmla="*/ 6 w 16"/>
                    <a:gd name="T59" fmla="*/ 61 h 146"/>
                    <a:gd name="T60" fmla="*/ 6 w 16"/>
                    <a:gd name="T61" fmla="*/ 65 h 146"/>
                    <a:gd name="T62" fmla="*/ 4 w 16"/>
                    <a:gd name="T63" fmla="*/ 69 h 146"/>
                    <a:gd name="T64" fmla="*/ 2 w 16"/>
                    <a:gd name="T65" fmla="*/ 73 h 146"/>
                    <a:gd name="T66" fmla="*/ 2 w 16"/>
                    <a:gd name="T67" fmla="*/ 73 h 146"/>
                    <a:gd name="T68" fmla="*/ 1 w 16"/>
                    <a:gd name="T69" fmla="*/ 73 h 146"/>
                    <a:gd name="T70" fmla="*/ 2 w 16"/>
                    <a:gd name="T71" fmla="*/ 73 h 146"/>
                    <a:gd name="T72" fmla="*/ 2 w 16"/>
                    <a:gd name="T73" fmla="*/ 73 h 146"/>
                    <a:gd name="T74" fmla="*/ 2 w 16"/>
                    <a:gd name="T75" fmla="*/ 74 h 146"/>
                    <a:gd name="T76" fmla="*/ 2 w 16"/>
                    <a:gd name="T77" fmla="*/ 74 h 146"/>
                    <a:gd name="T78" fmla="*/ 2 w 16"/>
                    <a:gd name="T79" fmla="*/ 74 h 146"/>
                    <a:gd name="T80" fmla="*/ 3 w 16"/>
                    <a:gd name="T81" fmla="*/ 74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 h="146">
                      <a:moveTo>
                        <a:pt x="6" y="145"/>
                      </a:moveTo>
                      <a:lnTo>
                        <a:pt x="8" y="142"/>
                      </a:lnTo>
                      <a:lnTo>
                        <a:pt x="10" y="137"/>
                      </a:lnTo>
                      <a:lnTo>
                        <a:pt x="12" y="134"/>
                      </a:lnTo>
                      <a:lnTo>
                        <a:pt x="13" y="129"/>
                      </a:lnTo>
                      <a:lnTo>
                        <a:pt x="15" y="125"/>
                      </a:lnTo>
                      <a:lnTo>
                        <a:pt x="15" y="121"/>
                      </a:lnTo>
                      <a:lnTo>
                        <a:pt x="16" y="117"/>
                      </a:lnTo>
                      <a:lnTo>
                        <a:pt x="16" y="113"/>
                      </a:lnTo>
                      <a:lnTo>
                        <a:pt x="16" y="108"/>
                      </a:lnTo>
                      <a:lnTo>
                        <a:pt x="15" y="104"/>
                      </a:lnTo>
                      <a:lnTo>
                        <a:pt x="15" y="99"/>
                      </a:lnTo>
                      <a:lnTo>
                        <a:pt x="15" y="95"/>
                      </a:lnTo>
                      <a:lnTo>
                        <a:pt x="13" y="90"/>
                      </a:lnTo>
                      <a:lnTo>
                        <a:pt x="13" y="85"/>
                      </a:lnTo>
                      <a:lnTo>
                        <a:pt x="12" y="81"/>
                      </a:lnTo>
                      <a:lnTo>
                        <a:pt x="11" y="76"/>
                      </a:lnTo>
                      <a:lnTo>
                        <a:pt x="10" y="72"/>
                      </a:lnTo>
                      <a:lnTo>
                        <a:pt x="9" y="67"/>
                      </a:lnTo>
                      <a:lnTo>
                        <a:pt x="8" y="61"/>
                      </a:lnTo>
                      <a:lnTo>
                        <a:pt x="7" y="57"/>
                      </a:lnTo>
                      <a:lnTo>
                        <a:pt x="6" y="53"/>
                      </a:lnTo>
                      <a:lnTo>
                        <a:pt x="5" y="48"/>
                      </a:lnTo>
                      <a:lnTo>
                        <a:pt x="4" y="43"/>
                      </a:lnTo>
                      <a:lnTo>
                        <a:pt x="4" y="38"/>
                      </a:lnTo>
                      <a:lnTo>
                        <a:pt x="4" y="34"/>
                      </a:lnTo>
                      <a:lnTo>
                        <a:pt x="3" y="29"/>
                      </a:lnTo>
                      <a:lnTo>
                        <a:pt x="3" y="24"/>
                      </a:lnTo>
                      <a:lnTo>
                        <a:pt x="3" y="20"/>
                      </a:lnTo>
                      <a:lnTo>
                        <a:pt x="4" y="16"/>
                      </a:lnTo>
                      <a:lnTo>
                        <a:pt x="4" y="10"/>
                      </a:lnTo>
                      <a:lnTo>
                        <a:pt x="5" y="6"/>
                      </a:lnTo>
                      <a:lnTo>
                        <a:pt x="6" y="1"/>
                      </a:lnTo>
                      <a:lnTo>
                        <a:pt x="4" y="0"/>
                      </a:lnTo>
                      <a:lnTo>
                        <a:pt x="2" y="4"/>
                      </a:lnTo>
                      <a:lnTo>
                        <a:pt x="1" y="9"/>
                      </a:lnTo>
                      <a:lnTo>
                        <a:pt x="1" y="14"/>
                      </a:lnTo>
                      <a:lnTo>
                        <a:pt x="0" y="19"/>
                      </a:lnTo>
                      <a:lnTo>
                        <a:pt x="0" y="24"/>
                      </a:lnTo>
                      <a:lnTo>
                        <a:pt x="0" y="29"/>
                      </a:lnTo>
                      <a:lnTo>
                        <a:pt x="0" y="34"/>
                      </a:lnTo>
                      <a:lnTo>
                        <a:pt x="1" y="39"/>
                      </a:lnTo>
                      <a:lnTo>
                        <a:pt x="1" y="44"/>
                      </a:lnTo>
                      <a:lnTo>
                        <a:pt x="2" y="49"/>
                      </a:lnTo>
                      <a:lnTo>
                        <a:pt x="3" y="53"/>
                      </a:lnTo>
                      <a:lnTo>
                        <a:pt x="4" y="58"/>
                      </a:lnTo>
                      <a:lnTo>
                        <a:pt x="5" y="63"/>
                      </a:lnTo>
                      <a:lnTo>
                        <a:pt x="6" y="68"/>
                      </a:lnTo>
                      <a:lnTo>
                        <a:pt x="7" y="73"/>
                      </a:lnTo>
                      <a:lnTo>
                        <a:pt x="8" y="77"/>
                      </a:lnTo>
                      <a:lnTo>
                        <a:pt x="9" y="82"/>
                      </a:lnTo>
                      <a:lnTo>
                        <a:pt x="10" y="87"/>
                      </a:lnTo>
                      <a:lnTo>
                        <a:pt x="10" y="91"/>
                      </a:lnTo>
                      <a:lnTo>
                        <a:pt x="11" y="95"/>
                      </a:lnTo>
                      <a:lnTo>
                        <a:pt x="12" y="100"/>
                      </a:lnTo>
                      <a:lnTo>
                        <a:pt x="12" y="104"/>
                      </a:lnTo>
                      <a:lnTo>
                        <a:pt x="12" y="108"/>
                      </a:lnTo>
                      <a:lnTo>
                        <a:pt x="12" y="113"/>
                      </a:lnTo>
                      <a:lnTo>
                        <a:pt x="12" y="116"/>
                      </a:lnTo>
                      <a:lnTo>
                        <a:pt x="12" y="121"/>
                      </a:lnTo>
                      <a:lnTo>
                        <a:pt x="11" y="125"/>
                      </a:lnTo>
                      <a:lnTo>
                        <a:pt x="11" y="128"/>
                      </a:lnTo>
                      <a:lnTo>
                        <a:pt x="10" y="132"/>
                      </a:lnTo>
                      <a:lnTo>
                        <a:pt x="8" y="136"/>
                      </a:lnTo>
                      <a:lnTo>
                        <a:pt x="6" y="139"/>
                      </a:lnTo>
                      <a:lnTo>
                        <a:pt x="4" y="143"/>
                      </a:lnTo>
                      <a:lnTo>
                        <a:pt x="3" y="144"/>
                      </a:lnTo>
                      <a:lnTo>
                        <a:pt x="4" y="144"/>
                      </a:lnTo>
                      <a:lnTo>
                        <a:pt x="4" y="145"/>
                      </a:lnTo>
                      <a:lnTo>
                        <a:pt x="4" y="146"/>
                      </a:lnTo>
                      <a:lnTo>
                        <a:pt x="5" y="146"/>
                      </a:lnTo>
                      <a:lnTo>
                        <a:pt x="6" y="146"/>
                      </a:lnTo>
                      <a:lnTo>
                        <a:pt x="6"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931"/>
                <p:cNvSpPr>
                  <a:spLocks/>
                </p:cNvSpPr>
                <p:nvPr/>
              </p:nvSpPr>
              <p:spPr bwMode="auto">
                <a:xfrm>
                  <a:off x="1106" y="1524"/>
                  <a:ext cx="17" cy="46"/>
                </a:xfrm>
                <a:custGeom>
                  <a:avLst/>
                  <a:gdLst>
                    <a:gd name="T0" fmla="*/ 8 w 24"/>
                    <a:gd name="T1" fmla="*/ 32 h 64"/>
                    <a:gd name="T2" fmla="*/ 8 w 24"/>
                    <a:gd name="T3" fmla="*/ 29 h 64"/>
                    <a:gd name="T4" fmla="*/ 7 w 24"/>
                    <a:gd name="T5" fmla="*/ 26 h 64"/>
                    <a:gd name="T6" fmla="*/ 6 w 24"/>
                    <a:gd name="T7" fmla="*/ 24 h 64"/>
                    <a:gd name="T8" fmla="*/ 6 w 24"/>
                    <a:gd name="T9" fmla="*/ 22 h 64"/>
                    <a:gd name="T10" fmla="*/ 4 w 24"/>
                    <a:gd name="T11" fmla="*/ 21 h 64"/>
                    <a:gd name="T12" fmla="*/ 3 w 24"/>
                    <a:gd name="T13" fmla="*/ 20 h 64"/>
                    <a:gd name="T14" fmla="*/ 2 w 24"/>
                    <a:gd name="T15" fmla="*/ 19 h 64"/>
                    <a:gd name="T16" fmla="*/ 1 w 24"/>
                    <a:gd name="T17" fmla="*/ 19 h 64"/>
                    <a:gd name="T18" fmla="*/ 1 w 24"/>
                    <a:gd name="T19" fmla="*/ 19 h 64"/>
                    <a:gd name="T20" fmla="*/ 1 w 24"/>
                    <a:gd name="T21" fmla="*/ 18 h 64"/>
                    <a:gd name="T22" fmla="*/ 3 w 24"/>
                    <a:gd name="T23" fmla="*/ 17 h 64"/>
                    <a:gd name="T24" fmla="*/ 4 w 24"/>
                    <a:gd name="T25" fmla="*/ 14 h 64"/>
                    <a:gd name="T26" fmla="*/ 6 w 24"/>
                    <a:gd name="T27" fmla="*/ 11 h 64"/>
                    <a:gd name="T28" fmla="*/ 9 w 24"/>
                    <a:gd name="T29" fmla="*/ 6 h 64"/>
                    <a:gd name="T30" fmla="*/ 12 w 24"/>
                    <a:gd name="T31" fmla="*/ 1 h 64"/>
                    <a:gd name="T32" fmla="*/ 9 w 24"/>
                    <a:gd name="T33" fmla="*/ 3 h 64"/>
                    <a:gd name="T34" fmla="*/ 6 w 24"/>
                    <a:gd name="T35" fmla="*/ 8 h 64"/>
                    <a:gd name="T36" fmla="*/ 4 w 24"/>
                    <a:gd name="T37" fmla="*/ 12 h 64"/>
                    <a:gd name="T38" fmla="*/ 1 w 24"/>
                    <a:gd name="T39" fmla="*/ 14 h 64"/>
                    <a:gd name="T40" fmla="*/ 1 w 24"/>
                    <a:gd name="T41" fmla="*/ 16 h 64"/>
                    <a:gd name="T42" fmla="*/ 0 w 24"/>
                    <a:gd name="T43" fmla="*/ 18 h 64"/>
                    <a:gd name="T44" fmla="*/ 0 w 24"/>
                    <a:gd name="T45" fmla="*/ 19 h 64"/>
                    <a:gd name="T46" fmla="*/ 1 w 24"/>
                    <a:gd name="T47" fmla="*/ 21 h 64"/>
                    <a:gd name="T48" fmla="*/ 1 w 24"/>
                    <a:gd name="T49" fmla="*/ 22 h 64"/>
                    <a:gd name="T50" fmla="*/ 2 w 24"/>
                    <a:gd name="T51" fmla="*/ 22 h 64"/>
                    <a:gd name="T52" fmla="*/ 3 w 24"/>
                    <a:gd name="T53" fmla="*/ 22 h 64"/>
                    <a:gd name="T54" fmla="*/ 4 w 24"/>
                    <a:gd name="T55" fmla="*/ 23 h 64"/>
                    <a:gd name="T56" fmla="*/ 5 w 24"/>
                    <a:gd name="T57" fmla="*/ 24 h 64"/>
                    <a:gd name="T58" fmla="*/ 6 w 24"/>
                    <a:gd name="T59" fmla="*/ 25 h 64"/>
                    <a:gd name="T60" fmla="*/ 6 w 24"/>
                    <a:gd name="T61" fmla="*/ 28 h 64"/>
                    <a:gd name="T62" fmla="*/ 6 w 24"/>
                    <a:gd name="T63" fmla="*/ 30 h 64"/>
                    <a:gd name="T64" fmla="*/ 8 w 24"/>
                    <a:gd name="T65" fmla="*/ 32 h 64"/>
                    <a:gd name="T66" fmla="*/ 6 w 24"/>
                    <a:gd name="T67" fmla="*/ 32 h 64"/>
                    <a:gd name="T68" fmla="*/ 6 w 24"/>
                    <a:gd name="T69" fmla="*/ 33 h 64"/>
                    <a:gd name="T70" fmla="*/ 6 w 24"/>
                    <a:gd name="T71" fmla="*/ 33 h 64"/>
                    <a:gd name="T72" fmla="*/ 7 w 24"/>
                    <a:gd name="T73" fmla="*/ 33 h 64"/>
                    <a:gd name="T74" fmla="*/ 7 w 24"/>
                    <a:gd name="T75" fmla="*/ 33 h 64"/>
                    <a:gd name="T76" fmla="*/ 8 w 24"/>
                    <a:gd name="T77" fmla="*/ 33 h 64"/>
                    <a:gd name="T78" fmla="*/ 8 w 24"/>
                    <a:gd name="T79" fmla="*/ 33 h 64"/>
                    <a:gd name="T80" fmla="*/ 8 w 24"/>
                    <a:gd name="T81" fmla="*/ 33 h 64"/>
                    <a:gd name="T82" fmla="*/ 8 w 24"/>
                    <a:gd name="T83" fmla="*/ 32 h 64"/>
                    <a:gd name="T84" fmla="*/ 8 w 24"/>
                    <a:gd name="T85" fmla="*/ 32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 h="64">
                      <a:moveTo>
                        <a:pt x="13" y="62"/>
                      </a:moveTo>
                      <a:lnTo>
                        <a:pt x="16" y="62"/>
                      </a:lnTo>
                      <a:lnTo>
                        <a:pt x="16" y="59"/>
                      </a:lnTo>
                      <a:lnTo>
                        <a:pt x="16" y="55"/>
                      </a:lnTo>
                      <a:lnTo>
                        <a:pt x="16" y="52"/>
                      </a:lnTo>
                      <a:lnTo>
                        <a:pt x="14" y="50"/>
                      </a:lnTo>
                      <a:lnTo>
                        <a:pt x="14" y="48"/>
                      </a:lnTo>
                      <a:lnTo>
                        <a:pt x="13" y="46"/>
                      </a:lnTo>
                      <a:lnTo>
                        <a:pt x="12" y="44"/>
                      </a:lnTo>
                      <a:lnTo>
                        <a:pt x="11" y="42"/>
                      </a:lnTo>
                      <a:lnTo>
                        <a:pt x="10" y="41"/>
                      </a:lnTo>
                      <a:lnTo>
                        <a:pt x="9" y="40"/>
                      </a:lnTo>
                      <a:lnTo>
                        <a:pt x="8" y="39"/>
                      </a:lnTo>
                      <a:lnTo>
                        <a:pt x="6" y="39"/>
                      </a:lnTo>
                      <a:lnTo>
                        <a:pt x="6" y="38"/>
                      </a:lnTo>
                      <a:lnTo>
                        <a:pt x="4" y="38"/>
                      </a:lnTo>
                      <a:lnTo>
                        <a:pt x="4" y="37"/>
                      </a:lnTo>
                      <a:lnTo>
                        <a:pt x="3" y="37"/>
                      </a:lnTo>
                      <a:lnTo>
                        <a:pt x="3" y="36"/>
                      </a:lnTo>
                      <a:lnTo>
                        <a:pt x="3" y="35"/>
                      </a:lnTo>
                      <a:lnTo>
                        <a:pt x="4" y="33"/>
                      </a:lnTo>
                      <a:lnTo>
                        <a:pt x="5" y="32"/>
                      </a:lnTo>
                      <a:lnTo>
                        <a:pt x="6" y="30"/>
                      </a:lnTo>
                      <a:lnTo>
                        <a:pt x="8" y="27"/>
                      </a:lnTo>
                      <a:lnTo>
                        <a:pt x="9" y="25"/>
                      </a:lnTo>
                      <a:lnTo>
                        <a:pt x="11" y="21"/>
                      </a:lnTo>
                      <a:lnTo>
                        <a:pt x="14" y="17"/>
                      </a:lnTo>
                      <a:lnTo>
                        <a:pt x="17" y="13"/>
                      </a:lnTo>
                      <a:lnTo>
                        <a:pt x="20" y="8"/>
                      </a:lnTo>
                      <a:lnTo>
                        <a:pt x="24" y="3"/>
                      </a:lnTo>
                      <a:lnTo>
                        <a:pt x="22" y="0"/>
                      </a:lnTo>
                      <a:lnTo>
                        <a:pt x="18" y="5"/>
                      </a:lnTo>
                      <a:lnTo>
                        <a:pt x="14" y="10"/>
                      </a:lnTo>
                      <a:lnTo>
                        <a:pt x="11" y="15"/>
                      </a:lnTo>
                      <a:lnTo>
                        <a:pt x="9" y="19"/>
                      </a:lnTo>
                      <a:lnTo>
                        <a:pt x="7" y="22"/>
                      </a:lnTo>
                      <a:lnTo>
                        <a:pt x="5" y="25"/>
                      </a:lnTo>
                      <a:lnTo>
                        <a:pt x="3" y="27"/>
                      </a:lnTo>
                      <a:lnTo>
                        <a:pt x="2" y="30"/>
                      </a:lnTo>
                      <a:lnTo>
                        <a:pt x="1" y="31"/>
                      </a:lnTo>
                      <a:lnTo>
                        <a:pt x="0" y="33"/>
                      </a:lnTo>
                      <a:lnTo>
                        <a:pt x="0" y="35"/>
                      </a:lnTo>
                      <a:lnTo>
                        <a:pt x="0" y="36"/>
                      </a:lnTo>
                      <a:lnTo>
                        <a:pt x="0" y="38"/>
                      </a:lnTo>
                      <a:lnTo>
                        <a:pt x="0" y="39"/>
                      </a:lnTo>
                      <a:lnTo>
                        <a:pt x="1" y="40"/>
                      </a:lnTo>
                      <a:lnTo>
                        <a:pt x="2" y="41"/>
                      </a:lnTo>
                      <a:lnTo>
                        <a:pt x="3" y="42"/>
                      </a:lnTo>
                      <a:lnTo>
                        <a:pt x="4" y="42"/>
                      </a:lnTo>
                      <a:lnTo>
                        <a:pt x="5" y="43"/>
                      </a:lnTo>
                      <a:lnTo>
                        <a:pt x="6" y="43"/>
                      </a:lnTo>
                      <a:lnTo>
                        <a:pt x="8" y="44"/>
                      </a:lnTo>
                      <a:lnTo>
                        <a:pt x="9" y="46"/>
                      </a:lnTo>
                      <a:lnTo>
                        <a:pt x="10" y="46"/>
                      </a:lnTo>
                      <a:lnTo>
                        <a:pt x="11" y="48"/>
                      </a:lnTo>
                      <a:lnTo>
                        <a:pt x="11" y="49"/>
                      </a:lnTo>
                      <a:lnTo>
                        <a:pt x="11" y="51"/>
                      </a:lnTo>
                      <a:lnTo>
                        <a:pt x="12" y="54"/>
                      </a:lnTo>
                      <a:lnTo>
                        <a:pt x="13" y="56"/>
                      </a:lnTo>
                      <a:lnTo>
                        <a:pt x="13" y="59"/>
                      </a:lnTo>
                      <a:lnTo>
                        <a:pt x="13" y="62"/>
                      </a:lnTo>
                      <a:lnTo>
                        <a:pt x="16" y="62"/>
                      </a:lnTo>
                      <a:lnTo>
                        <a:pt x="13" y="62"/>
                      </a:lnTo>
                      <a:lnTo>
                        <a:pt x="13" y="63"/>
                      </a:lnTo>
                      <a:lnTo>
                        <a:pt x="13" y="64"/>
                      </a:lnTo>
                      <a:lnTo>
                        <a:pt x="14" y="64"/>
                      </a:lnTo>
                      <a:lnTo>
                        <a:pt x="15" y="64"/>
                      </a:lnTo>
                      <a:lnTo>
                        <a:pt x="16" y="64"/>
                      </a:lnTo>
                      <a:lnTo>
                        <a:pt x="16" y="63"/>
                      </a:lnTo>
                      <a:lnTo>
                        <a:pt x="16" y="62"/>
                      </a:lnTo>
                      <a:lnTo>
                        <a:pt x="1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932"/>
                <p:cNvSpPr>
                  <a:spLocks/>
                </p:cNvSpPr>
                <p:nvPr/>
              </p:nvSpPr>
              <p:spPr bwMode="auto">
                <a:xfrm>
                  <a:off x="1115" y="1550"/>
                  <a:ext cx="21" cy="20"/>
                </a:xfrm>
                <a:custGeom>
                  <a:avLst/>
                  <a:gdLst>
                    <a:gd name="T0" fmla="*/ 14 w 31"/>
                    <a:gd name="T1" fmla="*/ 14 h 27"/>
                    <a:gd name="T2" fmla="*/ 14 w 31"/>
                    <a:gd name="T3" fmla="*/ 12 h 27"/>
                    <a:gd name="T4" fmla="*/ 14 w 31"/>
                    <a:gd name="T5" fmla="*/ 9 h 27"/>
                    <a:gd name="T6" fmla="*/ 13 w 31"/>
                    <a:gd name="T7" fmla="*/ 7 h 27"/>
                    <a:gd name="T8" fmla="*/ 12 w 31"/>
                    <a:gd name="T9" fmla="*/ 4 h 27"/>
                    <a:gd name="T10" fmla="*/ 11 w 31"/>
                    <a:gd name="T11" fmla="*/ 3 h 27"/>
                    <a:gd name="T12" fmla="*/ 9 w 31"/>
                    <a:gd name="T13" fmla="*/ 1 h 27"/>
                    <a:gd name="T14" fmla="*/ 9 w 31"/>
                    <a:gd name="T15" fmla="*/ 1 h 27"/>
                    <a:gd name="T16" fmla="*/ 7 w 31"/>
                    <a:gd name="T17" fmla="*/ 0 h 27"/>
                    <a:gd name="T18" fmla="*/ 6 w 31"/>
                    <a:gd name="T19" fmla="*/ 0 h 27"/>
                    <a:gd name="T20" fmla="*/ 5 w 31"/>
                    <a:gd name="T21" fmla="*/ 0 h 27"/>
                    <a:gd name="T22" fmla="*/ 3 w 31"/>
                    <a:gd name="T23" fmla="*/ 1 h 27"/>
                    <a:gd name="T24" fmla="*/ 2 w 31"/>
                    <a:gd name="T25" fmla="*/ 3 h 27"/>
                    <a:gd name="T26" fmla="*/ 1 w 31"/>
                    <a:gd name="T27" fmla="*/ 4 h 27"/>
                    <a:gd name="T28" fmla="*/ 1 w 31"/>
                    <a:gd name="T29" fmla="*/ 7 h 27"/>
                    <a:gd name="T30" fmla="*/ 1 w 31"/>
                    <a:gd name="T31" fmla="*/ 10 h 27"/>
                    <a:gd name="T32" fmla="*/ 0 w 31"/>
                    <a:gd name="T33" fmla="*/ 14 h 27"/>
                    <a:gd name="T34" fmla="*/ 1 w 31"/>
                    <a:gd name="T35" fmla="*/ 12 h 27"/>
                    <a:gd name="T36" fmla="*/ 2 w 31"/>
                    <a:gd name="T37" fmla="*/ 10 h 27"/>
                    <a:gd name="T38" fmla="*/ 2 w 31"/>
                    <a:gd name="T39" fmla="*/ 7 h 27"/>
                    <a:gd name="T40" fmla="*/ 3 w 31"/>
                    <a:gd name="T41" fmla="*/ 5 h 27"/>
                    <a:gd name="T42" fmla="*/ 3 w 31"/>
                    <a:gd name="T43" fmla="*/ 3 h 27"/>
                    <a:gd name="T44" fmla="*/ 5 w 31"/>
                    <a:gd name="T45" fmla="*/ 3 h 27"/>
                    <a:gd name="T46" fmla="*/ 5 w 31"/>
                    <a:gd name="T47" fmla="*/ 2 h 27"/>
                    <a:gd name="T48" fmla="*/ 6 w 31"/>
                    <a:gd name="T49" fmla="*/ 2 h 27"/>
                    <a:gd name="T50" fmla="*/ 7 w 31"/>
                    <a:gd name="T51" fmla="*/ 3 h 27"/>
                    <a:gd name="T52" fmla="*/ 9 w 31"/>
                    <a:gd name="T53" fmla="*/ 3 h 27"/>
                    <a:gd name="T54" fmla="*/ 9 w 31"/>
                    <a:gd name="T55" fmla="*/ 4 h 27"/>
                    <a:gd name="T56" fmla="*/ 11 w 31"/>
                    <a:gd name="T57" fmla="*/ 5 h 27"/>
                    <a:gd name="T58" fmla="*/ 12 w 31"/>
                    <a:gd name="T59" fmla="*/ 7 h 27"/>
                    <a:gd name="T60" fmla="*/ 12 w 31"/>
                    <a:gd name="T61" fmla="*/ 9 h 27"/>
                    <a:gd name="T62" fmla="*/ 13 w 31"/>
                    <a:gd name="T63" fmla="*/ 10 h 27"/>
                    <a:gd name="T64" fmla="*/ 13 w 31"/>
                    <a:gd name="T65" fmla="*/ 13 h 27"/>
                    <a:gd name="T66" fmla="*/ 13 w 31"/>
                    <a:gd name="T67" fmla="*/ 13 h 27"/>
                    <a:gd name="T68" fmla="*/ 13 w 31"/>
                    <a:gd name="T69" fmla="*/ 14 h 27"/>
                    <a:gd name="T70" fmla="*/ 13 w 31"/>
                    <a:gd name="T71" fmla="*/ 14 h 27"/>
                    <a:gd name="T72" fmla="*/ 13 w 31"/>
                    <a:gd name="T73" fmla="*/ 15 h 27"/>
                    <a:gd name="T74" fmla="*/ 14 w 31"/>
                    <a:gd name="T75" fmla="*/ 15 h 27"/>
                    <a:gd name="T76" fmla="*/ 14 w 31"/>
                    <a:gd name="T77" fmla="*/ 15 h 27"/>
                    <a:gd name="T78" fmla="*/ 14 w 31"/>
                    <a:gd name="T79" fmla="*/ 15 h 27"/>
                    <a:gd name="T80" fmla="*/ 14 w 31"/>
                    <a:gd name="T81" fmla="*/ 15 h 27"/>
                    <a:gd name="T82" fmla="*/ 14 w 31"/>
                    <a:gd name="T83" fmla="*/ 15 h 27"/>
                    <a:gd name="T84" fmla="*/ 14 w 31"/>
                    <a:gd name="T85" fmla="*/ 14 h 27"/>
                    <a:gd name="T86" fmla="*/ 14 w 31"/>
                    <a:gd name="T87" fmla="*/ 14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 h="27">
                      <a:moveTo>
                        <a:pt x="31" y="26"/>
                      </a:moveTo>
                      <a:lnTo>
                        <a:pt x="31" y="25"/>
                      </a:lnTo>
                      <a:lnTo>
                        <a:pt x="31" y="23"/>
                      </a:lnTo>
                      <a:lnTo>
                        <a:pt x="31" y="21"/>
                      </a:lnTo>
                      <a:lnTo>
                        <a:pt x="30" y="18"/>
                      </a:lnTo>
                      <a:lnTo>
                        <a:pt x="30" y="16"/>
                      </a:lnTo>
                      <a:lnTo>
                        <a:pt x="29" y="14"/>
                      </a:lnTo>
                      <a:lnTo>
                        <a:pt x="28" y="12"/>
                      </a:lnTo>
                      <a:lnTo>
                        <a:pt x="28" y="10"/>
                      </a:lnTo>
                      <a:lnTo>
                        <a:pt x="26" y="8"/>
                      </a:lnTo>
                      <a:lnTo>
                        <a:pt x="25" y="6"/>
                      </a:lnTo>
                      <a:lnTo>
                        <a:pt x="24" y="5"/>
                      </a:lnTo>
                      <a:lnTo>
                        <a:pt x="23" y="4"/>
                      </a:lnTo>
                      <a:lnTo>
                        <a:pt x="21" y="3"/>
                      </a:lnTo>
                      <a:lnTo>
                        <a:pt x="20" y="2"/>
                      </a:lnTo>
                      <a:lnTo>
                        <a:pt x="19" y="1"/>
                      </a:lnTo>
                      <a:lnTo>
                        <a:pt x="17" y="0"/>
                      </a:lnTo>
                      <a:lnTo>
                        <a:pt x="16" y="0"/>
                      </a:lnTo>
                      <a:lnTo>
                        <a:pt x="15" y="0"/>
                      </a:lnTo>
                      <a:lnTo>
                        <a:pt x="13" y="0"/>
                      </a:lnTo>
                      <a:lnTo>
                        <a:pt x="11" y="0"/>
                      </a:lnTo>
                      <a:lnTo>
                        <a:pt x="10" y="0"/>
                      </a:lnTo>
                      <a:lnTo>
                        <a:pt x="9" y="1"/>
                      </a:lnTo>
                      <a:lnTo>
                        <a:pt x="7" y="2"/>
                      </a:lnTo>
                      <a:lnTo>
                        <a:pt x="6" y="3"/>
                      </a:lnTo>
                      <a:lnTo>
                        <a:pt x="5" y="5"/>
                      </a:lnTo>
                      <a:lnTo>
                        <a:pt x="4" y="6"/>
                      </a:lnTo>
                      <a:lnTo>
                        <a:pt x="3" y="8"/>
                      </a:lnTo>
                      <a:lnTo>
                        <a:pt x="2" y="11"/>
                      </a:lnTo>
                      <a:lnTo>
                        <a:pt x="1" y="13"/>
                      </a:lnTo>
                      <a:lnTo>
                        <a:pt x="1" y="16"/>
                      </a:lnTo>
                      <a:lnTo>
                        <a:pt x="1" y="18"/>
                      </a:lnTo>
                      <a:lnTo>
                        <a:pt x="0" y="22"/>
                      </a:lnTo>
                      <a:lnTo>
                        <a:pt x="0" y="25"/>
                      </a:lnTo>
                      <a:lnTo>
                        <a:pt x="3" y="25"/>
                      </a:lnTo>
                      <a:lnTo>
                        <a:pt x="3" y="22"/>
                      </a:lnTo>
                      <a:lnTo>
                        <a:pt x="3" y="19"/>
                      </a:lnTo>
                      <a:lnTo>
                        <a:pt x="4" y="17"/>
                      </a:lnTo>
                      <a:lnTo>
                        <a:pt x="4" y="14"/>
                      </a:lnTo>
                      <a:lnTo>
                        <a:pt x="5" y="12"/>
                      </a:lnTo>
                      <a:lnTo>
                        <a:pt x="6" y="10"/>
                      </a:lnTo>
                      <a:lnTo>
                        <a:pt x="6" y="9"/>
                      </a:lnTo>
                      <a:lnTo>
                        <a:pt x="7" y="7"/>
                      </a:lnTo>
                      <a:lnTo>
                        <a:pt x="8" y="6"/>
                      </a:lnTo>
                      <a:lnTo>
                        <a:pt x="9" y="6"/>
                      </a:lnTo>
                      <a:lnTo>
                        <a:pt x="10" y="5"/>
                      </a:lnTo>
                      <a:lnTo>
                        <a:pt x="11" y="5"/>
                      </a:lnTo>
                      <a:lnTo>
                        <a:pt x="12" y="4"/>
                      </a:lnTo>
                      <a:lnTo>
                        <a:pt x="13" y="4"/>
                      </a:lnTo>
                      <a:lnTo>
                        <a:pt x="14" y="4"/>
                      </a:lnTo>
                      <a:lnTo>
                        <a:pt x="16" y="4"/>
                      </a:lnTo>
                      <a:lnTo>
                        <a:pt x="16" y="5"/>
                      </a:lnTo>
                      <a:lnTo>
                        <a:pt x="17" y="5"/>
                      </a:lnTo>
                      <a:lnTo>
                        <a:pt x="19" y="6"/>
                      </a:lnTo>
                      <a:lnTo>
                        <a:pt x="20" y="6"/>
                      </a:lnTo>
                      <a:lnTo>
                        <a:pt x="21" y="7"/>
                      </a:lnTo>
                      <a:lnTo>
                        <a:pt x="22" y="8"/>
                      </a:lnTo>
                      <a:lnTo>
                        <a:pt x="23" y="10"/>
                      </a:lnTo>
                      <a:lnTo>
                        <a:pt x="24" y="11"/>
                      </a:lnTo>
                      <a:lnTo>
                        <a:pt x="25" y="13"/>
                      </a:lnTo>
                      <a:lnTo>
                        <a:pt x="26" y="14"/>
                      </a:lnTo>
                      <a:lnTo>
                        <a:pt x="26" y="16"/>
                      </a:lnTo>
                      <a:lnTo>
                        <a:pt x="27" y="17"/>
                      </a:lnTo>
                      <a:lnTo>
                        <a:pt x="28" y="19"/>
                      </a:lnTo>
                      <a:lnTo>
                        <a:pt x="28" y="21"/>
                      </a:lnTo>
                      <a:lnTo>
                        <a:pt x="28" y="23"/>
                      </a:lnTo>
                      <a:lnTo>
                        <a:pt x="28" y="25"/>
                      </a:lnTo>
                      <a:lnTo>
                        <a:pt x="28" y="24"/>
                      </a:lnTo>
                      <a:lnTo>
                        <a:pt x="28" y="25"/>
                      </a:lnTo>
                      <a:lnTo>
                        <a:pt x="28" y="26"/>
                      </a:lnTo>
                      <a:lnTo>
                        <a:pt x="28" y="27"/>
                      </a:lnTo>
                      <a:lnTo>
                        <a:pt x="29" y="27"/>
                      </a:lnTo>
                      <a:lnTo>
                        <a:pt x="30" y="27"/>
                      </a:lnTo>
                      <a:lnTo>
                        <a:pt x="31" y="27"/>
                      </a:lnTo>
                      <a:lnTo>
                        <a:pt x="31" y="26"/>
                      </a:lnTo>
                      <a:lnTo>
                        <a:pt x="31" y="25"/>
                      </a:lnTo>
                      <a:lnTo>
                        <a:pt x="3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933"/>
                <p:cNvSpPr>
                  <a:spLocks/>
                </p:cNvSpPr>
                <p:nvPr/>
              </p:nvSpPr>
              <p:spPr bwMode="auto">
                <a:xfrm>
                  <a:off x="1120" y="1568"/>
                  <a:ext cx="16" cy="35"/>
                </a:xfrm>
                <a:custGeom>
                  <a:avLst/>
                  <a:gdLst>
                    <a:gd name="T0" fmla="*/ 1 w 23"/>
                    <a:gd name="T1" fmla="*/ 25 h 49"/>
                    <a:gd name="T2" fmla="*/ 1 w 23"/>
                    <a:gd name="T3" fmla="*/ 24 h 49"/>
                    <a:gd name="T4" fmla="*/ 11 w 23"/>
                    <a:gd name="T5" fmla="*/ 1 h 49"/>
                    <a:gd name="T6" fmla="*/ 10 w 23"/>
                    <a:gd name="T7" fmla="*/ 0 h 49"/>
                    <a:gd name="T8" fmla="*/ 1 w 23"/>
                    <a:gd name="T9" fmla="*/ 24 h 49"/>
                    <a:gd name="T10" fmla="*/ 1 w 23"/>
                    <a:gd name="T11" fmla="*/ 24 h 49"/>
                    <a:gd name="T12" fmla="*/ 1 w 23"/>
                    <a:gd name="T13" fmla="*/ 24 h 49"/>
                    <a:gd name="T14" fmla="*/ 1 w 23"/>
                    <a:gd name="T15" fmla="*/ 24 h 49"/>
                    <a:gd name="T16" fmla="*/ 1 w 23"/>
                    <a:gd name="T17" fmla="*/ 24 h 49"/>
                    <a:gd name="T18" fmla="*/ 0 w 23"/>
                    <a:gd name="T19" fmla="*/ 24 h 49"/>
                    <a:gd name="T20" fmla="*/ 0 w 23"/>
                    <a:gd name="T21" fmla="*/ 24 h 49"/>
                    <a:gd name="T22" fmla="*/ 1 w 23"/>
                    <a:gd name="T23" fmla="*/ 24 h 49"/>
                    <a:gd name="T24" fmla="*/ 1 w 23"/>
                    <a:gd name="T25" fmla="*/ 24 h 49"/>
                    <a:gd name="T26" fmla="*/ 1 w 23"/>
                    <a:gd name="T27" fmla="*/ 25 h 49"/>
                    <a:gd name="T28" fmla="*/ 1 w 23"/>
                    <a:gd name="T29" fmla="*/ 25 h 49"/>
                    <a:gd name="T30" fmla="*/ 1 w 23"/>
                    <a:gd name="T31" fmla="*/ 25 h 49"/>
                    <a:gd name="T32" fmla="*/ 1 w 23"/>
                    <a:gd name="T33" fmla="*/ 25 h 49"/>
                    <a:gd name="T34" fmla="*/ 1 w 23"/>
                    <a:gd name="T35" fmla="*/ 25 h 49"/>
                    <a:gd name="T36" fmla="*/ 1 w 23"/>
                    <a:gd name="T37" fmla="*/ 25 h 49"/>
                    <a:gd name="T38" fmla="*/ 1 w 23"/>
                    <a:gd name="T39" fmla="*/ 25 h 49"/>
                    <a:gd name="T40" fmla="*/ 1 w 23"/>
                    <a:gd name="T41" fmla="*/ 25 h 49"/>
                    <a:gd name="T42" fmla="*/ 1 w 23"/>
                    <a:gd name="T43" fmla="*/ 25 h 49"/>
                    <a:gd name="T44" fmla="*/ 1 w 23"/>
                    <a:gd name="T45" fmla="*/ 25 h 49"/>
                    <a:gd name="T46" fmla="*/ 1 w 23"/>
                    <a:gd name="T47" fmla="*/ 24 h 49"/>
                    <a:gd name="T48" fmla="*/ 1 w 23"/>
                    <a:gd name="T49" fmla="*/ 2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49">
                      <a:moveTo>
                        <a:pt x="3" y="49"/>
                      </a:moveTo>
                      <a:lnTo>
                        <a:pt x="3" y="48"/>
                      </a:lnTo>
                      <a:lnTo>
                        <a:pt x="23" y="2"/>
                      </a:lnTo>
                      <a:lnTo>
                        <a:pt x="20" y="0"/>
                      </a:lnTo>
                      <a:lnTo>
                        <a:pt x="1" y="46"/>
                      </a:lnTo>
                      <a:lnTo>
                        <a:pt x="1" y="47"/>
                      </a:lnTo>
                      <a:lnTo>
                        <a:pt x="0" y="47"/>
                      </a:lnTo>
                      <a:lnTo>
                        <a:pt x="1" y="47"/>
                      </a:lnTo>
                      <a:lnTo>
                        <a:pt x="1" y="48"/>
                      </a:lnTo>
                      <a:lnTo>
                        <a:pt x="1" y="49"/>
                      </a:lnTo>
                      <a:lnTo>
                        <a:pt x="2" y="49"/>
                      </a:lnTo>
                      <a:lnTo>
                        <a:pt x="3" y="49"/>
                      </a:lnTo>
                      <a:lnTo>
                        <a:pt x="3" y="48"/>
                      </a:lnTo>
                      <a:lnTo>
                        <a:pt x="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934"/>
                <p:cNvSpPr>
                  <a:spLocks/>
                </p:cNvSpPr>
                <p:nvPr/>
              </p:nvSpPr>
              <p:spPr bwMode="auto">
                <a:xfrm>
                  <a:off x="1119" y="1601"/>
                  <a:ext cx="37" cy="28"/>
                </a:xfrm>
                <a:custGeom>
                  <a:avLst/>
                  <a:gdLst>
                    <a:gd name="T0" fmla="*/ 26 w 53"/>
                    <a:gd name="T1" fmla="*/ 18 h 40"/>
                    <a:gd name="T2" fmla="*/ 25 w 53"/>
                    <a:gd name="T3" fmla="*/ 15 h 40"/>
                    <a:gd name="T4" fmla="*/ 24 w 53"/>
                    <a:gd name="T5" fmla="*/ 14 h 40"/>
                    <a:gd name="T6" fmla="*/ 22 w 53"/>
                    <a:gd name="T7" fmla="*/ 13 h 40"/>
                    <a:gd name="T8" fmla="*/ 20 w 53"/>
                    <a:gd name="T9" fmla="*/ 12 h 40"/>
                    <a:gd name="T10" fmla="*/ 18 w 53"/>
                    <a:gd name="T11" fmla="*/ 11 h 40"/>
                    <a:gd name="T12" fmla="*/ 15 w 53"/>
                    <a:gd name="T13" fmla="*/ 11 h 40"/>
                    <a:gd name="T14" fmla="*/ 13 w 53"/>
                    <a:gd name="T15" fmla="*/ 9 h 40"/>
                    <a:gd name="T16" fmla="*/ 10 w 53"/>
                    <a:gd name="T17" fmla="*/ 8 h 40"/>
                    <a:gd name="T18" fmla="*/ 8 w 53"/>
                    <a:gd name="T19" fmla="*/ 8 h 40"/>
                    <a:gd name="T20" fmla="*/ 6 w 53"/>
                    <a:gd name="T21" fmla="*/ 6 h 40"/>
                    <a:gd name="T22" fmla="*/ 4 w 53"/>
                    <a:gd name="T23" fmla="*/ 6 h 40"/>
                    <a:gd name="T24" fmla="*/ 2 w 53"/>
                    <a:gd name="T25" fmla="*/ 4 h 40"/>
                    <a:gd name="T26" fmla="*/ 2 w 53"/>
                    <a:gd name="T27" fmla="*/ 4 h 40"/>
                    <a:gd name="T28" fmla="*/ 1 w 53"/>
                    <a:gd name="T29" fmla="*/ 3 h 40"/>
                    <a:gd name="T30" fmla="*/ 2 w 53"/>
                    <a:gd name="T31" fmla="*/ 2 h 40"/>
                    <a:gd name="T32" fmla="*/ 1 w 53"/>
                    <a:gd name="T33" fmla="*/ 0 h 40"/>
                    <a:gd name="T34" fmla="*/ 0 w 53"/>
                    <a:gd name="T35" fmla="*/ 1 h 40"/>
                    <a:gd name="T36" fmla="*/ 0 w 53"/>
                    <a:gd name="T37" fmla="*/ 4 h 40"/>
                    <a:gd name="T38" fmla="*/ 1 w 53"/>
                    <a:gd name="T39" fmla="*/ 6 h 40"/>
                    <a:gd name="T40" fmla="*/ 2 w 53"/>
                    <a:gd name="T41" fmla="*/ 7 h 40"/>
                    <a:gd name="T42" fmla="*/ 4 w 53"/>
                    <a:gd name="T43" fmla="*/ 8 h 40"/>
                    <a:gd name="T44" fmla="*/ 6 w 53"/>
                    <a:gd name="T45" fmla="*/ 9 h 40"/>
                    <a:gd name="T46" fmla="*/ 9 w 53"/>
                    <a:gd name="T47" fmla="*/ 10 h 40"/>
                    <a:gd name="T48" fmla="*/ 12 w 53"/>
                    <a:gd name="T49" fmla="*/ 11 h 40"/>
                    <a:gd name="T50" fmla="*/ 14 w 53"/>
                    <a:gd name="T51" fmla="*/ 11 h 40"/>
                    <a:gd name="T52" fmla="*/ 17 w 53"/>
                    <a:gd name="T53" fmla="*/ 13 h 40"/>
                    <a:gd name="T54" fmla="*/ 19 w 53"/>
                    <a:gd name="T55" fmla="*/ 13 h 40"/>
                    <a:gd name="T56" fmla="*/ 21 w 53"/>
                    <a:gd name="T57" fmla="*/ 14 h 40"/>
                    <a:gd name="T58" fmla="*/ 22 w 53"/>
                    <a:gd name="T59" fmla="*/ 15 h 40"/>
                    <a:gd name="T60" fmla="*/ 24 w 53"/>
                    <a:gd name="T61" fmla="*/ 16 h 40"/>
                    <a:gd name="T62" fmla="*/ 24 w 53"/>
                    <a:gd name="T63" fmla="*/ 18 h 40"/>
                    <a:gd name="T64" fmla="*/ 24 w 53"/>
                    <a:gd name="T65" fmla="*/ 18 h 40"/>
                    <a:gd name="T66" fmla="*/ 24 w 53"/>
                    <a:gd name="T67" fmla="*/ 18 h 40"/>
                    <a:gd name="T68" fmla="*/ 24 w 53"/>
                    <a:gd name="T69" fmla="*/ 19 h 40"/>
                    <a:gd name="T70" fmla="*/ 25 w 53"/>
                    <a:gd name="T71" fmla="*/ 19 h 40"/>
                    <a:gd name="T72" fmla="*/ 25 w 53"/>
                    <a:gd name="T73" fmla="*/ 19 h 40"/>
                    <a:gd name="T74" fmla="*/ 25 w 53"/>
                    <a:gd name="T75" fmla="*/ 20 h 40"/>
                    <a:gd name="T76" fmla="*/ 25 w 53"/>
                    <a:gd name="T77" fmla="*/ 19 h 40"/>
                    <a:gd name="T78" fmla="*/ 25 w 53"/>
                    <a:gd name="T79" fmla="*/ 19 h 40"/>
                    <a:gd name="T80" fmla="*/ 25 w 53"/>
                    <a:gd name="T81" fmla="*/ 19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40">
                      <a:moveTo>
                        <a:pt x="52" y="38"/>
                      </a:moveTo>
                      <a:lnTo>
                        <a:pt x="53" y="36"/>
                      </a:lnTo>
                      <a:lnTo>
                        <a:pt x="52" y="34"/>
                      </a:lnTo>
                      <a:lnTo>
                        <a:pt x="52" y="32"/>
                      </a:lnTo>
                      <a:lnTo>
                        <a:pt x="51" y="30"/>
                      </a:lnTo>
                      <a:lnTo>
                        <a:pt x="50" y="29"/>
                      </a:lnTo>
                      <a:lnTo>
                        <a:pt x="48" y="28"/>
                      </a:lnTo>
                      <a:lnTo>
                        <a:pt x="46" y="27"/>
                      </a:lnTo>
                      <a:lnTo>
                        <a:pt x="44" y="25"/>
                      </a:lnTo>
                      <a:lnTo>
                        <a:pt x="42" y="24"/>
                      </a:lnTo>
                      <a:lnTo>
                        <a:pt x="40" y="23"/>
                      </a:lnTo>
                      <a:lnTo>
                        <a:pt x="37" y="22"/>
                      </a:lnTo>
                      <a:lnTo>
                        <a:pt x="35" y="22"/>
                      </a:lnTo>
                      <a:lnTo>
                        <a:pt x="32" y="21"/>
                      </a:lnTo>
                      <a:lnTo>
                        <a:pt x="29" y="20"/>
                      </a:lnTo>
                      <a:lnTo>
                        <a:pt x="27" y="19"/>
                      </a:lnTo>
                      <a:lnTo>
                        <a:pt x="24" y="18"/>
                      </a:lnTo>
                      <a:lnTo>
                        <a:pt x="22" y="17"/>
                      </a:lnTo>
                      <a:lnTo>
                        <a:pt x="19" y="16"/>
                      </a:lnTo>
                      <a:lnTo>
                        <a:pt x="16" y="15"/>
                      </a:lnTo>
                      <a:lnTo>
                        <a:pt x="14" y="14"/>
                      </a:lnTo>
                      <a:lnTo>
                        <a:pt x="12" y="13"/>
                      </a:lnTo>
                      <a:lnTo>
                        <a:pt x="10" y="12"/>
                      </a:lnTo>
                      <a:lnTo>
                        <a:pt x="8" y="11"/>
                      </a:lnTo>
                      <a:lnTo>
                        <a:pt x="6" y="10"/>
                      </a:lnTo>
                      <a:lnTo>
                        <a:pt x="5" y="9"/>
                      </a:lnTo>
                      <a:lnTo>
                        <a:pt x="4" y="8"/>
                      </a:lnTo>
                      <a:lnTo>
                        <a:pt x="4" y="7"/>
                      </a:lnTo>
                      <a:lnTo>
                        <a:pt x="3" y="7"/>
                      </a:lnTo>
                      <a:lnTo>
                        <a:pt x="3" y="6"/>
                      </a:lnTo>
                      <a:lnTo>
                        <a:pt x="4" y="5"/>
                      </a:lnTo>
                      <a:lnTo>
                        <a:pt x="4" y="4"/>
                      </a:lnTo>
                      <a:lnTo>
                        <a:pt x="5" y="3"/>
                      </a:lnTo>
                      <a:lnTo>
                        <a:pt x="2" y="0"/>
                      </a:lnTo>
                      <a:lnTo>
                        <a:pt x="1" y="2"/>
                      </a:lnTo>
                      <a:lnTo>
                        <a:pt x="0" y="3"/>
                      </a:lnTo>
                      <a:lnTo>
                        <a:pt x="0" y="6"/>
                      </a:lnTo>
                      <a:lnTo>
                        <a:pt x="0" y="8"/>
                      </a:lnTo>
                      <a:lnTo>
                        <a:pt x="1" y="10"/>
                      </a:lnTo>
                      <a:lnTo>
                        <a:pt x="2" y="11"/>
                      </a:lnTo>
                      <a:lnTo>
                        <a:pt x="3" y="13"/>
                      </a:lnTo>
                      <a:lnTo>
                        <a:pt x="5" y="14"/>
                      </a:lnTo>
                      <a:lnTo>
                        <a:pt x="7" y="15"/>
                      </a:lnTo>
                      <a:lnTo>
                        <a:pt x="9" y="16"/>
                      </a:lnTo>
                      <a:lnTo>
                        <a:pt x="11" y="17"/>
                      </a:lnTo>
                      <a:lnTo>
                        <a:pt x="13" y="18"/>
                      </a:lnTo>
                      <a:lnTo>
                        <a:pt x="15" y="19"/>
                      </a:lnTo>
                      <a:lnTo>
                        <a:pt x="18" y="20"/>
                      </a:lnTo>
                      <a:lnTo>
                        <a:pt x="20" y="21"/>
                      </a:lnTo>
                      <a:lnTo>
                        <a:pt x="24" y="22"/>
                      </a:lnTo>
                      <a:lnTo>
                        <a:pt x="26" y="23"/>
                      </a:lnTo>
                      <a:lnTo>
                        <a:pt x="29" y="23"/>
                      </a:lnTo>
                      <a:lnTo>
                        <a:pt x="31" y="24"/>
                      </a:lnTo>
                      <a:lnTo>
                        <a:pt x="34" y="25"/>
                      </a:lnTo>
                      <a:lnTo>
                        <a:pt x="37" y="26"/>
                      </a:lnTo>
                      <a:lnTo>
                        <a:pt x="39" y="27"/>
                      </a:lnTo>
                      <a:lnTo>
                        <a:pt x="41" y="28"/>
                      </a:lnTo>
                      <a:lnTo>
                        <a:pt x="43" y="29"/>
                      </a:lnTo>
                      <a:lnTo>
                        <a:pt x="45" y="30"/>
                      </a:lnTo>
                      <a:lnTo>
                        <a:pt x="46" y="31"/>
                      </a:lnTo>
                      <a:lnTo>
                        <a:pt x="47" y="32"/>
                      </a:lnTo>
                      <a:lnTo>
                        <a:pt x="49" y="33"/>
                      </a:lnTo>
                      <a:lnTo>
                        <a:pt x="50" y="34"/>
                      </a:lnTo>
                      <a:lnTo>
                        <a:pt x="50" y="35"/>
                      </a:lnTo>
                      <a:lnTo>
                        <a:pt x="50" y="36"/>
                      </a:lnTo>
                      <a:lnTo>
                        <a:pt x="50" y="37"/>
                      </a:lnTo>
                      <a:lnTo>
                        <a:pt x="50" y="38"/>
                      </a:lnTo>
                      <a:lnTo>
                        <a:pt x="50" y="39"/>
                      </a:lnTo>
                      <a:lnTo>
                        <a:pt x="51" y="39"/>
                      </a:lnTo>
                      <a:lnTo>
                        <a:pt x="51" y="40"/>
                      </a:lnTo>
                      <a:lnTo>
                        <a:pt x="51" y="39"/>
                      </a:lnTo>
                      <a:lnTo>
                        <a:pt x="52" y="39"/>
                      </a:lnTo>
                      <a:lnTo>
                        <a:pt x="52"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935"/>
                <p:cNvSpPr>
                  <a:spLocks/>
                </p:cNvSpPr>
                <p:nvPr/>
              </p:nvSpPr>
              <p:spPr bwMode="auto">
                <a:xfrm>
                  <a:off x="1120" y="1628"/>
                  <a:ext cx="36" cy="18"/>
                </a:xfrm>
                <a:custGeom>
                  <a:avLst/>
                  <a:gdLst>
                    <a:gd name="T0" fmla="*/ 1 w 50"/>
                    <a:gd name="T1" fmla="*/ 11 h 27"/>
                    <a:gd name="T2" fmla="*/ 3 w 50"/>
                    <a:gd name="T3" fmla="*/ 10 h 27"/>
                    <a:gd name="T4" fmla="*/ 4 w 50"/>
                    <a:gd name="T5" fmla="*/ 9 h 27"/>
                    <a:gd name="T6" fmla="*/ 5 w 50"/>
                    <a:gd name="T7" fmla="*/ 8 h 27"/>
                    <a:gd name="T8" fmla="*/ 6 w 50"/>
                    <a:gd name="T9" fmla="*/ 8 h 27"/>
                    <a:gd name="T10" fmla="*/ 9 w 50"/>
                    <a:gd name="T11" fmla="*/ 7 h 27"/>
                    <a:gd name="T12" fmla="*/ 10 w 50"/>
                    <a:gd name="T13" fmla="*/ 7 h 27"/>
                    <a:gd name="T14" fmla="*/ 12 w 50"/>
                    <a:gd name="T15" fmla="*/ 8 h 27"/>
                    <a:gd name="T16" fmla="*/ 14 w 50"/>
                    <a:gd name="T17" fmla="*/ 8 h 27"/>
                    <a:gd name="T18" fmla="*/ 16 w 50"/>
                    <a:gd name="T19" fmla="*/ 8 h 27"/>
                    <a:gd name="T20" fmla="*/ 17 w 50"/>
                    <a:gd name="T21" fmla="*/ 8 h 27"/>
                    <a:gd name="T22" fmla="*/ 19 w 50"/>
                    <a:gd name="T23" fmla="*/ 8 h 27"/>
                    <a:gd name="T24" fmla="*/ 21 w 50"/>
                    <a:gd name="T25" fmla="*/ 7 h 27"/>
                    <a:gd name="T26" fmla="*/ 23 w 50"/>
                    <a:gd name="T27" fmla="*/ 7 h 27"/>
                    <a:gd name="T28" fmla="*/ 24 w 50"/>
                    <a:gd name="T29" fmla="*/ 5 h 27"/>
                    <a:gd name="T30" fmla="*/ 25 w 50"/>
                    <a:gd name="T31" fmla="*/ 3 h 27"/>
                    <a:gd name="T32" fmla="*/ 26 w 50"/>
                    <a:gd name="T33" fmla="*/ 1 h 27"/>
                    <a:gd name="T34" fmla="*/ 24 w 50"/>
                    <a:gd name="T35" fmla="*/ 1 h 27"/>
                    <a:gd name="T36" fmla="*/ 23 w 50"/>
                    <a:gd name="T37" fmla="*/ 3 h 27"/>
                    <a:gd name="T38" fmla="*/ 22 w 50"/>
                    <a:gd name="T39" fmla="*/ 5 h 27"/>
                    <a:gd name="T40" fmla="*/ 21 w 50"/>
                    <a:gd name="T41" fmla="*/ 5 h 27"/>
                    <a:gd name="T42" fmla="*/ 19 w 50"/>
                    <a:gd name="T43" fmla="*/ 6 h 27"/>
                    <a:gd name="T44" fmla="*/ 18 w 50"/>
                    <a:gd name="T45" fmla="*/ 6 h 27"/>
                    <a:gd name="T46" fmla="*/ 17 w 50"/>
                    <a:gd name="T47" fmla="*/ 7 h 27"/>
                    <a:gd name="T48" fmla="*/ 14 w 50"/>
                    <a:gd name="T49" fmla="*/ 6 h 27"/>
                    <a:gd name="T50" fmla="*/ 13 w 50"/>
                    <a:gd name="T51" fmla="*/ 6 h 27"/>
                    <a:gd name="T52" fmla="*/ 12 w 50"/>
                    <a:gd name="T53" fmla="*/ 6 h 27"/>
                    <a:gd name="T54" fmla="*/ 9 w 50"/>
                    <a:gd name="T55" fmla="*/ 6 h 27"/>
                    <a:gd name="T56" fmla="*/ 8 w 50"/>
                    <a:gd name="T57" fmla="*/ 6 h 27"/>
                    <a:gd name="T58" fmla="*/ 6 w 50"/>
                    <a:gd name="T59" fmla="*/ 6 h 27"/>
                    <a:gd name="T60" fmla="*/ 4 w 50"/>
                    <a:gd name="T61" fmla="*/ 7 h 27"/>
                    <a:gd name="T62" fmla="*/ 2 w 50"/>
                    <a:gd name="T63" fmla="*/ 8 h 27"/>
                    <a:gd name="T64" fmla="*/ 1 w 50"/>
                    <a:gd name="T65" fmla="*/ 10 h 27"/>
                    <a:gd name="T66" fmla="*/ 1 w 50"/>
                    <a:gd name="T67" fmla="*/ 12 h 27"/>
                    <a:gd name="T68" fmla="*/ 0 w 50"/>
                    <a:gd name="T69" fmla="*/ 11 h 27"/>
                    <a:gd name="T70" fmla="*/ 0 w 50"/>
                    <a:gd name="T71" fmla="*/ 11 h 27"/>
                    <a:gd name="T72" fmla="*/ 0 w 50"/>
                    <a:gd name="T73" fmla="*/ 11 h 27"/>
                    <a:gd name="T74" fmla="*/ 1 w 50"/>
                    <a:gd name="T75" fmla="*/ 12 h 27"/>
                    <a:gd name="T76" fmla="*/ 1 w 50"/>
                    <a:gd name="T77" fmla="*/ 12 h 27"/>
                    <a:gd name="T78" fmla="*/ 1 w 50"/>
                    <a:gd name="T79" fmla="*/ 12 h 27"/>
                    <a:gd name="T80" fmla="*/ 1 w 50"/>
                    <a:gd name="T81" fmla="*/ 12 h 27"/>
                    <a:gd name="T82" fmla="*/ 1 w 50"/>
                    <a:gd name="T83" fmla="*/ 12 h 27"/>
                    <a:gd name="T84" fmla="*/ 1 w 50"/>
                    <a:gd name="T85" fmla="*/ 10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 h="27">
                      <a:moveTo>
                        <a:pt x="2" y="23"/>
                      </a:moveTo>
                      <a:lnTo>
                        <a:pt x="3" y="26"/>
                      </a:lnTo>
                      <a:lnTo>
                        <a:pt x="4" y="24"/>
                      </a:lnTo>
                      <a:lnTo>
                        <a:pt x="5" y="23"/>
                      </a:lnTo>
                      <a:lnTo>
                        <a:pt x="6" y="21"/>
                      </a:lnTo>
                      <a:lnTo>
                        <a:pt x="7" y="20"/>
                      </a:lnTo>
                      <a:lnTo>
                        <a:pt x="9" y="19"/>
                      </a:lnTo>
                      <a:lnTo>
                        <a:pt x="10" y="18"/>
                      </a:lnTo>
                      <a:lnTo>
                        <a:pt x="12" y="18"/>
                      </a:lnTo>
                      <a:lnTo>
                        <a:pt x="13" y="18"/>
                      </a:lnTo>
                      <a:lnTo>
                        <a:pt x="15" y="17"/>
                      </a:lnTo>
                      <a:lnTo>
                        <a:pt x="16" y="17"/>
                      </a:lnTo>
                      <a:lnTo>
                        <a:pt x="18" y="17"/>
                      </a:lnTo>
                      <a:lnTo>
                        <a:pt x="20" y="17"/>
                      </a:lnTo>
                      <a:lnTo>
                        <a:pt x="21" y="17"/>
                      </a:lnTo>
                      <a:lnTo>
                        <a:pt x="23" y="18"/>
                      </a:lnTo>
                      <a:lnTo>
                        <a:pt x="25" y="18"/>
                      </a:lnTo>
                      <a:lnTo>
                        <a:pt x="26" y="18"/>
                      </a:lnTo>
                      <a:lnTo>
                        <a:pt x="28" y="18"/>
                      </a:lnTo>
                      <a:lnTo>
                        <a:pt x="30" y="18"/>
                      </a:lnTo>
                      <a:lnTo>
                        <a:pt x="32" y="18"/>
                      </a:lnTo>
                      <a:lnTo>
                        <a:pt x="33" y="18"/>
                      </a:lnTo>
                      <a:lnTo>
                        <a:pt x="35" y="18"/>
                      </a:lnTo>
                      <a:lnTo>
                        <a:pt x="37" y="18"/>
                      </a:lnTo>
                      <a:lnTo>
                        <a:pt x="38" y="17"/>
                      </a:lnTo>
                      <a:lnTo>
                        <a:pt x="40" y="17"/>
                      </a:lnTo>
                      <a:lnTo>
                        <a:pt x="42" y="15"/>
                      </a:lnTo>
                      <a:lnTo>
                        <a:pt x="44" y="15"/>
                      </a:lnTo>
                      <a:lnTo>
                        <a:pt x="45" y="13"/>
                      </a:lnTo>
                      <a:lnTo>
                        <a:pt x="46" y="11"/>
                      </a:lnTo>
                      <a:lnTo>
                        <a:pt x="47" y="9"/>
                      </a:lnTo>
                      <a:lnTo>
                        <a:pt x="49" y="7"/>
                      </a:lnTo>
                      <a:lnTo>
                        <a:pt x="50" y="5"/>
                      </a:lnTo>
                      <a:lnTo>
                        <a:pt x="50" y="1"/>
                      </a:lnTo>
                      <a:lnTo>
                        <a:pt x="48" y="0"/>
                      </a:lnTo>
                      <a:lnTo>
                        <a:pt x="47" y="3"/>
                      </a:lnTo>
                      <a:lnTo>
                        <a:pt x="46" y="5"/>
                      </a:lnTo>
                      <a:lnTo>
                        <a:pt x="45" y="7"/>
                      </a:lnTo>
                      <a:lnTo>
                        <a:pt x="44" y="9"/>
                      </a:lnTo>
                      <a:lnTo>
                        <a:pt x="43" y="10"/>
                      </a:lnTo>
                      <a:lnTo>
                        <a:pt x="42" y="11"/>
                      </a:lnTo>
                      <a:lnTo>
                        <a:pt x="40" y="12"/>
                      </a:lnTo>
                      <a:lnTo>
                        <a:pt x="39" y="13"/>
                      </a:lnTo>
                      <a:lnTo>
                        <a:pt x="38" y="13"/>
                      </a:lnTo>
                      <a:lnTo>
                        <a:pt x="36" y="14"/>
                      </a:lnTo>
                      <a:lnTo>
                        <a:pt x="35" y="14"/>
                      </a:lnTo>
                      <a:lnTo>
                        <a:pt x="33" y="15"/>
                      </a:lnTo>
                      <a:lnTo>
                        <a:pt x="32" y="15"/>
                      </a:lnTo>
                      <a:lnTo>
                        <a:pt x="30" y="15"/>
                      </a:lnTo>
                      <a:lnTo>
                        <a:pt x="28" y="14"/>
                      </a:lnTo>
                      <a:lnTo>
                        <a:pt x="27" y="14"/>
                      </a:lnTo>
                      <a:lnTo>
                        <a:pt x="25" y="13"/>
                      </a:lnTo>
                      <a:lnTo>
                        <a:pt x="23" y="13"/>
                      </a:lnTo>
                      <a:lnTo>
                        <a:pt x="22" y="13"/>
                      </a:lnTo>
                      <a:lnTo>
                        <a:pt x="20" y="13"/>
                      </a:lnTo>
                      <a:lnTo>
                        <a:pt x="18" y="13"/>
                      </a:lnTo>
                      <a:lnTo>
                        <a:pt x="16" y="13"/>
                      </a:lnTo>
                      <a:lnTo>
                        <a:pt x="15" y="13"/>
                      </a:lnTo>
                      <a:lnTo>
                        <a:pt x="12" y="13"/>
                      </a:lnTo>
                      <a:lnTo>
                        <a:pt x="11" y="14"/>
                      </a:lnTo>
                      <a:lnTo>
                        <a:pt x="9" y="15"/>
                      </a:lnTo>
                      <a:lnTo>
                        <a:pt x="7" y="15"/>
                      </a:lnTo>
                      <a:lnTo>
                        <a:pt x="6" y="17"/>
                      </a:lnTo>
                      <a:lnTo>
                        <a:pt x="4" y="18"/>
                      </a:lnTo>
                      <a:lnTo>
                        <a:pt x="3" y="20"/>
                      </a:lnTo>
                      <a:lnTo>
                        <a:pt x="1" y="22"/>
                      </a:lnTo>
                      <a:lnTo>
                        <a:pt x="0" y="24"/>
                      </a:lnTo>
                      <a:lnTo>
                        <a:pt x="1" y="27"/>
                      </a:lnTo>
                      <a:lnTo>
                        <a:pt x="0" y="24"/>
                      </a:lnTo>
                      <a:lnTo>
                        <a:pt x="0" y="25"/>
                      </a:lnTo>
                      <a:lnTo>
                        <a:pt x="0" y="26"/>
                      </a:lnTo>
                      <a:lnTo>
                        <a:pt x="0" y="27"/>
                      </a:lnTo>
                      <a:lnTo>
                        <a:pt x="1" y="27"/>
                      </a:lnTo>
                      <a:lnTo>
                        <a:pt x="2" y="27"/>
                      </a:lnTo>
                      <a:lnTo>
                        <a:pt x="3" y="27"/>
                      </a:lnTo>
                      <a:lnTo>
                        <a:pt x="3" y="26"/>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936"/>
                <p:cNvSpPr>
                  <a:spLocks/>
                </p:cNvSpPr>
                <p:nvPr/>
              </p:nvSpPr>
              <p:spPr bwMode="auto">
                <a:xfrm>
                  <a:off x="1121" y="1643"/>
                  <a:ext cx="15" cy="15"/>
                </a:xfrm>
                <a:custGeom>
                  <a:avLst/>
                  <a:gdLst>
                    <a:gd name="T0" fmla="*/ 10 w 22"/>
                    <a:gd name="T1" fmla="*/ 9 h 20"/>
                    <a:gd name="T2" fmla="*/ 10 w 22"/>
                    <a:gd name="T3" fmla="*/ 9 h 20"/>
                    <a:gd name="T4" fmla="*/ 1 w 22"/>
                    <a:gd name="T5" fmla="*/ 0 h 20"/>
                    <a:gd name="T6" fmla="*/ 0 w 22"/>
                    <a:gd name="T7" fmla="*/ 2 h 20"/>
                    <a:gd name="T8" fmla="*/ 10 w 22"/>
                    <a:gd name="T9" fmla="*/ 11 h 20"/>
                    <a:gd name="T10" fmla="*/ 10 w 22"/>
                    <a:gd name="T11" fmla="*/ 11 h 20"/>
                    <a:gd name="T12" fmla="*/ 10 w 22"/>
                    <a:gd name="T13" fmla="*/ 11 h 20"/>
                    <a:gd name="T14" fmla="*/ 10 w 22"/>
                    <a:gd name="T15" fmla="*/ 11 h 20"/>
                    <a:gd name="T16" fmla="*/ 10 w 22"/>
                    <a:gd name="T17" fmla="*/ 11 h 20"/>
                    <a:gd name="T18" fmla="*/ 10 w 22"/>
                    <a:gd name="T19" fmla="*/ 11 h 20"/>
                    <a:gd name="T20" fmla="*/ 10 w 22"/>
                    <a:gd name="T21" fmla="*/ 11 h 20"/>
                    <a:gd name="T22" fmla="*/ 10 w 22"/>
                    <a:gd name="T23" fmla="*/ 11 h 20"/>
                    <a:gd name="T24" fmla="*/ 10 w 22"/>
                    <a:gd name="T25" fmla="*/ 11 h 20"/>
                    <a:gd name="T26" fmla="*/ 10 w 22"/>
                    <a:gd name="T27" fmla="*/ 11 h 20"/>
                    <a:gd name="T28" fmla="*/ 10 w 22"/>
                    <a:gd name="T29" fmla="*/ 11 h 20"/>
                    <a:gd name="T30" fmla="*/ 10 w 22"/>
                    <a:gd name="T31" fmla="*/ 11 h 20"/>
                    <a:gd name="T32" fmla="*/ 10 w 22"/>
                    <a:gd name="T33" fmla="*/ 11 h 20"/>
                    <a:gd name="T34" fmla="*/ 10 w 22"/>
                    <a:gd name="T35" fmla="*/ 11 h 20"/>
                    <a:gd name="T36" fmla="*/ 10 w 22"/>
                    <a:gd name="T37" fmla="*/ 11 h 20"/>
                    <a:gd name="T38" fmla="*/ 10 w 22"/>
                    <a:gd name="T39" fmla="*/ 10 h 20"/>
                    <a:gd name="T40" fmla="*/ 10 w 22"/>
                    <a:gd name="T41" fmla="*/ 10 h 20"/>
                    <a:gd name="T42" fmla="*/ 10 w 22"/>
                    <a:gd name="T43" fmla="*/ 9 h 20"/>
                    <a:gd name="T44" fmla="*/ 10 w 22"/>
                    <a:gd name="T45" fmla="*/ 9 h 20"/>
                    <a:gd name="T46" fmla="*/ 10 w 22"/>
                    <a:gd name="T47" fmla="*/ 9 h 20"/>
                    <a:gd name="T48" fmla="*/ 10 w 22"/>
                    <a:gd name="T49" fmla="*/ 9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20">
                      <a:moveTo>
                        <a:pt x="21" y="16"/>
                      </a:moveTo>
                      <a:lnTo>
                        <a:pt x="22" y="16"/>
                      </a:lnTo>
                      <a:lnTo>
                        <a:pt x="2" y="0"/>
                      </a:lnTo>
                      <a:lnTo>
                        <a:pt x="0" y="4"/>
                      </a:lnTo>
                      <a:lnTo>
                        <a:pt x="20" y="19"/>
                      </a:lnTo>
                      <a:lnTo>
                        <a:pt x="21" y="19"/>
                      </a:lnTo>
                      <a:lnTo>
                        <a:pt x="20" y="19"/>
                      </a:lnTo>
                      <a:lnTo>
                        <a:pt x="21" y="19"/>
                      </a:lnTo>
                      <a:lnTo>
                        <a:pt x="21" y="20"/>
                      </a:lnTo>
                      <a:lnTo>
                        <a:pt x="21" y="19"/>
                      </a:lnTo>
                      <a:lnTo>
                        <a:pt x="22" y="19"/>
                      </a:lnTo>
                      <a:lnTo>
                        <a:pt x="22" y="18"/>
                      </a:lnTo>
                      <a:lnTo>
                        <a:pt x="22" y="17"/>
                      </a:lnTo>
                      <a:lnTo>
                        <a:pt x="22" y="1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937"/>
                <p:cNvSpPr>
                  <a:spLocks/>
                </p:cNvSpPr>
                <p:nvPr/>
              </p:nvSpPr>
              <p:spPr bwMode="auto">
                <a:xfrm>
                  <a:off x="1115" y="1655"/>
                  <a:ext cx="37" cy="26"/>
                </a:xfrm>
                <a:custGeom>
                  <a:avLst/>
                  <a:gdLst>
                    <a:gd name="T0" fmla="*/ 1 w 53"/>
                    <a:gd name="T1" fmla="*/ 19 h 36"/>
                    <a:gd name="T2" fmla="*/ 2 w 53"/>
                    <a:gd name="T3" fmla="*/ 19 h 36"/>
                    <a:gd name="T4" fmla="*/ 5 w 53"/>
                    <a:gd name="T5" fmla="*/ 19 h 36"/>
                    <a:gd name="T6" fmla="*/ 7 w 53"/>
                    <a:gd name="T7" fmla="*/ 18 h 36"/>
                    <a:gd name="T8" fmla="*/ 10 w 53"/>
                    <a:gd name="T9" fmla="*/ 18 h 36"/>
                    <a:gd name="T10" fmla="*/ 13 w 53"/>
                    <a:gd name="T11" fmla="*/ 18 h 36"/>
                    <a:gd name="T12" fmla="*/ 16 w 53"/>
                    <a:gd name="T13" fmla="*/ 17 h 36"/>
                    <a:gd name="T14" fmla="*/ 19 w 53"/>
                    <a:gd name="T15" fmla="*/ 16 h 36"/>
                    <a:gd name="T16" fmla="*/ 21 w 53"/>
                    <a:gd name="T17" fmla="*/ 15 h 36"/>
                    <a:gd name="T18" fmla="*/ 24 w 53"/>
                    <a:gd name="T19" fmla="*/ 14 h 36"/>
                    <a:gd name="T20" fmla="*/ 25 w 53"/>
                    <a:gd name="T21" fmla="*/ 12 h 36"/>
                    <a:gd name="T22" fmla="*/ 26 w 53"/>
                    <a:gd name="T23" fmla="*/ 10 h 36"/>
                    <a:gd name="T24" fmla="*/ 25 w 53"/>
                    <a:gd name="T25" fmla="*/ 8 h 36"/>
                    <a:gd name="T26" fmla="*/ 24 w 53"/>
                    <a:gd name="T27" fmla="*/ 6 h 36"/>
                    <a:gd name="T28" fmla="*/ 22 w 53"/>
                    <a:gd name="T29" fmla="*/ 4 h 36"/>
                    <a:gd name="T30" fmla="*/ 17 w 53"/>
                    <a:gd name="T31" fmla="*/ 1 h 36"/>
                    <a:gd name="T32" fmla="*/ 15 w 53"/>
                    <a:gd name="T33" fmla="*/ 1 h 36"/>
                    <a:gd name="T34" fmla="*/ 19 w 53"/>
                    <a:gd name="T35" fmla="*/ 4 h 36"/>
                    <a:gd name="T36" fmla="*/ 22 w 53"/>
                    <a:gd name="T37" fmla="*/ 7 h 36"/>
                    <a:gd name="T38" fmla="*/ 24 w 53"/>
                    <a:gd name="T39" fmla="*/ 9 h 36"/>
                    <a:gd name="T40" fmla="*/ 24 w 53"/>
                    <a:gd name="T41" fmla="*/ 9 h 36"/>
                    <a:gd name="T42" fmla="*/ 24 w 53"/>
                    <a:gd name="T43" fmla="*/ 10 h 36"/>
                    <a:gd name="T44" fmla="*/ 24 w 53"/>
                    <a:gd name="T45" fmla="*/ 12 h 36"/>
                    <a:gd name="T46" fmla="*/ 22 w 53"/>
                    <a:gd name="T47" fmla="*/ 12 h 36"/>
                    <a:gd name="T48" fmla="*/ 20 w 53"/>
                    <a:gd name="T49" fmla="*/ 14 h 36"/>
                    <a:gd name="T50" fmla="*/ 17 w 53"/>
                    <a:gd name="T51" fmla="*/ 14 h 36"/>
                    <a:gd name="T52" fmla="*/ 14 w 53"/>
                    <a:gd name="T53" fmla="*/ 15 h 36"/>
                    <a:gd name="T54" fmla="*/ 11 w 53"/>
                    <a:gd name="T55" fmla="*/ 16 h 36"/>
                    <a:gd name="T56" fmla="*/ 8 w 53"/>
                    <a:gd name="T57" fmla="*/ 16 h 36"/>
                    <a:gd name="T58" fmla="*/ 6 w 53"/>
                    <a:gd name="T59" fmla="*/ 16 h 36"/>
                    <a:gd name="T60" fmla="*/ 3 w 53"/>
                    <a:gd name="T61" fmla="*/ 17 h 36"/>
                    <a:gd name="T62" fmla="*/ 2 w 53"/>
                    <a:gd name="T63" fmla="*/ 17 h 36"/>
                    <a:gd name="T64" fmla="*/ 1 w 53"/>
                    <a:gd name="T65" fmla="*/ 17 h 36"/>
                    <a:gd name="T66" fmla="*/ 1 w 53"/>
                    <a:gd name="T67" fmla="*/ 17 h 36"/>
                    <a:gd name="T68" fmla="*/ 1 w 53"/>
                    <a:gd name="T69" fmla="*/ 17 h 36"/>
                    <a:gd name="T70" fmla="*/ 0 w 53"/>
                    <a:gd name="T71" fmla="*/ 18 h 36"/>
                    <a:gd name="T72" fmla="*/ 0 w 53"/>
                    <a:gd name="T73" fmla="*/ 18 h 36"/>
                    <a:gd name="T74" fmla="*/ 0 w 53"/>
                    <a:gd name="T75" fmla="*/ 18 h 36"/>
                    <a:gd name="T76" fmla="*/ 0 w 53"/>
                    <a:gd name="T77" fmla="*/ 19 h 36"/>
                    <a:gd name="T78" fmla="*/ 1 w 53"/>
                    <a:gd name="T79" fmla="*/ 19 h 36"/>
                    <a:gd name="T80" fmla="*/ 1 w 53"/>
                    <a:gd name="T81" fmla="*/ 19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36">
                      <a:moveTo>
                        <a:pt x="1" y="36"/>
                      </a:moveTo>
                      <a:lnTo>
                        <a:pt x="2" y="36"/>
                      </a:lnTo>
                      <a:lnTo>
                        <a:pt x="4" y="36"/>
                      </a:lnTo>
                      <a:lnTo>
                        <a:pt x="5" y="36"/>
                      </a:lnTo>
                      <a:lnTo>
                        <a:pt x="7" y="36"/>
                      </a:lnTo>
                      <a:lnTo>
                        <a:pt x="10" y="36"/>
                      </a:lnTo>
                      <a:lnTo>
                        <a:pt x="12" y="35"/>
                      </a:lnTo>
                      <a:lnTo>
                        <a:pt x="15" y="35"/>
                      </a:lnTo>
                      <a:lnTo>
                        <a:pt x="17" y="35"/>
                      </a:lnTo>
                      <a:lnTo>
                        <a:pt x="20" y="35"/>
                      </a:lnTo>
                      <a:lnTo>
                        <a:pt x="23" y="34"/>
                      </a:lnTo>
                      <a:lnTo>
                        <a:pt x="26" y="34"/>
                      </a:lnTo>
                      <a:lnTo>
                        <a:pt x="30" y="33"/>
                      </a:lnTo>
                      <a:lnTo>
                        <a:pt x="33" y="32"/>
                      </a:lnTo>
                      <a:lnTo>
                        <a:pt x="36" y="31"/>
                      </a:lnTo>
                      <a:lnTo>
                        <a:pt x="38" y="30"/>
                      </a:lnTo>
                      <a:lnTo>
                        <a:pt x="41" y="30"/>
                      </a:lnTo>
                      <a:lnTo>
                        <a:pt x="43" y="29"/>
                      </a:lnTo>
                      <a:lnTo>
                        <a:pt x="46" y="27"/>
                      </a:lnTo>
                      <a:lnTo>
                        <a:pt x="48" y="27"/>
                      </a:lnTo>
                      <a:lnTo>
                        <a:pt x="50" y="25"/>
                      </a:lnTo>
                      <a:lnTo>
                        <a:pt x="51" y="23"/>
                      </a:lnTo>
                      <a:lnTo>
                        <a:pt x="52" y="22"/>
                      </a:lnTo>
                      <a:lnTo>
                        <a:pt x="53" y="20"/>
                      </a:lnTo>
                      <a:lnTo>
                        <a:pt x="53" y="17"/>
                      </a:lnTo>
                      <a:lnTo>
                        <a:pt x="52" y="15"/>
                      </a:lnTo>
                      <a:lnTo>
                        <a:pt x="51" y="13"/>
                      </a:lnTo>
                      <a:lnTo>
                        <a:pt x="49" y="11"/>
                      </a:lnTo>
                      <a:lnTo>
                        <a:pt x="47" y="9"/>
                      </a:lnTo>
                      <a:lnTo>
                        <a:pt x="44" y="7"/>
                      </a:lnTo>
                      <a:lnTo>
                        <a:pt x="40" y="5"/>
                      </a:lnTo>
                      <a:lnTo>
                        <a:pt x="36" y="2"/>
                      </a:lnTo>
                      <a:lnTo>
                        <a:pt x="30" y="0"/>
                      </a:lnTo>
                      <a:lnTo>
                        <a:pt x="30" y="3"/>
                      </a:lnTo>
                      <a:lnTo>
                        <a:pt x="35" y="6"/>
                      </a:lnTo>
                      <a:lnTo>
                        <a:pt x="39" y="8"/>
                      </a:lnTo>
                      <a:lnTo>
                        <a:pt x="43" y="11"/>
                      </a:lnTo>
                      <a:lnTo>
                        <a:pt x="45" y="13"/>
                      </a:lnTo>
                      <a:lnTo>
                        <a:pt x="47" y="14"/>
                      </a:lnTo>
                      <a:lnTo>
                        <a:pt x="49" y="16"/>
                      </a:lnTo>
                      <a:lnTo>
                        <a:pt x="49" y="17"/>
                      </a:lnTo>
                      <a:lnTo>
                        <a:pt x="50" y="18"/>
                      </a:lnTo>
                      <a:lnTo>
                        <a:pt x="50" y="19"/>
                      </a:lnTo>
                      <a:lnTo>
                        <a:pt x="49" y="20"/>
                      </a:lnTo>
                      <a:lnTo>
                        <a:pt x="49" y="21"/>
                      </a:lnTo>
                      <a:lnTo>
                        <a:pt x="48" y="22"/>
                      </a:lnTo>
                      <a:lnTo>
                        <a:pt x="47" y="23"/>
                      </a:lnTo>
                      <a:lnTo>
                        <a:pt x="45" y="24"/>
                      </a:lnTo>
                      <a:lnTo>
                        <a:pt x="43" y="25"/>
                      </a:lnTo>
                      <a:lnTo>
                        <a:pt x="40" y="26"/>
                      </a:lnTo>
                      <a:lnTo>
                        <a:pt x="38" y="27"/>
                      </a:lnTo>
                      <a:lnTo>
                        <a:pt x="35" y="27"/>
                      </a:lnTo>
                      <a:lnTo>
                        <a:pt x="32" y="28"/>
                      </a:lnTo>
                      <a:lnTo>
                        <a:pt x="29" y="29"/>
                      </a:lnTo>
                      <a:lnTo>
                        <a:pt x="26" y="29"/>
                      </a:lnTo>
                      <a:lnTo>
                        <a:pt x="23" y="30"/>
                      </a:lnTo>
                      <a:lnTo>
                        <a:pt x="20" y="30"/>
                      </a:lnTo>
                      <a:lnTo>
                        <a:pt x="17" y="31"/>
                      </a:lnTo>
                      <a:lnTo>
                        <a:pt x="14" y="31"/>
                      </a:lnTo>
                      <a:lnTo>
                        <a:pt x="11" y="31"/>
                      </a:lnTo>
                      <a:lnTo>
                        <a:pt x="9" y="32"/>
                      </a:lnTo>
                      <a:lnTo>
                        <a:pt x="7" y="32"/>
                      </a:lnTo>
                      <a:lnTo>
                        <a:pt x="5" y="32"/>
                      </a:lnTo>
                      <a:lnTo>
                        <a:pt x="4" y="32"/>
                      </a:lnTo>
                      <a:lnTo>
                        <a:pt x="2" y="32"/>
                      </a:lnTo>
                      <a:lnTo>
                        <a:pt x="1" y="32"/>
                      </a:lnTo>
                      <a:lnTo>
                        <a:pt x="1" y="33"/>
                      </a:lnTo>
                      <a:lnTo>
                        <a:pt x="0" y="33"/>
                      </a:lnTo>
                      <a:lnTo>
                        <a:pt x="0" y="34"/>
                      </a:lnTo>
                      <a:lnTo>
                        <a:pt x="0" y="35"/>
                      </a:lnTo>
                      <a:lnTo>
                        <a:pt x="0" y="36"/>
                      </a:lnTo>
                      <a:lnTo>
                        <a:pt x="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938"/>
                <p:cNvSpPr>
                  <a:spLocks/>
                </p:cNvSpPr>
                <p:nvPr/>
              </p:nvSpPr>
              <p:spPr bwMode="auto">
                <a:xfrm>
                  <a:off x="1110" y="1678"/>
                  <a:ext cx="32" cy="29"/>
                </a:xfrm>
                <a:custGeom>
                  <a:avLst/>
                  <a:gdLst>
                    <a:gd name="T0" fmla="*/ 21 w 47"/>
                    <a:gd name="T1" fmla="*/ 20 h 40"/>
                    <a:gd name="T2" fmla="*/ 21 w 47"/>
                    <a:gd name="T3" fmla="*/ 17 h 40"/>
                    <a:gd name="T4" fmla="*/ 20 w 47"/>
                    <a:gd name="T5" fmla="*/ 15 h 40"/>
                    <a:gd name="T6" fmla="*/ 20 w 47"/>
                    <a:gd name="T7" fmla="*/ 12 h 40"/>
                    <a:gd name="T8" fmla="*/ 18 w 47"/>
                    <a:gd name="T9" fmla="*/ 10 h 40"/>
                    <a:gd name="T10" fmla="*/ 15 w 47"/>
                    <a:gd name="T11" fmla="*/ 9 h 40"/>
                    <a:gd name="T12" fmla="*/ 13 w 47"/>
                    <a:gd name="T13" fmla="*/ 7 h 40"/>
                    <a:gd name="T14" fmla="*/ 11 w 47"/>
                    <a:gd name="T15" fmla="*/ 6 h 40"/>
                    <a:gd name="T16" fmla="*/ 8 w 47"/>
                    <a:gd name="T17" fmla="*/ 4 h 40"/>
                    <a:gd name="T18" fmla="*/ 6 w 47"/>
                    <a:gd name="T19" fmla="*/ 3 h 40"/>
                    <a:gd name="T20" fmla="*/ 4 w 47"/>
                    <a:gd name="T21" fmla="*/ 2 h 40"/>
                    <a:gd name="T22" fmla="*/ 3 w 47"/>
                    <a:gd name="T23" fmla="*/ 1 h 40"/>
                    <a:gd name="T24" fmla="*/ 1 w 47"/>
                    <a:gd name="T25" fmla="*/ 1 h 40"/>
                    <a:gd name="T26" fmla="*/ 1 w 47"/>
                    <a:gd name="T27" fmla="*/ 2 h 40"/>
                    <a:gd name="T28" fmla="*/ 1 w 47"/>
                    <a:gd name="T29" fmla="*/ 2 h 40"/>
                    <a:gd name="T30" fmla="*/ 3 w 47"/>
                    <a:gd name="T31" fmla="*/ 2 h 40"/>
                    <a:gd name="T32" fmla="*/ 3 w 47"/>
                    <a:gd name="T33" fmla="*/ 0 h 40"/>
                    <a:gd name="T34" fmla="*/ 2 w 47"/>
                    <a:gd name="T35" fmla="*/ 0 h 40"/>
                    <a:gd name="T36" fmla="*/ 1 w 47"/>
                    <a:gd name="T37" fmla="*/ 1 h 40"/>
                    <a:gd name="T38" fmla="*/ 0 w 47"/>
                    <a:gd name="T39" fmla="*/ 2 h 40"/>
                    <a:gd name="T40" fmla="*/ 1 w 47"/>
                    <a:gd name="T41" fmla="*/ 3 h 40"/>
                    <a:gd name="T42" fmla="*/ 2 w 47"/>
                    <a:gd name="T43" fmla="*/ 4 h 40"/>
                    <a:gd name="T44" fmla="*/ 3 w 47"/>
                    <a:gd name="T45" fmla="*/ 5 h 40"/>
                    <a:gd name="T46" fmla="*/ 5 w 47"/>
                    <a:gd name="T47" fmla="*/ 5 h 40"/>
                    <a:gd name="T48" fmla="*/ 8 w 47"/>
                    <a:gd name="T49" fmla="*/ 7 h 40"/>
                    <a:gd name="T50" fmla="*/ 10 w 47"/>
                    <a:gd name="T51" fmla="*/ 7 h 40"/>
                    <a:gd name="T52" fmla="*/ 12 w 47"/>
                    <a:gd name="T53" fmla="*/ 9 h 40"/>
                    <a:gd name="T54" fmla="*/ 15 w 47"/>
                    <a:gd name="T55" fmla="*/ 11 h 40"/>
                    <a:gd name="T56" fmla="*/ 17 w 47"/>
                    <a:gd name="T57" fmla="*/ 12 h 40"/>
                    <a:gd name="T58" fmla="*/ 18 w 47"/>
                    <a:gd name="T59" fmla="*/ 14 h 40"/>
                    <a:gd name="T60" fmla="*/ 20 w 47"/>
                    <a:gd name="T61" fmla="*/ 16 h 40"/>
                    <a:gd name="T62" fmla="*/ 20 w 47"/>
                    <a:gd name="T63" fmla="*/ 17 h 40"/>
                    <a:gd name="T64" fmla="*/ 20 w 47"/>
                    <a:gd name="T65" fmla="*/ 20 h 40"/>
                    <a:gd name="T66" fmla="*/ 20 w 47"/>
                    <a:gd name="T67" fmla="*/ 20 h 40"/>
                    <a:gd name="T68" fmla="*/ 20 w 47"/>
                    <a:gd name="T69" fmla="*/ 20 h 40"/>
                    <a:gd name="T70" fmla="*/ 20 w 47"/>
                    <a:gd name="T71" fmla="*/ 20 h 40"/>
                    <a:gd name="T72" fmla="*/ 20 w 47"/>
                    <a:gd name="T73" fmla="*/ 20 h 40"/>
                    <a:gd name="T74" fmla="*/ 20 w 47"/>
                    <a:gd name="T75" fmla="*/ 20 h 40"/>
                    <a:gd name="T76" fmla="*/ 20 w 47"/>
                    <a:gd name="T77" fmla="*/ 21 h 40"/>
                    <a:gd name="T78" fmla="*/ 21 w 47"/>
                    <a:gd name="T79" fmla="*/ 20 h 40"/>
                    <a:gd name="T80" fmla="*/ 21 w 47"/>
                    <a:gd name="T81" fmla="*/ 20 h 40"/>
                    <a:gd name="T82" fmla="*/ 21 w 47"/>
                    <a:gd name="T83" fmla="*/ 20 h 40"/>
                    <a:gd name="T84" fmla="*/ 21 w 47"/>
                    <a:gd name="T85" fmla="*/ 20 h 40"/>
                    <a:gd name="T86" fmla="*/ 21 w 47"/>
                    <a:gd name="T87" fmla="*/ 20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 h="40">
                      <a:moveTo>
                        <a:pt x="46" y="38"/>
                      </a:moveTo>
                      <a:lnTo>
                        <a:pt x="46" y="38"/>
                      </a:lnTo>
                      <a:lnTo>
                        <a:pt x="47" y="35"/>
                      </a:lnTo>
                      <a:lnTo>
                        <a:pt x="46" y="33"/>
                      </a:lnTo>
                      <a:lnTo>
                        <a:pt x="45" y="30"/>
                      </a:lnTo>
                      <a:lnTo>
                        <a:pt x="44" y="27"/>
                      </a:lnTo>
                      <a:lnTo>
                        <a:pt x="43" y="25"/>
                      </a:lnTo>
                      <a:lnTo>
                        <a:pt x="42" y="23"/>
                      </a:lnTo>
                      <a:lnTo>
                        <a:pt x="40" y="21"/>
                      </a:lnTo>
                      <a:lnTo>
                        <a:pt x="38" y="19"/>
                      </a:lnTo>
                      <a:lnTo>
                        <a:pt x="35" y="18"/>
                      </a:lnTo>
                      <a:lnTo>
                        <a:pt x="33" y="16"/>
                      </a:lnTo>
                      <a:lnTo>
                        <a:pt x="31" y="15"/>
                      </a:lnTo>
                      <a:lnTo>
                        <a:pt x="28" y="13"/>
                      </a:lnTo>
                      <a:lnTo>
                        <a:pt x="26" y="12"/>
                      </a:lnTo>
                      <a:lnTo>
                        <a:pt x="23" y="11"/>
                      </a:lnTo>
                      <a:lnTo>
                        <a:pt x="20" y="9"/>
                      </a:lnTo>
                      <a:lnTo>
                        <a:pt x="18" y="8"/>
                      </a:lnTo>
                      <a:lnTo>
                        <a:pt x="15" y="7"/>
                      </a:lnTo>
                      <a:lnTo>
                        <a:pt x="13" y="6"/>
                      </a:lnTo>
                      <a:lnTo>
                        <a:pt x="11" y="5"/>
                      </a:lnTo>
                      <a:lnTo>
                        <a:pt x="9" y="4"/>
                      </a:lnTo>
                      <a:lnTo>
                        <a:pt x="7" y="4"/>
                      </a:lnTo>
                      <a:lnTo>
                        <a:pt x="6" y="3"/>
                      </a:lnTo>
                      <a:lnTo>
                        <a:pt x="4" y="3"/>
                      </a:lnTo>
                      <a:lnTo>
                        <a:pt x="3" y="2"/>
                      </a:lnTo>
                      <a:lnTo>
                        <a:pt x="3" y="4"/>
                      </a:lnTo>
                      <a:lnTo>
                        <a:pt x="2" y="4"/>
                      </a:lnTo>
                      <a:lnTo>
                        <a:pt x="3" y="4"/>
                      </a:lnTo>
                      <a:lnTo>
                        <a:pt x="4" y="4"/>
                      </a:lnTo>
                      <a:lnTo>
                        <a:pt x="6" y="4"/>
                      </a:lnTo>
                      <a:lnTo>
                        <a:pt x="8" y="4"/>
                      </a:lnTo>
                      <a:lnTo>
                        <a:pt x="8" y="0"/>
                      </a:lnTo>
                      <a:lnTo>
                        <a:pt x="6" y="0"/>
                      </a:lnTo>
                      <a:lnTo>
                        <a:pt x="4" y="0"/>
                      </a:lnTo>
                      <a:lnTo>
                        <a:pt x="3" y="0"/>
                      </a:lnTo>
                      <a:lnTo>
                        <a:pt x="1" y="1"/>
                      </a:lnTo>
                      <a:lnTo>
                        <a:pt x="0" y="1"/>
                      </a:lnTo>
                      <a:lnTo>
                        <a:pt x="0" y="4"/>
                      </a:lnTo>
                      <a:lnTo>
                        <a:pt x="1" y="5"/>
                      </a:lnTo>
                      <a:lnTo>
                        <a:pt x="2" y="6"/>
                      </a:lnTo>
                      <a:lnTo>
                        <a:pt x="3" y="6"/>
                      </a:lnTo>
                      <a:lnTo>
                        <a:pt x="5" y="7"/>
                      </a:lnTo>
                      <a:lnTo>
                        <a:pt x="6" y="7"/>
                      </a:lnTo>
                      <a:lnTo>
                        <a:pt x="8" y="9"/>
                      </a:lnTo>
                      <a:lnTo>
                        <a:pt x="10" y="9"/>
                      </a:lnTo>
                      <a:lnTo>
                        <a:pt x="12" y="10"/>
                      </a:lnTo>
                      <a:lnTo>
                        <a:pt x="14" y="11"/>
                      </a:lnTo>
                      <a:lnTo>
                        <a:pt x="17" y="12"/>
                      </a:lnTo>
                      <a:lnTo>
                        <a:pt x="19" y="13"/>
                      </a:lnTo>
                      <a:lnTo>
                        <a:pt x="22" y="14"/>
                      </a:lnTo>
                      <a:lnTo>
                        <a:pt x="24" y="15"/>
                      </a:lnTo>
                      <a:lnTo>
                        <a:pt x="27" y="17"/>
                      </a:lnTo>
                      <a:lnTo>
                        <a:pt x="30" y="18"/>
                      </a:lnTo>
                      <a:lnTo>
                        <a:pt x="32" y="20"/>
                      </a:lnTo>
                      <a:lnTo>
                        <a:pt x="34" y="21"/>
                      </a:lnTo>
                      <a:lnTo>
                        <a:pt x="36" y="22"/>
                      </a:lnTo>
                      <a:lnTo>
                        <a:pt x="38" y="25"/>
                      </a:lnTo>
                      <a:lnTo>
                        <a:pt x="39" y="26"/>
                      </a:lnTo>
                      <a:lnTo>
                        <a:pt x="41" y="28"/>
                      </a:lnTo>
                      <a:lnTo>
                        <a:pt x="42" y="30"/>
                      </a:lnTo>
                      <a:lnTo>
                        <a:pt x="43" y="32"/>
                      </a:lnTo>
                      <a:lnTo>
                        <a:pt x="43" y="33"/>
                      </a:lnTo>
                      <a:lnTo>
                        <a:pt x="43" y="36"/>
                      </a:lnTo>
                      <a:lnTo>
                        <a:pt x="43" y="38"/>
                      </a:lnTo>
                      <a:lnTo>
                        <a:pt x="43" y="37"/>
                      </a:lnTo>
                      <a:lnTo>
                        <a:pt x="43" y="38"/>
                      </a:lnTo>
                      <a:lnTo>
                        <a:pt x="43" y="39"/>
                      </a:lnTo>
                      <a:lnTo>
                        <a:pt x="44" y="39"/>
                      </a:lnTo>
                      <a:lnTo>
                        <a:pt x="44" y="40"/>
                      </a:lnTo>
                      <a:lnTo>
                        <a:pt x="45" y="39"/>
                      </a:lnTo>
                      <a:lnTo>
                        <a:pt x="46" y="39"/>
                      </a:lnTo>
                      <a:lnTo>
                        <a:pt x="46"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939"/>
                <p:cNvSpPr>
                  <a:spLocks/>
                </p:cNvSpPr>
                <p:nvPr/>
              </p:nvSpPr>
              <p:spPr bwMode="auto">
                <a:xfrm>
                  <a:off x="1120" y="1705"/>
                  <a:ext cx="21" cy="86"/>
                </a:xfrm>
                <a:custGeom>
                  <a:avLst/>
                  <a:gdLst>
                    <a:gd name="T0" fmla="*/ 2 w 31"/>
                    <a:gd name="T1" fmla="*/ 61 h 121"/>
                    <a:gd name="T2" fmla="*/ 5 w 31"/>
                    <a:gd name="T3" fmla="*/ 60 h 121"/>
                    <a:gd name="T4" fmla="*/ 6 w 31"/>
                    <a:gd name="T5" fmla="*/ 58 h 121"/>
                    <a:gd name="T6" fmla="*/ 8 w 31"/>
                    <a:gd name="T7" fmla="*/ 55 h 121"/>
                    <a:gd name="T8" fmla="*/ 9 w 31"/>
                    <a:gd name="T9" fmla="*/ 53 h 121"/>
                    <a:gd name="T10" fmla="*/ 11 w 31"/>
                    <a:gd name="T11" fmla="*/ 49 h 121"/>
                    <a:gd name="T12" fmla="*/ 11 w 31"/>
                    <a:gd name="T13" fmla="*/ 45 h 121"/>
                    <a:gd name="T14" fmla="*/ 12 w 31"/>
                    <a:gd name="T15" fmla="*/ 41 h 121"/>
                    <a:gd name="T16" fmla="*/ 12 w 31"/>
                    <a:gd name="T17" fmla="*/ 36 h 121"/>
                    <a:gd name="T18" fmla="*/ 12 w 31"/>
                    <a:gd name="T19" fmla="*/ 31 h 121"/>
                    <a:gd name="T20" fmla="*/ 13 w 31"/>
                    <a:gd name="T21" fmla="*/ 26 h 121"/>
                    <a:gd name="T22" fmla="*/ 13 w 31"/>
                    <a:gd name="T23" fmla="*/ 21 h 121"/>
                    <a:gd name="T24" fmla="*/ 13 w 31"/>
                    <a:gd name="T25" fmla="*/ 16 h 121"/>
                    <a:gd name="T26" fmla="*/ 14 w 31"/>
                    <a:gd name="T27" fmla="*/ 11 h 121"/>
                    <a:gd name="T28" fmla="*/ 14 w 31"/>
                    <a:gd name="T29" fmla="*/ 6 h 121"/>
                    <a:gd name="T30" fmla="*/ 14 w 31"/>
                    <a:gd name="T31" fmla="*/ 2 h 121"/>
                    <a:gd name="T32" fmla="*/ 13 w 31"/>
                    <a:gd name="T33" fmla="*/ 0 h 121"/>
                    <a:gd name="T34" fmla="*/ 12 w 31"/>
                    <a:gd name="T35" fmla="*/ 4 h 121"/>
                    <a:gd name="T36" fmla="*/ 12 w 31"/>
                    <a:gd name="T37" fmla="*/ 9 h 121"/>
                    <a:gd name="T38" fmla="*/ 12 w 31"/>
                    <a:gd name="T39" fmla="*/ 13 h 121"/>
                    <a:gd name="T40" fmla="*/ 12 w 31"/>
                    <a:gd name="T41" fmla="*/ 18 h 121"/>
                    <a:gd name="T42" fmla="*/ 12 w 31"/>
                    <a:gd name="T43" fmla="*/ 23 h 121"/>
                    <a:gd name="T44" fmla="*/ 11 w 31"/>
                    <a:gd name="T45" fmla="*/ 28 h 121"/>
                    <a:gd name="T46" fmla="*/ 11 w 31"/>
                    <a:gd name="T47" fmla="*/ 33 h 121"/>
                    <a:gd name="T48" fmla="*/ 11 w 31"/>
                    <a:gd name="T49" fmla="*/ 38 h 121"/>
                    <a:gd name="T50" fmla="*/ 10 w 31"/>
                    <a:gd name="T51" fmla="*/ 42 h 121"/>
                    <a:gd name="T52" fmla="*/ 9 w 31"/>
                    <a:gd name="T53" fmla="*/ 46 h 121"/>
                    <a:gd name="T54" fmla="*/ 8 w 31"/>
                    <a:gd name="T55" fmla="*/ 50 h 121"/>
                    <a:gd name="T56" fmla="*/ 7 w 31"/>
                    <a:gd name="T57" fmla="*/ 53 h 121"/>
                    <a:gd name="T58" fmla="*/ 6 w 31"/>
                    <a:gd name="T59" fmla="*/ 55 h 121"/>
                    <a:gd name="T60" fmla="*/ 5 w 31"/>
                    <a:gd name="T61" fmla="*/ 58 h 121"/>
                    <a:gd name="T62" fmla="*/ 3 w 31"/>
                    <a:gd name="T63" fmla="*/ 58 h 121"/>
                    <a:gd name="T64" fmla="*/ 1 w 31"/>
                    <a:gd name="T65" fmla="*/ 59 h 121"/>
                    <a:gd name="T66" fmla="*/ 1 w 31"/>
                    <a:gd name="T67" fmla="*/ 59 h 121"/>
                    <a:gd name="T68" fmla="*/ 1 w 31"/>
                    <a:gd name="T69" fmla="*/ 59 h 121"/>
                    <a:gd name="T70" fmla="*/ 0 w 31"/>
                    <a:gd name="T71" fmla="*/ 59 h 121"/>
                    <a:gd name="T72" fmla="*/ 0 w 31"/>
                    <a:gd name="T73" fmla="*/ 60 h 121"/>
                    <a:gd name="T74" fmla="*/ 0 w 31"/>
                    <a:gd name="T75" fmla="*/ 60 h 121"/>
                    <a:gd name="T76" fmla="*/ 0 w 31"/>
                    <a:gd name="T77" fmla="*/ 60 h 121"/>
                    <a:gd name="T78" fmla="*/ 1 w 31"/>
                    <a:gd name="T79" fmla="*/ 60 h 121"/>
                    <a:gd name="T80" fmla="*/ 1 w 31"/>
                    <a:gd name="T81" fmla="*/ 61 h 121"/>
                    <a:gd name="T82" fmla="*/ 1 w 31"/>
                    <a:gd name="T83" fmla="*/ 61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121">
                      <a:moveTo>
                        <a:pt x="2" y="121"/>
                      </a:moveTo>
                      <a:lnTo>
                        <a:pt x="5" y="121"/>
                      </a:lnTo>
                      <a:lnTo>
                        <a:pt x="7" y="119"/>
                      </a:lnTo>
                      <a:lnTo>
                        <a:pt x="10" y="119"/>
                      </a:lnTo>
                      <a:lnTo>
                        <a:pt x="12" y="117"/>
                      </a:lnTo>
                      <a:lnTo>
                        <a:pt x="14" y="115"/>
                      </a:lnTo>
                      <a:lnTo>
                        <a:pt x="16" y="112"/>
                      </a:lnTo>
                      <a:lnTo>
                        <a:pt x="17" y="110"/>
                      </a:lnTo>
                      <a:lnTo>
                        <a:pt x="19" y="107"/>
                      </a:lnTo>
                      <a:lnTo>
                        <a:pt x="20" y="104"/>
                      </a:lnTo>
                      <a:lnTo>
                        <a:pt x="22" y="100"/>
                      </a:lnTo>
                      <a:lnTo>
                        <a:pt x="23" y="97"/>
                      </a:lnTo>
                      <a:lnTo>
                        <a:pt x="23" y="92"/>
                      </a:lnTo>
                      <a:lnTo>
                        <a:pt x="24" y="89"/>
                      </a:lnTo>
                      <a:lnTo>
                        <a:pt x="25" y="84"/>
                      </a:lnTo>
                      <a:lnTo>
                        <a:pt x="25" y="80"/>
                      </a:lnTo>
                      <a:lnTo>
                        <a:pt x="26" y="75"/>
                      </a:lnTo>
                      <a:lnTo>
                        <a:pt x="27" y="70"/>
                      </a:lnTo>
                      <a:lnTo>
                        <a:pt x="27" y="65"/>
                      </a:lnTo>
                      <a:lnTo>
                        <a:pt x="27" y="61"/>
                      </a:lnTo>
                      <a:lnTo>
                        <a:pt x="28" y="56"/>
                      </a:lnTo>
                      <a:lnTo>
                        <a:pt x="28" y="51"/>
                      </a:lnTo>
                      <a:lnTo>
                        <a:pt x="28" y="46"/>
                      </a:lnTo>
                      <a:lnTo>
                        <a:pt x="28" y="41"/>
                      </a:lnTo>
                      <a:lnTo>
                        <a:pt x="28" y="36"/>
                      </a:lnTo>
                      <a:lnTo>
                        <a:pt x="28" y="31"/>
                      </a:lnTo>
                      <a:lnTo>
                        <a:pt x="29" y="27"/>
                      </a:lnTo>
                      <a:lnTo>
                        <a:pt x="29" y="23"/>
                      </a:lnTo>
                      <a:lnTo>
                        <a:pt x="29" y="17"/>
                      </a:lnTo>
                      <a:lnTo>
                        <a:pt x="30" y="13"/>
                      </a:lnTo>
                      <a:lnTo>
                        <a:pt x="30" y="9"/>
                      </a:lnTo>
                      <a:lnTo>
                        <a:pt x="31" y="4"/>
                      </a:lnTo>
                      <a:lnTo>
                        <a:pt x="31" y="1"/>
                      </a:lnTo>
                      <a:lnTo>
                        <a:pt x="28" y="0"/>
                      </a:lnTo>
                      <a:lnTo>
                        <a:pt x="28" y="4"/>
                      </a:lnTo>
                      <a:lnTo>
                        <a:pt x="27" y="8"/>
                      </a:lnTo>
                      <a:lnTo>
                        <a:pt x="27" y="13"/>
                      </a:lnTo>
                      <a:lnTo>
                        <a:pt x="27" y="17"/>
                      </a:lnTo>
                      <a:lnTo>
                        <a:pt x="26" y="22"/>
                      </a:lnTo>
                      <a:lnTo>
                        <a:pt x="26" y="26"/>
                      </a:lnTo>
                      <a:lnTo>
                        <a:pt x="25" y="31"/>
                      </a:lnTo>
                      <a:lnTo>
                        <a:pt x="25" y="36"/>
                      </a:lnTo>
                      <a:lnTo>
                        <a:pt x="25" y="41"/>
                      </a:lnTo>
                      <a:lnTo>
                        <a:pt x="25" y="46"/>
                      </a:lnTo>
                      <a:lnTo>
                        <a:pt x="24" y="51"/>
                      </a:lnTo>
                      <a:lnTo>
                        <a:pt x="24" y="56"/>
                      </a:lnTo>
                      <a:lnTo>
                        <a:pt x="24" y="61"/>
                      </a:lnTo>
                      <a:lnTo>
                        <a:pt x="23" y="65"/>
                      </a:lnTo>
                      <a:lnTo>
                        <a:pt x="23" y="70"/>
                      </a:lnTo>
                      <a:lnTo>
                        <a:pt x="23" y="75"/>
                      </a:lnTo>
                      <a:lnTo>
                        <a:pt x="22" y="79"/>
                      </a:lnTo>
                      <a:lnTo>
                        <a:pt x="22" y="83"/>
                      </a:lnTo>
                      <a:lnTo>
                        <a:pt x="21" y="88"/>
                      </a:lnTo>
                      <a:lnTo>
                        <a:pt x="20" y="92"/>
                      </a:lnTo>
                      <a:lnTo>
                        <a:pt x="20" y="95"/>
                      </a:lnTo>
                      <a:lnTo>
                        <a:pt x="18" y="99"/>
                      </a:lnTo>
                      <a:lnTo>
                        <a:pt x="17" y="102"/>
                      </a:lnTo>
                      <a:lnTo>
                        <a:pt x="16" y="105"/>
                      </a:lnTo>
                      <a:lnTo>
                        <a:pt x="15" y="107"/>
                      </a:lnTo>
                      <a:lnTo>
                        <a:pt x="14" y="110"/>
                      </a:lnTo>
                      <a:lnTo>
                        <a:pt x="12" y="112"/>
                      </a:lnTo>
                      <a:lnTo>
                        <a:pt x="10" y="114"/>
                      </a:lnTo>
                      <a:lnTo>
                        <a:pt x="9" y="115"/>
                      </a:lnTo>
                      <a:lnTo>
                        <a:pt x="6" y="116"/>
                      </a:lnTo>
                      <a:lnTo>
                        <a:pt x="4" y="117"/>
                      </a:lnTo>
                      <a:lnTo>
                        <a:pt x="2" y="117"/>
                      </a:lnTo>
                      <a:lnTo>
                        <a:pt x="1" y="117"/>
                      </a:lnTo>
                      <a:lnTo>
                        <a:pt x="0" y="117"/>
                      </a:lnTo>
                      <a:lnTo>
                        <a:pt x="0" y="118"/>
                      </a:lnTo>
                      <a:lnTo>
                        <a:pt x="0" y="119"/>
                      </a:lnTo>
                      <a:lnTo>
                        <a:pt x="0" y="120"/>
                      </a:lnTo>
                      <a:lnTo>
                        <a:pt x="1" y="120"/>
                      </a:lnTo>
                      <a:lnTo>
                        <a:pt x="1" y="121"/>
                      </a:lnTo>
                      <a:lnTo>
                        <a:pt x="2"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940"/>
                <p:cNvSpPr>
                  <a:spLocks/>
                </p:cNvSpPr>
                <p:nvPr/>
              </p:nvSpPr>
              <p:spPr bwMode="auto">
                <a:xfrm>
                  <a:off x="1089" y="1787"/>
                  <a:ext cx="33" cy="13"/>
                </a:xfrm>
                <a:custGeom>
                  <a:avLst/>
                  <a:gdLst>
                    <a:gd name="T0" fmla="*/ 19 w 47"/>
                    <a:gd name="T1" fmla="*/ 7 h 18"/>
                    <a:gd name="T2" fmla="*/ 13 w 47"/>
                    <a:gd name="T3" fmla="*/ 6 h 18"/>
                    <a:gd name="T4" fmla="*/ 8 w 47"/>
                    <a:gd name="T5" fmla="*/ 4 h 18"/>
                    <a:gd name="T6" fmla="*/ 5 w 47"/>
                    <a:gd name="T7" fmla="*/ 3 h 18"/>
                    <a:gd name="T8" fmla="*/ 3 w 47"/>
                    <a:gd name="T9" fmla="*/ 1 h 18"/>
                    <a:gd name="T10" fmla="*/ 2 w 47"/>
                    <a:gd name="T11" fmla="*/ 1 h 18"/>
                    <a:gd name="T12" fmla="*/ 2 w 47"/>
                    <a:gd name="T13" fmla="*/ 1 h 18"/>
                    <a:gd name="T14" fmla="*/ 1 w 47"/>
                    <a:gd name="T15" fmla="*/ 2 h 18"/>
                    <a:gd name="T16" fmla="*/ 3 w 47"/>
                    <a:gd name="T17" fmla="*/ 2 h 18"/>
                    <a:gd name="T18" fmla="*/ 4 w 47"/>
                    <a:gd name="T19" fmla="*/ 2 h 18"/>
                    <a:gd name="T20" fmla="*/ 6 w 47"/>
                    <a:gd name="T21" fmla="*/ 2 h 18"/>
                    <a:gd name="T22" fmla="*/ 9 w 47"/>
                    <a:gd name="T23" fmla="*/ 2 h 18"/>
                    <a:gd name="T24" fmla="*/ 12 w 47"/>
                    <a:gd name="T25" fmla="*/ 3 h 18"/>
                    <a:gd name="T26" fmla="*/ 14 w 47"/>
                    <a:gd name="T27" fmla="*/ 3 h 18"/>
                    <a:gd name="T28" fmla="*/ 18 w 47"/>
                    <a:gd name="T29" fmla="*/ 3 h 18"/>
                    <a:gd name="T30" fmla="*/ 20 w 47"/>
                    <a:gd name="T31" fmla="*/ 3 h 18"/>
                    <a:gd name="T32" fmla="*/ 23 w 47"/>
                    <a:gd name="T33" fmla="*/ 3 h 18"/>
                    <a:gd name="T34" fmla="*/ 22 w 47"/>
                    <a:gd name="T35" fmla="*/ 1 h 18"/>
                    <a:gd name="T36" fmla="*/ 19 w 47"/>
                    <a:gd name="T37" fmla="*/ 1 h 18"/>
                    <a:gd name="T38" fmla="*/ 16 w 47"/>
                    <a:gd name="T39" fmla="*/ 1 h 18"/>
                    <a:gd name="T40" fmla="*/ 13 w 47"/>
                    <a:gd name="T41" fmla="*/ 1 h 18"/>
                    <a:gd name="T42" fmla="*/ 11 w 47"/>
                    <a:gd name="T43" fmla="*/ 0 h 18"/>
                    <a:gd name="T44" fmla="*/ 8 w 47"/>
                    <a:gd name="T45" fmla="*/ 0 h 18"/>
                    <a:gd name="T46" fmla="*/ 6 w 47"/>
                    <a:gd name="T47" fmla="*/ 0 h 18"/>
                    <a:gd name="T48" fmla="*/ 3 w 47"/>
                    <a:gd name="T49" fmla="*/ 0 h 18"/>
                    <a:gd name="T50" fmla="*/ 2 w 47"/>
                    <a:gd name="T51" fmla="*/ 0 h 18"/>
                    <a:gd name="T52" fmla="*/ 1 w 47"/>
                    <a:gd name="T53" fmla="*/ 0 h 18"/>
                    <a:gd name="T54" fmla="*/ 1 w 47"/>
                    <a:gd name="T55" fmla="*/ 2 h 18"/>
                    <a:gd name="T56" fmla="*/ 1 w 47"/>
                    <a:gd name="T57" fmla="*/ 3 h 18"/>
                    <a:gd name="T58" fmla="*/ 3 w 47"/>
                    <a:gd name="T59" fmla="*/ 4 h 18"/>
                    <a:gd name="T60" fmla="*/ 6 w 47"/>
                    <a:gd name="T61" fmla="*/ 5 h 18"/>
                    <a:gd name="T62" fmla="*/ 11 w 47"/>
                    <a:gd name="T63" fmla="*/ 7 h 18"/>
                    <a:gd name="T64" fmla="*/ 15 w 47"/>
                    <a:gd name="T65" fmla="*/ 9 h 18"/>
                    <a:gd name="T66" fmla="*/ 19 w 47"/>
                    <a:gd name="T67" fmla="*/ 7 h 18"/>
                    <a:gd name="T68" fmla="*/ 19 w 47"/>
                    <a:gd name="T69" fmla="*/ 9 h 18"/>
                    <a:gd name="T70" fmla="*/ 19 w 47"/>
                    <a:gd name="T71" fmla="*/ 9 h 18"/>
                    <a:gd name="T72" fmla="*/ 19 w 47"/>
                    <a:gd name="T73" fmla="*/ 9 h 18"/>
                    <a:gd name="T74" fmla="*/ 20 w 47"/>
                    <a:gd name="T75" fmla="*/ 9 h 18"/>
                    <a:gd name="T76" fmla="*/ 20 w 47"/>
                    <a:gd name="T77" fmla="*/ 9 h 18"/>
                    <a:gd name="T78" fmla="*/ 20 w 47"/>
                    <a:gd name="T79" fmla="*/ 9 h 18"/>
                    <a:gd name="T80" fmla="*/ 19 w 47"/>
                    <a:gd name="T81" fmla="*/ 7 h 18"/>
                    <a:gd name="T82" fmla="*/ 19 w 47"/>
                    <a:gd name="T83" fmla="*/ 7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 h="18">
                      <a:moveTo>
                        <a:pt x="38" y="18"/>
                      </a:moveTo>
                      <a:lnTo>
                        <a:pt x="39" y="14"/>
                      </a:lnTo>
                      <a:lnTo>
                        <a:pt x="32" y="12"/>
                      </a:lnTo>
                      <a:lnTo>
                        <a:pt x="27" y="11"/>
                      </a:lnTo>
                      <a:lnTo>
                        <a:pt x="22" y="9"/>
                      </a:lnTo>
                      <a:lnTo>
                        <a:pt x="17" y="7"/>
                      </a:lnTo>
                      <a:lnTo>
                        <a:pt x="13" y="6"/>
                      </a:lnTo>
                      <a:lnTo>
                        <a:pt x="10" y="5"/>
                      </a:lnTo>
                      <a:lnTo>
                        <a:pt x="8" y="4"/>
                      </a:lnTo>
                      <a:lnTo>
                        <a:pt x="6" y="3"/>
                      </a:lnTo>
                      <a:lnTo>
                        <a:pt x="4" y="2"/>
                      </a:lnTo>
                      <a:lnTo>
                        <a:pt x="3" y="2"/>
                      </a:lnTo>
                      <a:lnTo>
                        <a:pt x="4" y="3"/>
                      </a:lnTo>
                      <a:lnTo>
                        <a:pt x="3" y="4"/>
                      </a:lnTo>
                      <a:lnTo>
                        <a:pt x="4" y="4"/>
                      </a:lnTo>
                      <a:lnTo>
                        <a:pt x="5" y="4"/>
                      </a:lnTo>
                      <a:lnTo>
                        <a:pt x="6" y="4"/>
                      </a:lnTo>
                      <a:lnTo>
                        <a:pt x="9" y="4"/>
                      </a:lnTo>
                      <a:lnTo>
                        <a:pt x="11" y="4"/>
                      </a:lnTo>
                      <a:lnTo>
                        <a:pt x="13" y="4"/>
                      </a:lnTo>
                      <a:lnTo>
                        <a:pt x="15" y="4"/>
                      </a:lnTo>
                      <a:lnTo>
                        <a:pt x="18" y="4"/>
                      </a:lnTo>
                      <a:lnTo>
                        <a:pt x="21" y="4"/>
                      </a:lnTo>
                      <a:lnTo>
                        <a:pt x="24" y="5"/>
                      </a:lnTo>
                      <a:lnTo>
                        <a:pt x="27" y="5"/>
                      </a:lnTo>
                      <a:lnTo>
                        <a:pt x="29" y="5"/>
                      </a:lnTo>
                      <a:lnTo>
                        <a:pt x="33" y="5"/>
                      </a:lnTo>
                      <a:lnTo>
                        <a:pt x="36" y="6"/>
                      </a:lnTo>
                      <a:lnTo>
                        <a:pt x="38" y="6"/>
                      </a:lnTo>
                      <a:lnTo>
                        <a:pt x="41" y="6"/>
                      </a:lnTo>
                      <a:lnTo>
                        <a:pt x="44" y="6"/>
                      </a:lnTo>
                      <a:lnTo>
                        <a:pt x="47" y="6"/>
                      </a:lnTo>
                      <a:lnTo>
                        <a:pt x="47" y="2"/>
                      </a:lnTo>
                      <a:lnTo>
                        <a:pt x="44" y="2"/>
                      </a:lnTo>
                      <a:lnTo>
                        <a:pt x="41" y="2"/>
                      </a:lnTo>
                      <a:lnTo>
                        <a:pt x="38" y="2"/>
                      </a:lnTo>
                      <a:lnTo>
                        <a:pt x="36" y="2"/>
                      </a:lnTo>
                      <a:lnTo>
                        <a:pt x="33" y="1"/>
                      </a:lnTo>
                      <a:lnTo>
                        <a:pt x="30" y="1"/>
                      </a:lnTo>
                      <a:lnTo>
                        <a:pt x="27" y="1"/>
                      </a:lnTo>
                      <a:lnTo>
                        <a:pt x="24" y="1"/>
                      </a:lnTo>
                      <a:lnTo>
                        <a:pt x="21" y="0"/>
                      </a:lnTo>
                      <a:lnTo>
                        <a:pt x="18" y="0"/>
                      </a:lnTo>
                      <a:lnTo>
                        <a:pt x="16" y="0"/>
                      </a:lnTo>
                      <a:lnTo>
                        <a:pt x="13" y="0"/>
                      </a:lnTo>
                      <a:lnTo>
                        <a:pt x="11" y="0"/>
                      </a:lnTo>
                      <a:lnTo>
                        <a:pt x="9" y="0"/>
                      </a:lnTo>
                      <a:lnTo>
                        <a:pt x="6" y="0"/>
                      </a:lnTo>
                      <a:lnTo>
                        <a:pt x="5" y="0"/>
                      </a:lnTo>
                      <a:lnTo>
                        <a:pt x="4" y="0"/>
                      </a:lnTo>
                      <a:lnTo>
                        <a:pt x="3" y="0"/>
                      </a:lnTo>
                      <a:lnTo>
                        <a:pt x="1" y="0"/>
                      </a:lnTo>
                      <a:lnTo>
                        <a:pt x="0" y="2"/>
                      </a:lnTo>
                      <a:lnTo>
                        <a:pt x="1" y="4"/>
                      </a:lnTo>
                      <a:lnTo>
                        <a:pt x="2" y="5"/>
                      </a:lnTo>
                      <a:lnTo>
                        <a:pt x="3" y="6"/>
                      </a:lnTo>
                      <a:lnTo>
                        <a:pt x="5" y="7"/>
                      </a:lnTo>
                      <a:lnTo>
                        <a:pt x="6" y="8"/>
                      </a:lnTo>
                      <a:lnTo>
                        <a:pt x="9" y="9"/>
                      </a:lnTo>
                      <a:lnTo>
                        <a:pt x="12" y="10"/>
                      </a:lnTo>
                      <a:lnTo>
                        <a:pt x="16" y="11"/>
                      </a:lnTo>
                      <a:lnTo>
                        <a:pt x="21" y="12"/>
                      </a:lnTo>
                      <a:lnTo>
                        <a:pt x="25" y="14"/>
                      </a:lnTo>
                      <a:lnTo>
                        <a:pt x="31" y="16"/>
                      </a:lnTo>
                      <a:lnTo>
                        <a:pt x="38" y="18"/>
                      </a:lnTo>
                      <a:lnTo>
                        <a:pt x="38" y="14"/>
                      </a:lnTo>
                      <a:lnTo>
                        <a:pt x="38" y="18"/>
                      </a:lnTo>
                      <a:lnTo>
                        <a:pt x="39" y="18"/>
                      </a:lnTo>
                      <a:lnTo>
                        <a:pt x="39" y="17"/>
                      </a:lnTo>
                      <a:lnTo>
                        <a:pt x="40" y="17"/>
                      </a:lnTo>
                      <a:lnTo>
                        <a:pt x="40" y="16"/>
                      </a:lnTo>
                      <a:lnTo>
                        <a:pt x="40" y="15"/>
                      </a:lnTo>
                      <a:lnTo>
                        <a:pt x="39" y="14"/>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941"/>
                <p:cNvSpPr>
                  <a:spLocks/>
                </p:cNvSpPr>
                <p:nvPr/>
              </p:nvSpPr>
              <p:spPr bwMode="auto">
                <a:xfrm>
                  <a:off x="1069" y="1797"/>
                  <a:ext cx="46" cy="29"/>
                </a:xfrm>
                <a:custGeom>
                  <a:avLst/>
                  <a:gdLst>
                    <a:gd name="T0" fmla="*/ 1 w 66"/>
                    <a:gd name="T1" fmla="*/ 20 h 40"/>
                    <a:gd name="T2" fmla="*/ 2 w 66"/>
                    <a:gd name="T3" fmla="*/ 20 h 40"/>
                    <a:gd name="T4" fmla="*/ 4 w 66"/>
                    <a:gd name="T5" fmla="*/ 18 h 40"/>
                    <a:gd name="T6" fmla="*/ 6 w 66"/>
                    <a:gd name="T7" fmla="*/ 17 h 40"/>
                    <a:gd name="T8" fmla="*/ 7 w 66"/>
                    <a:gd name="T9" fmla="*/ 16 h 40"/>
                    <a:gd name="T10" fmla="*/ 9 w 66"/>
                    <a:gd name="T11" fmla="*/ 14 h 40"/>
                    <a:gd name="T12" fmla="*/ 12 w 66"/>
                    <a:gd name="T13" fmla="*/ 12 h 40"/>
                    <a:gd name="T14" fmla="*/ 14 w 66"/>
                    <a:gd name="T15" fmla="*/ 11 h 40"/>
                    <a:gd name="T16" fmla="*/ 16 w 66"/>
                    <a:gd name="T17" fmla="*/ 9 h 40"/>
                    <a:gd name="T18" fmla="*/ 18 w 66"/>
                    <a:gd name="T19" fmla="*/ 8 h 40"/>
                    <a:gd name="T20" fmla="*/ 20 w 66"/>
                    <a:gd name="T21" fmla="*/ 7 h 40"/>
                    <a:gd name="T22" fmla="*/ 23 w 66"/>
                    <a:gd name="T23" fmla="*/ 5 h 40"/>
                    <a:gd name="T24" fmla="*/ 25 w 66"/>
                    <a:gd name="T25" fmla="*/ 4 h 40"/>
                    <a:gd name="T26" fmla="*/ 27 w 66"/>
                    <a:gd name="T27" fmla="*/ 3 h 40"/>
                    <a:gd name="T28" fmla="*/ 29 w 66"/>
                    <a:gd name="T29" fmla="*/ 3 h 40"/>
                    <a:gd name="T30" fmla="*/ 31 w 66"/>
                    <a:gd name="T31" fmla="*/ 2 h 40"/>
                    <a:gd name="T32" fmla="*/ 32 w 66"/>
                    <a:gd name="T33" fmla="*/ 2 h 40"/>
                    <a:gd name="T34" fmla="*/ 31 w 66"/>
                    <a:gd name="T35" fmla="*/ 0 h 40"/>
                    <a:gd name="T36" fmla="*/ 30 w 66"/>
                    <a:gd name="T37" fmla="*/ 0 h 40"/>
                    <a:gd name="T38" fmla="*/ 28 w 66"/>
                    <a:gd name="T39" fmla="*/ 1 h 40"/>
                    <a:gd name="T40" fmla="*/ 26 w 66"/>
                    <a:gd name="T41" fmla="*/ 1 h 40"/>
                    <a:gd name="T42" fmla="*/ 23 w 66"/>
                    <a:gd name="T43" fmla="*/ 3 h 40"/>
                    <a:gd name="T44" fmla="*/ 21 w 66"/>
                    <a:gd name="T45" fmla="*/ 4 h 40"/>
                    <a:gd name="T46" fmla="*/ 19 w 66"/>
                    <a:gd name="T47" fmla="*/ 5 h 40"/>
                    <a:gd name="T48" fmla="*/ 17 w 66"/>
                    <a:gd name="T49" fmla="*/ 7 h 40"/>
                    <a:gd name="T50" fmla="*/ 14 w 66"/>
                    <a:gd name="T51" fmla="*/ 9 h 40"/>
                    <a:gd name="T52" fmla="*/ 12 w 66"/>
                    <a:gd name="T53" fmla="*/ 10 h 40"/>
                    <a:gd name="T54" fmla="*/ 9 w 66"/>
                    <a:gd name="T55" fmla="*/ 11 h 40"/>
                    <a:gd name="T56" fmla="*/ 8 w 66"/>
                    <a:gd name="T57" fmla="*/ 12 h 40"/>
                    <a:gd name="T58" fmla="*/ 6 w 66"/>
                    <a:gd name="T59" fmla="*/ 15 h 40"/>
                    <a:gd name="T60" fmla="*/ 4 w 66"/>
                    <a:gd name="T61" fmla="*/ 16 h 40"/>
                    <a:gd name="T62" fmla="*/ 2 w 66"/>
                    <a:gd name="T63" fmla="*/ 17 h 40"/>
                    <a:gd name="T64" fmla="*/ 1 w 66"/>
                    <a:gd name="T65" fmla="*/ 18 h 40"/>
                    <a:gd name="T66" fmla="*/ 1 w 66"/>
                    <a:gd name="T67" fmla="*/ 20 h 40"/>
                    <a:gd name="T68" fmla="*/ 1 w 66"/>
                    <a:gd name="T69" fmla="*/ 19 h 40"/>
                    <a:gd name="T70" fmla="*/ 1 w 66"/>
                    <a:gd name="T71" fmla="*/ 20 h 40"/>
                    <a:gd name="T72" fmla="*/ 0 w 66"/>
                    <a:gd name="T73" fmla="*/ 20 h 40"/>
                    <a:gd name="T74" fmla="*/ 1 w 66"/>
                    <a:gd name="T75" fmla="*/ 20 h 40"/>
                    <a:gd name="T76" fmla="*/ 1 w 66"/>
                    <a:gd name="T77" fmla="*/ 20 h 40"/>
                    <a:gd name="T78" fmla="*/ 1 w 66"/>
                    <a:gd name="T79" fmla="*/ 21 h 40"/>
                    <a:gd name="T80" fmla="*/ 1 w 66"/>
                    <a:gd name="T81" fmla="*/ 21 h 40"/>
                    <a:gd name="T82" fmla="*/ 1 w 66"/>
                    <a:gd name="T83" fmla="*/ 21 h 40"/>
                    <a:gd name="T84" fmla="*/ 1 w 66"/>
                    <a:gd name="T85" fmla="*/ 21 h 40"/>
                    <a:gd name="T86" fmla="*/ 1 w 66"/>
                    <a:gd name="T87" fmla="*/ 20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 h="40">
                      <a:moveTo>
                        <a:pt x="3" y="37"/>
                      </a:moveTo>
                      <a:lnTo>
                        <a:pt x="3" y="39"/>
                      </a:lnTo>
                      <a:lnTo>
                        <a:pt x="4" y="38"/>
                      </a:lnTo>
                      <a:lnTo>
                        <a:pt x="5" y="37"/>
                      </a:lnTo>
                      <a:lnTo>
                        <a:pt x="7" y="36"/>
                      </a:lnTo>
                      <a:lnTo>
                        <a:pt x="8" y="35"/>
                      </a:lnTo>
                      <a:lnTo>
                        <a:pt x="9" y="34"/>
                      </a:lnTo>
                      <a:lnTo>
                        <a:pt x="11" y="32"/>
                      </a:lnTo>
                      <a:lnTo>
                        <a:pt x="13" y="31"/>
                      </a:lnTo>
                      <a:lnTo>
                        <a:pt x="15" y="30"/>
                      </a:lnTo>
                      <a:lnTo>
                        <a:pt x="17" y="28"/>
                      </a:lnTo>
                      <a:lnTo>
                        <a:pt x="19" y="26"/>
                      </a:lnTo>
                      <a:lnTo>
                        <a:pt x="21" y="25"/>
                      </a:lnTo>
                      <a:lnTo>
                        <a:pt x="24" y="24"/>
                      </a:lnTo>
                      <a:lnTo>
                        <a:pt x="26" y="22"/>
                      </a:lnTo>
                      <a:lnTo>
                        <a:pt x="28" y="21"/>
                      </a:lnTo>
                      <a:lnTo>
                        <a:pt x="30" y="19"/>
                      </a:lnTo>
                      <a:lnTo>
                        <a:pt x="33" y="18"/>
                      </a:lnTo>
                      <a:lnTo>
                        <a:pt x="35" y="16"/>
                      </a:lnTo>
                      <a:lnTo>
                        <a:pt x="37" y="15"/>
                      </a:lnTo>
                      <a:lnTo>
                        <a:pt x="40" y="14"/>
                      </a:lnTo>
                      <a:lnTo>
                        <a:pt x="42" y="13"/>
                      </a:lnTo>
                      <a:lnTo>
                        <a:pt x="45" y="11"/>
                      </a:lnTo>
                      <a:lnTo>
                        <a:pt x="47" y="10"/>
                      </a:lnTo>
                      <a:lnTo>
                        <a:pt x="49" y="9"/>
                      </a:lnTo>
                      <a:lnTo>
                        <a:pt x="51" y="8"/>
                      </a:lnTo>
                      <a:lnTo>
                        <a:pt x="54" y="7"/>
                      </a:lnTo>
                      <a:lnTo>
                        <a:pt x="56" y="6"/>
                      </a:lnTo>
                      <a:lnTo>
                        <a:pt x="58" y="6"/>
                      </a:lnTo>
                      <a:lnTo>
                        <a:pt x="59" y="5"/>
                      </a:lnTo>
                      <a:lnTo>
                        <a:pt x="61" y="4"/>
                      </a:lnTo>
                      <a:lnTo>
                        <a:pt x="63" y="4"/>
                      </a:lnTo>
                      <a:lnTo>
                        <a:pt x="65" y="4"/>
                      </a:lnTo>
                      <a:lnTo>
                        <a:pt x="66" y="4"/>
                      </a:lnTo>
                      <a:lnTo>
                        <a:pt x="66" y="0"/>
                      </a:lnTo>
                      <a:lnTo>
                        <a:pt x="64" y="0"/>
                      </a:lnTo>
                      <a:lnTo>
                        <a:pt x="63" y="0"/>
                      </a:lnTo>
                      <a:lnTo>
                        <a:pt x="61" y="0"/>
                      </a:lnTo>
                      <a:lnTo>
                        <a:pt x="59" y="1"/>
                      </a:lnTo>
                      <a:lnTo>
                        <a:pt x="57" y="2"/>
                      </a:lnTo>
                      <a:lnTo>
                        <a:pt x="55" y="2"/>
                      </a:lnTo>
                      <a:lnTo>
                        <a:pt x="53" y="3"/>
                      </a:lnTo>
                      <a:lnTo>
                        <a:pt x="51" y="4"/>
                      </a:lnTo>
                      <a:lnTo>
                        <a:pt x="48" y="6"/>
                      </a:lnTo>
                      <a:lnTo>
                        <a:pt x="46" y="6"/>
                      </a:lnTo>
                      <a:lnTo>
                        <a:pt x="43" y="8"/>
                      </a:lnTo>
                      <a:lnTo>
                        <a:pt x="41" y="9"/>
                      </a:lnTo>
                      <a:lnTo>
                        <a:pt x="39" y="10"/>
                      </a:lnTo>
                      <a:lnTo>
                        <a:pt x="36" y="12"/>
                      </a:lnTo>
                      <a:lnTo>
                        <a:pt x="34" y="13"/>
                      </a:lnTo>
                      <a:lnTo>
                        <a:pt x="31" y="14"/>
                      </a:lnTo>
                      <a:lnTo>
                        <a:pt x="29" y="16"/>
                      </a:lnTo>
                      <a:lnTo>
                        <a:pt x="27" y="17"/>
                      </a:lnTo>
                      <a:lnTo>
                        <a:pt x="24" y="19"/>
                      </a:lnTo>
                      <a:lnTo>
                        <a:pt x="22" y="20"/>
                      </a:lnTo>
                      <a:lnTo>
                        <a:pt x="19" y="21"/>
                      </a:lnTo>
                      <a:lnTo>
                        <a:pt x="18" y="23"/>
                      </a:lnTo>
                      <a:lnTo>
                        <a:pt x="16" y="24"/>
                      </a:lnTo>
                      <a:lnTo>
                        <a:pt x="13" y="26"/>
                      </a:lnTo>
                      <a:lnTo>
                        <a:pt x="11" y="27"/>
                      </a:lnTo>
                      <a:lnTo>
                        <a:pt x="9" y="29"/>
                      </a:lnTo>
                      <a:lnTo>
                        <a:pt x="8" y="30"/>
                      </a:lnTo>
                      <a:lnTo>
                        <a:pt x="6" y="31"/>
                      </a:lnTo>
                      <a:lnTo>
                        <a:pt x="4" y="33"/>
                      </a:lnTo>
                      <a:lnTo>
                        <a:pt x="3" y="34"/>
                      </a:lnTo>
                      <a:lnTo>
                        <a:pt x="2" y="35"/>
                      </a:lnTo>
                      <a:lnTo>
                        <a:pt x="1" y="36"/>
                      </a:lnTo>
                      <a:lnTo>
                        <a:pt x="1" y="38"/>
                      </a:lnTo>
                      <a:lnTo>
                        <a:pt x="1" y="36"/>
                      </a:lnTo>
                      <a:lnTo>
                        <a:pt x="1" y="37"/>
                      </a:lnTo>
                      <a:lnTo>
                        <a:pt x="0" y="37"/>
                      </a:lnTo>
                      <a:lnTo>
                        <a:pt x="0" y="38"/>
                      </a:lnTo>
                      <a:lnTo>
                        <a:pt x="1" y="38"/>
                      </a:lnTo>
                      <a:lnTo>
                        <a:pt x="1" y="39"/>
                      </a:lnTo>
                      <a:lnTo>
                        <a:pt x="1" y="40"/>
                      </a:lnTo>
                      <a:lnTo>
                        <a:pt x="2" y="40"/>
                      </a:lnTo>
                      <a:lnTo>
                        <a:pt x="3" y="40"/>
                      </a:lnTo>
                      <a:lnTo>
                        <a:pt x="3" y="39"/>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942"/>
                <p:cNvSpPr>
                  <a:spLocks/>
                </p:cNvSpPr>
                <p:nvPr/>
              </p:nvSpPr>
              <p:spPr bwMode="auto">
                <a:xfrm>
                  <a:off x="556" y="2154"/>
                  <a:ext cx="105" cy="108"/>
                </a:xfrm>
                <a:custGeom>
                  <a:avLst/>
                  <a:gdLst>
                    <a:gd name="T0" fmla="*/ 0 w 151"/>
                    <a:gd name="T1" fmla="*/ 16 h 151"/>
                    <a:gd name="T2" fmla="*/ 10 w 151"/>
                    <a:gd name="T3" fmla="*/ 34 h 151"/>
                    <a:gd name="T4" fmla="*/ 22 w 151"/>
                    <a:gd name="T5" fmla="*/ 53 h 151"/>
                    <a:gd name="T6" fmla="*/ 27 w 151"/>
                    <a:gd name="T7" fmla="*/ 62 h 151"/>
                    <a:gd name="T8" fmla="*/ 33 w 151"/>
                    <a:gd name="T9" fmla="*/ 69 h 151"/>
                    <a:gd name="T10" fmla="*/ 39 w 151"/>
                    <a:gd name="T11" fmla="*/ 74 h 151"/>
                    <a:gd name="T12" fmla="*/ 45 w 151"/>
                    <a:gd name="T13" fmla="*/ 77 h 151"/>
                    <a:gd name="T14" fmla="*/ 47 w 151"/>
                    <a:gd name="T15" fmla="*/ 74 h 151"/>
                    <a:gd name="T16" fmla="*/ 50 w 151"/>
                    <a:gd name="T17" fmla="*/ 67 h 151"/>
                    <a:gd name="T18" fmla="*/ 56 w 151"/>
                    <a:gd name="T19" fmla="*/ 47 h 151"/>
                    <a:gd name="T20" fmla="*/ 63 w 151"/>
                    <a:gd name="T21" fmla="*/ 22 h 151"/>
                    <a:gd name="T22" fmla="*/ 68 w 151"/>
                    <a:gd name="T23" fmla="*/ 10 h 151"/>
                    <a:gd name="T24" fmla="*/ 73 w 151"/>
                    <a:gd name="T25" fmla="*/ 0 h 151"/>
                    <a:gd name="T26" fmla="*/ 65 w 151"/>
                    <a:gd name="T27" fmla="*/ 14 h 151"/>
                    <a:gd name="T28" fmla="*/ 58 w 151"/>
                    <a:gd name="T29" fmla="*/ 30 h 151"/>
                    <a:gd name="T30" fmla="*/ 46 w 151"/>
                    <a:gd name="T31" fmla="*/ 67 h 151"/>
                    <a:gd name="T32" fmla="*/ 42 w 151"/>
                    <a:gd name="T33" fmla="*/ 68 h 151"/>
                    <a:gd name="T34" fmla="*/ 39 w 151"/>
                    <a:gd name="T35" fmla="*/ 67 h 151"/>
                    <a:gd name="T36" fmla="*/ 31 w 151"/>
                    <a:gd name="T37" fmla="*/ 59 h 151"/>
                    <a:gd name="T38" fmla="*/ 24 w 151"/>
                    <a:gd name="T39" fmla="*/ 48 h 151"/>
                    <a:gd name="T40" fmla="*/ 18 w 151"/>
                    <a:gd name="T41" fmla="*/ 38 h 151"/>
                    <a:gd name="T42" fmla="*/ 13 w 151"/>
                    <a:gd name="T43" fmla="*/ 28 h 151"/>
                    <a:gd name="T44" fmla="*/ 9 w 151"/>
                    <a:gd name="T45" fmla="*/ 22 h 151"/>
                    <a:gd name="T46" fmla="*/ 5 w 151"/>
                    <a:gd name="T47" fmla="*/ 19 h 151"/>
                    <a:gd name="T48" fmla="*/ 0 w 151"/>
                    <a:gd name="T49" fmla="*/ 16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151">
                      <a:moveTo>
                        <a:pt x="0" y="32"/>
                      </a:moveTo>
                      <a:lnTo>
                        <a:pt x="22" y="66"/>
                      </a:lnTo>
                      <a:lnTo>
                        <a:pt x="44" y="103"/>
                      </a:lnTo>
                      <a:lnTo>
                        <a:pt x="56" y="120"/>
                      </a:lnTo>
                      <a:lnTo>
                        <a:pt x="67" y="134"/>
                      </a:lnTo>
                      <a:lnTo>
                        <a:pt x="80" y="145"/>
                      </a:lnTo>
                      <a:lnTo>
                        <a:pt x="93" y="151"/>
                      </a:lnTo>
                      <a:lnTo>
                        <a:pt x="98" y="145"/>
                      </a:lnTo>
                      <a:lnTo>
                        <a:pt x="103" y="131"/>
                      </a:lnTo>
                      <a:lnTo>
                        <a:pt x="115" y="92"/>
                      </a:lnTo>
                      <a:lnTo>
                        <a:pt x="131" y="43"/>
                      </a:lnTo>
                      <a:lnTo>
                        <a:pt x="141" y="20"/>
                      </a:lnTo>
                      <a:lnTo>
                        <a:pt x="151" y="0"/>
                      </a:lnTo>
                      <a:lnTo>
                        <a:pt x="134" y="27"/>
                      </a:lnTo>
                      <a:lnTo>
                        <a:pt x="121" y="59"/>
                      </a:lnTo>
                      <a:lnTo>
                        <a:pt x="95" y="131"/>
                      </a:lnTo>
                      <a:lnTo>
                        <a:pt x="88" y="133"/>
                      </a:lnTo>
                      <a:lnTo>
                        <a:pt x="80" y="131"/>
                      </a:lnTo>
                      <a:lnTo>
                        <a:pt x="64" y="115"/>
                      </a:lnTo>
                      <a:lnTo>
                        <a:pt x="49" y="93"/>
                      </a:lnTo>
                      <a:lnTo>
                        <a:pt x="37" y="74"/>
                      </a:lnTo>
                      <a:lnTo>
                        <a:pt x="27" y="55"/>
                      </a:lnTo>
                      <a:lnTo>
                        <a:pt x="19" y="43"/>
                      </a:lnTo>
                      <a:lnTo>
                        <a:pt x="10" y="37"/>
                      </a:lnTo>
                      <a:lnTo>
                        <a:pt x="0" y="32"/>
                      </a:lnTo>
                      <a:close/>
                    </a:path>
                  </a:pathLst>
                </a:custGeom>
                <a:solidFill>
                  <a:srgbClr val="8C5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943"/>
                <p:cNvSpPr>
                  <a:spLocks/>
                </p:cNvSpPr>
                <p:nvPr/>
              </p:nvSpPr>
              <p:spPr bwMode="auto">
                <a:xfrm>
                  <a:off x="713" y="1928"/>
                  <a:ext cx="4" cy="93"/>
                </a:xfrm>
                <a:custGeom>
                  <a:avLst/>
                  <a:gdLst>
                    <a:gd name="T0" fmla="*/ 0 w 5"/>
                    <a:gd name="T1" fmla="*/ 0 h 131"/>
                    <a:gd name="T2" fmla="*/ 0 w 5"/>
                    <a:gd name="T3" fmla="*/ 66 h 131"/>
                    <a:gd name="T4" fmla="*/ 2 w 5"/>
                    <a:gd name="T5" fmla="*/ 58 h 131"/>
                    <a:gd name="T6" fmla="*/ 3 w 5"/>
                    <a:gd name="T7" fmla="*/ 34 h 131"/>
                    <a:gd name="T8" fmla="*/ 2 w 5"/>
                    <a:gd name="T9" fmla="*/ 11 h 131"/>
                    <a:gd name="T10" fmla="*/ 0 w 5"/>
                    <a:gd name="T11" fmla="*/ 0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31">
                      <a:moveTo>
                        <a:pt x="0" y="0"/>
                      </a:moveTo>
                      <a:lnTo>
                        <a:pt x="0" y="131"/>
                      </a:lnTo>
                      <a:lnTo>
                        <a:pt x="2" y="115"/>
                      </a:lnTo>
                      <a:lnTo>
                        <a:pt x="5" y="68"/>
                      </a:lnTo>
                      <a:lnTo>
                        <a:pt x="3"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944"/>
                <p:cNvSpPr>
                  <a:spLocks/>
                </p:cNvSpPr>
                <p:nvPr/>
              </p:nvSpPr>
              <p:spPr bwMode="auto">
                <a:xfrm>
                  <a:off x="713" y="1724"/>
                  <a:ext cx="223" cy="531"/>
                </a:xfrm>
                <a:custGeom>
                  <a:avLst/>
                  <a:gdLst>
                    <a:gd name="T0" fmla="*/ 2 w 320"/>
                    <a:gd name="T1" fmla="*/ 107 h 746"/>
                    <a:gd name="T2" fmla="*/ 43 w 320"/>
                    <a:gd name="T3" fmla="*/ 209 h 746"/>
                    <a:gd name="T4" fmla="*/ 52 w 320"/>
                    <a:gd name="T5" fmla="*/ 236 h 746"/>
                    <a:gd name="T6" fmla="*/ 44 w 320"/>
                    <a:gd name="T7" fmla="*/ 273 h 746"/>
                    <a:gd name="T8" fmla="*/ 36 w 320"/>
                    <a:gd name="T9" fmla="*/ 299 h 746"/>
                    <a:gd name="T10" fmla="*/ 23 w 320"/>
                    <a:gd name="T11" fmla="*/ 335 h 746"/>
                    <a:gd name="T12" fmla="*/ 38 w 320"/>
                    <a:gd name="T13" fmla="*/ 352 h 746"/>
                    <a:gd name="T14" fmla="*/ 63 w 320"/>
                    <a:gd name="T15" fmla="*/ 378 h 746"/>
                    <a:gd name="T16" fmla="*/ 52 w 320"/>
                    <a:gd name="T17" fmla="*/ 349 h 746"/>
                    <a:gd name="T18" fmla="*/ 58 w 320"/>
                    <a:gd name="T19" fmla="*/ 346 h 746"/>
                    <a:gd name="T20" fmla="*/ 95 w 320"/>
                    <a:gd name="T21" fmla="*/ 340 h 746"/>
                    <a:gd name="T22" fmla="*/ 87 w 320"/>
                    <a:gd name="T23" fmla="*/ 330 h 746"/>
                    <a:gd name="T24" fmla="*/ 45 w 320"/>
                    <a:gd name="T25" fmla="*/ 335 h 746"/>
                    <a:gd name="T26" fmla="*/ 38 w 320"/>
                    <a:gd name="T27" fmla="*/ 315 h 746"/>
                    <a:gd name="T28" fmla="*/ 54 w 320"/>
                    <a:gd name="T29" fmla="*/ 278 h 746"/>
                    <a:gd name="T30" fmla="*/ 87 w 320"/>
                    <a:gd name="T31" fmla="*/ 260 h 746"/>
                    <a:gd name="T32" fmla="*/ 103 w 320"/>
                    <a:gd name="T33" fmla="*/ 267 h 746"/>
                    <a:gd name="T34" fmla="*/ 119 w 320"/>
                    <a:gd name="T35" fmla="*/ 288 h 746"/>
                    <a:gd name="T36" fmla="*/ 130 w 320"/>
                    <a:gd name="T37" fmla="*/ 303 h 746"/>
                    <a:gd name="T38" fmla="*/ 119 w 320"/>
                    <a:gd name="T39" fmla="*/ 271 h 746"/>
                    <a:gd name="T40" fmla="*/ 114 w 320"/>
                    <a:gd name="T41" fmla="*/ 261 h 746"/>
                    <a:gd name="T42" fmla="*/ 133 w 320"/>
                    <a:gd name="T43" fmla="*/ 252 h 746"/>
                    <a:gd name="T44" fmla="*/ 146 w 320"/>
                    <a:gd name="T45" fmla="*/ 233 h 746"/>
                    <a:gd name="T46" fmla="*/ 110 w 320"/>
                    <a:gd name="T47" fmla="*/ 243 h 746"/>
                    <a:gd name="T48" fmla="*/ 65 w 320"/>
                    <a:gd name="T49" fmla="*/ 241 h 746"/>
                    <a:gd name="T50" fmla="*/ 82 w 320"/>
                    <a:gd name="T51" fmla="*/ 214 h 746"/>
                    <a:gd name="T52" fmla="*/ 116 w 320"/>
                    <a:gd name="T53" fmla="*/ 201 h 746"/>
                    <a:gd name="T54" fmla="*/ 153 w 320"/>
                    <a:gd name="T55" fmla="*/ 194 h 746"/>
                    <a:gd name="T56" fmla="*/ 105 w 320"/>
                    <a:gd name="T57" fmla="*/ 196 h 746"/>
                    <a:gd name="T58" fmla="*/ 144 w 320"/>
                    <a:gd name="T59" fmla="*/ 152 h 746"/>
                    <a:gd name="T60" fmla="*/ 111 w 320"/>
                    <a:gd name="T61" fmla="*/ 179 h 746"/>
                    <a:gd name="T62" fmla="*/ 80 w 320"/>
                    <a:gd name="T63" fmla="*/ 203 h 746"/>
                    <a:gd name="T64" fmla="*/ 78 w 320"/>
                    <a:gd name="T65" fmla="*/ 189 h 746"/>
                    <a:gd name="T66" fmla="*/ 89 w 320"/>
                    <a:gd name="T67" fmla="*/ 162 h 746"/>
                    <a:gd name="T68" fmla="*/ 100 w 320"/>
                    <a:gd name="T69" fmla="*/ 137 h 746"/>
                    <a:gd name="T70" fmla="*/ 134 w 320"/>
                    <a:gd name="T71" fmla="*/ 110 h 746"/>
                    <a:gd name="T72" fmla="*/ 125 w 320"/>
                    <a:gd name="T73" fmla="*/ 95 h 746"/>
                    <a:gd name="T74" fmla="*/ 119 w 320"/>
                    <a:gd name="T75" fmla="*/ 106 h 746"/>
                    <a:gd name="T76" fmla="*/ 86 w 320"/>
                    <a:gd name="T77" fmla="*/ 135 h 746"/>
                    <a:gd name="T78" fmla="*/ 82 w 320"/>
                    <a:gd name="T79" fmla="*/ 127 h 746"/>
                    <a:gd name="T80" fmla="*/ 93 w 320"/>
                    <a:gd name="T81" fmla="*/ 96 h 746"/>
                    <a:gd name="T82" fmla="*/ 147 w 320"/>
                    <a:gd name="T83" fmla="*/ 2 h 746"/>
                    <a:gd name="T84" fmla="*/ 139 w 320"/>
                    <a:gd name="T85" fmla="*/ 3 h 746"/>
                    <a:gd name="T86" fmla="*/ 103 w 320"/>
                    <a:gd name="T87" fmla="*/ 65 h 746"/>
                    <a:gd name="T88" fmla="*/ 89 w 320"/>
                    <a:gd name="T89" fmla="*/ 64 h 746"/>
                    <a:gd name="T90" fmla="*/ 80 w 320"/>
                    <a:gd name="T91" fmla="*/ 84 h 746"/>
                    <a:gd name="T92" fmla="*/ 72 w 320"/>
                    <a:gd name="T93" fmla="*/ 137 h 746"/>
                    <a:gd name="T94" fmla="*/ 69 w 320"/>
                    <a:gd name="T95" fmla="*/ 175 h 746"/>
                    <a:gd name="T96" fmla="*/ 59 w 320"/>
                    <a:gd name="T97" fmla="*/ 212 h 746"/>
                    <a:gd name="T98" fmla="*/ 52 w 320"/>
                    <a:gd name="T99" fmla="*/ 172 h 746"/>
                    <a:gd name="T100" fmla="*/ 57 w 320"/>
                    <a:gd name="T101" fmla="*/ 95 h 746"/>
                    <a:gd name="T102" fmla="*/ 55 w 320"/>
                    <a:gd name="T103" fmla="*/ 73 h 746"/>
                    <a:gd name="T104" fmla="*/ 47 w 320"/>
                    <a:gd name="T105" fmla="*/ 95 h 746"/>
                    <a:gd name="T106" fmla="*/ 42 w 320"/>
                    <a:gd name="T107" fmla="*/ 142 h 746"/>
                    <a:gd name="T108" fmla="*/ 28 w 320"/>
                    <a:gd name="T109" fmla="*/ 149 h 746"/>
                    <a:gd name="T110" fmla="*/ 0 w 320"/>
                    <a:gd name="T111" fmla="*/ 81 h 7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0" h="746">
                      <a:moveTo>
                        <a:pt x="0" y="160"/>
                      </a:moveTo>
                      <a:lnTo>
                        <a:pt x="0" y="203"/>
                      </a:lnTo>
                      <a:lnTo>
                        <a:pt x="5" y="211"/>
                      </a:lnTo>
                      <a:lnTo>
                        <a:pt x="17" y="238"/>
                      </a:lnTo>
                      <a:lnTo>
                        <a:pt x="48" y="311"/>
                      </a:lnTo>
                      <a:lnTo>
                        <a:pt x="88" y="413"/>
                      </a:lnTo>
                      <a:lnTo>
                        <a:pt x="101" y="431"/>
                      </a:lnTo>
                      <a:lnTo>
                        <a:pt x="107" y="449"/>
                      </a:lnTo>
                      <a:lnTo>
                        <a:pt x="108" y="467"/>
                      </a:lnTo>
                      <a:lnTo>
                        <a:pt x="105" y="485"/>
                      </a:lnTo>
                      <a:lnTo>
                        <a:pt x="95" y="521"/>
                      </a:lnTo>
                      <a:lnTo>
                        <a:pt x="90" y="539"/>
                      </a:lnTo>
                      <a:lnTo>
                        <a:pt x="88" y="557"/>
                      </a:lnTo>
                      <a:lnTo>
                        <a:pt x="83" y="574"/>
                      </a:lnTo>
                      <a:lnTo>
                        <a:pt x="75" y="590"/>
                      </a:lnTo>
                      <a:lnTo>
                        <a:pt x="58" y="626"/>
                      </a:lnTo>
                      <a:lnTo>
                        <a:pt x="51" y="643"/>
                      </a:lnTo>
                      <a:lnTo>
                        <a:pt x="48" y="660"/>
                      </a:lnTo>
                      <a:lnTo>
                        <a:pt x="50" y="675"/>
                      </a:lnTo>
                      <a:lnTo>
                        <a:pt x="59" y="688"/>
                      </a:lnTo>
                      <a:lnTo>
                        <a:pt x="79" y="694"/>
                      </a:lnTo>
                      <a:lnTo>
                        <a:pt x="100" y="708"/>
                      </a:lnTo>
                      <a:lnTo>
                        <a:pt x="118" y="726"/>
                      </a:lnTo>
                      <a:lnTo>
                        <a:pt x="130" y="746"/>
                      </a:lnTo>
                      <a:lnTo>
                        <a:pt x="147" y="728"/>
                      </a:lnTo>
                      <a:lnTo>
                        <a:pt x="122" y="702"/>
                      </a:lnTo>
                      <a:lnTo>
                        <a:pt x="107" y="690"/>
                      </a:lnTo>
                      <a:lnTo>
                        <a:pt x="92" y="681"/>
                      </a:lnTo>
                      <a:lnTo>
                        <a:pt x="105" y="683"/>
                      </a:lnTo>
                      <a:lnTo>
                        <a:pt x="119" y="683"/>
                      </a:lnTo>
                      <a:lnTo>
                        <a:pt x="145" y="678"/>
                      </a:lnTo>
                      <a:lnTo>
                        <a:pt x="170" y="672"/>
                      </a:lnTo>
                      <a:lnTo>
                        <a:pt x="196" y="670"/>
                      </a:lnTo>
                      <a:lnTo>
                        <a:pt x="211" y="652"/>
                      </a:lnTo>
                      <a:lnTo>
                        <a:pt x="195" y="650"/>
                      </a:lnTo>
                      <a:lnTo>
                        <a:pt x="179" y="651"/>
                      </a:lnTo>
                      <a:lnTo>
                        <a:pt x="148" y="657"/>
                      </a:lnTo>
                      <a:lnTo>
                        <a:pt x="113" y="661"/>
                      </a:lnTo>
                      <a:lnTo>
                        <a:pt x="93" y="660"/>
                      </a:lnTo>
                      <a:lnTo>
                        <a:pt x="73" y="654"/>
                      </a:lnTo>
                      <a:lnTo>
                        <a:pt x="74" y="639"/>
                      </a:lnTo>
                      <a:lnTo>
                        <a:pt x="78" y="623"/>
                      </a:lnTo>
                      <a:lnTo>
                        <a:pt x="90" y="594"/>
                      </a:lnTo>
                      <a:lnTo>
                        <a:pt x="101" y="570"/>
                      </a:lnTo>
                      <a:lnTo>
                        <a:pt x="111" y="550"/>
                      </a:lnTo>
                      <a:lnTo>
                        <a:pt x="137" y="515"/>
                      </a:lnTo>
                      <a:lnTo>
                        <a:pt x="158" y="514"/>
                      </a:lnTo>
                      <a:lnTo>
                        <a:pt x="179" y="513"/>
                      </a:lnTo>
                      <a:lnTo>
                        <a:pt x="189" y="514"/>
                      </a:lnTo>
                      <a:lnTo>
                        <a:pt x="201" y="519"/>
                      </a:lnTo>
                      <a:lnTo>
                        <a:pt x="213" y="527"/>
                      </a:lnTo>
                      <a:lnTo>
                        <a:pt x="225" y="539"/>
                      </a:lnTo>
                      <a:lnTo>
                        <a:pt x="237" y="553"/>
                      </a:lnTo>
                      <a:lnTo>
                        <a:pt x="245" y="569"/>
                      </a:lnTo>
                      <a:lnTo>
                        <a:pt x="251" y="588"/>
                      </a:lnTo>
                      <a:lnTo>
                        <a:pt x="254" y="610"/>
                      </a:lnTo>
                      <a:lnTo>
                        <a:pt x="269" y="597"/>
                      </a:lnTo>
                      <a:lnTo>
                        <a:pt x="250" y="547"/>
                      </a:lnTo>
                      <a:lnTo>
                        <a:pt x="249" y="540"/>
                      </a:lnTo>
                      <a:lnTo>
                        <a:pt x="246" y="535"/>
                      </a:lnTo>
                      <a:lnTo>
                        <a:pt x="239" y="527"/>
                      </a:lnTo>
                      <a:lnTo>
                        <a:pt x="235" y="518"/>
                      </a:lnTo>
                      <a:lnTo>
                        <a:pt x="236" y="514"/>
                      </a:lnTo>
                      <a:lnTo>
                        <a:pt x="239" y="508"/>
                      </a:lnTo>
                      <a:lnTo>
                        <a:pt x="257" y="504"/>
                      </a:lnTo>
                      <a:lnTo>
                        <a:pt x="274" y="497"/>
                      </a:lnTo>
                      <a:lnTo>
                        <a:pt x="293" y="489"/>
                      </a:lnTo>
                      <a:lnTo>
                        <a:pt x="313" y="487"/>
                      </a:lnTo>
                      <a:lnTo>
                        <a:pt x="300" y="460"/>
                      </a:lnTo>
                      <a:lnTo>
                        <a:pt x="268" y="467"/>
                      </a:lnTo>
                      <a:lnTo>
                        <a:pt x="243" y="476"/>
                      </a:lnTo>
                      <a:lnTo>
                        <a:pt x="227" y="479"/>
                      </a:lnTo>
                      <a:lnTo>
                        <a:pt x="205" y="481"/>
                      </a:lnTo>
                      <a:lnTo>
                        <a:pt x="175" y="480"/>
                      </a:lnTo>
                      <a:lnTo>
                        <a:pt x="133" y="476"/>
                      </a:lnTo>
                      <a:lnTo>
                        <a:pt x="140" y="459"/>
                      </a:lnTo>
                      <a:lnTo>
                        <a:pt x="149" y="445"/>
                      </a:lnTo>
                      <a:lnTo>
                        <a:pt x="168" y="422"/>
                      </a:lnTo>
                      <a:lnTo>
                        <a:pt x="190" y="408"/>
                      </a:lnTo>
                      <a:lnTo>
                        <a:pt x="214" y="400"/>
                      </a:lnTo>
                      <a:lnTo>
                        <a:pt x="240" y="396"/>
                      </a:lnTo>
                      <a:lnTo>
                        <a:pt x="266" y="395"/>
                      </a:lnTo>
                      <a:lnTo>
                        <a:pt x="320" y="395"/>
                      </a:lnTo>
                      <a:lnTo>
                        <a:pt x="314" y="382"/>
                      </a:lnTo>
                      <a:lnTo>
                        <a:pt x="266" y="381"/>
                      </a:lnTo>
                      <a:lnTo>
                        <a:pt x="241" y="383"/>
                      </a:lnTo>
                      <a:lnTo>
                        <a:pt x="215" y="386"/>
                      </a:lnTo>
                      <a:lnTo>
                        <a:pt x="253" y="340"/>
                      </a:lnTo>
                      <a:lnTo>
                        <a:pt x="276" y="316"/>
                      </a:lnTo>
                      <a:lnTo>
                        <a:pt x="296" y="301"/>
                      </a:lnTo>
                      <a:lnTo>
                        <a:pt x="287" y="289"/>
                      </a:lnTo>
                      <a:lnTo>
                        <a:pt x="256" y="320"/>
                      </a:lnTo>
                      <a:lnTo>
                        <a:pt x="228" y="352"/>
                      </a:lnTo>
                      <a:lnTo>
                        <a:pt x="200" y="380"/>
                      </a:lnTo>
                      <a:lnTo>
                        <a:pt x="184" y="391"/>
                      </a:lnTo>
                      <a:lnTo>
                        <a:pt x="165" y="400"/>
                      </a:lnTo>
                      <a:lnTo>
                        <a:pt x="160" y="391"/>
                      </a:lnTo>
                      <a:lnTo>
                        <a:pt x="159" y="382"/>
                      </a:lnTo>
                      <a:lnTo>
                        <a:pt x="160" y="373"/>
                      </a:lnTo>
                      <a:lnTo>
                        <a:pt x="163" y="364"/>
                      </a:lnTo>
                      <a:lnTo>
                        <a:pt x="173" y="344"/>
                      </a:lnTo>
                      <a:lnTo>
                        <a:pt x="184" y="321"/>
                      </a:lnTo>
                      <a:lnTo>
                        <a:pt x="187" y="302"/>
                      </a:lnTo>
                      <a:lnTo>
                        <a:pt x="194" y="285"/>
                      </a:lnTo>
                      <a:lnTo>
                        <a:pt x="205" y="270"/>
                      </a:lnTo>
                      <a:lnTo>
                        <a:pt x="218" y="256"/>
                      </a:lnTo>
                      <a:lnTo>
                        <a:pt x="248" y="233"/>
                      </a:lnTo>
                      <a:lnTo>
                        <a:pt x="276" y="217"/>
                      </a:lnTo>
                      <a:lnTo>
                        <a:pt x="270" y="201"/>
                      </a:lnTo>
                      <a:lnTo>
                        <a:pt x="267" y="185"/>
                      </a:lnTo>
                      <a:lnTo>
                        <a:pt x="258" y="188"/>
                      </a:lnTo>
                      <a:lnTo>
                        <a:pt x="254" y="194"/>
                      </a:lnTo>
                      <a:lnTo>
                        <a:pt x="251" y="202"/>
                      </a:lnTo>
                      <a:lnTo>
                        <a:pt x="245" y="210"/>
                      </a:lnTo>
                      <a:lnTo>
                        <a:pt x="210" y="236"/>
                      </a:lnTo>
                      <a:lnTo>
                        <a:pt x="191" y="251"/>
                      </a:lnTo>
                      <a:lnTo>
                        <a:pt x="178" y="266"/>
                      </a:lnTo>
                      <a:lnTo>
                        <a:pt x="174" y="265"/>
                      </a:lnTo>
                      <a:lnTo>
                        <a:pt x="172" y="262"/>
                      </a:lnTo>
                      <a:lnTo>
                        <a:pt x="170" y="252"/>
                      </a:lnTo>
                      <a:lnTo>
                        <a:pt x="173" y="239"/>
                      </a:lnTo>
                      <a:lnTo>
                        <a:pt x="178" y="223"/>
                      </a:lnTo>
                      <a:lnTo>
                        <a:pt x="191" y="190"/>
                      </a:lnTo>
                      <a:lnTo>
                        <a:pt x="202" y="171"/>
                      </a:lnTo>
                      <a:lnTo>
                        <a:pt x="253" y="89"/>
                      </a:lnTo>
                      <a:lnTo>
                        <a:pt x="303" y="4"/>
                      </a:lnTo>
                      <a:lnTo>
                        <a:pt x="297" y="11"/>
                      </a:lnTo>
                      <a:lnTo>
                        <a:pt x="292" y="11"/>
                      </a:lnTo>
                      <a:lnTo>
                        <a:pt x="287" y="6"/>
                      </a:lnTo>
                      <a:lnTo>
                        <a:pt x="283" y="0"/>
                      </a:lnTo>
                      <a:lnTo>
                        <a:pt x="244" y="72"/>
                      </a:lnTo>
                      <a:lnTo>
                        <a:pt x="212" y="128"/>
                      </a:lnTo>
                      <a:lnTo>
                        <a:pt x="186" y="166"/>
                      </a:lnTo>
                      <a:lnTo>
                        <a:pt x="184" y="146"/>
                      </a:lnTo>
                      <a:lnTo>
                        <a:pt x="183" y="127"/>
                      </a:lnTo>
                      <a:lnTo>
                        <a:pt x="189" y="83"/>
                      </a:lnTo>
                      <a:lnTo>
                        <a:pt x="164" y="108"/>
                      </a:lnTo>
                      <a:lnTo>
                        <a:pt x="165" y="166"/>
                      </a:lnTo>
                      <a:lnTo>
                        <a:pt x="162" y="193"/>
                      </a:lnTo>
                      <a:lnTo>
                        <a:pt x="157" y="221"/>
                      </a:lnTo>
                      <a:lnTo>
                        <a:pt x="149" y="271"/>
                      </a:lnTo>
                      <a:lnTo>
                        <a:pt x="148" y="300"/>
                      </a:lnTo>
                      <a:lnTo>
                        <a:pt x="149" y="323"/>
                      </a:lnTo>
                      <a:lnTo>
                        <a:pt x="142" y="345"/>
                      </a:lnTo>
                      <a:lnTo>
                        <a:pt x="135" y="369"/>
                      </a:lnTo>
                      <a:lnTo>
                        <a:pt x="129" y="394"/>
                      </a:lnTo>
                      <a:lnTo>
                        <a:pt x="120" y="418"/>
                      </a:lnTo>
                      <a:lnTo>
                        <a:pt x="110" y="379"/>
                      </a:lnTo>
                      <a:lnTo>
                        <a:pt x="107" y="357"/>
                      </a:lnTo>
                      <a:lnTo>
                        <a:pt x="108" y="339"/>
                      </a:lnTo>
                      <a:lnTo>
                        <a:pt x="103" y="285"/>
                      </a:lnTo>
                      <a:lnTo>
                        <a:pt x="104" y="230"/>
                      </a:lnTo>
                      <a:lnTo>
                        <a:pt x="117" y="187"/>
                      </a:lnTo>
                      <a:lnTo>
                        <a:pt x="122" y="164"/>
                      </a:lnTo>
                      <a:lnTo>
                        <a:pt x="124" y="140"/>
                      </a:lnTo>
                      <a:lnTo>
                        <a:pt x="113" y="145"/>
                      </a:lnTo>
                      <a:lnTo>
                        <a:pt x="103" y="148"/>
                      </a:lnTo>
                      <a:lnTo>
                        <a:pt x="102" y="170"/>
                      </a:lnTo>
                      <a:lnTo>
                        <a:pt x="98" y="188"/>
                      </a:lnTo>
                      <a:lnTo>
                        <a:pt x="88" y="229"/>
                      </a:lnTo>
                      <a:lnTo>
                        <a:pt x="85" y="254"/>
                      </a:lnTo>
                      <a:lnTo>
                        <a:pt x="86" y="280"/>
                      </a:lnTo>
                      <a:lnTo>
                        <a:pt x="86" y="306"/>
                      </a:lnTo>
                      <a:lnTo>
                        <a:pt x="82" y="329"/>
                      </a:lnTo>
                      <a:lnTo>
                        <a:pt x="58" y="293"/>
                      </a:lnTo>
                      <a:lnTo>
                        <a:pt x="36" y="250"/>
                      </a:lnTo>
                      <a:lnTo>
                        <a:pt x="17" y="203"/>
                      </a:lnTo>
                      <a:lnTo>
                        <a:pt x="0"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945"/>
                <p:cNvSpPr>
                  <a:spLocks/>
                </p:cNvSpPr>
                <p:nvPr/>
              </p:nvSpPr>
              <p:spPr bwMode="auto">
                <a:xfrm>
                  <a:off x="711" y="1838"/>
                  <a:ext cx="4" cy="32"/>
                </a:xfrm>
                <a:custGeom>
                  <a:avLst/>
                  <a:gdLst>
                    <a:gd name="T0" fmla="*/ 3 w 5"/>
                    <a:gd name="T1" fmla="*/ 23 h 45"/>
                    <a:gd name="T2" fmla="*/ 3 w 5"/>
                    <a:gd name="T3" fmla="*/ 1 h 45"/>
                    <a:gd name="T4" fmla="*/ 3 w 5"/>
                    <a:gd name="T5" fmla="*/ 0 h 45"/>
                    <a:gd name="T6" fmla="*/ 2 w 5"/>
                    <a:gd name="T7" fmla="*/ 10 h 45"/>
                    <a:gd name="T8" fmla="*/ 0 w 5"/>
                    <a:gd name="T9" fmla="*/ 18 h 45"/>
                    <a:gd name="T10" fmla="*/ 3 w 5"/>
                    <a:gd name="T11" fmla="*/ 2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45">
                      <a:moveTo>
                        <a:pt x="5" y="45"/>
                      </a:moveTo>
                      <a:lnTo>
                        <a:pt x="5" y="1"/>
                      </a:lnTo>
                      <a:lnTo>
                        <a:pt x="5" y="0"/>
                      </a:lnTo>
                      <a:lnTo>
                        <a:pt x="3" y="20"/>
                      </a:lnTo>
                      <a:lnTo>
                        <a:pt x="0" y="37"/>
                      </a:lnTo>
                      <a:lnTo>
                        <a:pt x="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946"/>
                <p:cNvSpPr>
                  <a:spLocks/>
                </p:cNvSpPr>
                <p:nvPr/>
              </p:nvSpPr>
              <p:spPr bwMode="auto">
                <a:xfrm>
                  <a:off x="649" y="1867"/>
                  <a:ext cx="64" cy="287"/>
                </a:xfrm>
                <a:custGeom>
                  <a:avLst/>
                  <a:gdLst>
                    <a:gd name="T0" fmla="*/ 44 w 94"/>
                    <a:gd name="T1" fmla="*/ 109 h 404"/>
                    <a:gd name="T2" fmla="*/ 44 w 94"/>
                    <a:gd name="T3" fmla="*/ 43 h 404"/>
                    <a:gd name="T4" fmla="*/ 42 w 94"/>
                    <a:gd name="T5" fmla="*/ 32 h 404"/>
                    <a:gd name="T6" fmla="*/ 39 w 94"/>
                    <a:gd name="T7" fmla="*/ 26 h 404"/>
                    <a:gd name="T8" fmla="*/ 39 w 94"/>
                    <a:gd name="T9" fmla="*/ 20 h 404"/>
                    <a:gd name="T10" fmla="*/ 38 w 94"/>
                    <a:gd name="T11" fmla="*/ 4 h 404"/>
                    <a:gd name="T12" fmla="*/ 35 w 94"/>
                    <a:gd name="T13" fmla="*/ 4 h 404"/>
                    <a:gd name="T14" fmla="*/ 33 w 94"/>
                    <a:gd name="T15" fmla="*/ 4 h 404"/>
                    <a:gd name="T16" fmla="*/ 29 w 94"/>
                    <a:gd name="T17" fmla="*/ 0 h 404"/>
                    <a:gd name="T18" fmla="*/ 27 w 94"/>
                    <a:gd name="T19" fmla="*/ 9 h 404"/>
                    <a:gd name="T20" fmla="*/ 35 w 94"/>
                    <a:gd name="T21" fmla="*/ 17 h 404"/>
                    <a:gd name="T22" fmla="*/ 34 w 94"/>
                    <a:gd name="T23" fmla="*/ 19 h 404"/>
                    <a:gd name="T24" fmla="*/ 31 w 94"/>
                    <a:gd name="T25" fmla="*/ 20 h 404"/>
                    <a:gd name="T26" fmla="*/ 25 w 94"/>
                    <a:gd name="T27" fmla="*/ 21 h 404"/>
                    <a:gd name="T28" fmla="*/ 30 w 94"/>
                    <a:gd name="T29" fmla="*/ 25 h 404"/>
                    <a:gd name="T30" fmla="*/ 33 w 94"/>
                    <a:gd name="T31" fmla="*/ 31 h 404"/>
                    <a:gd name="T32" fmla="*/ 36 w 94"/>
                    <a:gd name="T33" fmla="*/ 38 h 404"/>
                    <a:gd name="T34" fmla="*/ 37 w 94"/>
                    <a:gd name="T35" fmla="*/ 45 h 404"/>
                    <a:gd name="T36" fmla="*/ 39 w 94"/>
                    <a:gd name="T37" fmla="*/ 62 h 404"/>
                    <a:gd name="T38" fmla="*/ 40 w 94"/>
                    <a:gd name="T39" fmla="*/ 77 h 404"/>
                    <a:gd name="T40" fmla="*/ 39 w 94"/>
                    <a:gd name="T41" fmla="*/ 94 h 404"/>
                    <a:gd name="T42" fmla="*/ 37 w 94"/>
                    <a:gd name="T43" fmla="*/ 110 h 404"/>
                    <a:gd name="T44" fmla="*/ 34 w 94"/>
                    <a:gd name="T45" fmla="*/ 125 h 404"/>
                    <a:gd name="T46" fmla="*/ 30 w 94"/>
                    <a:gd name="T47" fmla="*/ 139 h 404"/>
                    <a:gd name="T48" fmla="*/ 26 w 94"/>
                    <a:gd name="T49" fmla="*/ 150 h 404"/>
                    <a:gd name="T50" fmla="*/ 21 w 94"/>
                    <a:gd name="T51" fmla="*/ 159 h 404"/>
                    <a:gd name="T52" fmla="*/ 16 w 94"/>
                    <a:gd name="T53" fmla="*/ 165 h 404"/>
                    <a:gd name="T54" fmla="*/ 12 w 94"/>
                    <a:gd name="T55" fmla="*/ 166 h 404"/>
                    <a:gd name="T56" fmla="*/ 10 w 94"/>
                    <a:gd name="T57" fmla="*/ 153 h 404"/>
                    <a:gd name="T58" fmla="*/ 8 w 94"/>
                    <a:gd name="T59" fmla="*/ 137 h 404"/>
                    <a:gd name="T60" fmla="*/ 10 w 94"/>
                    <a:gd name="T61" fmla="*/ 121 h 404"/>
                    <a:gd name="T62" fmla="*/ 12 w 94"/>
                    <a:gd name="T63" fmla="*/ 115 h 404"/>
                    <a:gd name="T64" fmla="*/ 14 w 94"/>
                    <a:gd name="T65" fmla="*/ 111 h 404"/>
                    <a:gd name="T66" fmla="*/ 8 w 94"/>
                    <a:gd name="T67" fmla="*/ 100 h 404"/>
                    <a:gd name="T68" fmla="*/ 5 w 94"/>
                    <a:gd name="T69" fmla="*/ 106 h 404"/>
                    <a:gd name="T70" fmla="*/ 3 w 94"/>
                    <a:gd name="T71" fmla="*/ 112 h 404"/>
                    <a:gd name="T72" fmla="*/ 0 w 94"/>
                    <a:gd name="T73" fmla="*/ 124 h 404"/>
                    <a:gd name="T74" fmla="*/ 0 w 94"/>
                    <a:gd name="T75" fmla="*/ 136 h 404"/>
                    <a:gd name="T76" fmla="*/ 0 w 94"/>
                    <a:gd name="T77" fmla="*/ 139 h 404"/>
                    <a:gd name="T78" fmla="*/ 1 w 94"/>
                    <a:gd name="T79" fmla="*/ 153 h 404"/>
                    <a:gd name="T80" fmla="*/ 5 w 94"/>
                    <a:gd name="T81" fmla="*/ 181 h 404"/>
                    <a:gd name="T82" fmla="*/ 7 w 94"/>
                    <a:gd name="T83" fmla="*/ 194 h 404"/>
                    <a:gd name="T84" fmla="*/ 8 w 94"/>
                    <a:gd name="T85" fmla="*/ 204 h 404"/>
                    <a:gd name="T86" fmla="*/ 11 w 94"/>
                    <a:gd name="T87" fmla="*/ 195 h 404"/>
                    <a:gd name="T88" fmla="*/ 12 w 94"/>
                    <a:gd name="T89" fmla="*/ 193 h 404"/>
                    <a:gd name="T90" fmla="*/ 14 w 94"/>
                    <a:gd name="T91" fmla="*/ 193 h 404"/>
                    <a:gd name="T92" fmla="*/ 18 w 94"/>
                    <a:gd name="T93" fmla="*/ 200 h 404"/>
                    <a:gd name="T94" fmla="*/ 33 w 94"/>
                    <a:gd name="T95" fmla="*/ 154 h 404"/>
                    <a:gd name="T96" fmla="*/ 39 w 94"/>
                    <a:gd name="T97" fmla="*/ 136 h 404"/>
                    <a:gd name="T98" fmla="*/ 42 w 94"/>
                    <a:gd name="T99" fmla="*/ 122 h 404"/>
                    <a:gd name="T100" fmla="*/ 44 w 94"/>
                    <a:gd name="T101" fmla="*/ 109 h 4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 h="404">
                      <a:moveTo>
                        <a:pt x="94" y="216"/>
                      </a:moveTo>
                      <a:lnTo>
                        <a:pt x="94" y="85"/>
                      </a:lnTo>
                      <a:lnTo>
                        <a:pt x="91" y="63"/>
                      </a:lnTo>
                      <a:lnTo>
                        <a:pt x="85" y="51"/>
                      </a:lnTo>
                      <a:lnTo>
                        <a:pt x="83" y="40"/>
                      </a:lnTo>
                      <a:lnTo>
                        <a:pt x="82" y="9"/>
                      </a:lnTo>
                      <a:lnTo>
                        <a:pt x="76" y="9"/>
                      </a:lnTo>
                      <a:lnTo>
                        <a:pt x="71" y="7"/>
                      </a:lnTo>
                      <a:lnTo>
                        <a:pt x="62" y="0"/>
                      </a:lnTo>
                      <a:lnTo>
                        <a:pt x="58" y="19"/>
                      </a:lnTo>
                      <a:lnTo>
                        <a:pt x="77" y="34"/>
                      </a:lnTo>
                      <a:lnTo>
                        <a:pt x="73" y="38"/>
                      </a:lnTo>
                      <a:lnTo>
                        <a:pt x="67" y="40"/>
                      </a:lnTo>
                      <a:lnTo>
                        <a:pt x="54" y="41"/>
                      </a:lnTo>
                      <a:lnTo>
                        <a:pt x="65" y="49"/>
                      </a:lnTo>
                      <a:lnTo>
                        <a:pt x="72" y="61"/>
                      </a:lnTo>
                      <a:lnTo>
                        <a:pt x="78" y="74"/>
                      </a:lnTo>
                      <a:lnTo>
                        <a:pt x="81" y="89"/>
                      </a:lnTo>
                      <a:lnTo>
                        <a:pt x="84" y="122"/>
                      </a:lnTo>
                      <a:lnTo>
                        <a:pt x="86" y="152"/>
                      </a:lnTo>
                      <a:lnTo>
                        <a:pt x="84" y="186"/>
                      </a:lnTo>
                      <a:lnTo>
                        <a:pt x="79" y="218"/>
                      </a:lnTo>
                      <a:lnTo>
                        <a:pt x="73" y="248"/>
                      </a:lnTo>
                      <a:lnTo>
                        <a:pt x="65" y="275"/>
                      </a:lnTo>
                      <a:lnTo>
                        <a:pt x="56" y="297"/>
                      </a:lnTo>
                      <a:lnTo>
                        <a:pt x="46" y="315"/>
                      </a:lnTo>
                      <a:lnTo>
                        <a:pt x="35" y="326"/>
                      </a:lnTo>
                      <a:lnTo>
                        <a:pt x="25" y="330"/>
                      </a:lnTo>
                      <a:lnTo>
                        <a:pt x="20" y="304"/>
                      </a:lnTo>
                      <a:lnTo>
                        <a:pt x="18" y="271"/>
                      </a:lnTo>
                      <a:lnTo>
                        <a:pt x="21" y="240"/>
                      </a:lnTo>
                      <a:lnTo>
                        <a:pt x="25" y="228"/>
                      </a:lnTo>
                      <a:lnTo>
                        <a:pt x="31" y="220"/>
                      </a:lnTo>
                      <a:lnTo>
                        <a:pt x="18" y="199"/>
                      </a:lnTo>
                      <a:lnTo>
                        <a:pt x="11" y="210"/>
                      </a:lnTo>
                      <a:lnTo>
                        <a:pt x="6" y="221"/>
                      </a:lnTo>
                      <a:lnTo>
                        <a:pt x="0" y="247"/>
                      </a:lnTo>
                      <a:lnTo>
                        <a:pt x="0" y="269"/>
                      </a:lnTo>
                      <a:lnTo>
                        <a:pt x="0" y="276"/>
                      </a:lnTo>
                      <a:lnTo>
                        <a:pt x="2" y="304"/>
                      </a:lnTo>
                      <a:lnTo>
                        <a:pt x="11" y="359"/>
                      </a:lnTo>
                      <a:lnTo>
                        <a:pt x="15" y="384"/>
                      </a:lnTo>
                      <a:lnTo>
                        <a:pt x="17" y="404"/>
                      </a:lnTo>
                      <a:lnTo>
                        <a:pt x="24" y="386"/>
                      </a:lnTo>
                      <a:lnTo>
                        <a:pt x="26" y="383"/>
                      </a:lnTo>
                      <a:lnTo>
                        <a:pt x="29" y="383"/>
                      </a:lnTo>
                      <a:lnTo>
                        <a:pt x="38" y="395"/>
                      </a:lnTo>
                      <a:lnTo>
                        <a:pt x="71" y="305"/>
                      </a:lnTo>
                      <a:lnTo>
                        <a:pt x="84" y="269"/>
                      </a:lnTo>
                      <a:lnTo>
                        <a:pt x="91" y="242"/>
                      </a:lnTo>
                      <a:lnTo>
                        <a:pt x="94"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947"/>
                <p:cNvSpPr>
                  <a:spLocks/>
                </p:cNvSpPr>
                <p:nvPr/>
              </p:nvSpPr>
              <p:spPr bwMode="auto">
                <a:xfrm>
                  <a:off x="649" y="1997"/>
                  <a:ext cx="1"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948"/>
                <p:cNvSpPr>
                  <a:spLocks/>
                </p:cNvSpPr>
                <p:nvPr/>
              </p:nvSpPr>
              <p:spPr bwMode="auto">
                <a:xfrm>
                  <a:off x="359" y="1987"/>
                  <a:ext cx="291" cy="205"/>
                </a:xfrm>
                <a:custGeom>
                  <a:avLst/>
                  <a:gdLst>
                    <a:gd name="T0" fmla="*/ 200 w 417"/>
                    <a:gd name="T1" fmla="*/ 8 h 289"/>
                    <a:gd name="T2" fmla="*/ 191 w 417"/>
                    <a:gd name="T3" fmla="*/ 18 h 289"/>
                    <a:gd name="T4" fmla="*/ 181 w 417"/>
                    <a:gd name="T5" fmla="*/ 32 h 289"/>
                    <a:gd name="T6" fmla="*/ 160 w 417"/>
                    <a:gd name="T7" fmla="*/ 62 h 289"/>
                    <a:gd name="T8" fmla="*/ 136 w 417"/>
                    <a:gd name="T9" fmla="*/ 84 h 289"/>
                    <a:gd name="T10" fmla="*/ 130 w 417"/>
                    <a:gd name="T11" fmla="*/ 61 h 289"/>
                    <a:gd name="T12" fmla="*/ 129 w 417"/>
                    <a:gd name="T13" fmla="*/ 43 h 289"/>
                    <a:gd name="T14" fmla="*/ 126 w 417"/>
                    <a:gd name="T15" fmla="*/ 34 h 289"/>
                    <a:gd name="T16" fmla="*/ 121 w 417"/>
                    <a:gd name="T17" fmla="*/ 37 h 289"/>
                    <a:gd name="T18" fmla="*/ 119 w 417"/>
                    <a:gd name="T19" fmla="*/ 49 h 289"/>
                    <a:gd name="T20" fmla="*/ 121 w 417"/>
                    <a:gd name="T21" fmla="*/ 63 h 289"/>
                    <a:gd name="T22" fmla="*/ 128 w 417"/>
                    <a:gd name="T23" fmla="*/ 115 h 289"/>
                    <a:gd name="T24" fmla="*/ 125 w 417"/>
                    <a:gd name="T25" fmla="*/ 122 h 289"/>
                    <a:gd name="T26" fmla="*/ 121 w 417"/>
                    <a:gd name="T27" fmla="*/ 118 h 289"/>
                    <a:gd name="T28" fmla="*/ 100 w 417"/>
                    <a:gd name="T29" fmla="*/ 68 h 289"/>
                    <a:gd name="T30" fmla="*/ 93 w 417"/>
                    <a:gd name="T31" fmla="*/ 45 h 289"/>
                    <a:gd name="T32" fmla="*/ 96 w 417"/>
                    <a:gd name="T33" fmla="*/ 28 h 289"/>
                    <a:gd name="T34" fmla="*/ 106 w 417"/>
                    <a:gd name="T35" fmla="*/ 11 h 289"/>
                    <a:gd name="T36" fmla="*/ 89 w 417"/>
                    <a:gd name="T37" fmla="*/ 20 h 289"/>
                    <a:gd name="T38" fmla="*/ 84 w 417"/>
                    <a:gd name="T39" fmla="*/ 31 h 289"/>
                    <a:gd name="T40" fmla="*/ 87 w 417"/>
                    <a:gd name="T41" fmla="*/ 70 h 289"/>
                    <a:gd name="T42" fmla="*/ 70 w 417"/>
                    <a:gd name="T43" fmla="*/ 65 h 289"/>
                    <a:gd name="T44" fmla="*/ 38 w 417"/>
                    <a:gd name="T45" fmla="*/ 48 h 289"/>
                    <a:gd name="T46" fmla="*/ 22 w 417"/>
                    <a:gd name="T47" fmla="*/ 44 h 289"/>
                    <a:gd name="T48" fmla="*/ 14 w 417"/>
                    <a:gd name="T49" fmla="*/ 46 h 289"/>
                    <a:gd name="T50" fmla="*/ 15 w 417"/>
                    <a:gd name="T51" fmla="*/ 48 h 289"/>
                    <a:gd name="T52" fmla="*/ 31 w 417"/>
                    <a:gd name="T53" fmla="*/ 56 h 289"/>
                    <a:gd name="T54" fmla="*/ 34 w 417"/>
                    <a:gd name="T55" fmla="*/ 62 h 289"/>
                    <a:gd name="T56" fmla="*/ 52 w 417"/>
                    <a:gd name="T57" fmla="*/ 68 h 289"/>
                    <a:gd name="T58" fmla="*/ 75 w 417"/>
                    <a:gd name="T59" fmla="*/ 82 h 289"/>
                    <a:gd name="T60" fmla="*/ 96 w 417"/>
                    <a:gd name="T61" fmla="*/ 99 h 289"/>
                    <a:gd name="T62" fmla="*/ 104 w 417"/>
                    <a:gd name="T63" fmla="*/ 111 h 289"/>
                    <a:gd name="T64" fmla="*/ 104 w 417"/>
                    <a:gd name="T65" fmla="*/ 118 h 289"/>
                    <a:gd name="T66" fmla="*/ 93 w 417"/>
                    <a:gd name="T67" fmla="*/ 127 h 289"/>
                    <a:gd name="T68" fmla="*/ 67 w 417"/>
                    <a:gd name="T69" fmla="*/ 133 h 289"/>
                    <a:gd name="T70" fmla="*/ 28 w 417"/>
                    <a:gd name="T71" fmla="*/ 138 h 289"/>
                    <a:gd name="T72" fmla="*/ 47 w 417"/>
                    <a:gd name="T73" fmla="*/ 143 h 289"/>
                    <a:gd name="T74" fmla="*/ 79 w 417"/>
                    <a:gd name="T75" fmla="*/ 138 h 289"/>
                    <a:gd name="T76" fmla="*/ 107 w 417"/>
                    <a:gd name="T77" fmla="*/ 131 h 289"/>
                    <a:gd name="T78" fmla="*/ 134 w 417"/>
                    <a:gd name="T79" fmla="*/ 133 h 289"/>
                    <a:gd name="T80" fmla="*/ 147 w 417"/>
                    <a:gd name="T81" fmla="*/ 140 h 289"/>
                    <a:gd name="T82" fmla="*/ 148 w 417"/>
                    <a:gd name="T83" fmla="*/ 140 h 289"/>
                    <a:gd name="T84" fmla="*/ 142 w 417"/>
                    <a:gd name="T85" fmla="*/ 131 h 289"/>
                    <a:gd name="T86" fmla="*/ 140 w 417"/>
                    <a:gd name="T87" fmla="*/ 119 h 289"/>
                    <a:gd name="T88" fmla="*/ 146 w 417"/>
                    <a:gd name="T89" fmla="*/ 95 h 289"/>
                    <a:gd name="T90" fmla="*/ 157 w 417"/>
                    <a:gd name="T91" fmla="*/ 75 h 289"/>
                    <a:gd name="T92" fmla="*/ 183 w 417"/>
                    <a:gd name="T93" fmla="*/ 45 h 289"/>
                    <a:gd name="T94" fmla="*/ 199 w 417"/>
                    <a:gd name="T95" fmla="*/ 21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7" h="289">
                      <a:moveTo>
                        <a:pt x="417" y="15"/>
                      </a:moveTo>
                      <a:lnTo>
                        <a:pt x="411" y="16"/>
                      </a:lnTo>
                      <a:lnTo>
                        <a:pt x="404" y="21"/>
                      </a:lnTo>
                      <a:lnTo>
                        <a:pt x="393" y="35"/>
                      </a:lnTo>
                      <a:lnTo>
                        <a:pt x="382" y="51"/>
                      </a:lnTo>
                      <a:lnTo>
                        <a:pt x="371" y="64"/>
                      </a:lnTo>
                      <a:lnTo>
                        <a:pt x="355" y="91"/>
                      </a:lnTo>
                      <a:lnTo>
                        <a:pt x="328" y="123"/>
                      </a:lnTo>
                      <a:lnTo>
                        <a:pt x="300" y="150"/>
                      </a:lnTo>
                      <a:lnTo>
                        <a:pt x="279" y="166"/>
                      </a:lnTo>
                      <a:lnTo>
                        <a:pt x="273" y="146"/>
                      </a:lnTo>
                      <a:lnTo>
                        <a:pt x="267" y="121"/>
                      </a:lnTo>
                      <a:lnTo>
                        <a:pt x="264" y="96"/>
                      </a:lnTo>
                      <a:lnTo>
                        <a:pt x="265" y="86"/>
                      </a:lnTo>
                      <a:lnTo>
                        <a:pt x="267" y="78"/>
                      </a:lnTo>
                      <a:lnTo>
                        <a:pt x="258" y="68"/>
                      </a:lnTo>
                      <a:lnTo>
                        <a:pt x="249" y="59"/>
                      </a:lnTo>
                      <a:lnTo>
                        <a:pt x="248" y="74"/>
                      </a:lnTo>
                      <a:lnTo>
                        <a:pt x="246" y="83"/>
                      </a:lnTo>
                      <a:lnTo>
                        <a:pt x="243" y="97"/>
                      </a:lnTo>
                      <a:lnTo>
                        <a:pt x="244" y="109"/>
                      </a:lnTo>
                      <a:lnTo>
                        <a:pt x="249" y="126"/>
                      </a:lnTo>
                      <a:lnTo>
                        <a:pt x="270" y="192"/>
                      </a:lnTo>
                      <a:lnTo>
                        <a:pt x="264" y="229"/>
                      </a:lnTo>
                      <a:lnTo>
                        <a:pt x="261" y="238"/>
                      </a:lnTo>
                      <a:lnTo>
                        <a:pt x="257" y="242"/>
                      </a:lnTo>
                      <a:lnTo>
                        <a:pt x="254" y="241"/>
                      </a:lnTo>
                      <a:lnTo>
                        <a:pt x="250" y="236"/>
                      </a:lnTo>
                      <a:lnTo>
                        <a:pt x="241" y="215"/>
                      </a:lnTo>
                      <a:lnTo>
                        <a:pt x="205" y="136"/>
                      </a:lnTo>
                      <a:lnTo>
                        <a:pt x="195" y="110"/>
                      </a:lnTo>
                      <a:lnTo>
                        <a:pt x="191" y="89"/>
                      </a:lnTo>
                      <a:lnTo>
                        <a:pt x="191" y="72"/>
                      </a:lnTo>
                      <a:lnTo>
                        <a:pt x="196" y="57"/>
                      </a:lnTo>
                      <a:lnTo>
                        <a:pt x="205" y="41"/>
                      </a:lnTo>
                      <a:lnTo>
                        <a:pt x="218" y="23"/>
                      </a:lnTo>
                      <a:lnTo>
                        <a:pt x="213" y="0"/>
                      </a:lnTo>
                      <a:lnTo>
                        <a:pt x="183" y="39"/>
                      </a:lnTo>
                      <a:lnTo>
                        <a:pt x="176" y="52"/>
                      </a:lnTo>
                      <a:lnTo>
                        <a:pt x="174" y="62"/>
                      </a:lnTo>
                      <a:lnTo>
                        <a:pt x="175" y="89"/>
                      </a:lnTo>
                      <a:lnTo>
                        <a:pt x="177" y="138"/>
                      </a:lnTo>
                      <a:lnTo>
                        <a:pt x="161" y="136"/>
                      </a:lnTo>
                      <a:lnTo>
                        <a:pt x="144" y="130"/>
                      </a:lnTo>
                      <a:lnTo>
                        <a:pt x="111" y="113"/>
                      </a:lnTo>
                      <a:lnTo>
                        <a:pt x="78" y="96"/>
                      </a:lnTo>
                      <a:lnTo>
                        <a:pt x="62" y="90"/>
                      </a:lnTo>
                      <a:lnTo>
                        <a:pt x="46" y="88"/>
                      </a:lnTo>
                      <a:lnTo>
                        <a:pt x="39" y="91"/>
                      </a:lnTo>
                      <a:lnTo>
                        <a:pt x="28" y="92"/>
                      </a:lnTo>
                      <a:lnTo>
                        <a:pt x="0" y="93"/>
                      </a:lnTo>
                      <a:lnTo>
                        <a:pt x="30" y="96"/>
                      </a:lnTo>
                      <a:lnTo>
                        <a:pt x="52" y="102"/>
                      </a:lnTo>
                      <a:lnTo>
                        <a:pt x="65" y="112"/>
                      </a:lnTo>
                      <a:lnTo>
                        <a:pt x="69" y="118"/>
                      </a:lnTo>
                      <a:lnTo>
                        <a:pt x="70" y="124"/>
                      </a:lnTo>
                      <a:lnTo>
                        <a:pt x="86" y="126"/>
                      </a:lnTo>
                      <a:lnTo>
                        <a:pt x="107" y="135"/>
                      </a:lnTo>
                      <a:lnTo>
                        <a:pt x="130" y="146"/>
                      </a:lnTo>
                      <a:lnTo>
                        <a:pt x="155" y="162"/>
                      </a:lnTo>
                      <a:lnTo>
                        <a:pt x="178" y="179"/>
                      </a:lnTo>
                      <a:lnTo>
                        <a:pt x="196" y="197"/>
                      </a:lnTo>
                      <a:lnTo>
                        <a:pt x="210" y="214"/>
                      </a:lnTo>
                      <a:lnTo>
                        <a:pt x="213" y="222"/>
                      </a:lnTo>
                      <a:lnTo>
                        <a:pt x="214" y="231"/>
                      </a:lnTo>
                      <a:lnTo>
                        <a:pt x="213" y="236"/>
                      </a:lnTo>
                      <a:lnTo>
                        <a:pt x="209" y="242"/>
                      </a:lnTo>
                      <a:lnTo>
                        <a:pt x="191" y="252"/>
                      </a:lnTo>
                      <a:lnTo>
                        <a:pt x="167" y="259"/>
                      </a:lnTo>
                      <a:lnTo>
                        <a:pt x="138" y="265"/>
                      </a:lnTo>
                      <a:lnTo>
                        <a:pt x="84" y="273"/>
                      </a:lnTo>
                      <a:lnTo>
                        <a:pt x="57" y="274"/>
                      </a:lnTo>
                      <a:lnTo>
                        <a:pt x="65" y="286"/>
                      </a:lnTo>
                      <a:lnTo>
                        <a:pt x="96" y="285"/>
                      </a:lnTo>
                      <a:lnTo>
                        <a:pt x="129" y="280"/>
                      </a:lnTo>
                      <a:lnTo>
                        <a:pt x="162" y="274"/>
                      </a:lnTo>
                      <a:lnTo>
                        <a:pt x="192" y="265"/>
                      </a:lnTo>
                      <a:lnTo>
                        <a:pt x="221" y="260"/>
                      </a:lnTo>
                      <a:lnTo>
                        <a:pt x="257" y="262"/>
                      </a:lnTo>
                      <a:lnTo>
                        <a:pt x="275" y="265"/>
                      </a:lnTo>
                      <a:lnTo>
                        <a:pt x="290" y="271"/>
                      </a:lnTo>
                      <a:lnTo>
                        <a:pt x="302" y="279"/>
                      </a:lnTo>
                      <a:lnTo>
                        <a:pt x="309" y="289"/>
                      </a:lnTo>
                      <a:lnTo>
                        <a:pt x="304" y="279"/>
                      </a:lnTo>
                      <a:lnTo>
                        <a:pt x="298" y="270"/>
                      </a:lnTo>
                      <a:lnTo>
                        <a:pt x="292" y="261"/>
                      </a:lnTo>
                      <a:lnTo>
                        <a:pt x="289" y="252"/>
                      </a:lnTo>
                      <a:lnTo>
                        <a:pt x="287" y="237"/>
                      </a:lnTo>
                      <a:lnTo>
                        <a:pt x="290" y="220"/>
                      </a:lnTo>
                      <a:lnTo>
                        <a:pt x="299" y="189"/>
                      </a:lnTo>
                      <a:lnTo>
                        <a:pt x="309" y="170"/>
                      </a:lnTo>
                      <a:lnTo>
                        <a:pt x="322" y="150"/>
                      </a:lnTo>
                      <a:lnTo>
                        <a:pt x="358" y="111"/>
                      </a:lnTo>
                      <a:lnTo>
                        <a:pt x="376" y="89"/>
                      </a:lnTo>
                      <a:lnTo>
                        <a:pt x="394" y="66"/>
                      </a:lnTo>
                      <a:lnTo>
                        <a:pt x="408" y="42"/>
                      </a:lnTo>
                      <a:lnTo>
                        <a:pt x="41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949"/>
                <p:cNvSpPr>
                  <a:spLocks/>
                </p:cNvSpPr>
                <p:nvPr/>
              </p:nvSpPr>
              <p:spPr bwMode="auto">
                <a:xfrm>
                  <a:off x="649" y="2058"/>
                  <a:ext cx="1" cy="5"/>
                </a:xfrm>
                <a:custGeom>
                  <a:avLst/>
                  <a:gdLst>
                    <a:gd name="T0" fmla="*/ 0 w 1"/>
                    <a:gd name="T1" fmla="*/ 4 h 6"/>
                    <a:gd name="T2" fmla="*/ 0 w 1"/>
                    <a:gd name="T3" fmla="*/ 0 h 6"/>
                    <a:gd name="T4" fmla="*/ 0 w 1"/>
                    <a:gd name="T5" fmla="*/ 3 h 6"/>
                    <a:gd name="T6" fmla="*/ 0 w 1"/>
                    <a:gd name="T7" fmla="*/ 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6"/>
                      </a:moveTo>
                      <a:lnTo>
                        <a:pt x="0" y="0"/>
                      </a:lnTo>
                      <a:lnTo>
                        <a:pt x="0" y="5"/>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950"/>
                <p:cNvSpPr>
                  <a:spLocks/>
                </p:cNvSpPr>
                <p:nvPr/>
              </p:nvSpPr>
              <p:spPr bwMode="auto">
                <a:xfrm>
                  <a:off x="359" y="1987"/>
                  <a:ext cx="291" cy="205"/>
                </a:xfrm>
                <a:custGeom>
                  <a:avLst/>
                  <a:gdLst>
                    <a:gd name="T0" fmla="*/ 148 w 417"/>
                    <a:gd name="T1" fmla="*/ 140 h 289"/>
                    <a:gd name="T2" fmla="*/ 142 w 417"/>
                    <a:gd name="T3" fmla="*/ 131 h 289"/>
                    <a:gd name="T4" fmla="*/ 140 w 417"/>
                    <a:gd name="T5" fmla="*/ 119 h 289"/>
                    <a:gd name="T6" fmla="*/ 146 w 417"/>
                    <a:gd name="T7" fmla="*/ 95 h 289"/>
                    <a:gd name="T8" fmla="*/ 157 w 417"/>
                    <a:gd name="T9" fmla="*/ 75 h 289"/>
                    <a:gd name="T10" fmla="*/ 183 w 417"/>
                    <a:gd name="T11" fmla="*/ 45 h 289"/>
                    <a:gd name="T12" fmla="*/ 199 w 417"/>
                    <a:gd name="T13" fmla="*/ 21 h 289"/>
                    <a:gd name="T14" fmla="*/ 200 w 417"/>
                    <a:gd name="T15" fmla="*/ 8 h 289"/>
                    <a:gd name="T16" fmla="*/ 191 w 417"/>
                    <a:gd name="T17" fmla="*/ 18 h 289"/>
                    <a:gd name="T18" fmla="*/ 181 w 417"/>
                    <a:gd name="T19" fmla="*/ 32 h 289"/>
                    <a:gd name="T20" fmla="*/ 161 w 417"/>
                    <a:gd name="T21" fmla="*/ 62 h 289"/>
                    <a:gd name="T22" fmla="*/ 136 w 417"/>
                    <a:gd name="T23" fmla="*/ 84 h 289"/>
                    <a:gd name="T24" fmla="*/ 130 w 417"/>
                    <a:gd name="T25" fmla="*/ 61 h 289"/>
                    <a:gd name="T26" fmla="*/ 129 w 417"/>
                    <a:gd name="T27" fmla="*/ 43 h 289"/>
                    <a:gd name="T28" fmla="*/ 126 w 417"/>
                    <a:gd name="T29" fmla="*/ 34 h 289"/>
                    <a:gd name="T30" fmla="*/ 121 w 417"/>
                    <a:gd name="T31" fmla="*/ 37 h 289"/>
                    <a:gd name="T32" fmla="*/ 119 w 417"/>
                    <a:gd name="T33" fmla="*/ 49 h 289"/>
                    <a:gd name="T34" fmla="*/ 121 w 417"/>
                    <a:gd name="T35" fmla="*/ 63 h 289"/>
                    <a:gd name="T36" fmla="*/ 128 w 417"/>
                    <a:gd name="T37" fmla="*/ 115 h 289"/>
                    <a:gd name="T38" fmla="*/ 125 w 417"/>
                    <a:gd name="T39" fmla="*/ 122 h 289"/>
                    <a:gd name="T40" fmla="*/ 121 w 417"/>
                    <a:gd name="T41" fmla="*/ 118 h 289"/>
                    <a:gd name="T42" fmla="*/ 100 w 417"/>
                    <a:gd name="T43" fmla="*/ 68 h 289"/>
                    <a:gd name="T44" fmla="*/ 93 w 417"/>
                    <a:gd name="T45" fmla="*/ 45 h 289"/>
                    <a:gd name="T46" fmla="*/ 96 w 417"/>
                    <a:gd name="T47" fmla="*/ 28 h 289"/>
                    <a:gd name="T48" fmla="*/ 106 w 417"/>
                    <a:gd name="T49" fmla="*/ 11 h 289"/>
                    <a:gd name="T50" fmla="*/ 89 w 417"/>
                    <a:gd name="T51" fmla="*/ 20 h 289"/>
                    <a:gd name="T52" fmla="*/ 84 w 417"/>
                    <a:gd name="T53" fmla="*/ 31 h 289"/>
                    <a:gd name="T54" fmla="*/ 87 w 417"/>
                    <a:gd name="T55" fmla="*/ 70 h 289"/>
                    <a:gd name="T56" fmla="*/ 70 w 417"/>
                    <a:gd name="T57" fmla="*/ 65 h 289"/>
                    <a:gd name="T58" fmla="*/ 38 w 417"/>
                    <a:gd name="T59" fmla="*/ 48 h 289"/>
                    <a:gd name="T60" fmla="*/ 22 w 417"/>
                    <a:gd name="T61" fmla="*/ 44 h 289"/>
                    <a:gd name="T62" fmla="*/ 14 w 417"/>
                    <a:gd name="T63" fmla="*/ 46 h 289"/>
                    <a:gd name="T64" fmla="*/ 15 w 417"/>
                    <a:gd name="T65" fmla="*/ 48 h 289"/>
                    <a:gd name="T66" fmla="*/ 32 w 417"/>
                    <a:gd name="T67" fmla="*/ 56 h 289"/>
                    <a:gd name="T68" fmla="*/ 34 w 417"/>
                    <a:gd name="T69" fmla="*/ 62 h 289"/>
                    <a:gd name="T70" fmla="*/ 52 w 417"/>
                    <a:gd name="T71" fmla="*/ 68 h 289"/>
                    <a:gd name="T72" fmla="*/ 75 w 417"/>
                    <a:gd name="T73" fmla="*/ 82 h 289"/>
                    <a:gd name="T74" fmla="*/ 96 w 417"/>
                    <a:gd name="T75" fmla="*/ 99 h 289"/>
                    <a:gd name="T76" fmla="*/ 104 w 417"/>
                    <a:gd name="T77" fmla="*/ 111 h 289"/>
                    <a:gd name="T78" fmla="*/ 104 w 417"/>
                    <a:gd name="T79" fmla="*/ 118 h 289"/>
                    <a:gd name="T80" fmla="*/ 94 w 417"/>
                    <a:gd name="T81" fmla="*/ 127 h 289"/>
                    <a:gd name="T82" fmla="*/ 68 w 417"/>
                    <a:gd name="T83" fmla="*/ 133 h 289"/>
                    <a:gd name="T84" fmla="*/ 28 w 417"/>
                    <a:gd name="T85" fmla="*/ 138 h 289"/>
                    <a:gd name="T86" fmla="*/ 47 w 417"/>
                    <a:gd name="T87" fmla="*/ 143 h 289"/>
                    <a:gd name="T88" fmla="*/ 79 w 417"/>
                    <a:gd name="T89" fmla="*/ 138 h 289"/>
                    <a:gd name="T90" fmla="*/ 107 w 417"/>
                    <a:gd name="T91" fmla="*/ 131 h 289"/>
                    <a:gd name="T92" fmla="*/ 134 w 417"/>
                    <a:gd name="T93" fmla="*/ 133 h 289"/>
                    <a:gd name="T94" fmla="*/ 147 w 417"/>
                    <a:gd name="T95" fmla="*/ 140 h 289"/>
                    <a:gd name="T96" fmla="*/ 151 w 417"/>
                    <a:gd name="T97" fmla="*/ 145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7" h="289">
                      <a:moveTo>
                        <a:pt x="309" y="289"/>
                      </a:moveTo>
                      <a:lnTo>
                        <a:pt x="304" y="279"/>
                      </a:lnTo>
                      <a:lnTo>
                        <a:pt x="298" y="270"/>
                      </a:lnTo>
                      <a:lnTo>
                        <a:pt x="293" y="261"/>
                      </a:lnTo>
                      <a:lnTo>
                        <a:pt x="289" y="252"/>
                      </a:lnTo>
                      <a:lnTo>
                        <a:pt x="288" y="237"/>
                      </a:lnTo>
                      <a:lnTo>
                        <a:pt x="290" y="220"/>
                      </a:lnTo>
                      <a:lnTo>
                        <a:pt x="299" y="189"/>
                      </a:lnTo>
                      <a:lnTo>
                        <a:pt x="309" y="170"/>
                      </a:lnTo>
                      <a:lnTo>
                        <a:pt x="322" y="150"/>
                      </a:lnTo>
                      <a:lnTo>
                        <a:pt x="358" y="111"/>
                      </a:lnTo>
                      <a:lnTo>
                        <a:pt x="376" y="89"/>
                      </a:lnTo>
                      <a:lnTo>
                        <a:pt x="394" y="66"/>
                      </a:lnTo>
                      <a:lnTo>
                        <a:pt x="408" y="42"/>
                      </a:lnTo>
                      <a:lnTo>
                        <a:pt x="417" y="15"/>
                      </a:lnTo>
                      <a:lnTo>
                        <a:pt x="411" y="16"/>
                      </a:lnTo>
                      <a:lnTo>
                        <a:pt x="404" y="21"/>
                      </a:lnTo>
                      <a:lnTo>
                        <a:pt x="393" y="35"/>
                      </a:lnTo>
                      <a:lnTo>
                        <a:pt x="383" y="51"/>
                      </a:lnTo>
                      <a:lnTo>
                        <a:pt x="372" y="64"/>
                      </a:lnTo>
                      <a:lnTo>
                        <a:pt x="355" y="91"/>
                      </a:lnTo>
                      <a:lnTo>
                        <a:pt x="329" y="123"/>
                      </a:lnTo>
                      <a:lnTo>
                        <a:pt x="301" y="150"/>
                      </a:lnTo>
                      <a:lnTo>
                        <a:pt x="280" y="166"/>
                      </a:lnTo>
                      <a:lnTo>
                        <a:pt x="273" y="146"/>
                      </a:lnTo>
                      <a:lnTo>
                        <a:pt x="267" y="121"/>
                      </a:lnTo>
                      <a:lnTo>
                        <a:pt x="264" y="96"/>
                      </a:lnTo>
                      <a:lnTo>
                        <a:pt x="265" y="86"/>
                      </a:lnTo>
                      <a:lnTo>
                        <a:pt x="267" y="78"/>
                      </a:lnTo>
                      <a:lnTo>
                        <a:pt x="258" y="68"/>
                      </a:lnTo>
                      <a:lnTo>
                        <a:pt x="249" y="59"/>
                      </a:lnTo>
                      <a:lnTo>
                        <a:pt x="248" y="74"/>
                      </a:lnTo>
                      <a:lnTo>
                        <a:pt x="246" y="83"/>
                      </a:lnTo>
                      <a:lnTo>
                        <a:pt x="243" y="97"/>
                      </a:lnTo>
                      <a:lnTo>
                        <a:pt x="244" y="109"/>
                      </a:lnTo>
                      <a:lnTo>
                        <a:pt x="249" y="126"/>
                      </a:lnTo>
                      <a:lnTo>
                        <a:pt x="270" y="192"/>
                      </a:lnTo>
                      <a:lnTo>
                        <a:pt x="264" y="229"/>
                      </a:lnTo>
                      <a:lnTo>
                        <a:pt x="261" y="238"/>
                      </a:lnTo>
                      <a:lnTo>
                        <a:pt x="257" y="242"/>
                      </a:lnTo>
                      <a:lnTo>
                        <a:pt x="254" y="241"/>
                      </a:lnTo>
                      <a:lnTo>
                        <a:pt x="250" y="236"/>
                      </a:lnTo>
                      <a:lnTo>
                        <a:pt x="242" y="215"/>
                      </a:lnTo>
                      <a:lnTo>
                        <a:pt x="205" y="136"/>
                      </a:lnTo>
                      <a:lnTo>
                        <a:pt x="195" y="110"/>
                      </a:lnTo>
                      <a:lnTo>
                        <a:pt x="191" y="89"/>
                      </a:lnTo>
                      <a:lnTo>
                        <a:pt x="191" y="72"/>
                      </a:lnTo>
                      <a:lnTo>
                        <a:pt x="196" y="57"/>
                      </a:lnTo>
                      <a:lnTo>
                        <a:pt x="205" y="41"/>
                      </a:lnTo>
                      <a:lnTo>
                        <a:pt x="218" y="23"/>
                      </a:lnTo>
                      <a:lnTo>
                        <a:pt x="213" y="0"/>
                      </a:lnTo>
                      <a:lnTo>
                        <a:pt x="183" y="39"/>
                      </a:lnTo>
                      <a:lnTo>
                        <a:pt x="177" y="52"/>
                      </a:lnTo>
                      <a:lnTo>
                        <a:pt x="174" y="62"/>
                      </a:lnTo>
                      <a:lnTo>
                        <a:pt x="175" y="89"/>
                      </a:lnTo>
                      <a:lnTo>
                        <a:pt x="178" y="138"/>
                      </a:lnTo>
                      <a:lnTo>
                        <a:pt x="161" y="136"/>
                      </a:lnTo>
                      <a:lnTo>
                        <a:pt x="144" y="130"/>
                      </a:lnTo>
                      <a:lnTo>
                        <a:pt x="111" y="113"/>
                      </a:lnTo>
                      <a:lnTo>
                        <a:pt x="78" y="96"/>
                      </a:lnTo>
                      <a:lnTo>
                        <a:pt x="62" y="90"/>
                      </a:lnTo>
                      <a:lnTo>
                        <a:pt x="46" y="88"/>
                      </a:lnTo>
                      <a:lnTo>
                        <a:pt x="39" y="91"/>
                      </a:lnTo>
                      <a:lnTo>
                        <a:pt x="28" y="92"/>
                      </a:lnTo>
                      <a:lnTo>
                        <a:pt x="0" y="93"/>
                      </a:lnTo>
                      <a:lnTo>
                        <a:pt x="30" y="96"/>
                      </a:lnTo>
                      <a:lnTo>
                        <a:pt x="52" y="102"/>
                      </a:lnTo>
                      <a:lnTo>
                        <a:pt x="66" y="112"/>
                      </a:lnTo>
                      <a:lnTo>
                        <a:pt x="69" y="118"/>
                      </a:lnTo>
                      <a:lnTo>
                        <a:pt x="70" y="124"/>
                      </a:lnTo>
                      <a:lnTo>
                        <a:pt x="86" y="126"/>
                      </a:lnTo>
                      <a:lnTo>
                        <a:pt x="107" y="135"/>
                      </a:lnTo>
                      <a:lnTo>
                        <a:pt x="131" y="146"/>
                      </a:lnTo>
                      <a:lnTo>
                        <a:pt x="155" y="162"/>
                      </a:lnTo>
                      <a:lnTo>
                        <a:pt x="178" y="179"/>
                      </a:lnTo>
                      <a:lnTo>
                        <a:pt x="196" y="197"/>
                      </a:lnTo>
                      <a:lnTo>
                        <a:pt x="210" y="214"/>
                      </a:lnTo>
                      <a:lnTo>
                        <a:pt x="213" y="222"/>
                      </a:lnTo>
                      <a:lnTo>
                        <a:pt x="214" y="231"/>
                      </a:lnTo>
                      <a:lnTo>
                        <a:pt x="213" y="236"/>
                      </a:lnTo>
                      <a:lnTo>
                        <a:pt x="209" y="242"/>
                      </a:lnTo>
                      <a:lnTo>
                        <a:pt x="192" y="252"/>
                      </a:lnTo>
                      <a:lnTo>
                        <a:pt x="167" y="259"/>
                      </a:lnTo>
                      <a:lnTo>
                        <a:pt x="139" y="265"/>
                      </a:lnTo>
                      <a:lnTo>
                        <a:pt x="84" y="273"/>
                      </a:lnTo>
                      <a:lnTo>
                        <a:pt x="57" y="274"/>
                      </a:lnTo>
                      <a:lnTo>
                        <a:pt x="65" y="286"/>
                      </a:lnTo>
                      <a:lnTo>
                        <a:pt x="96" y="285"/>
                      </a:lnTo>
                      <a:lnTo>
                        <a:pt x="129" y="280"/>
                      </a:lnTo>
                      <a:lnTo>
                        <a:pt x="162" y="274"/>
                      </a:lnTo>
                      <a:lnTo>
                        <a:pt x="192" y="265"/>
                      </a:lnTo>
                      <a:lnTo>
                        <a:pt x="221" y="260"/>
                      </a:lnTo>
                      <a:lnTo>
                        <a:pt x="257" y="262"/>
                      </a:lnTo>
                      <a:lnTo>
                        <a:pt x="275" y="265"/>
                      </a:lnTo>
                      <a:lnTo>
                        <a:pt x="290" y="271"/>
                      </a:lnTo>
                      <a:lnTo>
                        <a:pt x="302" y="279"/>
                      </a:lnTo>
                      <a:lnTo>
                        <a:pt x="309" y="28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951"/>
                <p:cNvSpPr>
                  <a:spLocks/>
                </p:cNvSpPr>
                <p:nvPr/>
              </p:nvSpPr>
              <p:spPr bwMode="auto">
                <a:xfrm>
                  <a:off x="649" y="1867"/>
                  <a:ext cx="68" cy="287"/>
                </a:xfrm>
                <a:custGeom>
                  <a:avLst/>
                  <a:gdLst>
                    <a:gd name="T0" fmla="*/ 18 w 99"/>
                    <a:gd name="T1" fmla="*/ 200 h 404"/>
                    <a:gd name="T2" fmla="*/ 34 w 99"/>
                    <a:gd name="T3" fmla="*/ 154 h 404"/>
                    <a:gd name="T4" fmla="*/ 40 w 99"/>
                    <a:gd name="T5" fmla="*/ 136 h 404"/>
                    <a:gd name="T6" fmla="*/ 43 w 99"/>
                    <a:gd name="T7" fmla="*/ 122 h 404"/>
                    <a:gd name="T8" fmla="*/ 46 w 99"/>
                    <a:gd name="T9" fmla="*/ 100 h 404"/>
                    <a:gd name="T10" fmla="*/ 47 w 99"/>
                    <a:gd name="T11" fmla="*/ 77 h 404"/>
                    <a:gd name="T12" fmla="*/ 46 w 99"/>
                    <a:gd name="T13" fmla="*/ 53 h 404"/>
                    <a:gd name="T14" fmla="*/ 43 w 99"/>
                    <a:gd name="T15" fmla="*/ 32 h 404"/>
                    <a:gd name="T16" fmla="*/ 40 w 99"/>
                    <a:gd name="T17" fmla="*/ 26 h 404"/>
                    <a:gd name="T18" fmla="*/ 39 w 99"/>
                    <a:gd name="T19" fmla="*/ 20 h 404"/>
                    <a:gd name="T20" fmla="*/ 38 w 99"/>
                    <a:gd name="T21" fmla="*/ 4 h 404"/>
                    <a:gd name="T22" fmla="*/ 36 w 99"/>
                    <a:gd name="T23" fmla="*/ 4 h 404"/>
                    <a:gd name="T24" fmla="*/ 34 w 99"/>
                    <a:gd name="T25" fmla="*/ 4 h 404"/>
                    <a:gd name="T26" fmla="*/ 30 w 99"/>
                    <a:gd name="T27" fmla="*/ 0 h 404"/>
                    <a:gd name="T28" fmla="*/ 27 w 99"/>
                    <a:gd name="T29" fmla="*/ 9 h 404"/>
                    <a:gd name="T30" fmla="*/ 36 w 99"/>
                    <a:gd name="T31" fmla="*/ 17 h 404"/>
                    <a:gd name="T32" fmla="*/ 34 w 99"/>
                    <a:gd name="T33" fmla="*/ 19 h 404"/>
                    <a:gd name="T34" fmla="*/ 32 w 99"/>
                    <a:gd name="T35" fmla="*/ 20 h 404"/>
                    <a:gd name="T36" fmla="*/ 26 w 99"/>
                    <a:gd name="T37" fmla="*/ 21 h 404"/>
                    <a:gd name="T38" fmla="*/ 31 w 99"/>
                    <a:gd name="T39" fmla="*/ 25 h 404"/>
                    <a:gd name="T40" fmla="*/ 34 w 99"/>
                    <a:gd name="T41" fmla="*/ 31 h 404"/>
                    <a:gd name="T42" fmla="*/ 37 w 99"/>
                    <a:gd name="T43" fmla="*/ 38 h 404"/>
                    <a:gd name="T44" fmla="*/ 38 w 99"/>
                    <a:gd name="T45" fmla="*/ 45 h 404"/>
                    <a:gd name="T46" fmla="*/ 40 w 99"/>
                    <a:gd name="T47" fmla="*/ 62 h 404"/>
                    <a:gd name="T48" fmla="*/ 41 w 99"/>
                    <a:gd name="T49" fmla="*/ 77 h 404"/>
                    <a:gd name="T50" fmla="*/ 40 w 99"/>
                    <a:gd name="T51" fmla="*/ 94 h 404"/>
                    <a:gd name="T52" fmla="*/ 38 w 99"/>
                    <a:gd name="T53" fmla="*/ 110 h 404"/>
                    <a:gd name="T54" fmla="*/ 34 w 99"/>
                    <a:gd name="T55" fmla="*/ 125 h 404"/>
                    <a:gd name="T56" fmla="*/ 31 w 99"/>
                    <a:gd name="T57" fmla="*/ 139 h 404"/>
                    <a:gd name="T58" fmla="*/ 26 w 99"/>
                    <a:gd name="T59" fmla="*/ 150 h 404"/>
                    <a:gd name="T60" fmla="*/ 22 w 99"/>
                    <a:gd name="T61" fmla="*/ 159 h 404"/>
                    <a:gd name="T62" fmla="*/ 16 w 99"/>
                    <a:gd name="T63" fmla="*/ 165 h 404"/>
                    <a:gd name="T64" fmla="*/ 12 w 99"/>
                    <a:gd name="T65" fmla="*/ 166 h 404"/>
                    <a:gd name="T66" fmla="*/ 10 w 99"/>
                    <a:gd name="T67" fmla="*/ 153 h 404"/>
                    <a:gd name="T68" fmla="*/ 8 w 99"/>
                    <a:gd name="T69" fmla="*/ 137 h 404"/>
                    <a:gd name="T70" fmla="*/ 10 w 99"/>
                    <a:gd name="T71" fmla="*/ 121 h 404"/>
                    <a:gd name="T72" fmla="*/ 12 w 99"/>
                    <a:gd name="T73" fmla="*/ 115 h 404"/>
                    <a:gd name="T74" fmla="*/ 14 w 99"/>
                    <a:gd name="T75" fmla="*/ 111 h 404"/>
                    <a:gd name="T76" fmla="*/ 8 w 99"/>
                    <a:gd name="T77" fmla="*/ 100 h 404"/>
                    <a:gd name="T78" fmla="*/ 5 w 99"/>
                    <a:gd name="T79" fmla="*/ 106 h 404"/>
                    <a:gd name="T80" fmla="*/ 3 w 99"/>
                    <a:gd name="T81" fmla="*/ 112 h 404"/>
                    <a:gd name="T82" fmla="*/ 0 w 99"/>
                    <a:gd name="T83" fmla="*/ 124 h 404"/>
                    <a:gd name="T84" fmla="*/ 0 w 99"/>
                    <a:gd name="T85" fmla="*/ 139 h 404"/>
                    <a:gd name="T86" fmla="*/ 1 w 99"/>
                    <a:gd name="T87" fmla="*/ 153 h 404"/>
                    <a:gd name="T88" fmla="*/ 5 w 99"/>
                    <a:gd name="T89" fmla="*/ 181 h 404"/>
                    <a:gd name="T90" fmla="*/ 8 w 99"/>
                    <a:gd name="T91" fmla="*/ 194 h 404"/>
                    <a:gd name="T92" fmla="*/ 8 w 99"/>
                    <a:gd name="T93" fmla="*/ 204 h 404"/>
                    <a:gd name="T94" fmla="*/ 11 w 99"/>
                    <a:gd name="T95" fmla="*/ 195 h 404"/>
                    <a:gd name="T96" fmla="*/ 13 w 99"/>
                    <a:gd name="T97" fmla="*/ 193 h 404"/>
                    <a:gd name="T98" fmla="*/ 14 w 99"/>
                    <a:gd name="T99" fmla="*/ 193 h 404"/>
                    <a:gd name="T100" fmla="*/ 18 w 99"/>
                    <a:gd name="T101" fmla="*/ 200 h 404"/>
                    <a:gd name="T102" fmla="*/ 18 w 99"/>
                    <a:gd name="T103" fmla="*/ 200 h 4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9" h="404">
                      <a:moveTo>
                        <a:pt x="38" y="395"/>
                      </a:moveTo>
                      <a:lnTo>
                        <a:pt x="72" y="305"/>
                      </a:lnTo>
                      <a:lnTo>
                        <a:pt x="85" y="269"/>
                      </a:lnTo>
                      <a:lnTo>
                        <a:pt x="92" y="242"/>
                      </a:lnTo>
                      <a:lnTo>
                        <a:pt x="97" y="199"/>
                      </a:lnTo>
                      <a:lnTo>
                        <a:pt x="99" y="152"/>
                      </a:lnTo>
                      <a:lnTo>
                        <a:pt x="98" y="106"/>
                      </a:lnTo>
                      <a:lnTo>
                        <a:pt x="92" y="63"/>
                      </a:lnTo>
                      <a:lnTo>
                        <a:pt x="85" y="51"/>
                      </a:lnTo>
                      <a:lnTo>
                        <a:pt x="83" y="40"/>
                      </a:lnTo>
                      <a:lnTo>
                        <a:pt x="82" y="9"/>
                      </a:lnTo>
                      <a:lnTo>
                        <a:pt x="77" y="9"/>
                      </a:lnTo>
                      <a:lnTo>
                        <a:pt x="71" y="7"/>
                      </a:lnTo>
                      <a:lnTo>
                        <a:pt x="62" y="0"/>
                      </a:lnTo>
                      <a:lnTo>
                        <a:pt x="58" y="19"/>
                      </a:lnTo>
                      <a:lnTo>
                        <a:pt x="77" y="34"/>
                      </a:lnTo>
                      <a:lnTo>
                        <a:pt x="73" y="38"/>
                      </a:lnTo>
                      <a:lnTo>
                        <a:pt x="67" y="40"/>
                      </a:lnTo>
                      <a:lnTo>
                        <a:pt x="55" y="41"/>
                      </a:lnTo>
                      <a:lnTo>
                        <a:pt x="65" y="49"/>
                      </a:lnTo>
                      <a:lnTo>
                        <a:pt x="73" y="61"/>
                      </a:lnTo>
                      <a:lnTo>
                        <a:pt x="78" y="74"/>
                      </a:lnTo>
                      <a:lnTo>
                        <a:pt x="82" y="89"/>
                      </a:lnTo>
                      <a:lnTo>
                        <a:pt x="85" y="122"/>
                      </a:lnTo>
                      <a:lnTo>
                        <a:pt x="87" y="152"/>
                      </a:lnTo>
                      <a:lnTo>
                        <a:pt x="84" y="186"/>
                      </a:lnTo>
                      <a:lnTo>
                        <a:pt x="80" y="218"/>
                      </a:lnTo>
                      <a:lnTo>
                        <a:pt x="73" y="248"/>
                      </a:lnTo>
                      <a:lnTo>
                        <a:pt x="65" y="275"/>
                      </a:lnTo>
                      <a:lnTo>
                        <a:pt x="56" y="297"/>
                      </a:lnTo>
                      <a:lnTo>
                        <a:pt x="46" y="315"/>
                      </a:lnTo>
                      <a:lnTo>
                        <a:pt x="35" y="326"/>
                      </a:lnTo>
                      <a:lnTo>
                        <a:pt x="25" y="330"/>
                      </a:lnTo>
                      <a:lnTo>
                        <a:pt x="20" y="304"/>
                      </a:lnTo>
                      <a:lnTo>
                        <a:pt x="18" y="271"/>
                      </a:lnTo>
                      <a:lnTo>
                        <a:pt x="21" y="240"/>
                      </a:lnTo>
                      <a:lnTo>
                        <a:pt x="25" y="228"/>
                      </a:lnTo>
                      <a:lnTo>
                        <a:pt x="31" y="220"/>
                      </a:lnTo>
                      <a:lnTo>
                        <a:pt x="18" y="199"/>
                      </a:lnTo>
                      <a:lnTo>
                        <a:pt x="11" y="210"/>
                      </a:lnTo>
                      <a:lnTo>
                        <a:pt x="6" y="221"/>
                      </a:lnTo>
                      <a:lnTo>
                        <a:pt x="0" y="247"/>
                      </a:lnTo>
                      <a:lnTo>
                        <a:pt x="0" y="274"/>
                      </a:lnTo>
                      <a:lnTo>
                        <a:pt x="2" y="304"/>
                      </a:lnTo>
                      <a:lnTo>
                        <a:pt x="12" y="359"/>
                      </a:lnTo>
                      <a:lnTo>
                        <a:pt x="16" y="384"/>
                      </a:lnTo>
                      <a:lnTo>
                        <a:pt x="18" y="404"/>
                      </a:lnTo>
                      <a:lnTo>
                        <a:pt x="24" y="386"/>
                      </a:lnTo>
                      <a:lnTo>
                        <a:pt x="27" y="383"/>
                      </a:lnTo>
                      <a:lnTo>
                        <a:pt x="29" y="383"/>
                      </a:lnTo>
                      <a:lnTo>
                        <a:pt x="38" y="39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952"/>
                <p:cNvSpPr>
                  <a:spLocks/>
                </p:cNvSpPr>
                <p:nvPr/>
              </p:nvSpPr>
              <p:spPr bwMode="auto">
                <a:xfrm>
                  <a:off x="711" y="1724"/>
                  <a:ext cx="225" cy="531"/>
                </a:xfrm>
                <a:custGeom>
                  <a:avLst/>
                  <a:gdLst>
                    <a:gd name="T0" fmla="*/ 50 w 324"/>
                    <a:gd name="T1" fmla="*/ 359 h 746"/>
                    <a:gd name="T2" fmla="*/ 73 w 324"/>
                    <a:gd name="T3" fmla="*/ 369 h 746"/>
                    <a:gd name="T4" fmla="*/ 47 w 324"/>
                    <a:gd name="T5" fmla="*/ 345 h 746"/>
                    <a:gd name="T6" fmla="*/ 72 w 324"/>
                    <a:gd name="T7" fmla="*/ 344 h 746"/>
                    <a:gd name="T8" fmla="*/ 103 w 324"/>
                    <a:gd name="T9" fmla="*/ 330 h 746"/>
                    <a:gd name="T10" fmla="*/ 74 w 324"/>
                    <a:gd name="T11" fmla="*/ 333 h 746"/>
                    <a:gd name="T12" fmla="*/ 37 w 324"/>
                    <a:gd name="T13" fmla="*/ 332 h 746"/>
                    <a:gd name="T14" fmla="*/ 45 w 324"/>
                    <a:gd name="T15" fmla="*/ 301 h 746"/>
                    <a:gd name="T16" fmla="*/ 68 w 324"/>
                    <a:gd name="T17" fmla="*/ 261 h 746"/>
                    <a:gd name="T18" fmla="*/ 94 w 324"/>
                    <a:gd name="T19" fmla="*/ 261 h 746"/>
                    <a:gd name="T20" fmla="*/ 110 w 324"/>
                    <a:gd name="T21" fmla="*/ 273 h 746"/>
                    <a:gd name="T22" fmla="*/ 123 w 324"/>
                    <a:gd name="T23" fmla="*/ 298 h 746"/>
                    <a:gd name="T24" fmla="*/ 122 w 324"/>
                    <a:gd name="T25" fmla="*/ 277 h 746"/>
                    <a:gd name="T26" fmla="*/ 117 w 324"/>
                    <a:gd name="T27" fmla="*/ 267 h 746"/>
                    <a:gd name="T28" fmla="*/ 117 w 324"/>
                    <a:gd name="T29" fmla="*/ 258 h 746"/>
                    <a:gd name="T30" fmla="*/ 143 w 324"/>
                    <a:gd name="T31" fmla="*/ 248 h 746"/>
                    <a:gd name="T32" fmla="*/ 131 w 324"/>
                    <a:gd name="T33" fmla="*/ 236 h 746"/>
                    <a:gd name="T34" fmla="*/ 101 w 324"/>
                    <a:gd name="T35" fmla="*/ 243 h 746"/>
                    <a:gd name="T36" fmla="*/ 69 w 324"/>
                    <a:gd name="T37" fmla="*/ 233 h 746"/>
                    <a:gd name="T38" fmla="*/ 94 w 324"/>
                    <a:gd name="T39" fmla="*/ 206 h 746"/>
                    <a:gd name="T40" fmla="*/ 131 w 324"/>
                    <a:gd name="T41" fmla="*/ 200 h 746"/>
                    <a:gd name="T42" fmla="*/ 131 w 324"/>
                    <a:gd name="T43" fmla="*/ 193 h 746"/>
                    <a:gd name="T44" fmla="*/ 124 w 324"/>
                    <a:gd name="T45" fmla="*/ 172 h 746"/>
                    <a:gd name="T46" fmla="*/ 141 w 324"/>
                    <a:gd name="T47" fmla="*/ 147 h 746"/>
                    <a:gd name="T48" fmla="*/ 99 w 324"/>
                    <a:gd name="T49" fmla="*/ 192 h 746"/>
                    <a:gd name="T50" fmla="*/ 80 w 324"/>
                    <a:gd name="T51" fmla="*/ 198 h 746"/>
                    <a:gd name="T52" fmla="*/ 81 w 324"/>
                    <a:gd name="T53" fmla="*/ 184 h 746"/>
                    <a:gd name="T54" fmla="*/ 92 w 324"/>
                    <a:gd name="T55" fmla="*/ 153 h 746"/>
                    <a:gd name="T56" fmla="*/ 108 w 324"/>
                    <a:gd name="T57" fmla="*/ 130 h 746"/>
                    <a:gd name="T58" fmla="*/ 132 w 324"/>
                    <a:gd name="T59" fmla="*/ 102 h 746"/>
                    <a:gd name="T60" fmla="*/ 125 w 324"/>
                    <a:gd name="T61" fmla="*/ 98 h 746"/>
                    <a:gd name="T62" fmla="*/ 103 w 324"/>
                    <a:gd name="T63" fmla="*/ 120 h 746"/>
                    <a:gd name="T64" fmla="*/ 86 w 324"/>
                    <a:gd name="T65" fmla="*/ 135 h 746"/>
                    <a:gd name="T66" fmla="*/ 85 w 324"/>
                    <a:gd name="T67" fmla="*/ 121 h 746"/>
                    <a:gd name="T68" fmla="*/ 99 w 324"/>
                    <a:gd name="T69" fmla="*/ 87 h 746"/>
                    <a:gd name="T70" fmla="*/ 146 w 324"/>
                    <a:gd name="T71" fmla="*/ 6 h 746"/>
                    <a:gd name="T72" fmla="*/ 139 w 324"/>
                    <a:gd name="T73" fmla="*/ 0 h 746"/>
                    <a:gd name="T74" fmla="*/ 92 w 324"/>
                    <a:gd name="T75" fmla="*/ 84 h 746"/>
                    <a:gd name="T76" fmla="*/ 93 w 324"/>
                    <a:gd name="T77" fmla="*/ 42 h 746"/>
                    <a:gd name="T78" fmla="*/ 81 w 324"/>
                    <a:gd name="T79" fmla="*/ 98 h 746"/>
                    <a:gd name="T80" fmla="*/ 74 w 324"/>
                    <a:gd name="T81" fmla="*/ 152 h 746"/>
                    <a:gd name="T82" fmla="*/ 67 w 324"/>
                    <a:gd name="T83" fmla="*/ 187 h 746"/>
                    <a:gd name="T84" fmla="*/ 55 w 324"/>
                    <a:gd name="T85" fmla="*/ 192 h 746"/>
                    <a:gd name="T86" fmla="*/ 52 w 324"/>
                    <a:gd name="T87" fmla="*/ 144 h 746"/>
                    <a:gd name="T88" fmla="*/ 61 w 324"/>
                    <a:gd name="T89" fmla="*/ 83 h 746"/>
                    <a:gd name="T90" fmla="*/ 51 w 324"/>
                    <a:gd name="T91" fmla="*/ 75 h 746"/>
                    <a:gd name="T92" fmla="*/ 44 w 324"/>
                    <a:gd name="T93" fmla="*/ 116 h 746"/>
                    <a:gd name="T94" fmla="*/ 44 w 324"/>
                    <a:gd name="T95" fmla="*/ 155 h 746"/>
                    <a:gd name="T96" fmla="*/ 19 w 324"/>
                    <a:gd name="T97" fmla="*/ 127 h 746"/>
                    <a:gd name="T98" fmla="*/ 1 w 324"/>
                    <a:gd name="T99" fmla="*/ 90 h 746"/>
                    <a:gd name="T100" fmla="*/ 10 w 324"/>
                    <a:gd name="T101" fmla="*/ 120 h 746"/>
                    <a:gd name="T102" fmla="*/ 51 w 324"/>
                    <a:gd name="T103" fmla="*/ 219 h 746"/>
                    <a:gd name="T104" fmla="*/ 53 w 324"/>
                    <a:gd name="T105" fmla="*/ 246 h 746"/>
                    <a:gd name="T106" fmla="*/ 45 w 324"/>
                    <a:gd name="T107" fmla="*/ 282 h 746"/>
                    <a:gd name="T108" fmla="*/ 30 w 324"/>
                    <a:gd name="T109" fmla="*/ 317 h 746"/>
                    <a:gd name="T110" fmla="*/ 26 w 324"/>
                    <a:gd name="T111" fmla="*/ 342 h 7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4" h="746">
                      <a:moveTo>
                        <a:pt x="63" y="688"/>
                      </a:moveTo>
                      <a:lnTo>
                        <a:pt x="83" y="694"/>
                      </a:lnTo>
                      <a:lnTo>
                        <a:pt x="104" y="708"/>
                      </a:lnTo>
                      <a:lnTo>
                        <a:pt x="122" y="726"/>
                      </a:lnTo>
                      <a:lnTo>
                        <a:pt x="135" y="746"/>
                      </a:lnTo>
                      <a:lnTo>
                        <a:pt x="151" y="728"/>
                      </a:lnTo>
                      <a:lnTo>
                        <a:pt x="126" y="702"/>
                      </a:lnTo>
                      <a:lnTo>
                        <a:pt x="112" y="690"/>
                      </a:lnTo>
                      <a:lnTo>
                        <a:pt x="96" y="681"/>
                      </a:lnTo>
                      <a:lnTo>
                        <a:pt x="110" y="683"/>
                      </a:lnTo>
                      <a:lnTo>
                        <a:pt x="123" y="683"/>
                      </a:lnTo>
                      <a:lnTo>
                        <a:pt x="150" y="678"/>
                      </a:lnTo>
                      <a:lnTo>
                        <a:pt x="175" y="672"/>
                      </a:lnTo>
                      <a:lnTo>
                        <a:pt x="200" y="670"/>
                      </a:lnTo>
                      <a:lnTo>
                        <a:pt x="215" y="652"/>
                      </a:lnTo>
                      <a:lnTo>
                        <a:pt x="199" y="650"/>
                      </a:lnTo>
                      <a:lnTo>
                        <a:pt x="184" y="651"/>
                      </a:lnTo>
                      <a:lnTo>
                        <a:pt x="152" y="657"/>
                      </a:lnTo>
                      <a:lnTo>
                        <a:pt x="117" y="661"/>
                      </a:lnTo>
                      <a:lnTo>
                        <a:pt x="98" y="660"/>
                      </a:lnTo>
                      <a:lnTo>
                        <a:pt x="77" y="654"/>
                      </a:lnTo>
                      <a:lnTo>
                        <a:pt x="78" y="639"/>
                      </a:lnTo>
                      <a:lnTo>
                        <a:pt x="83" y="623"/>
                      </a:lnTo>
                      <a:lnTo>
                        <a:pt x="94" y="594"/>
                      </a:lnTo>
                      <a:lnTo>
                        <a:pt x="105" y="570"/>
                      </a:lnTo>
                      <a:lnTo>
                        <a:pt x="116" y="550"/>
                      </a:lnTo>
                      <a:lnTo>
                        <a:pt x="141" y="515"/>
                      </a:lnTo>
                      <a:lnTo>
                        <a:pt x="163" y="514"/>
                      </a:lnTo>
                      <a:lnTo>
                        <a:pt x="183" y="513"/>
                      </a:lnTo>
                      <a:lnTo>
                        <a:pt x="194" y="514"/>
                      </a:lnTo>
                      <a:lnTo>
                        <a:pt x="205" y="519"/>
                      </a:lnTo>
                      <a:lnTo>
                        <a:pt x="217" y="527"/>
                      </a:lnTo>
                      <a:lnTo>
                        <a:pt x="229" y="539"/>
                      </a:lnTo>
                      <a:lnTo>
                        <a:pt x="241" y="553"/>
                      </a:lnTo>
                      <a:lnTo>
                        <a:pt x="250" y="569"/>
                      </a:lnTo>
                      <a:lnTo>
                        <a:pt x="255" y="588"/>
                      </a:lnTo>
                      <a:lnTo>
                        <a:pt x="258" y="610"/>
                      </a:lnTo>
                      <a:lnTo>
                        <a:pt x="273" y="597"/>
                      </a:lnTo>
                      <a:lnTo>
                        <a:pt x="254" y="547"/>
                      </a:lnTo>
                      <a:lnTo>
                        <a:pt x="253" y="540"/>
                      </a:lnTo>
                      <a:lnTo>
                        <a:pt x="250" y="535"/>
                      </a:lnTo>
                      <a:lnTo>
                        <a:pt x="243" y="527"/>
                      </a:lnTo>
                      <a:lnTo>
                        <a:pt x="239" y="518"/>
                      </a:lnTo>
                      <a:lnTo>
                        <a:pt x="240" y="514"/>
                      </a:lnTo>
                      <a:lnTo>
                        <a:pt x="244" y="508"/>
                      </a:lnTo>
                      <a:lnTo>
                        <a:pt x="261" y="504"/>
                      </a:lnTo>
                      <a:lnTo>
                        <a:pt x="278" y="497"/>
                      </a:lnTo>
                      <a:lnTo>
                        <a:pt x="297" y="489"/>
                      </a:lnTo>
                      <a:lnTo>
                        <a:pt x="317" y="487"/>
                      </a:lnTo>
                      <a:lnTo>
                        <a:pt x="304" y="460"/>
                      </a:lnTo>
                      <a:lnTo>
                        <a:pt x="272" y="467"/>
                      </a:lnTo>
                      <a:lnTo>
                        <a:pt x="247" y="476"/>
                      </a:lnTo>
                      <a:lnTo>
                        <a:pt x="231" y="479"/>
                      </a:lnTo>
                      <a:lnTo>
                        <a:pt x="209" y="481"/>
                      </a:lnTo>
                      <a:lnTo>
                        <a:pt x="179" y="480"/>
                      </a:lnTo>
                      <a:lnTo>
                        <a:pt x="137" y="476"/>
                      </a:lnTo>
                      <a:lnTo>
                        <a:pt x="144" y="459"/>
                      </a:lnTo>
                      <a:lnTo>
                        <a:pt x="153" y="445"/>
                      </a:lnTo>
                      <a:lnTo>
                        <a:pt x="173" y="422"/>
                      </a:lnTo>
                      <a:lnTo>
                        <a:pt x="194" y="408"/>
                      </a:lnTo>
                      <a:lnTo>
                        <a:pt x="219" y="400"/>
                      </a:lnTo>
                      <a:lnTo>
                        <a:pt x="244" y="396"/>
                      </a:lnTo>
                      <a:lnTo>
                        <a:pt x="271" y="395"/>
                      </a:lnTo>
                      <a:lnTo>
                        <a:pt x="324" y="395"/>
                      </a:lnTo>
                      <a:lnTo>
                        <a:pt x="318" y="382"/>
                      </a:lnTo>
                      <a:lnTo>
                        <a:pt x="271" y="381"/>
                      </a:lnTo>
                      <a:lnTo>
                        <a:pt x="245" y="383"/>
                      </a:lnTo>
                      <a:lnTo>
                        <a:pt x="219" y="386"/>
                      </a:lnTo>
                      <a:lnTo>
                        <a:pt x="257" y="340"/>
                      </a:lnTo>
                      <a:lnTo>
                        <a:pt x="280" y="316"/>
                      </a:lnTo>
                      <a:lnTo>
                        <a:pt x="300" y="301"/>
                      </a:lnTo>
                      <a:lnTo>
                        <a:pt x="292" y="289"/>
                      </a:lnTo>
                      <a:lnTo>
                        <a:pt x="260" y="320"/>
                      </a:lnTo>
                      <a:lnTo>
                        <a:pt x="233" y="352"/>
                      </a:lnTo>
                      <a:lnTo>
                        <a:pt x="204" y="380"/>
                      </a:lnTo>
                      <a:lnTo>
                        <a:pt x="188" y="391"/>
                      </a:lnTo>
                      <a:lnTo>
                        <a:pt x="170" y="400"/>
                      </a:lnTo>
                      <a:lnTo>
                        <a:pt x="165" y="391"/>
                      </a:lnTo>
                      <a:lnTo>
                        <a:pt x="163" y="382"/>
                      </a:lnTo>
                      <a:lnTo>
                        <a:pt x="164" y="373"/>
                      </a:lnTo>
                      <a:lnTo>
                        <a:pt x="168" y="364"/>
                      </a:lnTo>
                      <a:lnTo>
                        <a:pt x="177" y="344"/>
                      </a:lnTo>
                      <a:lnTo>
                        <a:pt x="188" y="321"/>
                      </a:lnTo>
                      <a:lnTo>
                        <a:pt x="191" y="302"/>
                      </a:lnTo>
                      <a:lnTo>
                        <a:pt x="198" y="285"/>
                      </a:lnTo>
                      <a:lnTo>
                        <a:pt x="209" y="270"/>
                      </a:lnTo>
                      <a:lnTo>
                        <a:pt x="223" y="256"/>
                      </a:lnTo>
                      <a:lnTo>
                        <a:pt x="253" y="233"/>
                      </a:lnTo>
                      <a:lnTo>
                        <a:pt x="280" y="217"/>
                      </a:lnTo>
                      <a:lnTo>
                        <a:pt x="274" y="201"/>
                      </a:lnTo>
                      <a:lnTo>
                        <a:pt x="271" y="185"/>
                      </a:lnTo>
                      <a:lnTo>
                        <a:pt x="263" y="188"/>
                      </a:lnTo>
                      <a:lnTo>
                        <a:pt x="259" y="194"/>
                      </a:lnTo>
                      <a:lnTo>
                        <a:pt x="255" y="202"/>
                      </a:lnTo>
                      <a:lnTo>
                        <a:pt x="249" y="210"/>
                      </a:lnTo>
                      <a:lnTo>
                        <a:pt x="214" y="236"/>
                      </a:lnTo>
                      <a:lnTo>
                        <a:pt x="195" y="251"/>
                      </a:lnTo>
                      <a:lnTo>
                        <a:pt x="182" y="266"/>
                      </a:lnTo>
                      <a:lnTo>
                        <a:pt x="178" y="265"/>
                      </a:lnTo>
                      <a:lnTo>
                        <a:pt x="176" y="262"/>
                      </a:lnTo>
                      <a:lnTo>
                        <a:pt x="174" y="252"/>
                      </a:lnTo>
                      <a:lnTo>
                        <a:pt x="177" y="239"/>
                      </a:lnTo>
                      <a:lnTo>
                        <a:pt x="182" y="223"/>
                      </a:lnTo>
                      <a:lnTo>
                        <a:pt x="196" y="190"/>
                      </a:lnTo>
                      <a:lnTo>
                        <a:pt x="206" y="171"/>
                      </a:lnTo>
                      <a:lnTo>
                        <a:pt x="257" y="89"/>
                      </a:lnTo>
                      <a:lnTo>
                        <a:pt x="307" y="4"/>
                      </a:lnTo>
                      <a:lnTo>
                        <a:pt x="302" y="11"/>
                      </a:lnTo>
                      <a:lnTo>
                        <a:pt x="296" y="11"/>
                      </a:lnTo>
                      <a:lnTo>
                        <a:pt x="291" y="6"/>
                      </a:lnTo>
                      <a:lnTo>
                        <a:pt x="288" y="0"/>
                      </a:lnTo>
                      <a:lnTo>
                        <a:pt x="248" y="72"/>
                      </a:lnTo>
                      <a:lnTo>
                        <a:pt x="216" y="128"/>
                      </a:lnTo>
                      <a:lnTo>
                        <a:pt x="191" y="166"/>
                      </a:lnTo>
                      <a:lnTo>
                        <a:pt x="188" y="146"/>
                      </a:lnTo>
                      <a:lnTo>
                        <a:pt x="188" y="127"/>
                      </a:lnTo>
                      <a:lnTo>
                        <a:pt x="193" y="83"/>
                      </a:lnTo>
                      <a:lnTo>
                        <a:pt x="168" y="108"/>
                      </a:lnTo>
                      <a:lnTo>
                        <a:pt x="169" y="166"/>
                      </a:lnTo>
                      <a:lnTo>
                        <a:pt x="167" y="193"/>
                      </a:lnTo>
                      <a:lnTo>
                        <a:pt x="162" y="221"/>
                      </a:lnTo>
                      <a:lnTo>
                        <a:pt x="154" y="271"/>
                      </a:lnTo>
                      <a:lnTo>
                        <a:pt x="152" y="300"/>
                      </a:lnTo>
                      <a:lnTo>
                        <a:pt x="153" y="323"/>
                      </a:lnTo>
                      <a:lnTo>
                        <a:pt x="146" y="345"/>
                      </a:lnTo>
                      <a:lnTo>
                        <a:pt x="140" y="369"/>
                      </a:lnTo>
                      <a:lnTo>
                        <a:pt x="133" y="394"/>
                      </a:lnTo>
                      <a:lnTo>
                        <a:pt x="125" y="418"/>
                      </a:lnTo>
                      <a:lnTo>
                        <a:pt x="114" y="379"/>
                      </a:lnTo>
                      <a:lnTo>
                        <a:pt x="111" y="357"/>
                      </a:lnTo>
                      <a:lnTo>
                        <a:pt x="112" y="339"/>
                      </a:lnTo>
                      <a:lnTo>
                        <a:pt x="108" y="285"/>
                      </a:lnTo>
                      <a:lnTo>
                        <a:pt x="108" y="230"/>
                      </a:lnTo>
                      <a:lnTo>
                        <a:pt x="121" y="187"/>
                      </a:lnTo>
                      <a:lnTo>
                        <a:pt x="126" y="164"/>
                      </a:lnTo>
                      <a:lnTo>
                        <a:pt x="128" y="140"/>
                      </a:lnTo>
                      <a:lnTo>
                        <a:pt x="118" y="145"/>
                      </a:lnTo>
                      <a:lnTo>
                        <a:pt x="107" y="148"/>
                      </a:lnTo>
                      <a:lnTo>
                        <a:pt x="106" y="170"/>
                      </a:lnTo>
                      <a:lnTo>
                        <a:pt x="102" y="188"/>
                      </a:lnTo>
                      <a:lnTo>
                        <a:pt x="92" y="229"/>
                      </a:lnTo>
                      <a:lnTo>
                        <a:pt x="90" y="254"/>
                      </a:lnTo>
                      <a:lnTo>
                        <a:pt x="91" y="280"/>
                      </a:lnTo>
                      <a:lnTo>
                        <a:pt x="90" y="306"/>
                      </a:lnTo>
                      <a:lnTo>
                        <a:pt x="86" y="329"/>
                      </a:lnTo>
                      <a:lnTo>
                        <a:pt x="62" y="293"/>
                      </a:lnTo>
                      <a:lnTo>
                        <a:pt x="40" y="250"/>
                      </a:lnTo>
                      <a:lnTo>
                        <a:pt x="21" y="203"/>
                      </a:lnTo>
                      <a:lnTo>
                        <a:pt x="5" y="158"/>
                      </a:lnTo>
                      <a:lnTo>
                        <a:pt x="3" y="178"/>
                      </a:lnTo>
                      <a:lnTo>
                        <a:pt x="0" y="196"/>
                      </a:lnTo>
                      <a:lnTo>
                        <a:pt x="9" y="211"/>
                      </a:lnTo>
                      <a:lnTo>
                        <a:pt x="22" y="238"/>
                      </a:lnTo>
                      <a:lnTo>
                        <a:pt x="52" y="311"/>
                      </a:lnTo>
                      <a:lnTo>
                        <a:pt x="92" y="413"/>
                      </a:lnTo>
                      <a:lnTo>
                        <a:pt x="105" y="431"/>
                      </a:lnTo>
                      <a:lnTo>
                        <a:pt x="111" y="449"/>
                      </a:lnTo>
                      <a:lnTo>
                        <a:pt x="112" y="467"/>
                      </a:lnTo>
                      <a:lnTo>
                        <a:pt x="109" y="485"/>
                      </a:lnTo>
                      <a:lnTo>
                        <a:pt x="99" y="521"/>
                      </a:lnTo>
                      <a:lnTo>
                        <a:pt x="94" y="539"/>
                      </a:lnTo>
                      <a:lnTo>
                        <a:pt x="93" y="557"/>
                      </a:lnTo>
                      <a:lnTo>
                        <a:pt x="87" y="574"/>
                      </a:lnTo>
                      <a:lnTo>
                        <a:pt x="80" y="590"/>
                      </a:lnTo>
                      <a:lnTo>
                        <a:pt x="62" y="626"/>
                      </a:lnTo>
                      <a:lnTo>
                        <a:pt x="56" y="643"/>
                      </a:lnTo>
                      <a:lnTo>
                        <a:pt x="52" y="660"/>
                      </a:lnTo>
                      <a:lnTo>
                        <a:pt x="55" y="675"/>
                      </a:lnTo>
                      <a:lnTo>
                        <a:pt x="63" y="6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953"/>
                <p:cNvSpPr>
                  <a:spLocks/>
                </p:cNvSpPr>
                <p:nvPr/>
              </p:nvSpPr>
              <p:spPr bwMode="auto">
                <a:xfrm>
                  <a:off x="991" y="1774"/>
                  <a:ext cx="76" cy="260"/>
                </a:xfrm>
                <a:custGeom>
                  <a:avLst/>
                  <a:gdLst>
                    <a:gd name="T0" fmla="*/ 0 w 108"/>
                    <a:gd name="T1" fmla="*/ 0 h 366"/>
                    <a:gd name="T2" fmla="*/ 0 w 108"/>
                    <a:gd name="T3" fmla="*/ 185 h 366"/>
                    <a:gd name="T4" fmla="*/ 18 w 108"/>
                    <a:gd name="T5" fmla="*/ 177 h 366"/>
                    <a:gd name="T6" fmla="*/ 37 w 108"/>
                    <a:gd name="T7" fmla="*/ 167 h 366"/>
                    <a:gd name="T8" fmla="*/ 53 w 108"/>
                    <a:gd name="T9" fmla="*/ 158 h 366"/>
                    <a:gd name="T10" fmla="*/ 49 w 108"/>
                    <a:gd name="T11" fmla="*/ 153 h 366"/>
                    <a:gd name="T12" fmla="*/ 51 w 108"/>
                    <a:gd name="T13" fmla="*/ 147 h 366"/>
                    <a:gd name="T14" fmla="*/ 53 w 108"/>
                    <a:gd name="T15" fmla="*/ 142 h 366"/>
                    <a:gd name="T16" fmla="*/ 53 w 108"/>
                    <a:gd name="T17" fmla="*/ 135 h 366"/>
                    <a:gd name="T18" fmla="*/ 53 w 108"/>
                    <a:gd name="T19" fmla="*/ 129 h 366"/>
                    <a:gd name="T20" fmla="*/ 48 w 108"/>
                    <a:gd name="T21" fmla="*/ 122 h 366"/>
                    <a:gd name="T22" fmla="*/ 43 w 108"/>
                    <a:gd name="T23" fmla="*/ 115 h 366"/>
                    <a:gd name="T24" fmla="*/ 49 w 108"/>
                    <a:gd name="T25" fmla="*/ 107 h 366"/>
                    <a:gd name="T26" fmla="*/ 53 w 108"/>
                    <a:gd name="T27" fmla="*/ 100 h 366"/>
                    <a:gd name="T28" fmla="*/ 48 w 108"/>
                    <a:gd name="T29" fmla="*/ 96 h 366"/>
                    <a:gd name="T30" fmla="*/ 41 w 108"/>
                    <a:gd name="T31" fmla="*/ 93 h 366"/>
                    <a:gd name="T32" fmla="*/ 35 w 108"/>
                    <a:gd name="T33" fmla="*/ 89 h 366"/>
                    <a:gd name="T34" fmla="*/ 34 w 108"/>
                    <a:gd name="T35" fmla="*/ 86 h 366"/>
                    <a:gd name="T36" fmla="*/ 32 w 108"/>
                    <a:gd name="T37" fmla="*/ 82 h 366"/>
                    <a:gd name="T38" fmla="*/ 27 w 108"/>
                    <a:gd name="T39" fmla="*/ 75 h 366"/>
                    <a:gd name="T40" fmla="*/ 24 w 108"/>
                    <a:gd name="T41" fmla="*/ 68 h 366"/>
                    <a:gd name="T42" fmla="*/ 23 w 108"/>
                    <a:gd name="T43" fmla="*/ 62 h 366"/>
                    <a:gd name="T44" fmla="*/ 21 w 108"/>
                    <a:gd name="T45" fmla="*/ 55 h 366"/>
                    <a:gd name="T46" fmla="*/ 20 w 108"/>
                    <a:gd name="T47" fmla="*/ 42 h 366"/>
                    <a:gd name="T48" fmla="*/ 21 w 108"/>
                    <a:gd name="T49" fmla="*/ 24 h 366"/>
                    <a:gd name="T50" fmla="*/ 14 w 108"/>
                    <a:gd name="T51" fmla="*/ 15 h 366"/>
                    <a:gd name="T52" fmla="*/ 8 w 108"/>
                    <a:gd name="T53" fmla="*/ 6 h 366"/>
                    <a:gd name="T54" fmla="*/ 4 w 108"/>
                    <a:gd name="T55" fmla="*/ 2 h 366"/>
                    <a:gd name="T56" fmla="*/ 0 w 108"/>
                    <a:gd name="T57" fmla="*/ 0 h 3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366">
                      <a:moveTo>
                        <a:pt x="0" y="0"/>
                      </a:moveTo>
                      <a:lnTo>
                        <a:pt x="0" y="366"/>
                      </a:lnTo>
                      <a:lnTo>
                        <a:pt x="36" y="351"/>
                      </a:lnTo>
                      <a:lnTo>
                        <a:pt x="76" y="331"/>
                      </a:lnTo>
                      <a:lnTo>
                        <a:pt x="108" y="313"/>
                      </a:lnTo>
                      <a:lnTo>
                        <a:pt x="100" y="304"/>
                      </a:lnTo>
                      <a:lnTo>
                        <a:pt x="103" y="291"/>
                      </a:lnTo>
                      <a:lnTo>
                        <a:pt x="108" y="282"/>
                      </a:lnTo>
                      <a:lnTo>
                        <a:pt x="106" y="267"/>
                      </a:lnTo>
                      <a:lnTo>
                        <a:pt x="108" y="255"/>
                      </a:lnTo>
                      <a:lnTo>
                        <a:pt x="96" y="242"/>
                      </a:lnTo>
                      <a:lnTo>
                        <a:pt x="86" y="228"/>
                      </a:lnTo>
                      <a:lnTo>
                        <a:pt x="98" y="213"/>
                      </a:lnTo>
                      <a:lnTo>
                        <a:pt x="108" y="198"/>
                      </a:lnTo>
                      <a:lnTo>
                        <a:pt x="96" y="190"/>
                      </a:lnTo>
                      <a:lnTo>
                        <a:pt x="83" y="184"/>
                      </a:lnTo>
                      <a:lnTo>
                        <a:pt x="71" y="176"/>
                      </a:lnTo>
                      <a:lnTo>
                        <a:pt x="68" y="170"/>
                      </a:lnTo>
                      <a:lnTo>
                        <a:pt x="66" y="162"/>
                      </a:lnTo>
                      <a:lnTo>
                        <a:pt x="56" y="149"/>
                      </a:lnTo>
                      <a:lnTo>
                        <a:pt x="49" y="135"/>
                      </a:lnTo>
                      <a:lnTo>
                        <a:pt x="45" y="123"/>
                      </a:lnTo>
                      <a:lnTo>
                        <a:pt x="42" y="110"/>
                      </a:lnTo>
                      <a:lnTo>
                        <a:pt x="41" y="83"/>
                      </a:lnTo>
                      <a:lnTo>
                        <a:pt x="42" y="48"/>
                      </a:lnTo>
                      <a:lnTo>
                        <a:pt x="29" y="30"/>
                      </a:lnTo>
                      <a:lnTo>
                        <a:pt x="15" y="11"/>
                      </a:lnTo>
                      <a:lnTo>
                        <a:pt x="7"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954"/>
                <p:cNvSpPr>
                  <a:spLocks/>
                </p:cNvSpPr>
                <p:nvPr/>
              </p:nvSpPr>
              <p:spPr bwMode="auto">
                <a:xfrm>
                  <a:off x="991" y="1190"/>
                  <a:ext cx="165" cy="583"/>
                </a:xfrm>
                <a:custGeom>
                  <a:avLst/>
                  <a:gdLst>
                    <a:gd name="T0" fmla="*/ 0 w 235"/>
                    <a:gd name="T1" fmla="*/ 383 h 819"/>
                    <a:gd name="T2" fmla="*/ 13 w 235"/>
                    <a:gd name="T3" fmla="*/ 387 h 819"/>
                    <a:gd name="T4" fmla="*/ 23 w 235"/>
                    <a:gd name="T5" fmla="*/ 395 h 819"/>
                    <a:gd name="T6" fmla="*/ 51 w 235"/>
                    <a:gd name="T7" fmla="*/ 401 h 819"/>
                    <a:gd name="T8" fmla="*/ 61 w 235"/>
                    <a:gd name="T9" fmla="*/ 412 h 819"/>
                    <a:gd name="T10" fmla="*/ 74 w 235"/>
                    <a:gd name="T11" fmla="*/ 415 h 819"/>
                    <a:gd name="T12" fmla="*/ 91 w 235"/>
                    <a:gd name="T13" fmla="*/ 398 h 819"/>
                    <a:gd name="T14" fmla="*/ 106 w 235"/>
                    <a:gd name="T15" fmla="*/ 367 h 819"/>
                    <a:gd name="T16" fmla="*/ 102 w 235"/>
                    <a:gd name="T17" fmla="*/ 358 h 819"/>
                    <a:gd name="T18" fmla="*/ 93 w 235"/>
                    <a:gd name="T19" fmla="*/ 352 h 819"/>
                    <a:gd name="T20" fmla="*/ 85 w 235"/>
                    <a:gd name="T21" fmla="*/ 349 h 819"/>
                    <a:gd name="T22" fmla="*/ 95 w 235"/>
                    <a:gd name="T23" fmla="*/ 347 h 819"/>
                    <a:gd name="T24" fmla="*/ 112 w 235"/>
                    <a:gd name="T25" fmla="*/ 342 h 819"/>
                    <a:gd name="T26" fmla="*/ 113 w 235"/>
                    <a:gd name="T27" fmla="*/ 340 h 819"/>
                    <a:gd name="T28" fmla="*/ 102 w 235"/>
                    <a:gd name="T29" fmla="*/ 332 h 819"/>
                    <a:gd name="T30" fmla="*/ 95 w 235"/>
                    <a:gd name="T31" fmla="*/ 320 h 819"/>
                    <a:gd name="T32" fmla="*/ 105 w 235"/>
                    <a:gd name="T33" fmla="*/ 319 h 819"/>
                    <a:gd name="T34" fmla="*/ 114 w 235"/>
                    <a:gd name="T35" fmla="*/ 315 h 819"/>
                    <a:gd name="T36" fmla="*/ 115 w 235"/>
                    <a:gd name="T37" fmla="*/ 309 h 819"/>
                    <a:gd name="T38" fmla="*/ 102 w 235"/>
                    <a:gd name="T39" fmla="*/ 303 h 819"/>
                    <a:gd name="T40" fmla="*/ 91 w 235"/>
                    <a:gd name="T41" fmla="*/ 295 h 819"/>
                    <a:gd name="T42" fmla="*/ 102 w 235"/>
                    <a:gd name="T43" fmla="*/ 269 h 819"/>
                    <a:gd name="T44" fmla="*/ 100 w 235"/>
                    <a:gd name="T45" fmla="*/ 261 h 819"/>
                    <a:gd name="T46" fmla="*/ 95 w 235"/>
                    <a:gd name="T47" fmla="*/ 258 h 819"/>
                    <a:gd name="T48" fmla="*/ 90 w 235"/>
                    <a:gd name="T49" fmla="*/ 259 h 819"/>
                    <a:gd name="T50" fmla="*/ 88 w 235"/>
                    <a:gd name="T51" fmla="*/ 269 h 819"/>
                    <a:gd name="T52" fmla="*/ 86 w 235"/>
                    <a:gd name="T53" fmla="*/ 259 h 819"/>
                    <a:gd name="T54" fmla="*/ 81 w 235"/>
                    <a:gd name="T55" fmla="*/ 256 h 819"/>
                    <a:gd name="T56" fmla="*/ 92 w 235"/>
                    <a:gd name="T57" fmla="*/ 238 h 819"/>
                    <a:gd name="T58" fmla="*/ 97 w 235"/>
                    <a:gd name="T59" fmla="*/ 222 h 819"/>
                    <a:gd name="T60" fmla="*/ 95 w 235"/>
                    <a:gd name="T61" fmla="*/ 204 h 819"/>
                    <a:gd name="T62" fmla="*/ 90 w 235"/>
                    <a:gd name="T63" fmla="*/ 175 h 819"/>
                    <a:gd name="T64" fmla="*/ 89 w 235"/>
                    <a:gd name="T65" fmla="*/ 150 h 819"/>
                    <a:gd name="T66" fmla="*/ 84 w 235"/>
                    <a:gd name="T67" fmla="*/ 142 h 819"/>
                    <a:gd name="T68" fmla="*/ 69 w 235"/>
                    <a:gd name="T69" fmla="*/ 126 h 819"/>
                    <a:gd name="T70" fmla="*/ 70 w 235"/>
                    <a:gd name="T71" fmla="*/ 123 h 819"/>
                    <a:gd name="T72" fmla="*/ 72 w 235"/>
                    <a:gd name="T73" fmla="*/ 115 h 819"/>
                    <a:gd name="T74" fmla="*/ 68 w 235"/>
                    <a:gd name="T75" fmla="*/ 103 h 819"/>
                    <a:gd name="T76" fmla="*/ 60 w 235"/>
                    <a:gd name="T77" fmla="*/ 96 h 819"/>
                    <a:gd name="T78" fmla="*/ 47 w 235"/>
                    <a:gd name="T79" fmla="*/ 97 h 819"/>
                    <a:gd name="T80" fmla="*/ 34 w 235"/>
                    <a:gd name="T81" fmla="*/ 96 h 819"/>
                    <a:gd name="T82" fmla="*/ 30 w 235"/>
                    <a:gd name="T83" fmla="*/ 91 h 819"/>
                    <a:gd name="T84" fmla="*/ 29 w 235"/>
                    <a:gd name="T85" fmla="*/ 46 h 819"/>
                    <a:gd name="T86" fmla="*/ 25 w 235"/>
                    <a:gd name="T87" fmla="*/ 27 h 819"/>
                    <a:gd name="T88" fmla="*/ 15 w 235"/>
                    <a:gd name="T89" fmla="*/ 11 h 819"/>
                    <a:gd name="T90" fmla="*/ 2 w 235"/>
                    <a:gd name="T91" fmla="*/ 1 h 8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5" h="819">
                      <a:moveTo>
                        <a:pt x="0" y="0"/>
                      </a:moveTo>
                      <a:lnTo>
                        <a:pt x="0" y="756"/>
                      </a:lnTo>
                      <a:lnTo>
                        <a:pt x="14" y="761"/>
                      </a:lnTo>
                      <a:lnTo>
                        <a:pt x="26" y="764"/>
                      </a:lnTo>
                      <a:lnTo>
                        <a:pt x="37" y="771"/>
                      </a:lnTo>
                      <a:lnTo>
                        <a:pt x="47" y="780"/>
                      </a:lnTo>
                      <a:lnTo>
                        <a:pt x="55" y="793"/>
                      </a:lnTo>
                      <a:lnTo>
                        <a:pt x="104" y="793"/>
                      </a:lnTo>
                      <a:lnTo>
                        <a:pt x="114" y="805"/>
                      </a:lnTo>
                      <a:lnTo>
                        <a:pt x="124" y="813"/>
                      </a:lnTo>
                      <a:lnTo>
                        <a:pt x="135" y="817"/>
                      </a:lnTo>
                      <a:lnTo>
                        <a:pt x="149" y="819"/>
                      </a:lnTo>
                      <a:lnTo>
                        <a:pt x="174" y="794"/>
                      </a:lnTo>
                      <a:lnTo>
                        <a:pt x="185" y="785"/>
                      </a:lnTo>
                      <a:lnTo>
                        <a:pt x="194" y="768"/>
                      </a:lnTo>
                      <a:lnTo>
                        <a:pt x="215" y="723"/>
                      </a:lnTo>
                      <a:lnTo>
                        <a:pt x="213" y="714"/>
                      </a:lnTo>
                      <a:lnTo>
                        <a:pt x="207" y="706"/>
                      </a:lnTo>
                      <a:lnTo>
                        <a:pt x="198" y="700"/>
                      </a:lnTo>
                      <a:lnTo>
                        <a:pt x="188" y="695"/>
                      </a:lnTo>
                      <a:lnTo>
                        <a:pt x="173" y="689"/>
                      </a:lnTo>
                      <a:lnTo>
                        <a:pt x="172" y="688"/>
                      </a:lnTo>
                      <a:lnTo>
                        <a:pt x="179" y="687"/>
                      </a:lnTo>
                      <a:lnTo>
                        <a:pt x="194" y="686"/>
                      </a:lnTo>
                      <a:lnTo>
                        <a:pt x="218" y="680"/>
                      </a:lnTo>
                      <a:lnTo>
                        <a:pt x="226" y="676"/>
                      </a:lnTo>
                      <a:lnTo>
                        <a:pt x="229" y="673"/>
                      </a:lnTo>
                      <a:lnTo>
                        <a:pt x="229" y="670"/>
                      </a:lnTo>
                      <a:lnTo>
                        <a:pt x="223" y="663"/>
                      </a:lnTo>
                      <a:lnTo>
                        <a:pt x="207" y="654"/>
                      </a:lnTo>
                      <a:lnTo>
                        <a:pt x="187" y="639"/>
                      </a:lnTo>
                      <a:lnTo>
                        <a:pt x="192" y="632"/>
                      </a:lnTo>
                      <a:lnTo>
                        <a:pt x="198" y="629"/>
                      </a:lnTo>
                      <a:lnTo>
                        <a:pt x="212" y="629"/>
                      </a:lnTo>
                      <a:lnTo>
                        <a:pt x="225" y="629"/>
                      </a:lnTo>
                      <a:lnTo>
                        <a:pt x="231" y="623"/>
                      </a:lnTo>
                      <a:lnTo>
                        <a:pt x="235" y="614"/>
                      </a:lnTo>
                      <a:lnTo>
                        <a:pt x="233" y="609"/>
                      </a:lnTo>
                      <a:lnTo>
                        <a:pt x="227" y="604"/>
                      </a:lnTo>
                      <a:lnTo>
                        <a:pt x="207" y="597"/>
                      </a:lnTo>
                      <a:lnTo>
                        <a:pt x="189" y="588"/>
                      </a:lnTo>
                      <a:lnTo>
                        <a:pt x="185" y="583"/>
                      </a:lnTo>
                      <a:lnTo>
                        <a:pt x="187" y="578"/>
                      </a:lnTo>
                      <a:lnTo>
                        <a:pt x="207" y="531"/>
                      </a:lnTo>
                      <a:lnTo>
                        <a:pt x="206" y="523"/>
                      </a:lnTo>
                      <a:lnTo>
                        <a:pt x="202" y="516"/>
                      </a:lnTo>
                      <a:lnTo>
                        <a:pt x="198" y="510"/>
                      </a:lnTo>
                      <a:lnTo>
                        <a:pt x="193" y="508"/>
                      </a:lnTo>
                      <a:lnTo>
                        <a:pt x="187" y="508"/>
                      </a:lnTo>
                      <a:lnTo>
                        <a:pt x="183" y="512"/>
                      </a:lnTo>
                      <a:lnTo>
                        <a:pt x="180" y="520"/>
                      </a:lnTo>
                      <a:lnTo>
                        <a:pt x="179" y="531"/>
                      </a:lnTo>
                      <a:lnTo>
                        <a:pt x="177" y="519"/>
                      </a:lnTo>
                      <a:lnTo>
                        <a:pt x="174" y="512"/>
                      </a:lnTo>
                      <a:lnTo>
                        <a:pt x="167" y="508"/>
                      </a:lnTo>
                      <a:lnTo>
                        <a:pt x="165" y="505"/>
                      </a:lnTo>
                      <a:lnTo>
                        <a:pt x="167" y="499"/>
                      </a:lnTo>
                      <a:lnTo>
                        <a:pt x="187" y="470"/>
                      </a:lnTo>
                      <a:lnTo>
                        <a:pt x="194" y="455"/>
                      </a:lnTo>
                      <a:lnTo>
                        <a:pt x="196" y="439"/>
                      </a:lnTo>
                      <a:lnTo>
                        <a:pt x="195" y="421"/>
                      </a:lnTo>
                      <a:lnTo>
                        <a:pt x="192" y="403"/>
                      </a:lnTo>
                      <a:lnTo>
                        <a:pt x="184" y="365"/>
                      </a:lnTo>
                      <a:lnTo>
                        <a:pt x="183" y="346"/>
                      </a:lnTo>
                      <a:lnTo>
                        <a:pt x="187" y="327"/>
                      </a:lnTo>
                      <a:lnTo>
                        <a:pt x="181" y="296"/>
                      </a:lnTo>
                      <a:lnTo>
                        <a:pt x="178" y="289"/>
                      </a:lnTo>
                      <a:lnTo>
                        <a:pt x="169" y="280"/>
                      </a:lnTo>
                      <a:lnTo>
                        <a:pt x="143" y="254"/>
                      </a:lnTo>
                      <a:lnTo>
                        <a:pt x="140" y="248"/>
                      </a:lnTo>
                      <a:lnTo>
                        <a:pt x="140" y="246"/>
                      </a:lnTo>
                      <a:lnTo>
                        <a:pt x="142" y="243"/>
                      </a:lnTo>
                      <a:lnTo>
                        <a:pt x="144" y="238"/>
                      </a:lnTo>
                      <a:lnTo>
                        <a:pt x="145" y="227"/>
                      </a:lnTo>
                      <a:lnTo>
                        <a:pt x="141" y="209"/>
                      </a:lnTo>
                      <a:lnTo>
                        <a:pt x="138" y="202"/>
                      </a:lnTo>
                      <a:lnTo>
                        <a:pt x="133" y="196"/>
                      </a:lnTo>
                      <a:lnTo>
                        <a:pt x="122" y="190"/>
                      </a:lnTo>
                      <a:lnTo>
                        <a:pt x="109" y="189"/>
                      </a:lnTo>
                      <a:lnTo>
                        <a:pt x="95" y="191"/>
                      </a:lnTo>
                      <a:lnTo>
                        <a:pt x="81" y="191"/>
                      </a:lnTo>
                      <a:lnTo>
                        <a:pt x="69" y="189"/>
                      </a:lnTo>
                      <a:lnTo>
                        <a:pt x="65" y="185"/>
                      </a:lnTo>
                      <a:lnTo>
                        <a:pt x="61" y="180"/>
                      </a:lnTo>
                      <a:lnTo>
                        <a:pt x="58" y="163"/>
                      </a:lnTo>
                      <a:lnTo>
                        <a:pt x="58" y="91"/>
                      </a:lnTo>
                      <a:lnTo>
                        <a:pt x="56" y="72"/>
                      </a:lnTo>
                      <a:lnTo>
                        <a:pt x="51" y="53"/>
                      </a:lnTo>
                      <a:lnTo>
                        <a:pt x="42" y="37"/>
                      </a:lnTo>
                      <a:lnTo>
                        <a:pt x="31" y="23"/>
                      </a:lnTo>
                      <a:lnTo>
                        <a:pt x="18" y="11"/>
                      </a:lnTo>
                      <a:lnTo>
                        <a:pt x="4"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955"/>
                <p:cNvSpPr>
                  <a:spLocks/>
                </p:cNvSpPr>
                <p:nvPr/>
              </p:nvSpPr>
              <p:spPr bwMode="auto">
                <a:xfrm>
                  <a:off x="917" y="1771"/>
                  <a:ext cx="74" cy="269"/>
                </a:xfrm>
                <a:custGeom>
                  <a:avLst/>
                  <a:gdLst>
                    <a:gd name="T0" fmla="*/ 51 w 107"/>
                    <a:gd name="T1" fmla="*/ 187 h 379"/>
                    <a:gd name="T2" fmla="*/ 51 w 107"/>
                    <a:gd name="T3" fmla="*/ 3 h 379"/>
                    <a:gd name="T4" fmla="*/ 50 w 107"/>
                    <a:gd name="T5" fmla="*/ 1 h 379"/>
                    <a:gd name="T6" fmla="*/ 44 w 107"/>
                    <a:gd name="T7" fmla="*/ 0 h 379"/>
                    <a:gd name="T8" fmla="*/ 38 w 107"/>
                    <a:gd name="T9" fmla="*/ 0 h 379"/>
                    <a:gd name="T10" fmla="*/ 27 w 107"/>
                    <a:gd name="T11" fmla="*/ 7 h 379"/>
                    <a:gd name="T12" fmla="*/ 19 w 107"/>
                    <a:gd name="T13" fmla="*/ 16 h 379"/>
                    <a:gd name="T14" fmla="*/ 12 w 107"/>
                    <a:gd name="T15" fmla="*/ 16 h 379"/>
                    <a:gd name="T16" fmla="*/ 4 w 107"/>
                    <a:gd name="T17" fmla="*/ 26 h 379"/>
                    <a:gd name="T18" fmla="*/ 1 w 107"/>
                    <a:gd name="T19" fmla="*/ 33 h 379"/>
                    <a:gd name="T20" fmla="*/ 0 w 107"/>
                    <a:gd name="T21" fmla="*/ 43 h 379"/>
                    <a:gd name="T22" fmla="*/ 1 w 107"/>
                    <a:gd name="T23" fmla="*/ 58 h 379"/>
                    <a:gd name="T24" fmla="*/ 15 w 107"/>
                    <a:gd name="T25" fmla="*/ 55 h 379"/>
                    <a:gd name="T26" fmla="*/ 24 w 107"/>
                    <a:gd name="T27" fmla="*/ 65 h 379"/>
                    <a:gd name="T28" fmla="*/ 33 w 107"/>
                    <a:gd name="T29" fmla="*/ 73 h 379"/>
                    <a:gd name="T30" fmla="*/ 33 w 107"/>
                    <a:gd name="T31" fmla="*/ 82 h 379"/>
                    <a:gd name="T32" fmla="*/ 27 w 107"/>
                    <a:gd name="T33" fmla="*/ 91 h 379"/>
                    <a:gd name="T34" fmla="*/ 29 w 107"/>
                    <a:gd name="T35" fmla="*/ 92 h 379"/>
                    <a:gd name="T36" fmla="*/ 32 w 107"/>
                    <a:gd name="T37" fmla="*/ 93 h 379"/>
                    <a:gd name="T38" fmla="*/ 30 w 107"/>
                    <a:gd name="T39" fmla="*/ 104 h 379"/>
                    <a:gd name="T40" fmla="*/ 30 w 107"/>
                    <a:gd name="T41" fmla="*/ 107 h 379"/>
                    <a:gd name="T42" fmla="*/ 32 w 107"/>
                    <a:gd name="T43" fmla="*/ 111 h 379"/>
                    <a:gd name="T44" fmla="*/ 30 w 107"/>
                    <a:gd name="T45" fmla="*/ 117 h 379"/>
                    <a:gd name="T46" fmla="*/ 27 w 107"/>
                    <a:gd name="T47" fmla="*/ 123 h 379"/>
                    <a:gd name="T48" fmla="*/ 24 w 107"/>
                    <a:gd name="T49" fmla="*/ 130 h 379"/>
                    <a:gd name="T50" fmla="*/ 24 w 107"/>
                    <a:gd name="T51" fmla="*/ 136 h 379"/>
                    <a:gd name="T52" fmla="*/ 20 w 107"/>
                    <a:gd name="T53" fmla="*/ 138 h 379"/>
                    <a:gd name="T54" fmla="*/ 19 w 107"/>
                    <a:gd name="T55" fmla="*/ 140 h 379"/>
                    <a:gd name="T56" fmla="*/ 19 w 107"/>
                    <a:gd name="T57" fmla="*/ 148 h 379"/>
                    <a:gd name="T58" fmla="*/ 23 w 107"/>
                    <a:gd name="T59" fmla="*/ 156 h 379"/>
                    <a:gd name="T60" fmla="*/ 25 w 107"/>
                    <a:gd name="T61" fmla="*/ 165 h 379"/>
                    <a:gd name="T62" fmla="*/ 26 w 107"/>
                    <a:gd name="T63" fmla="*/ 175 h 379"/>
                    <a:gd name="T64" fmla="*/ 27 w 107"/>
                    <a:gd name="T65" fmla="*/ 185 h 379"/>
                    <a:gd name="T66" fmla="*/ 32 w 107"/>
                    <a:gd name="T67" fmla="*/ 191 h 379"/>
                    <a:gd name="T68" fmla="*/ 39 w 107"/>
                    <a:gd name="T69" fmla="*/ 190 h 379"/>
                    <a:gd name="T70" fmla="*/ 48 w 107"/>
                    <a:gd name="T71" fmla="*/ 188 h 379"/>
                    <a:gd name="T72" fmla="*/ 51 w 107"/>
                    <a:gd name="T73" fmla="*/ 187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379">
                      <a:moveTo>
                        <a:pt x="107" y="371"/>
                      </a:moveTo>
                      <a:lnTo>
                        <a:pt x="107" y="5"/>
                      </a:lnTo>
                      <a:lnTo>
                        <a:pt x="104" y="3"/>
                      </a:lnTo>
                      <a:lnTo>
                        <a:pt x="93" y="0"/>
                      </a:lnTo>
                      <a:lnTo>
                        <a:pt x="80" y="0"/>
                      </a:lnTo>
                      <a:lnTo>
                        <a:pt x="56" y="14"/>
                      </a:lnTo>
                      <a:lnTo>
                        <a:pt x="39" y="31"/>
                      </a:lnTo>
                      <a:lnTo>
                        <a:pt x="24" y="31"/>
                      </a:lnTo>
                      <a:lnTo>
                        <a:pt x="9" y="52"/>
                      </a:lnTo>
                      <a:lnTo>
                        <a:pt x="2" y="66"/>
                      </a:lnTo>
                      <a:lnTo>
                        <a:pt x="0" y="84"/>
                      </a:lnTo>
                      <a:lnTo>
                        <a:pt x="1" y="115"/>
                      </a:lnTo>
                      <a:lnTo>
                        <a:pt x="31" y="110"/>
                      </a:lnTo>
                      <a:lnTo>
                        <a:pt x="50" y="128"/>
                      </a:lnTo>
                      <a:lnTo>
                        <a:pt x="69" y="145"/>
                      </a:lnTo>
                      <a:lnTo>
                        <a:pt x="69" y="163"/>
                      </a:lnTo>
                      <a:lnTo>
                        <a:pt x="56" y="181"/>
                      </a:lnTo>
                      <a:lnTo>
                        <a:pt x="61" y="183"/>
                      </a:lnTo>
                      <a:lnTo>
                        <a:pt x="66" y="185"/>
                      </a:lnTo>
                      <a:lnTo>
                        <a:pt x="64" y="205"/>
                      </a:lnTo>
                      <a:lnTo>
                        <a:pt x="64" y="213"/>
                      </a:lnTo>
                      <a:lnTo>
                        <a:pt x="66" y="220"/>
                      </a:lnTo>
                      <a:lnTo>
                        <a:pt x="63" y="232"/>
                      </a:lnTo>
                      <a:lnTo>
                        <a:pt x="57" y="245"/>
                      </a:lnTo>
                      <a:lnTo>
                        <a:pt x="51" y="258"/>
                      </a:lnTo>
                      <a:lnTo>
                        <a:pt x="49" y="269"/>
                      </a:lnTo>
                      <a:lnTo>
                        <a:pt x="42" y="274"/>
                      </a:lnTo>
                      <a:lnTo>
                        <a:pt x="39" y="277"/>
                      </a:lnTo>
                      <a:lnTo>
                        <a:pt x="39" y="295"/>
                      </a:lnTo>
                      <a:lnTo>
                        <a:pt x="47" y="310"/>
                      </a:lnTo>
                      <a:lnTo>
                        <a:pt x="52" y="328"/>
                      </a:lnTo>
                      <a:lnTo>
                        <a:pt x="54" y="346"/>
                      </a:lnTo>
                      <a:lnTo>
                        <a:pt x="56" y="366"/>
                      </a:lnTo>
                      <a:lnTo>
                        <a:pt x="66" y="379"/>
                      </a:lnTo>
                      <a:lnTo>
                        <a:pt x="83" y="377"/>
                      </a:lnTo>
                      <a:lnTo>
                        <a:pt x="101" y="373"/>
                      </a:lnTo>
                      <a:lnTo>
                        <a:pt x="107" y="3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Oval 956"/>
                <p:cNvSpPr>
                  <a:spLocks noChangeArrowheads="1"/>
                </p:cNvSpPr>
                <p:nvPr/>
              </p:nvSpPr>
              <p:spPr bwMode="auto">
                <a:xfrm>
                  <a:off x="557" y="1064"/>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Oval 957"/>
                <p:cNvSpPr>
                  <a:spLocks noChangeArrowheads="1"/>
                </p:cNvSpPr>
                <p:nvPr/>
              </p:nvSpPr>
              <p:spPr bwMode="auto">
                <a:xfrm>
                  <a:off x="423" y="1133"/>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Oval 958"/>
                <p:cNvSpPr>
                  <a:spLocks noChangeArrowheads="1"/>
                </p:cNvSpPr>
                <p:nvPr/>
              </p:nvSpPr>
              <p:spPr bwMode="auto">
                <a:xfrm>
                  <a:off x="790" y="1098"/>
                  <a:ext cx="101"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Oval 959"/>
                <p:cNvSpPr>
                  <a:spLocks noChangeArrowheads="1"/>
                </p:cNvSpPr>
                <p:nvPr/>
              </p:nvSpPr>
              <p:spPr bwMode="auto">
                <a:xfrm>
                  <a:off x="657" y="1201"/>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Oval 960"/>
                <p:cNvSpPr>
                  <a:spLocks noChangeArrowheads="1"/>
                </p:cNvSpPr>
                <p:nvPr/>
              </p:nvSpPr>
              <p:spPr bwMode="auto">
                <a:xfrm>
                  <a:off x="256" y="1235"/>
                  <a:ext cx="101"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Oval 961"/>
                <p:cNvSpPr>
                  <a:spLocks noChangeArrowheads="1"/>
                </p:cNvSpPr>
                <p:nvPr/>
              </p:nvSpPr>
              <p:spPr bwMode="auto">
                <a:xfrm>
                  <a:off x="290" y="1816"/>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Oval 962"/>
                <p:cNvSpPr>
                  <a:spLocks noChangeArrowheads="1"/>
                </p:cNvSpPr>
                <p:nvPr/>
              </p:nvSpPr>
              <p:spPr bwMode="auto">
                <a:xfrm>
                  <a:off x="891" y="1747"/>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Oval 963"/>
                <p:cNvSpPr>
                  <a:spLocks noChangeArrowheads="1"/>
                </p:cNvSpPr>
                <p:nvPr/>
              </p:nvSpPr>
              <p:spPr bwMode="auto">
                <a:xfrm>
                  <a:off x="457" y="1714"/>
                  <a:ext cx="100"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Freeform 964"/>
                <p:cNvSpPr>
                  <a:spLocks/>
                </p:cNvSpPr>
                <p:nvPr/>
              </p:nvSpPr>
              <p:spPr bwMode="auto">
                <a:xfrm>
                  <a:off x="357" y="1724"/>
                  <a:ext cx="578" cy="1271"/>
                </a:xfrm>
                <a:custGeom>
                  <a:avLst/>
                  <a:gdLst>
                    <a:gd name="T0" fmla="*/ 207 w 831"/>
                    <a:gd name="T1" fmla="*/ 713 h 1785"/>
                    <a:gd name="T2" fmla="*/ 205 w 831"/>
                    <a:gd name="T3" fmla="*/ 515 h 1785"/>
                    <a:gd name="T4" fmla="*/ 269 w 831"/>
                    <a:gd name="T5" fmla="*/ 431 h 1785"/>
                    <a:gd name="T6" fmla="*/ 303 w 831"/>
                    <a:gd name="T7" fmla="*/ 414 h 1785"/>
                    <a:gd name="T8" fmla="*/ 302 w 831"/>
                    <a:gd name="T9" fmla="*/ 394 h 1785"/>
                    <a:gd name="T10" fmla="*/ 207 w 831"/>
                    <a:gd name="T11" fmla="*/ 434 h 1785"/>
                    <a:gd name="T12" fmla="*/ 244 w 831"/>
                    <a:gd name="T13" fmla="*/ 367 h 1785"/>
                    <a:gd name="T14" fmla="*/ 305 w 831"/>
                    <a:gd name="T15" fmla="*/ 368 h 1785"/>
                    <a:gd name="T16" fmla="*/ 318 w 831"/>
                    <a:gd name="T17" fmla="*/ 344 h 1785"/>
                    <a:gd name="T18" fmla="*/ 293 w 831"/>
                    <a:gd name="T19" fmla="*/ 334 h 1785"/>
                    <a:gd name="T20" fmla="*/ 324 w 831"/>
                    <a:gd name="T21" fmla="*/ 260 h 1785"/>
                    <a:gd name="T22" fmla="*/ 369 w 831"/>
                    <a:gd name="T23" fmla="*/ 298 h 1785"/>
                    <a:gd name="T24" fmla="*/ 362 w 831"/>
                    <a:gd name="T25" fmla="*/ 260 h 1785"/>
                    <a:gd name="T26" fmla="*/ 364 w 831"/>
                    <a:gd name="T27" fmla="*/ 241 h 1785"/>
                    <a:gd name="T28" fmla="*/ 339 w 831"/>
                    <a:gd name="T29" fmla="*/ 207 h 1785"/>
                    <a:gd name="T30" fmla="*/ 351 w 831"/>
                    <a:gd name="T31" fmla="*/ 196 h 1785"/>
                    <a:gd name="T32" fmla="*/ 336 w 831"/>
                    <a:gd name="T33" fmla="*/ 198 h 1785"/>
                    <a:gd name="T34" fmla="*/ 337 w 831"/>
                    <a:gd name="T35" fmla="*/ 153 h 1785"/>
                    <a:gd name="T36" fmla="*/ 373 w 831"/>
                    <a:gd name="T37" fmla="*/ 95 h 1785"/>
                    <a:gd name="T38" fmla="*/ 330 w 831"/>
                    <a:gd name="T39" fmla="*/ 133 h 1785"/>
                    <a:gd name="T40" fmla="*/ 392 w 831"/>
                    <a:gd name="T41" fmla="*/ 6 h 1785"/>
                    <a:gd name="T42" fmla="*/ 336 w 831"/>
                    <a:gd name="T43" fmla="*/ 64 h 1785"/>
                    <a:gd name="T44" fmla="*/ 320 w 831"/>
                    <a:gd name="T45" fmla="*/ 164 h 1785"/>
                    <a:gd name="T46" fmla="*/ 298 w 831"/>
                    <a:gd name="T47" fmla="*/ 145 h 1785"/>
                    <a:gd name="T48" fmla="*/ 295 w 831"/>
                    <a:gd name="T49" fmla="*/ 95 h 1785"/>
                    <a:gd name="T50" fmla="*/ 255 w 831"/>
                    <a:gd name="T51" fmla="*/ 103 h 1785"/>
                    <a:gd name="T52" fmla="*/ 294 w 831"/>
                    <a:gd name="T53" fmla="*/ 216 h 1785"/>
                    <a:gd name="T54" fmla="*/ 252 w 831"/>
                    <a:gd name="T55" fmla="*/ 340 h 1785"/>
                    <a:gd name="T56" fmla="*/ 207 w 831"/>
                    <a:gd name="T57" fmla="*/ 344 h 1785"/>
                    <a:gd name="T58" fmla="*/ 249 w 831"/>
                    <a:gd name="T59" fmla="*/ 155 h 1785"/>
                    <a:gd name="T60" fmla="*/ 230 w 831"/>
                    <a:gd name="T61" fmla="*/ 111 h 1785"/>
                    <a:gd name="T62" fmla="*/ 241 w 831"/>
                    <a:gd name="T63" fmla="*/ 147 h 1785"/>
                    <a:gd name="T64" fmla="*/ 224 w 831"/>
                    <a:gd name="T65" fmla="*/ 261 h 1785"/>
                    <a:gd name="T66" fmla="*/ 211 w 831"/>
                    <a:gd name="T67" fmla="*/ 202 h 1785"/>
                    <a:gd name="T68" fmla="*/ 211 w 831"/>
                    <a:gd name="T69" fmla="*/ 306 h 1785"/>
                    <a:gd name="T70" fmla="*/ 161 w 831"/>
                    <a:gd name="T71" fmla="*/ 354 h 1785"/>
                    <a:gd name="T72" fmla="*/ 140 w 831"/>
                    <a:gd name="T73" fmla="*/ 314 h 1785"/>
                    <a:gd name="T74" fmla="*/ 191 w 831"/>
                    <a:gd name="T75" fmla="*/ 220 h 1785"/>
                    <a:gd name="T76" fmla="*/ 172 w 831"/>
                    <a:gd name="T77" fmla="*/ 233 h 1785"/>
                    <a:gd name="T78" fmla="*/ 129 w 831"/>
                    <a:gd name="T79" fmla="*/ 226 h 1785"/>
                    <a:gd name="T80" fmla="*/ 131 w 831"/>
                    <a:gd name="T81" fmla="*/ 284 h 1785"/>
                    <a:gd name="T82" fmla="*/ 95 w 831"/>
                    <a:gd name="T83" fmla="*/ 242 h 1785"/>
                    <a:gd name="T84" fmla="*/ 86 w 831"/>
                    <a:gd name="T85" fmla="*/ 213 h 1785"/>
                    <a:gd name="T86" fmla="*/ 30 w 831"/>
                    <a:gd name="T87" fmla="*/ 232 h 1785"/>
                    <a:gd name="T88" fmla="*/ 33 w 831"/>
                    <a:gd name="T89" fmla="*/ 246 h 1785"/>
                    <a:gd name="T90" fmla="*/ 102 w 831"/>
                    <a:gd name="T91" fmla="*/ 295 h 1785"/>
                    <a:gd name="T92" fmla="*/ 40 w 831"/>
                    <a:gd name="T93" fmla="*/ 325 h 1785"/>
                    <a:gd name="T94" fmla="*/ 105 w 831"/>
                    <a:gd name="T95" fmla="*/ 321 h 1785"/>
                    <a:gd name="T96" fmla="*/ 152 w 831"/>
                    <a:gd name="T97" fmla="*/ 370 h 1785"/>
                    <a:gd name="T98" fmla="*/ 168 w 831"/>
                    <a:gd name="T99" fmla="*/ 478 h 1785"/>
                    <a:gd name="T100" fmla="*/ 117 w 831"/>
                    <a:gd name="T101" fmla="*/ 425 h 1785"/>
                    <a:gd name="T102" fmla="*/ 174 w 831"/>
                    <a:gd name="T103" fmla="*/ 617 h 1785"/>
                    <a:gd name="T104" fmla="*/ 163 w 831"/>
                    <a:gd name="T105" fmla="*/ 811 h 1785"/>
                    <a:gd name="T106" fmla="*/ 115 w 831"/>
                    <a:gd name="T107" fmla="*/ 904 h 1785"/>
                    <a:gd name="T108" fmla="*/ 179 w 831"/>
                    <a:gd name="T109" fmla="*/ 905 h 1785"/>
                    <a:gd name="T110" fmla="*/ 235 w 831"/>
                    <a:gd name="T111" fmla="*/ 905 h 17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31" h="1785">
                      <a:moveTo>
                        <a:pt x="450" y="1709"/>
                      </a:moveTo>
                      <a:lnTo>
                        <a:pt x="454" y="1666"/>
                      </a:lnTo>
                      <a:lnTo>
                        <a:pt x="453" y="1623"/>
                      </a:lnTo>
                      <a:lnTo>
                        <a:pt x="448" y="1580"/>
                      </a:lnTo>
                      <a:lnTo>
                        <a:pt x="441" y="1536"/>
                      </a:lnTo>
                      <a:lnTo>
                        <a:pt x="435" y="1492"/>
                      </a:lnTo>
                      <a:lnTo>
                        <a:pt x="430" y="1449"/>
                      </a:lnTo>
                      <a:lnTo>
                        <a:pt x="429" y="1407"/>
                      </a:lnTo>
                      <a:lnTo>
                        <a:pt x="433" y="1366"/>
                      </a:lnTo>
                      <a:lnTo>
                        <a:pt x="438" y="1322"/>
                      </a:lnTo>
                      <a:lnTo>
                        <a:pt x="438" y="1278"/>
                      </a:lnTo>
                      <a:lnTo>
                        <a:pt x="435" y="1234"/>
                      </a:lnTo>
                      <a:lnTo>
                        <a:pt x="431" y="1189"/>
                      </a:lnTo>
                      <a:lnTo>
                        <a:pt x="422" y="1101"/>
                      </a:lnTo>
                      <a:lnTo>
                        <a:pt x="421" y="1057"/>
                      </a:lnTo>
                      <a:lnTo>
                        <a:pt x="424" y="1015"/>
                      </a:lnTo>
                      <a:lnTo>
                        <a:pt x="427" y="979"/>
                      </a:lnTo>
                      <a:lnTo>
                        <a:pt x="432" y="945"/>
                      </a:lnTo>
                      <a:lnTo>
                        <a:pt x="437" y="930"/>
                      </a:lnTo>
                      <a:lnTo>
                        <a:pt x="445" y="915"/>
                      </a:lnTo>
                      <a:lnTo>
                        <a:pt x="456" y="903"/>
                      </a:lnTo>
                      <a:lnTo>
                        <a:pt x="472" y="891"/>
                      </a:lnTo>
                      <a:lnTo>
                        <a:pt x="525" y="862"/>
                      </a:lnTo>
                      <a:lnTo>
                        <a:pt x="557" y="849"/>
                      </a:lnTo>
                      <a:lnTo>
                        <a:pt x="570" y="846"/>
                      </a:lnTo>
                      <a:lnTo>
                        <a:pt x="582" y="846"/>
                      </a:lnTo>
                      <a:lnTo>
                        <a:pt x="596" y="847"/>
                      </a:lnTo>
                      <a:lnTo>
                        <a:pt x="609" y="844"/>
                      </a:lnTo>
                      <a:lnTo>
                        <a:pt x="625" y="832"/>
                      </a:lnTo>
                      <a:lnTo>
                        <a:pt x="652" y="809"/>
                      </a:lnTo>
                      <a:lnTo>
                        <a:pt x="643" y="800"/>
                      </a:lnTo>
                      <a:lnTo>
                        <a:pt x="626" y="817"/>
                      </a:lnTo>
                      <a:lnTo>
                        <a:pt x="606" y="832"/>
                      </a:lnTo>
                      <a:lnTo>
                        <a:pt x="599" y="835"/>
                      </a:lnTo>
                      <a:lnTo>
                        <a:pt x="593" y="833"/>
                      </a:lnTo>
                      <a:lnTo>
                        <a:pt x="592" y="826"/>
                      </a:lnTo>
                      <a:lnTo>
                        <a:pt x="595" y="812"/>
                      </a:lnTo>
                      <a:lnTo>
                        <a:pt x="612" y="798"/>
                      </a:lnTo>
                      <a:lnTo>
                        <a:pt x="632" y="786"/>
                      </a:lnTo>
                      <a:lnTo>
                        <a:pt x="624" y="776"/>
                      </a:lnTo>
                      <a:lnTo>
                        <a:pt x="615" y="784"/>
                      </a:lnTo>
                      <a:lnTo>
                        <a:pt x="603" y="792"/>
                      </a:lnTo>
                      <a:lnTo>
                        <a:pt x="590" y="801"/>
                      </a:lnTo>
                      <a:lnTo>
                        <a:pt x="581" y="815"/>
                      </a:lnTo>
                      <a:lnTo>
                        <a:pt x="505" y="853"/>
                      </a:lnTo>
                      <a:lnTo>
                        <a:pt x="429" y="888"/>
                      </a:lnTo>
                      <a:lnTo>
                        <a:pt x="430" y="870"/>
                      </a:lnTo>
                      <a:lnTo>
                        <a:pt x="428" y="856"/>
                      </a:lnTo>
                      <a:lnTo>
                        <a:pt x="424" y="843"/>
                      </a:lnTo>
                      <a:lnTo>
                        <a:pt x="427" y="827"/>
                      </a:lnTo>
                      <a:lnTo>
                        <a:pt x="440" y="805"/>
                      </a:lnTo>
                      <a:lnTo>
                        <a:pt x="451" y="781"/>
                      </a:lnTo>
                      <a:lnTo>
                        <a:pt x="465" y="758"/>
                      </a:lnTo>
                      <a:lnTo>
                        <a:pt x="474" y="749"/>
                      </a:lnTo>
                      <a:lnTo>
                        <a:pt x="485" y="741"/>
                      </a:lnTo>
                      <a:lnTo>
                        <a:pt x="504" y="725"/>
                      </a:lnTo>
                      <a:lnTo>
                        <a:pt x="524" y="706"/>
                      </a:lnTo>
                      <a:lnTo>
                        <a:pt x="535" y="697"/>
                      </a:lnTo>
                      <a:lnTo>
                        <a:pt x="547" y="690"/>
                      </a:lnTo>
                      <a:lnTo>
                        <a:pt x="558" y="687"/>
                      </a:lnTo>
                      <a:lnTo>
                        <a:pt x="570" y="688"/>
                      </a:lnTo>
                      <a:lnTo>
                        <a:pt x="590" y="694"/>
                      </a:lnTo>
                      <a:lnTo>
                        <a:pt x="611" y="708"/>
                      </a:lnTo>
                      <a:lnTo>
                        <a:pt x="630" y="726"/>
                      </a:lnTo>
                      <a:lnTo>
                        <a:pt x="642" y="746"/>
                      </a:lnTo>
                      <a:lnTo>
                        <a:pt x="658" y="727"/>
                      </a:lnTo>
                      <a:lnTo>
                        <a:pt x="634" y="702"/>
                      </a:lnTo>
                      <a:lnTo>
                        <a:pt x="619" y="690"/>
                      </a:lnTo>
                      <a:lnTo>
                        <a:pt x="604" y="680"/>
                      </a:lnTo>
                      <a:lnTo>
                        <a:pt x="617" y="683"/>
                      </a:lnTo>
                      <a:lnTo>
                        <a:pt x="630" y="683"/>
                      </a:lnTo>
                      <a:lnTo>
                        <a:pt x="657" y="678"/>
                      </a:lnTo>
                      <a:lnTo>
                        <a:pt x="682" y="672"/>
                      </a:lnTo>
                      <a:lnTo>
                        <a:pt x="707" y="670"/>
                      </a:lnTo>
                      <a:lnTo>
                        <a:pt x="722" y="652"/>
                      </a:lnTo>
                      <a:lnTo>
                        <a:pt x="707" y="650"/>
                      </a:lnTo>
                      <a:lnTo>
                        <a:pt x="691" y="650"/>
                      </a:lnTo>
                      <a:lnTo>
                        <a:pt x="659" y="656"/>
                      </a:lnTo>
                      <a:lnTo>
                        <a:pt x="625" y="661"/>
                      </a:lnTo>
                      <a:lnTo>
                        <a:pt x="605" y="659"/>
                      </a:lnTo>
                      <a:lnTo>
                        <a:pt x="585" y="654"/>
                      </a:lnTo>
                      <a:lnTo>
                        <a:pt x="585" y="639"/>
                      </a:lnTo>
                      <a:lnTo>
                        <a:pt x="590" y="622"/>
                      </a:lnTo>
                      <a:lnTo>
                        <a:pt x="601" y="594"/>
                      </a:lnTo>
                      <a:lnTo>
                        <a:pt x="612" y="569"/>
                      </a:lnTo>
                      <a:lnTo>
                        <a:pt x="623" y="550"/>
                      </a:lnTo>
                      <a:lnTo>
                        <a:pt x="649" y="514"/>
                      </a:lnTo>
                      <a:lnTo>
                        <a:pt x="670" y="513"/>
                      </a:lnTo>
                      <a:lnTo>
                        <a:pt x="691" y="512"/>
                      </a:lnTo>
                      <a:lnTo>
                        <a:pt x="701" y="514"/>
                      </a:lnTo>
                      <a:lnTo>
                        <a:pt x="712" y="519"/>
                      </a:lnTo>
                      <a:lnTo>
                        <a:pt x="724" y="527"/>
                      </a:lnTo>
                      <a:lnTo>
                        <a:pt x="736" y="539"/>
                      </a:lnTo>
                      <a:lnTo>
                        <a:pt x="748" y="553"/>
                      </a:lnTo>
                      <a:lnTo>
                        <a:pt x="757" y="569"/>
                      </a:lnTo>
                      <a:lnTo>
                        <a:pt x="763" y="587"/>
                      </a:lnTo>
                      <a:lnTo>
                        <a:pt x="765" y="609"/>
                      </a:lnTo>
                      <a:lnTo>
                        <a:pt x="780" y="596"/>
                      </a:lnTo>
                      <a:lnTo>
                        <a:pt x="761" y="547"/>
                      </a:lnTo>
                      <a:lnTo>
                        <a:pt x="760" y="540"/>
                      </a:lnTo>
                      <a:lnTo>
                        <a:pt x="758" y="535"/>
                      </a:lnTo>
                      <a:lnTo>
                        <a:pt x="751" y="527"/>
                      </a:lnTo>
                      <a:lnTo>
                        <a:pt x="746" y="518"/>
                      </a:lnTo>
                      <a:lnTo>
                        <a:pt x="747" y="513"/>
                      </a:lnTo>
                      <a:lnTo>
                        <a:pt x="751" y="507"/>
                      </a:lnTo>
                      <a:lnTo>
                        <a:pt x="768" y="504"/>
                      </a:lnTo>
                      <a:lnTo>
                        <a:pt x="786" y="497"/>
                      </a:lnTo>
                      <a:lnTo>
                        <a:pt x="804" y="489"/>
                      </a:lnTo>
                      <a:lnTo>
                        <a:pt x="824" y="487"/>
                      </a:lnTo>
                      <a:lnTo>
                        <a:pt x="811" y="460"/>
                      </a:lnTo>
                      <a:lnTo>
                        <a:pt x="779" y="467"/>
                      </a:lnTo>
                      <a:lnTo>
                        <a:pt x="754" y="476"/>
                      </a:lnTo>
                      <a:lnTo>
                        <a:pt x="739" y="479"/>
                      </a:lnTo>
                      <a:lnTo>
                        <a:pt x="716" y="481"/>
                      </a:lnTo>
                      <a:lnTo>
                        <a:pt x="686" y="480"/>
                      </a:lnTo>
                      <a:lnTo>
                        <a:pt x="644" y="476"/>
                      </a:lnTo>
                      <a:lnTo>
                        <a:pt x="652" y="459"/>
                      </a:lnTo>
                      <a:lnTo>
                        <a:pt x="661" y="445"/>
                      </a:lnTo>
                      <a:lnTo>
                        <a:pt x="680" y="422"/>
                      </a:lnTo>
                      <a:lnTo>
                        <a:pt x="702" y="408"/>
                      </a:lnTo>
                      <a:lnTo>
                        <a:pt x="726" y="400"/>
                      </a:lnTo>
                      <a:lnTo>
                        <a:pt x="751" y="396"/>
                      </a:lnTo>
                      <a:lnTo>
                        <a:pt x="778" y="395"/>
                      </a:lnTo>
                      <a:lnTo>
                        <a:pt x="831" y="394"/>
                      </a:lnTo>
                      <a:lnTo>
                        <a:pt x="825" y="381"/>
                      </a:lnTo>
                      <a:lnTo>
                        <a:pt x="778" y="381"/>
                      </a:lnTo>
                      <a:lnTo>
                        <a:pt x="752" y="383"/>
                      </a:lnTo>
                      <a:lnTo>
                        <a:pt x="726" y="386"/>
                      </a:lnTo>
                      <a:lnTo>
                        <a:pt x="764" y="340"/>
                      </a:lnTo>
                      <a:lnTo>
                        <a:pt x="787" y="316"/>
                      </a:lnTo>
                      <a:lnTo>
                        <a:pt x="808" y="300"/>
                      </a:lnTo>
                      <a:lnTo>
                        <a:pt x="799" y="289"/>
                      </a:lnTo>
                      <a:lnTo>
                        <a:pt x="768" y="320"/>
                      </a:lnTo>
                      <a:lnTo>
                        <a:pt x="740" y="352"/>
                      </a:lnTo>
                      <a:lnTo>
                        <a:pt x="711" y="379"/>
                      </a:lnTo>
                      <a:lnTo>
                        <a:pt x="695" y="391"/>
                      </a:lnTo>
                      <a:lnTo>
                        <a:pt x="677" y="400"/>
                      </a:lnTo>
                      <a:lnTo>
                        <a:pt x="672" y="391"/>
                      </a:lnTo>
                      <a:lnTo>
                        <a:pt x="670" y="381"/>
                      </a:lnTo>
                      <a:lnTo>
                        <a:pt x="671" y="372"/>
                      </a:lnTo>
                      <a:lnTo>
                        <a:pt x="675" y="364"/>
                      </a:lnTo>
                      <a:lnTo>
                        <a:pt x="684" y="344"/>
                      </a:lnTo>
                      <a:lnTo>
                        <a:pt x="696" y="321"/>
                      </a:lnTo>
                      <a:lnTo>
                        <a:pt x="698" y="302"/>
                      </a:lnTo>
                      <a:lnTo>
                        <a:pt x="706" y="285"/>
                      </a:lnTo>
                      <a:lnTo>
                        <a:pt x="716" y="270"/>
                      </a:lnTo>
                      <a:lnTo>
                        <a:pt x="730" y="256"/>
                      </a:lnTo>
                      <a:lnTo>
                        <a:pt x="760" y="233"/>
                      </a:lnTo>
                      <a:lnTo>
                        <a:pt x="787" y="216"/>
                      </a:lnTo>
                      <a:lnTo>
                        <a:pt x="781" y="201"/>
                      </a:lnTo>
                      <a:lnTo>
                        <a:pt x="779" y="185"/>
                      </a:lnTo>
                      <a:lnTo>
                        <a:pt x="770" y="188"/>
                      </a:lnTo>
                      <a:lnTo>
                        <a:pt x="766" y="194"/>
                      </a:lnTo>
                      <a:lnTo>
                        <a:pt x="763" y="202"/>
                      </a:lnTo>
                      <a:lnTo>
                        <a:pt x="756" y="210"/>
                      </a:lnTo>
                      <a:lnTo>
                        <a:pt x="721" y="235"/>
                      </a:lnTo>
                      <a:lnTo>
                        <a:pt x="702" y="251"/>
                      </a:lnTo>
                      <a:lnTo>
                        <a:pt x="689" y="266"/>
                      </a:lnTo>
                      <a:lnTo>
                        <a:pt x="685" y="264"/>
                      </a:lnTo>
                      <a:lnTo>
                        <a:pt x="683" y="262"/>
                      </a:lnTo>
                      <a:lnTo>
                        <a:pt x="682" y="252"/>
                      </a:lnTo>
                      <a:lnTo>
                        <a:pt x="684" y="238"/>
                      </a:lnTo>
                      <a:lnTo>
                        <a:pt x="689" y="223"/>
                      </a:lnTo>
                      <a:lnTo>
                        <a:pt x="703" y="190"/>
                      </a:lnTo>
                      <a:lnTo>
                        <a:pt x="713" y="170"/>
                      </a:lnTo>
                      <a:lnTo>
                        <a:pt x="764" y="89"/>
                      </a:lnTo>
                      <a:lnTo>
                        <a:pt x="815" y="4"/>
                      </a:lnTo>
                      <a:lnTo>
                        <a:pt x="809" y="11"/>
                      </a:lnTo>
                      <a:lnTo>
                        <a:pt x="803" y="11"/>
                      </a:lnTo>
                      <a:lnTo>
                        <a:pt x="798" y="6"/>
                      </a:lnTo>
                      <a:lnTo>
                        <a:pt x="795" y="0"/>
                      </a:lnTo>
                      <a:lnTo>
                        <a:pt x="755" y="72"/>
                      </a:lnTo>
                      <a:lnTo>
                        <a:pt x="723" y="127"/>
                      </a:lnTo>
                      <a:lnTo>
                        <a:pt x="698" y="166"/>
                      </a:lnTo>
                      <a:lnTo>
                        <a:pt x="695" y="146"/>
                      </a:lnTo>
                      <a:lnTo>
                        <a:pt x="695" y="127"/>
                      </a:lnTo>
                      <a:lnTo>
                        <a:pt x="700" y="83"/>
                      </a:lnTo>
                      <a:lnTo>
                        <a:pt x="676" y="108"/>
                      </a:lnTo>
                      <a:lnTo>
                        <a:pt x="676" y="166"/>
                      </a:lnTo>
                      <a:lnTo>
                        <a:pt x="674" y="193"/>
                      </a:lnTo>
                      <a:lnTo>
                        <a:pt x="669" y="221"/>
                      </a:lnTo>
                      <a:lnTo>
                        <a:pt x="661" y="271"/>
                      </a:lnTo>
                      <a:lnTo>
                        <a:pt x="659" y="299"/>
                      </a:lnTo>
                      <a:lnTo>
                        <a:pt x="661" y="323"/>
                      </a:lnTo>
                      <a:lnTo>
                        <a:pt x="653" y="345"/>
                      </a:lnTo>
                      <a:lnTo>
                        <a:pt x="647" y="369"/>
                      </a:lnTo>
                      <a:lnTo>
                        <a:pt x="640" y="393"/>
                      </a:lnTo>
                      <a:lnTo>
                        <a:pt x="632" y="418"/>
                      </a:lnTo>
                      <a:lnTo>
                        <a:pt x="621" y="378"/>
                      </a:lnTo>
                      <a:lnTo>
                        <a:pt x="618" y="356"/>
                      </a:lnTo>
                      <a:lnTo>
                        <a:pt x="620" y="339"/>
                      </a:lnTo>
                      <a:lnTo>
                        <a:pt x="615" y="285"/>
                      </a:lnTo>
                      <a:lnTo>
                        <a:pt x="615" y="230"/>
                      </a:lnTo>
                      <a:lnTo>
                        <a:pt x="628" y="187"/>
                      </a:lnTo>
                      <a:lnTo>
                        <a:pt x="634" y="164"/>
                      </a:lnTo>
                      <a:lnTo>
                        <a:pt x="635" y="140"/>
                      </a:lnTo>
                      <a:lnTo>
                        <a:pt x="625" y="145"/>
                      </a:lnTo>
                      <a:lnTo>
                        <a:pt x="615" y="148"/>
                      </a:lnTo>
                      <a:lnTo>
                        <a:pt x="613" y="169"/>
                      </a:lnTo>
                      <a:lnTo>
                        <a:pt x="609" y="188"/>
                      </a:lnTo>
                      <a:lnTo>
                        <a:pt x="599" y="229"/>
                      </a:lnTo>
                      <a:lnTo>
                        <a:pt x="597" y="253"/>
                      </a:lnTo>
                      <a:lnTo>
                        <a:pt x="598" y="280"/>
                      </a:lnTo>
                      <a:lnTo>
                        <a:pt x="597" y="305"/>
                      </a:lnTo>
                      <a:lnTo>
                        <a:pt x="593" y="329"/>
                      </a:lnTo>
                      <a:lnTo>
                        <a:pt x="569" y="293"/>
                      </a:lnTo>
                      <a:lnTo>
                        <a:pt x="548" y="249"/>
                      </a:lnTo>
                      <a:lnTo>
                        <a:pt x="528" y="203"/>
                      </a:lnTo>
                      <a:lnTo>
                        <a:pt x="512" y="158"/>
                      </a:lnTo>
                      <a:lnTo>
                        <a:pt x="510" y="178"/>
                      </a:lnTo>
                      <a:lnTo>
                        <a:pt x="508" y="195"/>
                      </a:lnTo>
                      <a:lnTo>
                        <a:pt x="516" y="211"/>
                      </a:lnTo>
                      <a:lnTo>
                        <a:pt x="529" y="238"/>
                      </a:lnTo>
                      <a:lnTo>
                        <a:pt x="560" y="311"/>
                      </a:lnTo>
                      <a:lnTo>
                        <a:pt x="599" y="413"/>
                      </a:lnTo>
                      <a:lnTo>
                        <a:pt x="607" y="427"/>
                      </a:lnTo>
                      <a:lnTo>
                        <a:pt x="610" y="445"/>
                      </a:lnTo>
                      <a:lnTo>
                        <a:pt x="610" y="463"/>
                      </a:lnTo>
                      <a:lnTo>
                        <a:pt x="606" y="484"/>
                      </a:lnTo>
                      <a:lnTo>
                        <a:pt x="595" y="524"/>
                      </a:lnTo>
                      <a:lnTo>
                        <a:pt x="585" y="557"/>
                      </a:lnTo>
                      <a:lnTo>
                        <a:pt x="566" y="602"/>
                      </a:lnTo>
                      <a:lnTo>
                        <a:pt x="538" y="650"/>
                      </a:lnTo>
                      <a:lnTo>
                        <a:pt x="522" y="672"/>
                      </a:lnTo>
                      <a:lnTo>
                        <a:pt x="504" y="692"/>
                      </a:lnTo>
                      <a:lnTo>
                        <a:pt x="486" y="708"/>
                      </a:lnTo>
                      <a:lnTo>
                        <a:pt x="468" y="720"/>
                      </a:lnTo>
                      <a:lnTo>
                        <a:pt x="441" y="737"/>
                      </a:lnTo>
                      <a:lnTo>
                        <a:pt x="426" y="747"/>
                      </a:lnTo>
                      <a:lnTo>
                        <a:pt x="414" y="751"/>
                      </a:lnTo>
                      <a:lnTo>
                        <a:pt x="418" y="719"/>
                      </a:lnTo>
                      <a:lnTo>
                        <a:pt x="428" y="679"/>
                      </a:lnTo>
                      <a:lnTo>
                        <a:pt x="441" y="635"/>
                      </a:lnTo>
                      <a:lnTo>
                        <a:pt x="458" y="589"/>
                      </a:lnTo>
                      <a:lnTo>
                        <a:pt x="490" y="503"/>
                      </a:lnTo>
                      <a:lnTo>
                        <a:pt x="502" y="467"/>
                      </a:lnTo>
                      <a:lnTo>
                        <a:pt x="509" y="442"/>
                      </a:lnTo>
                      <a:lnTo>
                        <a:pt x="514" y="399"/>
                      </a:lnTo>
                      <a:lnTo>
                        <a:pt x="516" y="352"/>
                      </a:lnTo>
                      <a:lnTo>
                        <a:pt x="515" y="305"/>
                      </a:lnTo>
                      <a:lnTo>
                        <a:pt x="509" y="263"/>
                      </a:lnTo>
                      <a:lnTo>
                        <a:pt x="502" y="250"/>
                      </a:lnTo>
                      <a:lnTo>
                        <a:pt x="500" y="240"/>
                      </a:lnTo>
                      <a:lnTo>
                        <a:pt x="499" y="209"/>
                      </a:lnTo>
                      <a:lnTo>
                        <a:pt x="494" y="209"/>
                      </a:lnTo>
                      <a:lnTo>
                        <a:pt x="488" y="207"/>
                      </a:lnTo>
                      <a:lnTo>
                        <a:pt x="480" y="200"/>
                      </a:lnTo>
                      <a:lnTo>
                        <a:pt x="476" y="219"/>
                      </a:lnTo>
                      <a:lnTo>
                        <a:pt x="494" y="234"/>
                      </a:lnTo>
                      <a:lnTo>
                        <a:pt x="491" y="238"/>
                      </a:lnTo>
                      <a:lnTo>
                        <a:pt x="485" y="240"/>
                      </a:lnTo>
                      <a:lnTo>
                        <a:pt x="472" y="241"/>
                      </a:lnTo>
                      <a:lnTo>
                        <a:pt x="483" y="249"/>
                      </a:lnTo>
                      <a:lnTo>
                        <a:pt x="490" y="261"/>
                      </a:lnTo>
                      <a:lnTo>
                        <a:pt x="496" y="274"/>
                      </a:lnTo>
                      <a:lnTo>
                        <a:pt x="499" y="289"/>
                      </a:lnTo>
                      <a:lnTo>
                        <a:pt x="502" y="322"/>
                      </a:lnTo>
                      <a:lnTo>
                        <a:pt x="504" y="352"/>
                      </a:lnTo>
                      <a:lnTo>
                        <a:pt x="501" y="386"/>
                      </a:lnTo>
                      <a:lnTo>
                        <a:pt x="497" y="418"/>
                      </a:lnTo>
                      <a:lnTo>
                        <a:pt x="491" y="448"/>
                      </a:lnTo>
                      <a:lnTo>
                        <a:pt x="483" y="475"/>
                      </a:lnTo>
                      <a:lnTo>
                        <a:pt x="473" y="497"/>
                      </a:lnTo>
                      <a:lnTo>
                        <a:pt x="463" y="514"/>
                      </a:lnTo>
                      <a:lnTo>
                        <a:pt x="453" y="526"/>
                      </a:lnTo>
                      <a:lnTo>
                        <a:pt x="443" y="530"/>
                      </a:lnTo>
                      <a:lnTo>
                        <a:pt x="437" y="504"/>
                      </a:lnTo>
                      <a:lnTo>
                        <a:pt x="435" y="471"/>
                      </a:lnTo>
                      <a:lnTo>
                        <a:pt x="439" y="440"/>
                      </a:lnTo>
                      <a:lnTo>
                        <a:pt x="443" y="428"/>
                      </a:lnTo>
                      <a:lnTo>
                        <a:pt x="448" y="420"/>
                      </a:lnTo>
                      <a:lnTo>
                        <a:pt x="435" y="399"/>
                      </a:lnTo>
                      <a:lnTo>
                        <a:pt x="428" y="410"/>
                      </a:lnTo>
                      <a:lnTo>
                        <a:pt x="423" y="421"/>
                      </a:lnTo>
                      <a:lnTo>
                        <a:pt x="418" y="447"/>
                      </a:lnTo>
                      <a:lnTo>
                        <a:pt x="417" y="474"/>
                      </a:lnTo>
                      <a:lnTo>
                        <a:pt x="419" y="504"/>
                      </a:lnTo>
                      <a:lnTo>
                        <a:pt x="429" y="559"/>
                      </a:lnTo>
                      <a:lnTo>
                        <a:pt x="433" y="584"/>
                      </a:lnTo>
                      <a:lnTo>
                        <a:pt x="435" y="604"/>
                      </a:lnTo>
                      <a:lnTo>
                        <a:pt x="417" y="632"/>
                      </a:lnTo>
                      <a:lnTo>
                        <a:pt x="403" y="665"/>
                      </a:lnTo>
                      <a:lnTo>
                        <a:pt x="378" y="736"/>
                      </a:lnTo>
                      <a:lnTo>
                        <a:pt x="372" y="737"/>
                      </a:lnTo>
                      <a:lnTo>
                        <a:pt x="367" y="737"/>
                      </a:lnTo>
                      <a:lnTo>
                        <a:pt x="356" y="729"/>
                      </a:lnTo>
                      <a:lnTo>
                        <a:pt x="344" y="715"/>
                      </a:lnTo>
                      <a:lnTo>
                        <a:pt x="332" y="698"/>
                      </a:lnTo>
                      <a:lnTo>
                        <a:pt x="314" y="667"/>
                      </a:lnTo>
                      <a:lnTo>
                        <a:pt x="309" y="658"/>
                      </a:lnTo>
                      <a:lnTo>
                        <a:pt x="309" y="656"/>
                      </a:lnTo>
                      <a:lnTo>
                        <a:pt x="309" y="657"/>
                      </a:lnTo>
                      <a:lnTo>
                        <a:pt x="304" y="647"/>
                      </a:lnTo>
                      <a:lnTo>
                        <a:pt x="299" y="638"/>
                      </a:lnTo>
                      <a:lnTo>
                        <a:pt x="292" y="629"/>
                      </a:lnTo>
                      <a:lnTo>
                        <a:pt x="289" y="620"/>
                      </a:lnTo>
                      <a:lnTo>
                        <a:pt x="287" y="605"/>
                      </a:lnTo>
                      <a:lnTo>
                        <a:pt x="290" y="588"/>
                      </a:lnTo>
                      <a:lnTo>
                        <a:pt x="299" y="557"/>
                      </a:lnTo>
                      <a:lnTo>
                        <a:pt x="309" y="538"/>
                      </a:lnTo>
                      <a:lnTo>
                        <a:pt x="322" y="518"/>
                      </a:lnTo>
                      <a:lnTo>
                        <a:pt x="358" y="479"/>
                      </a:lnTo>
                      <a:lnTo>
                        <a:pt x="376" y="457"/>
                      </a:lnTo>
                      <a:lnTo>
                        <a:pt x="394" y="434"/>
                      </a:lnTo>
                      <a:lnTo>
                        <a:pt x="408" y="410"/>
                      </a:lnTo>
                      <a:lnTo>
                        <a:pt x="418" y="383"/>
                      </a:lnTo>
                      <a:lnTo>
                        <a:pt x="411" y="384"/>
                      </a:lnTo>
                      <a:lnTo>
                        <a:pt x="404" y="389"/>
                      </a:lnTo>
                      <a:lnTo>
                        <a:pt x="393" y="403"/>
                      </a:lnTo>
                      <a:lnTo>
                        <a:pt x="383" y="418"/>
                      </a:lnTo>
                      <a:lnTo>
                        <a:pt x="371" y="432"/>
                      </a:lnTo>
                      <a:lnTo>
                        <a:pt x="355" y="459"/>
                      </a:lnTo>
                      <a:lnTo>
                        <a:pt x="328" y="491"/>
                      </a:lnTo>
                      <a:lnTo>
                        <a:pt x="300" y="518"/>
                      </a:lnTo>
                      <a:lnTo>
                        <a:pt x="279" y="534"/>
                      </a:lnTo>
                      <a:lnTo>
                        <a:pt x="273" y="514"/>
                      </a:lnTo>
                      <a:lnTo>
                        <a:pt x="267" y="489"/>
                      </a:lnTo>
                      <a:lnTo>
                        <a:pt x="264" y="464"/>
                      </a:lnTo>
                      <a:lnTo>
                        <a:pt x="265" y="454"/>
                      </a:lnTo>
                      <a:lnTo>
                        <a:pt x="267" y="446"/>
                      </a:lnTo>
                      <a:lnTo>
                        <a:pt x="258" y="436"/>
                      </a:lnTo>
                      <a:lnTo>
                        <a:pt x="249" y="427"/>
                      </a:lnTo>
                      <a:lnTo>
                        <a:pt x="248" y="442"/>
                      </a:lnTo>
                      <a:lnTo>
                        <a:pt x="246" y="451"/>
                      </a:lnTo>
                      <a:lnTo>
                        <a:pt x="243" y="465"/>
                      </a:lnTo>
                      <a:lnTo>
                        <a:pt x="244" y="477"/>
                      </a:lnTo>
                      <a:lnTo>
                        <a:pt x="249" y="494"/>
                      </a:lnTo>
                      <a:lnTo>
                        <a:pt x="270" y="560"/>
                      </a:lnTo>
                      <a:lnTo>
                        <a:pt x="264" y="597"/>
                      </a:lnTo>
                      <a:lnTo>
                        <a:pt x="261" y="606"/>
                      </a:lnTo>
                      <a:lnTo>
                        <a:pt x="257" y="610"/>
                      </a:lnTo>
                      <a:lnTo>
                        <a:pt x="254" y="609"/>
                      </a:lnTo>
                      <a:lnTo>
                        <a:pt x="250" y="604"/>
                      </a:lnTo>
                      <a:lnTo>
                        <a:pt x="241" y="583"/>
                      </a:lnTo>
                      <a:lnTo>
                        <a:pt x="205" y="504"/>
                      </a:lnTo>
                      <a:lnTo>
                        <a:pt x="195" y="478"/>
                      </a:lnTo>
                      <a:lnTo>
                        <a:pt x="191" y="457"/>
                      </a:lnTo>
                      <a:lnTo>
                        <a:pt x="192" y="440"/>
                      </a:lnTo>
                      <a:lnTo>
                        <a:pt x="196" y="425"/>
                      </a:lnTo>
                      <a:lnTo>
                        <a:pt x="205" y="409"/>
                      </a:lnTo>
                      <a:lnTo>
                        <a:pt x="218" y="391"/>
                      </a:lnTo>
                      <a:lnTo>
                        <a:pt x="213" y="368"/>
                      </a:lnTo>
                      <a:lnTo>
                        <a:pt x="183" y="407"/>
                      </a:lnTo>
                      <a:lnTo>
                        <a:pt x="177" y="420"/>
                      </a:lnTo>
                      <a:lnTo>
                        <a:pt x="174" y="430"/>
                      </a:lnTo>
                      <a:lnTo>
                        <a:pt x="175" y="457"/>
                      </a:lnTo>
                      <a:lnTo>
                        <a:pt x="177" y="506"/>
                      </a:lnTo>
                      <a:lnTo>
                        <a:pt x="161" y="504"/>
                      </a:lnTo>
                      <a:lnTo>
                        <a:pt x="144" y="498"/>
                      </a:lnTo>
                      <a:lnTo>
                        <a:pt x="111" y="481"/>
                      </a:lnTo>
                      <a:lnTo>
                        <a:pt x="78" y="464"/>
                      </a:lnTo>
                      <a:lnTo>
                        <a:pt x="62" y="458"/>
                      </a:lnTo>
                      <a:lnTo>
                        <a:pt x="46" y="456"/>
                      </a:lnTo>
                      <a:lnTo>
                        <a:pt x="39" y="459"/>
                      </a:lnTo>
                      <a:lnTo>
                        <a:pt x="28" y="460"/>
                      </a:lnTo>
                      <a:lnTo>
                        <a:pt x="0" y="461"/>
                      </a:lnTo>
                      <a:lnTo>
                        <a:pt x="30" y="464"/>
                      </a:lnTo>
                      <a:lnTo>
                        <a:pt x="52" y="470"/>
                      </a:lnTo>
                      <a:lnTo>
                        <a:pt x="65" y="480"/>
                      </a:lnTo>
                      <a:lnTo>
                        <a:pt x="69" y="486"/>
                      </a:lnTo>
                      <a:lnTo>
                        <a:pt x="70" y="492"/>
                      </a:lnTo>
                      <a:lnTo>
                        <a:pt x="86" y="494"/>
                      </a:lnTo>
                      <a:lnTo>
                        <a:pt x="107" y="503"/>
                      </a:lnTo>
                      <a:lnTo>
                        <a:pt x="130" y="514"/>
                      </a:lnTo>
                      <a:lnTo>
                        <a:pt x="155" y="530"/>
                      </a:lnTo>
                      <a:lnTo>
                        <a:pt x="178" y="547"/>
                      </a:lnTo>
                      <a:lnTo>
                        <a:pt x="197" y="565"/>
                      </a:lnTo>
                      <a:lnTo>
                        <a:pt x="210" y="582"/>
                      </a:lnTo>
                      <a:lnTo>
                        <a:pt x="213" y="590"/>
                      </a:lnTo>
                      <a:lnTo>
                        <a:pt x="214" y="599"/>
                      </a:lnTo>
                      <a:lnTo>
                        <a:pt x="213" y="604"/>
                      </a:lnTo>
                      <a:lnTo>
                        <a:pt x="208" y="610"/>
                      </a:lnTo>
                      <a:lnTo>
                        <a:pt x="192" y="620"/>
                      </a:lnTo>
                      <a:lnTo>
                        <a:pt x="167" y="627"/>
                      </a:lnTo>
                      <a:lnTo>
                        <a:pt x="138" y="633"/>
                      </a:lnTo>
                      <a:lnTo>
                        <a:pt x="84" y="641"/>
                      </a:lnTo>
                      <a:lnTo>
                        <a:pt x="57" y="642"/>
                      </a:lnTo>
                      <a:lnTo>
                        <a:pt x="65" y="654"/>
                      </a:lnTo>
                      <a:lnTo>
                        <a:pt x="96" y="653"/>
                      </a:lnTo>
                      <a:lnTo>
                        <a:pt x="129" y="648"/>
                      </a:lnTo>
                      <a:lnTo>
                        <a:pt x="162" y="642"/>
                      </a:lnTo>
                      <a:lnTo>
                        <a:pt x="192" y="633"/>
                      </a:lnTo>
                      <a:lnTo>
                        <a:pt x="204" y="631"/>
                      </a:lnTo>
                      <a:lnTo>
                        <a:pt x="217" y="634"/>
                      </a:lnTo>
                      <a:lnTo>
                        <a:pt x="231" y="639"/>
                      </a:lnTo>
                      <a:lnTo>
                        <a:pt x="244" y="648"/>
                      </a:lnTo>
                      <a:lnTo>
                        <a:pt x="269" y="670"/>
                      </a:lnTo>
                      <a:lnTo>
                        <a:pt x="279" y="682"/>
                      </a:lnTo>
                      <a:lnTo>
                        <a:pt x="284" y="694"/>
                      </a:lnTo>
                      <a:lnTo>
                        <a:pt x="289" y="703"/>
                      </a:lnTo>
                      <a:lnTo>
                        <a:pt x="296" y="712"/>
                      </a:lnTo>
                      <a:lnTo>
                        <a:pt x="314" y="729"/>
                      </a:lnTo>
                      <a:lnTo>
                        <a:pt x="332" y="745"/>
                      </a:lnTo>
                      <a:lnTo>
                        <a:pt x="339" y="754"/>
                      </a:lnTo>
                      <a:lnTo>
                        <a:pt x="343" y="763"/>
                      </a:lnTo>
                      <a:lnTo>
                        <a:pt x="368" y="826"/>
                      </a:lnTo>
                      <a:lnTo>
                        <a:pt x="366" y="889"/>
                      </a:lnTo>
                      <a:lnTo>
                        <a:pt x="364" y="922"/>
                      </a:lnTo>
                      <a:lnTo>
                        <a:pt x="365" y="954"/>
                      </a:lnTo>
                      <a:lnTo>
                        <a:pt x="347" y="943"/>
                      </a:lnTo>
                      <a:lnTo>
                        <a:pt x="330" y="927"/>
                      </a:lnTo>
                      <a:lnTo>
                        <a:pt x="299" y="888"/>
                      </a:lnTo>
                      <a:lnTo>
                        <a:pt x="267" y="844"/>
                      </a:lnTo>
                      <a:lnTo>
                        <a:pt x="248" y="821"/>
                      </a:lnTo>
                      <a:lnTo>
                        <a:pt x="227" y="800"/>
                      </a:lnTo>
                      <a:lnTo>
                        <a:pt x="232" y="808"/>
                      </a:lnTo>
                      <a:lnTo>
                        <a:pt x="235" y="818"/>
                      </a:lnTo>
                      <a:lnTo>
                        <a:pt x="241" y="838"/>
                      </a:lnTo>
                      <a:lnTo>
                        <a:pt x="277" y="889"/>
                      </a:lnTo>
                      <a:lnTo>
                        <a:pt x="308" y="943"/>
                      </a:lnTo>
                      <a:lnTo>
                        <a:pt x="334" y="1000"/>
                      </a:lnTo>
                      <a:lnTo>
                        <a:pt x="356" y="1060"/>
                      </a:lnTo>
                      <a:lnTo>
                        <a:pt x="365" y="1099"/>
                      </a:lnTo>
                      <a:lnTo>
                        <a:pt x="367" y="1138"/>
                      </a:lnTo>
                      <a:lnTo>
                        <a:pt x="366" y="1177"/>
                      </a:lnTo>
                      <a:lnTo>
                        <a:pt x="360" y="1216"/>
                      </a:lnTo>
                      <a:lnTo>
                        <a:pt x="345" y="1292"/>
                      </a:lnTo>
                      <a:lnTo>
                        <a:pt x="339" y="1330"/>
                      </a:lnTo>
                      <a:lnTo>
                        <a:pt x="333" y="1366"/>
                      </a:lnTo>
                      <a:lnTo>
                        <a:pt x="332" y="1460"/>
                      </a:lnTo>
                      <a:lnTo>
                        <a:pt x="334" y="1523"/>
                      </a:lnTo>
                      <a:lnTo>
                        <a:pt x="336" y="1564"/>
                      </a:lnTo>
                      <a:lnTo>
                        <a:pt x="338" y="1582"/>
                      </a:lnTo>
                      <a:lnTo>
                        <a:pt x="337" y="1600"/>
                      </a:lnTo>
                      <a:lnTo>
                        <a:pt x="332" y="1638"/>
                      </a:lnTo>
                      <a:lnTo>
                        <a:pt x="324" y="1677"/>
                      </a:lnTo>
                      <a:lnTo>
                        <a:pt x="317" y="1713"/>
                      </a:lnTo>
                      <a:lnTo>
                        <a:pt x="307" y="1716"/>
                      </a:lnTo>
                      <a:lnTo>
                        <a:pt x="295" y="1724"/>
                      </a:lnTo>
                      <a:lnTo>
                        <a:pt x="273" y="1749"/>
                      </a:lnTo>
                      <a:lnTo>
                        <a:pt x="250" y="1773"/>
                      </a:lnTo>
                      <a:lnTo>
                        <a:pt x="237" y="1782"/>
                      </a:lnTo>
                      <a:lnTo>
                        <a:pt x="224" y="1785"/>
                      </a:lnTo>
                      <a:lnTo>
                        <a:pt x="238" y="1785"/>
                      </a:lnTo>
                      <a:lnTo>
                        <a:pt x="250" y="1784"/>
                      </a:lnTo>
                      <a:lnTo>
                        <a:pt x="273" y="1777"/>
                      </a:lnTo>
                      <a:lnTo>
                        <a:pt x="295" y="1768"/>
                      </a:lnTo>
                      <a:lnTo>
                        <a:pt x="320" y="1765"/>
                      </a:lnTo>
                      <a:lnTo>
                        <a:pt x="348" y="1778"/>
                      </a:lnTo>
                      <a:lnTo>
                        <a:pt x="369" y="1785"/>
                      </a:lnTo>
                      <a:lnTo>
                        <a:pt x="378" y="1785"/>
                      </a:lnTo>
                      <a:lnTo>
                        <a:pt x="387" y="1783"/>
                      </a:lnTo>
                      <a:lnTo>
                        <a:pt x="397" y="1778"/>
                      </a:lnTo>
                      <a:lnTo>
                        <a:pt x="407" y="1770"/>
                      </a:lnTo>
                      <a:lnTo>
                        <a:pt x="428" y="1772"/>
                      </a:lnTo>
                      <a:lnTo>
                        <a:pt x="446" y="1777"/>
                      </a:lnTo>
                      <a:lnTo>
                        <a:pt x="465" y="1783"/>
                      </a:lnTo>
                      <a:lnTo>
                        <a:pt x="486" y="1785"/>
                      </a:lnTo>
                      <a:lnTo>
                        <a:pt x="470" y="1771"/>
                      </a:lnTo>
                      <a:lnTo>
                        <a:pt x="461" y="1754"/>
                      </a:lnTo>
                      <a:lnTo>
                        <a:pt x="456" y="1734"/>
                      </a:lnTo>
                      <a:lnTo>
                        <a:pt x="450" y="1709"/>
                      </a:lnTo>
                      <a:close/>
                    </a:path>
                  </a:pathLst>
                </a:custGeom>
                <a:solidFill>
                  <a:srgbClr val="CC9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965"/>
                <p:cNvSpPr>
                  <a:spLocks/>
                </p:cNvSpPr>
                <p:nvPr/>
              </p:nvSpPr>
              <p:spPr bwMode="auto">
                <a:xfrm>
                  <a:off x="626" y="2277"/>
                  <a:ext cx="185" cy="718"/>
                </a:xfrm>
                <a:custGeom>
                  <a:avLst/>
                  <a:gdLst>
                    <a:gd name="T0" fmla="*/ 10 w 266"/>
                    <a:gd name="T1" fmla="*/ 453 h 1009"/>
                    <a:gd name="T2" fmla="*/ 7 w 266"/>
                    <a:gd name="T3" fmla="*/ 403 h 1009"/>
                    <a:gd name="T4" fmla="*/ 1 w 266"/>
                    <a:gd name="T5" fmla="*/ 366 h 1009"/>
                    <a:gd name="T6" fmla="*/ 1 w 266"/>
                    <a:gd name="T7" fmla="*/ 327 h 1009"/>
                    <a:gd name="T8" fmla="*/ 6 w 266"/>
                    <a:gd name="T9" fmla="*/ 287 h 1009"/>
                    <a:gd name="T10" fmla="*/ 4 w 266"/>
                    <a:gd name="T11" fmla="*/ 204 h 1009"/>
                    <a:gd name="T12" fmla="*/ 1 w 266"/>
                    <a:gd name="T13" fmla="*/ 156 h 1009"/>
                    <a:gd name="T14" fmla="*/ 4 w 266"/>
                    <a:gd name="T15" fmla="*/ 132 h 1009"/>
                    <a:gd name="T16" fmla="*/ 7 w 266"/>
                    <a:gd name="T17" fmla="*/ 110 h 1009"/>
                    <a:gd name="T18" fmla="*/ 8 w 266"/>
                    <a:gd name="T19" fmla="*/ 95 h 1009"/>
                    <a:gd name="T20" fmla="*/ 13 w 266"/>
                    <a:gd name="T21" fmla="*/ 75 h 1009"/>
                    <a:gd name="T22" fmla="*/ 29 w 266"/>
                    <a:gd name="T23" fmla="*/ 60 h 1009"/>
                    <a:gd name="T24" fmla="*/ 67 w 266"/>
                    <a:gd name="T25" fmla="*/ 39 h 1009"/>
                    <a:gd name="T26" fmla="*/ 92 w 266"/>
                    <a:gd name="T27" fmla="*/ 23 h 1009"/>
                    <a:gd name="T28" fmla="*/ 99 w 266"/>
                    <a:gd name="T29" fmla="*/ 13 h 1009"/>
                    <a:gd name="T30" fmla="*/ 111 w 266"/>
                    <a:gd name="T31" fmla="*/ 4 h 1009"/>
                    <a:gd name="T32" fmla="*/ 119 w 266"/>
                    <a:gd name="T33" fmla="*/ 5 h 1009"/>
                    <a:gd name="T34" fmla="*/ 101 w 266"/>
                    <a:gd name="T35" fmla="*/ 19 h 1009"/>
                    <a:gd name="T36" fmla="*/ 101 w 266"/>
                    <a:gd name="T37" fmla="*/ 29 h 1009"/>
                    <a:gd name="T38" fmla="*/ 107 w 266"/>
                    <a:gd name="T39" fmla="*/ 28 h 1009"/>
                    <a:gd name="T40" fmla="*/ 124 w 266"/>
                    <a:gd name="T41" fmla="*/ 12 h 1009"/>
                    <a:gd name="T42" fmla="*/ 116 w 266"/>
                    <a:gd name="T43" fmla="*/ 28 h 1009"/>
                    <a:gd name="T44" fmla="*/ 102 w 266"/>
                    <a:gd name="T45" fmla="*/ 36 h 1009"/>
                    <a:gd name="T46" fmla="*/ 90 w 266"/>
                    <a:gd name="T47" fmla="*/ 36 h 1009"/>
                    <a:gd name="T48" fmla="*/ 67 w 266"/>
                    <a:gd name="T49" fmla="*/ 43 h 1009"/>
                    <a:gd name="T50" fmla="*/ 34 w 266"/>
                    <a:gd name="T51" fmla="*/ 64 h 1009"/>
                    <a:gd name="T52" fmla="*/ 25 w 266"/>
                    <a:gd name="T53" fmla="*/ 78 h 1009"/>
                    <a:gd name="T54" fmla="*/ 20 w 266"/>
                    <a:gd name="T55" fmla="*/ 102 h 1009"/>
                    <a:gd name="T56" fmla="*/ 17 w 266"/>
                    <a:gd name="T57" fmla="*/ 142 h 1009"/>
                    <a:gd name="T58" fmla="*/ 22 w 266"/>
                    <a:gd name="T59" fmla="*/ 209 h 1009"/>
                    <a:gd name="T60" fmla="*/ 26 w 266"/>
                    <a:gd name="T61" fmla="*/ 254 h 1009"/>
                    <a:gd name="T62" fmla="*/ 23 w 266"/>
                    <a:gd name="T63" fmla="*/ 299 h 1009"/>
                    <a:gd name="T64" fmla="*/ 22 w 266"/>
                    <a:gd name="T65" fmla="*/ 341 h 1009"/>
                    <a:gd name="T66" fmla="*/ 27 w 266"/>
                    <a:gd name="T67" fmla="*/ 384 h 1009"/>
                    <a:gd name="T68" fmla="*/ 33 w 266"/>
                    <a:gd name="T69" fmla="*/ 429 h 1009"/>
                    <a:gd name="T70" fmla="*/ 31 w 266"/>
                    <a:gd name="T71" fmla="*/ 472 h 1009"/>
                    <a:gd name="T72" fmla="*/ 37 w 266"/>
                    <a:gd name="T73" fmla="*/ 495 h 1009"/>
                    <a:gd name="T74" fmla="*/ 49 w 266"/>
                    <a:gd name="T75" fmla="*/ 511 h 1009"/>
                    <a:gd name="T76" fmla="*/ 29 w 266"/>
                    <a:gd name="T77" fmla="*/ 507 h 1009"/>
                    <a:gd name="T78" fmla="*/ 10 w 266"/>
                    <a:gd name="T79" fmla="*/ 503 h 10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6" h="1009">
                      <a:moveTo>
                        <a:pt x="22" y="994"/>
                      </a:moveTo>
                      <a:lnTo>
                        <a:pt x="22" y="895"/>
                      </a:lnTo>
                      <a:lnTo>
                        <a:pt x="20" y="843"/>
                      </a:lnTo>
                      <a:lnTo>
                        <a:pt x="15" y="796"/>
                      </a:lnTo>
                      <a:lnTo>
                        <a:pt x="8" y="761"/>
                      </a:lnTo>
                      <a:lnTo>
                        <a:pt x="2" y="722"/>
                      </a:lnTo>
                      <a:lnTo>
                        <a:pt x="0" y="683"/>
                      </a:lnTo>
                      <a:lnTo>
                        <a:pt x="3" y="646"/>
                      </a:lnTo>
                      <a:lnTo>
                        <a:pt x="8" y="607"/>
                      </a:lnTo>
                      <a:lnTo>
                        <a:pt x="11" y="567"/>
                      </a:lnTo>
                      <a:lnTo>
                        <a:pt x="13" y="485"/>
                      </a:lnTo>
                      <a:lnTo>
                        <a:pt x="8" y="403"/>
                      </a:lnTo>
                      <a:lnTo>
                        <a:pt x="2" y="323"/>
                      </a:lnTo>
                      <a:lnTo>
                        <a:pt x="1" y="308"/>
                      </a:lnTo>
                      <a:lnTo>
                        <a:pt x="2" y="293"/>
                      </a:lnTo>
                      <a:lnTo>
                        <a:pt x="8" y="262"/>
                      </a:lnTo>
                      <a:lnTo>
                        <a:pt x="14" y="233"/>
                      </a:lnTo>
                      <a:lnTo>
                        <a:pt x="15" y="218"/>
                      </a:lnTo>
                      <a:lnTo>
                        <a:pt x="15" y="205"/>
                      </a:lnTo>
                      <a:lnTo>
                        <a:pt x="16" y="189"/>
                      </a:lnTo>
                      <a:lnTo>
                        <a:pt x="20" y="168"/>
                      </a:lnTo>
                      <a:lnTo>
                        <a:pt x="28" y="147"/>
                      </a:lnTo>
                      <a:lnTo>
                        <a:pt x="35" y="135"/>
                      </a:lnTo>
                      <a:lnTo>
                        <a:pt x="60" y="118"/>
                      </a:lnTo>
                      <a:lnTo>
                        <a:pt x="86" y="103"/>
                      </a:lnTo>
                      <a:lnTo>
                        <a:pt x="138" y="77"/>
                      </a:lnTo>
                      <a:lnTo>
                        <a:pt x="178" y="56"/>
                      </a:lnTo>
                      <a:lnTo>
                        <a:pt x="190" y="47"/>
                      </a:lnTo>
                      <a:lnTo>
                        <a:pt x="196" y="39"/>
                      </a:lnTo>
                      <a:lnTo>
                        <a:pt x="205" y="25"/>
                      </a:lnTo>
                      <a:lnTo>
                        <a:pt x="218" y="16"/>
                      </a:lnTo>
                      <a:lnTo>
                        <a:pt x="229" y="8"/>
                      </a:lnTo>
                      <a:lnTo>
                        <a:pt x="238" y="0"/>
                      </a:lnTo>
                      <a:lnTo>
                        <a:pt x="246" y="10"/>
                      </a:lnTo>
                      <a:lnTo>
                        <a:pt x="226" y="22"/>
                      </a:lnTo>
                      <a:lnTo>
                        <a:pt x="209" y="36"/>
                      </a:lnTo>
                      <a:lnTo>
                        <a:pt x="206" y="50"/>
                      </a:lnTo>
                      <a:lnTo>
                        <a:pt x="208" y="57"/>
                      </a:lnTo>
                      <a:lnTo>
                        <a:pt x="213" y="59"/>
                      </a:lnTo>
                      <a:lnTo>
                        <a:pt x="221" y="56"/>
                      </a:lnTo>
                      <a:lnTo>
                        <a:pt x="241" y="41"/>
                      </a:lnTo>
                      <a:lnTo>
                        <a:pt x="258" y="24"/>
                      </a:lnTo>
                      <a:lnTo>
                        <a:pt x="266" y="32"/>
                      </a:lnTo>
                      <a:lnTo>
                        <a:pt x="240" y="56"/>
                      </a:lnTo>
                      <a:lnTo>
                        <a:pt x="223" y="68"/>
                      </a:lnTo>
                      <a:lnTo>
                        <a:pt x="211" y="71"/>
                      </a:lnTo>
                      <a:lnTo>
                        <a:pt x="197" y="70"/>
                      </a:lnTo>
                      <a:lnTo>
                        <a:pt x="185" y="70"/>
                      </a:lnTo>
                      <a:lnTo>
                        <a:pt x="171" y="73"/>
                      </a:lnTo>
                      <a:lnTo>
                        <a:pt x="140" y="86"/>
                      </a:lnTo>
                      <a:lnTo>
                        <a:pt x="87" y="115"/>
                      </a:lnTo>
                      <a:lnTo>
                        <a:pt x="71" y="127"/>
                      </a:lnTo>
                      <a:lnTo>
                        <a:pt x="60" y="139"/>
                      </a:lnTo>
                      <a:lnTo>
                        <a:pt x="52" y="154"/>
                      </a:lnTo>
                      <a:lnTo>
                        <a:pt x="47" y="169"/>
                      </a:lnTo>
                      <a:lnTo>
                        <a:pt x="42" y="203"/>
                      </a:lnTo>
                      <a:lnTo>
                        <a:pt x="38" y="239"/>
                      </a:lnTo>
                      <a:lnTo>
                        <a:pt x="36" y="281"/>
                      </a:lnTo>
                      <a:lnTo>
                        <a:pt x="37" y="325"/>
                      </a:lnTo>
                      <a:lnTo>
                        <a:pt x="45" y="413"/>
                      </a:lnTo>
                      <a:lnTo>
                        <a:pt x="50" y="458"/>
                      </a:lnTo>
                      <a:lnTo>
                        <a:pt x="53" y="502"/>
                      </a:lnTo>
                      <a:lnTo>
                        <a:pt x="53" y="546"/>
                      </a:lnTo>
                      <a:lnTo>
                        <a:pt x="48" y="590"/>
                      </a:lnTo>
                      <a:lnTo>
                        <a:pt x="44" y="631"/>
                      </a:lnTo>
                      <a:lnTo>
                        <a:pt x="45" y="673"/>
                      </a:lnTo>
                      <a:lnTo>
                        <a:pt x="50" y="716"/>
                      </a:lnTo>
                      <a:lnTo>
                        <a:pt x="56" y="759"/>
                      </a:lnTo>
                      <a:lnTo>
                        <a:pt x="63" y="804"/>
                      </a:lnTo>
                      <a:lnTo>
                        <a:pt x="67" y="847"/>
                      </a:lnTo>
                      <a:lnTo>
                        <a:pt x="69" y="890"/>
                      </a:lnTo>
                      <a:lnTo>
                        <a:pt x="64" y="933"/>
                      </a:lnTo>
                      <a:lnTo>
                        <a:pt x="70" y="958"/>
                      </a:lnTo>
                      <a:lnTo>
                        <a:pt x="76" y="978"/>
                      </a:lnTo>
                      <a:lnTo>
                        <a:pt x="85" y="995"/>
                      </a:lnTo>
                      <a:lnTo>
                        <a:pt x="100" y="1009"/>
                      </a:lnTo>
                      <a:lnTo>
                        <a:pt x="80" y="1007"/>
                      </a:lnTo>
                      <a:lnTo>
                        <a:pt x="61" y="1001"/>
                      </a:lnTo>
                      <a:lnTo>
                        <a:pt x="42" y="996"/>
                      </a:lnTo>
                      <a:lnTo>
                        <a:pt x="22" y="994"/>
                      </a:lnTo>
                      <a:close/>
                    </a:path>
                  </a:pathLst>
                </a:custGeom>
                <a:solidFill>
                  <a:srgbClr val="8C5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966"/>
                <p:cNvSpPr>
                  <a:spLocks/>
                </p:cNvSpPr>
                <p:nvPr/>
              </p:nvSpPr>
              <p:spPr bwMode="auto">
                <a:xfrm>
                  <a:off x="357" y="1724"/>
                  <a:ext cx="578" cy="1271"/>
                </a:xfrm>
                <a:custGeom>
                  <a:avLst/>
                  <a:gdLst>
                    <a:gd name="T0" fmla="*/ 207 w 831"/>
                    <a:gd name="T1" fmla="*/ 713 h 1785"/>
                    <a:gd name="T2" fmla="*/ 205 w 831"/>
                    <a:gd name="T3" fmla="*/ 515 h 1785"/>
                    <a:gd name="T4" fmla="*/ 269 w 831"/>
                    <a:gd name="T5" fmla="*/ 431 h 1785"/>
                    <a:gd name="T6" fmla="*/ 303 w 831"/>
                    <a:gd name="T7" fmla="*/ 414 h 1785"/>
                    <a:gd name="T8" fmla="*/ 302 w 831"/>
                    <a:gd name="T9" fmla="*/ 394 h 1785"/>
                    <a:gd name="T10" fmla="*/ 207 w 831"/>
                    <a:gd name="T11" fmla="*/ 434 h 1785"/>
                    <a:gd name="T12" fmla="*/ 244 w 831"/>
                    <a:gd name="T13" fmla="*/ 367 h 1785"/>
                    <a:gd name="T14" fmla="*/ 305 w 831"/>
                    <a:gd name="T15" fmla="*/ 368 h 1785"/>
                    <a:gd name="T16" fmla="*/ 318 w 831"/>
                    <a:gd name="T17" fmla="*/ 344 h 1785"/>
                    <a:gd name="T18" fmla="*/ 293 w 831"/>
                    <a:gd name="T19" fmla="*/ 334 h 1785"/>
                    <a:gd name="T20" fmla="*/ 324 w 831"/>
                    <a:gd name="T21" fmla="*/ 260 h 1785"/>
                    <a:gd name="T22" fmla="*/ 369 w 831"/>
                    <a:gd name="T23" fmla="*/ 298 h 1785"/>
                    <a:gd name="T24" fmla="*/ 362 w 831"/>
                    <a:gd name="T25" fmla="*/ 260 h 1785"/>
                    <a:gd name="T26" fmla="*/ 364 w 831"/>
                    <a:gd name="T27" fmla="*/ 241 h 1785"/>
                    <a:gd name="T28" fmla="*/ 339 w 831"/>
                    <a:gd name="T29" fmla="*/ 207 h 1785"/>
                    <a:gd name="T30" fmla="*/ 351 w 831"/>
                    <a:gd name="T31" fmla="*/ 196 h 1785"/>
                    <a:gd name="T32" fmla="*/ 336 w 831"/>
                    <a:gd name="T33" fmla="*/ 198 h 1785"/>
                    <a:gd name="T34" fmla="*/ 337 w 831"/>
                    <a:gd name="T35" fmla="*/ 153 h 1785"/>
                    <a:gd name="T36" fmla="*/ 373 w 831"/>
                    <a:gd name="T37" fmla="*/ 95 h 1785"/>
                    <a:gd name="T38" fmla="*/ 330 w 831"/>
                    <a:gd name="T39" fmla="*/ 133 h 1785"/>
                    <a:gd name="T40" fmla="*/ 392 w 831"/>
                    <a:gd name="T41" fmla="*/ 6 h 1785"/>
                    <a:gd name="T42" fmla="*/ 336 w 831"/>
                    <a:gd name="T43" fmla="*/ 64 h 1785"/>
                    <a:gd name="T44" fmla="*/ 320 w 831"/>
                    <a:gd name="T45" fmla="*/ 164 h 1785"/>
                    <a:gd name="T46" fmla="*/ 298 w 831"/>
                    <a:gd name="T47" fmla="*/ 145 h 1785"/>
                    <a:gd name="T48" fmla="*/ 295 w 831"/>
                    <a:gd name="T49" fmla="*/ 95 h 1785"/>
                    <a:gd name="T50" fmla="*/ 255 w 831"/>
                    <a:gd name="T51" fmla="*/ 103 h 1785"/>
                    <a:gd name="T52" fmla="*/ 294 w 831"/>
                    <a:gd name="T53" fmla="*/ 216 h 1785"/>
                    <a:gd name="T54" fmla="*/ 252 w 831"/>
                    <a:gd name="T55" fmla="*/ 340 h 1785"/>
                    <a:gd name="T56" fmla="*/ 207 w 831"/>
                    <a:gd name="T57" fmla="*/ 344 h 1785"/>
                    <a:gd name="T58" fmla="*/ 249 w 831"/>
                    <a:gd name="T59" fmla="*/ 155 h 1785"/>
                    <a:gd name="T60" fmla="*/ 230 w 831"/>
                    <a:gd name="T61" fmla="*/ 111 h 1785"/>
                    <a:gd name="T62" fmla="*/ 241 w 831"/>
                    <a:gd name="T63" fmla="*/ 147 h 1785"/>
                    <a:gd name="T64" fmla="*/ 224 w 831"/>
                    <a:gd name="T65" fmla="*/ 261 h 1785"/>
                    <a:gd name="T66" fmla="*/ 211 w 831"/>
                    <a:gd name="T67" fmla="*/ 202 h 1785"/>
                    <a:gd name="T68" fmla="*/ 211 w 831"/>
                    <a:gd name="T69" fmla="*/ 306 h 1785"/>
                    <a:gd name="T70" fmla="*/ 161 w 831"/>
                    <a:gd name="T71" fmla="*/ 354 h 1785"/>
                    <a:gd name="T72" fmla="*/ 140 w 831"/>
                    <a:gd name="T73" fmla="*/ 314 h 1785"/>
                    <a:gd name="T74" fmla="*/ 191 w 831"/>
                    <a:gd name="T75" fmla="*/ 220 h 1785"/>
                    <a:gd name="T76" fmla="*/ 172 w 831"/>
                    <a:gd name="T77" fmla="*/ 233 h 1785"/>
                    <a:gd name="T78" fmla="*/ 129 w 831"/>
                    <a:gd name="T79" fmla="*/ 226 h 1785"/>
                    <a:gd name="T80" fmla="*/ 131 w 831"/>
                    <a:gd name="T81" fmla="*/ 284 h 1785"/>
                    <a:gd name="T82" fmla="*/ 95 w 831"/>
                    <a:gd name="T83" fmla="*/ 242 h 1785"/>
                    <a:gd name="T84" fmla="*/ 86 w 831"/>
                    <a:gd name="T85" fmla="*/ 213 h 1785"/>
                    <a:gd name="T86" fmla="*/ 30 w 831"/>
                    <a:gd name="T87" fmla="*/ 232 h 1785"/>
                    <a:gd name="T88" fmla="*/ 33 w 831"/>
                    <a:gd name="T89" fmla="*/ 246 h 1785"/>
                    <a:gd name="T90" fmla="*/ 102 w 831"/>
                    <a:gd name="T91" fmla="*/ 295 h 1785"/>
                    <a:gd name="T92" fmla="*/ 40 w 831"/>
                    <a:gd name="T93" fmla="*/ 325 h 1785"/>
                    <a:gd name="T94" fmla="*/ 105 w 831"/>
                    <a:gd name="T95" fmla="*/ 321 h 1785"/>
                    <a:gd name="T96" fmla="*/ 152 w 831"/>
                    <a:gd name="T97" fmla="*/ 370 h 1785"/>
                    <a:gd name="T98" fmla="*/ 168 w 831"/>
                    <a:gd name="T99" fmla="*/ 478 h 1785"/>
                    <a:gd name="T100" fmla="*/ 117 w 831"/>
                    <a:gd name="T101" fmla="*/ 425 h 1785"/>
                    <a:gd name="T102" fmla="*/ 174 w 831"/>
                    <a:gd name="T103" fmla="*/ 617 h 1785"/>
                    <a:gd name="T104" fmla="*/ 163 w 831"/>
                    <a:gd name="T105" fmla="*/ 811 h 1785"/>
                    <a:gd name="T106" fmla="*/ 115 w 831"/>
                    <a:gd name="T107" fmla="*/ 904 h 1785"/>
                    <a:gd name="T108" fmla="*/ 179 w 831"/>
                    <a:gd name="T109" fmla="*/ 905 h 1785"/>
                    <a:gd name="T110" fmla="*/ 235 w 831"/>
                    <a:gd name="T111" fmla="*/ 905 h 17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31" h="1785">
                      <a:moveTo>
                        <a:pt x="450" y="1709"/>
                      </a:moveTo>
                      <a:lnTo>
                        <a:pt x="454" y="1666"/>
                      </a:lnTo>
                      <a:lnTo>
                        <a:pt x="453" y="1623"/>
                      </a:lnTo>
                      <a:lnTo>
                        <a:pt x="448" y="1580"/>
                      </a:lnTo>
                      <a:lnTo>
                        <a:pt x="441" y="1536"/>
                      </a:lnTo>
                      <a:lnTo>
                        <a:pt x="435" y="1492"/>
                      </a:lnTo>
                      <a:lnTo>
                        <a:pt x="430" y="1449"/>
                      </a:lnTo>
                      <a:lnTo>
                        <a:pt x="429" y="1407"/>
                      </a:lnTo>
                      <a:lnTo>
                        <a:pt x="433" y="1366"/>
                      </a:lnTo>
                      <a:lnTo>
                        <a:pt x="438" y="1322"/>
                      </a:lnTo>
                      <a:lnTo>
                        <a:pt x="438" y="1278"/>
                      </a:lnTo>
                      <a:lnTo>
                        <a:pt x="435" y="1234"/>
                      </a:lnTo>
                      <a:lnTo>
                        <a:pt x="431" y="1189"/>
                      </a:lnTo>
                      <a:lnTo>
                        <a:pt x="422" y="1101"/>
                      </a:lnTo>
                      <a:lnTo>
                        <a:pt x="421" y="1057"/>
                      </a:lnTo>
                      <a:lnTo>
                        <a:pt x="424" y="1015"/>
                      </a:lnTo>
                      <a:lnTo>
                        <a:pt x="427" y="979"/>
                      </a:lnTo>
                      <a:lnTo>
                        <a:pt x="432" y="945"/>
                      </a:lnTo>
                      <a:lnTo>
                        <a:pt x="437" y="930"/>
                      </a:lnTo>
                      <a:lnTo>
                        <a:pt x="445" y="915"/>
                      </a:lnTo>
                      <a:lnTo>
                        <a:pt x="456" y="903"/>
                      </a:lnTo>
                      <a:lnTo>
                        <a:pt x="472" y="891"/>
                      </a:lnTo>
                      <a:lnTo>
                        <a:pt x="525" y="862"/>
                      </a:lnTo>
                      <a:lnTo>
                        <a:pt x="557" y="849"/>
                      </a:lnTo>
                      <a:lnTo>
                        <a:pt x="570" y="846"/>
                      </a:lnTo>
                      <a:lnTo>
                        <a:pt x="582" y="846"/>
                      </a:lnTo>
                      <a:lnTo>
                        <a:pt x="596" y="847"/>
                      </a:lnTo>
                      <a:lnTo>
                        <a:pt x="609" y="844"/>
                      </a:lnTo>
                      <a:lnTo>
                        <a:pt x="625" y="832"/>
                      </a:lnTo>
                      <a:lnTo>
                        <a:pt x="652" y="809"/>
                      </a:lnTo>
                      <a:lnTo>
                        <a:pt x="643" y="800"/>
                      </a:lnTo>
                      <a:lnTo>
                        <a:pt x="626" y="817"/>
                      </a:lnTo>
                      <a:lnTo>
                        <a:pt x="606" y="832"/>
                      </a:lnTo>
                      <a:lnTo>
                        <a:pt x="599" y="835"/>
                      </a:lnTo>
                      <a:lnTo>
                        <a:pt x="593" y="833"/>
                      </a:lnTo>
                      <a:lnTo>
                        <a:pt x="592" y="826"/>
                      </a:lnTo>
                      <a:lnTo>
                        <a:pt x="595" y="812"/>
                      </a:lnTo>
                      <a:lnTo>
                        <a:pt x="612" y="798"/>
                      </a:lnTo>
                      <a:lnTo>
                        <a:pt x="632" y="786"/>
                      </a:lnTo>
                      <a:lnTo>
                        <a:pt x="624" y="776"/>
                      </a:lnTo>
                      <a:lnTo>
                        <a:pt x="615" y="784"/>
                      </a:lnTo>
                      <a:lnTo>
                        <a:pt x="603" y="792"/>
                      </a:lnTo>
                      <a:lnTo>
                        <a:pt x="590" y="801"/>
                      </a:lnTo>
                      <a:lnTo>
                        <a:pt x="581" y="815"/>
                      </a:lnTo>
                      <a:lnTo>
                        <a:pt x="505" y="853"/>
                      </a:lnTo>
                      <a:lnTo>
                        <a:pt x="429" y="888"/>
                      </a:lnTo>
                      <a:lnTo>
                        <a:pt x="430" y="870"/>
                      </a:lnTo>
                      <a:lnTo>
                        <a:pt x="428" y="856"/>
                      </a:lnTo>
                      <a:lnTo>
                        <a:pt x="424" y="843"/>
                      </a:lnTo>
                      <a:lnTo>
                        <a:pt x="427" y="827"/>
                      </a:lnTo>
                      <a:lnTo>
                        <a:pt x="440" y="805"/>
                      </a:lnTo>
                      <a:lnTo>
                        <a:pt x="451" y="781"/>
                      </a:lnTo>
                      <a:lnTo>
                        <a:pt x="465" y="758"/>
                      </a:lnTo>
                      <a:lnTo>
                        <a:pt x="474" y="749"/>
                      </a:lnTo>
                      <a:lnTo>
                        <a:pt x="485" y="741"/>
                      </a:lnTo>
                      <a:lnTo>
                        <a:pt x="504" y="725"/>
                      </a:lnTo>
                      <a:lnTo>
                        <a:pt x="524" y="706"/>
                      </a:lnTo>
                      <a:lnTo>
                        <a:pt x="535" y="697"/>
                      </a:lnTo>
                      <a:lnTo>
                        <a:pt x="547" y="690"/>
                      </a:lnTo>
                      <a:lnTo>
                        <a:pt x="558" y="687"/>
                      </a:lnTo>
                      <a:lnTo>
                        <a:pt x="570" y="688"/>
                      </a:lnTo>
                      <a:lnTo>
                        <a:pt x="590" y="694"/>
                      </a:lnTo>
                      <a:lnTo>
                        <a:pt x="611" y="708"/>
                      </a:lnTo>
                      <a:lnTo>
                        <a:pt x="630" y="726"/>
                      </a:lnTo>
                      <a:lnTo>
                        <a:pt x="642" y="746"/>
                      </a:lnTo>
                      <a:lnTo>
                        <a:pt x="658" y="727"/>
                      </a:lnTo>
                      <a:lnTo>
                        <a:pt x="634" y="702"/>
                      </a:lnTo>
                      <a:lnTo>
                        <a:pt x="619" y="690"/>
                      </a:lnTo>
                      <a:lnTo>
                        <a:pt x="604" y="680"/>
                      </a:lnTo>
                      <a:lnTo>
                        <a:pt x="617" y="683"/>
                      </a:lnTo>
                      <a:lnTo>
                        <a:pt x="630" y="683"/>
                      </a:lnTo>
                      <a:lnTo>
                        <a:pt x="657" y="678"/>
                      </a:lnTo>
                      <a:lnTo>
                        <a:pt x="682" y="672"/>
                      </a:lnTo>
                      <a:lnTo>
                        <a:pt x="707" y="670"/>
                      </a:lnTo>
                      <a:lnTo>
                        <a:pt x="722" y="652"/>
                      </a:lnTo>
                      <a:lnTo>
                        <a:pt x="707" y="650"/>
                      </a:lnTo>
                      <a:lnTo>
                        <a:pt x="691" y="650"/>
                      </a:lnTo>
                      <a:lnTo>
                        <a:pt x="659" y="656"/>
                      </a:lnTo>
                      <a:lnTo>
                        <a:pt x="625" y="661"/>
                      </a:lnTo>
                      <a:lnTo>
                        <a:pt x="605" y="659"/>
                      </a:lnTo>
                      <a:lnTo>
                        <a:pt x="585" y="654"/>
                      </a:lnTo>
                      <a:lnTo>
                        <a:pt x="585" y="639"/>
                      </a:lnTo>
                      <a:lnTo>
                        <a:pt x="590" y="622"/>
                      </a:lnTo>
                      <a:lnTo>
                        <a:pt x="601" y="594"/>
                      </a:lnTo>
                      <a:lnTo>
                        <a:pt x="612" y="569"/>
                      </a:lnTo>
                      <a:lnTo>
                        <a:pt x="623" y="550"/>
                      </a:lnTo>
                      <a:lnTo>
                        <a:pt x="649" y="514"/>
                      </a:lnTo>
                      <a:lnTo>
                        <a:pt x="670" y="513"/>
                      </a:lnTo>
                      <a:lnTo>
                        <a:pt x="691" y="512"/>
                      </a:lnTo>
                      <a:lnTo>
                        <a:pt x="701" y="514"/>
                      </a:lnTo>
                      <a:lnTo>
                        <a:pt x="712" y="519"/>
                      </a:lnTo>
                      <a:lnTo>
                        <a:pt x="724" y="527"/>
                      </a:lnTo>
                      <a:lnTo>
                        <a:pt x="736" y="539"/>
                      </a:lnTo>
                      <a:lnTo>
                        <a:pt x="748" y="553"/>
                      </a:lnTo>
                      <a:lnTo>
                        <a:pt x="757" y="569"/>
                      </a:lnTo>
                      <a:lnTo>
                        <a:pt x="763" y="587"/>
                      </a:lnTo>
                      <a:lnTo>
                        <a:pt x="765" y="609"/>
                      </a:lnTo>
                      <a:lnTo>
                        <a:pt x="780" y="596"/>
                      </a:lnTo>
                      <a:lnTo>
                        <a:pt x="761" y="547"/>
                      </a:lnTo>
                      <a:lnTo>
                        <a:pt x="760" y="540"/>
                      </a:lnTo>
                      <a:lnTo>
                        <a:pt x="758" y="535"/>
                      </a:lnTo>
                      <a:lnTo>
                        <a:pt x="751" y="527"/>
                      </a:lnTo>
                      <a:lnTo>
                        <a:pt x="746" y="518"/>
                      </a:lnTo>
                      <a:lnTo>
                        <a:pt x="747" y="513"/>
                      </a:lnTo>
                      <a:lnTo>
                        <a:pt x="751" y="507"/>
                      </a:lnTo>
                      <a:lnTo>
                        <a:pt x="768" y="504"/>
                      </a:lnTo>
                      <a:lnTo>
                        <a:pt x="786" y="497"/>
                      </a:lnTo>
                      <a:lnTo>
                        <a:pt x="804" y="489"/>
                      </a:lnTo>
                      <a:lnTo>
                        <a:pt x="824" y="487"/>
                      </a:lnTo>
                      <a:lnTo>
                        <a:pt x="811" y="460"/>
                      </a:lnTo>
                      <a:lnTo>
                        <a:pt x="779" y="467"/>
                      </a:lnTo>
                      <a:lnTo>
                        <a:pt x="754" y="476"/>
                      </a:lnTo>
                      <a:lnTo>
                        <a:pt x="739" y="479"/>
                      </a:lnTo>
                      <a:lnTo>
                        <a:pt x="716" y="481"/>
                      </a:lnTo>
                      <a:lnTo>
                        <a:pt x="686" y="480"/>
                      </a:lnTo>
                      <a:lnTo>
                        <a:pt x="644" y="476"/>
                      </a:lnTo>
                      <a:lnTo>
                        <a:pt x="652" y="459"/>
                      </a:lnTo>
                      <a:lnTo>
                        <a:pt x="661" y="445"/>
                      </a:lnTo>
                      <a:lnTo>
                        <a:pt x="680" y="422"/>
                      </a:lnTo>
                      <a:lnTo>
                        <a:pt x="702" y="408"/>
                      </a:lnTo>
                      <a:lnTo>
                        <a:pt x="726" y="400"/>
                      </a:lnTo>
                      <a:lnTo>
                        <a:pt x="751" y="396"/>
                      </a:lnTo>
                      <a:lnTo>
                        <a:pt x="778" y="395"/>
                      </a:lnTo>
                      <a:lnTo>
                        <a:pt x="831" y="394"/>
                      </a:lnTo>
                      <a:lnTo>
                        <a:pt x="825" y="381"/>
                      </a:lnTo>
                      <a:lnTo>
                        <a:pt x="778" y="381"/>
                      </a:lnTo>
                      <a:lnTo>
                        <a:pt x="752" y="383"/>
                      </a:lnTo>
                      <a:lnTo>
                        <a:pt x="726" y="386"/>
                      </a:lnTo>
                      <a:lnTo>
                        <a:pt x="764" y="340"/>
                      </a:lnTo>
                      <a:lnTo>
                        <a:pt x="787" y="316"/>
                      </a:lnTo>
                      <a:lnTo>
                        <a:pt x="808" y="300"/>
                      </a:lnTo>
                      <a:lnTo>
                        <a:pt x="799" y="289"/>
                      </a:lnTo>
                      <a:lnTo>
                        <a:pt x="768" y="320"/>
                      </a:lnTo>
                      <a:lnTo>
                        <a:pt x="740" y="352"/>
                      </a:lnTo>
                      <a:lnTo>
                        <a:pt x="711" y="379"/>
                      </a:lnTo>
                      <a:lnTo>
                        <a:pt x="695" y="391"/>
                      </a:lnTo>
                      <a:lnTo>
                        <a:pt x="677" y="400"/>
                      </a:lnTo>
                      <a:lnTo>
                        <a:pt x="672" y="391"/>
                      </a:lnTo>
                      <a:lnTo>
                        <a:pt x="670" y="381"/>
                      </a:lnTo>
                      <a:lnTo>
                        <a:pt x="671" y="372"/>
                      </a:lnTo>
                      <a:lnTo>
                        <a:pt x="675" y="364"/>
                      </a:lnTo>
                      <a:lnTo>
                        <a:pt x="684" y="344"/>
                      </a:lnTo>
                      <a:lnTo>
                        <a:pt x="696" y="321"/>
                      </a:lnTo>
                      <a:lnTo>
                        <a:pt x="698" y="302"/>
                      </a:lnTo>
                      <a:lnTo>
                        <a:pt x="706" y="285"/>
                      </a:lnTo>
                      <a:lnTo>
                        <a:pt x="716" y="270"/>
                      </a:lnTo>
                      <a:lnTo>
                        <a:pt x="730" y="256"/>
                      </a:lnTo>
                      <a:lnTo>
                        <a:pt x="760" y="233"/>
                      </a:lnTo>
                      <a:lnTo>
                        <a:pt x="787" y="216"/>
                      </a:lnTo>
                      <a:lnTo>
                        <a:pt x="781" y="201"/>
                      </a:lnTo>
                      <a:lnTo>
                        <a:pt x="779" y="185"/>
                      </a:lnTo>
                      <a:lnTo>
                        <a:pt x="770" y="188"/>
                      </a:lnTo>
                      <a:lnTo>
                        <a:pt x="766" y="194"/>
                      </a:lnTo>
                      <a:lnTo>
                        <a:pt x="763" y="202"/>
                      </a:lnTo>
                      <a:lnTo>
                        <a:pt x="756" y="210"/>
                      </a:lnTo>
                      <a:lnTo>
                        <a:pt x="721" y="235"/>
                      </a:lnTo>
                      <a:lnTo>
                        <a:pt x="702" y="251"/>
                      </a:lnTo>
                      <a:lnTo>
                        <a:pt x="689" y="266"/>
                      </a:lnTo>
                      <a:lnTo>
                        <a:pt x="685" y="264"/>
                      </a:lnTo>
                      <a:lnTo>
                        <a:pt x="683" y="262"/>
                      </a:lnTo>
                      <a:lnTo>
                        <a:pt x="682" y="252"/>
                      </a:lnTo>
                      <a:lnTo>
                        <a:pt x="684" y="238"/>
                      </a:lnTo>
                      <a:lnTo>
                        <a:pt x="689" y="223"/>
                      </a:lnTo>
                      <a:lnTo>
                        <a:pt x="703" y="190"/>
                      </a:lnTo>
                      <a:lnTo>
                        <a:pt x="713" y="170"/>
                      </a:lnTo>
                      <a:lnTo>
                        <a:pt x="764" y="89"/>
                      </a:lnTo>
                      <a:lnTo>
                        <a:pt x="815" y="4"/>
                      </a:lnTo>
                      <a:lnTo>
                        <a:pt x="809" y="11"/>
                      </a:lnTo>
                      <a:lnTo>
                        <a:pt x="803" y="11"/>
                      </a:lnTo>
                      <a:lnTo>
                        <a:pt x="798" y="6"/>
                      </a:lnTo>
                      <a:lnTo>
                        <a:pt x="795" y="0"/>
                      </a:lnTo>
                      <a:lnTo>
                        <a:pt x="755" y="72"/>
                      </a:lnTo>
                      <a:lnTo>
                        <a:pt x="723" y="127"/>
                      </a:lnTo>
                      <a:lnTo>
                        <a:pt x="698" y="166"/>
                      </a:lnTo>
                      <a:lnTo>
                        <a:pt x="695" y="146"/>
                      </a:lnTo>
                      <a:lnTo>
                        <a:pt x="695" y="127"/>
                      </a:lnTo>
                      <a:lnTo>
                        <a:pt x="700" y="83"/>
                      </a:lnTo>
                      <a:lnTo>
                        <a:pt x="676" y="108"/>
                      </a:lnTo>
                      <a:lnTo>
                        <a:pt x="676" y="166"/>
                      </a:lnTo>
                      <a:lnTo>
                        <a:pt x="674" y="193"/>
                      </a:lnTo>
                      <a:lnTo>
                        <a:pt x="669" y="221"/>
                      </a:lnTo>
                      <a:lnTo>
                        <a:pt x="661" y="271"/>
                      </a:lnTo>
                      <a:lnTo>
                        <a:pt x="659" y="299"/>
                      </a:lnTo>
                      <a:lnTo>
                        <a:pt x="661" y="323"/>
                      </a:lnTo>
                      <a:lnTo>
                        <a:pt x="653" y="345"/>
                      </a:lnTo>
                      <a:lnTo>
                        <a:pt x="647" y="369"/>
                      </a:lnTo>
                      <a:lnTo>
                        <a:pt x="640" y="393"/>
                      </a:lnTo>
                      <a:lnTo>
                        <a:pt x="632" y="418"/>
                      </a:lnTo>
                      <a:lnTo>
                        <a:pt x="621" y="378"/>
                      </a:lnTo>
                      <a:lnTo>
                        <a:pt x="618" y="356"/>
                      </a:lnTo>
                      <a:lnTo>
                        <a:pt x="620" y="339"/>
                      </a:lnTo>
                      <a:lnTo>
                        <a:pt x="615" y="285"/>
                      </a:lnTo>
                      <a:lnTo>
                        <a:pt x="615" y="230"/>
                      </a:lnTo>
                      <a:lnTo>
                        <a:pt x="628" y="187"/>
                      </a:lnTo>
                      <a:lnTo>
                        <a:pt x="634" y="164"/>
                      </a:lnTo>
                      <a:lnTo>
                        <a:pt x="635" y="140"/>
                      </a:lnTo>
                      <a:lnTo>
                        <a:pt x="625" y="145"/>
                      </a:lnTo>
                      <a:lnTo>
                        <a:pt x="615" y="148"/>
                      </a:lnTo>
                      <a:lnTo>
                        <a:pt x="613" y="169"/>
                      </a:lnTo>
                      <a:lnTo>
                        <a:pt x="609" y="188"/>
                      </a:lnTo>
                      <a:lnTo>
                        <a:pt x="599" y="229"/>
                      </a:lnTo>
                      <a:lnTo>
                        <a:pt x="597" y="253"/>
                      </a:lnTo>
                      <a:lnTo>
                        <a:pt x="598" y="280"/>
                      </a:lnTo>
                      <a:lnTo>
                        <a:pt x="597" y="305"/>
                      </a:lnTo>
                      <a:lnTo>
                        <a:pt x="593" y="329"/>
                      </a:lnTo>
                      <a:lnTo>
                        <a:pt x="569" y="293"/>
                      </a:lnTo>
                      <a:lnTo>
                        <a:pt x="548" y="249"/>
                      </a:lnTo>
                      <a:lnTo>
                        <a:pt x="528" y="203"/>
                      </a:lnTo>
                      <a:lnTo>
                        <a:pt x="512" y="158"/>
                      </a:lnTo>
                      <a:lnTo>
                        <a:pt x="510" y="178"/>
                      </a:lnTo>
                      <a:lnTo>
                        <a:pt x="508" y="195"/>
                      </a:lnTo>
                      <a:lnTo>
                        <a:pt x="516" y="211"/>
                      </a:lnTo>
                      <a:lnTo>
                        <a:pt x="529" y="238"/>
                      </a:lnTo>
                      <a:lnTo>
                        <a:pt x="560" y="311"/>
                      </a:lnTo>
                      <a:lnTo>
                        <a:pt x="599" y="413"/>
                      </a:lnTo>
                      <a:lnTo>
                        <a:pt x="607" y="427"/>
                      </a:lnTo>
                      <a:lnTo>
                        <a:pt x="610" y="445"/>
                      </a:lnTo>
                      <a:lnTo>
                        <a:pt x="610" y="463"/>
                      </a:lnTo>
                      <a:lnTo>
                        <a:pt x="606" y="484"/>
                      </a:lnTo>
                      <a:lnTo>
                        <a:pt x="595" y="524"/>
                      </a:lnTo>
                      <a:lnTo>
                        <a:pt x="585" y="557"/>
                      </a:lnTo>
                      <a:lnTo>
                        <a:pt x="566" y="602"/>
                      </a:lnTo>
                      <a:lnTo>
                        <a:pt x="538" y="650"/>
                      </a:lnTo>
                      <a:lnTo>
                        <a:pt x="522" y="672"/>
                      </a:lnTo>
                      <a:lnTo>
                        <a:pt x="504" y="692"/>
                      </a:lnTo>
                      <a:lnTo>
                        <a:pt x="486" y="708"/>
                      </a:lnTo>
                      <a:lnTo>
                        <a:pt x="468" y="720"/>
                      </a:lnTo>
                      <a:lnTo>
                        <a:pt x="441" y="737"/>
                      </a:lnTo>
                      <a:lnTo>
                        <a:pt x="426" y="747"/>
                      </a:lnTo>
                      <a:lnTo>
                        <a:pt x="414" y="751"/>
                      </a:lnTo>
                      <a:lnTo>
                        <a:pt x="418" y="719"/>
                      </a:lnTo>
                      <a:lnTo>
                        <a:pt x="428" y="679"/>
                      </a:lnTo>
                      <a:lnTo>
                        <a:pt x="441" y="635"/>
                      </a:lnTo>
                      <a:lnTo>
                        <a:pt x="458" y="589"/>
                      </a:lnTo>
                      <a:lnTo>
                        <a:pt x="490" y="503"/>
                      </a:lnTo>
                      <a:lnTo>
                        <a:pt x="502" y="467"/>
                      </a:lnTo>
                      <a:lnTo>
                        <a:pt x="509" y="442"/>
                      </a:lnTo>
                      <a:lnTo>
                        <a:pt x="514" y="399"/>
                      </a:lnTo>
                      <a:lnTo>
                        <a:pt x="516" y="352"/>
                      </a:lnTo>
                      <a:lnTo>
                        <a:pt x="515" y="305"/>
                      </a:lnTo>
                      <a:lnTo>
                        <a:pt x="509" y="263"/>
                      </a:lnTo>
                      <a:lnTo>
                        <a:pt x="502" y="250"/>
                      </a:lnTo>
                      <a:lnTo>
                        <a:pt x="500" y="240"/>
                      </a:lnTo>
                      <a:lnTo>
                        <a:pt x="499" y="209"/>
                      </a:lnTo>
                      <a:lnTo>
                        <a:pt x="494" y="209"/>
                      </a:lnTo>
                      <a:lnTo>
                        <a:pt x="488" y="207"/>
                      </a:lnTo>
                      <a:lnTo>
                        <a:pt x="480" y="200"/>
                      </a:lnTo>
                      <a:lnTo>
                        <a:pt x="476" y="219"/>
                      </a:lnTo>
                      <a:lnTo>
                        <a:pt x="494" y="234"/>
                      </a:lnTo>
                      <a:lnTo>
                        <a:pt x="491" y="238"/>
                      </a:lnTo>
                      <a:lnTo>
                        <a:pt x="485" y="240"/>
                      </a:lnTo>
                      <a:lnTo>
                        <a:pt x="472" y="241"/>
                      </a:lnTo>
                      <a:lnTo>
                        <a:pt x="483" y="249"/>
                      </a:lnTo>
                      <a:lnTo>
                        <a:pt x="490" y="261"/>
                      </a:lnTo>
                      <a:lnTo>
                        <a:pt x="496" y="274"/>
                      </a:lnTo>
                      <a:lnTo>
                        <a:pt x="499" y="289"/>
                      </a:lnTo>
                      <a:lnTo>
                        <a:pt x="502" y="322"/>
                      </a:lnTo>
                      <a:lnTo>
                        <a:pt x="504" y="352"/>
                      </a:lnTo>
                      <a:lnTo>
                        <a:pt x="501" y="386"/>
                      </a:lnTo>
                      <a:lnTo>
                        <a:pt x="497" y="418"/>
                      </a:lnTo>
                      <a:lnTo>
                        <a:pt x="491" y="448"/>
                      </a:lnTo>
                      <a:lnTo>
                        <a:pt x="483" y="475"/>
                      </a:lnTo>
                      <a:lnTo>
                        <a:pt x="473" y="497"/>
                      </a:lnTo>
                      <a:lnTo>
                        <a:pt x="463" y="514"/>
                      </a:lnTo>
                      <a:lnTo>
                        <a:pt x="453" y="526"/>
                      </a:lnTo>
                      <a:lnTo>
                        <a:pt x="443" y="530"/>
                      </a:lnTo>
                      <a:lnTo>
                        <a:pt x="437" y="504"/>
                      </a:lnTo>
                      <a:lnTo>
                        <a:pt x="435" y="471"/>
                      </a:lnTo>
                      <a:lnTo>
                        <a:pt x="439" y="440"/>
                      </a:lnTo>
                      <a:lnTo>
                        <a:pt x="443" y="428"/>
                      </a:lnTo>
                      <a:lnTo>
                        <a:pt x="448" y="420"/>
                      </a:lnTo>
                      <a:lnTo>
                        <a:pt x="435" y="399"/>
                      </a:lnTo>
                      <a:lnTo>
                        <a:pt x="428" y="410"/>
                      </a:lnTo>
                      <a:lnTo>
                        <a:pt x="423" y="421"/>
                      </a:lnTo>
                      <a:lnTo>
                        <a:pt x="418" y="447"/>
                      </a:lnTo>
                      <a:lnTo>
                        <a:pt x="417" y="474"/>
                      </a:lnTo>
                      <a:lnTo>
                        <a:pt x="419" y="504"/>
                      </a:lnTo>
                      <a:lnTo>
                        <a:pt x="429" y="559"/>
                      </a:lnTo>
                      <a:lnTo>
                        <a:pt x="433" y="584"/>
                      </a:lnTo>
                      <a:lnTo>
                        <a:pt x="435" y="604"/>
                      </a:lnTo>
                      <a:lnTo>
                        <a:pt x="417" y="632"/>
                      </a:lnTo>
                      <a:lnTo>
                        <a:pt x="403" y="665"/>
                      </a:lnTo>
                      <a:lnTo>
                        <a:pt x="378" y="736"/>
                      </a:lnTo>
                      <a:lnTo>
                        <a:pt x="372" y="737"/>
                      </a:lnTo>
                      <a:lnTo>
                        <a:pt x="367" y="737"/>
                      </a:lnTo>
                      <a:lnTo>
                        <a:pt x="356" y="729"/>
                      </a:lnTo>
                      <a:lnTo>
                        <a:pt x="344" y="715"/>
                      </a:lnTo>
                      <a:lnTo>
                        <a:pt x="332" y="698"/>
                      </a:lnTo>
                      <a:lnTo>
                        <a:pt x="314" y="667"/>
                      </a:lnTo>
                      <a:lnTo>
                        <a:pt x="309" y="658"/>
                      </a:lnTo>
                      <a:lnTo>
                        <a:pt x="309" y="656"/>
                      </a:lnTo>
                      <a:lnTo>
                        <a:pt x="309" y="657"/>
                      </a:lnTo>
                      <a:lnTo>
                        <a:pt x="304" y="647"/>
                      </a:lnTo>
                      <a:lnTo>
                        <a:pt x="299" y="638"/>
                      </a:lnTo>
                      <a:lnTo>
                        <a:pt x="292" y="629"/>
                      </a:lnTo>
                      <a:lnTo>
                        <a:pt x="289" y="620"/>
                      </a:lnTo>
                      <a:lnTo>
                        <a:pt x="287" y="605"/>
                      </a:lnTo>
                      <a:lnTo>
                        <a:pt x="290" y="588"/>
                      </a:lnTo>
                      <a:lnTo>
                        <a:pt x="299" y="557"/>
                      </a:lnTo>
                      <a:lnTo>
                        <a:pt x="309" y="538"/>
                      </a:lnTo>
                      <a:lnTo>
                        <a:pt x="322" y="518"/>
                      </a:lnTo>
                      <a:lnTo>
                        <a:pt x="358" y="479"/>
                      </a:lnTo>
                      <a:lnTo>
                        <a:pt x="376" y="457"/>
                      </a:lnTo>
                      <a:lnTo>
                        <a:pt x="394" y="434"/>
                      </a:lnTo>
                      <a:lnTo>
                        <a:pt x="408" y="410"/>
                      </a:lnTo>
                      <a:lnTo>
                        <a:pt x="418" y="383"/>
                      </a:lnTo>
                      <a:lnTo>
                        <a:pt x="411" y="384"/>
                      </a:lnTo>
                      <a:lnTo>
                        <a:pt x="404" y="389"/>
                      </a:lnTo>
                      <a:lnTo>
                        <a:pt x="393" y="403"/>
                      </a:lnTo>
                      <a:lnTo>
                        <a:pt x="383" y="418"/>
                      </a:lnTo>
                      <a:lnTo>
                        <a:pt x="371" y="432"/>
                      </a:lnTo>
                      <a:lnTo>
                        <a:pt x="355" y="459"/>
                      </a:lnTo>
                      <a:lnTo>
                        <a:pt x="328" y="491"/>
                      </a:lnTo>
                      <a:lnTo>
                        <a:pt x="300" y="518"/>
                      </a:lnTo>
                      <a:lnTo>
                        <a:pt x="279" y="534"/>
                      </a:lnTo>
                      <a:lnTo>
                        <a:pt x="273" y="514"/>
                      </a:lnTo>
                      <a:lnTo>
                        <a:pt x="267" y="489"/>
                      </a:lnTo>
                      <a:lnTo>
                        <a:pt x="264" y="464"/>
                      </a:lnTo>
                      <a:lnTo>
                        <a:pt x="265" y="454"/>
                      </a:lnTo>
                      <a:lnTo>
                        <a:pt x="267" y="446"/>
                      </a:lnTo>
                      <a:lnTo>
                        <a:pt x="258" y="436"/>
                      </a:lnTo>
                      <a:lnTo>
                        <a:pt x="249" y="427"/>
                      </a:lnTo>
                      <a:lnTo>
                        <a:pt x="248" y="442"/>
                      </a:lnTo>
                      <a:lnTo>
                        <a:pt x="246" y="451"/>
                      </a:lnTo>
                      <a:lnTo>
                        <a:pt x="243" y="465"/>
                      </a:lnTo>
                      <a:lnTo>
                        <a:pt x="244" y="477"/>
                      </a:lnTo>
                      <a:lnTo>
                        <a:pt x="249" y="494"/>
                      </a:lnTo>
                      <a:lnTo>
                        <a:pt x="270" y="560"/>
                      </a:lnTo>
                      <a:lnTo>
                        <a:pt x="264" y="597"/>
                      </a:lnTo>
                      <a:lnTo>
                        <a:pt x="261" y="606"/>
                      </a:lnTo>
                      <a:lnTo>
                        <a:pt x="257" y="610"/>
                      </a:lnTo>
                      <a:lnTo>
                        <a:pt x="254" y="609"/>
                      </a:lnTo>
                      <a:lnTo>
                        <a:pt x="250" y="604"/>
                      </a:lnTo>
                      <a:lnTo>
                        <a:pt x="241" y="583"/>
                      </a:lnTo>
                      <a:lnTo>
                        <a:pt x="205" y="504"/>
                      </a:lnTo>
                      <a:lnTo>
                        <a:pt x="195" y="478"/>
                      </a:lnTo>
                      <a:lnTo>
                        <a:pt x="191" y="457"/>
                      </a:lnTo>
                      <a:lnTo>
                        <a:pt x="192" y="440"/>
                      </a:lnTo>
                      <a:lnTo>
                        <a:pt x="196" y="425"/>
                      </a:lnTo>
                      <a:lnTo>
                        <a:pt x="205" y="409"/>
                      </a:lnTo>
                      <a:lnTo>
                        <a:pt x="218" y="391"/>
                      </a:lnTo>
                      <a:lnTo>
                        <a:pt x="213" y="368"/>
                      </a:lnTo>
                      <a:lnTo>
                        <a:pt x="183" y="407"/>
                      </a:lnTo>
                      <a:lnTo>
                        <a:pt x="177" y="420"/>
                      </a:lnTo>
                      <a:lnTo>
                        <a:pt x="174" y="430"/>
                      </a:lnTo>
                      <a:lnTo>
                        <a:pt x="175" y="457"/>
                      </a:lnTo>
                      <a:lnTo>
                        <a:pt x="177" y="506"/>
                      </a:lnTo>
                      <a:lnTo>
                        <a:pt x="161" y="504"/>
                      </a:lnTo>
                      <a:lnTo>
                        <a:pt x="144" y="498"/>
                      </a:lnTo>
                      <a:lnTo>
                        <a:pt x="111" y="481"/>
                      </a:lnTo>
                      <a:lnTo>
                        <a:pt x="78" y="464"/>
                      </a:lnTo>
                      <a:lnTo>
                        <a:pt x="62" y="458"/>
                      </a:lnTo>
                      <a:lnTo>
                        <a:pt x="46" y="456"/>
                      </a:lnTo>
                      <a:lnTo>
                        <a:pt x="39" y="459"/>
                      </a:lnTo>
                      <a:lnTo>
                        <a:pt x="28" y="460"/>
                      </a:lnTo>
                      <a:lnTo>
                        <a:pt x="0" y="461"/>
                      </a:lnTo>
                      <a:lnTo>
                        <a:pt x="30" y="464"/>
                      </a:lnTo>
                      <a:lnTo>
                        <a:pt x="52" y="470"/>
                      </a:lnTo>
                      <a:lnTo>
                        <a:pt x="65" y="480"/>
                      </a:lnTo>
                      <a:lnTo>
                        <a:pt x="69" y="486"/>
                      </a:lnTo>
                      <a:lnTo>
                        <a:pt x="70" y="492"/>
                      </a:lnTo>
                      <a:lnTo>
                        <a:pt x="86" y="494"/>
                      </a:lnTo>
                      <a:lnTo>
                        <a:pt x="107" y="503"/>
                      </a:lnTo>
                      <a:lnTo>
                        <a:pt x="130" y="514"/>
                      </a:lnTo>
                      <a:lnTo>
                        <a:pt x="155" y="530"/>
                      </a:lnTo>
                      <a:lnTo>
                        <a:pt x="178" y="547"/>
                      </a:lnTo>
                      <a:lnTo>
                        <a:pt x="197" y="565"/>
                      </a:lnTo>
                      <a:lnTo>
                        <a:pt x="210" y="582"/>
                      </a:lnTo>
                      <a:lnTo>
                        <a:pt x="213" y="590"/>
                      </a:lnTo>
                      <a:lnTo>
                        <a:pt x="214" y="599"/>
                      </a:lnTo>
                      <a:lnTo>
                        <a:pt x="213" y="604"/>
                      </a:lnTo>
                      <a:lnTo>
                        <a:pt x="208" y="610"/>
                      </a:lnTo>
                      <a:lnTo>
                        <a:pt x="192" y="620"/>
                      </a:lnTo>
                      <a:lnTo>
                        <a:pt x="167" y="627"/>
                      </a:lnTo>
                      <a:lnTo>
                        <a:pt x="138" y="633"/>
                      </a:lnTo>
                      <a:lnTo>
                        <a:pt x="84" y="641"/>
                      </a:lnTo>
                      <a:lnTo>
                        <a:pt x="57" y="642"/>
                      </a:lnTo>
                      <a:lnTo>
                        <a:pt x="65" y="654"/>
                      </a:lnTo>
                      <a:lnTo>
                        <a:pt x="96" y="653"/>
                      </a:lnTo>
                      <a:lnTo>
                        <a:pt x="129" y="648"/>
                      </a:lnTo>
                      <a:lnTo>
                        <a:pt x="162" y="642"/>
                      </a:lnTo>
                      <a:lnTo>
                        <a:pt x="192" y="633"/>
                      </a:lnTo>
                      <a:lnTo>
                        <a:pt x="204" y="631"/>
                      </a:lnTo>
                      <a:lnTo>
                        <a:pt x="217" y="634"/>
                      </a:lnTo>
                      <a:lnTo>
                        <a:pt x="231" y="639"/>
                      </a:lnTo>
                      <a:lnTo>
                        <a:pt x="244" y="648"/>
                      </a:lnTo>
                      <a:lnTo>
                        <a:pt x="269" y="670"/>
                      </a:lnTo>
                      <a:lnTo>
                        <a:pt x="279" y="682"/>
                      </a:lnTo>
                      <a:lnTo>
                        <a:pt x="284" y="694"/>
                      </a:lnTo>
                      <a:lnTo>
                        <a:pt x="289" y="703"/>
                      </a:lnTo>
                      <a:lnTo>
                        <a:pt x="296" y="712"/>
                      </a:lnTo>
                      <a:lnTo>
                        <a:pt x="314" y="729"/>
                      </a:lnTo>
                      <a:lnTo>
                        <a:pt x="332" y="745"/>
                      </a:lnTo>
                      <a:lnTo>
                        <a:pt x="339" y="754"/>
                      </a:lnTo>
                      <a:lnTo>
                        <a:pt x="343" y="763"/>
                      </a:lnTo>
                      <a:lnTo>
                        <a:pt x="368" y="826"/>
                      </a:lnTo>
                      <a:lnTo>
                        <a:pt x="366" y="889"/>
                      </a:lnTo>
                      <a:lnTo>
                        <a:pt x="364" y="922"/>
                      </a:lnTo>
                      <a:lnTo>
                        <a:pt x="365" y="954"/>
                      </a:lnTo>
                      <a:lnTo>
                        <a:pt x="347" y="943"/>
                      </a:lnTo>
                      <a:lnTo>
                        <a:pt x="330" y="927"/>
                      </a:lnTo>
                      <a:lnTo>
                        <a:pt x="299" y="888"/>
                      </a:lnTo>
                      <a:lnTo>
                        <a:pt x="267" y="844"/>
                      </a:lnTo>
                      <a:lnTo>
                        <a:pt x="248" y="821"/>
                      </a:lnTo>
                      <a:lnTo>
                        <a:pt x="227" y="800"/>
                      </a:lnTo>
                      <a:lnTo>
                        <a:pt x="232" y="808"/>
                      </a:lnTo>
                      <a:lnTo>
                        <a:pt x="235" y="818"/>
                      </a:lnTo>
                      <a:lnTo>
                        <a:pt x="241" y="838"/>
                      </a:lnTo>
                      <a:lnTo>
                        <a:pt x="277" y="889"/>
                      </a:lnTo>
                      <a:lnTo>
                        <a:pt x="308" y="943"/>
                      </a:lnTo>
                      <a:lnTo>
                        <a:pt x="334" y="1000"/>
                      </a:lnTo>
                      <a:lnTo>
                        <a:pt x="356" y="1060"/>
                      </a:lnTo>
                      <a:lnTo>
                        <a:pt x="365" y="1099"/>
                      </a:lnTo>
                      <a:lnTo>
                        <a:pt x="367" y="1138"/>
                      </a:lnTo>
                      <a:lnTo>
                        <a:pt x="366" y="1177"/>
                      </a:lnTo>
                      <a:lnTo>
                        <a:pt x="360" y="1216"/>
                      </a:lnTo>
                      <a:lnTo>
                        <a:pt x="345" y="1292"/>
                      </a:lnTo>
                      <a:lnTo>
                        <a:pt x="339" y="1330"/>
                      </a:lnTo>
                      <a:lnTo>
                        <a:pt x="333" y="1366"/>
                      </a:lnTo>
                      <a:lnTo>
                        <a:pt x="332" y="1460"/>
                      </a:lnTo>
                      <a:lnTo>
                        <a:pt x="334" y="1523"/>
                      </a:lnTo>
                      <a:lnTo>
                        <a:pt x="336" y="1564"/>
                      </a:lnTo>
                      <a:lnTo>
                        <a:pt x="338" y="1582"/>
                      </a:lnTo>
                      <a:lnTo>
                        <a:pt x="337" y="1600"/>
                      </a:lnTo>
                      <a:lnTo>
                        <a:pt x="332" y="1638"/>
                      </a:lnTo>
                      <a:lnTo>
                        <a:pt x="324" y="1677"/>
                      </a:lnTo>
                      <a:lnTo>
                        <a:pt x="317" y="1713"/>
                      </a:lnTo>
                      <a:lnTo>
                        <a:pt x="307" y="1716"/>
                      </a:lnTo>
                      <a:lnTo>
                        <a:pt x="295" y="1724"/>
                      </a:lnTo>
                      <a:lnTo>
                        <a:pt x="273" y="1749"/>
                      </a:lnTo>
                      <a:lnTo>
                        <a:pt x="250" y="1773"/>
                      </a:lnTo>
                      <a:lnTo>
                        <a:pt x="237" y="1782"/>
                      </a:lnTo>
                      <a:lnTo>
                        <a:pt x="224" y="1785"/>
                      </a:lnTo>
                      <a:lnTo>
                        <a:pt x="238" y="1785"/>
                      </a:lnTo>
                      <a:lnTo>
                        <a:pt x="250" y="1784"/>
                      </a:lnTo>
                      <a:lnTo>
                        <a:pt x="273" y="1777"/>
                      </a:lnTo>
                      <a:lnTo>
                        <a:pt x="295" y="1768"/>
                      </a:lnTo>
                      <a:lnTo>
                        <a:pt x="320" y="1765"/>
                      </a:lnTo>
                      <a:lnTo>
                        <a:pt x="348" y="1778"/>
                      </a:lnTo>
                      <a:lnTo>
                        <a:pt x="369" y="1785"/>
                      </a:lnTo>
                      <a:lnTo>
                        <a:pt x="378" y="1785"/>
                      </a:lnTo>
                      <a:lnTo>
                        <a:pt x="387" y="1783"/>
                      </a:lnTo>
                      <a:lnTo>
                        <a:pt x="397" y="1778"/>
                      </a:lnTo>
                      <a:lnTo>
                        <a:pt x="407" y="1770"/>
                      </a:lnTo>
                      <a:lnTo>
                        <a:pt x="428" y="1772"/>
                      </a:lnTo>
                      <a:lnTo>
                        <a:pt x="446" y="1777"/>
                      </a:lnTo>
                      <a:lnTo>
                        <a:pt x="465" y="1783"/>
                      </a:lnTo>
                      <a:lnTo>
                        <a:pt x="486" y="1785"/>
                      </a:lnTo>
                      <a:lnTo>
                        <a:pt x="470" y="1771"/>
                      </a:lnTo>
                      <a:lnTo>
                        <a:pt x="461" y="1754"/>
                      </a:lnTo>
                      <a:lnTo>
                        <a:pt x="456" y="1734"/>
                      </a:lnTo>
                      <a:lnTo>
                        <a:pt x="450" y="170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Oval 967"/>
                <p:cNvSpPr>
                  <a:spLocks noChangeArrowheads="1"/>
                </p:cNvSpPr>
                <p:nvPr/>
              </p:nvSpPr>
              <p:spPr bwMode="auto">
                <a:xfrm>
                  <a:off x="430" y="1338"/>
                  <a:ext cx="99" cy="10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 name="Oval 968"/>
                <p:cNvSpPr>
                  <a:spLocks noChangeArrowheads="1"/>
                </p:cNvSpPr>
                <p:nvPr/>
              </p:nvSpPr>
              <p:spPr bwMode="auto">
                <a:xfrm>
                  <a:off x="296" y="1468"/>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Oval 969"/>
                <p:cNvSpPr>
                  <a:spLocks noChangeArrowheads="1"/>
                </p:cNvSpPr>
                <p:nvPr/>
              </p:nvSpPr>
              <p:spPr bwMode="auto">
                <a:xfrm>
                  <a:off x="474" y="1508"/>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Oval 970"/>
                <p:cNvSpPr>
                  <a:spLocks noChangeArrowheads="1"/>
                </p:cNvSpPr>
                <p:nvPr/>
              </p:nvSpPr>
              <p:spPr bwMode="auto">
                <a:xfrm>
                  <a:off x="642" y="1360"/>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 name="Oval 971"/>
                <p:cNvSpPr>
                  <a:spLocks noChangeArrowheads="1"/>
                </p:cNvSpPr>
                <p:nvPr/>
              </p:nvSpPr>
              <p:spPr bwMode="auto">
                <a:xfrm>
                  <a:off x="816" y="1303"/>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Oval 972"/>
                <p:cNvSpPr>
                  <a:spLocks noChangeArrowheads="1"/>
                </p:cNvSpPr>
                <p:nvPr/>
              </p:nvSpPr>
              <p:spPr bwMode="auto">
                <a:xfrm>
                  <a:off x="766" y="1497"/>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Oval 973"/>
                <p:cNvSpPr>
                  <a:spLocks noChangeArrowheads="1"/>
                </p:cNvSpPr>
                <p:nvPr/>
              </p:nvSpPr>
              <p:spPr bwMode="auto">
                <a:xfrm>
                  <a:off x="618" y="1565"/>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Oval 974"/>
                <p:cNvSpPr>
                  <a:spLocks noChangeArrowheads="1"/>
                </p:cNvSpPr>
                <p:nvPr/>
              </p:nvSpPr>
              <p:spPr bwMode="auto">
                <a:xfrm>
                  <a:off x="925" y="1468"/>
                  <a:ext cx="100" cy="10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6" name="Picture 219" descr="D:\@A-Datas120326\ZoologyMammalia\Phacochere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368" y="3728854"/>
                <a:ext cx="877391" cy="47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05" descr="bush bu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251" y="3255095"/>
                <a:ext cx="622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06" descr="gorille2"/>
              <p:cNvPicPr>
                <a:picLocks noChangeAspect="1" noChangeArrowheads="1"/>
              </p:cNvPicPr>
              <p:nvPr/>
            </p:nvPicPr>
            <p:blipFill>
              <a:blip r:embed="rId5" cstate="email">
                <a:lum contrast="6000"/>
                <a:extLst>
                  <a:ext uri="{28A0092B-C50C-407E-A947-70E740481C1C}">
                    <a14:useLocalDpi xmlns:a14="http://schemas.microsoft.com/office/drawing/2010/main"/>
                  </a:ext>
                </a:extLst>
              </a:blip>
              <a:srcRect/>
              <a:stretch>
                <a:fillRect/>
              </a:stretch>
            </p:blipFill>
            <p:spPr bwMode="auto">
              <a:xfrm>
                <a:off x="1331535" y="3429881"/>
                <a:ext cx="758825" cy="77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 name="Freeform 782"/>
              <p:cNvSpPr>
                <a:spLocks noChangeAspect="1"/>
              </p:cNvSpPr>
              <p:nvPr/>
            </p:nvSpPr>
            <p:spPr bwMode="auto">
              <a:xfrm>
                <a:off x="2286048" y="3843154"/>
                <a:ext cx="731838" cy="458788"/>
              </a:xfrm>
              <a:custGeom>
                <a:avLst/>
                <a:gdLst>
                  <a:gd name="T0" fmla="*/ 89870598 w 4432"/>
                  <a:gd name="T1" fmla="*/ 3933248 h 2776"/>
                  <a:gd name="T2" fmla="*/ 94233224 w 4432"/>
                  <a:gd name="T3" fmla="*/ 655459 h 2776"/>
                  <a:gd name="T4" fmla="*/ 109502582 w 4432"/>
                  <a:gd name="T5" fmla="*/ 2185193 h 2776"/>
                  <a:gd name="T6" fmla="*/ 113865208 w 4432"/>
                  <a:gd name="T7" fmla="*/ 8084982 h 2776"/>
                  <a:gd name="T8" fmla="*/ 114083339 w 4432"/>
                  <a:gd name="T9" fmla="*/ 15951312 h 2776"/>
                  <a:gd name="T10" fmla="*/ 106666875 w 4432"/>
                  <a:gd name="T11" fmla="*/ 30810192 h 2776"/>
                  <a:gd name="T12" fmla="*/ 95978275 w 4432"/>
                  <a:gd name="T13" fmla="*/ 26658458 h 2776"/>
                  <a:gd name="T14" fmla="*/ 101213427 w 4432"/>
                  <a:gd name="T15" fmla="*/ 36709981 h 2776"/>
                  <a:gd name="T16" fmla="*/ 111683895 w 4432"/>
                  <a:gd name="T17" fmla="*/ 44357990 h 2776"/>
                  <a:gd name="T18" fmla="*/ 119318491 w 4432"/>
                  <a:gd name="T19" fmla="*/ 55283458 h 2776"/>
                  <a:gd name="T20" fmla="*/ 118664097 w 4432"/>
                  <a:gd name="T21" fmla="*/ 69268229 h 2776"/>
                  <a:gd name="T22" fmla="*/ 111247632 w 4432"/>
                  <a:gd name="T23" fmla="*/ 69923853 h 2776"/>
                  <a:gd name="T24" fmla="*/ 114955865 w 4432"/>
                  <a:gd name="T25" fmla="*/ 63368440 h 2776"/>
                  <a:gd name="T26" fmla="*/ 111683895 w 4432"/>
                  <a:gd name="T27" fmla="*/ 59872330 h 2776"/>
                  <a:gd name="T28" fmla="*/ 106012481 w 4432"/>
                  <a:gd name="T29" fmla="*/ 54409513 h 2776"/>
                  <a:gd name="T30" fmla="*/ 95978275 w 4432"/>
                  <a:gd name="T31" fmla="*/ 49602155 h 2776"/>
                  <a:gd name="T32" fmla="*/ 88561810 w 4432"/>
                  <a:gd name="T33" fmla="*/ 44139339 h 2776"/>
                  <a:gd name="T34" fmla="*/ 85507972 w 4432"/>
                  <a:gd name="T35" fmla="*/ 49602155 h 2776"/>
                  <a:gd name="T36" fmla="*/ 89434335 w 4432"/>
                  <a:gd name="T37" fmla="*/ 66427577 h 2776"/>
                  <a:gd name="T38" fmla="*/ 77655244 w 4432"/>
                  <a:gd name="T39" fmla="*/ 74949531 h 2776"/>
                  <a:gd name="T40" fmla="*/ 79618426 w 4432"/>
                  <a:gd name="T41" fmla="*/ 65116495 h 2776"/>
                  <a:gd name="T42" fmla="*/ 73510584 w 4432"/>
                  <a:gd name="T43" fmla="*/ 54409513 h 2776"/>
                  <a:gd name="T44" fmla="*/ 71111140 w 4432"/>
                  <a:gd name="T45" fmla="*/ 42609770 h 2776"/>
                  <a:gd name="T46" fmla="*/ 60858968 w 4432"/>
                  <a:gd name="T47" fmla="*/ 39987605 h 2776"/>
                  <a:gd name="T48" fmla="*/ 61513362 w 4432"/>
                  <a:gd name="T49" fmla="*/ 42828422 h 2776"/>
                  <a:gd name="T50" fmla="*/ 61949624 w 4432"/>
                  <a:gd name="T51" fmla="*/ 58998220 h 2776"/>
                  <a:gd name="T52" fmla="*/ 60422705 w 4432"/>
                  <a:gd name="T53" fmla="*/ 60964761 h 2776"/>
                  <a:gd name="T54" fmla="*/ 54969422 w 4432"/>
                  <a:gd name="T55" fmla="*/ 67301688 h 2776"/>
                  <a:gd name="T56" fmla="*/ 61513362 w 4432"/>
                  <a:gd name="T57" fmla="*/ 68612770 h 2776"/>
                  <a:gd name="T58" fmla="*/ 64130938 w 4432"/>
                  <a:gd name="T59" fmla="*/ 71234935 h 2776"/>
                  <a:gd name="T60" fmla="*/ 55187554 w 4432"/>
                  <a:gd name="T61" fmla="*/ 73201476 h 2776"/>
                  <a:gd name="T62" fmla="*/ 42972035 w 4432"/>
                  <a:gd name="T63" fmla="*/ 70142339 h 2776"/>
                  <a:gd name="T64" fmla="*/ 47116695 w 4432"/>
                  <a:gd name="T65" fmla="*/ 54191027 h 2776"/>
                  <a:gd name="T66" fmla="*/ 49079877 w 4432"/>
                  <a:gd name="T67" fmla="*/ 49383669 h 2776"/>
                  <a:gd name="T68" fmla="*/ 38391277 w 4432"/>
                  <a:gd name="T69" fmla="*/ 48946697 h 2776"/>
                  <a:gd name="T70" fmla="*/ 32065469 w 4432"/>
                  <a:gd name="T71" fmla="*/ 56813027 h 2776"/>
                  <a:gd name="T72" fmla="*/ 23340216 w 4432"/>
                  <a:gd name="T73" fmla="*/ 60090816 h 2776"/>
                  <a:gd name="T74" fmla="*/ 12869748 w 4432"/>
                  <a:gd name="T75" fmla="*/ 62057357 h 2776"/>
                  <a:gd name="T76" fmla="*/ 15269357 w 4432"/>
                  <a:gd name="T77" fmla="*/ 75823642 h 2776"/>
                  <a:gd name="T78" fmla="*/ 4798889 w 4432"/>
                  <a:gd name="T79" fmla="*/ 67301688 h 2776"/>
                  <a:gd name="T80" fmla="*/ 1526919 w 4432"/>
                  <a:gd name="T81" fmla="*/ 58779733 h 2776"/>
                  <a:gd name="T82" fmla="*/ 9815909 w 4432"/>
                  <a:gd name="T83" fmla="*/ 54191027 h 2776"/>
                  <a:gd name="T84" fmla="*/ 17014408 w 4432"/>
                  <a:gd name="T85" fmla="*/ 48946697 h 2776"/>
                  <a:gd name="T86" fmla="*/ 21377034 w 4432"/>
                  <a:gd name="T87" fmla="*/ 43702367 h 2776"/>
                  <a:gd name="T88" fmla="*/ 24649004 w 4432"/>
                  <a:gd name="T89" fmla="*/ 33213871 h 2776"/>
                  <a:gd name="T90" fmla="*/ 29011630 w 4432"/>
                  <a:gd name="T91" fmla="*/ 24473266 h 2776"/>
                  <a:gd name="T92" fmla="*/ 46026038 w 4432"/>
                  <a:gd name="T93" fmla="*/ 13547798 h 2776"/>
                  <a:gd name="T94" fmla="*/ 61077099 w 4432"/>
                  <a:gd name="T95" fmla="*/ 6336927 h 2776"/>
                  <a:gd name="T96" fmla="*/ 71983665 w 4432"/>
                  <a:gd name="T97" fmla="*/ 3277624 h 2776"/>
                  <a:gd name="T98" fmla="*/ 82672265 w 4432"/>
                  <a:gd name="T99" fmla="*/ 2622165 h 27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2" h="2776">
                    <a:moveTo>
                      <a:pt x="3032" y="96"/>
                    </a:moveTo>
                    <a:cubicBezTo>
                      <a:pt x="3051" y="211"/>
                      <a:pt x="3111" y="158"/>
                      <a:pt x="3248" y="152"/>
                    </a:cubicBezTo>
                    <a:cubicBezTo>
                      <a:pt x="3264" y="149"/>
                      <a:pt x="3280" y="148"/>
                      <a:pt x="3296" y="144"/>
                    </a:cubicBezTo>
                    <a:cubicBezTo>
                      <a:pt x="3312" y="140"/>
                      <a:pt x="3344" y="128"/>
                      <a:pt x="3344" y="128"/>
                    </a:cubicBezTo>
                    <a:cubicBezTo>
                      <a:pt x="3380" y="74"/>
                      <a:pt x="3338" y="127"/>
                      <a:pt x="3384" y="96"/>
                    </a:cubicBezTo>
                    <a:cubicBezTo>
                      <a:pt x="3415" y="75"/>
                      <a:pt x="3420" y="42"/>
                      <a:pt x="3456" y="24"/>
                    </a:cubicBezTo>
                    <a:cubicBezTo>
                      <a:pt x="3487" y="8"/>
                      <a:pt x="3527" y="11"/>
                      <a:pt x="3560" y="0"/>
                    </a:cubicBezTo>
                    <a:cubicBezTo>
                      <a:pt x="3675" y="23"/>
                      <a:pt x="3795" y="12"/>
                      <a:pt x="3912" y="24"/>
                    </a:cubicBezTo>
                    <a:cubicBezTo>
                      <a:pt x="3945" y="46"/>
                      <a:pt x="3982" y="61"/>
                      <a:pt x="4016" y="80"/>
                    </a:cubicBezTo>
                    <a:cubicBezTo>
                      <a:pt x="4033" y="89"/>
                      <a:pt x="4064" y="112"/>
                      <a:pt x="4064" y="112"/>
                    </a:cubicBezTo>
                    <a:cubicBezTo>
                      <a:pt x="4080" y="136"/>
                      <a:pt x="4103" y="157"/>
                      <a:pt x="4112" y="184"/>
                    </a:cubicBezTo>
                    <a:cubicBezTo>
                      <a:pt x="4126" y="226"/>
                      <a:pt x="4139" y="271"/>
                      <a:pt x="4176" y="296"/>
                    </a:cubicBezTo>
                    <a:cubicBezTo>
                      <a:pt x="4196" y="326"/>
                      <a:pt x="4205" y="358"/>
                      <a:pt x="4216" y="392"/>
                    </a:cubicBezTo>
                    <a:cubicBezTo>
                      <a:pt x="4221" y="408"/>
                      <a:pt x="4232" y="440"/>
                      <a:pt x="4232" y="440"/>
                    </a:cubicBezTo>
                    <a:cubicBezTo>
                      <a:pt x="4219" y="606"/>
                      <a:pt x="4241" y="499"/>
                      <a:pt x="4184" y="584"/>
                    </a:cubicBezTo>
                    <a:cubicBezTo>
                      <a:pt x="4211" y="691"/>
                      <a:pt x="4265" y="978"/>
                      <a:pt x="4128" y="1024"/>
                    </a:cubicBezTo>
                    <a:cubicBezTo>
                      <a:pt x="4077" y="1075"/>
                      <a:pt x="4026" y="1090"/>
                      <a:pt x="3960" y="1112"/>
                    </a:cubicBezTo>
                    <a:cubicBezTo>
                      <a:pt x="3944" y="1117"/>
                      <a:pt x="3928" y="1123"/>
                      <a:pt x="3912" y="1128"/>
                    </a:cubicBezTo>
                    <a:cubicBezTo>
                      <a:pt x="3904" y="1131"/>
                      <a:pt x="3888" y="1136"/>
                      <a:pt x="3888" y="1136"/>
                    </a:cubicBezTo>
                    <a:cubicBezTo>
                      <a:pt x="3817" y="1130"/>
                      <a:pt x="3799" y="1132"/>
                      <a:pt x="3744" y="1104"/>
                    </a:cubicBezTo>
                    <a:cubicBezTo>
                      <a:pt x="3689" y="1031"/>
                      <a:pt x="3606" y="998"/>
                      <a:pt x="3520" y="976"/>
                    </a:cubicBezTo>
                    <a:cubicBezTo>
                      <a:pt x="3515" y="987"/>
                      <a:pt x="3506" y="996"/>
                      <a:pt x="3504" y="1008"/>
                    </a:cubicBezTo>
                    <a:cubicBezTo>
                      <a:pt x="3502" y="1021"/>
                      <a:pt x="3523" y="1088"/>
                      <a:pt x="3528" y="1104"/>
                    </a:cubicBezTo>
                    <a:cubicBezTo>
                      <a:pt x="3561" y="1215"/>
                      <a:pt x="3589" y="1313"/>
                      <a:pt x="3712" y="1344"/>
                    </a:cubicBezTo>
                    <a:cubicBezTo>
                      <a:pt x="3758" y="1390"/>
                      <a:pt x="3820" y="1417"/>
                      <a:pt x="3872" y="1456"/>
                    </a:cubicBezTo>
                    <a:cubicBezTo>
                      <a:pt x="3897" y="1475"/>
                      <a:pt x="3919" y="1501"/>
                      <a:pt x="3944" y="1520"/>
                    </a:cubicBezTo>
                    <a:cubicBezTo>
                      <a:pt x="3992" y="1558"/>
                      <a:pt x="4047" y="1587"/>
                      <a:pt x="4096" y="1624"/>
                    </a:cubicBezTo>
                    <a:cubicBezTo>
                      <a:pt x="4165" y="1676"/>
                      <a:pt x="4229" y="1740"/>
                      <a:pt x="4312" y="1768"/>
                    </a:cubicBezTo>
                    <a:cubicBezTo>
                      <a:pt x="4331" y="1825"/>
                      <a:pt x="4319" y="1802"/>
                      <a:pt x="4344" y="1840"/>
                    </a:cubicBezTo>
                    <a:cubicBezTo>
                      <a:pt x="4359" y="1901"/>
                      <a:pt x="4366" y="1961"/>
                      <a:pt x="4376" y="2024"/>
                    </a:cubicBezTo>
                    <a:cubicBezTo>
                      <a:pt x="4381" y="2056"/>
                      <a:pt x="4392" y="2120"/>
                      <a:pt x="4392" y="2120"/>
                    </a:cubicBezTo>
                    <a:cubicBezTo>
                      <a:pt x="4389" y="2240"/>
                      <a:pt x="4432" y="2217"/>
                      <a:pt x="4416" y="2336"/>
                    </a:cubicBezTo>
                    <a:cubicBezTo>
                      <a:pt x="4413" y="2358"/>
                      <a:pt x="4368" y="2520"/>
                      <a:pt x="4352" y="2536"/>
                    </a:cubicBezTo>
                    <a:cubicBezTo>
                      <a:pt x="4290" y="2598"/>
                      <a:pt x="4255" y="2599"/>
                      <a:pt x="4160" y="2608"/>
                    </a:cubicBezTo>
                    <a:cubicBezTo>
                      <a:pt x="4149" y="2603"/>
                      <a:pt x="4138" y="2598"/>
                      <a:pt x="4128" y="2592"/>
                    </a:cubicBezTo>
                    <a:cubicBezTo>
                      <a:pt x="4112" y="2582"/>
                      <a:pt x="4080" y="2560"/>
                      <a:pt x="4080" y="2560"/>
                    </a:cubicBezTo>
                    <a:cubicBezTo>
                      <a:pt x="4049" y="2513"/>
                      <a:pt x="4053" y="2517"/>
                      <a:pt x="4088" y="2464"/>
                    </a:cubicBezTo>
                    <a:cubicBezTo>
                      <a:pt x="4105" y="2441"/>
                      <a:pt x="4163" y="2448"/>
                      <a:pt x="4184" y="2424"/>
                    </a:cubicBezTo>
                    <a:cubicBezTo>
                      <a:pt x="4193" y="2405"/>
                      <a:pt x="4215" y="2340"/>
                      <a:pt x="4216" y="2320"/>
                    </a:cubicBezTo>
                    <a:cubicBezTo>
                      <a:pt x="4210" y="2312"/>
                      <a:pt x="4199" y="2310"/>
                      <a:pt x="4192" y="2304"/>
                    </a:cubicBezTo>
                    <a:cubicBezTo>
                      <a:pt x="4166" y="2283"/>
                      <a:pt x="4156" y="2259"/>
                      <a:pt x="4128" y="2240"/>
                    </a:cubicBezTo>
                    <a:cubicBezTo>
                      <a:pt x="4109" y="2183"/>
                      <a:pt x="4136" y="2252"/>
                      <a:pt x="4096" y="2192"/>
                    </a:cubicBezTo>
                    <a:cubicBezTo>
                      <a:pt x="4073" y="2157"/>
                      <a:pt x="4061" y="2111"/>
                      <a:pt x="4048" y="2072"/>
                    </a:cubicBezTo>
                    <a:cubicBezTo>
                      <a:pt x="4044" y="2061"/>
                      <a:pt x="3985" y="2040"/>
                      <a:pt x="3984" y="2040"/>
                    </a:cubicBezTo>
                    <a:cubicBezTo>
                      <a:pt x="3950" y="2025"/>
                      <a:pt x="3924" y="2003"/>
                      <a:pt x="3888" y="1992"/>
                    </a:cubicBezTo>
                    <a:cubicBezTo>
                      <a:pt x="3834" y="1976"/>
                      <a:pt x="3788" y="1968"/>
                      <a:pt x="3736" y="1944"/>
                    </a:cubicBezTo>
                    <a:cubicBezTo>
                      <a:pt x="3718" y="1936"/>
                      <a:pt x="3636" y="1904"/>
                      <a:pt x="3616" y="1888"/>
                    </a:cubicBezTo>
                    <a:cubicBezTo>
                      <a:pt x="3573" y="1853"/>
                      <a:pt x="3570" y="1833"/>
                      <a:pt x="3520" y="1816"/>
                    </a:cubicBezTo>
                    <a:cubicBezTo>
                      <a:pt x="3443" y="1739"/>
                      <a:pt x="3541" y="1830"/>
                      <a:pt x="3472" y="1784"/>
                    </a:cubicBezTo>
                    <a:cubicBezTo>
                      <a:pt x="3435" y="1759"/>
                      <a:pt x="3405" y="1727"/>
                      <a:pt x="3360" y="1712"/>
                    </a:cubicBezTo>
                    <a:cubicBezTo>
                      <a:pt x="3323" y="1684"/>
                      <a:pt x="3279" y="1639"/>
                      <a:pt x="3248" y="1616"/>
                    </a:cubicBezTo>
                    <a:cubicBezTo>
                      <a:pt x="3165" y="1570"/>
                      <a:pt x="3230" y="1594"/>
                      <a:pt x="3176" y="1576"/>
                    </a:cubicBezTo>
                    <a:cubicBezTo>
                      <a:pt x="3130" y="1645"/>
                      <a:pt x="3172" y="1573"/>
                      <a:pt x="3152" y="1752"/>
                    </a:cubicBezTo>
                    <a:cubicBezTo>
                      <a:pt x="3150" y="1774"/>
                      <a:pt x="3136" y="1816"/>
                      <a:pt x="3136" y="1816"/>
                    </a:cubicBezTo>
                    <a:cubicBezTo>
                      <a:pt x="3141" y="1960"/>
                      <a:pt x="3146" y="2103"/>
                      <a:pt x="3192" y="2240"/>
                    </a:cubicBezTo>
                    <a:cubicBezTo>
                      <a:pt x="3211" y="2335"/>
                      <a:pt x="3233" y="2352"/>
                      <a:pt x="3248" y="2384"/>
                    </a:cubicBezTo>
                    <a:cubicBezTo>
                      <a:pt x="3259" y="2400"/>
                      <a:pt x="3280" y="2432"/>
                      <a:pt x="3280" y="2432"/>
                    </a:cubicBezTo>
                    <a:cubicBezTo>
                      <a:pt x="3285" y="2511"/>
                      <a:pt x="3299" y="2647"/>
                      <a:pt x="3280" y="2720"/>
                    </a:cubicBezTo>
                    <a:cubicBezTo>
                      <a:pt x="3277" y="2733"/>
                      <a:pt x="3199" y="2747"/>
                      <a:pt x="3184" y="2752"/>
                    </a:cubicBezTo>
                    <a:cubicBezTo>
                      <a:pt x="3072" y="2749"/>
                      <a:pt x="2959" y="2761"/>
                      <a:pt x="2848" y="2744"/>
                    </a:cubicBezTo>
                    <a:cubicBezTo>
                      <a:pt x="2829" y="2741"/>
                      <a:pt x="2816" y="2696"/>
                      <a:pt x="2816" y="2696"/>
                    </a:cubicBezTo>
                    <a:cubicBezTo>
                      <a:pt x="2787" y="2579"/>
                      <a:pt x="2826" y="2537"/>
                      <a:pt x="2928" y="2512"/>
                    </a:cubicBezTo>
                    <a:cubicBezTo>
                      <a:pt x="2963" y="2459"/>
                      <a:pt x="2987" y="2429"/>
                      <a:pt x="2920" y="2384"/>
                    </a:cubicBezTo>
                    <a:cubicBezTo>
                      <a:pt x="2903" y="2344"/>
                      <a:pt x="2856" y="2319"/>
                      <a:pt x="2824" y="2272"/>
                    </a:cubicBezTo>
                    <a:cubicBezTo>
                      <a:pt x="2807" y="2205"/>
                      <a:pt x="2749" y="2167"/>
                      <a:pt x="2728" y="2104"/>
                    </a:cubicBezTo>
                    <a:cubicBezTo>
                      <a:pt x="2707" y="2057"/>
                      <a:pt x="2703" y="2039"/>
                      <a:pt x="2696" y="1992"/>
                    </a:cubicBezTo>
                    <a:cubicBezTo>
                      <a:pt x="2693" y="1936"/>
                      <a:pt x="2695" y="1880"/>
                      <a:pt x="2688" y="1824"/>
                    </a:cubicBezTo>
                    <a:cubicBezTo>
                      <a:pt x="2680" y="1777"/>
                      <a:pt x="2661" y="1756"/>
                      <a:pt x="2648" y="1712"/>
                    </a:cubicBezTo>
                    <a:cubicBezTo>
                      <a:pt x="2631" y="1662"/>
                      <a:pt x="2625" y="1610"/>
                      <a:pt x="2608" y="1560"/>
                    </a:cubicBezTo>
                    <a:cubicBezTo>
                      <a:pt x="2605" y="1509"/>
                      <a:pt x="2619" y="1455"/>
                      <a:pt x="2600" y="1408"/>
                    </a:cubicBezTo>
                    <a:cubicBezTo>
                      <a:pt x="2600" y="1408"/>
                      <a:pt x="2516" y="1436"/>
                      <a:pt x="2504" y="1440"/>
                    </a:cubicBezTo>
                    <a:cubicBezTo>
                      <a:pt x="2456" y="1456"/>
                      <a:pt x="2286" y="1460"/>
                      <a:pt x="2232" y="1464"/>
                    </a:cubicBezTo>
                    <a:cubicBezTo>
                      <a:pt x="2205" y="1469"/>
                      <a:pt x="2173" y="1463"/>
                      <a:pt x="2152" y="1480"/>
                    </a:cubicBezTo>
                    <a:cubicBezTo>
                      <a:pt x="2142" y="1489"/>
                      <a:pt x="2173" y="1496"/>
                      <a:pt x="2184" y="1504"/>
                    </a:cubicBezTo>
                    <a:cubicBezTo>
                      <a:pt x="2210" y="1523"/>
                      <a:pt x="2256" y="1568"/>
                      <a:pt x="2256" y="1568"/>
                    </a:cubicBezTo>
                    <a:cubicBezTo>
                      <a:pt x="2267" y="1602"/>
                      <a:pt x="2279" y="1623"/>
                      <a:pt x="2304" y="1648"/>
                    </a:cubicBezTo>
                    <a:cubicBezTo>
                      <a:pt x="2317" y="1701"/>
                      <a:pt x="2311" y="1756"/>
                      <a:pt x="2328" y="1808"/>
                    </a:cubicBezTo>
                    <a:cubicBezTo>
                      <a:pt x="2327" y="1853"/>
                      <a:pt x="2365" y="2098"/>
                      <a:pt x="2272" y="2160"/>
                    </a:cubicBezTo>
                    <a:cubicBezTo>
                      <a:pt x="2267" y="2168"/>
                      <a:pt x="2263" y="2177"/>
                      <a:pt x="2256" y="2184"/>
                    </a:cubicBezTo>
                    <a:cubicBezTo>
                      <a:pt x="2247" y="2193"/>
                      <a:pt x="2233" y="2198"/>
                      <a:pt x="2224" y="2208"/>
                    </a:cubicBezTo>
                    <a:cubicBezTo>
                      <a:pt x="2219" y="2214"/>
                      <a:pt x="2220" y="2225"/>
                      <a:pt x="2216" y="2232"/>
                    </a:cubicBezTo>
                    <a:cubicBezTo>
                      <a:pt x="2201" y="2257"/>
                      <a:pt x="2184" y="2280"/>
                      <a:pt x="2168" y="2304"/>
                    </a:cubicBezTo>
                    <a:cubicBezTo>
                      <a:pt x="2162" y="2313"/>
                      <a:pt x="2151" y="2319"/>
                      <a:pt x="2144" y="2328"/>
                    </a:cubicBezTo>
                    <a:cubicBezTo>
                      <a:pt x="2105" y="2379"/>
                      <a:pt x="2071" y="2427"/>
                      <a:pt x="2016" y="2464"/>
                    </a:cubicBezTo>
                    <a:cubicBezTo>
                      <a:pt x="2032" y="2467"/>
                      <a:pt x="2048" y="2470"/>
                      <a:pt x="2064" y="2472"/>
                    </a:cubicBezTo>
                    <a:cubicBezTo>
                      <a:pt x="2091" y="2475"/>
                      <a:pt x="2118" y="2476"/>
                      <a:pt x="2144" y="2480"/>
                    </a:cubicBezTo>
                    <a:cubicBezTo>
                      <a:pt x="2181" y="2486"/>
                      <a:pt x="2219" y="2503"/>
                      <a:pt x="2256" y="2512"/>
                    </a:cubicBezTo>
                    <a:cubicBezTo>
                      <a:pt x="2280" y="2528"/>
                      <a:pt x="2283" y="2525"/>
                      <a:pt x="2296" y="2552"/>
                    </a:cubicBezTo>
                    <a:cubicBezTo>
                      <a:pt x="2300" y="2560"/>
                      <a:pt x="2298" y="2570"/>
                      <a:pt x="2304" y="2576"/>
                    </a:cubicBezTo>
                    <a:cubicBezTo>
                      <a:pt x="2318" y="2590"/>
                      <a:pt x="2352" y="2608"/>
                      <a:pt x="2352" y="2608"/>
                    </a:cubicBezTo>
                    <a:cubicBezTo>
                      <a:pt x="2372" y="2648"/>
                      <a:pt x="2371" y="2660"/>
                      <a:pt x="2408" y="2688"/>
                    </a:cubicBezTo>
                    <a:cubicBezTo>
                      <a:pt x="2376" y="2712"/>
                      <a:pt x="2348" y="2718"/>
                      <a:pt x="2312" y="2736"/>
                    </a:cubicBezTo>
                    <a:cubicBezTo>
                      <a:pt x="2184" y="2727"/>
                      <a:pt x="2138" y="2714"/>
                      <a:pt x="2024" y="2680"/>
                    </a:cubicBezTo>
                    <a:cubicBezTo>
                      <a:pt x="1935" y="2673"/>
                      <a:pt x="1903" y="2708"/>
                      <a:pt x="1840" y="2712"/>
                    </a:cubicBezTo>
                    <a:cubicBezTo>
                      <a:pt x="1820" y="2771"/>
                      <a:pt x="1771" y="2738"/>
                      <a:pt x="1648" y="2704"/>
                    </a:cubicBezTo>
                    <a:cubicBezTo>
                      <a:pt x="1616" y="2695"/>
                      <a:pt x="1583" y="2598"/>
                      <a:pt x="1576" y="2568"/>
                    </a:cubicBezTo>
                    <a:cubicBezTo>
                      <a:pt x="1584" y="2247"/>
                      <a:pt x="1573" y="2336"/>
                      <a:pt x="1616" y="2144"/>
                    </a:cubicBezTo>
                    <a:cubicBezTo>
                      <a:pt x="1621" y="2120"/>
                      <a:pt x="1616" y="2091"/>
                      <a:pt x="1632" y="2072"/>
                    </a:cubicBezTo>
                    <a:cubicBezTo>
                      <a:pt x="1661" y="2037"/>
                      <a:pt x="1701" y="2024"/>
                      <a:pt x="1728" y="1984"/>
                    </a:cubicBezTo>
                    <a:cubicBezTo>
                      <a:pt x="1759" y="1947"/>
                      <a:pt x="1799" y="1875"/>
                      <a:pt x="1816" y="1848"/>
                    </a:cubicBezTo>
                    <a:cubicBezTo>
                      <a:pt x="1820" y="1839"/>
                      <a:pt x="1836" y="1833"/>
                      <a:pt x="1832" y="1824"/>
                    </a:cubicBezTo>
                    <a:cubicBezTo>
                      <a:pt x="1828" y="1813"/>
                      <a:pt x="1812" y="1810"/>
                      <a:pt x="1800" y="1808"/>
                    </a:cubicBezTo>
                    <a:cubicBezTo>
                      <a:pt x="1768" y="1802"/>
                      <a:pt x="1736" y="1803"/>
                      <a:pt x="1704" y="1800"/>
                    </a:cubicBezTo>
                    <a:cubicBezTo>
                      <a:pt x="1667" y="1788"/>
                      <a:pt x="1629" y="1780"/>
                      <a:pt x="1592" y="1768"/>
                    </a:cubicBezTo>
                    <a:cubicBezTo>
                      <a:pt x="1531" y="1776"/>
                      <a:pt x="1468" y="1778"/>
                      <a:pt x="1408" y="1792"/>
                    </a:cubicBezTo>
                    <a:cubicBezTo>
                      <a:pt x="1406" y="1792"/>
                      <a:pt x="1370" y="1851"/>
                      <a:pt x="1368" y="1856"/>
                    </a:cubicBezTo>
                    <a:cubicBezTo>
                      <a:pt x="1348" y="1899"/>
                      <a:pt x="1335" y="1952"/>
                      <a:pt x="1296" y="1984"/>
                    </a:cubicBezTo>
                    <a:cubicBezTo>
                      <a:pt x="1264" y="2021"/>
                      <a:pt x="1204" y="2056"/>
                      <a:pt x="1176" y="2080"/>
                    </a:cubicBezTo>
                    <a:cubicBezTo>
                      <a:pt x="1161" y="2097"/>
                      <a:pt x="1150" y="2123"/>
                      <a:pt x="1128" y="2128"/>
                    </a:cubicBezTo>
                    <a:cubicBezTo>
                      <a:pt x="1055" y="2146"/>
                      <a:pt x="1036" y="2167"/>
                      <a:pt x="952" y="2176"/>
                    </a:cubicBezTo>
                    <a:cubicBezTo>
                      <a:pt x="920" y="2184"/>
                      <a:pt x="886" y="2187"/>
                      <a:pt x="856" y="2200"/>
                    </a:cubicBezTo>
                    <a:cubicBezTo>
                      <a:pt x="841" y="2206"/>
                      <a:pt x="818" y="2222"/>
                      <a:pt x="800" y="2224"/>
                    </a:cubicBezTo>
                    <a:cubicBezTo>
                      <a:pt x="721" y="2234"/>
                      <a:pt x="640" y="2239"/>
                      <a:pt x="560" y="2248"/>
                    </a:cubicBezTo>
                    <a:cubicBezTo>
                      <a:pt x="530" y="2255"/>
                      <a:pt x="502" y="2265"/>
                      <a:pt x="472" y="2272"/>
                    </a:cubicBezTo>
                    <a:cubicBezTo>
                      <a:pt x="406" y="2316"/>
                      <a:pt x="464" y="2360"/>
                      <a:pt x="504" y="2400"/>
                    </a:cubicBezTo>
                    <a:cubicBezTo>
                      <a:pt x="517" y="2451"/>
                      <a:pt x="520" y="2497"/>
                      <a:pt x="544" y="2544"/>
                    </a:cubicBezTo>
                    <a:cubicBezTo>
                      <a:pt x="569" y="2668"/>
                      <a:pt x="570" y="2570"/>
                      <a:pt x="560" y="2776"/>
                    </a:cubicBezTo>
                    <a:cubicBezTo>
                      <a:pt x="514" y="2742"/>
                      <a:pt x="467" y="2709"/>
                      <a:pt x="424" y="2672"/>
                    </a:cubicBezTo>
                    <a:cubicBezTo>
                      <a:pt x="395" y="2648"/>
                      <a:pt x="396" y="2620"/>
                      <a:pt x="360" y="2608"/>
                    </a:cubicBezTo>
                    <a:cubicBezTo>
                      <a:pt x="317" y="2578"/>
                      <a:pt x="213" y="2513"/>
                      <a:pt x="176" y="2464"/>
                    </a:cubicBezTo>
                    <a:cubicBezTo>
                      <a:pt x="131" y="2421"/>
                      <a:pt x="117" y="2392"/>
                      <a:pt x="88" y="2352"/>
                    </a:cubicBezTo>
                    <a:cubicBezTo>
                      <a:pt x="48" y="2302"/>
                      <a:pt x="21" y="2286"/>
                      <a:pt x="0" y="2224"/>
                    </a:cubicBezTo>
                    <a:cubicBezTo>
                      <a:pt x="12" y="2189"/>
                      <a:pt x="20" y="2164"/>
                      <a:pt x="56" y="2152"/>
                    </a:cubicBezTo>
                    <a:cubicBezTo>
                      <a:pt x="88" y="2128"/>
                      <a:pt x="121" y="2108"/>
                      <a:pt x="160" y="2096"/>
                    </a:cubicBezTo>
                    <a:cubicBezTo>
                      <a:pt x="183" y="2089"/>
                      <a:pt x="267" y="2035"/>
                      <a:pt x="288" y="2024"/>
                    </a:cubicBezTo>
                    <a:cubicBezTo>
                      <a:pt x="321" y="2005"/>
                      <a:pt x="328" y="2008"/>
                      <a:pt x="360" y="1984"/>
                    </a:cubicBezTo>
                    <a:cubicBezTo>
                      <a:pt x="371" y="1952"/>
                      <a:pt x="385" y="1946"/>
                      <a:pt x="416" y="1936"/>
                    </a:cubicBezTo>
                    <a:cubicBezTo>
                      <a:pt x="433" y="1919"/>
                      <a:pt x="451" y="1892"/>
                      <a:pt x="464" y="1880"/>
                    </a:cubicBezTo>
                    <a:cubicBezTo>
                      <a:pt x="499" y="1856"/>
                      <a:pt x="581" y="1823"/>
                      <a:pt x="624" y="1792"/>
                    </a:cubicBezTo>
                    <a:cubicBezTo>
                      <a:pt x="663" y="1766"/>
                      <a:pt x="687" y="1729"/>
                      <a:pt x="720" y="1696"/>
                    </a:cubicBezTo>
                    <a:cubicBezTo>
                      <a:pt x="739" y="1639"/>
                      <a:pt x="712" y="1708"/>
                      <a:pt x="752" y="1648"/>
                    </a:cubicBezTo>
                    <a:cubicBezTo>
                      <a:pt x="798" y="1579"/>
                      <a:pt x="707" y="1677"/>
                      <a:pt x="784" y="1600"/>
                    </a:cubicBezTo>
                    <a:cubicBezTo>
                      <a:pt x="804" y="1539"/>
                      <a:pt x="786" y="1602"/>
                      <a:pt x="800" y="1472"/>
                    </a:cubicBezTo>
                    <a:cubicBezTo>
                      <a:pt x="804" y="1435"/>
                      <a:pt x="823" y="1411"/>
                      <a:pt x="832" y="1376"/>
                    </a:cubicBezTo>
                    <a:cubicBezTo>
                      <a:pt x="849" y="1315"/>
                      <a:pt x="865" y="1268"/>
                      <a:pt x="904" y="1216"/>
                    </a:cubicBezTo>
                    <a:cubicBezTo>
                      <a:pt x="912" y="1186"/>
                      <a:pt x="926" y="1165"/>
                      <a:pt x="936" y="1136"/>
                    </a:cubicBezTo>
                    <a:cubicBezTo>
                      <a:pt x="938" y="1114"/>
                      <a:pt x="937" y="1055"/>
                      <a:pt x="952" y="1024"/>
                    </a:cubicBezTo>
                    <a:cubicBezTo>
                      <a:pt x="980" y="968"/>
                      <a:pt x="1019" y="941"/>
                      <a:pt x="1064" y="896"/>
                    </a:cubicBezTo>
                    <a:cubicBezTo>
                      <a:pt x="1106" y="854"/>
                      <a:pt x="1203" y="691"/>
                      <a:pt x="1256" y="664"/>
                    </a:cubicBezTo>
                    <a:cubicBezTo>
                      <a:pt x="1317" y="609"/>
                      <a:pt x="1351" y="616"/>
                      <a:pt x="1432" y="568"/>
                    </a:cubicBezTo>
                    <a:cubicBezTo>
                      <a:pt x="1467" y="540"/>
                      <a:pt x="1646" y="510"/>
                      <a:pt x="1688" y="496"/>
                    </a:cubicBezTo>
                    <a:cubicBezTo>
                      <a:pt x="1722" y="445"/>
                      <a:pt x="1788" y="429"/>
                      <a:pt x="1840" y="400"/>
                    </a:cubicBezTo>
                    <a:cubicBezTo>
                      <a:pt x="1940" y="344"/>
                      <a:pt x="2013" y="304"/>
                      <a:pt x="2128" y="288"/>
                    </a:cubicBezTo>
                    <a:cubicBezTo>
                      <a:pt x="2166" y="269"/>
                      <a:pt x="2203" y="253"/>
                      <a:pt x="2240" y="232"/>
                    </a:cubicBezTo>
                    <a:cubicBezTo>
                      <a:pt x="2266" y="217"/>
                      <a:pt x="2292" y="196"/>
                      <a:pt x="2320" y="184"/>
                    </a:cubicBezTo>
                    <a:cubicBezTo>
                      <a:pt x="2366" y="164"/>
                      <a:pt x="2415" y="158"/>
                      <a:pt x="2464" y="152"/>
                    </a:cubicBezTo>
                    <a:cubicBezTo>
                      <a:pt x="2526" y="131"/>
                      <a:pt x="2572" y="128"/>
                      <a:pt x="2640" y="120"/>
                    </a:cubicBezTo>
                    <a:cubicBezTo>
                      <a:pt x="2656" y="118"/>
                      <a:pt x="2672" y="116"/>
                      <a:pt x="2688" y="112"/>
                    </a:cubicBezTo>
                    <a:cubicBezTo>
                      <a:pt x="2704" y="108"/>
                      <a:pt x="2736" y="96"/>
                      <a:pt x="2736" y="96"/>
                    </a:cubicBezTo>
                    <a:cubicBezTo>
                      <a:pt x="2984" y="105"/>
                      <a:pt x="2886" y="112"/>
                      <a:pt x="3032" y="96"/>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0" name="Group 19">
            <a:extLst>
              <a:ext uri="{FF2B5EF4-FFF2-40B4-BE49-F238E27FC236}">
                <a16:creationId xmlns:a16="http://schemas.microsoft.com/office/drawing/2014/main" id="{0D56F272-59B7-EE56-39E7-6C65D7914BB9}"/>
              </a:ext>
            </a:extLst>
          </p:cNvPr>
          <p:cNvGrpSpPr/>
          <p:nvPr/>
        </p:nvGrpSpPr>
        <p:grpSpPr>
          <a:xfrm>
            <a:off x="8016204" y="990932"/>
            <a:ext cx="4102072" cy="1565428"/>
            <a:chOff x="8016204" y="990932"/>
            <a:chExt cx="4102072" cy="1565428"/>
          </a:xfrm>
        </p:grpSpPr>
        <p:sp>
          <p:nvSpPr>
            <p:cNvPr id="11" name="Rounded Rectangle 10"/>
            <p:cNvSpPr/>
            <p:nvPr userDrawn="1"/>
          </p:nvSpPr>
          <p:spPr>
            <a:xfrm>
              <a:off x="8980227" y="1399867"/>
              <a:ext cx="3138049" cy="1156493"/>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dirty="0">
                  <a:solidFill>
                    <a:schemeClr val="tx1"/>
                  </a:solidFill>
                  <a:latin typeface="Segoe Condensed" panose="020B0606040200020203" pitchFamily="34" charset="0"/>
                  <a:cs typeface="Arial" panose="020B0604020202020204" pitchFamily="34" charset="0"/>
                </a:rPr>
                <a:t>Persistence of virus in body fluids (semen mostly) of people who recovered. </a:t>
              </a:r>
              <a:endParaRPr lang="en-GB" sz="1700" dirty="0">
                <a:latin typeface="Segoe Condensed" panose="020B0606040200020203" pitchFamily="34" charset="0"/>
                <a:cs typeface="Arial" panose="020B0604020202020204" pitchFamily="34" charset="0"/>
              </a:endParaRPr>
            </a:p>
          </p:txBody>
        </p:sp>
        <p:sp>
          <p:nvSpPr>
            <p:cNvPr id="12" name="Rounded Rectangle 11"/>
            <p:cNvSpPr/>
            <p:nvPr userDrawn="1"/>
          </p:nvSpPr>
          <p:spPr>
            <a:xfrm>
              <a:off x="8980227" y="990932"/>
              <a:ext cx="3138049" cy="468000"/>
            </a:xfrm>
            <a:prstGeom prst="roundRect">
              <a:avLst>
                <a:gd name="adj" fmla="val 18469"/>
              </a:avLst>
            </a:prstGeom>
            <a:solidFill>
              <a:srgbClr val="0070C0"/>
            </a:solidFill>
            <a:ln>
              <a:solidFill>
                <a:srgbClr val="008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latin typeface="Segoe Condensed" panose="020B0606040200020203" pitchFamily="34" charset="0"/>
                  <a:cs typeface="Arial" panose="020B0604020202020204" pitchFamily="34" charset="0"/>
                </a:rPr>
                <a:t>5. Virus persistence</a:t>
              </a:r>
            </a:p>
          </p:txBody>
        </p:sp>
        <p:grpSp>
          <p:nvGrpSpPr>
            <p:cNvPr id="240" name="Group 239"/>
            <p:cNvGrpSpPr>
              <a:grpSpLocks noChangeAspect="1"/>
            </p:cNvGrpSpPr>
            <p:nvPr/>
          </p:nvGrpSpPr>
          <p:grpSpPr>
            <a:xfrm>
              <a:off x="8016204" y="1053202"/>
              <a:ext cx="864000" cy="1426290"/>
              <a:chOff x="3060947" y="1470544"/>
              <a:chExt cx="2756500" cy="4550427"/>
            </a:xfrm>
          </p:grpSpPr>
          <p:grpSp>
            <p:nvGrpSpPr>
              <p:cNvPr id="241" name="Group 562"/>
              <p:cNvGrpSpPr>
                <a:grpSpLocks/>
              </p:cNvGrpSpPr>
              <p:nvPr/>
            </p:nvGrpSpPr>
            <p:grpSpPr bwMode="auto">
              <a:xfrm>
                <a:off x="3060947" y="1470544"/>
                <a:ext cx="2756500" cy="4550427"/>
                <a:chOff x="1792" y="5"/>
                <a:chExt cx="2175" cy="4310"/>
              </a:xfrm>
            </p:grpSpPr>
            <p:sp>
              <p:nvSpPr>
                <p:cNvPr id="254" name="Freeform 563"/>
                <p:cNvSpPr>
                  <a:spLocks/>
                </p:cNvSpPr>
                <p:nvPr/>
              </p:nvSpPr>
              <p:spPr bwMode="auto">
                <a:xfrm>
                  <a:off x="1792" y="5"/>
                  <a:ext cx="2175" cy="4310"/>
                </a:xfrm>
                <a:custGeom>
                  <a:avLst/>
                  <a:gdLst>
                    <a:gd name="T0" fmla="*/ 22 w 4352"/>
                    <a:gd name="T1" fmla="*/ 105 h 8622"/>
                    <a:gd name="T2" fmla="*/ 22 w 4352"/>
                    <a:gd name="T3" fmla="*/ 92 h 8622"/>
                    <a:gd name="T4" fmla="*/ 19 w 4352"/>
                    <a:gd name="T5" fmla="*/ 74 h 8622"/>
                    <a:gd name="T6" fmla="*/ 21 w 4352"/>
                    <a:gd name="T7" fmla="*/ 61 h 8622"/>
                    <a:gd name="T8" fmla="*/ 22 w 4352"/>
                    <a:gd name="T9" fmla="*/ 50 h 8622"/>
                    <a:gd name="T10" fmla="*/ 21 w 4352"/>
                    <a:gd name="T11" fmla="*/ 44 h 8622"/>
                    <a:gd name="T12" fmla="*/ 17 w 4352"/>
                    <a:gd name="T13" fmla="*/ 54 h 8622"/>
                    <a:gd name="T14" fmla="*/ 9 w 4352"/>
                    <a:gd name="T15" fmla="*/ 66 h 8622"/>
                    <a:gd name="T16" fmla="*/ 7 w 4352"/>
                    <a:gd name="T17" fmla="*/ 72 h 8622"/>
                    <a:gd name="T18" fmla="*/ 6 w 4352"/>
                    <a:gd name="T19" fmla="*/ 73 h 8622"/>
                    <a:gd name="T20" fmla="*/ 3 w 4352"/>
                    <a:gd name="T21" fmla="*/ 73 h 8622"/>
                    <a:gd name="T22" fmla="*/ 4 w 4352"/>
                    <a:gd name="T23" fmla="*/ 69 h 8622"/>
                    <a:gd name="T24" fmla="*/ 1 w 4352"/>
                    <a:gd name="T25" fmla="*/ 72 h 8622"/>
                    <a:gd name="T26" fmla="*/ 2 w 4352"/>
                    <a:gd name="T27" fmla="*/ 66 h 8622"/>
                    <a:gd name="T28" fmla="*/ 0 w 4352"/>
                    <a:gd name="T29" fmla="*/ 66 h 8622"/>
                    <a:gd name="T30" fmla="*/ 5 w 4352"/>
                    <a:gd name="T31" fmla="*/ 62 h 8622"/>
                    <a:gd name="T32" fmla="*/ 9 w 4352"/>
                    <a:gd name="T33" fmla="*/ 53 h 8622"/>
                    <a:gd name="T34" fmla="*/ 14 w 4352"/>
                    <a:gd name="T35" fmla="*/ 44 h 8622"/>
                    <a:gd name="T36" fmla="*/ 15 w 4352"/>
                    <a:gd name="T37" fmla="*/ 30 h 8622"/>
                    <a:gd name="T38" fmla="*/ 21 w 4352"/>
                    <a:gd name="T39" fmla="*/ 24 h 8622"/>
                    <a:gd name="T40" fmla="*/ 29 w 4352"/>
                    <a:gd name="T41" fmla="*/ 18 h 8622"/>
                    <a:gd name="T42" fmla="*/ 27 w 4352"/>
                    <a:gd name="T43" fmla="*/ 13 h 8622"/>
                    <a:gd name="T44" fmla="*/ 26 w 4352"/>
                    <a:gd name="T45" fmla="*/ 10 h 8622"/>
                    <a:gd name="T46" fmla="*/ 27 w 4352"/>
                    <a:gd name="T47" fmla="*/ 4 h 8622"/>
                    <a:gd name="T48" fmla="*/ 34 w 4352"/>
                    <a:gd name="T49" fmla="*/ 0 h 8622"/>
                    <a:gd name="T50" fmla="*/ 39 w 4352"/>
                    <a:gd name="T51" fmla="*/ 4 h 8622"/>
                    <a:gd name="T52" fmla="*/ 40 w 4352"/>
                    <a:gd name="T53" fmla="*/ 8 h 8622"/>
                    <a:gd name="T54" fmla="*/ 38 w 4352"/>
                    <a:gd name="T55" fmla="*/ 14 h 8622"/>
                    <a:gd name="T56" fmla="*/ 39 w 4352"/>
                    <a:gd name="T57" fmla="*/ 22 h 8622"/>
                    <a:gd name="T58" fmla="*/ 49 w 4352"/>
                    <a:gd name="T59" fmla="*/ 26 h 8622"/>
                    <a:gd name="T60" fmla="*/ 51 w 4352"/>
                    <a:gd name="T61" fmla="*/ 35 h 8622"/>
                    <a:gd name="T62" fmla="*/ 53 w 4352"/>
                    <a:gd name="T63" fmla="*/ 46 h 8622"/>
                    <a:gd name="T64" fmla="*/ 60 w 4352"/>
                    <a:gd name="T65" fmla="*/ 61 h 8622"/>
                    <a:gd name="T66" fmla="*/ 67 w 4352"/>
                    <a:gd name="T67" fmla="*/ 65 h 8622"/>
                    <a:gd name="T68" fmla="*/ 64 w 4352"/>
                    <a:gd name="T69" fmla="*/ 65 h 8622"/>
                    <a:gd name="T70" fmla="*/ 66 w 4352"/>
                    <a:gd name="T71" fmla="*/ 70 h 8622"/>
                    <a:gd name="T72" fmla="*/ 64 w 4352"/>
                    <a:gd name="T73" fmla="*/ 70 h 8622"/>
                    <a:gd name="T74" fmla="*/ 65 w 4352"/>
                    <a:gd name="T75" fmla="*/ 73 h 8622"/>
                    <a:gd name="T76" fmla="*/ 62 w 4352"/>
                    <a:gd name="T77" fmla="*/ 69 h 8622"/>
                    <a:gd name="T78" fmla="*/ 62 w 4352"/>
                    <a:gd name="T79" fmla="*/ 73 h 8622"/>
                    <a:gd name="T80" fmla="*/ 59 w 4352"/>
                    <a:gd name="T81" fmla="*/ 73 h 8622"/>
                    <a:gd name="T82" fmla="*/ 54 w 4352"/>
                    <a:gd name="T83" fmla="*/ 62 h 8622"/>
                    <a:gd name="T84" fmla="*/ 45 w 4352"/>
                    <a:gd name="T85" fmla="*/ 47 h 8622"/>
                    <a:gd name="T86" fmla="*/ 44 w 4352"/>
                    <a:gd name="T87" fmla="*/ 58 h 8622"/>
                    <a:gd name="T88" fmla="*/ 45 w 4352"/>
                    <a:gd name="T89" fmla="*/ 65 h 8622"/>
                    <a:gd name="T90" fmla="*/ 44 w 4352"/>
                    <a:gd name="T91" fmla="*/ 89 h 8622"/>
                    <a:gd name="T92" fmla="*/ 41 w 4352"/>
                    <a:gd name="T93" fmla="*/ 110 h 8622"/>
                    <a:gd name="T94" fmla="*/ 38 w 4352"/>
                    <a:gd name="T95" fmla="*/ 125 h 8622"/>
                    <a:gd name="T96" fmla="*/ 39 w 4352"/>
                    <a:gd name="T97" fmla="*/ 129 h 8622"/>
                    <a:gd name="T98" fmla="*/ 40 w 4352"/>
                    <a:gd name="T99" fmla="*/ 132 h 8622"/>
                    <a:gd name="T100" fmla="*/ 37 w 4352"/>
                    <a:gd name="T101" fmla="*/ 134 h 8622"/>
                    <a:gd name="T102" fmla="*/ 33 w 4352"/>
                    <a:gd name="T103" fmla="*/ 131 h 8622"/>
                    <a:gd name="T104" fmla="*/ 33 w 4352"/>
                    <a:gd name="T105" fmla="*/ 122 h 8622"/>
                    <a:gd name="T106" fmla="*/ 33 w 4352"/>
                    <a:gd name="T107" fmla="*/ 109 h 8622"/>
                    <a:gd name="T108" fmla="*/ 34 w 4352"/>
                    <a:gd name="T109" fmla="*/ 94 h 8622"/>
                    <a:gd name="T110" fmla="*/ 31 w 4352"/>
                    <a:gd name="T111" fmla="*/ 92 h 8622"/>
                    <a:gd name="T112" fmla="*/ 30 w 4352"/>
                    <a:gd name="T113" fmla="*/ 117 h 8622"/>
                    <a:gd name="T114" fmla="*/ 30 w 4352"/>
                    <a:gd name="T115" fmla="*/ 126 h 8622"/>
                    <a:gd name="T116" fmla="*/ 28 w 4352"/>
                    <a:gd name="T117" fmla="*/ 134 h 8622"/>
                    <a:gd name="T118" fmla="*/ 25 w 4352"/>
                    <a:gd name="T119" fmla="*/ 133 h 8622"/>
                    <a:gd name="T120" fmla="*/ 23 w 4352"/>
                    <a:gd name="T121" fmla="*/ 130 h 8622"/>
                    <a:gd name="T122" fmla="*/ 25 w 4352"/>
                    <a:gd name="T123" fmla="*/ 127 h 8622"/>
                    <a:gd name="T124" fmla="*/ 25 w 4352"/>
                    <a:gd name="T125" fmla="*/ 120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solidFill>
                  <a:srgbClr val="DDDDDD"/>
                </a:solidFill>
                <a:ln w="7938">
                  <a:solidFill>
                    <a:schemeClr val="tx1"/>
                  </a:solidFill>
                  <a:prstDash val="solid"/>
                  <a:round/>
                  <a:headEnd/>
                  <a:tailEnd/>
                </a:ln>
              </p:spPr>
              <p:txBody>
                <a:bodyPr/>
                <a:lstStyle/>
                <a:p>
                  <a:endParaRPr lang="en-GB"/>
                </a:p>
              </p:txBody>
            </p:sp>
            <p:sp>
              <p:nvSpPr>
                <p:cNvPr id="255" name="Line 564"/>
                <p:cNvSpPr>
                  <a:spLocks noChangeShapeType="1"/>
                </p:cNvSpPr>
                <p:nvPr/>
              </p:nvSpPr>
              <p:spPr bwMode="auto">
                <a:xfrm>
                  <a:off x="2851" y="2321"/>
                  <a:ext cx="10" cy="16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 name="Line 565"/>
                <p:cNvSpPr>
                  <a:spLocks noChangeShapeType="1"/>
                </p:cNvSpPr>
                <p:nvPr/>
              </p:nvSpPr>
              <p:spPr bwMode="auto">
                <a:xfrm>
                  <a:off x="3231" y="1208"/>
                  <a:ext cx="2" cy="23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7" name="Line 566"/>
                <p:cNvSpPr>
                  <a:spLocks noChangeShapeType="1"/>
                </p:cNvSpPr>
                <p:nvPr/>
              </p:nvSpPr>
              <p:spPr bwMode="auto">
                <a:xfrm flipH="1">
                  <a:off x="2493" y="1220"/>
                  <a:ext cx="16" cy="14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242" name="Straight Connector 241"/>
              <p:cNvCxnSpPr/>
              <p:nvPr/>
            </p:nvCxnSpPr>
            <p:spPr bwMode="auto">
              <a:xfrm>
                <a:off x="4415751" y="1967026"/>
                <a:ext cx="0" cy="939384"/>
              </a:xfrm>
              <a:prstGeom prst="line">
                <a:avLst/>
              </a:prstGeom>
              <a:solidFill>
                <a:schemeClr val="accent1"/>
              </a:solidFill>
              <a:ln w="44450" cap="flat" cmpd="sng" algn="ctr">
                <a:solidFill>
                  <a:srgbClr val="1E7FB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Oval 242"/>
              <p:cNvSpPr/>
              <p:nvPr/>
            </p:nvSpPr>
            <p:spPr bwMode="auto">
              <a:xfrm>
                <a:off x="4304438" y="3915739"/>
                <a:ext cx="84349" cy="176316"/>
              </a:xfrm>
              <a:prstGeom prst="ellipse">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Black" pitchFamily="34" charset="0"/>
                </a:endParaRPr>
              </a:p>
            </p:txBody>
          </p:sp>
          <p:sp>
            <p:nvSpPr>
              <p:cNvPr id="244" name="Oval 243"/>
              <p:cNvSpPr/>
              <p:nvPr/>
            </p:nvSpPr>
            <p:spPr bwMode="auto">
              <a:xfrm>
                <a:off x="4428260" y="3915723"/>
                <a:ext cx="84349" cy="176316"/>
              </a:xfrm>
              <a:prstGeom prst="ellipse">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Black" pitchFamily="34" charset="0"/>
                </a:endParaRPr>
              </a:p>
            </p:txBody>
          </p:sp>
          <p:sp>
            <p:nvSpPr>
              <p:cNvPr id="245" name="Oval 244"/>
              <p:cNvSpPr/>
              <p:nvPr/>
            </p:nvSpPr>
            <p:spPr bwMode="auto">
              <a:xfrm>
                <a:off x="4306129" y="1797860"/>
                <a:ext cx="76208" cy="83317"/>
              </a:xfrm>
              <a:prstGeom prst="ellipse">
                <a:avLst/>
              </a:prstGeom>
              <a:solidFill>
                <a:srgbClr val="66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Black" pitchFamily="34" charset="0"/>
                </a:endParaRPr>
              </a:p>
            </p:txBody>
          </p:sp>
          <p:sp>
            <p:nvSpPr>
              <p:cNvPr id="246" name="Oval 245"/>
              <p:cNvSpPr/>
              <p:nvPr/>
            </p:nvSpPr>
            <p:spPr bwMode="auto">
              <a:xfrm>
                <a:off x="4458529" y="1797844"/>
                <a:ext cx="76208" cy="83317"/>
              </a:xfrm>
              <a:prstGeom prst="ellipse">
                <a:avLst/>
              </a:prstGeom>
              <a:solidFill>
                <a:srgbClr val="66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Black" pitchFamily="34" charset="0"/>
                </a:endParaRPr>
              </a:p>
            </p:txBody>
          </p:sp>
          <p:sp>
            <p:nvSpPr>
              <p:cNvPr id="247" name="Freeform 246"/>
              <p:cNvSpPr/>
              <p:nvPr/>
            </p:nvSpPr>
            <p:spPr bwMode="auto">
              <a:xfrm>
                <a:off x="4169569" y="1504526"/>
                <a:ext cx="459582" cy="293318"/>
              </a:xfrm>
              <a:custGeom>
                <a:avLst/>
                <a:gdLst>
                  <a:gd name="connsiteX0" fmla="*/ 2381 w 585801"/>
                  <a:gd name="connsiteY0" fmla="*/ 226219 h 433387"/>
                  <a:gd name="connsiteX1" fmla="*/ 14287 w 585801"/>
                  <a:gd name="connsiteY1" fmla="*/ 216694 h 433387"/>
                  <a:gd name="connsiteX2" fmla="*/ 21431 w 585801"/>
                  <a:gd name="connsiteY2" fmla="*/ 209550 h 433387"/>
                  <a:gd name="connsiteX3" fmla="*/ 42862 w 585801"/>
                  <a:gd name="connsiteY3" fmla="*/ 204787 h 433387"/>
                  <a:gd name="connsiteX4" fmla="*/ 66675 w 585801"/>
                  <a:gd name="connsiteY4" fmla="*/ 207169 h 433387"/>
                  <a:gd name="connsiteX5" fmla="*/ 69056 w 585801"/>
                  <a:gd name="connsiteY5" fmla="*/ 214312 h 433387"/>
                  <a:gd name="connsiteX6" fmla="*/ 71437 w 585801"/>
                  <a:gd name="connsiteY6" fmla="*/ 178594 h 433387"/>
                  <a:gd name="connsiteX7" fmla="*/ 88106 w 585801"/>
                  <a:gd name="connsiteY7" fmla="*/ 159544 h 433387"/>
                  <a:gd name="connsiteX8" fmla="*/ 92869 w 585801"/>
                  <a:gd name="connsiteY8" fmla="*/ 152400 h 433387"/>
                  <a:gd name="connsiteX9" fmla="*/ 107156 w 585801"/>
                  <a:gd name="connsiteY9" fmla="*/ 142875 h 433387"/>
                  <a:gd name="connsiteX10" fmla="*/ 104775 w 585801"/>
                  <a:gd name="connsiteY10" fmla="*/ 121444 h 433387"/>
                  <a:gd name="connsiteX11" fmla="*/ 109537 w 585801"/>
                  <a:gd name="connsiteY11" fmla="*/ 107156 h 433387"/>
                  <a:gd name="connsiteX12" fmla="*/ 130969 w 585801"/>
                  <a:gd name="connsiteY12" fmla="*/ 95250 h 433387"/>
                  <a:gd name="connsiteX13" fmla="*/ 152400 w 585801"/>
                  <a:gd name="connsiteY13" fmla="*/ 92869 h 433387"/>
                  <a:gd name="connsiteX14" fmla="*/ 161925 w 585801"/>
                  <a:gd name="connsiteY14" fmla="*/ 78581 h 433387"/>
                  <a:gd name="connsiteX15" fmla="*/ 164306 w 585801"/>
                  <a:gd name="connsiteY15" fmla="*/ 66675 h 433387"/>
                  <a:gd name="connsiteX16" fmla="*/ 166687 w 585801"/>
                  <a:gd name="connsiteY16" fmla="*/ 59531 h 433387"/>
                  <a:gd name="connsiteX17" fmla="*/ 180975 w 585801"/>
                  <a:gd name="connsiteY17" fmla="*/ 54769 h 433387"/>
                  <a:gd name="connsiteX18" fmla="*/ 197644 w 585801"/>
                  <a:gd name="connsiteY18" fmla="*/ 50006 h 433387"/>
                  <a:gd name="connsiteX19" fmla="*/ 216694 w 585801"/>
                  <a:gd name="connsiteY19" fmla="*/ 47625 h 433387"/>
                  <a:gd name="connsiteX20" fmla="*/ 226219 w 585801"/>
                  <a:gd name="connsiteY20" fmla="*/ 33337 h 433387"/>
                  <a:gd name="connsiteX21" fmla="*/ 238125 w 585801"/>
                  <a:gd name="connsiteY21" fmla="*/ 14287 h 433387"/>
                  <a:gd name="connsiteX22" fmla="*/ 259556 w 585801"/>
                  <a:gd name="connsiteY22" fmla="*/ 21431 h 433387"/>
                  <a:gd name="connsiteX23" fmla="*/ 261937 w 585801"/>
                  <a:gd name="connsiteY23" fmla="*/ 28575 h 433387"/>
                  <a:gd name="connsiteX24" fmla="*/ 269081 w 585801"/>
                  <a:gd name="connsiteY24" fmla="*/ 23812 h 433387"/>
                  <a:gd name="connsiteX25" fmla="*/ 271462 w 585801"/>
                  <a:gd name="connsiteY25" fmla="*/ 16669 h 433387"/>
                  <a:gd name="connsiteX26" fmla="*/ 278606 w 585801"/>
                  <a:gd name="connsiteY26" fmla="*/ 14287 h 433387"/>
                  <a:gd name="connsiteX27" fmla="*/ 295275 w 585801"/>
                  <a:gd name="connsiteY27" fmla="*/ 7144 h 433387"/>
                  <a:gd name="connsiteX28" fmla="*/ 316706 w 585801"/>
                  <a:gd name="connsiteY28" fmla="*/ 9525 h 433387"/>
                  <a:gd name="connsiteX29" fmla="*/ 330994 w 585801"/>
                  <a:gd name="connsiteY29" fmla="*/ 14287 h 433387"/>
                  <a:gd name="connsiteX30" fmla="*/ 333375 w 585801"/>
                  <a:gd name="connsiteY30" fmla="*/ 21431 h 433387"/>
                  <a:gd name="connsiteX31" fmla="*/ 338137 w 585801"/>
                  <a:gd name="connsiteY31" fmla="*/ 14287 h 433387"/>
                  <a:gd name="connsiteX32" fmla="*/ 352425 w 585801"/>
                  <a:gd name="connsiteY32" fmla="*/ 2381 h 433387"/>
                  <a:gd name="connsiteX33" fmla="*/ 359569 w 585801"/>
                  <a:gd name="connsiteY33" fmla="*/ 0 h 433387"/>
                  <a:gd name="connsiteX34" fmla="*/ 416719 w 585801"/>
                  <a:gd name="connsiteY34" fmla="*/ 2381 h 433387"/>
                  <a:gd name="connsiteX35" fmla="*/ 433387 w 585801"/>
                  <a:gd name="connsiteY35" fmla="*/ 7144 h 433387"/>
                  <a:gd name="connsiteX36" fmla="*/ 438150 w 585801"/>
                  <a:gd name="connsiteY36" fmla="*/ 14287 h 433387"/>
                  <a:gd name="connsiteX37" fmla="*/ 442912 w 585801"/>
                  <a:gd name="connsiteY37" fmla="*/ 40481 h 433387"/>
                  <a:gd name="connsiteX38" fmla="*/ 447675 w 585801"/>
                  <a:gd name="connsiteY38" fmla="*/ 33337 h 433387"/>
                  <a:gd name="connsiteX39" fmla="*/ 461962 w 585801"/>
                  <a:gd name="connsiteY39" fmla="*/ 28575 h 433387"/>
                  <a:gd name="connsiteX40" fmla="*/ 509587 w 585801"/>
                  <a:gd name="connsiteY40" fmla="*/ 33337 h 433387"/>
                  <a:gd name="connsiteX41" fmla="*/ 516731 w 585801"/>
                  <a:gd name="connsiteY41" fmla="*/ 35719 h 433387"/>
                  <a:gd name="connsiteX42" fmla="*/ 528637 w 585801"/>
                  <a:gd name="connsiteY42" fmla="*/ 50006 h 433387"/>
                  <a:gd name="connsiteX43" fmla="*/ 535781 w 585801"/>
                  <a:gd name="connsiteY43" fmla="*/ 73819 h 433387"/>
                  <a:gd name="connsiteX44" fmla="*/ 550069 w 585801"/>
                  <a:gd name="connsiteY44" fmla="*/ 83344 h 433387"/>
                  <a:gd name="connsiteX45" fmla="*/ 564356 w 585801"/>
                  <a:gd name="connsiteY45" fmla="*/ 95250 h 433387"/>
                  <a:gd name="connsiteX46" fmla="*/ 569119 w 585801"/>
                  <a:gd name="connsiteY46" fmla="*/ 109537 h 433387"/>
                  <a:gd name="connsiteX47" fmla="*/ 564356 w 585801"/>
                  <a:gd name="connsiteY47" fmla="*/ 150019 h 433387"/>
                  <a:gd name="connsiteX48" fmla="*/ 573881 w 585801"/>
                  <a:gd name="connsiteY48" fmla="*/ 164306 h 433387"/>
                  <a:gd name="connsiteX49" fmla="*/ 585787 w 585801"/>
                  <a:gd name="connsiteY49" fmla="*/ 185737 h 433387"/>
                  <a:gd name="connsiteX50" fmla="*/ 578644 w 585801"/>
                  <a:gd name="connsiteY50" fmla="*/ 221456 h 433387"/>
                  <a:gd name="connsiteX51" fmla="*/ 571500 w 585801"/>
                  <a:gd name="connsiteY51" fmla="*/ 223837 h 433387"/>
                  <a:gd name="connsiteX52" fmla="*/ 564356 w 585801"/>
                  <a:gd name="connsiteY52" fmla="*/ 238125 h 433387"/>
                  <a:gd name="connsiteX53" fmla="*/ 557212 w 585801"/>
                  <a:gd name="connsiteY53" fmla="*/ 240506 h 433387"/>
                  <a:gd name="connsiteX54" fmla="*/ 576262 w 585801"/>
                  <a:gd name="connsiteY54" fmla="*/ 261937 h 433387"/>
                  <a:gd name="connsiteX55" fmla="*/ 576262 w 585801"/>
                  <a:gd name="connsiteY55" fmla="*/ 295275 h 433387"/>
                  <a:gd name="connsiteX56" fmla="*/ 571500 w 585801"/>
                  <a:gd name="connsiteY56" fmla="*/ 302419 h 433387"/>
                  <a:gd name="connsiteX57" fmla="*/ 552450 w 585801"/>
                  <a:gd name="connsiteY57" fmla="*/ 307181 h 433387"/>
                  <a:gd name="connsiteX58" fmla="*/ 557212 w 585801"/>
                  <a:gd name="connsiteY58" fmla="*/ 314325 h 433387"/>
                  <a:gd name="connsiteX59" fmla="*/ 564356 w 585801"/>
                  <a:gd name="connsiteY59" fmla="*/ 319087 h 433387"/>
                  <a:gd name="connsiteX60" fmla="*/ 573881 w 585801"/>
                  <a:gd name="connsiteY60" fmla="*/ 333375 h 433387"/>
                  <a:gd name="connsiteX61" fmla="*/ 578644 w 585801"/>
                  <a:gd name="connsiteY61" fmla="*/ 340519 h 433387"/>
                  <a:gd name="connsiteX62" fmla="*/ 573881 w 585801"/>
                  <a:gd name="connsiteY62" fmla="*/ 366712 h 433387"/>
                  <a:gd name="connsiteX63" fmla="*/ 571500 w 585801"/>
                  <a:gd name="connsiteY63" fmla="*/ 373856 h 433387"/>
                  <a:gd name="connsiteX64" fmla="*/ 564356 w 585801"/>
                  <a:gd name="connsiteY64" fmla="*/ 376237 h 433387"/>
                  <a:gd name="connsiteX65" fmla="*/ 528637 w 585801"/>
                  <a:gd name="connsiteY65" fmla="*/ 392906 h 433387"/>
                  <a:gd name="connsiteX66" fmla="*/ 523875 w 585801"/>
                  <a:gd name="connsiteY66" fmla="*/ 400050 h 433387"/>
                  <a:gd name="connsiteX67" fmla="*/ 516731 w 585801"/>
                  <a:gd name="connsiteY67" fmla="*/ 404812 h 433387"/>
                  <a:gd name="connsiteX68" fmla="*/ 502444 w 585801"/>
                  <a:gd name="connsiteY68" fmla="*/ 409575 h 433387"/>
                  <a:gd name="connsiteX69" fmla="*/ 445294 w 585801"/>
                  <a:gd name="connsiteY69" fmla="*/ 407194 h 433387"/>
                  <a:gd name="connsiteX70" fmla="*/ 433387 w 585801"/>
                  <a:gd name="connsiteY70" fmla="*/ 416719 h 433387"/>
                  <a:gd name="connsiteX71" fmla="*/ 426244 w 585801"/>
                  <a:gd name="connsiteY71" fmla="*/ 421481 h 433387"/>
                  <a:gd name="connsiteX72" fmla="*/ 411956 w 585801"/>
                  <a:gd name="connsiteY72" fmla="*/ 426244 h 433387"/>
                  <a:gd name="connsiteX73" fmla="*/ 392906 w 585801"/>
                  <a:gd name="connsiteY73" fmla="*/ 433387 h 433387"/>
                  <a:gd name="connsiteX74" fmla="*/ 354806 w 585801"/>
                  <a:gd name="connsiteY74" fmla="*/ 431006 h 433387"/>
                  <a:gd name="connsiteX75" fmla="*/ 347662 w 585801"/>
                  <a:gd name="connsiteY75" fmla="*/ 426244 h 433387"/>
                  <a:gd name="connsiteX76" fmla="*/ 338137 w 585801"/>
                  <a:gd name="connsiteY76" fmla="*/ 395287 h 433387"/>
                  <a:gd name="connsiteX77" fmla="*/ 309562 w 585801"/>
                  <a:gd name="connsiteY77" fmla="*/ 419100 h 433387"/>
                  <a:gd name="connsiteX78" fmla="*/ 302419 w 585801"/>
                  <a:gd name="connsiteY78" fmla="*/ 423862 h 433387"/>
                  <a:gd name="connsiteX79" fmla="*/ 280987 w 585801"/>
                  <a:gd name="connsiteY79" fmla="*/ 421481 h 433387"/>
                  <a:gd name="connsiteX80" fmla="*/ 271462 w 585801"/>
                  <a:gd name="connsiteY80" fmla="*/ 409575 h 433387"/>
                  <a:gd name="connsiteX81" fmla="*/ 264319 w 585801"/>
                  <a:gd name="connsiteY81" fmla="*/ 402431 h 433387"/>
                  <a:gd name="connsiteX82" fmla="*/ 259556 w 585801"/>
                  <a:gd name="connsiteY82" fmla="*/ 395287 h 433387"/>
                  <a:gd name="connsiteX83" fmla="*/ 261937 w 585801"/>
                  <a:gd name="connsiteY83" fmla="*/ 381000 h 433387"/>
                  <a:gd name="connsiteX84" fmla="*/ 266700 w 585801"/>
                  <a:gd name="connsiteY84" fmla="*/ 366712 h 433387"/>
                  <a:gd name="connsiteX85" fmla="*/ 259556 w 585801"/>
                  <a:gd name="connsiteY85" fmla="*/ 371475 h 433387"/>
                  <a:gd name="connsiteX86" fmla="*/ 242887 w 585801"/>
                  <a:gd name="connsiteY86" fmla="*/ 392906 h 433387"/>
                  <a:gd name="connsiteX87" fmla="*/ 238125 w 585801"/>
                  <a:gd name="connsiteY87" fmla="*/ 400050 h 433387"/>
                  <a:gd name="connsiteX88" fmla="*/ 190500 w 585801"/>
                  <a:gd name="connsiteY88" fmla="*/ 390525 h 433387"/>
                  <a:gd name="connsiteX89" fmla="*/ 188119 w 585801"/>
                  <a:gd name="connsiteY89" fmla="*/ 383381 h 433387"/>
                  <a:gd name="connsiteX90" fmla="*/ 178594 w 585801"/>
                  <a:gd name="connsiteY90" fmla="*/ 404812 h 433387"/>
                  <a:gd name="connsiteX91" fmla="*/ 171450 w 585801"/>
                  <a:gd name="connsiteY91" fmla="*/ 409575 h 433387"/>
                  <a:gd name="connsiteX92" fmla="*/ 157162 w 585801"/>
                  <a:gd name="connsiteY92" fmla="*/ 414337 h 433387"/>
                  <a:gd name="connsiteX93" fmla="*/ 126206 w 585801"/>
                  <a:gd name="connsiteY93" fmla="*/ 411956 h 433387"/>
                  <a:gd name="connsiteX94" fmla="*/ 104775 w 585801"/>
                  <a:gd name="connsiteY94" fmla="*/ 395287 h 433387"/>
                  <a:gd name="connsiteX95" fmla="*/ 102394 w 585801"/>
                  <a:gd name="connsiteY95" fmla="*/ 388144 h 433387"/>
                  <a:gd name="connsiteX96" fmla="*/ 104775 w 585801"/>
                  <a:gd name="connsiteY96" fmla="*/ 378619 h 433387"/>
                  <a:gd name="connsiteX97" fmla="*/ 116681 w 585801"/>
                  <a:gd name="connsiteY97" fmla="*/ 366712 h 433387"/>
                  <a:gd name="connsiteX98" fmla="*/ 123825 w 585801"/>
                  <a:gd name="connsiteY98" fmla="*/ 364331 h 433387"/>
                  <a:gd name="connsiteX99" fmla="*/ 169069 w 585801"/>
                  <a:gd name="connsiteY99" fmla="*/ 361950 h 433387"/>
                  <a:gd name="connsiteX100" fmla="*/ 173831 w 585801"/>
                  <a:gd name="connsiteY100" fmla="*/ 335756 h 433387"/>
                  <a:gd name="connsiteX101" fmla="*/ 166687 w 585801"/>
                  <a:gd name="connsiteY101" fmla="*/ 338137 h 433387"/>
                  <a:gd name="connsiteX102" fmla="*/ 92869 w 585801"/>
                  <a:gd name="connsiteY102" fmla="*/ 345281 h 433387"/>
                  <a:gd name="connsiteX103" fmla="*/ 88106 w 585801"/>
                  <a:gd name="connsiteY103" fmla="*/ 352425 h 433387"/>
                  <a:gd name="connsiteX104" fmla="*/ 80962 w 585801"/>
                  <a:gd name="connsiteY104" fmla="*/ 366712 h 433387"/>
                  <a:gd name="connsiteX105" fmla="*/ 78581 w 585801"/>
                  <a:gd name="connsiteY105" fmla="*/ 373856 h 433387"/>
                  <a:gd name="connsiteX106" fmla="*/ 64294 w 585801"/>
                  <a:gd name="connsiteY106" fmla="*/ 378619 h 433387"/>
                  <a:gd name="connsiteX107" fmla="*/ 35719 w 585801"/>
                  <a:gd name="connsiteY107" fmla="*/ 376237 h 433387"/>
                  <a:gd name="connsiteX108" fmla="*/ 30956 w 585801"/>
                  <a:gd name="connsiteY108" fmla="*/ 369094 h 433387"/>
                  <a:gd name="connsiteX109" fmla="*/ 23812 w 585801"/>
                  <a:gd name="connsiteY109" fmla="*/ 364331 h 433387"/>
                  <a:gd name="connsiteX110" fmla="*/ 19050 w 585801"/>
                  <a:gd name="connsiteY110" fmla="*/ 357187 h 433387"/>
                  <a:gd name="connsiteX111" fmla="*/ 21431 w 585801"/>
                  <a:gd name="connsiteY111" fmla="*/ 338137 h 433387"/>
                  <a:gd name="connsiteX112" fmla="*/ 42862 w 585801"/>
                  <a:gd name="connsiteY112" fmla="*/ 326231 h 433387"/>
                  <a:gd name="connsiteX113" fmla="*/ 59531 w 585801"/>
                  <a:gd name="connsiteY113" fmla="*/ 323850 h 433387"/>
                  <a:gd name="connsiteX114" fmla="*/ 66675 w 585801"/>
                  <a:gd name="connsiteY114" fmla="*/ 321469 h 433387"/>
                  <a:gd name="connsiteX115" fmla="*/ 57150 w 585801"/>
                  <a:gd name="connsiteY115" fmla="*/ 319087 h 433387"/>
                  <a:gd name="connsiteX116" fmla="*/ 11906 w 585801"/>
                  <a:gd name="connsiteY116" fmla="*/ 316706 h 433387"/>
                  <a:gd name="connsiteX117" fmla="*/ 2381 w 585801"/>
                  <a:gd name="connsiteY117" fmla="*/ 314325 h 433387"/>
                  <a:gd name="connsiteX118" fmla="*/ 0 w 585801"/>
                  <a:gd name="connsiteY118" fmla="*/ 307181 h 433387"/>
                  <a:gd name="connsiteX119" fmla="*/ 2381 w 585801"/>
                  <a:gd name="connsiteY119" fmla="*/ 276225 h 433387"/>
                  <a:gd name="connsiteX120" fmla="*/ 7144 w 585801"/>
                  <a:gd name="connsiteY120" fmla="*/ 261937 h 433387"/>
                  <a:gd name="connsiteX121" fmla="*/ 9525 w 585801"/>
                  <a:gd name="connsiteY121" fmla="*/ 254794 h 433387"/>
                  <a:gd name="connsiteX122" fmla="*/ 11906 w 585801"/>
                  <a:gd name="connsiteY122" fmla="*/ 223837 h 433387"/>
                  <a:gd name="connsiteX123" fmla="*/ 14287 w 585801"/>
                  <a:gd name="connsiteY123" fmla="*/ 216694 h 433387"/>
                  <a:gd name="connsiteX124" fmla="*/ 21431 w 585801"/>
                  <a:gd name="connsiteY124" fmla="*/ 211931 h 433387"/>
                  <a:gd name="connsiteX125" fmla="*/ 2381 w 585801"/>
                  <a:gd name="connsiteY125" fmla="*/ 226219 h 4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85801" h="433387">
                    <a:moveTo>
                      <a:pt x="2381" y="226219"/>
                    </a:moveTo>
                    <a:cubicBezTo>
                      <a:pt x="1190" y="227013"/>
                      <a:pt x="10462" y="220041"/>
                      <a:pt x="14287" y="216694"/>
                    </a:cubicBezTo>
                    <a:cubicBezTo>
                      <a:pt x="16821" y="214476"/>
                      <a:pt x="18629" y="211418"/>
                      <a:pt x="21431" y="209550"/>
                    </a:cubicBezTo>
                    <a:cubicBezTo>
                      <a:pt x="25337" y="206946"/>
                      <a:pt x="41137" y="205075"/>
                      <a:pt x="42862" y="204787"/>
                    </a:cubicBezTo>
                    <a:cubicBezTo>
                      <a:pt x="50800" y="205581"/>
                      <a:pt x="59178" y="204443"/>
                      <a:pt x="66675" y="207169"/>
                    </a:cubicBezTo>
                    <a:cubicBezTo>
                      <a:pt x="69034" y="208027"/>
                      <a:pt x="68643" y="216788"/>
                      <a:pt x="69056" y="214312"/>
                    </a:cubicBezTo>
                    <a:cubicBezTo>
                      <a:pt x="71017" y="202542"/>
                      <a:pt x="68673" y="190202"/>
                      <a:pt x="71437" y="178594"/>
                    </a:cubicBezTo>
                    <a:cubicBezTo>
                      <a:pt x="74058" y="167585"/>
                      <a:pt x="80445" y="164651"/>
                      <a:pt x="88106" y="159544"/>
                    </a:cubicBezTo>
                    <a:cubicBezTo>
                      <a:pt x="89694" y="157163"/>
                      <a:pt x="90715" y="154285"/>
                      <a:pt x="92869" y="152400"/>
                    </a:cubicBezTo>
                    <a:cubicBezTo>
                      <a:pt x="97176" y="148631"/>
                      <a:pt x="107156" y="142875"/>
                      <a:pt x="107156" y="142875"/>
                    </a:cubicBezTo>
                    <a:lnTo>
                      <a:pt x="104775" y="121444"/>
                    </a:lnTo>
                    <a:lnTo>
                      <a:pt x="109537" y="107156"/>
                    </a:lnTo>
                    <a:cubicBezTo>
                      <a:pt x="110740" y="103545"/>
                      <a:pt x="125049" y="96237"/>
                      <a:pt x="130969" y="95250"/>
                    </a:cubicBezTo>
                    <a:cubicBezTo>
                      <a:pt x="138059" y="94068"/>
                      <a:pt x="145256" y="93663"/>
                      <a:pt x="152400" y="92869"/>
                    </a:cubicBezTo>
                    <a:cubicBezTo>
                      <a:pt x="161916" y="86524"/>
                      <a:pt x="159251" y="90615"/>
                      <a:pt x="161925" y="78581"/>
                    </a:cubicBezTo>
                    <a:cubicBezTo>
                      <a:pt x="162803" y="74630"/>
                      <a:pt x="163324" y="70601"/>
                      <a:pt x="164306" y="66675"/>
                    </a:cubicBezTo>
                    <a:cubicBezTo>
                      <a:pt x="164915" y="64240"/>
                      <a:pt x="164644" y="60990"/>
                      <a:pt x="166687" y="59531"/>
                    </a:cubicBezTo>
                    <a:cubicBezTo>
                      <a:pt x="170772" y="56613"/>
                      <a:pt x="176212" y="56357"/>
                      <a:pt x="180975" y="54769"/>
                    </a:cubicBezTo>
                    <a:cubicBezTo>
                      <a:pt x="186643" y="52880"/>
                      <a:pt x="191655" y="51004"/>
                      <a:pt x="197644" y="50006"/>
                    </a:cubicBezTo>
                    <a:cubicBezTo>
                      <a:pt x="203956" y="48954"/>
                      <a:pt x="210344" y="48419"/>
                      <a:pt x="216694" y="47625"/>
                    </a:cubicBezTo>
                    <a:cubicBezTo>
                      <a:pt x="219869" y="42862"/>
                      <a:pt x="224409" y="38767"/>
                      <a:pt x="226219" y="33337"/>
                    </a:cubicBezTo>
                    <a:cubicBezTo>
                      <a:pt x="231886" y="16335"/>
                      <a:pt x="226804" y="21835"/>
                      <a:pt x="238125" y="14287"/>
                    </a:cubicBezTo>
                    <a:cubicBezTo>
                      <a:pt x="245094" y="15449"/>
                      <a:pt x="254406" y="14993"/>
                      <a:pt x="259556" y="21431"/>
                    </a:cubicBezTo>
                    <a:cubicBezTo>
                      <a:pt x="261124" y="23391"/>
                      <a:pt x="261143" y="26194"/>
                      <a:pt x="261937" y="28575"/>
                    </a:cubicBezTo>
                    <a:cubicBezTo>
                      <a:pt x="264318" y="26987"/>
                      <a:pt x="267293" y="26047"/>
                      <a:pt x="269081" y="23812"/>
                    </a:cubicBezTo>
                    <a:cubicBezTo>
                      <a:pt x="270649" y="21852"/>
                      <a:pt x="269687" y="18444"/>
                      <a:pt x="271462" y="16669"/>
                    </a:cubicBezTo>
                    <a:cubicBezTo>
                      <a:pt x="273237" y="14894"/>
                      <a:pt x="276361" y="15410"/>
                      <a:pt x="278606" y="14287"/>
                    </a:cubicBezTo>
                    <a:cubicBezTo>
                      <a:pt x="295047" y="6067"/>
                      <a:pt x="275456" y="12098"/>
                      <a:pt x="295275" y="7144"/>
                    </a:cubicBezTo>
                    <a:cubicBezTo>
                      <a:pt x="302419" y="7938"/>
                      <a:pt x="309658" y="8116"/>
                      <a:pt x="316706" y="9525"/>
                    </a:cubicBezTo>
                    <a:cubicBezTo>
                      <a:pt x="321629" y="10509"/>
                      <a:pt x="330994" y="14287"/>
                      <a:pt x="330994" y="14287"/>
                    </a:cubicBezTo>
                    <a:cubicBezTo>
                      <a:pt x="331788" y="16668"/>
                      <a:pt x="330865" y="21431"/>
                      <a:pt x="333375" y="21431"/>
                    </a:cubicBezTo>
                    <a:cubicBezTo>
                      <a:pt x="336237" y="21431"/>
                      <a:pt x="336305" y="16486"/>
                      <a:pt x="338137" y="14287"/>
                    </a:cubicBezTo>
                    <a:cubicBezTo>
                      <a:pt x="341897" y="9775"/>
                      <a:pt x="347076" y="5056"/>
                      <a:pt x="352425" y="2381"/>
                    </a:cubicBezTo>
                    <a:cubicBezTo>
                      <a:pt x="354670" y="1258"/>
                      <a:pt x="357188" y="794"/>
                      <a:pt x="359569" y="0"/>
                    </a:cubicBezTo>
                    <a:cubicBezTo>
                      <a:pt x="378619" y="794"/>
                      <a:pt x="397701" y="1023"/>
                      <a:pt x="416719" y="2381"/>
                    </a:cubicBezTo>
                    <a:cubicBezTo>
                      <a:pt x="420530" y="2653"/>
                      <a:pt x="429389" y="5811"/>
                      <a:pt x="433387" y="7144"/>
                    </a:cubicBezTo>
                    <a:cubicBezTo>
                      <a:pt x="434975" y="9525"/>
                      <a:pt x="436870" y="11727"/>
                      <a:pt x="438150" y="14287"/>
                    </a:cubicBezTo>
                    <a:cubicBezTo>
                      <a:pt x="441820" y="21627"/>
                      <a:pt x="442092" y="33920"/>
                      <a:pt x="442912" y="40481"/>
                    </a:cubicBezTo>
                    <a:cubicBezTo>
                      <a:pt x="444500" y="38100"/>
                      <a:pt x="445248" y="34854"/>
                      <a:pt x="447675" y="33337"/>
                    </a:cubicBezTo>
                    <a:cubicBezTo>
                      <a:pt x="451932" y="30676"/>
                      <a:pt x="461962" y="28575"/>
                      <a:pt x="461962" y="28575"/>
                    </a:cubicBezTo>
                    <a:cubicBezTo>
                      <a:pt x="472320" y="29438"/>
                      <a:pt x="497519" y="31143"/>
                      <a:pt x="509587" y="33337"/>
                    </a:cubicBezTo>
                    <a:cubicBezTo>
                      <a:pt x="512057" y="33786"/>
                      <a:pt x="514350" y="34925"/>
                      <a:pt x="516731" y="35719"/>
                    </a:cubicBezTo>
                    <a:cubicBezTo>
                      <a:pt x="521025" y="40012"/>
                      <a:pt x="526149" y="44201"/>
                      <a:pt x="528637" y="50006"/>
                    </a:cubicBezTo>
                    <a:cubicBezTo>
                      <a:pt x="530543" y="54452"/>
                      <a:pt x="532583" y="71687"/>
                      <a:pt x="535781" y="73819"/>
                    </a:cubicBezTo>
                    <a:cubicBezTo>
                      <a:pt x="540544" y="76994"/>
                      <a:pt x="546022" y="79297"/>
                      <a:pt x="550069" y="83344"/>
                    </a:cubicBezTo>
                    <a:cubicBezTo>
                      <a:pt x="559236" y="92511"/>
                      <a:pt x="554410" y="88619"/>
                      <a:pt x="564356" y="95250"/>
                    </a:cubicBezTo>
                    <a:cubicBezTo>
                      <a:pt x="565944" y="100012"/>
                      <a:pt x="569477" y="104530"/>
                      <a:pt x="569119" y="109537"/>
                    </a:cubicBezTo>
                    <a:cubicBezTo>
                      <a:pt x="566558" y="145379"/>
                      <a:pt x="570260" y="132306"/>
                      <a:pt x="564356" y="150019"/>
                    </a:cubicBezTo>
                    <a:cubicBezTo>
                      <a:pt x="568910" y="163681"/>
                      <a:pt x="563476" y="150927"/>
                      <a:pt x="573881" y="164306"/>
                    </a:cubicBezTo>
                    <a:cubicBezTo>
                      <a:pt x="583433" y="176588"/>
                      <a:pt x="582194" y="174959"/>
                      <a:pt x="585787" y="185737"/>
                    </a:cubicBezTo>
                    <a:cubicBezTo>
                      <a:pt x="585269" y="191950"/>
                      <a:pt x="588078" y="213908"/>
                      <a:pt x="578644" y="221456"/>
                    </a:cubicBezTo>
                    <a:cubicBezTo>
                      <a:pt x="576684" y="223024"/>
                      <a:pt x="573881" y="223043"/>
                      <a:pt x="571500" y="223837"/>
                    </a:cubicBezTo>
                    <a:cubicBezTo>
                      <a:pt x="569931" y="228544"/>
                      <a:pt x="568553" y="234767"/>
                      <a:pt x="564356" y="238125"/>
                    </a:cubicBezTo>
                    <a:cubicBezTo>
                      <a:pt x="562396" y="239693"/>
                      <a:pt x="559593" y="239712"/>
                      <a:pt x="557212" y="240506"/>
                    </a:cubicBezTo>
                    <a:cubicBezTo>
                      <a:pt x="573523" y="256817"/>
                      <a:pt x="567764" y="249190"/>
                      <a:pt x="576262" y="261937"/>
                    </a:cubicBezTo>
                    <a:cubicBezTo>
                      <a:pt x="579824" y="276181"/>
                      <a:pt x="580810" y="275566"/>
                      <a:pt x="576262" y="295275"/>
                    </a:cubicBezTo>
                    <a:cubicBezTo>
                      <a:pt x="575618" y="298064"/>
                      <a:pt x="573735" y="300631"/>
                      <a:pt x="571500" y="302419"/>
                    </a:cubicBezTo>
                    <a:cubicBezTo>
                      <a:pt x="569060" y="304371"/>
                      <a:pt x="553042" y="307063"/>
                      <a:pt x="552450" y="307181"/>
                    </a:cubicBezTo>
                    <a:cubicBezTo>
                      <a:pt x="554037" y="309562"/>
                      <a:pt x="555188" y="312301"/>
                      <a:pt x="557212" y="314325"/>
                    </a:cubicBezTo>
                    <a:cubicBezTo>
                      <a:pt x="559236" y="316349"/>
                      <a:pt x="562471" y="316933"/>
                      <a:pt x="564356" y="319087"/>
                    </a:cubicBezTo>
                    <a:cubicBezTo>
                      <a:pt x="568125" y="323395"/>
                      <a:pt x="570706" y="328612"/>
                      <a:pt x="573881" y="333375"/>
                    </a:cubicBezTo>
                    <a:lnTo>
                      <a:pt x="578644" y="340519"/>
                    </a:lnTo>
                    <a:cubicBezTo>
                      <a:pt x="576717" y="354006"/>
                      <a:pt x="577088" y="355486"/>
                      <a:pt x="573881" y="366712"/>
                    </a:cubicBezTo>
                    <a:cubicBezTo>
                      <a:pt x="573191" y="369126"/>
                      <a:pt x="573275" y="372081"/>
                      <a:pt x="571500" y="373856"/>
                    </a:cubicBezTo>
                    <a:cubicBezTo>
                      <a:pt x="569725" y="375631"/>
                      <a:pt x="566737" y="375443"/>
                      <a:pt x="564356" y="376237"/>
                    </a:cubicBezTo>
                    <a:cubicBezTo>
                      <a:pt x="517043" y="372858"/>
                      <a:pt x="536763" y="363113"/>
                      <a:pt x="528637" y="392906"/>
                    </a:cubicBezTo>
                    <a:cubicBezTo>
                      <a:pt x="527884" y="395667"/>
                      <a:pt x="525899" y="398026"/>
                      <a:pt x="523875" y="400050"/>
                    </a:cubicBezTo>
                    <a:cubicBezTo>
                      <a:pt x="521851" y="402074"/>
                      <a:pt x="519346" y="403650"/>
                      <a:pt x="516731" y="404812"/>
                    </a:cubicBezTo>
                    <a:cubicBezTo>
                      <a:pt x="512144" y="406851"/>
                      <a:pt x="502444" y="409575"/>
                      <a:pt x="502444" y="409575"/>
                    </a:cubicBezTo>
                    <a:cubicBezTo>
                      <a:pt x="483394" y="408781"/>
                      <a:pt x="464361" y="407194"/>
                      <a:pt x="445294" y="407194"/>
                    </a:cubicBezTo>
                    <a:cubicBezTo>
                      <a:pt x="429491" y="407194"/>
                      <a:pt x="439752" y="408764"/>
                      <a:pt x="433387" y="416719"/>
                    </a:cubicBezTo>
                    <a:cubicBezTo>
                      <a:pt x="431599" y="418954"/>
                      <a:pt x="428859" y="420319"/>
                      <a:pt x="426244" y="421481"/>
                    </a:cubicBezTo>
                    <a:cubicBezTo>
                      <a:pt x="421656" y="423520"/>
                      <a:pt x="416133" y="423459"/>
                      <a:pt x="411956" y="426244"/>
                    </a:cubicBezTo>
                    <a:cubicBezTo>
                      <a:pt x="401444" y="433251"/>
                      <a:pt x="407618" y="430445"/>
                      <a:pt x="392906" y="433387"/>
                    </a:cubicBezTo>
                    <a:cubicBezTo>
                      <a:pt x="380206" y="432593"/>
                      <a:pt x="367375" y="432990"/>
                      <a:pt x="354806" y="431006"/>
                    </a:cubicBezTo>
                    <a:cubicBezTo>
                      <a:pt x="351979" y="430560"/>
                      <a:pt x="349179" y="428671"/>
                      <a:pt x="347662" y="426244"/>
                    </a:cubicBezTo>
                    <a:cubicBezTo>
                      <a:pt x="345930" y="423473"/>
                      <a:pt x="338688" y="397215"/>
                      <a:pt x="338137" y="395287"/>
                    </a:cubicBezTo>
                    <a:cubicBezTo>
                      <a:pt x="319802" y="413623"/>
                      <a:pt x="329455" y="405839"/>
                      <a:pt x="309562" y="419100"/>
                    </a:cubicBezTo>
                    <a:lnTo>
                      <a:pt x="302419" y="423862"/>
                    </a:lnTo>
                    <a:cubicBezTo>
                      <a:pt x="295275" y="423068"/>
                      <a:pt x="287960" y="423224"/>
                      <a:pt x="280987" y="421481"/>
                    </a:cubicBezTo>
                    <a:cubicBezTo>
                      <a:pt x="270339" y="418819"/>
                      <a:pt x="275992" y="416370"/>
                      <a:pt x="271462" y="409575"/>
                    </a:cubicBezTo>
                    <a:cubicBezTo>
                      <a:pt x="269594" y="406773"/>
                      <a:pt x="266475" y="405018"/>
                      <a:pt x="264319" y="402431"/>
                    </a:cubicBezTo>
                    <a:cubicBezTo>
                      <a:pt x="262487" y="400232"/>
                      <a:pt x="261144" y="397668"/>
                      <a:pt x="259556" y="395287"/>
                    </a:cubicBezTo>
                    <a:cubicBezTo>
                      <a:pt x="260350" y="390525"/>
                      <a:pt x="260766" y="385684"/>
                      <a:pt x="261937" y="381000"/>
                    </a:cubicBezTo>
                    <a:cubicBezTo>
                      <a:pt x="263155" y="376130"/>
                      <a:pt x="270877" y="363927"/>
                      <a:pt x="266700" y="366712"/>
                    </a:cubicBezTo>
                    <a:cubicBezTo>
                      <a:pt x="264319" y="368300"/>
                      <a:pt x="261755" y="369643"/>
                      <a:pt x="259556" y="371475"/>
                    </a:cubicBezTo>
                    <a:cubicBezTo>
                      <a:pt x="251163" y="378469"/>
                      <a:pt x="249524" y="382950"/>
                      <a:pt x="242887" y="392906"/>
                    </a:cubicBezTo>
                    <a:lnTo>
                      <a:pt x="238125" y="400050"/>
                    </a:lnTo>
                    <a:cubicBezTo>
                      <a:pt x="208732" y="398417"/>
                      <a:pt x="199933" y="409395"/>
                      <a:pt x="190500" y="390525"/>
                    </a:cubicBezTo>
                    <a:cubicBezTo>
                      <a:pt x="189378" y="388280"/>
                      <a:pt x="188913" y="385762"/>
                      <a:pt x="188119" y="383381"/>
                    </a:cubicBezTo>
                    <a:cubicBezTo>
                      <a:pt x="185761" y="390453"/>
                      <a:pt x="184254" y="399152"/>
                      <a:pt x="178594" y="404812"/>
                    </a:cubicBezTo>
                    <a:cubicBezTo>
                      <a:pt x="176570" y="406836"/>
                      <a:pt x="174065" y="408413"/>
                      <a:pt x="171450" y="409575"/>
                    </a:cubicBezTo>
                    <a:cubicBezTo>
                      <a:pt x="166862" y="411614"/>
                      <a:pt x="157162" y="414337"/>
                      <a:pt x="157162" y="414337"/>
                    </a:cubicBezTo>
                    <a:cubicBezTo>
                      <a:pt x="146843" y="413543"/>
                      <a:pt x="136214" y="414590"/>
                      <a:pt x="126206" y="411956"/>
                    </a:cubicBezTo>
                    <a:cubicBezTo>
                      <a:pt x="118476" y="409922"/>
                      <a:pt x="110460" y="400972"/>
                      <a:pt x="104775" y="395287"/>
                    </a:cubicBezTo>
                    <a:cubicBezTo>
                      <a:pt x="103981" y="392906"/>
                      <a:pt x="102394" y="390654"/>
                      <a:pt x="102394" y="388144"/>
                    </a:cubicBezTo>
                    <a:cubicBezTo>
                      <a:pt x="102394" y="384871"/>
                      <a:pt x="103486" y="381627"/>
                      <a:pt x="104775" y="378619"/>
                    </a:cubicBezTo>
                    <a:cubicBezTo>
                      <a:pt x="107373" y="372557"/>
                      <a:pt x="110908" y="369599"/>
                      <a:pt x="116681" y="366712"/>
                    </a:cubicBezTo>
                    <a:cubicBezTo>
                      <a:pt x="118926" y="365589"/>
                      <a:pt x="121325" y="364558"/>
                      <a:pt x="123825" y="364331"/>
                    </a:cubicBezTo>
                    <a:cubicBezTo>
                      <a:pt x="138865" y="362964"/>
                      <a:pt x="153988" y="362744"/>
                      <a:pt x="169069" y="361950"/>
                    </a:cubicBezTo>
                    <a:cubicBezTo>
                      <a:pt x="181297" y="357874"/>
                      <a:pt x="184355" y="359435"/>
                      <a:pt x="173831" y="335756"/>
                    </a:cubicBezTo>
                    <a:cubicBezTo>
                      <a:pt x="172812" y="333462"/>
                      <a:pt x="169068" y="337343"/>
                      <a:pt x="166687" y="338137"/>
                    </a:cubicBezTo>
                    <a:cubicBezTo>
                      <a:pt x="139404" y="356330"/>
                      <a:pt x="175128" y="334313"/>
                      <a:pt x="92869" y="345281"/>
                    </a:cubicBezTo>
                    <a:cubicBezTo>
                      <a:pt x="90032" y="345659"/>
                      <a:pt x="89694" y="350044"/>
                      <a:pt x="88106" y="352425"/>
                    </a:cubicBezTo>
                    <a:cubicBezTo>
                      <a:pt x="82121" y="370382"/>
                      <a:pt x="90195" y="348248"/>
                      <a:pt x="80962" y="366712"/>
                    </a:cubicBezTo>
                    <a:cubicBezTo>
                      <a:pt x="79839" y="368957"/>
                      <a:pt x="80623" y="372397"/>
                      <a:pt x="78581" y="373856"/>
                    </a:cubicBezTo>
                    <a:cubicBezTo>
                      <a:pt x="74496" y="376774"/>
                      <a:pt x="64294" y="378619"/>
                      <a:pt x="64294" y="378619"/>
                    </a:cubicBezTo>
                    <a:cubicBezTo>
                      <a:pt x="54769" y="377825"/>
                      <a:pt x="44909" y="378863"/>
                      <a:pt x="35719" y="376237"/>
                    </a:cubicBezTo>
                    <a:cubicBezTo>
                      <a:pt x="32967" y="375451"/>
                      <a:pt x="32980" y="371118"/>
                      <a:pt x="30956" y="369094"/>
                    </a:cubicBezTo>
                    <a:cubicBezTo>
                      <a:pt x="28932" y="367070"/>
                      <a:pt x="26193" y="365919"/>
                      <a:pt x="23812" y="364331"/>
                    </a:cubicBezTo>
                    <a:cubicBezTo>
                      <a:pt x="22225" y="361950"/>
                      <a:pt x="19309" y="360037"/>
                      <a:pt x="19050" y="357187"/>
                    </a:cubicBezTo>
                    <a:cubicBezTo>
                      <a:pt x="18471" y="350814"/>
                      <a:pt x="18206" y="343665"/>
                      <a:pt x="21431" y="338137"/>
                    </a:cubicBezTo>
                    <a:cubicBezTo>
                      <a:pt x="23953" y="333814"/>
                      <a:pt x="36364" y="327531"/>
                      <a:pt x="42862" y="326231"/>
                    </a:cubicBezTo>
                    <a:cubicBezTo>
                      <a:pt x="48366" y="325130"/>
                      <a:pt x="53975" y="324644"/>
                      <a:pt x="59531" y="323850"/>
                    </a:cubicBezTo>
                    <a:cubicBezTo>
                      <a:pt x="61912" y="323056"/>
                      <a:pt x="67797" y="323714"/>
                      <a:pt x="66675" y="321469"/>
                    </a:cubicBezTo>
                    <a:cubicBezTo>
                      <a:pt x="65212" y="318542"/>
                      <a:pt x="60410" y="319371"/>
                      <a:pt x="57150" y="319087"/>
                    </a:cubicBezTo>
                    <a:cubicBezTo>
                      <a:pt x="42105" y="317779"/>
                      <a:pt x="26987" y="317500"/>
                      <a:pt x="11906" y="316706"/>
                    </a:cubicBezTo>
                    <a:cubicBezTo>
                      <a:pt x="8731" y="315912"/>
                      <a:pt x="4937" y="316369"/>
                      <a:pt x="2381" y="314325"/>
                    </a:cubicBezTo>
                    <a:cubicBezTo>
                      <a:pt x="421" y="312757"/>
                      <a:pt x="0" y="309691"/>
                      <a:pt x="0" y="307181"/>
                    </a:cubicBezTo>
                    <a:cubicBezTo>
                      <a:pt x="0" y="296832"/>
                      <a:pt x="767" y="286447"/>
                      <a:pt x="2381" y="276225"/>
                    </a:cubicBezTo>
                    <a:cubicBezTo>
                      <a:pt x="3164" y="271266"/>
                      <a:pt x="5556" y="266700"/>
                      <a:pt x="7144" y="261937"/>
                    </a:cubicBezTo>
                    <a:lnTo>
                      <a:pt x="9525" y="254794"/>
                    </a:lnTo>
                    <a:cubicBezTo>
                      <a:pt x="10319" y="244475"/>
                      <a:pt x="10622" y="234107"/>
                      <a:pt x="11906" y="223837"/>
                    </a:cubicBezTo>
                    <a:cubicBezTo>
                      <a:pt x="12217" y="221347"/>
                      <a:pt x="12719" y="218654"/>
                      <a:pt x="14287" y="216694"/>
                    </a:cubicBezTo>
                    <a:cubicBezTo>
                      <a:pt x="16075" y="214459"/>
                      <a:pt x="18871" y="213211"/>
                      <a:pt x="21431" y="211931"/>
                    </a:cubicBezTo>
                    <a:cubicBezTo>
                      <a:pt x="26695" y="209299"/>
                      <a:pt x="3572" y="225425"/>
                      <a:pt x="2381" y="226219"/>
                    </a:cubicBez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FF9999"/>
                  </a:solidFill>
                  <a:effectLst/>
                  <a:latin typeface="Arial Black" pitchFamily="34" charset="0"/>
                </a:endParaRPr>
              </a:p>
            </p:txBody>
          </p:sp>
          <p:grpSp>
            <p:nvGrpSpPr>
              <p:cNvPr id="248" name="Group 247"/>
              <p:cNvGrpSpPr/>
              <p:nvPr/>
            </p:nvGrpSpPr>
            <p:grpSpPr>
              <a:xfrm>
                <a:off x="4028326" y="2689533"/>
                <a:ext cx="307371" cy="320130"/>
                <a:chOff x="4028326" y="2689533"/>
                <a:chExt cx="307371" cy="320130"/>
              </a:xfrm>
              <a:solidFill>
                <a:srgbClr val="FF9999"/>
              </a:solidFill>
            </p:grpSpPr>
            <p:sp>
              <p:nvSpPr>
                <p:cNvPr id="252" name="Oval 251"/>
                <p:cNvSpPr/>
                <p:nvPr/>
              </p:nvSpPr>
              <p:spPr bwMode="auto">
                <a:xfrm>
                  <a:off x="4028326" y="2689533"/>
                  <a:ext cx="307371" cy="320130"/>
                </a:xfrm>
                <a:prstGeom prst="ellips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Black" pitchFamily="34" charset="0"/>
                  </a:endParaRPr>
                </a:p>
              </p:txBody>
            </p:sp>
            <p:sp>
              <p:nvSpPr>
                <p:cNvPr id="253" name="Oval 252"/>
                <p:cNvSpPr/>
                <p:nvPr/>
              </p:nvSpPr>
              <p:spPr bwMode="auto">
                <a:xfrm>
                  <a:off x="4162961" y="2826725"/>
                  <a:ext cx="45719" cy="45719"/>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Black" pitchFamily="34" charset="0"/>
                  </a:endParaRPr>
                </a:p>
              </p:txBody>
            </p:sp>
          </p:grpSp>
          <p:grpSp>
            <p:nvGrpSpPr>
              <p:cNvPr id="249" name="Group 248"/>
              <p:cNvGrpSpPr/>
              <p:nvPr/>
            </p:nvGrpSpPr>
            <p:grpSpPr>
              <a:xfrm>
                <a:off x="4492637" y="2687168"/>
                <a:ext cx="307371" cy="320130"/>
                <a:chOff x="4028326" y="2689533"/>
                <a:chExt cx="307371" cy="320130"/>
              </a:xfrm>
              <a:solidFill>
                <a:srgbClr val="FF9999"/>
              </a:solidFill>
            </p:grpSpPr>
            <p:sp>
              <p:nvSpPr>
                <p:cNvPr id="250" name="Oval 249"/>
                <p:cNvSpPr/>
                <p:nvPr/>
              </p:nvSpPr>
              <p:spPr bwMode="auto">
                <a:xfrm>
                  <a:off x="4028326" y="2689533"/>
                  <a:ext cx="307371" cy="320130"/>
                </a:xfrm>
                <a:prstGeom prst="ellips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Black" pitchFamily="34" charset="0"/>
                  </a:endParaRPr>
                </a:p>
              </p:txBody>
            </p:sp>
            <p:sp>
              <p:nvSpPr>
                <p:cNvPr id="251" name="Oval 250"/>
                <p:cNvSpPr/>
                <p:nvPr/>
              </p:nvSpPr>
              <p:spPr bwMode="auto">
                <a:xfrm>
                  <a:off x="4162961" y="2826725"/>
                  <a:ext cx="45719" cy="45719"/>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Black" pitchFamily="34" charset="0"/>
                  </a:endParaRPr>
                </a:p>
              </p:txBody>
            </p:sp>
          </p:grpSp>
        </p:grpSp>
      </p:grpSp>
      <p:grpSp>
        <p:nvGrpSpPr>
          <p:cNvPr id="10" name="Group 9">
            <a:extLst>
              <a:ext uri="{FF2B5EF4-FFF2-40B4-BE49-F238E27FC236}">
                <a16:creationId xmlns:a16="http://schemas.microsoft.com/office/drawing/2014/main" id="{2B755C4D-2908-45E9-EC80-9A1AA48B9454}"/>
              </a:ext>
            </a:extLst>
          </p:cNvPr>
          <p:cNvGrpSpPr/>
          <p:nvPr/>
        </p:nvGrpSpPr>
        <p:grpSpPr>
          <a:xfrm>
            <a:off x="2588673" y="1621943"/>
            <a:ext cx="5190549" cy="5107190"/>
            <a:chOff x="2588673" y="1621943"/>
            <a:chExt cx="5190549" cy="5107190"/>
          </a:xfrm>
        </p:grpSpPr>
        <p:sp>
          <p:nvSpPr>
            <p:cNvPr id="265" name="Freeform 583"/>
            <p:cNvSpPr>
              <a:spLocks/>
            </p:cNvSpPr>
            <p:nvPr/>
          </p:nvSpPr>
          <p:spPr bwMode="auto">
            <a:xfrm>
              <a:off x="2588673" y="1621943"/>
              <a:ext cx="2661626" cy="1977615"/>
            </a:xfrm>
            <a:custGeom>
              <a:avLst/>
              <a:gdLst>
                <a:gd name="T0" fmla="*/ 0 w 768"/>
                <a:gd name="T1" fmla="*/ 0 h 1368"/>
                <a:gd name="T2" fmla="*/ 2147483647 w 768"/>
                <a:gd name="T3" fmla="*/ 2147483647 h 1368"/>
                <a:gd name="T4" fmla="*/ 0 60000 65536"/>
                <a:gd name="T5" fmla="*/ 0 60000 65536"/>
              </a:gdLst>
              <a:ahLst/>
              <a:cxnLst>
                <a:cxn ang="T4">
                  <a:pos x="T0" y="T1"/>
                </a:cxn>
                <a:cxn ang="T5">
                  <a:pos x="T2" y="T3"/>
                </a:cxn>
              </a:cxnLst>
              <a:rect l="0" t="0" r="r" b="b"/>
              <a:pathLst>
                <a:path w="768" h="1368">
                  <a:moveTo>
                    <a:pt x="0" y="0"/>
                  </a:moveTo>
                  <a:lnTo>
                    <a:pt x="768" y="1368"/>
                  </a:lnTo>
                </a:path>
              </a:pathLst>
            </a:custGeom>
            <a:noFill/>
            <a:ln w="38100" cap="rnd" cmpd="sng">
              <a:solidFill>
                <a:schemeClr val="bg2">
                  <a:lumMod val="9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ounded Rectangle 13"/>
            <p:cNvSpPr/>
            <p:nvPr/>
          </p:nvSpPr>
          <p:spPr>
            <a:xfrm>
              <a:off x="3957850" y="4792966"/>
              <a:ext cx="3821372" cy="1936167"/>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a:solidFill>
                  <a:schemeClr val="tx1"/>
                </a:solidFill>
                <a:latin typeface="Segoe Condensed" panose="020B0606040200020203" pitchFamily="34" charset="0"/>
                <a:cs typeface="Arial" panose="020B0604020202020204" pitchFamily="34" charset="0"/>
              </a:endParaRPr>
            </a:p>
            <a:p>
              <a:r>
                <a:rPr lang="en-GB" sz="1400" dirty="0">
                  <a:solidFill>
                    <a:schemeClr val="tx1"/>
                  </a:solidFill>
                  <a:latin typeface="Segoe Condensed" panose="020B0606040200020203" pitchFamily="34" charset="0"/>
                  <a:cs typeface="Arial" panose="020B0604020202020204" pitchFamily="34" charset="0"/>
                </a:rPr>
                <a:t>Humans are infected either through:</a:t>
              </a:r>
            </a:p>
            <a:p>
              <a:pPr marL="285750" indent="-285750">
                <a:buClr>
                  <a:srgbClr val="0070C0"/>
                </a:buClr>
                <a:buFont typeface="Arial" panose="020B0604020202020204" pitchFamily="34" charset="0"/>
                <a:buChar char="•"/>
              </a:pPr>
              <a:r>
                <a:rPr lang="en-GB" sz="1400" dirty="0">
                  <a:solidFill>
                    <a:schemeClr val="tx1"/>
                  </a:solidFill>
                  <a:latin typeface="Segoe Condensed" panose="020B0606040200020203" pitchFamily="34" charset="0"/>
                  <a:cs typeface="Arial" panose="020B0604020202020204" pitchFamily="34" charset="0"/>
                </a:rPr>
                <a:t>handling infected dead or sick animals found in the forest (more frequent); </a:t>
              </a:r>
            </a:p>
            <a:p>
              <a:pPr marL="285750" indent="-285750">
                <a:buClr>
                  <a:srgbClr val="0070C0"/>
                </a:buClr>
                <a:buFont typeface="Arial" panose="020B0604020202020204" pitchFamily="34" charset="0"/>
                <a:buChar char="•"/>
              </a:pPr>
              <a:r>
                <a:rPr lang="en-GB" sz="1400" dirty="0">
                  <a:solidFill>
                    <a:schemeClr val="tx1"/>
                  </a:solidFill>
                  <a:latin typeface="Segoe Condensed" panose="020B0606040200020203" pitchFamily="34" charset="0"/>
                  <a:cs typeface="Arial" panose="020B0604020202020204" pitchFamily="34" charset="0"/>
                </a:rPr>
                <a:t> or through direct contact with infected bats (rare event).</a:t>
              </a:r>
              <a:endParaRPr lang="en-GB" sz="1400" dirty="0">
                <a:latin typeface="Segoe Condensed" panose="020B0606040200020203" pitchFamily="34" charset="0"/>
                <a:cs typeface="Arial" panose="020B0604020202020204" pitchFamily="34" charset="0"/>
              </a:endParaRPr>
            </a:p>
          </p:txBody>
        </p:sp>
        <p:sp>
          <p:nvSpPr>
            <p:cNvPr id="15" name="Rounded Rectangle 14"/>
            <p:cNvSpPr/>
            <p:nvPr/>
          </p:nvSpPr>
          <p:spPr>
            <a:xfrm>
              <a:off x="3957849" y="4393809"/>
              <a:ext cx="3821373" cy="468000"/>
            </a:xfrm>
            <a:prstGeom prst="roundRect">
              <a:avLst>
                <a:gd name="adj" fmla="val 18469"/>
              </a:avLst>
            </a:prstGeom>
            <a:solidFill>
              <a:srgbClr val="0070C0"/>
            </a:solidFill>
            <a:ln>
              <a:solidFill>
                <a:srgbClr val="008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latin typeface="Segoe Condensed" panose="020B0606040200020203" pitchFamily="34" charset="0"/>
                  <a:cs typeface="Arial" panose="020B0604020202020204" pitchFamily="34" charset="0"/>
                </a:rPr>
                <a:t>3. Introduction in human population</a:t>
              </a:r>
            </a:p>
          </p:txBody>
        </p:sp>
        <p:grpSp>
          <p:nvGrpSpPr>
            <p:cNvPr id="213" name="Group 562"/>
            <p:cNvGrpSpPr>
              <a:grpSpLocks/>
            </p:cNvGrpSpPr>
            <p:nvPr/>
          </p:nvGrpSpPr>
          <p:grpSpPr bwMode="auto">
            <a:xfrm>
              <a:off x="5373066" y="2862165"/>
              <a:ext cx="792163" cy="1341438"/>
              <a:chOff x="1792" y="5"/>
              <a:chExt cx="2175" cy="4310"/>
            </a:xfrm>
          </p:grpSpPr>
          <p:sp>
            <p:nvSpPr>
              <p:cNvPr id="214" name="Freeform 563"/>
              <p:cNvSpPr>
                <a:spLocks/>
              </p:cNvSpPr>
              <p:nvPr/>
            </p:nvSpPr>
            <p:spPr bwMode="auto">
              <a:xfrm>
                <a:off x="1792" y="5"/>
                <a:ext cx="2175" cy="4310"/>
              </a:xfrm>
              <a:custGeom>
                <a:avLst/>
                <a:gdLst>
                  <a:gd name="T0" fmla="*/ 352 w 4352"/>
                  <a:gd name="T1" fmla="*/ 1681 h 8622"/>
                  <a:gd name="T2" fmla="*/ 356 w 4352"/>
                  <a:gd name="T3" fmla="*/ 1480 h 8622"/>
                  <a:gd name="T4" fmla="*/ 316 w 4352"/>
                  <a:gd name="T5" fmla="*/ 1192 h 8622"/>
                  <a:gd name="T6" fmla="*/ 349 w 4352"/>
                  <a:gd name="T7" fmla="*/ 987 h 8622"/>
                  <a:gd name="T8" fmla="*/ 365 w 4352"/>
                  <a:gd name="T9" fmla="*/ 803 h 8622"/>
                  <a:gd name="T10" fmla="*/ 338 w 4352"/>
                  <a:gd name="T11" fmla="*/ 709 h 8622"/>
                  <a:gd name="T12" fmla="*/ 281 w 4352"/>
                  <a:gd name="T13" fmla="*/ 870 h 8622"/>
                  <a:gd name="T14" fmla="*/ 158 w 4352"/>
                  <a:gd name="T15" fmla="*/ 1057 h 8622"/>
                  <a:gd name="T16" fmla="*/ 125 w 4352"/>
                  <a:gd name="T17" fmla="*/ 1160 h 8622"/>
                  <a:gd name="T18" fmla="*/ 101 w 4352"/>
                  <a:gd name="T19" fmla="*/ 1183 h 8622"/>
                  <a:gd name="T20" fmla="*/ 58 w 4352"/>
                  <a:gd name="T21" fmla="*/ 1183 h 8622"/>
                  <a:gd name="T22" fmla="*/ 70 w 4352"/>
                  <a:gd name="T23" fmla="*/ 1111 h 8622"/>
                  <a:gd name="T24" fmla="*/ 20 w 4352"/>
                  <a:gd name="T25" fmla="*/ 1154 h 8622"/>
                  <a:gd name="T26" fmla="*/ 43 w 4352"/>
                  <a:gd name="T27" fmla="*/ 1064 h 8622"/>
                  <a:gd name="T28" fmla="*/ 12 w 4352"/>
                  <a:gd name="T29" fmla="*/ 1058 h 8622"/>
                  <a:gd name="T30" fmla="*/ 85 w 4352"/>
                  <a:gd name="T31" fmla="*/ 999 h 8622"/>
                  <a:gd name="T32" fmla="*/ 148 w 4352"/>
                  <a:gd name="T33" fmla="*/ 857 h 8622"/>
                  <a:gd name="T34" fmla="*/ 226 w 4352"/>
                  <a:gd name="T35" fmla="*/ 711 h 8622"/>
                  <a:gd name="T36" fmla="*/ 247 w 4352"/>
                  <a:gd name="T37" fmla="*/ 488 h 8622"/>
                  <a:gd name="T38" fmla="*/ 348 w 4352"/>
                  <a:gd name="T39" fmla="*/ 384 h 8622"/>
                  <a:gd name="T40" fmla="*/ 466 w 4352"/>
                  <a:gd name="T41" fmla="*/ 293 h 8622"/>
                  <a:gd name="T42" fmla="*/ 444 w 4352"/>
                  <a:gd name="T43" fmla="*/ 208 h 8622"/>
                  <a:gd name="T44" fmla="*/ 417 w 4352"/>
                  <a:gd name="T45" fmla="*/ 161 h 8622"/>
                  <a:gd name="T46" fmla="*/ 434 w 4352"/>
                  <a:gd name="T47" fmla="*/ 64 h 8622"/>
                  <a:gd name="T48" fmla="*/ 544 w 4352"/>
                  <a:gd name="T49" fmla="*/ 1 h 8622"/>
                  <a:gd name="T50" fmla="*/ 629 w 4352"/>
                  <a:gd name="T51" fmla="*/ 75 h 8622"/>
                  <a:gd name="T52" fmla="*/ 650 w 4352"/>
                  <a:gd name="T53" fmla="*/ 136 h 8622"/>
                  <a:gd name="T54" fmla="*/ 621 w 4352"/>
                  <a:gd name="T55" fmla="*/ 230 h 8622"/>
                  <a:gd name="T56" fmla="*/ 624 w 4352"/>
                  <a:gd name="T57" fmla="*/ 358 h 8622"/>
                  <a:gd name="T58" fmla="*/ 784 w 4352"/>
                  <a:gd name="T59" fmla="*/ 416 h 8622"/>
                  <a:gd name="T60" fmla="*/ 829 w 4352"/>
                  <a:gd name="T61" fmla="*/ 573 h 8622"/>
                  <a:gd name="T62" fmla="*/ 853 w 4352"/>
                  <a:gd name="T63" fmla="*/ 740 h 8622"/>
                  <a:gd name="T64" fmla="*/ 963 w 4352"/>
                  <a:gd name="T65" fmla="*/ 981 h 8622"/>
                  <a:gd name="T66" fmla="*/ 1086 w 4352"/>
                  <a:gd name="T67" fmla="*/ 1048 h 8622"/>
                  <a:gd name="T68" fmla="*/ 1028 w 4352"/>
                  <a:gd name="T69" fmla="*/ 1047 h 8622"/>
                  <a:gd name="T70" fmla="*/ 1064 w 4352"/>
                  <a:gd name="T71" fmla="*/ 1122 h 8622"/>
                  <a:gd name="T72" fmla="*/ 1038 w 4352"/>
                  <a:gd name="T73" fmla="*/ 1126 h 8622"/>
                  <a:gd name="T74" fmla="*/ 1047 w 4352"/>
                  <a:gd name="T75" fmla="*/ 1172 h 8622"/>
                  <a:gd name="T76" fmla="*/ 992 w 4352"/>
                  <a:gd name="T77" fmla="*/ 1118 h 8622"/>
                  <a:gd name="T78" fmla="*/ 996 w 4352"/>
                  <a:gd name="T79" fmla="*/ 1182 h 8622"/>
                  <a:gd name="T80" fmla="*/ 957 w 4352"/>
                  <a:gd name="T81" fmla="*/ 1174 h 8622"/>
                  <a:gd name="T82" fmla="*/ 879 w 4352"/>
                  <a:gd name="T83" fmla="*/ 1002 h 8622"/>
                  <a:gd name="T84" fmla="*/ 731 w 4352"/>
                  <a:gd name="T85" fmla="*/ 767 h 8622"/>
                  <a:gd name="T86" fmla="*/ 709 w 4352"/>
                  <a:gd name="T87" fmla="*/ 930 h 8622"/>
                  <a:gd name="T88" fmla="*/ 730 w 4352"/>
                  <a:gd name="T89" fmla="*/ 1046 h 8622"/>
                  <a:gd name="T90" fmla="*/ 708 w 4352"/>
                  <a:gd name="T91" fmla="*/ 1435 h 8622"/>
                  <a:gd name="T92" fmla="*/ 669 w 4352"/>
                  <a:gd name="T93" fmla="*/ 1767 h 8622"/>
                  <a:gd name="T94" fmla="*/ 615 w 4352"/>
                  <a:gd name="T95" fmla="*/ 2007 h 8622"/>
                  <a:gd name="T96" fmla="*/ 638 w 4352"/>
                  <a:gd name="T97" fmla="*/ 2067 h 8622"/>
                  <a:gd name="T98" fmla="*/ 641 w 4352"/>
                  <a:gd name="T99" fmla="*/ 2121 h 8622"/>
                  <a:gd name="T100" fmla="*/ 603 w 4352"/>
                  <a:gd name="T101" fmla="*/ 2146 h 8622"/>
                  <a:gd name="T102" fmla="*/ 539 w 4352"/>
                  <a:gd name="T103" fmla="*/ 2109 h 8622"/>
                  <a:gd name="T104" fmla="*/ 539 w 4352"/>
                  <a:gd name="T105" fmla="*/ 1960 h 8622"/>
                  <a:gd name="T106" fmla="*/ 538 w 4352"/>
                  <a:gd name="T107" fmla="*/ 1754 h 8622"/>
                  <a:gd name="T108" fmla="*/ 551 w 4352"/>
                  <a:gd name="T109" fmla="*/ 1517 h 8622"/>
                  <a:gd name="T110" fmla="*/ 507 w 4352"/>
                  <a:gd name="T111" fmla="*/ 1480 h 8622"/>
                  <a:gd name="T112" fmla="*/ 487 w 4352"/>
                  <a:gd name="T113" fmla="*/ 1874 h 8622"/>
                  <a:gd name="T114" fmla="*/ 495 w 4352"/>
                  <a:gd name="T115" fmla="*/ 2018 h 8622"/>
                  <a:gd name="T116" fmla="*/ 453 w 4352"/>
                  <a:gd name="T117" fmla="*/ 2152 h 8622"/>
                  <a:gd name="T118" fmla="*/ 408 w 4352"/>
                  <a:gd name="T119" fmla="*/ 2130 h 8622"/>
                  <a:gd name="T120" fmla="*/ 376 w 4352"/>
                  <a:gd name="T121" fmla="*/ 2087 h 8622"/>
                  <a:gd name="T122" fmla="*/ 403 w 4352"/>
                  <a:gd name="T123" fmla="*/ 2040 h 8622"/>
                  <a:gd name="T124" fmla="*/ 404 w 4352"/>
                  <a:gd name="T125" fmla="*/ 192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solidFill>
                <a:srgbClr val="DDDDDD"/>
              </a:solidFill>
              <a:ln w="7938">
                <a:solidFill>
                  <a:schemeClr val="tx1"/>
                </a:solidFill>
                <a:prstDash val="solid"/>
                <a:round/>
                <a:headEnd/>
                <a:tailEnd/>
              </a:ln>
            </p:spPr>
            <p:txBody>
              <a:bodyPr/>
              <a:lstStyle/>
              <a:p>
                <a:endParaRPr lang="en-US"/>
              </a:p>
            </p:txBody>
          </p:sp>
          <p:sp>
            <p:nvSpPr>
              <p:cNvPr id="215" name="Line 564"/>
              <p:cNvSpPr>
                <a:spLocks noChangeShapeType="1"/>
              </p:cNvSpPr>
              <p:nvPr/>
            </p:nvSpPr>
            <p:spPr bwMode="auto">
              <a:xfrm>
                <a:off x="2851" y="2321"/>
                <a:ext cx="10" cy="16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565"/>
              <p:cNvSpPr>
                <a:spLocks noChangeShapeType="1"/>
              </p:cNvSpPr>
              <p:nvPr/>
            </p:nvSpPr>
            <p:spPr bwMode="auto">
              <a:xfrm>
                <a:off x="3231" y="1208"/>
                <a:ext cx="2" cy="23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566"/>
              <p:cNvSpPr>
                <a:spLocks noChangeShapeType="1"/>
              </p:cNvSpPr>
              <p:nvPr/>
            </p:nvSpPr>
            <p:spPr bwMode="auto">
              <a:xfrm flipH="1">
                <a:off x="2493" y="1220"/>
                <a:ext cx="16" cy="14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 name="Line 589"/>
            <p:cNvSpPr>
              <a:spLocks noChangeShapeType="1"/>
            </p:cNvSpPr>
            <p:nvPr/>
          </p:nvSpPr>
          <p:spPr bwMode="auto">
            <a:xfrm>
              <a:off x="3349627" y="4124561"/>
              <a:ext cx="192111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 name="Group 12">
            <a:extLst>
              <a:ext uri="{FF2B5EF4-FFF2-40B4-BE49-F238E27FC236}">
                <a16:creationId xmlns:a16="http://schemas.microsoft.com/office/drawing/2014/main" id="{EB706072-6F99-CB42-78FF-0B07A6FF757B}"/>
              </a:ext>
            </a:extLst>
          </p:cNvPr>
          <p:cNvGrpSpPr/>
          <p:nvPr/>
        </p:nvGrpSpPr>
        <p:grpSpPr>
          <a:xfrm>
            <a:off x="1658195" y="812965"/>
            <a:ext cx="4379916" cy="1621223"/>
            <a:chOff x="1658195" y="812965"/>
            <a:chExt cx="4379916" cy="1621223"/>
          </a:xfrm>
        </p:grpSpPr>
        <p:pic>
          <p:nvPicPr>
            <p:cNvPr id="23" name="Picture 576" descr="MCj0354219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58195" y="812965"/>
              <a:ext cx="1056216"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2987787" y="1004500"/>
              <a:ext cx="3050324" cy="468000"/>
            </a:xfrm>
            <a:prstGeom prst="roundRect">
              <a:avLst>
                <a:gd name="adj" fmla="val 18469"/>
              </a:avLst>
            </a:prstGeom>
            <a:solidFill>
              <a:srgbClr val="0070C0"/>
            </a:solidFill>
            <a:ln>
              <a:solidFill>
                <a:srgbClr val="008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latin typeface="Segoe Condensed" panose="020B0606040200020203" pitchFamily="34" charset="0"/>
                  <a:cs typeface="Arial" panose="020B0604020202020204" pitchFamily="34" charset="0"/>
                </a:rPr>
                <a:t>1. Virus reservoir:  fruit bats  </a:t>
              </a:r>
            </a:p>
          </p:txBody>
        </p:sp>
        <p:sp>
          <p:nvSpPr>
            <p:cNvPr id="8" name="Rounded Rectangle 7"/>
            <p:cNvSpPr/>
            <p:nvPr/>
          </p:nvSpPr>
          <p:spPr>
            <a:xfrm>
              <a:off x="3017885" y="1459011"/>
              <a:ext cx="3011433" cy="975177"/>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0083CA"/>
                </a:buClr>
              </a:pPr>
              <a:r>
                <a:rPr lang="en-GB" sz="1700" dirty="0">
                  <a:solidFill>
                    <a:schemeClr val="tx1"/>
                  </a:solidFill>
                  <a:latin typeface="Segoe Condensed" panose="020B0606040200020203" pitchFamily="34" charset="0"/>
                  <a:cs typeface="Arial" panose="020B0604020202020204" pitchFamily="34" charset="0"/>
                </a:rPr>
                <a:t>It is thought that the virus maintains itself in fruit bats of the </a:t>
              </a:r>
              <a:r>
                <a:rPr lang="en-GB" sz="1700" dirty="0" err="1">
                  <a:solidFill>
                    <a:schemeClr val="tx1"/>
                  </a:solidFill>
                  <a:latin typeface="Segoe Condensed" panose="020B0606040200020203" pitchFamily="34" charset="0"/>
                  <a:cs typeface="Arial" panose="020B0604020202020204" pitchFamily="34" charset="0"/>
                </a:rPr>
                <a:t>Pteropodidea</a:t>
              </a:r>
              <a:r>
                <a:rPr lang="en-GB" sz="1700" dirty="0">
                  <a:solidFill>
                    <a:schemeClr val="tx1"/>
                  </a:solidFill>
                  <a:latin typeface="Segoe Condensed" panose="020B0606040200020203" pitchFamily="34" charset="0"/>
                  <a:cs typeface="Arial" panose="020B0604020202020204" pitchFamily="34" charset="0"/>
                </a:rPr>
                <a:t> family.</a:t>
              </a:r>
            </a:p>
          </p:txBody>
        </p:sp>
      </p:grpSp>
      <p:grpSp>
        <p:nvGrpSpPr>
          <p:cNvPr id="19" name="Group 18">
            <a:extLst>
              <a:ext uri="{FF2B5EF4-FFF2-40B4-BE49-F238E27FC236}">
                <a16:creationId xmlns:a16="http://schemas.microsoft.com/office/drawing/2014/main" id="{3730392A-E50A-A2E0-84C9-6D1CB6CD4945}"/>
              </a:ext>
            </a:extLst>
          </p:cNvPr>
          <p:cNvGrpSpPr/>
          <p:nvPr/>
        </p:nvGrpSpPr>
        <p:grpSpPr>
          <a:xfrm>
            <a:off x="6703921" y="2384076"/>
            <a:ext cx="5414354" cy="4217957"/>
            <a:chOff x="6703921" y="2384076"/>
            <a:chExt cx="5414354" cy="4217957"/>
          </a:xfrm>
        </p:grpSpPr>
        <p:sp>
          <p:nvSpPr>
            <p:cNvPr id="5" name="Rounded Rectangle 4"/>
            <p:cNvSpPr/>
            <p:nvPr userDrawn="1"/>
          </p:nvSpPr>
          <p:spPr>
            <a:xfrm>
              <a:off x="7888406" y="4766759"/>
              <a:ext cx="4229869" cy="183527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83CA"/>
                </a:buClr>
              </a:pPr>
              <a:endParaRPr lang="en-GB" sz="1200" dirty="0">
                <a:solidFill>
                  <a:schemeClr val="tx1"/>
                </a:solidFill>
                <a:latin typeface="Segoe Condensed" panose="020B0606040200020203" pitchFamily="34" charset="0"/>
                <a:cs typeface="Arial" panose="020B0604020202020204" pitchFamily="34" charset="0"/>
              </a:endParaRPr>
            </a:p>
            <a:p>
              <a:pPr marL="285750" indent="-285750">
                <a:buClr>
                  <a:srgbClr val="0070C0"/>
                </a:buClr>
                <a:buFont typeface="Arial" panose="020B0604020202020204" pitchFamily="34" charset="0"/>
                <a:buChar char="•"/>
              </a:pPr>
              <a:r>
                <a:rPr lang="en-GB" sz="1400" dirty="0">
                  <a:solidFill>
                    <a:schemeClr val="tx1"/>
                  </a:solidFill>
                  <a:latin typeface="Segoe Condensed" panose="020B0606040200020203" pitchFamily="34" charset="0"/>
                  <a:cs typeface="Arial" panose="020B0604020202020204" pitchFamily="34" charset="0"/>
                </a:rPr>
                <a:t>Secondary human-to-human transmission occurs through direct contact with the blood, secretions, organs or other body fluids of infected persons.</a:t>
              </a:r>
            </a:p>
            <a:p>
              <a:pPr marL="285750" indent="-285750">
                <a:buClr>
                  <a:srgbClr val="0070C0"/>
                </a:buClr>
                <a:buFont typeface="Arial" panose="020B0604020202020204" pitchFamily="34" charset="0"/>
                <a:buChar char="•"/>
              </a:pPr>
              <a:r>
                <a:rPr lang="en-GB" sz="1400" dirty="0">
                  <a:solidFill>
                    <a:schemeClr val="tx1"/>
                  </a:solidFill>
                  <a:latin typeface="Segoe Condensed" panose="020B0606040200020203" pitchFamily="34" charset="0"/>
                  <a:cs typeface="Arial" panose="020B0604020202020204" pitchFamily="34" charset="0"/>
                </a:rPr>
                <a:t> High transmission risk when providing direct patient care or handling dead bodies (funerals).</a:t>
              </a:r>
            </a:p>
            <a:p>
              <a:pPr algn="ctr"/>
              <a:endParaRPr lang="en-GB" sz="1200" dirty="0">
                <a:solidFill>
                  <a:schemeClr val="tx1"/>
                </a:solidFill>
                <a:latin typeface="Segoe Condensed" panose="020B0606040200020203" pitchFamily="34" charset="0"/>
                <a:cs typeface="Arial" panose="020B0604020202020204" pitchFamily="34" charset="0"/>
              </a:endParaRPr>
            </a:p>
          </p:txBody>
        </p:sp>
        <p:sp>
          <p:nvSpPr>
            <p:cNvPr id="6" name="Rounded Rectangle 5"/>
            <p:cNvSpPr/>
            <p:nvPr userDrawn="1"/>
          </p:nvSpPr>
          <p:spPr>
            <a:xfrm>
              <a:off x="7888406" y="4393809"/>
              <a:ext cx="4225224" cy="468000"/>
            </a:xfrm>
            <a:prstGeom prst="roundRect">
              <a:avLst>
                <a:gd name="adj" fmla="val 18469"/>
              </a:avLst>
            </a:prstGeom>
            <a:solidFill>
              <a:srgbClr val="0070C0"/>
            </a:solidFill>
            <a:ln>
              <a:solidFill>
                <a:srgbClr val="008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solidFill>
                    <a:schemeClr val="bg1"/>
                  </a:solidFill>
                  <a:latin typeface="Segoe Condensed" panose="020B0606040200020203" pitchFamily="34" charset="0"/>
                  <a:cs typeface="Arial" panose="020B0604020202020204" pitchFamily="34" charset="0"/>
                </a:rPr>
                <a:t>4. Secondary human transmission</a:t>
              </a:r>
            </a:p>
          </p:txBody>
        </p:sp>
        <p:grpSp>
          <p:nvGrpSpPr>
            <p:cNvPr id="218" name="Group 217"/>
            <p:cNvGrpSpPr/>
            <p:nvPr/>
          </p:nvGrpSpPr>
          <p:grpSpPr>
            <a:xfrm>
              <a:off x="8842913" y="2525354"/>
              <a:ext cx="2254956" cy="1819003"/>
              <a:chOff x="9493632" y="2478078"/>
              <a:chExt cx="2377034" cy="1979613"/>
            </a:xfrm>
          </p:grpSpPr>
          <p:grpSp>
            <p:nvGrpSpPr>
              <p:cNvPr id="219" name="Group 785"/>
              <p:cNvGrpSpPr>
                <a:grpSpLocks/>
              </p:cNvGrpSpPr>
              <p:nvPr/>
            </p:nvGrpSpPr>
            <p:grpSpPr bwMode="auto">
              <a:xfrm flipH="1">
                <a:off x="9998507" y="2478078"/>
                <a:ext cx="1295400" cy="1362075"/>
                <a:chOff x="3512" y="2438"/>
                <a:chExt cx="987" cy="995"/>
              </a:xfrm>
            </p:grpSpPr>
            <p:sp>
              <p:nvSpPr>
                <p:cNvPr id="230" name="Freeform 786"/>
                <p:cNvSpPr>
                  <a:spLocks/>
                </p:cNvSpPr>
                <p:nvPr/>
              </p:nvSpPr>
              <p:spPr bwMode="auto">
                <a:xfrm>
                  <a:off x="3697" y="2640"/>
                  <a:ext cx="608" cy="599"/>
                </a:xfrm>
                <a:custGeom>
                  <a:avLst/>
                  <a:gdLst>
                    <a:gd name="T0" fmla="*/ 17 w 608"/>
                    <a:gd name="T1" fmla="*/ 194 h 599"/>
                    <a:gd name="T2" fmla="*/ 44 w 608"/>
                    <a:gd name="T3" fmla="*/ 141 h 599"/>
                    <a:gd name="T4" fmla="*/ 79 w 608"/>
                    <a:gd name="T5" fmla="*/ 97 h 599"/>
                    <a:gd name="T6" fmla="*/ 123 w 608"/>
                    <a:gd name="T7" fmla="*/ 53 h 599"/>
                    <a:gd name="T8" fmla="*/ 176 w 608"/>
                    <a:gd name="T9" fmla="*/ 26 h 599"/>
                    <a:gd name="T10" fmla="*/ 229 w 608"/>
                    <a:gd name="T11" fmla="*/ 9 h 599"/>
                    <a:gd name="T12" fmla="*/ 290 w 608"/>
                    <a:gd name="T13" fmla="*/ 0 h 599"/>
                    <a:gd name="T14" fmla="*/ 352 w 608"/>
                    <a:gd name="T15" fmla="*/ 0 h 599"/>
                    <a:gd name="T16" fmla="*/ 405 w 608"/>
                    <a:gd name="T17" fmla="*/ 18 h 599"/>
                    <a:gd name="T18" fmla="*/ 466 w 608"/>
                    <a:gd name="T19" fmla="*/ 44 h 599"/>
                    <a:gd name="T20" fmla="*/ 510 w 608"/>
                    <a:gd name="T21" fmla="*/ 79 h 599"/>
                    <a:gd name="T22" fmla="*/ 545 w 608"/>
                    <a:gd name="T23" fmla="*/ 123 h 599"/>
                    <a:gd name="T24" fmla="*/ 581 w 608"/>
                    <a:gd name="T25" fmla="*/ 167 h 599"/>
                    <a:gd name="T26" fmla="*/ 598 w 608"/>
                    <a:gd name="T27" fmla="*/ 229 h 599"/>
                    <a:gd name="T28" fmla="*/ 607 w 608"/>
                    <a:gd name="T29" fmla="*/ 282 h 599"/>
                    <a:gd name="T30" fmla="*/ 607 w 608"/>
                    <a:gd name="T31" fmla="*/ 343 h 599"/>
                    <a:gd name="T32" fmla="*/ 589 w 608"/>
                    <a:gd name="T33" fmla="*/ 405 h 599"/>
                    <a:gd name="T34" fmla="*/ 563 w 608"/>
                    <a:gd name="T35" fmla="*/ 458 h 599"/>
                    <a:gd name="T36" fmla="*/ 528 w 608"/>
                    <a:gd name="T37" fmla="*/ 502 h 599"/>
                    <a:gd name="T38" fmla="*/ 484 w 608"/>
                    <a:gd name="T39" fmla="*/ 546 h 599"/>
                    <a:gd name="T40" fmla="*/ 431 w 608"/>
                    <a:gd name="T41" fmla="*/ 572 h 599"/>
                    <a:gd name="T42" fmla="*/ 378 w 608"/>
                    <a:gd name="T43" fmla="*/ 590 h 599"/>
                    <a:gd name="T44" fmla="*/ 317 w 608"/>
                    <a:gd name="T45" fmla="*/ 598 h 599"/>
                    <a:gd name="T46" fmla="*/ 264 w 608"/>
                    <a:gd name="T47" fmla="*/ 598 h 599"/>
                    <a:gd name="T48" fmla="*/ 202 w 608"/>
                    <a:gd name="T49" fmla="*/ 581 h 599"/>
                    <a:gd name="T50" fmla="*/ 149 w 608"/>
                    <a:gd name="T51" fmla="*/ 554 h 599"/>
                    <a:gd name="T52" fmla="*/ 97 w 608"/>
                    <a:gd name="T53" fmla="*/ 519 h 599"/>
                    <a:gd name="T54" fmla="*/ 61 w 608"/>
                    <a:gd name="T55" fmla="*/ 475 h 599"/>
                    <a:gd name="T56" fmla="*/ 26 w 608"/>
                    <a:gd name="T57" fmla="*/ 431 h 599"/>
                    <a:gd name="T58" fmla="*/ 9 w 608"/>
                    <a:gd name="T59" fmla="*/ 370 h 599"/>
                    <a:gd name="T60" fmla="*/ 0 w 608"/>
                    <a:gd name="T61" fmla="*/ 317 h 599"/>
                    <a:gd name="T62" fmla="*/ 9 w 608"/>
                    <a:gd name="T63" fmla="*/ 255 h 599"/>
                    <a:gd name="T64" fmla="*/ 17 w 608"/>
                    <a:gd name="T65" fmla="*/ 194 h 5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599">
                      <a:moveTo>
                        <a:pt x="17" y="194"/>
                      </a:moveTo>
                      <a:lnTo>
                        <a:pt x="44" y="141"/>
                      </a:lnTo>
                      <a:lnTo>
                        <a:pt x="79" y="97"/>
                      </a:lnTo>
                      <a:lnTo>
                        <a:pt x="123" y="53"/>
                      </a:lnTo>
                      <a:lnTo>
                        <a:pt x="176" y="26"/>
                      </a:lnTo>
                      <a:lnTo>
                        <a:pt x="229" y="9"/>
                      </a:lnTo>
                      <a:lnTo>
                        <a:pt x="290" y="0"/>
                      </a:lnTo>
                      <a:lnTo>
                        <a:pt x="352" y="0"/>
                      </a:lnTo>
                      <a:lnTo>
                        <a:pt x="405" y="18"/>
                      </a:lnTo>
                      <a:lnTo>
                        <a:pt x="466" y="44"/>
                      </a:lnTo>
                      <a:lnTo>
                        <a:pt x="510" y="79"/>
                      </a:lnTo>
                      <a:lnTo>
                        <a:pt x="545" y="123"/>
                      </a:lnTo>
                      <a:lnTo>
                        <a:pt x="581" y="167"/>
                      </a:lnTo>
                      <a:lnTo>
                        <a:pt x="598" y="229"/>
                      </a:lnTo>
                      <a:lnTo>
                        <a:pt x="607" y="282"/>
                      </a:lnTo>
                      <a:lnTo>
                        <a:pt x="607" y="343"/>
                      </a:lnTo>
                      <a:lnTo>
                        <a:pt x="589" y="405"/>
                      </a:lnTo>
                      <a:lnTo>
                        <a:pt x="563" y="458"/>
                      </a:lnTo>
                      <a:lnTo>
                        <a:pt x="528" y="502"/>
                      </a:lnTo>
                      <a:lnTo>
                        <a:pt x="484" y="546"/>
                      </a:lnTo>
                      <a:lnTo>
                        <a:pt x="431" y="572"/>
                      </a:lnTo>
                      <a:lnTo>
                        <a:pt x="378" y="590"/>
                      </a:lnTo>
                      <a:lnTo>
                        <a:pt x="317" y="598"/>
                      </a:lnTo>
                      <a:lnTo>
                        <a:pt x="264" y="598"/>
                      </a:lnTo>
                      <a:lnTo>
                        <a:pt x="202" y="581"/>
                      </a:lnTo>
                      <a:lnTo>
                        <a:pt x="149" y="554"/>
                      </a:lnTo>
                      <a:lnTo>
                        <a:pt x="97" y="519"/>
                      </a:lnTo>
                      <a:lnTo>
                        <a:pt x="61" y="475"/>
                      </a:lnTo>
                      <a:lnTo>
                        <a:pt x="26" y="431"/>
                      </a:lnTo>
                      <a:lnTo>
                        <a:pt x="9" y="370"/>
                      </a:lnTo>
                      <a:lnTo>
                        <a:pt x="0" y="317"/>
                      </a:lnTo>
                      <a:lnTo>
                        <a:pt x="9" y="255"/>
                      </a:lnTo>
                      <a:lnTo>
                        <a:pt x="17" y="194"/>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1" name="Group 787"/>
                <p:cNvGrpSpPr>
                  <a:grpSpLocks/>
                </p:cNvGrpSpPr>
                <p:nvPr/>
              </p:nvGrpSpPr>
              <p:grpSpPr bwMode="auto">
                <a:xfrm>
                  <a:off x="3512" y="2438"/>
                  <a:ext cx="987" cy="995"/>
                  <a:chOff x="3512" y="2438"/>
                  <a:chExt cx="987" cy="995"/>
                </a:xfrm>
              </p:grpSpPr>
              <p:sp>
                <p:nvSpPr>
                  <p:cNvPr id="232" name="Freeform 788"/>
                  <p:cNvSpPr>
                    <a:spLocks/>
                  </p:cNvSpPr>
                  <p:nvPr/>
                </p:nvSpPr>
                <p:spPr bwMode="auto">
                  <a:xfrm>
                    <a:off x="3890" y="3027"/>
                    <a:ext cx="609" cy="265"/>
                  </a:xfrm>
                  <a:custGeom>
                    <a:avLst/>
                    <a:gdLst>
                      <a:gd name="T0" fmla="*/ 564 w 609"/>
                      <a:gd name="T1" fmla="*/ 0 h 265"/>
                      <a:gd name="T2" fmla="*/ 484 w 609"/>
                      <a:gd name="T3" fmla="*/ 44 h 265"/>
                      <a:gd name="T4" fmla="*/ 520 w 609"/>
                      <a:gd name="T5" fmla="*/ 53 h 265"/>
                      <a:gd name="T6" fmla="*/ 502 w 609"/>
                      <a:gd name="T7" fmla="*/ 79 h 265"/>
                      <a:gd name="T8" fmla="*/ 484 w 609"/>
                      <a:gd name="T9" fmla="*/ 115 h 265"/>
                      <a:gd name="T10" fmla="*/ 440 w 609"/>
                      <a:gd name="T11" fmla="*/ 159 h 265"/>
                      <a:gd name="T12" fmla="*/ 388 w 609"/>
                      <a:gd name="T13" fmla="*/ 194 h 265"/>
                      <a:gd name="T14" fmla="*/ 317 w 609"/>
                      <a:gd name="T15" fmla="*/ 229 h 265"/>
                      <a:gd name="T16" fmla="*/ 229 w 609"/>
                      <a:gd name="T17" fmla="*/ 247 h 265"/>
                      <a:gd name="T18" fmla="*/ 176 w 609"/>
                      <a:gd name="T19" fmla="*/ 247 h 265"/>
                      <a:gd name="T20" fmla="*/ 124 w 609"/>
                      <a:gd name="T21" fmla="*/ 247 h 265"/>
                      <a:gd name="T22" fmla="*/ 62 w 609"/>
                      <a:gd name="T23" fmla="*/ 238 h 265"/>
                      <a:gd name="T24" fmla="*/ 0 w 609"/>
                      <a:gd name="T25" fmla="*/ 220 h 265"/>
                      <a:gd name="T26" fmla="*/ 62 w 609"/>
                      <a:gd name="T27" fmla="*/ 238 h 265"/>
                      <a:gd name="T28" fmla="*/ 115 w 609"/>
                      <a:gd name="T29" fmla="*/ 256 h 265"/>
                      <a:gd name="T30" fmla="*/ 168 w 609"/>
                      <a:gd name="T31" fmla="*/ 264 h 265"/>
                      <a:gd name="T32" fmla="*/ 220 w 609"/>
                      <a:gd name="T33" fmla="*/ 264 h 265"/>
                      <a:gd name="T34" fmla="*/ 317 w 609"/>
                      <a:gd name="T35" fmla="*/ 256 h 265"/>
                      <a:gd name="T36" fmla="*/ 396 w 609"/>
                      <a:gd name="T37" fmla="*/ 229 h 265"/>
                      <a:gd name="T38" fmla="*/ 467 w 609"/>
                      <a:gd name="T39" fmla="*/ 185 h 265"/>
                      <a:gd name="T40" fmla="*/ 520 w 609"/>
                      <a:gd name="T41" fmla="*/ 150 h 265"/>
                      <a:gd name="T42" fmla="*/ 555 w 609"/>
                      <a:gd name="T43" fmla="*/ 106 h 265"/>
                      <a:gd name="T44" fmla="*/ 572 w 609"/>
                      <a:gd name="T45" fmla="*/ 71 h 265"/>
                      <a:gd name="T46" fmla="*/ 608 w 609"/>
                      <a:gd name="T47" fmla="*/ 88 h 265"/>
                      <a:gd name="T48" fmla="*/ 564 w 609"/>
                      <a:gd name="T49" fmla="*/ 0 h 2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265">
                        <a:moveTo>
                          <a:pt x="564" y="0"/>
                        </a:moveTo>
                        <a:lnTo>
                          <a:pt x="484" y="44"/>
                        </a:lnTo>
                        <a:lnTo>
                          <a:pt x="520" y="53"/>
                        </a:lnTo>
                        <a:lnTo>
                          <a:pt x="502" y="79"/>
                        </a:lnTo>
                        <a:lnTo>
                          <a:pt x="484" y="115"/>
                        </a:lnTo>
                        <a:lnTo>
                          <a:pt x="440" y="159"/>
                        </a:lnTo>
                        <a:lnTo>
                          <a:pt x="388" y="194"/>
                        </a:lnTo>
                        <a:lnTo>
                          <a:pt x="317" y="229"/>
                        </a:lnTo>
                        <a:lnTo>
                          <a:pt x="229" y="247"/>
                        </a:lnTo>
                        <a:lnTo>
                          <a:pt x="176" y="247"/>
                        </a:lnTo>
                        <a:lnTo>
                          <a:pt x="124" y="247"/>
                        </a:lnTo>
                        <a:lnTo>
                          <a:pt x="62" y="238"/>
                        </a:lnTo>
                        <a:lnTo>
                          <a:pt x="0" y="220"/>
                        </a:lnTo>
                        <a:lnTo>
                          <a:pt x="62" y="238"/>
                        </a:lnTo>
                        <a:lnTo>
                          <a:pt x="115" y="256"/>
                        </a:lnTo>
                        <a:lnTo>
                          <a:pt x="168" y="264"/>
                        </a:lnTo>
                        <a:lnTo>
                          <a:pt x="220" y="264"/>
                        </a:lnTo>
                        <a:lnTo>
                          <a:pt x="317" y="256"/>
                        </a:lnTo>
                        <a:lnTo>
                          <a:pt x="396" y="229"/>
                        </a:lnTo>
                        <a:lnTo>
                          <a:pt x="467" y="185"/>
                        </a:lnTo>
                        <a:lnTo>
                          <a:pt x="520" y="150"/>
                        </a:lnTo>
                        <a:lnTo>
                          <a:pt x="555" y="106"/>
                        </a:lnTo>
                        <a:lnTo>
                          <a:pt x="572" y="71"/>
                        </a:lnTo>
                        <a:lnTo>
                          <a:pt x="608" y="88"/>
                        </a:lnTo>
                        <a:lnTo>
                          <a:pt x="564" y="0"/>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 name="Freeform 789"/>
                  <p:cNvSpPr>
                    <a:spLocks/>
                  </p:cNvSpPr>
                  <p:nvPr/>
                </p:nvSpPr>
                <p:spPr bwMode="auto">
                  <a:xfrm>
                    <a:off x="4137" y="2684"/>
                    <a:ext cx="344" cy="555"/>
                  </a:xfrm>
                  <a:custGeom>
                    <a:avLst/>
                    <a:gdLst>
                      <a:gd name="T0" fmla="*/ 255 w 344"/>
                      <a:gd name="T1" fmla="*/ 0 h 555"/>
                      <a:gd name="T2" fmla="*/ 220 w 344"/>
                      <a:gd name="T3" fmla="*/ 88 h 555"/>
                      <a:gd name="T4" fmla="*/ 255 w 344"/>
                      <a:gd name="T5" fmla="*/ 70 h 555"/>
                      <a:gd name="T6" fmla="*/ 264 w 344"/>
                      <a:gd name="T7" fmla="*/ 97 h 555"/>
                      <a:gd name="T8" fmla="*/ 273 w 344"/>
                      <a:gd name="T9" fmla="*/ 141 h 555"/>
                      <a:gd name="T10" fmla="*/ 273 w 344"/>
                      <a:gd name="T11" fmla="*/ 194 h 555"/>
                      <a:gd name="T12" fmla="*/ 264 w 344"/>
                      <a:gd name="T13" fmla="*/ 264 h 555"/>
                      <a:gd name="T14" fmla="*/ 246 w 344"/>
                      <a:gd name="T15" fmla="*/ 299 h 555"/>
                      <a:gd name="T16" fmla="*/ 237 w 344"/>
                      <a:gd name="T17" fmla="*/ 334 h 555"/>
                      <a:gd name="T18" fmla="*/ 211 w 344"/>
                      <a:gd name="T19" fmla="*/ 370 h 555"/>
                      <a:gd name="T20" fmla="*/ 185 w 344"/>
                      <a:gd name="T21" fmla="*/ 414 h 555"/>
                      <a:gd name="T22" fmla="*/ 149 w 344"/>
                      <a:gd name="T23" fmla="*/ 449 h 555"/>
                      <a:gd name="T24" fmla="*/ 114 w 344"/>
                      <a:gd name="T25" fmla="*/ 484 h 555"/>
                      <a:gd name="T26" fmla="*/ 61 w 344"/>
                      <a:gd name="T27" fmla="*/ 519 h 555"/>
                      <a:gd name="T28" fmla="*/ 0 w 344"/>
                      <a:gd name="T29" fmla="*/ 554 h 555"/>
                      <a:gd name="T30" fmla="*/ 61 w 344"/>
                      <a:gd name="T31" fmla="*/ 528 h 555"/>
                      <a:gd name="T32" fmla="*/ 114 w 344"/>
                      <a:gd name="T33" fmla="*/ 493 h 555"/>
                      <a:gd name="T34" fmla="*/ 158 w 344"/>
                      <a:gd name="T35" fmla="*/ 458 h 555"/>
                      <a:gd name="T36" fmla="*/ 193 w 344"/>
                      <a:gd name="T37" fmla="*/ 422 h 555"/>
                      <a:gd name="T38" fmla="*/ 255 w 344"/>
                      <a:gd name="T39" fmla="*/ 352 h 555"/>
                      <a:gd name="T40" fmla="*/ 290 w 344"/>
                      <a:gd name="T41" fmla="*/ 273 h 555"/>
                      <a:gd name="T42" fmla="*/ 308 w 344"/>
                      <a:gd name="T43" fmla="*/ 202 h 555"/>
                      <a:gd name="T44" fmla="*/ 317 w 344"/>
                      <a:gd name="T45" fmla="*/ 132 h 555"/>
                      <a:gd name="T46" fmla="*/ 317 w 344"/>
                      <a:gd name="T47" fmla="*/ 79 h 555"/>
                      <a:gd name="T48" fmla="*/ 308 w 344"/>
                      <a:gd name="T49" fmla="*/ 44 h 555"/>
                      <a:gd name="T50" fmla="*/ 343 w 344"/>
                      <a:gd name="T51" fmla="*/ 26 h 555"/>
                      <a:gd name="T52" fmla="*/ 255 w 344"/>
                      <a:gd name="T53" fmla="*/ 0 h 5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4" h="555">
                        <a:moveTo>
                          <a:pt x="255" y="0"/>
                        </a:moveTo>
                        <a:lnTo>
                          <a:pt x="220" y="88"/>
                        </a:lnTo>
                        <a:lnTo>
                          <a:pt x="255" y="70"/>
                        </a:lnTo>
                        <a:lnTo>
                          <a:pt x="264" y="97"/>
                        </a:lnTo>
                        <a:lnTo>
                          <a:pt x="273" y="141"/>
                        </a:lnTo>
                        <a:lnTo>
                          <a:pt x="273" y="194"/>
                        </a:lnTo>
                        <a:lnTo>
                          <a:pt x="264" y="264"/>
                        </a:lnTo>
                        <a:lnTo>
                          <a:pt x="246" y="299"/>
                        </a:lnTo>
                        <a:lnTo>
                          <a:pt x="237" y="334"/>
                        </a:lnTo>
                        <a:lnTo>
                          <a:pt x="211" y="370"/>
                        </a:lnTo>
                        <a:lnTo>
                          <a:pt x="185" y="414"/>
                        </a:lnTo>
                        <a:lnTo>
                          <a:pt x="149" y="449"/>
                        </a:lnTo>
                        <a:lnTo>
                          <a:pt x="114" y="484"/>
                        </a:lnTo>
                        <a:lnTo>
                          <a:pt x="61" y="519"/>
                        </a:lnTo>
                        <a:lnTo>
                          <a:pt x="0" y="554"/>
                        </a:lnTo>
                        <a:lnTo>
                          <a:pt x="61" y="528"/>
                        </a:lnTo>
                        <a:lnTo>
                          <a:pt x="114" y="493"/>
                        </a:lnTo>
                        <a:lnTo>
                          <a:pt x="158" y="458"/>
                        </a:lnTo>
                        <a:lnTo>
                          <a:pt x="193" y="422"/>
                        </a:lnTo>
                        <a:lnTo>
                          <a:pt x="255" y="352"/>
                        </a:lnTo>
                        <a:lnTo>
                          <a:pt x="290" y="273"/>
                        </a:lnTo>
                        <a:lnTo>
                          <a:pt x="308" y="202"/>
                        </a:lnTo>
                        <a:lnTo>
                          <a:pt x="317" y="132"/>
                        </a:lnTo>
                        <a:lnTo>
                          <a:pt x="317" y="79"/>
                        </a:lnTo>
                        <a:lnTo>
                          <a:pt x="308" y="44"/>
                        </a:lnTo>
                        <a:lnTo>
                          <a:pt x="343" y="26"/>
                        </a:lnTo>
                        <a:lnTo>
                          <a:pt x="255" y="0"/>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 name="Freeform 790"/>
                  <p:cNvSpPr>
                    <a:spLocks/>
                  </p:cNvSpPr>
                  <p:nvPr/>
                </p:nvSpPr>
                <p:spPr bwMode="auto">
                  <a:xfrm>
                    <a:off x="4102" y="2438"/>
                    <a:ext cx="256" cy="608"/>
                  </a:xfrm>
                  <a:custGeom>
                    <a:avLst/>
                    <a:gdLst>
                      <a:gd name="T0" fmla="*/ 0 w 256"/>
                      <a:gd name="T1" fmla="*/ 44 h 608"/>
                      <a:gd name="T2" fmla="*/ 35 w 256"/>
                      <a:gd name="T3" fmla="*/ 123 h 608"/>
                      <a:gd name="T4" fmla="*/ 44 w 256"/>
                      <a:gd name="T5" fmla="*/ 88 h 608"/>
                      <a:gd name="T6" fmla="*/ 70 w 256"/>
                      <a:gd name="T7" fmla="*/ 105 h 608"/>
                      <a:gd name="T8" fmla="*/ 105 w 256"/>
                      <a:gd name="T9" fmla="*/ 132 h 608"/>
                      <a:gd name="T10" fmla="*/ 149 w 256"/>
                      <a:gd name="T11" fmla="*/ 167 h 608"/>
                      <a:gd name="T12" fmla="*/ 184 w 256"/>
                      <a:gd name="T13" fmla="*/ 220 h 608"/>
                      <a:gd name="T14" fmla="*/ 220 w 256"/>
                      <a:gd name="T15" fmla="*/ 290 h 608"/>
                      <a:gd name="T16" fmla="*/ 237 w 256"/>
                      <a:gd name="T17" fmla="*/ 378 h 608"/>
                      <a:gd name="T18" fmla="*/ 246 w 256"/>
                      <a:gd name="T19" fmla="*/ 431 h 608"/>
                      <a:gd name="T20" fmla="*/ 237 w 256"/>
                      <a:gd name="T21" fmla="*/ 484 h 608"/>
                      <a:gd name="T22" fmla="*/ 228 w 256"/>
                      <a:gd name="T23" fmla="*/ 545 h 608"/>
                      <a:gd name="T24" fmla="*/ 211 w 256"/>
                      <a:gd name="T25" fmla="*/ 607 h 608"/>
                      <a:gd name="T26" fmla="*/ 237 w 256"/>
                      <a:gd name="T27" fmla="*/ 554 h 608"/>
                      <a:gd name="T28" fmla="*/ 246 w 256"/>
                      <a:gd name="T29" fmla="*/ 492 h 608"/>
                      <a:gd name="T30" fmla="*/ 255 w 256"/>
                      <a:gd name="T31" fmla="*/ 440 h 608"/>
                      <a:gd name="T32" fmla="*/ 255 w 256"/>
                      <a:gd name="T33" fmla="*/ 387 h 608"/>
                      <a:gd name="T34" fmla="*/ 246 w 256"/>
                      <a:gd name="T35" fmla="*/ 290 h 608"/>
                      <a:gd name="T36" fmla="*/ 220 w 256"/>
                      <a:gd name="T37" fmla="*/ 211 h 608"/>
                      <a:gd name="T38" fmla="*/ 184 w 256"/>
                      <a:gd name="T39" fmla="*/ 140 h 608"/>
                      <a:gd name="T40" fmla="*/ 140 w 256"/>
                      <a:gd name="T41" fmla="*/ 88 h 608"/>
                      <a:gd name="T42" fmla="*/ 96 w 256"/>
                      <a:gd name="T43" fmla="*/ 52 h 608"/>
                      <a:gd name="T44" fmla="*/ 70 w 256"/>
                      <a:gd name="T45" fmla="*/ 35 h 608"/>
                      <a:gd name="T46" fmla="*/ 79 w 256"/>
                      <a:gd name="T47" fmla="*/ 0 h 608"/>
                      <a:gd name="T48" fmla="*/ 0 w 256"/>
                      <a:gd name="T49" fmla="*/ 44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608">
                        <a:moveTo>
                          <a:pt x="0" y="44"/>
                        </a:moveTo>
                        <a:lnTo>
                          <a:pt x="35" y="123"/>
                        </a:lnTo>
                        <a:lnTo>
                          <a:pt x="44" y="88"/>
                        </a:lnTo>
                        <a:lnTo>
                          <a:pt x="70" y="105"/>
                        </a:lnTo>
                        <a:lnTo>
                          <a:pt x="105" y="132"/>
                        </a:lnTo>
                        <a:lnTo>
                          <a:pt x="149" y="167"/>
                        </a:lnTo>
                        <a:lnTo>
                          <a:pt x="184" y="220"/>
                        </a:lnTo>
                        <a:lnTo>
                          <a:pt x="220" y="290"/>
                        </a:lnTo>
                        <a:lnTo>
                          <a:pt x="237" y="378"/>
                        </a:lnTo>
                        <a:lnTo>
                          <a:pt x="246" y="431"/>
                        </a:lnTo>
                        <a:lnTo>
                          <a:pt x="237" y="484"/>
                        </a:lnTo>
                        <a:lnTo>
                          <a:pt x="228" y="545"/>
                        </a:lnTo>
                        <a:lnTo>
                          <a:pt x="211" y="607"/>
                        </a:lnTo>
                        <a:lnTo>
                          <a:pt x="237" y="554"/>
                        </a:lnTo>
                        <a:lnTo>
                          <a:pt x="246" y="492"/>
                        </a:lnTo>
                        <a:lnTo>
                          <a:pt x="255" y="440"/>
                        </a:lnTo>
                        <a:lnTo>
                          <a:pt x="255" y="387"/>
                        </a:lnTo>
                        <a:lnTo>
                          <a:pt x="246" y="290"/>
                        </a:lnTo>
                        <a:lnTo>
                          <a:pt x="220" y="211"/>
                        </a:lnTo>
                        <a:lnTo>
                          <a:pt x="184" y="140"/>
                        </a:lnTo>
                        <a:lnTo>
                          <a:pt x="140" y="88"/>
                        </a:lnTo>
                        <a:lnTo>
                          <a:pt x="96" y="52"/>
                        </a:lnTo>
                        <a:lnTo>
                          <a:pt x="70" y="35"/>
                        </a:lnTo>
                        <a:lnTo>
                          <a:pt x="79" y="0"/>
                        </a:lnTo>
                        <a:lnTo>
                          <a:pt x="0" y="44"/>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 name="Freeform 791"/>
                  <p:cNvSpPr>
                    <a:spLocks/>
                  </p:cNvSpPr>
                  <p:nvPr/>
                </p:nvSpPr>
                <p:spPr bwMode="auto">
                  <a:xfrm>
                    <a:off x="3750" y="2464"/>
                    <a:ext cx="555" cy="335"/>
                  </a:xfrm>
                  <a:custGeom>
                    <a:avLst/>
                    <a:gdLst>
                      <a:gd name="T0" fmla="*/ 0 w 555"/>
                      <a:gd name="T1" fmla="*/ 79 h 335"/>
                      <a:gd name="T2" fmla="*/ 88 w 555"/>
                      <a:gd name="T3" fmla="*/ 114 h 335"/>
                      <a:gd name="T4" fmla="*/ 70 w 555"/>
                      <a:gd name="T5" fmla="*/ 79 h 335"/>
                      <a:gd name="T6" fmla="*/ 96 w 555"/>
                      <a:gd name="T7" fmla="*/ 70 h 335"/>
                      <a:gd name="T8" fmla="*/ 140 w 555"/>
                      <a:gd name="T9" fmla="*/ 70 h 335"/>
                      <a:gd name="T10" fmla="*/ 193 w 555"/>
                      <a:gd name="T11" fmla="*/ 62 h 335"/>
                      <a:gd name="T12" fmla="*/ 264 w 555"/>
                      <a:gd name="T13" fmla="*/ 79 h 335"/>
                      <a:gd name="T14" fmla="*/ 299 w 555"/>
                      <a:gd name="T15" fmla="*/ 88 h 335"/>
                      <a:gd name="T16" fmla="*/ 334 w 555"/>
                      <a:gd name="T17" fmla="*/ 106 h 335"/>
                      <a:gd name="T18" fmla="*/ 378 w 555"/>
                      <a:gd name="T19" fmla="*/ 123 h 335"/>
                      <a:gd name="T20" fmla="*/ 413 w 555"/>
                      <a:gd name="T21" fmla="*/ 150 h 335"/>
                      <a:gd name="T22" fmla="*/ 448 w 555"/>
                      <a:gd name="T23" fmla="*/ 185 h 335"/>
                      <a:gd name="T24" fmla="*/ 484 w 555"/>
                      <a:gd name="T25" fmla="*/ 229 h 335"/>
                      <a:gd name="T26" fmla="*/ 519 w 555"/>
                      <a:gd name="T27" fmla="*/ 273 h 335"/>
                      <a:gd name="T28" fmla="*/ 554 w 555"/>
                      <a:gd name="T29" fmla="*/ 334 h 335"/>
                      <a:gd name="T30" fmla="*/ 528 w 555"/>
                      <a:gd name="T31" fmla="*/ 273 h 335"/>
                      <a:gd name="T32" fmla="*/ 501 w 555"/>
                      <a:gd name="T33" fmla="*/ 220 h 335"/>
                      <a:gd name="T34" fmla="*/ 466 w 555"/>
                      <a:gd name="T35" fmla="*/ 176 h 335"/>
                      <a:gd name="T36" fmla="*/ 431 w 555"/>
                      <a:gd name="T37" fmla="*/ 141 h 335"/>
                      <a:gd name="T38" fmla="*/ 352 w 555"/>
                      <a:gd name="T39" fmla="*/ 88 h 335"/>
                      <a:gd name="T40" fmla="*/ 281 w 555"/>
                      <a:gd name="T41" fmla="*/ 44 h 335"/>
                      <a:gd name="T42" fmla="*/ 202 w 555"/>
                      <a:gd name="T43" fmla="*/ 26 h 335"/>
                      <a:gd name="T44" fmla="*/ 140 w 555"/>
                      <a:gd name="T45" fmla="*/ 18 h 335"/>
                      <a:gd name="T46" fmla="*/ 88 w 555"/>
                      <a:gd name="T47" fmla="*/ 18 h 335"/>
                      <a:gd name="T48" fmla="*/ 52 w 555"/>
                      <a:gd name="T49" fmla="*/ 35 h 335"/>
                      <a:gd name="T50" fmla="*/ 35 w 555"/>
                      <a:gd name="T51" fmla="*/ 0 h 335"/>
                      <a:gd name="T52" fmla="*/ 0 w 555"/>
                      <a:gd name="T53" fmla="*/ 79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5" h="335">
                        <a:moveTo>
                          <a:pt x="0" y="79"/>
                        </a:moveTo>
                        <a:lnTo>
                          <a:pt x="88" y="114"/>
                        </a:lnTo>
                        <a:lnTo>
                          <a:pt x="70" y="79"/>
                        </a:lnTo>
                        <a:lnTo>
                          <a:pt x="96" y="70"/>
                        </a:lnTo>
                        <a:lnTo>
                          <a:pt x="140" y="70"/>
                        </a:lnTo>
                        <a:lnTo>
                          <a:pt x="193" y="62"/>
                        </a:lnTo>
                        <a:lnTo>
                          <a:pt x="264" y="79"/>
                        </a:lnTo>
                        <a:lnTo>
                          <a:pt x="299" y="88"/>
                        </a:lnTo>
                        <a:lnTo>
                          <a:pt x="334" y="106"/>
                        </a:lnTo>
                        <a:lnTo>
                          <a:pt x="378" y="123"/>
                        </a:lnTo>
                        <a:lnTo>
                          <a:pt x="413" y="150"/>
                        </a:lnTo>
                        <a:lnTo>
                          <a:pt x="448" y="185"/>
                        </a:lnTo>
                        <a:lnTo>
                          <a:pt x="484" y="229"/>
                        </a:lnTo>
                        <a:lnTo>
                          <a:pt x="519" y="273"/>
                        </a:lnTo>
                        <a:lnTo>
                          <a:pt x="554" y="334"/>
                        </a:lnTo>
                        <a:lnTo>
                          <a:pt x="528" y="273"/>
                        </a:lnTo>
                        <a:lnTo>
                          <a:pt x="501" y="220"/>
                        </a:lnTo>
                        <a:lnTo>
                          <a:pt x="466" y="176"/>
                        </a:lnTo>
                        <a:lnTo>
                          <a:pt x="431" y="141"/>
                        </a:lnTo>
                        <a:lnTo>
                          <a:pt x="352" y="88"/>
                        </a:lnTo>
                        <a:lnTo>
                          <a:pt x="281" y="44"/>
                        </a:lnTo>
                        <a:lnTo>
                          <a:pt x="202" y="26"/>
                        </a:lnTo>
                        <a:lnTo>
                          <a:pt x="140" y="18"/>
                        </a:lnTo>
                        <a:lnTo>
                          <a:pt x="88" y="18"/>
                        </a:lnTo>
                        <a:lnTo>
                          <a:pt x="52" y="35"/>
                        </a:lnTo>
                        <a:lnTo>
                          <a:pt x="35" y="0"/>
                        </a:lnTo>
                        <a:lnTo>
                          <a:pt x="0" y="79"/>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 name="Freeform 792"/>
                  <p:cNvSpPr>
                    <a:spLocks/>
                  </p:cNvSpPr>
                  <p:nvPr/>
                </p:nvSpPr>
                <p:spPr bwMode="auto">
                  <a:xfrm>
                    <a:off x="3512" y="2578"/>
                    <a:ext cx="608" cy="257"/>
                  </a:xfrm>
                  <a:custGeom>
                    <a:avLst/>
                    <a:gdLst>
                      <a:gd name="T0" fmla="*/ 35 w 608"/>
                      <a:gd name="T1" fmla="*/ 256 h 257"/>
                      <a:gd name="T2" fmla="*/ 123 w 608"/>
                      <a:gd name="T3" fmla="*/ 220 h 257"/>
                      <a:gd name="T4" fmla="*/ 88 w 608"/>
                      <a:gd name="T5" fmla="*/ 212 h 257"/>
                      <a:gd name="T6" fmla="*/ 97 w 608"/>
                      <a:gd name="T7" fmla="*/ 185 h 257"/>
                      <a:gd name="T8" fmla="*/ 123 w 608"/>
                      <a:gd name="T9" fmla="*/ 150 h 257"/>
                      <a:gd name="T10" fmla="*/ 167 w 608"/>
                      <a:gd name="T11" fmla="*/ 106 h 257"/>
                      <a:gd name="T12" fmla="*/ 220 w 608"/>
                      <a:gd name="T13" fmla="*/ 71 h 257"/>
                      <a:gd name="T14" fmla="*/ 290 w 608"/>
                      <a:gd name="T15" fmla="*/ 36 h 257"/>
                      <a:gd name="T16" fmla="*/ 378 w 608"/>
                      <a:gd name="T17" fmla="*/ 18 h 257"/>
                      <a:gd name="T18" fmla="*/ 422 w 608"/>
                      <a:gd name="T19" fmla="*/ 18 h 257"/>
                      <a:gd name="T20" fmla="*/ 484 w 608"/>
                      <a:gd name="T21" fmla="*/ 18 h 257"/>
                      <a:gd name="T22" fmla="*/ 546 w 608"/>
                      <a:gd name="T23" fmla="*/ 27 h 257"/>
                      <a:gd name="T24" fmla="*/ 607 w 608"/>
                      <a:gd name="T25" fmla="*/ 44 h 257"/>
                      <a:gd name="T26" fmla="*/ 546 w 608"/>
                      <a:gd name="T27" fmla="*/ 27 h 257"/>
                      <a:gd name="T28" fmla="*/ 484 w 608"/>
                      <a:gd name="T29" fmla="*/ 9 h 257"/>
                      <a:gd name="T30" fmla="*/ 431 w 608"/>
                      <a:gd name="T31" fmla="*/ 0 h 257"/>
                      <a:gd name="T32" fmla="*/ 378 w 608"/>
                      <a:gd name="T33" fmla="*/ 0 h 257"/>
                      <a:gd name="T34" fmla="*/ 290 w 608"/>
                      <a:gd name="T35" fmla="*/ 9 h 257"/>
                      <a:gd name="T36" fmla="*/ 202 w 608"/>
                      <a:gd name="T37" fmla="*/ 36 h 257"/>
                      <a:gd name="T38" fmla="*/ 141 w 608"/>
                      <a:gd name="T39" fmla="*/ 80 h 257"/>
                      <a:gd name="T40" fmla="*/ 88 w 608"/>
                      <a:gd name="T41" fmla="*/ 115 h 257"/>
                      <a:gd name="T42" fmla="*/ 53 w 608"/>
                      <a:gd name="T43" fmla="*/ 159 h 257"/>
                      <a:gd name="T44" fmla="*/ 35 w 608"/>
                      <a:gd name="T45" fmla="*/ 194 h 257"/>
                      <a:gd name="T46" fmla="*/ 0 w 608"/>
                      <a:gd name="T47" fmla="*/ 176 h 257"/>
                      <a:gd name="T48" fmla="*/ 35 w 608"/>
                      <a:gd name="T49" fmla="*/ 25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8" h="257">
                        <a:moveTo>
                          <a:pt x="35" y="256"/>
                        </a:moveTo>
                        <a:lnTo>
                          <a:pt x="123" y="220"/>
                        </a:lnTo>
                        <a:lnTo>
                          <a:pt x="88" y="212"/>
                        </a:lnTo>
                        <a:lnTo>
                          <a:pt x="97" y="185"/>
                        </a:lnTo>
                        <a:lnTo>
                          <a:pt x="123" y="150"/>
                        </a:lnTo>
                        <a:lnTo>
                          <a:pt x="167" y="106"/>
                        </a:lnTo>
                        <a:lnTo>
                          <a:pt x="220" y="71"/>
                        </a:lnTo>
                        <a:lnTo>
                          <a:pt x="290" y="36"/>
                        </a:lnTo>
                        <a:lnTo>
                          <a:pt x="378" y="18"/>
                        </a:lnTo>
                        <a:lnTo>
                          <a:pt x="422" y="18"/>
                        </a:lnTo>
                        <a:lnTo>
                          <a:pt x="484" y="18"/>
                        </a:lnTo>
                        <a:lnTo>
                          <a:pt x="546" y="27"/>
                        </a:lnTo>
                        <a:lnTo>
                          <a:pt x="607" y="44"/>
                        </a:lnTo>
                        <a:lnTo>
                          <a:pt x="546" y="27"/>
                        </a:lnTo>
                        <a:lnTo>
                          <a:pt x="484" y="9"/>
                        </a:lnTo>
                        <a:lnTo>
                          <a:pt x="431" y="0"/>
                        </a:lnTo>
                        <a:lnTo>
                          <a:pt x="378" y="0"/>
                        </a:lnTo>
                        <a:lnTo>
                          <a:pt x="290" y="9"/>
                        </a:lnTo>
                        <a:lnTo>
                          <a:pt x="202" y="36"/>
                        </a:lnTo>
                        <a:lnTo>
                          <a:pt x="141" y="80"/>
                        </a:lnTo>
                        <a:lnTo>
                          <a:pt x="88" y="115"/>
                        </a:lnTo>
                        <a:lnTo>
                          <a:pt x="53" y="159"/>
                        </a:lnTo>
                        <a:lnTo>
                          <a:pt x="35" y="194"/>
                        </a:lnTo>
                        <a:lnTo>
                          <a:pt x="0" y="176"/>
                        </a:lnTo>
                        <a:lnTo>
                          <a:pt x="35" y="256"/>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 name="Freeform 793"/>
                  <p:cNvSpPr>
                    <a:spLocks/>
                  </p:cNvSpPr>
                  <p:nvPr/>
                </p:nvSpPr>
                <p:spPr bwMode="auto">
                  <a:xfrm>
                    <a:off x="3530" y="2631"/>
                    <a:ext cx="335" cy="556"/>
                  </a:xfrm>
                  <a:custGeom>
                    <a:avLst/>
                    <a:gdLst>
                      <a:gd name="T0" fmla="*/ 88 w 335"/>
                      <a:gd name="T1" fmla="*/ 555 h 556"/>
                      <a:gd name="T2" fmla="*/ 114 w 335"/>
                      <a:gd name="T3" fmla="*/ 475 h 556"/>
                      <a:gd name="T4" fmla="*/ 88 w 335"/>
                      <a:gd name="T5" fmla="*/ 484 h 556"/>
                      <a:gd name="T6" fmla="*/ 79 w 335"/>
                      <a:gd name="T7" fmla="*/ 458 h 556"/>
                      <a:gd name="T8" fmla="*/ 70 w 335"/>
                      <a:gd name="T9" fmla="*/ 423 h 556"/>
                      <a:gd name="T10" fmla="*/ 70 w 335"/>
                      <a:gd name="T11" fmla="*/ 361 h 556"/>
                      <a:gd name="T12" fmla="*/ 79 w 335"/>
                      <a:gd name="T13" fmla="*/ 291 h 556"/>
                      <a:gd name="T14" fmla="*/ 88 w 335"/>
                      <a:gd name="T15" fmla="*/ 255 h 556"/>
                      <a:gd name="T16" fmla="*/ 105 w 335"/>
                      <a:gd name="T17" fmla="*/ 220 h 556"/>
                      <a:gd name="T18" fmla="*/ 123 w 335"/>
                      <a:gd name="T19" fmla="*/ 185 h 556"/>
                      <a:gd name="T20" fmla="*/ 149 w 335"/>
                      <a:gd name="T21" fmla="*/ 150 h 556"/>
                      <a:gd name="T22" fmla="*/ 184 w 335"/>
                      <a:gd name="T23" fmla="*/ 106 h 556"/>
                      <a:gd name="T24" fmla="*/ 228 w 335"/>
                      <a:gd name="T25" fmla="*/ 71 h 556"/>
                      <a:gd name="T26" fmla="*/ 272 w 335"/>
                      <a:gd name="T27" fmla="*/ 35 h 556"/>
                      <a:gd name="T28" fmla="*/ 334 w 335"/>
                      <a:gd name="T29" fmla="*/ 0 h 556"/>
                      <a:gd name="T30" fmla="*/ 272 w 335"/>
                      <a:gd name="T31" fmla="*/ 27 h 556"/>
                      <a:gd name="T32" fmla="*/ 228 w 335"/>
                      <a:gd name="T33" fmla="*/ 62 h 556"/>
                      <a:gd name="T34" fmla="*/ 184 w 335"/>
                      <a:gd name="T35" fmla="*/ 97 h 556"/>
                      <a:gd name="T36" fmla="*/ 140 w 335"/>
                      <a:gd name="T37" fmla="*/ 132 h 556"/>
                      <a:gd name="T38" fmla="*/ 88 w 335"/>
                      <a:gd name="T39" fmla="*/ 203 h 556"/>
                      <a:gd name="T40" fmla="*/ 44 w 335"/>
                      <a:gd name="T41" fmla="*/ 282 h 556"/>
                      <a:gd name="T42" fmla="*/ 26 w 335"/>
                      <a:gd name="T43" fmla="*/ 352 h 556"/>
                      <a:gd name="T44" fmla="*/ 17 w 335"/>
                      <a:gd name="T45" fmla="*/ 423 h 556"/>
                      <a:gd name="T46" fmla="*/ 17 w 335"/>
                      <a:gd name="T47" fmla="*/ 475 h 556"/>
                      <a:gd name="T48" fmla="*/ 35 w 335"/>
                      <a:gd name="T49" fmla="*/ 511 h 556"/>
                      <a:gd name="T50" fmla="*/ 0 w 335"/>
                      <a:gd name="T51" fmla="*/ 528 h 556"/>
                      <a:gd name="T52" fmla="*/ 88 w 335"/>
                      <a:gd name="T53" fmla="*/ 555 h 5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5" h="556">
                        <a:moveTo>
                          <a:pt x="88" y="555"/>
                        </a:moveTo>
                        <a:lnTo>
                          <a:pt x="114" y="475"/>
                        </a:lnTo>
                        <a:lnTo>
                          <a:pt x="88" y="484"/>
                        </a:lnTo>
                        <a:lnTo>
                          <a:pt x="79" y="458"/>
                        </a:lnTo>
                        <a:lnTo>
                          <a:pt x="70" y="423"/>
                        </a:lnTo>
                        <a:lnTo>
                          <a:pt x="70" y="361"/>
                        </a:lnTo>
                        <a:lnTo>
                          <a:pt x="79" y="291"/>
                        </a:lnTo>
                        <a:lnTo>
                          <a:pt x="88" y="255"/>
                        </a:lnTo>
                        <a:lnTo>
                          <a:pt x="105" y="220"/>
                        </a:lnTo>
                        <a:lnTo>
                          <a:pt x="123" y="185"/>
                        </a:lnTo>
                        <a:lnTo>
                          <a:pt x="149" y="150"/>
                        </a:lnTo>
                        <a:lnTo>
                          <a:pt x="184" y="106"/>
                        </a:lnTo>
                        <a:lnTo>
                          <a:pt x="228" y="71"/>
                        </a:lnTo>
                        <a:lnTo>
                          <a:pt x="272" y="35"/>
                        </a:lnTo>
                        <a:lnTo>
                          <a:pt x="334" y="0"/>
                        </a:lnTo>
                        <a:lnTo>
                          <a:pt x="272" y="27"/>
                        </a:lnTo>
                        <a:lnTo>
                          <a:pt x="228" y="62"/>
                        </a:lnTo>
                        <a:lnTo>
                          <a:pt x="184" y="97"/>
                        </a:lnTo>
                        <a:lnTo>
                          <a:pt x="140" y="132"/>
                        </a:lnTo>
                        <a:lnTo>
                          <a:pt x="88" y="203"/>
                        </a:lnTo>
                        <a:lnTo>
                          <a:pt x="44" y="282"/>
                        </a:lnTo>
                        <a:lnTo>
                          <a:pt x="26" y="352"/>
                        </a:lnTo>
                        <a:lnTo>
                          <a:pt x="17" y="423"/>
                        </a:lnTo>
                        <a:lnTo>
                          <a:pt x="17" y="475"/>
                        </a:lnTo>
                        <a:lnTo>
                          <a:pt x="35" y="511"/>
                        </a:lnTo>
                        <a:lnTo>
                          <a:pt x="0" y="528"/>
                        </a:lnTo>
                        <a:lnTo>
                          <a:pt x="88" y="555"/>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 name="Freeform 794"/>
                  <p:cNvSpPr>
                    <a:spLocks/>
                  </p:cNvSpPr>
                  <p:nvPr/>
                </p:nvSpPr>
                <p:spPr bwMode="auto">
                  <a:xfrm>
                    <a:off x="3644" y="2825"/>
                    <a:ext cx="256" cy="608"/>
                  </a:xfrm>
                  <a:custGeom>
                    <a:avLst/>
                    <a:gdLst>
                      <a:gd name="T0" fmla="*/ 255 w 256"/>
                      <a:gd name="T1" fmla="*/ 563 h 608"/>
                      <a:gd name="T2" fmla="*/ 220 w 256"/>
                      <a:gd name="T3" fmla="*/ 484 h 608"/>
                      <a:gd name="T4" fmla="*/ 211 w 256"/>
                      <a:gd name="T5" fmla="*/ 519 h 608"/>
                      <a:gd name="T6" fmla="*/ 185 w 256"/>
                      <a:gd name="T7" fmla="*/ 502 h 608"/>
                      <a:gd name="T8" fmla="*/ 150 w 256"/>
                      <a:gd name="T9" fmla="*/ 475 h 608"/>
                      <a:gd name="T10" fmla="*/ 106 w 256"/>
                      <a:gd name="T11" fmla="*/ 440 h 608"/>
                      <a:gd name="T12" fmla="*/ 70 w 256"/>
                      <a:gd name="T13" fmla="*/ 387 h 608"/>
                      <a:gd name="T14" fmla="*/ 35 w 256"/>
                      <a:gd name="T15" fmla="*/ 317 h 608"/>
                      <a:gd name="T16" fmla="*/ 18 w 256"/>
                      <a:gd name="T17" fmla="*/ 229 h 608"/>
                      <a:gd name="T18" fmla="*/ 9 w 256"/>
                      <a:gd name="T19" fmla="*/ 176 h 608"/>
                      <a:gd name="T20" fmla="*/ 18 w 256"/>
                      <a:gd name="T21" fmla="*/ 123 h 608"/>
                      <a:gd name="T22" fmla="*/ 26 w 256"/>
                      <a:gd name="T23" fmla="*/ 61 h 608"/>
                      <a:gd name="T24" fmla="*/ 44 w 256"/>
                      <a:gd name="T25" fmla="*/ 0 h 608"/>
                      <a:gd name="T26" fmla="*/ 18 w 256"/>
                      <a:gd name="T27" fmla="*/ 61 h 608"/>
                      <a:gd name="T28" fmla="*/ 9 w 256"/>
                      <a:gd name="T29" fmla="*/ 114 h 608"/>
                      <a:gd name="T30" fmla="*/ 0 w 256"/>
                      <a:gd name="T31" fmla="*/ 167 h 608"/>
                      <a:gd name="T32" fmla="*/ 0 w 256"/>
                      <a:gd name="T33" fmla="*/ 220 h 608"/>
                      <a:gd name="T34" fmla="*/ 9 w 256"/>
                      <a:gd name="T35" fmla="*/ 317 h 608"/>
                      <a:gd name="T36" fmla="*/ 35 w 256"/>
                      <a:gd name="T37" fmla="*/ 396 h 608"/>
                      <a:gd name="T38" fmla="*/ 70 w 256"/>
                      <a:gd name="T39" fmla="*/ 466 h 608"/>
                      <a:gd name="T40" fmla="*/ 114 w 256"/>
                      <a:gd name="T41" fmla="*/ 519 h 608"/>
                      <a:gd name="T42" fmla="*/ 158 w 256"/>
                      <a:gd name="T43" fmla="*/ 554 h 608"/>
                      <a:gd name="T44" fmla="*/ 194 w 256"/>
                      <a:gd name="T45" fmla="*/ 572 h 608"/>
                      <a:gd name="T46" fmla="*/ 176 w 256"/>
                      <a:gd name="T47" fmla="*/ 607 h 608"/>
                      <a:gd name="T48" fmla="*/ 255 w 256"/>
                      <a:gd name="T49" fmla="*/ 563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608">
                        <a:moveTo>
                          <a:pt x="255" y="563"/>
                        </a:moveTo>
                        <a:lnTo>
                          <a:pt x="220" y="484"/>
                        </a:lnTo>
                        <a:lnTo>
                          <a:pt x="211" y="519"/>
                        </a:lnTo>
                        <a:lnTo>
                          <a:pt x="185" y="502"/>
                        </a:lnTo>
                        <a:lnTo>
                          <a:pt x="150" y="475"/>
                        </a:lnTo>
                        <a:lnTo>
                          <a:pt x="106" y="440"/>
                        </a:lnTo>
                        <a:lnTo>
                          <a:pt x="70" y="387"/>
                        </a:lnTo>
                        <a:lnTo>
                          <a:pt x="35" y="317"/>
                        </a:lnTo>
                        <a:lnTo>
                          <a:pt x="18" y="229"/>
                        </a:lnTo>
                        <a:lnTo>
                          <a:pt x="9" y="176"/>
                        </a:lnTo>
                        <a:lnTo>
                          <a:pt x="18" y="123"/>
                        </a:lnTo>
                        <a:lnTo>
                          <a:pt x="26" y="61"/>
                        </a:lnTo>
                        <a:lnTo>
                          <a:pt x="44" y="0"/>
                        </a:lnTo>
                        <a:lnTo>
                          <a:pt x="18" y="61"/>
                        </a:lnTo>
                        <a:lnTo>
                          <a:pt x="9" y="114"/>
                        </a:lnTo>
                        <a:lnTo>
                          <a:pt x="0" y="167"/>
                        </a:lnTo>
                        <a:lnTo>
                          <a:pt x="0" y="220"/>
                        </a:lnTo>
                        <a:lnTo>
                          <a:pt x="9" y="317"/>
                        </a:lnTo>
                        <a:lnTo>
                          <a:pt x="35" y="396"/>
                        </a:lnTo>
                        <a:lnTo>
                          <a:pt x="70" y="466"/>
                        </a:lnTo>
                        <a:lnTo>
                          <a:pt x="114" y="519"/>
                        </a:lnTo>
                        <a:lnTo>
                          <a:pt x="158" y="554"/>
                        </a:lnTo>
                        <a:lnTo>
                          <a:pt x="194" y="572"/>
                        </a:lnTo>
                        <a:lnTo>
                          <a:pt x="176" y="607"/>
                        </a:lnTo>
                        <a:lnTo>
                          <a:pt x="255" y="563"/>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 name="Freeform 795"/>
                  <p:cNvSpPr>
                    <a:spLocks/>
                  </p:cNvSpPr>
                  <p:nvPr/>
                </p:nvSpPr>
                <p:spPr bwMode="auto">
                  <a:xfrm>
                    <a:off x="3706" y="3080"/>
                    <a:ext cx="555" cy="336"/>
                  </a:xfrm>
                  <a:custGeom>
                    <a:avLst/>
                    <a:gdLst>
                      <a:gd name="T0" fmla="*/ 554 w 555"/>
                      <a:gd name="T1" fmla="*/ 247 h 336"/>
                      <a:gd name="T2" fmla="*/ 466 w 555"/>
                      <a:gd name="T3" fmla="*/ 211 h 336"/>
                      <a:gd name="T4" fmla="*/ 484 w 555"/>
                      <a:gd name="T5" fmla="*/ 247 h 336"/>
                      <a:gd name="T6" fmla="*/ 457 w 555"/>
                      <a:gd name="T7" fmla="*/ 255 h 336"/>
                      <a:gd name="T8" fmla="*/ 413 w 555"/>
                      <a:gd name="T9" fmla="*/ 264 h 336"/>
                      <a:gd name="T10" fmla="*/ 352 w 555"/>
                      <a:gd name="T11" fmla="*/ 264 h 336"/>
                      <a:gd name="T12" fmla="*/ 290 w 555"/>
                      <a:gd name="T13" fmla="*/ 255 h 336"/>
                      <a:gd name="T14" fmla="*/ 255 w 555"/>
                      <a:gd name="T15" fmla="*/ 247 h 336"/>
                      <a:gd name="T16" fmla="*/ 220 w 555"/>
                      <a:gd name="T17" fmla="*/ 229 h 336"/>
                      <a:gd name="T18" fmla="*/ 176 w 555"/>
                      <a:gd name="T19" fmla="*/ 211 h 336"/>
                      <a:gd name="T20" fmla="*/ 140 w 555"/>
                      <a:gd name="T21" fmla="*/ 185 h 336"/>
                      <a:gd name="T22" fmla="*/ 105 w 555"/>
                      <a:gd name="T23" fmla="*/ 150 h 336"/>
                      <a:gd name="T24" fmla="*/ 61 w 555"/>
                      <a:gd name="T25" fmla="*/ 106 h 336"/>
                      <a:gd name="T26" fmla="*/ 26 w 555"/>
                      <a:gd name="T27" fmla="*/ 53 h 336"/>
                      <a:gd name="T28" fmla="*/ 0 w 555"/>
                      <a:gd name="T29" fmla="*/ 0 h 336"/>
                      <a:gd name="T30" fmla="*/ 26 w 555"/>
                      <a:gd name="T31" fmla="*/ 53 h 336"/>
                      <a:gd name="T32" fmla="*/ 52 w 555"/>
                      <a:gd name="T33" fmla="*/ 106 h 336"/>
                      <a:gd name="T34" fmla="*/ 88 w 555"/>
                      <a:gd name="T35" fmla="*/ 150 h 336"/>
                      <a:gd name="T36" fmla="*/ 123 w 555"/>
                      <a:gd name="T37" fmla="*/ 194 h 336"/>
                      <a:gd name="T38" fmla="*/ 202 w 555"/>
                      <a:gd name="T39" fmla="*/ 247 h 336"/>
                      <a:gd name="T40" fmla="*/ 272 w 555"/>
                      <a:gd name="T41" fmla="*/ 282 h 336"/>
                      <a:gd name="T42" fmla="*/ 352 w 555"/>
                      <a:gd name="T43" fmla="*/ 308 h 336"/>
                      <a:gd name="T44" fmla="*/ 413 w 555"/>
                      <a:gd name="T45" fmla="*/ 317 h 336"/>
                      <a:gd name="T46" fmla="*/ 466 w 555"/>
                      <a:gd name="T47" fmla="*/ 308 h 336"/>
                      <a:gd name="T48" fmla="*/ 501 w 555"/>
                      <a:gd name="T49" fmla="*/ 299 h 336"/>
                      <a:gd name="T50" fmla="*/ 519 w 555"/>
                      <a:gd name="T51" fmla="*/ 335 h 336"/>
                      <a:gd name="T52" fmla="*/ 554 w 555"/>
                      <a:gd name="T53" fmla="*/ 247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5" h="336">
                        <a:moveTo>
                          <a:pt x="554" y="247"/>
                        </a:moveTo>
                        <a:lnTo>
                          <a:pt x="466" y="211"/>
                        </a:lnTo>
                        <a:lnTo>
                          <a:pt x="484" y="247"/>
                        </a:lnTo>
                        <a:lnTo>
                          <a:pt x="457" y="255"/>
                        </a:lnTo>
                        <a:lnTo>
                          <a:pt x="413" y="264"/>
                        </a:lnTo>
                        <a:lnTo>
                          <a:pt x="352" y="264"/>
                        </a:lnTo>
                        <a:lnTo>
                          <a:pt x="290" y="255"/>
                        </a:lnTo>
                        <a:lnTo>
                          <a:pt x="255" y="247"/>
                        </a:lnTo>
                        <a:lnTo>
                          <a:pt x="220" y="229"/>
                        </a:lnTo>
                        <a:lnTo>
                          <a:pt x="176" y="211"/>
                        </a:lnTo>
                        <a:lnTo>
                          <a:pt x="140" y="185"/>
                        </a:lnTo>
                        <a:lnTo>
                          <a:pt x="105" y="150"/>
                        </a:lnTo>
                        <a:lnTo>
                          <a:pt x="61" y="106"/>
                        </a:lnTo>
                        <a:lnTo>
                          <a:pt x="26" y="53"/>
                        </a:lnTo>
                        <a:lnTo>
                          <a:pt x="0" y="0"/>
                        </a:lnTo>
                        <a:lnTo>
                          <a:pt x="26" y="53"/>
                        </a:lnTo>
                        <a:lnTo>
                          <a:pt x="52" y="106"/>
                        </a:lnTo>
                        <a:lnTo>
                          <a:pt x="88" y="150"/>
                        </a:lnTo>
                        <a:lnTo>
                          <a:pt x="123" y="194"/>
                        </a:lnTo>
                        <a:lnTo>
                          <a:pt x="202" y="247"/>
                        </a:lnTo>
                        <a:lnTo>
                          <a:pt x="272" y="282"/>
                        </a:lnTo>
                        <a:lnTo>
                          <a:pt x="352" y="308"/>
                        </a:lnTo>
                        <a:lnTo>
                          <a:pt x="413" y="317"/>
                        </a:lnTo>
                        <a:lnTo>
                          <a:pt x="466" y="308"/>
                        </a:lnTo>
                        <a:lnTo>
                          <a:pt x="501" y="299"/>
                        </a:lnTo>
                        <a:lnTo>
                          <a:pt x="519" y="335"/>
                        </a:lnTo>
                        <a:lnTo>
                          <a:pt x="554" y="247"/>
                        </a:lnTo>
                      </a:path>
                    </a:pathLst>
                  </a:custGeom>
                  <a:solidFill>
                    <a:srgbClr val="FF0000">
                      <a:alpha val="30196"/>
                    </a:srgbClr>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20" name="Group 796"/>
              <p:cNvGrpSpPr>
                <a:grpSpLocks/>
              </p:cNvGrpSpPr>
              <p:nvPr/>
            </p:nvGrpSpPr>
            <p:grpSpPr bwMode="auto">
              <a:xfrm>
                <a:off x="9493632" y="3116253"/>
                <a:ext cx="792163" cy="1341438"/>
                <a:chOff x="1792" y="5"/>
                <a:chExt cx="2175" cy="4310"/>
              </a:xfrm>
            </p:grpSpPr>
            <p:sp>
              <p:nvSpPr>
                <p:cNvPr id="226" name="Freeform 797"/>
                <p:cNvSpPr>
                  <a:spLocks/>
                </p:cNvSpPr>
                <p:nvPr/>
              </p:nvSpPr>
              <p:spPr bwMode="auto">
                <a:xfrm>
                  <a:off x="1792" y="5"/>
                  <a:ext cx="2175" cy="4310"/>
                </a:xfrm>
                <a:custGeom>
                  <a:avLst/>
                  <a:gdLst>
                    <a:gd name="T0" fmla="*/ 352 w 4352"/>
                    <a:gd name="T1" fmla="*/ 1681 h 8622"/>
                    <a:gd name="T2" fmla="*/ 356 w 4352"/>
                    <a:gd name="T3" fmla="*/ 1480 h 8622"/>
                    <a:gd name="T4" fmla="*/ 316 w 4352"/>
                    <a:gd name="T5" fmla="*/ 1192 h 8622"/>
                    <a:gd name="T6" fmla="*/ 349 w 4352"/>
                    <a:gd name="T7" fmla="*/ 987 h 8622"/>
                    <a:gd name="T8" fmla="*/ 365 w 4352"/>
                    <a:gd name="T9" fmla="*/ 803 h 8622"/>
                    <a:gd name="T10" fmla="*/ 338 w 4352"/>
                    <a:gd name="T11" fmla="*/ 709 h 8622"/>
                    <a:gd name="T12" fmla="*/ 281 w 4352"/>
                    <a:gd name="T13" fmla="*/ 870 h 8622"/>
                    <a:gd name="T14" fmla="*/ 158 w 4352"/>
                    <a:gd name="T15" fmla="*/ 1057 h 8622"/>
                    <a:gd name="T16" fmla="*/ 125 w 4352"/>
                    <a:gd name="T17" fmla="*/ 1160 h 8622"/>
                    <a:gd name="T18" fmla="*/ 101 w 4352"/>
                    <a:gd name="T19" fmla="*/ 1183 h 8622"/>
                    <a:gd name="T20" fmla="*/ 58 w 4352"/>
                    <a:gd name="T21" fmla="*/ 1183 h 8622"/>
                    <a:gd name="T22" fmla="*/ 70 w 4352"/>
                    <a:gd name="T23" fmla="*/ 1111 h 8622"/>
                    <a:gd name="T24" fmla="*/ 20 w 4352"/>
                    <a:gd name="T25" fmla="*/ 1154 h 8622"/>
                    <a:gd name="T26" fmla="*/ 43 w 4352"/>
                    <a:gd name="T27" fmla="*/ 1064 h 8622"/>
                    <a:gd name="T28" fmla="*/ 12 w 4352"/>
                    <a:gd name="T29" fmla="*/ 1058 h 8622"/>
                    <a:gd name="T30" fmla="*/ 85 w 4352"/>
                    <a:gd name="T31" fmla="*/ 999 h 8622"/>
                    <a:gd name="T32" fmla="*/ 148 w 4352"/>
                    <a:gd name="T33" fmla="*/ 857 h 8622"/>
                    <a:gd name="T34" fmla="*/ 226 w 4352"/>
                    <a:gd name="T35" fmla="*/ 711 h 8622"/>
                    <a:gd name="T36" fmla="*/ 247 w 4352"/>
                    <a:gd name="T37" fmla="*/ 488 h 8622"/>
                    <a:gd name="T38" fmla="*/ 348 w 4352"/>
                    <a:gd name="T39" fmla="*/ 384 h 8622"/>
                    <a:gd name="T40" fmla="*/ 466 w 4352"/>
                    <a:gd name="T41" fmla="*/ 293 h 8622"/>
                    <a:gd name="T42" fmla="*/ 444 w 4352"/>
                    <a:gd name="T43" fmla="*/ 208 h 8622"/>
                    <a:gd name="T44" fmla="*/ 417 w 4352"/>
                    <a:gd name="T45" fmla="*/ 161 h 8622"/>
                    <a:gd name="T46" fmla="*/ 434 w 4352"/>
                    <a:gd name="T47" fmla="*/ 64 h 8622"/>
                    <a:gd name="T48" fmla="*/ 544 w 4352"/>
                    <a:gd name="T49" fmla="*/ 1 h 8622"/>
                    <a:gd name="T50" fmla="*/ 629 w 4352"/>
                    <a:gd name="T51" fmla="*/ 75 h 8622"/>
                    <a:gd name="T52" fmla="*/ 650 w 4352"/>
                    <a:gd name="T53" fmla="*/ 136 h 8622"/>
                    <a:gd name="T54" fmla="*/ 621 w 4352"/>
                    <a:gd name="T55" fmla="*/ 230 h 8622"/>
                    <a:gd name="T56" fmla="*/ 624 w 4352"/>
                    <a:gd name="T57" fmla="*/ 358 h 8622"/>
                    <a:gd name="T58" fmla="*/ 784 w 4352"/>
                    <a:gd name="T59" fmla="*/ 416 h 8622"/>
                    <a:gd name="T60" fmla="*/ 829 w 4352"/>
                    <a:gd name="T61" fmla="*/ 573 h 8622"/>
                    <a:gd name="T62" fmla="*/ 853 w 4352"/>
                    <a:gd name="T63" fmla="*/ 740 h 8622"/>
                    <a:gd name="T64" fmla="*/ 963 w 4352"/>
                    <a:gd name="T65" fmla="*/ 981 h 8622"/>
                    <a:gd name="T66" fmla="*/ 1086 w 4352"/>
                    <a:gd name="T67" fmla="*/ 1048 h 8622"/>
                    <a:gd name="T68" fmla="*/ 1028 w 4352"/>
                    <a:gd name="T69" fmla="*/ 1047 h 8622"/>
                    <a:gd name="T70" fmla="*/ 1064 w 4352"/>
                    <a:gd name="T71" fmla="*/ 1122 h 8622"/>
                    <a:gd name="T72" fmla="*/ 1038 w 4352"/>
                    <a:gd name="T73" fmla="*/ 1126 h 8622"/>
                    <a:gd name="T74" fmla="*/ 1047 w 4352"/>
                    <a:gd name="T75" fmla="*/ 1172 h 8622"/>
                    <a:gd name="T76" fmla="*/ 992 w 4352"/>
                    <a:gd name="T77" fmla="*/ 1118 h 8622"/>
                    <a:gd name="T78" fmla="*/ 996 w 4352"/>
                    <a:gd name="T79" fmla="*/ 1182 h 8622"/>
                    <a:gd name="T80" fmla="*/ 957 w 4352"/>
                    <a:gd name="T81" fmla="*/ 1174 h 8622"/>
                    <a:gd name="T82" fmla="*/ 879 w 4352"/>
                    <a:gd name="T83" fmla="*/ 1002 h 8622"/>
                    <a:gd name="T84" fmla="*/ 731 w 4352"/>
                    <a:gd name="T85" fmla="*/ 767 h 8622"/>
                    <a:gd name="T86" fmla="*/ 709 w 4352"/>
                    <a:gd name="T87" fmla="*/ 930 h 8622"/>
                    <a:gd name="T88" fmla="*/ 730 w 4352"/>
                    <a:gd name="T89" fmla="*/ 1046 h 8622"/>
                    <a:gd name="T90" fmla="*/ 708 w 4352"/>
                    <a:gd name="T91" fmla="*/ 1435 h 8622"/>
                    <a:gd name="T92" fmla="*/ 669 w 4352"/>
                    <a:gd name="T93" fmla="*/ 1767 h 8622"/>
                    <a:gd name="T94" fmla="*/ 615 w 4352"/>
                    <a:gd name="T95" fmla="*/ 2007 h 8622"/>
                    <a:gd name="T96" fmla="*/ 638 w 4352"/>
                    <a:gd name="T97" fmla="*/ 2067 h 8622"/>
                    <a:gd name="T98" fmla="*/ 641 w 4352"/>
                    <a:gd name="T99" fmla="*/ 2121 h 8622"/>
                    <a:gd name="T100" fmla="*/ 603 w 4352"/>
                    <a:gd name="T101" fmla="*/ 2146 h 8622"/>
                    <a:gd name="T102" fmla="*/ 539 w 4352"/>
                    <a:gd name="T103" fmla="*/ 2109 h 8622"/>
                    <a:gd name="T104" fmla="*/ 539 w 4352"/>
                    <a:gd name="T105" fmla="*/ 1960 h 8622"/>
                    <a:gd name="T106" fmla="*/ 538 w 4352"/>
                    <a:gd name="T107" fmla="*/ 1754 h 8622"/>
                    <a:gd name="T108" fmla="*/ 551 w 4352"/>
                    <a:gd name="T109" fmla="*/ 1517 h 8622"/>
                    <a:gd name="T110" fmla="*/ 507 w 4352"/>
                    <a:gd name="T111" fmla="*/ 1480 h 8622"/>
                    <a:gd name="T112" fmla="*/ 487 w 4352"/>
                    <a:gd name="T113" fmla="*/ 1874 h 8622"/>
                    <a:gd name="T114" fmla="*/ 495 w 4352"/>
                    <a:gd name="T115" fmla="*/ 2018 h 8622"/>
                    <a:gd name="T116" fmla="*/ 453 w 4352"/>
                    <a:gd name="T117" fmla="*/ 2152 h 8622"/>
                    <a:gd name="T118" fmla="*/ 408 w 4352"/>
                    <a:gd name="T119" fmla="*/ 2130 h 8622"/>
                    <a:gd name="T120" fmla="*/ 376 w 4352"/>
                    <a:gd name="T121" fmla="*/ 2087 h 8622"/>
                    <a:gd name="T122" fmla="*/ 403 w 4352"/>
                    <a:gd name="T123" fmla="*/ 2040 h 8622"/>
                    <a:gd name="T124" fmla="*/ 404 w 4352"/>
                    <a:gd name="T125" fmla="*/ 192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solidFill>
                  <a:srgbClr val="DDDDDD"/>
                </a:solidFill>
                <a:ln w="7938">
                  <a:solidFill>
                    <a:schemeClr val="tx1"/>
                  </a:solidFill>
                  <a:prstDash val="solid"/>
                  <a:round/>
                  <a:headEnd/>
                  <a:tailEnd/>
                </a:ln>
              </p:spPr>
              <p:txBody>
                <a:bodyPr/>
                <a:lstStyle/>
                <a:p>
                  <a:endParaRPr lang="en-US"/>
                </a:p>
              </p:txBody>
            </p:sp>
            <p:sp>
              <p:nvSpPr>
                <p:cNvPr id="227" name="Line 798"/>
                <p:cNvSpPr>
                  <a:spLocks noChangeShapeType="1"/>
                </p:cNvSpPr>
                <p:nvPr/>
              </p:nvSpPr>
              <p:spPr bwMode="auto">
                <a:xfrm>
                  <a:off x="2851" y="2321"/>
                  <a:ext cx="10" cy="16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799"/>
                <p:cNvSpPr>
                  <a:spLocks noChangeShapeType="1"/>
                </p:cNvSpPr>
                <p:nvPr/>
              </p:nvSpPr>
              <p:spPr bwMode="auto">
                <a:xfrm>
                  <a:off x="3231" y="1208"/>
                  <a:ext cx="2" cy="23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800"/>
                <p:cNvSpPr>
                  <a:spLocks noChangeShapeType="1"/>
                </p:cNvSpPr>
                <p:nvPr/>
              </p:nvSpPr>
              <p:spPr bwMode="auto">
                <a:xfrm flipH="1">
                  <a:off x="2493" y="1220"/>
                  <a:ext cx="16" cy="14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1" name="Group 801"/>
              <p:cNvGrpSpPr>
                <a:grpSpLocks/>
              </p:cNvGrpSpPr>
              <p:nvPr/>
            </p:nvGrpSpPr>
            <p:grpSpPr bwMode="auto">
              <a:xfrm>
                <a:off x="11078504" y="3116253"/>
                <a:ext cx="792162" cy="1341438"/>
                <a:chOff x="1792" y="5"/>
                <a:chExt cx="2175" cy="4310"/>
              </a:xfrm>
            </p:grpSpPr>
            <p:sp>
              <p:nvSpPr>
                <p:cNvPr id="222" name="Freeform 802"/>
                <p:cNvSpPr>
                  <a:spLocks/>
                </p:cNvSpPr>
                <p:nvPr/>
              </p:nvSpPr>
              <p:spPr bwMode="auto">
                <a:xfrm>
                  <a:off x="1792" y="5"/>
                  <a:ext cx="2175" cy="4310"/>
                </a:xfrm>
                <a:custGeom>
                  <a:avLst/>
                  <a:gdLst>
                    <a:gd name="T0" fmla="*/ 352 w 4352"/>
                    <a:gd name="T1" fmla="*/ 1681 h 8622"/>
                    <a:gd name="T2" fmla="*/ 356 w 4352"/>
                    <a:gd name="T3" fmla="*/ 1480 h 8622"/>
                    <a:gd name="T4" fmla="*/ 316 w 4352"/>
                    <a:gd name="T5" fmla="*/ 1192 h 8622"/>
                    <a:gd name="T6" fmla="*/ 349 w 4352"/>
                    <a:gd name="T7" fmla="*/ 987 h 8622"/>
                    <a:gd name="T8" fmla="*/ 365 w 4352"/>
                    <a:gd name="T9" fmla="*/ 803 h 8622"/>
                    <a:gd name="T10" fmla="*/ 338 w 4352"/>
                    <a:gd name="T11" fmla="*/ 709 h 8622"/>
                    <a:gd name="T12" fmla="*/ 281 w 4352"/>
                    <a:gd name="T13" fmla="*/ 870 h 8622"/>
                    <a:gd name="T14" fmla="*/ 158 w 4352"/>
                    <a:gd name="T15" fmla="*/ 1057 h 8622"/>
                    <a:gd name="T16" fmla="*/ 125 w 4352"/>
                    <a:gd name="T17" fmla="*/ 1160 h 8622"/>
                    <a:gd name="T18" fmla="*/ 101 w 4352"/>
                    <a:gd name="T19" fmla="*/ 1183 h 8622"/>
                    <a:gd name="T20" fmla="*/ 58 w 4352"/>
                    <a:gd name="T21" fmla="*/ 1183 h 8622"/>
                    <a:gd name="T22" fmla="*/ 70 w 4352"/>
                    <a:gd name="T23" fmla="*/ 1111 h 8622"/>
                    <a:gd name="T24" fmla="*/ 20 w 4352"/>
                    <a:gd name="T25" fmla="*/ 1154 h 8622"/>
                    <a:gd name="T26" fmla="*/ 43 w 4352"/>
                    <a:gd name="T27" fmla="*/ 1064 h 8622"/>
                    <a:gd name="T28" fmla="*/ 12 w 4352"/>
                    <a:gd name="T29" fmla="*/ 1058 h 8622"/>
                    <a:gd name="T30" fmla="*/ 85 w 4352"/>
                    <a:gd name="T31" fmla="*/ 999 h 8622"/>
                    <a:gd name="T32" fmla="*/ 148 w 4352"/>
                    <a:gd name="T33" fmla="*/ 857 h 8622"/>
                    <a:gd name="T34" fmla="*/ 226 w 4352"/>
                    <a:gd name="T35" fmla="*/ 711 h 8622"/>
                    <a:gd name="T36" fmla="*/ 247 w 4352"/>
                    <a:gd name="T37" fmla="*/ 488 h 8622"/>
                    <a:gd name="T38" fmla="*/ 348 w 4352"/>
                    <a:gd name="T39" fmla="*/ 384 h 8622"/>
                    <a:gd name="T40" fmla="*/ 466 w 4352"/>
                    <a:gd name="T41" fmla="*/ 293 h 8622"/>
                    <a:gd name="T42" fmla="*/ 444 w 4352"/>
                    <a:gd name="T43" fmla="*/ 208 h 8622"/>
                    <a:gd name="T44" fmla="*/ 417 w 4352"/>
                    <a:gd name="T45" fmla="*/ 161 h 8622"/>
                    <a:gd name="T46" fmla="*/ 434 w 4352"/>
                    <a:gd name="T47" fmla="*/ 64 h 8622"/>
                    <a:gd name="T48" fmla="*/ 544 w 4352"/>
                    <a:gd name="T49" fmla="*/ 1 h 8622"/>
                    <a:gd name="T50" fmla="*/ 629 w 4352"/>
                    <a:gd name="T51" fmla="*/ 75 h 8622"/>
                    <a:gd name="T52" fmla="*/ 650 w 4352"/>
                    <a:gd name="T53" fmla="*/ 136 h 8622"/>
                    <a:gd name="T54" fmla="*/ 621 w 4352"/>
                    <a:gd name="T55" fmla="*/ 230 h 8622"/>
                    <a:gd name="T56" fmla="*/ 624 w 4352"/>
                    <a:gd name="T57" fmla="*/ 358 h 8622"/>
                    <a:gd name="T58" fmla="*/ 784 w 4352"/>
                    <a:gd name="T59" fmla="*/ 416 h 8622"/>
                    <a:gd name="T60" fmla="*/ 829 w 4352"/>
                    <a:gd name="T61" fmla="*/ 573 h 8622"/>
                    <a:gd name="T62" fmla="*/ 853 w 4352"/>
                    <a:gd name="T63" fmla="*/ 740 h 8622"/>
                    <a:gd name="T64" fmla="*/ 963 w 4352"/>
                    <a:gd name="T65" fmla="*/ 981 h 8622"/>
                    <a:gd name="T66" fmla="*/ 1086 w 4352"/>
                    <a:gd name="T67" fmla="*/ 1048 h 8622"/>
                    <a:gd name="T68" fmla="*/ 1028 w 4352"/>
                    <a:gd name="T69" fmla="*/ 1047 h 8622"/>
                    <a:gd name="T70" fmla="*/ 1064 w 4352"/>
                    <a:gd name="T71" fmla="*/ 1122 h 8622"/>
                    <a:gd name="T72" fmla="*/ 1038 w 4352"/>
                    <a:gd name="T73" fmla="*/ 1126 h 8622"/>
                    <a:gd name="T74" fmla="*/ 1047 w 4352"/>
                    <a:gd name="T75" fmla="*/ 1172 h 8622"/>
                    <a:gd name="T76" fmla="*/ 992 w 4352"/>
                    <a:gd name="T77" fmla="*/ 1118 h 8622"/>
                    <a:gd name="T78" fmla="*/ 996 w 4352"/>
                    <a:gd name="T79" fmla="*/ 1182 h 8622"/>
                    <a:gd name="T80" fmla="*/ 957 w 4352"/>
                    <a:gd name="T81" fmla="*/ 1174 h 8622"/>
                    <a:gd name="T82" fmla="*/ 879 w 4352"/>
                    <a:gd name="T83" fmla="*/ 1002 h 8622"/>
                    <a:gd name="T84" fmla="*/ 731 w 4352"/>
                    <a:gd name="T85" fmla="*/ 767 h 8622"/>
                    <a:gd name="T86" fmla="*/ 709 w 4352"/>
                    <a:gd name="T87" fmla="*/ 930 h 8622"/>
                    <a:gd name="T88" fmla="*/ 730 w 4352"/>
                    <a:gd name="T89" fmla="*/ 1046 h 8622"/>
                    <a:gd name="T90" fmla="*/ 708 w 4352"/>
                    <a:gd name="T91" fmla="*/ 1435 h 8622"/>
                    <a:gd name="T92" fmla="*/ 669 w 4352"/>
                    <a:gd name="T93" fmla="*/ 1767 h 8622"/>
                    <a:gd name="T94" fmla="*/ 615 w 4352"/>
                    <a:gd name="T95" fmla="*/ 2007 h 8622"/>
                    <a:gd name="T96" fmla="*/ 638 w 4352"/>
                    <a:gd name="T97" fmla="*/ 2067 h 8622"/>
                    <a:gd name="T98" fmla="*/ 641 w 4352"/>
                    <a:gd name="T99" fmla="*/ 2121 h 8622"/>
                    <a:gd name="T100" fmla="*/ 603 w 4352"/>
                    <a:gd name="T101" fmla="*/ 2146 h 8622"/>
                    <a:gd name="T102" fmla="*/ 539 w 4352"/>
                    <a:gd name="T103" fmla="*/ 2109 h 8622"/>
                    <a:gd name="T104" fmla="*/ 539 w 4352"/>
                    <a:gd name="T105" fmla="*/ 1960 h 8622"/>
                    <a:gd name="T106" fmla="*/ 538 w 4352"/>
                    <a:gd name="T107" fmla="*/ 1754 h 8622"/>
                    <a:gd name="T108" fmla="*/ 551 w 4352"/>
                    <a:gd name="T109" fmla="*/ 1517 h 8622"/>
                    <a:gd name="T110" fmla="*/ 507 w 4352"/>
                    <a:gd name="T111" fmla="*/ 1480 h 8622"/>
                    <a:gd name="T112" fmla="*/ 487 w 4352"/>
                    <a:gd name="T113" fmla="*/ 1874 h 8622"/>
                    <a:gd name="T114" fmla="*/ 495 w 4352"/>
                    <a:gd name="T115" fmla="*/ 2018 h 8622"/>
                    <a:gd name="T116" fmla="*/ 453 w 4352"/>
                    <a:gd name="T117" fmla="*/ 2152 h 8622"/>
                    <a:gd name="T118" fmla="*/ 408 w 4352"/>
                    <a:gd name="T119" fmla="*/ 2130 h 8622"/>
                    <a:gd name="T120" fmla="*/ 376 w 4352"/>
                    <a:gd name="T121" fmla="*/ 2087 h 8622"/>
                    <a:gd name="T122" fmla="*/ 403 w 4352"/>
                    <a:gd name="T123" fmla="*/ 2040 h 8622"/>
                    <a:gd name="T124" fmla="*/ 404 w 4352"/>
                    <a:gd name="T125" fmla="*/ 192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solidFill>
                  <a:srgbClr val="DDDDDD"/>
                </a:solidFill>
                <a:ln w="7938">
                  <a:solidFill>
                    <a:schemeClr val="tx1"/>
                  </a:solidFill>
                  <a:prstDash val="solid"/>
                  <a:round/>
                  <a:headEnd/>
                  <a:tailEnd/>
                </a:ln>
              </p:spPr>
              <p:txBody>
                <a:bodyPr/>
                <a:lstStyle/>
                <a:p>
                  <a:endParaRPr lang="en-US"/>
                </a:p>
              </p:txBody>
            </p:sp>
            <p:sp>
              <p:nvSpPr>
                <p:cNvPr id="223" name="Line 803"/>
                <p:cNvSpPr>
                  <a:spLocks noChangeShapeType="1"/>
                </p:cNvSpPr>
                <p:nvPr/>
              </p:nvSpPr>
              <p:spPr bwMode="auto">
                <a:xfrm>
                  <a:off x="2851" y="2321"/>
                  <a:ext cx="10" cy="16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804"/>
                <p:cNvSpPr>
                  <a:spLocks noChangeShapeType="1"/>
                </p:cNvSpPr>
                <p:nvPr/>
              </p:nvSpPr>
              <p:spPr bwMode="auto">
                <a:xfrm>
                  <a:off x="3231" y="1208"/>
                  <a:ext cx="2" cy="23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805"/>
                <p:cNvSpPr>
                  <a:spLocks noChangeShapeType="1"/>
                </p:cNvSpPr>
                <p:nvPr/>
              </p:nvSpPr>
              <p:spPr bwMode="auto">
                <a:xfrm flipH="1">
                  <a:off x="2493" y="1220"/>
                  <a:ext cx="16" cy="14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7" name="Line 784"/>
            <p:cNvSpPr>
              <a:spLocks noChangeShapeType="1"/>
            </p:cNvSpPr>
            <p:nvPr/>
          </p:nvSpPr>
          <p:spPr bwMode="auto">
            <a:xfrm>
              <a:off x="6703921" y="4124560"/>
              <a:ext cx="1726871"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8" name="Picture 4" descr="INJECT_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327738" y="2951328"/>
              <a:ext cx="573533"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505516" y="2384076"/>
              <a:ext cx="1165901" cy="646331"/>
            </a:xfrm>
            <a:prstGeom prst="rect">
              <a:avLst/>
            </a:prstGeom>
            <a:noFill/>
          </p:spPr>
          <p:txBody>
            <a:bodyPr wrap="square" rtlCol="0">
              <a:spAutoFit/>
            </a:bodyPr>
            <a:lstStyle/>
            <a:p>
              <a:pPr algn="ctr"/>
              <a:r>
                <a:rPr lang="en-GB" sz="1200" b="1" dirty="0">
                  <a:solidFill>
                    <a:srgbClr val="0070C0"/>
                  </a:solidFill>
                  <a:latin typeface="Segoe Condensed" panose="020B0606040200020203" pitchFamily="34" charset="0"/>
                  <a:cs typeface="Arial" panose="020B0604020202020204" pitchFamily="34" charset="0"/>
                </a:rPr>
                <a:t>10% Health Care Workers</a:t>
              </a:r>
              <a:endParaRPr lang="en-US" sz="1200" b="1" dirty="0">
                <a:solidFill>
                  <a:srgbClr val="0070C0"/>
                </a:solidFill>
                <a:latin typeface="Segoe Condensed" panose="020B0606040200020203" pitchFamily="34" charset="0"/>
                <a:cs typeface="Arial" panose="020B0604020202020204" pitchFamily="34" charset="0"/>
              </a:endParaRPr>
            </a:p>
          </p:txBody>
        </p:sp>
      </p:grpSp>
    </p:spTree>
    <p:extLst>
      <p:ext uri="{BB962C8B-B14F-4D97-AF65-F5344CB8AC3E}">
        <p14:creationId xmlns:p14="http://schemas.microsoft.com/office/powerpoint/2010/main" val="3378194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EC6C8-10C5-EAEA-51FC-D45F2ED33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1EF57-3948-F68F-8628-9F8748178644}"/>
              </a:ext>
            </a:extLst>
          </p:cNvPr>
          <p:cNvSpPr>
            <a:spLocks noGrp="1"/>
          </p:cNvSpPr>
          <p:nvPr>
            <p:ph type="title"/>
          </p:nvPr>
        </p:nvSpPr>
        <p:spPr/>
        <p:txBody>
          <a:bodyPr>
            <a:normAutofit/>
          </a:bodyPr>
          <a:lstStyle/>
          <a:p>
            <a:r>
              <a:rPr lang="en-US" sz="4000" dirty="0"/>
              <a:t>At-risk population</a:t>
            </a:r>
          </a:p>
        </p:txBody>
      </p:sp>
      <p:sp>
        <p:nvSpPr>
          <p:cNvPr id="3" name="Content Placeholder 2">
            <a:extLst>
              <a:ext uri="{FF2B5EF4-FFF2-40B4-BE49-F238E27FC236}">
                <a16:creationId xmlns:a16="http://schemas.microsoft.com/office/drawing/2014/main" id="{D23CC440-75C1-60DB-80D5-41E732BCE920}"/>
              </a:ext>
            </a:extLst>
          </p:cNvPr>
          <p:cNvSpPr>
            <a:spLocks noGrp="1"/>
          </p:cNvSpPr>
          <p:nvPr>
            <p:ph idx="1"/>
          </p:nvPr>
        </p:nvSpPr>
        <p:spPr>
          <a:xfrm>
            <a:off x="838200" y="1825625"/>
            <a:ext cx="6438900" cy="4351338"/>
          </a:xfrm>
        </p:spPr>
        <p:txBody>
          <a:bodyPr>
            <a:normAutofit/>
          </a:bodyPr>
          <a:lstStyle/>
          <a:p>
            <a:pPr marL="342900" lvl="0" indent="-342900" algn="l" rtl="0">
              <a:lnSpc>
                <a:spcPct val="90000"/>
              </a:lnSpc>
              <a:spcBef>
                <a:spcPts val="0"/>
              </a:spcBef>
              <a:spcAft>
                <a:spcPts val="0"/>
              </a:spcAft>
              <a:buSzPts val="2400"/>
              <a:buFont typeface="Arial" panose="020B0604020202020204" pitchFamily="34" charset="0"/>
              <a:buChar char="•"/>
            </a:pPr>
            <a:r>
              <a:rPr lang="en-GB" sz="1800" dirty="0">
                <a:solidFill>
                  <a:schemeClr val="dk1"/>
                </a:solidFill>
                <a:latin typeface="Segoe Condensed" panose="020B0606040200020203" pitchFamily="34" charset="0"/>
              </a:rPr>
              <a:t>People with contact </a:t>
            </a:r>
            <a:r>
              <a:rPr lang="en-GB" sz="1800" b="1" dirty="0">
                <a:solidFill>
                  <a:srgbClr val="0070C0"/>
                </a:solidFill>
                <a:latin typeface="Segoe Condensed" panose="020B0606040200020203" pitchFamily="34" charset="0"/>
              </a:rPr>
              <a:t>with animals sick or dead </a:t>
            </a:r>
            <a:r>
              <a:rPr lang="en-GB" sz="1800" dirty="0">
                <a:solidFill>
                  <a:schemeClr val="dk1"/>
                </a:solidFill>
                <a:latin typeface="Segoe Condensed" panose="020B0606040200020203" pitchFamily="34" charset="0"/>
              </a:rPr>
              <a:t>in rainforest </a:t>
            </a:r>
          </a:p>
          <a:p>
            <a:pPr marL="342900" lvl="0" indent="-342900" algn="l" rtl="0">
              <a:lnSpc>
                <a:spcPct val="90000"/>
              </a:lnSpc>
              <a:spcBef>
                <a:spcPts val="0"/>
              </a:spcBef>
              <a:spcAft>
                <a:spcPts val="0"/>
              </a:spcAft>
              <a:buSzPts val="2400"/>
              <a:buFont typeface="Arial" panose="020B0604020202020204" pitchFamily="34" charset="0"/>
              <a:buChar char="•"/>
            </a:pPr>
            <a:r>
              <a:rPr lang="en-GB" sz="1800" dirty="0">
                <a:solidFill>
                  <a:schemeClr val="dk1"/>
                </a:solidFill>
                <a:latin typeface="Segoe Condensed" panose="020B0606040200020203" pitchFamily="34" charset="0"/>
              </a:rPr>
              <a:t>People in close contact such </a:t>
            </a:r>
            <a:r>
              <a:rPr lang="en-GB" sz="1800" b="1" dirty="0">
                <a:solidFill>
                  <a:srgbClr val="0070C0"/>
                </a:solidFill>
                <a:latin typeface="Segoe Condensed" panose="020B0606040200020203" pitchFamily="34" charset="0"/>
              </a:rPr>
              <a:t>as family members or care givers with sick people exhibiting symptoms</a:t>
            </a:r>
            <a:r>
              <a:rPr lang="en-GB" sz="1800" dirty="0">
                <a:solidFill>
                  <a:schemeClr val="dk1"/>
                </a:solidFill>
                <a:latin typeface="Segoe Condensed" panose="020B0606040200020203" pitchFamily="34" charset="0"/>
              </a:rPr>
              <a:t>. </a:t>
            </a:r>
            <a:endParaRPr lang="en-GB" sz="1800" dirty="0">
              <a:latin typeface="Segoe Condensed" panose="020B0606040200020203" pitchFamily="34" charset="0"/>
            </a:endParaRPr>
          </a:p>
          <a:p>
            <a:pPr marL="342900" lvl="0" indent="-342900" algn="l" rtl="0">
              <a:lnSpc>
                <a:spcPct val="90000"/>
              </a:lnSpc>
              <a:spcBef>
                <a:spcPts val="600"/>
              </a:spcBef>
              <a:spcAft>
                <a:spcPts val="0"/>
              </a:spcAft>
              <a:buSzPts val="2400"/>
              <a:buFont typeface="Arial" panose="020B0604020202020204" pitchFamily="34" charset="0"/>
              <a:buChar char="•"/>
            </a:pPr>
            <a:r>
              <a:rPr lang="en-GB" sz="1800" b="1" dirty="0">
                <a:solidFill>
                  <a:srgbClr val="0070C0"/>
                </a:solidFill>
                <a:latin typeface="Segoe Condensed" panose="020B0606040200020203" pitchFamily="34" charset="0"/>
              </a:rPr>
              <a:t>Healthcare workers and medical personnel </a:t>
            </a:r>
            <a:r>
              <a:rPr lang="en-GB" sz="1800" dirty="0">
                <a:solidFill>
                  <a:schemeClr val="dk1"/>
                </a:solidFill>
                <a:latin typeface="Segoe Condensed" panose="020B0606040200020203" pitchFamily="34" charset="0"/>
              </a:rPr>
              <a:t>caring for EBOD patients.</a:t>
            </a:r>
            <a:endParaRPr lang="en-GB" sz="1800" dirty="0">
              <a:latin typeface="Segoe Condensed" panose="020B0606040200020203" pitchFamily="34" charset="0"/>
            </a:endParaRPr>
          </a:p>
          <a:p>
            <a:pPr marL="342900" lvl="0" indent="-342900" algn="l" rtl="0">
              <a:lnSpc>
                <a:spcPct val="90000"/>
              </a:lnSpc>
              <a:spcBef>
                <a:spcPts val="600"/>
              </a:spcBef>
              <a:spcAft>
                <a:spcPts val="0"/>
              </a:spcAft>
              <a:buSzPts val="2400"/>
              <a:buFont typeface="Arial" panose="020B0604020202020204" pitchFamily="34" charset="0"/>
              <a:buChar char="•"/>
            </a:pPr>
            <a:r>
              <a:rPr lang="en-GB" sz="1800" b="1" dirty="0">
                <a:solidFill>
                  <a:srgbClr val="0070C0"/>
                </a:solidFill>
                <a:latin typeface="Segoe Condensed" panose="020B0606040200020203" pitchFamily="34" charset="0"/>
              </a:rPr>
              <a:t>Laboratory workers </a:t>
            </a:r>
            <a:r>
              <a:rPr lang="en-GB" sz="1800" dirty="0">
                <a:solidFill>
                  <a:schemeClr val="dk1"/>
                </a:solidFill>
                <a:latin typeface="Segoe Condensed" panose="020B0606040200020203" pitchFamily="34" charset="0"/>
              </a:rPr>
              <a:t>handling specimens from EBOD patients.</a:t>
            </a:r>
            <a:endParaRPr lang="en-GB" sz="1800" dirty="0">
              <a:latin typeface="Segoe Condensed" panose="020B0606040200020203" pitchFamily="34" charset="0"/>
            </a:endParaRPr>
          </a:p>
          <a:p>
            <a:pPr marL="342900" lvl="0" indent="-342900" algn="l" rtl="0">
              <a:lnSpc>
                <a:spcPct val="90000"/>
              </a:lnSpc>
              <a:spcBef>
                <a:spcPts val="600"/>
              </a:spcBef>
              <a:spcAft>
                <a:spcPts val="0"/>
              </a:spcAft>
              <a:buSzPts val="2400"/>
              <a:buFont typeface="Arial" panose="020B0604020202020204" pitchFamily="34" charset="0"/>
              <a:buChar char="•"/>
            </a:pPr>
            <a:r>
              <a:rPr lang="en-GB" sz="1800" b="1" dirty="0">
                <a:solidFill>
                  <a:srgbClr val="0070C0"/>
                </a:solidFill>
                <a:latin typeface="Segoe Condensed" panose="020B0606040200020203" pitchFamily="34" charset="0"/>
              </a:rPr>
              <a:t>People handling bodies </a:t>
            </a:r>
            <a:r>
              <a:rPr lang="en-GB" sz="1800" dirty="0">
                <a:solidFill>
                  <a:schemeClr val="dk1"/>
                </a:solidFill>
                <a:latin typeface="Segoe Condensed" panose="020B0606040200020203" pitchFamily="34" charset="0"/>
              </a:rPr>
              <a:t>of people who died of EBOD. </a:t>
            </a:r>
            <a:endParaRPr lang="en-GB" sz="1800" dirty="0">
              <a:latin typeface="Segoe Condensed" panose="020B0606040200020203" pitchFamily="34" charset="0"/>
            </a:endParaRPr>
          </a:p>
          <a:p>
            <a:pPr marL="342900" lvl="0" indent="-342900" algn="l" rtl="0">
              <a:lnSpc>
                <a:spcPct val="90000"/>
              </a:lnSpc>
              <a:spcBef>
                <a:spcPts val="600"/>
              </a:spcBef>
              <a:spcAft>
                <a:spcPts val="0"/>
              </a:spcAft>
              <a:buSzPts val="2400"/>
              <a:buFont typeface="Arial" panose="020B0604020202020204" pitchFamily="34" charset="0"/>
              <a:buChar char="•"/>
            </a:pPr>
            <a:r>
              <a:rPr lang="en-GB" sz="1800" b="1" dirty="0">
                <a:solidFill>
                  <a:srgbClr val="0070C0"/>
                </a:solidFill>
                <a:latin typeface="Segoe Condensed" panose="020B0606040200020203" pitchFamily="34" charset="0"/>
              </a:rPr>
              <a:t>Traditional healers </a:t>
            </a:r>
            <a:r>
              <a:rPr lang="en-GB" sz="1800" dirty="0">
                <a:solidFill>
                  <a:schemeClr val="dk1"/>
                </a:solidFill>
                <a:latin typeface="Segoe Condensed" panose="020B0606040200020203" pitchFamily="34" charset="0"/>
              </a:rPr>
              <a:t>caring for EBOD patients.</a:t>
            </a:r>
            <a:endParaRPr lang="en-GB" sz="1800" dirty="0">
              <a:latin typeface="Segoe Condensed" panose="020B0606040200020203" pitchFamily="34" charset="0"/>
            </a:endParaRPr>
          </a:p>
          <a:p>
            <a:pPr marL="228600" lvl="0" indent="-76200" algn="l" rtl="0">
              <a:lnSpc>
                <a:spcPct val="90000"/>
              </a:lnSpc>
              <a:spcBef>
                <a:spcPts val="600"/>
              </a:spcBef>
              <a:spcAft>
                <a:spcPts val="0"/>
              </a:spcAft>
              <a:buSzPts val="2400"/>
              <a:buNone/>
            </a:pPr>
            <a:endParaRPr lang="en-GB" sz="2000" dirty="0">
              <a:latin typeface="Segoe Condensed" panose="020B0606040200020203" pitchFamily="34" charset="0"/>
            </a:endParaRPr>
          </a:p>
          <a:p>
            <a:endParaRPr lang="en-US" sz="1800" dirty="0"/>
          </a:p>
        </p:txBody>
      </p:sp>
      <p:pic>
        <p:nvPicPr>
          <p:cNvPr id="4" name="Google Shape;1148;p8">
            <a:extLst>
              <a:ext uri="{FF2B5EF4-FFF2-40B4-BE49-F238E27FC236}">
                <a16:creationId xmlns:a16="http://schemas.microsoft.com/office/drawing/2014/main" id="{DA25A158-E649-F642-5E9C-605B09D52E79}"/>
              </a:ext>
            </a:extLst>
          </p:cNvPr>
          <p:cNvPicPr preferRelativeResize="0">
            <a:picLocks/>
          </p:cNvPicPr>
          <p:nvPr/>
        </p:nvPicPr>
        <p:blipFill rotWithShape="1">
          <a:blip r:embed="rId2" cstate="screen">
            <a:alphaModFix/>
            <a:extLst>
              <a:ext uri="{28A0092B-C50C-407E-A947-70E740481C1C}">
                <a14:useLocalDpi xmlns:a14="http://schemas.microsoft.com/office/drawing/2010/main"/>
              </a:ext>
            </a:extLst>
          </a:blip>
          <a:srcRect/>
          <a:stretch/>
        </p:blipFill>
        <p:spPr>
          <a:xfrm>
            <a:off x="7715249" y="2266950"/>
            <a:ext cx="3486151" cy="2476500"/>
          </a:xfrm>
          <a:prstGeom prst="rect">
            <a:avLst/>
          </a:prstGeom>
          <a:solidFill>
            <a:schemeClr val="lt1"/>
          </a:solid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85079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B8F1-1249-8728-F724-D950D82F44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9BF43-6072-CA3C-35C5-E6904ABE5308}"/>
              </a:ext>
            </a:extLst>
          </p:cNvPr>
          <p:cNvSpPr>
            <a:spLocks noGrp="1"/>
          </p:cNvSpPr>
          <p:nvPr>
            <p:ph type="title"/>
          </p:nvPr>
        </p:nvSpPr>
        <p:spPr/>
        <p:txBody>
          <a:bodyPr/>
          <a:lstStyle/>
          <a:p>
            <a:r>
              <a:rPr lang="en-US" dirty="0"/>
              <a:t>Clinical features of Ebola disease</a:t>
            </a:r>
          </a:p>
        </p:txBody>
      </p:sp>
      <p:sp>
        <p:nvSpPr>
          <p:cNvPr id="3" name="Content Placeholder 2">
            <a:extLst>
              <a:ext uri="{FF2B5EF4-FFF2-40B4-BE49-F238E27FC236}">
                <a16:creationId xmlns:a16="http://schemas.microsoft.com/office/drawing/2014/main" id="{5A12F3A1-E3C3-5E96-FEE2-21C4ACB7D9A9}"/>
              </a:ext>
            </a:extLst>
          </p:cNvPr>
          <p:cNvSpPr>
            <a:spLocks noGrp="1"/>
          </p:cNvSpPr>
          <p:nvPr>
            <p:ph idx="1"/>
          </p:nvPr>
        </p:nvSpPr>
        <p:spPr>
          <a:xfrm>
            <a:off x="838200" y="1825625"/>
            <a:ext cx="5753100" cy="4351338"/>
          </a:xfrm>
        </p:spPr>
        <p:txBody>
          <a:bodyPr>
            <a:normAutofit/>
          </a:bodyPr>
          <a:lstStyle/>
          <a:p>
            <a:pPr>
              <a:lnSpc>
                <a:spcPct val="100000"/>
              </a:lnSpc>
              <a:spcBef>
                <a:spcPts val="600"/>
              </a:spcBef>
              <a:spcAft>
                <a:spcPts val="600"/>
              </a:spcAft>
            </a:pPr>
            <a:r>
              <a:rPr lang="en-GB" dirty="0">
                <a:solidFill>
                  <a:schemeClr val="bg2">
                    <a:lumMod val="10000"/>
                  </a:schemeClr>
                </a:solidFill>
                <a:latin typeface="Calibri" panose="020F0502020204030204" pitchFamily="34" charset="0"/>
                <a:cs typeface="Calibri" panose="020F0502020204030204" pitchFamily="34" charset="0"/>
              </a:rPr>
              <a:t>The incubation period is </a:t>
            </a:r>
            <a:r>
              <a:rPr lang="en-GB" b="1" dirty="0">
                <a:solidFill>
                  <a:srgbClr val="0070C0"/>
                </a:solidFill>
                <a:latin typeface="Calibri" panose="020F0502020204030204" pitchFamily="34" charset="0"/>
                <a:cs typeface="Calibri" panose="020F0502020204030204" pitchFamily="34" charset="0"/>
              </a:rPr>
              <a:t>2 - 21 days</a:t>
            </a:r>
            <a:r>
              <a:rPr lang="en-GB" dirty="0">
                <a:solidFill>
                  <a:schemeClr val="bg2">
                    <a:lumMod val="10000"/>
                  </a:schemeClr>
                </a:solidFill>
                <a:latin typeface="Calibri" panose="020F0502020204030204" pitchFamily="34" charset="0"/>
                <a:cs typeface="Calibri" panose="020F0502020204030204" pitchFamily="34" charset="0"/>
              </a:rPr>
              <a:t>. </a:t>
            </a:r>
          </a:p>
          <a:p>
            <a:pPr>
              <a:lnSpc>
                <a:spcPct val="100000"/>
              </a:lnSpc>
              <a:spcBef>
                <a:spcPts val="600"/>
              </a:spcBef>
              <a:spcAft>
                <a:spcPts val="600"/>
              </a:spcAft>
            </a:pPr>
            <a:r>
              <a:rPr lang="en-GB" dirty="0">
                <a:solidFill>
                  <a:schemeClr val="bg2">
                    <a:lumMod val="10000"/>
                  </a:schemeClr>
                </a:solidFill>
                <a:latin typeface="Calibri" panose="020F0502020204030204" pitchFamily="34" charset="0"/>
                <a:cs typeface="Calibri" panose="020F0502020204030204" pitchFamily="34" charset="0"/>
              </a:rPr>
              <a:t>Human </a:t>
            </a:r>
            <a:r>
              <a:rPr lang="en-GB" b="1" dirty="0">
                <a:solidFill>
                  <a:srgbClr val="0070C0"/>
                </a:solidFill>
                <a:latin typeface="Calibri" panose="020F0502020204030204" pitchFamily="34" charset="0"/>
                <a:cs typeface="Calibri" panose="020F0502020204030204" pitchFamily="34" charset="0"/>
              </a:rPr>
              <a:t>are NOT infectious until they develop symptoms</a:t>
            </a:r>
            <a:r>
              <a:rPr lang="en-GB" dirty="0">
                <a:solidFill>
                  <a:schemeClr val="bg2">
                    <a:lumMod val="10000"/>
                  </a:schemeClr>
                </a:solidFill>
                <a:latin typeface="Calibri" panose="020F0502020204030204" pitchFamily="34" charset="0"/>
                <a:cs typeface="Calibri" panose="020F0502020204030204" pitchFamily="34" charset="0"/>
              </a:rPr>
              <a:t>.</a:t>
            </a:r>
          </a:p>
          <a:p>
            <a:pPr>
              <a:lnSpc>
                <a:spcPct val="100000"/>
              </a:lnSpc>
              <a:spcBef>
                <a:spcPts val="600"/>
              </a:spcBef>
              <a:spcAft>
                <a:spcPts val="600"/>
              </a:spcAft>
            </a:pPr>
            <a:r>
              <a:rPr lang="en-GB" dirty="0">
                <a:solidFill>
                  <a:schemeClr val="bg2">
                    <a:lumMod val="10000"/>
                  </a:schemeClr>
                </a:solidFill>
                <a:latin typeface="Calibri" panose="020F0502020204030204" pitchFamily="34" charset="0"/>
                <a:cs typeface="Calibri" panose="020F0502020204030204" pitchFamily="34" charset="0"/>
              </a:rPr>
              <a:t>Initial symptoms can include </a:t>
            </a:r>
            <a:r>
              <a:rPr lang="en-GB" b="1" dirty="0">
                <a:solidFill>
                  <a:srgbClr val="0070C0"/>
                </a:solidFill>
                <a:latin typeface="Calibri" panose="020F0502020204030204" pitchFamily="34" charset="0"/>
                <a:cs typeface="Calibri" panose="020F0502020204030204" pitchFamily="34" charset="0"/>
              </a:rPr>
              <a:t>sudden onset of fever and fatigue, muscle pain, headache and sore throat</a:t>
            </a:r>
            <a:r>
              <a:rPr lang="en-GB" dirty="0">
                <a:solidFill>
                  <a:schemeClr val="bg2">
                    <a:lumMod val="10000"/>
                  </a:schemeClr>
                </a:solidFill>
                <a:latin typeface="Calibri" panose="020F0502020204030204" pitchFamily="34" charset="0"/>
                <a:cs typeface="Calibri" panose="020F0502020204030204" pitchFamily="34" charset="0"/>
              </a:rPr>
              <a:t>.</a:t>
            </a:r>
          </a:p>
          <a:p>
            <a:pPr>
              <a:lnSpc>
                <a:spcPct val="100000"/>
              </a:lnSpc>
              <a:spcBef>
                <a:spcPts val="600"/>
              </a:spcBef>
              <a:spcAft>
                <a:spcPts val="600"/>
              </a:spcAft>
            </a:pPr>
            <a:r>
              <a:rPr lang="en-GB" dirty="0">
                <a:solidFill>
                  <a:schemeClr val="bg2">
                    <a:lumMod val="10000"/>
                  </a:schemeClr>
                </a:solidFill>
                <a:latin typeface="Calibri" panose="020F0502020204030204" pitchFamily="34" charset="0"/>
                <a:cs typeface="Calibri" panose="020F0502020204030204" pitchFamily="34" charset="0"/>
              </a:rPr>
              <a:t>Usually followed by vomiting, diarrhoea, rash, impaired kidney and liver function, spontaneous bleeding internally and externally (in some patients).</a:t>
            </a:r>
          </a:p>
          <a:p>
            <a:pPr>
              <a:lnSpc>
                <a:spcPct val="100000"/>
              </a:lnSpc>
              <a:spcBef>
                <a:spcPts val="600"/>
              </a:spcBef>
              <a:spcAft>
                <a:spcPts val="600"/>
              </a:spcAft>
            </a:pPr>
            <a:endParaRPr lang="en-US" sz="2000" b="1"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EBA2220-611C-26EB-1EF1-63E353F60F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95038" y="1650888"/>
            <a:ext cx="4558762" cy="4886714"/>
          </a:xfrm>
          <a:prstGeom prst="rect">
            <a:avLst/>
          </a:prstGeom>
          <a:noFill/>
          <a:ln w="38100">
            <a:solidFill>
              <a:srgbClr val="0083C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46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0A95-282E-9422-E6FB-1736B9B73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E5841-0D41-0385-1982-97F26CD6DB7E}"/>
              </a:ext>
            </a:extLst>
          </p:cNvPr>
          <p:cNvSpPr>
            <a:spLocks noGrp="1"/>
          </p:cNvSpPr>
          <p:nvPr>
            <p:ph type="title"/>
          </p:nvPr>
        </p:nvSpPr>
        <p:spPr>
          <a:xfrm>
            <a:off x="457200" y="365125"/>
            <a:ext cx="11277600" cy="644525"/>
          </a:xfrm>
        </p:spPr>
        <p:txBody>
          <a:bodyPr/>
          <a:lstStyle/>
          <a:p>
            <a:r>
              <a:rPr lang="en-US" dirty="0"/>
              <a:t>Identifying cases</a:t>
            </a:r>
          </a:p>
        </p:txBody>
      </p:sp>
      <p:sp>
        <p:nvSpPr>
          <p:cNvPr id="3" name="Content Placeholder 2">
            <a:extLst>
              <a:ext uri="{FF2B5EF4-FFF2-40B4-BE49-F238E27FC236}">
                <a16:creationId xmlns:a16="http://schemas.microsoft.com/office/drawing/2014/main" id="{A15BF38B-0933-5B29-2F0E-957248A7ABE3}"/>
              </a:ext>
            </a:extLst>
          </p:cNvPr>
          <p:cNvSpPr>
            <a:spLocks noGrp="1"/>
          </p:cNvSpPr>
          <p:nvPr>
            <p:ph idx="1"/>
          </p:nvPr>
        </p:nvSpPr>
        <p:spPr>
          <a:xfrm>
            <a:off x="838200" y="1825625"/>
            <a:ext cx="4343400" cy="4351338"/>
          </a:xfrm>
        </p:spPr>
        <p:txBody>
          <a:bodyPr>
            <a:normAutofit fontScale="70000" lnSpcReduction="20000"/>
          </a:bodyPr>
          <a:lstStyle/>
          <a:p>
            <a:pPr>
              <a:lnSpc>
                <a:spcPct val="100000"/>
              </a:lnSpc>
              <a:spcBef>
                <a:spcPts val="600"/>
              </a:spcBef>
              <a:spcAft>
                <a:spcPts val="600"/>
              </a:spcAft>
            </a:pPr>
            <a:r>
              <a:rPr lang="en-US" sz="2800" b="1" dirty="0">
                <a:solidFill>
                  <a:srgbClr val="0070C0"/>
                </a:solidFill>
                <a:latin typeface="Calibri" panose="020F0502020204030204" pitchFamily="34" charset="0"/>
                <a:cs typeface="Calibri" panose="020F0502020204030204" pitchFamily="34" charset="0"/>
              </a:rPr>
              <a:t>Symptoms are non-specific</a:t>
            </a:r>
            <a:r>
              <a:rPr lang="en-US" sz="2800" dirty="0">
                <a:latin typeface="Calibri" panose="020F0502020204030204" pitchFamily="34" charset="0"/>
                <a:cs typeface="Calibri" panose="020F0502020204030204" pitchFamily="34" charset="0"/>
              </a:rPr>
              <a:t>; clinical diagnosis may be difficult.</a:t>
            </a:r>
            <a:endParaRPr lang="en-US" sz="2800" dirty="0">
              <a:solidFill>
                <a:schemeClr val="tx1"/>
              </a:solidFill>
              <a:latin typeface="Calibri" panose="020F0502020204030204" pitchFamily="34" charset="0"/>
              <a:cs typeface="Calibri" panose="020F0502020204030204" pitchFamily="34" charset="0"/>
            </a:endParaRPr>
          </a:p>
          <a:p>
            <a:pPr>
              <a:lnSpc>
                <a:spcPct val="100000"/>
              </a:lnSpc>
              <a:spcBef>
                <a:spcPts val="600"/>
              </a:spcBef>
              <a:spcAft>
                <a:spcPts val="600"/>
              </a:spcAft>
            </a:pPr>
            <a:r>
              <a:rPr lang="en-GB" sz="2800" dirty="0">
                <a:latin typeface="Calibri" panose="020F0502020204030204" pitchFamily="34" charset="0"/>
                <a:cs typeface="Calibri" panose="020F0502020204030204" pitchFamily="34" charset="0"/>
              </a:rPr>
              <a:t>Differential diagnosis includes other viral haemorrhagic fevers, yellow fever, malaria, typhoid fever, shigellosis, and other viral and bacterial diseases. </a:t>
            </a:r>
          </a:p>
          <a:p>
            <a:pPr>
              <a:lnSpc>
                <a:spcPct val="100000"/>
              </a:lnSpc>
              <a:spcBef>
                <a:spcPts val="600"/>
              </a:spcBef>
              <a:spcAft>
                <a:spcPts val="600"/>
              </a:spcAft>
            </a:pPr>
            <a:r>
              <a:rPr lang="en-GB" sz="2800" b="1" dirty="0">
                <a:solidFill>
                  <a:srgbClr val="0070C0"/>
                </a:solidFill>
                <a:latin typeface="Calibri" panose="020F0502020204030204" pitchFamily="34" charset="0"/>
                <a:cs typeface="Calibri" panose="020F0502020204030204" pitchFamily="34" charset="0"/>
              </a:rPr>
              <a:t>Patient history </a:t>
            </a:r>
            <a:r>
              <a:rPr lang="en-GB" sz="2800" dirty="0">
                <a:latin typeface="Calibri" panose="020F0502020204030204" pitchFamily="34" charset="0"/>
                <a:cs typeface="Calibri" panose="020F0502020204030204" pitchFamily="34" charset="0"/>
              </a:rPr>
              <a:t>is essential and should include: </a:t>
            </a:r>
          </a:p>
          <a:p>
            <a:pPr lvl="1">
              <a:lnSpc>
                <a:spcPct val="100000"/>
              </a:lnSpc>
              <a:spcBef>
                <a:spcPts val="600"/>
              </a:spcBef>
              <a:spcAft>
                <a:spcPts val="600"/>
              </a:spcAft>
            </a:pPr>
            <a:r>
              <a:rPr lang="en-GB" sz="2800" b="1" dirty="0">
                <a:solidFill>
                  <a:srgbClr val="0070C0"/>
                </a:solidFill>
                <a:latin typeface="Calibri" panose="020F0502020204030204" pitchFamily="34" charset="0"/>
                <a:cs typeface="Calibri" panose="020F0502020204030204" pitchFamily="34" charset="0"/>
              </a:rPr>
              <a:t>Contact with a dead or sick animal</a:t>
            </a:r>
            <a:r>
              <a:rPr lang="en-GB" sz="2800" dirty="0">
                <a:latin typeface="Calibri" panose="020F0502020204030204" pitchFamily="34" charset="0"/>
                <a:cs typeface="Calibri" panose="020F0502020204030204" pitchFamily="34" charset="0"/>
              </a:rPr>
              <a:t>;</a:t>
            </a:r>
          </a:p>
          <a:p>
            <a:pPr lvl="1">
              <a:lnSpc>
                <a:spcPct val="100000"/>
              </a:lnSpc>
              <a:spcBef>
                <a:spcPts val="600"/>
              </a:spcBef>
              <a:spcAft>
                <a:spcPts val="600"/>
              </a:spcAft>
            </a:pPr>
            <a:r>
              <a:rPr lang="en-GB" sz="2800" b="1" dirty="0">
                <a:solidFill>
                  <a:srgbClr val="0070C0"/>
                </a:solidFill>
                <a:latin typeface="Calibri" panose="020F0502020204030204" pitchFamily="34" charset="0"/>
                <a:cs typeface="Calibri" panose="020F0502020204030204" pitchFamily="34" charset="0"/>
              </a:rPr>
              <a:t>Contact with a suspected, probable or confirmed Ebola disease patient</a:t>
            </a:r>
          </a:p>
        </p:txBody>
      </p:sp>
      <p:sp>
        <p:nvSpPr>
          <p:cNvPr id="5" name="Content Placeholder 2">
            <a:extLst>
              <a:ext uri="{FF2B5EF4-FFF2-40B4-BE49-F238E27FC236}">
                <a16:creationId xmlns:a16="http://schemas.microsoft.com/office/drawing/2014/main" id="{63CDE46C-E7C8-8788-70D9-34ED04527D65}"/>
              </a:ext>
            </a:extLst>
          </p:cNvPr>
          <p:cNvSpPr txBox="1">
            <a:spLocks/>
          </p:cNvSpPr>
          <p:nvPr/>
        </p:nvSpPr>
        <p:spPr>
          <a:xfrm>
            <a:off x="6096000" y="1825625"/>
            <a:ext cx="54864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u="sng" dirty="0">
                <a:solidFill>
                  <a:srgbClr val="0070C0"/>
                </a:solidFill>
                <a:latin typeface="Calibri" panose="020F0502020204030204" pitchFamily="34" charset="0"/>
                <a:cs typeface="Calibri" panose="020F0502020204030204" pitchFamily="34" charset="0"/>
              </a:rPr>
              <a:t>Definitive diagnosis requires testing:</a:t>
            </a:r>
          </a:p>
          <a:p>
            <a:pPr lvl="1">
              <a:lnSpc>
                <a:spcPct val="100000"/>
              </a:lnSpc>
              <a:spcBef>
                <a:spcPts val="600"/>
              </a:spcBef>
            </a:pPr>
            <a:r>
              <a:rPr lang="en-US" dirty="0">
                <a:latin typeface="Calibri" panose="020F0502020204030204" pitchFamily="34" charset="0"/>
                <a:cs typeface="Calibri" panose="020F0502020204030204" pitchFamily="34" charset="0"/>
              </a:rPr>
              <a:t>reverse transcriptase polymerase chain reaction (RT-PCR) assay</a:t>
            </a:r>
          </a:p>
          <a:p>
            <a:pPr lvl="1">
              <a:lnSpc>
                <a:spcPct val="100000"/>
              </a:lnSpc>
              <a:spcBef>
                <a:spcPts val="600"/>
              </a:spcBef>
            </a:pPr>
            <a:r>
              <a:rPr lang="en-US" dirty="0">
                <a:latin typeface="Calibri" panose="020F0502020204030204" pitchFamily="34" charset="0"/>
                <a:cs typeface="Calibri" panose="020F0502020204030204" pitchFamily="34" charset="0"/>
              </a:rPr>
              <a:t>IgG and IgM antibodies enzyme-linked immunosorbent assay (ELISA)</a:t>
            </a:r>
          </a:p>
          <a:p>
            <a:pPr lvl="1">
              <a:lnSpc>
                <a:spcPct val="100000"/>
              </a:lnSpc>
              <a:spcBef>
                <a:spcPts val="600"/>
              </a:spcBef>
            </a:pPr>
            <a:r>
              <a:rPr lang="en-US" dirty="0">
                <a:latin typeface="Calibri" panose="020F0502020204030204" pitchFamily="34" charset="0"/>
                <a:cs typeface="Calibri" panose="020F0502020204030204" pitchFamily="34" charset="0"/>
              </a:rPr>
              <a:t>antigen detection tests </a:t>
            </a:r>
          </a:p>
          <a:p>
            <a:pPr lvl="1">
              <a:lnSpc>
                <a:spcPct val="100000"/>
              </a:lnSpc>
              <a:spcBef>
                <a:spcPts val="600"/>
              </a:spcBef>
            </a:pPr>
            <a:r>
              <a:rPr lang="en-US" dirty="0">
                <a:latin typeface="Calibri" panose="020F0502020204030204" pitchFamily="34" charset="0"/>
                <a:cs typeface="Calibri" panose="020F0502020204030204" pitchFamily="34" charset="0"/>
              </a:rPr>
              <a:t>virus isolation by cell </a:t>
            </a:r>
            <a:r>
              <a:rPr lang="en-US" dirty="0" err="1">
                <a:latin typeface="Calibri" panose="020F0502020204030204" pitchFamily="34" charset="0"/>
                <a:cs typeface="Calibri" panose="020F0502020204030204" pitchFamily="34" charset="0"/>
              </a:rPr>
              <a:t>culture</a:t>
            </a:r>
            <a:r>
              <a:rPr lang="en-US" dirty="0" err="1">
                <a:latin typeface="Calibri" panose="020F0502020204030204" pitchFamily="34" charset="0"/>
                <a:ea typeface="Arial" charset="0"/>
                <a:cs typeface="Calibri" panose="020F0502020204030204" pitchFamily="34" charset="0"/>
              </a:rPr>
              <a:t>Handling</a:t>
            </a:r>
            <a:r>
              <a:rPr lang="en-US" dirty="0">
                <a:latin typeface="Calibri" panose="020F0502020204030204" pitchFamily="34" charset="0"/>
                <a:ea typeface="Arial" charset="0"/>
                <a:cs typeface="Calibri" panose="020F0502020204030204" pitchFamily="34" charset="0"/>
              </a:rPr>
              <a:t> and processing specimen requires </a:t>
            </a:r>
            <a:r>
              <a:rPr lang="en-US" b="1" dirty="0">
                <a:solidFill>
                  <a:srgbClr val="0070C0"/>
                </a:solidFill>
                <a:latin typeface="Calibri" panose="020F0502020204030204" pitchFamily="34" charset="0"/>
                <a:ea typeface="Arial" charset="0"/>
                <a:cs typeface="Calibri" panose="020F0502020204030204" pitchFamily="34" charset="0"/>
              </a:rPr>
              <a:t>suitably equipped laboratories under maximum biological containment conditions </a:t>
            </a:r>
            <a:r>
              <a:rPr lang="en-US" dirty="0">
                <a:latin typeface="Calibri" panose="020F0502020204030204" pitchFamily="34" charset="0"/>
                <a:ea typeface="Arial" charset="0"/>
                <a:cs typeface="Calibri" panose="020F0502020204030204" pitchFamily="34" charset="0"/>
              </a:rPr>
              <a:t>and staff collecting samples should be </a:t>
            </a:r>
            <a:r>
              <a:rPr lang="en-US" b="1" dirty="0">
                <a:solidFill>
                  <a:srgbClr val="0070C0"/>
                </a:solidFill>
                <a:latin typeface="Calibri" panose="020F0502020204030204" pitchFamily="34" charset="0"/>
                <a:ea typeface="Arial" charset="0"/>
                <a:cs typeface="Calibri" panose="020F0502020204030204" pitchFamily="34" charset="0"/>
              </a:rPr>
              <a:t>trained</a:t>
            </a:r>
            <a:r>
              <a:rPr lang="en-US" dirty="0">
                <a:latin typeface="Calibri" panose="020F0502020204030204" pitchFamily="34" charset="0"/>
                <a:ea typeface="Arial" charset="0"/>
                <a:cs typeface="Calibri" panose="020F0502020204030204" pitchFamily="34" charset="0"/>
              </a:rPr>
              <a:t>.</a:t>
            </a:r>
            <a:r>
              <a:rPr lang="en-US" b="1" dirty="0">
                <a:latin typeface="Calibri" panose="020F0502020204030204" pitchFamily="34" charset="0"/>
                <a:ea typeface="Arial"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457200" lvl="1" indent="0">
              <a:lnSpc>
                <a:spcPct val="100000"/>
              </a:lnSpc>
              <a:spcBef>
                <a:spcPts val="600"/>
              </a:spcBef>
              <a:spcAft>
                <a:spcPts val="600"/>
              </a:spcAft>
              <a:buFont typeface="Arial" panose="020B0604020202020204" pitchFamily="34" charset="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603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8F115-0497-8585-B235-B41B16661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9196E-D801-9367-8803-704058FC5DD6}"/>
              </a:ext>
            </a:extLst>
          </p:cNvPr>
          <p:cNvSpPr>
            <a:spLocks noGrp="1"/>
          </p:cNvSpPr>
          <p:nvPr>
            <p:ph type="title"/>
          </p:nvPr>
        </p:nvSpPr>
        <p:spPr/>
        <p:txBody>
          <a:bodyPr/>
          <a:lstStyle/>
          <a:p>
            <a:r>
              <a:rPr lang="en-US" dirty="0"/>
              <a:t>Caring for patients with Ebola</a:t>
            </a:r>
          </a:p>
        </p:txBody>
      </p:sp>
      <p:sp>
        <p:nvSpPr>
          <p:cNvPr id="3" name="Content Placeholder 2">
            <a:extLst>
              <a:ext uri="{FF2B5EF4-FFF2-40B4-BE49-F238E27FC236}">
                <a16:creationId xmlns:a16="http://schemas.microsoft.com/office/drawing/2014/main" id="{C1C4F3D9-A82B-5271-5469-2B6966C2AA0B}"/>
              </a:ext>
            </a:extLst>
          </p:cNvPr>
          <p:cNvSpPr>
            <a:spLocks noGrp="1"/>
          </p:cNvSpPr>
          <p:nvPr>
            <p:ph idx="1"/>
          </p:nvPr>
        </p:nvSpPr>
        <p:spPr>
          <a:xfrm>
            <a:off x="838200" y="1825625"/>
            <a:ext cx="7600950" cy="4351338"/>
          </a:xfrm>
        </p:spPr>
        <p:txBody>
          <a:bodyPr>
            <a:normAutofit/>
          </a:bodyPr>
          <a:lstStyle/>
          <a:p>
            <a:pPr>
              <a:lnSpc>
                <a:spcPct val="100000"/>
              </a:lnSpc>
              <a:spcBef>
                <a:spcPts val="0"/>
              </a:spcBef>
            </a:pPr>
            <a:r>
              <a:rPr lang="en-US" sz="2000" b="1" dirty="0">
                <a:solidFill>
                  <a:srgbClr val="0070C0"/>
                </a:solidFill>
                <a:latin typeface="Calibri" panose="020F0502020204030204" pitchFamily="34" charset="0"/>
                <a:cs typeface="Calibri" panose="020F0502020204030204" pitchFamily="34" charset="0"/>
              </a:rPr>
              <a:t>Chances of survival can be improved </a:t>
            </a:r>
            <a:r>
              <a:rPr lang="en-US" sz="2000" dirty="0">
                <a:solidFill>
                  <a:schemeClr val="tx1"/>
                </a:solidFill>
                <a:latin typeface="Calibri" panose="020F0502020204030204" pitchFamily="34" charset="0"/>
                <a:cs typeface="Calibri" panose="020F0502020204030204" pitchFamily="34" charset="0"/>
              </a:rPr>
              <a:t>through:</a:t>
            </a:r>
          </a:p>
          <a:p>
            <a:pPr lvl="1">
              <a:lnSpc>
                <a:spcPct val="100000"/>
              </a:lnSpc>
              <a:spcBef>
                <a:spcPts val="0"/>
              </a:spcBef>
            </a:pPr>
            <a:r>
              <a:rPr lang="en-US" b="1" dirty="0">
                <a:solidFill>
                  <a:srgbClr val="0070C0"/>
                </a:solidFill>
                <a:latin typeface="Calibri" panose="020F0502020204030204" pitchFamily="34" charset="0"/>
                <a:cs typeface="Calibri" panose="020F0502020204030204" pitchFamily="34" charset="0"/>
              </a:rPr>
              <a:t>Early intensive care support </a:t>
            </a:r>
            <a:r>
              <a:rPr lang="en-US" dirty="0">
                <a:solidFill>
                  <a:schemeClr val="tx1"/>
                </a:solidFill>
                <a:latin typeface="Calibri" panose="020F0502020204030204" pitchFamily="34" charset="0"/>
                <a:cs typeface="Calibri" panose="020F0502020204030204" pitchFamily="34" charset="0"/>
              </a:rPr>
              <a:t>such as monitoring fluids and electrolytes balance and vital signs, and careful rehydration.</a:t>
            </a:r>
          </a:p>
          <a:p>
            <a:pPr lvl="1">
              <a:lnSpc>
                <a:spcPct val="100000"/>
              </a:lnSpc>
              <a:spcBef>
                <a:spcPts val="0"/>
              </a:spcBef>
            </a:pPr>
            <a:r>
              <a:rPr lang="en-GB" b="1" dirty="0">
                <a:solidFill>
                  <a:srgbClr val="0070C0"/>
                </a:solidFill>
                <a:latin typeface="Calibri" panose="020F0502020204030204" pitchFamily="34" charset="0"/>
                <a:cs typeface="Calibri" panose="020F0502020204030204" pitchFamily="34" charset="0"/>
              </a:rPr>
              <a:t>Supportive drug therapy</a:t>
            </a:r>
            <a:r>
              <a:rPr lang="en-GB" b="1" dirty="0">
                <a:solidFill>
                  <a:schemeClr val="tx1"/>
                </a:solidFill>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including painkillers, antiemetic for vomiting, anxiolytic for agitation, +/-antibiotics and/or antimalarial drugs. </a:t>
            </a:r>
          </a:p>
          <a:p>
            <a:pPr lvl="1">
              <a:lnSpc>
                <a:spcPct val="100000"/>
              </a:lnSpc>
              <a:spcBef>
                <a:spcPts val="0"/>
              </a:spcBef>
            </a:pPr>
            <a:r>
              <a:rPr lang="en-GB" dirty="0">
                <a:solidFill>
                  <a:schemeClr val="tx1"/>
                </a:solidFill>
                <a:latin typeface="Calibri" panose="020F0502020204030204" pitchFamily="34" charset="0"/>
                <a:cs typeface="Calibri" panose="020F0502020204030204" pitchFamily="34" charset="0"/>
              </a:rPr>
              <a:t>Psycho-social support and services are also critical. </a:t>
            </a:r>
          </a:p>
          <a:p>
            <a:pPr>
              <a:lnSpc>
                <a:spcPct val="100000"/>
              </a:lnSpc>
              <a:spcBef>
                <a:spcPts val="0"/>
              </a:spcBef>
            </a:pPr>
            <a:r>
              <a:rPr lang="en-GB" sz="2000" dirty="0">
                <a:solidFill>
                  <a:schemeClr val="tx1"/>
                </a:solidFill>
                <a:latin typeface="Calibri" panose="020F0502020204030204" pitchFamily="34" charset="0"/>
                <a:cs typeface="Calibri" panose="020F0502020204030204" pitchFamily="34" charset="0"/>
              </a:rPr>
              <a:t>For Ebola virus disease, </a:t>
            </a:r>
            <a:r>
              <a:rPr lang="en-US" sz="2000" b="1" dirty="0">
                <a:solidFill>
                  <a:srgbClr val="0070C0"/>
                </a:solidFill>
                <a:latin typeface="Calibri" panose="020F0502020204030204" pitchFamily="34" charset="0"/>
                <a:cs typeface="Calibri" panose="020F0502020204030204" pitchFamily="34" charset="0"/>
                <a:hlinkClick r:id="rId2"/>
              </a:rPr>
              <a:t>WHO made strong recommendations </a:t>
            </a:r>
            <a:r>
              <a:rPr lang="en-US" sz="2000" b="1" dirty="0">
                <a:solidFill>
                  <a:srgbClr val="0070C0"/>
                </a:solidFill>
                <a:latin typeface="Calibri" panose="020F0502020204030204" pitchFamily="34" charset="0"/>
                <a:cs typeface="Calibri" panose="020F0502020204030204" pitchFamily="34" charset="0"/>
              </a:rPr>
              <a:t>for treatment with mAb114 </a:t>
            </a:r>
            <a:r>
              <a:rPr lang="en-US" sz="2000" dirty="0">
                <a:solidFill>
                  <a:schemeClr val="tx1"/>
                </a:solidFill>
                <a:latin typeface="Calibri" panose="020F0502020204030204" pitchFamily="34" charset="0"/>
                <a:cs typeface="Calibri" panose="020F0502020204030204" pitchFamily="34" charset="0"/>
              </a:rPr>
              <a:t>(</a:t>
            </a:r>
            <a:r>
              <a:rPr lang="en-US" sz="2000" dirty="0" err="1">
                <a:solidFill>
                  <a:schemeClr val="tx1"/>
                </a:solidFill>
                <a:latin typeface="Calibri" panose="020F0502020204030204" pitchFamily="34" charset="0"/>
                <a:cs typeface="Calibri" panose="020F0502020204030204" pitchFamily="34" charset="0"/>
              </a:rPr>
              <a:t>ansuvimab</a:t>
            </a:r>
            <a:r>
              <a:rPr lang="en-US" sz="2000" baseline="30000" dirty="0" err="1">
                <a:solidFill>
                  <a:schemeClr val="tx1"/>
                </a:solidFill>
                <a:latin typeface="Calibri" panose="020F0502020204030204" pitchFamily="34" charset="0"/>
                <a:cs typeface="Calibri" panose="020F0502020204030204" pitchFamily="34" charset="0"/>
              </a:rPr>
              <a:t>TM</a:t>
            </a:r>
            <a:r>
              <a:rPr lang="en-US" sz="2000" dirty="0">
                <a:solidFill>
                  <a:schemeClr val="tx1"/>
                </a:solidFill>
                <a:latin typeface="Calibri" panose="020F0502020204030204" pitchFamily="34" charset="0"/>
                <a:cs typeface="Calibri" panose="020F0502020204030204" pitchFamily="34" charset="0"/>
              </a:rPr>
              <a:t>) or</a:t>
            </a:r>
            <a:r>
              <a:rPr lang="en-US" sz="2000" b="1" dirty="0">
                <a:solidFill>
                  <a:srgbClr val="0070C0"/>
                </a:solidFill>
                <a:latin typeface="Calibri" panose="020F0502020204030204" pitchFamily="34" charset="0"/>
                <a:cs typeface="Calibri" panose="020F0502020204030204" pitchFamily="34" charset="0"/>
              </a:rPr>
              <a:t> REGN-EB3 </a:t>
            </a:r>
            <a:r>
              <a:rPr lang="en-US" sz="2000" dirty="0">
                <a:solidFill>
                  <a:schemeClr val="tx1"/>
                </a:solidFill>
                <a:latin typeface="Calibri" panose="020F0502020204030204" pitchFamily="34" charset="0"/>
                <a:cs typeface="Calibri" panose="020F0502020204030204" pitchFamily="34" charset="0"/>
              </a:rPr>
              <a:t>(</a:t>
            </a:r>
            <a:r>
              <a:rPr lang="en-US" sz="2000" dirty="0" err="1">
                <a:solidFill>
                  <a:schemeClr val="tx1"/>
                </a:solidFill>
                <a:latin typeface="Calibri" panose="020F0502020204030204" pitchFamily="34" charset="0"/>
                <a:cs typeface="Calibri" panose="020F0502020204030204" pitchFamily="34" charset="0"/>
              </a:rPr>
              <a:t>Inmazeb</a:t>
            </a:r>
            <a:r>
              <a:rPr lang="en-US" sz="2000" baseline="30000" dirty="0" err="1">
                <a:solidFill>
                  <a:schemeClr val="tx1"/>
                </a:solidFill>
                <a:latin typeface="Calibri" panose="020F0502020204030204" pitchFamily="34" charset="0"/>
                <a:cs typeface="Calibri" panose="020F0502020204030204" pitchFamily="34" charset="0"/>
              </a:rPr>
              <a:t>TM</a:t>
            </a:r>
            <a:r>
              <a:rPr lang="en-US" sz="2000" dirty="0">
                <a:solidFill>
                  <a:schemeClr val="tx1"/>
                </a:solidFill>
                <a:latin typeface="Calibri" panose="020F0502020204030204" pitchFamily="34" charset="0"/>
                <a:cs typeface="Calibri" panose="020F0502020204030204" pitchFamily="34" charset="0"/>
              </a:rPr>
              <a:t>).</a:t>
            </a:r>
            <a:endParaRPr lang="en-GB" sz="2000"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en-GB" sz="2000" dirty="0">
                <a:latin typeface="Calibri" panose="020F0502020204030204" pitchFamily="34" charset="0"/>
                <a:cs typeface="Calibri" panose="020F0502020204030204" pitchFamily="34" charset="0"/>
              </a:rPr>
              <a:t>There are </a:t>
            </a:r>
            <a:r>
              <a:rPr lang="en-GB" sz="2000" b="1" dirty="0">
                <a:solidFill>
                  <a:srgbClr val="0070C0"/>
                </a:solidFill>
                <a:latin typeface="Calibri" panose="020F0502020204030204" pitchFamily="34" charset="0"/>
                <a:cs typeface="Calibri" panose="020F0502020204030204" pitchFamily="34" charset="0"/>
              </a:rPr>
              <a:t>no approved specific therapeutics for other Ebola diseases</a:t>
            </a:r>
            <a:r>
              <a:rPr lang="en-GB" sz="2000" dirty="0">
                <a:latin typeface="Calibri" panose="020F0502020204030204" pitchFamily="34" charset="0"/>
                <a:cs typeface="Calibri" panose="020F0502020204030204" pitchFamily="34" charset="0"/>
              </a:rPr>
              <a:t>, </a:t>
            </a:r>
            <a:r>
              <a:rPr lang="en-GB" sz="2000" dirty="0">
                <a:solidFill>
                  <a:schemeClr val="tx1"/>
                </a:solidFill>
                <a:latin typeface="Calibri" panose="020F0502020204030204" pitchFamily="34" charset="0"/>
                <a:cs typeface="Calibri" panose="020F0502020204030204" pitchFamily="34" charset="0"/>
              </a:rPr>
              <a:t>though candidate therapeutics are under development and be rolled out through clinical trials.</a:t>
            </a:r>
          </a:p>
        </p:txBody>
      </p:sp>
      <p:pic>
        <p:nvPicPr>
          <p:cNvPr id="4" name="Picture Placeholder 7" descr="A cartoon of a person lying in a hospital bed&#10;&#10;Description automatically generated">
            <a:extLst>
              <a:ext uri="{FF2B5EF4-FFF2-40B4-BE49-F238E27FC236}">
                <a16:creationId xmlns:a16="http://schemas.microsoft.com/office/drawing/2014/main" id="{3E09CD0A-F07B-03F4-2AB4-8F261450D066}"/>
              </a:ext>
            </a:extLst>
          </p:cNvPr>
          <p:cNvPicPr>
            <a:picLocks noChangeAspect="1"/>
          </p:cNvPicPr>
          <p:nvPr/>
        </p:nvPicPr>
        <p:blipFill>
          <a:blip r:embed="rId3">
            <a:extLst>
              <a:ext uri="{28A0092B-C50C-407E-A947-70E740481C1C}">
                <a14:useLocalDpi xmlns:a14="http://schemas.microsoft.com/office/drawing/2010/main" val="0"/>
              </a:ext>
            </a:extLst>
          </a:blip>
          <a:srcRect l="7994" r="7994"/>
          <a:stretch>
            <a:fillRect/>
          </a:stretch>
        </p:blipFill>
        <p:spPr>
          <a:xfrm>
            <a:off x="8584459" y="1690688"/>
            <a:ext cx="3378941" cy="3504772"/>
          </a:xfrm>
          <a:prstGeom prst="rect">
            <a:avLst/>
          </a:prstGeom>
        </p:spPr>
      </p:pic>
    </p:spTree>
    <p:extLst>
      <p:ext uri="{BB962C8B-B14F-4D97-AF65-F5344CB8AC3E}">
        <p14:creationId xmlns:p14="http://schemas.microsoft.com/office/powerpoint/2010/main" val="69802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EPI-WIN">
      <a:dk1>
        <a:srgbClr val="000000"/>
      </a:dk1>
      <a:lt1>
        <a:srgbClr val="FFFFFF"/>
      </a:lt1>
      <a:dk2>
        <a:srgbClr val="0A225F"/>
      </a:dk2>
      <a:lt2>
        <a:srgbClr val="E8E8E8"/>
      </a:lt2>
      <a:accent1>
        <a:srgbClr val="285596"/>
      </a:accent1>
      <a:accent2>
        <a:srgbClr val="FFDE17"/>
      </a:accent2>
      <a:accent3>
        <a:srgbClr val="E28742"/>
      </a:accent3>
      <a:accent4>
        <a:srgbClr val="3DB4E1"/>
      </a:accent4>
      <a:accent5>
        <a:srgbClr val="A74242"/>
      </a:accent5>
      <a:accent6>
        <a:srgbClr val="161C51"/>
      </a:accent6>
      <a:hlink>
        <a:srgbClr val="2C6474"/>
      </a:hlink>
      <a:folHlink>
        <a:srgbClr val="7746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382e376d3ad2ebe9b60d661cacafeaa7">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c1ea21926a0006b5083e04c32c0cebda"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D9A0A0-063D-4FDA-AF04-EB54737DF71C}"/>
</file>

<file path=customXml/itemProps2.xml><?xml version="1.0" encoding="utf-8"?>
<ds:datastoreItem xmlns:ds="http://schemas.openxmlformats.org/officeDocument/2006/customXml" ds:itemID="{925E2AF0-387A-4B84-A883-4C4FCDCFF5E0}"/>
</file>

<file path=customXml/itemProps3.xml><?xml version="1.0" encoding="utf-8"?>
<ds:datastoreItem xmlns:ds="http://schemas.openxmlformats.org/officeDocument/2006/customXml" ds:itemID="{2020D0D1-5BA9-4930-BBA2-A20BE694329C}"/>
</file>

<file path=docProps/app.xml><?xml version="1.0" encoding="utf-8"?>
<Properties xmlns="http://schemas.openxmlformats.org/officeDocument/2006/extended-properties" xmlns:vt="http://schemas.openxmlformats.org/officeDocument/2006/docPropsVTypes">
  <TotalTime>2846</TotalTime>
  <Words>2713</Words>
  <Application>Microsoft Macintosh PowerPoint</Application>
  <PresentationFormat>Widescreen</PresentationFormat>
  <Paragraphs>228</Paragraphs>
  <Slides>15</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Aptos</vt:lpstr>
      <vt:lpstr>Aptos ExtraBold</vt:lpstr>
      <vt:lpstr>Arial</vt:lpstr>
      <vt:lpstr>Arial Black</vt:lpstr>
      <vt:lpstr>Atkinson Hyperlegible</vt:lpstr>
      <vt:lpstr>Avenir Black</vt:lpstr>
      <vt:lpstr>Calibri</vt:lpstr>
      <vt:lpstr>Cambria</vt:lpstr>
      <vt:lpstr>Courier New</vt:lpstr>
      <vt:lpstr>Courier New,monospace</vt:lpstr>
      <vt:lpstr>Noto Sans</vt:lpstr>
      <vt:lpstr>Segoe Condensed</vt:lpstr>
      <vt:lpstr>Times New Roman</vt:lpstr>
      <vt:lpstr>1_Office Theme</vt:lpstr>
      <vt:lpstr>5_Office Theme</vt:lpstr>
      <vt:lpstr>Sudan Virus Disease:  What do we know?</vt:lpstr>
      <vt:lpstr>Ebola Diseases</vt:lpstr>
      <vt:lpstr>Geographic distribution of Ebola disease outbreaks</vt:lpstr>
      <vt:lpstr>Characteristics of EVD compared to SVD</vt:lpstr>
      <vt:lpstr>Transmission of Orthoebolaviruses </vt:lpstr>
      <vt:lpstr>At-risk population</vt:lpstr>
      <vt:lpstr>Clinical features of Ebola disease</vt:lpstr>
      <vt:lpstr>Identifying cases</vt:lpstr>
      <vt:lpstr>Caring for patients with Ebola</vt:lpstr>
      <vt:lpstr>Ebola Disease Outbreak Control</vt:lpstr>
      <vt:lpstr>Important control measures</vt:lpstr>
      <vt:lpstr>Ongoing Response - Uganda</vt:lpstr>
      <vt:lpstr>Lessons and recommendations in Uganda</vt:lpstr>
      <vt:lpstr>Ebola disease resources </vt:lpstr>
      <vt:lpstr>EPI-WIN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GEROY, Lester Sam</dc:creator>
  <cp:lastModifiedBy>GEROY, Lester Sam</cp:lastModifiedBy>
  <cp:revision>4</cp:revision>
  <dcterms:created xsi:type="dcterms:W3CDTF">2025-02-20T12:52:34Z</dcterms:created>
  <dcterms:modified xsi:type="dcterms:W3CDTF">2025-03-03T07:12:34Z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ies>
</file>