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5"/>
  </p:notesMasterIdLst>
  <p:sldIdLst>
    <p:sldId id="2147483641" r:id="rId3"/>
    <p:sldId id="2147481510" r:id="rId4"/>
    <p:sldId id="366" r:id="rId5"/>
    <p:sldId id="347" r:id="rId6"/>
    <p:sldId id="2147481514" r:id="rId7"/>
    <p:sldId id="2147483646" r:id="rId8"/>
    <p:sldId id="256" r:id="rId9"/>
    <p:sldId id="2147483645" r:id="rId10"/>
    <p:sldId id="2147483644" r:id="rId11"/>
    <p:sldId id="2147483647" r:id="rId12"/>
    <p:sldId id="2147479395" r:id="rId13"/>
    <p:sldId id="21474836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56"/>
    <p:restoredTop sz="74848"/>
  </p:normalViewPr>
  <p:slideViewPr>
    <p:cSldViewPr snapToGrid="0">
      <p:cViewPr varScale="1">
        <p:scale>
          <a:sx n="55" d="100"/>
          <a:sy n="55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782B4-5A39-491C-8B65-DC41AF4A523F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G"/>
        </a:p>
      </dgm:t>
    </dgm:pt>
    <dgm:pt modelId="{86A5AE9A-3CB6-4631-B553-B654E87D1AA6}">
      <dgm:prSet phldrT="[Text]" custT="1"/>
      <dgm:spPr>
        <a:xfrm>
          <a:off x="3265035" y="2016280"/>
          <a:ext cx="1859864" cy="1800705"/>
        </a:xfrm>
        <a:prstGeom prst="ellipse">
          <a:avLst/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5BDA7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5BDA7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Ownership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Youth, women, IDPs, drama groups, and local leaders as trusted messengers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Household feedback used to adapt strategies</a:t>
          </a:r>
          <a:endParaRPr lang="en-UG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5A8180F-123D-4902-9B54-5F5893378FB2}" type="parTrans" cxnId="{08DC2CB0-B4CF-44EE-91B1-E7DF66036701}">
      <dgm:prSet/>
      <dgm:spPr/>
      <dgm:t>
        <a:bodyPr/>
        <a:lstStyle/>
        <a:p>
          <a:endParaRPr lang="en-UG"/>
        </a:p>
      </dgm:t>
    </dgm:pt>
    <dgm:pt modelId="{58FE29A6-5BF3-4034-997D-608E81A73B6F}" type="sibTrans" cxnId="{08DC2CB0-B4CF-44EE-91B1-E7DF66036701}">
      <dgm:prSet/>
      <dgm:spPr/>
      <dgm:t>
        <a:bodyPr/>
        <a:lstStyle/>
        <a:p>
          <a:endParaRPr lang="en-UG"/>
        </a:p>
      </dgm:t>
    </dgm:pt>
    <dgm:pt modelId="{1163F0B2-D861-4523-B8CA-F75116904C6B}">
      <dgm:prSet phldrT="[Text]" custT="1"/>
      <dgm:spPr>
        <a:xfrm>
          <a:off x="3223590" y="-189027"/>
          <a:ext cx="1942754" cy="1844033"/>
        </a:xfrm>
        <a:prstGeom prst="ellipse">
          <a:avLst/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A8C8E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A8C8E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🧭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Coordination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Federal &amp; State MoH, HAC, UNICEF, WHO, NGOs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Cluster coordination</a:t>
          </a:r>
          <a:endParaRPr lang="en-UG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F05C49B-D64B-4628-ACC9-A12331A678A7}" type="parTrans" cxnId="{8605C165-D4FB-44E5-A4CA-1182B95E8356}">
      <dgm:prSet/>
      <dgm:spPr>
        <a:xfrm rot="16200000">
          <a:off x="4099229" y="1576103"/>
          <a:ext cx="191475" cy="529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A8C8E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A8C8E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6FBF606-FCA3-4652-AF52-F4FB973C8E96}" type="sibTrans" cxnId="{8605C165-D4FB-44E5-A4CA-1182B95E8356}">
      <dgm:prSet/>
      <dgm:spPr/>
      <dgm:t>
        <a:bodyPr/>
        <a:lstStyle/>
        <a:p>
          <a:endParaRPr lang="en-UG"/>
        </a:p>
      </dgm:t>
    </dgm:pt>
    <dgm:pt modelId="{0DC1708F-8379-45BE-8666-E5B23CB104AE}">
      <dgm:prSet phldrT="[Text]" custT="1"/>
      <dgm:spPr>
        <a:xfrm>
          <a:off x="5524291" y="1276651"/>
          <a:ext cx="1904303" cy="1797369"/>
        </a:xfrm>
        <a:prstGeom prst="ellipse">
          <a:avLst/>
        </a:prstGeom>
        <a:gradFill rotWithShape="0">
          <a:gsLst>
            <a:gs pos="0">
              <a:srgbClr val="7A8C8E">
                <a:hueOff val="89968"/>
                <a:satOff val="4345"/>
                <a:lumOff val="2451"/>
                <a:alphaOff val="0"/>
                <a:shade val="85000"/>
                <a:satMod val="130000"/>
              </a:srgbClr>
            </a:gs>
            <a:gs pos="34000">
              <a:srgbClr val="7A8C8E">
                <a:hueOff val="89968"/>
                <a:satOff val="4345"/>
                <a:lumOff val="2451"/>
                <a:alphaOff val="0"/>
                <a:shade val="87000"/>
                <a:satMod val="125000"/>
              </a:srgbClr>
            </a:gs>
            <a:gs pos="70000">
              <a:srgbClr val="7A8C8E">
                <a:hueOff val="89968"/>
                <a:satOff val="4345"/>
                <a:lumOff val="245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89968"/>
                <a:satOff val="4345"/>
                <a:lumOff val="245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🩺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Surveillance &amp; Case Management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Early detection (EWARN, health facilities)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ORS / IV treatment centers</a:t>
          </a:r>
          <a:endParaRPr lang="en-UG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3FF6773-29B6-479E-95C5-868934CB98FB}" type="parTrans" cxnId="{FDA7C981-4666-493C-B845-96221FF7CF3F}">
      <dgm:prSet/>
      <dgm:spPr>
        <a:xfrm rot="20520000">
          <a:off x="5179670" y="2286496"/>
          <a:ext cx="278395" cy="529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89968"/>
                <a:satOff val="4345"/>
                <a:lumOff val="2451"/>
                <a:alphaOff val="0"/>
                <a:shade val="85000"/>
                <a:satMod val="130000"/>
              </a:srgbClr>
            </a:gs>
            <a:gs pos="34000">
              <a:srgbClr val="7A8C8E">
                <a:hueOff val="89968"/>
                <a:satOff val="4345"/>
                <a:lumOff val="2451"/>
                <a:alphaOff val="0"/>
                <a:shade val="87000"/>
                <a:satMod val="125000"/>
              </a:srgbClr>
            </a:gs>
            <a:gs pos="70000">
              <a:srgbClr val="7A8C8E">
                <a:hueOff val="89968"/>
                <a:satOff val="4345"/>
                <a:lumOff val="245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89968"/>
                <a:satOff val="4345"/>
                <a:lumOff val="245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63CA0A-FEA8-4C8B-877B-3DDC772AD248}" type="sibTrans" cxnId="{FDA7C981-4666-493C-B845-96221FF7CF3F}">
      <dgm:prSet/>
      <dgm:spPr/>
      <dgm:t>
        <a:bodyPr/>
        <a:lstStyle/>
        <a:p>
          <a:endParaRPr lang="en-UG"/>
        </a:p>
      </dgm:t>
    </dgm:pt>
    <dgm:pt modelId="{85B70772-BC68-4A41-8E44-91E45D5B59D7}">
      <dgm:prSet phldrT="[Text]" custT="1"/>
      <dgm:spPr>
        <a:xfrm>
          <a:off x="4408726" y="3776737"/>
          <a:ext cx="2139509" cy="1813002"/>
        </a:xfrm>
        <a:prstGeom prst="ellipse">
          <a:avLst/>
        </a:prstGeom>
        <a:gradFill rotWithShape="0">
          <a:gsLst>
            <a:gs pos="0">
              <a:srgbClr val="7A8C8E">
                <a:hueOff val="179936"/>
                <a:satOff val="8690"/>
                <a:lumOff val="4901"/>
                <a:alphaOff val="0"/>
                <a:shade val="85000"/>
                <a:satMod val="130000"/>
              </a:srgbClr>
            </a:gs>
            <a:gs pos="34000">
              <a:srgbClr val="7A8C8E">
                <a:hueOff val="179936"/>
                <a:satOff val="8690"/>
                <a:lumOff val="4901"/>
                <a:alphaOff val="0"/>
                <a:shade val="87000"/>
                <a:satMod val="125000"/>
              </a:srgbClr>
            </a:gs>
            <a:gs pos="70000">
              <a:srgbClr val="7A8C8E">
                <a:hueOff val="179936"/>
                <a:satOff val="8690"/>
                <a:lumOff val="490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179936"/>
                <a:satOff val="8690"/>
                <a:lumOff val="490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💧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WASH Interventions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Water chlorination &amp; safe storage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latrines &amp; waste management </a:t>
          </a:r>
          <a:endParaRPr lang="en-UG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76CC30D-37A7-4E8E-92CA-3A92D9C0D6BF}" type="parTrans" cxnId="{6B5A7A47-83F4-4CF2-88E7-334C85E9EE10}">
      <dgm:prSet/>
      <dgm:spPr>
        <a:xfrm rot="3240000">
          <a:off x="4736408" y="3513341"/>
          <a:ext cx="169193" cy="529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179936"/>
                <a:satOff val="8690"/>
                <a:lumOff val="4901"/>
                <a:alphaOff val="0"/>
                <a:shade val="85000"/>
                <a:satMod val="130000"/>
              </a:srgbClr>
            </a:gs>
            <a:gs pos="34000">
              <a:srgbClr val="7A8C8E">
                <a:hueOff val="179936"/>
                <a:satOff val="8690"/>
                <a:lumOff val="4901"/>
                <a:alphaOff val="0"/>
                <a:shade val="87000"/>
                <a:satMod val="125000"/>
              </a:srgbClr>
            </a:gs>
            <a:gs pos="70000">
              <a:srgbClr val="7A8C8E">
                <a:hueOff val="179936"/>
                <a:satOff val="8690"/>
                <a:lumOff val="490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179936"/>
                <a:satOff val="8690"/>
                <a:lumOff val="490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91C5737-3159-4F59-81C8-96CC03C3E580}" type="sibTrans" cxnId="{6B5A7A47-83F4-4CF2-88E7-334C85E9EE10}">
      <dgm:prSet/>
      <dgm:spPr/>
      <dgm:t>
        <a:bodyPr/>
        <a:lstStyle/>
        <a:p>
          <a:endParaRPr lang="en-UG"/>
        </a:p>
      </dgm:t>
    </dgm:pt>
    <dgm:pt modelId="{12AC9CB2-4E14-46C2-86D0-20337B61C210}">
      <dgm:prSet phldrT="[Text]" custT="1"/>
      <dgm:spPr>
        <a:xfrm>
          <a:off x="1705185" y="3661230"/>
          <a:ext cx="2145463" cy="2044015"/>
        </a:xfrm>
        <a:prstGeom prst="ellipse">
          <a:avLst/>
        </a:prstGeom>
        <a:gradFill rotWithShape="0">
          <a:gsLst>
            <a:gs pos="0">
              <a:srgbClr val="7A8C8E">
                <a:hueOff val="269905"/>
                <a:satOff val="13035"/>
                <a:lumOff val="7352"/>
                <a:alphaOff val="0"/>
                <a:shade val="85000"/>
                <a:satMod val="130000"/>
              </a:srgbClr>
            </a:gs>
            <a:gs pos="34000">
              <a:srgbClr val="7A8C8E">
                <a:hueOff val="269905"/>
                <a:satOff val="13035"/>
                <a:lumOff val="7352"/>
                <a:alphaOff val="0"/>
                <a:shade val="87000"/>
                <a:satMod val="125000"/>
              </a:srgbClr>
            </a:gs>
            <a:gs pos="70000">
              <a:srgbClr val="7A8C8E">
                <a:hueOff val="269905"/>
                <a:satOff val="13035"/>
                <a:lumOff val="7352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269905"/>
                <a:satOff val="13035"/>
                <a:lumOff val="7352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📢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&amp; Community Engagement</a:t>
          </a:r>
        </a:p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📦 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Logistics &amp; Supplies</a:t>
          </a: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ORS, chlorine, soap distribution Pre-positioned supplies in high-risk areas</a:t>
          </a:r>
          <a:endParaRPr lang="en-UG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FCCF5E0-ACB6-425D-818B-277B2E46AD49}" type="parTrans" cxnId="{541AE471-EBE8-4FEB-9FB2-5448C747C4BF}">
      <dgm:prSet/>
      <dgm:spPr>
        <a:xfrm rot="7724053">
          <a:off x="3447143" y="3480854"/>
          <a:ext cx="165425" cy="529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269905"/>
                <a:satOff val="13035"/>
                <a:lumOff val="7352"/>
                <a:alphaOff val="0"/>
                <a:shade val="85000"/>
                <a:satMod val="130000"/>
              </a:srgbClr>
            </a:gs>
            <a:gs pos="34000">
              <a:srgbClr val="7A8C8E">
                <a:hueOff val="269905"/>
                <a:satOff val="13035"/>
                <a:lumOff val="7352"/>
                <a:alphaOff val="0"/>
                <a:shade val="87000"/>
                <a:satMod val="125000"/>
              </a:srgbClr>
            </a:gs>
            <a:gs pos="70000">
              <a:srgbClr val="7A8C8E">
                <a:hueOff val="269905"/>
                <a:satOff val="13035"/>
                <a:lumOff val="7352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269905"/>
                <a:satOff val="13035"/>
                <a:lumOff val="7352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8BECF2-8733-44AF-B166-90AC3B71EA09}" type="sibTrans" cxnId="{541AE471-EBE8-4FEB-9FB2-5448C747C4BF}">
      <dgm:prSet/>
      <dgm:spPr/>
      <dgm:t>
        <a:bodyPr/>
        <a:lstStyle/>
        <a:p>
          <a:endParaRPr lang="en-UG"/>
        </a:p>
      </dgm:t>
    </dgm:pt>
    <dgm:pt modelId="{3AEB6792-12C9-48D0-B4B0-5D2743D2D775}">
      <dgm:prSet phldrT="[Text]" custT="1"/>
      <dgm:spPr>
        <a:xfrm>
          <a:off x="829400" y="1149638"/>
          <a:ext cx="2145463" cy="2044015"/>
        </a:xfrm>
        <a:prstGeom prst="ellipse">
          <a:avLst/>
        </a:prstGeom>
        <a:gradFill rotWithShape="0">
          <a:gsLst>
            <a:gs pos="0">
              <a:srgbClr val="7A8C8E">
                <a:hueOff val="359873"/>
                <a:satOff val="17380"/>
                <a:lumOff val="9803"/>
                <a:alphaOff val="0"/>
                <a:shade val="85000"/>
                <a:satMod val="130000"/>
              </a:srgbClr>
            </a:gs>
            <a:gs pos="34000">
              <a:srgbClr val="7A8C8E">
                <a:hueOff val="359873"/>
                <a:satOff val="17380"/>
                <a:lumOff val="9803"/>
                <a:alphaOff val="0"/>
                <a:shade val="87000"/>
                <a:satMod val="125000"/>
              </a:srgbClr>
            </a:gs>
            <a:gs pos="70000">
              <a:srgbClr val="7A8C8E">
                <a:hueOff val="359873"/>
                <a:satOff val="17380"/>
                <a:lumOff val="9803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359873"/>
                <a:satOff val="17380"/>
                <a:lumOff val="9803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G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📢</a:t>
          </a: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&amp; Community Engagement</a:t>
          </a:r>
        </a:p>
        <a:p>
          <a:pPr>
            <a:buNone/>
          </a:pPr>
          <a:endParaRPr lang="en-US" sz="9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9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Vols training, community engagement, radio messaging, interactive community theatre  </a:t>
          </a:r>
        </a:p>
        <a:p>
          <a:pPr>
            <a:buNone/>
          </a:pPr>
          <a:endParaRPr lang="en-UG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077F6D-AB93-401B-81D3-E3A2AF4C67D4}" type="parTrans" cxnId="{B9AD3175-FE4C-4983-92CD-48B6734AEB1B}">
      <dgm:prSet/>
      <dgm:spPr>
        <a:xfrm rot="11880000">
          <a:off x="3011020" y="2302830"/>
          <a:ext cx="220633" cy="5299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359873"/>
                <a:satOff val="17380"/>
                <a:lumOff val="9803"/>
                <a:alphaOff val="0"/>
                <a:shade val="85000"/>
                <a:satMod val="130000"/>
              </a:srgbClr>
            </a:gs>
            <a:gs pos="34000">
              <a:srgbClr val="7A8C8E">
                <a:hueOff val="359873"/>
                <a:satOff val="17380"/>
                <a:lumOff val="9803"/>
                <a:alphaOff val="0"/>
                <a:shade val="87000"/>
                <a:satMod val="125000"/>
              </a:srgbClr>
            </a:gs>
            <a:gs pos="70000">
              <a:srgbClr val="7A8C8E">
                <a:hueOff val="359873"/>
                <a:satOff val="17380"/>
                <a:lumOff val="9803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359873"/>
                <a:satOff val="17380"/>
                <a:lumOff val="9803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99A526B-0C7F-4A67-8049-F3E60479BA4D}" type="sibTrans" cxnId="{B9AD3175-FE4C-4983-92CD-48B6734AEB1B}">
      <dgm:prSet/>
      <dgm:spPr/>
      <dgm:t>
        <a:bodyPr/>
        <a:lstStyle/>
        <a:p>
          <a:endParaRPr lang="en-UG"/>
        </a:p>
      </dgm:t>
    </dgm:pt>
    <dgm:pt modelId="{8895D935-2C81-4A8E-8713-3159C7AB0BCF}" type="pres">
      <dgm:prSet presAssocID="{3D2782B4-5A39-491C-8B65-DC41AF4A52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D1E6EE-359A-4450-8F95-40235C15A8BB}" type="pres">
      <dgm:prSet presAssocID="{86A5AE9A-3CB6-4631-B553-B654E87D1AA6}" presName="centerShape" presStyleLbl="node0" presStyleIdx="0" presStyleCnt="1" custScaleX="136378" custScaleY="132040"/>
      <dgm:spPr/>
    </dgm:pt>
    <dgm:pt modelId="{6C01D660-227C-4C42-931A-8F16658E09F2}" type="pres">
      <dgm:prSet presAssocID="{3F05C49B-D64B-4628-ACC9-A12331A678A7}" presName="parTrans" presStyleLbl="sibTrans2D1" presStyleIdx="0" presStyleCnt="5"/>
      <dgm:spPr/>
    </dgm:pt>
    <dgm:pt modelId="{28C76B74-D9F9-4885-A6CA-D05AB2AB8EA2}" type="pres">
      <dgm:prSet presAssocID="{3F05C49B-D64B-4628-ACC9-A12331A678A7}" presName="connectorText" presStyleLbl="sibTrans2D1" presStyleIdx="0" presStyleCnt="5"/>
      <dgm:spPr/>
    </dgm:pt>
    <dgm:pt modelId="{C366BCF3-0249-4725-B317-D61C6FA0A986}" type="pres">
      <dgm:prSet presAssocID="{1163F0B2-D861-4523-B8CA-F75116904C6B}" presName="node" presStyleLbl="node1" presStyleIdx="0" presStyleCnt="5" custScaleX="124649" custScaleY="118315">
        <dgm:presLayoutVars>
          <dgm:bulletEnabled val="1"/>
        </dgm:presLayoutVars>
      </dgm:prSet>
      <dgm:spPr/>
    </dgm:pt>
    <dgm:pt modelId="{36C972CC-8444-4CEC-BAE7-10562456C484}" type="pres">
      <dgm:prSet presAssocID="{43FF6773-29B6-479E-95C5-868934CB98FB}" presName="parTrans" presStyleLbl="sibTrans2D1" presStyleIdx="1" presStyleCnt="5"/>
      <dgm:spPr/>
    </dgm:pt>
    <dgm:pt modelId="{87CA04B0-5BF7-430E-A27A-F54045873325}" type="pres">
      <dgm:prSet presAssocID="{43FF6773-29B6-479E-95C5-868934CB98FB}" presName="connectorText" presStyleLbl="sibTrans2D1" presStyleIdx="1" presStyleCnt="5"/>
      <dgm:spPr/>
    </dgm:pt>
    <dgm:pt modelId="{89468A6E-44B9-4471-8BD4-04915528FBF1}" type="pres">
      <dgm:prSet presAssocID="{0DC1708F-8379-45BE-8666-E5B23CB104AE}" presName="node" presStyleLbl="node1" presStyleIdx="1" presStyleCnt="5" custScaleX="122182" custScaleY="115321" custRadScaleRad="109857">
        <dgm:presLayoutVars>
          <dgm:bulletEnabled val="1"/>
        </dgm:presLayoutVars>
      </dgm:prSet>
      <dgm:spPr/>
    </dgm:pt>
    <dgm:pt modelId="{4A0B16A7-0F6B-4366-BFE9-C0A346132E83}" type="pres">
      <dgm:prSet presAssocID="{A76CC30D-37A7-4E8E-92CA-3A92D9C0D6BF}" presName="parTrans" presStyleLbl="sibTrans2D1" presStyleIdx="2" presStyleCnt="5"/>
      <dgm:spPr/>
    </dgm:pt>
    <dgm:pt modelId="{EAE610A9-6078-44AD-BC10-05DB95829717}" type="pres">
      <dgm:prSet presAssocID="{A76CC30D-37A7-4E8E-92CA-3A92D9C0D6BF}" presName="connectorText" presStyleLbl="sibTrans2D1" presStyleIdx="2" presStyleCnt="5"/>
      <dgm:spPr/>
    </dgm:pt>
    <dgm:pt modelId="{352236C5-3C98-4320-922F-5A2D25AEB99D}" type="pres">
      <dgm:prSet presAssocID="{85B70772-BC68-4A41-8E44-91E45D5B59D7}" presName="node" presStyleLbl="node1" presStyleIdx="2" presStyleCnt="5" custScaleX="137273" custScaleY="116324">
        <dgm:presLayoutVars>
          <dgm:bulletEnabled val="1"/>
        </dgm:presLayoutVars>
      </dgm:prSet>
      <dgm:spPr/>
    </dgm:pt>
    <dgm:pt modelId="{9442DB78-0455-4568-95BC-D15F0494A5D6}" type="pres">
      <dgm:prSet presAssocID="{6FCCF5E0-ACB6-425D-818B-277B2E46AD49}" presName="parTrans" presStyleLbl="sibTrans2D1" presStyleIdx="3" presStyleCnt="5"/>
      <dgm:spPr/>
    </dgm:pt>
    <dgm:pt modelId="{406C5FF1-19EE-4AE7-B212-B50453C03817}" type="pres">
      <dgm:prSet presAssocID="{6FCCF5E0-ACB6-425D-818B-277B2E46AD49}" presName="connectorText" presStyleLbl="sibTrans2D1" presStyleIdx="3" presStyleCnt="5"/>
      <dgm:spPr/>
    </dgm:pt>
    <dgm:pt modelId="{DACE148B-4D57-448C-95CB-DE4B8ED5A4B1}" type="pres">
      <dgm:prSet presAssocID="{12AC9CB2-4E14-46C2-86D0-20337B61C210}" presName="node" presStyleLbl="node1" presStyleIdx="3" presStyleCnt="5" custScaleX="137655" custScaleY="131146" custRadScaleRad="110404">
        <dgm:presLayoutVars>
          <dgm:bulletEnabled val="1"/>
        </dgm:presLayoutVars>
      </dgm:prSet>
      <dgm:spPr/>
    </dgm:pt>
    <dgm:pt modelId="{A207057F-0192-4F2C-978B-F635EC2662AC}" type="pres">
      <dgm:prSet presAssocID="{57077F6D-AB93-401B-81D3-E3A2AF4C67D4}" presName="parTrans" presStyleLbl="sibTrans2D1" presStyleIdx="4" presStyleCnt="5"/>
      <dgm:spPr/>
    </dgm:pt>
    <dgm:pt modelId="{65B778D8-9DF6-4780-9D28-BDB5C37B4D4C}" type="pres">
      <dgm:prSet presAssocID="{57077F6D-AB93-401B-81D3-E3A2AF4C67D4}" presName="connectorText" presStyleLbl="sibTrans2D1" presStyleIdx="4" presStyleCnt="5"/>
      <dgm:spPr/>
    </dgm:pt>
    <dgm:pt modelId="{DF9C5E6C-6C5C-464D-B80A-7E2ACF3983D5}" type="pres">
      <dgm:prSet presAssocID="{3AEB6792-12C9-48D0-B4B0-5D2743D2D775}" presName="node" presStyleLbl="node1" presStyleIdx="4" presStyleCnt="5" custScaleX="137655" custScaleY="131146" custRadScaleRad="110404">
        <dgm:presLayoutVars>
          <dgm:bulletEnabled val="1"/>
        </dgm:presLayoutVars>
      </dgm:prSet>
      <dgm:spPr/>
    </dgm:pt>
  </dgm:ptLst>
  <dgm:cxnLst>
    <dgm:cxn modelId="{1B9B4D12-0BA7-430E-A3DB-8C05589E0A38}" type="presOf" srcId="{86A5AE9A-3CB6-4631-B553-B654E87D1AA6}" destId="{42D1E6EE-359A-4450-8F95-40235C15A8BB}" srcOrd="0" destOrd="0" presId="urn:microsoft.com/office/officeart/2005/8/layout/radial5"/>
    <dgm:cxn modelId="{1E49DD22-853A-4040-A32A-DDED91F2B38A}" type="presOf" srcId="{3F05C49B-D64B-4628-ACC9-A12331A678A7}" destId="{6C01D660-227C-4C42-931A-8F16658E09F2}" srcOrd="0" destOrd="0" presId="urn:microsoft.com/office/officeart/2005/8/layout/radial5"/>
    <dgm:cxn modelId="{9266BC29-3C23-48BC-B534-5AC202DD957C}" type="presOf" srcId="{57077F6D-AB93-401B-81D3-E3A2AF4C67D4}" destId="{65B778D8-9DF6-4780-9D28-BDB5C37B4D4C}" srcOrd="1" destOrd="0" presId="urn:microsoft.com/office/officeart/2005/8/layout/radial5"/>
    <dgm:cxn modelId="{E526A72A-8740-4B8D-B780-465B6DBBF73E}" type="presOf" srcId="{6FCCF5E0-ACB6-425D-818B-277B2E46AD49}" destId="{406C5FF1-19EE-4AE7-B212-B50453C03817}" srcOrd="1" destOrd="0" presId="urn:microsoft.com/office/officeart/2005/8/layout/radial5"/>
    <dgm:cxn modelId="{6262AB37-2783-465A-9984-8D516B50809C}" type="presOf" srcId="{6FCCF5E0-ACB6-425D-818B-277B2E46AD49}" destId="{9442DB78-0455-4568-95BC-D15F0494A5D6}" srcOrd="0" destOrd="0" presId="urn:microsoft.com/office/officeart/2005/8/layout/radial5"/>
    <dgm:cxn modelId="{6B5A7A47-83F4-4CF2-88E7-334C85E9EE10}" srcId="{86A5AE9A-3CB6-4631-B553-B654E87D1AA6}" destId="{85B70772-BC68-4A41-8E44-91E45D5B59D7}" srcOrd="2" destOrd="0" parTransId="{A76CC30D-37A7-4E8E-92CA-3A92D9C0D6BF}" sibTransId="{791C5737-3159-4F59-81C8-96CC03C3E580}"/>
    <dgm:cxn modelId="{8605C165-D4FB-44E5-A4CA-1182B95E8356}" srcId="{86A5AE9A-3CB6-4631-B553-B654E87D1AA6}" destId="{1163F0B2-D861-4523-B8CA-F75116904C6B}" srcOrd="0" destOrd="0" parTransId="{3F05C49B-D64B-4628-ACC9-A12331A678A7}" sibTransId="{76FBF606-FCA3-4652-AF52-F4FB973C8E96}"/>
    <dgm:cxn modelId="{A56FCF68-8DBA-42E6-8C77-F67244CBC503}" type="presOf" srcId="{A76CC30D-37A7-4E8E-92CA-3A92D9C0D6BF}" destId="{EAE610A9-6078-44AD-BC10-05DB95829717}" srcOrd="1" destOrd="0" presId="urn:microsoft.com/office/officeart/2005/8/layout/radial5"/>
    <dgm:cxn modelId="{541AE471-EBE8-4FEB-9FB2-5448C747C4BF}" srcId="{86A5AE9A-3CB6-4631-B553-B654E87D1AA6}" destId="{12AC9CB2-4E14-46C2-86D0-20337B61C210}" srcOrd="3" destOrd="0" parTransId="{6FCCF5E0-ACB6-425D-818B-277B2E46AD49}" sibTransId="{F38BECF2-8733-44AF-B166-90AC3B71EA09}"/>
    <dgm:cxn modelId="{B9AD3175-FE4C-4983-92CD-48B6734AEB1B}" srcId="{86A5AE9A-3CB6-4631-B553-B654E87D1AA6}" destId="{3AEB6792-12C9-48D0-B4B0-5D2743D2D775}" srcOrd="4" destOrd="0" parTransId="{57077F6D-AB93-401B-81D3-E3A2AF4C67D4}" sibTransId="{099A526B-0C7F-4A67-8049-F3E60479BA4D}"/>
    <dgm:cxn modelId="{7A2F227A-C7E2-40BD-847F-827606C715B2}" type="presOf" srcId="{3AEB6792-12C9-48D0-B4B0-5D2743D2D775}" destId="{DF9C5E6C-6C5C-464D-B80A-7E2ACF3983D5}" srcOrd="0" destOrd="0" presId="urn:microsoft.com/office/officeart/2005/8/layout/radial5"/>
    <dgm:cxn modelId="{FDA7C981-4666-493C-B845-96221FF7CF3F}" srcId="{86A5AE9A-3CB6-4631-B553-B654E87D1AA6}" destId="{0DC1708F-8379-45BE-8666-E5B23CB104AE}" srcOrd="1" destOrd="0" parTransId="{43FF6773-29B6-479E-95C5-868934CB98FB}" sibTransId="{C663CA0A-FEA8-4C8B-877B-3DDC772AD248}"/>
    <dgm:cxn modelId="{348B3E85-0052-41B3-9DA5-5AF875FF1F16}" type="presOf" srcId="{0DC1708F-8379-45BE-8666-E5B23CB104AE}" destId="{89468A6E-44B9-4471-8BD4-04915528FBF1}" srcOrd="0" destOrd="0" presId="urn:microsoft.com/office/officeart/2005/8/layout/radial5"/>
    <dgm:cxn modelId="{6A182787-9190-490F-91F1-BE0CD31B7B41}" type="presOf" srcId="{43FF6773-29B6-479E-95C5-868934CB98FB}" destId="{36C972CC-8444-4CEC-BAE7-10562456C484}" srcOrd="0" destOrd="0" presId="urn:microsoft.com/office/officeart/2005/8/layout/radial5"/>
    <dgm:cxn modelId="{41710292-E870-4552-B4BE-1D9F4D98AE21}" type="presOf" srcId="{12AC9CB2-4E14-46C2-86D0-20337B61C210}" destId="{DACE148B-4D57-448C-95CB-DE4B8ED5A4B1}" srcOrd="0" destOrd="0" presId="urn:microsoft.com/office/officeart/2005/8/layout/radial5"/>
    <dgm:cxn modelId="{D963EC97-8AEE-458F-BCF4-5B5A2DF7EF65}" type="presOf" srcId="{1163F0B2-D861-4523-B8CA-F75116904C6B}" destId="{C366BCF3-0249-4725-B317-D61C6FA0A986}" srcOrd="0" destOrd="0" presId="urn:microsoft.com/office/officeart/2005/8/layout/radial5"/>
    <dgm:cxn modelId="{08DC2CB0-B4CF-44EE-91B1-E7DF66036701}" srcId="{3D2782B4-5A39-491C-8B65-DC41AF4A523F}" destId="{86A5AE9A-3CB6-4631-B553-B654E87D1AA6}" srcOrd="0" destOrd="0" parTransId="{35A8180F-123D-4902-9B54-5F5893378FB2}" sibTransId="{58FE29A6-5BF3-4034-997D-608E81A73B6F}"/>
    <dgm:cxn modelId="{5FBDA1B2-D2AC-4D45-86D8-6544D90B4C3D}" type="presOf" srcId="{57077F6D-AB93-401B-81D3-E3A2AF4C67D4}" destId="{A207057F-0192-4F2C-978B-F635EC2662AC}" srcOrd="0" destOrd="0" presId="urn:microsoft.com/office/officeart/2005/8/layout/radial5"/>
    <dgm:cxn modelId="{30484AB8-F71A-4BEB-8628-6E9601991EF2}" type="presOf" srcId="{43FF6773-29B6-479E-95C5-868934CB98FB}" destId="{87CA04B0-5BF7-430E-A27A-F54045873325}" srcOrd="1" destOrd="0" presId="urn:microsoft.com/office/officeart/2005/8/layout/radial5"/>
    <dgm:cxn modelId="{41D3D4BD-F7AD-4DF1-8FF3-63A86EABB065}" type="presOf" srcId="{85B70772-BC68-4A41-8E44-91E45D5B59D7}" destId="{352236C5-3C98-4320-922F-5A2D25AEB99D}" srcOrd="0" destOrd="0" presId="urn:microsoft.com/office/officeart/2005/8/layout/radial5"/>
    <dgm:cxn modelId="{9ABE82DD-F3ED-48AB-8896-DF3E7C6581DD}" type="presOf" srcId="{A76CC30D-37A7-4E8E-92CA-3A92D9C0D6BF}" destId="{4A0B16A7-0F6B-4366-BFE9-C0A346132E83}" srcOrd="0" destOrd="0" presId="urn:microsoft.com/office/officeart/2005/8/layout/radial5"/>
    <dgm:cxn modelId="{72D149F9-76BF-4588-9DC4-6C39C6EE8A67}" type="presOf" srcId="{3F05C49B-D64B-4628-ACC9-A12331A678A7}" destId="{28C76B74-D9F9-4885-A6CA-D05AB2AB8EA2}" srcOrd="1" destOrd="0" presId="urn:microsoft.com/office/officeart/2005/8/layout/radial5"/>
    <dgm:cxn modelId="{DD68CAFC-B0FF-465E-BEA4-70ABCCB74FEE}" type="presOf" srcId="{3D2782B4-5A39-491C-8B65-DC41AF4A523F}" destId="{8895D935-2C81-4A8E-8713-3159C7AB0BCF}" srcOrd="0" destOrd="0" presId="urn:microsoft.com/office/officeart/2005/8/layout/radial5"/>
    <dgm:cxn modelId="{093F6855-AB51-4B47-8CB4-6DCFF1517E7C}" type="presParOf" srcId="{8895D935-2C81-4A8E-8713-3159C7AB0BCF}" destId="{42D1E6EE-359A-4450-8F95-40235C15A8BB}" srcOrd="0" destOrd="0" presId="urn:microsoft.com/office/officeart/2005/8/layout/radial5"/>
    <dgm:cxn modelId="{C66BD51E-DC45-461C-B648-9F5DCAF88582}" type="presParOf" srcId="{8895D935-2C81-4A8E-8713-3159C7AB0BCF}" destId="{6C01D660-227C-4C42-931A-8F16658E09F2}" srcOrd="1" destOrd="0" presId="urn:microsoft.com/office/officeart/2005/8/layout/radial5"/>
    <dgm:cxn modelId="{9BA2A9E6-1DD5-473B-AE0F-4E45A4F7349E}" type="presParOf" srcId="{6C01D660-227C-4C42-931A-8F16658E09F2}" destId="{28C76B74-D9F9-4885-A6CA-D05AB2AB8EA2}" srcOrd="0" destOrd="0" presId="urn:microsoft.com/office/officeart/2005/8/layout/radial5"/>
    <dgm:cxn modelId="{AEFAA184-3268-4201-B4C4-9E54964A2F4F}" type="presParOf" srcId="{8895D935-2C81-4A8E-8713-3159C7AB0BCF}" destId="{C366BCF3-0249-4725-B317-D61C6FA0A986}" srcOrd="2" destOrd="0" presId="urn:microsoft.com/office/officeart/2005/8/layout/radial5"/>
    <dgm:cxn modelId="{3D83196C-27D9-42A6-9478-029E830A1D0E}" type="presParOf" srcId="{8895D935-2C81-4A8E-8713-3159C7AB0BCF}" destId="{36C972CC-8444-4CEC-BAE7-10562456C484}" srcOrd="3" destOrd="0" presId="urn:microsoft.com/office/officeart/2005/8/layout/radial5"/>
    <dgm:cxn modelId="{47B1998D-5861-4482-ADC4-3A5E5EF603A6}" type="presParOf" srcId="{36C972CC-8444-4CEC-BAE7-10562456C484}" destId="{87CA04B0-5BF7-430E-A27A-F54045873325}" srcOrd="0" destOrd="0" presId="urn:microsoft.com/office/officeart/2005/8/layout/radial5"/>
    <dgm:cxn modelId="{2AFF4C81-D6E6-4C63-B3F6-E945CAC5C5A0}" type="presParOf" srcId="{8895D935-2C81-4A8E-8713-3159C7AB0BCF}" destId="{89468A6E-44B9-4471-8BD4-04915528FBF1}" srcOrd="4" destOrd="0" presId="urn:microsoft.com/office/officeart/2005/8/layout/radial5"/>
    <dgm:cxn modelId="{4D1221F7-7F7E-4A2D-A4A4-928CFE356BB8}" type="presParOf" srcId="{8895D935-2C81-4A8E-8713-3159C7AB0BCF}" destId="{4A0B16A7-0F6B-4366-BFE9-C0A346132E83}" srcOrd="5" destOrd="0" presId="urn:microsoft.com/office/officeart/2005/8/layout/radial5"/>
    <dgm:cxn modelId="{5C280194-929F-4467-874F-8766984F761F}" type="presParOf" srcId="{4A0B16A7-0F6B-4366-BFE9-C0A346132E83}" destId="{EAE610A9-6078-44AD-BC10-05DB95829717}" srcOrd="0" destOrd="0" presId="urn:microsoft.com/office/officeart/2005/8/layout/radial5"/>
    <dgm:cxn modelId="{16C8DB6A-C055-4DF2-AB8E-94377ACC3136}" type="presParOf" srcId="{8895D935-2C81-4A8E-8713-3159C7AB0BCF}" destId="{352236C5-3C98-4320-922F-5A2D25AEB99D}" srcOrd="6" destOrd="0" presId="urn:microsoft.com/office/officeart/2005/8/layout/radial5"/>
    <dgm:cxn modelId="{8F7A139F-086A-4B98-AB32-CC0621873D69}" type="presParOf" srcId="{8895D935-2C81-4A8E-8713-3159C7AB0BCF}" destId="{9442DB78-0455-4568-95BC-D15F0494A5D6}" srcOrd="7" destOrd="0" presId="urn:microsoft.com/office/officeart/2005/8/layout/radial5"/>
    <dgm:cxn modelId="{FAB8D866-0539-41F3-934B-C2719A5C2DC3}" type="presParOf" srcId="{9442DB78-0455-4568-95BC-D15F0494A5D6}" destId="{406C5FF1-19EE-4AE7-B212-B50453C03817}" srcOrd="0" destOrd="0" presId="urn:microsoft.com/office/officeart/2005/8/layout/radial5"/>
    <dgm:cxn modelId="{2F5BD8FA-A64E-4170-A523-2C8891C4628E}" type="presParOf" srcId="{8895D935-2C81-4A8E-8713-3159C7AB0BCF}" destId="{DACE148B-4D57-448C-95CB-DE4B8ED5A4B1}" srcOrd="8" destOrd="0" presId="urn:microsoft.com/office/officeart/2005/8/layout/radial5"/>
    <dgm:cxn modelId="{4F5AAA48-F965-46E4-8FC7-9BA282D37499}" type="presParOf" srcId="{8895D935-2C81-4A8E-8713-3159C7AB0BCF}" destId="{A207057F-0192-4F2C-978B-F635EC2662AC}" srcOrd="9" destOrd="0" presId="urn:microsoft.com/office/officeart/2005/8/layout/radial5"/>
    <dgm:cxn modelId="{DB6BE4A4-FA17-479E-B18C-E611261450CA}" type="presParOf" srcId="{A207057F-0192-4F2C-978B-F635EC2662AC}" destId="{65B778D8-9DF6-4780-9D28-BDB5C37B4D4C}" srcOrd="0" destOrd="0" presId="urn:microsoft.com/office/officeart/2005/8/layout/radial5"/>
    <dgm:cxn modelId="{E6A6FCA6-EBE8-43C1-A0A7-5EB7023062BB}" type="presParOf" srcId="{8895D935-2C81-4A8E-8713-3159C7AB0BCF}" destId="{DF9C5E6C-6C5C-464D-B80A-7E2ACF3983D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CFE1D-B3A2-4125-AE1A-BA81A7009F52}" type="doc">
      <dgm:prSet loTypeId="urn:microsoft.com/office/officeart/2005/8/layout/radial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G"/>
        </a:p>
      </dgm:t>
    </dgm:pt>
    <dgm:pt modelId="{0D0DFE29-1348-4601-96B6-DE07BE8E2D21}">
      <dgm:prSet phldrT="[Text]"/>
      <dgm:spPr>
        <a:xfrm>
          <a:off x="3243318" y="1482780"/>
          <a:ext cx="1057163" cy="1057163"/>
        </a:xfrm>
        <a:prstGeom prst="ellipse">
          <a:avLst/>
        </a:prstGeom>
        <a:solidFill>
          <a:srgbClr val="2683C6">
            <a:shade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Committee</a:t>
          </a:r>
          <a:endParaRPr lang="en-UG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6891F3-B56F-447C-951A-5F00B4FDC22D}" type="parTrans" cxnId="{3F865452-E891-4DB3-9AA1-315303163DAB}">
      <dgm:prSet/>
      <dgm:spPr/>
      <dgm:t>
        <a:bodyPr/>
        <a:lstStyle/>
        <a:p>
          <a:endParaRPr lang="en-UG"/>
        </a:p>
      </dgm:t>
    </dgm:pt>
    <dgm:pt modelId="{F7F442D0-FEEC-40EC-BC5C-47943D527D9B}" type="sibTrans" cxnId="{3F865452-E891-4DB3-9AA1-315303163DAB}">
      <dgm:prSet/>
      <dgm:spPr/>
      <dgm:t>
        <a:bodyPr/>
        <a:lstStyle/>
        <a:p>
          <a:endParaRPr lang="en-UG"/>
        </a:p>
      </dgm:t>
    </dgm:pt>
    <dgm:pt modelId="{6CA17F37-40FA-45DD-AFF0-BA5578595F99}">
      <dgm:prSet phldrT="[Text]"/>
      <dgm:spPr>
        <a:xfrm>
          <a:off x="3243318" y="2622"/>
          <a:ext cx="1057163" cy="1057163"/>
        </a:xfrm>
        <a:prstGeom prst="ellipse">
          <a:avLst/>
        </a:prstGeom>
        <a:solidFill>
          <a:srgbClr val="2683C6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Federal MoH (Chair)</a:t>
          </a:r>
          <a:endParaRPr lang="en-UG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B97E3FB-E238-458F-AEA6-22238AE4430C}" type="parTrans" cxnId="{906479FA-351C-409E-A9BC-64BA589A8608}">
      <dgm:prSet/>
      <dgm:spPr>
        <a:xfrm rot="16200000">
          <a:off x="3659806" y="1097910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20E448F-1995-493B-AF07-87AAFDFA234F}" type="sibTrans" cxnId="{906479FA-351C-409E-A9BC-64BA589A8608}">
      <dgm:prSet/>
      <dgm:spPr/>
      <dgm:t>
        <a:bodyPr/>
        <a:lstStyle/>
        <a:p>
          <a:endParaRPr lang="en-UG"/>
        </a:p>
      </dgm:t>
    </dgm:pt>
    <dgm:pt modelId="{CB7061A2-DA8A-4BBD-B39D-15E30DDAE04A}">
      <dgm:prSet/>
      <dgm:spPr>
        <a:xfrm>
          <a:off x="4525172" y="742701"/>
          <a:ext cx="1057163" cy="1057163"/>
        </a:xfrm>
        <a:prstGeom prst="ellipse">
          <a:avLst/>
        </a:prstGeom>
        <a:solidFill>
          <a:srgbClr val="2683C6">
            <a:shade val="50000"/>
            <a:hueOff val="198415"/>
            <a:satOff val="-8924"/>
            <a:lumOff val="1549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Promotion Dept. (Rapporteur)</a:t>
          </a: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1B5119A-6BA7-4D9C-950A-60FC888FAD1F}" type="parTrans" cxnId="{7965E511-8E8A-4946-9EC7-32736607E9BB}">
      <dgm:prSet/>
      <dgm:spPr>
        <a:xfrm rot="19800000">
          <a:off x="4295238" y="1464777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204653"/>
            <a:satOff val="-8335"/>
            <a:lumOff val="1263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B221DBC-95AD-4BF0-B2C0-B63D1A951ACF}" type="sibTrans" cxnId="{7965E511-8E8A-4946-9EC7-32736607E9BB}">
      <dgm:prSet/>
      <dgm:spPr/>
      <dgm:t>
        <a:bodyPr/>
        <a:lstStyle/>
        <a:p>
          <a:endParaRPr lang="en-UG"/>
        </a:p>
      </dgm:t>
    </dgm:pt>
    <dgm:pt modelId="{18EAA04C-3EAE-4ED3-B48F-42A50C128920}">
      <dgm:prSet/>
      <dgm:spPr>
        <a:xfrm>
          <a:off x="4525172" y="2222859"/>
          <a:ext cx="1057163" cy="1057163"/>
        </a:xfrm>
        <a:prstGeom prst="ellipse">
          <a:avLst/>
        </a:prstGeom>
        <a:solidFill>
          <a:srgbClr val="2683C6">
            <a:shade val="50000"/>
            <a:hueOff val="396829"/>
            <a:satOff val="-17848"/>
            <a:lumOff val="3098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 Agencies: UNICEF, WHO, UNFPA </a:t>
          </a:r>
          <a:endParaRPr lang="en-UG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7CB6D0-780A-4311-8B19-AEB3EC6DE732}" type="parTrans" cxnId="{1241E828-D355-43E6-8DB2-DAD4DBFBC55F}">
      <dgm:prSet/>
      <dgm:spPr>
        <a:xfrm rot="1800000">
          <a:off x="4295238" y="2198511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409305"/>
            <a:satOff val="-16671"/>
            <a:lumOff val="25271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7ED2A3F-52DE-4D46-93F1-119D3D26EA33}" type="sibTrans" cxnId="{1241E828-D355-43E6-8DB2-DAD4DBFBC55F}">
      <dgm:prSet/>
      <dgm:spPr/>
      <dgm:t>
        <a:bodyPr/>
        <a:lstStyle/>
        <a:p>
          <a:endParaRPr lang="en-UG"/>
        </a:p>
      </dgm:t>
    </dgm:pt>
    <dgm:pt modelId="{7F6777EB-5892-4D42-BC49-CCDBE9A2C2EC}">
      <dgm:prSet/>
      <dgm:spPr>
        <a:xfrm>
          <a:off x="3243318" y="2962938"/>
          <a:ext cx="1057163" cy="1057163"/>
        </a:xfrm>
        <a:prstGeom prst="ellipse">
          <a:avLst/>
        </a:prstGeom>
        <a:solidFill>
          <a:srgbClr val="2683C6">
            <a:shade val="50000"/>
            <a:hueOff val="595244"/>
            <a:satOff val="-26772"/>
            <a:lumOff val="4647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NGOs &amp; Sudanese Red Crescent</a:t>
          </a: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C324EBD-6D4B-4C52-9243-AC67700A4A34}" type="parTrans" cxnId="{3B6BF4F3-8497-4C6E-903A-2031A901B320}">
      <dgm:prSet/>
      <dgm:spPr>
        <a:xfrm rot="5400000">
          <a:off x="3659806" y="2565378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613958"/>
            <a:satOff val="-25006"/>
            <a:lumOff val="37907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AEFD9E-3AAC-4C0D-B844-B4679B0B4886}" type="sibTrans" cxnId="{3B6BF4F3-8497-4C6E-903A-2031A901B320}">
      <dgm:prSet/>
      <dgm:spPr/>
      <dgm:t>
        <a:bodyPr/>
        <a:lstStyle/>
        <a:p>
          <a:endParaRPr lang="en-UG"/>
        </a:p>
      </dgm:t>
    </dgm:pt>
    <dgm:pt modelId="{2A0058DA-49D6-43B2-823A-84E0A9927766}">
      <dgm:prSet/>
      <dgm:spPr>
        <a:xfrm>
          <a:off x="1961463" y="2222859"/>
          <a:ext cx="1057163" cy="1057163"/>
        </a:xfrm>
        <a:prstGeom prst="ellipse">
          <a:avLst/>
        </a:prstGeom>
        <a:solidFill>
          <a:srgbClr val="2683C6">
            <a:shade val="50000"/>
            <a:hueOff val="396829"/>
            <a:satOff val="-17848"/>
            <a:lumOff val="3098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Ministry of Religious Affairs &amp; Endowment</a:t>
          </a:r>
          <a:endParaRPr lang="en-UG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318FEC6-E4F3-419C-AE50-8EBE6B89E64C}" type="parTrans" cxnId="{A5FC087C-A304-4AAD-8B78-BFA0A9B03836}">
      <dgm:prSet/>
      <dgm:spPr>
        <a:xfrm rot="9000000">
          <a:off x="3024374" y="2198511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409305"/>
            <a:satOff val="-16671"/>
            <a:lumOff val="25271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B2DAFC-CD0E-483E-9FE0-02C4C2CC00F1}" type="sibTrans" cxnId="{A5FC087C-A304-4AAD-8B78-BFA0A9B03836}">
      <dgm:prSet/>
      <dgm:spPr/>
      <dgm:t>
        <a:bodyPr/>
        <a:lstStyle/>
        <a:p>
          <a:endParaRPr lang="en-UG"/>
        </a:p>
      </dgm:t>
    </dgm:pt>
    <dgm:pt modelId="{BACFE984-0110-4527-8790-A957EE4142D5}">
      <dgm:prSet/>
      <dgm:spPr>
        <a:xfrm>
          <a:off x="1961463" y="742701"/>
          <a:ext cx="1057163" cy="1057163"/>
        </a:xfrm>
        <a:prstGeom prst="ellipse">
          <a:avLst/>
        </a:prstGeom>
        <a:solidFill>
          <a:srgbClr val="2683C6">
            <a:shade val="50000"/>
            <a:hueOff val="198415"/>
            <a:satOff val="-8924"/>
            <a:lumOff val="1549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Health Depts. &amp; National Experts</a:t>
          </a: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876A7F-DF70-422A-BAAB-00AC0434E6F4}" type="parTrans" cxnId="{F194514C-FA3E-4774-83AA-E6BF9F259BC4}">
      <dgm:prSet/>
      <dgm:spPr>
        <a:xfrm rot="12600000">
          <a:off x="3024374" y="1464777"/>
          <a:ext cx="224187" cy="359435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204653"/>
            <a:satOff val="-8335"/>
            <a:lumOff val="1263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G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BDDA0A-1A6B-4D80-83E0-E3FA947E5640}" type="sibTrans" cxnId="{F194514C-FA3E-4774-83AA-E6BF9F259BC4}">
      <dgm:prSet/>
      <dgm:spPr/>
      <dgm:t>
        <a:bodyPr/>
        <a:lstStyle/>
        <a:p>
          <a:endParaRPr lang="en-UG"/>
        </a:p>
      </dgm:t>
    </dgm:pt>
    <dgm:pt modelId="{EE508902-4AA0-4ABA-B168-AC6DC1B97087}" type="pres">
      <dgm:prSet presAssocID="{384CFE1D-B3A2-4125-AE1A-BA81A7009F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70460D-6ADF-4E7E-9FE1-2693E23FD327}" type="pres">
      <dgm:prSet presAssocID="{0D0DFE29-1348-4601-96B6-DE07BE8E2D21}" presName="centerShape" presStyleLbl="node0" presStyleIdx="0" presStyleCnt="1"/>
      <dgm:spPr/>
    </dgm:pt>
    <dgm:pt modelId="{FF9BD727-EFB4-4D79-99F0-403DFBB7459C}" type="pres">
      <dgm:prSet presAssocID="{FB97E3FB-E238-458F-AEA6-22238AE4430C}" presName="parTrans" presStyleLbl="sibTrans2D1" presStyleIdx="0" presStyleCnt="6"/>
      <dgm:spPr/>
    </dgm:pt>
    <dgm:pt modelId="{CAADC673-68B8-41D5-A099-4D76C4EA40CD}" type="pres">
      <dgm:prSet presAssocID="{FB97E3FB-E238-458F-AEA6-22238AE4430C}" presName="connectorText" presStyleLbl="sibTrans2D1" presStyleIdx="0" presStyleCnt="6"/>
      <dgm:spPr/>
    </dgm:pt>
    <dgm:pt modelId="{29A2022B-704E-4CD6-B725-6D6ED4A9C54C}" type="pres">
      <dgm:prSet presAssocID="{6CA17F37-40FA-45DD-AFF0-BA5578595F99}" presName="node" presStyleLbl="node1" presStyleIdx="0" presStyleCnt="6">
        <dgm:presLayoutVars>
          <dgm:bulletEnabled val="1"/>
        </dgm:presLayoutVars>
      </dgm:prSet>
      <dgm:spPr/>
    </dgm:pt>
    <dgm:pt modelId="{995C8443-3D34-43FB-AF63-2F4B3B263DD4}" type="pres">
      <dgm:prSet presAssocID="{51B5119A-6BA7-4D9C-950A-60FC888FAD1F}" presName="parTrans" presStyleLbl="sibTrans2D1" presStyleIdx="1" presStyleCnt="6"/>
      <dgm:spPr/>
    </dgm:pt>
    <dgm:pt modelId="{D3E5E2DC-3EFB-4D39-A85D-81B400D29AD6}" type="pres">
      <dgm:prSet presAssocID="{51B5119A-6BA7-4D9C-950A-60FC888FAD1F}" presName="connectorText" presStyleLbl="sibTrans2D1" presStyleIdx="1" presStyleCnt="6"/>
      <dgm:spPr/>
    </dgm:pt>
    <dgm:pt modelId="{B373F959-5E84-4B40-B797-82844E5C82AD}" type="pres">
      <dgm:prSet presAssocID="{CB7061A2-DA8A-4BBD-B39D-15E30DDAE04A}" presName="node" presStyleLbl="node1" presStyleIdx="1" presStyleCnt="6">
        <dgm:presLayoutVars>
          <dgm:bulletEnabled val="1"/>
        </dgm:presLayoutVars>
      </dgm:prSet>
      <dgm:spPr/>
    </dgm:pt>
    <dgm:pt modelId="{59D0F468-BB83-46CA-8BDC-325EAA889C0A}" type="pres">
      <dgm:prSet presAssocID="{677CB6D0-780A-4311-8B19-AEB3EC6DE732}" presName="parTrans" presStyleLbl="sibTrans2D1" presStyleIdx="2" presStyleCnt="6"/>
      <dgm:spPr/>
    </dgm:pt>
    <dgm:pt modelId="{4D069A53-3BBA-4F92-85A1-4D3C0CFC3226}" type="pres">
      <dgm:prSet presAssocID="{677CB6D0-780A-4311-8B19-AEB3EC6DE732}" presName="connectorText" presStyleLbl="sibTrans2D1" presStyleIdx="2" presStyleCnt="6"/>
      <dgm:spPr/>
    </dgm:pt>
    <dgm:pt modelId="{E5892643-D009-4D26-B1DB-DEBA52F558A2}" type="pres">
      <dgm:prSet presAssocID="{18EAA04C-3EAE-4ED3-B48F-42A50C128920}" presName="node" presStyleLbl="node1" presStyleIdx="2" presStyleCnt="6">
        <dgm:presLayoutVars>
          <dgm:bulletEnabled val="1"/>
        </dgm:presLayoutVars>
      </dgm:prSet>
      <dgm:spPr/>
    </dgm:pt>
    <dgm:pt modelId="{99622DDC-2D10-45EC-91BC-70843D1B3E46}" type="pres">
      <dgm:prSet presAssocID="{AC324EBD-6D4B-4C52-9243-AC67700A4A34}" presName="parTrans" presStyleLbl="sibTrans2D1" presStyleIdx="3" presStyleCnt="6"/>
      <dgm:spPr/>
    </dgm:pt>
    <dgm:pt modelId="{DE327E28-C399-4F36-BFE2-7543155C1DD7}" type="pres">
      <dgm:prSet presAssocID="{AC324EBD-6D4B-4C52-9243-AC67700A4A34}" presName="connectorText" presStyleLbl="sibTrans2D1" presStyleIdx="3" presStyleCnt="6"/>
      <dgm:spPr/>
    </dgm:pt>
    <dgm:pt modelId="{8A00A72D-3420-4A2A-8FAD-347C99638DCB}" type="pres">
      <dgm:prSet presAssocID="{7F6777EB-5892-4D42-BC49-CCDBE9A2C2EC}" presName="node" presStyleLbl="node1" presStyleIdx="3" presStyleCnt="6">
        <dgm:presLayoutVars>
          <dgm:bulletEnabled val="1"/>
        </dgm:presLayoutVars>
      </dgm:prSet>
      <dgm:spPr/>
    </dgm:pt>
    <dgm:pt modelId="{DBEB5D25-1E79-4160-8EA8-FF7B528BD5A2}" type="pres">
      <dgm:prSet presAssocID="{0318FEC6-E4F3-419C-AE50-8EBE6B89E64C}" presName="parTrans" presStyleLbl="sibTrans2D1" presStyleIdx="4" presStyleCnt="6"/>
      <dgm:spPr/>
    </dgm:pt>
    <dgm:pt modelId="{34E41B20-48BD-4D50-8646-CDED68E7C2AF}" type="pres">
      <dgm:prSet presAssocID="{0318FEC6-E4F3-419C-AE50-8EBE6B89E64C}" presName="connectorText" presStyleLbl="sibTrans2D1" presStyleIdx="4" presStyleCnt="6"/>
      <dgm:spPr/>
    </dgm:pt>
    <dgm:pt modelId="{F85A73EF-3BC0-433B-9FE9-77513C832D51}" type="pres">
      <dgm:prSet presAssocID="{2A0058DA-49D6-43B2-823A-84E0A9927766}" presName="node" presStyleLbl="node1" presStyleIdx="4" presStyleCnt="6">
        <dgm:presLayoutVars>
          <dgm:bulletEnabled val="1"/>
        </dgm:presLayoutVars>
      </dgm:prSet>
      <dgm:spPr/>
    </dgm:pt>
    <dgm:pt modelId="{ED367E9D-3B80-4C1B-BD1A-1D8B32B7F27E}" type="pres">
      <dgm:prSet presAssocID="{F8876A7F-DF70-422A-BAAB-00AC0434E6F4}" presName="parTrans" presStyleLbl="sibTrans2D1" presStyleIdx="5" presStyleCnt="6"/>
      <dgm:spPr/>
    </dgm:pt>
    <dgm:pt modelId="{F1A99CB2-FDDE-49DC-8E64-754BAC54CE08}" type="pres">
      <dgm:prSet presAssocID="{F8876A7F-DF70-422A-BAAB-00AC0434E6F4}" presName="connectorText" presStyleLbl="sibTrans2D1" presStyleIdx="5" presStyleCnt="6"/>
      <dgm:spPr/>
    </dgm:pt>
    <dgm:pt modelId="{88DAD41C-6C44-4F52-8A07-1CC125BF4CBD}" type="pres">
      <dgm:prSet presAssocID="{BACFE984-0110-4527-8790-A957EE4142D5}" presName="node" presStyleLbl="node1" presStyleIdx="5" presStyleCnt="6">
        <dgm:presLayoutVars>
          <dgm:bulletEnabled val="1"/>
        </dgm:presLayoutVars>
      </dgm:prSet>
      <dgm:spPr/>
    </dgm:pt>
  </dgm:ptLst>
  <dgm:cxnLst>
    <dgm:cxn modelId="{E16BC411-5C04-485E-8BCE-F24B71C55B0E}" type="presOf" srcId="{18EAA04C-3EAE-4ED3-B48F-42A50C128920}" destId="{E5892643-D009-4D26-B1DB-DEBA52F558A2}" srcOrd="0" destOrd="0" presId="urn:microsoft.com/office/officeart/2005/8/layout/radial5"/>
    <dgm:cxn modelId="{7965E511-8E8A-4946-9EC7-32736607E9BB}" srcId="{0D0DFE29-1348-4601-96B6-DE07BE8E2D21}" destId="{CB7061A2-DA8A-4BBD-B39D-15E30DDAE04A}" srcOrd="1" destOrd="0" parTransId="{51B5119A-6BA7-4D9C-950A-60FC888FAD1F}" sibTransId="{AB221DBC-95AD-4BF0-B2C0-B63D1A951ACF}"/>
    <dgm:cxn modelId="{D8DD331A-AE0D-40F4-AE3C-4917EF3D101C}" type="presOf" srcId="{2A0058DA-49D6-43B2-823A-84E0A9927766}" destId="{F85A73EF-3BC0-433B-9FE9-77513C832D51}" srcOrd="0" destOrd="0" presId="urn:microsoft.com/office/officeart/2005/8/layout/radial5"/>
    <dgm:cxn modelId="{1241E828-D355-43E6-8DB2-DAD4DBFBC55F}" srcId="{0D0DFE29-1348-4601-96B6-DE07BE8E2D21}" destId="{18EAA04C-3EAE-4ED3-B48F-42A50C128920}" srcOrd="2" destOrd="0" parTransId="{677CB6D0-780A-4311-8B19-AEB3EC6DE732}" sibTransId="{A7ED2A3F-52DE-4D46-93F1-119D3D26EA33}"/>
    <dgm:cxn modelId="{CDC4A143-F5B7-47C6-AA4B-68584F72AD65}" type="presOf" srcId="{677CB6D0-780A-4311-8B19-AEB3EC6DE732}" destId="{4D069A53-3BBA-4F92-85A1-4D3C0CFC3226}" srcOrd="1" destOrd="0" presId="urn:microsoft.com/office/officeart/2005/8/layout/radial5"/>
    <dgm:cxn modelId="{5FD61B46-8963-4E27-9736-9B5036FBA7CD}" type="presOf" srcId="{CB7061A2-DA8A-4BBD-B39D-15E30DDAE04A}" destId="{B373F959-5E84-4B40-B797-82844E5C82AD}" srcOrd="0" destOrd="0" presId="urn:microsoft.com/office/officeart/2005/8/layout/radial5"/>
    <dgm:cxn modelId="{F194514C-FA3E-4774-83AA-E6BF9F259BC4}" srcId="{0D0DFE29-1348-4601-96B6-DE07BE8E2D21}" destId="{BACFE984-0110-4527-8790-A957EE4142D5}" srcOrd="5" destOrd="0" parTransId="{F8876A7F-DF70-422A-BAAB-00AC0434E6F4}" sibTransId="{04BDDA0A-1A6B-4D80-83E0-E3FA947E5640}"/>
    <dgm:cxn modelId="{3F865452-E891-4DB3-9AA1-315303163DAB}" srcId="{384CFE1D-B3A2-4125-AE1A-BA81A7009F52}" destId="{0D0DFE29-1348-4601-96B6-DE07BE8E2D21}" srcOrd="0" destOrd="0" parTransId="{246891F3-B56F-447C-951A-5F00B4FDC22D}" sibTransId="{F7F442D0-FEEC-40EC-BC5C-47943D527D9B}"/>
    <dgm:cxn modelId="{BE094858-248B-4A07-8B98-EE333DB8E59B}" type="presOf" srcId="{51B5119A-6BA7-4D9C-950A-60FC888FAD1F}" destId="{D3E5E2DC-3EFB-4D39-A85D-81B400D29AD6}" srcOrd="1" destOrd="0" presId="urn:microsoft.com/office/officeart/2005/8/layout/radial5"/>
    <dgm:cxn modelId="{AE2B9F69-73A4-4280-8AF3-64EB1F09D6D2}" type="presOf" srcId="{6CA17F37-40FA-45DD-AFF0-BA5578595F99}" destId="{29A2022B-704E-4CD6-B725-6D6ED4A9C54C}" srcOrd="0" destOrd="0" presId="urn:microsoft.com/office/officeart/2005/8/layout/radial5"/>
    <dgm:cxn modelId="{F8C7D371-F4E4-413C-9A4C-25B140A16F25}" type="presOf" srcId="{AC324EBD-6D4B-4C52-9243-AC67700A4A34}" destId="{DE327E28-C399-4F36-BFE2-7543155C1DD7}" srcOrd="1" destOrd="0" presId="urn:microsoft.com/office/officeart/2005/8/layout/radial5"/>
    <dgm:cxn modelId="{48D4C574-AB28-45BC-BEDD-718EF8544145}" type="presOf" srcId="{AC324EBD-6D4B-4C52-9243-AC67700A4A34}" destId="{99622DDC-2D10-45EC-91BC-70843D1B3E46}" srcOrd="0" destOrd="0" presId="urn:microsoft.com/office/officeart/2005/8/layout/radial5"/>
    <dgm:cxn modelId="{A5FC087C-A304-4AAD-8B78-BFA0A9B03836}" srcId="{0D0DFE29-1348-4601-96B6-DE07BE8E2D21}" destId="{2A0058DA-49D6-43B2-823A-84E0A9927766}" srcOrd="4" destOrd="0" parTransId="{0318FEC6-E4F3-419C-AE50-8EBE6B89E64C}" sibTransId="{F9B2DAFC-CD0E-483E-9FE0-02C4C2CC00F1}"/>
    <dgm:cxn modelId="{4D77257C-7B6E-4268-ABC6-0807F105D8E7}" type="presOf" srcId="{BACFE984-0110-4527-8790-A957EE4142D5}" destId="{88DAD41C-6C44-4F52-8A07-1CC125BF4CBD}" srcOrd="0" destOrd="0" presId="urn:microsoft.com/office/officeart/2005/8/layout/radial5"/>
    <dgm:cxn modelId="{7038278C-4339-4B10-8E68-17A8F0BD9694}" type="presOf" srcId="{677CB6D0-780A-4311-8B19-AEB3EC6DE732}" destId="{59D0F468-BB83-46CA-8BDC-325EAA889C0A}" srcOrd="0" destOrd="0" presId="urn:microsoft.com/office/officeart/2005/8/layout/radial5"/>
    <dgm:cxn modelId="{53E8EA8F-A41E-4EE7-BBDF-6E389183B4F2}" type="presOf" srcId="{F8876A7F-DF70-422A-BAAB-00AC0434E6F4}" destId="{F1A99CB2-FDDE-49DC-8E64-754BAC54CE08}" srcOrd="1" destOrd="0" presId="urn:microsoft.com/office/officeart/2005/8/layout/radial5"/>
    <dgm:cxn modelId="{9DA9859A-A035-414B-BDCA-42355A72F83A}" type="presOf" srcId="{F8876A7F-DF70-422A-BAAB-00AC0434E6F4}" destId="{ED367E9D-3B80-4C1B-BD1A-1D8B32B7F27E}" srcOrd="0" destOrd="0" presId="urn:microsoft.com/office/officeart/2005/8/layout/radial5"/>
    <dgm:cxn modelId="{0D7DD0AC-AA3B-4689-AC51-3C859EE6DAE7}" type="presOf" srcId="{0318FEC6-E4F3-419C-AE50-8EBE6B89E64C}" destId="{DBEB5D25-1E79-4160-8EA8-FF7B528BD5A2}" srcOrd="0" destOrd="0" presId="urn:microsoft.com/office/officeart/2005/8/layout/radial5"/>
    <dgm:cxn modelId="{0B0BE5B6-DABA-40E0-9D5E-028C61167C9D}" type="presOf" srcId="{51B5119A-6BA7-4D9C-950A-60FC888FAD1F}" destId="{995C8443-3D34-43FB-AF63-2F4B3B263DD4}" srcOrd="0" destOrd="0" presId="urn:microsoft.com/office/officeart/2005/8/layout/radial5"/>
    <dgm:cxn modelId="{26D234B7-D247-4BF9-AFE1-A5330D29A889}" type="presOf" srcId="{FB97E3FB-E238-458F-AEA6-22238AE4430C}" destId="{CAADC673-68B8-41D5-A099-4D76C4EA40CD}" srcOrd="1" destOrd="0" presId="urn:microsoft.com/office/officeart/2005/8/layout/radial5"/>
    <dgm:cxn modelId="{AF693CBF-2598-47A8-84B5-D90E891F0CE6}" type="presOf" srcId="{0318FEC6-E4F3-419C-AE50-8EBE6B89E64C}" destId="{34E41B20-48BD-4D50-8646-CDED68E7C2AF}" srcOrd="1" destOrd="0" presId="urn:microsoft.com/office/officeart/2005/8/layout/radial5"/>
    <dgm:cxn modelId="{A78937C2-E688-4BC0-96B9-1AC766D38774}" type="presOf" srcId="{FB97E3FB-E238-458F-AEA6-22238AE4430C}" destId="{FF9BD727-EFB4-4D79-99F0-403DFBB7459C}" srcOrd="0" destOrd="0" presId="urn:microsoft.com/office/officeart/2005/8/layout/radial5"/>
    <dgm:cxn modelId="{0FC9ACC4-F93E-4727-8883-AC41B789735B}" type="presOf" srcId="{7F6777EB-5892-4D42-BC49-CCDBE9A2C2EC}" destId="{8A00A72D-3420-4A2A-8FAD-347C99638DCB}" srcOrd="0" destOrd="0" presId="urn:microsoft.com/office/officeart/2005/8/layout/radial5"/>
    <dgm:cxn modelId="{C8A7FDF0-3736-43AF-9CD7-6CE9B65A4E94}" type="presOf" srcId="{384CFE1D-B3A2-4125-AE1A-BA81A7009F52}" destId="{EE508902-4AA0-4ABA-B168-AC6DC1B97087}" srcOrd="0" destOrd="0" presId="urn:microsoft.com/office/officeart/2005/8/layout/radial5"/>
    <dgm:cxn modelId="{DCF4C8F1-2DEA-4580-AF20-F7A780379D07}" type="presOf" srcId="{0D0DFE29-1348-4601-96B6-DE07BE8E2D21}" destId="{2670460D-6ADF-4E7E-9FE1-2693E23FD327}" srcOrd="0" destOrd="0" presId="urn:microsoft.com/office/officeart/2005/8/layout/radial5"/>
    <dgm:cxn modelId="{3B6BF4F3-8497-4C6E-903A-2031A901B320}" srcId="{0D0DFE29-1348-4601-96B6-DE07BE8E2D21}" destId="{7F6777EB-5892-4D42-BC49-CCDBE9A2C2EC}" srcOrd="3" destOrd="0" parTransId="{AC324EBD-6D4B-4C52-9243-AC67700A4A34}" sibTransId="{A8AEFD9E-3AAC-4C0D-B844-B4679B0B4886}"/>
    <dgm:cxn modelId="{906479FA-351C-409E-A9BC-64BA589A8608}" srcId="{0D0DFE29-1348-4601-96B6-DE07BE8E2D21}" destId="{6CA17F37-40FA-45DD-AFF0-BA5578595F99}" srcOrd="0" destOrd="0" parTransId="{FB97E3FB-E238-458F-AEA6-22238AE4430C}" sibTransId="{220E448F-1995-493B-AF07-87AAFDFA234F}"/>
    <dgm:cxn modelId="{80FCC11E-DF22-47F7-808E-508C82315FEB}" type="presParOf" srcId="{EE508902-4AA0-4ABA-B168-AC6DC1B97087}" destId="{2670460D-6ADF-4E7E-9FE1-2693E23FD327}" srcOrd="0" destOrd="0" presId="urn:microsoft.com/office/officeart/2005/8/layout/radial5"/>
    <dgm:cxn modelId="{B46367CA-964A-4A52-9F7B-5EDDBE14A0C4}" type="presParOf" srcId="{EE508902-4AA0-4ABA-B168-AC6DC1B97087}" destId="{FF9BD727-EFB4-4D79-99F0-403DFBB7459C}" srcOrd="1" destOrd="0" presId="urn:microsoft.com/office/officeart/2005/8/layout/radial5"/>
    <dgm:cxn modelId="{D3D08626-8D19-438A-80E1-10F4F13B8522}" type="presParOf" srcId="{FF9BD727-EFB4-4D79-99F0-403DFBB7459C}" destId="{CAADC673-68B8-41D5-A099-4D76C4EA40CD}" srcOrd="0" destOrd="0" presId="urn:microsoft.com/office/officeart/2005/8/layout/radial5"/>
    <dgm:cxn modelId="{A28A544C-6AD3-45B7-9DE7-D2F10B61EF7E}" type="presParOf" srcId="{EE508902-4AA0-4ABA-B168-AC6DC1B97087}" destId="{29A2022B-704E-4CD6-B725-6D6ED4A9C54C}" srcOrd="2" destOrd="0" presId="urn:microsoft.com/office/officeart/2005/8/layout/radial5"/>
    <dgm:cxn modelId="{7F46BD3A-D422-4A9C-9C24-0DABA49AD4BA}" type="presParOf" srcId="{EE508902-4AA0-4ABA-B168-AC6DC1B97087}" destId="{995C8443-3D34-43FB-AF63-2F4B3B263DD4}" srcOrd="3" destOrd="0" presId="urn:microsoft.com/office/officeart/2005/8/layout/radial5"/>
    <dgm:cxn modelId="{85B49010-AC71-4989-B9C5-89EDFDE5C243}" type="presParOf" srcId="{995C8443-3D34-43FB-AF63-2F4B3B263DD4}" destId="{D3E5E2DC-3EFB-4D39-A85D-81B400D29AD6}" srcOrd="0" destOrd="0" presId="urn:microsoft.com/office/officeart/2005/8/layout/radial5"/>
    <dgm:cxn modelId="{DFA214B9-78C9-4A3F-B2B8-6282C0494266}" type="presParOf" srcId="{EE508902-4AA0-4ABA-B168-AC6DC1B97087}" destId="{B373F959-5E84-4B40-B797-82844E5C82AD}" srcOrd="4" destOrd="0" presId="urn:microsoft.com/office/officeart/2005/8/layout/radial5"/>
    <dgm:cxn modelId="{4F744203-8A34-4464-B9A9-A25F987CC304}" type="presParOf" srcId="{EE508902-4AA0-4ABA-B168-AC6DC1B97087}" destId="{59D0F468-BB83-46CA-8BDC-325EAA889C0A}" srcOrd="5" destOrd="0" presId="urn:microsoft.com/office/officeart/2005/8/layout/radial5"/>
    <dgm:cxn modelId="{C48D1A6C-CD2B-4BFC-A63E-A7C562AC3B4C}" type="presParOf" srcId="{59D0F468-BB83-46CA-8BDC-325EAA889C0A}" destId="{4D069A53-3BBA-4F92-85A1-4D3C0CFC3226}" srcOrd="0" destOrd="0" presId="urn:microsoft.com/office/officeart/2005/8/layout/radial5"/>
    <dgm:cxn modelId="{0294AF0D-61D6-4AD6-8B10-93C77E2474EA}" type="presParOf" srcId="{EE508902-4AA0-4ABA-B168-AC6DC1B97087}" destId="{E5892643-D009-4D26-B1DB-DEBA52F558A2}" srcOrd="6" destOrd="0" presId="urn:microsoft.com/office/officeart/2005/8/layout/radial5"/>
    <dgm:cxn modelId="{74303427-61CC-4AFB-8FE0-CC3C3838D59E}" type="presParOf" srcId="{EE508902-4AA0-4ABA-B168-AC6DC1B97087}" destId="{99622DDC-2D10-45EC-91BC-70843D1B3E46}" srcOrd="7" destOrd="0" presId="urn:microsoft.com/office/officeart/2005/8/layout/radial5"/>
    <dgm:cxn modelId="{3C05ABA9-C66E-455C-8C66-4CC3F2B452D0}" type="presParOf" srcId="{99622DDC-2D10-45EC-91BC-70843D1B3E46}" destId="{DE327E28-C399-4F36-BFE2-7543155C1DD7}" srcOrd="0" destOrd="0" presId="urn:microsoft.com/office/officeart/2005/8/layout/radial5"/>
    <dgm:cxn modelId="{9DF43A2E-E73E-4F12-A324-AFF7A617D339}" type="presParOf" srcId="{EE508902-4AA0-4ABA-B168-AC6DC1B97087}" destId="{8A00A72D-3420-4A2A-8FAD-347C99638DCB}" srcOrd="8" destOrd="0" presId="urn:microsoft.com/office/officeart/2005/8/layout/radial5"/>
    <dgm:cxn modelId="{624128A0-21B5-4274-BED2-D181C006F063}" type="presParOf" srcId="{EE508902-4AA0-4ABA-B168-AC6DC1B97087}" destId="{DBEB5D25-1E79-4160-8EA8-FF7B528BD5A2}" srcOrd="9" destOrd="0" presId="urn:microsoft.com/office/officeart/2005/8/layout/radial5"/>
    <dgm:cxn modelId="{FAFC8FD5-78C4-4473-82CE-135B0354BE82}" type="presParOf" srcId="{DBEB5D25-1E79-4160-8EA8-FF7B528BD5A2}" destId="{34E41B20-48BD-4D50-8646-CDED68E7C2AF}" srcOrd="0" destOrd="0" presId="urn:microsoft.com/office/officeart/2005/8/layout/radial5"/>
    <dgm:cxn modelId="{FF7476D9-B45B-4A21-AA83-A1C62F203BD8}" type="presParOf" srcId="{EE508902-4AA0-4ABA-B168-AC6DC1B97087}" destId="{F85A73EF-3BC0-433B-9FE9-77513C832D51}" srcOrd="10" destOrd="0" presId="urn:microsoft.com/office/officeart/2005/8/layout/radial5"/>
    <dgm:cxn modelId="{EE9B5ABB-2AE1-402A-97E5-52F10487D78F}" type="presParOf" srcId="{EE508902-4AA0-4ABA-B168-AC6DC1B97087}" destId="{ED367E9D-3B80-4C1B-BD1A-1D8B32B7F27E}" srcOrd="11" destOrd="0" presId="urn:microsoft.com/office/officeart/2005/8/layout/radial5"/>
    <dgm:cxn modelId="{C1C2273F-9833-4E87-938E-99CE64F6932C}" type="presParOf" srcId="{ED367E9D-3B80-4C1B-BD1A-1D8B32B7F27E}" destId="{F1A99CB2-FDDE-49DC-8E64-754BAC54CE08}" srcOrd="0" destOrd="0" presId="urn:microsoft.com/office/officeart/2005/8/layout/radial5"/>
    <dgm:cxn modelId="{4BE04E8C-8E1F-4257-9DA4-428F8264656E}" type="presParOf" srcId="{EE508902-4AA0-4ABA-B168-AC6DC1B97087}" destId="{88DAD41C-6C44-4F52-8A07-1CC125BF4CB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6EFFE-ADF5-47CE-80B2-C4F033142AE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G"/>
        </a:p>
      </dgm:t>
    </dgm:pt>
    <dgm:pt modelId="{95DBFDA1-FBD9-4CD3-96BA-7EFEE20D7592}">
      <dgm:prSet phldrT="[Text]"/>
      <dgm:spPr>
        <a:xfrm>
          <a:off x="2349340" y="1510352"/>
          <a:ext cx="2885884" cy="2520216"/>
        </a:xfrm>
        <a:prstGeom prst="ellipse">
          <a:avLst/>
        </a:prstGeom>
        <a:solidFill>
          <a:srgbClr val="75BDA7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Integration of Social &amp; Behavioral Data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Household surveys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Community feedback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Behavior monitoring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Adaptive messaging</a:t>
          </a:r>
          <a:endParaRPr lang="en-UG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5E5990B-1225-4ED4-A3AB-45597AB45A4A}" type="parTrans" cxnId="{44F6CAB9-838C-471E-A0C0-35D7873C9498}">
      <dgm:prSet/>
      <dgm:spPr/>
      <dgm:t>
        <a:bodyPr/>
        <a:lstStyle/>
        <a:p>
          <a:endParaRPr lang="en-UG"/>
        </a:p>
      </dgm:t>
    </dgm:pt>
    <dgm:pt modelId="{B38AA7DC-7C4F-4A72-A6B7-626AE7216D02}" type="sibTrans" cxnId="{44F6CAB9-838C-471E-A0C0-35D7873C9498}">
      <dgm:prSet/>
      <dgm:spPr/>
      <dgm:t>
        <a:bodyPr/>
        <a:lstStyle/>
        <a:p>
          <a:endParaRPr lang="en-UG"/>
        </a:p>
      </dgm:t>
    </dgm:pt>
    <dgm:pt modelId="{F319EAF8-A04F-46D2-8645-00B9A4AB39B6}">
      <dgm:prSet phldrT="[Text]" custT="1"/>
      <dgm:spPr>
        <a:xfrm>
          <a:off x="1790194" y="-7843"/>
          <a:ext cx="1866957" cy="973327"/>
        </a:xfrm>
        <a:prstGeom prst="roundRect">
          <a:avLst>
            <a:gd name="adj" fmla="val 10000"/>
          </a:avLst>
        </a:prstGeom>
        <a:solidFill>
          <a:srgbClr val="7A8C8E">
            <a:hueOff val="119958"/>
            <a:satOff val="5793"/>
            <a:lumOff val="326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Radio Drama &amp; integrative </a:t>
          </a:r>
          <a:endParaRPr lang="en-UG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B71171A-26EF-4C6A-BF15-6214B38D30F7}" type="parTrans" cxnId="{0BBB2F4C-D88A-4D76-86AE-412DC4F40952}">
      <dgm:prSet/>
      <dgm:spPr>
        <a:xfrm rot="4084511">
          <a:off x="2805038" y="1005864"/>
          <a:ext cx="534916" cy="560087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119958"/>
            <a:satOff val="5793"/>
            <a:lumOff val="326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G"/>
        </a:p>
      </dgm:t>
    </dgm:pt>
    <dgm:pt modelId="{1747C47A-CC7C-4C89-B8A9-C4A0B56E56EF}" type="sibTrans" cxnId="{0BBB2F4C-D88A-4D76-86AE-412DC4F40952}">
      <dgm:prSet/>
      <dgm:spPr/>
      <dgm:t>
        <a:bodyPr/>
        <a:lstStyle/>
        <a:p>
          <a:endParaRPr lang="en-UG"/>
        </a:p>
      </dgm:t>
    </dgm:pt>
    <dgm:pt modelId="{CB537DB1-2537-4241-9B3A-85676463D7D3}">
      <dgm:prSet phldrT="[Text]" custT="1"/>
      <dgm:spPr>
        <a:xfrm>
          <a:off x="3927412" y="35835"/>
          <a:ext cx="1866957" cy="885968"/>
        </a:xfrm>
        <a:prstGeom prst="roundRect">
          <a:avLst>
            <a:gd name="adj" fmla="val 10000"/>
          </a:avLst>
        </a:prstGeom>
        <a:solidFill>
          <a:srgbClr val="7A8C8E">
            <a:hueOff val="239915"/>
            <a:satOff val="11587"/>
            <a:lumOff val="653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Household visits </a:t>
          </a:r>
          <a:endParaRPr lang="en-UG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BA2E1A2-E7B8-4EB4-9B6C-9D28FDFF6F38}" type="parTrans" cxnId="{3109A4C9-9FA8-4C38-8B39-79783AAC8162}">
      <dgm:prSet/>
      <dgm:spPr>
        <a:xfrm rot="6599987">
          <a:off x="4356036" y="996684"/>
          <a:ext cx="514149" cy="560087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239915"/>
            <a:satOff val="11587"/>
            <a:lumOff val="653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G"/>
        </a:p>
      </dgm:t>
    </dgm:pt>
    <dgm:pt modelId="{B48514C7-977D-4349-BE76-45121268505F}" type="sibTrans" cxnId="{3109A4C9-9FA8-4C38-8B39-79783AAC8162}">
      <dgm:prSet/>
      <dgm:spPr/>
      <dgm:t>
        <a:bodyPr/>
        <a:lstStyle/>
        <a:p>
          <a:endParaRPr lang="en-UG"/>
        </a:p>
      </dgm:t>
    </dgm:pt>
    <dgm:pt modelId="{3D4F4882-3B76-4F5A-B785-2C03BB77C75B}">
      <dgm:prSet phldrT="[Text]" custT="1"/>
      <dgm:spPr>
        <a:xfrm>
          <a:off x="5866090" y="1482104"/>
          <a:ext cx="1675146" cy="804584"/>
        </a:xfrm>
        <a:prstGeom prst="roundRect">
          <a:avLst>
            <a:gd name="adj" fmla="val 10000"/>
          </a:avLst>
        </a:prstGeom>
        <a:solidFill>
          <a:srgbClr val="7A8C8E">
            <a:hueOff val="359873"/>
            <a:satOff val="17380"/>
            <a:lumOff val="9803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vols</a:t>
          </a:r>
          <a:endParaRPr lang="en-UG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8EB815-81AC-44A3-9A0C-AC4B4A074D9A}" type="parTrans" cxnId="{D82E8C39-1A7D-4838-A821-28F6B33FB652}">
      <dgm:prSet/>
      <dgm:spPr>
        <a:xfrm rot="9254493">
          <a:off x="5115213" y="1820518"/>
          <a:ext cx="785992" cy="560087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359873"/>
            <a:satOff val="17380"/>
            <a:lumOff val="980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G"/>
        </a:p>
      </dgm:t>
    </dgm:pt>
    <dgm:pt modelId="{E643088F-C25B-4186-8248-868AE71720DA}" type="sibTrans" cxnId="{D82E8C39-1A7D-4838-A821-28F6B33FB652}">
      <dgm:prSet/>
      <dgm:spPr/>
      <dgm:t>
        <a:bodyPr/>
        <a:lstStyle/>
        <a:p>
          <a:endParaRPr lang="en-UG"/>
        </a:p>
      </dgm:t>
    </dgm:pt>
    <dgm:pt modelId="{35C04F64-F693-492D-9E14-461B16260486}">
      <dgm:prSet phldrT="[Text]" custT="1"/>
      <dgm:spPr>
        <a:xfrm>
          <a:off x="39703" y="1704549"/>
          <a:ext cx="1756676" cy="822955"/>
        </a:xfrm>
        <a:prstGeom prst="roundRect">
          <a:avLst>
            <a:gd name="adj" fmla="val 10000"/>
          </a:avLst>
        </a:prstGeom>
        <a:solidFill>
          <a:srgbClr val="7A8C8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engagement sessions </a:t>
          </a:r>
          <a:endParaRPr lang="en-UG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4E4B229-1399-488B-90FF-7BCBAA8A4724}" type="sibTrans" cxnId="{C102F8C5-5996-47B7-9F32-25CFE56789DD}">
      <dgm:prSet/>
      <dgm:spPr/>
      <dgm:t>
        <a:bodyPr/>
        <a:lstStyle/>
        <a:p>
          <a:endParaRPr lang="en-UG"/>
        </a:p>
      </dgm:t>
    </dgm:pt>
    <dgm:pt modelId="{513E3DC9-FE3E-496A-A93C-9F3DDDE29061}" type="parTrans" cxnId="{C102F8C5-5996-47B7-9F32-25CFE56789DD}">
      <dgm:prSet/>
      <dgm:spPr>
        <a:xfrm rot="608080">
          <a:off x="1827590" y="1857122"/>
          <a:ext cx="623323" cy="560087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G"/>
        </a:p>
      </dgm:t>
    </dgm:pt>
    <dgm:pt modelId="{05156B47-EB7C-431E-BA78-D9E9C9933DEF}" type="pres">
      <dgm:prSet presAssocID="{AF96EFFE-ADF5-47CE-80B2-C4F033142A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8C0892-0E93-4D11-88BE-3BA78DC1F8D5}" type="pres">
      <dgm:prSet presAssocID="{95DBFDA1-FBD9-4CD3-96BA-7EFEE20D7592}" presName="centerShape" presStyleLbl="node0" presStyleIdx="0" presStyleCnt="1" custScaleX="146848" custScaleY="128241"/>
      <dgm:spPr/>
    </dgm:pt>
    <dgm:pt modelId="{A49039B4-2F9F-44B6-916B-E42D2DC72F8D}" type="pres">
      <dgm:prSet presAssocID="{513E3DC9-FE3E-496A-A93C-9F3DDDE29061}" presName="parTrans" presStyleLbl="bgSibTrans2D1" presStyleIdx="0" presStyleCnt="4" custAng="10638463" custScaleX="43515" custLinFactNeighborX="36502" custLinFactNeighborY="-24615"/>
      <dgm:spPr/>
    </dgm:pt>
    <dgm:pt modelId="{ACABB2FC-8C53-4974-A826-CC6031FDC2AB}" type="pres">
      <dgm:prSet presAssocID="{35C04F64-F693-492D-9E14-461B16260486}" presName="node" presStyleLbl="node1" presStyleIdx="0" presStyleCnt="4" custScaleX="94093" custScaleY="55100" custRadScaleRad="116581" custRadScaleInc="-4829">
        <dgm:presLayoutVars>
          <dgm:bulletEnabled val="1"/>
        </dgm:presLayoutVars>
      </dgm:prSet>
      <dgm:spPr/>
    </dgm:pt>
    <dgm:pt modelId="{D23C4DC4-EBF9-4FE3-AE52-28BBDDBC32C9}" type="pres">
      <dgm:prSet presAssocID="{3B71171A-26EF-4C6A-BF15-6214B38D30F7}" presName="parTrans" presStyleLbl="bgSibTrans2D1" presStyleIdx="1" presStyleCnt="4" custAng="10984511" custScaleX="45618" custLinFactNeighborX="8617" custLinFactNeighborY="49228"/>
      <dgm:spPr/>
    </dgm:pt>
    <dgm:pt modelId="{73B540B9-41B9-4E78-A132-3556D5E62B1F}" type="pres">
      <dgm:prSet presAssocID="{F319EAF8-A04F-46D2-8645-00B9A4AB39B6}" presName="node" presStyleLbl="node1" presStyleIdx="1" presStyleCnt="4" custScaleY="65168">
        <dgm:presLayoutVars>
          <dgm:bulletEnabled val="1"/>
        </dgm:presLayoutVars>
      </dgm:prSet>
      <dgm:spPr/>
    </dgm:pt>
    <dgm:pt modelId="{25AD36F3-466C-4F8B-86B4-71F8A3F816DD}" type="pres">
      <dgm:prSet presAssocID="{6BA2E1A2-E7B8-4EB4-9B6C-9D28FDFF6F38}" presName="parTrans" presStyleLbl="bgSibTrans2D1" presStyleIdx="2" presStyleCnt="4" custAng="10499987" custScaleX="43847" custLinFactNeighborY="47589"/>
      <dgm:spPr/>
    </dgm:pt>
    <dgm:pt modelId="{46DC9143-2761-4B10-AADD-DC55D29C50FE}" type="pres">
      <dgm:prSet presAssocID="{CB537DB1-2537-4241-9B3A-85676463D7D3}" presName="node" presStyleLbl="node1" presStyleIdx="2" presStyleCnt="4" custScaleY="59319">
        <dgm:presLayoutVars>
          <dgm:bulletEnabled val="1"/>
        </dgm:presLayoutVars>
      </dgm:prSet>
      <dgm:spPr/>
    </dgm:pt>
    <dgm:pt modelId="{1C7A32D3-6147-42CF-A9AB-19F6DC954B87}" type="pres">
      <dgm:prSet presAssocID="{578EB815-81AC-44A3-9A0C-AC4B4A074D9A}" presName="parTrans" presStyleLbl="bgSibTrans2D1" presStyleIdx="3" presStyleCnt="4" custAng="10270134" custScaleX="51375" custLinFactNeighborX="-30305" custLinFactNeighborY="-1171"/>
      <dgm:spPr/>
    </dgm:pt>
    <dgm:pt modelId="{5C71B940-56A9-46BD-A7F5-5E0ADCF9A21F}" type="pres">
      <dgm:prSet presAssocID="{3D4F4882-3B76-4F5A-B785-2C03BB77C75B}" presName="node" presStyleLbl="node1" presStyleIdx="3" presStyleCnt="4" custScaleX="89726" custScaleY="53870" custRadScaleRad="120355" custRadScaleInc="-4283">
        <dgm:presLayoutVars>
          <dgm:bulletEnabled val="1"/>
        </dgm:presLayoutVars>
      </dgm:prSet>
      <dgm:spPr/>
    </dgm:pt>
  </dgm:ptLst>
  <dgm:cxnLst>
    <dgm:cxn modelId="{F162361D-05A7-4256-B1C3-2DA6CB678773}" type="presOf" srcId="{3B71171A-26EF-4C6A-BF15-6214B38D30F7}" destId="{D23C4DC4-EBF9-4FE3-AE52-28BBDDBC32C9}" srcOrd="0" destOrd="0" presId="urn:microsoft.com/office/officeart/2005/8/layout/radial4"/>
    <dgm:cxn modelId="{B9AE422D-A7FD-48BD-B740-E72279930453}" type="presOf" srcId="{AF96EFFE-ADF5-47CE-80B2-C4F033142AED}" destId="{05156B47-EB7C-431E-BA78-D9E9C9933DEF}" srcOrd="0" destOrd="0" presId="urn:microsoft.com/office/officeart/2005/8/layout/radial4"/>
    <dgm:cxn modelId="{3A53482D-84A5-456D-96A4-6A8DAC4DB1A6}" type="presOf" srcId="{513E3DC9-FE3E-496A-A93C-9F3DDDE29061}" destId="{A49039B4-2F9F-44B6-916B-E42D2DC72F8D}" srcOrd="0" destOrd="0" presId="urn:microsoft.com/office/officeart/2005/8/layout/radial4"/>
    <dgm:cxn modelId="{37067132-0499-4216-AF3B-4688E877AF98}" type="presOf" srcId="{578EB815-81AC-44A3-9A0C-AC4B4A074D9A}" destId="{1C7A32D3-6147-42CF-A9AB-19F6DC954B87}" srcOrd="0" destOrd="0" presId="urn:microsoft.com/office/officeart/2005/8/layout/radial4"/>
    <dgm:cxn modelId="{D82E8C39-1A7D-4838-A821-28F6B33FB652}" srcId="{95DBFDA1-FBD9-4CD3-96BA-7EFEE20D7592}" destId="{3D4F4882-3B76-4F5A-B785-2C03BB77C75B}" srcOrd="3" destOrd="0" parTransId="{578EB815-81AC-44A3-9A0C-AC4B4A074D9A}" sibTransId="{E643088F-C25B-4186-8248-868AE71720DA}"/>
    <dgm:cxn modelId="{0BBB2F4C-D88A-4D76-86AE-412DC4F40952}" srcId="{95DBFDA1-FBD9-4CD3-96BA-7EFEE20D7592}" destId="{F319EAF8-A04F-46D2-8645-00B9A4AB39B6}" srcOrd="1" destOrd="0" parTransId="{3B71171A-26EF-4C6A-BF15-6214B38D30F7}" sibTransId="{1747C47A-CC7C-4C89-B8A9-C4A0B56E56EF}"/>
    <dgm:cxn modelId="{63429157-0F70-4ACD-AABC-80DC2CAEDA45}" type="presOf" srcId="{95DBFDA1-FBD9-4CD3-96BA-7EFEE20D7592}" destId="{6C8C0892-0E93-4D11-88BE-3BA78DC1F8D5}" srcOrd="0" destOrd="0" presId="urn:microsoft.com/office/officeart/2005/8/layout/radial4"/>
    <dgm:cxn modelId="{B55C9963-68D0-4E3A-8B14-ACA10FFBD5A7}" type="presOf" srcId="{6BA2E1A2-E7B8-4EB4-9B6C-9D28FDFF6F38}" destId="{25AD36F3-466C-4F8B-86B4-71F8A3F816DD}" srcOrd="0" destOrd="0" presId="urn:microsoft.com/office/officeart/2005/8/layout/radial4"/>
    <dgm:cxn modelId="{4DA6D092-5FA9-41B5-B53B-825DB39ADB10}" type="presOf" srcId="{3D4F4882-3B76-4F5A-B785-2C03BB77C75B}" destId="{5C71B940-56A9-46BD-A7F5-5E0ADCF9A21F}" srcOrd="0" destOrd="0" presId="urn:microsoft.com/office/officeart/2005/8/layout/radial4"/>
    <dgm:cxn modelId="{FBD9AB9D-C54C-4890-B50C-09C2057CCF3F}" type="presOf" srcId="{F319EAF8-A04F-46D2-8645-00B9A4AB39B6}" destId="{73B540B9-41B9-4E78-A132-3556D5E62B1F}" srcOrd="0" destOrd="0" presId="urn:microsoft.com/office/officeart/2005/8/layout/radial4"/>
    <dgm:cxn modelId="{44F6CAB9-838C-471E-A0C0-35D7873C9498}" srcId="{AF96EFFE-ADF5-47CE-80B2-C4F033142AED}" destId="{95DBFDA1-FBD9-4CD3-96BA-7EFEE20D7592}" srcOrd="0" destOrd="0" parTransId="{05E5990B-1225-4ED4-A3AB-45597AB45A4A}" sibTransId="{B38AA7DC-7C4F-4A72-A6B7-626AE7216D02}"/>
    <dgm:cxn modelId="{C102F8C5-5996-47B7-9F32-25CFE56789DD}" srcId="{95DBFDA1-FBD9-4CD3-96BA-7EFEE20D7592}" destId="{35C04F64-F693-492D-9E14-461B16260486}" srcOrd="0" destOrd="0" parTransId="{513E3DC9-FE3E-496A-A93C-9F3DDDE29061}" sibTransId="{C4E4B229-1399-488B-90FF-7BCBAA8A4724}"/>
    <dgm:cxn modelId="{3CCC0CC8-E6C7-4381-9F80-FFE8BEBFA2A3}" type="presOf" srcId="{CB537DB1-2537-4241-9B3A-85676463D7D3}" destId="{46DC9143-2761-4B10-AADD-DC55D29C50FE}" srcOrd="0" destOrd="0" presId="urn:microsoft.com/office/officeart/2005/8/layout/radial4"/>
    <dgm:cxn modelId="{3109A4C9-9FA8-4C38-8B39-79783AAC8162}" srcId="{95DBFDA1-FBD9-4CD3-96BA-7EFEE20D7592}" destId="{CB537DB1-2537-4241-9B3A-85676463D7D3}" srcOrd="2" destOrd="0" parTransId="{6BA2E1A2-E7B8-4EB4-9B6C-9D28FDFF6F38}" sibTransId="{B48514C7-977D-4349-BE76-45121268505F}"/>
    <dgm:cxn modelId="{969DA9CF-291B-4A50-8E89-4B889173CB98}" type="presOf" srcId="{35C04F64-F693-492D-9E14-461B16260486}" destId="{ACABB2FC-8C53-4974-A826-CC6031FDC2AB}" srcOrd="0" destOrd="0" presId="urn:microsoft.com/office/officeart/2005/8/layout/radial4"/>
    <dgm:cxn modelId="{24DBE0D6-444F-4935-A790-15A37E9D9E2C}" type="presParOf" srcId="{05156B47-EB7C-431E-BA78-D9E9C9933DEF}" destId="{6C8C0892-0E93-4D11-88BE-3BA78DC1F8D5}" srcOrd="0" destOrd="0" presId="urn:microsoft.com/office/officeart/2005/8/layout/radial4"/>
    <dgm:cxn modelId="{544A3239-E7AB-4479-906C-79259CD4F134}" type="presParOf" srcId="{05156B47-EB7C-431E-BA78-D9E9C9933DEF}" destId="{A49039B4-2F9F-44B6-916B-E42D2DC72F8D}" srcOrd="1" destOrd="0" presId="urn:microsoft.com/office/officeart/2005/8/layout/radial4"/>
    <dgm:cxn modelId="{855BA65A-C170-43B6-947D-044816017D71}" type="presParOf" srcId="{05156B47-EB7C-431E-BA78-D9E9C9933DEF}" destId="{ACABB2FC-8C53-4974-A826-CC6031FDC2AB}" srcOrd="2" destOrd="0" presId="urn:microsoft.com/office/officeart/2005/8/layout/radial4"/>
    <dgm:cxn modelId="{614A8E0A-FA9B-4C55-B9CB-3535296C7CBA}" type="presParOf" srcId="{05156B47-EB7C-431E-BA78-D9E9C9933DEF}" destId="{D23C4DC4-EBF9-4FE3-AE52-28BBDDBC32C9}" srcOrd="3" destOrd="0" presId="urn:microsoft.com/office/officeart/2005/8/layout/radial4"/>
    <dgm:cxn modelId="{B9102BF2-8BA6-452B-92D1-72E4B692924F}" type="presParOf" srcId="{05156B47-EB7C-431E-BA78-D9E9C9933DEF}" destId="{73B540B9-41B9-4E78-A132-3556D5E62B1F}" srcOrd="4" destOrd="0" presId="urn:microsoft.com/office/officeart/2005/8/layout/radial4"/>
    <dgm:cxn modelId="{4D97DD6D-B57C-455B-8E38-C4AD8543B9B6}" type="presParOf" srcId="{05156B47-EB7C-431E-BA78-D9E9C9933DEF}" destId="{25AD36F3-466C-4F8B-86B4-71F8A3F816DD}" srcOrd="5" destOrd="0" presId="urn:microsoft.com/office/officeart/2005/8/layout/radial4"/>
    <dgm:cxn modelId="{4BD31B37-4C90-4DAC-A6DB-ECAD19A57F88}" type="presParOf" srcId="{05156B47-EB7C-431E-BA78-D9E9C9933DEF}" destId="{46DC9143-2761-4B10-AADD-DC55D29C50FE}" srcOrd="6" destOrd="0" presId="urn:microsoft.com/office/officeart/2005/8/layout/radial4"/>
    <dgm:cxn modelId="{26768854-39C9-4093-AF21-A2728539931F}" type="presParOf" srcId="{05156B47-EB7C-431E-BA78-D9E9C9933DEF}" destId="{1C7A32D3-6147-42CF-A9AB-19F6DC954B87}" srcOrd="7" destOrd="0" presId="urn:microsoft.com/office/officeart/2005/8/layout/radial4"/>
    <dgm:cxn modelId="{A034E47E-8384-4E1D-9A2F-B50415C41438}" type="presParOf" srcId="{05156B47-EB7C-431E-BA78-D9E9C9933DEF}" destId="{5C71B940-56A9-46BD-A7F5-5E0ADCF9A21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E6EE-359A-4450-8F95-40235C15A8BB}">
      <dsp:nvSpPr>
        <dsp:cNvPr id="0" name=""/>
        <dsp:cNvSpPr/>
      </dsp:nvSpPr>
      <dsp:spPr>
        <a:xfrm>
          <a:off x="1783382" y="1584002"/>
          <a:ext cx="1784836" cy="1728062"/>
        </a:xfrm>
        <a:prstGeom prst="ellipse">
          <a:avLst/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5BDA7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5BDA7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🤝 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Ownership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Youth, women, IDPs, drama groups, and local leaders as trusted messengers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Household feedback used to adapt strategies</a:t>
          </a:r>
          <a:endParaRPr lang="en-UG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44765" y="1837071"/>
        <a:ext cx="1262070" cy="1221924"/>
      </dsp:txXfrm>
    </dsp:sp>
    <dsp:sp modelId="{6C01D660-227C-4C42-931A-8F16658E09F2}">
      <dsp:nvSpPr>
        <dsp:cNvPr id="0" name=""/>
        <dsp:cNvSpPr/>
      </dsp:nvSpPr>
      <dsp:spPr>
        <a:xfrm rot="16200000">
          <a:off x="2624417" y="1267475"/>
          <a:ext cx="102765" cy="444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A8C8E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A8C8E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9832" y="1371884"/>
        <a:ext cx="71936" cy="266984"/>
      </dsp:txXfrm>
    </dsp:sp>
    <dsp:sp modelId="{C366BCF3-0249-4725-B317-D61C6FA0A986}">
      <dsp:nvSpPr>
        <dsp:cNvPr id="0" name=""/>
        <dsp:cNvSpPr/>
      </dsp:nvSpPr>
      <dsp:spPr>
        <a:xfrm>
          <a:off x="1860133" y="-158333"/>
          <a:ext cx="1631333" cy="1548438"/>
        </a:xfrm>
        <a:prstGeom prst="ellipse">
          <a:avLst/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7A8C8E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7A8C8E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🧭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Coordination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Federal &amp; State MoH, HAC, UNICEF, WHO, NGOs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Cluster coordination</a:t>
          </a:r>
          <a:endParaRPr lang="en-UG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99036" y="68430"/>
        <a:ext cx="1153527" cy="1094912"/>
      </dsp:txXfrm>
    </dsp:sp>
    <dsp:sp modelId="{36C972CC-8444-4CEC-BAE7-10562456C484}">
      <dsp:nvSpPr>
        <dsp:cNvPr id="0" name=""/>
        <dsp:cNvSpPr/>
      </dsp:nvSpPr>
      <dsp:spPr>
        <a:xfrm rot="20441368">
          <a:off x="3553002" y="1899840"/>
          <a:ext cx="104645" cy="444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89968"/>
                <a:satOff val="4345"/>
                <a:lumOff val="2451"/>
                <a:alphaOff val="0"/>
                <a:shade val="85000"/>
                <a:satMod val="130000"/>
              </a:srgbClr>
            </a:gs>
            <a:gs pos="34000">
              <a:srgbClr val="7A8C8E">
                <a:hueOff val="89968"/>
                <a:satOff val="4345"/>
                <a:lumOff val="2451"/>
                <a:alphaOff val="0"/>
                <a:shade val="87000"/>
                <a:satMod val="125000"/>
              </a:srgbClr>
            </a:gs>
            <a:gs pos="70000">
              <a:srgbClr val="7A8C8E">
                <a:hueOff val="89968"/>
                <a:satOff val="4345"/>
                <a:lumOff val="245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89968"/>
                <a:satOff val="4345"/>
                <a:lumOff val="245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53885" y="1994025"/>
        <a:ext cx="73252" cy="266984"/>
      </dsp:txXfrm>
    </dsp:sp>
    <dsp:sp modelId="{89468A6E-44B9-4471-8BD4-04915528FBF1}">
      <dsp:nvSpPr>
        <dsp:cNvPr id="0" name=""/>
        <dsp:cNvSpPr/>
      </dsp:nvSpPr>
      <dsp:spPr>
        <a:xfrm>
          <a:off x="3651302" y="1071434"/>
          <a:ext cx="1599047" cy="1509254"/>
        </a:xfrm>
        <a:prstGeom prst="ellipse">
          <a:avLst/>
        </a:prstGeom>
        <a:gradFill rotWithShape="0">
          <a:gsLst>
            <a:gs pos="0">
              <a:srgbClr val="7A8C8E">
                <a:hueOff val="89968"/>
                <a:satOff val="4345"/>
                <a:lumOff val="2451"/>
                <a:alphaOff val="0"/>
                <a:shade val="85000"/>
                <a:satMod val="130000"/>
              </a:srgbClr>
            </a:gs>
            <a:gs pos="34000">
              <a:srgbClr val="7A8C8E">
                <a:hueOff val="89968"/>
                <a:satOff val="4345"/>
                <a:lumOff val="2451"/>
                <a:alphaOff val="0"/>
                <a:shade val="87000"/>
                <a:satMod val="125000"/>
              </a:srgbClr>
            </a:gs>
            <a:gs pos="70000">
              <a:srgbClr val="7A8C8E">
                <a:hueOff val="89968"/>
                <a:satOff val="4345"/>
                <a:lumOff val="245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89968"/>
                <a:satOff val="4345"/>
                <a:lumOff val="245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🩺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Surveillance &amp; Case Management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Early detection (EWARN, health facilities)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ORS / IV treatment centers</a:t>
          </a:r>
          <a:endParaRPr lang="en-UG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5477" y="1292459"/>
        <a:ext cx="1130697" cy="1067204"/>
      </dsp:txXfrm>
    </dsp:sp>
    <dsp:sp modelId="{4A0B16A7-0F6B-4366-BFE9-C0A346132E83}">
      <dsp:nvSpPr>
        <dsp:cNvPr id="0" name=""/>
        <dsp:cNvSpPr/>
      </dsp:nvSpPr>
      <dsp:spPr>
        <a:xfrm rot="3240000">
          <a:off x="3192408" y="2994011"/>
          <a:ext cx="83426" cy="444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179936"/>
                <a:satOff val="8690"/>
                <a:lumOff val="4901"/>
                <a:alphaOff val="0"/>
                <a:shade val="85000"/>
                <a:satMod val="130000"/>
              </a:srgbClr>
            </a:gs>
            <a:gs pos="34000">
              <a:srgbClr val="7A8C8E">
                <a:hueOff val="179936"/>
                <a:satOff val="8690"/>
                <a:lumOff val="4901"/>
                <a:alphaOff val="0"/>
                <a:shade val="87000"/>
                <a:satMod val="125000"/>
              </a:srgbClr>
            </a:gs>
            <a:gs pos="70000">
              <a:srgbClr val="7A8C8E">
                <a:hueOff val="179936"/>
                <a:satOff val="8690"/>
                <a:lumOff val="490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179936"/>
                <a:satOff val="8690"/>
                <a:lumOff val="490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97566" y="3072881"/>
        <a:ext cx="58398" cy="266984"/>
      </dsp:txXfrm>
    </dsp:sp>
    <dsp:sp modelId="{352236C5-3C98-4320-922F-5A2D25AEB99D}">
      <dsp:nvSpPr>
        <dsp:cNvPr id="0" name=""/>
        <dsp:cNvSpPr/>
      </dsp:nvSpPr>
      <dsp:spPr>
        <a:xfrm>
          <a:off x="2854435" y="3169082"/>
          <a:ext cx="1796549" cy="1522381"/>
        </a:xfrm>
        <a:prstGeom prst="ellipse">
          <a:avLst/>
        </a:prstGeom>
        <a:gradFill rotWithShape="0">
          <a:gsLst>
            <a:gs pos="0">
              <a:srgbClr val="7A8C8E">
                <a:hueOff val="179936"/>
                <a:satOff val="8690"/>
                <a:lumOff val="4901"/>
                <a:alphaOff val="0"/>
                <a:shade val="85000"/>
                <a:satMod val="130000"/>
              </a:srgbClr>
            </a:gs>
            <a:gs pos="34000">
              <a:srgbClr val="7A8C8E">
                <a:hueOff val="179936"/>
                <a:satOff val="8690"/>
                <a:lumOff val="4901"/>
                <a:alphaOff val="0"/>
                <a:shade val="87000"/>
                <a:satMod val="125000"/>
              </a:srgbClr>
            </a:gs>
            <a:gs pos="70000">
              <a:srgbClr val="7A8C8E">
                <a:hueOff val="179936"/>
                <a:satOff val="8690"/>
                <a:lumOff val="4901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179936"/>
                <a:satOff val="8690"/>
                <a:lumOff val="4901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💧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WASH Interventions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Water chlorination &amp; safe storage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latrines &amp; waste management </a:t>
          </a:r>
          <a:endParaRPr lang="en-UG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17534" y="3392030"/>
        <a:ext cx="1270351" cy="1076485"/>
      </dsp:txXfrm>
    </dsp:sp>
    <dsp:sp modelId="{9442DB78-0455-4568-95BC-D15F0494A5D6}">
      <dsp:nvSpPr>
        <dsp:cNvPr id="0" name=""/>
        <dsp:cNvSpPr/>
      </dsp:nvSpPr>
      <dsp:spPr>
        <a:xfrm rot="7724053">
          <a:off x="2042453" y="2965168"/>
          <a:ext cx="80147" cy="444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269905"/>
                <a:satOff val="13035"/>
                <a:lumOff val="7352"/>
                <a:alphaOff val="0"/>
                <a:shade val="85000"/>
                <a:satMod val="130000"/>
              </a:srgbClr>
            </a:gs>
            <a:gs pos="34000">
              <a:srgbClr val="7A8C8E">
                <a:hueOff val="269905"/>
                <a:satOff val="13035"/>
                <a:lumOff val="7352"/>
                <a:alphaOff val="0"/>
                <a:shade val="87000"/>
                <a:satMod val="125000"/>
              </a:srgbClr>
            </a:gs>
            <a:gs pos="70000">
              <a:srgbClr val="7A8C8E">
                <a:hueOff val="269905"/>
                <a:satOff val="13035"/>
                <a:lumOff val="7352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269905"/>
                <a:satOff val="13035"/>
                <a:lumOff val="7352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061997" y="3044784"/>
        <a:ext cx="56103" cy="266984"/>
      </dsp:txXfrm>
    </dsp:sp>
    <dsp:sp modelId="{DACE148B-4D57-448C-95CB-DE4B8ED5A4B1}">
      <dsp:nvSpPr>
        <dsp:cNvPr id="0" name=""/>
        <dsp:cNvSpPr/>
      </dsp:nvSpPr>
      <dsp:spPr>
        <a:xfrm>
          <a:off x="586074" y="3072091"/>
          <a:ext cx="1801548" cy="1716362"/>
        </a:xfrm>
        <a:prstGeom prst="ellipse">
          <a:avLst/>
        </a:prstGeom>
        <a:gradFill rotWithShape="0">
          <a:gsLst>
            <a:gs pos="0">
              <a:srgbClr val="7A8C8E">
                <a:hueOff val="269905"/>
                <a:satOff val="13035"/>
                <a:lumOff val="7352"/>
                <a:alphaOff val="0"/>
                <a:shade val="85000"/>
                <a:satMod val="130000"/>
              </a:srgbClr>
            </a:gs>
            <a:gs pos="34000">
              <a:srgbClr val="7A8C8E">
                <a:hueOff val="269905"/>
                <a:satOff val="13035"/>
                <a:lumOff val="7352"/>
                <a:alphaOff val="0"/>
                <a:shade val="87000"/>
                <a:satMod val="125000"/>
              </a:srgbClr>
            </a:gs>
            <a:gs pos="70000">
              <a:srgbClr val="7A8C8E">
                <a:hueOff val="269905"/>
                <a:satOff val="13035"/>
                <a:lumOff val="7352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269905"/>
                <a:satOff val="13035"/>
                <a:lumOff val="7352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📢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&amp; Community Engagement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📦 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Logistics &amp; Supplies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ORS, chlorine, soap distribution Pre-positioned supplies in high-risk areas</a:t>
          </a:r>
          <a:endParaRPr lang="en-UG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49905" y="3323446"/>
        <a:ext cx="1273886" cy="1213652"/>
      </dsp:txXfrm>
    </dsp:sp>
    <dsp:sp modelId="{A207057F-0192-4F2C-978B-F635EC2662AC}">
      <dsp:nvSpPr>
        <dsp:cNvPr id="0" name=""/>
        <dsp:cNvSpPr/>
      </dsp:nvSpPr>
      <dsp:spPr>
        <a:xfrm rot="11963971">
          <a:off x="1767084" y="1914594"/>
          <a:ext cx="51387" cy="4449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A8C8E">
                <a:hueOff val="359873"/>
                <a:satOff val="17380"/>
                <a:lumOff val="9803"/>
                <a:alphaOff val="0"/>
                <a:shade val="85000"/>
                <a:satMod val="130000"/>
              </a:srgbClr>
            </a:gs>
            <a:gs pos="34000">
              <a:srgbClr val="7A8C8E">
                <a:hueOff val="359873"/>
                <a:satOff val="17380"/>
                <a:lumOff val="9803"/>
                <a:alphaOff val="0"/>
                <a:shade val="87000"/>
                <a:satMod val="125000"/>
              </a:srgbClr>
            </a:gs>
            <a:gs pos="70000">
              <a:srgbClr val="7A8C8E">
                <a:hueOff val="359873"/>
                <a:satOff val="17380"/>
                <a:lumOff val="9803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359873"/>
                <a:satOff val="17380"/>
                <a:lumOff val="9803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82062" y="2006148"/>
        <a:ext cx="35971" cy="266984"/>
      </dsp:txXfrm>
    </dsp:sp>
    <dsp:sp modelId="{DF9C5E6C-6C5C-464D-B80A-7E2ACF3983D5}">
      <dsp:nvSpPr>
        <dsp:cNvPr id="0" name=""/>
        <dsp:cNvSpPr/>
      </dsp:nvSpPr>
      <dsp:spPr>
        <a:xfrm>
          <a:off x="0" y="964783"/>
          <a:ext cx="1801548" cy="1716362"/>
        </a:xfrm>
        <a:prstGeom prst="ellipse">
          <a:avLst/>
        </a:prstGeom>
        <a:gradFill rotWithShape="0">
          <a:gsLst>
            <a:gs pos="0">
              <a:srgbClr val="7A8C8E">
                <a:hueOff val="359873"/>
                <a:satOff val="17380"/>
                <a:lumOff val="9803"/>
                <a:alphaOff val="0"/>
                <a:shade val="85000"/>
                <a:satMod val="130000"/>
              </a:srgbClr>
            </a:gs>
            <a:gs pos="34000">
              <a:srgbClr val="7A8C8E">
                <a:hueOff val="359873"/>
                <a:satOff val="17380"/>
                <a:lumOff val="9803"/>
                <a:alphaOff val="0"/>
                <a:shade val="87000"/>
                <a:satMod val="125000"/>
              </a:srgbClr>
            </a:gs>
            <a:gs pos="70000">
              <a:srgbClr val="7A8C8E">
                <a:hueOff val="359873"/>
                <a:satOff val="17380"/>
                <a:lumOff val="9803"/>
                <a:alphaOff val="0"/>
                <a:tint val="100000"/>
                <a:shade val="90000"/>
                <a:satMod val="130000"/>
              </a:srgbClr>
            </a:gs>
            <a:gs pos="100000">
              <a:srgbClr val="7A8C8E">
                <a:hueOff val="359873"/>
                <a:satOff val="17380"/>
                <a:lumOff val="9803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📢</a:t>
          </a: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&amp; Community Engagement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Vols training, community engagement, radio messaging, interactive community theatre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831" y="1216138"/>
        <a:ext cx="1273886" cy="121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460D-6ADF-4E7E-9FE1-2693E23FD327}">
      <dsp:nvSpPr>
        <dsp:cNvPr id="0" name=""/>
        <dsp:cNvSpPr/>
      </dsp:nvSpPr>
      <dsp:spPr>
        <a:xfrm>
          <a:off x="1450518" y="1148160"/>
          <a:ext cx="678590" cy="678590"/>
        </a:xfrm>
        <a:prstGeom prst="ellipse">
          <a:avLst/>
        </a:prstGeom>
        <a:solidFill>
          <a:srgbClr val="2683C6">
            <a:shade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RCCE Committee</a:t>
          </a:r>
          <a:endParaRPr lang="en-UG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49895" y="1247537"/>
        <a:ext cx="479836" cy="479836"/>
      </dsp:txXfrm>
    </dsp:sp>
    <dsp:sp modelId="{FF9BD727-EFB4-4D79-99F0-403DFBB7459C}">
      <dsp:nvSpPr>
        <dsp:cNvPr id="0" name=""/>
        <dsp:cNvSpPr/>
      </dsp:nvSpPr>
      <dsp:spPr>
        <a:xfrm rot="16200000">
          <a:off x="1710143" y="886988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34044" y="957033"/>
        <a:ext cx="111538" cy="138432"/>
      </dsp:txXfrm>
    </dsp:sp>
    <dsp:sp modelId="{29A2022B-704E-4CD6-B725-6D6ED4A9C54C}">
      <dsp:nvSpPr>
        <dsp:cNvPr id="0" name=""/>
        <dsp:cNvSpPr/>
      </dsp:nvSpPr>
      <dsp:spPr>
        <a:xfrm>
          <a:off x="1368345" y="4581"/>
          <a:ext cx="842937" cy="842937"/>
        </a:xfrm>
        <a:prstGeom prst="ellipse">
          <a:avLst/>
        </a:prstGeom>
        <a:solidFill>
          <a:srgbClr val="2683C6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Federal MoH (Chair)</a:t>
          </a:r>
          <a:endParaRPr lang="en-UG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91790" y="128026"/>
        <a:ext cx="596047" cy="596047"/>
      </dsp:txXfrm>
    </dsp:sp>
    <dsp:sp modelId="{995C8443-3D34-43FB-AF63-2F4B3B263DD4}">
      <dsp:nvSpPr>
        <dsp:cNvPr id="0" name=""/>
        <dsp:cNvSpPr/>
      </dsp:nvSpPr>
      <dsp:spPr>
        <a:xfrm rot="19800000">
          <a:off x="2130258" y="1129542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204653"/>
            <a:satOff val="-8335"/>
            <a:lumOff val="1263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3460" y="1187637"/>
        <a:ext cx="111538" cy="138432"/>
      </dsp:txXfrm>
    </dsp:sp>
    <dsp:sp modelId="{B373F959-5E84-4B40-B797-82844E5C82AD}">
      <dsp:nvSpPr>
        <dsp:cNvPr id="0" name=""/>
        <dsp:cNvSpPr/>
      </dsp:nvSpPr>
      <dsp:spPr>
        <a:xfrm>
          <a:off x="2287549" y="535284"/>
          <a:ext cx="842937" cy="842937"/>
        </a:xfrm>
        <a:prstGeom prst="ellipse">
          <a:avLst/>
        </a:prstGeom>
        <a:solidFill>
          <a:srgbClr val="2683C6">
            <a:shade val="50000"/>
            <a:hueOff val="198415"/>
            <a:satOff val="-8924"/>
            <a:lumOff val="1549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Promotion Dept. (Rapporteur)</a:t>
          </a:r>
          <a:endParaRPr lang="en-UG" sz="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10994" y="658729"/>
        <a:ext cx="596047" cy="596047"/>
      </dsp:txXfrm>
    </dsp:sp>
    <dsp:sp modelId="{59D0F468-BB83-46CA-8BDC-325EAA889C0A}">
      <dsp:nvSpPr>
        <dsp:cNvPr id="0" name=""/>
        <dsp:cNvSpPr/>
      </dsp:nvSpPr>
      <dsp:spPr>
        <a:xfrm rot="1800000">
          <a:off x="2130258" y="1614648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409305"/>
            <a:satOff val="-16671"/>
            <a:lumOff val="252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3460" y="1648842"/>
        <a:ext cx="111538" cy="138432"/>
      </dsp:txXfrm>
    </dsp:sp>
    <dsp:sp modelId="{E5892643-D009-4D26-B1DB-DEBA52F558A2}">
      <dsp:nvSpPr>
        <dsp:cNvPr id="0" name=""/>
        <dsp:cNvSpPr/>
      </dsp:nvSpPr>
      <dsp:spPr>
        <a:xfrm>
          <a:off x="2287549" y="1596690"/>
          <a:ext cx="842937" cy="842937"/>
        </a:xfrm>
        <a:prstGeom prst="ellipse">
          <a:avLst/>
        </a:prstGeom>
        <a:solidFill>
          <a:srgbClr val="2683C6">
            <a:shade val="50000"/>
            <a:hueOff val="396829"/>
            <a:satOff val="-17848"/>
            <a:lumOff val="3098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 Agencies: UNICEF, WHO, UNFPA </a:t>
          </a:r>
          <a:endParaRPr lang="en-UG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10994" y="1720135"/>
        <a:ext cx="596047" cy="596047"/>
      </dsp:txXfrm>
    </dsp:sp>
    <dsp:sp modelId="{99622DDC-2D10-45EC-91BC-70843D1B3E46}">
      <dsp:nvSpPr>
        <dsp:cNvPr id="0" name=""/>
        <dsp:cNvSpPr/>
      </dsp:nvSpPr>
      <dsp:spPr>
        <a:xfrm rot="5400000">
          <a:off x="1710143" y="1857202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613958"/>
            <a:satOff val="-25006"/>
            <a:lumOff val="3790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34044" y="1879445"/>
        <a:ext cx="111538" cy="138432"/>
      </dsp:txXfrm>
    </dsp:sp>
    <dsp:sp modelId="{8A00A72D-3420-4A2A-8FAD-347C99638DCB}">
      <dsp:nvSpPr>
        <dsp:cNvPr id="0" name=""/>
        <dsp:cNvSpPr/>
      </dsp:nvSpPr>
      <dsp:spPr>
        <a:xfrm>
          <a:off x="1368345" y="2127393"/>
          <a:ext cx="842937" cy="842937"/>
        </a:xfrm>
        <a:prstGeom prst="ellipse">
          <a:avLst/>
        </a:prstGeom>
        <a:solidFill>
          <a:srgbClr val="2683C6">
            <a:shade val="50000"/>
            <a:hueOff val="595244"/>
            <a:satOff val="-26772"/>
            <a:lumOff val="4647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NGOs &amp; Sudanese Red Crescent</a:t>
          </a:r>
          <a:endParaRPr lang="en-UG" sz="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91790" y="2250838"/>
        <a:ext cx="596047" cy="596047"/>
      </dsp:txXfrm>
    </dsp:sp>
    <dsp:sp modelId="{DBEB5D25-1E79-4160-8EA8-FF7B528BD5A2}">
      <dsp:nvSpPr>
        <dsp:cNvPr id="0" name=""/>
        <dsp:cNvSpPr/>
      </dsp:nvSpPr>
      <dsp:spPr>
        <a:xfrm rot="9000000">
          <a:off x="1290029" y="1614648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409305"/>
            <a:satOff val="-16671"/>
            <a:lumOff val="252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334629" y="1648842"/>
        <a:ext cx="111538" cy="138432"/>
      </dsp:txXfrm>
    </dsp:sp>
    <dsp:sp modelId="{F85A73EF-3BC0-433B-9FE9-77513C832D51}">
      <dsp:nvSpPr>
        <dsp:cNvPr id="0" name=""/>
        <dsp:cNvSpPr/>
      </dsp:nvSpPr>
      <dsp:spPr>
        <a:xfrm>
          <a:off x="449141" y="1596690"/>
          <a:ext cx="842937" cy="842937"/>
        </a:xfrm>
        <a:prstGeom prst="ellipse">
          <a:avLst/>
        </a:prstGeom>
        <a:solidFill>
          <a:srgbClr val="2683C6">
            <a:shade val="50000"/>
            <a:hueOff val="396829"/>
            <a:satOff val="-17848"/>
            <a:lumOff val="3098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Ministry of Religious Affairs &amp; Endowment</a:t>
          </a:r>
          <a:endParaRPr lang="en-UG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2586" y="1720135"/>
        <a:ext cx="596047" cy="596047"/>
      </dsp:txXfrm>
    </dsp:sp>
    <dsp:sp modelId="{ED367E9D-3B80-4C1B-BD1A-1D8B32B7F27E}">
      <dsp:nvSpPr>
        <dsp:cNvPr id="0" name=""/>
        <dsp:cNvSpPr/>
      </dsp:nvSpPr>
      <dsp:spPr>
        <a:xfrm rot="12600000">
          <a:off x="1290029" y="1129542"/>
          <a:ext cx="159340" cy="230720"/>
        </a:xfrm>
        <a:prstGeom prst="rightArrow">
          <a:avLst>
            <a:gd name="adj1" fmla="val 60000"/>
            <a:gd name="adj2" fmla="val 50000"/>
          </a:avLst>
        </a:prstGeom>
        <a:solidFill>
          <a:srgbClr val="2683C6">
            <a:shade val="90000"/>
            <a:hueOff val="204653"/>
            <a:satOff val="-8335"/>
            <a:lumOff val="1263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334629" y="1187637"/>
        <a:ext cx="111538" cy="138432"/>
      </dsp:txXfrm>
    </dsp:sp>
    <dsp:sp modelId="{88DAD41C-6C44-4F52-8A07-1CC125BF4CBD}">
      <dsp:nvSpPr>
        <dsp:cNvPr id="0" name=""/>
        <dsp:cNvSpPr/>
      </dsp:nvSpPr>
      <dsp:spPr>
        <a:xfrm>
          <a:off x="449141" y="535284"/>
          <a:ext cx="842937" cy="842937"/>
        </a:xfrm>
        <a:prstGeom prst="ellipse">
          <a:avLst/>
        </a:prstGeom>
        <a:solidFill>
          <a:srgbClr val="2683C6">
            <a:shade val="50000"/>
            <a:hueOff val="198415"/>
            <a:satOff val="-8924"/>
            <a:lumOff val="1549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Health Depts. &amp; National Experts</a:t>
          </a:r>
          <a:endParaRPr lang="en-UG" sz="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2586" y="658729"/>
        <a:ext cx="596047" cy="596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0892-0E93-4D11-88BE-3BA78DC1F8D5}">
      <dsp:nvSpPr>
        <dsp:cNvPr id="0" name=""/>
        <dsp:cNvSpPr/>
      </dsp:nvSpPr>
      <dsp:spPr>
        <a:xfrm>
          <a:off x="1377540" y="2131742"/>
          <a:ext cx="1793369" cy="1566132"/>
        </a:xfrm>
        <a:prstGeom prst="ellipse">
          <a:avLst/>
        </a:prstGeom>
        <a:solidFill>
          <a:srgbClr val="75BDA7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Integration of Social &amp; Behavioral Data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Household surveys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Community feedback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Behavior monitoring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Adaptive messaging</a:t>
          </a:r>
          <a:endParaRPr lang="en-UG" sz="1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640173" y="2361097"/>
        <a:ext cx="1268103" cy="1107422"/>
      </dsp:txXfrm>
    </dsp:sp>
    <dsp:sp modelId="{A49039B4-2F9F-44B6-916B-E42D2DC72F8D}">
      <dsp:nvSpPr>
        <dsp:cNvPr id="0" name=""/>
        <dsp:cNvSpPr/>
      </dsp:nvSpPr>
      <dsp:spPr>
        <a:xfrm rot="714702">
          <a:off x="1081641" y="2311767"/>
          <a:ext cx="369340" cy="348053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BB2FC-8C53-4974-A826-CC6031FDC2AB}">
      <dsp:nvSpPr>
        <dsp:cNvPr id="0" name=""/>
        <dsp:cNvSpPr/>
      </dsp:nvSpPr>
      <dsp:spPr>
        <a:xfrm>
          <a:off x="0" y="2208761"/>
          <a:ext cx="1091647" cy="511407"/>
        </a:xfrm>
        <a:prstGeom prst="roundRect">
          <a:avLst>
            <a:gd name="adj" fmla="val 10000"/>
          </a:avLst>
        </a:prstGeom>
        <a:solidFill>
          <a:srgbClr val="7A8C8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engagement sessions </a:t>
          </a:r>
          <a:endParaRPr lang="en-UG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979" y="2223740"/>
        <a:ext cx="1061689" cy="481449"/>
      </dsp:txXfrm>
    </dsp:sp>
    <dsp:sp modelId="{D23C4DC4-EBF9-4FE3-AE52-28BBDDBC32C9}">
      <dsp:nvSpPr>
        <dsp:cNvPr id="0" name=""/>
        <dsp:cNvSpPr/>
      </dsp:nvSpPr>
      <dsp:spPr>
        <a:xfrm rot="4084511">
          <a:off x="1600494" y="1737592"/>
          <a:ext cx="405132" cy="348053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119958"/>
            <a:satOff val="5793"/>
            <a:lumOff val="326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540B9-41B9-4E78-A132-3556D5E62B1F}">
      <dsp:nvSpPr>
        <dsp:cNvPr id="0" name=""/>
        <dsp:cNvSpPr/>
      </dsp:nvSpPr>
      <dsp:spPr>
        <a:xfrm>
          <a:off x="958780" y="1035408"/>
          <a:ext cx="1160179" cy="604852"/>
        </a:xfrm>
        <a:prstGeom prst="roundRect">
          <a:avLst>
            <a:gd name="adj" fmla="val 10000"/>
          </a:avLst>
        </a:prstGeom>
        <a:solidFill>
          <a:srgbClr val="7A8C8E">
            <a:hueOff val="119958"/>
            <a:satOff val="5793"/>
            <a:lumOff val="326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Radio Drama &amp; integrative </a:t>
          </a:r>
          <a:endParaRPr lang="en-UG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76496" y="1053124"/>
        <a:ext cx="1124747" cy="569420"/>
      </dsp:txXfrm>
    </dsp:sp>
    <dsp:sp modelId="{25AD36F3-466C-4F8B-86B4-71F8A3F816DD}">
      <dsp:nvSpPr>
        <dsp:cNvPr id="0" name=""/>
        <dsp:cNvSpPr/>
      </dsp:nvSpPr>
      <dsp:spPr>
        <a:xfrm rot="6599987">
          <a:off x="2627215" y="1731887"/>
          <a:ext cx="389404" cy="348053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239915"/>
            <a:satOff val="11587"/>
            <a:lumOff val="653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C9143-2761-4B10-AADD-DC55D29C50FE}">
      <dsp:nvSpPr>
        <dsp:cNvPr id="0" name=""/>
        <dsp:cNvSpPr/>
      </dsp:nvSpPr>
      <dsp:spPr>
        <a:xfrm>
          <a:off x="2429490" y="1062551"/>
          <a:ext cx="1160179" cy="550565"/>
        </a:xfrm>
        <a:prstGeom prst="roundRect">
          <a:avLst>
            <a:gd name="adj" fmla="val 10000"/>
          </a:avLst>
        </a:prstGeom>
        <a:solidFill>
          <a:srgbClr val="7A8C8E">
            <a:hueOff val="239915"/>
            <a:satOff val="11587"/>
            <a:lumOff val="653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Household visits </a:t>
          </a:r>
          <a:endParaRPr lang="en-UG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45615" y="1078676"/>
        <a:ext cx="1127929" cy="518315"/>
      </dsp:txXfrm>
    </dsp:sp>
    <dsp:sp modelId="{1C7A32D3-6147-42CF-A9AB-19F6DC954B87}">
      <dsp:nvSpPr>
        <dsp:cNvPr id="0" name=""/>
        <dsp:cNvSpPr/>
      </dsp:nvSpPr>
      <dsp:spPr>
        <a:xfrm rot="9104238">
          <a:off x="3075506" y="2276484"/>
          <a:ext cx="461787" cy="348053"/>
        </a:xfrm>
        <a:prstGeom prst="leftArrow">
          <a:avLst>
            <a:gd name="adj1" fmla="val 60000"/>
            <a:gd name="adj2" fmla="val 50000"/>
          </a:avLst>
        </a:prstGeom>
        <a:solidFill>
          <a:srgbClr val="7A8C8E">
            <a:hueOff val="359873"/>
            <a:satOff val="17380"/>
            <a:lumOff val="980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1B940-56A9-46BD-A7F5-5E0ADCF9A21F}">
      <dsp:nvSpPr>
        <dsp:cNvPr id="0" name=""/>
        <dsp:cNvSpPr/>
      </dsp:nvSpPr>
      <dsp:spPr>
        <a:xfrm>
          <a:off x="3482135" y="2055075"/>
          <a:ext cx="1040982" cy="499991"/>
        </a:xfrm>
        <a:prstGeom prst="roundRect">
          <a:avLst>
            <a:gd name="adj" fmla="val 10000"/>
          </a:avLst>
        </a:prstGeom>
        <a:solidFill>
          <a:srgbClr val="7A8C8E">
            <a:hueOff val="359873"/>
            <a:satOff val="17380"/>
            <a:lumOff val="9803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vols</a:t>
          </a:r>
          <a:endParaRPr lang="en-UG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496779" y="2069719"/>
        <a:ext cx="1011694" cy="47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01F6-E81D-2C47-9B7B-DE546BA6671E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2F15-0732-BC48-8114-9F906605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72F15-0732-BC48-8114-9F906605EA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5B747-18E9-E746-A276-B387773C2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B9C8D-EF8E-4F64-A18B-6E1A852412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6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72F15-0732-BC48-8114-9F906605E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72F15-0732-BC48-8114-9F906605EA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72F15-0732-BC48-8114-9F906605E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B9C8D-EF8E-4F64-A18B-6E1A852412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List 1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Section title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2C7A0F-E71F-BB43-99DF-878861BE7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21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656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188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1CB7F7-5499-4B4D-B455-C61D53845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188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B57E31-58FC-B942-88CB-138F827EA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32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53808" r="8574" b="12115"/>
          <a:stretch/>
        </p:blipFill>
        <p:spPr>
          <a:xfrm>
            <a:off x="9296401" y="0"/>
            <a:ext cx="2895600" cy="449707"/>
          </a:xfrm>
          <a:prstGeom prst="rect">
            <a:avLst/>
          </a:prstGeom>
        </p:spPr>
      </p:pic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A404F81B-237A-2048-9BA4-0D5B4B6AFB7E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7AEFE-1625-FC4A-AC32-4661ACD8DDCE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 WIN Webinar, November 28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5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37085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tfcc.org/resources/" TargetMode="External"/><Relationship Id="rId3" Type="http://schemas.openxmlformats.org/officeDocument/2006/relationships/hyperlink" Target="NCP%20Interim%20Guiding%20Document" TargetMode="External"/><Relationship Id="rId7" Type="http://schemas.openxmlformats.org/officeDocument/2006/relationships/hyperlink" Target="https://www.gtfcc.org/resources/identification-of-priority-areas-for-multisectoral-interventions-pamis-for-cholera-elimination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tfcc.org/resources/identification-of-priority-areas-for-multisectoral-interventions-pamis-for-cholera-control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gtfcc.org/resources/priority-areas-for-multisectoral-interventions-pamis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www.gtfcc.org/resources/template-for-national-cholera-plans/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Community Protection for Cholera</a:t>
            </a:r>
            <a:r>
              <a:rPr lang="en-PH" sz="3600" b="1" i="0" dirty="0">
                <a:effectLst/>
                <a:latin typeface="+mn-lt"/>
              </a:rPr>
              <a:t>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Risk Communication and Community Engagement (RCCE)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5320-D002-D139-AED8-BE4E816F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AAE0-9AA5-E62B-2672-34AF2D87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156B-89FB-4495-BE54-E85FE8A6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1277600" cy="673966"/>
          </a:xfrm>
        </p:spPr>
        <p:txBody>
          <a:bodyPr/>
          <a:lstStyle/>
          <a:p>
            <a:r>
              <a:rPr lang="fr-CH" dirty="0"/>
              <a:t>Tools to support National Cholera Plan </a:t>
            </a:r>
            <a:r>
              <a:rPr lang="fr-CH" dirty="0" err="1"/>
              <a:t>Development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C1ACD-CCC5-37C4-7529-E53A9367D7C7}"/>
              </a:ext>
            </a:extLst>
          </p:cNvPr>
          <p:cNvSpPr txBox="1"/>
          <p:nvPr/>
        </p:nvSpPr>
        <p:spPr>
          <a:xfrm>
            <a:off x="550981" y="1625803"/>
            <a:ext cx="6435486" cy="433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3135" marR="0" lvl="1" indent="-3047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NCP Interim Guiding Document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763135" marR="0" lvl="1" indent="-3047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Template for National Cholera Plans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w Cen MT" panose="020B06020201040206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3135" marR="0" lvl="1" indent="-3047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Terms of reference for working groups what to consider when developing the country specific NCP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63135" marR="0" lvl="1" indent="-3047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  <a:hlinkClick r:id="rId5"/>
              </a:rPr>
              <a:t>Priority Areas for Multisectoral Interventions (PAMIs) – Global Task Force on Cholera Control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</a:rPr>
              <a:t>, Technical guidance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  <a:hlinkClick r:id="rId6"/>
              </a:rPr>
              <a:t>Identification of Priority Areas for Multisectoral Interventions (PAMIs) for cholera control – Global Task Force on Cholera Control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  <a:hlinkClick r:id="rId7"/>
              </a:rPr>
              <a:t>elimination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Calibri" panose="020F0502020204030204" pitchFamily="34" charset="0"/>
              <a:cs typeface="+mn-cs"/>
            </a:endParaRPr>
          </a:p>
          <a:p>
            <a:pPr marL="763135" marR="0" lvl="1" indent="-3047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Specific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set of guidance and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tools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per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pillar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available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on the GTFCC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website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in the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8"/>
              </a:rPr>
              <a:t>Resources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8"/>
              </a:rPr>
              <a:t> section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(use the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filter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access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the </a:t>
            </a:r>
            <a:r>
              <a:rPr kumimoji="0" lang="fr-FR" sz="1866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different</a:t>
            </a:r>
            <a:r>
              <a:rPr kumimoji="0" lang="fr-FR" sz="1866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areas of intervention)</a:t>
            </a:r>
          </a:p>
          <a:p>
            <a:pPr marL="45836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836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9C94"/>
              </a:buClr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836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Tools to support countries in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developing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the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situational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analysis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or SWOT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analysis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are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under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FR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development</a:t>
            </a:r>
            <a:r>
              <a:rPr kumimoji="0" lang="fr-FR" sz="17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  <a:endParaRPr kumimoji="0" lang="fr-CD" sz="1700" b="0" i="1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5E2AD-1B37-962A-5D7E-2C07047C4B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485" t="13812" r="15261" b="3765"/>
          <a:stretch/>
        </p:blipFill>
        <p:spPr>
          <a:xfrm>
            <a:off x="7421316" y="2141664"/>
            <a:ext cx="1951630" cy="27458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A6E729-35D3-55CC-DD4B-88F7D951AA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485" t="16455" r="16129" b="9555"/>
          <a:stretch/>
        </p:blipFill>
        <p:spPr>
          <a:xfrm>
            <a:off x="9710382" y="1214316"/>
            <a:ext cx="2241646" cy="2964840"/>
          </a:xfrm>
          <a:prstGeom prst="rect">
            <a:avLst/>
          </a:prstGeom>
          <a:ln>
            <a:solidFill>
              <a:srgbClr val="414142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9E0BF6-63E1-074F-8EF0-21DCC9068F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12" y="2772461"/>
            <a:ext cx="2123931" cy="2813390"/>
          </a:xfrm>
          <a:prstGeom prst="rect">
            <a:avLst/>
          </a:prstGeom>
          <a:ln>
            <a:solidFill>
              <a:srgbClr val="414142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03EAE3-CBA0-2879-F6CF-CF266922E5E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5821" t="13813" r="15709" b="6149"/>
          <a:stretch/>
        </p:blipFill>
        <p:spPr>
          <a:xfrm>
            <a:off x="7905465" y="3792807"/>
            <a:ext cx="1951630" cy="27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96F-4B4B-C5FC-18E7-47B8DB51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0CC7-C7C6-DAE4-6B3D-8C0E819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59B-4C7F-E362-E5BA-A74A7EC6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11277600" cy="4695004"/>
          </a:xfrm>
        </p:spPr>
        <p:txBody>
          <a:bodyPr>
            <a:normAutofit/>
          </a:bodyPr>
          <a:lstStyle/>
          <a:p>
            <a:r>
              <a:rPr lang="en-US" dirty="0"/>
              <a:t>View webinar “</a:t>
            </a:r>
            <a:r>
              <a:rPr lang="en-PH" b="1" dirty="0"/>
              <a:t>Community Protection for Cholera: Risk Communication and Community Engagement (RCCE)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/>
              <a:t>Speakers</a:t>
            </a:r>
          </a:p>
          <a:p>
            <a:pPr lvl="1"/>
            <a:r>
              <a:rPr lang="en-US" dirty="0">
                <a:effectLst/>
              </a:rPr>
              <a:t>Stella Chungong, Director, WHO Geneva</a:t>
            </a:r>
          </a:p>
          <a:p>
            <a:pPr lvl="1"/>
            <a:r>
              <a:rPr lang="en-US" dirty="0"/>
              <a:t>Kai von Harbou, Unit Head, WHO Geneva</a:t>
            </a:r>
          </a:p>
          <a:p>
            <a:pPr lvl="1"/>
            <a:r>
              <a:rPr lang="en-US" dirty="0">
                <a:effectLst/>
              </a:rPr>
              <a:t>Dana le Roy, Policy Officer Nutrition and Health, WHO</a:t>
            </a:r>
          </a:p>
          <a:p>
            <a:pPr lvl="1"/>
            <a:r>
              <a:rPr lang="en-US" dirty="0"/>
              <a:t>Marlon Martinez Valiente, Technical Officer, WHO</a:t>
            </a:r>
          </a:p>
          <a:p>
            <a:pPr lvl="1"/>
            <a:r>
              <a:rPr lang="en-US" dirty="0">
                <a:effectLst/>
              </a:rPr>
              <a:t>Kathryn Alberti, Technical Officer, WHO</a:t>
            </a:r>
          </a:p>
          <a:p>
            <a:pPr lvl="1"/>
            <a:r>
              <a:rPr lang="en-US" dirty="0" err="1"/>
              <a:t>Tikulirekuti</a:t>
            </a:r>
            <a:r>
              <a:rPr lang="en-US" dirty="0"/>
              <a:t> Banda, SBC and RCCE Officer, UNICEF Zambia</a:t>
            </a:r>
          </a:p>
          <a:p>
            <a:pPr lvl="1"/>
            <a:r>
              <a:rPr lang="en-US" dirty="0">
                <a:effectLst/>
              </a:rPr>
              <a:t>Ibrahim </a:t>
            </a:r>
            <a:r>
              <a:rPr lang="en-US" dirty="0" err="1">
                <a:effectLst/>
              </a:rPr>
              <a:t>Abdelkhier</a:t>
            </a:r>
            <a:r>
              <a:rPr lang="en-US" dirty="0">
                <a:effectLst/>
              </a:rPr>
              <a:t>, NIDAA, Sudanese Development Call Organization</a:t>
            </a:r>
          </a:p>
          <a:p>
            <a:pPr lvl="1"/>
            <a:r>
              <a:rPr lang="en-US" dirty="0"/>
              <a:t>Dana McLaughlin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de-DE" dirty="0">
              <a:effectLst/>
            </a:endParaRPr>
          </a:p>
          <a:p>
            <a:pPr marL="0" indent="0">
              <a:buNone/>
            </a:pPr>
            <a:endParaRPr lang="en-GB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E60AE-B430-4F1C-AA4A-63BF77FB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068"/>
            <a:ext cx="11323018" cy="78436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/>
                <a:cs typeface="Arial"/>
              </a:rPr>
              <a:t>Global Cholera and AWD Situation</a:t>
            </a:r>
            <a:br>
              <a:rPr lang="en-GB" dirty="0">
                <a:latin typeface="+mj-lt"/>
              </a:rPr>
            </a:br>
            <a:r>
              <a:rPr lang="en-GB" sz="1600" dirty="0">
                <a:latin typeface="Arial"/>
                <a:cs typeface="Arial"/>
              </a:rPr>
              <a:t>1 January to 31 August 2025 (W35)</a:t>
            </a:r>
            <a:endParaRPr lang="en-GB" sz="1500" dirty="0">
              <a:latin typeface="Arial"/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E1BA13-6EC5-E967-723D-EB8C391B0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47224"/>
              </p:ext>
            </p:extLst>
          </p:nvPr>
        </p:nvGraphicFramePr>
        <p:xfrm>
          <a:off x="2634344" y="1567722"/>
          <a:ext cx="4077007" cy="429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898">
                  <a:extLst>
                    <a:ext uri="{9D8B030D-6E8A-4147-A177-3AD203B41FA5}">
                      <a16:colId xmlns:a16="http://schemas.microsoft.com/office/drawing/2014/main" val="3772320256"/>
                    </a:ext>
                  </a:extLst>
                </a:gridCol>
                <a:gridCol w="2596109">
                  <a:extLst>
                    <a:ext uri="{9D8B030D-6E8A-4147-A177-3AD203B41FA5}">
                      <a16:colId xmlns:a16="http://schemas.microsoft.com/office/drawing/2014/main" val="1963827306"/>
                    </a:ext>
                  </a:extLst>
                </a:gridCol>
              </a:tblGrid>
              <a:tr h="1151309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1">
                          <a:solidFill>
                            <a:srgbClr val="00205C"/>
                          </a:solidFill>
                          <a:latin typeface="Arial"/>
                          <a:cs typeface="Arial"/>
                        </a:rPr>
                        <a:t>435 006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Cases reported in 2025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649069"/>
                  </a:ext>
                </a:extLst>
              </a:tr>
              <a:tr h="886118">
                <a:tc>
                  <a:txBody>
                    <a:bodyPr/>
                    <a:lstStyle/>
                    <a:p>
                      <a:pPr algn="r"/>
                      <a:r>
                        <a:rPr lang="en-US" sz="2800" b="1">
                          <a:solidFill>
                            <a:srgbClr val="00205C"/>
                          </a:solidFill>
                          <a:latin typeface="Arial"/>
                          <a:cs typeface="Arial"/>
                        </a:rPr>
                        <a:t>5 007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Deaths </a:t>
                      </a:r>
                      <a:r>
                        <a:rPr lang="en-US" sz="1400" b="0" u="none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reported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in 2025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90295"/>
                  </a:ext>
                </a:extLst>
              </a:tr>
              <a:tr h="907821">
                <a:tc>
                  <a:txBody>
                    <a:bodyPr/>
                    <a:lstStyle/>
                    <a:p>
                      <a:pPr algn="r"/>
                      <a:r>
                        <a:rPr lang="en-US" sz="2800" b="1">
                          <a:solidFill>
                            <a:srgbClr val="00205C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Countries officially </a:t>
                      </a:r>
                      <a:endParaRPr lang="en-US" sz="14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reporting cases in 2025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893248"/>
                  </a:ext>
                </a:extLst>
              </a:tr>
              <a:tr h="1348575"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>
                          <a:solidFill>
                            <a:srgbClr val="BB2832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Countries currently </a:t>
                      </a:r>
                    </a:p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 “Acute Crisis”</a:t>
                      </a:r>
                    </a:p>
                    <a:p>
                      <a:endParaRPr lang="en-US" sz="5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Chad, Democratic Republic of Congo, </a:t>
                      </a:r>
                    </a:p>
                    <a:p>
                      <a:pPr algn="just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Republic of Congo, South Sudan, </a:t>
                      </a:r>
                    </a:p>
                    <a:p>
                      <a:pPr algn="just"/>
                      <a:r>
                        <a:rPr lang="en-US" sz="11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Sudan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8458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F456273-FCF8-9C0D-6420-28182AB94CC9}"/>
              </a:ext>
            </a:extLst>
          </p:cNvPr>
          <p:cNvSpPr/>
          <p:nvPr/>
        </p:nvSpPr>
        <p:spPr>
          <a:xfrm>
            <a:off x="6711351" y="1567722"/>
            <a:ext cx="5068866" cy="24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cholera / AWD attack rate per 100 000 population since Jan 2025</a:t>
            </a:r>
          </a:p>
        </p:txBody>
      </p:sp>
      <p:pic>
        <p:nvPicPr>
          <p:cNvPr id="5" name="Picture 1" descr="Cholera_datapack_files/figure-pptx/unnamed-chunk-10-1.png">
            <a:extLst>
              <a:ext uri="{FF2B5EF4-FFF2-40B4-BE49-F238E27FC236}">
                <a16:creationId xmlns:a16="http://schemas.microsoft.com/office/drawing/2014/main" id="{FC6532D6-B646-14E7-9DED-E31ECF6E2A03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t="14416" b="9776"/>
          <a:stretch>
            <a:fillRect/>
          </a:stretch>
        </p:blipFill>
        <p:spPr bwMode="auto">
          <a:xfrm>
            <a:off x="6841146" y="2018649"/>
            <a:ext cx="4939071" cy="288115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CAFEF-D8C0-9F08-220D-FE6E03BBB2A4}"/>
              </a:ext>
            </a:extLst>
          </p:cNvPr>
          <p:cNvSpPr txBox="1"/>
          <p:nvPr/>
        </p:nvSpPr>
        <p:spPr>
          <a:xfrm>
            <a:off x="4355250" y="2357166"/>
            <a:ext cx="265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17.9% decline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reported cases compared with the same period in 2024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A5EBD-5929-93E0-B643-13492D375BBB}"/>
              </a:ext>
            </a:extLst>
          </p:cNvPr>
          <p:cNvSpPr txBox="1"/>
          <p:nvPr/>
        </p:nvSpPr>
        <p:spPr>
          <a:xfrm>
            <a:off x="4300658" y="3126570"/>
            <a:ext cx="253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51.1% increase 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reported cases compared with the same period in 2024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315D3-59CA-8CF3-04AB-A5754B6F1868}"/>
              </a:ext>
            </a:extLst>
          </p:cNvPr>
          <p:cNvSpPr txBox="1"/>
          <p:nvPr/>
        </p:nvSpPr>
        <p:spPr>
          <a:xfrm>
            <a:off x="457200" y="3881887"/>
            <a:ext cx="295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Cholera is….</a:t>
            </a:r>
          </a:p>
        </p:txBody>
      </p:sp>
    </p:spTree>
    <p:extLst>
      <p:ext uri="{BB962C8B-B14F-4D97-AF65-F5344CB8AC3E}">
        <p14:creationId xmlns:p14="http://schemas.microsoft.com/office/powerpoint/2010/main" val="13443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64D5-82FE-4D4F-8820-2B9A9BDC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35" y="594449"/>
            <a:ext cx="10074019" cy="63050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package of measures to control cholera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6E630-53E3-4FCC-83C6-441A383474FD}"/>
              </a:ext>
            </a:extLst>
          </p:cNvPr>
          <p:cNvSpPr/>
          <p:nvPr/>
        </p:nvSpPr>
        <p:spPr>
          <a:xfrm>
            <a:off x="626113" y="3007956"/>
            <a:ext cx="4610906" cy="1865746"/>
          </a:xfrm>
          <a:prstGeom prst="rect">
            <a:avLst/>
          </a:prstGeom>
          <a:solidFill>
            <a:srgbClr val="11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GTFCC encourages countries to develop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National Cholera Control Plans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plan for and monitor the implementation of cholera control measures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D05AE-FBF2-E5FE-59B2-E46B0128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00" y="1692485"/>
            <a:ext cx="6895300" cy="4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9B36-A800-4D3A-9E28-55E94FA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571948"/>
          </a:xfrm>
        </p:spPr>
        <p:txBody>
          <a:bodyPr>
            <a:noAutofit/>
          </a:bodyPr>
          <a:lstStyle/>
          <a:p>
            <a:r>
              <a:rPr lang="fr-CH" sz="3600" dirty="0" err="1"/>
              <a:t>Ending</a:t>
            </a:r>
            <a:r>
              <a:rPr lang="fr-CH" sz="3600" dirty="0"/>
              <a:t> cholera: A Global Roadmap to 2030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1742AF-D7AF-499F-91AD-F4D50E6B8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172" y="1934706"/>
            <a:ext cx="7766596" cy="3766130"/>
          </a:xfrm>
          <a:prstGeom prst="rect">
            <a:avLst/>
          </a:prstGeom>
        </p:spPr>
      </p:pic>
      <p:pic>
        <p:nvPicPr>
          <p:cNvPr id="2050" name="Picture 2" descr="https://uc870ef6919d8bf40731e50ea649.previews.dropboxusercontent.com/p/thumb/AA6j3vLWf8DxooBAErEJj5BCRjJuZoECDmuTXNf9F_7mqCfuWnB5KDSNS6DtI6qMAUOheKPFm4Crysqo-4FSwEN1uLLJh2qhonlEa2Gw3DKTKSmbApqlfBjG6uz0gZyKPBDZFo07UShElP1t3AbxXPVjisgtyTxe8kJivs1t-F4I1HyNCv6fpwTrjrIP4vbujMCK6CZj66PE7Xn9vh7-GbmAnKpOMLOttQ--ujEE0ZqBOBFDQyr5NarIzJLmJrEv7h4BYOWRZqISlKRh2AsMAM5oq9TQ6RwFnWNnWlhRXhzEl-j2lOdPevZet3os1npURb1iCv8fiEOKw_KWv5IHltmf7h5Z5RlZHUEC8WDfVDVhhQ/p.jpeg?fv_content=true&amp;size_mode=5">
            <a:extLst>
              <a:ext uri="{FF2B5EF4-FFF2-40B4-BE49-F238E27FC236}">
                <a16:creationId xmlns:a16="http://schemas.microsoft.com/office/drawing/2014/main" id="{AB05AF6C-FDD0-4AC3-A9FF-3882B5A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68" y="1934706"/>
            <a:ext cx="3557232" cy="37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2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7A22-FFF3-6D39-A8A9-35615894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Theory of change 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E3087-1B7F-08ED-172B-D104D2B84F0B}"/>
              </a:ext>
            </a:extLst>
          </p:cNvPr>
          <p:cNvSpPr txBox="1"/>
          <p:nvPr/>
        </p:nvSpPr>
        <p:spPr>
          <a:xfrm>
            <a:off x="531903" y="1684124"/>
            <a:ext cx="453531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Change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reactive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approach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adopt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an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approach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prepare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for and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prevent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outbreaks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D" sz="2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Target 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and </a:t>
            </a:r>
            <a:r>
              <a:rPr kumimoji="0" lang="fr-CD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coordinate</a:t>
            </a:r>
            <a:r>
              <a:rPr kumimoji="0" lang="fr-CD" sz="22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multisectoral</a:t>
            </a:r>
            <a:r>
              <a:rPr kumimoji="0" lang="fr-CD" sz="22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interventions,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leaning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on:</a:t>
            </a:r>
            <a:endParaRPr kumimoji="0" lang="fr-CD" sz="22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Strong 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surveillance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target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interventions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clear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coordination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mechanism</a:t>
            </a:r>
            <a:endParaRPr kumimoji="0" lang="fr-CD" sz="2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Country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commitment</a:t>
            </a:r>
            <a:endParaRPr kumimoji="0" lang="fr-CD" sz="2200" b="0" i="0" u="none" strike="noStrike" kern="1200" cap="none" spc="0" normalizeH="0" baseline="0" noProof="0" dirty="0">
              <a:ln>
                <a:noFill/>
              </a:ln>
              <a:solidFill>
                <a:srgbClr val="414142">
                  <a:lumMod val="60000"/>
                  <a:lumOff val="4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engaged</a:t>
            </a:r>
            <a:r>
              <a:rPr kumimoji="0" lang="fr-CD" sz="2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community</a:t>
            </a:r>
            <a:endParaRPr kumimoji="0" lang="fr-CD" sz="2200" b="0" i="0" u="none" strike="noStrike" kern="1200" cap="none" spc="0" normalizeH="0" baseline="0" noProof="0" dirty="0">
              <a:ln>
                <a:noFill/>
              </a:ln>
              <a:solidFill>
                <a:srgbClr val="414142">
                  <a:lumMod val="60000"/>
                  <a:lumOff val="4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738BF-C71E-23D8-8D17-B44AEBC339CF}"/>
              </a:ext>
            </a:extLst>
          </p:cNvPr>
          <p:cNvGrpSpPr/>
          <p:nvPr/>
        </p:nvGrpSpPr>
        <p:grpSpPr>
          <a:xfrm>
            <a:off x="5649218" y="2173835"/>
            <a:ext cx="5652438" cy="2801988"/>
            <a:chOff x="6208293" y="3094340"/>
            <a:chExt cx="5652438" cy="28019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99A195-0588-C4C1-8FD8-501D7914B8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8293" y="5886702"/>
              <a:ext cx="206943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69B3B8-E98B-0C1D-9AF0-054C44755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8474" y="4331368"/>
              <a:ext cx="0" cy="15649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11F63E-0521-BA77-8C23-DA9DA71EA87A}"/>
                </a:ext>
              </a:extLst>
            </p:cNvPr>
            <p:cNvCxnSpPr>
              <a:cxnSpLocks/>
            </p:cNvCxnSpPr>
            <p:nvPr/>
          </p:nvCxnSpPr>
          <p:spPr>
            <a:xfrm>
              <a:off x="8234411" y="4350622"/>
              <a:ext cx="19876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60380B-BA37-3CB6-B5F8-8AB86FC66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399" y="3094340"/>
              <a:ext cx="0" cy="12873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7864C7-A310-1E49-D51B-CA4357D0D4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5934" y="3094340"/>
              <a:ext cx="167479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BE075C-11A9-534A-19EC-49ED98876D79}"/>
              </a:ext>
            </a:extLst>
          </p:cNvPr>
          <p:cNvSpPr txBox="1"/>
          <p:nvPr/>
        </p:nvSpPr>
        <p:spPr>
          <a:xfrm>
            <a:off x="5232403" y="3839563"/>
            <a:ext cx="254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D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Case management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Emergency WASH</a:t>
            </a:r>
            <a:r>
              <a:rPr kumimoji="0" lang="fr-CD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Save </a:t>
            </a:r>
            <a:r>
              <a:rPr kumimoji="0" lang="fr-C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lives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halt transmission</a:t>
            </a:r>
            <a:endParaRPr kumimoji="0" lang="fr-CD" sz="16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09DF0-AD89-EAE2-3DF4-BAF45F0BC3C0}"/>
              </a:ext>
            </a:extLst>
          </p:cNvPr>
          <p:cNvSpPr txBox="1"/>
          <p:nvPr/>
        </p:nvSpPr>
        <p:spPr>
          <a:xfrm>
            <a:off x="7399034" y="2422590"/>
            <a:ext cx="220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Vaccination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Protect the population and “buy time”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C97E35-A313-99D5-8F0A-15632DB524C6}"/>
              </a:ext>
            </a:extLst>
          </p:cNvPr>
          <p:cNvSpPr txBox="1"/>
          <p:nvPr/>
        </p:nvSpPr>
        <p:spPr>
          <a:xfrm>
            <a:off x="9346895" y="1211189"/>
            <a:ext cx="256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ong-term </a:t>
            </a:r>
            <a:r>
              <a:rPr kumimoji="0" lang="fr-CD" sz="16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WASH </a:t>
            </a: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Sustainable</a:t>
            </a: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solution, </a:t>
            </a:r>
            <a:r>
              <a:rPr kumimoji="0" lang="fr-C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required</a:t>
            </a: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for </a:t>
            </a:r>
            <a:r>
              <a:rPr kumimoji="0" lang="fr-C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elimination</a:t>
            </a:r>
            <a:endParaRPr kumimoji="0" lang="fr-CD" sz="16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640F7F4-AB66-6C45-937C-556A4B14B74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61737" y="1060727"/>
            <a:ext cx="1198333" cy="1189119"/>
          </a:xfrm>
          <a:prstGeom prst="curvedConnector3">
            <a:avLst>
              <a:gd name="adj1" fmla="val 131929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AD5DB5E-8FDA-E643-9D32-9B8D9D621451}"/>
              </a:ext>
            </a:extLst>
          </p:cNvPr>
          <p:cNvSpPr/>
          <p:nvPr/>
        </p:nvSpPr>
        <p:spPr>
          <a:xfrm rot="19448140">
            <a:off x="7172680" y="3735359"/>
            <a:ext cx="5037678" cy="596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From</a:t>
            </a:r>
            <a:r>
              <a:rPr kumimoji="0" lang="fr-C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emergencies to </a:t>
            </a:r>
            <a:r>
              <a:rPr kumimoji="0" lang="fr-C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development</a:t>
            </a:r>
            <a:endParaRPr kumimoji="0" lang="fr-C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D01B51E8-7E8F-85B7-D25E-C1E11D72851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93317" y="2280106"/>
            <a:ext cx="1287380" cy="1268119"/>
          </a:xfrm>
          <a:prstGeom prst="curvedConnector3">
            <a:avLst>
              <a:gd name="adj1" fmla="val 133225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68A3AF-6B55-0E68-8D84-47B7C092689D}"/>
              </a:ext>
            </a:extLst>
          </p:cNvPr>
          <p:cNvSpPr txBox="1"/>
          <p:nvPr/>
        </p:nvSpPr>
        <p:spPr>
          <a:xfrm>
            <a:off x="5649218" y="5727005"/>
            <a:ext cx="58537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Community engagement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9A9338-7FCB-737D-5190-115AC306F274}"/>
              </a:ext>
            </a:extLst>
          </p:cNvPr>
          <p:cNvSpPr txBox="1"/>
          <p:nvPr/>
        </p:nvSpPr>
        <p:spPr>
          <a:xfrm>
            <a:off x="5649217" y="6150256"/>
            <a:ext cx="585375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Surveillance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6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A0DA5-CF9B-644D-E2BD-F43D0C2C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1F77-5AAA-C0A7-7097-AD943BBD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Role of Community data in the 2024 Zambia Cholera  response and application in Zambia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C895-82D6-DC84-8D7D-894F1BE2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5909094" cy="4695004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Cholera has been endemic in Zambia since 1977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2024 saw one of the worst Cholera outbreak with over 23,000 cases.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In 2024, nearly half of Zambia’s districts(54 out of 116 districts) were mapped as Priority Areas for Multi-Sectoral Cholera Interventions(PAMIs)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5 million people at risk  of cholera in PAMI districts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Since then, the country has had 4 outbreaks (</a:t>
            </a:r>
            <a:r>
              <a:rPr lang="en-US" altLang="en-US" sz="2000" dirty="0" err="1"/>
              <a:t>Muchinga</a:t>
            </a:r>
            <a:r>
              <a:rPr lang="en-US" altLang="en-US" sz="2000" dirty="0"/>
              <a:t>, Copperbelt, Central and currently Northern provinces of Zambia.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Community data through RCCE activities such as RQAs and CFMs continue to play a critical role in Cholera emergency response.</a:t>
            </a:r>
          </a:p>
        </p:txBody>
      </p:sp>
      <p:pic>
        <p:nvPicPr>
          <p:cNvPr id="4" name="Picture 3" descr="A map of the country&#10;&#10;AI-generated content may be incorrect.">
            <a:extLst>
              <a:ext uri="{FF2B5EF4-FFF2-40B4-BE49-F238E27FC236}">
                <a16:creationId xmlns:a16="http://schemas.microsoft.com/office/drawing/2014/main" id="{C1FE7805-DFE1-A86E-522D-76508F1D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28" t="11837" r="6246" b="549"/>
          <a:stretch>
            <a:fillRect/>
          </a:stretch>
        </p:blipFill>
        <p:spPr>
          <a:xfrm>
            <a:off x="6538822" y="1863306"/>
            <a:ext cx="5072333" cy="38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85823-0A2B-2CFB-E47F-805EF5B8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A929-9013-CB01-0766-D62FBBE4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community data during the cholera outbreak response in Zambia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3675-45E4-D512-A584-05B4EEF29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3" y="1436511"/>
            <a:ext cx="7151299" cy="196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Community feedback </a:t>
            </a:r>
            <a:r>
              <a:rPr lang="en-US" sz="1800" dirty="0"/>
              <a:t>were gathered through RCCE partners (MOH CBVs and frontline health care, Zambia Red Cross, CBOs, FBOs), from call </a:t>
            </a:r>
            <a:r>
              <a:rPr lang="en-US" sz="1800" dirty="0" err="1"/>
              <a:t>centres</a:t>
            </a:r>
            <a:r>
              <a:rPr lang="en-US" sz="1800" dirty="0"/>
              <a:t> (</a:t>
            </a:r>
            <a:r>
              <a:rPr lang="en-US" sz="1800" dirty="0" err="1"/>
              <a:t>e.g</a:t>
            </a:r>
            <a:r>
              <a:rPr lang="en-US" sz="1800" dirty="0"/>
              <a:t> Childline Zambia, ZNPHI, DMMU) and live radio program discussions.</a:t>
            </a:r>
          </a:p>
          <a:p>
            <a:pPr marL="0" indent="0">
              <a:buNone/>
            </a:pPr>
            <a:r>
              <a:rPr lang="en-US" sz="1800" dirty="0"/>
              <a:t>An Interagency Interactive community feedback mechanism dashboard was developed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CD020-4E06-8E2D-2229-086BB79D6596}"/>
              </a:ext>
            </a:extLst>
          </p:cNvPr>
          <p:cNvSpPr txBox="1"/>
          <p:nvPr/>
        </p:nvSpPr>
        <p:spPr>
          <a:xfrm>
            <a:off x="4889346" y="3449783"/>
            <a:ext cx="6012611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How community data was used in the cholera outbreak</a:t>
            </a:r>
            <a:r>
              <a:rPr lang="en-US" dirty="0"/>
              <a:t>:</a:t>
            </a:r>
          </a:p>
          <a:p>
            <a:pPr lvl="0">
              <a:defRPr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Informed  tailored risk communication messaging</a:t>
            </a:r>
          </a:p>
          <a:p>
            <a:pPr lvl="0">
              <a:defRPr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Targeted Engagements for at risk populations</a:t>
            </a:r>
          </a:p>
          <a:p>
            <a:pPr lvl="0">
              <a:defRPr/>
            </a:pPr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3. Informed multisectoral response activities across various pillars</a:t>
            </a:r>
          </a:p>
          <a:p>
            <a:pPr lvl="0">
              <a:defRPr/>
            </a:pPr>
            <a:r>
              <a:rPr lang="en-US" dirty="0"/>
              <a:t>4. Addressed socio-economic barriers to care</a:t>
            </a:r>
          </a:p>
          <a:p>
            <a:pPr lvl="0">
              <a:defRPr/>
            </a:pPr>
            <a:r>
              <a:rPr lang="en-US" sz="1600" dirty="0">
                <a:ea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Improved mental health and psychosocial support</a:t>
            </a:r>
            <a:endParaRPr lang="en-US" dirty="0"/>
          </a:p>
          <a:p>
            <a:pPr lvl="0">
              <a:defRPr/>
            </a:pPr>
            <a:r>
              <a:rPr lang="en-US" dirty="0"/>
              <a:t>6. Informed policy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122BC6-59EB-950B-7693-AC4C19A3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8" y="1436511"/>
            <a:ext cx="3306670" cy="47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5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A8C5-CF25-0C93-3D34-E5C1E554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3DC7-964D-F8EA-7170-1DAE4E4C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/>
              <a:t>Community-Led Cholera Response in Sudan</a:t>
            </a:r>
            <a:br>
              <a:rPr lang="en-PH" dirty="0"/>
            </a:br>
            <a:r>
              <a:rPr lang="en-PH" sz="2000" dirty="0"/>
              <a:t>Integrating RCCE Approaches into Cholera Prevention and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078E-3B13-7D9D-3225-5346E135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5477774" cy="4695004"/>
          </a:xfrm>
        </p:spPr>
        <p:txBody>
          <a:bodyPr>
            <a:normAutofit/>
          </a:bodyPr>
          <a:lstStyle/>
          <a:p>
            <a:r>
              <a:rPr lang="en-PH" dirty="0"/>
              <a:t>Sudan, with a population of approximately 48 million, has faced severe challenges since the onset of armed conflict in April 2023, leading to widespread displacement, health system collapse, and a nationwide cholera outbreak by August 2025. </a:t>
            </a:r>
          </a:p>
          <a:p>
            <a:r>
              <a:rPr lang="en-PH" dirty="0"/>
              <a:t>The crisis has resulted in over 48,000 suspected cholera cases and more than 1,000 deaths, affecting nearly all states and overwhelming already fragile health infrastructure.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B98B8D-A4EF-4D4D-74BE-012D7E022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447079"/>
              </p:ext>
            </p:extLst>
          </p:nvPr>
        </p:nvGraphicFramePr>
        <p:xfrm>
          <a:off x="6096000" y="1729478"/>
          <a:ext cx="5250350" cy="463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F4F815-C031-9A62-A5B2-39D3A0C0FB3D}"/>
              </a:ext>
            </a:extLst>
          </p:cNvPr>
          <p:cNvSpPr txBox="1"/>
          <p:nvPr/>
        </p:nvSpPr>
        <p:spPr>
          <a:xfrm>
            <a:off x="6491002" y="1297293"/>
            <a:ext cx="467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Cholera Response Framework in Sudan</a:t>
            </a:r>
          </a:p>
        </p:txBody>
      </p:sp>
    </p:spTree>
    <p:extLst>
      <p:ext uri="{BB962C8B-B14F-4D97-AF65-F5344CB8AC3E}">
        <p14:creationId xmlns:p14="http://schemas.microsoft.com/office/powerpoint/2010/main" val="26063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1FF4-1C58-BB6A-CF23-797FAB08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Community-Led Cholera Response in Sudan</a:t>
            </a:r>
            <a:br>
              <a:rPr lang="en-PH" dirty="0"/>
            </a:br>
            <a:r>
              <a:rPr lang="en-PH" sz="2000" dirty="0"/>
              <a:t>Integrating RCCE Approaches into Cholera Prevention and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93D0-75A2-9725-C044-4A87FF2E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70" y="4689184"/>
            <a:ext cx="4852727" cy="1487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1800" dirty="0"/>
              <a:t>Comprised of partners from UN agencies, NGOs, government bodies, and media, RCCE committees are mandated to ensure a </a:t>
            </a:r>
            <a:r>
              <a:rPr lang="en-PH" sz="1800" b="1" dirty="0"/>
              <a:t>unified, timely and coordinated response</a:t>
            </a:r>
            <a:r>
              <a:rPr lang="en-PH" sz="1800" dirty="0"/>
              <a:t> to public health emergencies.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EC723B0D-5849-5159-4B17-6FF84E5FE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447012"/>
              </p:ext>
            </p:extLst>
          </p:nvPr>
        </p:nvGraphicFramePr>
        <p:xfrm>
          <a:off x="1573618" y="1474356"/>
          <a:ext cx="3579628" cy="297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67494B0-53A4-AE0A-C357-875961B0A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579104"/>
              </p:ext>
            </p:extLst>
          </p:nvPr>
        </p:nvGraphicFramePr>
        <p:xfrm>
          <a:off x="6428118" y="697698"/>
          <a:ext cx="4523118" cy="473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AD62A5-72B5-E5AA-D10B-B745F23314E2}"/>
              </a:ext>
            </a:extLst>
          </p:cNvPr>
          <p:cNvSpPr txBox="1"/>
          <p:nvPr/>
        </p:nvSpPr>
        <p:spPr>
          <a:xfrm>
            <a:off x="5932967" y="4449268"/>
            <a:ext cx="599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data collected from household surveys, messages focused </a:t>
            </a:r>
            <a:r>
              <a:rPr lang="en-PH" dirty="0"/>
              <a:t> on very practical behaviors: washing hands with soap, treating drinking water, and using latrines consistently. Communities themselves began organizing cleaning campaigns, and in several sites people even dug new latrines to reduce open defecation.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51687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8f6cabcb63619f8d8e4ee0f842025c92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df3a975df5b56474e8ccbb44a88dc77b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936AD-35EA-4811-B72C-42336CCD3CA5}"/>
</file>

<file path=customXml/itemProps2.xml><?xml version="1.0" encoding="utf-8"?>
<ds:datastoreItem xmlns:ds="http://schemas.openxmlformats.org/officeDocument/2006/customXml" ds:itemID="{F5CF2368-F010-44E8-BD16-C58D2C311571}"/>
</file>

<file path=customXml/itemProps3.xml><?xml version="1.0" encoding="utf-8"?>
<ds:datastoreItem xmlns:ds="http://schemas.openxmlformats.org/officeDocument/2006/customXml" ds:itemID="{2064C142-7FE0-48D6-9572-948152F921D6}"/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1035</Words>
  <Application>Microsoft Macintosh PowerPoint</Application>
  <PresentationFormat>Widescreen</PresentationFormat>
  <Paragraphs>129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.AppleSystemUIFont</vt:lpstr>
      <vt:lpstr>Aptos</vt:lpstr>
      <vt:lpstr>Aptos ExtraBold</vt:lpstr>
      <vt:lpstr>Arial</vt:lpstr>
      <vt:lpstr>Avenir Black</vt:lpstr>
      <vt:lpstr>Calibri</vt:lpstr>
      <vt:lpstr>Calibri Light</vt:lpstr>
      <vt:lpstr>Times New Roman</vt:lpstr>
      <vt:lpstr>Tw Cen MT</vt:lpstr>
      <vt:lpstr>Wingdings</vt:lpstr>
      <vt:lpstr>Main screen</vt:lpstr>
      <vt:lpstr>5_Office Theme</vt:lpstr>
      <vt:lpstr>Community Protection for Cholera: Risk Communication and Community Engagement (RCCE)</vt:lpstr>
      <vt:lpstr>Global Cholera and AWD Situation 1 January to 31 August 2025 (W35)</vt:lpstr>
      <vt:lpstr>A package of measures to control cholera</vt:lpstr>
      <vt:lpstr>Ending cholera: A Global Roadmap to 2030</vt:lpstr>
      <vt:lpstr>« Theory of change »</vt:lpstr>
      <vt:lpstr>The Role of Community data in the 2024 Zambia Cholera  response and application in Zambia</vt:lpstr>
      <vt:lpstr>Applications of community data during the cholera outbreak response in Zambia</vt:lpstr>
      <vt:lpstr>Community-Led Cholera Response in Sudan Integrating RCCE Approaches into Cholera Prevention and Control</vt:lpstr>
      <vt:lpstr>Community-Led Cholera Response in Sudan Integrating RCCE Approaches into Cholera Prevention and Control</vt:lpstr>
      <vt:lpstr>PowerPoint Presentation</vt:lpstr>
      <vt:lpstr>Tools to support National Cholera Plan Development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GEROY, Lester Sam</cp:lastModifiedBy>
  <cp:revision>21</cp:revision>
  <dcterms:created xsi:type="dcterms:W3CDTF">2025-03-01T09:16:51Z</dcterms:created>
  <dcterms:modified xsi:type="dcterms:W3CDTF">2025-11-22T06:58:10Z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