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10"/>
  </p:notesMasterIdLst>
  <p:sldIdLst>
    <p:sldId id="2147483641" r:id="rId3"/>
    <p:sldId id="2147479913" r:id="rId4"/>
    <p:sldId id="365" r:id="rId5"/>
    <p:sldId id="2147483646" r:id="rId6"/>
    <p:sldId id="2147483647" r:id="rId7"/>
    <p:sldId id="2147483645" r:id="rId8"/>
    <p:sldId id="214748364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0"/>
    <p:restoredTop sz="62997"/>
  </p:normalViewPr>
  <p:slideViewPr>
    <p:cSldViewPr snapToGrid="0">
      <p:cViewPr varScale="1">
        <p:scale>
          <a:sx n="51" d="100"/>
          <a:sy n="51"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501F6-E81D-2C47-9B7B-DE546BA6671E}" type="datetimeFigureOut">
              <a:rPr lang="en-US" smtClean="0"/>
              <a:t>11/22/25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72F15-0732-BC48-8114-9F906605EAA3}" type="slidenum">
              <a:rPr lang="en-US" smtClean="0"/>
              <a:t>‹#›</a:t>
            </a:fld>
            <a:endParaRPr lang="en-US"/>
          </a:p>
        </p:txBody>
      </p:sp>
    </p:spTree>
    <p:extLst>
      <p:ext uri="{BB962C8B-B14F-4D97-AF65-F5344CB8AC3E}">
        <p14:creationId xmlns:p14="http://schemas.microsoft.com/office/powerpoint/2010/main" val="109783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launched the Global Influenza Strategy for 2019-2030 in March 2019. The vision for 2030 is “attainment of the highest possible influenza prevention, control and preparedness to safeguard the health of all people.” The strategy has two high-level outcomes (better global tools and stronger country capacities) supported by 4 strategic objectives.</a:t>
            </a:r>
          </a:p>
          <a:p>
            <a:endParaRPr lang="en-US"/>
          </a:p>
          <a:p>
            <a:r>
              <a:rPr lang="en-US"/>
              <a:t>The strategy aligns with WHO’s 13</a:t>
            </a:r>
            <a:r>
              <a:rPr lang="en-US" baseline="30000"/>
              <a:t>th</a:t>
            </a:r>
            <a:r>
              <a:rPr lang="en-US"/>
              <a:t> general </a:t>
            </a:r>
            <a:r>
              <a:rPr lang="en-US" err="1"/>
              <a:t>programme</a:t>
            </a:r>
            <a:r>
              <a:rPr lang="en-US"/>
              <a:t> of work and the Sustainable Development Goals for 2030.</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419D39-1A7E-5D44-8910-0AB4DD2CE0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16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72F15-0732-BC48-8114-9F906605EAA3}" type="slidenum">
              <a:rPr lang="en-US" smtClean="0"/>
              <a:t>4</a:t>
            </a:fld>
            <a:endParaRPr lang="en-US"/>
          </a:p>
        </p:txBody>
      </p:sp>
    </p:spTree>
    <p:extLst>
      <p:ext uri="{BB962C8B-B14F-4D97-AF65-F5344CB8AC3E}">
        <p14:creationId xmlns:p14="http://schemas.microsoft.com/office/powerpoint/2010/main" val="327514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72F15-0732-BC48-8114-9F906605EAA3}" type="slidenum">
              <a:rPr lang="en-US" smtClean="0"/>
              <a:t>6</a:t>
            </a:fld>
            <a:endParaRPr lang="en-US"/>
          </a:p>
        </p:txBody>
      </p:sp>
    </p:spTree>
    <p:extLst>
      <p:ext uri="{BB962C8B-B14F-4D97-AF65-F5344CB8AC3E}">
        <p14:creationId xmlns:p14="http://schemas.microsoft.com/office/powerpoint/2010/main" val="82034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9FE72F15-0732-BC48-8114-9F906605EAA3}" type="slidenum">
              <a:rPr lang="en-US" smtClean="0"/>
              <a:t>7</a:t>
            </a:fld>
            <a:endParaRPr lang="en-US"/>
          </a:p>
        </p:txBody>
      </p:sp>
    </p:spTree>
    <p:extLst>
      <p:ext uri="{BB962C8B-B14F-4D97-AF65-F5344CB8AC3E}">
        <p14:creationId xmlns:p14="http://schemas.microsoft.com/office/powerpoint/2010/main" val="366556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1 ">
    <p:spTree>
      <p:nvGrpSpPr>
        <p:cNvPr id="1" name=""/>
        <p:cNvGrpSpPr/>
        <p:nvPr/>
      </p:nvGrpSpPr>
      <p:grpSpPr>
        <a:xfrm>
          <a:off x="0" y="0"/>
          <a:ext cx="0" cy="0"/>
          <a:chOff x="0" y="0"/>
          <a:chExt cx="0" cy="0"/>
        </a:xfrm>
      </p:grpSpPr>
      <p:sp>
        <p:nvSpPr>
          <p:cNvPr id="15" name="Picture Placeholder 9"/>
          <p:cNvSpPr>
            <a:spLocks noGrp="1"/>
          </p:cNvSpPr>
          <p:nvPr>
            <p:ph type="pic" sz="quarter" idx="10" hasCustomPrompt="1"/>
          </p:nvPr>
        </p:nvSpPr>
        <p:spPr>
          <a:xfrm>
            <a:off x="478800" y="1188000"/>
            <a:ext cx="5382919" cy="3599999"/>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p:cNvSpPr>
            <a:spLocks noGrp="1"/>
          </p:cNvSpPr>
          <p:nvPr>
            <p:ph type="subTitle" idx="1" hasCustomPrompt="1"/>
          </p:nvPr>
        </p:nvSpPr>
        <p:spPr>
          <a:xfrm>
            <a:off x="6240016" y="2160000"/>
            <a:ext cx="5951983" cy="3609304"/>
          </a:xfrm>
          <a:prstGeom prst="rect">
            <a:avLst/>
          </a:prstGeom>
        </p:spPr>
        <p:txBody>
          <a:bodyPr lIns="0" tIns="0" rIns="540000" anchor="t" anchorCtr="0"/>
          <a:lstStyle>
            <a:lvl1pPr marL="162000" indent="-180000" algn="l">
              <a:buClr>
                <a:srgbClr val="5792C9"/>
              </a:buClr>
              <a:buFont typeface="Wingdings" charset="2"/>
              <a:buChar char="§"/>
              <a:defRPr sz="2000">
                <a:solidFill>
                  <a:schemeClr val="tx1"/>
                </a:solidFill>
              </a:defRPr>
            </a:lvl1pPr>
            <a:lvl2pPr marL="360000" indent="-180000" algn="l">
              <a:buClr>
                <a:srgbClr val="5792C9"/>
              </a:buClr>
              <a:buSzPct val="110000"/>
              <a:buFont typeface="Arial" charset="0"/>
              <a:buChar char="•"/>
              <a:defRPr sz="2000">
                <a:solidFill>
                  <a:schemeClr val="tx1"/>
                </a:solidFill>
              </a:defRPr>
            </a:lvl2pPr>
            <a:lvl3pPr marL="612000" indent="-216000" algn="l">
              <a:buClr>
                <a:srgbClr val="5792C9"/>
              </a:buClr>
              <a:buFont typeface=".AppleSystemUIFont" charset="-120"/>
              <a:buChar char="–"/>
              <a:defRPr sz="2000"/>
            </a:lvl3pPr>
            <a:lvl4pPr marL="864000" indent="-180000" algn="l">
              <a:buClr>
                <a:schemeClr val="tx1"/>
              </a:buClr>
              <a:buFont typeface=".AppleSystemUIFont" charset="-120"/>
              <a:buChar char="–"/>
              <a:defRPr sz="2000">
                <a:solidFill>
                  <a:schemeClr val="tx1"/>
                </a:solidFill>
              </a:defRPr>
            </a:lvl4pPr>
            <a:lvl5pPr marL="1080000" indent="-180000" algn="l">
              <a:buClr>
                <a:schemeClr val="bg2">
                  <a:lumMod val="50000"/>
                </a:schemeClr>
              </a:buClr>
              <a:buFont typeface=".AppleSystemUIFont" charset="-120"/>
              <a:buChar char="–"/>
              <a:defRPr sz="2000">
                <a:solidFill>
                  <a:schemeClr val="bg2">
                    <a:lumMod val="50000"/>
                  </a:schemeClr>
                </a:solidFill>
              </a:defRPr>
            </a:lvl5pPr>
            <a:lvl6pPr marL="1080000" indent="-180000" algn="l">
              <a:buClr>
                <a:schemeClr val="bg2">
                  <a:lumMod val="75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0"/>
            <a:r>
              <a:rPr lang="en-US"/>
              <a:t>List 1</a:t>
            </a:r>
          </a:p>
          <a:p>
            <a:pPr lvl="1"/>
            <a:r>
              <a:rPr lang="en-US"/>
              <a:t>List 2</a:t>
            </a:r>
          </a:p>
          <a:p>
            <a:pPr lvl="2"/>
            <a:r>
              <a:rPr lang="en-US"/>
              <a:t>List 3</a:t>
            </a:r>
          </a:p>
          <a:p>
            <a:pPr lvl="3"/>
            <a:r>
              <a:rPr lang="en-US"/>
              <a:t>List 4</a:t>
            </a:r>
          </a:p>
          <a:p>
            <a:pPr lvl="4"/>
            <a:r>
              <a:rPr lang="en-US"/>
              <a:t>List 5 </a:t>
            </a:r>
          </a:p>
        </p:txBody>
      </p:sp>
      <p:sp>
        <p:nvSpPr>
          <p:cNvPr id="14" name="Title Placeholder 1">
            <a:extLst>
              <a:ext uri="{FF2B5EF4-FFF2-40B4-BE49-F238E27FC236}">
                <a16:creationId xmlns:a16="http://schemas.microsoft.com/office/drawing/2014/main" id="{99583D8E-5B3B-3843-83A2-A85ED263569D}"/>
              </a:ext>
            </a:extLst>
          </p:cNvPr>
          <p:cNvSpPr>
            <a:spLocks noGrp="1"/>
          </p:cNvSpPr>
          <p:nvPr>
            <p:ph type="title" hasCustomPrompt="1"/>
          </p:nvPr>
        </p:nvSpPr>
        <p:spPr>
          <a:xfrm>
            <a:off x="6240016" y="1188000"/>
            <a:ext cx="5951983" cy="863895"/>
          </a:xfrm>
          <a:prstGeom prst="rect">
            <a:avLst/>
          </a:prstGeom>
          <a:noFill/>
        </p:spPr>
        <p:txBody>
          <a:bodyPr vert="horz" lIns="0" tIns="0" rIns="540000" bIns="45720" rtlCol="0" anchor="t" anchorCtr="0">
            <a:noAutofit/>
          </a:bodyPr>
          <a:lstStyle>
            <a:lvl1pPr>
              <a:defRPr sz="2800" b="1">
                <a:solidFill>
                  <a:srgbClr val="5792C9"/>
                </a:solidFill>
                <a:latin typeface="+mn-lt"/>
              </a:defRPr>
            </a:lvl1pPr>
          </a:lstStyle>
          <a:p>
            <a:r>
              <a:rPr lang="en-US"/>
              <a:t>Click to edit Section title</a:t>
            </a:r>
            <a:br>
              <a:rPr lang="en-US"/>
            </a:br>
            <a:r>
              <a:rPr lang="en-US"/>
              <a:t>lorem ipsum</a:t>
            </a:r>
          </a:p>
        </p:txBody>
      </p:sp>
      <p:sp>
        <p:nvSpPr>
          <p:cNvPr id="8" name="Text Placeholder 5">
            <a:extLst>
              <a:ext uri="{FF2B5EF4-FFF2-40B4-BE49-F238E27FC236}">
                <a16:creationId xmlns:a16="http://schemas.microsoft.com/office/drawing/2014/main" id="{8E2C7A0F-E71F-BB43-99DF-878861BE73E9}"/>
              </a:ext>
            </a:extLst>
          </p:cNvPr>
          <p:cNvSpPr>
            <a:spLocks noGrp="1"/>
          </p:cNvSpPr>
          <p:nvPr>
            <p:ph type="body" sz="quarter" idx="12" hasCustomPrompt="1"/>
          </p:nvPr>
        </p:nvSpPr>
        <p:spPr>
          <a:xfrm>
            <a:off x="-1" y="504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86217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98D-187B-F05F-81EB-5494F1402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49A63-C043-391A-8DB5-3BAE2D5E094D}"/>
              </a:ext>
            </a:extLst>
          </p:cNvPr>
          <p:cNvSpPr>
            <a:spLocks noGrp="1"/>
          </p:cNvSpPr>
          <p:nvPr>
            <p:ph type="dt" sz="half" idx="10"/>
          </p:nvPr>
        </p:nvSpPr>
        <p:spPr/>
        <p:txBody>
          <a:bodyPr/>
          <a:lstStyle/>
          <a:p>
            <a:fld id="{263BB19C-BF31-BC4C-A83D-3084712DA4DA}" type="datetimeFigureOut">
              <a:t>11/22/25</a:t>
            </a:fld>
            <a:endParaRPr lang="en-US"/>
          </a:p>
        </p:txBody>
      </p:sp>
      <p:sp>
        <p:nvSpPr>
          <p:cNvPr id="4" name="Footer Placeholder 3">
            <a:extLst>
              <a:ext uri="{FF2B5EF4-FFF2-40B4-BE49-F238E27FC236}">
                <a16:creationId xmlns:a16="http://schemas.microsoft.com/office/drawing/2014/main" id="{FDB4AFDB-5A93-67FE-7A2C-F657C088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8EF-5366-1945-6A17-C45A763D5DEA}"/>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51232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737F-3A2D-16D5-2937-2C62B1926FD2}"/>
              </a:ext>
            </a:extLst>
          </p:cNvPr>
          <p:cNvSpPr>
            <a:spLocks noGrp="1"/>
          </p:cNvSpPr>
          <p:nvPr>
            <p:ph type="dt" sz="half" idx="10"/>
          </p:nvPr>
        </p:nvSpPr>
        <p:spPr/>
        <p:txBody>
          <a:bodyPr/>
          <a:lstStyle/>
          <a:p>
            <a:fld id="{263BB19C-BF31-BC4C-A83D-3084712DA4DA}" type="datetimeFigureOut">
              <a:t>11/22/25</a:t>
            </a:fld>
            <a:endParaRPr lang="en-US"/>
          </a:p>
        </p:txBody>
      </p:sp>
      <p:sp>
        <p:nvSpPr>
          <p:cNvPr id="3" name="Footer Placeholder 2">
            <a:extLst>
              <a:ext uri="{FF2B5EF4-FFF2-40B4-BE49-F238E27FC236}">
                <a16:creationId xmlns:a16="http://schemas.microsoft.com/office/drawing/2014/main" id="{CE4510FE-251F-3650-E105-6A02B6C15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939D0-87F8-5A77-0350-5680398C5E6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595098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831-DF71-87B3-67A9-7E2895EAD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AB38B-9426-5219-BF88-CDF1B29A3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CC298-C34D-46B1-9FBF-0D3BDE9A9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7C71-5FCA-7733-09EE-D408381EA58C}"/>
              </a:ext>
            </a:extLst>
          </p:cNvPr>
          <p:cNvSpPr>
            <a:spLocks noGrp="1"/>
          </p:cNvSpPr>
          <p:nvPr>
            <p:ph type="dt" sz="half" idx="10"/>
          </p:nvPr>
        </p:nvSpPr>
        <p:spPr/>
        <p:txBody>
          <a:bodyPr/>
          <a:lstStyle/>
          <a:p>
            <a:fld id="{263BB19C-BF31-BC4C-A83D-3084712DA4DA}" type="datetimeFigureOut">
              <a:t>11/22/25</a:t>
            </a:fld>
            <a:endParaRPr lang="en-US"/>
          </a:p>
        </p:txBody>
      </p:sp>
      <p:sp>
        <p:nvSpPr>
          <p:cNvPr id="6" name="Footer Placeholder 5">
            <a:extLst>
              <a:ext uri="{FF2B5EF4-FFF2-40B4-BE49-F238E27FC236}">
                <a16:creationId xmlns:a16="http://schemas.microsoft.com/office/drawing/2014/main" id="{82B00BDA-431F-2D13-BBF3-94D79F8EA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030D-EEBF-B6C5-EF08-208B889792E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28159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1AD3-F912-540D-ABD7-8DDC035F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E896E-AAC7-BD19-7070-631AB6995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71F012-6ED5-99A2-DB48-43DC1386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8E42C-4301-43EC-82DE-01DE0540310A}"/>
              </a:ext>
            </a:extLst>
          </p:cNvPr>
          <p:cNvSpPr>
            <a:spLocks noGrp="1"/>
          </p:cNvSpPr>
          <p:nvPr>
            <p:ph type="dt" sz="half" idx="10"/>
          </p:nvPr>
        </p:nvSpPr>
        <p:spPr/>
        <p:txBody>
          <a:bodyPr/>
          <a:lstStyle/>
          <a:p>
            <a:fld id="{263BB19C-BF31-BC4C-A83D-3084712DA4DA}" type="datetimeFigureOut">
              <a:t>11/22/25</a:t>
            </a:fld>
            <a:endParaRPr lang="en-US"/>
          </a:p>
        </p:txBody>
      </p:sp>
      <p:sp>
        <p:nvSpPr>
          <p:cNvPr id="6" name="Footer Placeholder 5">
            <a:extLst>
              <a:ext uri="{FF2B5EF4-FFF2-40B4-BE49-F238E27FC236}">
                <a16:creationId xmlns:a16="http://schemas.microsoft.com/office/drawing/2014/main" id="{A179654A-947C-974F-44D5-2A99CB6E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99988-8AF4-68EB-8B84-FA06160AC7B3}"/>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12946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07-3134-019A-C960-232684BC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7900E-5E1C-DE09-E1AD-1D1D8C17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C7320-E7E7-431C-D568-582066789939}"/>
              </a:ext>
            </a:extLst>
          </p:cNvPr>
          <p:cNvSpPr>
            <a:spLocks noGrp="1"/>
          </p:cNvSpPr>
          <p:nvPr>
            <p:ph type="dt" sz="half" idx="10"/>
          </p:nvPr>
        </p:nvSpPr>
        <p:spPr/>
        <p:txBody>
          <a:bodyPr/>
          <a:lstStyle/>
          <a:p>
            <a:fld id="{263BB19C-BF31-BC4C-A83D-3084712DA4DA}" type="datetimeFigureOut">
              <a:t>11/22/25</a:t>
            </a:fld>
            <a:endParaRPr lang="en-US"/>
          </a:p>
        </p:txBody>
      </p:sp>
      <p:sp>
        <p:nvSpPr>
          <p:cNvPr id="5" name="Footer Placeholder 4">
            <a:extLst>
              <a:ext uri="{FF2B5EF4-FFF2-40B4-BE49-F238E27FC236}">
                <a16:creationId xmlns:a16="http://schemas.microsoft.com/office/drawing/2014/main" id="{F8797C18-F5C0-2E09-F261-2EAB2A6E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FC60-C42C-5D83-7E4A-2001E4CD703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81453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0442-542A-E9F1-641B-A990A413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0833-5D3B-1656-959A-15BABF79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4E5D-BD64-C0DD-0D89-40DE3357F33B}"/>
              </a:ext>
            </a:extLst>
          </p:cNvPr>
          <p:cNvSpPr>
            <a:spLocks noGrp="1"/>
          </p:cNvSpPr>
          <p:nvPr>
            <p:ph type="dt" sz="half" idx="10"/>
          </p:nvPr>
        </p:nvSpPr>
        <p:spPr/>
        <p:txBody>
          <a:bodyPr/>
          <a:lstStyle/>
          <a:p>
            <a:fld id="{263BB19C-BF31-BC4C-A83D-3084712DA4DA}" type="datetimeFigureOut">
              <a:t>11/22/25</a:t>
            </a:fld>
            <a:endParaRPr lang="en-US"/>
          </a:p>
        </p:txBody>
      </p:sp>
      <p:sp>
        <p:nvSpPr>
          <p:cNvPr id="5" name="Footer Placeholder 4">
            <a:extLst>
              <a:ext uri="{FF2B5EF4-FFF2-40B4-BE49-F238E27FC236}">
                <a16:creationId xmlns:a16="http://schemas.microsoft.com/office/drawing/2014/main" id="{606986EF-6BD4-1A67-EFBF-0133EF1BE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83EA8-457A-700C-AD53-13233605113B}"/>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67138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1EEA8EE-B0CD-79F7-3CC5-3D0F5B6A4223}"/>
              </a:ext>
            </a:extLst>
          </p:cNvPr>
          <p:cNvCxnSpPr>
            <a:cxnSpLocks/>
          </p:cNvCxnSpPr>
          <p:nvPr userDrawn="1"/>
        </p:nvCxnSpPr>
        <p:spPr>
          <a:xfrm>
            <a:off x="443170" y="1080246"/>
            <a:ext cx="111557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38">
            <a:extLst>
              <a:ext uri="{FF2B5EF4-FFF2-40B4-BE49-F238E27FC236}">
                <a16:creationId xmlns:a16="http://schemas.microsoft.com/office/drawing/2014/main" id="{2D532D14-37A1-94A4-0E5C-DC4CBC1CB572}"/>
              </a:ext>
            </a:extLst>
          </p:cNvPr>
          <p:cNvSpPr>
            <a:spLocks noGrp="1"/>
          </p:cNvSpPr>
          <p:nvPr>
            <p:ph type="title" hasCustomPrompt="1"/>
          </p:nvPr>
        </p:nvSpPr>
        <p:spPr>
          <a:xfrm>
            <a:off x="484463" y="31353"/>
            <a:ext cx="10515600" cy="1048894"/>
          </a:xfrm>
        </p:spPr>
        <p:txBody>
          <a:bodyPr/>
          <a:lstStyle/>
          <a:p>
            <a:r>
              <a:rPr lang="en-GB" dirty="0"/>
              <a:t>Blank slide</a:t>
            </a:r>
            <a:endParaRPr lang="en-US" dirty="0"/>
          </a:p>
        </p:txBody>
      </p:sp>
      <p:sp>
        <p:nvSpPr>
          <p:cNvPr id="8" name="Subtitle 2">
            <a:extLst>
              <a:ext uri="{FF2B5EF4-FFF2-40B4-BE49-F238E27FC236}">
                <a16:creationId xmlns:a16="http://schemas.microsoft.com/office/drawing/2014/main" id="{161EAA8D-6383-2F09-62A8-F2D0DE2EB583}"/>
              </a:ext>
            </a:extLst>
          </p:cNvPr>
          <p:cNvSpPr>
            <a:spLocks noGrp="1"/>
          </p:cNvSpPr>
          <p:nvPr>
            <p:ph type="subTitle" idx="1" hasCustomPrompt="1"/>
          </p:nvPr>
        </p:nvSpPr>
        <p:spPr>
          <a:xfrm>
            <a:off x="447869" y="1195556"/>
            <a:ext cx="10552193" cy="354945"/>
          </a:xfrm>
        </p:spPr>
        <p:txBody>
          <a:bodyPr>
            <a:normAutofit/>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Tree>
    <p:extLst>
      <p:ext uri="{BB962C8B-B14F-4D97-AF65-F5344CB8AC3E}">
        <p14:creationId xmlns:p14="http://schemas.microsoft.com/office/powerpoint/2010/main" val="789581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1" y="6355494"/>
            <a:ext cx="12214585" cy="502505"/>
          </a:xfrm>
          <a:prstGeom prst="rect">
            <a:avLst/>
          </a:prstGeom>
          <a:gradFill>
            <a:gsLst>
              <a:gs pos="0">
                <a:schemeClr val="tx1">
                  <a:lumMod val="65000"/>
                  <a:lumOff val="35000"/>
                </a:schemeClr>
              </a:gs>
              <a:gs pos="100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7"/>
          </a:p>
        </p:txBody>
      </p:sp>
      <p:sp>
        <p:nvSpPr>
          <p:cNvPr id="2" name="Title 1"/>
          <p:cNvSpPr>
            <a:spLocks noGrp="1"/>
          </p:cNvSpPr>
          <p:nvPr>
            <p:ph type="title" hasCustomPrompt="1"/>
          </p:nvPr>
        </p:nvSpPr>
        <p:spPr>
          <a:xfrm>
            <a:off x="913776" y="432774"/>
            <a:ext cx="10364450" cy="873952"/>
          </a:xfrm>
          <a:noFill/>
          <a:ln>
            <a:noFill/>
          </a:ln>
        </p:spPr>
        <p:txBody>
          <a:bodyPr>
            <a:normAutofit/>
          </a:bodyPr>
          <a:lstStyle>
            <a:lvl1pPr algn="l">
              <a:defRPr sz="3446" b="1" i="0" cap="none" spc="-123"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quarter" idx="13" hasCustomPrompt="1"/>
          </p:nvPr>
        </p:nvSpPr>
        <p:spPr>
          <a:xfrm>
            <a:off x="913774" y="1408669"/>
            <a:ext cx="10363826" cy="4396916"/>
          </a:xfrm>
        </p:spPr>
        <p:txBody>
          <a:bodyPr/>
          <a:lstStyle>
            <a:lvl1pPr marL="281368" indent="-281368">
              <a:lnSpc>
                <a:spcPct val="100000"/>
              </a:lnSpc>
              <a:buClr>
                <a:srgbClr val="626DA6"/>
              </a:buClr>
              <a:buFont typeface="Arial" panose="020B0604020202020204" pitchFamily="34" charset="0"/>
              <a:buChar char="•"/>
              <a:defRPr sz="2462" b="1" cap="none">
                <a:latin typeface="+mj-lt"/>
              </a:defRPr>
            </a:lvl1pPr>
            <a:lvl2pPr marL="844105" indent="-281368">
              <a:lnSpc>
                <a:spcPct val="100000"/>
              </a:lnSpc>
              <a:buClr>
                <a:srgbClr val="636DA6"/>
              </a:buClr>
              <a:buSzPct val="65000"/>
              <a:buFont typeface="Courier New" panose="02070309020205020404" pitchFamily="49" charset="0"/>
              <a:buChar char="o"/>
              <a:defRPr sz="2215" cap="none">
                <a:solidFill>
                  <a:schemeClr val="tx1">
                    <a:lumMod val="65000"/>
                    <a:lumOff val="35000"/>
                  </a:schemeClr>
                </a:solidFill>
              </a:defRPr>
            </a:lvl2pPr>
            <a:lvl3pPr marL="1477173" indent="-351701">
              <a:lnSpc>
                <a:spcPct val="100000"/>
              </a:lnSpc>
              <a:buClr>
                <a:srgbClr val="636DA6"/>
              </a:buClr>
              <a:buSzPct val="80000"/>
              <a:buFont typeface="LucidaGrande" panose="020B0600040502020204" pitchFamily="34" charset="0"/>
              <a:buChar char="-"/>
              <a:defRPr sz="1723" cap="none"/>
            </a:lvl3pPr>
            <a:lvl4pPr>
              <a:defRPr sz="1477" cap="none"/>
            </a:lvl4pPr>
            <a:lvl5pPr>
              <a:defRPr sz="1231" cap="none"/>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cxnSp>
        <p:nvCxnSpPr>
          <p:cNvPr id="8" name="Straight Connector 7"/>
          <p:cNvCxnSpPr/>
          <p:nvPr userDrawn="1"/>
        </p:nvCxnSpPr>
        <p:spPr>
          <a:xfrm>
            <a:off x="913775" y="1258438"/>
            <a:ext cx="103644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userDrawn="1"/>
        </p:nvCxnSpPr>
        <p:spPr>
          <a:xfrm>
            <a:off x="1699298" y="647899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D5805EA-5037-B64B-888B-14915A0DDF16}"/>
              </a:ext>
            </a:extLst>
          </p:cNvPr>
          <p:cNvGrpSpPr/>
          <p:nvPr userDrawn="1"/>
        </p:nvGrpSpPr>
        <p:grpSpPr>
          <a:xfrm>
            <a:off x="1886184" y="6424081"/>
            <a:ext cx="2607987" cy="367288"/>
            <a:chOff x="2712763" y="6171665"/>
            <a:chExt cx="4723381" cy="563201"/>
          </a:xfrm>
        </p:grpSpPr>
        <p:pic>
          <p:nvPicPr>
            <p:cNvPr id="4" name="Picture 3">
              <a:extLst>
                <a:ext uri="{FF2B5EF4-FFF2-40B4-BE49-F238E27FC236}">
                  <a16:creationId xmlns:a16="http://schemas.microsoft.com/office/drawing/2014/main" id="{C5AA372B-311B-6546-BB26-FFD3A953CA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2763" y="6171665"/>
              <a:ext cx="666510" cy="563201"/>
            </a:xfrm>
            <a:prstGeom prst="rect">
              <a:avLst/>
            </a:prstGeom>
          </p:spPr>
        </p:pic>
        <p:pic>
          <p:nvPicPr>
            <p:cNvPr id="7" name="Picture 6">
              <a:extLst>
                <a:ext uri="{FF2B5EF4-FFF2-40B4-BE49-F238E27FC236}">
                  <a16:creationId xmlns:a16="http://schemas.microsoft.com/office/drawing/2014/main" id="{A296483D-7BD1-5648-866B-5B18762572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8769" y="6311345"/>
              <a:ext cx="4467375" cy="261341"/>
            </a:xfrm>
            <a:prstGeom prst="rect">
              <a:avLst/>
            </a:prstGeom>
          </p:spPr>
        </p:pic>
      </p:grpSp>
      <p:pic>
        <p:nvPicPr>
          <p:cNvPr id="9" name="Picture 8" descr="A picture containing drawing&#10;&#10;Description automatically generated">
            <a:extLst>
              <a:ext uri="{FF2B5EF4-FFF2-40B4-BE49-F238E27FC236}">
                <a16:creationId xmlns:a16="http://schemas.microsoft.com/office/drawing/2014/main" id="{701E337F-3EE6-A549-9ABD-1C47027B91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pic>
        <p:nvPicPr>
          <p:cNvPr id="13" name="Picture 12" descr="A close up of a sign&#10;&#10;Description automatically generated">
            <a:extLst>
              <a:ext uri="{FF2B5EF4-FFF2-40B4-BE49-F238E27FC236}">
                <a16:creationId xmlns:a16="http://schemas.microsoft.com/office/drawing/2014/main" id="{4C447BF1-249E-BD46-9E83-820DBF7DF6D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56823" y="6389214"/>
            <a:ext cx="870128" cy="435064"/>
          </a:xfrm>
          <a:prstGeom prst="rect">
            <a:avLst/>
          </a:prstGeom>
        </p:spPr>
      </p:pic>
      <p:cxnSp>
        <p:nvCxnSpPr>
          <p:cNvPr id="17" name="Straight Connector 16">
            <a:extLst>
              <a:ext uri="{FF2B5EF4-FFF2-40B4-BE49-F238E27FC236}">
                <a16:creationId xmlns:a16="http://schemas.microsoft.com/office/drawing/2014/main" id="{55E158E8-7AB7-AF4A-9F76-028D08DB98DA}"/>
              </a:ext>
            </a:extLst>
          </p:cNvPr>
          <p:cNvCxnSpPr>
            <a:cxnSpLocks/>
          </p:cNvCxnSpPr>
          <p:nvPr userDrawn="1"/>
        </p:nvCxnSpPr>
        <p:spPr>
          <a:xfrm>
            <a:off x="4709198" y="64493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sign&#10;&#10;Description automatically generated">
            <a:extLst>
              <a:ext uri="{FF2B5EF4-FFF2-40B4-BE49-F238E27FC236}">
                <a16:creationId xmlns:a16="http://schemas.microsoft.com/office/drawing/2014/main" id="{4D0F2368-448F-9343-8E9E-4C0B09AA692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13303" y="6436683"/>
            <a:ext cx="1778000" cy="360101"/>
          </a:xfrm>
          <a:prstGeom prst="rect">
            <a:avLst/>
          </a:prstGeom>
        </p:spPr>
      </p:pic>
      <p:cxnSp>
        <p:nvCxnSpPr>
          <p:cNvPr id="20" name="Straight Connector 19">
            <a:extLst>
              <a:ext uri="{FF2B5EF4-FFF2-40B4-BE49-F238E27FC236}">
                <a16:creationId xmlns:a16="http://schemas.microsoft.com/office/drawing/2014/main" id="{CCF92B81-6DFB-C84F-B6B2-CC39F8E76DE7}"/>
              </a:ext>
            </a:extLst>
          </p:cNvPr>
          <p:cNvCxnSpPr>
            <a:cxnSpLocks/>
          </p:cNvCxnSpPr>
          <p:nvPr userDrawn="1"/>
        </p:nvCxnSpPr>
        <p:spPr>
          <a:xfrm>
            <a:off x="6074854" y="64620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74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656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188000"/>
            <a:ext cx="12204522" cy="360040"/>
          </a:xfrm>
          <a:prstGeom prst="rect">
            <a:avLst/>
          </a:prstGeom>
          <a:noFill/>
        </p:spPr>
        <p:txBody>
          <a:bodyPr vert="horz" lIns="540000" tIns="0" rIns="2880000" bIns="45720" rtlCol="0" anchor="t" anchorCtr="0">
            <a:noAutofit/>
          </a:bodyPr>
          <a:lstStyle>
            <a:lvl1pPr>
              <a:defRPr sz="2200" b="1">
                <a:solidFill>
                  <a:srgbClr val="5792C9"/>
                </a:solidFill>
                <a:latin typeface="+mn-lt"/>
              </a:defRPr>
            </a:lvl1pPr>
          </a:lstStyle>
          <a:p>
            <a:r>
              <a:rPr lang="en-US"/>
              <a:t>Click to edit title</a:t>
            </a:r>
          </a:p>
        </p:txBody>
      </p:sp>
      <p:sp>
        <p:nvSpPr>
          <p:cNvPr id="7" name="Text Placeholder 5">
            <a:extLst>
              <a:ext uri="{FF2B5EF4-FFF2-40B4-BE49-F238E27FC236}">
                <a16:creationId xmlns:a16="http://schemas.microsoft.com/office/drawing/2014/main" id="{BF1CB7F7-5499-4B4D-B455-C61D53845A55}"/>
              </a:ext>
            </a:extLst>
          </p:cNvPr>
          <p:cNvSpPr>
            <a:spLocks noGrp="1"/>
          </p:cNvSpPr>
          <p:nvPr>
            <p:ph type="body" sz="quarter" idx="12" hasCustomPrompt="1"/>
          </p:nvPr>
        </p:nvSpPr>
        <p:spPr>
          <a:xfrm>
            <a:off x="-1" y="468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295025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188000"/>
            <a:ext cx="3681895" cy="4473296"/>
          </a:xfrm>
          <a:prstGeom prst="rect">
            <a:avLst/>
          </a:prstGeom>
          <a:solidFill>
            <a:srgbClr val="5792C9">
              <a:alpha val="21000"/>
            </a:srgbClr>
          </a:solidFill>
        </p:spPr>
        <p:txBody>
          <a:bodyPr vert="horz" lIns="180000" tIns="180000" rIns="180000" bIns="180000" rtlCol="0" anchor="t" anchorCtr="0">
            <a:normAutofit/>
          </a:bodyPr>
          <a:lstStyle>
            <a:lvl1pPr>
              <a:defRPr sz="1800" b="1" baseline="0">
                <a:solidFill>
                  <a:srgbClr val="5792C9"/>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188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
        <p:nvSpPr>
          <p:cNvPr id="7" name="Text Placeholder 5">
            <a:extLst>
              <a:ext uri="{FF2B5EF4-FFF2-40B4-BE49-F238E27FC236}">
                <a16:creationId xmlns:a16="http://schemas.microsoft.com/office/drawing/2014/main" id="{4AB57E31-58FC-B942-88CB-138F827EA6E6}"/>
              </a:ext>
            </a:extLst>
          </p:cNvPr>
          <p:cNvSpPr>
            <a:spLocks noGrp="1"/>
          </p:cNvSpPr>
          <p:nvPr>
            <p:ph type="body" sz="quarter" idx="12" hasCustomPrompt="1"/>
          </p:nvPr>
        </p:nvSpPr>
        <p:spPr>
          <a:xfrm>
            <a:off x="-1" y="468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121326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D8F646-5F3D-0C96-AC66-E6997C3C4210}"/>
              </a:ext>
            </a:extLst>
          </p:cNvPr>
          <p:cNvSpPr>
            <a:spLocks noGrp="1" noRot="1" noMove="1" noResize="1" noEditPoints="1" noAdjustHandles="1" noChangeArrowheads="1" noChangeShapeType="1"/>
          </p:cNvSpPr>
          <p:nvPr userDrawn="1"/>
        </p:nvSpPr>
        <p:spPr>
          <a:xfrm>
            <a:off x="0" y="0"/>
            <a:ext cx="12192000" cy="42882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35036C-CA16-5394-D5CA-033664A3A1A2}"/>
              </a:ext>
            </a:extLst>
          </p:cNvPr>
          <p:cNvPicPr>
            <a:picLocks noGrp="1" noRot="1" noChangeAspect="1" noMove="1" noResize="1" noEditPoints="1" noAdjustHandles="1" noChangeArrowheads="1" noChangeShapeType="1" noCrop="1"/>
          </p:cNvPicPr>
          <p:nvPr userDrawn="1"/>
        </p:nvPicPr>
        <p:blipFill>
          <a:blip r:embed="rId2" cstate="print">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6474373" y="0"/>
            <a:ext cx="5717626" cy="4288220"/>
          </a:xfrm>
          <a:prstGeom prst="rect">
            <a:avLst/>
          </a:prstGeom>
        </p:spPr>
      </p:pic>
      <p:sp>
        <p:nvSpPr>
          <p:cNvPr id="2" name="Title 1">
            <a:extLst>
              <a:ext uri="{FF2B5EF4-FFF2-40B4-BE49-F238E27FC236}">
                <a16:creationId xmlns:a16="http://schemas.microsoft.com/office/drawing/2014/main" id="{4806EF85-C834-39AD-A4C9-585EDAF48606}"/>
              </a:ext>
            </a:extLst>
          </p:cNvPr>
          <p:cNvSpPr>
            <a:spLocks noGrp="1"/>
          </p:cNvSpPr>
          <p:nvPr>
            <p:ph type="ctrTitle"/>
          </p:nvPr>
        </p:nvSpPr>
        <p:spPr>
          <a:xfrm>
            <a:off x="457200" y="1808545"/>
            <a:ext cx="9144000" cy="2479675"/>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A820945-669C-5735-3DD7-127B3E0D0201}"/>
              </a:ext>
            </a:extLst>
          </p:cNvPr>
          <p:cNvSpPr>
            <a:spLocks noGrp="1"/>
          </p:cNvSpPr>
          <p:nvPr>
            <p:ph type="subTitle" idx="1"/>
          </p:nvPr>
        </p:nvSpPr>
        <p:spPr>
          <a:xfrm>
            <a:off x="457200" y="437435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23CC-17BE-5365-CEB9-3FD614902CA3}"/>
              </a:ext>
            </a:extLst>
          </p:cNvPr>
          <p:cNvSpPr>
            <a:spLocks noGrp="1"/>
          </p:cNvSpPr>
          <p:nvPr>
            <p:ph type="dt" sz="half" idx="10"/>
          </p:nvPr>
        </p:nvSpPr>
        <p:spPr/>
        <p:txBody>
          <a:bodyPr/>
          <a:lstStyle/>
          <a:p>
            <a:fld id="{263BB19C-BF31-BC4C-A83D-3084712DA4DA}" type="datetimeFigureOut">
              <a:t>11/22/25</a:t>
            </a:fld>
            <a:endParaRPr lang="en-US"/>
          </a:p>
        </p:txBody>
      </p:sp>
      <p:sp>
        <p:nvSpPr>
          <p:cNvPr id="5" name="Footer Placeholder 4">
            <a:extLst>
              <a:ext uri="{FF2B5EF4-FFF2-40B4-BE49-F238E27FC236}">
                <a16:creationId xmlns:a16="http://schemas.microsoft.com/office/drawing/2014/main" id="{2546386E-67FB-F8C5-5E61-1AF4302D4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C35C-0710-4A75-ABF8-147290E753A8}"/>
              </a:ext>
            </a:extLst>
          </p:cNvPr>
          <p:cNvSpPr>
            <a:spLocks noGrp="1"/>
          </p:cNvSpPr>
          <p:nvPr>
            <p:ph type="sldNum" sz="quarter" idx="12"/>
          </p:nvPr>
        </p:nvSpPr>
        <p:spPr/>
        <p:txBody>
          <a:bodyPr/>
          <a:lstStyle/>
          <a:p>
            <a:fld id="{48125607-3CCB-FC49-88FF-D0E21707BB11}" type="slidenum">
              <a:t>‹#›</a:t>
            </a:fld>
            <a:endParaRPr lang="en-US"/>
          </a:p>
        </p:txBody>
      </p:sp>
      <p:sp>
        <p:nvSpPr>
          <p:cNvPr id="9" name="TextBox 8">
            <a:extLst>
              <a:ext uri="{FF2B5EF4-FFF2-40B4-BE49-F238E27FC236}">
                <a16:creationId xmlns:a16="http://schemas.microsoft.com/office/drawing/2014/main" id="{F3AD210F-177D-0257-BFED-231219BA2024}"/>
              </a:ext>
            </a:extLst>
          </p:cNvPr>
          <p:cNvSpPr txBox="1"/>
          <p:nvPr userDrawn="1"/>
        </p:nvSpPr>
        <p:spPr>
          <a:xfrm>
            <a:off x="-5253" y="914017"/>
            <a:ext cx="4534391" cy="400110"/>
          </a:xfrm>
          <a:prstGeom prst="rect">
            <a:avLst/>
          </a:prstGeom>
          <a:solidFill>
            <a:schemeClr val="accent2"/>
          </a:solidFill>
        </p:spPr>
        <p:txBody>
          <a:bodyPr wrap="square" lIns="180000" rIns="180000">
            <a:spAutoFit/>
          </a:bodyPr>
          <a:lstStyle/>
          <a:p>
            <a:pPr algn="r"/>
            <a:r>
              <a:rPr lang="en-US" sz="2000" b="1" i="0" spc="500" baseline="0">
                <a:solidFill>
                  <a:schemeClr val="tx2"/>
                </a:solidFill>
                <a:latin typeface="Avenir Black" panose="02000503020000020003" pitchFamily="2" charset="0"/>
              </a:rPr>
              <a:t>WHO EPI-WIN DIGEST</a:t>
            </a:r>
          </a:p>
        </p:txBody>
      </p:sp>
      <p:grpSp>
        <p:nvGrpSpPr>
          <p:cNvPr id="98" name="Group 97">
            <a:extLst>
              <a:ext uri="{FF2B5EF4-FFF2-40B4-BE49-F238E27FC236}">
                <a16:creationId xmlns:a16="http://schemas.microsoft.com/office/drawing/2014/main" id="{59FD0655-9A2B-F56D-98EC-DD19E8C49935}"/>
              </a:ext>
            </a:extLst>
          </p:cNvPr>
          <p:cNvGrpSpPr/>
          <p:nvPr userDrawn="1"/>
        </p:nvGrpSpPr>
        <p:grpSpPr>
          <a:xfrm>
            <a:off x="11377534" y="279942"/>
            <a:ext cx="563886" cy="3780823"/>
            <a:chOff x="11581420" y="279942"/>
            <a:chExt cx="360000" cy="2413779"/>
          </a:xfrm>
        </p:grpSpPr>
        <p:pic>
          <p:nvPicPr>
            <p:cNvPr id="51" name="Graphic 50">
              <a:extLst>
                <a:ext uri="{FF2B5EF4-FFF2-40B4-BE49-F238E27FC236}">
                  <a16:creationId xmlns:a16="http://schemas.microsoft.com/office/drawing/2014/main" id="{195FD391-E83A-9149-5ADB-12D7DD6BA9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1654" y="279942"/>
              <a:ext cx="219533" cy="323901"/>
            </a:xfrm>
            <a:prstGeom prst="rect">
              <a:avLst/>
            </a:prstGeom>
          </p:spPr>
        </p:pic>
        <p:pic>
          <p:nvPicPr>
            <p:cNvPr id="69" name="Graphic 68">
              <a:extLst>
                <a:ext uri="{FF2B5EF4-FFF2-40B4-BE49-F238E27FC236}">
                  <a16:creationId xmlns:a16="http://schemas.microsoft.com/office/drawing/2014/main" id="{17DB8334-30FC-B964-E682-60A0B541A42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605052" y="800564"/>
              <a:ext cx="312736" cy="323901"/>
            </a:xfrm>
            <a:prstGeom prst="rect">
              <a:avLst/>
            </a:prstGeom>
          </p:spPr>
        </p:pic>
        <p:pic>
          <p:nvPicPr>
            <p:cNvPr id="87" name="Graphic 86">
              <a:extLst>
                <a:ext uri="{FF2B5EF4-FFF2-40B4-BE49-F238E27FC236}">
                  <a16:creationId xmlns:a16="http://schemas.microsoft.com/office/drawing/2014/main" id="{7B1C6507-EEA7-75F3-F66B-B063DA21A3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03694" y="1841808"/>
              <a:ext cx="115453" cy="323901"/>
            </a:xfrm>
            <a:prstGeom prst="rect">
              <a:avLst/>
            </a:prstGeom>
          </p:spPr>
        </p:pic>
        <p:pic>
          <p:nvPicPr>
            <p:cNvPr id="77" name="Graphic 76">
              <a:extLst>
                <a:ext uri="{FF2B5EF4-FFF2-40B4-BE49-F238E27FC236}">
                  <a16:creationId xmlns:a16="http://schemas.microsoft.com/office/drawing/2014/main" id="{8DEF7177-3A4E-0C58-256A-9826027C6C4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67534" y="1321186"/>
              <a:ext cx="187773" cy="323901"/>
            </a:xfrm>
            <a:prstGeom prst="rect">
              <a:avLst/>
            </a:prstGeom>
          </p:spPr>
        </p:pic>
        <p:pic>
          <p:nvPicPr>
            <p:cNvPr id="97" name="Graphic 96" descr="Ui Ux with solid fill">
              <a:extLst>
                <a:ext uri="{FF2B5EF4-FFF2-40B4-BE49-F238E27FC236}">
                  <a16:creationId xmlns:a16="http://schemas.microsoft.com/office/drawing/2014/main" id="{000AF2D5-FD16-52C5-10BD-306505C029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581420" y="2333721"/>
              <a:ext cx="360000" cy="360000"/>
            </a:xfrm>
            <a:prstGeom prst="rect">
              <a:avLst/>
            </a:prstGeom>
          </p:spPr>
        </p:pic>
      </p:grpSp>
      <p:pic>
        <p:nvPicPr>
          <p:cNvPr id="100" name="Picture 99" descr="A black and white sign with white text&#10;&#10;Description automatically generated">
            <a:extLst>
              <a:ext uri="{FF2B5EF4-FFF2-40B4-BE49-F238E27FC236}">
                <a16:creationId xmlns:a16="http://schemas.microsoft.com/office/drawing/2014/main" id="{3F92CB6A-9DD3-8621-D4A7-261A8AAA5709}"/>
              </a:ext>
            </a:extLst>
          </p:cNvPr>
          <p:cNvPicPr>
            <a:picLocks noChangeAspect="1"/>
          </p:cNvPicPr>
          <p:nvPr userDrawn="1"/>
        </p:nvPicPr>
        <p:blipFill>
          <a:blip r:embed="rId13"/>
          <a:stretch>
            <a:fillRect/>
          </a:stretch>
        </p:blipFill>
        <p:spPr>
          <a:xfrm>
            <a:off x="457200" y="345249"/>
            <a:ext cx="1450975" cy="442035"/>
          </a:xfrm>
          <a:prstGeom prst="rect">
            <a:avLst/>
          </a:prstGeom>
        </p:spPr>
      </p:pic>
      <p:sp>
        <p:nvSpPr>
          <p:cNvPr id="101" name="Rectangle 100">
            <a:extLst>
              <a:ext uri="{FF2B5EF4-FFF2-40B4-BE49-F238E27FC236}">
                <a16:creationId xmlns:a16="http://schemas.microsoft.com/office/drawing/2014/main" id="{DE860CC7-4A6E-B4B8-D9A0-D0042D36BEF1}"/>
              </a:ext>
            </a:extLst>
          </p:cNvPr>
          <p:cNvSpPr/>
          <p:nvPr userDrawn="1"/>
        </p:nvSpPr>
        <p:spPr>
          <a:xfrm>
            <a:off x="342900" y="6378575"/>
            <a:ext cx="302895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16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C4A51-D0C2-E828-1B68-8FAF8DDE0BB2}"/>
              </a:ext>
            </a:extLst>
          </p:cNvPr>
          <p:cNvSpPr/>
          <p:nvPr userDrawn="1"/>
        </p:nvSpPr>
        <p:spPr>
          <a:xfrm>
            <a:off x="0" y="0"/>
            <a:ext cx="12192000" cy="1234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EB7B5-846B-E06B-7802-1419E1321B18}"/>
              </a:ext>
            </a:extLst>
          </p:cNvPr>
          <p:cNvPicPr>
            <a:picLocks noGrp="1" noRot="1" noMove="1" noResize="1" noEditPoints="1" noAdjustHandles="1" noChangeArrowheads="1" noChangeShapeType="1" noCrop="1"/>
          </p:cNvPicPr>
          <p:nvPr userDrawn="1"/>
        </p:nvPicPr>
        <p:blipFill>
          <a:blip r:embed="rId2" cstate="print">
            <a:alphaModFix amt="25000"/>
            <a:duotone>
              <a:prstClr val="black"/>
              <a:schemeClr val="accent4">
                <a:tint val="45000"/>
                <a:satMod val="400000"/>
              </a:schemeClr>
            </a:duotone>
            <a:extLst>
              <a:ext uri="{28A0092B-C50C-407E-A947-70E740481C1C}">
                <a14:useLocalDpi xmlns:a14="http://schemas.microsoft.com/office/drawing/2010/main"/>
              </a:ext>
            </a:extLst>
          </a:blip>
          <a:srcRect l="-786" t="15857" b="40971"/>
          <a:stretch/>
        </p:blipFill>
        <p:spPr>
          <a:xfrm>
            <a:off x="8349521" y="1"/>
            <a:ext cx="3842478" cy="1234440"/>
          </a:xfrm>
          <a:prstGeom prst="rect">
            <a:avLst/>
          </a:prstGeom>
        </p:spPr>
      </p:pic>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11/22/25</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13" name="Straight Connector 12">
            <a:extLst>
              <a:ext uri="{FF2B5EF4-FFF2-40B4-BE49-F238E27FC236}">
                <a16:creationId xmlns:a16="http://schemas.microsoft.com/office/drawing/2014/main" id="{A265C0AB-1630-BC40-0577-3DAE02480931}"/>
              </a:ext>
            </a:extLst>
          </p:cNvPr>
          <p:cNvCxnSpPr/>
          <p:nvPr userDrawn="1"/>
        </p:nvCxnSpPr>
        <p:spPr>
          <a:xfrm>
            <a:off x="457200" y="330200"/>
            <a:ext cx="112776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81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11/22/25</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8" name="Straight Connector 7">
            <a:extLst>
              <a:ext uri="{FF2B5EF4-FFF2-40B4-BE49-F238E27FC236}">
                <a16:creationId xmlns:a16="http://schemas.microsoft.com/office/drawing/2014/main" id="{A9240CA0-D6BC-98AF-CB94-2E99D66E1295}"/>
              </a:ext>
            </a:extLst>
          </p:cNvPr>
          <p:cNvCxnSpPr/>
          <p:nvPr userDrawn="1"/>
        </p:nvCxnSpPr>
        <p:spPr>
          <a:xfrm>
            <a:off x="457200" y="330200"/>
            <a:ext cx="112776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50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A33-396A-80EA-8DE7-C6A3B6E5581E}"/>
              </a:ext>
            </a:extLst>
          </p:cNvPr>
          <p:cNvSpPr>
            <a:spLocks noGrp="1"/>
          </p:cNvSpPr>
          <p:nvPr>
            <p:ph type="title"/>
          </p:nvPr>
        </p:nvSpPr>
        <p:spPr>
          <a:xfrm>
            <a:off x="457200" y="1709738"/>
            <a:ext cx="112649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49013-0DBA-7B3B-BCB5-2AABB7FBD20D}"/>
              </a:ext>
            </a:extLst>
          </p:cNvPr>
          <p:cNvSpPr>
            <a:spLocks noGrp="1"/>
          </p:cNvSpPr>
          <p:nvPr>
            <p:ph type="body" idx="1"/>
          </p:nvPr>
        </p:nvSpPr>
        <p:spPr>
          <a:xfrm>
            <a:off x="457200" y="4589463"/>
            <a:ext cx="112649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A61CB-F889-9621-B8AD-3676F87C1B6E}"/>
              </a:ext>
            </a:extLst>
          </p:cNvPr>
          <p:cNvSpPr>
            <a:spLocks noGrp="1"/>
          </p:cNvSpPr>
          <p:nvPr>
            <p:ph type="dt" sz="half" idx="10"/>
          </p:nvPr>
        </p:nvSpPr>
        <p:spPr/>
        <p:txBody>
          <a:bodyPr/>
          <a:lstStyle/>
          <a:p>
            <a:fld id="{263BB19C-BF31-BC4C-A83D-3084712DA4DA}" type="datetimeFigureOut">
              <a:t>11/22/25</a:t>
            </a:fld>
            <a:endParaRPr lang="en-US"/>
          </a:p>
        </p:txBody>
      </p:sp>
      <p:sp>
        <p:nvSpPr>
          <p:cNvPr id="5" name="Footer Placeholder 4">
            <a:extLst>
              <a:ext uri="{FF2B5EF4-FFF2-40B4-BE49-F238E27FC236}">
                <a16:creationId xmlns:a16="http://schemas.microsoft.com/office/drawing/2014/main" id="{99759E4B-48F3-5861-00DA-EF49F4D8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C1887-877C-1E50-165B-77EABD438DF8}"/>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4133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8448-36B0-C08E-1C34-C25543E76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314CE-4168-098B-0041-673B15681966}"/>
              </a:ext>
            </a:extLst>
          </p:cNvPr>
          <p:cNvSpPr>
            <a:spLocks noGrp="1"/>
          </p:cNvSpPr>
          <p:nvPr>
            <p:ph sz="half" idx="1"/>
          </p:nvPr>
        </p:nvSpPr>
        <p:spPr>
          <a:xfrm>
            <a:off x="457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EC306-1654-BFDA-8994-FECADBBD1962}"/>
              </a:ext>
            </a:extLst>
          </p:cNvPr>
          <p:cNvSpPr>
            <a:spLocks noGrp="1"/>
          </p:cNvSpPr>
          <p:nvPr>
            <p:ph sz="half" idx="2"/>
          </p:nvPr>
        </p:nvSpPr>
        <p:spPr>
          <a:xfrm>
            <a:off x="6172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B9A72-0532-3545-A79A-85A23D9CF663}"/>
              </a:ext>
            </a:extLst>
          </p:cNvPr>
          <p:cNvSpPr>
            <a:spLocks noGrp="1"/>
          </p:cNvSpPr>
          <p:nvPr>
            <p:ph type="dt" sz="half" idx="10"/>
          </p:nvPr>
        </p:nvSpPr>
        <p:spPr/>
        <p:txBody>
          <a:bodyPr/>
          <a:lstStyle/>
          <a:p>
            <a:fld id="{263BB19C-BF31-BC4C-A83D-3084712DA4DA}" type="datetimeFigureOut">
              <a:t>11/22/25</a:t>
            </a:fld>
            <a:endParaRPr lang="en-US"/>
          </a:p>
        </p:txBody>
      </p:sp>
      <p:sp>
        <p:nvSpPr>
          <p:cNvPr id="6" name="Footer Placeholder 5">
            <a:extLst>
              <a:ext uri="{FF2B5EF4-FFF2-40B4-BE49-F238E27FC236}">
                <a16:creationId xmlns:a16="http://schemas.microsoft.com/office/drawing/2014/main" id="{2BDD6D08-6AA6-E41D-DC12-9ED8CE24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519D-9457-AD2E-B5FA-ED90FFD3E6FD}"/>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50797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301-026E-90B4-3907-D923561A74E4}"/>
              </a:ext>
            </a:extLst>
          </p:cNvPr>
          <p:cNvSpPr>
            <a:spLocks noGrp="1"/>
          </p:cNvSpPr>
          <p:nvPr>
            <p:ph type="title"/>
          </p:nvPr>
        </p:nvSpPr>
        <p:spPr>
          <a:xfrm>
            <a:off x="457200" y="365125"/>
            <a:ext cx="1128077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F34D8-A54F-86B0-D31D-95C1990DCD0F}"/>
              </a:ext>
            </a:extLst>
          </p:cNvPr>
          <p:cNvSpPr>
            <a:spLocks noGrp="1"/>
          </p:cNvSpPr>
          <p:nvPr>
            <p:ph type="body" idx="1"/>
          </p:nvPr>
        </p:nvSpPr>
        <p:spPr>
          <a:xfrm>
            <a:off x="457200" y="1753849"/>
            <a:ext cx="5540375"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9AE89-4AE0-54BF-2B89-A26DEFC2F7B1}"/>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BA874-B7AC-3158-70ED-AD0544FFC0F2}"/>
              </a:ext>
            </a:extLst>
          </p:cNvPr>
          <p:cNvSpPr>
            <a:spLocks noGrp="1"/>
          </p:cNvSpPr>
          <p:nvPr>
            <p:ph type="body" sz="quarter" idx="3"/>
          </p:nvPr>
        </p:nvSpPr>
        <p:spPr>
          <a:xfrm>
            <a:off x="6172200" y="1753849"/>
            <a:ext cx="5562600"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D9EC6-1D22-D4A6-4BD0-0F423017E9A2}"/>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F5B1C-5801-AAE9-0D03-C13FD379B820}"/>
              </a:ext>
            </a:extLst>
          </p:cNvPr>
          <p:cNvSpPr>
            <a:spLocks noGrp="1"/>
          </p:cNvSpPr>
          <p:nvPr>
            <p:ph type="dt" sz="half" idx="10"/>
          </p:nvPr>
        </p:nvSpPr>
        <p:spPr/>
        <p:txBody>
          <a:bodyPr/>
          <a:lstStyle/>
          <a:p>
            <a:fld id="{263BB19C-BF31-BC4C-A83D-3084712DA4DA}" type="datetimeFigureOut">
              <a:t>11/22/25</a:t>
            </a:fld>
            <a:endParaRPr lang="en-US"/>
          </a:p>
        </p:txBody>
      </p:sp>
      <p:sp>
        <p:nvSpPr>
          <p:cNvPr id="8" name="Footer Placeholder 7">
            <a:extLst>
              <a:ext uri="{FF2B5EF4-FFF2-40B4-BE49-F238E27FC236}">
                <a16:creationId xmlns:a16="http://schemas.microsoft.com/office/drawing/2014/main" id="{06BD6DBF-FFC6-7CAA-73E5-8FDA3EE1C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9E877-185B-6501-8583-757DF85F8D4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4072715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5"/>
          <a:srcRect t="53808" r="8574" b="12115"/>
          <a:stretch/>
        </p:blipFill>
        <p:spPr>
          <a:xfrm>
            <a:off x="9296401" y="0"/>
            <a:ext cx="2895600" cy="449707"/>
          </a:xfrm>
          <a:prstGeom prst="rect">
            <a:avLst/>
          </a:prstGeom>
        </p:spPr>
      </p:pic>
      <p:cxnSp>
        <p:nvCxnSpPr>
          <p:cNvPr id="5" name="Connettore 1 31">
            <a:extLst>
              <a:ext uri="{FF2B5EF4-FFF2-40B4-BE49-F238E27FC236}">
                <a16:creationId xmlns:a16="http://schemas.microsoft.com/office/drawing/2014/main" id="{A404F81B-237A-2048-9BA4-0D5B4B6AFB7E}"/>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2F7AEFE-1625-FC4A-AC32-4661ACD8DDCE}"/>
              </a:ext>
            </a:extLst>
          </p:cNvPr>
          <p:cNvSpPr txBox="1">
            <a:spLocks/>
          </p:cNvSpPr>
          <p:nvPr userDrawn="1"/>
        </p:nvSpPr>
        <p:spPr>
          <a:xfrm>
            <a:off x="0" y="6435622"/>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Epi WIN Webinar, November 28</a:t>
            </a:r>
            <a:r>
              <a:rPr lang="en-US" baseline="30000"/>
              <a:t>th</a:t>
            </a:r>
            <a:r>
              <a:rPr lang="en-US"/>
              <a:t>, 2024</a:t>
            </a:r>
          </a:p>
        </p:txBody>
      </p:sp>
    </p:spTree>
    <p:extLst>
      <p:ext uri="{BB962C8B-B14F-4D97-AF65-F5344CB8AC3E}">
        <p14:creationId xmlns:p14="http://schemas.microsoft.com/office/powerpoint/2010/main" val="181755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E924-449B-7F83-897B-417AE181E8E2}"/>
              </a:ext>
            </a:extLst>
          </p:cNvPr>
          <p:cNvSpPr>
            <a:spLocks noGrp="1"/>
          </p:cNvSpPr>
          <p:nvPr>
            <p:ph type="title"/>
          </p:nvPr>
        </p:nvSpPr>
        <p:spPr>
          <a:xfrm>
            <a:off x="457200" y="365125"/>
            <a:ext cx="11277600" cy="869315"/>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C48E3FF-9D7A-BB80-45A7-9AF6788811C3}"/>
              </a:ext>
            </a:extLst>
          </p:cNvPr>
          <p:cNvSpPr>
            <a:spLocks noGrp="1"/>
          </p:cNvSpPr>
          <p:nvPr>
            <p:ph type="body" idx="1"/>
          </p:nvPr>
        </p:nvSpPr>
        <p:spPr>
          <a:xfrm>
            <a:off x="457200" y="1481959"/>
            <a:ext cx="11277600" cy="4695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F9B3-35AD-CAE0-8470-2F3F53D47CCD}"/>
              </a:ext>
            </a:extLst>
          </p:cNvPr>
          <p:cNvSpPr>
            <a:spLocks noGrp="1"/>
          </p:cNvSpPr>
          <p:nvPr>
            <p:ph type="dt" sz="half" idx="2"/>
          </p:nvPr>
        </p:nvSpPr>
        <p:spPr>
          <a:xfrm>
            <a:off x="8707005" y="6378575"/>
            <a:ext cx="1305910"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263BB19C-BF31-BC4C-A83D-3084712DA4DA}" type="datetimeFigureOut">
              <a:t>11/22/25</a:t>
            </a:fld>
            <a:endParaRPr lang="en-US"/>
          </a:p>
        </p:txBody>
      </p:sp>
      <p:sp>
        <p:nvSpPr>
          <p:cNvPr id="5" name="Footer Placeholder 4">
            <a:extLst>
              <a:ext uri="{FF2B5EF4-FFF2-40B4-BE49-F238E27FC236}">
                <a16:creationId xmlns:a16="http://schemas.microsoft.com/office/drawing/2014/main" id="{1EF68B9C-B029-8232-EAEE-A39E3C7C5074}"/>
              </a:ext>
            </a:extLst>
          </p:cNvPr>
          <p:cNvSpPr>
            <a:spLocks noGrp="1"/>
          </p:cNvSpPr>
          <p:nvPr>
            <p:ph type="ftr" sz="quarter" idx="3"/>
          </p:nvPr>
        </p:nvSpPr>
        <p:spPr>
          <a:xfrm>
            <a:off x="5286375" y="6378575"/>
            <a:ext cx="2630214" cy="228600"/>
          </a:xfrm>
          <a:prstGeom prst="rect">
            <a:avLst/>
          </a:prstGeom>
        </p:spPr>
        <p:txBody>
          <a:bodyPr vert="horz" lIns="91440" tIns="45720" rIns="91440" bIns="45720" rtlCol="0" anchor="ctr"/>
          <a:lstStyle>
            <a:lvl1pPr algn="l">
              <a:defRPr sz="1200" b="1" i="0" spc="200" baseline="0">
                <a:solidFill>
                  <a:schemeClr val="tx2"/>
                </a:solidFill>
                <a:latin typeface="Aptos ExtraBold"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6EF3510-CB7E-786F-79D1-82F40DCA0ABE}"/>
              </a:ext>
            </a:extLst>
          </p:cNvPr>
          <p:cNvSpPr>
            <a:spLocks noGrp="1"/>
          </p:cNvSpPr>
          <p:nvPr>
            <p:ph type="sldNum" sz="quarter" idx="4"/>
          </p:nvPr>
        </p:nvSpPr>
        <p:spPr>
          <a:xfrm>
            <a:off x="8020135" y="6378575"/>
            <a:ext cx="583324"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48125607-3CCB-FC49-88FF-D0E21707BB11}" type="slidenum">
              <a:rPr lang="en-US"/>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1B617F27-A966-E19A-E045-2578718E3A50}"/>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451831" y="6330622"/>
            <a:ext cx="1282969" cy="390853"/>
          </a:xfrm>
          <a:prstGeom prst="rect">
            <a:avLst/>
          </a:prstGeom>
        </p:spPr>
      </p:pic>
      <p:sp>
        <p:nvSpPr>
          <p:cNvPr id="10" name="TextBox 9">
            <a:extLst>
              <a:ext uri="{FF2B5EF4-FFF2-40B4-BE49-F238E27FC236}">
                <a16:creationId xmlns:a16="http://schemas.microsoft.com/office/drawing/2014/main" id="{60D68516-0A78-E646-685E-BA5F869DAEEC}"/>
              </a:ext>
            </a:extLst>
          </p:cNvPr>
          <p:cNvSpPr txBox="1"/>
          <p:nvPr userDrawn="1"/>
        </p:nvSpPr>
        <p:spPr>
          <a:xfrm>
            <a:off x="337278" y="6375146"/>
            <a:ext cx="4759377" cy="276999"/>
          </a:xfrm>
          <a:prstGeom prst="rect">
            <a:avLst/>
          </a:prstGeom>
          <a:noFill/>
        </p:spPr>
        <p:txBody>
          <a:bodyPr wrap="square">
            <a:spAutoFit/>
          </a:bodyPr>
          <a:lstStyle/>
          <a:p>
            <a:r>
              <a:rPr lang="en-US" sz="1200" b="1" i="0" spc="500" baseline="0">
                <a:solidFill>
                  <a:schemeClr val="accent1"/>
                </a:solidFill>
                <a:latin typeface="Avenir Black" panose="02000503020000020003" pitchFamily="2" charset="0"/>
              </a:rPr>
              <a:t>WHO EPI-WIN DIGEST</a:t>
            </a:r>
          </a:p>
        </p:txBody>
      </p:sp>
    </p:spTree>
    <p:extLst>
      <p:ext uri="{BB962C8B-B14F-4D97-AF65-F5344CB8AC3E}">
        <p14:creationId xmlns:p14="http://schemas.microsoft.com/office/powerpoint/2010/main" val="37085384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2800" b="1" i="0" kern="1200">
          <a:solidFill>
            <a:schemeClr val="tx2"/>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publications/i/item/B09385"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20E8-C9BE-B2FA-8056-1F42D087A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DE9A4-95A9-72E2-DB11-BE277E6AD3BA}"/>
              </a:ext>
            </a:extLst>
          </p:cNvPr>
          <p:cNvSpPr>
            <a:spLocks noGrp="1"/>
          </p:cNvSpPr>
          <p:nvPr>
            <p:ph type="ctrTitle"/>
          </p:nvPr>
        </p:nvSpPr>
        <p:spPr>
          <a:xfrm>
            <a:off x="457200" y="1808545"/>
            <a:ext cx="9144000" cy="1950655"/>
          </a:xfrm>
        </p:spPr>
        <p:txBody>
          <a:bodyPr>
            <a:normAutofit/>
          </a:bodyPr>
          <a:lstStyle/>
          <a:p>
            <a:r>
              <a:rPr lang="en-PH" sz="3600" b="1" dirty="0">
                <a:latin typeface="+mn-lt"/>
              </a:rPr>
              <a:t>Seasonal Influenza Vaccination</a:t>
            </a:r>
            <a:r>
              <a:rPr lang="en-PH" sz="3600" b="1" i="0" dirty="0">
                <a:effectLst/>
                <a:latin typeface="+mn-lt"/>
              </a:rPr>
              <a:t>: </a:t>
            </a:r>
            <a:r>
              <a:rPr lang="en-PH" sz="3600" b="1" i="0" dirty="0">
                <a:solidFill>
                  <a:schemeClr val="accent2"/>
                </a:solidFill>
                <a:effectLst/>
                <a:latin typeface="+mn-lt"/>
              </a:rPr>
              <a:t>Protecting the vulnerable</a:t>
            </a:r>
            <a:endParaRPr lang="en-US" sz="3600" dirty="0">
              <a:solidFill>
                <a:schemeClr val="accent2"/>
              </a:solidFill>
              <a:latin typeface="+mn-lt"/>
            </a:endParaRPr>
          </a:p>
        </p:txBody>
      </p:sp>
      <p:sp>
        <p:nvSpPr>
          <p:cNvPr id="3" name="Subtitle 2">
            <a:extLst>
              <a:ext uri="{FF2B5EF4-FFF2-40B4-BE49-F238E27FC236}">
                <a16:creationId xmlns:a16="http://schemas.microsoft.com/office/drawing/2014/main" id="{DB981237-2B5E-D410-1E07-8CF4099658B3}"/>
              </a:ext>
            </a:extLst>
          </p:cNvPr>
          <p:cNvSpPr>
            <a:spLocks noGrp="1"/>
          </p:cNvSpPr>
          <p:nvPr>
            <p:ph type="subTitle" idx="1"/>
          </p:nvPr>
        </p:nvSpPr>
        <p:spPr/>
        <p:txBody>
          <a:bodyPr/>
          <a:lstStyle/>
          <a:p>
            <a:r>
              <a:rPr lang="en-US" dirty="0"/>
              <a:t>1 October 2025</a:t>
            </a:r>
          </a:p>
        </p:txBody>
      </p:sp>
    </p:spTree>
    <p:extLst>
      <p:ext uri="{BB962C8B-B14F-4D97-AF65-F5344CB8AC3E}">
        <p14:creationId xmlns:p14="http://schemas.microsoft.com/office/powerpoint/2010/main" val="234018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D2D5A-41E1-4B03-9228-A1FDB95F24EC}"/>
              </a:ext>
            </a:extLst>
          </p:cNvPr>
          <p:cNvSpPr>
            <a:spLocks noGrp="1"/>
          </p:cNvSpPr>
          <p:nvPr>
            <p:ph type="title"/>
          </p:nvPr>
        </p:nvSpPr>
        <p:spPr/>
        <p:txBody>
          <a:bodyPr>
            <a:normAutofit fontScale="90000"/>
          </a:bodyPr>
          <a:lstStyle/>
          <a:p>
            <a:pPr algn="ctr"/>
            <a:r>
              <a:rPr lang="en-US"/>
              <a:t>Global Influenza Strategy 2019-2030: </a:t>
            </a:r>
            <a:br>
              <a:rPr lang="en-US"/>
            </a:br>
            <a:r>
              <a:rPr lang="en-US"/>
              <a:t>Influenza prevention and control is a global priority</a:t>
            </a:r>
            <a:endParaRPr lang="en-GB"/>
          </a:p>
        </p:txBody>
      </p:sp>
      <p:sp>
        <p:nvSpPr>
          <p:cNvPr id="3" name="Slide Number Placeholder 2">
            <a:extLst>
              <a:ext uri="{FF2B5EF4-FFF2-40B4-BE49-F238E27FC236}">
                <a16:creationId xmlns:a16="http://schemas.microsoft.com/office/drawing/2014/main" id="{52A9582B-618C-4918-9B7C-4AB7A786DC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77"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477" b="0" i="0" u="none" strike="noStrike" kern="1200" cap="none" spc="0" normalizeH="0" baseline="0" noProof="0">
              <a:ln>
                <a:noFill/>
              </a:ln>
              <a:solidFill>
                <a:srgbClr val="FFFFFF">
                  <a:lumMod val="85000"/>
                </a:srgbClr>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9DE50F9D-E12A-4CC3-A875-FD5F74FC6E81}"/>
              </a:ext>
            </a:extLst>
          </p:cNvPr>
          <p:cNvSpPr txBox="1"/>
          <p:nvPr/>
        </p:nvSpPr>
        <p:spPr>
          <a:xfrm>
            <a:off x="387929" y="4432382"/>
            <a:ext cx="2575791" cy="1569660"/>
          </a:xfrm>
          <a:prstGeom prst="rect">
            <a:avLst/>
          </a:prstGeom>
          <a:solidFill>
            <a:sysClr val="window" lastClr="FFFFFF"/>
          </a:solidFill>
          <a:ln w="28575">
            <a:solidFill>
              <a:schemeClr val="accent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a:ea typeface="+mn-ea"/>
                <a:cs typeface="+mn-cs"/>
              </a:rPr>
              <a:t>Vision for 2030</a:t>
            </a:r>
            <a:endParaRPr kumimoji="0" lang="en-US" sz="1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Calibri" panose="020F0502020204030204"/>
                <a:ea typeface="+mn-ea"/>
                <a:cs typeface="+mn-cs"/>
              </a:rPr>
              <a:t>Attainment of the highest possible influenza prevention, control and preparedness to safeguard the health of all people</a:t>
            </a:r>
            <a:endParaRPr kumimoji="0" lang="en-GB" sz="1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D5306A7-BCAE-4CAF-86C7-DAE8170BB6B9}"/>
              </a:ext>
            </a:extLst>
          </p:cNvPr>
          <p:cNvPicPr>
            <a:picLocks noChangeAspect="1"/>
          </p:cNvPicPr>
          <p:nvPr/>
        </p:nvPicPr>
        <p:blipFill rotWithShape="1">
          <a:blip r:embed="rId3"/>
          <a:srcRect l="8654" t="14054" r="7940" b="9108"/>
          <a:stretch/>
        </p:blipFill>
        <p:spPr>
          <a:xfrm>
            <a:off x="3157947" y="1775647"/>
            <a:ext cx="8906166" cy="4444283"/>
          </a:xfrm>
          <a:prstGeom prst="rect">
            <a:avLst/>
          </a:prstGeom>
        </p:spPr>
      </p:pic>
      <p:pic>
        <p:nvPicPr>
          <p:cNvPr id="7" name="Picture 6">
            <a:extLst>
              <a:ext uri="{FF2B5EF4-FFF2-40B4-BE49-F238E27FC236}">
                <a16:creationId xmlns:a16="http://schemas.microsoft.com/office/drawing/2014/main" id="{8DADA542-BBCF-4896-94CE-5EEC403472F7}"/>
              </a:ext>
            </a:extLst>
          </p:cNvPr>
          <p:cNvPicPr>
            <a:picLocks noChangeAspect="1"/>
          </p:cNvPicPr>
          <p:nvPr/>
        </p:nvPicPr>
        <p:blipFill rotWithShape="1">
          <a:blip r:embed="rId4"/>
          <a:srcRect l="15868" t="4116" r="12747" b="3545"/>
          <a:stretch/>
        </p:blipFill>
        <p:spPr>
          <a:xfrm>
            <a:off x="329286" y="1358878"/>
            <a:ext cx="2828661" cy="2786717"/>
          </a:xfrm>
          <a:prstGeom prst="rect">
            <a:avLst/>
          </a:prstGeom>
        </p:spPr>
      </p:pic>
    </p:spTree>
    <p:extLst>
      <p:ext uri="{BB962C8B-B14F-4D97-AF65-F5344CB8AC3E}">
        <p14:creationId xmlns:p14="http://schemas.microsoft.com/office/powerpoint/2010/main" val="324475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D5B7-874A-D2CF-9727-B0E17E1FA560}"/>
              </a:ext>
            </a:extLst>
          </p:cNvPr>
          <p:cNvSpPr>
            <a:spLocks noGrp="1"/>
          </p:cNvSpPr>
          <p:nvPr>
            <p:ph type="title"/>
          </p:nvPr>
        </p:nvSpPr>
        <p:spPr/>
        <p:txBody>
          <a:bodyPr/>
          <a:lstStyle/>
          <a:p>
            <a:r>
              <a:rPr lang="en-US" dirty="0"/>
              <a:t>Importance of seasonal influenza vaccination </a:t>
            </a:r>
          </a:p>
        </p:txBody>
      </p:sp>
      <p:sp>
        <p:nvSpPr>
          <p:cNvPr id="4" name="Slide Number Placeholder 3">
            <a:extLst>
              <a:ext uri="{FF2B5EF4-FFF2-40B4-BE49-F238E27FC236}">
                <a16:creationId xmlns:a16="http://schemas.microsoft.com/office/drawing/2014/main" id="{F8BF93C8-03BE-99CA-B6D9-1C8D0CDBB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77"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77" b="0" i="0" u="none" strike="noStrike" kern="1200" cap="none" spc="0" normalizeH="0" baseline="0" noProof="0">
              <a:ln>
                <a:noFill/>
              </a:ln>
              <a:solidFill>
                <a:srgbClr val="FFFFFF">
                  <a:lumMod val="85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6529523-486D-9D14-5CCF-BC72F4C2CCA8}"/>
              </a:ext>
            </a:extLst>
          </p:cNvPr>
          <p:cNvPicPr>
            <a:picLocks noChangeAspect="1"/>
          </p:cNvPicPr>
          <p:nvPr/>
        </p:nvPicPr>
        <p:blipFill rotWithShape="1">
          <a:blip r:embed="rId2"/>
          <a:srcRect t="7383"/>
          <a:stretch/>
        </p:blipFill>
        <p:spPr>
          <a:xfrm>
            <a:off x="5356883" y="2835628"/>
            <a:ext cx="5921343" cy="2965375"/>
          </a:xfrm>
          <a:prstGeom prst="rect">
            <a:avLst/>
          </a:prstGeom>
        </p:spPr>
      </p:pic>
      <p:sp>
        <p:nvSpPr>
          <p:cNvPr id="3" name="TextBox 2">
            <a:extLst>
              <a:ext uri="{FF2B5EF4-FFF2-40B4-BE49-F238E27FC236}">
                <a16:creationId xmlns:a16="http://schemas.microsoft.com/office/drawing/2014/main" id="{FC47B7BF-3DA4-1AD5-39D8-68C2F88ABB5E}"/>
              </a:ext>
            </a:extLst>
          </p:cNvPr>
          <p:cNvSpPr txBox="1"/>
          <p:nvPr/>
        </p:nvSpPr>
        <p:spPr>
          <a:xfrm>
            <a:off x="501111" y="1389443"/>
            <a:ext cx="7347489" cy="646331"/>
          </a:xfrm>
          <a:prstGeom prst="rect">
            <a:avLst/>
          </a:prstGeom>
          <a:noFill/>
        </p:spPr>
        <p:txBody>
          <a:bodyPr wrap="square">
            <a:spAutoFit/>
          </a:bodyPr>
          <a:lstStyle/>
          <a:p>
            <a:pPr lvl="1"/>
            <a:r>
              <a:rPr lang="en-US" sz="1800" b="1" dirty="0">
                <a:solidFill>
                  <a:schemeClr val="tx1"/>
                </a:solidFill>
              </a:rPr>
              <a:t>WHO recommends all countries consider introducing or expanding their seasonal influenza vaccination </a:t>
            </a:r>
            <a:r>
              <a:rPr lang="en-US" sz="1800" b="1" dirty="0" err="1">
                <a:solidFill>
                  <a:schemeClr val="tx1"/>
                </a:solidFill>
              </a:rPr>
              <a:t>programme</a:t>
            </a:r>
            <a:r>
              <a:rPr lang="en-US" sz="1800" b="1" dirty="0">
                <a:solidFill>
                  <a:schemeClr val="tx1"/>
                </a:solidFill>
              </a:rPr>
              <a:t>. </a:t>
            </a:r>
          </a:p>
        </p:txBody>
      </p:sp>
      <p:sp>
        <p:nvSpPr>
          <p:cNvPr id="5" name="TextBox 4">
            <a:extLst>
              <a:ext uri="{FF2B5EF4-FFF2-40B4-BE49-F238E27FC236}">
                <a16:creationId xmlns:a16="http://schemas.microsoft.com/office/drawing/2014/main" id="{94DCDD73-0D95-F2F3-2AD2-0E09DAAC9493}"/>
              </a:ext>
            </a:extLst>
          </p:cNvPr>
          <p:cNvSpPr txBox="1"/>
          <p:nvPr/>
        </p:nvSpPr>
        <p:spPr>
          <a:xfrm>
            <a:off x="501111" y="4970006"/>
            <a:ext cx="4544568" cy="830997"/>
          </a:xfrm>
          <a:prstGeom prst="rect">
            <a:avLst/>
          </a:prstGeom>
          <a:noFill/>
        </p:spPr>
        <p:txBody>
          <a:bodyPr wrap="square">
            <a:spAutoFit/>
          </a:bodyPr>
          <a:lstStyle/>
          <a:p>
            <a:pPr lvl="1" algn="ctr"/>
            <a:r>
              <a:rPr lang="en-US" sz="1600" b="1" dirty="0">
                <a:solidFill>
                  <a:srgbClr val="C00000"/>
                </a:solidFill>
              </a:rPr>
              <a:t>Target group selection should be driven by national disease burden, priorities, resources, programmatic feasibility</a:t>
            </a:r>
          </a:p>
        </p:txBody>
      </p:sp>
      <p:pic>
        <p:nvPicPr>
          <p:cNvPr id="7" name="Picture 6">
            <a:extLst>
              <a:ext uri="{FF2B5EF4-FFF2-40B4-BE49-F238E27FC236}">
                <a16:creationId xmlns:a16="http://schemas.microsoft.com/office/drawing/2014/main" id="{FEECCC04-9E70-2ED9-F9BB-382AD15BE0DC}"/>
              </a:ext>
            </a:extLst>
          </p:cNvPr>
          <p:cNvPicPr>
            <a:picLocks noChangeAspect="1"/>
          </p:cNvPicPr>
          <p:nvPr/>
        </p:nvPicPr>
        <p:blipFill>
          <a:blip r:embed="rId3"/>
          <a:srcRect l="32850" t="26350" r="32950" b="6520"/>
          <a:stretch/>
        </p:blipFill>
        <p:spPr>
          <a:xfrm>
            <a:off x="1722693" y="2440450"/>
            <a:ext cx="2305609" cy="2431268"/>
          </a:xfrm>
          <a:prstGeom prst="rect">
            <a:avLst/>
          </a:prstGeom>
        </p:spPr>
      </p:pic>
      <p:sp>
        <p:nvSpPr>
          <p:cNvPr id="8" name="TextBox 7">
            <a:extLst>
              <a:ext uri="{FF2B5EF4-FFF2-40B4-BE49-F238E27FC236}">
                <a16:creationId xmlns:a16="http://schemas.microsoft.com/office/drawing/2014/main" id="{C4F04C1C-4BC1-FD89-F6F3-AE9B7FFBF3CD}"/>
              </a:ext>
            </a:extLst>
          </p:cNvPr>
          <p:cNvSpPr txBox="1"/>
          <p:nvPr/>
        </p:nvSpPr>
        <p:spPr>
          <a:xfrm>
            <a:off x="5356883" y="2312773"/>
            <a:ext cx="5921343" cy="369332"/>
          </a:xfrm>
          <a:prstGeom prst="rect">
            <a:avLst/>
          </a:prstGeom>
          <a:noFill/>
        </p:spPr>
        <p:txBody>
          <a:bodyPr wrap="square" rtlCol="0">
            <a:spAutoFit/>
          </a:bodyPr>
          <a:lstStyle/>
          <a:p>
            <a:r>
              <a:rPr lang="en-US" b="1" dirty="0"/>
              <a:t>Benefits of seasonal influenza vaccination</a:t>
            </a:r>
          </a:p>
        </p:txBody>
      </p:sp>
    </p:spTree>
    <p:extLst>
      <p:ext uri="{BB962C8B-B14F-4D97-AF65-F5344CB8AC3E}">
        <p14:creationId xmlns:p14="http://schemas.microsoft.com/office/powerpoint/2010/main" val="161399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4335-D1C2-F02B-5843-C58060B2C821}"/>
              </a:ext>
            </a:extLst>
          </p:cNvPr>
          <p:cNvSpPr>
            <a:spLocks noGrp="1"/>
          </p:cNvSpPr>
          <p:nvPr>
            <p:ph type="title"/>
          </p:nvPr>
        </p:nvSpPr>
        <p:spPr/>
        <p:txBody>
          <a:bodyPr/>
          <a:lstStyle/>
          <a:p>
            <a:r>
              <a:rPr lang="en-US" dirty="0"/>
              <a:t>Identifying the impact of influenza vaccination </a:t>
            </a:r>
          </a:p>
        </p:txBody>
      </p:sp>
      <p:sp>
        <p:nvSpPr>
          <p:cNvPr id="3" name="Content Placeholder 2">
            <a:extLst>
              <a:ext uri="{FF2B5EF4-FFF2-40B4-BE49-F238E27FC236}">
                <a16:creationId xmlns:a16="http://schemas.microsoft.com/office/drawing/2014/main" id="{E1DD9041-E852-2244-BD22-F1D1069BB944}"/>
              </a:ext>
            </a:extLst>
          </p:cNvPr>
          <p:cNvSpPr>
            <a:spLocks noGrp="1"/>
          </p:cNvSpPr>
          <p:nvPr>
            <p:ph sz="half" idx="1"/>
          </p:nvPr>
        </p:nvSpPr>
        <p:spPr>
          <a:xfrm>
            <a:off x="457200" y="1364105"/>
            <a:ext cx="6477000" cy="4812858"/>
          </a:xfrm>
        </p:spPr>
        <p:txBody>
          <a:bodyPr>
            <a:normAutofit/>
          </a:bodyPr>
          <a:lstStyle/>
          <a:p>
            <a:r>
              <a:rPr lang="en-PH" dirty="0"/>
              <a:t>Influenza vaccination impact is assessed by:</a:t>
            </a:r>
          </a:p>
          <a:p>
            <a:pPr lvl="1"/>
            <a:r>
              <a:rPr lang="en-PH" dirty="0"/>
              <a:t>Quantifying averted deaths, hospitalizations, and medical visits.</a:t>
            </a:r>
          </a:p>
          <a:p>
            <a:pPr lvl="1"/>
            <a:r>
              <a:rPr lang="en-PH" dirty="0"/>
              <a:t>Estimating the impact of existing vaccination campaigns and the potential impact of introducing vaccines in new settings.</a:t>
            </a:r>
          </a:p>
          <a:p>
            <a:pPr lvl="1"/>
            <a:r>
              <a:rPr lang="en-PH" dirty="0"/>
              <a:t>Comparing vaccine types and formulations to optimize public health outcomes.</a:t>
            </a:r>
          </a:p>
          <a:p>
            <a:r>
              <a:rPr lang="en-PH" dirty="0"/>
              <a:t>These data support:</a:t>
            </a:r>
          </a:p>
          <a:p>
            <a:pPr lvl="1"/>
            <a:r>
              <a:rPr lang="en-PH" dirty="0"/>
              <a:t>Advocacy efforts for vaccination programs.</a:t>
            </a:r>
          </a:p>
          <a:p>
            <a:pPr lvl="1"/>
            <a:r>
              <a:rPr lang="en-PH" dirty="0"/>
              <a:t>Risk communication to populations.</a:t>
            </a:r>
          </a:p>
          <a:p>
            <a:pPr lvl="1"/>
            <a:r>
              <a:rPr lang="en-PH" dirty="0"/>
              <a:t>Economic evaluations of vaccination benefits.</a:t>
            </a:r>
          </a:p>
          <a:p>
            <a:r>
              <a:rPr lang="en-PH" dirty="0">
                <a:hlinkClick r:id="rId3"/>
              </a:rPr>
              <a:t>https://www.who.int/publications/i/item/B09385</a:t>
            </a:r>
            <a:r>
              <a:rPr lang="en-PH" dirty="0"/>
              <a:t> </a:t>
            </a:r>
            <a:endParaRPr lang="en-US" dirty="0"/>
          </a:p>
        </p:txBody>
      </p:sp>
      <p:pic>
        <p:nvPicPr>
          <p:cNvPr id="5" name="Content Placeholder 4" descr="A white cover with colorful dots&#10;&#10;AI-generated content may be incorrect.">
            <a:extLst>
              <a:ext uri="{FF2B5EF4-FFF2-40B4-BE49-F238E27FC236}">
                <a16:creationId xmlns:a16="http://schemas.microsoft.com/office/drawing/2014/main" id="{67D813EA-8348-3B40-2ECA-AC0F01B06F60}"/>
              </a:ext>
            </a:extLst>
          </p:cNvPr>
          <p:cNvPicPr>
            <a:picLocks noGrp="1" noChangeAspect="1"/>
          </p:cNvPicPr>
          <p:nvPr>
            <p:ph sz="half" idx="2"/>
          </p:nvPr>
        </p:nvPicPr>
        <p:blipFill>
          <a:blip r:embed="rId4"/>
          <a:stretch>
            <a:fillRect/>
          </a:stretch>
        </p:blipFill>
        <p:spPr>
          <a:xfrm>
            <a:off x="7762642" y="1363663"/>
            <a:ext cx="3448516" cy="4813300"/>
          </a:xfrm>
          <a:prstGeom prst="rect">
            <a:avLst/>
          </a:prstGeom>
        </p:spPr>
      </p:pic>
    </p:spTree>
    <p:extLst>
      <p:ext uri="{BB962C8B-B14F-4D97-AF65-F5344CB8AC3E}">
        <p14:creationId xmlns:p14="http://schemas.microsoft.com/office/powerpoint/2010/main" val="56201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1E3F-37A1-7DA9-CB90-EEA7C9F1BAFD}"/>
              </a:ext>
            </a:extLst>
          </p:cNvPr>
          <p:cNvSpPr>
            <a:spLocks noGrp="1"/>
          </p:cNvSpPr>
          <p:nvPr>
            <p:ph type="title"/>
          </p:nvPr>
        </p:nvSpPr>
        <p:spPr/>
        <p:txBody>
          <a:bodyPr/>
          <a:lstStyle/>
          <a:p>
            <a:r>
              <a:rPr lang="en-US" dirty="0"/>
              <a:t>How can countries access influenza vaccines through UNICEF Supply Division?</a:t>
            </a:r>
            <a:endParaRPr lang="en-PH" dirty="0"/>
          </a:p>
        </p:txBody>
      </p:sp>
      <p:sp>
        <p:nvSpPr>
          <p:cNvPr id="4" name="Content Placeholder 3">
            <a:extLst>
              <a:ext uri="{FF2B5EF4-FFF2-40B4-BE49-F238E27FC236}">
                <a16:creationId xmlns:a16="http://schemas.microsoft.com/office/drawing/2014/main" id="{CAFB63F4-ABFD-0A0B-E514-A6F2994BCFA6}"/>
              </a:ext>
            </a:extLst>
          </p:cNvPr>
          <p:cNvSpPr>
            <a:spLocks noGrp="1"/>
          </p:cNvSpPr>
          <p:nvPr>
            <p:ph sz="half" idx="1"/>
          </p:nvPr>
        </p:nvSpPr>
        <p:spPr>
          <a:xfrm>
            <a:off x="457200" y="1364105"/>
            <a:ext cx="4241409" cy="4812858"/>
          </a:xfrm>
        </p:spPr>
        <p:txBody>
          <a:bodyPr>
            <a:normAutofit/>
          </a:bodyPr>
          <a:lstStyle/>
          <a:p>
            <a:r>
              <a:rPr lang="en-PH" sz="2000" dirty="0"/>
              <a:t>Countries and partners can access influenza vaccines through UNICEF’s procurement services.</a:t>
            </a:r>
          </a:p>
          <a:p>
            <a:r>
              <a:rPr lang="en-PH" sz="2000" dirty="0"/>
              <a:t>The process involves:</a:t>
            </a:r>
          </a:p>
          <a:p>
            <a:pPr lvl="1"/>
            <a:r>
              <a:rPr lang="en-PH" sz="1800" dirty="0"/>
              <a:t>Submitting a Procurement Service Request Form with necessary details.</a:t>
            </a:r>
          </a:p>
          <a:p>
            <a:pPr lvl="1"/>
            <a:r>
              <a:rPr lang="en-PH" sz="1800" dirty="0"/>
              <a:t>Review and preparation of a Cost Estimate (CE).</a:t>
            </a:r>
          </a:p>
          <a:p>
            <a:pPr lvl="1"/>
            <a:r>
              <a:rPr lang="en-PH" sz="1800" dirty="0"/>
              <a:t>Signing a Memorandum of Understanding (MOU) upon CE acceptance.</a:t>
            </a:r>
          </a:p>
          <a:p>
            <a:pPr lvl="1"/>
            <a:r>
              <a:rPr lang="en-PH" sz="1800" dirty="0"/>
              <a:t>Procurement activities initiated upon receipt of funds.</a:t>
            </a:r>
          </a:p>
        </p:txBody>
      </p:sp>
      <p:pic>
        <p:nvPicPr>
          <p:cNvPr id="6" name="Picture 5">
            <a:extLst>
              <a:ext uri="{FF2B5EF4-FFF2-40B4-BE49-F238E27FC236}">
                <a16:creationId xmlns:a16="http://schemas.microsoft.com/office/drawing/2014/main" id="{F67A250C-749C-E450-F864-75CCFB538C82}"/>
              </a:ext>
            </a:extLst>
          </p:cNvPr>
          <p:cNvPicPr>
            <a:picLocks noChangeAspect="1"/>
          </p:cNvPicPr>
          <p:nvPr/>
        </p:nvPicPr>
        <p:blipFill>
          <a:blip r:embed="rId2"/>
          <a:stretch>
            <a:fillRect/>
          </a:stretch>
        </p:blipFill>
        <p:spPr>
          <a:xfrm>
            <a:off x="4880255" y="2915728"/>
            <a:ext cx="7137400" cy="3390900"/>
          </a:xfrm>
          <a:prstGeom prst="rect">
            <a:avLst/>
          </a:prstGeom>
        </p:spPr>
      </p:pic>
      <p:pic>
        <p:nvPicPr>
          <p:cNvPr id="3" name="Content Placeholder 2">
            <a:extLst>
              <a:ext uri="{FF2B5EF4-FFF2-40B4-BE49-F238E27FC236}">
                <a16:creationId xmlns:a16="http://schemas.microsoft.com/office/drawing/2014/main" id="{0A03043C-B705-4EF9-3EAA-9832DDAC8603}"/>
              </a:ext>
            </a:extLst>
          </p:cNvPr>
          <p:cNvPicPr>
            <a:picLocks noGrp="1" noChangeAspect="1"/>
          </p:cNvPicPr>
          <p:nvPr>
            <p:ph sz="half" idx="2"/>
          </p:nvPr>
        </p:nvPicPr>
        <p:blipFill>
          <a:blip r:embed="rId3"/>
          <a:stretch>
            <a:fillRect/>
          </a:stretch>
        </p:blipFill>
        <p:spPr>
          <a:xfrm>
            <a:off x="4880255" y="1382790"/>
            <a:ext cx="7079689" cy="1384588"/>
          </a:xfrm>
          <a:prstGeom prst="rect">
            <a:avLst/>
          </a:prstGeom>
          <a:ln>
            <a:solidFill>
              <a:schemeClr val="tx1"/>
            </a:solidFill>
          </a:ln>
        </p:spPr>
      </p:pic>
    </p:spTree>
    <p:extLst>
      <p:ext uri="{BB962C8B-B14F-4D97-AF65-F5344CB8AC3E}">
        <p14:creationId xmlns:p14="http://schemas.microsoft.com/office/powerpoint/2010/main" val="57043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9C8A-D568-65ED-3AA5-12DD89155152}"/>
              </a:ext>
            </a:extLst>
          </p:cNvPr>
          <p:cNvSpPr>
            <a:spLocks noGrp="1"/>
          </p:cNvSpPr>
          <p:nvPr>
            <p:ph type="title"/>
          </p:nvPr>
        </p:nvSpPr>
        <p:spPr/>
        <p:txBody>
          <a:bodyPr/>
          <a:lstStyle/>
          <a:p>
            <a:r>
              <a:rPr lang="en-US" dirty="0"/>
              <a:t>Country experiences</a:t>
            </a:r>
          </a:p>
        </p:txBody>
      </p:sp>
      <p:sp>
        <p:nvSpPr>
          <p:cNvPr id="3" name="Content Placeholder 2">
            <a:extLst>
              <a:ext uri="{FF2B5EF4-FFF2-40B4-BE49-F238E27FC236}">
                <a16:creationId xmlns:a16="http://schemas.microsoft.com/office/drawing/2014/main" id="{30739062-B872-DE2C-3067-2EF1724007A9}"/>
              </a:ext>
            </a:extLst>
          </p:cNvPr>
          <p:cNvSpPr>
            <a:spLocks noGrp="1"/>
          </p:cNvSpPr>
          <p:nvPr>
            <p:ph sz="half" idx="1"/>
          </p:nvPr>
        </p:nvSpPr>
        <p:spPr/>
        <p:txBody>
          <a:bodyPr>
            <a:normAutofit fontScale="85000" lnSpcReduction="20000"/>
          </a:bodyPr>
          <a:lstStyle/>
          <a:p>
            <a:pPr marL="0" indent="0">
              <a:buNone/>
            </a:pPr>
            <a:r>
              <a:rPr lang="en-PH" b="1" dirty="0"/>
              <a:t>Behavioral and Social Drivers of Influenza Vaccination: Case Study from Jordan</a:t>
            </a:r>
          </a:p>
          <a:p>
            <a:r>
              <a:rPr lang="en-PH" dirty="0"/>
              <a:t>The study used a mixed-methods approach to identify barriers and drivers affecting influenza vaccine uptake:</a:t>
            </a:r>
          </a:p>
          <a:p>
            <a:pPr lvl="1"/>
            <a:r>
              <a:rPr lang="en-PH" b="1" dirty="0"/>
              <a:t>Qualitative Phase</a:t>
            </a:r>
            <a:r>
              <a:rPr lang="en-PH" dirty="0"/>
              <a:t> involved focus groups with vaccine recipients, vaccinators, and influencers in two governorates to explore perceptions and barriers.</a:t>
            </a:r>
          </a:p>
          <a:p>
            <a:pPr lvl="1"/>
            <a:r>
              <a:rPr lang="en-PH" b="1" dirty="0"/>
              <a:t>Quantitative Phase</a:t>
            </a:r>
            <a:r>
              <a:rPr lang="en-PH" dirty="0"/>
              <a:t> surveyed 1,500 participants including healthcare workers (HCWs), pregnant women, and elderly individuals using the </a:t>
            </a:r>
            <a:r>
              <a:rPr lang="en-PH" dirty="0" err="1"/>
              <a:t>BeSD</a:t>
            </a:r>
            <a:r>
              <a:rPr lang="en-PH" dirty="0"/>
              <a:t> (Behavioral and Social Drivers) Arabic tool.</a:t>
            </a:r>
          </a:p>
          <a:p>
            <a:r>
              <a:rPr lang="en-PH" b="1" dirty="0"/>
              <a:t>Key Drivers of Vaccination</a:t>
            </a:r>
            <a:r>
              <a:rPr lang="en-PH" dirty="0"/>
              <a:t>:</a:t>
            </a:r>
          </a:p>
          <a:p>
            <a:pPr lvl="1"/>
            <a:r>
              <a:rPr lang="en-PH" dirty="0"/>
              <a:t>Recommendations by healthcare workers.</a:t>
            </a:r>
          </a:p>
          <a:p>
            <a:pPr lvl="1"/>
            <a:r>
              <a:rPr lang="en-PH" dirty="0"/>
              <a:t>Trust in healthcare providers.</a:t>
            </a:r>
          </a:p>
          <a:p>
            <a:pPr lvl="1"/>
            <a:r>
              <a:rPr lang="en-PH" dirty="0"/>
              <a:t>Family and community support.</a:t>
            </a:r>
          </a:p>
          <a:p>
            <a:pPr lvl="1"/>
            <a:r>
              <a:rPr lang="en-PH" dirty="0"/>
              <a:t>Community engagement initiatives.</a:t>
            </a:r>
          </a:p>
          <a:p>
            <a:endParaRPr lang="en-PH" dirty="0"/>
          </a:p>
        </p:txBody>
      </p:sp>
      <p:sp>
        <p:nvSpPr>
          <p:cNvPr id="4" name="Content Placeholder 3">
            <a:extLst>
              <a:ext uri="{FF2B5EF4-FFF2-40B4-BE49-F238E27FC236}">
                <a16:creationId xmlns:a16="http://schemas.microsoft.com/office/drawing/2014/main" id="{4EBB2C51-A65F-C2E6-AC06-A677B2A8B390}"/>
              </a:ext>
            </a:extLst>
          </p:cNvPr>
          <p:cNvSpPr>
            <a:spLocks noGrp="1"/>
          </p:cNvSpPr>
          <p:nvPr>
            <p:ph sz="half" idx="2"/>
          </p:nvPr>
        </p:nvSpPr>
        <p:spPr/>
        <p:txBody>
          <a:bodyPr>
            <a:normAutofit fontScale="85000" lnSpcReduction="20000"/>
          </a:bodyPr>
          <a:lstStyle/>
          <a:p>
            <a:pPr marL="0" indent="0">
              <a:buNone/>
            </a:pPr>
            <a:r>
              <a:rPr lang="en-PH" b="1" dirty="0"/>
              <a:t>Expanding Access Through Pharmacy-Based Vaccination (Ukraine Example)</a:t>
            </a:r>
          </a:p>
          <a:p>
            <a:r>
              <a:rPr lang="en-PH" dirty="0"/>
              <a:t>The Ministry of Health of Ukraine highlighted efforts to increase access to seasonal influenza vaccination by enabling </a:t>
            </a:r>
            <a:r>
              <a:rPr lang="en-PH" b="1" dirty="0"/>
              <a:t>pharmacy-based vaccination services</a:t>
            </a:r>
            <a:r>
              <a:rPr lang="en-PH" dirty="0"/>
              <a:t>.</a:t>
            </a:r>
          </a:p>
          <a:p>
            <a:r>
              <a:rPr lang="en-PH" dirty="0"/>
              <a:t>This approach aimed to broaden vaccination coverage by leveraging pharmacies as accessible vaccination points.</a:t>
            </a:r>
          </a:p>
          <a:p>
            <a:r>
              <a:rPr lang="en-US" dirty="0"/>
              <a:t>Implementation was supported through: Amendments to health legislation of Ukraine;  Training pharmacists and coordinating suppliers; Public awareness campaigns; and Collaboration with partners and stakeholders.</a:t>
            </a:r>
            <a:r>
              <a:rPr lang="uk-UA" dirty="0"/>
              <a:t> </a:t>
            </a:r>
            <a:r>
              <a:rPr lang="en-US" dirty="0"/>
              <a:t>PIP PC support.</a:t>
            </a:r>
          </a:p>
          <a:p>
            <a:pPr algn="just"/>
            <a:r>
              <a:rPr lang="en-US" dirty="0"/>
              <a:t>The project resulted to wider access and convenience, especially in underserved areas; and higher vaccination coverage supports community immunity.</a:t>
            </a:r>
          </a:p>
          <a:p>
            <a:endParaRPr lang="en-PH" dirty="0"/>
          </a:p>
          <a:p>
            <a:endParaRPr lang="en-US" dirty="0"/>
          </a:p>
        </p:txBody>
      </p:sp>
    </p:spTree>
    <p:extLst>
      <p:ext uri="{BB962C8B-B14F-4D97-AF65-F5344CB8AC3E}">
        <p14:creationId xmlns:p14="http://schemas.microsoft.com/office/powerpoint/2010/main" val="79442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9396F-4B4B-C5FC-18E7-47B8DB515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40CC7-C7C6-DAE4-6B3D-8C0E819F13AC}"/>
              </a:ext>
            </a:extLst>
          </p:cNvPr>
          <p:cNvSpPr>
            <a:spLocks noGrp="1"/>
          </p:cNvSpPr>
          <p:nvPr>
            <p:ph type="title"/>
          </p:nvPr>
        </p:nvSpPr>
        <p:spPr/>
        <p:txBody>
          <a:bodyPr/>
          <a:lstStyle/>
          <a:p>
            <a:r>
              <a:rPr lang="en-US" dirty="0"/>
              <a:t>EPI-WIN webinar</a:t>
            </a:r>
          </a:p>
        </p:txBody>
      </p:sp>
      <p:sp>
        <p:nvSpPr>
          <p:cNvPr id="3" name="Content Placeholder 2">
            <a:extLst>
              <a:ext uri="{FF2B5EF4-FFF2-40B4-BE49-F238E27FC236}">
                <a16:creationId xmlns:a16="http://schemas.microsoft.com/office/drawing/2014/main" id="{8BA5859B-4C7F-E362-E5BA-A74A7EC6B64D}"/>
              </a:ext>
            </a:extLst>
          </p:cNvPr>
          <p:cNvSpPr>
            <a:spLocks noGrp="1"/>
          </p:cNvSpPr>
          <p:nvPr>
            <p:ph idx="1"/>
          </p:nvPr>
        </p:nvSpPr>
        <p:spPr>
          <a:xfrm>
            <a:off x="457200" y="1481959"/>
            <a:ext cx="11277600" cy="4695004"/>
          </a:xfrm>
        </p:spPr>
        <p:txBody>
          <a:bodyPr>
            <a:normAutofit/>
          </a:bodyPr>
          <a:lstStyle/>
          <a:p>
            <a:r>
              <a:rPr lang="en-US" dirty="0"/>
              <a:t>View webinar “</a:t>
            </a:r>
            <a:r>
              <a:rPr lang="en-US" sz="2800" dirty="0">
                <a:latin typeface="Calibri" panose="020F0502020204030204" pitchFamily="34" charset="0"/>
                <a:ea typeface="Times New Roman" panose="02020603050405020304" pitchFamily="18" charset="0"/>
                <a:cs typeface="Times New Roman" panose="02020603050405020304" pitchFamily="18" charset="0"/>
              </a:rPr>
              <a:t>Seasonal Influenza Vaccination: Protecting the vulnerable”</a:t>
            </a:r>
            <a:endParaRPr lang="en-US" dirty="0"/>
          </a:p>
          <a:p>
            <a:r>
              <a:rPr lang="en-US" dirty="0"/>
              <a:t>Speakers</a:t>
            </a:r>
          </a:p>
          <a:p>
            <a:pPr lvl="1"/>
            <a:r>
              <a:rPr lang="en-US" dirty="0">
                <a:ea typeface="Calibri"/>
                <a:cs typeface="Calibri"/>
              </a:rPr>
              <a:t>Ioana </a:t>
            </a:r>
            <a:r>
              <a:rPr lang="en-US" dirty="0" err="1">
                <a:ea typeface="Calibri"/>
                <a:cs typeface="Calibri"/>
              </a:rPr>
              <a:t>Ghiga</a:t>
            </a:r>
            <a:r>
              <a:rPr lang="en-US" dirty="0">
                <a:ea typeface="Calibri"/>
                <a:cs typeface="Calibri"/>
              </a:rPr>
              <a:t> , Lead , planning for access, allocation and deployment of pandemic influenza medical countermeasures and  WHO </a:t>
            </a:r>
            <a:r>
              <a:rPr lang="en-US" dirty="0" err="1">
                <a:ea typeface="Calibri"/>
                <a:cs typeface="Calibri"/>
              </a:rPr>
              <a:t>BioHub</a:t>
            </a:r>
            <a:r>
              <a:rPr lang="en-US" dirty="0">
                <a:ea typeface="Calibri"/>
                <a:cs typeface="Calibri"/>
              </a:rPr>
              <a:t> System, WHO</a:t>
            </a:r>
          </a:p>
          <a:p>
            <a:pPr lvl="1"/>
            <a:r>
              <a:rPr lang="en-US" dirty="0">
                <a:ea typeface="Calibri"/>
                <a:cs typeface="Calibri"/>
              </a:rPr>
              <a:t>Shoshanna Goldin, Technical Officer, WHO</a:t>
            </a:r>
          </a:p>
          <a:p>
            <a:pPr lvl="1"/>
            <a:r>
              <a:rPr lang="en-US" dirty="0" err="1">
                <a:ea typeface="Calibri"/>
                <a:cs typeface="Calibri"/>
              </a:rPr>
              <a:t>Wenqing</a:t>
            </a:r>
            <a:r>
              <a:rPr lang="en-US" dirty="0">
                <a:ea typeface="Calibri"/>
                <a:cs typeface="Calibri"/>
              </a:rPr>
              <a:t> Zhang, Unit Head, Global Influenza </a:t>
            </a:r>
            <a:r>
              <a:rPr lang="en-US" dirty="0" err="1">
                <a:ea typeface="Calibri"/>
                <a:cs typeface="Calibri"/>
              </a:rPr>
              <a:t>Programme</a:t>
            </a:r>
            <a:r>
              <a:rPr lang="en-US" dirty="0">
                <a:ea typeface="Calibri"/>
                <a:cs typeface="Calibri"/>
              </a:rPr>
              <a:t>, WHO</a:t>
            </a:r>
          </a:p>
          <a:p>
            <a:pPr lvl="1"/>
            <a:r>
              <a:rPr lang="en-US" dirty="0" err="1">
                <a:ea typeface="Calibri"/>
                <a:cs typeface="Calibri"/>
              </a:rPr>
              <a:t>Chesco</a:t>
            </a:r>
            <a:r>
              <a:rPr lang="en-US" dirty="0">
                <a:ea typeface="Calibri"/>
                <a:cs typeface="Calibri"/>
              </a:rPr>
              <a:t> </a:t>
            </a:r>
            <a:r>
              <a:rPr lang="en-US" dirty="0" err="1">
                <a:ea typeface="Calibri"/>
                <a:cs typeface="Calibri"/>
              </a:rPr>
              <a:t>Nogareda</a:t>
            </a:r>
            <a:r>
              <a:rPr lang="en-US" dirty="0">
                <a:ea typeface="Calibri"/>
                <a:cs typeface="Calibri"/>
              </a:rPr>
              <a:t>, Special Program Comprehensive Immunization, PAHO</a:t>
            </a:r>
          </a:p>
          <a:p>
            <a:pPr lvl="1"/>
            <a:r>
              <a:rPr lang="en-US" dirty="0">
                <a:ea typeface="Calibri"/>
                <a:cs typeface="Calibri"/>
              </a:rPr>
              <a:t>Yasmin Vargas, UNICEF Supply Division</a:t>
            </a:r>
          </a:p>
          <a:p>
            <a:pPr lvl="1"/>
            <a:r>
              <a:rPr lang="en-US" dirty="0">
                <a:ea typeface="Calibri"/>
                <a:cs typeface="Calibri"/>
              </a:rPr>
              <a:t>Nizar </a:t>
            </a:r>
            <a:r>
              <a:rPr lang="en-US" dirty="0" err="1">
                <a:ea typeface="Calibri"/>
                <a:cs typeface="Calibri"/>
              </a:rPr>
              <a:t>Maswadeh</a:t>
            </a:r>
            <a:r>
              <a:rPr lang="en-US" dirty="0">
                <a:ea typeface="Calibri"/>
                <a:cs typeface="Calibri"/>
              </a:rPr>
              <a:t>, Jordan Ministry of Health</a:t>
            </a:r>
          </a:p>
          <a:p>
            <a:pPr lvl="1"/>
            <a:r>
              <a:rPr lang="en-US" dirty="0">
                <a:ea typeface="Calibri"/>
                <a:cs typeface="Calibri"/>
              </a:rPr>
              <a:t>Svitlana </a:t>
            </a:r>
            <a:r>
              <a:rPr lang="en-US" dirty="0" err="1">
                <a:ea typeface="Calibri"/>
                <a:cs typeface="Calibri"/>
              </a:rPr>
              <a:t>Aleksenko</a:t>
            </a:r>
            <a:r>
              <a:rPr lang="en-US" dirty="0">
                <a:ea typeface="Calibri"/>
                <a:cs typeface="Calibri"/>
              </a:rPr>
              <a:t>, Ukraine Ministry of Health</a:t>
            </a:r>
            <a:endParaRPr lang="en-GB" i="0" kern="1200" dirty="0">
              <a:effectLst/>
              <a:latin typeface="+mn-lt"/>
              <a:ea typeface="+mn-ea"/>
              <a:cs typeface="+mn-cs"/>
            </a:endParaRPr>
          </a:p>
          <a:p>
            <a:pPr lvl="1"/>
            <a:endParaRPr lang="en-US" dirty="0"/>
          </a:p>
        </p:txBody>
      </p:sp>
    </p:spTree>
    <p:extLst>
      <p:ext uri="{BB962C8B-B14F-4D97-AF65-F5344CB8AC3E}">
        <p14:creationId xmlns:p14="http://schemas.microsoft.com/office/powerpoint/2010/main" val="634993841"/>
      </p:ext>
    </p:extLst>
  </p:cSld>
  <p:clrMapOvr>
    <a:masterClrMapping/>
  </p:clrMapOvr>
</p:sld>
</file>

<file path=ppt/theme/theme1.xml><?xml version="1.0" encoding="utf-8"?>
<a:theme xmlns:a="http://schemas.openxmlformats.org/drawingml/2006/main" name="Main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16F85751-97A9-C842-87E1-8F923BBBD228}"/>
    </a:ext>
  </a:extLst>
</a:theme>
</file>

<file path=ppt/theme/theme2.xml><?xml version="1.0" encoding="utf-8"?>
<a:theme xmlns:a="http://schemas.openxmlformats.org/drawingml/2006/main" name="5_Office Theme">
  <a:themeElements>
    <a:clrScheme name="EPI-WIN">
      <a:dk1>
        <a:srgbClr val="000000"/>
      </a:dk1>
      <a:lt1>
        <a:srgbClr val="FFFFFF"/>
      </a:lt1>
      <a:dk2>
        <a:srgbClr val="0A225F"/>
      </a:dk2>
      <a:lt2>
        <a:srgbClr val="E8E8E8"/>
      </a:lt2>
      <a:accent1>
        <a:srgbClr val="285596"/>
      </a:accent1>
      <a:accent2>
        <a:srgbClr val="FFDE17"/>
      </a:accent2>
      <a:accent3>
        <a:srgbClr val="E28742"/>
      </a:accent3>
      <a:accent4>
        <a:srgbClr val="3DB4E1"/>
      </a:accent4>
      <a:accent5>
        <a:srgbClr val="A74242"/>
      </a:accent5>
      <a:accent6>
        <a:srgbClr val="161C51"/>
      </a:accent6>
      <a:hlink>
        <a:srgbClr val="2C6474"/>
      </a:hlink>
      <a:folHlink>
        <a:srgbClr val="7746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8f6cabcb63619f8d8e4ee0f842025c92">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df3a975df5b56474e8ccbb44a88dc77b"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50DFA3-2ACB-4C5E-B94B-08889C7434E4}"/>
</file>

<file path=customXml/itemProps2.xml><?xml version="1.0" encoding="utf-8"?>
<ds:datastoreItem xmlns:ds="http://schemas.openxmlformats.org/officeDocument/2006/customXml" ds:itemID="{E0A54645-C557-4B73-A32A-125DDB1E2D20}"/>
</file>

<file path=customXml/itemProps3.xml><?xml version="1.0" encoding="utf-8"?>
<ds:datastoreItem xmlns:ds="http://schemas.openxmlformats.org/officeDocument/2006/customXml" ds:itemID="{5956A7E1-CE61-43D6-99AF-C4226F0B8D3E}"/>
</file>

<file path=docProps/app.xml><?xml version="1.0" encoding="utf-8"?>
<Properties xmlns="http://schemas.openxmlformats.org/officeDocument/2006/extended-properties" xmlns:vt="http://schemas.openxmlformats.org/officeDocument/2006/docPropsVTypes">
  <TotalTime>840</TotalTime>
  <Words>612</Words>
  <Application>Microsoft Macintosh PowerPoint</Application>
  <PresentationFormat>Widescreen</PresentationFormat>
  <Paragraphs>60</Paragraphs>
  <Slides>7</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.AppleSystemUIFont</vt:lpstr>
      <vt:lpstr>Aptos</vt:lpstr>
      <vt:lpstr>Aptos ExtraBold</vt:lpstr>
      <vt:lpstr>Arial</vt:lpstr>
      <vt:lpstr>Avenir Black</vt:lpstr>
      <vt:lpstr>Calibri</vt:lpstr>
      <vt:lpstr>Courier New</vt:lpstr>
      <vt:lpstr>LucidaGrande</vt:lpstr>
      <vt:lpstr>Wingdings</vt:lpstr>
      <vt:lpstr>Main screen</vt:lpstr>
      <vt:lpstr>5_Office Theme</vt:lpstr>
      <vt:lpstr>Seasonal Influenza Vaccination: Protecting the vulnerable</vt:lpstr>
      <vt:lpstr>Global Influenza Strategy 2019-2030:  Influenza prevention and control is a global priority</vt:lpstr>
      <vt:lpstr>Importance of seasonal influenza vaccination </vt:lpstr>
      <vt:lpstr>Identifying the impact of influenza vaccination </vt:lpstr>
      <vt:lpstr>How can countries access influenza vaccines through UNICEF Supply Division?</vt:lpstr>
      <vt:lpstr>Country experiences</vt:lpstr>
      <vt:lpstr>EPI-WIN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GEROY, Lester Sam</dc:creator>
  <cp:lastModifiedBy>GEROY, Lester Sam</cp:lastModifiedBy>
  <cp:revision>18</cp:revision>
  <dcterms:created xsi:type="dcterms:W3CDTF">2025-03-01T09:16:51Z</dcterms:created>
  <dcterms:modified xsi:type="dcterms:W3CDTF">2025-11-22T10:38:01Z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ies>
</file>