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61" r:id="rId4"/>
    <p:sldId id="313" r:id="rId5"/>
    <p:sldId id="370" r:id="rId6"/>
    <p:sldId id="382" r:id="rId7"/>
    <p:sldId id="320" r:id="rId8"/>
    <p:sldId id="358" r:id="rId9"/>
    <p:sldId id="360" r:id="rId10"/>
    <p:sldId id="372" r:id="rId11"/>
    <p:sldId id="371" r:id="rId12"/>
    <p:sldId id="373" r:id="rId13"/>
    <p:sldId id="374" r:id="rId14"/>
    <p:sldId id="375" r:id="rId15"/>
    <p:sldId id="377" r:id="rId16"/>
    <p:sldId id="379" r:id="rId17"/>
    <p:sldId id="381" r:id="rId18"/>
    <p:sldId id="378" r:id="rId19"/>
    <p:sldId id="376" r:id="rId20"/>
    <p:sldId id="355" r:id="rId21"/>
    <p:sldId id="366" r:id="rId22"/>
    <p:sldId id="384" r:id="rId23"/>
    <p:sldId id="367" r:id="rId2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3816" userDrawn="1">
          <p15:clr>
            <a:srgbClr val="A4A3A4"/>
          </p15:clr>
        </p15:guide>
        <p15:guide id="4" orient="horz" pos="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d Johnson" initials="JJ" lastIdx="11" clrIdx="0"/>
  <p:cmAuthor id="2" name="Jed Johnson" initials="JJ [2]" lastIdx="1" clrIdx="1"/>
  <p:cmAuthor id="3" name="Jed Johnson" initials="JJ [3]" lastIdx="1" clrIdx="2"/>
  <p:cmAuthor id="4" name="Jed Johnson" initials="JJ [4]" lastIdx="1" clrIdx="3"/>
  <p:cmAuthor id="5" name="Jed Johnson" initials="JJ [5]" lastIdx="1" clrIdx="4"/>
  <p:cmAuthor id="6" name="Jed Johnson" initials="JJ [6]" lastIdx="1" clrIdx="5"/>
  <p:cmAuthor id="7" name="Jed Johnson" initials="JJ [7]" lastIdx="1" clrIdx="6"/>
  <p:cmAuthor id="8" name="Jed Johnson" initials="JJ [8]" lastIdx="1" clrIdx="7"/>
  <p:cmAuthor id="9" name="Jed Johnson" initials="JJ [9]" lastIdx="1" clrIdx="8"/>
  <p:cmAuthor id="10" name="Jed Johnson" initials="JJ [10]" lastIdx="1" clrIdx="9"/>
  <p:cmAuthor id="11" name="Jed Johnson" initials="JJ [11]" lastIdx="1" clrIdx="10"/>
  <p:cmAuthor id="12" name="Jed Johnson" initials="JJ [12]" lastIdx="1" clrIdx="11"/>
  <p:cmAuthor id="13" name="Jed Johnson" initials="JJ [13]" lastIdx="1" clrIdx="12"/>
  <p:cmAuthor id="14" name="Jed Johnson" initials="JJ [14]"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700"/>
    <a:srgbClr val="FFA77F"/>
    <a:srgbClr val="FFFF00"/>
    <a:srgbClr val="E0E8FF"/>
    <a:srgbClr val="663300"/>
    <a:srgbClr val="DDF5FF"/>
    <a:srgbClr val="0A6F98"/>
    <a:srgbClr val="07AFEE"/>
    <a:srgbClr val="07A1D7"/>
    <a:srgbClr val="BD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0BB628-AC09-4401-9E71-3BB58EED088C}" v="34" dt="2025-10-16T05:20:11.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1" autoAdjust="0"/>
    <p:restoredTop sz="50000" autoAdjust="0"/>
  </p:normalViewPr>
  <p:slideViewPr>
    <p:cSldViewPr snapToGrid="0">
      <p:cViewPr varScale="1">
        <p:scale>
          <a:sx n="77" d="100"/>
          <a:sy n="77" d="100"/>
        </p:scale>
        <p:origin x="424" y="32"/>
      </p:cViewPr>
      <p:guideLst>
        <p:guide orient="horz" pos="744"/>
        <p:guide pos="3816"/>
        <p:guide orient="horz" pos="6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r>
              <a:rPr lang="en-US"/>
              <a:t>Rift Valley Fever</a:t>
            </a:r>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13E7D7B1-E2A1-48D5-A106-8232F21F2E06}" type="datetimeFigureOut">
              <a:rPr lang="en-US" smtClean="0"/>
              <a:t>11/11/2025</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AC6A0273-6158-49A7-AB18-5AA6BF27377F}" type="slidenum">
              <a:rPr lang="en-US" smtClean="0"/>
              <a:t>‹#›</a:t>
            </a:fld>
            <a:endParaRPr lang="en-US"/>
          </a:p>
        </p:txBody>
      </p:sp>
    </p:spTree>
    <p:extLst>
      <p:ext uri="{BB962C8B-B14F-4D97-AF65-F5344CB8AC3E}">
        <p14:creationId xmlns:p14="http://schemas.microsoft.com/office/powerpoint/2010/main" val="32714556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r>
              <a:rPr lang="en-US"/>
              <a:t>Rift Valley Fever</a:t>
            </a:r>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C23BA6E7-2B2D-4B3C-BCE3-AF189B3F7593}" type="datetimeFigureOut">
              <a:rPr lang="en-US" smtClean="0"/>
              <a:t>11/11/2025</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EB17A64-1461-48EA-88E8-FBB6D469B1BF}" type="slidenum">
              <a:rPr lang="en-US" smtClean="0"/>
              <a:t>‹#›</a:t>
            </a:fld>
            <a:endParaRPr lang="en-US"/>
          </a:p>
        </p:txBody>
      </p:sp>
    </p:spTree>
    <p:extLst>
      <p:ext uri="{BB962C8B-B14F-4D97-AF65-F5344CB8AC3E}">
        <p14:creationId xmlns:p14="http://schemas.microsoft.com/office/powerpoint/2010/main" val="5134377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1</a:t>
            </a:fld>
            <a:endParaRPr lang="en-US" dirty="0"/>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320544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Comment</a:t>
            </a:r>
            <a:r>
              <a:rPr lang="fr-FR" baseline="0" dirty="0"/>
              <a:t> </a:t>
            </a:r>
            <a:r>
              <a:rPr lang="fr-FR" baseline="0" dirty="0" err="1"/>
              <a:t>accepted</a:t>
            </a:r>
            <a:r>
              <a:rPr lang="fr-FR" baseline="0" dirty="0"/>
              <a:t> </a:t>
            </a:r>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15</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359998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3200">
                <a:solidFill>
                  <a:schemeClr val="tx1"/>
                </a:solidFill>
                <a:latin typeface="Arial" pitchFamily="34" charset="0"/>
                <a:cs typeface="Arial" pitchFamily="34" charset="0"/>
              </a:defRPr>
            </a:lvl1pPr>
            <a:lvl2pPr marL="743990" indent="-286150">
              <a:defRPr sz="3200">
                <a:solidFill>
                  <a:schemeClr val="tx1"/>
                </a:solidFill>
                <a:latin typeface="Arial" pitchFamily="34" charset="0"/>
                <a:cs typeface="Arial" pitchFamily="34" charset="0"/>
              </a:defRPr>
            </a:lvl2pPr>
            <a:lvl3pPr marL="1144600" indent="-228920">
              <a:defRPr sz="3200">
                <a:solidFill>
                  <a:schemeClr val="tx1"/>
                </a:solidFill>
                <a:latin typeface="Arial" pitchFamily="34" charset="0"/>
                <a:cs typeface="Arial" pitchFamily="34" charset="0"/>
              </a:defRPr>
            </a:lvl3pPr>
            <a:lvl4pPr marL="1602440" indent="-228920">
              <a:defRPr sz="3200">
                <a:solidFill>
                  <a:schemeClr val="tx1"/>
                </a:solidFill>
                <a:latin typeface="Arial" pitchFamily="34" charset="0"/>
                <a:cs typeface="Arial" pitchFamily="34" charset="0"/>
              </a:defRPr>
            </a:lvl4pPr>
            <a:lvl5pPr marL="2060280" indent="-228920">
              <a:defRPr sz="3200">
                <a:solidFill>
                  <a:schemeClr val="tx1"/>
                </a:solidFill>
                <a:latin typeface="Arial" pitchFamily="34" charset="0"/>
                <a:cs typeface="Arial" pitchFamily="34" charset="0"/>
              </a:defRPr>
            </a:lvl5pPr>
            <a:lvl6pPr marL="2518120" indent="-228920" algn="ctr" eaLnBrk="0" fontAlgn="base" hangingPunct="0">
              <a:spcBef>
                <a:spcPct val="0"/>
              </a:spcBef>
              <a:spcAft>
                <a:spcPct val="0"/>
              </a:spcAft>
              <a:defRPr sz="3200">
                <a:solidFill>
                  <a:schemeClr val="tx1"/>
                </a:solidFill>
                <a:latin typeface="Arial" pitchFamily="34" charset="0"/>
                <a:cs typeface="Arial" pitchFamily="34" charset="0"/>
              </a:defRPr>
            </a:lvl6pPr>
            <a:lvl7pPr marL="2975961" indent="-228920" algn="ctr" eaLnBrk="0" fontAlgn="base" hangingPunct="0">
              <a:spcBef>
                <a:spcPct val="0"/>
              </a:spcBef>
              <a:spcAft>
                <a:spcPct val="0"/>
              </a:spcAft>
              <a:defRPr sz="3200">
                <a:solidFill>
                  <a:schemeClr val="tx1"/>
                </a:solidFill>
                <a:latin typeface="Arial" pitchFamily="34" charset="0"/>
                <a:cs typeface="Arial" pitchFamily="34" charset="0"/>
              </a:defRPr>
            </a:lvl7pPr>
            <a:lvl8pPr marL="3433801" indent="-228920" algn="ctr" eaLnBrk="0" fontAlgn="base" hangingPunct="0">
              <a:spcBef>
                <a:spcPct val="0"/>
              </a:spcBef>
              <a:spcAft>
                <a:spcPct val="0"/>
              </a:spcAft>
              <a:defRPr sz="3200">
                <a:solidFill>
                  <a:schemeClr val="tx1"/>
                </a:solidFill>
                <a:latin typeface="Arial" pitchFamily="34" charset="0"/>
                <a:cs typeface="Arial" pitchFamily="34" charset="0"/>
              </a:defRPr>
            </a:lvl8pPr>
            <a:lvl9pPr marL="3891641" indent="-228920" algn="ctr" eaLnBrk="0" fontAlgn="base" hangingPunct="0">
              <a:spcBef>
                <a:spcPct val="0"/>
              </a:spcBef>
              <a:spcAft>
                <a:spcPct val="0"/>
              </a:spcAft>
              <a:defRPr sz="3200">
                <a:solidFill>
                  <a:schemeClr val="tx1"/>
                </a:solidFill>
                <a:latin typeface="Arial" pitchFamily="34" charset="0"/>
                <a:cs typeface="Arial" pitchFamily="34" charset="0"/>
              </a:defRPr>
            </a:lvl9pPr>
          </a:lstStyle>
          <a:p>
            <a:fld id="{EBEE01E1-2D4F-4E34-A497-D7F677D932B7}" type="slidenum">
              <a:rPr lang="en-GB" altLang="en-US" sz="1200"/>
              <a:pPr/>
              <a:t>16</a:t>
            </a:fld>
            <a:endParaRPr lang="en-GB" altLang="en-US" sz="1200"/>
          </a:p>
        </p:txBody>
      </p:sp>
      <p:sp>
        <p:nvSpPr>
          <p:cNvPr id="131075" name="Rectangle 2"/>
          <p:cNvSpPr>
            <a:spLocks noGrp="1" noRot="1" noChangeAspect="1" noChangeArrowheads="1" noTextEdit="1"/>
          </p:cNvSpPr>
          <p:nvPr>
            <p:ph type="sldImg"/>
          </p:nvPr>
        </p:nvSpPr>
        <p:spPr>
          <a:xfrm>
            <a:off x="90488" y="746125"/>
            <a:ext cx="6627812" cy="3729038"/>
          </a:xfrm>
          <a:ln/>
        </p:spPr>
      </p:sp>
      <p:sp>
        <p:nvSpPr>
          <p:cNvPr id="131076" name="Rectangle 3"/>
          <p:cNvSpPr>
            <a:spLocks noGrp="1" noChangeArrowheads="1"/>
          </p:cNvSpPr>
          <p:nvPr>
            <p:ph type="body" idx="1"/>
          </p:nvPr>
        </p:nvSpPr>
        <p:spPr>
          <a:xfrm>
            <a:off x="907945" y="4722498"/>
            <a:ext cx="4992899" cy="4472939"/>
          </a:xfrm>
          <a:noFill/>
        </p:spPr>
        <p:txBody>
          <a:bodyPr/>
          <a:lstStyle/>
          <a:p>
            <a:r>
              <a:rPr lang="en-US" altLang="en-US"/>
              <a:t>When data from these studies is available, the following recommendations can be made in the context of the particular disease outbreak</a:t>
            </a:r>
          </a:p>
          <a:p>
            <a:endParaRPr lang="en-US" altLang="en-US"/>
          </a:p>
          <a:p>
            <a:r>
              <a:rPr lang="en-US" altLang="en-US"/>
              <a:t>For example:  there are the general items shown earlier , avoid sick animals,</a:t>
            </a:r>
          </a:p>
          <a:p>
            <a:r>
              <a:rPr lang="en-US" altLang="en-US"/>
              <a:t>but messages can be targeted to those in affected areas and those that may be affected in the future</a:t>
            </a:r>
          </a:p>
          <a:p>
            <a:r>
              <a:rPr lang="en-US" altLang="en-US"/>
              <a:t>Likewise, distribute bednets, repellants, etc to the affected population</a:t>
            </a:r>
          </a:p>
          <a:p>
            <a:endParaRPr lang="en-US" altLang="en-US"/>
          </a:p>
          <a:p>
            <a:r>
              <a:rPr lang="en-US" altLang="en-US"/>
              <a:t>Implement effective vector control programs</a:t>
            </a:r>
          </a:p>
          <a:p>
            <a:endParaRPr lang="en-US" altLang="en-US"/>
          </a:p>
          <a:p>
            <a:r>
              <a:rPr lang="en-US" altLang="en-US"/>
              <a:t>movement of animals - from where to where</a:t>
            </a:r>
          </a:p>
          <a:p>
            <a:endParaRPr lang="en-US" altLang="en-US"/>
          </a:p>
          <a:p>
            <a:r>
              <a:rPr lang="en-US" altLang="en-US"/>
              <a:t>conduct vaccination campaigns safely in appropriate l</a:t>
            </a:r>
          </a:p>
          <a:p>
            <a:endParaRPr lang="en-US" altLang="en-US"/>
          </a:p>
        </p:txBody>
      </p:sp>
      <p:sp>
        <p:nvSpPr>
          <p:cNvPr id="2" name="Header Placeholder 1"/>
          <p:cNvSpPr>
            <a:spLocks noGrp="1"/>
          </p:cNvSpPr>
          <p:nvPr>
            <p:ph type="hdr" sz="quarter" idx="10"/>
          </p:nvPr>
        </p:nvSpPr>
        <p:spPr/>
        <p:txBody>
          <a:bodyPr/>
          <a:lstStyle/>
          <a:p>
            <a:pPr>
              <a:defRPr/>
            </a:pPr>
            <a:r>
              <a:rPr lang="fr-FR"/>
              <a:t>Rift Valley Fever</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3200">
                <a:solidFill>
                  <a:schemeClr val="tx1"/>
                </a:solidFill>
                <a:latin typeface="Arial" pitchFamily="34" charset="0"/>
                <a:cs typeface="Arial" pitchFamily="34" charset="0"/>
              </a:defRPr>
            </a:lvl1pPr>
            <a:lvl2pPr marL="743990" indent="-286150">
              <a:defRPr sz="3200">
                <a:solidFill>
                  <a:schemeClr val="tx1"/>
                </a:solidFill>
                <a:latin typeface="Arial" pitchFamily="34" charset="0"/>
                <a:cs typeface="Arial" pitchFamily="34" charset="0"/>
              </a:defRPr>
            </a:lvl2pPr>
            <a:lvl3pPr marL="1144600" indent="-228920">
              <a:defRPr sz="3200">
                <a:solidFill>
                  <a:schemeClr val="tx1"/>
                </a:solidFill>
                <a:latin typeface="Arial" pitchFamily="34" charset="0"/>
                <a:cs typeface="Arial" pitchFamily="34" charset="0"/>
              </a:defRPr>
            </a:lvl3pPr>
            <a:lvl4pPr marL="1602440" indent="-228920">
              <a:defRPr sz="3200">
                <a:solidFill>
                  <a:schemeClr val="tx1"/>
                </a:solidFill>
                <a:latin typeface="Arial" pitchFamily="34" charset="0"/>
                <a:cs typeface="Arial" pitchFamily="34" charset="0"/>
              </a:defRPr>
            </a:lvl4pPr>
            <a:lvl5pPr marL="2060280" indent="-228920">
              <a:defRPr sz="3200">
                <a:solidFill>
                  <a:schemeClr val="tx1"/>
                </a:solidFill>
                <a:latin typeface="Arial" pitchFamily="34" charset="0"/>
                <a:cs typeface="Arial" pitchFamily="34" charset="0"/>
              </a:defRPr>
            </a:lvl5pPr>
            <a:lvl6pPr marL="2518120" indent="-228920" algn="ctr" eaLnBrk="0" fontAlgn="base" hangingPunct="0">
              <a:spcBef>
                <a:spcPct val="0"/>
              </a:spcBef>
              <a:spcAft>
                <a:spcPct val="0"/>
              </a:spcAft>
              <a:defRPr sz="3200">
                <a:solidFill>
                  <a:schemeClr val="tx1"/>
                </a:solidFill>
                <a:latin typeface="Arial" pitchFamily="34" charset="0"/>
                <a:cs typeface="Arial" pitchFamily="34" charset="0"/>
              </a:defRPr>
            </a:lvl6pPr>
            <a:lvl7pPr marL="2975961" indent="-228920" algn="ctr" eaLnBrk="0" fontAlgn="base" hangingPunct="0">
              <a:spcBef>
                <a:spcPct val="0"/>
              </a:spcBef>
              <a:spcAft>
                <a:spcPct val="0"/>
              </a:spcAft>
              <a:defRPr sz="3200">
                <a:solidFill>
                  <a:schemeClr val="tx1"/>
                </a:solidFill>
                <a:latin typeface="Arial" pitchFamily="34" charset="0"/>
                <a:cs typeface="Arial" pitchFamily="34" charset="0"/>
              </a:defRPr>
            </a:lvl7pPr>
            <a:lvl8pPr marL="3433801" indent="-228920" algn="ctr" eaLnBrk="0" fontAlgn="base" hangingPunct="0">
              <a:spcBef>
                <a:spcPct val="0"/>
              </a:spcBef>
              <a:spcAft>
                <a:spcPct val="0"/>
              </a:spcAft>
              <a:defRPr sz="3200">
                <a:solidFill>
                  <a:schemeClr val="tx1"/>
                </a:solidFill>
                <a:latin typeface="Arial" pitchFamily="34" charset="0"/>
                <a:cs typeface="Arial" pitchFamily="34" charset="0"/>
              </a:defRPr>
            </a:lvl8pPr>
            <a:lvl9pPr marL="3891641" indent="-228920" algn="ctr" eaLnBrk="0" fontAlgn="base" hangingPunct="0">
              <a:spcBef>
                <a:spcPct val="0"/>
              </a:spcBef>
              <a:spcAft>
                <a:spcPct val="0"/>
              </a:spcAft>
              <a:defRPr sz="3200">
                <a:solidFill>
                  <a:schemeClr val="tx1"/>
                </a:solidFill>
                <a:latin typeface="Arial" pitchFamily="34" charset="0"/>
                <a:cs typeface="Arial" pitchFamily="34" charset="0"/>
              </a:defRPr>
            </a:lvl9pPr>
          </a:lstStyle>
          <a:p>
            <a:fld id="{EBEE01E1-2D4F-4E34-A497-D7F677D932B7}" type="slidenum">
              <a:rPr lang="en-GB" altLang="en-US" sz="1200"/>
              <a:pPr/>
              <a:t>17</a:t>
            </a:fld>
            <a:endParaRPr lang="en-GB" altLang="en-US" sz="1200"/>
          </a:p>
        </p:txBody>
      </p:sp>
      <p:sp>
        <p:nvSpPr>
          <p:cNvPr id="131075" name="Rectangle 2"/>
          <p:cNvSpPr>
            <a:spLocks noGrp="1" noRot="1" noChangeAspect="1" noChangeArrowheads="1" noTextEdit="1"/>
          </p:cNvSpPr>
          <p:nvPr>
            <p:ph type="sldImg"/>
          </p:nvPr>
        </p:nvSpPr>
        <p:spPr>
          <a:xfrm>
            <a:off x="90488" y="746125"/>
            <a:ext cx="6627812" cy="3729038"/>
          </a:xfrm>
          <a:ln/>
        </p:spPr>
      </p:sp>
      <p:sp>
        <p:nvSpPr>
          <p:cNvPr id="131076" name="Rectangle 3"/>
          <p:cNvSpPr>
            <a:spLocks noGrp="1" noChangeArrowheads="1"/>
          </p:cNvSpPr>
          <p:nvPr>
            <p:ph type="body" idx="1"/>
          </p:nvPr>
        </p:nvSpPr>
        <p:spPr>
          <a:xfrm>
            <a:off x="907945" y="4722498"/>
            <a:ext cx="4992899" cy="4472939"/>
          </a:xfrm>
          <a:noFill/>
        </p:spPr>
        <p:txBody>
          <a:bodyPr/>
          <a:lstStyle/>
          <a:p>
            <a:r>
              <a:rPr lang="en-US" altLang="en-US"/>
              <a:t>When data from these studies is available, the following recommendations can be made in the context of the particular disease outbreak</a:t>
            </a:r>
          </a:p>
          <a:p>
            <a:endParaRPr lang="en-US" altLang="en-US"/>
          </a:p>
          <a:p>
            <a:r>
              <a:rPr lang="en-US" altLang="en-US"/>
              <a:t>For example:  there are the general items shown earlier , avoid sick animals,</a:t>
            </a:r>
          </a:p>
          <a:p>
            <a:r>
              <a:rPr lang="en-US" altLang="en-US"/>
              <a:t>but messages can be targeted to those in affected areas and those that may be affected in the future</a:t>
            </a:r>
          </a:p>
          <a:p>
            <a:r>
              <a:rPr lang="en-US" altLang="en-US"/>
              <a:t>Likewise, distribute bednets, repellants, etc to the affected population</a:t>
            </a:r>
          </a:p>
          <a:p>
            <a:endParaRPr lang="en-US" altLang="en-US"/>
          </a:p>
          <a:p>
            <a:r>
              <a:rPr lang="en-US" altLang="en-US"/>
              <a:t>Implement effective vector control programs</a:t>
            </a:r>
          </a:p>
          <a:p>
            <a:endParaRPr lang="en-US" altLang="en-US"/>
          </a:p>
          <a:p>
            <a:r>
              <a:rPr lang="en-US" altLang="en-US"/>
              <a:t>movement of animals - from where to where</a:t>
            </a:r>
          </a:p>
          <a:p>
            <a:endParaRPr lang="en-US" altLang="en-US"/>
          </a:p>
          <a:p>
            <a:r>
              <a:rPr lang="en-US" altLang="en-US"/>
              <a:t>conduct vaccination campaigns safely in appropriate l</a:t>
            </a:r>
          </a:p>
          <a:p>
            <a:endParaRPr lang="en-US" altLang="en-US"/>
          </a:p>
        </p:txBody>
      </p:sp>
      <p:sp>
        <p:nvSpPr>
          <p:cNvPr id="2" name="Header Placeholder 1"/>
          <p:cNvSpPr>
            <a:spLocks noGrp="1"/>
          </p:cNvSpPr>
          <p:nvPr>
            <p:ph type="hdr" sz="quarter" idx="10"/>
          </p:nvPr>
        </p:nvSpPr>
        <p:spPr/>
        <p:txBody>
          <a:bodyPr/>
          <a:lstStyle/>
          <a:p>
            <a:pPr>
              <a:defRPr/>
            </a:pPr>
            <a:r>
              <a:rPr lang="fr-FR"/>
              <a:t>Rift Valley Fever</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3200">
                <a:solidFill>
                  <a:schemeClr val="tx1"/>
                </a:solidFill>
                <a:latin typeface="Arial" pitchFamily="34" charset="0"/>
                <a:cs typeface="Arial" pitchFamily="34" charset="0"/>
              </a:defRPr>
            </a:lvl1pPr>
            <a:lvl2pPr marL="743990" indent="-286150">
              <a:defRPr sz="3200">
                <a:solidFill>
                  <a:schemeClr val="tx1"/>
                </a:solidFill>
                <a:latin typeface="Arial" pitchFamily="34" charset="0"/>
                <a:cs typeface="Arial" pitchFamily="34" charset="0"/>
              </a:defRPr>
            </a:lvl2pPr>
            <a:lvl3pPr marL="1144600" indent="-228920">
              <a:defRPr sz="3200">
                <a:solidFill>
                  <a:schemeClr val="tx1"/>
                </a:solidFill>
                <a:latin typeface="Arial" pitchFamily="34" charset="0"/>
                <a:cs typeface="Arial" pitchFamily="34" charset="0"/>
              </a:defRPr>
            </a:lvl3pPr>
            <a:lvl4pPr marL="1602440" indent="-228920">
              <a:defRPr sz="3200">
                <a:solidFill>
                  <a:schemeClr val="tx1"/>
                </a:solidFill>
                <a:latin typeface="Arial" pitchFamily="34" charset="0"/>
                <a:cs typeface="Arial" pitchFamily="34" charset="0"/>
              </a:defRPr>
            </a:lvl4pPr>
            <a:lvl5pPr marL="2060280" indent="-228920">
              <a:defRPr sz="3200">
                <a:solidFill>
                  <a:schemeClr val="tx1"/>
                </a:solidFill>
                <a:latin typeface="Arial" pitchFamily="34" charset="0"/>
                <a:cs typeface="Arial" pitchFamily="34" charset="0"/>
              </a:defRPr>
            </a:lvl5pPr>
            <a:lvl6pPr marL="2518120" indent="-228920" algn="ctr" eaLnBrk="0" fontAlgn="base" hangingPunct="0">
              <a:spcBef>
                <a:spcPct val="0"/>
              </a:spcBef>
              <a:spcAft>
                <a:spcPct val="0"/>
              </a:spcAft>
              <a:defRPr sz="3200">
                <a:solidFill>
                  <a:schemeClr val="tx1"/>
                </a:solidFill>
                <a:latin typeface="Arial" pitchFamily="34" charset="0"/>
                <a:cs typeface="Arial" pitchFamily="34" charset="0"/>
              </a:defRPr>
            </a:lvl6pPr>
            <a:lvl7pPr marL="2975961" indent="-228920" algn="ctr" eaLnBrk="0" fontAlgn="base" hangingPunct="0">
              <a:spcBef>
                <a:spcPct val="0"/>
              </a:spcBef>
              <a:spcAft>
                <a:spcPct val="0"/>
              </a:spcAft>
              <a:defRPr sz="3200">
                <a:solidFill>
                  <a:schemeClr val="tx1"/>
                </a:solidFill>
                <a:latin typeface="Arial" pitchFamily="34" charset="0"/>
                <a:cs typeface="Arial" pitchFamily="34" charset="0"/>
              </a:defRPr>
            </a:lvl7pPr>
            <a:lvl8pPr marL="3433801" indent="-228920" algn="ctr" eaLnBrk="0" fontAlgn="base" hangingPunct="0">
              <a:spcBef>
                <a:spcPct val="0"/>
              </a:spcBef>
              <a:spcAft>
                <a:spcPct val="0"/>
              </a:spcAft>
              <a:defRPr sz="3200">
                <a:solidFill>
                  <a:schemeClr val="tx1"/>
                </a:solidFill>
                <a:latin typeface="Arial" pitchFamily="34" charset="0"/>
                <a:cs typeface="Arial" pitchFamily="34" charset="0"/>
              </a:defRPr>
            </a:lvl8pPr>
            <a:lvl9pPr marL="3891641" indent="-228920" algn="ctr" eaLnBrk="0" fontAlgn="base" hangingPunct="0">
              <a:spcBef>
                <a:spcPct val="0"/>
              </a:spcBef>
              <a:spcAft>
                <a:spcPct val="0"/>
              </a:spcAft>
              <a:defRPr sz="3200">
                <a:solidFill>
                  <a:schemeClr val="tx1"/>
                </a:solidFill>
                <a:latin typeface="Arial" pitchFamily="34" charset="0"/>
                <a:cs typeface="Arial" pitchFamily="34" charset="0"/>
              </a:defRPr>
            </a:lvl9pPr>
          </a:lstStyle>
          <a:p>
            <a:fld id="{EBEE01E1-2D4F-4E34-A497-D7F677D932B7}" type="slidenum">
              <a:rPr lang="en-GB" altLang="en-US" sz="1200"/>
              <a:pPr/>
              <a:t>18</a:t>
            </a:fld>
            <a:endParaRPr lang="en-GB" altLang="en-US" sz="1200"/>
          </a:p>
        </p:txBody>
      </p:sp>
      <p:sp>
        <p:nvSpPr>
          <p:cNvPr id="131075" name="Rectangle 2"/>
          <p:cNvSpPr>
            <a:spLocks noGrp="1" noRot="1" noChangeAspect="1" noChangeArrowheads="1" noTextEdit="1"/>
          </p:cNvSpPr>
          <p:nvPr>
            <p:ph type="sldImg"/>
          </p:nvPr>
        </p:nvSpPr>
        <p:spPr>
          <a:xfrm>
            <a:off x="90488" y="746125"/>
            <a:ext cx="6627812" cy="3729038"/>
          </a:xfrm>
          <a:ln/>
        </p:spPr>
      </p:sp>
      <p:sp>
        <p:nvSpPr>
          <p:cNvPr id="131076" name="Rectangle 3"/>
          <p:cNvSpPr>
            <a:spLocks noGrp="1" noChangeArrowheads="1"/>
          </p:cNvSpPr>
          <p:nvPr>
            <p:ph type="body" idx="1"/>
          </p:nvPr>
        </p:nvSpPr>
        <p:spPr>
          <a:xfrm>
            <a:off x="907945" y="4722498"/>
            <a:ext cx="4992899" cy="4472939"/>
          </a:xfrm>
          <a:noFill/>
        </p:spPr>
        <p:txBody>
          <a:bodyPr/>
          <a:lstStyle/>
          <a:p>
            <a:r>
              <a:rPr lang="en-US" sz="1200" kern="1200" dirty="0">
                <a:solidFill>
                  <a:schemeClr val="tx1"/>
                </a:solidFill>
                <a:effectLst/>
                <a:latin typeface="Times New Roman" pitchFamily="18" charset="0"/>
                <a:ea typeface="+mn-ea"/>
                <a:cs typeface="+mn-cs"/>
              </a:rPr>
              <a:t>During mass animal vaccination campaigns, animal health workers may, inadvertently, transmit the virus through the use of multi-dose vials and the re-use of needles and syringes.</a:t>
            </a:r>
            <a:endParaRPr lang="en-US" altLang="en-US" dirty="0"/>
          </a:p>
        </p:txBody>
      </p:sp>
      <p:sp>
        <p:nvSpPr>
          <p:cNvPr id="2" name="Header Placeholder 1"/>
          <p:cNvSpPr>
            <a:spLocks noGrp="1"/>
          </p:cNvSpPr>
          <p:nvPr>
            <p:ph type="hdr" sz="quarter" idx="10"/>
          </p:nvPr>
        </p:nvSpPr>
        <p:spPr/>
        <p:txBody>
          <a:bodyPr/>
          <a:lstStyle/>
          <a:p>
            <a:pPr>
              <a:defRPr/>
            </a:pPr>
            <a:r>
              <a:rPr lang="fr-FR"/>
              <a:t>Rift Valley Fever</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sz="3200">
                <a:solidFill>
                  <a:schemeClr val="tx1"/>
                </a:solidFill>
                <a:latin typeface="Arial" pitchFamily="34" charset="0"/>
                <a:cs typeface="Arial" pitchFamily="34" charset="0"/>
              </a:defRPr>
            </a:lvl1pPr>
            <a:lvl2pPr marL="743990" indent="-286150">
              <a:defRPr sz="3200">
                <a:solidFill>
                  <a:schemeClr val="tx1"/>
                </a:solidFill>
                <a:latin typeface="Arial" pitchFamily="34" charset="0"/>
                <a:cs typeface="Arial" pitchFamily="34" charset="0"/>
              </a:defRPr>
            </a:lvl2pPr>
            <a:lvl3pPr marL="1144600" indent="-228920">
              <a:defRPr sz="3200">
                <a:solidFill>
                  <a:schemeClr val="tx1"/>
                </a:solidFill>
                <a:latin typeface="Arial" pitchFamily="34" charset="0"/>
                <a:cs typeface="Arial" pitchFamily="34" charset="0"/>
              </a:defRPr>
            </a:lvl3pPr>
            <a:lvl4pPr marL="1602440" indent="-228920">
              <a:defRPr sz="3200">
                <a:solidFill>
                  <a:schemeClr val="tx1"/>
                </a:solidFill>
                <a:latin typeface="Arial" pitchFamily="34" charset="0"/>
                <a:cs typeface="Arial" pitchFamily="34" charset="0"/>
              </a:defRPr>
            </a:lvl4pPr>
            <a:lvl5pPr marL="2060280" indent="-228920">
              <a:defRPr sz="3200">
                <a:solidFill>
                  <a:schemeClr val="tx1"/>
                </a:solidFill>
                <a:latin typeface="Arial" pitchFamily="34" charset="0"/>
                <a:cs typeface="Arial" pitchFamily="34" charset="0"/>
              </a:defRPr>
            </a:lvl5pPr>
            <a:lvl6pPr marL="2518120" indent="-228920" algn="ctr" eaLnBrk="0" fontAlgn="base" hangingPunct="0">
              <a:spcBef>
                <a:spcPct val="0"/>
              </a:spcBef>
              <a:spcAft>
                <a:spcPct val="0"/>
              </a:spcAft>
              <a:defRPr sz="3200">
                <a:solidFill>
                  <a:schemeClr val="tx1"/>
                </a:solidFill>
                <a:latin typeface="Arial" pitchFamily="34" charset="0"/>
                <a:cs typeface="Arial" pitchFamily="34" charset="0"/>
              </a:defRPr>
            </a:lvl6pPr>
            <a:lvl7pPr marL="2975961" indent="-228920" algn="ctr" eaLnBrk="0" fontAlgn="base" hangingPunct="0">
              <a:spcBef>
                <a:spcPct val="0"/>
              </a:spcBef>
              <a:spcAft>
                <a:spcPct val="0"/>
              </a:spcAft>
              <a:defRPr sz="3200">
                <a:solidFill>
                  <a:schemeClr val="tx1"/>
                </a:solidFill>
                <a:latin typeface="Arial" pitchFamily="34" charset="0"/>
                <a:cs typeface="Arial" pitchFamily="34" charset="0"/>
              </a:defRPr>
            </a:lvl7pPr>
            <a:lvl8pPr marL="3433801" indent="-228920" algn="ctr" eaLnBrk="0" fontAlgn="base" hangingPunct="0">
              <a:spcBef>
                <a:spcPct val="0"/>
              </a:spcBef>
              <a:spcAft>
                <a:spcPct val="0"/>
              </a:spcAft>
              <a:defRPr sz="3200">
                <a:solidFill>
                  <a:schemeClr val="tx1"/>
                </a:solidFill>
                <a:latin typeface="Arial" pitchFamily="34" charset="0"/>
                <a:cs typeface="Arial" pitchFamily="34" charset="0"/>
              </a:defRPr>
            </a:lvl8pPr>
            <a:lvl9pPr marL="3891641" indent="-228920" algn="ctr" eaLnBrk="0" fontAlgn="base" hangingPunct="0">
              <a:spcBef>
                <a:spcPct val="0"/>
              </a:spcBef>
              <a:spcAft>
                <a:spcPct val="0"/>
              </a:spcAft>
              <a:defRPr sz="3200">
                <a:solidFill>
                  <a:schemeClr val="tx1"/>
                </a:solidFill>
                <a:latin typeface="Arial" pitchFamily="34" charset="0"/>
                <a:cs typeface="Arial" pitchFamily="34" charset="0"/>
              </a:defRPr>
            </a:lvl9pPr>
          </a:lstStyle>
          <a:p>
            <a:fld id="{EBEE01E1-2D4F-4E34-A497-D7F677D932B7}" type="slidenum">
              <a:rPr lang="en-GB" altLang="en-US" sz="1200"/>
              <a:pPr/>
              <a:t>22</a:t>
            </a:fld>
            <a:endParaRPr lang="en-GB" altLang="en-US" sz="1200"/>
          </a:p>
        </p:txBody>
      </p:sp>
      <p:sp>
        <p:nvSpPr>
          <p:cNvPr id="131075" name="Rectangle 2"/>
          <p:cNvSpPr>
            <a:spLocks noGrp="1" noRot="1" noChangeAspect="1" noChangeArrowheads="1" noTextEdit="1"/>
          </p:cNvSpPr>
          <p:nvPr>
            <p:ph type="sldImg"/>
          </p:nvPr>
        </p:nvSpPr>
        <p:spPr>
          <a:xfrm>
            <a:off x="90488" y="746125"/>
            <a:ext cx="6627812" cy="3729038"/>
          </a:xfrm>
          <a:ln/>
        </p:spPr>
      </p:sp>
      <p:sp>
        <p:nvSpPr>
          <p:cNvPr id="131076" name="Rectangle 3"/>
          <p:cNvSpPr>
            <a:spLocks noGrp="1" noChangeArrowheads="1"/>
          </p:cNvSpPr>
          <p:nvPr>
            <p:ph type="body" idx="1"/>
          </p:nvPr>
        </p:nvSpPr>
        <p:spPr>
          <a:xfrm>
            <a:off x="907945" y="4722498"/>
            <a:ext cx="4992899" cy="4472939"/>
          </a:xfrm>
          <a:noFill/>
        </p:spPr>
        <p:txBody>
          <a:bodyPr/>
          <a:lstStyle/>
          <a:p>
            <a:r>
              <a:rPr lang="en-US" altLang="en-US"/>
              <a:t>When data from these studies is available, the following recommendations can be made in the context of the particular disease outbreak</a:t>
            </a:r>
          </a:p>
          <a:p>
            <a:endParaRPr lang="en-US" altLang="en-US"/>
          </a:p>
          <a:p>
            <a:r>
              <a:rPr lang="en-US" altLang="en-US"/>
              <a:t>For example:  there are the general items shown earlier , avoid sick animals,</a:t>
            </a:r>
          </a:p>
          <a:p>
            <a:r>
              <a:rPr lang="en-US" altLang="en-US"/>
              <a:t>but messages can be targeted to those in affected areas and those that may be affected in the future</a:t>
            </a:r>
          </a:p>
          <a:p>
            <a:r>
              <a:rPr lang="en-US" altLang="en-US"/>
              <a:t>Likewise, distribute bednets, repellants, etc to the affected population</a:t>
            </a:r>
          </a:p>
          <a:p>
            <a:endParaRPr lang="en-US" altLang="en-US"/>
          </a:p>
          <a:p>
            <a:r>
              <a:rPr lang="en-US" altLang="en-US"/>
              <a:t>Implement effective vector control programs</a:t>
            </a:r>
          </a:p>
          <a:p>
            <a:endParaRPr lang="en-US" altLang="en-US"/>
          </a:p>
          <a:p>
            <a:r>
              <a:rPr lang="en-US" altLang="en-US"/>
              <a:t>movement of animals - from where to where</a:t>
            </a:r>
          </a:p>
          <a:p>
            <a:endParaRPr lang="en-US" altLang="en-US"/>
          </a:p>
          <a:p>
            <a:r>
              <a:rPr lang="en-US" altLang="en-US"/>
              <a:t>conduct vaccination campaigns safely in appropriate l</a:t>
            </a:r>
          </a:p>
          <a:p>
            <a:endParaRPr lang="en-US" altLang="en-US"/>
          </a:p>
        </p:txBody>
      </p:sp>
      <p:sp>
        <p:nvSpPr>
          <p:cNvPr id="2" name="Header Placeholder 1"/>
          <p:cNvSpPr>
            <a:spLocks noGrp="1"/>
          </p:cNvSpPr>
          <p:nvPr>
            <p:ph type="hdr" sz="quarter" idx="10"/>
          </p:nvPr>
        </p:nvSpPr>
        <p:spPr/>
        <p:txBody>
          <a:bodyPr/>
          <a:lstStyle/>
          <a:p>
            <a:pPr>
              <a:defRPr/>
            </a:pPr>
            <a:r>
              <a:rPr lang="fr-FR"/>
              <a:t>Rift Valley Fever</a:t>
            </a:r>
            <a:endParaRPr lang="en-GB" dirty="0"/>
          </a:p>
        </p:txBody>
      </p:sp>
    </p:spTree>
    <p:extLst>
      <p:ext uri="{BB962C8B-B14F-4D97-AF65-F5344CB8AC3E}">
        <p14:creationId xmlns:p14="http://schemas.microsoft.com/office/powerpoint/2010/main" val="192217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23</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277429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2</a:t>
            </a:fld>
            <a:endParaRPr lang="en-US" dirty="0"/>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170240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17A64-1461-48EA-88E8-FBB6D469B1BF}" type="slidenum">
              <a:rPr lang="en-US" smtClean="0"/>
              <a:t>3</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221813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17A64-1461-48EA-88E8-FBB6D469B1BF}" type="slidenum">
              <a:rPr lang="en-US" smtClean="0"/>
              <a:t>4</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187508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EB17A64-1461-48EA-88E8-FBB6D469B1BF}" type="slidenum">
              <a:rPr lang="en-US" smtClean="0"/>
              <a:t>6</a:t>
            </a:fld>
            <a:endParaRPr lang="en-US"/>
          </a:p>
        </p:txBody>
      </p:sp>
    </p:spTree>
    <p:extLst>
      <p:ext uri="{BB962C8B-B14F-4D97-AF65-F5344CB8AC3E}">
        <p14:creationId xmlns:p14="http://schemas.microsoft.com/office/powerpoint/2010/main" val="192790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Ocular form: </a:t>
            </a:r>
            <a:r>
              <a:rPr lang="en-US" sz="1200"/>
              <a:t>The disease may resolve itself with no lasting effects within 10 to 12 weeks. However, when the lesions occur in the macula, 50% of patients will experience a permanent loss of vision. Death in patients with only the ocular form of the disease is uncommon.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a:t>Meningoencephalitis:</a:t>
            </a:r>
            <a:r>
              <a:rPr lang="en-US" sz="1200" baseline="0"/>
              <a:t> </a:t>
            </a:r>
            <a:r>
              <a:rPr lang="en-US" sz="1200"/>
              <a:t>Clinical features include intense headache, loss of memory, hallucinations, confusion, disorientation, vertigo, convulsions, lethargy and coma. Neurological complications can appear later (after more than 60 days). The death rate in patients who experience only this form of the disease is low, although residual neurological deficit, which may be severe, is common.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err="1"/>
              <a:t>Haemorrhagic</a:t>
            </a:r>
            <a:r>
              <a:rPr lang="en-US" sz="1200" baseline="0"/>
              <a:t> form: </a:t>
            </a:r>
            <a:r>
              <a:rPr lang="en-US" sz="1200"/>
              <a:t>Subsequently signs of </a:t>
            </a:r>
            <a:r>
              <a:rPr lang="en-US" sz="1200" err="1"/>
              <a:t>haemorrhage</a:t>
            </a:r>
            <a:r>
              <a:rPr lang="en-US" sz="1200"/>
              <a:t> then appear such as vomiting blood, passing blood in the </a:t>
            </a:r>
            <a:r>
              <a:rPr lang="en-US" sz="1200" err="1"/>
              <a:t>faeces</a:t>
            </a:r>
            <a:r>
              <a:rPr lang="en-US" sz="1200"/>
              <a:t>, a purpuric rash or </a:t>
            </a:r>
            <a:r>
              <a:rPr lang="en-US" sz="1200" err="1"/>
              <a:t>ecchymoses</a:t>
            </a:r>
            <a:r>
              <a:rPr lang="en-US" sz="1200"/>
              <a:t> (caused by bleeding in the skin), bleeding from the nose or gums, menorrhagia and bleeding from </a:t>
            </a:r>
            <a:r>
              <a:rPr lang="en-US" sz="1200" err="1"/>
              <a:t>venepuncture</a:t>
            </a:r>
            <a:r>
              <a:rPr lang="en-US" sz="1200"/>
              <a:t> sites. The case-fatality ratio for patients developing the </a:t>
            </a:r>
            <a:r>
              <a:rPr lang="en-US" sz="1200" err="1"/>
              <a:t>haemorrhagic</a:t>
            </a:r>
            <a:r>
              <a:rPr lang="en-US" sz="1200"/>
              <a:t> form of the disease is high at approximately 50%. Death usually occurs 3 to 6 days after the onset of symptoms. </a:t>
            </a:r>
          </a:p>
          <a:p>
            <a:endParaRPr lang="en-US" sz="1200"/>
          </a:p>
          <a:p>
            <a:endParaRPr lang="en-US"/>
          </a:p>
        </p:txBody>
      </p:sp>
      <p:sp>
        <p:nvSpPr>
          <p:cNvPr id="4" name="Slide Number Placeholder 3"/>
          <p:cNvSpPr>
            <a:spLocks noGrp="1"/>
          </p:cNvSpPr>
          <p:nvPr>
            <p:ph type="sldNum" sz="quarter" idx="10"/>
          </p:nvPr>
        </p:nvSpPr>
        <p:spPr/>
        <p:txBody>
          <a:bodyPr/>
          <a:lstStyle/>
          <a:p>
            <a:fld id="{EEB17A64-1461-48EA-88E8-FBB6D469B1BF}" type="slidenum">
              <a:rPr lang="en-US" smtClean="0"/>
              <a:t>9</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34104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10</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22114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11</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20938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17A64-1461-48EA-88E8-FBB6D469B1BF}" type="slidenum">
              <a:rPr lang="en-US" smtClean="0"/>
              <a:t>14</a:t>
            </a:fld>
            <a:endParaRPr lang="en-US"/>
          </a:p>
        </p:txBody>
      </p:sp>
      <p:sp>
        <p:nvSpPr>
          <p:cNvPr id="5" name="Header Placeholder 4"/>
          <p:cNvSpPr>
            <a:spLocks noGrp="1"/>
          </p:cNvSpPr>
          <p:nvPr>
            <p:ph type="hdr" sz="quarter" idx="11"/>
          </p:nvPr>
        </p:nvSpPr>
        <p:spPr/>
        <p:txBody>
          <a:bodyPr/>
          <a:lstStyle/>
          <a:p>
            <a:r>
              <a:rPr lang="en-US"/>
              <a:t>Rift Valley Fever</a:t>
            </a:r>
          </a:p>
        </p:txBody>
      </p:sp>
    </p:spTree>
    <p:extLst>
      <p:ext uri="{BB962C8B-B14F-4D97-AF65-F5344CB8AC3E}">
        <p14:creationId xmlns:p14="http://schemas.microsoft.com/office/powerpoint/2010/main" val="1742348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85725" y="0"/>
            <a:ext cx="12277725" cy="6858000"/>
          </a:xfrm>
          <a:prstGeom prst="rect">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8"/>
          <p:cNvSpPr>
            <a:spLocks noGrp="1"/>
          </p:cNvSpPr>
          <p:nvPr>
            <p:ph type="pic" sz="quarter" idx="12"/>
          </p:nvPr>
        </p:nvSpPr>
        <p:spPr>
          <a:xfrm>
            <a:off x="9673971" y="1476375"/>
            <a:ext cx="2435588" cy="2883344"/>
          </a:xfr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800">
                <a:solidFill>
                  <a:schemeClr val="lt1"/>
                </a:solidFill>
                <a:latin typeface="+mn-lt"/>
                <a:cs typeface="+mn-cs"/>
              </a:defRPr>
            </a:lvl1pPr>
          </a:lstStyle>
          <a:p>
            <a:pPr marL="0" lvl="0" algn="ctr"/>
            <a:endParaRPr lang="en-US" dirty="0"/>
          </a:p>
        </p:txBody>
      </p:sp>
      <p:sp>
        <p:nvSpPr>
          <p:cNvPr id="10" name="Picture Placeholder 18"/>
          <p:cNvSpPr>
            <a:spLocks noGrp="1"/>
          </p:cNvSpPr>
          <p:nvPr>
            <p:ph type="pic" sz="quarter" idx="13"/>
          </p:nvPr>
        </p:nvSpPr>
        <p:spPr>
          <a:xfrm>
            <a:off x="7147383" y="1499685"/>
            <a:ext cx="2435588" cy="2860033"/>
          </a:xfr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en-US" sz="1800">
                <a:solidFill>
                  <a:schemeClr val="lt1"/>
                </a:solidFill>
                <a:latin typeface="+mn-lt"/>
                <a:cs typeface="+mn-cs"/>
              </a:defRPr>
            </a:lvl1pPr>
          </a:lstStyle>
          <a:p>
            <a:pPr marL="0" lvl="0" algn="ctr"/>
            <a:endParaRPr lang="en-US" dirty="0"/>
          </a:p>
        </p:txBody>
      </p:sp>
      <p:sp>
        <p:nvSpPr>
          <p:cNvPr id="15" name="Picture Placeholder 18"/>
          <p:cNvSpPr>
            <a:spLocks noGrp="1"/>
          </p:cNvSpPr>
          <p:nvPr>
            <p:ph type="pic" sz="quarter" idx="14"/>
          </p:nvPr>
        </p:nvSpPr>
        <p:spPr>
          <a:xfrm>
            <a:off x="4622360" y="1499685"/>
            <a:ext cx="2435588" cy="2860033"/>
          </a:xfr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latin typeface="+mn-lt"/>
                <a:cs typeface="+mn-cs"/>
              </a:defRPr>
            </a:lvl1pPr>
          </a:lstStyle>
          <a:p>
            <a:pPr marL="0" lvl="0" algn="ctr"/>
            <a:endParaRPr lang="en-US" dirty="0"/>
          </a:p>
        </p:txBody>
      </p:sp>
      <p:sp>
        <p:nvSpPr>
          <p:cNvPr id="11" name="Snip Single Corner Rectangle 10"/>
          <p:cNvSpPr/>
          <p:nvPr userDrawn="1"/>
        </p:nvSpPr>
        <p:spPr>
          <a:xfrm flipH="1">
            <a:off x="-2" y="1493520"/>
            <a:ext cx="4525824" cy="2866199"/>
          </a:xfrm>
          <a:prstGeom prst="snip1Rect">
            <a:avLst>
              <a:gd name="adj" fmla="val 284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5"/>
          <p:cNvSpPr/>
          <p:nvPr userDrawn="1"/>
        </p:nvSpPr>
        <p:spPr>
          <a:xfrm flipH="1" flipV="1">
            <a:off x="-1" y="1499685"/>
            <a:ext cx="824215" cy="786598"/>
          </a:xfrm>
          <a:custGeom>
            <a:avLst/>
            <a:gdLst>
              <a:gd name="connsiteX0" fmla="*/ 0 w 3137127"/>
              <a:gd name="connsiteY0" fmla="*/ 2806030 h 2806030"/>
              <a:gd name="connsiteX1" fmla="*/ 701508 w 3137127"/>
              <a:gd name="connsiteY1" fmla="*/ 0 h 2806030"/>
              <a:gd name="connsiteX2" fmla="*/ 3137127 w 3137127"/>
              <a:gd name="connsiteY2" fmla="*/ 0 h 2806030"/>
              <a:gd name="connsiteX3" fmla="*/ 2435620 w 3137127"/>
              <a:gd name="connsiteY3" fmla="*/ 2806030 h 2806030"/>
              <a:gd name="connsiteX4" fmla="*/ 0 w 3137127"/>
              <a:gd name="connsiteY4" fmla="*/ 2806030 h 2806030"/>
              <a:gd name="connsiteX0" fmla="*/ 0 w 2441212"/>
              <a:gd name="connsiteY0" fmla="*/ 2814122 h 2814122"/>
              <a:gd name="connsiteX1" fmla="*/ 701508 w 2441212"/>
              <a:gd name="connsiteY1" fmla="*/ 8092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14122"/>
              <a:gd name="connsiteX1" fmla="*/ 776537 w 2441212"/>
              <a:gd name="connsiteY1" fmla="*/ 8092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14122"/>
              <a:gd name="connsiteX1" fmla="*/ 776537 w 2441212"/>
              <a:gd name="connsiteY1" fmla="*/ 8092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14122"/>
              <a:gd name="connsiteX1" fmla="*/ 776537 w 2441212"/>
              <a:gd name="connsiteY1" fmla="*/ 8092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14122"/>
              <a:gd name="connsiteX1" fmla="*/ 776537 w 2441212"/>
              <a:gd name="connsiteY1" fmla="*/ 5728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14122"/>
              <a:gd name="connsiteX1" fmla="*/ 775317 w 2441212"/>
              <a:gd name="connsiteY1" fmla="*/ 1000 h 2814122"/>
              <a:gd name="connsiteX2" fmla="*/ 2441212 w 2441212"/>
              <a:gd name="connsiteY2" fmla="*/ 0 h 2814122"/>
              <a:gd name="connsiteX3" fmla="*/ 2435620 w 2441212"/>
              <a:gd name="connsiteY3" fmla="*/ 2814122 h 2814122"/>
              <a:gd name="connsiteX4" fmla="*/ 0 w 2441212"/>
              <a:gd name="connsiteY4" fmla="*/ 2814122 h 2814122"/>
              <a:gd name="connsiteX0" fmla="*/ 0 w 2441212"/>
              <a:gd name="connsiteY0" fmla="*/ 2814122 h 2821687"/>
              <a:gd name="connsiteX1" fmla="*/ 775317 w 2441212"/>
              <a:gd name="connsiteY1" fmla="*/ 1000 h 2821687"/>
              <a:gd name="connsiteX2" fmla="*/ 2441212 w 2441212"/>
              <a:gd name="connsiteY2" fmla="*/ 0 h 2821687"/>
              <a:gd name="connsiteX3" fmla="*/ 768639 w 2441212"/>
              <a:gd name="connsiteY3" fmla="*/ 2821687 h 2821687"/>
              <a:gd name="connsiteX4" fmla="*/ 0 w 2441212"/>
              <a:gd name="connsiteY4" fmla="*/ 2814122 h 2821687"/>
              <a:gd name="connsiteX0" fmla="*/ 0 w 775317"/>
              <a:gd name="connsiteY0" fmla="*/ 2813122 h 2820687"/>
              <a:gd name="connsiteX1" fmla="*/ 775317 w 775317"/>
              <a:gd name="connsiteY1" fmla="*/ 0 h 2820687"/>
              <a:gd name="connsiteX2" fmla="*/ 768639 w 775317"/>
              <a:gd name="connsiteY2" fmla="*/ 2820687 h 2820687"/>
              <a:gd name="connsiteX3" fmla="*/ 0 w 775317"/>
              <a:gd name="connsiteY3" fmla="*/ 2813122 h 2820687"/>
              <a:gd name="connsiteX0" fmla="*/ 0 w 768639"/>
              <a:gd name="connsiteY0" fmla="*/ 2787118 h 2794683"/>
              <a:gd name="connsiteX1" fmla="*/ 767997 w 768639"/>
              <a:gd name="connsiteY1" fmla="*/ 0 h 2794683"/>
              <a:gd name="connsiteX2" fmla="*/ 768639 w 768639"/>
              <a:gd name="connsiteY2" fmla="*/ 2794683 h 2794683"/>
              <a:gd name="connsiteX3" fmla="*/ 0 w 768639"/>
              <a:gd name="connsiteY3" fmla="*/ 2787118 h 2794683"/>
            </a:gdLst>
            <a:ahLst/>
            <a:cxnLst>
              <a:cxn ang="0">
                <a:pos x="connsiteX0" y="connsiteY0"/>
              </a:cxn>
              <a:cxn ang="0">
                <a:pos x="connsiteX1" y="connsiteY1"/>
              </a:cxn>
              <a:cxn ang="0">
                <a:pos x="connsiteX2" y="connsiteY2"/>
              </a:cxn>
              <a:cxn ang="0">
                <a:pos x="connsiteX3" y="connsiteY3"/>
              </a:cxn>
            </a:cxnLst>
            <a:rect l="l" t="t" r="r" b="b"/>
            <a:pathLst>
              <a:path w="768639" h="2794683">
                <a:moveTo>
                  <a:pt x="0" y="2787118"/>
                </a:moveTo>
                <a:lnTo>
                  <a:pt x="767997" y="0"/>
                </a:lnTo>
                <a:lnTo>
                  <a:pt x="768639" y="2794683"/>
                </a:lnTo>
                <a:lnTo>
                  <a:pt x="0" y="2787118"/>
                </a:lnTo>
                <a:close/>
              </a:path>
            </a:pathLst>
          </a:cu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userDrawn="1"/>
        </p:nvSpPr>
        <p:spPr>
          <a:xfrm>
            <a:off x="-2381" y="1485900"/>
            <a:ext cx="904875" cy="907256"/>
          </a:xfrm>
          <a:custGeom>
            <a:avLst/>
            <a:gdLst>
              <a:gd name="connsiteX0" fmla="*/ 816769 w 904875"/>
              <a:gd name="connsiteY0" fmla="*/ 4763 h 907256"/>
              <a:gd name="connsiteX1" fmla="*/ 0 w 904875"/>
              <a:gd name="connsiteY1" fmla="*/ 816769 h 907256"/>
              <a:gd name="connsiteX2" fmla="*/ 0 w 904875"/>
              <a:gd name="connsiteY2" fmla="*/ 907256 h 907256"/>
              <a:gd name="connsiteX3" fmla="*/ 904875 w 904875"/>
              <a:gd name="connsiteY3" fmla="*/ 0 h 907256"/>
              <a:gd name="connsiteX4" fmla="*/ 816769 w 904875"/>
              <a:gd name="connsiteY4" fmla="*/ 4763 h 90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907256">
                <a:moveTo>
                  <a:pt x="816769" y="4763"/>
                </a:moveTo>
                <a:lnTo>
                  <a:pt x="0" y="816769"/>
                </a:lnTo>
                <a:lnTo>
                  <a:pt x="0" y="907256"/>
                </a:lnTo>
                <a:lnTo>
                  <a:pt x="904875" y="0"/>
                </a:lnTo>
                <a:lnTo>
                  <a:pt x="816769" y="4763"/>
                </a:lnTo>
                <a:close/>
              </a:path>
            </a:pathLst>
          </a:cu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ctrTitle"/>
          </p:nvPr>
        </p:nvSpPr>
        <p:spPr>
          <a:xfrm>
            <a:off x="282011" y="2082626"/>
            <a:ext cx="4191155" cy="672860"/>
          </a:xfrm>
          <a:prstGeom prst="rect">
            <a:avLst/>
          </a:prstGeom>
        </p:spPr>
        <p:txBody>
          <a:bodyPr anchor="ctr" anchorCtr="0"/>
          <a:lstStyle>
            <a:lvl1pPr algn="ctr">
              <a:defRPr sz="4000" b="1" baseline="0">
                <a:solidFill>
                  <a:srgbClr val="C87700"/>
                </a:solidFill>
                <a:latin typeface="+mn-lt"/>
              </a:defRPr>
            </a:lvl1pPr>
          </a:lstStyle>
          <a:p>
            <a:r>
              <a:rPr lang="en-US" dirty="0"/>
              <a:t>Click to edit</a:t>
            </a:r>
          </a:p>
        </p:txBody>
      </p:sp>
      <p:sp>
        <p:nvSpPr>
          <p:cNvPr id="21" name="Text Placeholder 5"/>
          <p:cNvSpPr>
            <a:spLocks noGrp="1"/>
          </p:cNvSpPr>
          <p:nvPr>
            <p:ph type="body" sz="quarter" idx="15"/>
          </p:nvPr>
        </p:nvSpPr>
        <p:spPr>
          <a:xfrm>
            <a:off x="282010" y="2956890"/>
            <a:ext cx="4191155" cy="962025"/>
          </a:xfrm>
        </p:spPr>
        <p:txBody>
          <a:bodyPr/>
          <a:lstStyle>
            <a:lvl1pPr marL="0" indent="0" algn="ctr">
              <a:buNone/>
              <a:defRPr sz="3000" b="1">
                <a:solidFill>
                  <a:srgbClr val="5D5D5D"/>
                </a:solidFill>
              </a:defRPr>
            </a:lvl1pPr>
          </a:lstStyle>
          <a:p>
            <a:pPr lvl="0"/>
            <a:r>
              <a:rPr lang="en-US" dirty="0"/>
              <a:t>Click to edit</a:t>
            </a:r>
          </a:p>
        </p:txBody>
      </p:sp>
      <p:sp>
        <p:nvSpPr>
          <p:cNvPr id="3" name="Rectangle 2"/>
          <p:cNvSpPr/>
          <p:nvPr userDrawn="1"/>
        </p:nvSpPr>
        <p:spPr>
          <a:xfrm>
            <a:off x="-85726" y="5600700"/>
            <a:ext cx="12277725"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01.PROJECT\TECHNICAL GUIDANCE\LOGO\WHO-EN-C-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4999" y="5757954"/>
            <a:ext cx="2917826" cy="91958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5725" y="5600700"/>
            <a:ext cx="12277725"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265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28" userDrawn="1">
          <p15:clr>
            <a:srgbClr val="FBAE40"/>
          </p15:clr>
        </p15:guide>
        <p15:guide id="4" pos="74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3 columns">
    <p:spTree>
      <p:nvGrpSpPr>
        <p:cNvPr id="1" name=""/>
        <p:cNvGrpSpPr/>
        <p:nvPr/>
      </p:nvGrpSpPr>
      <p:grpSpPr>
        <a:xfrm>
          <a:off x="0" y="0"/>
          <a:ext cx="0" cy="0"/>
          <a:chOff x="0" y="0"/>
          <a:chExt cx="0" cy="0"/>
        </a:xfrm>
      </p:grpSpPr>
      <p:sp>
        <p:nvSpPr>
          <p:cNvPr id="20" name="Rounded Rectangle 19"/>
          <p:cNvSpPr/>
          <p:nvPr userDrawn="1"/>
        </p:nvSpPr>
        <p:spPr>
          <a:xfrm>
            <a:off x="187325"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4330305"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8493126"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745726" y="971551"/>
            <a:ext cx="2414587" cy="1924050"/>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a:defRPr lang="en-US"/>
            </a:lvl1pPr>
          </a:lstStyle>
          <a:p>
            <a:pPr lvl="0"/>
            <a:endParaRPr lang="en-US"/>
          </a:p>
        </p:txBody>
      </p:sp>
      <p:sp>
        <p:nvSpPr>
          <p:cNvPr id="15" name="Picture Placeholder 3"/>
          <p:cNvSpPr>
            <a:spLocks noGrp="1"/>
          </p:cNvSpPr>
          <p:nvPr>
            <p:ph type="pic" sz="quarter" idx="12"/>
          </p:nvPr>
        </p:nvSpPr>
        <p:spPr>
          <a:xfrm>
            <a:off x="4888706" y="971551"/>
            <a:ext cx="2414587" cy="1924050"/>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a:defRPr lang="en-US"/>
            </a:lvl1pPr>
          </a:lstStyle>
          <a:p>
            <a:pPr lvl="0"/>
            <a:endParaRPr lang="en-US"/>
          </a:p>
        </p:txBody>
      </p:sp>
      <p:sp>
        <p:nvSpPr>
          <p:cNvPr id="17" name="Picture Placeholder 3"/>
          <p:cNvSpPr>
            <a:spLocks noGrp="1"/>
          </p:cNvSpPr>
          <p:nvPr>
            <p:ph type="pic" sz="quarter" idx="13"/>
          </p:nvPr>
        </p:nvSpPr>
        <p:spPr>
          <a:xfrm>
            <a:off x="9051527" y="971551"/>
            <a:ext cx="2414587" cy="1924050"/>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a:defRPr lang="en-US" dirty="0"/>
            </a:lvl1pPr>
          </a:lstStyle>
          <a:p>
            <a:pPr lvl="0"/>
            <a:endParaRPr lang="en-US"/>
          </a:p>
        </p:txBody>
      </p:sp>
      <p:sp>
        <p:nvSpPr>
          <p:cNvPr id="5" name="Text Placeholder 4"/>
          <p:cNvSpPr>
            <a:spLocks noGrp="1"/>
          </p:cNvSpPr>
          <p:nvPr>
            <p:ph type="body" sz="quarter" idx="14"/>
          </p:nvPr>
        </p:nvSpPr>
        <p:spPr>
          <a:xfrm>
            <a:off x="220863" y="3228975"/>
            <a:ext cx="3467100" cy="3143250"/>
          </a:xfrm>
        </p:spPr>
        <p:txBody>
          <a:bodyPr lIns="45720" rIns="45720"/>
          <a:lstStyle>
            <a:lvl1pPr>
              <a:defRPr sz="3000"/>
            </a:lvl1pPr>
          </a:lstStyle>
          <a:p>
            <a:pPr lvl="0"/>
            <a:r>
              <a:rPr lang="en-US" dirty="0"/>
              <a:t>Click to edit Master text styles</a:t>
            </a:r>
          </a:p>
        </p:txBody>
      </p:sp>
      <p:sp>
        <p:nvSpPr>
          <p:cNvPr id="18" name="Text Placeholder 4"/>
          <p:cNvSpPr>
            <a:spLocks noGrp="1"/>
          </p:cNvSpPr>
          <p:nvPr>
            <p:ph type="body" sz="quarter" idx="15"/>
          </p:nvPr>
        </p:nvSpPr>
        <p:spPr>
          <a:xfrm>
            <a:off x="4364432" y="3228975"/>
            <a:ext cx="3467100" cy="3143250"/>
          </a:xfrm>
        </p:spPr>
        <p:txBody>
          <a:bodyPr lIns="45720" rIns="45720"/>
          <a:lstStyle>
            <a:lvl1pPr>
              <a:defRPr sz="3000"/>
            </a:lvl1pPr>
          </a:lstStyle>
          <a:p>
            <a:pPr lvl="0"/>
            <a:r>
              <a:rPr lang="en-US" dirty="0"/>
              <a:t>Click to edit Master text styles</a:t>
            </a:r>
          </a:p>
        </p:txBody>
      </p:sp>
      <p:sp>
        <p:nvSpPr>
          <p:cNvPr id="19" name="Text Placeholder 4"/>
          <p:cNvSpPr>
            <a:spLocks noGrp="1"/>
          </p:cNvSpPr>
          <p:nvPr>
            <p:ph type="body" sz="quarter" idx="16"/>
          </p:nvPr>
        </p:nvSpPr>
        <p:spPr>
          <a:xfrm>
            <a:off x="8526663" y="3228975"/>
            <a:ext cx="3467100" cy="3143250"/>
          </a:xfrm>
        </p:spPr>
        <p:txBody>
          <a:bodyPr lIns="45720" rIns="45720"/>
          <a:lstStyle>
            <a:lvl1pPr>
              <a:defRPr sz="3000"/>
            </a:lvl1pPr>
          </a:lstStyle>
          <a:p>
            <a:pPr lvl="0"/>
            <a:r>
              <a:rPr lang="en-US" dirty="0"/>
              <a:t>Click to edit Master text styles</a:t>
            </a:r>
          </a:p>
        </p:txBody>
      </p:sp>
    </p:spTree>
    <p:extLst>
      <p:ext uri="{BB962C8B-B14F-4D97-AF65-F5344CB8AC3E}">
        <p14:creationId xmlns:p14="http://schemas.microsoft.com/office/powerpoint/2010/main" val="58356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fographic_02">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cxnSp>
        <p:nvCxnSpPr>
          <p:cNvPr id="10" name="Straight Connector 9"/>
          <p:cNvCxnSpPr/>
          <p:nvPr userDrawn="1"/>
        </p:nvCxnSpPr>
        <p:spPr>
          <a:xfrm flipV="1">
            <a:off x="6096000" y="4904145"/>
            <a:ext cx="0" cy="401092"/>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15045" y="3189031"/>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888196" y="3189032"/>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87528" y="5294056"/>
            <a:ext cx="9816944" cy="11181"/>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1450" y="3189031"/>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073474" y="2848681"/>
            <a:ext cx="2045052" cy="2045052"/>
          </a:xfrm>
          <a:prstGeom prst="ellipse">
            <a:avLst/>
          </a:prstGeom>
          <a:solidFill>
            <a:schemeClr val="bg1"/>
          </a:solidFill>
          <a:ln w="38100">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8" name="Straight Connector 17"/>
          <p:cNvCxnSpPr/>
          <p:nvPr userDrawn="1"/>
        </p:nvCxnSpPr>
        <p:spPr>
          <a:xfrm>
            <a:off x="7674799" y="3189031"/>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18667" y="3010082"/>
            <a:ext cx="1574794" cy="1655051"/>
          </a:xfrm>
        </p:spPr>
        <p:txBody>
          <a:bodyPr anchor="ctr"/>
          <a:lstStyle>
            <a:lvl1pPr marL="0" indent="0" algn="ctr">
              <a:buNone/>
              <a:defRPr sz="2000"/>
            </a:lvl1pPr>
          </a:lstStyle>
          <a:p>
            <a:pPr lvl="0"/>
            <a:r>
              <a:rPr lang="en-US" dirty="0"/>
              <a:t>Click to edit Master text styles</a:t>
            </a:r>
          </a:p>
        </p:txBody>
      </p:sp>
      <p:sp>
        <p:nvSpPr>
          <p:cNvPr id="19" name="Text Placeholder 18"/>
          <p:cNvSpPr>
            <a:spLocks noGrp="1"/>
          </p:cNvSpPr>
          <p:nvPr>
            <p:ph type="body" sz="quarter" idx="10"/>
          </p:nvPr>
        </p:nvSpPr>
        <p:spPr>
          <a:xfrm>
            <a:off x="65172" y="891232"/>
            <a:ext cx="4546248" cy="2297798"/>
          </a:xfrm>
        </p:spPr>
        <p:txBody>
          <a:bodyPr lIns="45720" rIns="45720" anchor="b" anchorCtr="0"/>
          <a:lstStyle>
            <a:lvl1pPr>
              <a:defRPr sz="3000"/>
            </a:lvl1pPr>
          </a:lstStyle>
          <a:p>
            <a:pPr lvl="0"/>
            <a:r>
              <a:rPr lang="en-US" dirty="0"/>
              <a:t>Click to edit Master text styles</a:t>
            </a:r>
          </a:p>
        </p:txBody>
      </p:sp>
      <p:sp>
        <p:nvSpPr>
          <p:cNvPr id="20" name="Text Placeholder 18"/>
          <p:cNvSpPr>
            <a:spLocks noGrp="1"/>
          </p:cNvSpPr>
          <p:nvPr>
            <p:ph type="body" sz="quarter" idx="11"/>
          </p:nvPr>
        </p:nvSpPr>
        <p:spPr>
          <a:xfrm>
            <a:off x="7485147" y="891232"/>
            <a:ext cx="4546248" cy="2297798"/>
          </a:xfrm>
        </p:spPr>
        <p:txBody>
          <a:bodyPr lIns="45720" rIns="45720" anchor="b" anchorCtr="0"/>
          <a:lstStyle>
            <a:lvl1pPr>
              <a:defRPr sz="3000"/>
            </a:lvl1pPr>
          </a:lstStyle>
          <a:p>
            <a:pPr lvl="0"/>
            <a:r>
              <a:rPr lang="en-US" dirty="0"/>
              <a:t>Click to edit Master text styles</a:t>
            </a:r>
          </a:p>
        </p:txBody>
      </p:sp>
      <p:sp>
        <p:nvSpPr>
          <p:cNvPr id="23" name="Text Placeholder 18"/>
          <p:cNvSpPr>
            <a:spLocks noGrp="1"/>
          </p:cNvSpPr>
          <p:nvPr>
            <p:ph type="body" sz="quarter" idx="12"/>
          </p:nvPr>
        </p:nvSpPr>
        <p:spPr>
          <a:xfrm>
            <a:off x="236621" y="5358457"/>
            <a:ext cx="11892093" cy="1061393"/>
          </a:xfrm>
        </p:spPr>
        <p:txBody>
          <a:bodyPr lIns="45720" rIns="45720" anchor="t" anchorCtr="0"/>
          <a:lstStyle>
            <a:lvl1pPr>
              <a:defRPr sz="3000"/>
            </a:lvl1pPr>
          </a:lstStyle>
          <a:p>
            <a:pPr lvl="0"/>
            <a:r>
              <a:rPr lang="en-US" dirty="0"/>
              <a:t>Click to edit Master text styles</a:t>
            </a:r>
          </a:p>
        </p:txBody>
      </p:sp>
    </p:spTree>
    <p:extLst>
      <p:ext uri="{BB962C8B-B14F-4D97-AF65-F5344CB8AC3E}">
        <p14:creationId xmlns:p14="http://schemas.microsoft.com/office/powerpoint/2010/main" val="4064625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8735164" cy="949390"/>
          </a:xfrm>
          <a:prstGeom prst="rect">
            <a:avLst/>
          </a:prstGeom>
        </p:spPr>
        <p:txBody>
          <a:bodyPr anchor="ctr"/>
          <a:lstStyle>
            <a:lvl1pPr>
              <a:defRPr sz="3200">
                <a:latin typeface="+mn-lt"/>
              </a:defRPr>
            </a:lvl1pPr>
          </a:lstStyle>
          <a:p>
            <a:r>
              <a:rPr lang="en-US" dirty="0"/>
              <a:t>Click to edit Master title</a:t>
            </a:r>
          </a:p>
        </p:txBody>
      </p:sp>
      <p:sp>
        <p:nvSpPr>
          <p:cNvPr id="3" name="Content Placeholder 2"/>
          <p:cNvSpPr>
            <a:spLocks noGrp="1"/>
          </p:cNvSpPr>
          <p:nvPr>
            <p:ph idx="1"/>
          </p:nvPr>
        </p:nvSpPr>
        <p:spPr/>
        <p:txBody>
          <a:bodyPr/>
          <a:lstStyle>
            <a:lvl1pPr>
              <a:defRPr sz="3000"/>
            </a:lvl1pPr>
            <a:lvl2pPr>
              <a:defRPr sz="3000"/>
            </a:lvl2pPr>
            <a:lvl3pPr>
              <a:defRPr sz="30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349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ncerns">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92860" y="3086532"/>
            <a:ext cx="3385551" cy="1374629"/>
          </a:xfrm>
          <a:prstGeom prst="rect">
            <a:avLst/>
          </a:prstGeom>
        </p:spPr>
      </p:pic>
      <p:sp>
        <p:nvSpPr>
          <p:cNvPr id="13" name="Text Placeholder 18"/>
          <p:cNvSpPr>
            <a:spLocks noGrp="1"/>
          </p:cNvSpPr>
          <p:nvPr userDrawn="1">
            <p:ph type="body" sz="quarter" idx="10"/>
          </p:nvPr>
        </p:nvSpPr>
        <p:spPr>
          <a:xfrm>
            <a:off x="4625108" y="1254517"/>
            <a:ext cx="6508462" cy="2583170"/>
          </a:xfrm>
        </p:spPr>
        <p:txBody>
          <a:bodyPr lIns="45720" rIns="45720" anchor="ctr" anchorCtr="0"/>
          <a:lstStyle>
            <a:lvl1pPr>
              <a:defRPr sz="3000"/>
            </a:lvl1pPr>
          </a:lstStyle>
          <a:p>
            <a:r>
              <a:rPr lang="en-GB" dirty="0"/>
              <a:t>Click to edit</a:t>
            </a:r>
          </a:p>
        </p:txBody>
      </p:sp>
      <p:grpSp>
        <p:nvGrpSpPr>
          <p:cNvPr id="32" name="Group 31"/>
          <p:cNvGrpSpPr/>
          <p:nvPr userDrawn="1"/>
        </p:nvGrpSpPr>
        <p:grpSpPr>
          <a:xfrm>
            <a:off x="3498908" y="2172029"/>
            <a:ext cx="1053258" cy="942211"/>
            <a:chOff x="3498908" y="2172029"/>
            <a:chExt cx="1053258" cy="942211"/>
          </a:xfrm>
        </p:grpSpPr>
        <p:cxnSp>
          <p:nvCxnSpPr>
            <p:cNvPr id="11" name="Straight Connector 10"/>
            <p:cNvCxnSpPr/>
            <p:nvPr userDrawn="1"/>
          </p:nvCxnSpPr>
          <p:spPr>
            <a:xfrm flipH="1">
              <a:off x="3498908" y="2552287"/>
              <a:ext cx="479505" cy="56195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3978414" y="2546101"/>
              <a:ext cx="57170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flipH="1">
              <a:off x="4177068" y="2545076"/>
              <a:ext cx="748146" cy="20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8" name="Text Placeholder 18"/>
          <p:cNvSpPr>
            <a:spLocks noGrp="1"/>
          </p:cNvSpPr>
          <p:nvPr userDrawn="1">
            <p:ph type="body" sz="quarter" idx="11"/>
          </p:nvPr>
        </p:nvSpPr>
        <p:spPr>
          <a:xfrm>
            <a:off x="4625108" y="4135089"/>
            <a:ext cx="6508462" cy="1721738"/>
          </a:xfrm>
        </p:spPr>
        <p:txBody>
          <a:bodyPr lIns="45720" rIns="45720" anchor="ctr" anchorCtr="0"/>
          <a:lstStyle>
            <a:lvl1pPr>
              <a:defRPr sz="3000"/>
            </a:lvl1pPr>
          </a:lstStyle>
          <a:p>
            <a:r>
              <a:rPr lang="en-GB" dirty="0"/>
              <a:t>Click to edit</a:t>
            </a:r>
          </a:p>
        </p:txBody>
      </p:sp>
      <p:grpSp>
        <p:nvGrpSpPr>
          <p:cNvPr id="33" name="Group 32"/>
          <p:cNvGrpSpPr/>
          <p:nvPr userDrawn="1"/>
        </p:nvGrpSpPr>
        <p:grpSpPr>
          <a:xfrm flipV="1">
            <a:off x="3498909" y="4427822"/>
            <a:ext cx="1053257" cy="942209"/>
            <a:chOff x="3498909" y="2172029"/>
            <a:chExt cx="1053257" cy="942209"/>
          </a:xfrm>
        </p:grpSpPr>
        <p:cxnSp>
          <p:nvCxnSpPr>
            <p:cNvPr id="34" name="Straight Connector 33"/>
            <p:cNvCxnSpPr/>
            <p:nvPr userDrawn="1"/>
          </p:nvCxnSpPr>
          <p:spPr>
            <a:xfrm flipH="1">
              <a:off x="3498909" y="2546102"/>
              <a:ext cx="477453" cy="568136"/>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3978414" y="2546101"/>
              <a:ext cx="571701"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5400000" flipH="1">
              <a:off x="4177068" y="2545076"/>
              <a:ext cx="748146" cy="205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481812" y="2511338"/>
            <a:ext cx="2212802" cy="76196"/>
          </a:xfrm>
          <a:prstGeom prst="rect">
            <a:avLst/>
          </a:prstGeom>
        </p:spPr>
      </p:pic>
      <p:sp>
        <p:nvSpPr>
          <p:cNvPr id="41"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pic>
        <p:nvPicPr>
          <p:cNvPr id="42" name="Picture 4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3481812" y="4957860"/>
            <a:ext cx="2212802" cy="76196"/>
          </a:xfrm>
          <a:prstGeom prst="rect">
            <a:avLst/>
          </a:prstGeom>
        </p:spPr>
      </p:pic>
    </p:spTree>
    <p:extLst>
      <p:ext uri="{BB962C8B-B14F-4D97-AF65-F5344CB8AC3E}">
        <p14:creationId xmlns:p14="http://schemas.microsoft.com/office/powerpoint/2010/main" val="3740397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nks">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p>
            <a:r>
              <a:rPr lang="en-US"/>
              <a:t>Click to edit Master title style</a:t>
            </a:r>
          </a:p>
        </p:txBody>
      </p:sp>
      <p:sp>
        <p:nvSpPr>
          <p:cNvPr id="9" name="Rectangle 8"/>
          <p:cNvSpPr/>
          <p:nvPr userDrawn="1"/>
        </p:nvSpPr>
        <p:spPr>
          <a:xfrm>
            <a:off x="11557000" y="2831971"/>
            <a:ext cx="635000" cy="1844299"/>
          </a:xfrm>
          <a:prstGeom prst="rect">
            <a:avLst/>
          </a:prstGeom>
          <a:solidFill>
            <a:srgbClr val="C87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p:cNvSpPr/>
          <p:nvPr userDrawn="1"/>
        </p:nvSpPr>
        <p:spPr>
          <a:xfrm>
            <a:off x="2273628" y="1028700"/>
            <a:ext cx="9283372" cy="53594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186986" y="1422400"/>
            <a:ext cx="86642" cy="4663440"/>
          </a:xfrm>
          <a:prstGeom prst="rect">
            <a:avLst/>
          </a:prstGeom>
          <a:solidFill>
            <a:srgbClr val="C87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Rectangle 15"/>
          <p:cNvSpPr/>
          <p:nvPr userDrawn="1"/>
        </p:nvSpPr>
        <p:spPr>
          <a:xfrm>
            <a:off x="0" y="2547713"/>
            <a:ext cx="2186986" cy="2412814"/>
          </a:xfrm>
          <a:prstGeom prst="rect">
            <a:avLst/>
          </a:prstGeom>
          <a:solidFill>
            <a:srgbClr val="C87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7" name="Isosceles Triangle 16"/>
          <p:cNvSpPr/>
          <p:nvPr userDrawn="1"/>
        </p:nvSpPr>
        <p:spPr>
          <a:xfrm rot="5400000">
            <a:off x="2065376" y="3617974"/>
            <a:ext cx="573346" cy="272293"/>
          </a:xfrm>
          <a:prstGeom prst="triangle">
            <a:avLst/>
          </a:prstGeom>
          <a:solidFill>
            <a:srgbClr val="C87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84B9CE"/>
              </a:solidFill>
              <a:effectLst/>
              <a:uLnTx/>
              <a:uFillTx/>
              <a:latin typeface="Arial"/>
              <a:ea typeface="+mn-ea"/>
              <a:cs typeface="+mn-cs"/>
            </a:endParaRPr>
          </a:p>
        </p:txBody>
      </p:sp>
      <p:sp>
        <p:nvSpPr>
          <p:cNvPr id="18" name="Text Placeholder 4"/>
          <p:cNvSpPr>
            <a:spLocks noGrp="1"/>
          </p:cNvSpPr>
          <p:nvPr>
            <p:ph type="body" sz="quarter" idx="10"/>
          </p:nvPr>
        </p:nvSpPr>
        <p:spPr>
          <a:xfrm>
            <a:off x="2488196" y="1107440"/>
            <a:ext cx="8980487" cy="5191760"/>
          </a:xfrm>
        </p:spPr>
        <p:txBody>
          <a:bodyPr/>
          <a:lstStyle>
            <a:lvl1pPr>
              <a:defRPr sz="3000"/>
            </a:lvl1pPr>
            <a:lvl2pPr>
              <a:defRPr sz="3000"/>
            </a:lvl2pPr>
            <a:lvl3pPr>
              <a:defRPr sz="3000"/>
            </a:lvl3pPr>
            <a:lvl4pPr>
              <a:defRPr sz="3000"/>
            </a:lvl4pPr>
            <a:lvl5pPr>
              <a:defRPr sz="3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483" y="3145790"/>
            <a:ext cx="1109133" cy="1330960"/>
          </a:xfrm>
          <a:prstGeom prst="rect">
            <a:avLst/>
          </a:prstGeom>
          <a:noFill/>
          <a:ln>
            <a:noFill/>
          </a:ln>
        </p:spPr>
      </p:pic>
      <p:sp>
        <p:nvSpPr>
          <p:cNvPr id="19" name="Rectangle 18"/>
          <p:cNvSpPr/>
          <p:nvPr userDrawn="1"/>
        </p:nvSpPr>
        <p:spPr>
          <a:xfrm>
            <a:off x="11488641" y="1422400"/>
            <a:ext cx="86642" cy="4663440"/>
          </a:xfrm>
          <a:prstGeom prst="rect">
            <a:avLst/>
          </a:prstGeom>
          <a:solidFill>
            <a:srgbClr val="C877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31771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nfographic_01">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cxnSp>
        <p:nvCxnSpPr>
          <p:cNvPr id="10" name="Straight Connector 9"/>
          <p:cNvCxnSpPr/>
          <p:nvPr userDrawn="1"/>
        </p:nvCxnSpPr>
        <p:spPr>
          <a:xfrm flipV="1">
            <a:off x="6096000" y="4474937"/>
            <a:ext cx="0" cy="401092"/>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15045" y="2759823"/>
            <a:ext cx="820929" cy="676109"/>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888196" y="2759824"/>
            <a:ext cx="788759" cy="676108"/>
          </a:xfrm>
          <a:prstGeom prst="line">
            <a:avLst/>
          </a:prstGeom>
          <a:ln>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87528" y="4864848"/>
            <a:ext cx="9816944" cy="11181"/>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1450" y="2759823"/>
            <a:ext cx="4343595"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674799" y="2759823"/>
            <a:ext cx="4356596" cy="0"/>
          </a:xfrm>
          <a:prstGeom prst="line">
            <a:avLst/>
          </a:prstGeom>
          <a:ln w="28575">
            <a:solidFill>
              <a:srgbClr val="929292"/>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p:nvPr>
        </p:nvSpPr>
        <p:spPr>
          <a:xfrm>
            <a:off x="65172" y="1639736"/>
            <a:ext cx="4546248" cy="1120085"/>
          </a:xfrm>
        </p:spPr>
        <p:txBody>
          <a:bodyPr lIns="45720" rIns="45720" anchor="b" anchorCtr="0"/>
          <a:lstStyle>
            <a:lvl1pPr>
              <a:buClr>
                <a:srgbClr val="F89621"/>
              </a:buClr>
              <a:defRPr sz="3000"/>
            </a:lvl1pPr>
          </a:lstStyle>
          <a:p>
            <a:pPr lvl="0"/>
            <a:r>
              <a:rPr lang="en-US" dirty="0"/>
              <a:t>Click to edit Master text styles</a:t>
            </a:r>
          </a:p>
        </p:txBody>
      </p:sp>
      <p:sp>
        <p:nvSpPr>
          <p:cNvPr id="20" name="Text Placeholder 18"/>
          <p:cNvSpPr>
            <a:spLocks noGrp="1"/>
          </p:cNvSpPr>
          <p:nvPr>
            <p:ph type="body" sz="quarter" idx="11"/>
          </p:nvPr>
        </p:nvSpPr>
        <p:spPr>
          <a:xfrm>
            <a:off x="7485147" y="1639736"/>
            <a:ext cx="4546248" cy="1120086"/>
          </a:xfrm>
        </p:spPr>
        <p:txBody>
          <a:bodyPr lIns="45720" rIns="45720" anchor="b" anchorCtr="0"/>
          <a:lstStyle>
            <a:lvl1pPr>
              <a:buClr>
                <a:srgbClr val="F89621"/>
              </a:buClr>
              <a:defRPr sz="3000"/>
            </a:lvl1pPr>
          </a:lstStyle>
          <a:p>
            <a:pPr lvl="0"/>
            <a:r>
              <a:rPr lang="en-US" dirty="0"/>
              <a:t>Click to edit Master text styles</a:t>
            </a:r>
          </a:p>
        </p:txBody>
      </p:sp>
      <p:sp>
        <p:nvSpPr>
          <p:cNvPr id="23" name="Text Placeholder 18"/>
          <p:cNvSpPr>
            <a:spLocks noGrp="1"/>
          </p:cNvSpPr>
          <p:nvPr>
            <p:ph type="body" sz="quarter" idx="12"/>
          </p:nvPr>
        </p:nvSpPr>
        <p:spPr>
          <a:xfrm>
            <a:off x="236621" y="4929249"/>
            <a:ext cx="11892093" cy="1061393"/>
          </a:xfrm>
        </p:spPr>
        <p:txBody>
          <a:bodyPr lIns="45720" rIns="45720" anchor="t" anchorCtr="0"/>
          <a:lstStyle>
            <a:lvl1pPr>
              <a:buClr>
                <a:srgbClr val="F89621"/>
              </a:buClr>
              <a:defRPr sz="3000"/>
            </a:lvl1pPr>
          </a:lstStyle>
          <a:p>
            <a:pPr lvl="0"/>
            <a:r>
              <a:rPr lang="en-US" dirty="0"/>
              <a:t>Click to edit Master text styles</a:t>
            </a:r>
          </a:p>
        </p:txBody>
      </p:sp>
      <p:sp>
        <p:nvSpPr>
          <p:cNvPr id="24" name="Oval 23"/>
          <p:cNvSpPr/>
          <p:nvPr userDrawn="1"/>
        </p:nvSpPr>
        <p:spPr>
          <a:xfrm>
            <a:off x="5060525" y="2371817"/>
            <a:ext cx="2103120" cy="2103120"/>
          </a:xfrm>
          <a:prstGeom prst="ellipse">
            <a:avLst/>
          </a:prstGeom>
          <a:solidFill>
            <a:schemeClr val="bg1"/>
          </a:solidFill>
          <a:ln w="38100">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9686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1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3287503" y="24277"/>
            <a:ext cx="6357302" cy="76995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6898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3 Columns">
    <p:spTree>
      <p:nvGrpSpPr>
        <p:cNvPr id="1" name=""/>
        <p:cNvGrpSpPr/>
        <p:nvPr/>
      </p:nvGrpSpPr>
      <p:grpSpPr>
        <a:xfrm>
          <a:off x="0" y="0"/>
          <a:ext cx="0" cy="0"/>
          <a:chOff x="0" y="0"/>
          <a:chExt cx="0" cy="0"/>
        </a:xfrm>
      </p:grpSpPr>
      <p:sp>
        <p:nvSpPr>
          <p:cNvPr id="22" name="Rounded Rectangle 21"/>
          <p:cNvSpPr/>
          <p:nvPr/>
        </p:nvSpPr>
        <p:spPr>
          <a:xfrm>
            <a:off x="4402066" y="4370832"/>
            <a:ext cx="4450621" cy="2196032"/>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9144000" y="4361688"/>
            <a:ext cx="2548538" cy="2180839"/>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118872" y="4361688"/>
            <a:ext cx="3983790" cy="2236553"/>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a:t>Click to edit Master title style</a:t>
            </a:r>
            <a:endParaRPr lang="en-US" dirty="0"/>
          </a:p>
        </p:txBody>
      </p:sp>
      <p:sp>
        <p:nvSpPr>
          <p:cNvPr id="9" name="Espace réservé du numéro de diapositive 5"/>
          <p:cNvSpPr txBox="1">
            <a:spLocks/>
          </p:cNvSpPr>
          <p:nvPr/>
        </p:nvSpPr>
        <p:spPr>
          <a:xfrm>
            <a:off x="9385515" y="6557720"/>
            <a:ext cx="2743200" cy="365125"/>
          </a:xfrm>
          <a:prstGeom prst="rect">
            <a:avLst/>
          </a:prstGeom>
        </p:spPr>
        <p:txBody>
          <a:bodyPr/>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b="0" dirty="0"/>
          </a:p>
        </p:txBody>
      </p:sp>
      <p:sp>
        <p:nvSpPr>
          <p:cNvPr id="3" name="Rounded Rectangle 2"/>
          <p:cNvSpPr/>
          <p:nvPr/>
        </p:nvSpPr>
        <p:spPr>
          <a:xfrm>
            <a:off x="212740" y="3776472"/>
            <a:ext cx="3768758" cy="644536"/>
          </a:xfrm>
          <a:prstGeom prst="roundRect">
            <a:avLst>
              <a:gd name="adj" fmla="val 18469"/>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1" name="Rounded Rectangle 40"/>
          <p:cNvSpPr/>
          <p:nvPr/>
        </p:nvSpPr>
        <p:spPr>
          <a:xfrm>
            <a:off x="4514577" y="3776472"/>
            <a:ext cx="4210391" cy="644536"/>
          </a:xfrm>
          <a:prstGeom prst="roundRect">
            <a:avLst>
              <a:gd name="adj" fmla="val 18469"/>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3" name="Rounded Rectangle 42"/>
          <p:cNvSpPr/>
          <p:nvPr userDrawn="1"/>
        </p:nvSpPr>
        <p:spPr>
          <a:xfrm>
            <a:off x="9188083" y="3749040"/>
            <a:ext cx="2410976" cy="644536"/>
          </a:xfrm>
          <a:prstGeom prst="roundRect">
            <a:avLst>
              <a:gd name="adj" fmla="val 18469"/>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053986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34683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p>
            <a:r>
              <a:rPr lang="en-US"/>
              <a:t>Click to edit Master title style</a:t>
            </a:r>
          </a:p>
        </p:txBody>
      </p:sp>
      <p:sp>
        <p:nvSpPr>
          <p:cNvPr id="3" name="Rounded Rectangle 2"/>
          <p:cNvSpPr/>
          <p:nvPr userDrawn="1"/>
        </p:nvSpPr>
        <p:spPr>
          <a:xfrm rot="16200000">
            <a:off x="5267783" y="-3632278"/>
            <a:ext cx="1459557" cy="10933913"/>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5"/>
          </p:nvPr>
        </p:nvSpPr>
        <p:spPr>
          <a:xfrm>
            <a:off x="772520" y="1224427"/>
            <a:ext cx="11131278" cy="1184950"/>
          </a:xfrm>
        </p:spPr>
        <p:txBody>
          <a:bodyPr lIns="45720" rIns="45720" anchor="ctr" anchorCtr="0"/>
          <a:lstStyle>
            <a:lvl1pPr>
              <a:defRPr sz="3000"/>
            </a:lvl1pPr>
          </a:lstStyle>
          <a:p>
            <a:pPr lvl="0"/>
            <a:r>
              <a:rPr lang="en-US" dirty="0"/>
              <a:t>Click to edit Master text styles</a:t>
            </a:r>
          </a:p>
        </p:txBody>
      </p:sp>
      <p:sp>
        <p:nvSpPr>
          <p:cNvPr id="5" name="Rounded Rectangle 4"/>
          <p:cNvSpPr/>
          <p:nvPr userDrawn="1"/>
        </p:nvSpPr>
        <p:spPr>
          <a:xfrm>
            <a:off x="407406" y="1104900"/>
            <a:ext cx="123197" cy="1459558"/>
          </a:xfrm>
          <a:prstGeom prst="roundRect">
            <a:avLst>
              <a:gd name="adj" fmla="val 0"/>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Rounded Rectangle 6"/>
          <p:cNvSpPr/>
          <p:nvPr userDrawn="1"/>
        </p:nvSpPr>
        <p:spPr>
          <a:xfrm rot="16200000">
            <a:off x="5532894" y="-2211492"/>
            <a:ext cx="929337" cy="10933913"/>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p:cNvSpPr>
            <a:spLocks noGrp="1"/>
          </p:cNvSpPr>
          <p:nvPr>
            <p:ph type="body" sz="quarter" idx="19"/>
          </p:nvPr>
        </p:nvSpPr>
        <p:spPr>
          <a:xfrm>
            <a:off x="772521" y="2910322"/>
            <a:ext cx="11131278" cy="664956"/>
          </a:xfrm>
        </p:spPr>
        <p:txBody>
          <a:bodyPr lIns="45720" rIns="45720" anchor="ctr" anchorCtr="0"/>
          <a:lstStyle>
            <a:lvl1pPr>
              <a:defRPr sz="3000"/>
            </a:lvl1pPr>
          </a:lstStyle>
          <a:p>
            <a:pPr lvl="0"/>
            <a:r>
              <a:rPr lang="en-US" dirty="0"/>
              <a:t>Click to edit Master text styles</a:t>
            </a:r>
          </a:p>
        </p:txBody>
      </p:sp>
      <p:sp>
        <p:nvSpPr>
          <p:cNvPr id="11" name="Rounded Rectangle 10"/>
          <p:cNvSpPr/>
          <p:nvPr userDrawn="1"/>
        </p:nvSpPr>
        <p:spPr>
          <a:xfrm rot="16200000">
            <a:off x="4765929" y="-298425"/>
            <a:ext cx="2469496" cy="10940136"/>
          </a:xfrm>
          <a:prstGeom prst="roundRect">
            <a:avLst>
              <a:gd name="adj" fmla="val 0"/>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p:cNvSpPr>
            <a:spLocks noGrp="1"/>
          </p:cNvSpPr>
          <p:nvPr>
            <p:ph type="body" sz="quarter" idx="21"/>
          </p:nvPr>
        </p:nvSpPr>
        <p:spPr>
          <a:xfrm>
            <a:off x="772522" y="4115864"/>
            <a:ext cx="10580526" cy="2155473"/>
          </a:xfrm>
        </p:spPr>
        <p:txBody>
          <a:bodyPr lIns="45720" rIns="45720" anchor="ctr" anchorCtr="0"/>
          <a:lstStyle>
            <a:lvl1pPr>
              <a:defRPr sz="3000"/>
            </a:lvl1pPr>
          </a:lstStyle>
          <a:p>
            <a:pPr lvl="0"/>
            <a:r>
              <a:rPr lang="en-US" dirty="0"/>
              <a:t>Click to edit Master text styles</a:t>
            </a:r>
          </a:p>
        </p:txBody>
      </p:sp>
      <p:sp>
        <p:nvSpPr>
          <p:cNvPr id="15" name="Rounded Rectangle 14"/>
          <p:cNvSpPr/>
          <p:nvPr userDrawn="1"/>
        </p:nvSpPr>
        <p:spPr>
          <a:xfrm>
            <a:off x="407407" y="2790796"/>
            <a:ext cx="123197" cy="929338"/>
          </a:xfrm>
          <a:prstGeom prst="roundRect">
            <a:avLst>
              <a:gd name="adj" fmla="val 0"/>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Rounded Rectangle 15"/>
          <p:cNvSpPr/>
          <p:nvPr userDrawn="1"/>
        </p:nvSpPr>
        <p:spPr>
          <a:xfrm>
            <a:off x="407406" y="3936892"/>
            <a:ext cx="123197" cy="2469499"/>
          </a:xfrm>
          <a:prstGeom prst="roundRect">
            <a:avLst>
              <a:gd name="adj" fmla="val 0"/>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32339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78938" y="2008513"/>
            <a:ext cx="6899840" cy="3438906"/>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5551213" y="3668077"/>
            <a:ext cx="4148056" cy="119778"/>
          </a:xfrm>
          <a:prstGeom prst="rect">
            <a:avLst/>
          </a:prstGeom>
        </p:spPr>
      </p:pic>
      <p:sp>
        <p:nvSpPr>
          <p:cNvPr id="14" name="Picture Placeholder 3"/>
          <p:cNvSpPr>
            <a:spLocks noGrp="1"/>
          </p:cNvSpPr>
          <p:nvPr>
            <p:ph type="pic" sz="quarter" idx="11"/>
          </p:nvPr>
        </p:nvSpPr>
        <p:spPr>
          <a:xfrm>
            <a:off x="7835170" y="2168667"/>
            <a:ext cx="4199852" cy="3091156"/>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p:nvPr userDrawn="1"/>
        </p:nvSpPr>
        <p:spPr>
          <a:xfrm>
            <a:off x="347958" y="2008513"/>
            <a:ext cx="7064346" cy="3438906"/>
          </a:xfrm>
          <a:prstGeom prst="rect">
            <a:avLst/>
          </a:prstGeom>
          <a:noFill/>
          <a:ln w="19050">
            <a:gradFill flip="none" rotWithShape="1">
              <a:gsLst>
                <a:gs pos="100000">
                  <a:srgbClr val="AAAAAA"/>
                </a:gs>
                <a:gs pos="0">
                  <a:srgbClr val="AAAAAA">
                    <a:alpha val="0"/>
                  </a:srgb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4"/>
          <p:cNvSpPr/>
          <p:nvPr userDrawn="1"/>
        </p:nvSpPr>
        <p:spPr>
          <a:xfrm rot="19828162">
            <a:off x="281380" y="1982424"/>
            <a:ext cx="313711" cy="220280"/>
          </a:xfrm>
          <a:custGeom>
            <a:avLst/>
            <a:gdLst>
              <a:gd name="connsiteX0" fmla="*/ 0 w 254127"/>
              <a:gd name="connsiteY0" fmla="*/ 219075 h 219075"/>
              <a:gd name="connsiteX1" fmla="*/ 127064 w 254127"/>
              <a:gd name="connsiteY1" fmla="*/ 0 h 219075"/>
              <a:gd name="connsiteX2" fmla="*/ 254127 w 254127"/>
              <a:gd name="connsiteY2" fmla="*/ 219075 h 219075"/>
              <a:gd name="connsiteX3" fmla="*/ 0 w 254127"/>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609"/>
              <a:gd name="connsiteY0" fmla="*/ 219075 h 219075"/>
              <a:gd name="connsiteX1" fmla="*/ 127064 w 316609"/>
              <a:gd name="connsiteY1" fmla="*/ 0 h 219075"/>
              <a:gd name="connsiteX2" fmla="*/ 316609 w 316609"/>
              <a:gd name="connsiteY2" fmla="*/ 103947 h 219075"/>
              <a:gd name="connsiteX3" fmla="*/ 0 w 316609"/>
              <a:gd name="connsiteY3" fmla="*/ 219075 h 219075"/>
              <a:gd name="connsiteX0" fmla="*/ 0 w 313711"/>
              <a:gd name="connsiteY0" fmla="*/ 204296 h 204296"/>
              <a:gd name="connsiteX1" fmla="*/ 124166 w 313711"/>
              <a:gd name="connsiteY1" fmla="*/ 0 h 204296"/>
              <a:gd name="connsiteX2" fmla="*/ 313711 w 313711"/>
              <a:gd name="connsiteY2" fmla="*/ 103947 h 204296"/>
              <a:gd name="connsiteX3" fmla="*/ 0 w 313711"/>
              <a:gd name="connsiteY3" fmla="*/ 204296 h 204296"/>
            </a:gdLst>
            <a:ahLst/>
            <a:cxnLst>
              <a:cxn ang="0">
                <a:pos x="connsiteX0" y="connsiteY0"/>
              </a:cxn>
              <a:cxn ang="0">
                <a:pos x="connsiteX1" y="connsiteY1"/>
              </a:cxn>
              <a:cxn ang="0">
                <a:pos x="connsiteX2" y="connsiteY2"/>
              </a:cxn>
              <a:cxn ang="0">
                <a:pos x="connsiteX3" y="connsiteY3"/>
              </a:cxn>
            </a:cxnLst>
            <a:rect l="l" t="t" r="r" b="b"/>
            <a:pathLst>
              <a:path w="313711" h="204296">
                <a:moveTo>
                  <a:pt x="0" y="204296"/>
                </a:moveTo>
                <a:lnTo>
                  <a:pt x="124166" y="0"/>
                </a:lnTo>
                <a:lnTo>
                  <a:pt x="313711" y="103947"/>
                </a:lnTo>
                <a:lnTo>
                  <a:pt x="0" y="204296"/>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362325" y="0"/>
            <a:ext cx="8829676" cy="1000125"/>
          </a:xfrm>
          <a:prstGeom prst="rect">
            <a:avLst/>
          </a:prstGeom>
        </p:spPr>
        <p:txBody>
          <a:bodyPr anchor="ctr"/>
          <a:lstStyle>
            <a:lvl1pPr algn="l">
              <a:defRPr sz="3200">
                <a:latin typeface="+mn-lt"/>
              </a:defRPr>
            </a:lvl1pPr>
          </a:lstStyle>
          <a:p>
            <a:r>
              <a:rPr lang="en-US" dirty="0"/>
              <a:t>Click to edit Master title style</a:t>
            </a:r>
          </a:p>
        </p:txBody>
      </p:sp>
    </p:spTree>
    <p:extLst>
      <p:ext uri="{BB962C8B-B14F-4D97-AF65-F5344CB8AC3E}">
        <p14:creationId xmlns:p14="http://schemas.microsoft.com/office/powerpoint/2010/main" val="28291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jective">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566748" y="2333751"/>
            <a:ext cx="6899840" cy="2739470"/>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5602489" y="3668077"/>
            <a:ext cx="4148056" cy="119778"/>
          </a:xfrm>
          <a:prstGeom prst="rect">
            <a:avLst/>
          </a:prstGeom>
        </p:spPr>
      </p:pic>
      <p:sp>
        <p:nvSpPr>
          <p:cNvPr id="14" name="Picture Placeholder 3"/>
          <p:cNvSpPr>
            <a:spLocks noGrp="1"/>
          </p:cNvSpPr>
          <p:nvPr>
            <p:ph type="pic" sz="quarter" idx="11"/>
          </p:nvPr>
        </p:nvSpPr>
        <p:spPr>
          <a:xfrm>
            <a:off x="7886446" y="2168667"/>
            <a:ext cx="4199852" cy="309115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p:nvPr userDrawn="1"/>
        </p:nvSpPr>
        <p:spPr>
          <a:xfrm>
            <a:off x="347958" y="2168667"/>
            <a:ext cx="7064346" cy="3091156"/>
          </a:xfrm>
          <a:prstGeom prst="rect">
            <a:avLst/>
          </a:prstGeom>
          <a:noFill/>
          <a:ln w="19050">
            <a:gradFill flip="none" rotWithShape="1">
              <a:gsLst>
                <a:gs pos="100000">
                  <a:srgbClr val="AAAAAA"/>
                </a:gs>
                <a:gs pos="0">
                  <a:srgbClr val="AAAAAA">
                    <a:alpha val="0"/>
                  </a:srgbClr>
                </a:gs>
              </a:gsLst>
              <a:lin ang="10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4"/>
          <p:cNvSpPr/>
          <p:nvPr userDrawn="1"/>
        </p:nvSpPr>
        <p:spPr>
          <a:xfrm rot="19828162">
            <a:off x="281380" y="2139596"/>
            <a:ext cx="313711" cy="220280"/>
          </a:xfrm>
          <a:custGeom>
            <a:avLst/>
            <a:gdLst>
              <a:gd name="connsiteX0" fmla="*/ 0 w 254127"/>
              <a:gd name="connsiteY0" fmla="*/ 219075 h 219075"/>
              <a:gd name="connsiteX1" fmla="*/ 127064 w 254127"/>
              <a:gd name="connsiteY1" fmla="*/ 0 h 219075"/>
              <a:gd name="connsiteX2" fmla="*/ 254127 w 254127"/>
              <a:gd name="connsiteY2" fmla="*/ 219075 h 219075"/>
              <a:gd name="connsiteX3" fmla="*/ 0 w 254127"/>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333"/>
              <a:gd name="connsiteY0" fmla="*/ 219075 h 219075"/>
              <a:gd name="connsiteX1" fmla="*/ 127064 w 316333"/>
              <a:gd name="connsiteY1" fmla="*/ 0 h 219075"/>
              <a:gd name="connsiteX2" fmla="*/ 316333 w 316333"/>
              <a:gd name="connsiteY2" fmla="*/ 109265 h 219075"/>
              <a:gd name="connsiteX3" fmla="*/ 0 w 316333"/>
              <a:gd name="connsiteY3" fmla="*/ 219075 h 219075"/>
              <a:gd name="connsiteX0" fmla="*/ 0 w 316609"/>
              <a:gd name="connsiteY0" fmla="*/ 219075 h 219075"/>
              <a:gd name="connsiteX1" fmla="*/ 127064 w 316609"/>
              <a:gd name="connsiteY1" fmla="*/ 0 h 219075"/>
              <a:gd name="connsiteX2" fmla="*/ 316609 w 316609"/>
              <a:gd name="connsiteY2" fmla="*/ 103947 h 219075"/>
              <a:gd name="connsiteX3" fmla="*/ 0 w 316609"/>
              <a:gd name="connsiteY3" fmla="*/ 219075 h 219075"/>
              <a:gd name="connsiteX0" fmla="*/ 0 w 313711"/>
              <a:gd name="connsiteY0" fmla="*/ 204296 h 204296"/>
              <a:gd name="connsiteX1" fmla="*/ 124166 w 313711"/>
              <a:gd name="connsiteY1" fmla="*/ 0 h 204296"/>
              <a:gd name="connsiteX2" fmla="*/ 313711 w 313711"/>
              <a:gd name="connsiteY2" fmla="*/ 103947 h 204296"/>
              <a:gd name="connsiteX3" fmla="*/ 0 w 313711"/>
              <a:gd name="connsiteY3" fmla="*/ 204296 h 204296"/>
            </a:gdLst>
            <a:ahLst/>
            <a:cxnLst>
              <a:cxn ang="0">
                <a:pos x="connsiteX0" y="connsiteY0"/>
              </a:cxn>
              <a:cxn ang="0">
                <a:pos x="connsiteX1" y="connsiteY1"/>
              </a:cxn>
              <a:cxn ang="0">
                <a:pos x="connsiteX2" y="connsiteY2"/>
              </a:cxn>
              <a:cxn ang="0">
                <a:pos x="connsiteX3" y="connsiteY3"/>
              </a:cxn>
            </a:cxnLst>
            <a:rect l="l" t="t" r="r" b="b"/>
            <a:pathLst>
              <a:path w="313711" h="204296">
                <a:moveTo>
                  <a:pt x="0" y="204296"/>
                </a:moveTo>
                <a:lnTo>
                  <a:pt x="124166" y="0"/>
                </a:lnTo>
                <a:lnTo>
                  <a:pt x="313711" y="103947"/>
                </a:lnTo>
                <a:lnTo>
                  <a:pt x="0" y="204296"/>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898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 Right &amp; Text Left_01">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323273" y="2333751"/>
            <a:ext cx="7143315" cy="2739470"/>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5602489" y="3668077"/>
            <a:ext cx="4148056" cy="119778"/>
          </a:xfrm>
          <a:prstGeom prst="rect">
            <a:avLst/>
          </a:prstGeom>
        </p:spPr>
      </p:pic>
      <p:sp>
        <p:nvSpPr>
          <p:cNvPr id="14" name="Picture Placeholder 3"/>
          <p:cNvSpPr>
            <a:spLocks noGrp="1"/>
          </p:cNvSpPr>
          <p:nvPr>
            <p:ph type="pic" sz="quarter" idx="11"/>
          </p:nvPr>
        </p:nvSpPr>
        <p:spPr>
          <a:xfrm>
            <a:off x="7886446" y="2168667"/>
            <a:ext cx="4199852" cy="309115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6792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orient="horz" pos="6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Right &amp; Text Left_03">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71449" y="1050401"/>
            <a:ext cx="6905625" cy="5203849"/>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458075" y="1173724"/>
            <a:ext cx="4457700" cy="4968875"/>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809978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Top &amp; Text Bottom_02">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71450" y="3429000"/>
            <a:ext cx="11763375" cy="2943225"/>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3300412" y="1067090"/>
            <a:ext cx="5210175" cy="206477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030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 Bottom &amp; Text Top_01">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71450" y="958067"/>
            <a:ext cx="11763375" cy="2943225"/>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3334113" y="4107425"/>
            <a:ext cx="5210175" cy="206477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27085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Image Only">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547688" y="1221350"/>
            <a:ext cx="11096625" cy="494132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107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2 Images with 2 columns">
    <p:spTree>
      <p:nvGrpSpPr>
        <p:cNvPr id="1" name=""/>
        <p:cNvGrpSpPr/>
        <p:nvPr/>
      </p:nvGrpSpPr>
      <p:grpSpPr>
        <a:xfrm>
          <a:off x="0" y="0"/>
          <a:ext cx="0" cy="0"/>
          <a:chOff x="0" y="0"/>
          <a:chExt cx="0" cy="0"/>
        </a:xfrm>
      </p:grpSpPr>
      <p:sp>
        <p:nvSpPr>
          <p:cNvPr id="17" name="Rounded Rectangle 16"/>
          <p:cNvSpPr/>
          <p:nvPr userDrawn="1"/>
        </p:nvSpPr>
        <p:spPr>
          <a:xfrm>
            <a:off x="6435025" y="2039696"/>
            <a:ext cx="5561597"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a:off x="181977" y="2039696"/>
            <a:ext cx="5561597"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cxnSp>
        <p:nvCxnSpPr>
          <p:cNvPr id="10" name="Straight Connector 9"/>
          <p:cNvCxnSpPr/>
          <p:nvPr userDrawn="1"/>
        </p:nvCxnSpPr>
        <p:spPr>
          <a:xfrm>
            <a:off x="-133350" y="952500"/>
            <a:ext cx="70485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Picture Placeholder 3"/>
          <p:cNvSpPr>
            <a:spLocks noGrp="1"/>
          </p:cNvSpPr>
          <p:nvPr>
            <p:ph type="pic" sz="quarter" idx="12"/>
          </p:nvPr>
        </p:nvSpPr>
        <p:spPr>
          <a:xfrm>
            <a:off x="1755482" y="922580"/>
            <a:ext cx="2414587" cy="1924050"/>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Picture Placeholder 3"/>
          <p:cNvSpPr>
            <a:spLocks noGrp="1"/>
          </p:cNvSpPr>
          <p:nvPr>
            <p:ph type="pic" sz="quarter" idx="16"/>
          </p:nvPr>
        </p:nvSpPr>
        <p:spPr>
          <a:xfrm>
            <a:off x="8008530" y="922580"/>
            <a:ext cx="2414587" cy="1924050"/>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Text Placeholder 4"/>
          <p:cNvSpPr>
            <a:spLocks noGrp="1"/>
          </p:cNvSpPr>
          <p:nvPr>
            <p:ph type="body" sz="quarter" idx="17"/>
          </p:nvPr>
        </p:nvSpPr>
        <p:spPr>
          <a:xfrm>
            <a:off x="6538911" y="3077920"/>
            <a:ext cx="5353051" cy="3294305"/>
          </a:xfrm>
        </p:spPr>
        <p:txBody>
          <a:bodyPr lIns="45720" rIns="45720"/>
          <a:lstStyle>
            <a:lvl1pPr>
              <a:defRPr sz="3000"/>
            </a:lvl1pPr>
          </a:lstStyle>
          <a:p>
            <a:pPr lvl="0"/>
            <a:r>
              <a:rPr lang="en-US" dirty="0"/>
              <a:t>Click to edit Master text styles</a:t>
            </a:r>
          </a:p>
        </p:txBody>
      </p:sp>
      <p:sp>
        <p:nvSpPr>
          <p:cNvPr id="18" name="Text Placeholder 4"/>
          <p:cNvSpPr>
            <a:spLocks noGrp="1"/>
          </p:cNvSpPr>
          <p:nvPr>
            <p:ph type="body" sz="quarter" idx="15"/>
          </p:nvPr>
        </p:nvSpPr>
        <p:spPr>
          <a:xfrm>
            <a:off x="280986" y="3077920"/>
            <a:ext cx="5353051" cy="3294305"/>
          </a:xfrm>
        </p:spPr>
        <p:txBody>
          <a:bodyPr lIns="45720" rIns="45720"/>
          <a:lstStyle>
            <a:lvl1pPr>
              <a:defRPr sz="3000"/>
            </a:lvl1pPr>
          </a:lstStyle>
          <a:p>
            <a:pPr lvl="0"/>
            <a:r>
              <a:rPr lang="en-US" dirty="0"/>
              <a:t>Click to edit Master text styles</a:t>
            </a:r>
          </a:p>
        </p:txBody>
      </p:sp>
    </p:spTree>
    <p:extLst>
      <p:ext uri="{BB962C8B-B14F-4D97-AF65-F5344CB8AC3E}">
        <p14:creationId xmlns:p14="http://schemas.microsoft.com/office/powerpoint/2010/main" val="1113440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pos="1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3 Images with 3 columns">
    <p:spTree>
      <p:nvGrpSpPr>
        <p:cNvPr id="1" name=""/>
        <p:cNvGrpSpPr/>
        <p:nvPr/>
      </p:nvGrpSpPr>
      <p:grpSpPr>
        <a:xfrm>
          <a:off x="0" y="0"/>
          <a:ext cx="0" cy="0"/>
          <a:chOff x="0" y="0"/>
          <a:chExt cx="0" cy="0"/>
        </a:xfrm>
      </p:grpSpPr>
      <p:sp>
        <p:nvSpPr>
          <p:cNvPr id="20" name="Rounded Rectangle 19"/>
          <p:cNvSpPr/>
          <p:nvPr userDrawn="1"/>
        </p:nvSpPr>
        <p:spPr>
          <a:xfrm>
            <a:off x="187325"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4330305"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8493126" y="2009775"/>
            <a:ext cx="3531389" cy="4518024"/>
          </a:xfrm>
          <a:prstGeom prst="roundRect">
            <a:avLst>
              <a:gd name="adj" fmla="val 1528"/>
            </a:avLst>
          </a:prstGeom>
          <a:gradFill>
            <a:gsLst>
              <a:gs pos="0">
                <a:srgbClr val="AAAAAA">
                  <a:alpha val="25000"/>
                </a:srgbClr>
              </a:gs>
              <a:gs pos="100000">
                <a:srgbClr val="AAAAA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745726" y="971551"/>
            <a:ext cx="2414587" cy="1924050"/>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Picture Placeholder 3"/>
          <p:cNvSpPr>
            <a:spLocks noGrp="1"/>
          </p:cNvSpPr>
          <p:nvPr>
            <p:ph type="pic" sz="quarter" idx="12"/>
          </p:nvPr>
        </p:nvSpPr>
        <p:spPr>
          <a:xfrm>
            <a:off x="4888706" y="971551"/>
            <a:ext cx="2414587" cy="1924050"/>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Picture Placeholder 3"/>
          <p:cNvSpPr>
            <a:spLocks noGrp="1"/>
          </p:cNvSpPr>
          <p:nvPr>
            <p:ph type="pic" sz="quarter" idx="13"/>
          </p:nvPr>
        </p:nvSpPr>
        <p:spPr>
          <a:xfrm>
            <a:off x="9051527" y="971551"/>
            <a:ext cx="2414587" cy="1924050"/>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 Placeholder 4"/>
          <p:cNvSpPr>
            <a:spLocks noGrp="1"/>
          </p:cNvSpPr>
          <p:nvPr>
            <p:ph type="body" sz="quarter" idx="14"/>
          </p:nvPr>
        </p:nvSpPr>
        <p:spPr>
          <a:xfrm>
            <a:off x="220863" y="3228975"/>
            <a:ext cx="3467100" cy="3143250"/>
          </a:xfrm>
        </p:spPr>
        <p:txBody>
          <a:bodyPr lIns="45720" rIns="45720"/>
          <a:lstStyle>
            <a:lvl1pPr>
              <a:defRPr sz="3000"/>
            </a:lvl1pPr>
          </a:lstStyle>
          <a:p>
            <a:pPr lvl="0"/>
            <a:r>
              <a:rPr lang="en-US" dirty="0"/>
              <a:t>Click to edit Master text styles</a:t>
            </a:r>
          </a:p>
        </p:txBody>
      </p:sp>
      <p:sp>
        <p:nvSpPr>
          <p:cNvPr id="18" name="Text Placeholder 4"/>
          <p:cNvSpPr>
            <a:spLocks noGrp="1"/>
          </p:cNvSpPr>
          <p:nvPr>
            <p:ph type="body" sz="quarter" idx="15"/>
          </p:nvPr>
        </p:nvSpPr>
        <p:spPr>
          <a:xfrm>
            <a:off x="4364432" y="3228975"/>
            <a:ext cx="3467100" cy="3143250"/>
          </a:xfrm>
        </p:spPr>
        <p:txBody>
          <a:bodyPr lIns="45720" rIns="45720"/>
          <a:lstStyle>
            <a:lvl1pPr>
              <a:defRPr sz="3000"/>
            </a:lvl1pPr>
          </a:lstStyle>
          <a:p>
            <a:pPr lvl="0"/>
            <a:r>
              <a:rPr lang="en-US" dirty="0"/>
              <a:t>Click to edit Master text styles</a:t>
            </a:r>
          </a:p>
        </p:txBody>
      </p:sp>
      <p:sp>
        <p:nvSpPr>
          <p:cNvPr id="19" name="Text Placeholder 4"/>
          <p:cNvSpPr>
            <a:spLocks noGrp="1"/>
          </p:cNvSpPr>
          <p:nvPr>
            <p:ph type="body" sz="quarter" idx="16"/>
          </p:nvPr>
        </p:nvSpPr>
        <p:spPr>
          <a:xfrm>
            <a:off x="8526663" y="3228975"/>
            <a:ext cx="3467100" cy="3143250"/>
          </a:xfrm>
        </p:spPr>
        <p:txBody>
          <a:bodyPr lIns="45720" rIns="45720"/>
          <a:lstStyle>
            <a:lvl1pPr>
              <a:defRPr sz="3000"/>
            </a:lvl1pPr>
          </a:lstStyle>
          <a:p>
            <a:pPr lvl="0"/>
            <a:r>
              <a:rPr lang="en-US" dirty="0"/>
              <a:t>Click to edit Master text styles</a:t>
            </a:r>
          </a:p>
        </p:txBody>
      </p:sp>
    </p:spTree>
    <p:extLst>
      <p:ext uri="{BB962C8B-B14F-4D97-AF65-F5344CB8AC3E}">
        <p14:creationId xmlns:p14="http://schemas.microsoft.com/office/powerpoint/2010/main" val="51855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1563578" y="1266826"/>
            <a:ext cx="3597733" cy="2838449"/>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 Placeholder 4"/>
          <p:cNvSpPr>
            <a:spLocks noGrp="1"/>
          </p:cNvSpPr>
          <p:nvPr>
            <p:ph type="body" sz="quarter" idx="14"/>
          </p:nvPr>
        </p:nvSpPr>
        <p:spPr>
          <a:xfrm>
            <a:off x="1545031" y="4438650"/>
            <a:ext cx="3617519" cy="1752600"/>
          </a:xfrm>
        </p:spPr>
        <p:txBody>
          <a:bodyPr lIns="45720" rIns="45720"/>
          <a:lstStyle>
            <a:lvl1pPr marL="0" indent="0" algn="ctr">
              <a:buNone/>
              <a:defRPr sz="3000"/>
            </a:lvl1pPr>
          </a:lstStyle>
          <a:p>
            <a:pPr lvl="0"/>
            <a:r>
              <a:rPr lang="en-US" dirty="0"/>
              <a:t>Click to edit Master text styles</a:t>
            </a:r>
          </a:p>
        </p:txBody>
      </p:sp>
      <p:sp>
        <p:nvSpPr>
          <p:cNvPr id="22" name="Text Placeholder 4"/>
          <p:cNvSpPr>
            <a:spLocks noGrp="1"/>
          </p:cNvSpPr>
          <p:nvPr>
            <p:ph type="body" sz="quarter" idx="15"/>
          </p:nvPr>
        </p:nvSpPr>
        <p:spPr>
          <a:xfrm>
            <a:off x="6755449" y="4438650"/>
            <a:ext cx="3617519" cy="1752600"/>
          </a:xfrm>
        </p:spPr>
        <p:txBody>
          <a:bodyPr lIns="45720" rIns="45720"/>
          <a:lstStyle>
            <a:lvl1pPr marL="0" indent="0" algn="ctr">
              <a:buNone/>
              <a:defRPr sz="3000"/>
            </a:lvl1pPr>
          </a:lstStyle>
          <a:p>
            <a:pPr lvl="0"/>
            <a:r>
              <a:rPr lang="en-US" dirty="0"/>
              <a:t>Click to edit Master text styles</a:t>
            </a:r>
          </a:p>
        </p:txBody>
      </p:sp>
      <p:sp>
        <p:nvSpPr>
          <p:cNvPr id="24" name="Picture Placeholder 3"/>
          <p:cNvSpPr>
            <a:spLocks noGrp="1"/>
          </p:cNvSpPr>
          <p:nvPr>
            <p:ph type="pic" sz="quarter" idx="17"/>
          </p:nvPr>
        </p:nvSpPr>
        <p:spPr>
          <a:xfrm>
            <a:off x="6745421" y="1266826"/>
            <a:ext cx="3597733" cy="2838449"/>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28651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pos="1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230078" y="1266826"/>
            <a:ext cx="3597733" cy="2838449"/>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 Placeholder 4"/>
          <p:cNvSpPr>
            <a:spLocks noGrp="1"/>
          </p:cNvSpPr>
          <p:nvPr>
            <p:ph type="body" sz="quarter" idx="14"/>
          </p:nvPr>
        </p:nvSpPr>
        <p:spPr>
          <a:xfrm>
            <a:off x="211531" y="4438650"/>
            <a:ext cx="3617519" cy="1752600"/>
          </a:xfrm>
        </p:spPr>
        <p:txBody>
          <a:bodyPr lIns="45720" rIns="45720"/>
          <a:lstStyle>
            <a:lvl1pPr marL="0" indent="0" algn="ctr">
              <a:buNone/>
              <a:defRPr sz="3000"/>
            </a:lvl1pPr>
          </a:lstStyle>
          <a:p>
            <a:pPr lvl="0"/>
            <a:r>
              <a:rPr lang="en-US" dirty="0"/>
              <a:t>Click to edit Master text styles</a:t>
            </a:r>
          </a:p>
        </p:txBody>
      </p:sp>
      <p:sp>
        <p:nvSpPr>
          <p:cNvPr id="22" name="Text Placeholder 4"/>
          <p:cNvSpPr>
            <a:spLocks noGrp="1"/>
          </p:cNvSpPr>
          <p:nvPr>
            <p:ph type="body" sz="quarter" idx="15"/>
          </p:nvPr>
        </p:nvSpPr>
        <p:spPr>
          <a:xfrm>
            <a:off x="4288231" y="4438650"/>
            <a:ext cx="3617519" cy="1752600"/>
          </a:xfrm>
        </p:spPr>
        <p:txBody>
          <a:bodyPr lIns="45720" rIns="45720"/>
          <a:lstStyle>
            <a:lvl1pPr marL="0" indent="0" algn="ctr">
              <a:buNone/>
              <a:defRPr sz="3000"/>
            </a:lvl1pPr>
          </a:lstStyle>
          <a:p>
            <a:pPr lvl="0"/>
            <a:r>
              <a:rPr lang="en-US" dirty="0"/>
              <a:t>Click to edit Master text styles</a:t>
            </a:r>
          </a:p>
        </p:txBody>
      </p:sp>
      <p:sp>
        <p:nvSpPr>
          <p:cNvPr id="23" name="Text Placeholder 4"/>
          <p:cNvSpPr>
            <a:spLocks noGrp="1"/>
          </p:cNvSpPr>
          <p:nvPr>
            <p:ph type="body" sz="quarter" idx="16"/>
          </p:nvPr>
        </p:nvSpPr>
        <p:spPr>
          <a:xfrm>
            <a:off x="8364931" y="4438650"/>
            <a:ext cx="3617519" cy="1752600"/>
          </a:xfrm>
        </p:spPr>
        <p:txBody>
          <a:bodyPr lIns="45720" rIns="45720"/>
          <a:lstStyle>
            <a:lvl1pPr marL="0" indent="0" algn="ctr">
              <a:buNone/>
              <a:defRPr sz="3000"/>
            </a:lvl1pPr>
          </a:lstStyle>
          <a:p>
            <a:pPr lvl="0"/>
            <a:r>
              <a:rPr lang="en-US" dirty="0"/>
              <a:t>Click to edit Master text styles</a:t>
            </a:r>
          </a:p>
        </p:txBody>
      </p:sp>
      <p:sp>
        <p:nvSpPr>
          <p:cNvPr id="24" name="Picture Placeholder 3"/>
          <p:cNvSpPr>
            <a:spLocks noGrp="1"/>
          </p:cNvSpPr>
          <p:nvPr>
            <p:ph type="pic" sz="quarter" idx="17"/>
          </p:nvPr>
        </p:nvSpPr>
        <p:spPr>
          <a:xfrm>
            <a:off x="4278203" y="1266826"/>
            <a:ext cx="3597733" cy="2838449"/>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Picture Placeholder 3"/>
          <p:cNvSpPr>
            <a:spLocks noGrp="1"/>
          </p:cNvSpPr>
          <p:nvPr>
            <p:ph type="pic" sz="quarter" idx="18"/>
          </p:nvPr>
        </p:nvSpPr>
        <p:spPr>
          <a:xfrm>
            <a:off x="8345378" y="1266826"/>
            <a:ext cx="3597733" cy="2838449"/>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028978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pos="1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Right &amp; Text Left_0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23273" y="2333751"/>
            <a:ext cx="7143315" cy="2739470"/>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5602489" y="3668077"/>
            <a:ext cx="4148056" cy="119778"/>
          </a:xfrm>
          <a:prstGeom prst="rect">
            <a:avLst/>
          </a:prstGeom>
        </p:spPr>
      </p:pic>
      <p:sp>
        <p:nvSpPr>
          <p:cNvPr id="14" name="Picture Placeholder 3"/>
          <p:cNvSpPr>
            <a:spLocks noGrp="1"/>
          </p:cNvSpPr>
          <p:nvPr>
            <p:ph type="pic" sz="quarter" idx="11"/>
          </p:nvPr>
        </p:nvSpPr>
        <p:spPr>
          <a:xfrm>
            <a:off x="7886446" y="2168667"/>
            <a:ext cx="4199852" cy="3091156"/>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50235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4" orient="horz" pos="60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180975" y="1590675"/>
            <a:ext cx="2740555" cy="2438401"/>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p:cNvCxnSpPr/>
          <p:nvPr userDrawn="1"/>
        </p:nvCxnSpPr>
        <p:spPr>
          <a:xfrm>
            <a:off x="-133350" y="952500"/>
            <a:ext cx="70485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nvPr>
        </p:nvSpPr>
        <p:spPr>
          <a:xfrm>
            <a:off x="192480" y="4438650"/>
            <a:ext cx="2743200" cy="1828800"/>
          </a:xfrm>
        </p:spPr>
        <p:txBody>
          <a:bodyPr lIns="45720" rIns="45720"/>
          <a:lstStyle>
            <a:lvl1pPr marL="0" indent="0" algn="ctr">
              <a:buNone/>
              <a:defRPr sz="3000"/>
            </a:lvl1pPr>
          </a:lstStyle>
          <a:p>
            <a:pPr lvl="0"/>
            <a:r>
              <a:rPr lang="en-US" dirty="0"/>
              <a:t>Click to edit Master text styles</a:t>
            </a:r>
          </a:p>
        </p:txBody>
      </p:sp>
      <p:sp>
        <p:nvSpPr>
          <p:cNvPr id="13" name="Text Placeholder 4"/>
          <p:cNvSpPr>
            <a:spLocks noGrp="1"/>
          </p:cNvSpPr>
          <p:nvPr>
            <p:ph type="body" sz="quarter" idx="19"/>
          </p:nvPr>
        </p:nvSpPr>
        <p:spPr>
          <a:xfrm>
            <a:off x="3215080" y="4438650"/>
            <a:ext cx="2743200" cy="1828800"/>
          </a:xfrm>
        </p:spPr>
        <p:txBody>
          <a:bodyPr lIns="45720" rIns="45720"/>
          <a:lstStyle>
            <a:lvl1pPr marL="0" indent="0" algn="ctr">
              <a:buNone/>
              <a:defRPr sz="3000"/>
            </a:lvl1pPr>
          </a:lstStyle>
          <a:p>
            <a:pPr lvl="0"/>
            <a:r>
              <a:rPr lang="en-US" dirty="0"/>
              <a:t>Click to edit Master text styles</a:t>
            </a:r>
          </a:p>
        </p:txBody>
      </p:sp>
      <p:sp>
        <p:nvSpPr>
          <p:cNvPr id="14" name="Text Placeholder 4"/>
          <p:cNvSpPr>
            <a:spLocks noGrp="1"/>
          </p:cNvSpPr>
          <p:nvPr>
            <p:ph type="body" sz="quarter" idx="20"/>
          </p:nvPr>
        </p:nvSpPr>
        <p:spPr>
          <a:xfrm>
            <a:off x="6237680" y="4438650"/>
            <a:ext cx="2743200" cy="1828800"/>
          </a:xfrm>
        </p:spPr>
        <p:txBody>
          <a:bodyPr lIns="45720" rIns="45720"/>
          <a:lstStyle>
            <a:lvl1pPr marL="0" indent="0" algn="ctr">
              <a:buNone/>
              <a:defRPr sz="3000"/>
            </a:lvl1pPr>
          </a:lstStyle>
          <a:p>
            <a:pPr lvl="0"/>
            <a:r>
              <a:rPr lang="en-US" dirty="0"/>
              <a:t>Click to edit Master text styles</a:t>
            </a:r>
          </a:p>
        </p:txBody>
      </p:sp>
      <p:sp>
        <p:nvSpPr>
          <p:cNvPr id="15" name="Text Placeholder 4"/>
          <p:cNvSpPr>
            <a:spLocks noGrp="1"/>
          </p:cNvSpPr>
          <p:nvPr>
            <p:ph type="body" sz="quarter" idx="21"/>
          </p:nvPr>
        </p:nvSpPr>
        <p:spPr>
          <a:xfrm>
            <a:off x="9259290" y="4438650"/>
            <a:ext cx="2743200" cy="1828800"/>
          </a:xfrm>
        </p:spPr>
        <p:txBody>
          <a:bodyPr lIns="45720" rIns="45720"/>
          <a:lstStyle>
            <a:lvl1pPr marL="0" indent="0" algn="ctr">
              <a:buNone/>
              <a:defRPr sz="3000"/>
            </a:lvl1pPr>
          </a:lstStyle>
          <a:p>
            <a:pPr lvl="0"/>
            <a:r>
              <a:rPr lang="en-US" dirty="0"/>
              <a:t>Click to edit Master text styles</a:t>
            </a:r>
          </a:p>
        </p:txBody>
      </p:sp>
      <p:sp>
        <p:nvSpPr>
          <p:cNvPr id="16" name="Picture Placeholder 3"/>
          <p:cNvSpPr>
            <a:spLocks noGrp="1"/>
          </p:cNvSpPr>
          <p:nvPr>
            <p:ph type="pic" sz="quarter" idx="22"/>
          </p:nvPr>
        </p:nvSpPr>
        <p:spPr>
          <a:xfrm>
            <a:off x="3207521" y="1590675"/>
            <a:ext cx="2740555" cy="2438401"/>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Picture Placeholder 3"/>
          <p:cNvSpPr>
            <a:spLocks noGrp="1"/>
          </p:cNvSpPr>
          <p:nvPr>
            <p:ph type="pic" sz="quarter" idx="23"/>
          </p:nvPr>
        </p:nvSpPr>
        <p:spPr>
          <a:xfrm>
            <a:off x="6234067" y="1590675"/>
            <a:ext cx="2740555" cy="2438401"/>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Picture Placeholder 3"/>
          <p:cNvSpPr>
            <a:spLocks noGrp="1"/>
          </p:cNvSpPr>
          <p:nvPr>
            <p:ph type="pic" sz="quarter" idx="24"/>
          </p:nvPr>
        </p:nvSpPr>
        <p:spPr>
          <a:xfrm>
            <a:off x="9260613" y="1590675"/>
            <a:ext cx="2740555" cy="2438401"/>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24869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3" pos="1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Right &amp; Text Left_02">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71450" y="1050401"/>
            <a:ext cx="5635738" cy="5203849"/>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17988" y="3575009"/>
            <a:ext cx="5355099" cy="154632"/>
          </a:xfrm>
          <a:prstGeom prst="rect">
            <a:avLst/>
          </a:prstGeom>
        </p:spPr>
      </p:pic>
      <p:sp>
        <p:nvSpPr>
          <p:cNvPr id="6" name="Picture Placeholder 3"/>
          <p:cNvSpPr>
            <a:spLocks noGrp="1"/>
          </p:cNvSpPr>
          <p:nvPr>
            <p:ph type="pic" sz="quarter" idx="11" hasCustomPrompt="1"/>
          </p:nvPr>
        </p:nvSpPr>
        <p:spPr>
          <a:xfrm>
            <a:off x="6283113" y="1438868"/>
            <a:ext cx="5560836" cy="4532724"/>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defRPr baseline="0">
                <a:solidFill>
                  <a:schemeClr val="tx1"/>
                </a:solidFill>
              </a:defRPr>
            </a:lvl1pPr>
          </a:lstStyle>
          <a:p>
            <a:r>
              <a:rPr lang="en-US"/>
              <a:t>Click to add illustration</a:t>
            </a:r>
          </a:p>
        </p:txBody>
      </p:sp>
    </p:spTree>
    <p:extLst>
      <p:ext uri="{BB962C8B-B14F-4D97-AF65-F5344CB8AC3E}">
        <p14:creationId xmlns:p14="http://schemas.microsoft.com/office/powerpoint/2010/main" val="2028945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guide id="4" orient="horz" pos="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op &amp; Text Bottom_0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71450" y="3585641"/>
            <a:ext cx="11887200" cy="2823728"/>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152400" y="3486795"/>
            <a:ext cx="11887200" cy="91440"/>
          </a:xfrm>
          <a:prstGeom prst="rect">
            <a:avLst/>
          </a:prstGeom>
        </p:spPr>
      </p:pic>
      <p:sp>
        <p:nvSpPr>
          <p:cNvPr id="6" name="Picture Placeholder 3"/>
          <p:cNvSpPr>
            <a:spLocks noGrp="1"/>
          </p:cNvSpPr>
          <p:nvPr>
            <p:ph type="pic" sz="quarter" idx="11" hasCustomPrompt="1"/>
          </p:nvPr>
        </p:nvSpPr>
        <p:spPr>
          <a:xfrm>
            <a:off x="3300412" y="1067090"/>
            <a:ext cx="5210175" cy="2064776"/>
          </a:xfr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defRPr baseline="0">
                <a:solidFill>
                  <a:schemeClr val="tx1"/>
                </a:solidFill>
              </a:defRPr>
            </a:lvl1pPr>
          </a:lstStyle>
          <a:p>
            <a:r>
              <a:rPr lang="en-US"/>
              <a:t>Click to add illustration</a:t>
            </a:r>
          </a:p>
        </p:txBody>
      </p:sp>
    </p:spTree>
    <p:extLst>
      <p:ext uri="{BB962C8B-B14F-4D97-AF65-F5344CB8AC3E}">
        <p14:creationId xmlns:p14="http://schemas.microsoft.com/office/powerpoint/2010/main" val="4093498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4" orient="horz" pos="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Left &amp; Text Right_01">
    <p:spTree>
      <p:nvGrpSpPr>
        <p:cNvPr id="1" name=""/>
        <p:cNvGrpSpPr/>
        <p:nvPr/>
      </p:nvGrpSpPr>
      <p:grpSpPr>
        <a:xfrm>
          <a:off x="0" y="0"/>
          <a:ext cx="0" cy="0"/>
          <a:chOff x="0" y="0"/>
          <a:chExt cx="0" cy="0"/>
        </a:xfrm>
      </p:grpSpPr>
      <p:sp>
        <p:nvSpPr>
          <p:cNvPr id="5" name="Rectangle 4"/>
          <p:cNvSpPr/>
          <p:nvPr userDrawn="1"/>
        </p:nvSpPr>
        <p:spPr>
          <a:xfrm>
            <a:off x="5211004" y="1100518"/>
            <a:ext cx="6647621" cy="5229358"/>
          </a:xfrm>
          <a:prstGeom prst="rect">
            <a:avLst/>
          </a:prstGeom>
          <a:gradFill flip="none" rotWithShape="1">
            <a:gsLst>
              <a:gs pos="0">
                <a:srgbClr val="F0F6FE"/>
              </a:gs>
              <a:gs pos="3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5433141" y="1242117"/>
            <a:ext cx="6482634" cy="4730058"/>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10771" y="3575010"/>
            <a:ext cx="5355099" cy="154632"/>
          </a:xfrm>
          <a:prstGeom prst="rect">
            <a:avLst/>
          </a:prstGeom>
        </p:spPr>
      </p:pic>
      <p:sp>
        <p:nvSpPr>
          <p:cNvPr id="12" name="Picture Placeholder 3"/>
          <p:cNvSpPr>
            <a:spLocks noGrp="1"/>
          </p:cNvSpPr>
          <p:nvPr>
            <p:ph type="pic" sz="quarter" idx="11"/>
          </p:nvPr>
        </p:nvSpPr>
        <p:spPr>
          <a:xfrm>
            <a:off x="373784" y="1173724"/>
            <a:ext cx="4457700" cy="4968875"/>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5838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amp; Text Right_02">
    <p:spTree>
      <p:nvGrpSpPr>
        <p:cNvPr id="1" name=""/>
        <p:cNvGrpSpPr/>
        <p:nvPr/>
      </p:nvGrpSpPr>
      <p:grpSpPr>
        <a:xfrm>
          <a:off x="0" y="0"/>
          <a:ext cx="0" cy="0"/>
          <a:chOff x="0" y="0"/>
          <a:chExt cx="0" cy="0"/>
        </a:xfrm>
      </p:grpSpPr>
      <p:sp>
        <p:nvSpPr>
          <p:cNvPr id="5" name="Rectangle 4"/>
          <p:cNvSpPr/>
          <p:nvPr userDrawn="1"/>
        </p:nvSpPr>
        <p:spPr>
          <a:xfrm>
            <a:off x="5211004" y="1238250"/>
            <a:ext cx="6647621" cy="4733925"/>
          </a:xfrm>
          <a:prstGeom prst="rect">
            <a:avLst/>
          </a:prstGeom>
          <a:gradFill flip="none" rotWithShape="1">
            <a:gsLst>
              <a:gs pos="0">
                <a:srgbClr val="C87700">
                  <a:alpha val="29000"/>
                </a:srgbClr>
              </a:gs>
              <a:gs pos="3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5433141" y="1242117"/>
            <a:ext cx="6482634" cy="4730058"/>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199443" y="1476375"/>
            <a:ext cx="4857750" cy="4114800"/>
          </a:xfrm>
        </p:spPr>
        <p:txBody>
          <a:bodyPr/>
          <a:lstStyle/>
          <a:p>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10771" y="3575010"/>
            <a:ext cx="5355099" cy="154632"/>
          </a:xfrm>
          <a:prstGeom prst="rect">
            <a:avLst/>
          </a:prstGeom>
        </p:spPr>
      </p:pic>
    </p:spTree>
    <p:extLst>
      <p:ext uri="{BB962C8B-B14F-4D97-AF65-F5344CB8AC3E}">
        <p14:creationId xmlns:p14="http://schemas.microsoft.com/office/powerpoint/2010/main" val="2349960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Right &amp; Text Left_03">
    <p:spTree>
      <p:nvGrpSpPr>
        <p:cNvPr id="1" name=""/>
        <p:cNvGrpSpPr/>
        <p:nvPr/>
      </p:nvGrpSpPr>
      <p:grpSpPr>
        <a:xfrm>
          <a:off x="0" y="0"/>
          <a:ext cx="0" cy="0"/>
          <a:chOff x="0" y="0"/>
          <a:chExt cx="0" cy="0"/>
        </a:xfrm>
      </p:grpSpPr>
      <p:sp>
        <p:nvSpPr>
          <p:cNvPr id="2" name="Title 1"/>
          <p:cNvSpPr>
            <a:spLocks noGrp="1"/>
          </p:cNvSpPr>
          <p:nvPr>
            <p:ph type="title"/>
          </p:nvPr>
        </p:nvSpPr>
        <p:spPr>
          <a:xfrm>
            <a:off x="3287503" y="24277"/>
            <a:ext cx="6357302" cy="769956"/>
          </a:xfrm>
          <a:prstGeom prst="rect">
            <a:avLst/>
          </a:prstGeom>
        </p:spPr>
        <p:txBody>
          <a:bodyPr/>
          <a:lstStyle>
            <a:lvl1pPr>
              <a:defRPr/>
            </a:lvl1pPr>
          </a:lstStyle>
          <a:p>
            <a:r>
              <a:rPr lang="en-US" dirty="0"/>
              <a:t>Click to edit Master title</a:t>
            </a:r>
          </a:p>
        </p:txBody>
      </p:sp>
      <p:sp>
        <p:nvSpPr>
          <p:cNvPr id="11" name="Text Placeholder 10"/>
          <p:cNvSpPr>
            <a:spLocks noGrp="1"/>
          </p:cNvSpPr>
          <p:nvPr>
            <p:ph type="body" sz="quarter" idx="10" hasCustomPrompt="1"/>
          </p:nvPr>
        </p:nvSpPr>
        <p:spPr>
          <a:xfrm>
            <a:off x="140628" y="1050401"/>
            <a:ext cx="6743058" cy="5203849"/>
          </a:xfrm>
        </p:spPr>
        <p:txBody>
          <a:bodyPr lIns="45720" rIns="45720" anchor="ctr" anchorCtr="0"/>
          <a:lstStyle>
            <a:lvl1pPr>
              <a:defRPr sz="3000"/>
            </a:lvl1pPr>
            <a:lvl2pPr>
              <a:defRPr sz="3000"/>
            </a:lvl2pPr>
            <a:lvl3pPr>
              <a:defRPr sz="3000"/>
            </a:lvl3pPr>
            <a:lvl4pPr>
              <a:defRPr sz="3000"/>
            </a:lvl4pPr>
            <a:lvl5pPr>
              <a:defRPr sz="3000"/>
            </a:lvl5pPr>
          </a:lstStyle>
          <a:p>
            <a:pPr lvl="0"/>
            <a:r>
              <a:rPr lang="en-US" dirty="0"/>
              <a:t>Click to add objective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191375" y="1104900"/>
            <a:ext cx="4848225" cy="5028772"/>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732501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p:cNvSpPr>
            <a:spLocks noGrp="1"/>
          </p:cNvSpPr>
          <p:nvPr>
            <p:ph type="title"/>
          </p:nvPr>
        </p:nvSpPr>
        <p:spPr>
          <a:xfrm>
            <a:off x="3287502" y="24277"/>
            <a:ext cx="8424599" cy="769956"/>
          </a:xfrm>
          <a:prstGeom prst="rect">
            <a:avLst/>
          </a:prstGeom>
        </p:spPr>
        <p:txBody>
          <a:bodyPr/>
          <a:lstStyle>
            <a:lvl1pPr>
              <a:defRPr/>
            </a:lvl1pPr>
          </a:lstStyle>
          <a:p>
            <a:r>
              <a:rPr lang="en-US" dirty="0"/>
              <a:t>Click to edit Master title</a:t>
            </a:r>
          </a:p>
        </p:txBody>
      </p:sp>
      <p:sp>
        <p:nvSpPr>
          <p:cNvPr id="4" name="Picture Placeholder 3"/>
          <p:cNvSpPr>
            <a:spLocks noGrp="1"/>
          </p:cNvSpPr>
          <p:nvPr>
            <p:ph type="pic" sz="quarter" idx="11"/>
          </p:nvPr>
        </p:nvSpPr>
        <p:spPr>
          <a:xfrm>
            <a:off x="990953" y="1122549"/>
            <a:ext cx="10210094" cy="4546553"/>
          </a:xfrm>
          <a:solidFill>
            <a:schemeClr val="bg1"/>
          </a:solidFill>
          <a:ln w="38100">
            <a:solidFill>
              <a:srgbClr val="C877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buNone/>
              <a:defRPr/>
            </a:lvl1pPr>
          </a:lstStyle>
          <a:p>
            <a:endParaRPr lang="en-US"/>
          </a:p>
        </p:txBody>
      </p:sp>
    </p:spTree>
    <p:extLst>
      <p:ext uri="{BB962C8B-B14F-4D97-AF65-F5344CB8AC3E}">
        <p14:creationId xmlns:p14="http://schemas.microsoft.com/office/powerpoint/2010/main" val="135615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p:ext uri="{DCECCB84-F9BA-43D5-87BE-67443E8EF086}">
      <p15:sldGuideLst xmlns:p15="http://schemas.microsoft.com/office/powerpoint/2012/main">
        <p15:guide id="1" orient="horz" pos="2160">
          <p15:clr>
            <a:srgbClr val="FBAE40"/>
          </p15:clr>
        </p15:guide>
        <p15:guide id="2" pos="3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OpenWHO.org"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514" y="1007821"/>
            <a:ext cx="11779035" cy="548505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Espace réservé du pied de page 4"/>
          <p:cNvSpPr txBox="1">
            <a:spLocks/>
          </p:cNvSpPr>
          <p:nvPr userDrawn="1"/>
        </p:nvSpPr>
        <p:spPr>
          <a:xfrm>
            <a:off x="104594" y="6604809"/>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kern="1200">
                <a:solidFill>
                  <a:schemeClr val="bg1"/>
                </a:solidFill>
                <a:effectLst/>
                <a:latin typeface="+mn-lt"/>
                <a:ea typeface="+mn-ea"/>
                <a:cs typeface="+mn-cs"/>
              </a:rPr>
              <a:t>OpenWHO.org</a:t>
            </a:r>
            <a:endParaRPr lang="en-GB">
              <a:solidFill>
                <a:schemeClr val="bg1"/>
              </a:solidFill>
            </a:endParaRPr>
          </a:p>
        </p:txBody>
      </p:sp>
      <p:sp>
        <p:nvSpPr>
          <p:cNvPr id="7" name="Espace réservé du numéro de diapositive 5"/>
          <p:cNvSpPr txBox="1">
            <a:spLocks/>
          </p:cNvSpPr>
          <p:nvPr userDrawn="1"/>
        </p:nvSpPr>
        <p:spPr>
          <a:xfrm>
            <a:off x="9385515" y="6604809"/>
            <a:ext cx="2743200" cy="235436"/>
          </a:xfrm>
          <a:prstGeom prst="rect">
            <a:avLst/>
          </a:prstGeom>
        </p:spPr>
        <p:txBody>
          <a:bodyPr anchor="ctr" anchorCtr="0"/>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43C7B6-AE3E-47DF-A351-4527328811AA}" type="slidenum">
              <a:rPr lang="en-GB" smtClean="0"/>
              <a:pPr algn="r"/>
              <a:t>‹#›</a:t>
            </a:fld>
            <a:endParaRPr lang="en-GB"/>
          </a:p>
        </p:txBody>
      </p:sp>
      <p:sp>
        <p:nvSpPr>
          <p:cNvPr id="8" name="Espace réservé du pied de page 4"/>
          <p:cNvSpPr txBox="1">
            <a:spLocks/>
          </p:cNvSpPr>
          <p:nvPr userDrawn="1"/>
        </p:nvSpPr>
        <p:spPr>
          <a:xfrm>
            <a:off x="4717577" y="6604809"/>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t>©WHO2017</a:t>
            </a:r>
          </a:p>
        </p:txBody>
      </p:sp>
      <p:sp>
        <p:nvSpPr>
          <p:cNvPr id="9" name="Rectangle 8">
            <a:hlinkClick r:id="rId32" action="ppaction://hlinkfile"/>
          </p:cNvPr>
          <p:cNvSpPr/>
          <p:nvPr userDrawn="1"/>
        </p:nvSpPr>
        <p:spPr>
          <a:xfrm>
            <a:off x="104594" y="6604809"/>
            <a:ext cx="1015079" cy="235435"/>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0E3E93"/>
              </a:solidFill>
            </a:endParaRPr>
          </a:p>
        </p:txBody>
      </p:sp>
      <p:sp>
        <p:nvSpPr>
          <p:cNvPr id="4" name="Rectangle 3"/>
          <p:cNvSpPr/>
          <p:nvPr userDrawn="1"/>
        </p:nvSpPr>
        <p:spPr>
          <a:xfrm>
            <a:off x="0" y="0"/>
            <a:ext cx="12192000" cy="990600"/>
          </a:xfrm>
          <a:prstGeom prst="rect">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leganda\Downloads\WHO-EN-W-H.png"/>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296334" y="87437"/>
            <a:ext cx="2665144" cy="8157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468" y="6527800"/>
            <a:ext cx="12200469" cy="330200"/>
          </a:xfrm>
          <a:prstGeom prst="rect">
            <a:avLst/>
          </a:prstGeom>
          <a:solidFill>
            <a:srgbClr val="C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pied de page 4"/>
          <p:cNvSpPr txBox="1">
            <a:spLocks/>
          </p:cNvSpPr>
          <p:nvPr userDrawn="1"/>
        </p:nvSpPr>
        <p:spPr>
          <a:xfrm>
            <a:off x="4844576" y="6579402"/>
            <a:ext cx="2756847" cy="235434"/>
          </a:xfrm>
          <a:prstGeom prst="rect">
            <a:avLst/>
          </a:prstGeom>
        </p:spPr>
        <p:txBody>
          <a:bodyPr anchor="ctr" anchorCtr="0"/>
          <a:lstStyle>
            <a:defPPr>
              <a:defRPr lang="en-US"/>
            </a:defPPr>
            <a:lvl1pPr marL="0" algn="l" defTabSz="914400" rtl="0" eaLnBrk="1" latinLnBrk="0" hangingPunct="1">
              <a:defRPr sz="11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Segoe Condensed" panose="020B0606040200020203" pitchFamily="34" charset="0"/>
              </a:rPr>
              <a:t>©WHO2025</a:t>
            </a:r>
          </a:p>
        </p:txBody>
      </p:sp>
      <p:sp>
        <p:nvSpPr>
          <p:cNvPr id="14" name="Espace réservé du numéro de diapositive 5"/>
          <p:cNvSpPr txBox="1">
            <a:spLocks/>
          </p:cNvSpPr>
          <p:nvPr userDrawn="1"/>
        </p:nvSpPr>
        <p:spPr>
          <a:xfrm>
            <a:off x="9427844" y="6570935"/>
            <a:ext cx="2743200" cy="235436"/>
          </a:xfrm>
          <a:prstGeom prst="rect">
            <a:avLst/>
          </a:prstGeom>
        </p:spPr>
        <p:txBody>
          <a:bodyPr anchor="ctr" anchorCtr="0"/>
          <a:lstStyle>
            <a:defPPr>
              <a:defRPr lang="en-US"/>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43C7B6-AE3E-47DF-A351-4527328811AA}" type="slidenum">
              <a:rPr lang="en-GB" sz="1200" b="0" smtClean="0">
                <a:latin typeface="Segoe Condensed" panose="020B0606040200020203" pitchFamily="34" charset="0"/>
              </a:rPr>
              <a:pPr algn="r"/>
              <a:t>‹#›</a:t>
            </a:fld>
            <a:endParaRPr lang="en-GB" sz="1200" b="0" dirty="0">
              <a:latin typeface="Segoe Condensed" panose="020B0606040200020203" pitchFamily="34" charset="0"/>
            </a:endParaRPr>
          </a:p>
        </p:txBody>
      </p:sp>
    </p:spTree>
    <p:extLst>
      <p:ext uri="{BB962C8B-B14F-4D97-AF65-F5344CB8AC3E}">
        <p14:creationId xmlns:p14="http://schemas.microsoft.com/office/powerpoint/2010/main" val="321478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79" r:id="rId4"/>
    <p:sldLayoutId id="2147483675" r:id="rId5"/>
    <p:sldLayoutId id="2147483663" r:id="rId6"/>
    <p:sldLayoutId id="2147483681" r:id="rId7"/>
    <p:sldLayoutId id="2147483664" r:id="rId8"/>
    <p:sldLayoutId id="2147483667" r:id="rId9"/>
    <p:sldLayoutId id="2147483677" r:id="rId10"/>
    <p:sldLayoutId id="2147483685" r:id="rId11"/>
    <p:sldLayoutId id="2147483673" r:id="rId12"/>
    <p:sldLayoutId id="2147483651" r:id="rId13"/>
    <p:sldLayoutId id="2147483712" r:id="rId14"/>
    <p:sldLayoutId id="2147483722" r:id="rId15"/>
    <p:sldLayoutId id="2147483723" r:id="rId16"/>
    <p:sldLayoutId id="2147483724" r:id="rId17"/>
    <p:sldLayoutId id="2147483725" r:id="rId18"/>
    <p:sldLayoutId id="2147483726" r:id="rId19"/>
    <p:sldLayoutId id="2147483688" r:id="rId20"/>
    <p:sldLayoutId id="2147483689" r:id="rId21"/>
    <p:sldLayoutId id="2147483694" r:id="rId22"/>
    <p:sldLayoutId id="2147483695" r:id="rId23"/>
    <p:sldLayoutId id="2147483696" r:id="rId24"/>
    <p:sldLayoutId id="2147483697" r:id="rId25"/>
    <p:sldLayoutId id="2147483702" r:id="rId26"/>
    <p:sldLayoutId id="2147483703" r:id="rId27"/>
    <p:sldLayoutId id="2147483704" r:id="rId28"/>
    <p:sldLayoutId id="2147483705" r:id="rId29"/>
    <p:sldLayoutId id="2147483706" r:id="rId30"/>
  </p:sldLayoutIdLst>
  <p:hf hdr="0" ftr="0" dt="0"/>
  <p:txStyles>
    <p:titleStyle>
      <a:lvl1pPr algn="l" defTabSz="914400" rtl="0" eaLnBrk="1" latinLnBrk="0" hangingPunct="1">
        <a:lnSpc>
          <a:spcPct val="90000"/>
        </a:lnSpc>
        <a:spcBef>
          <a:spcPct val="0"/>
        </a:spcBef>
        <a:buNone/>
        <a:defRPr sz="25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C87700"/>
        </a:buClr>
        <a:buFont typeface="Arial" panose="020B0604020202020204" pitchFamily="34" charset="0"/>
        <a:buChar char="•"/>
        <a:defRPr sz="3200" kern="1200">
          <a:solidFill>
            <a:srgbClr val="333333"/>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C87700"/>
        </a:buClr>
        <a:buSzPct val="80000"/>
        <a:buFont typeface="Arial" panose="020B0604020202020204" pitchFamily="34" charset="0"/>
        <a:buChar char="•"/>
        <a:defRPr sz="3200" kern="1200">
          <a:solidFill>
            <a:srgbClr val="333333"/>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87700"/>
        </a:buClr>
        <a:buSzPct val="60000"/>
        <a:buFont typeface="Arial" panose="020B0604020202020204" pitchFamily="34" charset="0"/>
        <a:buChar char="•"/>
        <a:defRPr sz="3200" kern="1200">
          <a:solidFill>
            <a:srgbClr val="333333"/>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87700"/>
        </a:buClr>
        <a:buSzPct val="60000"/>
        <a:buFont typeface="Arial" panose="020B0604020202020204" pitchFamily="34" charset="0"/>
        <a:buChar char="•"/>
        <a:defRPr sz="3200" kern="1200">
          <a:solidFill>
            <a:srgbClr val="333333"/>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87700"/>
        </a:buClr>
        <a:buSzPct val="80000"/>
        <a:buFont typeface="Arial" panose="020B0604020202020204" pitchFamily="34" charset="0"/>
        <a:buChar char="•"/>
        <a:defRPr sz="3200" kern="1200">
          <a:solidFill>
            <a:srgbClr val="333333"/>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96" userDrawn="1">
          <p15:clr>
            <a:srgbClr val="F26B43"/>
          </p15:clr>
        </p15:guide>
        <p15:guide id="2" pos="7584" userDrawn="1">
          <p15:clr>
            <a:srgbClr val="F26B43"/>
          </p15:clr>
        </p15:guide>
        <p15:guide id="3" pos="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who.int/foodsafety/areas_work/food-hygiene/5key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www.who.int/csr/resources/publications/standardprecautions/en/index.htm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health-topics/rift-valley-fever#tab=tab_1" TargetMode="External"/><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www.fao.org/aphca/resources/multimedia/video-detail/what-you-need-to-know-about-rift-valley-fever/en" TargetMode="External"/><Relationship Id="rId3" Type="http://schemas.openxmlformats.org/officeDocument/2006/relationships/hyperlink" Target="https://rr-africa.woah.org/en/projects/gf-tads-for-africa/rift-valley-fever/" TargetMode="External"/><Relationship Id="rId7" Type="http://schemas.openxmlformats.org/officeDocument/2006/relationships/hyperlink" Target="https://openknowledge.fao.org/items/72e85c3a-cb75-436f-8cdd-b7d09f1f11d0"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openknowledge.fao.org/items/40f424fb-fc38-4da2-9315-644e3b80e220" TargetMode="External"/><Relationship Id="rId5" Type="http://schemas.openxmlformats.org/officeDocument/2006/relationships/hyperlink" Target="https://rr-africa.woah.org/app/uploads/2020/05/b3edf7c0d9ed8383bbb6e98016e2fb2252c5.pdf" TargetMode="External"/><Relationship Id="rId4" Type="http://schemas.openxmlformats.org/officeDocument/2006/relationships/hyperlink" Target="fmd%20with%20viaa%20test%20incl." TargetMode="External"/><Relationship Id="rId9" Type="http://schemas.openxmlformats.org/officeDocument/2006/relationships/hyperlink" Target="https://www.fao.org/agroinformatics/projects/projects-detail/rift-valley-fever-(rvf)-early-warning-decision-support-tool-(rvf-dst)/e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25Jan2018\@A-Datas25Jan2018\3 RIFT VALLEY FEVER\RVF Trainings\X_Archived_doc\KenyaB_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015" y="1499732"/>
            <a:ext cx="2272503" cy="284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25Jan2018\@A-Datas25Jan2018\3 RIFT VALLEY FEVER\RVF Trainings\OpenWHO updated slides\Global_RVF_20090908_OpenWH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524" y="1503352"/>
            <a:ext cx="3104851" cy="2844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 Placeholder 11"/>
          <p:cNvSpPr txBox="1">
            <a:spLocks/>
          </p:cNvSpPr>
          <p:nvPr/>
        </p:nvSpPr>
        <p:spPr>
          <a:xfrm>
            <a:off x="361949" y="1939332"/>
            <a:ext cx="4136856" cy="1489668"/>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Clr>
                <a:srgbClr val="D86422"/>
              </a:buClr>
              <a:buFont typeface="Wingdings" panose="05000000000000000000" pitchFamily="2" charset="2"/>
              <a:buNone/>
              <a:defRPr sz="3200" kern="1200">
                <a:solidFill>
                  <a:srgbClr val="5D5D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C87700"/>
                </a:solidFill>
                <a:latin typeface="Segoe Condensed" panose="020B0606040200020203" pitchFamily="34" charset="0"/>
              </a:rPr>
              <a:t>Introduction to </a:t>
            </a:r>
            <a:br>
              <a:rPr lang="en-US" sz="3600" b="1" dirty="0">
                <a:solidFill>
                  <a:srgbClr val="C87700"/>
                </a:solidFill>
                <a:latin typeface="Segoe Condensed" panose="020B0606040200020203" pitchFamily="34" charset="0"/>
              </a:rPr>
            </a:br>
            <a:r>
              <a:rPr lang="en-US" sz="3600" b="1" dirty="0">
                <a:solidFill>
                  <a:srgbClr val="C87700"/>
                </a:solidFill>
                <a:latin typeface="Segoe Condensed" panose="020B0606040200020203" pitchFamily="34" charset="0"/>
              </a:rPr>
              <a:t>Rift Valley Fever</a:t>
            </a:r>
          </a:p>
        </p:txBody>
      </p:sp>
      <p:sp>
        <p:nvSpPr>
          <p:cNvPr id="11" name="Title 10"/>
          <p:cNvSpPr txBox="1">
            <a:spLocks/>
          </p:cNvSpPr>
          <p:nvPr/>
        </p:nvSpPr>
        <p:spPr>
          <a:xfrm>
            <a:off x="389940" y="3282870"/>
            <a:ext cx="3919489" cy="10670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rgbClr val="D86422"/>
              </a:buClr>
              <a:buFont typeface="Wingdings" panose="05000000000000000000" pitchFamily="2" charset="2"/>
              <a:buNone/>
              <a:defRPr sz="3000" b="1" kern="1200">
                <a:solidFill>
                  <a:srgbClr val="5D5D5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200" dirty="0">
                <a:solidFill>
                  <a:schemeClr val="bg1">
                    <a:lumMod val="65000"/>
                  </a:schemeClr>
                </a:solidFill>
                <a:latin typeface="Segoe Condensed" panose="020B0606040200020203" pitchFamily="34" charset="0"/>
              </a:rPr>
              <a:t>Viral Haemorrhagic Fevers team</a:t>
            </a:r>
          </a:p>
        </p:txBody>
      </p:sp>
      <p:pic>
        <p:nvPicPr>
          <p:cNvPr id="7" name="Picture Placeholder 21"/>
          <p:cNvPicPr>
            <a:picLocks noChangeAspect="1"/>
          </p:cNvPicPr>
          <p:nvPr/>
        </p:nvPicPr>
        <p:blipFill>
          <a:blip r:embed="rId5" cstate="print">
            <a:extLst>
              <a:ext uri="{28A0092B-C50C-407E-A947-70E740481C1C}">
                <a14:useLocalDpi xmlns:a14="http://schemas.microsoft.com/office/drawing/2010/main" val="0"/>
              </a:ext>
            </a:extLst>
          </a:blip>
          <a:srcRect l="8128" r="8128"/>
          <a:stretch>
            <a:fillRect/>
          </a:stretch>
        </p:blipFill>
        <p:spPr>
          <a:xfrm rot="5400000">
            <a:off x="9547878" y="1868994"/>
            <a:ext cx="2869200" cy="2105259"/>
          </a:xfrm>
          <a:prstGeom prst="rect">
            <a:avLst/>
          </a:prstGeom>
        </p:spPr>
      </p:pic>
      <p:sp>
        <p:nvSpPr>
          <p:cNvPr id="8" name="Rectangle 7"/>
          <p:cNvSpPr/>
          <p:nvPr/>
        </p:nvSpPr>
        <p:spPr>
          <a:xfrm>
            <a:off x="6883340" y="3653477"/>
            <a:ext cx="108000" cy="93889"/>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05392" y="3525959"/>
            <a:ext cx="969027" cy="488201"/>
          </a:xfrm>
          <a:prstGeom prst="rect">
            <a:avLst/>
          </a:prstGeom>
          <a:noFill/>
        </p:spPr>
        <p:txBody>
          <a:bodyPr wrap="square" lIns="36000" tIns="36000" rIns="36000" bIns="36000" rtlCol="0">
            <a:spAutoFit/>
          </a:bodyPr>
          <a:lstStyle/>
          <a:p>
            <a:r>
              <a:rPr lang="en-GB" sz="900" dirty="0">
                <a:latin typeface="Segoe Condensed" panose="020B0606040200020203" pitchFamily="34" charset="0"/>
              </a:rPr>
              <a:t>Region or province with large RVF outbreaks</a:t>
            </a:r>
            <a:endParaRPr lang="en-US" sz="900" dirty="0">
              <a:latin typeface="Segoe Condensed" panose="020B0606040200020203" pitchFamily="34" charset="0"/>
            </a:endParaRPr>
          </a:p>
        </p:txBody>
      </p:sp>
      <p:sp>
        <p:nvSpPr>
          <p:cNvPr id="14" name="Rectangle 13"/>
          <p:cNvSpPr/>
          <p:nvPr/>
        </p:nvSpPr>
        <p:spPr>
          <a:xfrm>
            <a:off x="6890155" y="3240894"/>
            <a:ext cx="108000" cy="93889"/>
          </a:xfrm>
          <a:prstGeom prst="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002676" y="3184140"/>
            <a:ext cx="971743" cy="349702"/>
          </a:xfrm>
          <a:prstGeom prst="rect">
            <a:avLst/>
          </a:prstGeom>
          <a:noFill/>
        </p:spPr>
        <p:txBody>
          <a:bodyPr wrap="square" lIns="36000" tIns="36000" rIns="36000" bIns="36000" rtlCol="0">
            <a:spAutoFit/>
          </a:bodyPr>
          <a:lstStyle/>
          <a:p>
            <a:r>
              <a:rPr lang="en-GB" sz="900" dirty="0">
                <a:latin typeface="Segoe Condensed" panose="020B0606040200020203" pitchFamily="34" charset="0"/>
              </a:rPr>
              <a:t>Country at risk for RVF</a:t>
            </a:r>
            <a:endParaRPr lang="en-US" sz="900" dirty="0">
              <a:latin typeface="Segoe Condensed" panose="020B0606040200020203" pitchFamily="34" charset="0"/>
            </a:endParaRPr>
          </a:p>
        </p:txBody>
      </p:sp>
      <p:sp>
        <p:nvSpPr>
          <p:cNvPr id="2" name="Rectangle 1"/>
          <p:cNvSpPr/>
          <p:nvPr/>
        </p:nvSpPr>
        <p:spPr>
          <a:xfrm>
            <a:off x="6858848" y="3151424"/>
            <a:ext cx="1115571" cy="9025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44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2" y="34306"/>
            <a:ext cx="8904498" cy="908086"/>
          </a:xfrm>
        </p:spPr>
        <p:txBody>
          <a:bodyPr anchor="ctr"/>
          <a:lstStyle/>
          <a:p>
            <a:r>
              <a:rPr lang="en-US" sz="4000" b="1" dirty="0">
                <a:latin typeface="Segoe Condensed" panose="020B0606040200020203" pitchFamily="34" charset="0"/>
              </a:rPr>
              <a:t>Rift Valley fever - diagnosis </a:t>
            </a:r>
          </a:p>
        </p:txBody>
      </p:sp>
      <p:sp>
        <p:nvSpPr>
          <p:cNvPr id="3" name="Text Placeholder 2"/>
          <p:cNvSpPr>
            <a:spLocks noGrp="1"/>
          </p:cNvSpPr>
          <p:nvPr>
            <p:ph type="body" sz="quarter" idx="10"/>
          </p:nvPr>
        </p:nvSpPr>
        <p:spPr>
          <a:xfrm>
            <a:off x="275247" y="914399"/>
            <a:ext cx="8934067" cy="5535387"/>
          </a:xfrm>
        </p:spPr>
        <p:txBody>
          <a:bodyPr/>
          <a:lstStyle/>
          <a:p>
            <a:pPr>
              <a:lnSpc>
                <a:spcPct val="100000"/>
              </a:lnSpc>
              <a:spcBef>
                <a:spcPts val="600"/>
              </a:spcBef>
              <a:spcAft>
                <a:spcPts val="600"/>
              </a:spcAft>
            </a:pPr>
            <a:r>
              <a:rPr lang="en-US" sz="2600" b="1" dirty="0">
                <a:latin typeface="Segoe Condensed" panose="020B0606040200020203" pitchFamily="34" charset="0"/>
              </a:rPr>
              <a:t>Symptoms are non-specific</a:t>
            </a:r>
            <a:r>
              <a:rPr lang="en-US" sz="2600" dirty="0">
                <a:latin typeface="Segoe Condensed" panose="020B0606040200020203" pitchFamily="34" charset="0"/>
              </a:rPr>
              <a:t>; clinical diagnosis may be difficult.</a:t>
            </a:r>
          </a:p>
          <a:p>
            <a:pPr>
              <a:lnSpc>
                <a:spcPct val="100000"/>
              </a:lnSpc>
              <a:spcBef>
                <a:spcPts val="600"/>
              </a:spcBef>
              <a:spcAft>
                <a:spcPts val="600"/>
              </a:spcAft>
            </a:pPr>
            <a:r>
              <a:rPr lang="en-US" sz="2600" b="1" dirty="0">
                <a:latin typeface="Segoe Condensed" panose="020B0606040200020203" pitchFamily="34" charset="0"/>
              </a:rPr>
              <a:t>Differential diagnosis </a:t>
            </a:r>
            <a:r>
              <a:rPr lang="en-US" sz="2600" dirty="0">
                <a:latin typeface="Segoe Condensed" panose="020B0606040200020203" pitchFamily="34" charset="0"/>
              </a:rPr>
              <a:t>includes other viral haemorrhagic fevers, malaria, leptospirosis, rickettsiosis, relapsing fever, shigellosis, cholera, meningitis, yellow fever, and other viral and bacterial diseases.</a:t>
            </a:r>
          </a:p>
          <a:p>
            <a:pPr>
              <a:lnSpc>
                <a:spcPct val="100000"/>
              </a:lnSpc>
              <a:spcBef>
                <a:spcPts val="600"/>
              </a:spcBef>
              <a:spcAft>
                <a:spcPts val="600"/>
              </a:spcAft>
            </a:pPr>
            <a:r>
              <a:rPr lang="en-US" sz="2600" b="1" dirty="0">
                <a:latin typeface="Segoe Condensed" panose="020B0606040200020203" pitchFamily="34" charset="0"/>
              </a:rPr>
              <a:t>Patient history is essential </a:t>
            </a:r>
            <a:r>
              <a:rPr lang="en-US" sz="2600" dirty="0">
                <a:latin typeface="Segoe Condensed" panose="020B0606040200020203" pitchFamily="34" charset="0"/>
              </a:rPr>
              <a:t>and should include: </a:t>
            </a:r>
          </a:p>
          <a:p>
            <a:pPr lvl="1">
              <a:lnSpc>
                <a:spcPct val="100000"/>
              </a:lnSpc>
              <a:spcBef>
                <a:spcPts val="600"/>
              </a:spcBef>
              <a:spcAft>
                <a:spcPts val="600"/>
              </a:spcAft>
              <a:buFont typeface="Wingdings" panose="05000000000000000000" pitchFamily="2" charset="2"/>
              <a:buChar char="Ø"/>
            </a:pPr>
            <a:r>
              <a:rPr lang="en-US" sz="2800" dirty="0">
                <a:latin typeface="Segoe Condensed" panose="020B0606040200020203" pitchFamily="34" charset="0"/>
              </a:rPr>
              <a:t> </a:t>
            </a:r>
            <a:r>
              <a:rPr lang="en-US" sz="2400" dirty="0">
                <a:latin typeface="Segoe Condensed" panose="020B0606040200020203" pitchFamily="34" charset="0"/>
              </a:rPr>
              <a:t>exposure to sick animals during slaughtering or butchering, assisting with animal births or disposal of carcasses or fetuses. </a:t>
            </a:r>
          </a:p>
          <a:p>
            <a:pPr lvl="1">
              <a:lnSpc>
                <a:spcPct val="100000"/>
              </a:lnSpc>
              <a:spcBef>
                <a:spcPts val="600"/>
              </a:spcBef>
              <a:spcAft>
                <a:spcPts val="600"/>
              </a:spcAft>
              <a:buFont typeface="Wingdings" panose="05000000000000000000" pitchFamily="2" charset="2"/>
              <a:buChar char="Ø"/>
            </a:pPr>
            <a:r>
              <a:rPr lang="en-US" sz="2400" dirty="0">
                <a:latin typeface="Segoe Condensed" panose="020B0606040200020203" pitchFamily="34" charset="0"/>
              </a:rPr>
              <a:t>conducting veterinary procedures.</a:t>
            </a:r>
          </a:p>
          <a:p>
            <a:pPr lvl="1">
              <a:lnSpc>
                <a:spcPct val="100000"/>
              </a:lnSpc>
              <a:spcBef>
                <a:spcPts val="600"/>
              </a:spcBef>
              <a:spcAft>
                <a:spcPts val="600"/>
              </a:spcAft>
              <a:buFont typeface="Wingdings" panose="05000000000000000000" pitchFamily="2" charset="2"/>
              <a:buChar char="Ø"/>
            </a:pPr>
            <a:r>
              <a:rPr lang="en-US" sz="2400" dirty="0">
                <a:latin typeface="Segoe Condensed" panose="020B0606040200020203" pitchFamily="34" charset="0"/>
              </a:rPr>
              <a:t>or exposure to area/village where RVF outbreak is reported</a:t>
            </a:r>
          </a:p>
        </p:txBody>
      </p:sp>
      <p:sp>
        <p:nvSpPr>
          <p:cNvPr id="5" name="Oval 4"/>
          <p:cNvSpPr/>
          <p:nvPr/>
        </p:nvSpPr>
        <p:spPr>
          <a:xfrm>
            <a:off x="8939311" y="2087518"/>
            <a:ext cx="2967218" cy="2967218"/>
          </a:xfrm>
          <a:prstGeom prst="ellipse">
            <a:avLst/>
          </a:prstGeom>
          <a:solidFill>
            <a:schemeClr val="bg1"/>
          </a:solidFill>
          <a:ln w="38100">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6" name="Picture Placeholder 4"/>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val="0"/>
              </a:ext>
            </a:extLst>
          </a:blip>
          <a:srcRect l="10747" t="-13502" r="2608" b="-15746"/>
          <a:stretch/>
        </p:blipFill>
        <p:spPr>
          <a:xfrm>
            <a:off x="8973587" y="2124955"/>
            <a:ext cx="2880000" cy="2908878"/>
          </a:xfrm>
          <a:prstGeom prst="ellipse">
            <a:avLst/>
          </a:prstGeom>
          <a:noFill/>
          <a:ln>
            <a:noFill/>
          </a:ln>
        </p:spPr>
      </p:pic>
    </p:spTree>
    <p:extLst>
      <p:ext uri="{BB962C8B-B14F-4D97-AF65-F5344CB8AC3E}">
        <p14:creationId xmlns:p14="http://schemas.microsoft.com/office/powerpoint/2010/main" val="2994242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3" y="61200"/>
            <a:ext cx="8572836" cy="890522"/>
          </a:xfrm>
        </p:spPr>
        <p:txBody>
          <a:bodyPr anchor="ctr"/>
          <a:lstStyle/>
          <a:p>
            <a:r>
              <a:rPr lang="en-US" sz="3600" b="1" dirty="0">
                <a:latin typeface="Segoe Condensed" panose="020B0606040200020203" pitchFamily="34" charset="0"/>
              </a:rPr>
              <a:t>Laboratory diagnosis of Rift Valley fever </a:t>
            </a:r>
          </a:p>
        </p:txBody>
      </p:sp>
      <p:sp>
        <p:nvSpPr>
          <p:cNvPr id="3" name="Text Placeholder 2"/>
          <p:cNvSpPr>
            <a:spLocks noGrp="1"/>
          </p:cNvSpPr>
          <p:nvPr>
            <p:ph type="body" sz="quarter" idx="10"/>
          </p:nvPr>
        </p:nvSpPr>
        <p:spPr>
          <a:xfrm>
            <a:off x="201403" y="618814"/>
            <a:ext cx="8330453" cy="4520316"/>
          </a:xfrm>
        </p:spPr>
        <p:txBody>
          <a:bodyPr/>
          <a:lstStyle/>
          <a:p>
            <a:pPr marL="0" indent="0">
              <a:lnSpc>
                <a:spcPct val="100000"/>
              </a:lnSpc>
              <a:spcBef>
                <a:spcPts val="600"/>
              </a:spcBef>
              <a:spcAft>
                <a:spcPts val="600"/>
              </a:spcAft>
              <a:buNone/>
            </a:pPr>
            <a:r>
              <a:rPr lang="en-US" sz="2600" u="sng" dirty="0">
                <a:latin typeface="Segoe Condensed" panose="020B0606040200020203" pitchFamily="34" charset="0"/>
              </a:rPr>
              <a:t>Definitive diagnosis requires testing:</a:t>
            </a:r>
          </a:p>
          <a:p>
            <a:pPr lvl="1">
              <a:lnSpc>
                <a:spcPct val="100000"/>
              </a:lnSpc>
              <a:spcBef>
                <a:spcPts val="600"/>
              </a:spcBef>
              <a:spcAft>
                <a:spcPts val="600"/>
              </a:spcAft>
            </a:pPr>
            <a:r>
              <a:rPr lang="en-US" sz="2600" b="1" dirty="0">
                <a:latin typeface="Segoe Condensed" panose="020B0606040200020203" pitchFamily="34" charset="0"/>
              </a:rPr>
              <a:t>Reverse transcriptase polymerase chain reaction (RT-PCR) assay</a:t>
            </a:r>
          </a:p>
          <a:p>
            <a:pPr lvl="1">
              <a:lnSpc>
                <a:spcPct val="100000"/>
              </a:lnSpc>
              <a:spcBef>
                <a:spcPts val="600"/>
              </a:spcBef>
              <a:spcAft>
                <a:spcPts val="600"/>
              </a:spcAft>
            </a:pPr>
            <a:r>
              <a:rPr lang="en-US" sz="2600" b="1" dirty="0">
                <a:latin typeface="Segoe Condensed" panose="020B0606040200020203" pitchFamily="34" charset="0"/>
              </a:rPr>
              <a:t>IgG and IgM antibodies enzyme-linked immunosorbent assay (ELISA)</a:t>
            </a:r>
          </a:p>
          <a:p>
            <a:pPr lvl="1">
              <a:lnSpc>
                <a:spcPct val="100000"/>
              </a:lnSpc>
              <a:spcBef>
                <a:spcPts val="600"/>
              </a:spcBef>
              <a:spcAft>
                <a:spcPts val="600"/>
              </a:spcAft>
            </a:pPr>
            <a:r>
              <a:rPr lang="en-US" sz="2600" dirty="0">
                <a:solidFill>
                  <a:schemeClr val="bg1">
                    <a:lumMod val="65000"/>
                  </a:schemeClr>
                </a:solidFill>
                <a:latin typeface="Segoe Condensed" panose="020B0606040200020203" pitchFamily="34" charset="0"/>
              </a:rPr>
              <a:t>antigen detection tests </a:t>
            </a:r>
          </a:p>
          <a:p>
            <a:pPr lvl="1">
              <a:lnSpc>
                <a:spcPct val="100000"/>
              </a:lnSpc>
              <a:spcBef>
                <a:spcPts val="600"/>
              </a:spcBef>
              <a:spcAft>
                <a:spcPts val="600"/>
              </a:spcAft>
            </a:pPr>
            <a:r>
              <a:rPr lang="en-US" sz="2600" dirty="0">
                <a:solidFill>
                  <a:schemeClr val="bg1">
                    <a:lumMod val="65000"/>
                  </a:schemeClr>
                </a:solidFill>
                <a:latin typeface="Segoe Condensed" panose="020B0606040200020203" pitchFamily="34" charset="0"/>
              </a:rPr>
              <a:t>virus isolation by cell culture.</a:t>
            </a:r>
            <a:endParaRPr lang="en-US" sz="2600" cap="all" dirty="0">
              <a:solidFill>
                <a:schemeClr val="bg1">
                  <a:lumMod val="65000"/>
                </a:schemeClr>
              </a:solidFill>
              <a:latin typeface="Segoe Condensed" panose="020B0606040200020203" pitchFamily="34" charset="0"/>
              <a:ea typeface="Arial" charset="0"/>
            </a:endParaRPr>
          </a:p>
        </p:txBody>
      </p:sp>
      <p:grpSp>
        <p:nvGrpSpPr>
          <p:cNvPr id="7" name="Group 6"/>
          <p:cNvGrpSpPr>
            <a:grpSpLocks noChangeAspect="1"/>
          </p:cNvGrpSpPr>
          <p:nvPr/>
        </p:nvGrpSpPr>
        <p:grpSpPr>
          <a:xfrm>
            <a:off x="8980339" y="2138106"/>
            <a:ext cx="2880000" cy="2880000"/>
            <a:chOff x="10597084" y="1117703"/>
            <a:chExt cx="536575" cy="536575"/>
          </a:xfrm>
        </p:grpSpPr>
        <p:sp>
          <p:nvSpPr>
            <p:cNvPr id="4" name="Freeform 1327"/>
            <p:cNvSpPr>
              <a:spLocks noChangeAspect="1"/>
            </p:cNvSpPr>
            <p:nvPr/>
          </p:nvSpPr>
          <p:spPr bwMode="auto">
            <a:xfrm>
              <a:off x="10705034" y="1135166"/>
              <a:ext cx="309563" cy="474663"/>
            </a:xfrm>
            <a:custGeom>
              <a:avLst/>
              <a:gdLst>
                <a:gd name="T0" fmla="*/ 0 w 1943"/>
                <a:gd name="T1" fmla="*/ 0 h 2984"/>
                <a:gd name="T2" fmla="*/ 0 w 1943"/>
                <a:gd name="T3" fmla="*/ 0 h 2984"/>
                <a:gd name="T4" fmla="*/ 0 w 1943"/>
                <a:gd name="T5" fmla="*/ 0 h 2984"/>
                <a:gd name="T6" fmla="*/ 0 w 1943"/>
                <a:gd name="T7" fmla="*/ 0 h 2984"/>
                <a:gd name="T8" fmla="*/ 0 w 1943"/>
                <a:gd name="T9" fmla="*/ 0 h 2984"/>
                <a:gd name="T10" fmla="*/ 0 w 1943"/>
                <a:gd name="T11" fmla="*/ 0 h 2984"/>
                <a:gd name="T12" fmla="*/ 0 w 1943"/>
                <a:gd name="T13" fmla="*/ 0 h 2984"/>
                <a:gd name="T14" fmla="*/ 0 w 1943"/>
                <a:gd name="T15" fmla="*/ 0 h 2984"/>
                <a:gd name="T16" fmla="*/ 0 w 1943"/>
                <a:gd name="T17" fmla="*/ 0 h 2984"/>
                <a:gd name="T18" fmla="*/ 0 w 1943"/>
                <a:gd name="T19" fmla="*/ 0 h 2984"/>
                <a:gd name="T20" fmla="*/ 0 w 1943"/>
                <a:gd name="T21" fmla="*/ 0 h 2984"/>
                <a:gd name="T22" fmla="*/ 0 w 1943"/>
                <a:gd name="T23" fmla="*/ 0 h 2984"/>
                <a:gd name="T24" fmla="*/ 0 w 1943"/>
                <a:gd name="T25" fmla="*/ 0 h 2984"/>
                <a:gd name="T26" fmla="*/ 0 w 1943"/>
                <a:gd name="T27" fmla="*/ 0 h 2984"/>
                <a:gd name="T28" fmla="*/ 0 w 1943"/>
                <a:gd name="T29" fmla="*/ 0 h 2984"/>
                <a:gd name="T30" fmla="*/ 0 w 1943"/>
                <a:gd name="T31" fmla="*/ 0 h 2984"/>
                <a:gd name="T32" fmla="*/ 0 w 1943"/>
                <a:gd name="T33" fmla="*/ 0 h 2984"/>
                <a:gd name="T34" fmla="*/ 0 w 1943"/>
                <a:gd name="T35" fmla="*/ 0 h 2984"/>
                <a:gd name="T36" fmla="*/ 0 w 1943"/>
                <a:gd name="T37" fmla="*/ 0 h 2984"/>
                <a:gd name="T38" fmla="*/ 0 w 1943"/>
                <a:gd name="T39" fmla="*/ 0 h 2984"/>
                <a:gd name="T40" fmla="*/ 0 w 1943"/>
                <a:gd name="T41" fmla="*/ 0 h 2984"/>
                <a:gd name="T42" fmla="*/ 0 w 1943"/>
                <a:gd name="T43" fmla="*/ 0 h 2984"/>
                <a:gd name="T44" fmla="*/ 0 w 1943"/>
                <a:gd name="T45" fmla="*/ 0 h 2984"/>
                <a:gd name="T46" fmla="*/ 0 w 1943"/>
                <a:gd name="T47" fmla="*/ 0 h 2984"/>
                <a:gd name="T48" fmla="*/ 0 w 1943"/>
                <a:gd name="T49" fmla="*/ 0 h 2984"/>
                <a:gd name="T50" fmla="*/ 0 w 1943"/>
                <a:gd name="T51" fmla="*/ 0 h 2984"/>
                <a:gd name="T52" fmla="*/ 0 w 1943"/>
                <a:gd name="T53" fmla="*/ 0 h 2984"/>
                <a:gd name="T54" fmla="*/ 0 w 1943"/>
                <a:gd name="T55" fmla="*/ 0 h 2984"/>
                <a:gd name="T56" fmla="*/ 0 w 1943"/>
                <a:gd name="T57" fmla="*/ 0 h 2984"/>
                <a:gd name="T58" fmla="*/ 0 w 1943"/>
                <a:gd name="T59" fmla="*/ 0 h 2984"/>
                <a:gd name="T60" fmla="*/ 0 w 1943"/>
                <a:gd name="T61" fmla="*/ 0 h 2984"/>
                <a:gd name="T62" fmla="*/ 0 w 1943"/>
                <a:gd name="T63" fmla="*/ 0 h 2984"/>
                <a:gd name="T64" fmla="*/ 0 w 1943"/>
                <a:gd name="T65" fmla="*/ 0 h 2984"/>
                <a:gd name="T66" fmla="*/ 0 w 1943"/>
                <a:gd name="T67" fmla="*/ 0 h 2984"/>
                <a:gd name="T68" fmla="*/ 0 w 1943"/>
                <a:gd name="T69" fmla="*/ 0 h 2984"/>
                <a:gd name="T70" fmla="*/ 0 w 1943"/>
                <a:gd name="T71" fmla="*/ 0 h 2984"/>
                <a:gd name="T72" fmla="*/ 0 w 1943"/>
                <a:gd name="T73" fmla="*/ 0 h 2984"/>
                <a:gd name="T74" fmla="*/ 0 w 1943"/>
                <a:gd name="T75" fmla="*/ 0 h 2984"/>
                <a:gd name="T76" fmla="*/ 0 w 1943"/>
                <a:gd name="T77" fmla="*/ 0 h 2984"/>
                <a:gd name="T78" fmla="*/ 0 w 1943"/>
                <a:gd name="T79" fmla="*/ 0 h 2984"/>
                <a:gd name="T80" fmla="*/ 0 w 1943"/>
                <a:gd name="T81" fmla="*/ 0 h 2984"/>
                <a:gd name="T82" fmla="*/ 0 w 1943"/>
                <a:gd name="T83" fmla="*/ 0 h 29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43" h="2984">
                  <a:moveTo>
                    <a:pt x="1671" y="225"/>
                  </a:moveTo>
                  <a:lnTo>
                    <a:pt x="1289" y="0"/>
                  </a:lnTo>
                  <a:lnTo>
                    <a:pt x="498" y="1434"/>
                  </a:lnTo>
                  <a:lnTo>
                    <a:pt x="592" y="1492"/>
                  </a:lnTo>
                  <a:lnTo>
                    <a:pt x="498" y="1654"/>
                  </a:lnTo>
                  <a:lnTo>
                    <a:pt x="692" y="1785"/>
                  </a:lnTo>
                  <a:lnTo>
                    <a:pt x="786" y="1586"/>
                  </a:lnTo>
                  <a:lnTo>
                    <a:pt x="885" y="1654"/>
                  </a:lnTo>
                  <a:lnTo>
                    <a:pt x="990" y="1466"/>
                  </a:lnTo>
                  <a:lnTo>
                    <a:pt x="1189" y="1654"/>
                  </a:lnTo>
                  <a:lnTo>
                    <a:pt x="1289" y="1796"/>
                  </a:lnTo>
                  <a:lnTo>
                    <a:pt x="1330" y="1932"/>
                  </a:lnTo>
                  <a:lnTo>
                    <a:pt x="1283" y="2010"/>
                  </a:lnTo>
                  <a:lnTo>
                    <a:pt x="1173" y="2126"/>
                  </a:lnTo>
                  <a:lnTo>
                    <a:pt x="1063" y="2168"/>
                  </a:lnTo>
                  <a:lnTo>
                    <a:pt x="974" y="2194"/>
                  </a:lnTo>
                  <a:lnTo>
                    <a:pt x="880" y="2215"/>
                  </a:lnTo>
                  <a:lnTo>
                    <a:pt x="896" y="2162"/>
                  </a:lnTo>
                  <a:lnTo>
                    <a:pt x="42" y="1670"/>
                  </a:lnTo>
                  <a:lnTo>
                    <a:pt x="0" y="1780"/>
                  </a:lnTo>
                  <a:lnTo>
                    <a:pt x="781" y="2230"/>
                  </a:lnTo>
                  <a:lnTo>
                    <a:pt x="754" y="2257"/>
                  </a:lnTo>
                  <a:lnTo>
                    <a:pt x="482" y="2293"/>
                  </a:lnTo>
                  <a:lnTo>
                    <a:pt x="493" y="2644"/>
                  </a:lnTo>
                  <a:lnTo>
                    <a:pt x="6" y="2655"/>
                  </a:lnTo>
                  <a:lnTo>
                    <a:pt x="11" y="2958"/>
                  </a:lnTo>
                  <a:lnTo>
                    <a:pt x="1943" y="2984"/>
                  </a:lnTo>
                  <a:lnTo>
                    <a:pt x="1938" y="2686"/>
                  </a:lnTo>
                  <a:lnTo>
                    <a:pt x="1325" y="2675"/>
                  </a:lnTo>
                  <a:lnTo>
                    <a:pt x="1325" y="2644"/>
                  </a:lnTo>
                  <a:lnTo>
                    <a:pt x="1545" y="2545"/>
                  </a:lnTo>
                  <a:lnTo>
                    <a:pt x="1744" y="2356"/>
                  </a:lnTo>
                  <a:lnTo>
                    <a:pt x="1817" y="2204"/>
                  </a:lnTo>
                  <a:lnTo>
                    <a:pt x="1865" y="2031"/>
                  </a:lnTo>
                  <a:lnTo>
                    <a:pt x="1859" y="1885"/>
                  </a:lnTo>
                  <a:lnTo>
                    <a:pt x="1828" y="1707"/>
                  </a:lnTo>
                  <a:lnTo>
                    <a:pt x="1739" y="1497"/>
                  </a:lnTo>
                  <a:lnTo>
                    <a:pt x="1650" y="1340"/>
                  </a:lnTo>
                  <a:lnTo>
                    <a:pt x="1498" y="1183"/>
                  </a:lnTo>
                  <a:lnTo>
                    <a:pt x="1367" y="1047"/>
                  </a:lnTo>
                  <a:lnTo>
                    <a:pt x="1273" y="968"/>
                  </a:lnTo>
                  <a:lnTo>
                    <a:pt x="1671" y="225"/>
                  </a:lnTo>
                  <a:close/>
                </a:path>
              </a:pathLst>
            </a:custGeom>
            <a:solidFill>
              <a:srgbClr val="00B0F0"/>
            </a:solidFill>
            <a:ln w="9525">
              <a:solidFill>
                <a:schemeClr val="tx1"/>
              </a:solidFill>
              <a:round/>
              <a:headEnd/>
              <a:tailEnd/>
            </a:ln>
            <a:effectLst/>
          </p:spPr>
          <p:txBody>
            <a:bodyPr/>
            <a:lstStyle/>
            <a:p>
              <a:endParaRPr lang="en-US"/>
            </a:p>
          </p:txBody>
        </p:sp>
        <p:sp>
          <p:nvSpPr>
            <p:cNvPr id="5" name="Oval 1328"/>
            <p:cNvSpPr>
              <a:spLocks noChangeAspect="1" noChangeArrowheads="1"/>
            </p:cNvSpPr>
            <p:nvPr/>
          </p:nvSpPr>
          <p:spPr bwMode="auto">
            <a:xfrm>
              <a:off x="10597084" y="1117703"/>
              <a:ext cx="536575" cy="5365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TextBox 5"/>
          <p:cNvSpPr txBox="1"/>
          <p:nvPr/>
        </p:nvSpPr>
        <p:spPr>
          <a:xfrm>
            <a:off x="139057" y="5236508"/>
            <a:ext cx="12192000" cy="861774"/>
          </a:xfrm>
          <a:prstGeom prst="rect">
            <a:avLst/>
          </a:prstGeom>
          <a:noFill/>
        </p:spPr>
        <p:txBody>
          <a:bodyPr wrap="square" rtlCol="0">
            <a:spAutoFit/>
          </a:bodyPr>
          <a:lstStyle/>
          <a:p>
            <a:r>
              <a:rPr lang="en-US" sz="2500" dirty="0">
                <a:latin typeface="Segoe Condensed" panose="020B0606040200020203" pitchFamily="34" charset="0"/>
                <a:ea typeface="Arial" charset="0"/>
                <a:cs typeface="Arial" panose="020B0604020202020204" pitchFamily="34" charset="0"/>
              </a:rPr>
              <a:t>Handling and processing specimen requires </a:t>
            </a:r>
            <a:r>
              <a:rPr lang="en-US" sz="2500" b="1" dirty="0">
                <a:latin typeface="Segoe Condensed" panose="020B0606040200020203" pitchFamily="34" charset="0"/>
                <a:ea typeface="Arial" charset="0"/>
                <a:cs typeface="Arial" panose="020B0604020202020204" pitchFamily="34" charset="0"/>
              </a:rPr>
              <a:t>suitably equipped laboratories under maximum biological containment conditions </a:t>
            </a:r>
            <a:r>
              <a:rPr lang="en-US" sz="2500" dirty="0">
                <a:latin typeface="Segoe Condensed" panose="020B0606040200020203" pitchFamily="34" charset="0"/>
                <a:ea typeface="Arial" charset="0"/>
                <a:cs typeface="Arial" panose="020B0604020202020204" pitchFamily="34" charset="0"/>
              </a:rPr>
              <a:t>and staff collecting samples should be </a:t>
            </a:r>
            <a:r>
              <a:rPr lang="en-US" sz="2500" b="1" dirty="0">
                <a:latin typeface="Segoe Condensed" panose="020B0606040200020203" pitchFamily="34" charset="0"/>
                <a:ea typeface="Arial" charset="0"/>
                <a:cs typeface="Arial" panose="020B0604020202020204" pitchFamily="34" charset="0"/>
              </a:rPr>
              <a:t>trained.</a:t>
            </a:r>
          </a:p>
        </p:txBody>
      </p:sp>
    </p:spTree>
    <p:extLst>
      <p:ext uri="{BB962C8B-B14F-4D97-AF65-F5344CB8AC3E}">
        <p14:creationId xmlns:p14="http://schemas.microsoft.com/office/powerpoint/2010/main" val="30890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3287502" y="61200"/>
            <a:ext cx="8904498" cy="881192"/>
          </a:xfrm>
          <a:prstGeom prst="rect">
            <a:avLst/>
          </a:prstGeom>
        </p:spPr>
        <p:txBody>
          <a:bodyPr anchor="ctr"/>
          <a:lstStyle/>
          <a:p>
            <a:r>
              <a:rPr lang="en-US" sz="4000" b="1" dirty="0">
                <a:latin typeface="Segoe Condensed" panose="020B0606040200020203" pitchFamily="34" charset="0"/>
              </a:rPr>
              <a:t>Rift Valley fever – intensive supportive care  </a:t>
            </a:r>
          </a:p>
        </p:txBody>
      </p:sp>
      <p:sp>
        <p:nvSpPr>
          <p:cNvPr id="9" name="Text Placeholder 8"/>
          <p:cNvSpPr>
            <a:spLocks noGrp="1"/>
          </p:cNvSpPr>
          <p:nvPr>
            <p:ph type="body" sz="quarter" idx="10"/>
          </p:nvPr>
        </p:nvSpPr>
        <p:spPr>
          <a:xfrm>
            <a:off x="5433141" y="1189040"/>
            <a:ext cx="6666330" cy="5097463"/>
          </a:xfrm>
        </p:spPr>
        <p:txBody>
          <a:bodyPr/>
          <a:lstStyle/>
          <a:p>
            <a:pPr>
              <a:lnSpc>
                <a:spcPct val="100000"/>
              </a:lnSpc>
              <a:spcBef>
                <a:spcPts val="1200"/>
              </a:spcBef>
              <a:spcAft>
                <a:spcPts val="600"/>
              </a:spcAft>
            </a:pPr>
            <a:r>
              <a:rPr lang="en-US" sz="2400" dirty="0">
                <a:latin typeface="Segoe Condensed" panose="020B0606040200020203" pitchFamily="34" charset="0"/>
              </a:rPr>
              <a:t>Early, intensive care support: monitor fluid and electrolyte balance and renal function, blood pressure, oxygenation, careful rehydration.</a:t>
            </a:r>
          </a:p>
          <a:p>
            <a:pPr>
              <a:lnSpc>
                <a:spcPct val="100000"/>
              </a:lnSpc>
              <a:spcBef>
                <a:spcPts val="1200"/>
              </a:spcBef>
              <a:spcAft>
                <a:spcPts val="600"/>
              </a:spcAft>
            </a:pPr>
            <a:r>
              <a:rPr lang="en-US" sz="2400" dirty="0">
                <a:latin typeface="Segoe Condensed" panose="020B0606040200020203" pitchFamily="34" charset="0"/>
              </a:rPr>
              <a:t>Support of coagulation system with blood component therapy.</a:t>
            </a:r>
          </a:p>
          <a:p>
            <a:pPr>
              <a:lnSpc>
                <a:spcPct val="100000"/>
              </a:lnSpc>
              <a:spcBef>
                <a:spcPts val="1200"/>
              </a:spcBef>
              <a:spcAft>
                <a:spcPts val="600"/>
              </a:spcAft>
            </a:pPr>
            <a:r>
              <a:rPr lang="en-US" sz="2400" dirty="0">
                <a:latin typeface="Segoe Condensed" panose="020B0606040200020203" pitchFamily="34" charset="0"/>
              </a:rPr>
              <a:t>Supportive drug therapy, including: painkillers, antiemetic for vomiting, anxiolytic for agitation, +/- antibiotics and/or antimalarial drugs.</a:t>
            </a:r>
          </a:p>
          <a:p>
            <a:pPr>
              <a:lnSpc>
                <a:spcPct val="100000"/>
              </a:lnSpc>
              <a:spcBef>
                <a:spcPts val="1200"/>
              </a:spcBef>
              <a:spcAft>
                <a:spcPts val="600"/>
              </a:spcAft>
            </a:pPr>
            <a:r>
              <a:rPr lang="en-US" sz="2400" dirty="0">
                <a:latin typeface="Segoe Condensed" panose="020B0606040200020203" pitchFamily="34" charset="0"/>
              </a:rPr>
              <a:t>Not recommended: antiviral drug ribavirin active in vitro but treated patients who survived acute illness died later from encephalitis.</a:t>
            </a:r>
          </a:p>
        </p:txBody>
      </p:sp>
      <p:sp>
        <p:nvSpPr>
          <p:cNvPr id="3" name="Picture Placeholder 2"/>
          <p:cNvSpPr>
            <a:spLocks noGrp="1"/>
          </p:cNvSpPr>
          <p:nvPr>
            <p:ph type="pic" sz="quarter" idx="11"/>
          </p:nvPr>
        </p:nvSpPr>
        <p:spPr/>
        <p:txBody>
          <a:bodyPr/>
          <a:lstStyle/>
          <a:p>
            <a:endParaRPr lang="en-GB"/>
          </a:p>
        </p:txBody>
      </p:sp>
      <p:pic>
        <p:nvPicPr>
          <p:cNvPr id="2050" name="Picture 2" descr="D:\TEMP\downloads\Documents a CLASSER\@ RVF\Intensive care cop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15" y="1289505"/>
            <a:ext cx="4392000" cy="3817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7406" y="5045552"/>
            <a:ext cx="4441510" cy="523220"/>
          </a:xfrm>
          <a:prstGeom prst="rect">
            <a:avLst/>
          </a:prstGeom>
          <a:noFill/>
        </p:spPr>
        <p:txBody>
          <a:bodyPr wrap="square" rtlCol="0">
            <a:spAutoFit/>
          </a:bodyPr>
          <a:lstStyle/>
          <a:p>
            <a:pPr algn="ctr"/>
            <a:r>
              <a:rPr lang="en-GB" sz="2800" dirty="0">
                <a:latin typeface="Segoe Condensed" panose="020B0606040200020203" pitchFamily="34" charset="0"/>
              </a:rPr>
              <a:t>Rift Valley fever severe forms</a:t>
            </a:r>
            <a:endParaRPr lang="en-US" sz="2800" dirty="0">
              <a:latin typeface="Segoe Condensed" panose="020B0606040200020203" pitchFamily="34" charset="0"/>
            </a:endParaRPr>
          </a:p>
        </p:txBody>
      </p:sp>
    </p:spTree>
    <p:extLst>
      <p:ext uri="{BB962C8B-B14F-4D97-AF65-F5344CB8AC3E}">
        <p14:creationId xmlns:p14="http://schemas.microsoft.com/office/powerpoint/2010/main" val="1452255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7502" y="61200"/>
            <a:ext cx="8767123" cy="881192"/>
          </a:xfrm>
        </p:spPr>
        <p:txBody>
          <a:bodyPr anchor="ctr"/>
          <a:lstStyle/>
          <a:p>
            <a:r>
              <a:rPr lang="en-GB" sz="3600" b="1" dirty="0">
                <a:latin typeface="Segoe Condensed" panose="020B0606040200020203" pitchFamily="34" charset="0"/>
              </a:rPr>
              <a:t>Key components of RVF outbreak control</a:t>
            </a:r>
          </a:p>
        </p:txBody>
      </p:sp>
      <p:sp>
        <p:nvSpPr>
          <p:cNvPr id="6" name="Text Placeholder 5"/>
          <p:cNvSpPr>
            <a:spLocks noGrp="1"/>
          </p:cNvSpPr>
          <p:nvPr>
            <p:ph type="body" sz="quarter" idx="10"/>
          </p:nvPr>
        </p:nvSpPr>
        <p:spPr>
          <a:xfrm>
            <a:off x="195942" y="1639736"/>
            <a:ext cx="4415477" cy="1120085"/>
          </a:xfrm>
        </p:spPr>
        <p:txBody>
          <a:bodyPr/>
          <a:lstStyle/>
          <a:p>
            <a:pPr marL="0" indent="0" algn="ctr">
              <a:buNone/>
            </a:pPr>
            <a:r>
              <a:rPr lang="en-US" sz="3200" dirty="0">
                <a:latin typeface="Segoe Condensed" panose="020B0606040200020203" pitchFamily="34" charset="0"/>
              </a:rPr>
              <a:t>Control RVF outbreak in domestic animals</a:t>
            </a:r>
          </a:p>
        </p:txBody>
      </p:sp>
      <p:sp>
        <p:nvSpPr>
          <p:cNvPr id="7" name="Text Placeholder 6"/>
          <p:cNvSpPr>
            <a:spLocks noGrp="1"/>
          </p:cNvSpPr>
          <p:nvPr>
            <p:ph type="body" sz="quarter" idx="11"/>
          </p:nvPr>
        </p:nvSpPr>
        <p:spPr>
          <a:xfrm>
            <a:off x="7666263" y="1639736"/>
            <a:ext cx="4365131" cy="1120086"/>
          </a:xfrm>
        </p:spPr>
        <p:txBody>
          <a:bodyPr/>
          <a:lstStyle/>
          <a:p>
            <a:pPr marL="0" indent="0" algn="ctr">
              <a:buNone/>
            </a:pPr>
            <a:r>
              <a:rPr lang="en-GB" sz="3200" dirty="0">
                <a:latin typeface="Segoe Condensed" panose="020B0606040200020203" pitchFamily="34" charset="0"/>
              </a:rPr>
              <a:t>Care for sick people</a:t>
            </a:r>
          </a:p>
        </p:txBody>
      </p:sp>
      <p:sp>
        <p:nvSpPr>
          <p:cNvPr id="8" name="Text Placeholder 7"/>
          <p:cNvSpPr>
            <a:spLocks noGrp="1"/>
          </p:cNvSpPr>
          <p:nvPr>
            <p:ph type="body" sz="quarter" idx="12"/>
          </p:nvPr>
        </p:nvSpPr>
        <p:spPr>
          <a:xfrm>
            <a:off x="318407" y="4863512"/>
            <a:ext cx="11625943" cy="1061393"/>
          </a:xfrm>
        </p:spPr>
        <p:txBody>
          <a:bodyPr/>
          <a:lstStyle/>
          <a:p>
            <a:pPr marL="0" indent="0" algn="ctr">
              <a:buNone/>
            </a:pPr>
            <a:r>
              <a:rPr lang="en-US" sz="3200" dirty="0">
                <a:latin typeface="Segoe Condensed" panose="020B0606040200020203" pitchFamily="34" charset="0"/>
              </a:rPr>
              <a:t>Reduce the risk of transmission from infected animals to humans in animal husbandry, veterinary, and slaughtering practices at home or in facilities </a:t>
            </a:r>
          </a:p>
        </p:txBody>
      </p:sp>
      <p:sp>
        <p:nvSpPr>
          <p:cNvPr id="11" name="TextBox 10"/>
          <p:cNvSpPr txBox="1"/>
          <p:nvPr/>
        </p:nvSpPr>
        <p:spPr>
          <a:xfrm>
            <a:off x="5042647" y="2870199"/>
            <a:ext cx="2182432" cy="1015663"/>
          </a:xfrm>
          <a:prstGeom prst="rect">
            <a:avLst/>
          </a:prstGeom>
          <a:noFill/>
        </p:spPr>
        <p:txBody>
          <a:bodyPr wrap="square" rtlCol="0">
            <a:spAutoFit/>
          </a:bodyPr>
          <a:lstStyle/>
          <a:p>
            <a:pPr algn="ctr"/>
            <a:r>
              <a:rPr lang="fr-FR" sz="3000" b="1" dirty="0">
                <a:solidFill>
                  <a:srgbClr val="333333"/>
                </a:solidFill>
                <a:latin typeface="Segoe Condensed" panose="020B0606040200020203" pitchFamily="34" charset="0"/>
                <a:cs typeface="Arial" panose="020B0604020202020204" pitchFamily="34" charset="0"/>
              </a:rPr>
              <a:t>National</a:t>
            </a:r>
            <a:r>
              <a:rPr lang="fr-FR" b="1" dirty="0">
                <a:latin typeface="Segoe Condensed" panose="020B0606040200020203" pitchFamily="34" charset="0"/>
                <a:cs typeface="Arial" panose="020B0604020202020204" pitchFamily="34" charset="0"/>
              </a:rPr>
              <a:t> </a:t>
            </a:r>
            <a:r>
              <a:rPr lang="fr-FR" sz="3000" b="1" dirty="0">
                <a:solidFill>
                  <a:srgbClr val="333333"/>
                </a:solidFill>
                <a:latin typeface="Segoe Condensed" panose="020B0606040200020203" pitchFamily="34" charset="0"/>
                <a:cs typeface="Arial" panose="020B0604020202020204" pitchFamily="34" charset="0"/>
              </a:rPr>
              <a:t>leadership</a:t>
            </a:r>
            <a:r>
              <a:rPr lang="fr-FR" b="1" dirty="0">
                <a:latin typeface="Segoe Condensed" panose="020B0606040200020203" pitchFamily="34" charset="0"/>
                <a:cs typeface="Arial" panose="020B0604020202020204" pitchFamily="34" charset="0"/>
              </a:rPr>
              <a:t> </a:t>
            </a:r>
            <a:endParaRPr lang="en-US" b="1" dirty="0">
              <a:latin typeface="Segoe Condensed" panose="020B0606040200020203" pitchFamily="34" charset="0"/>
              <a:cs typeface="Arial" panose="020B0604020202020204" pitchFamily="34" charset="0"/>
            </a:endParaRPr>
          </a:p>
        </p:txBody>
      </p:sp>
    </p:spTree>
    <p:extLst>
      <p:ext uri="{BB962C8B-B14F-4D97-AF65-F5344CB8AC3E}">
        <p14:creationId xmlns:p14="http://schemas.microsoft.com/office/powerpoint/2010/main" val="240458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87503" y="47948"/>
            <a:ext cx="8604460" cy="922436"/>
          </a:xfrm>
        </p:spPr>
        <p:txBody>
          <a:bodyPr anchor="ctr"/>
          <a:lstStyle/>
          <a:p>
            <a:r>
              <a:rPr lang="en-US" sz="3600" b="1" dirty="0">
                <a:latin typeface="Segoe Condensed" panose="020B0606040200020203" pitchFamily="34" charset="0"/>
              </a:rPr>
              <a:t>General strategy to control RVF outbreaks</a:t>
            </a:r>
          </a:p>
        </p:txBody>
      </p:sp>
      <p:sp>
        <p:nvSpPr>
          <p:cNvPr id="31" name="Rectangle 30"/>
          <p:cNvSpPr/>
          <p:nvPr/>
        </p:nvSpPr>
        <p:spPr>
          <a:xfrm>
            <a:off x="5598511" y="4172815"/>
            <a:ext cx="1318275" cy="2004050"/>
          </a:xfrm>
          <a:prstGeom prst="rect">
            <a:avLst/>
          </a:prstGeom>
          <a:gradFill flip="none" rotWithShape="1">
            <a:gsLst>
              <a:gs pos="0">
                <a:srgbClr val="FBE9E9"/>
              </a:gs>
              <a:gs pos="100000">
                <a:srgbClr val="ECF4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 name="Rectangle 2"/>
          <p:cNvSpPr/>
          <p:nvPr/>
        </p:nvSpPr>
        <p:spPr>
          <a:xfrm>
            <a:off x="5592031" y="2614333"/>
            <a:ext cx="1307735" cy="659904"/>
          </a:xfrm>
          <a:prstGeom prst="rect">
            <a:avLst/>
          </a:prstGeom>
          <a:gradFill flip="none" rotWithShape="1">
            <a:gsLst>
              <a:gs pos="0">
                <a:srgbClr val="FBD0AF"/>
              </a:gs>
              <a:gs pos="100000">
                <a:srgbClr val="FFECA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2" name="Rectangle 31"/>
          <p:cNvSpPr/>
          <p:nvPr/>
        </p:nvSpPr>
        <p:spPr>
          <a:xfrm flipV="1">
            <a:off x="6899767" y="967662"/>
            <a:ext cx="4992196" cy="2572981"/>
          </a:xfrm>
          <a:prstGeom prst="rect">
            <a:avLst/>
          </a:prstGeom>
          <a:gradFill flip="none" rotWithShape="1">
            <a:gsLst>
              <a:gs pos="0">
                <a:srgbClr val="FEE9DA">
                  <a:alpha val="0"/>
                </a:srgbClr>
              </a:gs>
              <a:gs pos="100000">
                <a:srgbClr val="FEE9DA"/>
              </a:gs>
            </a:gsLst>
            <a:lin ang="162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33" name="Rectangle 32"/>
          <p:cNvSpPr/>
          <p:nvPr/>
        </p:nvSpPr>
        <p:spPr>
          <a:xfrm>
            <a:off x="6899767" y="3946503"/>
            <a:ext cx="4992196" cy="2572981"/>
          </a:xfrm>
          <a:prstGeom prst="rect">
            <a:avLst/>
          </a:prstGeom>
          <a:gradFill flip="none" rotWithShape="1">
            <a:gsLst>
              <a:gs pos="0">
                <a:srgbClr val="FBE9E9">
                  <a:alpha val="0"/>
                </a:srgbClr>
              </a:gs>
              <a:gs pos="100000">
                <a:srgbClr val="FBE9E9"/>
              </a:gs>
            </a:gsLst>
            <a:lin ang="162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8" name="Rectangle 27"/>
          <p:cNvSpPr/>
          <p:nvPr/>
        </p:nvSpPr>
        <p:spPr>
          <a:xfrm flipV="1">
            <a:off x="233362" y="940025"/>
            <a:ext cx="5365149" cy="2572981"/>
          </a:xfrm>
          <a:prstGeom prst="rect">
            <a:avLst/>
          </a:prstGeom>
          <a:gradFill flip="none" rotWithShape="1">
            <a:gsLst>
              <a:gs pos="0">
                <a:srgbClr val="FFF7DD">
                  <a:alpha val="0"/>
                </a:srgbClr>
              </a:gs>
              <a:gs pos="100000">
                <a:srgbClr val="FFF7DD"/>
              </a:gs>
            </a:gsLst>
            <a:lin ang="162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6" name="Rectangle 15"/>
          <p:cNvSpPr/>
          <p:nvPr/>
        </p:nvSpPr>
        <p:spPr>
          <a:xfrm>
            <a:off x="300037" y="3946503"/>
            <a:ext cx="5281454" cy="2572981"/>
          </a:xfrm>
          <a:prstGeom prst="rect">
            <a:avLst/>
          </a:prstGeom>
          <a:gradFill flip="none" rotWithShape="1">
            <a:gsLst>
              <a:gs pos="0">
                <a:srgbClr val="ECF4FA">
                  <a:alpha val="0"/>
                </a:srgbClr>
              </a:gs>
              <a:gs pos="100000">
                <a:srgbClr val="ECF4FA"/>
              </a:gs>
            </a:gsLst>
            <a:lin ang="162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8" name="Rectangle 7"/>
          <p:cNvSpPr/>
          <p:nvPr/>
        </p:nvSpPr>
        <p:spPr>
          <a:xfrm>
            <a:off x="6899767" y="2336186"/>
            <a:ext cx="1990725" cy="1204457"/>
          </a:xfrm>
          <a:prstGeom prst="rect">
            <a:avLst/>
          </a:prstGeom>
          <a:noFill/>
          <a:ln w="15875">
            <a:solidFill>
              <a:srgbClr val="F57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6" name="Rectangle 5"/>
          <p:cNvSpPr/>
          <p:nvPr/>
        </p:nvSpPr>
        <p:spPr>
          <a:xfrm>
            <a:off x="3601308" y="3950673"/>
            <a:ext cx="1989712" cy="1132849"/>
          </a:xfrm>
          <a:prstGeom prst="rect">
            <a:avLst/>
          </a:prstGeom>
          <a:noFill/>
          <a:ln w="15875">
            <a:solidFill>
              <a:srgbClr val="317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4" name="Rectangle 3"/>
          <p:cNvSpPr/>
          <p:nvPr/>
        </p:nvSpPr>
        <p:spPr>
          <a:xfrm>
            <a:off x="3601307" y="2336186"/>
            <a:ext cx="1997204" cy="1171575"/>
          </a:xfrm>
          <a:prstGeom prst="rect">
            <a:avLst/>
          </a:prstGeom>
          <a:noFill/>
          <a:ln w="15875">
            <a:solidFill>
              <a:srgbClr val="FED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7" name="Rectangle 6"/>
          <p:cNvSpPr/>
          <p:nvPr/>
        </p:nvSpPr>
        <p:spPr>
          <a:xfrm>
            <a:off x="6899767" y="3950673"/>
            <a:ext cx="1990725" cy="1205154"/>
          </a:xfrm>
          <a:prstGeom prst="rect">
            <a:avLst/>
          </a:prstGeom>
          <a:noFill/>
          <a:ln w="15875">
            <a:solidFill>
              <a:srgbClr val="C526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 name="TextBox 9"/>
          <p:cNvSpPr txBox="1"/>
          <p:nvPr/>
        </p:nvSpPr>
        <p:spPr>
          <a:xfrm>
            <a:off x="3667981" y="2623453"/>
            <a:ext cx="1857376" cy="584775"/>
          </a:xfrm>
          <a:prstGeom prst="rect">
            <a:avLst/>
          </a:prstGeom>
          <a:noFill/>
        </p:spPr>
        <p:txBody>
          <a:bodyPr wrap="square" rtlCol="0" anchor="ctr" anchorCtr="0">
            <a:spAutoFit/>
          </a:bodyPr>
          <a:lstStyle/>
          <a:p>
            <a:pPr algn="ctr"/>
            <a:r>
              <a:rPr lang="en-GB" sz="1600" b="1" dirty="0">
                <a:solidFill>
                  <a:srgbClr val="000000"/>
                </a:solidFill>
                <a:latin typeface="Segoe Condensed" panose="020B0606040200020203" pitchFamily="34" charset="0"/>
                <a:cs typeface="Arial" panose="020B0604020202020204" pitchFamily="34" charset="0"/>
              </a:rPr>
              <a:t>Behavioural and social interventions </a:t>
            </a:r>
          </a:p>
        </p:txBody>
      </p:sp>
      <p:sp>
        <p:nvSpPr>
          <p:cNvPr id="11" name="TextBox 10"/>
          <p:cNvSpPr txBox="1"/>
          <p:nvPr/>
        </p:nvSpPr>
        <p:spPr>
          <a:xfrm>
            <a:off x="6966441" y="2746564"/>
            <a:ext cx="1857376" cy="338554"/>
          </a:xfrm>
          <a:prstGeom prst="rect">
            <a:avLst/>
          </a:prstGeom>
          <a:noFill/>
        </p:spPr>
        <p:txBody>
          <a:bodyPr wrap="square" rtlCol="0" anchor="ctr" anchorCtr="0">
            <a:spAutoFit/>
          </a:bodyPr>
          <a:lstStyle/>
          <a:p>
            <a:pPr algn="ctr"/>
            <a:r>
              <a:rPr lang="fr-FR" sz="1600" b="1" dirty="0">
                <a:solidFill>
                  <a:srgbClr val="000000"/>
                </a:solidFill>
                <a:latin typeface="Segoe Condensed" panose="020B0606040200020203" pitchFamily="34" charset="0"/>
                <a:cs typeface="Arial" panose="020B0604020202020204" pitchFamily="34" charset="0"/>
              </a:rPr>
              <a:t>P</a:t>
            </a:r>
            <a:r>
              <a:rPr lang="en-GB" sz="1600" b="1" dirty="0" err="1">
                <a:solidFill>
                  <a:srgbClr val="000000"/>
                </a:solidFill>
                <a:latin typeface="Segoe Condensed" panose="020B0606040200020203" pitchFamily="34" charset="0"/>
                <a:cs typeface="Arial" panose="020B0604020202020204" pitchFamily="34" charset="0"/>
              </a:rPr>
              <a:t>atient</a:t>
            </a:r>
            <a:r>
              <a:rPr lang="en-GB" sz="1600" b="1" dirty="0">
                <a:solidFill>
                  <a:srgbClr val="000000"/>
                </a:solidFill>
                <a:latin typeface="Segoe Condensed" panose="020B0606040200020203" pitchFamily="34" charset="0"/>
                <a:cs typeface="Arial" panose="020B0604020202020204" pitchFamily="34" charset="0"/>
              </a:rPr>
              <a:t> care</a:t>
            </a:r>
          </a:p>
        </p:txBody>
      </p:sp>
      <p:sp>
        <p:nvSpPr>
          <p:cNvPr id="12" name="TextBox 11"/>
          <p:cNvSpPr txBox="1"/>
          <p:nvPr/>
        </p:nvSpPr>
        <p:spPr>
          <a:xfrm>
            <a:off x="3667981" y="4339354"/>
            <a:ext cx="1857376" cy="363754"/>
          </a:xfrm>
          <a:prstGeom prst="rect">
            <a:avLst/>
          </a:prstGeom>
          <a:noFill/>
        </p:spPr>
        <p:txBody>
          <a:bodyPr wrap="square" rtlCol="0" anchor="ctr" anchorCtr="0">
            <a:spAutoFit/>
          </a:bodyPr>
          <a:lstStyle/>
          <a:p>
            <a:pPr algn="ctr">
              <a:lnSpc>
                <a:spcPct val="120000"/>
              </a:lnSpc>
            </a:pPr>
            <a:r>
              <a:rPr lang="en-GB" sz="1600" b="1" dirty="0">
                <a:solidFill>
                  <a:srgbClr val="000000"/>
                </a:solidFill>
                <a:latin typeface="Segoe Condensed" panose="020B0606040200020203" pitchFamily="34" charset="0"/>
                <a:cs typeface="Arial" panose="020B0604020202020204" pitchFamily="34" charset="0"/>
              </a:rPr>
              <a:t>Logistics</a:t>
            </a:r>
          </a:p>
        </p:txBody>
      </p:sp>
      <p:sp>
        <p:nvSpPr>
          <p:cNvPr id="13" name="TextBox 12"/>
          <p:cNvSpPr txBox="1"/>
          <p:nvPr/>
        </p:nvSpPr>
        <p:spPr>
          <a:xfrm>
            <a:off x="6983461" y="4026670"/>
            <a:ext cx="1991268" cy="1077218"/>
          </a:xfrm>
          <a:prstGeom prst="rect">
            <a:avLst/>
          </a:prstGeom>
          <a:noFill/>
        </p:spPr>
        <p:txBody>
          <a:bodyPr wrap="square" rtlCol="0" anchor="ctr" anchorCtr="0">
            <a:spAutoFit/>
          </a:bodyPr>
          <a:lstStyle/>
          <a:p>
            <a:pPr algn="ctr"/>
            <a:r>
              <a:rPr lang="en-GB" sz="1600" b="1" dirty="0">
                <a:solidFill>
                  <a:srgbClr val="000000"/>
                </a:solidFill>
                <a:latin typeface="Segoe Condensed" panose="020B0606040200020203" pitchFamily="34" charset="0"/>
                <a:cs typeface="Arial" panose="020B0604020202020204" pitchFamily="34" charset="0"/>
              </a:rPr>
              <a:t>Epidemiological investigation,</a:t>
            </a:r>
          </a:p>
          <a:p>
            <a:pPr algn="ctr"/>
            <a:r>
              <a:rPr lang="en-GB" sz="1600" b="1" dirty="0">
                <a:solidFill>
                  <a:srgbClr val="000000"/>
                </a:solidFill>
                <a:latin typeface="Segoe Condensed" panose="020B0606040200020203" pitchFamily="34" charset="0"/>
                <a:cs typeface="Arial" panose="020B0604020202020204" pitchFamily="34" charset="0"/>
              </a:rPr>
              <a:t>surveillance </a:t>
            </a:r>
          </a:p>
          <a:p>
            <a:pPr algn="ctr"/>
            <a:r>
              <a:rPr lang="en-GB" sz="1600" b="1" dirty="0">
                <a:solidFill>
                  <a:srgbClr val="000000"/>
                </a:solidFill>
                <a:latin typeface="Segoe Condensed" panose="020B0606040200020203" pitchFamily="34" charset="0"/>
                <a:cs typeface="Arial" panose="020B0604020202020204" pitchFamily="34" charset="0"/>
              </a:rPr>
              <a:t>and laboratory</a:t>
            </a:r>
          </a:p>
        </p:txBody>
      </p:sp>
      <p:sp>
        <p:nvSpPr>
          <p:cNvPr id="25" name="Text Placeholder 5"/>
          <p:cNvSpPr txBox="1">
            <a:spLocks/>
          </p:cNvSpPr>
          <p:nvPr/>
        </p:nvSpPr>
        <p:spPr>
          <a:xfrm>
            <a:off x="300037" y="4034032"/>
            <a:ext cx="3301270" cy="2149148"/>
          </a:xfrm>
          <a:prstGeom prst="rect">
            <a:avLst/>
          </a:prstGeom>
        </p:spPr>
        <p:txBody>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87700"/>
              </a:buClr>
              <a:buFont typeface="Arial" panose="020B0604020202020204" pitchFamily="34" charset="0"/>
              <a:buChar char="•"/>
            </a:pPr>
            <a:r>
              <a:rPr lang="en-US" sz="1600" dirty="0">
                <a:latin typeface="Segoe Condensed" panose="020B0606040200020203" pitchFamily="34" charset="0"/>
              </a:rPr>
              <a:t>Supplies</a:t>
            </a:r>
          </a:p>
          <a:p>
            <a:pPr>
              <a:buClr>
                <a:srgbClr val="C87700"/>
              </a:buClr>
              <a:buFont typeface="Arial" panose="020B0604020202020204" pitchFamily="34" charset="0"/>
              <a:buChar char="•"/>
            </a:pPr>
            <a:r>
              <a:rPr lang="en-US" sz="1600" dirty="0">
                <a:latin typeface="Segoe Condensed" panose="020B0606040200020203" pitchFamily="34" charset="0"/>
              </a:rPr>
              <a:t>Lodging, food</a:t>
            </a:r>
          </a:p>
          <a:p>
            <a:pPr>
              <a:buClr>
                <a:srgbClr val="C87700"/>
              </a:buClr>
              <a:buFont typeface="Arial" panose="020B0604020202020204" pitchFamily="34" charset="0"/>
              <a:buChar char="•"/>
            </a:pPr>
            <a:r>
              <a:rPr lang="en-US" sz="1600" dirty="0">
                <a:latin typeface="Segoe Condensed" panose="020B0606040200020203" pitchFamily="34" charset="0"/>
              </a:rPr>
              <a:t>Social and epidemiological mobile teams</a:t>
            </a:r>
          </a:p>
          <a:p>
            <a:pPr>
              <a:buClr>
                <a:srgbClr val="C87700"/>
              </a:buClr>
              <a:buFont typeface="Arial" panose="020B0604020202020204" pitchFamily="34" charset="0"/>
              <a:buChar char="•"/>
            </a:pPr>
            <a:r>
              <a:rPr lang="en-US" sz="1600" dirty="0">
                <a:latin typeface="Segoe Condensed" panose="020B0606040200020203" pitchFamily="34" charset="0"/>
              </a:rPr>
              <a:t>Finances, salaries</a:t>
            </a:r>
          </a:p>
          <a:p>
            <a:pPr>
              <a:buClr>
                <a:srgbClr val="C87700"/>
              </a:buClr>
              <a:buFont typeface="Arial" panose="020B0604020202020204" pitchFamily="34" charset="0"/>
              <a:buChar char="•"/>
            </a:pPr>
            <a:r>
              <a:rPr lang="en-US" sz="1600" dirty="0">
                <a:latin typeface="Segoe Condensed" panose="020B0606040200020203" pitchFamily="34" charset="0"/>
              </a:rPr>
              <a:t>Transport vehicles</a:t>
            </a:r>
          </a:p>
        </p:txBody>
      </p:sp>
      <p:sp>
        <p:nvSpPr>
          <p:cNvPr id="29" name="Text Placeholder 5"/>
          <p:cNvSpPr txBox="1">
            <a:spLocks/>
          </p:cNvSpPr>
          <p:nvPr/>
        </p:nvSpPr>
        <p:spPr>
          <a:xfrm>
            <a:off x="233363" y="1206875"/>
            <a:ext cx="3434618" cy="2297572"/>
          </a:xfrm>
          <a:prstGeom prst="rect">
            <a:avLst/>
          </a:prstGeom>
        </p:spPr>
        <p:txBody>
          <a:bodyPr anchor="b"/>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rgbClr val="C87700"/>
              </a:buClr>
              <a:buFont typeface="Arial" panose="020B0604020202020204" pitchFamily="34" charset="0"/>
              <a:buChar char="•"/>
            </a:pPr>
            <a:r>
              <a:rPr lang="en-US" sz="1600" dirty="0">
                <a:latin typeface="Segoe Condensed" panose="020B0606040200020203" pitchFamily="34" charset="0"/>
              </a:rPr>
              <a:t>Conduct social and cultural assessments</a:t>
            </a:r>
          </a:p>
          <a:p>
            <a:pPr>
              <a:lnSpc>
                <a:spcPct val="100000"/>
              </a:lnSpc>
              <a:spcBef>
                <a:spcPts val="600"/>
              </a:spcBef>
              <a:buClr>
                <a:srgbClr val="C87700"/>
              </a:buClr>
              <a:buFont typeface="Arial" panose="020B0604020202020204" pitchFamily="34" charset="0"/>
              <a:buChar char="•"/>
            </a:pPr>
            <a:r>
              <a:rPr lang="en-US" sz="1600" dirty="0">
                <a:latin typeface="Segoe Condensed" panose="020B0606040200020203" pitchFamily="34" charset="0"/>
              </a:rPr>
              <a:t>Engage with key influencers: women and/or youth associations, traditional healers, local authorities, religious &amp; opinion leaders</a:t>
            </a:r>
          </a:p>
          <a:p>
            <a:pPr>
              <a:lnSpc>
                <a:spcPct val="100000"/>
              </a:lnSpc>
              <a:spcBef>
                <a:spcPts val="600"/>
              </a:spcBef>
              <a:buClr>
                <a:srgbClr val="C87700"/>
              </a:buClr>
              <a:buFont typeface="Arial" panose="020B0604020202020204" pitchFamily="34" charset="0"/>
              <a:buChar char="•"/>
            </a:pPr>
            <a:r>
              <a:rPr lang="en-US" sz="1600" dirty="0">
                <a:latin typeface="Segoe Condensed" panose="020B0606040200020203" pitchFamily="34" charset="0"/>
              </a:rPr>
              <a:t>Formal and informal communication</a:t>
            </a:r>
          </a:p>
          <a:p>
            <a:pPr>
              <a:lnSpc>
                <a:spcPct val="100000"/>
              </a:lnSpc>
              <a:spcBef>
                <a:spcPts val="600"/>
              </a:spcBef>
              <a:buClr>
                <a:srgbClr val="C87700"/>
              </a:buClr>
              <a:buFont typeface="Arial" panose="020B0604020202020204" pitchFamily="34" charset="0"/>
              <a:buChar char="•"/>
            </a:pPr>
            <a:r>
              <a:rPr lang="en-GB" sz="1600" dirty="0">
                <a:latin typeface="Segoe Condensed" panose="020B0606040200020203" pitchFamily="34" charset="0"/>
              </a:rPr>
              <a:t>Address community concerns</a:t>
            </a:r>
            <a:endParaRPr lang="en-US" sz="1600" dirty="0">
              <a:latin typeface="Segoe Condensed" panose="020B0606040200020203" pitchFamily="34" charset="0"/>
            </a:endParaRPr>
          </a:p>
        </p:txBody>
      </p:sp>
      <p:sp>
        <p:nvSpPr>
          <p:cNvPr id="20" name="Rectangle 19"/>
          <p:cNvSpPr/>
          <p:nvPr/>
        </p:nvSpPr>
        <p:spPr>
          <a:xfrm>
            <a:off x="5456914" y="3339335"/>
            <a:ext cx="1587498" cy="765094"/>
          </a:xfrm>
          <a:prstGeom prst="rect">
            <a:avLst/>
          </a:prstGeom>
          <a:solidFill>
            <a:srgbClr val="BCE29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 name="TextBox 8"/>
          <p:cNvSpPr txBox="1"/>
          <p:nvPr/>
        </p:nvSpPr>
        <p:spPr>
          <a:xfrm>
            <a:off x="5447386" y="3562321"/>
            <a:ext cx="1597026" cy="338554"/>
          </a:xfrm>
          <a:prstGeom prst="rect">
            <a:avLst/>
          </a:prstGeom>
          <a:noFill/>
        </p:spPr>
        <p:txBody>
          <a:bodyPr wrap="square" lIns="45720" rIns="45720" rtlCol="0">
            <a:spAutoFit/>
          </a:bodyPr>
          <a:lstStyle/>
          <a:p>
            <a:pPr algn="ctr"/>
            <a:r>
              <a:rPr lang="en-GB" sz="1600" b="1" dirty="0">
                <a:solidFill>
                  <a:srgbClr val="333333"/>
                </a:solidFill>
                <a:latin typeface="Segoe Condensed" panose="020B0606040200020203" pitchFamily="34" charset="0"/>
                <a:cs typeface="Arial" panose="020B0604020202020204" pitchFamily="34" charset="0"/>
              </a:rPr>
              <a:t>Coordination</a:t>
            </a:r>
          </a:p>
        </p:txBody>
      </p:sp>
      <p:sp>
        <p:nvSpPr>
          <p:cNvPr id="21" name="Text Placeholder 5"/>
          <p:cNvSpPr txBox="1">
            <a:spLocks/>
          </p:cNvSpPr>
          <p:nvPr/>
        </p:nvSpPr>
        <p:spPr>
          <a:xfrm>
            <a:off x="9121900" y="1387902"/>
            <a:ext cx="2765299" cy="2149148"/>
          </a:xfrm>
          <a:prstGeom prst="rect">
            <a:avLst/>
          </a:prstGeom>
        </p:spPr>
        <p:txBody>
          <a:bodyPr anchor="b"/>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87700"/>
              </a:buClr>
              <a:buFont typeface="Arial" panose="020B0604020202020204" pitchFamily="34" charset="0"/>
              <a:buChar char="•"/>
            </a:pPr>
            <a:r>
              <a:rPr lang="en-US" sz="1600" dirty="0">
                <a:latin typeface="Segoe Condensed" panose="020B0606040200020203" pitchFamily="34" charset="0"/>
              </a:rPr>
              <a:t>Standard infection prevention and control measures</a:t>
            </a:r>
          </a:p>
          <a:p>
            <a:pPr>
              <a:buClr>
                <a:srgbClr val="C87700"/>
              </a:buClr>
              <a:buFont typeface="Arial" panose="020B0604020202020204" pitchFamily="34" charset="0"/>
              <a:buChar char="•"/>
            </a:pPr>
            <a:r>
              <a:rPr lang="en-US" sz="1600" dirty="0">
                <a:latin typeface="Segoe Condensed" panose="020B0606040200020203" pitchFamily="34" charset="0"/>
              </a:rPr>
              <a:t>Triage of mild and severe patients</a:t>
            </a:r>
          </a:p>
          <a:p>
            <a:pPr>
              <a:buClr>
                <a:srgbClr val="C87700"/>
              </a:buClr>
              <a:buFont typeface="Arial" panose="020B0604020202020204" pitchFamily="34" charset="0"/>
              <a:buChar char="•"/>
            </a:pPr>
            <a:r>
              <a:rPr lang="en-US" sz="1600" dirty="0">
                <a:latin typeface="Segoe Condensed" panose="020B0606040200020203" pitchFamily="34" charset="0"/>
              </a:rPr>
              <a:t>Treatment of severe presentations</a:t>
            </a:r>
          </a:p>
          <a:p>
            <a:pPr>
              <a:buClr>
                <a:srgbClr val="C87700"/>
              </a:buClr>
              <a:buFont typeface="Arial" panose="020B0604020202020204" pitchFamily="34" charset="0"/>
              <a:buChar char="•"/>
            </a:pPr>
            <a:r>
              <a:rPr lang="en-US" sz="1600" dirty="0">
                <a:latin typeface="Segoe Condensed" panose="020B0606040200020203" pitchFamily="34" charset="0"/>
              </a:rPr>
              <a:t>Clinical trials</a:t>
            </a:r>
          </a:p>
          <a:p>
            <a:pPr>
              <a:buClr>
                <a:srgbClr val="C87700"/>
              </a:buClr>
              <a:buFont typeface="Arial" panose="020B0604020202020204" pitchFamily="34" charset="0"/>
              <a:buChar char="•"/>
            </a:pPr>
            <a:r>
              <a:rPr lang="en-US" sz="1600" dirty="0">
                <a:latin typeface="Segoe Condensed" panose="020B0606040200020203" pitchFamily="34" charset="0"/>
              </a:rPr>
              <a:t>Ethics committee</a:t>
            </a:r>
          </a:p>
        </p:txBody>
      </p:sp>
      <p:sp>
        <p:nvSpPr>
          <p:cNvPr id="2" name="Oval 1"/>
          <p:cNvSpPr/>
          <p:nvPr/>
        </p:nvSpPr>
        <p:spPr>
          <a:xfrm>
            <a:off x="4199461" y="3358999"/>
            <a:ext cx="813816" cy="813816"/>
          </a:xfrm>
          <a:prstGeom prst="ellipse">
            <a:avLst/>
          </a:prstGeom>
          <a:solidFill>
            <a:schemeClr val="bg1"/>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8" name="TextBox 17"/>
          <p:cNvSpPr txBox="1"/>
          <p:nvPr/>
        </p:nvSpPr>
        <p:spPr>
          <a:xfrm>
            <a:off x="4181065" y="3588170"/>
            <a:ext cx="853372" cy="338554"/>
          </a:xfrm>
          <a:prstGeom prst="rect">
            <a:avLst/>
          </a:prstGeom>
          <a:noFill/>
        </p:spPr>
        <p:txBody>
          <a:bodyPr wrap="square" rtlCol="0" anchor="ctr" anchorCtr="0">
            <a:spAutoFit/>
          </a:bodyPr>
          <a:lstStyle/>
          <a:p>
            <a:pPr algn="ctr"/>
            <a:r>
              <a:rPr lang="en-GB" sz="1600" dirty="0">
                <a:solidFill>
                  <a:srgbClr val="000000"/>
                </a:solidFill>
                <a:latin typeface="Segoe Condensed" panose="020B0606040200020203" pitchFamily="34" charset="0"/>
                <a:cs typeface="Arial" panose="020B0604020202020204" pitchFamily="34" charset="0"/>
              </a:rPr>
              <a:t>Media</a:t>
            </a:r>
          </a:p>
        </p:txBody>
      </p:sp>
      <p:sp>
        <p:nvSpPr>
          <p:cNvPr id="23" name="Oval 22"/>
          <p:cNvSpPr/>
          <p:nvPr/>
        </p:nvSpPr>
        <p:spPr>
          <a:xfrm>
            <a:off x="7492528" y="3258703"/>
            <a:ext cx="815974" cy="813816"/>
          </a:xfrm>
          <a:prstGeom prst="ellipse">
            <a:avLst/>
          </a:prstGeom>
          <a:solidFill>
            <a:schemeClr val="bg1"/>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9" name="TextBox 18"/>
          <p:cNvSpPr txBox="1"/>
          <p:nvPr/>
        </p:nvSpPr>
        <p:spPr>
          <a:xfrm>
            <a:off x="7408306" y="3352505"/>
            <a:ext cx="1024805" cy="584775"/>
          </a:xfrm>
          <a:prstGeom prst="rect">
            <a:avLst/>
          </a:prstGeom>
          <a:noFill/>
        </p:spPr>
        <p:txBody>
          <a:bodyPr wrap="square" rtlCol="0" anchor="ctr" anchorCtr="0">
            <a:spAutoFit/>
          </a:bodyPr>
          <a:lstStyle/>
          <a:p>
            <a:pPr algn="ctr"/>
            <a:r>
              <a:rPr lang="en-GB" sz="1600" dirty="0">
                <a:solidFill>
                  <a:srgbClr val="000000"/>
                </a:solidFill>
                <a:cs typeface="Arial" panose="020B0604020202020204" pitchFamily="34" charset="0"/>
              </a:rPr>
              <a:t>Ethical aspects</a:t>
            </a:r>
          </a:p>
        </p:txBody>
      </p:sp>
      <p:sp>
        <p:nvSpPr>
          <p:cNvPr id="24" name="Text Placeholder 5"/>
          <p:cNvSpPr txBox="1">
            <a:spLocks/>
          </p:cNvSpPr>
          <p:nvPr/>
        </p:nvSpPr>
        <p:spPr>
          <a:xfrm>
            <a:off x="9121901" y="4034032"/>
            <a:ext cx="2786320" cy="2149148"/>
          </a:xfrm>
          <a:prstGeom prst="rect">
            <a:avLst/>
          </a:prstGeom>
        </p:spPr>
        <p:txBody>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87700"/>
              </a:buClr>
              <a:buFont typeface="Arial" panose="020B0604020202020204" pitchFamily="34" charset="0"/>
              <a:buChar char="•"/>
            </a:pPr>
            <a:r>
              <a:rPr lang="en-US" sz="1600" dirty="0">
                <a:latin typeface="Segoe Condensed" panose="020B0606040200020203" pitchFamily="34" charset="0"/>
              </a:rPr>
              <a:t>Active case-finding</a:t>
            </a:r>
          </a:p>
          <a:p>
            <a:pPr>
              <a:buClr>
                <a:srgbClr val="C87700"/>
              </a:buClr>
              <a:buFont typeface="Arial" panose="020B0604020202020204" pitchFamily="34" charset="0"/>
              <a:buChar char="•"/>
            </a:pPr>
            <a:r>
              <a:rPr lang="en-US" sz="1600" dirty="0">
                <a:latin typeface="Segoe Condensed" panose="020B0606040200020203" pitchFamily="34" charset="0"/>
              </a:rPr>
              <a:t>Specimen collection</a:t>
            </a:r>
          </a:p>
          <a:p>
            <a:pPr>
              <a:buClr>
                <a:srgbClr val="C87700"/>
              </a:buClr>
              <a:buFont typeface="Arial" panose="020B0604020202020204" pitchFamily="34" charset="0"/>
              <a:buChar char="•"/>
            </a:pPr>
            <a:r>
              <a:rPr lang="en-US" sz="1600" dirty="0">
                <a:latin typeface="Segoe Condensed" panose="020B0606040200020203" pitchFamily="34" charset="0"/>
              </a:rPr>
              <a:t>Laboratory testing</a:t>
            </a:r>
          </a:p>
          <a:p>
            <a:pPr>
              <a:buClr>
                <a:srgbClr val="C87700"/>
              </a:buClr>
              <a:buFont typeface="Arial" panose="020B0604020202020204" pitchFamily="34" charset="0"/>
              <a:buChar char="•"/>
            </a:pPr>
            <a:r>
              <a:rPr lang="en-US" sz="1600" dirty="0">
                <a:latin typeface="Segoe Condensed" panose="020B0606040200020203" pitchFamily="34" charset="0"/>
              </a:rPr>
              <a:t>Database analysis</a:t>
            </a:r>
          </a:p>
          <a:p>
            <a:pPr>
              <a:buClr>
                <a:srgbClr val="C87700"/>
              </a:buClr>
              <a:buFont typeface="Arial" panose="020B0604020202020204" pitchFamily="34" charset="0"/>
              <a:buChar char="•"/>
            </a:pPr>
            <a:r>
              <a:rPr lang="en-US" sz="1600" dirty="0">
                <a:latin typeface="Segoe Condensed" panose="020B0606040200020203" pitchFamily="34" charset="0"/>
              </a:rPr>
              <a:t>Coordinate with veterinary services in areas where RVF animal outbreaks are reported</a:t>
            </a:r>
          </a:p>
        </p:txBody>
      </p:sp>
      <p:sp>
        <p:nvSpPr>
          <p:cNvPr id="26" name="TextBox 25"/>
          <p:cNvSpPr txBox="1"/>
          <p:nvPr/>
        </p:nvSpPr>
        <p:spPr>
          <a:xfrm>
            <a:off x="5469786" y="2656910"/>
            <a:ext cx="1567174" cy="584775"/>
          </a:xfrm>
          <a:prstGeom prst="rect">
            <a:avLst/>
          </a:prstGeom>
          <a:noFill/>
        </p:spPr>
        <p:txBody>
          <a:bodyPr wrap="square" rtlCol="0" anchor="ctr" anchorCtr="0">
            <a:spAutoFit/>
          </a:bodyPr>
          <a:lstStyle/>
          <a:p>
            <a:pPr algn="ctr"/>
            <a:r>
              <a:rPr lang="en-GB" sz="1600" dirty="0">
                <a:solidFill>
                  <a:srgbClr val="000000"/>
                </a:solidFill>
                <a:latin typeface="Segoe Condensed" panose="020B0606040200020203" pitchFamily="34" charset="0"/>
                <a:cs typeface="Arial" panose="020B0604020202020204" pitchFamily="34" charset="0"/>
              </a:rPr>
              <a:t>Psycho-social</a:t>
            </a:r>
          </a:p>
          <a:p>
            <a:pPr algn="ctr"/>
            <a:r>
              <a:rPr lang="en-GB" sz="1600" dirty="0">
                <a:solidFill>
                  <a:srgbClr val="000000"/>
                </a:solidFill>
                <a:latin typeface="Segoe Condensed" panose="020B0606040200020203" pitchFamily="34" charset="0"/>
                <a:cs typeface="Arial" panose="020B0604020202020204" pitchFamily="34" charset="0"/>
              </a:rPr>
              <a:t>support</a:t>
            </a:r>
          </a:p>
        </p:txBody>
      </p:sp>
      <p:sp>
        <p:nvSpPr>
          <p:cNvPr id="30" name="TextBox 29"/>
          <p:cNvSpPr txBox="1"/>
          <p:nvPr/>
        </p:nvSpPr>
        <p:spPr>
          <a:xfrm>
            <a:off x="5491167" y="4449392"/>
            <a:ext cx="1475274" cy="1569660"/>
          </a:xfrm>
          <a:prstGeom prst="rect">
            <a:avLst/>
          </a:prstGeom>
          <a:noFill/>
        </p:spPr>
        <p:txBody>
          <a:bodyPr wrap="square" rtlCol="0" anchor="ctr" anchorCtr="0">
            <a:spAutoFit/>
          </a:bodyPr>
          <a:lstStyle/>
          <a:p>
            <a:pPr algn="ctr"/>
            <a:r>
              <a:rPr lang="en-US" sz="1600" b="1" dirty="0">
                <a:solidFill>
                  <a:srgbClr val="000000"/>
                </a:solidFill>
                <a:latin typeface="Segoe Condensed" panose="020B0606040200020203" pitchFamily="34" charset="0"/>
                <a:cs typeface="Arial" panose="020B0604020202020204" pitchFamily="34" charset="0"/>
              </a:rPr>
              <a:t>Coordinate with Veterinary Services</a:t>
            </a:r>
          </a:p>
          <a:p>
            <a:pPr algn="ctr"/>
            <a:endParaRPr lang="en-US" sz="1600" dirty="0">
              <a:solidFill>
                <a:srgbClr val="000000"/>
              </a:solidFill>
              <a:latin typeface="Segoe Condensed" panose="020B0606040200020203" pitchFamily="34" charset="0"/>
              <a:cs typeface="Arial" panose="020B0604020202020204" pitchFamily="34" charset="0"/>
            </a:endParaRPr>
          </a:p>
          <a:p>
            <a:pPr algn="ctr"/>
            <a:r>
              <a:rPr lang="en-US" sz="1600" dirty="0">
                <a:solidFill>
                  <a:srgbClr val="000000"/>
                </a:solidFill>
                <a:latin typeface="Segoe Condensed" panose="020B0606040200020203" pitchFamily="34" charset="0"/>
                <a:cs typeface="Arial" panose="020B0604020202020204" pitchFamily="34" charset="0"/>
              </a:rPr>
              <a:t>Control of Vectors</a:t>
            </a:r>
            <a:endParaRPr lang="en-GB" sz="1600" dirty="0">
              <a:solidFill>
                <a:srgbClr val="000000"/>
              </a:solidFill>
              <a:latin typeface="Segoe Condensed" panose="020B0606040200020203" pitchFamily="34" charset="0"/>
              <a:cs typeface="Arial" panose="020B0604020202020204" pitchFamily="34" charset="0"/>
            </a:endParaRPr>
          </a:p>
        </p:txBody>
      </p:sp>
      <p:sp>
        <p:nvSpPr>
          <p:cNvPr id="34" name="Text Placeholder 5"/>
          <p:cNvSpPr txBox="1">
            <a:spLocks/>
          </p:cNvSpPr>
          <p:nvPr/>
        </p:nvSpPr>
        <p:spPr>
          <a:xfrm>
            <a:off x="231214" y="895631"/>
            <a:ext cx="4434071" cy="369476"/>
          </a:xfrm>
          <a:prstGeom prst="rect">
            <a:avLst/>
          </a:prstGeom>
        </p:spPr>
        <p:txBody>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dirty="0"/>
          </a:p>
        </p:txBody>
      </p:sp>
    </p:spTree>
    <p:extLst>
      <p:ext uri="{BB962C8B-B14F-4D97-AF65-F5344CB8AC3E}">
        <p14:creationId xmlns:p14="http://schemas.microsoft.com/office/powerpoint/2010/main" val="642528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2" y="61199"/>
            <a:ext cx="8904497" cy="899853"/>
          </a:xfrm>
        </p:spPr>
        <p:txBody>
          <a:bodyPr anchor="ctr"/>
          <a:lstStyle/>
          <a:p>
            <a:r>
              <a:rPr lang="en-GB" sz="3600" b="1" dirty="0">
                <a:latin typeface="Segoe Condensed" panose="020B0606040200020203" pitchFamily="34" charset="0"/>
              </a:rPr>
              <a:t>Community engagement and awareness</a:t>
            </a:r>
          </a:p>
        </p:txBody>
      </p:sp>
      <p:sp>
        <p:nvSpPr>
          <p:cNvPr id="3" name="Text Placeholder 2"/>
          <p:cNvSpPr>
            <a:spLocks noGrp="1"/>
          </p:cNvSpPr>
          <p:nvPr>
            <p:ph type="body" sz="quarter" idx="10"/>
          </p:nvPr>
        </p:nvSpPr>
        <p:spPr>
          <a:xfrm>
            <a:off x="647700" y="3848100"/>
            <a:ext cx="10934700" cy="2689167"/>
          </a:xfrm>
        </p:spPr>
        <p:txBody>
          <a:bodyPr/>
          <a:lstStyle/>
          <a:p>
            <a:pPr>
              <a:lnSpc>
                <a:spcPct val="100000"/>
              </a:lnSpc>
              <a:spcBef>
                <a:spcPts val="1200"/>
              </a:spcBef>
              <a:spcAft>
                <a:spcPts val="1200"/>
              </a:spcAft>
              <a:buClr>
                <a:srgbClr val="DC6422"/>
              </a:buClr>
            </a:pPr>
            <a:r>
              <a:rPr lang="en-GB" sz="2600" dirty="0">
                <a:latin typeface="Segoe Condensed" panose="020B0606040200020203" pitchFamily="34" charset="0"/>
              </a:rPr>
              <a:t>Engage with communities to promote desired health practices and behaviours, including </a:t>
            </a:r>
            <a:r>
              <a:rPr lang="en-US" sz="2600" b="1" dirty="0">
                <a:latin typeface="Segoe Condensed" panose="020B0606040200020203" pitchFamily="34" charset="0"/>
              </a:rPr>
              <a:t>reduction of exposure to infected animals</a:t>
            </a:r>
            <a:r>
              <a:rPr lang="en-US" sz="2600" dirty="0">
                <a:latin typeface="Segoe Condensed" panose="020B0606040200020203" pitchFamily="34" charset="0"/>
              </a:rPr>
              <a:t> and safe meat preparation.</a:t>
            </a:r>
            <a:r>
              <a:rPr lang="en-GB" sz="2600" dirty="0">
                <a:latin typeface="Segoe Condensed" panose="020B0606040200020203" pitchFamily="34" charset="0"/>
              </a:rPr>
              <a:t> </a:t>
            </a:r>
          </a:p>
          <a:p>
            <a:pPr>
              <a:lnSpc>
                <a:spcPct val="100000"/>
              </a:lnSpc>
              <a:spcBef>
                <a:spcPts val="1200"/>
              </a:spcBef>
              <a:spcAft>
                <a:spcPts val="1200"/>
              </a:spcAft>
            </a:pPr>
            <a:r>
              <a:rPr lang="en-US" sz="2600" dirty="0">
                <a:latin typeface="Segoe Condensed" panose="020B0606040200020203" pitchFamily="34" charset="0"/>
              </a:rPr>
              <a:t>Provide accurate and timely health advice and information on the disease.</a:t>
            </a:r>
          </a:p>
        </p:txBody>
      </p:sp>
      <p:pic>
        <p:nvPicPr>
          <p:cNvPr id="8"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11385" t="11532" r="-11267" b="13147"/>
          <a:stretch/>
        </p:blipFill>
        <p:spPr>
          <a:xfrm>
            <a:off x="2636517" y="1021683"/>
            <a:ext cx="6516000" cy="2643540"/>
          </a:xfrm>
          <a:prstGeom prst="rect">
            <a:avLst/>
          </a:prstGeom>
          <a:solidFill>
            <a:schemeClr val="bg1"/>
          </a:solidFill>
          <a:ln w="38100" cap="flat" cmpd="sng" algn="ctr">
            <a:solidFill>
              <a:srgbClr val="C877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001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64516" y="955224"/>
            <a:ext cx="11583525" cy="4946261"/>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80000"/>
              </a:lnSpc>
              <a:buNone/>
            </a:pPr>
            <a:r>
              <a:rPr lang="en-GB" altLang="en-US" sz="2800" u="sng" dirty="0">
                <a:solidFill>
                  <a:schemeClr val="tx1"/>
                </a:solidFill>
                <a:latin typeface="Segoe Condensed" panose="020B0606040200020203" pitchFamily="34" charset="0"/>
                <a:cs typeface="Calibri" panose="020F0502020204030204" pitchFamily="34" charset="0"/>
              </a:rPr>
              <a:t>Activities</a:t>
            </a:r>
            <a:r>
              <a:rPr lang="en-US" altLang="en-US" sz="2800" u="sng" dirty="0">
                <a:solidFill>
                  <a:schemeClr val="tx1"/>
                </a:solidFill>
                <a:latin typeface="Segoe Condensed" panose="020B0606040200020203" pitchFamily="34" charset="0"/>
                <a:cs typeface="Calibri" panose="020F0502020204030204" pitchFamily="34" charset="0"/>
              </a:rPr>
              <a:t> related to </a:t>
            </a:r>
            <a:r>
              <a:rPr lang="en-US" altLang="en-US" sz="2800" b="1" u="sng" dirty="0">
                <a:solidFill>
                  <a:schemeClr val="tx1"/>
                </a:solidFill>
                <a:latin typeface="Segoe Condensed" panose="020B0606040200020203" pitchFamily="34" charset="0"/>
                <a:cs typeface="Calibri" panose="020F0502020204030204" pitchFamily="34" charset="0"/>
              </a:rPr>
              <a:t>infected animal husbandry and slaughter practices</a:t>
            </a:r>
            <a:endParaRPr lang="fr-FR" altLang="en-US" sz="2800" u="sng" dirty="0">
              <a:solidFill>
                <a:schemeClr val="tx1"/>
              </a:solidFill>
              <a:latin typeface="Segoe Condensed" panose="020B0606040200020203" pitchFamily="34" charset="0"/>
              <a:cs typeface="Calibri" panose="020F0502020204030204" pitchFamily="34" charset="0"/>
            </a:endParaRPr>
          </a:p>
          <a:p>
            <a:pPr marL="895350" lvl="1" indent="-495300" eaLnBrk="1" hangingPunct="1">
              <a:spcBef>
                <a:spcPts val="600"/>
              </a:spcBef>
              <a:spcAft>
                <a:spcPts val="600"/>
              </a:spcAft>
              <a:buClr>
                <a:srgbClr val="C87700"/>
              </a:buClr>
              <a:buSzPct val="100000"/>
            </a:pPr>
            <a:r>
              <a:rPr lang="en-US" altLang="en-US" sz="2400" b="1" dirty="0">
                <a:solidFill>
                  <a:schemeClr val="tx1">
                    <a:lumMod val="85000"/>
                    <a:lumOff val="15000"/>
                  </a:schemeClr>
                </a:solidFill>
                <a:latin typeface="Segoe Condensed" panose="020B0606040200020203" pitchFamily="34" charset="0"/>
                <a:cs typeface="Calibri" panose="020F0502020204030204" pitchFamily="34" charset="0"/>
              </a:rPr>
              <a:t>Avoid or minimize contact with blood and organs from sick animals or dead</a:t>
            </a: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 do not kill or manipulate without protections carcasses or fetuses of infected animals</a:t>
            </a:r>
            <a:r>
              <a:rPr lang="fr-FR" altLang="en-US" sz="2400" dirty="0">
                <a:solidFill>
                  <a:schemeClr val="tx1">
                    <a:lumMod val="85000"/>
                    <a:lumOff val="15000"/>
                  </a:schemeClr>
                </a:solidFill>
                <a:latin typeface="Segoe Condensed" panose="020B0606040200020203" pitchFamily="34" charset="0"/>
                <a:cs typeface="Calibri" panose="020F0502020204030204" pitchFamily="34" charset="0"/>
              </a:rPr>
              <a:t>.  </a:t>
            </a:r>
          </a:p>
          <a:p>
            <a:pPr marL="895350" lvl="1" indent="-495300" eaLnBrk="1" hangingPunct="1">
              <a:spcBef>
                <a:spcPts val="600"/>
              </a:spcBef>
              <a:spcAft>
                <a:spcPts val="600"/>
              </a:spcAft>
              <a:buClr>
                <a:srgbClr val="C87700"/>
              </a:buClr>
              <a:buSzPct val="100000"/>
            </a:pP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Hand hygiene: wash </a:t>
            </a:r>
            <a:r>
              <a:rPr lang="en-US" altLang="en-US" sz="2400" b="1" dirty="0">
                <a:solidFill>
                  <a:schemeClr val="tx1">
                    <a:lumMod val="85000"/>
                    <a:lumOff val="15000"/>
                  </a:schemeClr>
                </a:solidFill>
                <a:latin typeface="Segoe Condensed" panose="020B0606040200020203" pitchFamily="34" charset="0"/>
                <a:cs typeface="Calibri" panose="020F0502020204030204" pitchFamily="34" charset="0"/>
              </a:rPr>
              <a:t>your hands with SOAP immediately after every contact with any body fluid from an infected animal</a:t>
            </a: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a:t>
            </a:r>
          </a:p>
          <a:p>
            <a:pPr marL="895350" lvl="1" indent="-495300" eaLnBrk="1" hangingPunct="1">
              <a:spcBef>
                <a:spcPts val="600"/>
              </a:spcBef>
              <a:spcAft>
                <a:spcPts val="600"/>
              </a:spcAft>
              <a:buClr>
                <a:srgbClr val="C87700"/>
              </a:buClr>
              <a:buSzPct val="100000"/>
            </a:pPr>
            <a:r>
              <a:rPr lang="en-US" altLang="en-US" sz="2400" b="1" dirty="0">
                <a:solidFill>
                  <a:schemeClr val="tx1">
                    <a:lumMod val="85000"/>
                    <a:lumOff val="15000"/>
                  </a:schemeClr>
                </a:solidFill>
                <a:latin typeface="Segoe Condensed" panose="020B0606040200020203" pitchFamily="34" charset="0"/>
                <a:cs typeface="Calibri" panose="020F0502020204030204" pitchFamily="34" charset="0"/>
              </a:rPr>
              <a:t>Use of personal protective equipment </a:t>
            </a: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(PPE): particularly important for veterinarians (care, autopsies).</a:t>
            </a:r>
            <a:r>
              <a:rPr lang="fr-FR" altLang="en-US" sz="2400" dirty="0">
                <a:solidFill>
                  <a:schemeClr val="tx1">
                    <a:lumMod val="85000"/>
                    <a:lumOff val="15000"/>
                  </a:schemeClr>
                </a:solidFill>
                <a:latin typeface="Segoe Condensed" panose="020B0606040200020203" pitchFamily="34" charset="0"/>
                <a:cs typeface="Calibri" panose="020F0502020204030204" pitchFamily="34" charset="0"/>
              </a:rPr>
              <a:t> </a:t>
            </a:r>
          </a:p>
          <a:p>
            <a:pPr marL="895350" lvl="1" indent="-495300" eaLnBrk="1" hangingPunct="1">
              <a:spcBef>
                <a:spcPts val="600"/>
              </a:spcBef>
              <a:spcAft>
                <a:spcPts val="600"/>
              </a:spcAft>
              <a:buClr>
                <a:srgbClr val="C87700"/>
              </a:buClr>
              <a:buSzPct val="100000"/>
            </a:pPr>
            <a:r>
              <a:rPr lang="en-US" altLang="en-US" sz="2400" b="1" dirty="0">
                <a:solidFill>
                  <a:schemeClr val="tx1">
                    <a:lumMod val="85000"/>
                    <a:lumOff val="15000"/>
                  </a:schemeClr>
                </a:solidFill>
                <a:latin typeface="Segoe Condensed" panose="020B0606040200020203" pitchFamily="34" charset="0"/>
                <a:cs typeface="Calibri" panose="020F0502020204030204" pitchFamily="34" charset="0"/>
              </a:rPr>
              <a:t>Wear PPE in slaughterhouses or during slaughtering animal </a:t>
            </a: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at home in the affected areas.</a:t>
            </a:r>
          </a:p>
          <a:p>
            <a:pPr marL="0" indent="0">
              <a:lnSpc>
                <a:spcPct val="80000"/>
              </a:lnSpc>
              <a:buSzPct val="100000"/>
              <a:buNone/>
            </a:pPr>
            <a:r>
              <a:rPr lang="en-US" altLang="en-US" sz="2800" b="1" u="sng" dirty="0">
                <a:solidFill>
                  <a:schemeClr val="tx1"/>
                </a:solidFill>
                <a:latin typeface="Segoe Condensed" panose="020B0606040200020203" pitchFamily="34" charset="0"/>
                <a:cs typeface="Calibri" panose="020F0502020204030204" pitchFamily="34" charset="0"/>
              </a:rPr>
              <a:t>Consumption of products of animal origin</a:t>
            </a:r>
            <a:endParaRPr lang="fr-FR" altLang="en-US" sz="2800" u="sng" dirty="0">
              <a:solidFill>
                <a:schemeClr val="tx1"/>
              </a:solidFill>
              <a:latin typeface="Segoe Condensed" panose="020B0606040200020203" pitchFamily="34" charset="0"/>
              <a:cs typeface="Calibri" panose="020F0502020204030204" pitchFamily="34" charset="0"/>
            </a:endParaRPr>
          </a:p>
          <a:p>
            <a:pPr marL="895350" lvl="1" indent="-495300">
              <a:lnSpc>
                <a:spcPct val="80000"/>
              </a:lnSpc>
              <a:buClr>
                <a:srgbClr val="C87700"/>
              </a:buClr>
              <a:buSzPct val="100000"/>
            </a:pP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All products and tissues of animal origin as the blood, the organs (liver, kidneys, lungs) meat and milk should be thoroughly cooked before eating.</a:t>
            </a:r>
          </a:p>
          <a:p>
            <a:pPr marL="400050" lvl="1" indent="0">
              <a:lnSpc>
                <a:spcPct val="80000"/>
              </a:lnSpc>
              <a:buClr>
                <a:srgbClr val="C87700"/>
              </a:buClr>
              <a:buSzPct val="100000"/>
              <a:buNone/>
            </a:pP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 </a:t>
            </a:r>
            <a:r>
              <a:rPr lang="fr-FR" altLang="en-US" sz="2400" dirty="0">
                <a:solidFill>
                  <a:schemeClr val="tx1">
                    <a:lumMod val="85000"/>
                    <a:lumOff val="15000"/>
                  </a:schemeClr>
                </a:solidFill>
                <a:latin typeface="Segoe Condensed" panose="020B0606040200020203" pitchFamily="34" charset="0"/>
                <a:cs typeface="Calibri" panose="020F0502020204030204" pitchFamily="34" charset="0"/>
                <a:hlinkClick r:id="rId3"/>
              </a:rPr>
              <a:t>http://www.who.int/foodsafety/areas_work/food-hygiene/5keys/</a:t>
            </a:r>
            <a:r>
              <a:rPr lang="fr-FR" altLang="en-US" sz="2400" dirty="0">
                <a:solidFill>
                  <a:schemeClr val="tx1">
                    <a:lumMod val="85000"/>
                    <a:lumOff val="15000"/>
                  </a:schemeClr>
                </a:solidFill>
                <a:latin typeface="Segoe Condensed" panose="020B0606040200020203" pitchFamily="34" charset="0"/>
                <a:cs typeface="Calibri" panose="020F0502020204030204" pitchFamily="34" charset="0"/>
              </a:rPr>
              <a:t> </a:t>
            </a:r>
          </a:p>
          <a:p>
            <a:pPr marL="895350" lvl="1" indent="-495300">
              <a:lnSpc>
                <a:spcPct val="80000"/>
              </a:lnSpc>
              <a:buClr>
                <a:srgbClr val="C87700"/>
              </a:buClr>
              <a:buSzPct val="100000"/>
            </a:pPr>
            <a:r>
              <a:rPr lang="en-US" altLang="en-US" sz="2400" dirty="0">
                <a:solidFill>
                  <a:schemeClr val="tx1">
                    <a:lumMod val="85000"/>
                    <a:lumOff val="15000"/>
                  </a:schemeClr>
                </a:solidFill>
                <a:latin typeface="Segoe Condensed" panose="020B0606040200020203" pitchFamily="34" charset="0"/>
                <a:cs typeface="Calibri" panose="020F0502020204030204" pitchFamily="34" charset="0"/>
              </a:rPr>
              <a:t>In times of outbreak, in affected areas, sick animals should not be eaten.</a:t>
            </a:r>
            <a:endParaRPr lang="fr-FR" altLang="en-US" sz="2400" dirty="0">
              <a:solidFill>
                <a:schemeClr val="tx1">
                  <a:lumMod val="85000"/>
                  <a:lumOff val="15000"/>
                </a:schemeClr>
              </a:solidFill>
              <a:latin typeface="Segoe Condensed" panose="020B0606040200020203" pitchFamily="34" charset="0"/>
              <a:cs typeface="Calibri" panose="020F0502020204030204" pitchFamily="34" charset="0"/>
            </a:endParaRPr>
          </a:p>
          <a:p>
            <a:pPr marL="438150" indent="-495300">
              <a:spcBef>
                <a:spcPts val="600"/>
              </a:spcBef>
              <a:spcAft>
                <a:spcPts val="600"/>
              </a:spcAft>
              <a:buClr>
                <a:srgbClr val="C00000"/>
              </a:buClr>
              <a:buSzPct val="100000"/>
              <a:buFont typeface="Calibri" panose="020F0502020204030204" pitchFamily="34" charset="0"/>
              <a:buChar char="●"/>
            </a:pPr>
            <a:endParaRPr lang="fr-FR" altLang="en-US" sz="2400" dirty="0">
              <a:solidFill>
                <a:schemeClr val="tx1"/>
              </a:solidFill>
              <a:latin typeface="Segoe Condensed" panose="020B0606040200020203" pitchFamily="34" charset="0"/>
              <a:cs typeface="Calibri" panose="020F0502020204030204" pitchFamily="34" charset="0"/>
            </a:endParaRPr>
          </a:p>
        </p:txBody>
      </p:sp>
      <p:sp>
        <p:nvSpPr>
          <p:cNvPr id="74755" name="Rectangle 3"/>
          <p:cNvSpPr>
            <a:spLocks noGrp="1" noChangeArrowheads="1"/>
          </p:cNvSpPr>
          <p:nvPr>
            <p:ph type="title"/>
          </p:nvPr>
        </p:nvSpPr>
        <p:spPr>
          <a:xfrm>
            <a:off x="3048001" y="93663"/>
            <a:ext cx="9144000" cy="754062"/>
          </a:xfrm>
          <a:noFill/>
        </p:spPr>
        <p:txBody>
          <a:bodyPr/>
          <a:lstStyle/>
          <a:p>
            <a:r>
              <a:rPr lang="en-GB" sz="3600" b="1" dirty="0">
                <a:latin typeface="Segoe Condensed" panose="020B0606040200020203" pitchFamily="34" charset="0"/>
              </a:rPr>
              <a:t>Reducing risk of animal-to-human transmission</a:t>
            </a:r>
            <a:endParaRPr lang="fr-FR" altLang="en-US" sz="3600" b="1" dirty="0">
              <a:effectLst/>
              <a:latin typeface="Segoe Condensed" panose="020B0606040200020203" pitchFamily="34" charset="0"/>
            </a:endParaRPr>
          </a:p>
        </p:txBody>
      </p:sp>
    </p:spTree>
    <p:extLst>
      <p:ext uri="{BB962C8B-B14F-4D97-AF65-F5344CB8AC3E}">
        <p14:creationId xmlns:p14="http://schemas.microsoft.com/office/powerpoint/2010/main" val="34338991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64517" y="1306286"/>
            <a:ext cx="7748754" cy="4715102"/>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80000"/>
              </a:lnSpc>
              <a:buSzPct val="100000"/>
              <a:buNone/>
            </a:pPr>
            <a:r>
              <a:rPr lang="en-US" altLang="en-US" sz="2800" dirty="0">
                <a:solidFill>
                  <a:schemeClr val="tx1"/>
                </a:solidFill>
                <a:latin typeface="Segoe Condensed" panose="020B0606040200020203" pitchFamily="34" charset="0"/>
                <a:cs typeface="Calibri" panose="020F0502020204030204" pitchFamily="34" charset="0"/>
              </a:rPr>
              <a:t>Reduce the risk of transmission from mosquito to human individually and in the community</a:t>
            </a:r>
            <a:r>
              <a:rPr lang="fr-FR" altLang="en-US" sz="2800" dirty="0">
                <a:solidFill>
                  <a:schemeClr val="tx1"/>
                </a:solidFill>
                <a:latin typeface="Segoe Condensed" panose="020B0606040200020203" pitchFamily="34" charset="0"/>
                <a:cs typeface="Calibri" panose="020F0502020204030204" pitchFamily="34" charset="0"/>
              </a:rPr>
              <a:t> :  </a:t>
            </a:r>
          </a:p>
          <a:p>
            <a:pPr marL="895350" lvl="1" indent="-495300" eaLnBrk="1" hangingPunct="1">
              <a:lnSpc>
                <a:spcPct val="80000"/>
              </a:lnSpc>
              <a:buSzPct val="100000"/>
            </a:pPr>
            <a:r>
              <a:rPr lang="en-US" altLang="en-US" sz="2400" dirty="0">
                <a:solidFill>
                  <a:schemeClr val="tx1"/>
                </a:solidFill>
                <a:latin typeface="Segoe Condensed" panose="020B0606040200020203" pitchFamily="34" charset="0"/>
                <a:cs typeface="Calibri" panose="020F0502020204030204" pitchFamily="34" charset="0"/>
              </a:rPr>
              <a:t>Through the use of  Insecticide-treated bed nets (ITNs)</a:t>
            </a:r>
            <a:r>
              <a:rPr lang="fr-FR" altLang="en-US" sz="2400" dirty="0">
                <a:solidFill>
                  <a:schemeClr val="tx1"/>
                </a:solidFill>
                <a:latin typeface="Segoe Condensed" panose="020B0606040200020203" pitchFamily="34" charset="0"/>
                <a:cs typeface="Calibri" panose="020F0502020204030204" pitchFamily="34" charset="0"/>
              </a:rPr>
              <a:t>. </a:t>
            </a:r>
          </a:p>
          <a:p>
            <a:pPr marL="895350" lvl="1" indent="-495300" eaLnBrk="1" hangingPunct="1">
              <a:lnSpc>
                <a:spcPct val="80000"/>
              </a:lnSpc>
              <a:buSzPct val="100000"/>
            </a:pPr>
            <a:r>
              <a:rPr lang="en-US" altLang="en-US" sz="2400" dirty="0">
                <a:solidFill>
                  <a:schemeClr val="tx1"/>
                </a:solidFill>
                <a:latin typeface="Segoe Condensed" panose="020B0606040200020203" pitchFamily="34" charset="0"/>
                <a:cs typeface="Calibri" panose="020F0502020204030204" pitchFamily="34" charset="0"/>
              </a:rPr>
              <a:t>Through the use of repellents if available</a:t>
            </a:r>
            <a:r>
              <a:rPr lang="fr-FR" altLang="en-US" sz="2400" dirty="0">
                <a:solidFill>
                  <a:schemeClr val="tx1"/>
                </a:solidFill>
                <a:latin typeface="Segoe Condensed" panose="020B0606040200020203" pitchFamily="34" charset="0"/>
                <a:cs typeface="Calibri" panose="020F0502020204030204" pitchFamily="34" charset="0"/>
              </a:rPr>
              <a:t>. </a:t>
            </a:r>
          </a:p>
          <a:p>
            <a:pPr marL="895350" lvl="1" indent="-495300" eaLnBrk="1" hangingPunct="1">
              <a:lnSpc>
                <a:spcPct val="80000"/>
              </a:lnSpc>
              <a:buSzPct val="100000"/>
            </a:pPr>
            <a:r>
              <a:rPr lang="en-US" altLang="en-US" sz="2400" dirty="0">
                <a:solidFill>
                  <a:schemeClr val="tx1"/>
                </a:solidFill>
                <a:latin typeface="Segoe Condensed" panose="020B0606040200020203" pitchFamily="34" charset="0"/>
                <a:cs typeface="Calibri" panose="020F0502020204030204" pitchFamily="34" charset="0"/>
              </a:rPr>
              <a:t>By the use of clothing in light colors (pants and long-sleeve shirts).</a:t>
            </a:r>
            <a:endParaRPr lang="fr-FR" altLang="en-US" sz="2400" dirty="0">
              <a:solidFill>
                <a:schemeClr val="tx1"/>
              </a:solidFill>
              <a:latin typeface="Segoe Condensed" panose="020B0606040200020203" pitchFamily="34" charset="0"/>
              <a:cs typeface="Calibri" panose="020F0502020204030204" pitchFamily="34" charset="0"/>
            </a:endParaRPr>
          </a:p>
          <a:p>
            <a:pPr marL="895350" lvl="1" indent="-495300" eaLnBrk="1" hangingPunct="1">
              <a:lnSpc>
                <a:spcPct val="80000"/>
              </a:lnSpc>
              <a:buSzPct val="100000"/>
            </a:pPr>
            <a:r>
              <a:rPr lang="en-US" altLang="en-US" sz="2400" dirty="0">
                <a:solidFill>
                  <a:schemeClr val="tx1"/>
                </a:solidFill>
                <a:latin typeface="Segoe Condensed" panose="020B0606040200020203" pitchFamily="34" charset="0"/>
                <a:cs typeface="Calibri" panose="020F0502020204030204" pitchFamily="34" charset="0"/>
              </a:rPr>
              <a:t>By avoiding outdoor activities during the height of mosquito activity periods</a:t>
            </a:r>
            <a:r>
              <a:rPr lang="fr-FR" altLang="en-US" sz="2400" dirty="0">
                <a:solidFill>
                  <a:schemeClr val="tx1"/>
                </a:solidFill>
                <a:latin typeface="Segoe Condensed" panose="020B0606040200020203" pitchFamily="34" charset="0"/>
                <a:cs typeface="Calibri" panose="020F0502020204030204" pitchFamily="34" charset="0"/>
              </a:rPr>
              <a:t>.</a:t>
            </a:r>
          </a:p>
          <a:p>
            <a:pPr marL="0" indent="0" eaLnBrk="1" hangingPunct="1">
              <a:lnSpc>
                <a:spcPct val="80000"/>
              </a:lnSpc>
              <a:buSzPct val="100000"/>
              <a:buNone/>
            </a:pPr>
            <a:endParaRPr lang="en-US" altLang="en-US" sz="2800" dirty="0">
              <a:solidFill>
                <a:schemeClr val="tx1"/>
              </a:solidFill>
              <a:latin typeface="Segoe Condensed" panose="020B0606040200020203" pitchFamily="34" charset="0"/>
              <a:cs typeface="Calibri" panose="020F0502020204030204" pitchFamily="34" charset="0"/>
            </a:endParaRPr>
          </a:p>
          <a:p>
            <a:pPr marL="0" indent="0" eaLnBrk="1" hangingPunct="1">
              <a:lnSpc>
                <a:spcPct val="80000"/>
              </a:lnSpc>
              <a:buSzPct val="100000"/>
              <a:buNone/>
            </a:pPr>
            <a:r>
              <a:rPr lang="en-US" altLang="en-US" sz="2800" dirty="0">
                <a:solidFill>
                  <a:schemeClr val="tx1"/>
                </a:solidFill>
                <a:latin typeface="Segoe Condensed" panose="020B0606040200020203" pitchFamily="34" charset="0"/>
                <a:cs typeface="Calibri" panose="020F0502020204030204" pitchFamily="34" charset="0"/>
              </a:rPr>
              <a:t>Implement </a:t>
            </a:r>
            <a:r>
              <a:rPr lang="en-US" altLang="en-US" sz="2800" b="1" dirty="0">
                <a:solidFill>
                  <a:schemeClr val="tx1"/>
                </a:solidFill>
                <a:latin typeface="Segoe Condensed" panose="020B0606040200020203" pitchFamily="34" charset="0"/>
                <a:cs typeface="Calibri" panose="020F0502020204030204" pitchFamily="34" charset="0"/>
              </a:rPr>
              <a:t>appropriate vector control program based on the results of entomological investigations</a:t>
            </a:r>
            <a:r>
              <a:rPr lang="en-US" altLang="en-US" sz="2800" dirty="0">
                <a:solidFill>
                  <a:schemeClr val="tx1"/>
                </a:solidFill>
                <a:latin typeface="Segoe Condensed" panose="020B0606040200020203" pitchFamily="34" charset="0"/>
                <a:cs typeface="Calibri" panose="020F0502020204030204" pitchFamily="34" charset="0"/>
              </a:rPr>
              <a:t>.</a:t>
            </a:r>
            <a:r>
              <a:rPr lang="fr-FR" altLang="en-US" sz="2800" dirty="0">
                <a:solidFill>
                  <a:schemeClr val="tx1"/>
                </a:solidFill>
                <a:latin typeface="Segoe Condensed" panose="020B0606040200020203" pitchFamily="34" charset="0"/>
                <a:cs typeface="Calibri" panose="020F0502020204030204" pitchFamily="34" charset="0"/>
              </a:rPr>
              <a:t> </a:t>
            </a:r>
          </a:p>
        </p:txBody>
      </p:sp>
      <p:sp>
        <p:nvSpPr>
          <p:cNvPr id="74755" name="Rectangle 3"/>
          <p:cNvSpPr>
            <a:spLocks noGrp="1" noChangeArrowheads="1"/>
          </p:cNvSpPr>
          <p:nvPr>
            <p:ph type="title"/>
          </p:nvPr>
        </p:nvSpPr>
        <p:spPr>
          <a:xfrm>
            <a:off x="3124200" y="84138"/>
            <a:ext cx="9173547" cy="754062"/>
          </a:xfrm>
          <a:noFill/>
        </p:spPr>
        <p:txBody>
          <a:bodyPr/>
          <a:lstStyle/>
          <a:p>
            <a:r>
              <a:rPr lang="en-US" altLang="en-US" sz="3400" b="1" dirty="0">
                <a:latin typeface="Segoe Condensed" panose="020B0606040200020203" pitchFamily="34" charset="0"/>
              </a:rPr>
              <a:t>Reducing risk of mosquito-to-human transmission</a:t>
            </a:r>
            <a:endParaRPr lang="fr-FR" altLang="en-US" sz="3400" b="1" dirty="0">
              <a:effectLst/>
              <a:latin typeface="Segoe Condensed" panose="020B0606040200020203" pitchFamily="34" charset="0"/>
            </a:endParaRPr>
          </a:p>
        </p:txBody>
      </p:sp>
      <p:pic>
        <p:nvPicPr>
          <p:cNvPr id="4" name="Picture Placeholder 21"/>
          <p:cNvPicPr>
            <a:picLocks noChangeAspect="1"/>
          </p:cNvPicPr>
          <p:nvPr/>
        </p:nvPicPr>
        <p:blipFill>
          <a:blip r:embed="rId3" cstate="print">
            <a:extLst>
              <a:ext uri="{28A0092B-C50C-407E-A947-70E740481C1C}">
                <a14:useLocalDpi xmlns:a14="http://schemas.microsoft.com/office/drawing/2010/main" val="0"/>
              </a:ext>
            </a:extLst>
          </a:blip>
          <a:srcRect l="8128" r="8128"/>
          <a:stretch>
            <a:fillRect/>
          </a:stretch>
        </p:blipFill>
        <p:spPr>
          <a:xfrm>
            <a:off x="8287935" y="2213700"/>
            <a:ext cx="3564000" cy="2615069"/>
          </a:xfrm>
          <a:prstGeom prst="rect">
            <a:avLst/>
          </a:prstGeom>
        </p:spPr>
      </p:pic>
    </p:spTree>
    <p:extLst>
      <p:ext uri="{BB962C8B-B14F-4D97-AF65-F5344CB8AC3E}">
        <p14:creationId xmlns:p14="http://schemas.microsoft.com/office/powerpoint/2010/main" val="38669369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64518" y="1061357"/>
            <a:ext cx="7208129" cy="1889661"/>
          </a:xfrm>
          <a:solidFill>
            <a:schemeClr val="bg1"/>
          </a:solidFill>
        </p:spPr>
        <p:txBody>
          <a:bodyPr lIns="90488" tIns="44450" rIns="90488" bIns="44450"/>
          <a:lstStyle/>
          <a:p>
            <a:pPr eaLnBrk="1" hangingPunct="1">
              <a:lnSpc>
                <a:spcPct val="80000"/>
              </a:lnSpc>
              <a:buSzPct val="100000"/>
            </a:pPr>
            <a:r>
              <a:rPr lang="en-US" altLang="en-US" sz="2800" dirty="0">
                <a:solidFill>
                  <a:schemeClr val="tx1"/>
                </a:solidFill>
                <a:latin typeface="Segoe Condensed" panose="020B0606040200020203" pitchFamily="34" charset="0"/>
                <a:cs typeface="Calibri" panose="020F0502020204030204" pitchFamily="34" charset="0"/>
              </a:rPr>
              <a:t>Outbreaks of RVF in animals can be avoided if </a:t>
            </a:r>
            <a:r>
              <a:rPr lang="en-US" altLang="en-US" sz="2800" b="1" dirty="0">
                <a:solidFill>
                  <a:schemeClr val="tx1"/>
                </a:solidFill>
                <a:latin typeface="Segoe Condensed" panose="020B0606040200020203" pitchFamily="34" charset="0"/>
                <a:cs typeface="Calibri" panose="020F0502020204030204" pitchFamily="34" charset="0"/>
              </a:rPr>
              <a:t>there is an ongoing mass vaccination program </a:t>
            </a:r>
            <a:r>
              <a:rPr lang="en-US" altLang="en-US" sz="2800" dirty="0">
                <a:solidFill>
                  <a:schemeClr val="tx1"/>
                </a:solidFill>
                <a:latin typeface="Segoe Condensed" panose="020B0606040200020203" pitchFamily="34" charset="0"/>
                <a:cs typeface="Calibri" panose="020F0502020204030204" pitchFamily="34" charset="0"/>
              </a:rPr>
              <a:t>in place.</a:t>
            </a:r>
          </a:p>
          <a:p>
            <a:pPr eaLnBrk="1" hangingPunct="1">
              <a:lnSpc>
                <a:spcPct val="80000"/>
              </a:lnSpc>
              <a:buSzPct val="100000"/>
            </a:pPr>
            <a:r>
              <a:rPr lang="en-US" altLang="en-US" sz="2800" dirty="0">
                <a:solidFill>
                  <a:schemeClr val="tx1"/>
                </a:solidFill>
                <a:latin typeface="Segoe Condensed" panose="020B0606040200020203" pitchFamily="34" charset="0"/>
                <a:cs typeface="Calibri" panose="020F0502020204030204" pitchFamily="34" charset="0"/>
              </a:rPr>
              <a:t>Animal vaccination must be applied </a:t>
            </a:r>
            <a:r>
              <a:rPr lang="en-US" altLang="en-US" sz="2800" b="1" u="sng" dirty="0">
                <a:solidFill>
                  <a:schemeClr val="tx1"/>
                </a:solidFill>
                <a:latin typeface="Segoe Condensed" panose="020B0606040200020203" pitchFamily="34" charset="0"/>
                <a:cs typeface="Calibri" panose="020F0502020204030204" pitchFamily="34" charset="0"/>
              </a:rPr>
              <a:t>before</a:t>
            </a:r>
            <a:r>
              <a:rPr lang="en-US" altLang="en-US" sz="2800" b="1" dirty="0">
                <a:solidFill>
                  <a:schemeClr val="tx1"/>
                </a:solidFill>
                <a:latin typeface="Segoe Condensed" panose="020B0606040200020203" pitchFamily="34" charset="0"/>
                <a:cs typeface="Calibri" panose="020F0502020204030204" pitchFamily="34" charset="0"/>
              </a:rPr>
              <a:t> the beginning of a foci to prevent an outbreak</a:t>
            </a:r>
            <a:r>
              <a:rPr lang="en-US" altLang="en-US" sz="2800" dirty="0">
                <a:solidFill>
                  <a:schemeClr val="tx1"/>
                </a:solidFill>
                <a:latin typeface="Segoe Condensed" panose="020B0606040200020203" pitchFamily="34" charset="0"/>
                <a:cs typeface="Calibri" panose="020F0502020204030204" pitchFamily="34" charset="0"/>
              </a:rPr>
              <a:t>.</a:t>
            </a:r>
            <a:endParaRPr lang="en-GB" altLang="en-US" sz="2400" b="0" dirty="0">
              <a:solidFill>
                <a:schemeClr val="tx1"/>
              </a:solidFill>
              <a:latin typeface="Segoe Condensed" panose="020B0606040200020203" pitchFamily="34" charset="0"/>
              <a:cs typeface="Calibri" panose="020F0502020204030204" pitchFamily="34" charset="0"/>
            </a:endParaRPr>
          </a:p>
        </p:txBody>
      </p:sp>
      <p:sp>
        <p:nvSpPr>
          <p:cNvPr id="74755" name="Rectangle 3"/>
          <p:cNvSpPr>
            <a:spLocks noGrp="1" noChangeArrowheads="1"/>
          </p:cNvSpPr>
          <p:nvPr>
            <p:ph type="title"/>
          </p:nvPr>
        </p:nvSpPr>
        <p:spPr>
          <a:xfrm>
            <a:off x="3290207" y="89584"/>
            <a:ext cx="8596994" cy="754062"/>
          </a:xfrm>
          <a:noFill/>
        </p:spPr>
        <p:txBody>
          <a:bodyPr/>
          <a:lstStyle/>
          <a:p>
            <a:r>
              <a:rPr lang="en-US" altLang="en-US" sz="3600" b="1" dirty="0">
                <a:latin typeface="Segoe Condensed" panose="020B0606040200020203" pitchFamily="34" charset="0"/>
              </a:rPr>
              <a:t>Control RVF outbreak in domestic animals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533" y="1135743"/>
            <a:ext cx="4068000" cy="245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67283" y="3258755"/>
            <a:ext cx="10447328" cy="3256345"/>
          </a:xfrm>
          <a:prstGeom prst="rect">
            <a:avLst/>
          </a:prstGeom>
          <a:noFill/>
        </p:spPr>
        <p:txBody>
          <a:bodyPr vert="horz" lIns="90488" tIns="44450" rIns="90488" bIns="44450" rtlCol="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0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0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Clr>
                <a:srgbClr val="DC6422"/>
              </a:buClr>
              <a:buSzPct val="100000"/>
              <a:buFont typeface="Wingdings" panose="05000000000000000000" pitchFamily="2" charset="2"/>
              <a:buNone/>
            </a:pPr>
            <a:r>
              <a:rPr lang="en-GB" altLang="en-US" sz="2800" u="sng" dirty="0">
                <a:solidFill>
                  <a:schemeClr val="tx1"/>
                </a:solidFill>
                <a:latin typeface="Segoe Condensed" panose="020B0606040200020203" pitchFamily="34" charset="0"/>
                <a:cs typeface="Calibri" panose="020F0502020204030204" pitchFamily="34" charset="0"/>
              </a:rPr>
              <a:t>If an </a:t>
            </a:r>
            <a:r>
              <a:rPr lang="en-GB" altLang="en-US" sz="2800" b="1" u="sng" dirty="0">
                <a:solidFill>
                  <a:schemeClr val="tx1"/>
                </a:solidFill>
                <a:latin typeface="Segoe Condensed" panose="020B0606040200020203" pitchFamily="34" charset="0"/>
                <a:cs typeface="Calibri" panose="020F0502020204030204" pitchFamily="34" charset="0"/>
              </a:rPr>
              <a:t>RVF animal outbreak is suspected </a:t>
            </a:r>
            <a:endParaRPr lang="en-GB" altLang="en-US" sz="2800" dirty="0">
              <a:solidFill>
                <a:schemeClr val="tx1"/>
              </a:solidFill>
              <a:latin typeface="Segoe Condensed" panose="020B0606040200020203" pitchFamily="34" charset="0"/>
              <a:cs typeface="Calibri" panose="020F0502020204030204" pitchFamily="34" charset="0"/>
            </a:endParaRPr>
          </a:p>
          <a:p>
            <a:pPr marL="895350" lvl="1" indent="-495300">
              <a:spcBef>
                <a:spcPts val="0"/>
              </a:spcBef>
              <a:buClr>
                <a:srgbClr val="C87700"/>
              </a:buClr>
              <a:buSzPct val="100000"/>
              <a:buFont typeface="Arial" panose="020B0604020202020204" pitchFamily="34" charset="0"/>
              <a:buChar char="•"/>
            </a:pPr>
            <a:r>
              <a:rPr lang="en-GB" altLang="en-US" sz="2400" dirty="0">
                <a:solidFill>
                  <a:schemeClr val="tx1"/>
                </a:solidFill>
                <a:latin typeface="Segoe Condensed" panose="020B0606040200020203" pitchFamily="34" charset="0"/>
                <a:cs typeface="Calibri" panose="020F0502020204030204" pitchFamily="34" charset="0"/>
              </a:rPr>
              <a:t>Quarantine local animals;  </a:t>
            </a:r>
          </a:p>
          <a:p>
            <a:pPr marL="895350" lvl="1" indent="-495300">
              <a:spcBef>
                <a:spcPts val="0"/>
              </a:spcBef>
              <a:buClr>
                <a:srgbClr val="C87700"/>
              </a:buClr>
              <a:buSzPct val="100000"/>
              <a:buFont typeface="Arial" panose="020B0604020202020204" pitchFamily="34" charset="0"/>
              <a:buChar char="•"/>
            </a:pPr>
            <a:r>
              <a:rPr lang="en-US" altLang="en-US" sz="2400" dirty="0">
                <a:solidFill>
                  <a:schemeClr val="tx1"/>
                </a:solidFill>
                <a:latin typeface="Segoe Condensed" panose="020B0606040200020203" pitchFamily="34" charset="0"/>
                <a:cs typeface="Calibri" panose="020F0502020204030204" pitchFamily="34" charset="0"/>
              </a:rPr>
              <a:t>Limit and/or prohibit movements of animals from affected areas to disease-free areas;</a:t>
            </a:r>
          </a:p>
          <a:p>
            <a:pPr marL="895350" lvl="1" indent="-495300">
              <a:spcBef>
                <a:spcPts val="0"/>
              </a:spcBef>
              <a:buClr>
                <a:srgbClr val="C87700"/>
              </a:buClr>
              <a:buSzPct val="100000"/>
              <a:buFont typeface="Arial" panose="020B0604020202020204" pitchFamily="34" charset="0"/>
              <a:buChar char="•"/>
            </a:pPr>
            <a:r>
              <a:rPr lang="en-US" altLang="en-US" sz="2400" dirty="0">
                <a:solidFill>
                  <a:schemeClr val="tx1"/>
                </a:solidFill>
                <a:latin typeface="Segoe Condensed" panose="020B0606040200020203" pitchFamily="34" charset="0"/>
                <a:cs typeface="Calibri" panose="020F0502020204030204" pitchFamily="34" charset="0"/>
              </a:rPr>
              <a:t>Establish a system of active animal surveillance to serve as an early warning for veterinary and human health authorities,</a:t>
            </a:r>
            <a:endParaRPr lang="en-GB" altLang="en-US" sz="2400" dirty="0">
              <a:solidFill>
                <a:schemeClr val="tx1"/>
              </a:solidFill>
              <a:latin typeface="Segoe Condensed" panose="020B0606040200020203" pitchFamily="34" charset="0"/>
              <a:cs typeface="Calibri" panose="020F0502020204030204" pitchFamily="34" charset="0"/>
            </a:endParaRPr>
          </a:p>
          <a:p>
            <a:pPr marL="895350" lvl="1" indent="-495300">
              <a:spcBef>
                <a:spcPts val="0"/>
              </a:spcBef>
              <a:buClr>
                <a:srgbClr val="C87700"/>
              </a:buClr>
              <a:buSzPct val="100000"/>
              <a:buFont typeface="Arial" panose="020B0604020202020204" pitchFamily="34" charset="0"/>
              <a:buChar char="•"/>
            </a:pPr>
            <a:r>
              <a:rPr lang="en-US" altLang="en-US" sz="2400" b="1" dirty="0">
                <a:solidFill>
                  <a:schemeClr val="tx1"/>
                </a:solidFill>
                <a:latin typeface="Segoe Condensed" panose="020B0606040200020203" pitchFamily="34" charset="0"/>
                <a:cs typeface="Calibri" panose="020F0502020204030204" pitchFamily="34" charset="0"/>
              </a:rPr>
              <a:t>DO NOT vaccinate during the epizootic due to the high risk of intensifying the outbreak </a:t>
            </a:r>
            <a:r>
              <a:rPr lang="en-US" altLang="en-US" sz="2400" dirty="0">
                <a:solidFill>
                  <a:schemeClr val="tx1"/>
                </a:solidFill>
                <a:latin typeface="Segoe Condensed" panose="020B0606040200020203" pitchFamily="34" charset="0"/>
                <a:cs typeface="Calibri" panose="020F0502020204030204" pitchFamily="34" charset="0"/>
              </a:rPr>
              <a:t>(animal health workers may, inadvertently, transmit the virus through the use of multi-dose vials and the re-use of needles and syringes).</a:t>
            </a:r>
            <a:endParaRPr lang="en-GB" altLang="en-US" sz="2400" dirty="0">
              <a:solidFill>
                <a:schemeClr val="tx1"/>
              </a:solidFill>
              <a:latin typeface="Segoe Condensed" panose="020B0606040200020203" pitchFamily="34" charset="0"/>
              <a:cs typeface="Calibri" panose="020F0502020204030204" pitchFamily="34" charset="0"/>
            </a:endParaRPr>
          </a:p>
        </p:txBody>
      </p:sp>
    </p:spTree>
    <p:extLst>
      <p:ext uri="{BB962C8B-B14F-4D97-AF65-F5344CB8AC3E}">
        <p14:creationId xmlns:p14="http://schemas.microsoft.com/office/powerpoint/2010/main" val="4478882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3" y="61200"/>
            <a:ext cx="8548182" cy="769956"/>
          </a:xfrm>
        </p:spPr>
        <p:txBody>
          <a:bodyPr/>
          <a:lstStyle/>
          <a:p>
            <a:r>
              <a:rPr lang="en-US" sz="3600" b="1" dirty="0">
                <a:latin typeface="Segoe Condensed" panose="020B0606040200020203" pitchFamily="34" charset="0"/>
              </a:rPr>
              <a:t>Controlling infection in health-care settings</a:t>
            </a:r>
          </a:p>
        </p:txBody>
      </p:sp>
      <p:sp>
        <p:nvSpPr>
          <p:cNvPr id="3" name="Text Placeholder 2"/>
          <p:cNvSpPr>
            <a:spLocks noGrp="1"/>
          </p:cNvSpPr>
          <p:nvPr>
            <p:ph idx="1"/>
          </p:nvPr>
        </p:nvSpPr>
        <p:spPr>
          <a:xfrm>
            <a:off x="147385" y="1118507"/>
            <a:ext cx="11807051" cy="4650281"/>
          </a:xfrm>
        </p:spPr>
        <p:txBody>
          <a:bodyPr/>
          <a:lstStyle/>
          <a:p>
            <a:pPr>
              <a:lnSpc>
                <a:spcPct val="100000"/>
              </a:lnSpc>
              <a:spcBef>
                <a:spcPts val="600"/>
              </a:spcBef>
              <a:spcAft>
                <a:spcPts val="600"/>
              </a:spcAft>
            </a:pPr>
            <a:r>
              <a:rPr lang="en-US" sz="2800" b="1" dirty="0">
                <a:latin typeface="Segoe Condensed" panose="020B0606040200020203" pitchFamily="34" charset="0"/>
              </a:rPr>
              <a:t>No person-to-person transmission of RVF virus </a:t>
            </a:r>
            <a:r>
              <a:rPr lang="en-US" sz="2800" dirty="0">
                <a:latin typeface="Segoe Condensed" panose="020B0606040200020203" pitchFamily="34" charset="0"/>
              </a:rPr>
              <a:t>has been documented to date. </a:t>
            </a:r>
          </a:p>
          <a:p>
            <a:pPr>
              <a:lnSpc>
                <a:spcPct val="100000"/>
              </a:lnSpc>
              <a:spcBef>
                <a:spcPts val="600"/>
              </a:spcBef>
              <a:spcAft>
                <a:spcPts val="600"/>
              </a:spcAft>
            </a:pPr>
            <a:r>
              <a:rPr lang="en-GB" sz="2800" dirty="0">
                <a:latin typeface="Segoe Condensed" panose="020B0606040200020203" pitchFamily="34" charset="0"/>
              </a:rPr>
              <a:t>Implement </a:t>
            </a:r>
            <a:r>
              <a:rPr lang="en-GB" sz="2800" b="1" dirty="0">
                <a:latin typeface="Segoe Condensed" panose="020B0606040200020203" pitchFamily="34" charset="0"/>
              </a:rPr>
              <a:t>Standard Precautions with all patients </a:t>
            </a:r>
            <a:r>
              <a:rPr lang="en-GB" sz="2800" dirty="0">
                <a:latin typeface="Segoe Condensed" panose="020B0606040200020203" pitchFamily="34" charset="0"/>
              </a:rPr>
              <a:t>– regardless of their diagnosis – in all work practices at all times including safe injection practices. </a:t>
            </a:r>
            <a:r>
              <a:rPr lang="en-GB" sz="2800" dirty="0">
                <a:solidFill>
                  <a:srgbClr val="0000FF"/>
                </a:solidFill>
                <a:latin typeface="Segoe Condensed" panose="020B0606040200020203" pitchFamily="34" charset="0"/>
                <a:hlinkClick r:id="rId2"/>
              </a:rPr>
              <a:t>http://www.who.int/csr/resources/publications/standardprecautions/en/index.html</a:t>
            </a:r>
            <a:r>
              <a:rPr lang="en-GB" sz="2800" dirty="0">
                <a:solidFill>
                  <a:srgbClr val="0000FF"/>
                </a:solidFill>
                <a:latin typeface="Segoe Condensed" panose="020B0606040200020203" pitchFamily="34" charset="0"/>
              </a:rPr>
              <a:t>  </a:t>
            </a:r>
          </a:p>
          <a:p>
            <a:pPr>
              <a:lnSpc>
                <a:spcPct val="100000"/>
              </a:lnSpc>
              <a:spcBef>
                <a:spcPts val="600"/>
              </a:spcBef>
              <a:spcAft>
                <a:spcPts val="600"/>
              </a:spcAft>
            </a:pPr>
            <a:r>
              <a:rPr lang="en-GB" sz="2800" dirty="0">
                <a:latin typeface="Segoe Condensed" panose="020B0606040200020203" pitchFamily="34" charset="0"/>
              </a:rPr>
              <a:t>Laboratory workers are also at risk. Samples taken from </a:t>
            </a:r>
            <a:r>
              <a:rPr lang="en-GB" sz="2800" b="1" dirty="0">
                <a:latin typeface="Segoe Condensed" panose="020B0606040200020203" pitchFamily="34" charset="0"/>
              </a:rPr>
              <a:t>suspected human RVF cases for diagnosis should be handled by trained staff and processed in suitably equipped laboratories.</a:t>
            </a:r>
          </a:p>
          <a:p>
            <a:pPr marL="0" indent="0">
              <a:lnSpc>
                <a:spcPct val="100000"/>
              </a:lnSpc>
              <a:spcBef>
                <a:spcPts val="600"/>
              </a:spcBef>
              <a:spcAft>
                <a:spcPts val="600"/>
              </a:spcAft>
              <a:buNone/>
            </a:pPr>
            <a:endParaRPr lang="en-GB" sz="2600" b="1" dirty="0">
              <a:latin typeface="Segoe Condensed" panose="020B0606040200020203" pitchFamily="34" charset="0"/>
            </a:endParaRPr>
          </a:p>
        </p:txBody>
      </p:sp>
    </p:spTree>
    <p:extLst>
      <p:ext uri="{BB962C8B-B14F-4D97-AF65-F5344CB8AC3E}">
        <p14:creationId xmlns:p14="http://schemas.microsoft.com/office/powerpoint/2010/main" val="1070413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87503" y="24277"/>
            <a:ext cx="8832962" cy="936776"/>
          </a:xfrm>
          <a:prstGeom prst="rect">
            <a:avLst/>
          </a:prstGeom>
        </p:spPr>
        <p:txBody>
          <a:bodyPr/>
          <a:lstStyle/>
          <a:p>
            <a:r>
              <a:rPr lang="en-US" sz="4400" b="1" dirty="0">
                <a:latin typeface="Segoe Condensed" panose="020B0606040200020203" pitchFamily="34" charset="0"/>
              </a:rPr>
              <a:t>Learning objectives</a:t>
            </a:r>
          </a:p>
        </p:txBody>
      </p:sp>
      <p:sp>
        <p:nvSpPr>
          <p:cNvPr id="2" name="Text Placeholder 1"/>
          <p:cNvSpPr>
            <a:spLocks noGrp="1"/>
          </p:cNvSpPr>
          <p:nvPr>
            <p:ph type="body" sz="quarter" idx="10"/>
          </p:nvPr>
        </p:nvSpPr>
        <p:spPr>
          <a:xfrm>
            <a:off x="415652" y="2050097"/>
            <a:ext cx="6702079" cy="3400974"/>
          </a:xfrm>
        </p:spPr>
        <p:txBody>
          <a:bodyPr/>
          <a:lstStyle/>
          <a:p>
            <a:pPr defTabSz="1042988">
              <a:lnSpc>
                <a:spcPct val="100000"/>
              </a:lnSpc>
              <a:spcBef>
                <a:spcPts val="600"/>
              </a:spcBef>
              <a:spcAft>
                <a:spcPts val="600"/>
              </a:spcAft>
            </a:pPr>
            <a:r>
              <a:rPr lang="en-US" sz="2800" dirty="0">
                <a:latin typeface="Segoe Condensed" panose="020B0606040200020203" pitchFamily="34" charset="0"/>
              </a:rPr>
              <a:t>Describe signs, symptoms, and transmission routes of Rift Valley fever (RVF) </a:t>
            </a:r>
          </a:p>
          <a:p>
            <a:pPr defTabSz="1042988">
              <a:lnSpc>
                <a:spcPct val="100000"/>
              </a:lnSpc>
              <a:spcBef>
                <a:spcPts val="600"/>
              </a:spcBef>
              <a:spcAft>
                <a:spcPts val="600"/>
              </a:spcAft>
            </a:pPr>
            <a:r>
              <a:rPr lang="en-US" sz="2800" dirty="0">
                <a:latin typeface="Segoe Condensed" panose="020B0606040200020203" pitchFamily="34" charset="0"/>
              </a:rPr>
              <a:t>List main prevention and control measures</a:t>
            </a:r>
          </a:p>
          <a:p>
            <a:pPr defTabSz="1042988">
              <a:lnSpc>
                <a:spcPct val="100000"/>
              </a:lnSpc>
              <a:spcBef>
                <a:spcPts val="600"/>
              </a:spcBef>
              <a:spcAft>
                <a:spcPts val="600"/>
              </a:spcAft>
            </a:pPr>
            <a:r>
              <a:rPr lang="en-US" sz="2800" dirty="0">
                <a:latin typeface="Segoe Condensed" panose="020B0606040200020203" pitchFamily="34" charset="0"/>
              </a:rPr>
              <a:t>Describe areas where Rift Valley fever is a public health concern.</a:t>
            </a:r>
          </a:p>
        </p:txBody>
      </p:sp>
      <p:sp>
        <p:nvSpPr>
          <p:cNvPr id="4" name="Picture Placeholder 3"/>
          <p:cNvSpPr>
            <a:spLocks noGrp="1"/>
          </p:cNvSpPr>
          <p:nvPr>
            <p:ph type="pic" sz="quarter" idx="11"/>
          </p:nvPr>
        </p:nvSpPr>
        <p:spPr>
          <a:xfrm>
            <a:off x="7824537" y="1822990"/>
            <a:ext cx="4115825" cy="3822898"/>
          </a:xfrm>
        </p:spPr>
        <p:txBody>
          <a:bodyPr/>
          <a:lstStyle/>
          <a:p>
            <a:endParaRPr lang="en-GB"/>
          </a:p>
        </p:txBody>
      </p:sp>
      <p:pic>
        <p:nvPicPr>
          <p:cNvPr id="3" name="Picture 3" descr="E:\25Jan2018\@A-Datas25Jan2018\3 RIFT VALLEY FEVER\RVF Trainings\X_Archived_doc\Kenya2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711" y="1945010"/>
            <a:ext cx="3888000" cy="349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97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25108" y="1254516"/>
            <a:ext cx="6508462" cy="4836567"/>
          </a:xfrm>
        </p:spPr>
        <p:txBody>
          <a:bodyPr/>
          <a:lstStyle/>
          <a:p>
            <a:r>
              <a:rPr lang="en-US" sz="2800" dirty="0">
                <a:solidFill>
                  <a:schemeClr val="tx1"/>
                </a:solidFill>
                <a:latin typeface="Segoe Condensed" panose="020B0606040200020203" pitchFamily="34" charset="0"/>
                <a:ea typeface="Arial" charset="0"/>
                <a:cs typeface="Arial" charset="0"/>
              </a:rPr>
              <a:t>Difficult to diagnose and to treat severe cases.</a:t>
            </a:r>
          </a:p>
          <a:p>
            <a:r>
              <a:rPr lang="en-US" sz="2800" dirty="0">
                <a:solidFill>
                  <a:schemeClr val="tx1"/>
                </a:solidFill>
                <a:latin typeface="Segoe Condensed" panose="020B0606040200020203" pitchFamily="34" charset="0"/>
                <a:ea typeface="Arial" charset="0"/>
                <a:cs typeface="Arial" charset="0"/>
              </a:rPr>
              <a:t>98% cases are asymptomatic.</a:t>
            </a:r>
          </a:p>
          <a:p>
            <a:r>
              <a:rPr lang="en-US" sz="2800" dirty="0">
                <a:solidFill>
                  <a:schemeClr val="tx1"/>
                </a:solidFill>
                <a:latin typeface="Segoe Condensed" panose="020B0606040200020203" pitchFamily="34" charset="0"/>
                <a:ea typeface="Arial" charset="0"/>
                <a:cs typeface="Arial" charset="0"/>
              </a:rPr>
              <a:t>Multiple mosquito vectors may be involved.</a:t>
            </a:r>
          </a:p>
          <a:p>
            <a:endParaRPr lang="en-US" sz="2800" dirty="0">
              <a:solidFill>
                <a:schemeClr val="tx1"/>
              </a:solidFill>
              <a:latin typeface="Segoe Condensed" panose="020B0606040200020203" pitchFamily="34" charset="0"/>
              <a:ea typeface="Arial" charset="0"/>
              <a:cs typeface="Arial" charset="0"/>
            </a:endParaRPr>
          </a:p>
          <a:p>
            <a:r>
              <a:rPr lang="en-US" altLang="en-US" sz="2800" dirty="0">
                <a:solidFill>
                  <a:schemeClr val="tx1"/>
                </a:solidFill>
                <a:latin typeface="Segoe Condensed" panose="020B0606040200020203" pitchFamily="34" charset="0"/>
                <a:ea typeface="Arial" charset="0"/>
                <a:cs typeface="Arial" charset="0"/>
              </a:rPr>
              <a:t>Large economic impact on countries animal trade may not encourage prompt reporting.</a:t>
            </a:r>
          </a:p>
          <a:p>
            <a:r>
              <a:rPr lang="en-US" altLang="en-US" sz="2800" dirty="0">
                <a:solidFill>
                  <a:schemeClr val="tx1"/>
                </a:solidFill>
                <a:latin typeface="Segoe Condensed" panose="020B0606040200020203" pitchFamily="34" charset="0"/>
                <a:ea typeface="Arial" charset="0"/>
                <a:cs typeface="Arial" charset="0"/>
              </a:rPr>
              <a:t>Increased (animal) trade means increased risk of outbreak.</a:t>
            </a:r>
          </a:p>
        </p:txBody>
      </p:sp>
      <p:sp>
        <p:nvSpPr>
          <p:cNvPr id="2" name="Title 1"/>
          <p:cNvSpPr>
            <a:spLocks noGrp="1"/>
          </p:cNvSpPr>
          <p:nvPr>
            <p:ph type="title"/>
          </p:nvPr>
        </p:nvSpPr>
        <p:spPr>
          <a:xfrm>
            <a:off x="3287502" y="52852"/>
            <a:ext cx="7875797" cy="917532"/>
          </a:xfrm>
        </p:spPr>
        <p:txBody>
          <a:bodyPr anchor="ctr"/>
          <a:lstStyle/>
          <a:p>
            <a:r>
              <a:rPr lang="en-US" sz="3600" b="1" dirty="0">
                <a:latin typeface="Segoe Condensed" panose="020B0606040200020203" pitchFamily="34" charset="0"/>
              </a:rPr>
              <a:t>Key Public Health challenges</a:t>
            </a:r>
          </a:p>
        </p:txBody>
      </p:sp>
    </p:spTree>
    <p:extLst>
      <p:ext uri="{BB962C8B-B14F-4D97-AF65-F5344CB8AC3E}">
        <p14:creationId xmlns:p14="http://schemas.microsoft.com/office/powerpoint/2010/main" val="19824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287503" y="61199"/>
            <a:ext cx="8702728" cy="899853"/>
          </a:xfrm>
        </p:spPr>
        <p:txBody>
          <a:bodyPr anchor="ctr"/>
          <a:lstStyle/>
          <a:p>
            <a:r>
              <a:rPr lang="en-US" sz="3600" b="1" dirty="0">
                <a:latin typeface="Segoe Condensed" panose="020B0606040200020203" pitchFamily="34" charset="0"/>
              </a:rPr>
              <a:t>WHO information on Rift </a:t>
            </a:r>
            <a:r>
              <a:rPr lang="en-US" sz="3600" b="1">
                <a:latin typeface="Segoe Condensed" panose="020B0606040200020203" pitchFamily="34" charset="0"/>
              </a:rPr>
              <a:t>Valley fever</a:t>
            </a:r>
            <a:endParaRPr lang="en-US" sz="3600" b="1" dirty="0">
              <a:latin typeface="Segoe Condensed" panose="020B0606040200020203" pitchFamily="34" charset="0"/>
            </a:endParaRPr>
          </a:p>
        </p:txBody>
      </p:sp>
      <p:sp>
        <p:nvSpPr>
          <p:cNvPr id="11" name="Text Placeholder 10"/>
          <p:cNvSpPr>
            <a:spLocks noGrp="1"/>
          </p:cNvSpPr>
          <p:nvPr>
            <p:ph type="body" sz="quarter" idx="10"/>
          </p:nvPr>
        </p:nvSpPr>
        <p:spPr>
          <a:xfrm>
            <a:off x="266021" y="2888877"/>
            <a:ext cx="4924544" cy="3070737"/>
          </a:xfrm>
        </p:spPr>
        <p:txBody>
          <a:bodyPr anchor="t" anchorCtr="0"/>
          <a:lstStyle/>
          <a:p>
            <a:pPr>
              <a:lnSpc>
                <a:spcPct val="100000"/>
              </a:lnSpc>
              <a:spcBef>
                <a:spcPts val="600"/>
              </a:spcBef>
            </a:pPr>
            <a:r>
              <a:rPr lang="en-US" sz="2800" dirty="0">
                <a:latin typeface="Segoe Condensed" panose="020B0606040200020203" pitchFamily="34" charset="0"/>
              </a:rPr>
              <a:t>Technical information</a:t>
            </a:r>
          </a:p>
          <a:p>
            <a:pPr>
              <a:lnSpc>
                <a:spcPct val="100000"/>
              </a:lnSpc>
              <a:spcBef>
                <a:spcPts val="600"/>
              </a:spcBef>
            </a:pPr>
            <a:r>
              <a:rPr lang="en-US" sz="2800" dirty="0">
                <a:latin typeface="Segoe Condensed" panose="020B0606040200020203" pitchFamily="34" charset="0"/>
              </a:rPr>
              <a:t>Fact Sheet</a:t>
            </a:r>
          </a:p>
          <a:p>
            <a:pPr>
              <a:lnSpc>
                <a:spcPct val="100000"/>
              </a:lnSpc>
              <a:spcBef>
                <a:spcPts val="600"/>
              </a:spcBef>
            </a:pPr>
            <a:r>
              <a:rPr lang="en-US" sz="2800" dirty="0">
                <a:latin typeface="Segoe Condensed" panose="020B0606040200020203" pitchFamily="34" charset="0"/>
              </a:rPr>
              <a:t>Disease outbreak news</a:t>
            </a:r>
          </a:p>
          <a:p>
            <a:pPr>
              <a:lnSpc>
                <a:spcPct val="100000"/>
              </a:lnSpc>
              <a:spcBef>
                <a:spcPts val="600"/>
              </a:spcBef>
            </a:pPr>
            <a:r>
              <a:rPr lang="en-US" sz="2800" dirty="0">
                <a:latin typeface="Segoe Condensed" panose="020B0606040200020203" pitchFamily="34" charset="0"/>
              </a:rPr>
              <a:t>Rift valley fever map</a:t>
            </a:r>
          </a:p>
          <a:p>
            <a:pPr>
              <a:lnSpc>
                <a:spcPct val="100000"/>
              </a:lnSpc>
              <a:spcBef>
                <a:spcPts val="600"/>
              </a:spcBef>
            </a:pPr>
            <a:r>
              <a:rPr lang="en-US" sz="2800" dirty="0">
                <a:latin typeface="Segoe Condensed" panose="020B0606040200020203" pitchFamily="34" charset="0"/>
              </a:rPr>
              <a:t>Related links</a:t>
            </a:r>
          </a:p>
        </p:txBody>
      </p:sp>
      <p:sp>
        <p:nvSpPr>
          <p:cNvPr id="2" name="Picture Placeholder 1"/>
          <p:cNvSpPr>
            <a:spLocks noGrp="1"/>
          </p:cNvSpPr>
          <p:nvPr>
            <p:ph type="pic" sz="quarter" idx="11"/>
          </p:nvPr>
        </p:nvSpPr>
        <p:spPr>
          <a:xfrm>
            <a:off x="7555710" y="957586"/>
            <a:ext cx="4272768" cy="5443213"/>
          </a:xfrm>
        </p:spPr>
        <p:txBody>
          <a:bodyPr/>
          <a:lstStyle/>
          <a:p>
            <a:endParaRPr lang="en-GB"/>
          </a:p>
        </p:txBody>
      </p:sp>
      <p:sp>
        <p:nvSpPr>
          <p:cNvPr id="19" name="Rectangle 18"/>
          <p:cNvSpPr/>
          <p:nvPr/>
        </p:nvSpPr>
        <p:spPr>
          <a:xfrm>
            <a:off x="228600" y="995687"/>
            <a:ext cx="6772275" cy="1746975"/>
          </a:xfrm>
          <a:prstGeom prst="rect">
            <a:avLst/>
          </a:prstGeom>
          <a:gradFill>
            <a:gsLst>
              <a:gs pos="0">
                <a:srgbClr val="ECECEC">
                  <a:alpha val="0"/>
                </a:srgbClr>
              </a:gs>
              <a:gs pos="72000">
                <a:srgbClr val="ECECE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Condensed" panose="020B0606040200020203" pitchFamily="34" charset="0"/>
            </a:endParaRPr>
          </a:p>
        </p:txBody>
      </p:sp>
      <p:sp>
        <p:nvSpPr>
          <p:cNvPr id="20" name="TextBox 19"/>
          <p:cNvSpPr txBox="1"/>
          <p:nvPr/>
        </p:nvSpPr>
        <p:spPr>
          <a:xfrm>
            <a:off x="266021" y="1107550"/>
            <a:ext cx="6653214" cy="523220"/>
          </a:xfrm>
          <a:prstGeom prst="rect">
            <a:avLst/>
          </a:prstGeom>
          <a:noFill/>
        </p:spPr>
        <p:txBody>
          <a:bodyPr wrap="square" rtlCol="0">
            <a:spAutoFit/>
          </a:bodyPr>
          <a:lstStyle/>
          <a:p>
            <a:r>
              <a:rPr lang="ja-JP" altLang="en-US" sz="2800" b="1" dirty="0">
                <a:solidFill>
                  <a:srgbClr val="333333"/>
                </a:solidFill>
                <a:latin typeface="Segoe Condensed" panose="020B0606040200020203" pitchFamily="34" charset="0"/>
                <a:cs typeface="Arial" panose="020B0604020202020204" pitchFamily="34" charset="0"/>
              </a:rPr>
              <a:t>中文 </a:t>
            </a:r>
            <a:r>
              <a:rPr lang="en-US" sz="2800" b="1" dirty="0">
                <a:solidFill>
                  <a:srgbClr val="00ADEF"/>
                </a:solidFill>
                <a:latin typeface="Segoe Condensed" panose="020B0606040200020203" pitchFamily="34" charset="0"/>
                <a:cs typeface="Arial" panose="020B0604020202020204" pitchFamily="34" charset="0"/>
              </a:rPr>
              <a:t>English </a:t>
            </a:r>
            <a:r>
              <a:rPr lang="fr-FR" sz="2800" b="1" dirty="0">
                <a:latin typeface="Segoe Condensed" panose="020B0606040200020203" pitchFamily="34" charset="0"/>
                <a:cs typeface="Arial" panose="020B0604020202020204" pitchFamily="34" charset="0"/>
              </a:rPr>
              <a:t>Français</a:t>
            </a:r>
            <a:r>
              <a:rPr lang="en-US" sz="2800" b="1" dirty="0">
                <a:latin typeface="Segoe Condensed" panose="020B0606040200020203" pitchFamily="34" charset="0"/>
                <a:cs typeface="Arial" panose="020B0604020202020204" pitchFamily="34" charset="0"/>
              </a:rPr>
              <a:t> </a:t>
            </a:r>
            <a:r>
              <a:rPr lang="az-Cyrl-AZ" sz="2800" b="1" dirty="0">
                <a:latin typeface="Segoe Condensed" panose="020B0606040200020203" pitchFamily="34" charset="0"/>
                <a:cs typeface="Arial" panose="020B0604020202020204" pitchFamily="34" charset="0"/>
              </a:rPr>
              <a:t>Русский </a:t>
            </a:r>
            <a:r>
              <a:rPr lang="es-ES_tradnl" sz="2800" b="1" dirty="0">
                <a:latin typeface="Segoe Condensed" panose="020B0606040200020203" pitchFamily="34" charset="0"/>
                <a:cs typeface="Arial" panose="020B0604020202020204" pitchFamily="34" charset="0"/>
              </a:rPr>
              <a:t>Español</a:t>
            </a:r>
            <a:r>
              <a:rPr lang="en-US" sz="2800" b="1" dirty="0">
                <a:solidFill>
                  <a:srgbClr val="333333"/>
                </a:solidFill>
                <a:latin typeface="Segoe Condensed" panose="020B0606040200020203" pitchFamily="34" charset="0"/>
                <a:cs typeface="Arial" panose="020B0604020202020204" pitchFamily="34" charset="0"/>
              </a:rPr>
              <a:t> </a:t>
            </a:r>
            <a:r>
              <a:rPr lang="ar-AE" sz="2800" b="1" dirty="0">
                <a:solidFill>
                  <a:srgbClr val="333333"/>
                </a:solidFill>
                <a:latin typeface="Segoe Condensed" panose="020B0606040200020203" pitchFamily="34" charset="0"/>
              </a:rPr>
              <a:t>عربي</a:t>
            </a:r>
            <a:endParaRPr lang="en-US" sz="2800" b="1" dirty="0">
              <a:solidFill>
                <a:srgbClr val="333333"/>
              </a:solidFill>
              <a:latin typeface="Segoe Condensed" panose="020B0606040200020203" pitchFamily="34" charset="0"/>
              <a:cs typeface="Arial" panose="020B0604020202020204" pitchFamily="34" charset="0"/>
            </a:endParaRPr>
          </a:p>
        </p:txBody>
      </p:sp>
      <p:pic>
        <p:nvPicPr>
          <p:cNvPr id="1027" name="Picture 3" descr="F:\25Jan2018\@A-Datas25Jan2018\3 RIFT VALLEY FEVER\RVF Trainings\OpenWHO updated slides\RVF_web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749" y="1012599"/>
            <a:ext cx="4104000" cy="5125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4D44CA-6D2D-151D-A62D-04434A1F4E8A}"/>
              </a:ext>
            </a:extLst>
          </p:cNvPr>
          <p:cNvSpPr txBox="1"/>
          <p:nvPr/>
        </p:nvSpPr>
        <p:spPr>
          <a:xfrm>
            <a:off x="228600" y="1650871"/>
            <a:ext cx="7138358" cy="523220"/>
          </a:xfrm>
          <a:prstGeom prst="rect">
            <a:avLst/>
          </a:prstGeom>
          <a:noFill/>
        </p:spPr>
        <p:txBody>
          <a:bodyPr wrap="square" rtlCol="0">
            <a:spAutoFit/>
          </a:bodyPr>
          <a:lstStyle/>
          <a:p>
            <a:pPr algn="ctr"/>
            <a:r>
              <a:rPr lang="en-GB" sz="2800" b="1" dirty="0">
                <a:latin typeface="Segoe Condensed" panose="020B0606040200020203" pitchFamily="34" charset="0"/>
                <a:hlinkClick r:id="rId3"/>
              </a:rPr>
              <a:t>Rift Valley fever</a:t>
            </a:r>
            <a:endParaRPr lang="en-US" sz="2800" b="1" dirty="0">
              <a:solidFill>
                <a:srgbClr val="0000FF"/>
              </a:solidFill>
              <a:latin typeface="Segoe Condensed" panose="020B0606040200020203" pitchFamily="34" charset="0"/>
              <a:cs typeface="Arial" panose="020B0604020202020204" pitchFamily="34" charset="0"/>
            </a:endParaRPr>
          </a:p>
        </p:txBody>
      </p:sp>
    </p:spTree>
    <p:extLst>
      <p:ext uri="{BB962C8B-B14F-4D97-AF65-F5344CB8AC3E}">
        <p14:creationId xmlns:p14="http://schemas.microsoft.com/office/powerpoint/2010/main" val="341397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64516" y="1216325"/>
            <a:ext cx="11583525" cy="468516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lnSpc>
                <a:spcPct val="80000"/>
              </a:lnSpc>
              <a:buNone/>
            </a:pPr>
            <a:r>
              <a:rPr lang="en-US" altLang="en-US" sz="2800" b="1" u="sng" dirty="0">
                <a:solidFill>
                  <a:schemeClr val="tx1"/>
                </a:solidFill>
                <a:latin typeface="Segoe Condensed" panose="020B0606040200020203" pitchFamily="34" charset="0"/>
                <a:cs typeface="Calibri" panose="020F0502020204030204" pitchFamily="34" charset="0"/>
              </a:rPr>
              <a:t>World Organization for Animal health </a:t>
            </a:r>
          </a:p>
          <a:p>
            <a:pPr>
              <a:lnSpc>
                <a:spcPct val="100000"/>
              </a:lnSpc>
              <a:spcBef>
                <a:spcPts val="600"/>
              </a:spcBef>
            </a:pPr>
            <a:r>
              <a:rPr lang="en-US" sz="2400" b="1" dirty="0">
                <a:effectLst/>
                <a:latin typeface="Segoe Condensed" panose="020B0606040200020203" pitchFamily="34" charset="0"/>
                <a:ea typeface="SimSun" panose="02010600030101010101" pitchFamily="2" charset="-122"/>
                <a:hlinkClick r:id="rId3"/>
              </a:rPr>
              <a:t>Information on Rift Valley fever </a:t>
            </a:r>
            <a:r>
              <a:rPr lang="en-US" sz="2400" b="1" dirty="0">
                <a:effectLst/>
                <a:latin typeface="Segoe Condensed" panose="020B0606040200020203" pitchFamily="34" charset="0"/>
                <a:ea typeface="SimSun" panose="02010600030101010101" pitchFamily="2" charset="-122"/>
              </a:rPr>
              <a:t> </a:t>
            </a:r>
          </a:p>
          <a:p>
            <a:pPr>
              <a:lnSpc>
                <a:spcPct val="100000"/>
              </a:lnSpc>
              <a:spcBef>
                <a:spcPts val="600"/>
              </a:spcBef>
            </a:pPr>
            <a:r>
              <a:rPr lang="en-US" sz="2400" b="1" dirty="0">
                <a:effectLst/>
                <a:latin typeface="Segoe Condensed" panose="020B0606040200020203" pitchFamily="34" charset="0"/>
                <a:ea typeface="SimSun" panose="02010600030101010101" pitchFamily="2" charset="-122"/>
                <a:hlinkClick r:id="rId4"/>
              </a:rPr>
              <a:t>Manual of Diagnostic Tests and Vaccines for Terrestrial Animals </a:t>
            </a:r>
            <a:endParaRPr lang="en-US" sz="2400" b="1" dirty="0">
              <a:effectLst/>
              <a:latin typeface="Segoe Condensed" panose="020B0606040200020203" pitchFamily="34" charset="0"/>
              <a:ea typeface="SimSun" panose="02010600030101010101" pitchFamily="2" charset="-122"/>
            </a:endParaRPr>
          </a:p>
          <a:p>
            <a:pPr>
              <a:lnSpc>
                <a:spcPct val="100000"/>
              </a:lnSpc>
              <a:spcBef>
                <a:spcPts val="600"/>
              </a:spcBef>
            </a:pPr>
            <a:r>
              <a:rPr lang="en-US" sz="2400" b="1" i="0" u="none" strike="noStrike" dirty="0">
                <a:solidFill>
                  <a:srgbClr val="092862"/>
                </a:solidFill>
                <a:effectLst/>
                <a:latin typeface="Segoe Condensed" panose="020B0606040200020203" pitchFamily="34" charset="0"/>
                <a:hlinkClick r:id="rId5"/>
              </a:rPr>
              <a:t>Applying the One Health principles: a trans-sectoral coordination framework for preventing and responding to Rift Valley fever outbreaks.</a:t>
            </a:r>
            <a:r>
              <a:rPr lang="en-US" sz="2400" b="1" i="0" u="none" strike="noStrike" dirty="0">
                <a:solidFill>
                  <a:srgbClr val="092862"/>
                </a:solidFill>
                <a:effectLst/>
                <a:latin typeface="Segoe Condensed" panose="020B0606040200020203" pitchFamily="34" charset="0"/>
              </a:rPr>
              <a:t> </a:t>
            </a:r>
            <a:endParaRPr lang="en-US" altLang="en-US" sz="2400" dirty="0">
              <a:solidFill>
                <a:srgbClr val="092862"/>
              </a:solidFill>
              <a:latin typeface="Segoe Condensed" panose="020B0606040200020203" pitchFamily="34" charset="0"/>
              <a:cs typeface="Calibri" panose="020F0502020204030204" pitchFamily="34" charset="0"/>
            </a:endParaRPr>
          </a:p>
          <a:p>
            <a:pPr marL="0" indent="0">
              <a:lnSpc>
                <a:spcPct val="80000"/>
              </a:lnSpc>
              <a:buNone/>
            </a:pPr>
            <a:r>
              <a:rPr lang="en-US" altLang="en-US" sz="2800" b="1" u="sng" dirty="0">
                <a:solidFill>
                  <a:schemeClr val="tx1"/>
                </a:solidFill>
                <a:latin typeface="Segoe Condensed" panose="020B0606040200020203" pitchFamily="34" charset="0"/>
                <a:cs typeface="Calibri" panose="020F0502020204030204" pitchFamily="34" charset="0"/>
              </a:rPr>
              <a:t>Food and Agriculture Organization</a:t>
            </a:r>
          </a:p>
          <a:p>
            <a:pPr>
              <a:lnSpc>
                <a:spcPct val="80000"/>
              </a:lnSpc>
            </a:pPr>
            <a:r>
              <a:rPr lang="en-US" sz="2400" b="1" dirty="0">
                <a:effectLst/>
                <a:latin typeface="Segoe Condensed" panose="020B0606040200020203" pitchFamily="34" charset="0"/>
                <a:ea typeface="Aptos" panose="020B0004020202020204" pitchFamily="34" charset="0"/>
                <a:hlinkClick r:id="rId6"/>
              </a:rPr>
              <a:t>Rift Valley fever action framework </a:t>
            </a:r>
            <a:endParaRPr lang="en-US" sz="2400" b="1" dirty="0">
              <a:effectLst/>
              <a:latin typeface="Segoe Condensed" panose="020B0606040200020203" pitchFamily="34" charset="0"/>
              <a:ea typeface="Aptos" panose="020B0004020202020204" pitchFamily="34" charset="0"/>
            </a:endParaRPr>
          </a:p>
          <a:p>
            <a:pPr>
              <a:lnSpc>
                <a:spcPct val="80000"/>
              </a:lnSpc>
            </a:pPr>
            <a:r>
              <a:rPr lang="en-US" sz="2400" b="1" dirty="0">
                <a:latin typeface="Segoe Condensed" panose="020B0606040200020203" pitchFamily="34" charset="0"/>
                <a:ea typeface="SimSun" panose="02010600030101010101" pitchFamily="2" charset="-122"/>
                <a:hlinkClick r:id="rId7"/>
              </a:rPr>
              <a:t>Rift Valley fever surveillance manual</a:t>
            </a:r>
            <a:endParaRPr lang="en-US" sz="2400" b="1" dirty="0">
              <a:effectLst/>
              <a:latin typeface="Segoe Condensed" panose="020B0606040200020203" pitchFamily="34" charset="0"/>
              <a:ea typeface="SimSun" panose="02010600030101010101" pitchFamily="2" charset="-122"/>
            </a:endParaRPr>
          </a:p>
          <a:p>
            <a:pPr>
              <a:lnSpc>
                <a:spcPct val="80000"/>
              </a:lnSpc>
            </a:pPr>
            <a:r>
              <a:rPr lang="en-US" sz="2400" b="1" dirty="0">
                <a:effectLst/>
                <a:latin typeface="Segoe Condensed" panose="020B0606040200020203" pitchFamily="34" charset="0"/>
                <a:ea typeface="SimSun" panose="02010600030101010101" pitchFamily="2" charset="-122"/>
                <a:hlinkClick r:id="rId8"/>
              </a:rPr>
              <a:t>What you need to know about Rift Valley fever </a:t>
            </a:r>
            <a:endParaRPr lang="en-US" sz="2400" b="1" dirty="0">
              <a:effectLst/>
              <a:latin typeface="Segoe Condensed" panose="020B0606040200020203" pitchFamily="34" charset="0"/>
              <a:ea typeface="SimSun" panose="02010600030101010101" pitchFamily="2" charset="-122"/>
            </a:endParaRPr>
          </a:p>
          <a:p>
            <a:pPr>
              <a:lnSpc>
                <a:spcPct val="80000"/>
              </a:lnSpc>
            </a:pPr>
            <a:r>
              <a:rPr lang="en-US" sz="2400" b="1" i="0" dirty="0">
                <a:solidFill>
                  <a:srgbClr val="545454"/>
                </a:solidFill>
                <a:effectLst/>
                <a:latin typeface="Segoe Condensed" panose="020B0606040200020203" pitchFamily="34" charset="0"/>
                <a:hlinkClick r:id="rId9"/>
              </a:rPr>
              <a:t>Rift Valley fever (RVF) Early Warning Decision Support Tool (RVF DST) </a:t>
            </a:r>
            <a:endParaRPr lang="en-US" sz="2400" b="1" dirty="0">
              <a:effectLst/>
              <a:latin typeface="Segoe Condensed" panose="020B0606040200020203" pitchFamily="34" charset="0"/>
              <a:ea typeface="SimSun" panose="02010600030101010101" pitchFamily="2" charset="-122"/>
            </a:endParaRPr>
          </a:p>
          <a:p>
            <a:pPr marL="0" indent="0" eaLnBrk="1" hangingPunct="1">
              <a:lnSpc>
                <a:spcPct val="80000"/>
              </a:lnSpc>
              <a:buNone/>
            </a:pPr>
            <a:endParaRPr lang="en-US" altLang="en-US" sz="2400" dirty="0">
              <a:solidFill>
                <a:schemeClr val="tx1"/>
              </a:solidFill>
              <a:latin typeface="Segoe Condensed" panose="020B0606040200020203" pitchFamily="34" charset="0"/>
              <a:cs typeface="Calibri" panose="020F0502020204030204" pitchFamily="34" charset="0"/>
            </a:endParaRPr>
          </a:p>
        </p:txBody>
      </p:sp>
      <p:sp>
        <p:nvSpPr>
          <p:cNvPr id="74755" name="Rectangle 3"/>
          <p:cNvSpPr>
            <a:spLocks noGrp="1" noChangeArrowheads="1"/>
          </p:cNvSpPr>
          <p:nvPr>
            <p:ph type="title"/>
          </p:nvPr>
        </p:nvSpPr>
        <p:spPr>
          <a:xfrm>
            <a:off x="3048001" y="93663"/>
            <a:ext cx="9144000" cy="754062"/>
          </a:xfrm>
          <a:noFill/>
        </p:spPr>
        <p:txBody>
          <a:bodyPr/>
          <a:lstStyle/>
          <a:p>
            <a:r>
              <a:rPr lang="en-US" altLang="en-US" sz="4000" b="1" dirty="0">
                <a:effectLst/>
                <a:latin typeface="Segoe Condensed" panose="020B0606040200020203" pitchFamily="34" charset="0"/>
              </a:rPr>
              <a:t>Other resources on Rift Valley fever</a:t>
            </a:r>
          </a:p>
        </p:txBody>
      </p:sp>
    </p:spTree>
    <p:extLst>
      <p:ext uri="{BB962C8B-B14F-4D97-AF65-F5344CB8AC3E}">
        <p14:creationId xmlns:p14="http://schemas.microsoft.com/office/powerpoint/2010/main" val="14310390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3" y="61200"/>
            <a:ext cx="6357302" cy="769956"/>
          </a:xfrm>
        </p:spPr>
        <p:txBody>
          <a:bodyPr anchor="ctr"/>
          <a:lstStyle/>
          <a:p>
            <a:r>
              <a:rPr lang="en-GB" sz="3600" b="1" dirty="0">
                <a:latin typeface="Segoe Condensed" panose="020B0606040200020203" pitchFamily="34" charset="0"/>
              </a:rPr>
              <a:t>Key contact</a:t>
            </a:r>
          </a:p>
        </p:txBody>
      </p:sp>
      <p:sp>
        <p:nvSpPr>
          <p:cNvPr id="4" name="Text Placeholder 2"/>
          <p:cNvSpPr txBox="1">
            <a:spLocks/>
          </p:cNvSpPr>
          <p:nvPr/>
        </p:nvSpPr>
        <p:spPr>
          <a:xfrm>
            <a:off x="2310396" y="2146300"/>
            <a:ext cx="8980487" cy="426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0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0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0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87700"/>
              </a:buClr>
              <a:buFont typeface="Arial" panose="020B0604020202020204" pitchFamily="34" charset="0"/>
              <a:buChar char="•"/>
            </a:pPr>
            <a:r>
              <a:rPr lang="en-GB" sz="3200" dirty="0">
                <a:latin typeface="Segoe Condensed" panose="020B0606040200020203" pitchFamily="34" charset="0"/>
              </a:rPr>
              <a:t>Anaïs Legand</a:t>
            </a:r>
          </a:p>
          <a:p>
            <a:pPr marL="457200" lvl="1" indent="0">
              <a:buClr>
                <a:srgbClr val="F89621"/>
              </a:buClr>
              <a:buNone/>
            </a:pPr>
            <a:r>
              <a:rPr lang="en-GB" sz="3200" dirty="0">
                <a:latin typeface="Segoe Condensed" panose="020B0606040200020203" pitchFamily="34" charset="0"/>
              </a:rPr>
              <a:t>-----------------------------------------</a:t>
            </a:r>
          </a:p>
          <a:p>
            <a:pPr marL="457200" lvl="1" indent="0">
              <a:buClr>
                <a:srgbClr val="F89621"/>
              </a:buClr>
              <a:buNone/>
            </a:pPr>
            <a:r>
              <a:rPr lang="en-GB" sz="3200" dirty="0">
                <a:latin typeface="Segoe Condensed" panose="020B0606040200020203" pitchFamily="34" charset="0"/>
              </a:rPr>
              <a:t>Viral Haemorrhagic Fevers team</a:t>
            </a:r>
          </a:p>
          <a:p>
            <a:pPr marL="457200" lvl="1" indent="0">
              <a:buClr>
                <a:srgbClr val="F89621"/>
              </a:buClr>
              <a:buNone/>
            </a:pPr>
            <a:r>
              <a:rPr lang="en-GB" sz="3200" dirty="0">
                <a:latin typeface="Segoe Condensed" panose="020B0606040200020203" pitchFamily="34" charset="0"/>
              </a:rPr>
              <a:t>Health Emergencies Programme</a:t>
            </a:r>
          </a:p>
          <a:p>
            <a:pPr marL="457200" lvl="1" indent="0">
              <a:buClr>
                <a:srgbClr val="F89621"/>
              </a:buClr>
              <a:buNone/>
            </a:pPr>
            <a:r>
              <a:rPr lang="en-GB" sz="3200" dirty="0">
                <a:latin typeface="Segoe Condensed" panose="020B0606040200020203" pitchFamily="34" charset="0"/>
              </a:rPr>
              <a:t>WHO Geneva</a:t>
            </a:r>
          </a:p>
          <a:p>
            <a:pPr marL="457200" lvl="1" indent="0">
              <a:buClr>
                <a:srgbClr val="F89621"/>
              </a:buClr>
              <a:buNone/>
            </a:pPr>
            <a:r>
              <a:rPr lang="en-GB" sz="3200" dirty="0">
                <a:latin typeface="Segoe Condensed" panose="020B0606040200020203" pitchFamily="34" charset="0"/>
              </a:rPr>
              <a:t>leganda@who.int</a:t>
            </a:r>
          </a:p>
        </p:txBody>
      </p:sp>
    </p:spTree>
    <p:extLst>
      <p:ext uri="{BB962C8B-B14F-4D97-AF65-F5344CB8AC3E}">
        <p14:creationId xmlns:p14="http://schemas.microsoft.com/office/powerpoint/2010/main" val="1622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502" y="24276"/>
            <a:ext cx="8904497" cy="927445"/>
          </a:xfrm>
        </p:spPr>
        <p:txBody>
          <a:bodyPr anchor="ctr"/>
          <a:lstStyle/>
          <a:p>
            <a:r>
              <a:rPr lang="en-US" sz="4000" b="1" dirty="0">
                <a:latin typeface="Segoe Condensed" panose="020B0606040200020203" pitchFamily="34" charset="0"/>
              </a:rPr>
              <a:t>Rift Valley fever disease</a:t>
            </a:r>
          </a:p>
        </p:txBody>
      </p:sp>
      <p:sp>
        <p:nvSpPr>
          <p:cNvPr id="16" name="Text Placeholder 15"/>
          <p:cNvSpPr>
            <a:spLocks noGrp="1"/>
          </p:cNvSpPr>
          <p:nvPr>
            <p:ph type="body" sz="quarter" idx="4294967295"/>
          </p:nvPr>
        </p:nvSpPr>
        <p:spPr>
          <a:xfrm>
            <a:off x="485775" y="1250950"/>
            <a:ext cx="11144250" cy="862013"/>
          </a:xfrm>
        </p:spPr>
        <p:txBody>
          <a:bodyPr/>
          <a:lstStyle/>
          <a:p>
            <a:pPr fontAlgn="base"/>
            <a:r>
              <a:rPr lang="en-US" sz="2800" dirty="0">
                <a:latin typeface="Segoe Condensed" panose="020B0606040200020203" pitchFamily="34" charset="0"/>
              </a:rPr>
              <a:t>Rift Valley fever (RVF) is a </a:t>
            </a:r>
            <a:r>
              <a:rPr lang="en-US" sz="2800" b="1" dirty="0">
                <a:latin typeface="Segoe Condensed" panose="020B0606040200020203" pitchFamily="34" charset="0"/>
              </a:rPr>
              <a:t>viral zoonosis that primarily affects animals </a:t>
            </a:r>
            <a:r>
              <a:rPr lang="en-US" sz="2800" dirty="0">
                <a:latin typeface="Segoe Condensed" panose="020B0606040200020203" pitchFamily="34" charset="0"/>
              </a:rPr>
              <a:t>but can also infect humans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935" y="2187696"/>
            <a:ext cx="4100058" cy="25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5"/>
          <p:cNvSpPr txBox="1">
            <a:spLocks/>
          </p:cNvSpPr>
          <p:nvPr/>
        </p:nvSpPr>
        <p:spPr>
          <a:xfrm>
            <a:off x="490926" y="2171291"/>
            <a:ext cx="7435009" cy="2619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Arial" panose="020B0604020202020204" pitchFamily="34" charset="0"/>
              <a:buChar char="•"/>
            </a:pPr>
            <a:r>
              <a:rPr lang="en-US" sz="2800" dirty="0">
                <a:latin typeface="Segoe Condensed" panose="020B0606040200020203" pitchFamily="34" charset="0"/>
              </a:rPr>
              <a:t>Most human infections result </a:t>
            </a:r>
            <a:r>
              <a:rPr lang="en-US" sz="2800" b="1" dirty="0">
                <a:latin typeface="Segoe Condensed" panose="020B0606040200020203" pitchFamily="34" charset="0"/>
              </a:rPr>
              <a:t>from contact with the blood or organs of infected animals</a:t>
            </a:r>
            <a:r>
              <a:rPr lang="en-US" sz="2800" dirty="0">
                <a:latin typeface="Segoe Condensed" panose="020B0606040200020203" pitchFamily="34" charset="0"/>
              </a:rPr>
              <a:t>.</a:t>
            </a:r>
          </a:p>
          <a:p>
            <a:pPr fontAlgn="base">
              <a:buFont typeface="Arial" panose="020B0604020202020204" pitchFamily="34" charset="0"/>
              <a:buChar char="•"/>
            </a:pPr>
            <a:r>
              <a:rPr lang="en-US" sz="2800" dirty="0">
                <a:latin typeface="Segoe Condensed" panose="020B0606040200020203" pitchFamily="34" charset="0"/>
              </a:rPr>
              <a:t>Human infections may result to a lesser extent from bites of infected mosquitoes that feed on infected livestock. </a:t>
            </a:r>
          </a:p>
          <a:p>
            <a:pPr fontAlgn="base">
              <a:buFont typeface="Arial" panose="020B0604020202020204" pitchFamily="34" charset="0"/>
              <a:buChar char="•"/>
            </a:pPr>
            <a:r>
              <a:rPr lang="en-US" sz="2800" dirty="0">
                <a:latin typeface="Segoe Condensed" panose="020B0606040200020203" pitchFamily="34" charset="0"/>
              </a:rPr>
              <a:t>98% of infected people will have subclinical symptoms, </a:t>
            </a:r>
            <a:r>
              <a:rPr lang="en-US" sz="2800" b="1" dirty="0">
                <a:latin typeface="Segoe Condensed" panose="020B0606040200020203" pitchFamily="34" charset="0"/>
              </a:rPr>
              <a:t>only 2 in 100 people will develop a severe disease</a:t>
            </a:r>
            <a:r>
              <a:rPr lang="en-US" sz="2800" dirty="0">
                <a:latin typeface="Segoe Condensed" panose="020B0606040200020203" pitchFamily="34" charset="0"/>
              </a:rPr>
              <a:t>.</a:t>
            </a:r>
          </a:p>
          <a:p>
            <a:pPr fontAlgn="base">
              <a:buFont typeface="Arial" panose="020B0604020202020204" pitchFamily="34" charset="0"/>
              <a:buChar char="•"/>
            </a:pPr>
            <a:endParaRPr lang="en-US" sz="2800" dirty="0">
              <a:latin typeface="Segoe Condensed" panose="020B0606040200020203" pitchFamily="34" charset="0"/>
            </a:endParaRPr>
          </a:p>
        </p:txBody>
      </p:sp>
      <p:sp>
        <p:nvSpPr>
          <p:cNvPr id="6" name="Text Placeholder 15"/>
          <p:cNvSpPr txBox="1">
            <a:spLocks/>
          </p:cNvSpPr>
          <p:nvPr/>
        </p:nvSpPr>
        <p:spPr>
          <a:xfrm>
            <a:off x="458111" y="5317755"/>
            <a:ext cx="11275778" cy="798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D86422"/>
              </a:buClr>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D86422"/>
              </a:buClr>
              <a:buSzPct val="8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D86422"/>
              </a:buClr>
              <a:buSzPct val="60000"/>
              <a:buFont typeface="Wingdings" panose="05000000000000000000" pitchFamily="2" charset="2"/>
              <a:buChar char="§"/>
              <a:defRPr sz="320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D86422"/>
              </a:buClr>
              <a:buSzPct val="6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D86422"/>
              </a:buClr>
              <a:buSzPct val="80000"/>
              <a:buFont typeface="Arial" panose="020B0604020202020204" pitchFamily="34" charset="0"/>
              <a:buChar char="•"/>
              <a:defRPr sz="320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Arial" panose="020B0604020202020204" pitchFamily="34" charset="0"/>
              <a:buChar char="•"/>
            </a:pPr>
            <a:r>
              <a:rPr lang="en-US" sz="2800" dirty="0">
                <a:latin typeface="Segoe Condensed" panose="020B0606040200020203" pitchFamily="34" charset="0"/>
              </a:rPr>
              <a:t>To date, </a:t>
            </a:r>
            <a:r>
              <a:rPr lang="en-US" sz="2800" b="1" dirty="0">
                <a:latin typeface="Segoe Condensed" panose="020B0606040200020203" pitchFamily="34" charset="0"/>
              </a:rPr>
              <a:t>no human-to-human transmission </a:t>
            </a:r>
            <a:r>
              <a:rPr lang="en-US" sz="2800" dirty="0">
                <a:latin typeface="Segoe Condensed" panose="020B0606040200020203" pitchFamily="34" charset="0"/>
              </a:rPr>
              <a:t>of RVF virus has been documented</a:t>
            </a:r>
          </a:p>
        </p:txBody>
      </p:sp>
    </p:spTree>
    <p:extLst>
      <p:ext uri="{BB962C8B-B14F-4D97-AF65-F5344CB8AC3E}">
        <p14:creationId xmlns:p14="http://schemas.microsoft.com/office/powerpoint/2010/main" val="294593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7502" y="24277"/>
            <a:ext cx="8424599" cy="936776"/>
          </a:xfrm>
        </p:spPr>
        <p:txBody>
          <a:bodyPr anchor="ctr"/>
          <a:lstStyle/>
          <a:p>
            <a:r>
              <a:rPr lang="en-US" sz="3600" b="1" dirty="0">
                <a:latin typeface="Segoe Condensed" panose="020B0606040200020203" pitchFamily="34" charset="0"/>
              </a:rPr>
              <a:t>Geographic distribution of Rift Valley fever</a:t>
            </a:r>
          </a:p>
        </p:txBody>
      </p:sp>
      <p:sp>
        <p:nvSpPr>
          <p:cNvPr id="2" name="TextBox 1">
            <a:extLst>
              <a:ext uri="{FF2B5EF4-FFF2-40B4-BE49-F238E27FC236}">
                <a16:creationId xmlns:a16="http://schemas.microsoft.com/office/drawing/2014/main" id="{5E88A09D-9B5D-79D2-F06C-920DEC8C429D}"/>
              </a:ext>
            </a:extLst>
          </p:cNvPr>
          <p:cNvSpPr txBox="1"/>
          <p:nvPr/>
        </p:nvSpPr>
        <p:spPr>
          <a:xfrm>
            <a:off x="6543458" y="1857221"/>
            <a:ext cx="5348377" cy="4154984"/>
          </a:xfrm>
          <a:prstGeom prst="rect">
            <a:avLst/>
          </a:prstGeom>
          <a:noFill/>
        </p:spPr>
        <p:txBody>
          <a:bodyPr wrap="square" rtlCol="0">
            <a:spAutoFit/>
          </a:bodyPr>
          <a:lstStyle/>
          <a:p>
            <a:pPr marL="285750" indent="-285750">
              <a:buClr>
                <a:srgbClr val="C87700"/>
              </a:buClr>
              <a:buFont typeface="Arial" panose="020B0604020202020204" pitchFamily="34" charset="0"/>
              <a:buChar char="•"/>
            </a:pPr>
            <a:r>
              <a:rPr lang="en-US" sz="2400" dirty="0">
                <a:latin typeface="Segoe Condensed" panose="020B0606040200020203" pitchFamily="34" charset="0"/>
              </a:rPr>
              <a:t>RVF outbreaks have been reported in sub-Saharan Africa and Egypt. </a:t>
            </a:r>
          </a:p>
          <a:p>
            <a:pPr marL="285750" indent="-285750">
              <a:buClr>
                <a:srgbClr val="C87700"/>
              </a:buClr>
              <a:buFont typeface="Arial" panose="020B0604020202020204" pitchFamily="34" charset="0"/>
              <a:buChar char="•"/>
            </a:pPr>
            <a:r>
              <a:rPr lang="en-US" sz="2400" dirty="0">
                <a:latin typeface="Segoe Condensed" panose="020B0606040200020203" pitchFamily="34" charset="0"/>
              </a:rPr>
              <a:t>Sporadic cases are reported every year in sub-Saharan Africa. </a:t>
            </a:r>
          </a:p>
          <a:p>
            <a:pPr marL="285750" indent="-285750">
              <a:buClr>
                <a:srgbClr val="C87700"/>
              </a:buClr>
              <a:buFont typeface="Arial" panose="020B0604020202020204" pitchFamily="34" charset="0"/>
              <a:buChar char="•"/>
            </a:pPr>
            <a:r>
              <a:rPr lang="en-US" sz="2400" dirty="0">
                <a:latin typeface="Segoe Condensed" panose="020B0606040200020203" pitchFamily="34" charset="0"/>
              </a:rPr>
              <a:t>Major outbreaks have been reported in Eastern and Western Africa. </a:t>
            </a:r>
          </a:p>
          <a:p>
            <a:pPr marL="285750" indent="-285750">
              <a:buClr>
                <a:srgbClr val="C87700"/>
              </a:buClr>
              <a:buFont typeface="Arial" panose="020B0604020202020204" pitchFamily="34" charset="0"/>
              <a:buChar char="•"/>
            </a:pPr>
            <a:r>
              <a:rPr lang="en-US" sz="2400" dirty="0">
                <a:latin typeface="Segoe Condensed" panose="020B0606040200020203" pitchFamily="34" charset="0"/>
              </a:rPr>
              <a:t>In 2000 cases were confirmed in Saudi Arabia and Yemen following exportation of infected livestock. </a:t>
            </a:r>
          </a:p>
          <a:p>
            <a:pPr marL="285750" indent="-285750">
              <a:buFont typeface="Arial" panose="020B0604020202020204" pitchFamily="34" charset="0"/>
              <a:buChar char="•"/>
            </a:pPr>
            <a:endParaRPr lang="en-US" sz="2400" dirty="0">
              <a:latin typeface="Segoe Condensed" panose="020B0606040200020203" pitchFamily="34" charset="0"/>
            </a:endParaRPr>
          </a:p>
          <a:p>
            <a:endParaRPr lang="en-GB" sz="2400" dirty="0"/>
          </a:p>
        </p:txBody>
      </p:sp>
      <p:grpSp>
        <p:nvGrpSpPr>
          <p:cNvPr id="17" name="Group 16">
            <a:extLst>
              <a:ext uri="{FF2B5EF4-FFF2-40B4-BE49-F238E27FC236}">
                <a16:creationId xmlns:a16="http://schemas.microsoft.com/office/drawing/2014/main" id="{02AE1F28-F6BD-7945-A34D-4FBB8410F729}"/>
              </a:ext>
            </a:extLst>
          </p:cNvPr>
          <p:cNvGrpSpPr/>
          <p:nvPr/>
        </p:nvGrpSpPr>
        <p:grpSpPr>
          <a:xfrm>
            <a:off x="259629" y="1121840"/>
            <a:ext cx="5974673" cy="5220000"/>
            <a:chOff x="259629" y="1121840"/>
            <a:chExt cx="5974673" cy="5220000"/>
          </a:xfrm>
        </p:grpSpPr>
        <p:grpSp>
          <p:nvGrpSpPr>
            <p:cNvPr id="9" name="Group 8">
              <a:extLst>
                <a:ext uri="{FF2B5EF4-FFF2-40B4-BE49-F238E27FC236}">
                  <a16:creationId xmlns:a16="http://schemas.microsoft.com/office/drawing/2014/main" id="{2C7B80A0-D10C-8E7B-E6FA-0642C115C381}"/>
                </a:ext>
              </a:extLst>
            </p:cNvPr>
            <p:cNvGrpSpPr/>
            <p:nvPr/>
          </p:nvGrpSpPr>
          <p:grpSpPr>
            <a:xfrm>
              <a:off x="259629" y="1121840"/>
              <a:ext cx="5974673" cy="5220000"/>
              <a:chOff x="797641" y="983817"/>
              <a:chExt cx="5974673" cy="5220000"/>
            </a:xfrm>
          </p:grpSpPr>
          <p:pic>
            <p:nvPicPr>
              <p:cNvPr id="2050" name="Picture 2" descr="F:\25Jan2018\@A-Datas25Jan2018\3 RIFT VALLEY FEVER\@RVF Factsheets\Global_RVF_20090908_OpenWHO.png"/>
              <p:cNvPicPr>
                <a:picLocks noChangeAspect="1" noChangeArrowheads="1"/>
              </p:cNvPicPr>
              <p:nvPr/>
            </p:nvPicPr>
            <p:blipFill rotWithShape="1">
              <a:blip r:embed="rId3">
                <a:extLst>
                  <a:ext uri="{28A0092B-C50C-407E-A947-70E740481C1C}">
                    <a14:useLocalDpi xmlns:a14="http://schemas.microsoft.com/office/drawing/2010/main" val="0"/>
                  </a:ext>
                </a:extLst>
              </a:blip>
              <a:srcRect l="17817" r="22529"/>
              <a:stretch/>
            </p:blipFill>
            <p:spPr bwMode="auto">
              <a:xfrm>
                <a:off x="797641" y="983817"/>
                <a:ext cx="5974673" cy="52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9EB7428-B6FF-C05D-9E1A-F33E0714B938}"/>
                  </a:ext>
                </a:extLst>
              </p:cNvPr>
              <p:cNvPicPr>
                <a:picLocks noChangeAspect="1"/>
              </p:cNvPicPr>
              <p:nvPr/>
            </p:nvPicPr>
            <p:blipFill>
              <a:blip r:embed="rId4"/>
              <a:srcRect t="32152"/>
              <a:stretch/>
            </p:blipFill>
            <p:spPr>
              <a:xfrm>
                <a:off x="797641" y="5862030"/>
                <a:ext cx="2429214" cy="329635"/>
              </a:xfrm>
              <a:prstGeom prst="rect">
                <a:avLst/>
              </a:prstGeom>
            </p:spPr>
          </p:pic>
          <p:sp>
            <p:nvSpPr>
              <p:cNvPr id="8" name="Rectangle 7">
                <a:extLst>
                  <a:ext uri="{FF2B5EF4-FFF2-40B4-BE49-F238E27FC236}">
                    <a16:creationId xmlns:a16="http://schemas.microsoft.com/office/drawing/2014/main" id="{F3B95AC0-A438-CA6E-559F-619BCA7A41A2}"/>
                  </a:ext>
                </a:extLst>
              </p:cNvPr>
              <p:cNvSpPr/>
              <p:nvPr/>
            </p:nvSpPr>
            <p:spPr>
              <a:xfrm>
                <a:off x="797641" y="5376187"/>
                <a:ext cx="2155189" cy="485843"/>
              </a:xfrm>
              <a:prstGeom prst="rect">
                <a:avLst/>
              </a:prstGeom>
              <a:solidFill>
                <a:srgbClr val="E0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TextBox 9">
              <a:extLst>
                <a:ext uri="{FF2B5EF4-FFF2-40B4-BE49-F238E27FC236}">
                  <a16:creationId xmlns:a16="http://schemas.microsoft.com/office/drawing/2014/main" id="{6D6A753C-0020-5BE5-0060-A5EF58518B05}"/>
                </a:ext>
              </a:extLst>
            </p:cNvPr>
            <p:cNvSpPr txBox="1"/>
            <p:nvPr/>
          </p:nvSpPr>
          <p:spPr>
            <a:xfrm>
              <a:off x="360550" y="5088663"/>
              <a:ext cx="2429214" cy="553998"/>
            </a:xfrm>
            <a:prstGeom prst="rect">
              <a:avLst/>
            </a:prstGeom>
            <a:solidFill>
              <a:schemeClr val="bg1"/>
            </a:solidFill>
            <a:ln>
              <a:solidFill>
                <a:schemeClr val="tx1">
                  <a:lumMod val="50000"/>
                  <a:lumOff val="50000"/>
                </a:schemeClr>
              </a:solidFill>
            </a:ln>
          </p:spPr>
          <p:txBody>
            <a:bodyPr wrap="square" rtlCol="0">
              <a:spAutoFit/>
            </a:bodyPr>
            <a:lstStyle/>
            <a:p>
              <a:pPr marL="216000"/>
              <a:r>
                <a:rPr lang="en-US" sz="1000">
                  <a:latin typeface="Segoe Condensed" panose="020B0606040200020203" pitchFamily="34" charset="0"/>
                </a:rPr>
                <a:t>Areas that reported large RVF outbreaks</a:t>
              </a:r>
            </a:p>
            <a:p>
              <a:pPr marL="216000"/>
              <a:r>
                <a:rPr lang="en-US" sz="1000" dirty="0">
                  <a:latin typeface="Segoe Condensed" panose="020B0606040200020203" pitchFamily="34" charset="0"/>
                </a:rPr>
                <a:t>Countries at risk for RVF (virological or serological evidence)</a:t>
              </a:r>
            </a:p>
          </p:txBody>
        </p:sp>
        <p:sp>
          <p:nvSpPr>
            <p:cNvPr id="11" name="Rectangle 10">
              <a:extLst>
                <a:ext uri="{FF2B5EF4-FFF2-40B4-BE49-F238E27FC236}">
                  <a16:creationId xmlns:a16="http://schemas.microsoft.com/office/drawing/2014/main" id="{B79709F6-3C27-17E9-1576-0A89039C698E}"/>
                </a:ext>
              </a:extLst>
            </p:cNvPr>
            <p:cNvSpPr/>
            <p:nvPr/>
          </p:nvSpPr>
          <p:spPr>
            <a:xfrm>
              <a:off x="431321" y="5137561"/>
              <a:ext cx="138022" cy="152412"/>
            </a:xfrm>
            <a:prstGeom prst="rect">
              <a:avLst/>
            </a:prstGeom>
            <a:solidFill>
              <a:srgbClr val="FFA77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5B4153F-19F0-5883-FCB1-4A20A832BEF9}"/>
                </a:ext>
              </a:extLst>
            </p:cNvPr>
            <p:cNvSpPr/>
            <p:nvPr/>
          </p:nvSpPr>
          <p:spPr>
            <a:xfrm>
              <a:off x="431321" y="5357989"/>
              <a:ext cx="138022" cy="152412"/>
            </a:xfrm>
            <a:prstGeom prst="rect">
              <a:avLst/>
            </a:prstGeom>
            <a:solidFill>
              <a:srgbClr val="FFFF0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4264729-C7B4-2390-20A6-7E05A5458BD2}"/>
                </a:ext>
              </a:extLst>
            </p:cNvPr>
            <p:cNvSpPr/>
            <p:nvPr/>
          </p:nvSpPr>
          <p:spPr>
            <a:xfrm>
              <a:off x="2179608" y="2698382"/>
              <a:ext cx="152400" cy="152400"/>
            </a:xfrm>
            <a:prstGeom prst="ellipse">
              <a:avLst/>
            </a:prstGeom>
            <a:solidFill>
              <a:srgbClr val="FFA77F"/>
            </a:solidFill>
            <a:ln w="3175"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3182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87502" y="61199"/>
            <a:ext cx="8904497" cy="871861"/>
          </a:xfrm>
        </p:spPr>
        <p:txBody>
          <a:bodyPr anchor="ctr"/>
          <a:lstStyle/>
          <a:p>
            <a:r>
              <a:rPr lang="en-US" sz="4000" b="1" dirty="0">
                <a:latin typeface="Segoe Condensed" panose="020B0606040200020203" pitchFamily="34" charset="0"/>
              </a:rPr>
              <a:t>Burden of Rift Valley fever </a:t>
            </a:r>
          </a:p>
        </p:txBody>
      </p:sp>
      <p:sp>
        <p:nvSpPr>
          <p:cNvPr id="17" name="Content Placeholder 16"/>
          <p:cNvSpPr>
            <a:spLocks noGrp="1"/>
          </p:cNvSpPr>
          <p:nvPr>
            <p:ph idx="1"/>
          </p:nvPr>
        </p:nvSpPr>
        <p:spPr>
          <a:xfrm>
            <a:off x="4945846" y="2980593"/>
            <a:ext cx="2288672" cy="1772355"/>
          </a:xfrm>
        </p:spPr>
        <p:txBody>
          <a:bodyPr anchor="ctr" anchorCtr="0"/>
          <a:lstStyle/>
          <a:p>
            <a:pPr algn="ctr"/>
            <a:r>
              <a:rPr lang="en-US" sz="2400" b="1" dirty="0">
                <a:latin typeface="Segoe Condensed" panose="020B0606040200020203" pitchFamily="34" charset="0"/>
              </a:rPr>
              <a:t>Sub-Saharan </a:t>
            </a:r>
          </a:p>
          <a:p>
            <a:pPr algn="ctr"/>
            <a:r>
              <a:rPr lang="en-US" sz="2400" b="1" dirty="0">
                <a:latin typeface="Segoe Condensed" panose="020B0606040200020203" pitchFamily="34" charset="0"/>
              </a:rPr>
              <a:t>Africa</a:t>
            </a:r>
          </a:p>
        </p:txBody>
      </p:sp>
      <p:sp>
        <p:nvSpPr>
          <p:cNvPr id="18" name="Text Placeholder 17"/>
          <p:cNvSpPr>
            <a:spLocks noGrp="1"/>
          </p:cNvSpPr>
          <p:nvPr>
            <p:ph type="body" sz="quarter" idx="10"/>
          </p:nvPr>
        </p:nvSpPr>
        <p:spPr>
          <a:xfrm>
            <a:off x="236622" y="2499715"/>
            <a:ext cx="4319050" cy="576630"/>
          </a:xfrm>
        </p:spPr>
        <p:txBody>
          <a:bodyPr/>
          <a:lstStyle/>
          <a:p>
            <a:pPr marL="0" indent="0">
              <a:buNone/>
            </a:pPr>
            <a:r>
              <a:rPr lang="en-US" sz="2800" dirty="0">
                <a:latin typeface="Segoe Condensed" panose="020B0606040200020203" pitchFamily="34" charset="0"/>
              </a:rPr>
              <a:t>1 billion people at risk (estimates)</a:t>
            </a:r>
          </a:p>
        </p:txBody>
      </p:sp>
      <p:sp>
        <p:nvSpPr>
          <p:cNvPr id="19" name="Text Placeholder 18"/>
          <p:cNvSpPr>
            <a:spLocks noGrp="1"/>
          </p:cNvSpPr>
          <p:nvPr>
            <p:ph type="body" sz="quarter" idx="11"/>
          </p:nvPr>
        </p:nvSpPr>
        <p:spPr>
          <a:xfrm>
            <a:off x="7600949" y="2114550"/>
            <a:ext cx="4430445" cy="1074479"/>
          </a:xfrm>
        </p:spPr>
        <p:txBody>
          <a:bodyPr/>
          <a:lstStyle/>
          <a:p>
            <a:pPr marL="0" indent="0" algn="ctr">
              <a:buNone/>
            </a:pPr>
            <a:r>
              <a:rPr lang="en-US" sz="2800" dirty="0">
                <a:solidFill>
                  <a:schemeClr val="tx1"/>
                </a:solidFill>
                <a:latin typeface="Segoe Condensed" panose="020B0606040200020203" pitchFamily="34" charset="0"/>
              </a:rPr>
              <a:t>Huge economic impact on countries animal trade and agricultural sector</a:t>
            </a:r>
          </a:p>
        </p:txBody>
      </p:sp>
      <p:sp>
        <p:nvSpPr>
          <p:cNvPr id="20" name="Text Placeholder 19"/>
          <p:cNvSpPr>
            <a:spLocks noGrp="1"/>
          </p:cNvSpPr>
          <p:nvPr>
            <p:ph type="body" sz="quarter" idx="12"/>
          </p:nvPr>
        </p:nvSpPr>
        <p:spPr>
          <a:xfrm>
            <a:off x="1224642" y="5358457"/>
            <a:ext cx="9723665" cy="1061393"/>
          </a:xfrm>
        </p:spPr>
        <p:txBody>
          <a:bodyPr/>
          <a:lstStyle/>
          <a:p>
            <a:pPr marL="0" indent="0" algn="ctr">
              <a:buNone/>
            </a:pPr>
            <a:r>
              <a:rPr lang="en-US" altLang="en-US" sz="2800" dirty="0">
                <a:solidFill>
                  <a:schemeClr val="tx1"/>
                </a:solidFill>
                <a:latin typeface="Segoe Condensed" panose="020B0606040200020203" pitchFamily="34" charset="0"/>
                <a:ea typeface="ＭＳ Ｐゴシック" pitchFamily="34" charset="-128"/>
              </a:rPr>
              <a:t>Explosive outbreaks of severe disease in livestock and humans throughout Africa with potential to spread to Middle East, Asia and Europe</a:t>
            </a:r>
            <a:endParaRPr lang="en-US" sz="2800" dirty="0">
              <a:solidFill>
                <a:srgbClr val="FF0000"/>
              </a:solidFill>
              <a:latin typeface="Segoe Condensed" panose="020B0606040200020203" pitchFamily="34" charset="0"/>
            </a:endParaRPr>
          </a:p>
        </p:txBody>
      </p:sp>
    </p:spTree>
    <p:extLst>
      <p:ext uri="{BB962C8B-B14F-4D97-AF65-F5344CB8AC3E}">
        <p14:creationId xmlns:p14="http://schemas.microsoft.com/office/powerpoint/2010/main" val="103654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GB" altLang="en-US" sz="4000" b="1" kern="0" dirty="0">
                <a:latin typeface="Segoe Condensed" panose="020B0606040200020203" pitchFamily="34" charset="0"/>
              </a:rPr>
              <a:t>Rift Valley fever</a:t>
            </a:r>
            <a:r>
              <a:rPr lang="en-US" sz="4000" b="1" dirty="0">
                <a:latin typeface="Segoe Condensed" panose="020B0606040200020203" pitchFamily="34" charset="0"/>
              </a:rPr>
              <a:t> transmission</a:t>
            </a:r>
          </a:p>
        </p:txBody>
      </p:sp>
      <p:sp>
        <p:nvSpPr>
          <p:cNvPr id="5" name="Text Placeholder 4"/>
          <p:cNvSpPr>
            <a:spLocks noGrp="1"/>
          </p:cNvSpPr>
          <p:nvPr>
            <p:ph type="body" sz="quarter" idx="4294967295"/>
          </p:nvPr>
        </p:nvSpPr>
        <p:spPr>
          <a:xfrm>
            <a:off x="0" y="4424363"/>
            <a:ext cx="4011613" cy="2085212"/>
          </a:xfrm>
          <a:solidFill>
            <a:schemeClr val="bg1">
              <a:lumMod val="95000"/>
            </a:schemeClr>
          </a:solidFill>
        </p:spPr>
        <p:txBody>
          <a:bodyPr/>
          <a:lstStyle/>
          <a:p>
            <a:pPr>
              <a:spcBef>
                <a:spcPts val="600"/>
              </a:spcBef>
            </a:pPr>
            <a:r>
              <a:rPr lang="en-US" sz="2000" dirty="0">
                <a:latin typeface="Segoe Condensed" panose="020B0606040200020203" pitchFamily="34" charset="0"/>
              </a:rPr>
              <a:t>In nature, RVF virus maintains itself in </a:t>
            </a:r>
            <a:r>
              <a:rPr lang="en-US" altLang="en-US" sz="2000" b="1" i="1" dirty="0">
                <a:latin typeface="Segoe Condensed" panose="020B0606040200020203" pitchFamily="34" charset="0"/>
              </a:rPr>
              <a:t>Aedes</a:t>
            </a:r>
            <a:r>
              <a:rPr lang="en-US" altLang="en-US" sz="2000" b="1" dirty="0">
                <a:latin typeface="Segoe Condensed" panose="020B0606040200020203" pitchFamily="34" charset="0"/>
              </a:rPr>
              <a:t> mosquitoes eggs and in a cycle involving mosquitoes and livestock</a:t>
            </a:r>
            <a:r>
              <a:rPr lang="en-US" altLang="en-US" sz="2000" dirty="0">
                <a:latin typeface="Segoe Condensed" panose="020B0606040200020203" pitchFamily="34" charset="0"/>
              </a:rPr>
              <a:t>. </a:t>
            </a:r>
          </a:p>
          <a:p>
            <a:pPr>
              <a:spcBef>
                <a:spcPts val="600"/>
              </a:spcBef>
            </a:pPr>
            <a:r>
              <a:rPr lang="en-US" sz="2000" dirty="0">
                <a:latin typeface="Segoe Condensed" panose="020B0606040200020203" pitchFamily="34" charset="0"/>
              </a:rPr>
              <a:t>RVF virus is responsible of explosive outbreaks of severe disease in domestic animals.</a:t>
            </a:r>
          </a:p>
        </p:txBody>
      </p:sp>
      <p:sp>
        <p:nvSpPr>
          <p:cNvPr id="6" name="Text Placeholder 5"/>
          <p:cNvSpPr>
            <a:spLocks noGrp="1"/>
          </p:cNvSpPr>
          <p:nvPr>
            <p:ph type="body" sz="quarter" idx="4294967295"/>
          </p:nvPr>
        </p:nvSpPr>
        <p:spPr>
          <a:xfrm>
            <a:off x="0" y="3795952"/>
            <a:ext cx="4011613" cy="627062"/>
          </a:xfrm>
          <a:solidFill>
            <a:srgbClr val="C87700"/>
          </a:solidFill>
        </p:spPr>
        <p:txBody>
          <a:bodyPr anchor="ctr"/>
          <a:lstStyle/>
          <a:p>
            <a:pPr marL="0" indent="0" algn="ctr">
              <a:buNone/>
            </a:pPr>
            <a:r>
              <a:rPr lang="en-GB" sz="2000" b="1" dirty="0">
                <a:solidFill>
                  <a:schemeClr val="bg1"/>
                </a:solidFill>
                <a:latin typeface="Segoe Condensed" panose="020B0606040200020203" pitchFamily="34" charset="0"/>
              </a:rPr>
              <a:t>Reservoir </a:t>
            </a:r>
            <a:r>
              <a:rPr lang="en-GB" sz="2000" b="1" i="1" dirty="0">
                <a:solidFill>
                  <a:schemeClr val="bg1"/>
                </a:solidFill>
                <a:latin typeface="Segoe Condensed" panose="020B0606040200020203" pitchFamily="34" charset="0"/>
              </a:rPr>
              <a:t>Aedes </a:t>
            </a:r>
            <a:r>
              <a:rPr lang="en-GB" sz="2000" b="1" dirty="0">
                <a:solidFill>
                  <a:schemeClr val="bg1"/>
                </a:solidFill>
                <a:latin typeface="Segoe Condensed" panose="020B0606040200020203" pitchFamily="34" charset="0"/>
              </a:rPr>
              <a:t>mosquitoes</a:t>
            </a:r>
          </a:p>
        </p:txBody>
      </p:sp>
      <p:sp>
        <p:nvSpPr>
          <p:cNvPr id="7" name="Text Placeholder 6"/>
          <p:cNvSpPr>
            <a:spLocks noGrp="1"/>
          </p:cNvSpPr>
          <p:nvPr>
            <p:ph type="body" sz="quarter" idx="4294967295"/>
          </p:nvPr>
        </p:nvSpPr>
        <p:spPr>
          <a:xfrm>
            <a:off x="4297193" y="4345813"/>
            <a:ext cx="4505939" cy="2163762"/>
          </a:xfrm>
          <a:solidFill>
            <a:schemeClr val="bg1">
              <a:lumMod val="95000"/>
            </a:schemeClr>
          </a:solidFill>
        </p:spPr>
        <p:txBody>
          <a:bodyPr/>
          <a:lstStyle/>
          <a:p>
            <a:pPr marL="0" indent="0">
              <a:lnSpc>
                <a:spcPct val="100000"/>
              </a:lnSpc>
              <a:spcBef>
                <a:spcPts val="0"/>
              </a:spcBef>
              <a:buNone/>
            </a:pPr>
            <a:r>
              <a:rPr lang="en-GB" sz="2000" dirty="0">
                <a:latin typeface="Segoe Condensed" panose="020B0606040200020203" pitchFamily="34" charset="0"/>
              </a:rPr>
              <a:t>Humans are infected through: </a:t>
            </a:r>
          </a:p>
          <a:p>
            <a:pPr>
              <a:lnSpc>
                <a:spcPct val="100000"/>
              </a:lnSpc>
              <a:spcBef>
                <a:spcPts val="0"/>
              </a:spcBef>
            </a:pPr>
            <a:r>
              <a:rPr lang="en-US" sz="2000" b="1" dirty="0">
                <a:latin typeface="Segoe Condensed" panose="020B0606040200020203" pitchFamily="34" charset="0"/>
              </a:rPr>
              <a:t>direct or indirect contact with blood or organs of infected animals </a:t>
            </a:r>
            <a:r>
              <a:rPr lang="en-US" altLang="en-US" sz="2000" dirty="0">
                <a:latin typeface="Segoe Condensed" panose="020B0606040200020203" pitchFamily="34" charset="0"/>
              </a:rPr>
              <a:t>during slaughtering or butchering, assisting with animal births, or from disposal of carcasses or fetuses. </a:t>
            </a:r>
          </a:p>
          <a:p>
            <a:pPr>
              <a:lnSpc>
                <a:spcPct val="100000"/>
              </a:lnSpc>
              <a:spcBef>
                <a:spcPts val="0"/>
              </a:spcBef>
            </a:pPr>
            <a:r>
              <a:rPr lang="en-US" sz="2000" dirty="0">
                <a:latin typeface="Segoe Condensed" panose="020B0606040200020203" pitchFamily="34" charset="0"/>
              </a:rPr>
              <a:t>bites of infected mosquitoes (several species)</a:t>
            </a:r>
          </a:p>
        </p:txBody>
      </p:sp>
      <p:sp>
        <p:nvSpPr>
          <p:cNvPr id="8" name="Text Placeholder 7"/>
          <p:cNvSpPr>
            <a:spLocks noGrp="1"/>
          </p:cNvSpPr>
          <p:nvPr>
            <p:ph type="body" sz="quarter" idx="4294967295"/>
          </p:nvPr>
        </p:nvSpPr>
        <p:spPr>
          <a:xfrm>
            <a:off x="9153162" y="4388944"/>
            <a:ext cx="2371725" cy="2120632"/>
          </a:xfrm>
          <a:solidFill>
            <a:schemeClr val="bg1">
              <a:lumMod val="95000"/>
            </a:schemeClr>
          </a:solidFill>
        </p:spPr>
        <p:txBody>
          <a:bodyPr/>
          <a:lstStyle/>
          <a:p>
            <a:r>
              <a:rPr lang="en-US" sz="2000" b="1" dirty="0">
                <a:latin typeface="Segoe Condensed" panose="020B0606040200020203" pitchFamily="34" charset="0"/>
              </a:rPr>
              <a:t>No human-to-human transmission</a:t>
            </a:r>
            <a:r>
              <a:rPr lang="en-US" sz="2000" dirty="0">
                <a:latin typeface="Segoe Condensed" panose="020B0606040200020203" pitchFamily="34" charset="0"/>
              </a:rPr>
              <a:t> of RVF virus has been documented. </a:t>
            </a:r>
            <a:endParaRPr lang="en-GB" sz="2000" dirty="0">
              <a:latin typeface="Segoe Condensed" panose="020B0606040200020203" pitchFamily="34" charset="0"/>
            </a:endParaRPr>
          </a:p>
        </p:txBody>
      </p:sp>
      <p:sp>
        <p:nvSpPr>
          <p:cNvPr id="9" name="Text Placeholder 8"/>
          <p:cNvSpPr>
            <a:spLocks noGrp="1"/>
          </p:cNvSpPr>
          <p:nvPr>
            <p:ph type="body" sz="quarter" idx="4294967295"/>
          </p:nvPr>
        </p:nvSpPr>
        <p:spPr>
          <a:xfrm>
            <a:off x="4281347" y="3788869"/>
            <a:ext cx="4521785" cy="600075"/>
          </a:xfrm>
          <a:solidFill>
            <a:srgbClr val="C87700"/>
          </a:solidFill>
        </p:spPr>
        <p:txBody>
          <a:bodyPr anchor="ctr"/>
          <a:lstStyle/>
          <a:p>
            <a:pPr marL="0" indent="0" algn="ctr">
              <a:buNone/>
            </a:pPr>
            <a:r>
              <a:rPr lang="en-GB" sz="2000" b="1" dirty="0">
                <a:solidFill>
                  <a:schemeClr val="bg1"/>
                </a:solidFill>
                <a:latin typeface="Segoe Condensed" panose="020B0606040200020203" pitchFamily="34" charset="0"/>
              </a:rPr>
              <a:t>Human infections </a:t>
            </a:r>
          </a:p>
        </p:txBody>
      </p:sp>
      <p:sp>
        <p:nvSpPr>
          <p:cNvPr id="10" name="Text Placeholder 9"/>
          <p:cNvSpPr>
            <a:spLocks noGrp="1"/>
          </p:cNvSpPr>
          <p:nvPr>
            <p:ph type="body" sz="quarter" idx="4294967295"/>
          </p:nvPr>
        </p:nvSpPr>
        <p:spPr>
          <a:xfrm>
            <a:off x="9133319" y="3788868"/>
            <a:ext cx="2411412" cy="600075"/>
          </a:xfrm>
          <a:solidFill>
            <a:srgbClr val="C87700"/>
          </a:solidFill>
        </p:spPr>
        <p:txBody>
          <a:bodyPr anchor="ctr"/>
          <a:lstStyle/>
          <a:p>
            <a:pPr marL="0" indent="0" algn="ctr">
              <a:buNone/>
            </a:pPr>
            <a:r>
              <a:rPr lang="en-GB" sz="2000" b="1" dirty="0">
                <a:solidFill>
                  <a:schemeClr val="bg1"/>
                </a:solidFill>
                <a:latin typeface="Segoe Condensed" panose="020B0606040200020203" pitchFamily="34" charset="0"/>
              </a:rPr>
              <a:t>No secondary human infections</a:t>
            </a:r>
          </a:p>
        </p:txBody>
      </p:sp>
      <p:grpSp>
        <p:nvGrpSpPr>
          <p:cNvPr id="55" name="Group 562"/>
          <p:cNvGrpSpPr>
            <a:grpSpLocks/>
          </p:cNvGrpSpPr>
          <p:nvPr/>
        </p:nvGrpSpPr>
        <p:grpSpPr bwMode="auto">
          <a:xfrm>
            <a:off x="5862530" y="2401952"/>
            <a:ext cx="792163" cy="1341437"/>
            <a:chOff x="1792" y="5"/>
            <a:chExt cx="2175" cy="4310"/>
          </a:xfrm>
        </p:grpSpPr>
        <p:sp>
          <p:nvSpPr>
            <p:cNvPr id="56" name="Freeform 563"/>
            <p:cNvSpPr>
              <a:spLocks/>
            </p:cNvSpPr>
            <p:nvPr/>
          </p:nvSpPr>
          <p:spPr bwMode="auto">
            <a:xfrm>
              <a:off x="1792" y="5"/>
              <a:ext cx="2175" cy="4310"/>
            </a:xfrm>
            <a:custGeom>
              <a:avLst/>
              <a:gdLst>
                <a:gd name="T0" fmla="*/ 5 w 4352"/>
                <a:gd name="T1" fmla="*/ 26 h 8622"/>
                <a:gd name="T2" fmla="*/ 5 w 4352"/>
                <a:gd name="T3" fmla="*/ 23 h 8622"/>
                <a:gd name="T4" fmla="*/ 4 w 4352"/>
                <a:gd name="T5" fmla="*/ 18 h 8622"/>
                <a:gd name="T6" fmla="*/ 5 w 4352"/>
                <a:gd name="T7" fmla="*/ 15 h 8622"/>
                <a:gd name="T8" fmla="*/ 5 w 4352"/>
                <a:gd name="T9" fmla="*/ 12 h 8622"/>
                <a:gd name="T10" fmla="*/ 5 w 4352"/>
                <a:gd name="T11" fmla="*/ 11 h 8622"/>
                <a:gd name="T12" fmla="*/ 4 w 4352"/>
                <a:gd name="T13" fmla="*/ 13 h 8622"/>
                <a:gd name="T14" fmla="*/ 2 w 4352"/>
                <a:gd name="T15" fmla="*/ 16 h 8622"/>
                <a:gd name="T16" fmla="*/ 1 w 4352"/>
                <a:gd name="T17" fmla="*/ 18 h 8622"/>
                <a:gd name="T18" fmla="*/ 1 w 4352"/>
                <a:gd name="T19" fmla="*/ 18 h 8622"/>
                <a:gd name="T20" fmla="*/ 0 w 4352"/>
                <a:gd name="T21" fmla="*/ 18 h 8622"/>
                <a:gd name="T22" fmla="*/ 1 w 4352"/>
                <a:gd name="T23" fmla="*/ 17 h 8622"/>
                <a:gd name="T24" fmla="*/ 0 w 4352"/>
                <a:gd name="T25" fmla="*/ 18 h 8622"/>
                <a:gd name="T26" fmla="*/ 0 w 4352"/>
                <a:gd name="T27" fmla="*/ 16 h 8622"/>
                <a:gd name="T28" fmla="*/ 0 w 4352"/>
                <a:gd name="T29" fmla="*/ 16 h 8622"/>
                <a:gd name="T30" fmla="*/ 1 w 4352"/>
                <a:gd name="T31" fmla="*/ 15 h 8622"/>
                <a:gd name="T32" fmla="*/ 2 w 4352"/>
                <a:gd name="T33" fmla="*/ 13 h 8622"/>
                <a:gd name="T34" fmla="*/ 3 w 4352"/>
                <a:gd name="T35" fmla="*/ 11 h 8622"/>
                <a:gd name="T36" fmla="*/ 3 w 4352"/>
                <a:gd name="T37" fmla="*/ 7 h 8622"/>
                <a:gd name="T38" fmla="*/ 5 w 4352"/>
                <a:gd name="T39" fmla="*/ 6 h 8622"/>
                <a:gd name="T40" fmla="*/ 7 w 4352"/>
                <a:gd name="T41" fmla="*/ 4 h 8622"/>
                <a:gd name="T42" fmla="*/ 6 w 4352"/>
                <a:gd name="T43" fmla="*/ 3 h 8622"/>
                <a:gd name="T44" fmla="*/ 6 w 4352"/>
                <a:gd name="T45" fmla="*/ 2 h 8622"/>
                <a:gd name="T46" fmla="*/ 6 w 4352"/>
                <a:gd name="T47" fmla="*/ 1 h 8622"/>
                <a:gd name="T48" fmla="*/ 8 w 4352"/>
                <a:gd name="T49" fmla="*/ 0 h 8622"/>
                <a:gd name="T50" fmla="*/ 9 w 4352"/>
                <a:gd name="T51" fmla="*/ 1 h 8622"/>
                <a:gd name="T52" fmla="*/ 10 w 4352"/>
                <a:gd name="T53" fmla="*/ 2 h 8622"/>
                <a:gd name="T54" fmla="*/ 9 w 4352"/>
                <a:gd name="T55" fmla="*/ 3 h 8622"/>
                <a:gd name="T56" fmla="*/ 9 w 4352"/>
                <a:gd name="T57" fmla="*/ 5 h 8622"/>
                <a:gd name="T58" fmla="*/ 12 w 4352"/>
                <a:gd name="T59" fmla="*/ 6 h 8622"/>
                <a:gd name="T60" fmla="*/ 12 w 4352"/>
                <a:gd name="T61" fmla="*/ 8 h 8622"/>
                <a:gd name="T62" fmla="*/ 13 w 4352"/>
                <a:gd name="T63" fmla="*/ 11 h 8622"/>
                <a:gd name="T64" fmla="*/ 15 w 4352"/>
                <a:gd name="T65" fmla="*/ 15 h 8622"/>
                <a:gd name="T66" fmla="*/ 16 w 4352"/>
                <a:gd name="T67" fmla="*/ 16 h 8622"/>
                <a:gd name="T68" fmla="*/ 16 w 4352"/>
                <a:gd name="T69" fmla="*/ 16 h 8622"/>
                <a:gd name="T70" fmla="*/ 16 w 4352"/>
                <a:gd name="T71" fmla="*/ 17 h 8622"/>
                <a:gd name="T72" fmla="*/ 16 w 4352"/>
                <a:gd name="T73" fmla="*/ 17 h 8622"/>
                <a:gd name="T74" fmla="*/ 16 w 4352"/>
                <a:gd name="T75" fmla="*/ 18 h 8622"/>
                <a:gd name="T76" fmla="*/ 15 w 4352"/>
                <a:gd name="T77" fmla="*/ 17 h 8622"/>
                <a:gd name="T78" fmla="*/ 15 w 4352"/>
                <a:gd name="T79" fmla="*/ 18 h 8622"/>
                <a:gd name="T80" fmla="*/ 14 w 4352"/>
                <a:gd name="T81" fmla="*/ 18 h 8622"/>
                <a:gd name="T82" fmla="*/ 13 w 4352"/>
                <a:gd name="T83" fmla="*/ 15 h 8622"/>
                <a:gd name="T84" fmla="*/ 11 w 4352"/>
                <a:gd name="T85" fmla="*/ 11 h 8622"/>
                <a:gd name="T86" fmla="*/ 11 w 4352"/>
                <a:gd name="T87" fmla="*/ 14 h 8622"/>
                <a:gd name="T88" fmla="*/ 11 w 4352"/>
                <a:gd name="T89" fmla="*/ 16 h 8622"/>
                <a:gd name="T90" fmla="*/ 11 w 4352"/>
                <a:gd name="T91" fmla="*/ 22 h 8622"/>
                <a:gd name="T92" fmla="*/ 10 w 4352"/>
                <a:gd name="T93" fmla="*/ 27 h 8622"/>
                <a:gd name="T94" fmla="*/ 9 w 4352"/>
                <a:gd name="T95" fmla="*/ 31 h 8622"/>
                <a:gd name="T96" fmla="*/ 9 w 4352"/>
                <a:gd name="T97" fmla="*/ 32 h 8622"/>
                <a:gd name="T98" fmla="*/ 10 w 4352"/>
                <a:gd name="T99" fmla="*/ 33 h 8622"/>
                <a:gd name="T100" fmla="*/ 9 w 4352"/>
                <a:gd name="T101" fmla="*/ 33 h 8622"/>
                <a:gd name="T102" fmla="*/ 8 w 4352"/>
                <a:gd name="T103" fmla="*/ 32 h 8622"/>
                <a:gd name="T104" fmla="*/ 8 w 4352"/>
                <a:gd name="T105" fmla="*/ 30 h 8622"/>
                <a:gd name="T106" fmla="*/ 8 w 4352"/>
                <a:gd name="T107" fmla="*/ 27 h 8622"/>
                <a:gd name="T108" fmla="*/ 8 w 4352"/>
                <a:gd name="T109" fmla="*/ 23 h 8622"/>
                <a:gd name="T110" fmla="*/ 7 w 4352"/>
                <a:gd name="T111" fmla="*/ 23 h 8622"/>
                <a:gd name="T112" fmla="*/ 7 w 4352"/>
                <a:gd name="T113" fmla="*/ 29 h 8622"/>
                <a:gd name="T114" fmla="*/ 7 w 4352"/>
                <a:gd name="T115" fmla="*/ 31 h 8622"/>
                <a:gd name="T116" fmla="*/ 7 w 4352"/>
                <a:gd name="T117" fmla="*/ 33 h 8622"/>
                <a:gd name="T118" fmla="*/ 6 w 4352"/>
                <a:gd name="T119" fmla="*/ 33 h 8622"/>
                <a:gd name="T120" fmla="*/ 5 w 4352"/>
                <a:gd name="T121" fmla="*/ 32 h 8622"/>
                <a:gd name="T122" fmla="*/ 6 w 4352"/>
                <a:gd name="T123" fmla="*/ 31 h 8622"/>
                <a:gd name="T124" fmla="*/ 6 w 4352"/>
                <a:gd name="T125" fmla="*/ 30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GB"/>
            </a:p>
          </p:txBody>
        </p:sp>
        <p:sp>
          <p:nvSpPr>
            <p:cNvPr id="57" name="Line 564"/>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 name="Line 565"/>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 name="Line 566"/>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0" name="Line 589"/>
          <p:cNvSpPr>
            <a:spLocks noChangeShapeType="1"/>
          </p:cNvSpPr>
          <p:nvPr/>
        </p:nvSpPr>
        <p:spPr bwMode="auto">
          <a:xfrm>
            <a:off x="3596338" y="3362071"/>
            <a:ext cx="1955321" cy="0"/>
          </a:xfrm>
          <a:prstGeom prst="line">
            <a:avLst/>
          </a:prstGeom>
          <a:noFill/>
          <a:ln w="1270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n w="76200">
                <a:solidFill>
                  <a:schemeClr val="tx1"/>
                </a:solidFill>
              </a:ln>
            </a:endParaRPr>
          </a:p>
        </p:txBody>
      </p:sp>
      <p:sp>
        <p:nvSpPr>
          <p:cNvPr id="61" name="Line 784"/>
          <p:cNvSpPr>
            <a:spLocks noChangeShapeType="1"/>
          </p:cNvSpPr>
          <p:nvPr/>
        </p:nvSpPr>
        <p:spPr bwMode="auto">
          <a:xfrm>
            <a:off x="8515350" y="3005389"/>
            <a:ext cx="1136861" cy="563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73" name="Group 796"/>
          <p:cNvGrpSpPr>
            <a:grpSpLocks/>
          </p:cNvGrpSpPr>
          <p:nvPr/>
        </p:nvGrpSpPr>
        <p:grpSpPr bwMode="auto">
          <a:xfrm>
            <a:off x="9822971" y="2332467"/>
            <a:ext cx="792163" cy="1341437"/>
            <a:chOff x="1792" y="5"/>
            <a:chExt cx="2175" cy="4310"/>
          </a:xfrm>
        </p:grpSpPr>
        <p:sp>
          <p:nvSpPr>
            <p:cNvPr id="74" name="Freeform 797"/>
            <p:cNvSpPr>
              <a:spLocks/>
            </p:cNvSpPr>
            <p:nvPr/>
          </p:nvSpPr>
          <p:spPr bwMode="auto">
            <a:xfrm>
              <a:off x="1792" y="5"/>
              <a:ext cx="2175" cy="4310"/>
            </a:xfrm>
            <a:custGeom>
              <a:avLst/>
              <a:gdLst>
                <a:gd name="T0" fmla="*/ 5 w 4352"/>
                <a:gd name="T1" fmla="*/ 26 h 8622"/>
                <a:gd name="T2" fmla="*/ 5 w 4352"/>
                <a:gd name="T3" fmla="*/ 23 h 8622"/>
                <a:gd name="T4" fmla="*/ 4 w 4352"/>
                <a:gd name="T5" fmla="*/ 18 h 8622"/>
                <a:gd name="T6" fmla="*/ 5 w 4352"/>
                <a:gd name="T7" fmla="*/ 15 h 8622"/>
                <a:gd name="T8" fmla="*/ 5 w 4352"/>
                <a:gd name="T9" fmla="*/ 12 h 8622"/>
                <a:gd name="T10" fmla="*/ 5 w 4352"/>
                <a:gd name="T11" fmla="*/ 11 h 8622"/>
                <a:gd name="T12" fmla="*/ 4 w 4352"/>
                <a:gd name="T13" fmla="*/ 13 h 8622"/>
                <a:gd name="T14" fmla="*/ 2 w 4352"/>
                <a:gd name="T15" fmla="*/ 16 h 8622"/>
                <a:gd name="T16" fmla="*/ 1 w 4352"/>
                <a:gd name="T17" fmla="*/ 18 h 8622"/>
                <a:gd name="T18" fmla="*/ 1 w 4352"/>
                <a:gd name="T19" fmla="*/ 18 h 8622"/>
                <a:gd name="T20" fmla="*/ 0 w 4352"/>
                <a:gd name="T21" fmla="*/ 18 h 8622"/>
                <a:gd name="T22" fmla="*/ 1 w 4352"/>
                <a:gd name="T23" fmla="*/ 17 h 8622"/>
                <a:gd name="T24" fmla="*/ 0 w 4352"/>
                <a:gd name="T25" fmla="*/ 18 h 8622"/>
                <a:gd name="T26" fmla="*/ 0 w 4352"/>
                <a:gd name="T27" fmla="*/ 16 h 8622"/>
                <a:gd name="T28" fmla="*/ 0 w 4352"/>
                <a:gd name="T29" fmla="*/ 16 h 8622"/>
                <a:gd name="T30" fmla="*/ 1 w 4352"/>
                <a:gd name="T31" fmla="*/ 15 h 8622"/>
                <a:gd name="T32" fmla="*/ 2 w 4352"/>
                <a:gd name="T33" fmla="*/ 13 h 8622"/>
                <a:gd name="T34" fmla="*/ 3 w 4352"/>
                <a:gd name="T35" fmla="*/ 11 h 8622"/>
                <a:gd name="T36" fmla="*/ 3 w 4352"/>
                <a:gd name="T37" fmla="*/ 7 h 8622"/>
                <a:gd name="T38" fmla="*/ 5 w 4352"/>
                <a:gd name="T39" fmla="*/ 6 h 8622"/>
                <a:gd name="T40" fmla="*/ 7 w 4352"/>
                <a:gd name="T41" fmla="*/ 4 h 8622"/>
                <a:gd name="T42" fmla="*/ 6 w 4352"/>
                <a:gd name="T43" fmla="*/ 3 h 8622"/>
                <a:gd name="T44" fmla="*/ 6 w 4352"/>
                <a:gd name="T45" fmla="*/ 2 h 8622"/>
                <a:gd name="T46" fmla="*/ 6 w 4352"/>
                <a:gd name="T47" fmla="*/ 1 h 8622"/>
                <a:gd name="T48" fmla="*/ 8 w 4352"/>
                <a:gd name="T49" fmla="*/ 0 h 8622"/>
                <a:gd name="T50" fmla="*/ 9 w 4352"/>
                <a:gd name="T51" fmla="*/ 1 h 8622"/>
                <a:gd name="T52" fmla="*/ 10 w 4352"/>
                <a:gd name="T53" fmla="*/ 2 h 8622"/>
                <a:gd name="T54" fmla="*/ 9 w 4352"/>
                <a:gd name="T55" fmla="*/ 3 h 8622"/>
                <a:gd name="T56" fmla="*/ 9 w 4352"/>
                <a:gd name="T57" fmla="*/ 5 h 8622"/>
                <a:gd name="T58" fmla="*/ 12 w 4352"/>
                <a:gd name="T59" fmla="*/ 6 h 8622"/>
                <a:gd name="T60" fmla="*/ 12 w 4352"/>
                <a:gd name="T61" fmla="*/ 8 h 8622"/>
                <a:gd name="T62" fmla="*/ 13 w 4352"/>
                <a:gd name="T63" fmla="*/ 11 h 8622"/>
                <a:gd name="T64" fmla="*/ 15 w 4352"/>
                <a:gd name="T65" fmla="*/ 15 h 8622"/>
                <a:gd name="T66" fmla="*/ 16 w 4352"/>
                <a:gd name="T67" fmla="*/ 16 h 8622"/>
                <a:gd name="T68" fmla="*/ 16 w 4352"/>
                <a:gd name="T69" fmla="*/ 16 h 8622"/>
                <a:gd name="T70" fmla="*/ 16 w 4352"/>
                <a:gd name="T71" fmla="*/ 17 h 8622"/>
                <a:gd name="T72" fmla="*/ 16 w 4352"/>
                <a:gd name="T73" fmla="*/ 17 h 8622"/>
                <a:gd name="T74" fmla="*/ 16 w 4352"/>
                <a:gd name="T75" fmla="*/ 18 h 8622"/>
                <a:gd name="T76" fmla="*/ 15 w 4352"/>
                <a:gd name="T77" fmla="*/ 17 h 8622"/>
                <a:gd name="T78" fmla="*/ 15 w 4352"/>
                <a:gd name="T79" fmla="*/ 18 h 8622"/>
                <a:gd name="T80" fmla="*/ 14 w 4352"/>
                <a:gd name="T81" fmla="*/ 18 h 8622"/>
                <a:gd name="T82" fmla="*/ 13 w 4352"/>
                <a:gd name="T83" fmla="*/ 15 h 8622"/>
                <a:gd name="T84" fmla="*/ 11 w 4352"/>
                <a:gd name="T85" fmla="*/ 11 h 8622"/>
                <a:gd name="T86" fmla="*/ 11 w 4352"/>
                <a:gd name="T87" fmla="*/ 14 h 8622"/>
                <a:gd name="T88" fmla="*/ 11 w 4352"/>
                <a:gd name="T89" fmla="*/ 16 h 8622"/>
                <a:gd name="T90" fmla="*/ 11 w 4352"/>
                <a:gd name="T91" fmla="*/ 22 h 8622"/>
                <a:gd name="T92" fmla="*/ 10 w 4352"/>
                <a:gd name="T93" fmla="*/ 27 h 8622"/>
                <a:gd name="T94" fmla="*/ 9 w 4352"/>
                <a:gd name="T95" fmla="*/ 31 h 8622"/>
                <a:gd name="T96" fmla="*/ 9 w 4352"/>
                <a:gd name="T97" fmla="*/ 32 h 8622"/>
                <a:gd name="T98" fmla="*/ 10 w 4352"/>
                <a:gd name="T99" fmla="*/ 33 h 8622"/>
                <a:gd name="T100" fmla="*/ 9 w 4352"/>
                <a:gd name="T101" fmla="*/ 33 h 8622"/>
                <a:gd name="T102" fmla="*/ 8 w 4352"/>
                <a:gd name="T103" fmla="*/ 32 h 8622"/>
                <a:gd name="T104" fmla="*/ 8 w 4352"/>
                <a:gd name="T105" fmla="*/ 30 h 8622"/>
                <a:gd name="T106" fmla="*/ 8 w 4352"/>
                <a:gd name="T107" fmla="*/ 27 h 8622"/>
                <a:gd name="T108" fmla="*/ 8 w 4352"/>
                <a:gd name="T109" fmla="*/ 23 h 8622"/>
                <a:gd name="T110" fmla="*/ 7 w 4352"/>
                <a:gd name="T111" fmla="*/ 23 h 8622"/>
                <a:gd name="T112" fmla="*/ 7 w 4352"/>
                <a:gd name="T113" fmla="*/ 29 h 8622"/>
                <a:gd name="T114" fmla="*/ 7 w 4352"/>
                <a:gd name="T115" fmla="*/ 31 h 8622"/>
                <a:gd name="T116" fmla="*/ 7 w 4352"/>
                <a:gd name="T117" fmla="*/ 33 h 8622"/>
                <a:gd name="T118" fmla="*/ 6 w 4352"/>
                <a:gd name="T119" fmla="*/ 33 h 8622"/>
                <a:gd name="T120" fmla="*/ 5 w 4352"/>
                <a:gd name="T121" fmla="*/ 32 h 8622"/>
                <a:gd name="T122" fmla="*/ 6 w 4352"/>
                <a:gd name="T123" fmla="*/ 31 h 8622"/>
                <a:gd name="T124" fmla="*/ 6 w 4352"/>
                <a:gd name="T125" fmla="*/ 30 h 86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52" h="8622">
                  <a:moveTo>
                    <a:pt x="1573" y="7588"/>
                  </a:moveTo>
                  <a:lnTo>
                    <a:pt x="1515" y="7412"/>
                  </a:lnTo>
                  <a:lnTo>
                    <a:pt x="1484" y="7293"/>
                  </a:lnTo>
                  <a:lnTo>
                    <a:pt x="1440" y="7103"/>
                  </a:lnTo>
                  <a:lnTo>
                    <a:pt x="1425" y="7020"/>
                  </a:lnTo>
                  <a:lnTo>
                    <a:pt x="1414" y="6918"/>
                  </a:lnTo>
                  <a:lnTo>
                    <a:pt x="1408" y="6725"/>
                  </a:lnTo>
                  <a:lnTo>
                    <a:pt x="1413" y="6628"/>
                  </a:lnTo>
                  <a:lnTo>
                    <a:pt x="1424" y="6531"/>
                  </a:lnTo>
                  <a:lnTo>
                    <a:pt x="1435" y="6429"/>
                  </a:lnTo>
                  <a:lnTo>
                    <a:pt x="1439" y="6332"/>
                  </a:lnTo>
                  <a:lnTo>
                    <a:pt x="1447" y="6130"/>
                  </a:lnTo>
                  <a:lnTo>
                    <a:pt x="1442" y="6026"/>
                  </a:lnTo>
                  <a:lnTo>
                    <a:pt x="1427" y="5922"/>
                  </a:lnTo>
                  <a:lnTo>
                    <a:pt x="1370" y="5681"/>
                  </a:lnTo>
                  <a:lnTo>
                    <a:pt x="1351" y="5613"/>
                  </a:lnTo>
                  <a:lnTo>
                    <a:pt x="1315" y="5377"/>
                  </a:lnTo>
                  <a:lnTo>
                    <a:pt x="1284" y="5149"/>
                  </a:lnTo>
                  <a:lnTo>
                    <a:pt x="1261" y="4922"/>
                  </a:lnTo>
                  <a:lnTo>
                    <a:pt x="1260" y="4847"/>
                  </a:lnTo>
                  <a:lnTo>
                    <a:pt x="1265" y="4769"/>
                  </a:lnTo>
                  <a:lnTo>
                    <a:pt x="1275" y="4616"/>
                  </a:lnTo>
                  <a:lnTo>
                    <a:pt x="1286" y="4465"/>
                  </a:lnTo>
                  <a:lnTo>
                    <a:pt x="1314" y="4312"/>
                  </a:lnTo>
                  <a:lnTo>
                    <a:pt x="1337" y="4225"/>
                  </a:lnTo>
                  <a:lnTo>
                    <a:pt x="1369" y="4131"/>
                  </a:lnTo>
                  <a:lnTo>
                    <a:pt x="1393" y="4035"/>
                  </a:lnTo>
                  <a:lnTo>
                    <a:pt x="1399" y="3951"/>
                  </a:lnTo>
                  <a:lnTo>
                    <a:pt x="1401" y="3856"/>
                  </a:lnTo>
                  <a:lnTo>
                    <a:pt x="1420" y="3774"/>
                  </a:lnTo>
                  <a:lnTo>
                    <a:pt x="1446" y="3689"/>
                  </a:lnTo>
                  <a:lnTo>
                    <a:pt x="1467" y="3588"/>
                  </a:lnTo>
                  <a:lnTo>
                    <a:pt x="1476" y="3497"/>
                  </a:lnTo>
                  <a:lnTo>
                    <a:pt x="1476" y="3403"/>
                  </a:lnTo>
                  <a:lnTo>
                    <a:pt x="1460" y="3214"/>
                  </a:lnTo>
                  <a:lnTo>
                    <a:pt x="1434" y="3025"/>
                  </a:lnTo>
                  <a:lnTo>
                    <a:pt x="1414" y="2838"/>
                  </a:lnTo>
                  <a:lnTo>
                    <a:pt x="1413" y="2780"/>
                  </a:lnTo>
                  <a:lnTo>
                    <a:pt x="1404" y="2721"/>
                  </a:lnTo>
                  <a:lnTo>
                    <a:pt x="1392" y="2748"/>
                  </a:lnTo>
                  <a:lnTo>
                    <a:pt x="1376" y="2774"/>
                  </a:lnTo>
                  <a:lnTo>
                    <a:pt x="1352" y="2839"/>
                  </a:lnTo>
                  <a:lnTo>
                    <a:pt x="1334" y="2918"/>
                  </a:lnTo>
                  <a:lnTo>
                    <a:pt x="1311" y="3074"/>
                  </a:lnTo>
                  <a:lnTo>
                    <a:pt x="1295" y="3149"/>
                  </a:lnTo>
                  <a:lnTo>
                    <a:pt x="1269" y="3226"/>
                  </a:lnTo>
                  <a:lnTo>
                    <a:pt x="1245" y="3295"/>
                  </a:lnTo>
                  <a:lnTo>
                    <a:pt x="1211" y="3360"/>
                  </a:lnTo>
                  <a:lnTo>
                    <a:pt x="1127" y="3483"/>
                  </a:lnTo>
                  <a:lnTo>
                    <a:pt x="1010" y="3634"/>
                  </a:lnTo>
                  <a:lnTo>
                    <a:pt x="883" y="3779"/>
                  </a:lnTo>
                  <a:lnTo>
                    <a:pt x="763" y="3919"/>
                  </a:lnTo>
                  <a:lnTo>
                    <a:pt x="657" y="4051"/>
                  </a:lnTo>
                  <a:lnTo>
                    <a:pt x="636" y="4097"/>
                  </a:lnTo>
                  <a:lnTo>
                    <a:pt x="640" y="4111"/>
                  </a:lnTo>
                  <a:lnTo>
                    <a:pt x="632" y="4230"/>
                  </a:lnTo>
                  <a:lnTo>
                    <a:pt x="612" y="4348"/>
                  </a:lnTo>
                  <a:lnTo>
                    <a:pt x="586" y="4519"/>
                  </a:lnTo>
                  <a:lnTo>
                    <a:pt x="572" y="4602"/>
                  </a:lnTo>
                  <a:lnTo>
                    <a:pt x="548" y="4684"/>
                  </a:lnTo>
                  <a:lnTo>
                    <a:pt x="529" y="4700"/>
                  </a:lnTo>
                  <a:lnTo>
                    <a:pt x="512" y="4701"/>
                  </a:lnTo>
                  <a:lnTo>
                    <a:pt x="500" y="4643"/>
                  </a:lnTo>
                  <a:lnTo>
                    <a:pt x="499" y="4583"/>
                  </a:lnTo>
                  <a:lnTo>
                    <a:pt x="502" y="4465"/>
                  </a:lnTo>
                  <a:lnTo>
                    <a:pt x="499" y="4467"/>
                  </a:lnTo>
                  <a:lnTo>
                    <a:pt x="493" y="4479"/>
                  </a:lnTo>
                  <a:lnTo>
                    <a:pt x="458" y="4609"/>
                  </a:lnTo>
                  <a:lnTo>
                    <a:pt x="436" y="4673"/>
                  </a:lnTo>
                  <a:lnTo>
                    <a:pt x="404" y="4736"/>
                  </a:lnTo>
                  <a:lnTo>
                    <a:pt x="385" y="4747"/>
                  </a:lnTo>
                  <a:lnTo>
                    <a:pt x="364" y="4744"/>
                  </a:lnTo>
                  <a:lnTo>
                    <a:pt x="356" y="4721"/>
                  </a:lnTo>
                  <a:lnTo>
                    <a:pt x="360" y="4694"/>
                  </a:lnTo>
                  <a:lnTo>
                    <a:pt x="401" y="4479"/>
                  </a:lnTo>
                  <a:lnTo>
                    <a:pt x="246" y="4725"/>
                  </a:lnTo>
                  <a:lnTo>
                    <a:pt x="235" y="4734"/>
                  </a:lnTo>
                  <a:lnTo>
                    <a:pt x="218" y="4739"/>
                  </a:lnTo>
                  <a:lnTo>
                    <a:pt x="188" y="4730"/>
                  </a:lnTo>
                  <a:lnTo>
                    <a:pt x="180" y="4704"/>
                  </a:lnTo>
                  <a:lnTo>
                    <a:pt x="184" y="4674"/>
                  </a:lnTo>
                  <a:lnTo>
                    <a:pt x="205" y="4616"/>
                  </a:lnTo>
                  <a:lnTo>
                    <a:pt x="232" y="4559"/>
                  </a:lnTo>
                  <a:lnTo>
                    <a:pt x="281" y="4445"/>
                  </a:lnTo>
                  <a:lnTo>
                    <a:pt x="216" y="4532"/>
                  </a:lnTo>
                  <a:lnTo>
                    <a:pt x="156" y="4626"/>
                  </a:lnTo>
                  <a:lnTo>
                    <a:pt x="142" y="4643"/>
                  </a:lnTo>
                  <a:lnTo>
                    <a:pt x="122" y="4651"/>
                  </a:lnTo>
                  <a:lnTo>
                    <a:pt x="104" y="4653"/>
                  </a:lnTo>
                  <a:lnTo>
                    <a:pt x="84" y="4643"/>
                  </a:lnTo>
                  <a:lnTo>
                    <a:pt x="80" y="4619"/>
                  </a:lnTo>
                  <a:lnTo>
                    <a:pt x="88" y="4594"/>
                  </a:lnTo>
                  <a:lnTo>
                    <a:pt x="173" y="4411"/>
                  </a:lnTo>
                  <a:lnTo>
                    <a:pt x="212" y="4320"/>
                  </a:lnTo>
                  <a:lnTo>
                    <a:pt x="243" y="4225"/>
                  </a:lnTo>
                  <a:lnTo>
                    <a:pt x="224" y="4221"/>
                  </a:lnTo>
                  <a:lnTo>
                    <a:pt x="208" y="4230"/>
                  </a:lnTo>
                  <a:lnTo>
                    <a:pt x="175" y="4256"/>
                  </a:lnTo>
                  <a:lnTo>
                    <a:pt x="155" y="4265"/>
                  </a:lnTo>
                  <a:lnTo>
                    <a:pt x="119" y="4291"/>
                  </a:lnTo>
                  <a:lnTo>
                    <a:pt x="78" y="4305"/>
                  </a:lnTo>
                  <a:lnTo>
                    <a:pt x="37" y="4304"/>
                  </a:lnTo>
                  <a:lnTo>
                    <a:pt x="0" y="4283"/>
                  </a:lnTo>
                  <a:lnTo>
                    <a:pt x="22" y="4255"/>
                  </a:lnTo>
                  <a:lnTo>
                    <a:pt x="50" y="4232"/>
                  </a:lnTo>
                  <a:lnTo>
                    <a:pt x="79" y="4211"/>
                  </a:lnTo>
                  <a:lnTo>
                    <a:pt x="104" y="4186"/>
                  </a:lnTo>
                  <a:lnTo>
                    <a:pt x="182" y="4078"/>
                  </a:lnTo>
                  <a:lnTo>
                    <a:pt x="204" y="4059"/>
                  </a:lnTo>
                  <a:lnTo>
                    <a:pt x="230" y="4044"/>
                  </a:lnTo>
                  <a:lnTo>
                    <a:pt x="306" y="4015"/>
                  </a:lnTo>
                  <a:lnTo>
                    <a:pt x="341" y="3999"/>
                  </a:lnTo>
                  <a:lnTo>
                    <a:pt x="374" y="3973"/>
                  </a:lnTo>
                  <a:lnTo>
                    <a:pt x="408" y="3924"/>
                  </a:lnTo>
                  <a:lnTo>
                    <a:pt x="437" y="3865"/>
                  </a:lnTo>
                  <a:lnTo>
                    <a:pt x="495" y="3738"/>
                  </a:lnTo>
                  <a:lnTo>
                    <a:pt x="522" y="3662"/>
                  </a:lnTo>
                  <a:lnTo>
                    <a:pt x="553" y="3552"/>
                  </a:lnTo>
                  <a:lnTo>
                    <a:pt x="593" y="3429"/>
                  </a:lnTo>
                  <a:lnTo>
                    <a:pt x="631" y="3310"/>
                  </a:lnTo>
                  <a:lnTo>
                    <a:pt x="651" y="3249"/>
                  </a:lnTo>
                  <a:lnTo>
                    <a:pt x="679" y="3197"/>
                  </a:lnTo>
                  <a:lnTo>
                    <a:pt x="727" y="3117"/>
                  </a:lnTo>
                  <a:lnTo>
                    <a:pt x="748" y="3081"/>
                  </a:lnTo>
                  <a:lnTo>
                    <a:pt x="778" y="3043"/>
                  </a:lnTo>
                  <a:lnTo>
                    <a:pt x="907" y="2845"/>
                  </a:lnTo>
                  <a:lnTo>
                    <a:pt x="947" y="2721"/>
                  </a:lnTo>
                  <a:lnTo>
                    <a:pt x="961" y="2658"/>
                  </a:lnTo>
                  <a:lnTo>
                    <a:pt x="951" y="2506"/>
                  </a:lnTo>
                  <a:lnTo>
                    <a:pt x="948" y="2362"/>
                  </a:lnTo>
                  <a:lnTo>
                    <a:pt x="959" y="2219"/>
                  </a:lnTo>
                  <a:lnTo>
                    <a:pt x="985" y="2068"/>
                  </a:lnTo>
                  <a:lnTo>
                    <a:pt x="990" y="1953"/>
                  </a:lnTo>
                  <a:lnTo>
                    <a:pt x="993" y="1896"/>
                  </a:lnTo>
                  <a:lnTo>
                    <a:pt x="1007" y="1843"/>
                  </a:lnTo>
                  <a:lnTo>
                    <a:pt x="1030" y="1791"/>
                  </a:lnTo>
                  <a:lnTo>
                    <a:pt x="1060" y="1742"/>
                  </a:lnTo>
                  <a:lnTo>
                    <a:pt x="1139" y="1659"/>
                  </a:lnTo>
                  <a:lnTo>
                    <a:pt x="1231" y="1601"/>
                  </a:lnTo>
                  <a:lnTo>
                    <a:pt x="1393" y="1536"/>
                  </a:lnTo>
                  <a:lnTo>
                    <a:pt x="1571" y="1477"/>
                  </a:lnTo>
                  <a:lnTo>
                    <a:pt x="1723" y="1421"/>
                  </a:lnTo>
                  <a:lnTo>
                    <a:pt x="1778" y="1393"/>
                  </a:lnTo>
                  <a:lnTo>
                    <a:pt x="1811" y="1366"/>
                  </a:lnTo>
                  <a:lnTo>
                    <a:pt x="1836" y="1325"/>
                  </a:lnTo>
                  <a:lnTo>
                    <a:pt x="1851" y="1277"/>
                  </a:lnTo>
                  <a:lnTo>
                    <a:pt x="1864" y="1173"/>
                  </a:lnTo>
                  <a:lnTo>
                    <a:pt x="1863" y="1085"/>
                  </a:lnTo>
                  <a:lnTo>
                    <a:pt x="1857" y="1044"/>
                  </a:lnTo>
                  <a:lnTo>
                    <a:pt x="1833" y="972"/>
                  </a:lnTo>
                  <a:lnTo>
                    <a:pt x="1815" y="896"/>
                  </a:lnTo>
                  <a:lnTo>
                    <a:pt x="1807" y="863"/>
                  </a:lnTo>
                  <a:lnTo>
                    <a:pt x="1785" y="833"/>
                  </a:lnTo>
                  <a:lnTo>
                    <a:pt x="1778" y="833"/>
                  </a:lnTo>
                  <a:lnTo>
                    <a:pt x="1768" y="840"/>
                  </a:lnTo>
                  <a:lnTo>
                    <a:pt x="1756" y="841"/>
                  </a:lnTo>
                  <a:lnTo>
                    <a:pt x="1735" y="826"/>
                  </a:lnTo>
                  <a:lnTo>
                    <a:pt x="1719" y="801"/>
                  </a:lnTo>
                  <a:lnTo>
                    <a:pt x="1715" y="780"/>
                  </a:lnTo>
                  <a:lnTo>
                    <a:pt x="1701" y="731"/>
                  </a:lnTo>
                  <a:lnTo>
                    <a:pt x="1670" y="644"/>
                  </a:lnTo>
                  <a:lnTo>
                    <a:pt x="1659" y="574"/>
                  </a:lnTo>
                  <a:lnTo>
                    <a:pt x="1663" y="529"/>
                  </a:lnTo>
                  <a:lnTo>
                    <a:pt x="1670" y="518"/>
                  </a:lnTo>
                  <a:lnTo>
                    <a:pt x="1680" y="517"/>
                  </a:lnTo>
                  <a:lnTo>
                    <a:pt x="1710" y="515"/>
                  </a:lnTo>
                  <a:lnTo>
                    <a:pt x="1711" y="386"/>
                  </a:lnTo>
                  <a:lnTo>
                    <a:pt x="1738" y="256"/>
                  </a:lnTo>
                  <a:lnTo>
                    <a:pt x="1763" y="197"/>
                  </a:lnTo>
                  <a:lnTo>
                    <a:pt x="1795" y="143"/>
                  </a:lnTo>
                  <a:lnTo>
                    <a:pt x="1840" y="97"/>
                  </a:lnTo>
                  <a:lnTo>
                    <a:pt x="1892" y="59"/>
                  </a:lnTo>
                  <a:lnTo>
                    <a:pt x="1985" y="20"/>
                  </a:lnTo>
                  <a:lnTo>
                    <a:pt x="2079" y="0"/>
                  </a:lnTo>
                  <a:lnTo>
                    <a:pt x="2178" y="4"/>
                  </a:lnTo>
                  <a:lnTo>
                    <a:pt x="2283" y="27"/>
                  </a:lnTo>
                  <a:lnTo>
                    <a:pt x="2327" y="45"/>
                  </a:lnTo>
                  <a:lnTo>
                    <a:pt x="2372" y="67"/>
                  </a:lnTo>
                  <a:lnTo>
                    <a:pt x="2413" y="97"/>
                  </a:lnTo>
                  <a:lnTo>
                    <a:pt x="2447" y="135"/>
                  </a:lnTo>
                  <a:lnTo>
                    <a:pt x="2491" y="218"/>
                  </a:lnTo>
                  <a:lnTo>
                    <a:pt x="2518" y="302"/>
                  </a:lnTo>
                  <a:lnTo>
                    <a:pt x="2533" y="391"/>
                  </a:lnTo>
                  <a:lnTo>
                    <a:pt x="2541" y="481"/>
                  </a:lnTo>
                  <a:lnTo>
                    <a:pt x="2551" y="472"/>
                  </a:lnTo>
                  <a:lnTo>
                    <a:pt x="2565" y="468"/>
                  </a:lnTo>
                  <a:lnTo>
                    <a:pt x="2581" y="472"/>
                  </a:lnTo>
                  <a:lnTo>
                    <a:pt x="2599" y="517"/>
                  </a:lnTo>
                  <a:lnTo>
                    <a:pt x="2602" y="546"/>
                  </a:lnTo>
                  <a:lnTo>
                    <a:pt x="2587" y="628"/>
                  </a:lnTo>
                  <a:lnTo>
                    <a:pt x="2573" y="731"/>
                  </a:lnTo>
                  <a:lnTo>
                    <a:pt x="2560" y="783"/>
                  </a:lnTo>
                  <a:lnTo>
                    <a:pt x="2544" y="813"/>
                  </a:lnTo>
                  <a:lnTo>
                    <a:pt x="2524" y="814"/>
                  </a:lnTo>
                  <a:lnTo>
                    <a:pt x="2504" y="864"/>
                  </a:lnTo>
                  <a:lnTo>
                    <a:pt x="2485" y="921"/>
                  </a:lnTo>
                  <a:lnTo>
                    <a:pt x="2459" y="995"/>
                  </a:lnTo>
                  <a:lnTo>
                    <a:pt x="2428" y="1087"/>
                  </a:lnTo>
                  <a:lnTo>
                    <a:pt x="2416" y="1148"/>
                  </a:lnTo>
                  <a:lnTo>
                    <a:pt x="2420" y="1225"/>
                  </a:lnTo>
                  <a:lnTo>
                    <a:pt x="2444" y="1359"/>
                  </a:lnTo>
                  <a:lnTo>
                    <a:pt x="2466" y="1404"/>
                  </a:lnTo>
                  <a:lnTo>
                    <a:pt x="2500" y="1435"/>
                  </a:lnTo>
                  <a:lnTo>
                    <a:pt x="2544" y="1455"/>
                  </a:lnTo>
                  <a:lnTo>
                    <a:pt x="2595" y="1472"/>
                  </a:lnTo>
                  <a:lnTo>
                    <a:pt x="2770" y="1515"/>
                  </a:lnTo>
                  <a:lnTo>
                    <a:pt x="2946" y="1550"/>
                  </a:lnTo>
                  <a:lnTo>
                    <a:pt x="3014" y="1575"/>
                  </a:lnTo>
                  <a:lnTo>
                    <a:pt x="3074" y="1610"/>
                  </a:lnTo>
                  <a:lnTo>
                    <a:pt x="3139" y="1665"/>
                  </a:lnTo>
                  <a:lnTo>
                    <a:pt x="3180" y="1709"/>
                  </a:lnTo>
                  <a:lnTo>
                    <a:pt x="3238" y="1799"/>
                  </a:lnTo>
                  <a:lnTo>
                    <a:pt x="3271" y="1874"/>
                  </a:lnTo>
                  <a:lnTo>
                    <a:pt x="3293" y="1957"/>
                  </a:lnTo>
                  <a:lnTo>
                    <a:pt x="3301" y="2066"/>
                  </a:lnTo>
                  <a:lnTo>
                    <a:pt x="3304" y="2172"/>
                  </a:lnTo>
                  <a:lnTo>
                    <a:pt x="3318" y="2293"/>
                  </a:lnTo>
                  <a:lnTo>
                    <a:pt x="3337" y="2389"/>
                  </a:lnTo>
                  <a:lnTo>
                    <a:pt x="3354" y="2482"/>
                  </a:lnTo>
                  <a:lnTo>
                    <a:pt x="3362" y="2597"/>
                  </a:lnTo>
                  <a:lnTo>
                    <a:pt x="3347" y="2846"/>
                  </a:lnTo>
                  <a:lnTo>
                    <a:pt x="3354" y="2877"/>
                  </a:lnTo>
                  <a:lnTo>
                    <a:pt x="3374" y="2909"/>
                  </a:lnTo>
                  <a:lnTo>
                    <a:pt x="3413" y="2960"/>
                  </a:lnTo>
                  <a:lnTo>
                    <a:pt x="3556" y="3191"/>
                  </a:lnTo>
                  <a:lnTo>
                    <a:pt x="3620" y="3312"/>
                  </a:lnTo>
                  <a:lnTo>
                    <a:pt x="3666" y="3428"/>
                  </a:lnTo>
                  <a:lnTo>
                    <a:pt x="3703" y="3545"/>
                  </a:lnTo>
                  <a:lnTo>
                    <a:pt x="3745" y="3657"/>
                  </a:lnTo>
                  <a:lnTo>
                    <a:pt x="3826" y="3884"/>
                  </a:lnTo>
                  <a:lnTo>
                    <a:pt x="3853" y="3924"/>
                  </a:lnTo>
                  <a:lnTo>
                    <a:pt x="3890" y="3948"/>
                  </a:lnTo>
                  <a:lnTo>
                    <a:pt x="3948" y="3961"/>
                  </a:lnTo>
                  <a:lnTo>
                    <a:pt x="4004" y="3981"/>
                  </a:lnTo>
                  <a:lnTo>
                    <a:pt x="4081" y="4021"/>
                  </a:lnTo>
                  <a:lnTo>
                    <a:pt x="4144" y="4078"/>
                  </a:lnTo>
                  <a:lnTo>
                    <a:pt x="4205" y="4120"/>
                  </a:lnTo>
                  <a:lnTo>
                    <a:pt x="4346" y="4195"/>
                  </a:lnTo>
                  <a:lnTo>
                    <a:pt x="4352" y="4204"/>
                  </a:lnTo>
                  <a:lnTo>
                    <a:pt x="4349" y="4217"/>
                  </a:lnTo>
                  <a:lnTo>
                    <a:pt x="4329" y="4234"/>
                  </a:lnTo>
                  <a:lnTo>
                    <a:pt x="4272" y="4244"/>
                  </a:lnTo>
                  <a:lnTo>
                    <a:pt x="4217" y="4234"/>
                  </a:lnTo>
                  <a:lnTo>
                    <a:pt x="4144" y="4198"/>
                  </a:lnTo>
                  <a:lnTo>
                    <a:pt x="4114" y="4188"/>
                  </a:lnTo>
                  <a:lnTo>
                    <a:pt x="4102" y="4189"/>
                  </a:lnTo>
                  <a:lnTo>
                    <a:pt x="4094" y="4196"/>
                  </a:lnTo>
                  <a:lnTo>
                    <a:pt x="4086" y="4217"/>
                  </a:lnTo>
                  <a:lnTo>
                    <a:pt x="4087" y="4239"/>
                  </a:lnTo>
                  <a:lnTo>
                    <a:pt x="4107" y="4287"/>
                  </a:lnTo>
                  <a:lnTo>
                    <a:pt x="4175" y="4382"/>
                  </a:lnTo>
                  <a:lnTo>
                    <a:pt x="4258" y="4491"/>
                  </a:lnTo>
                  <a:lnTo>
                    <a:pt x="4286" y="4539"/>
                  </a:lnTo>
                  <a:lnTo>
                    <a:pt x="4287" y="4557"/>
                  </a:lnTo>
                  <a:lnTo>
                    <a:pt x="4279" y="4571"/>
                  </a:lnTo>
                  <a:lnTo>
                    <a:pt x="4253" y="4581"/>
                  </a:lnTo>
                  <a:lnTo>
                    <a:pt x="4239" y="4578"/>
                  </a:lnTo>
                  <a:lnTo>
                    <a:pt x="4197" y="4540"/>
                  </a:lnTo>
                  <a:lnTo>
                    <a:pt x="4155" y="4506"/>
                  </a:lnTo>
                  <a:lnTo>
                    <a:pt x="4113" y="4472"/>
                  </a:lnTo>
                  <a:lnTo>
                    <a:pt x="4081" y="4429"/>
                  </a:lnTo>
                  <a:lnTo>
                    <a:pt x="4135" y="4545"/>
                  </a:lnTo>
                  <a:lnTo>
                    <a:pt x="4189" y="4617"/>
                  </a:lnTo>
                  <a:lnTo>
                    <a:pt x="4204" y="4654"/>
                  </a:lnTo>
                  <a:lnTo>
                    <a:pt x="4201" y="4672"/>
                  </a:lnTo>
                  <a:lnTo>
                    <a:pt x="4192" y="4692"/>
                  </a:lnTo>
                  <a:lnTo>
                    <a:pt x="4173" y="4700"/>
                  </a:lnTo>
                  <a:lnTo>
                    <a:pt x="4155" y="4694"/>
                  </a:lnTo>
                  <a:lnTo>
                    <a:pt x="4117" y="4665"/>
                  </a:lnTo>
                  <a:lnTo>
                    <a:pt x="4074" y="4621"/>
                  </a:lnTo>
                  <a:lnTo>
                    <a:pt x="4039" y="4571"/>
                  </a:lnTo>
                  <a:lnTo>
                    <a:pt x="4006" y="4520"/>
                  </a:lnTo>
                  <a:lnTo>
                    <a:pt x="3969" y="4474"/>
                  </a:lnTo>
                  <a:lnTo>
                    <a:pt x="4007" y="4566"/>
                  </a:lnTo>
                  <a:lnTo>
                    <a:pt x="4034" y="4649"/>
                  </a:lnTo>
                  <a:lnTo>
                    <a:pt x="4042" y="4711"/>
                  </a:lnTo>
                  <a:lnTo>
                    <a:pt x="4038" y="4730"/>
                  </a:lnTo>
                  <a:lnTo>
                    <a:pt x="4028" y="4741"/>
                  </a:lnTo>
                  <a:lnTo>
                    <a:pt x="4005" y="4741"/>
                  </a:lnTo>
                  <a:lnTo>
                    <a:pt x="3985" y="4732"/>
                  </a:lnTo>
                  <a:lnTo>
                    <a:pt x="3938" y="4657"/>
                  </a:lnTo>
                  <a:lnTo>
                    <a:pt x="3854" y="4484"/>
                  </a:lnTo>
                  <a:lnTo>
                    <a:pt x="3867" y="4587"/>
                  </a:lnTo>
                  <a:lnTo>
                    <a:pt x="3869" y="4638"/>
                  </a:lnTo>
                  <a:lnTo>
                    <a:pt x="3862" y="4687"/>
                  </a:lnTo>
                  <a:lnTo>
                    <a:pt x="3847" y="4704"/>
                  </a:lnTo>
                  <a:lnTo>
                    <a:pt x="3830" y="4700"/>
                  </a:lnTo>
                  <a:lnTo>
                    <a:pt x="3811" y="4680"/>
                  </a:lnTo>
                  <a:lnTo>
                    <a:pt x="3800" y="4660"/>
                  </a:lnTo>
                  <a:lnTo>
                    <a:pt x="3726" y="4397"/>
                  </a:lnTo>
                  <a:lnTo>
                    <a:pt x="3703" y="4335"/>
                  </a:lnTo>
                  <a:lnTo>
                    <a:pt x="3674" y="4272"/>
                  </a:lnTo>
                  <a:lnTo>
                    <a:pt x="3574" y="4071"/>
                  </a:lnTo>
                  <a:lnTo>
                    <a:pt x="3519" y="4010"/>
                  </a:lnTo>
                  <a:lnTo>
                    <a:pt x="3482" y="3979"/>
                  </a:lnTo>
                  <a:lnTo>
                    <a:pt x="3349" y="3829"/>
                  </a:lnTo>
                  <a:lnTo>
                    <a:pt x="3254" y="3702"/>
                  </a:lnTo>
                  <a:lnTo>
                    <a:pt x="3036" y="3339"/>
                  </a:lnTo>
                  <a:lnTo>
                    <a:pt x="3003" y="3297"/>
                  </a:lnTo>
                  <a:lnTo>
                    <a:pt x="2975" y="3253"/>
                  </a:lnTo>
                  <a:lnTo>
                    <a:pt x="2927" y="3068"/>
                  </a:lnTo>
                  <a:lnTo>
                    <a:pt x="2884" y="2882"/>
                  </a:lnTo>
                  <a:lnTo>
                    <a:pt x="2872" y="2998"/>
                  </a:lnTo>
                  <a:lnTo>
                    <a:pt x="2846" y="3147"/>
                  </a:lnTo>
                  <a:lnTo>
                    <a:pt x="2798" y="3407"/>
                  </a:lnTo>
                  <a:lnTo>
                    <a:pt x="2795" y="3492"/>
                  </a:lnTo>
                  <a:lnTo>
                    <a:pt x="2803" y="3574"/>
                  </a:lnTo>
                  <a:lnTo>
                    <a:pt x="2838" y="3723"/>
                  </a:lnTo>
                  <a:lnTo>
                    <a:pt x="2874" y="3855"/>
                  </a:lnTo>
                  <a:lnTo>
                    <a:pt x="2883" y="3916"/>
                  </a:lnTo>
                  <a:lnTo>
                    <a:pt x="2879" y="3972"/>
                  </a:lnTo>
                  <a:lnTo>
                    <a:pt x="2877" y="4029"/>
                  </a:lnTo>
                  <a:lnTo>
                    <a:pt x="2890" y="4079"/>
                  </a:lnTo>
                  <a:lnTo>
                    <a:pt x="2906" y="4128"/>
                  </a:lnTo>
                  <a:lnTo>
                    <a:pt x="2921" y="4186"/>
                  </a:lnTo>
                  <a:lnTo>
                    <a:pt x="2948" y="4416"/>
                  </a:lnTo>
                  <a:lnTo>
                    <a:pt x="2968" y="4647"/>
                  </a:lnTo>
                  <a:lnTo>
                    <a:pt x="2970" y="4846"/>
                  </a:lnTo>
                  <a:lnTo>
                    <a:pt x="2970" y="5045"/>
                  </a:lnTo>
                  <a:lnTo>
                    <a:pt x="2957" y="5165"/>
                  </a:lnTo>
                  <a:lnTo>
                    <a:pt x="2925" y="5366"/>
                  </a:lnTo>
                  <a:lnTo>
                    <a:pt x="2836" y="5744"/>
                  </a:lnTo>
                  <a:lnTo>
                    <a:pt x="2798" y="5956"/>
                  </a:lnTo>
                  <a:lnTo>
                    <a:pt x="2756" y="6194"/>
                  </a:lnTo>
                  <a:lnTo>
                    <a:pt x="2727" y="6327"/>
                  </a:lnTo>
                  <a:lnTo>
                    <a:pt x="2712" y="6455"/>
                  </a:lnTo>
                  <a:lnTo>
                    <a:pt x="2701" y="6714"/>
                  </a:lnTo>
                  <a:lnTo>
                    <a:pt x="2696" y="6893"/>
                  </a:lnTo>
                  <a:lnTo>
                    <a:pt x="2680" y="7071"/>
                  </a:lnTo>
                  <a:lnTo>
                    <a:pt x="2642" y="7273"/>
                  </a:lnTo>
                  <a:lnTo>
                    <a:pt x="2594" y="7476"/>
                  </a:lnTo>
                  <a:lnTo>
                    <a:pt x="2507" y="7721"/>
                  </a:lnTo>
                  <a:lnTo>
                    <a:pt x="2468" y="7841"/>
                  </a:lnTo>
                  <a:lnTo>
                    <a:pt x="2452" y="7896"/>
                  </a:lnTo>
                  <a:lnTo>
                    <a:pt x="2458" y="7956"/>
                  </a:lnTo>
                  <a:lnTo>
                    <a:pt x="2463" y="8029"/>
                  </a:lnTo>
                  <a:lnTo>
                    <a:pt x="2478" y="8102"/>
                  </a:lnTo>
                  <a:lnTo>
                    <a:pt x="2497" y="8135"/>
                  </a:lnTo>
                  <a:lnTo>
                    <a:pt x="2513" y="8170"/>
                  </a:lnTo>
                  <a:lnTo>
                    <a:pt x="2524" y="8214"/>
                  </a:lnTo>
                  <a:lnTo>
                    <a:pt x="2530" y="8232"/>
                  </a:lnTo>
                  <a:lnTo>
                    <a:pt x="2544" y="8248"/>
                  </a:lnTo>
                  <a:lnTo>
                    <a:pt x="2556" y="8269"/>
                  </a:lnTo>
                  <a:lnTo>
                    <a:pt x="2567" y="8292"/>
                  </a:lnTo>
                  <a:lnTo>
                    <a:pt x="2601" y="8322"/>
                  </a:lnTo>
                  <a:lnTo>
                    <a:pt x="2624" y="8361"/>
                  </a:lnTo>
                  <a:lnTo>
                    <a:pt x="2635" y="8403"/>
                  </a:lnTo>
                  <a:lnTo>
                    <a:pt x="2630" y="8445"/>
                  </a:lnTo>
                  <a:lnTo>
                    <a:pt x="2606" y="8473"/>
                  </a:lnTo>
                  <a:lnTo>
                    <a:pt x="2567" y="8487"/>
                  </a:lnTo>
                  <a:lnTo>
                    <a:pt x="2554" y="8506"/>
                  </a:lnTo>
                  <a:lnTo>
                    <a:pt x="2524" y="8518"/>
                  </a:lnTo>
                  <a:lnTo>
                    <a:pt x="2496" y="8532"/>
                  </a:lnTo>
                  <a:lnTo>
                    <a:pt x="2480" y="8544"/>
                  </a:lnTo>
                  <a:lnTo>
                    <a:pt x="2465" y="8556"/>
                  </a:lnTo>
                  <a:lnTo>
                    <a:pt x="2437" y="8569"/>
                  </a:lnTo>
                  <a:lnTo>
                    <a:pt x="2415" y="8586"/>
                  </a:lnTo>
                  <a:lnTo>
                    <a:pt x="2392" y="8603"/>
                  </a:lnTo>
                  <a:lnTo>
                    <a:pt x="2366" y="8617"/>
                  </a:lnTo>
                  <a:lnTo>
                    <a:pt x="2314" y="8622"/>
                  </a:lnTo>
                  <a:lnTo>
                    <a:pt x="2271" y="8610"/>
                  </a:lnTo>
                  <a:lnTo>
                    <a:pt x="2217" y="8558"/>
                  </a:lnTo>
                  <a:lnTo>
                    <a:pt x="2181" y="8501"/>
                  </a:lnTo>
                  <a:lnTo>
                    <a:pt x="2159" y="8437"/>
                  </a:lnTo>
                  <a:lnTo>
                    <a:pt x="2148" y="8368"/>
                  </a:lnTo>
                  <a:lnTo>
                    <a:pt x="2145" y="8225"/>
                  </a:lnTo>
                  <a:lnTo>
                    <a:pt x="2145" y="8086"/>
                  </a:lnTo>
                  <a:lnTo>
                    <a:pt x="2133" y="7982"/>
                  </a:lnTo>
                  <a:lnTo>
                    <a:pt x="2129" y="7942"/>
                  </a:lnTo>
                  <a:lnTo>
                    <a:pt x="2133" y="7902"/>
                  </a:lnTo>
                  <a:lnTo>
                    <a:pt x="2158" y="7843"/>
                  </a:lnTo>
                  <a:lnTo>
                    <a:pt x="2179" y="7760"/>
                  </a:lnTo>
                  <a:lnTo>
                    <a:pt x="2182" y="7677"/>
                  </a:lnTo>
                  <a:lnTo>
                    <a:pt x="2179" y="7506"/>
                  </a:lnTo>
                  <a:lnTo>
                    <a:pt x="2171" y="7354"/>
                  </a:lnTo>
                  <a:lnTo>
                    <a:pt x="2151" y="7203"/>
                  </a:lnTo>
                  <a:lnTo>
                    <a:pt x="2150" y="7114"/>
                  </a:lnTo>
                  <a:lnTo>
                    <a:pt x="2154" y="7020"/>
                  </a:lnTo>
                  <a:lnTo>
                    <a:pt x="2165" y="6910"/>
                  </a:lnTo>
                  <a:lnTo>
                    <a:pt x="2188" y="6794"/>
                  </a:lnTo>
                  <a:lnTo>
                    <a:pt x="2213" y="6638"/>
                  </a:lnTo>
                  <a:lnTo>
                    <a:pt x="2230" y="6504"/>
                  </a:lnTo>
                  <a:lnTo>
                    <a:pt x="2235" y="6384"/>
                  </a:lnTo>
                  <a:lnTo>
                    <a:pt x="2227" y="6229"/>
                  </a:lnTo>
                  <a:lnTo>
                    <a:pt x="2207" y="6069"/>
                  </a:lnTo>
                  <a:lnTo>
                    <a:pt x="2189" y="5965"/>
                  </a:lnTo>
                  <a:lnTo>
                    <a:pt x="2180" y="5866"/>
                  </a:lnTo>
                  <a:lnTo>
                    <a:pt x="2150" y="5398"/>
                  </a:lnTo>
                  <a:lnTo>
                    <a:pt x="2139" y="5122"/>
                  </a:lnTo>
                  <a:lnTo>
                    <a:pt x="2140" y="4967"/>
                  </a:lnTo>
                  <a:lnTo>
                    <a:pt x="2082" y="5613"/>
                  </a:lnTo>
                  <a:lnTo>
                    <a:pt x="2029" y="5922"/>
                  </a:lnTo>
                  <a:lnTo>
                    <a:pt x="1982" y="6230"/>
                  </a:lnTo>
                  <a:lnTo>
                    <a:pt x="1947" y="6461"/>
                  </a:lnTo>
                  <a:lnTo>
                    <a:pt x="1946" y="6572"/>
                  </a:lnTo>
                  <a:lnTo>
                    <a:pt x="1965" y="6695"/>
                  </a:lnTo>
                  <a:lnTo>
                    <a:pt x="1982" y="6861"/>
                  </a:lnTo>
                  <a:lnTo>
                    <a:pt x="1966" y="7255"/>
                  </a:lnTo>
                  <a:lnTo>
                    <a:pt x="1950" y="7497"/>
                  </a:lnTo>
                  <a:lnTo>
                    <a:pt x="1945" y="7665"/>
                  </a:lnTo>
                  <a:lnTo>
                    <a:pt x="1950" y="7749"/>
                  </a:lnTo>
                  <a:lnTo>
                    <a:pt x="1968" y="7832"/>
                  </a:lnTo>
                  <a:lnTo>
                    <a:pt x="1995" y="7891"/>
                  </a:lnTo>
                  <a:lnTo>
                    <a:pt x="1999" y="7930"/>
                  </a:lnTo>
                  <a:lnTo>
                    <a:pt x="1995" y="7971"/>
                  </a:lnTo>
                  <a:lnTo>
                    <a:pt x="1982" y="8074"/>
                  </a:lnTo>
                  <a:lnTo>
                    <a:pt x="1984" y="8214"/>
                  </a:lnTo>
                  <a:lnTo>
                    <a:pt x="1980" y="8358"/>
                  </a:lnTo>
                  <a:lnTo>
                    <a:pt x="1968" y="8426"/>
                  </a:lnTo>
                  <a:lnTo>
                    <a:pt x="1946" y="8489"/>
                  </a:lnTo>
                  <a:lnTo>
                    <a:pt x="1910" y="8548"/>
                  </a:lnTo>
                  <a:lnTo>
                    <a:pt x="1855" y="8599"/>
                  </a:lnTo>
                  <a:lnTo>
                    <a:pt x="1814" y="8611"/>
                  </a:lnTo>
                  <a:lnTo>
                    <a:pt x="1763" y="8606"/>
                  </a:lnTo>
                  <a:lnTo>
                    <a:pt x="1736" y="8593"/>
                  </a:lnTo>
                  <a:lnTo>
                    <a:pt x="1712" y="8576"/>
                  </a:lnTo>
                  <a:lnTo>
                    <a:pt x="1690" y="8557"/>
                  </a:lnTo>
                  <a:lnTo>
                    <a:pt x="1663" y="8544"/>
                  </a:lnTo>
                  <a:lnTo>
                    <a:pt x="1648" y="8535"/>
                  </a:lnTo>
                  <a:lnTo>
                    <a:pt x="1633" y="8521"/>
                  </a:lnTo>
                  <a:lnTo>
                    <a:pt x="1604" y="8508"/>
                  </a:lnTo>
                  <a:lnTo>
                    <a:pt x="1573" y="8495"/>
                  </a:lnTo>
                  <a:lnTo>
                    <a:pt x="1560" y="8476"/>
                  </a:lnTo>
                  <a:lnTo>
                    <a:pt x="1522" y="8461"/>
                  </a:lnTo>
                  <a:lnTo>
                    <a:pt x="1496" y="8434"/>
                  </a:lnTo>
                  <a:lnTo>
                    <a:pt x="1493" y="8391"/>
                  </a:lnTo>
                  <a:lnTo>
                    <a:pt x="1504" y="8350"/>
                  </a:lnTo>
                  <a:lnTo>
                    <a:pt x="1528" y="8313"/>
                  </a:lnTo>
                  <a:lnTo>
                    <a:pt x="1560" y="8282"/>
                  </a:lnTo>
                  <a:lnTo>
                    <a:pt x="1572" y="8260"/>
                  </a:lnTo>
                  <a:lnTo>
                    <a:pt x="1584" y="8238"/>
                  </a:lnTo>
                  <a:lnTo>
                    <a:pt x="1597" y="8221"/>
                  </a:lnTo>
                  <a:lnTo>
                    <a:pt x="1604" y="8203"/>
                  </a:lnTo>
                  <a:lnTo>
                    <a:pt x="1614" y="8161"/>
                  </a:lnTo>
                  <a:lnTo>
                    <a:pt x="1632" y="8124"/>
                  </a:lnTo>
                  <a:lnTo>
                    <a:pt x="1649" y="8092"/>
                  </a:lnTo>
                  <a:lnTo>
                    <a:pt x="1664" y="8018"/>
                  </a:lnTo>
                  <a:lnTo>
                    <a:pt x="1670" y="7944"/>
                  </a:lnTo>
                  <a:lnTo>
                    <a:pt x="1675" y="7885"/>
                  </a:lnTo>
                  <a:lnTo>
                    <a:pt x="1660" y="7830"/>
                  </a:lnTo>
                  <a:lnTo>
                    <a:pt x="1619" y="7709"/>
                  </a:lnTo>
                  <a:lnTo>
                    <a:pt x="1573" y="7588"/>
                  </a:lnTo>
                  <a:close/>
                </a:path>
              </a:pathLst>
            </a:custGeom>
            <a:solidFill>
              <a:srgbClr val="DDDDDD"/>
            </a:solidFill>
            <a:ln w="7938">
              <a:solidFill>
                <a:schemeClr val="tx1"/>
              </a:solidFill>
              <a:prstDash val="solid"/>
              <a:round/>
              <a:headEnd/>
              <a:tailEnd/>
            </a:ln>
          </p:spPr>
          <p:txBody>
            <a:bodyPr/>
            <a:lstStyle/>
            <a:p>
              <a:endParaRPr lang="en-GB"/>
            </a:p>
          </p:txBody>
        </p:sp>
        <p:sp>
          <p:nvSpPr>
            <p:cNvPr id="75" name="Line 798"/>
            <p:cNvSpPr>
              <a:spLocks noChangeShapeType="1"/>
            </p:cNvSpPr>
            <p:nvPr/>
          </p:nvSpPr>
          <p:spPr bwMode="auto">
            <a:xfrm>
              <a:off x="2851" y="2321"/>
              <a:ext cx="10" cy="16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 name="Line 799"/>
            <p:cNvSpPr>
              <a:spLocks noChangeShapeType="1"/>
            </p:cNvSpPr>
            <p:nvPr/>
          </p:nvSpPr>
          <p:spPr bwMode="auto">
            <a:xfrm>
              <a:off x="3231" y="1208"/>
              <a:ext cx="2" cy="23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 name="Line 800"/>
            <p:cNvSpPr>
              <a:spLocks noChangeShapeType="1"/>
            </p:cNvSpPr>
            <p:nvPr/>
          </p:nvSpPr>
          <p:spPr bwMode="auto">
            <a:xfrm flipH="1">
              <a:off x="2493" y="1220"/>
              <a:ext cx="16" cy="14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604" y="2745031"/>
            <a:ext cx="1080000" cy="100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896" y="3114017"/>
            <a:ext cx="972000" cy="6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812" y="3242052"/>
            <a:ext cx="540000" cy="50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8" name="Elbow Connector 87"/>
          <p:cNvCxnSpPr/>
          <p:nvPr/>
        </p:nvCxnSpPr>
        <p:spPr>
          <a:xfrm rot="10800000">
            <a:off x="1262172" y="1125632"/>
            <a:ext cx="21600" cy="2016000"/>
          </a:xfrm>
          <a:prstGeom prst="bentConnector3">
            <a:avLst>
              <a:gd name="adj1" fmla="val 2192066"/>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a:off x="2412420" y="1099368"/>
            <a:ext cx="216000" cy="2016000"/>
          </a:xfrm>
          <a:prstGeom prst="bentConnector3">
            <a:avLst>
              <a:gd name="adj1" fmla="val 251507"/>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068307" y="1306585"/>
            <a:ext cx="1399742" cy="307777"/>
          </a:xfrm>
          <a:prstGeom prst="rect">
            <a:avLst/>
          </a:prstGeom>
          <a:noFill/>
        </p:spPr>
        <p:txBody>
          <a:bodyPr wrap="none" rtlCol="0">
            <a:spAutoFit/>
          </a:bodyPr>
          <a:lstStyle/>
          <a:p>
            <a:r>
              <a:rPr lang="en-GB" sz="1400" b="1" i="1" dirty="0">
                <a:latin typeface="Segoe Condensed" panose="020B0606040200020203" pitchFamily="34" charset="0"/>
                <a:cs typeface="Arial" panose="020B0604020202020204" pitchFamily="34" charset="0"/>
              </a:rPr>
              <a:t>Aedes </a:t>
            </a:r>
            <a:r>
              <a:rPr lang="en-GB" sz="1400" b="1" dirty="0">
                <a:latin typeface="Segoe Condensed" panose="020B0606040200020203" pitchFamily="34" charset="0"/>
                <a:cs typeface="Arial" panose="020B0604020202020204" pitchFamily="34" charset="0"/>
              </a:rPr>
              <a:t>mosquitoes</a:t>
            </a:r>
            <a:endParaRPr lang="en-US" sz="1400" b="1" dirty="0">
              <a:latin typeface="Segoe Condensed" panose="020B0606040200020203" pitchFamily="34" charset="0"/>
              <a:cs typeface="Arial" panose="020B0604020202020204" pitchFamily="34" charset="0"/>
            </a:endParaRPr>
          </a:p>
        </p:txBody>
      </p:sp>
      <p:pic>
        <p:nvPicPr>
          <p:cNvPr id="49" name="Picture 60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1107" y="988243"/>
            <a:ext cx="546806" cy="35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6254" y="1524955"/>
            <a:ext cx="546806" cy="35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610"/>
          <p:cNvSpPr txBox="1">
            <a:spLocks noChangeArrowheads="1"/>
          </p:cNvSpPr>
          <p:nvPr/>
        </p:nvSpPr>
        <p:spPr bwMode="auto">
          <a:xfrm>
            <a:off x="3890039" y="1182839"/>
            <a:ext cx="1059907"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a:solidFill>
                  <a:schemeClr val="tx1"/>
                </a:solidFill>
                <a:latin typeface="Arial" pitchFamily="34" charset="0"/>
                <a:cs typeface="Arial" pitchFamily="34" charset="0"/>
              </a:defRPr>
            </a:lvl1pPr>
            <a:lvl2pPr marL="742950" indent="-285750">
              <a:defRPr sz="4000">
                <a:solidFill>
                  <a:schemeClr val="tx1"/>
                </a:solidFill>
                <a:latin typeface="Arial" pitchFamily="34" charset="0"/>
                <a:cs typeface="Arial" pitchFamily="34" charset="0"/>
              </a:defRPr>
            </a:lvl2pPr>
            <a:lvl3pPr marL="1143000" indent="-228600">
              <a:defRPr sz="4000">
                <a:solidFill>
                  <a:schemeClr val="tx1"/>
                </a:solidFill>
                <a:latin typeface="Arial" pitchFamily="34" charset="0"/>
                <a:cs typeface="Arial" pitchFamily="34" charset="0"/>
              </a:defRPr>
            </a:lvl3pPr>
            <a:lvl4pPr marL="1600200" indent="-228600">
              <a:defRPr sz="4000">
                <a:solidFill>
                  <a:schemeClr val="tx1"/>
                </a:solidFill>
                <a:latin typeface="Arial" pitchFamily="34" charset="0"/>
                <a:cs typeface="Arial" pitchFamily="34" charset="0"/>
              </a:defRPr>
            </a:lvl4pPr>
            <a:lvl5pPr marL="2057400" indent="-228600">
              <a:defRPr sz="4000">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4000">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4000">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4000">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4000">
                <a:solidFill>
                  <a:schemeClr val="tx1"/>
                </a:solidFill>
                <a:latin typeface="Arial" pitchFamily="34" charset="0"/>
                <a:cs typeface="Arial" pitchFamily="34" charset="0"/>
              </a:defRPr>
            </a:lvl9pPr>
          </a:lstStyle>
          <a:p>
            <a:pPr algn="ctr"/>
            <a:r>
              <a:rPr lang="en-GB" altLang="en-US" sz="1600" b="1" dirty="0">
                <a:latin typeface="Segoe Condensed" panose="020B0606040200020203" pitchFamily="34" charset="0"/>
              </a:rPr>
              <a:t>Mosquitoes</a:t>
            </a:r>
          </a:p>
        </p:txBody>
      </p:sp>
      <p:grpSp>
        <p:nvGrpSpPr>
          <p:cNvPr id="20" name="Group 19"/>
          <p:cNvGrpSpPr>
            <a:grpSpLocks noChangeAspect="1"/>
          </p:cNvGrpSpPr>
          <p:nvPr/>
        </p:nvGrpSpPr>
        <p:grpSpPr>
          <a:xfrm>
            <a:off x="6851534" y="1984052"/>
            <a:ext cx="396000" cy="1345956"/>
            <a:chOff x="6222906" y="1747295"/>
            <a:chExt cx="539928" cy="1835150"/>
          </a:xfrm>
        </p:grpSpPr>
        <p:sp>
          <p:nvSpPr>
            <p:cNvPr id="96" name="Freeform 1464"/>
            <p:cNvSpPr>
              <a:spLocks/>
            </p:cNvSpPr>
            <p:nvPr/>
          </p:nvSpPr>
          <p:spPr bwMode="auto">
            <a:xfrm>
              <a:off x="6222906" y="1747295"/>
              <a:ext cx="539928" cy="1301750"/>
            </a:xfrm>
            <a:custGeom>
              <a:avLst/>
              <a:gdLst>
                <a:gd name="T0" fmla="*/ 0 w 314"/>
                <a:gd name="T1" fmla="*/ 0 h 820"/>
                <a:gd name="T2" fmla="*/ 70 w 314"/>
                <a:gd name="T3" fmla="*/ 104 h 820"/>
                <a:gd name="T4" fmla="*/ 94 w 314"/>
                <a:gd name="T5" fmla="*/ 173 h 820"/>
                <a:gd name="T6" fmla="*/ 94 w 314"/>
                <a:gd name="T7" fmla="*/ 694 h 820"/>
                <a:gd name="T8" fmla="*/ 126 w 314"/>
                <a:gd name="T9" fmla="*/ 820 h 820"/>
                <a:gd name="T10" fmla="*/ 157 w 314"/>
                <a:gd name="T11" fmla="*/ 812 h 820"/>
                <a:gd name="T12" fmla="*/ 181 w 314"/>
                <a:gd name="T13" fmla="*/ 797 h 820"/>
                <a:gd name="T14" fmla="*/ 302 w 314"/>
                <a:gd name="T15" fmla="*/ 740 h 820"/>
                <a:gd name="T16" fmla="*/ 307 w 314"/>
                <a:gd name="T17" fmla="*/ 639 h 820"/>
                <a:gd name="T18" fmla="*/ 314 w 314"/>
                <a:gd name="T19" fmla="*/ 468 h 820"/>
                <a:gd name="T20" fmla="*/ 258 w 314"/>
                <a:gd name="T21" fmla="*/ 380 h 820"/>
                <a:gd name="T22" fmla="*/ 186 w 314"/>
                <a:gd name="T23" fmla="*/ 312 h 820"/>
                <a:gd name="T24" fmla="*/ 178 w 314"/>
                <a:gd name="T25" fmla="*/ 224 h 820"/>
                <a:gd name="T26" fmla="*/ 110 w 314"/>
                <a:gd name="T27" fmla="*/ 55 h 820"/>
                <a:gd name="T28" fmla="*/ 86 w 314"/>
                <a:gd name="T29" fmla="*/ 47 h 820"/>
                <a:gd name="T30" fmla="*/ 39 w 314"/>
                <a:gd name="T31" fmla="*/ 16 h 820"/>
                <a:gd name="T32" fmla="*/ 15 w 314"/>
                <a:gd name="T33" fmla="*/ 8 h 820"/>
                <a:gd name="T34" fmla="*/ 0 w 314"/>
                <a:gd name="T35" fmla="*/ 0 h 8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4" h="820">
                  <a:moveTo>
                    <a:pt x="0" y="0"/>
                  </a:moveTo>
                  <a:lnTo>
                    <a:pt x="70" y="104"/>
                  </a:lnTo>
                  <a:lnTo>
                    <a:pt x="94" y="173"/>
                  </a:lnTo>
                  <a:cubicBezTo>
                    <a:pt x="155" y="355"/>
                    <a:pt x="94" y="164"/>
                    <a:pt x="94" y="694"/>
                  </a:cubicBezTo>
                  <a:cubicBezTo>
                    <a:pt x="94" y="818"/>
                    <a:pt x="66" y="800"/>
                    <a:pt x="126" y="820"/>
                  </a:cubicBezTo>
                  <a:cubicBezTo>
                    <a:pt x="136" y="817"/>
                    <a:pt x="147" y="816"/>
                    <a:pt x="157" y="812"/>
                  </a:cubicBezTo>
                  <a:cubicBezTo>
                    <a:pt x="166" y="808"/>
                    <a:pt x="172" y="800"/>
                    <a:pt x="181" y="797"/>
                  </a:cubicBezTo>
                  <a:cubicBezTo>
                    <a:pt x="201" y="790"/>
                    <a:pt x="282" y="747"/>
                    <a:pt x="302" y="740"/>
                  </a:cubicBezTo>
                  <a:lnTo>
                    <a:pt x="307" y="639"/>
                  </a:lnTo>
                  <a:lnTo>
                    <a:pt x="314" y="468"/>
                  </a:lnTo>
                  <a:lnTo>
                    <a:pt x="258" y="380"/>
                  </a:lnTo>
                  <a:lnTo>
                    <a:pt x="186" y="312"/>
                  </a:lnTo>
                  <a:lnTo>
                    <a:pt x="178" y="224"/>
                  </a:lnTo>
                  <a:cubicBezTo>
                    <a:pt x="175" y="216"/>
                    <a:pt x="116" y="61"/>
                    <a:pt x="110" y="55"/>
                  </a:cubicBezTo>
                  <a:cubicBezTo>
                    <a:pt x="104" y="49"/>
                    <a:pt x="94" y="51"/>
                    <a:pt x="86" y="47"/>
                  </a:cubicBezTo>
                  <a:cubicBezTo>
                    <a:pt x="21" y="14"/>
                    <a:pt x="106" y="48"/>
                    <a:pt x="39" y="16"/>
                  </a:cubicBezTo>
                  <a:cubicBezTo>
                    <a:pt x="31" y="12"/>
                    <a:pt x="23" y="11"/>
                    <a:pt x="15" y="8"/>
                  </a:cubicBezTo>
                  <a:cubicBezTo>
                    <a:pt x="10" y="6"/>
                    <a:pt x="5" y="3"/>
                    <a:pt x="0" y="0"/>
                  </a:cubicBezTo>
                  <a:close/>
                </a:path>
              </a:pathLst>
            </a:custGeom>
            <a:solidFill>
              <a:srgbClr val="EAEAEA"/>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7" name="Line 1466"/>
            <p:cNvSpPr>
              <a:spLocks noChangeShapeType="1"/>
            </p:cNvSpPr>
            <p:nvPr/>
          </p:nvSpPr>
          <p:spPr bwMode="auto">
            <a:xfrm flipV="1">
              <a:off x="6461919" y="2552158"/>
              <a:ext cx="233854"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 name="Line 1467"/>
            <p:cNvSpPr>
              <a:spLocks noChangeShapeType="1"/>
            </p:cNvSpPr>
            <p:nvPr/>
          </p:nvSpPr>
          <p:spPr bwMode="auto">
            <a:xfrm flipH="1">
              <a:off x="6460199" y="2623595"/>
              <a:ext cx="235574"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9" name="Line 1468"/>
            <p:cNvSpPr>
              <a:spLocks noChangeShapeType="1"/>
            </p:cNvSpPr>
            <p:nvPr/>
          </p:nvSpPr>
          <p:spPr bwMode="auto">
            <a:xfrm flipH="1">
              <a:off x="6461919" y="2695033"/>
              <a:ext cx="235574"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0" name="Line 1469"/>
            <p:cNvSpPr>
              <a:spLocks noChangeShapeType="1"/>
            </p:cNvSpPr>
            <p:nvPr/>
          </p:nvSpPr>
          <p:spPr bwMode="auto">
            <a:xfrm flipH="1">
              <a:off x="6461919" y="2768058"/>
              <a:ext cx="235574"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1" name="Line 1470"/>
            <p:cNvSpPr>
              <a:spLocks noChangeShapeType="1"/>
            </p:cNvSpPr>
            <p:nvPr/>
          </p:nvSpPr>
          <p:spPr bwMode="auto">
            <a:xfrm flipH="1">
              <a:off x="6461919" y="2839495"/>
              <a:ext cx="235574"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 name="Line 1471"/>
            <p:cNvSpPr>
              <a:spLocks noChangeShapeType="1"/>
            </p:cNvSpPr>
            <p:nvPr/>
          </p:nvSpPr>
          <p:spPr bwMode="auto">
            <a:xfrm flipH="1">
              <a:off x="6461919" y="2479133"/>
              <a:ext cx="235574"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 name="Freeform 1473"/>
            <p:cNvSpPr>
              <a:spLocks/>
            </p:cNvSpPr>
            <p:nvPr/>
          </p:nvSpPr>
          <p:spPr bwMode="auto">
            <a:xfrm>
              <a:off x="6400016" y="3020470"/>
              <a:ext cx="168513" cy="185738"/>
            </a:xfrm>
            <a:custGeom>
              <a:avLst/>
              <a:gdLst>
                <a:gd name="T0" fmla="*/ 0 w 306"/>
                <a:gd name="T1" fmla="*/ 72 h 370"/>
                <a:gd name="T2" fmla="*/ 0 w 306"/>
                <a:gd name="T3" fmla="*/ 96 h 370"/>
                <a:gd name="T4" fmla="*/ 1 w 306"/>
                <a:gd name="T5" fmla="*/ 98 h 370"/>
                <a:gd name="T6" fmla="*/ 6 w 306"/>
                <a:gd name="T7" fmla="*/ 103 h 370"/>
                <a:gd name="T8" fmla="*/ 12 w 306"/>
                <a:gd name="T9" fmla="*/ 108 h 370"/>
                <a:gd name="T10" fmla="*/ 20 w 306"/>
                <a:gd name="T11" fmla="*/ 112 h 370"/>
                <a:gd name="T12" fmla="*/ 28 w 306"/>
                <a:gd name="T13" fmla="*/ 114 h 370"/>
                <a:gd name="T14" fmla="*/ 37 w 306"/>
                <a:gd name="T15" fmla="*/ 116 h 370"/>
                <a:gd name="T16" fmla="*/ 48 w 306"/>
                <a:gd name="T17" fmla="*/ 117 h 370"/>
                <a:gd name="T18" fmla="*/ 57 w 306"/>
                <a:gd name="T19" fmla="*/ 116 h 370"/>
                <a:gd name="T20" fmla="*/ 67 w 306"/>
                <a:gd name="T21" fmla="*/ 114 h 370"/>
                <a:gd name="T22" fmla="*/ 76 w 306"/>
                <a:gd name="T23" fmla="*/ 112 h 370"/>
                <a:gd name="T24" fmla="*/ 83 w 306"/>
                <a:gd name="T25" fmla="*/ 108 h 370"/>
                <a:gd name="T26" fmla="*/ 89 w 306"/>
                <a:gd name="T27" fmla="*/ 103 h 370"/>
                <a:gd name="T28" fmla="*/ 94 w 306"/>
                <a:gd name="T29" fmla="*/ 98 h 370"/>
                <a:gd name="T30" fmla="*/ 97 w 306"/>
                <a:gd name="T31" fmla="*/ 92 h 370"/>
                <a:gd name="T32" fmla="*/ 98 w 306"/>
                <a:gd name="T33" fmla="*/ 85 h 370"/>
                <a:gd name="T34" fmla="*/ 97 w 306"/>
                <a:gd name="T35" fmla="*/ 80 h 370"/>
                <a:gd name="T36" fmla="*/ 96 w 306"/>
                <a:gd name="T37" fmla="*/ 74 h 370"/>
                <a:gd name="T38" fmla="*/ 94 w 306"/>
                <a:gd name="T39" fmla="*/ 69 h 370"/>
                <a:gd name="T40" fmla="*/ 91 w 306"/>
                <a:gd name="T41" fmla="*/ 63 h 370"/>
                <a:gd name="T42" fmla="*/ 83 w 306"/>
                <a:gd name="T43" fmla="*/ 53 h 370"/>
                <a:gd name="T44" fmla="*/ 74 w 306"/>
                <a:gd name="T45" fmla="*/ 43 h 370"/>
                <a:gd name="T46" fmla="*/ 65 w 306"/>
                <a:gd name="T47" fmla="*/ 33 h 370"/>
                <a:gd name="T48" fmla="*/ 57 w 306"/>
                <a:gd name="T49" fmla="*/ 23 h 370"/>
                <a:gd name="T50" fmla="*/ 54 w 306"/>
                <a:gd name="T51" fmla="*/ 18 h 370"/>
                <a:gd name="T52" fmla="*/ 51 w 306"/>
                <a:gd name="T53" fmla="*/ 12 h 370"/>
                <a:gd name="T54" fmla="*/ 49 w 306"/>
                <a:gd name="T55" fmla="*/ 6 h 370"/>
                <a:gd name="T56" fmla="*/ 48 w 306"/>
                <a:gd name="T57" fmla="*/ 0 h 370"/>
                <a:gd name="T58" fmla="*/ 46 w 306"/>
                <a:gd name="T59" fmla="*/ 6 h 370"/>
                <a:gd name="T60" fmla="*/ 45 w 306"/>
                <a:gd name="T61" fmla="*/ 12 h 370"/>
                <a:gd name="T62" fmla="*/ 41 w 306"/>
                <a:gd name="T63" fmla="*/ 18 h 370"/>
                <a:gd name="T64" fmla="*/ 38 w 306"/>
                <a:gd name="T65" fmla="*/ 23 h 370"/>
                <a:gd name="T66" fmla="*/ 30 w 306"/>
                <a:gd name="T67" fmla="*/ 33 h 370"/>
                <a:gd name="T68" fmla="*/ 21 w 306"/>
                <a:gd name="T69" fmla="*/ 43 h 370"/>
                <a:gd name="T70" fmla="*/ 12 w 306"/>
                <a:gd name="T71" fmla="*/ 53 h 370"/>
                <a:gd name="T72" fmla="*/ 4 w 306"/>
                <a:gd name="T73" fmla="*/ 63 h 370"/>
                <a:gd name="T74" fmla="*/ 2 w 306"/>
                <a:gd name="T75" fmla="*/ 69 h 370"/>
                <a:gd name="T76" fmla="*/ 0 w 306"/>
                <a:gd name="T77" fmla="*/ 72 h 3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370">
                  <a:moveTo>
                    <a:pt x="0" y="227"/>
                  </a:moveTo>
                  <a:lnTo>
                    <a:pt x="0" y="303"/>
                  </a:lnTo>
                  <a:lnTo>
                    <a:pt x="4" y="310"/>
                  </a:lnTo>
                  <a:lnTo>
                    <a:pt x="18" y="327"/>
                  </a:lnTo>
                  <a:lnTo>
                    <a:pt x="38" y="341"/>
                  </a:lnTo>
                  <a:lnTo>
                    <a:pt x="61" y="354"/>
                  </a:lnTo>
                  <a:lnTo>
                    <a:pt x="88" y="362"/>
                  </a:lnTo>
                  <a:lnTo>
                    <a:pt x="117" y="367"/>
                  </a:lnTo>
                  <a:lnTo>
                    <a:pt x="149" y="370"/>
                  </a:lnTo>
                  <a:lnTo>
                    <a:pt x="179" y="367"/>
                  </a:lnTo>
                  <a:lnTo>
                    <a:pt x="209" y="362"/>
                  </a:lnTo>
                  <a:lnTo>
                    <a:pt x="236" y="354"/>
                  </a:lnTo>
                  <a:lnTo>
                    <a:pt x="260" y="341"/>
                  </a:lnTo>
                  <a:lnTo>
                    <a:pt x="278" y="327"/>
                  </a:lnTo>
                  <a:lnTo>
                    <a:pt x="294" y="310"/>
                  </a:lnTo>
                  <a:lnTo>
                    <a:pt x="303" y="291"/>
                  </a:lnTo>
                  <a:lnTo>
                    <a:pt x="306" y="270"/>
                  </a:lnTo>
                  <a:lnTo>
                    <a:pt x="304" y="252"/>
                  </a:lnTo>
                  <a:lnTo>
                    <a:pt x="300" y="234"/>
                  </a:lnTo>
                  <a:lnTo>
                    <a:pt x="293" y="217"/>
                  </a:lnTo>
                  <a:lnTo>
                    <a:pt x="283" y="200"/>
                  </a:lnTo>
                  <a:lnTo>
                    <a:pt x="260" y="168"/>
                  </a:lnTo>
                  <a:lnTo>
                    <a:pt x="232" y="137"/>
                  </a:lnTo>
                  <a:lnTo>
                    <a:pt x="204" y="105"/>
                  </a:lnTo>
                  <a:lnTo>
                    <a:pt x="178" y="73"/>
                  </a:lnTo>
                  <a:lnTo>
                    <a:pt x="168" y="56"/>
                  </a:lnTo>
                  <a:lnTo>
                    <a:pt x="159" y="39"/>
                  </a:lnTo>
                  <a:lnTo>
                    <a:pt x="152" y="19"/>
                  </a:lnTo>
                  <a:lnTo>
                    <a:pt x="149" y="0"/>
                  </a:lnTo>
                  <a:lnTo>
                    <a:pt x="144" y="19"/>
                  </a:lnTo>
                  <a:lnTo>
                    <a:pt x="139" y="39"/>
                  </a:lnTo>
                  <a:lnTo>
                    <a:pt x="129" y="56"/>
                  </a:lnTo>
                  <a:lnTo>
                    <a:pt x="118" y="73"/>
                  </a:lnTo>
                  <a:lnTo>
                    <a:pt x="93" y="105"/>
                  </a:lnTo>
                  <a:lnTo>
                    <a:pt x="65" y="137"/>
                  </a:lnTo>
                  <a:lnTo>
                    <a:pt x="38" y="168"/>
                  </a:lnTo>
                  <a:lnTo>
                    <a:pt x="14" y="200"/>
                  </a:lnTo>
                  <a:lnTo>
                    <a:pt x="5" y="217"/>
                  </a:lnTo>
                  <a:lnTo>
                    <a:pt x="0" y="227"/>
                  </a:lnTo>
                  <a:close/>
                </a:path>
              </a:pathLst>
            </a:custGeom>
            <a:solidFill>
              <a:srgbClr val="FF0000"/>
            </a:solidFill>
            <a:ln>
              <a:noFill/>
            </a:ln>
          </p:spPr>
          <p:txBody>
            <a:bodyPr/>
            <a:lstStyle/>
            <a:p>
              <a:endParaRPr lang="en-GB"/>
            </a:p>
          </p:txBody>
        </p:sp>
        <p:sp>
          <p:nvSpPr>
            <p:cNvPr id="104" name="Freeform 1474"/>
            <p:cNvSpPr>
              <a:spLocks/>
            </p:cNvSpPr>
            <p:nvPr/>
          </p:nvSpPr>
          <p:spPr bwMode="auto">
            <a:xfrm>
              <a:off x="6393138" y="3136358"/>
              <a:ext cx="6878" cy="38100"/>
            </a:xfrm>
            <a:custGeom>
              <a:avLst/>
              <a:gdLst>
                <a:gd name="T0" fmla="*/ 4 w 9"/>
                <a:gd name="T1" fmla="*/ 24 h 77"/>
                <a:gd name="T2" fmla="*/ 4 w 9"/>
                <a:gd name="T3" fmla="*/ 0 h 77"/>
                <a:gd name="T4" fmla="*/ 3 w 9"/>
                <a:gd name="T5" fmla="*/ 2 h 77"/>
                <a:gd name="T6" fmla="*/ 0 w 9"/>
                <a:gd name="T7" fmla="*/ 8 h 77"/>
                <a:gd name="T8" fmla="*/ 0 w 9"/>
                <a:gd name="T9" fmla="*/ 14 h 77"/>
                <a:gd name="T10" fmla="*/ 1 w 9"/>
                <a:gd name="T11" fmla="*/ 20 h 77"/>
                <a:gd name="T12" fmla="*/ 4 w 9"/>
                <a:gd name="T13" fmla="*/ 24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7">
                  <a:moveTo>
                    <a:pt x="9" y="77"/>
                  </a:moveTo>
                  <a:lnTo>
                    <a:pt x="9" y="0"/>
                  </a:lnTo>
                  <a:lnTo>
                    <a:pt x="6" y="6"/>
                  </a:lnTo>
                  <a:lnTo>
                    <a:pt x="1" y="25"/>
                  </a:lnTo>
                  <a:lnTo>
                    <a:pt x="0" y="44"/>
                  </a:lnTo>
                  <a:lnTo>
                    <a:pt x="3" y="64"/>
                  </a:lnTo>
                  <a:lnTo>
                    <a:pt x="9" y="7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475"/>
            <p:cNvSpPr>
              <a:spLocks/>
            </p:cNvSpPr>
            <p:nvPr/>
          </p:nvSpPr>
          <p:spPr bwMode="auto">
            <a:xfrm>
              <a:off x="6482553" y="3152233"/>
              <a:ext cx="94573" cy="58738"/>
            </a:xfrm>
            <a:custGeom>
              <a:avLst/>
              <a:gdLst>
                <a:gd name="T0" fmla="*/ 44 w 174"/>
                <a:gd name="T1" fmla="*/ 5 h 123"/>
                <a:gd name="T2" fmla="*/ 44 w 174"/>
                <a:gd name="T3" fmla="*/ 8 h 123"/>
                <a:gd name="T4" fmla="*/ 43 w 174"/>
                <a:gd name="T5" fmla="*/ 10 h 123"/>
                <a:gd name="T6" fmla="*/ 41 w 174"/>
                <a:gd name="T7" fmla="*/ 13 h 123"/>
                <a:gd name="T8" fmla="*/ 40 w 174"/>
                <a:gd name="T9" fmla="*/ 15 h 123"/>
                <a:gd name="T10" fmla="*/ 38 w 174"/>
                <a:gd name="T11" fmla="*/ 17 h 123"/>
                <a:gd name="T12" fmla="*/ 35 w 174"/>
                <a:gd name="T13" fmla="*/ 20 h 123"/>
                <a:gd name="T14" fmla="*/ 33 w 174"/>
                <a:gd name="T15" fmla="*/ 22 h 123"/>
                <a:gd name="T16" fmla="*/ 30 w 174"/>
                <a:gd name="T17" fmla="*/ 23 h 123"/>
                <a:gd name="T18" fmla="*/ 26 w 174"/>
                <a:gd name="T19" fmla="*/ 25 h 123"/>
                <a:gd name="T20" fmla="*/ 23 w 174"/>
                <a:gd name="T21" fmla="*/ 26 h 123"/>
                <a:gd name="T22" fmla="*/ 19 w 174"/>
                <a:gd name="T23" fmla="*/ 28 h 123"/>
                <a:gd name="T24" fmla="*/ 15 w 174"/>
                <a:gd name="T25" fmla="*/ 29 h 123"/>
                <a:gd name="T26" fmla="*/ 11 w 174"/>
                <a:gd name="T27" fmla="*/ 29 h 123"/>
                <a:gd name="T28" fmla="*/ 6 w 174"/>
                <a:gd name="T29" fmla="*/ 30 h 123"/>
                <a:gd name="T30" fmla="*/ 2 w 174"/>
                <a:gd name="T31" fmla="*/ 30 h 123"/>
                <a:gd name="T32" fmla="*/ 0 w 174"/>
                <a:gd name="T33" fmla="*/ 37 h 123"/>
                <a:gd name="T34" fmla="*/ 5 w 174"/>
                <a:gd name="T35" fmla="*/ 37 h 123"/>
                <a:gd name="T36" fmla="*/ 11 w 174"/>
                <a:gd name="T37" fmla="*/ 36 h 123"/>
                <a:gd name="T38" fmla="*/ 16 w 174"/>
                <a:gd name="T39" fmla="*/ 35 h 123"/>
                <a:gd name="T40" fmla="*/ 21 w 174"/>
                <a:gd name="T41" fmla="*/ 35 h 123"/>
                <a:gd name="T42" fmla="*/ 26 w 174"/>
                <a:gd name="T43" fmla="*/ 33 h 123"/>
                <a:gd name="T44" fmla="*/ 30 w 174"/>
                <a:gd name="T45" fmla="*/ 32 h 123"/>
                <a:gd name="T46" fmla="*/ 35 w 174"/>
                <a:gd name="T47" fmla="*/ 29 h 123"/>
                <a:gd name="T48" fmla="*/ 39 w 174"/>
                <a:gd name="T49" fmla="*/ 27 h 123"/>
                <a:gd name="T50" fmla="*/ 42 w 174"/>
                <a:gd name="T51" fmla="*/ 25 h 123"/>
                <a:gd name="T52" fmla="*/ 46 w 174"/>
                <a:gd name="T53" fmla="*/ 23 h 123"/>
                <a:gd name="T54" fmla="*/ 48 w 174"/>
                <a:gd name="T55" fmla="*/ 20 h 123"/>
                <a:gd name="T56" fmla="*/ 51 w 174"/>
                <a:gd name="T57" fmla="*/ 17 h 123"/>
                <a:gd name="T58" fmla="*/ 52 w 174"/>
                <a:gd name="T59" fmla="*/ 14 h 123"/>
                <a:gd name="T60" fmla="*/ 54 w 174"/>
                <a:gd name="T61" fmla="*/ 10 h 123"/>
                <a:gd name="T62" fmla="*/ 55 w 174"/>
                <a:gd name="T63" fmla="*/ 7 h 123"/>
                <a:gd name="T64" fmla="*/ 55 w 174"/>
                <a:gd name="T65" fmla="*/ 4 h 123"/>
                <a:gd name="T66" fmla="*/ 55 w 174"/>
                <a:gd name="T67" fmla="*/ 2 h 123"/>
                <a:gd name="T68" fmla="*/ 55 w 174"/>
                <a:gd name="T69" fmla="*/ 2 h 123"/>
                <a:gd name="T70" fmla="*/ 54 w 174"/>
                <a:gd name="T71" fmla="*/ 2 h 123"/>
                <a:gd name="T72" fmla="*/ 53 w 174"/>
                <a:gd name="T73" fmla="*/ 1 h 123"/>
                <a:gd name="T74" fmla="*/ 52 w 174"/>
                <a:gd name="T75" fmla="*/ 1 h 123"/>
                <a:gd name="T76" fmla="*/ 52 w 174"/>
                <a:gd name="T77" fmla="*/ 0 h 123"/>
                <a:gd name="T78" fmla="*/ 51 w 174"/>
                <a:gd name="T79" fmla="*/ 0 h 123"/>
                <a:gd name="T80" fmla="*/ 50 w 174"/>
                <a:gd name="T81" fmla="*/ 0 h 123"/>
                <a:gd name="T82" fmla="*/ 49 w 174"/>
                <a:gd name="T83" fmla="*/ 0 h 123"/>
                <a:gd name="T84" fmla="*/ 47 w 174"/>
                <a:gd name="T85" fmla="*/ 0 h 123"/>
                <a:gd name="T86" fmla="*/ 47 w 174"/>
                <a:gd name="T87" fmla="*/ 1 h 123"/>
                <a:gd name="T88" fmla="*/ 46 w 174"/>
                <a:gd name="T89" fmla="*/ 1 h 123"/>
                <a:gd name="T90" fmla="*/ 45 w 174"/>
                <a:gd name="T91" fmla="*/ 2 h 123"/>
                <a:gd name="T92" fmla="*/ 45 w 174"/>
                <a:gd name="T93" fmla="*/ 2 h 123"/>
                <a:gd name="T94" fmla="*/ 44 w 174"/>
                <a:gd name="T95" fmla="*/ 2 h 123"/>
                <a:gd name="T96" fmla="*/ 44 w 174"/>
                <a:gd name="T97" fmla="*/ 4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 h="123">
                  <a:moveTo>
                    <a:pt x="140" y="12"/>
                  </a:moveTo>
                  <a:lnTo>
                    <a:pt x="139" y="16"/>
                  </a:lnTo>
                  <a:lnTo>
                    <a:pt x="139" y="21"/>
                  </a:lnTo>
                  <a:lnTo>
                    <a:pt x="138" y="25"/>
                  </a:lnTo>
                  <a:lnTo>
                    <a:pt x="137" y="30"/>
                  </a:lnTo>
                  <a:lnTo>
                    <a:pt x="136" y="34"/>
                  </a:lnTo>
                  <a:lnTo>
                    <a:pt x="133" y="39"/>
                  </a:lnTo>
                  <a:lnTo>
                    <a:pt x="131" y="44"/>
                  </a:lnTo>
                  <a:lnTo>
                    <a:pt x="128" y="47"/>
                  </a:lnTo>
                  <a:lnTo>
                    <a:pt x="125" y="51"/>
                  </a:lnTo>
                  <a:lnTo>
                    <a:pt x="123" y="55"/>
                  </a:lnTo>
                  <a:lnTo>
                    <a:pt x="119" y="58"/>
                  </a:lnTo>
                  <a:lnTo>
                    <a:pt x="115" y="63"/>
                  </a:lnTo>
                  <a:lnTo>
                    <a:pt x="112" y="65"/>
                  </a:lnTo>
                  <a:lnTo>
                    <a:pt x="107" y="68"/>
                  </a:lnTo>
                  <a:lnTo>
                    <a:pt x="103" y="72"/>
                  </a:lnTo>
                  <a:lnTo>
                    <a:pt x="98" y="75"/>
                  </a:lnTo>
                  <a:lnTo>
                    <a:pt x="94" y="78"/>
                  </a:lnTo>
                  <a:lnTo>
                    <a:pt x="88" y="81"/>
                  </a:lnTo>
                  <a:lnTo>
                    <a:pt x="82" y="83"/>
                  </a:lnTo>
                  <a:lnTo>
                    <a:pt x="78" y="85"/>
                  </a:lnTo>
                  <a:lnTo>
                    <a:pt x="72" y="88"/>
                  </a:lnTo>
                  <a:lnTo>
                    <a:pt x="65" y="90"/>
                  </a:lnTo>
                  <a:lnTo>
                    <a:pt x="60" y="92"/>
                  </a:lnTo>
                  <a:lnTo>
                    <a:pt x="54" y="93"/>
                  </a:lnTo>
                  <a:lnTo>
                    <a:pt x="47" y="96"/>
                  </a:lnTo>
                  <a:lnTo>
                    <a:pt x="40" y="97"/>
                  </a:lnTo>
                  <a:lnTo>
                    <a:pt x="35" y="98"/>
                  </a:lnTo>
                  <a:lnTo>
                    <a:pt x="28" y="99"/>
                  </a:lnTo>
                  <a:lnTo>
                    <a:pt x="20" y="99"/>
                  </a:lnTo>
                  <a:lnTo>
                    <a:pt x="13" y="100"/>
                  </a:lnTo>
                  <a:lnTo>
                    <a:pt x="6" y="100"/>
                  </a:lnTo>
                  <a:lnTo>
                    <a:pt x="0" y="100"/>
                  </a:lnTo>
                  <a:lnTo>
                    <a:pt x="0" y="123"/>
                  </a:lnTo>
                  <a:lnTo>
                    <a:pt x="9" y="123"/>
                  </a:lnTo>
                  <a:lnTo>
                    <a:pt x="17" y="122"/>
                  </a:lnTo>
                  <a:lnTo>
                    <a:pt x="26" y="122"/>
                  </a:lnTo>
                  <a:lnTo>
                    <a:pt x="34" y="121"/>
                  </a:lnTo>
                  <a:lnTo>
                    <a:pt x="42" y="119"/>
                  </a:lnTo>
                  <a:lnTo>
                    <a:pt x="51" y="118"/>
                  </a:lnTo>
                  <a:lnTo>
                    <a:pt x="59" y="116"/>
                  </a:lnTo>
                  <a:lnTo>
                    <a:pt x="67" y="115"/>
                  </a:lnTo>
                  <a:lnTo>
                    <a:pt x="74" y="113"/>
                  </a:lnTo>
                  <a:lnTo>
                    <a:pt x="81" y="110"/>
                  </a:lnTo>
                  <a:lnTo>
                    <a:pt x="88" y="107"/>
                  </a:lnTo>
                  <a:lnTo>
                    <a:pt x="96" y="105"/>
                  </a:lnTo>
                  <a:lnTo>
                    <a:pt x="103" y="101"/>
                  </a:lnTo>
                  <a:lnTo>
                    <a:pt x="110" y="98"/>
                  </a:lnTo>
                  <a:lnTo>
                    <a:pt x="115" y="95"/>
                  </a:lnTo>
                  <a:lnTo>
                    <a:pt x="122" y="91"/>
                  </a:lnTo>
                  <a:lnTo>
                    <a:pt x="128" y="88"/>
                  </a:lnTo>
                  <a:lnTo>
                    <a:pt x="133" y="83"/>
                  </a:lnTo>
                  <a:lnTo>
                    <a:pt x="138" y="79"/>
                  </a:lnTo>
                  <a:lnTo>
                    <a:pt x="144" y="75"/>
                  </a:lnTo>
                  <a:lnTo>
                    <a:pt x="148" y="71"/>
                  </a:lnTo>
                  <a:lnTo>
                    <a:pt x="153" y="66"/>
                  </a:lnTo>
                  <a:lnTo>
                    <a:pt x="156" y="61"/>
                  </a:lnTo>
                  <a:lnTo>
                    <a:pt x="161" y="56"/>
                  </a:lnTo>
                  <a:lnTo>
                    <a:pt x="164" y="50"/>
                  </a:lnTo>
                  <a:lnTo>
                    <a:pt x="166" y="46"/>
                  </a:lnTo>
                  <a:lnTo>
                    <a:pt x="169" y="40"/>
                  </a:lnTo>
                  <a:lnTo>
                    <a:pt x="171" y="34"/>
                  </a:lnTo>
                  <a:lnTo>
                    <a:pt x="172" y="29"/>
                  </a:lnTo>
                  <a:lnTo>
                    <a:pt x="173" y="23"/>
                  </a:lnTo>
                  <a:lnTo>
                    <a:pt x="174" y="17"/>
                  </a:lnTo>
                  <a:lnTo>
                    <a:pt x="174" y="12"/>
                  </a:lnTo>
                  <a:lnTo>
                    <a:pt x="174" y="9"/>
                  </a:lnTo>
                  <a:lnTo>
                    <a:pt x="174" y="8"/>
                  </a:lnTo>
                  <a:lnTo>
                    <a:pt x="173" y="7"/>
                  </a:lnTo>
                  <a:lnTo>
                    <a:pt x="173" y="6"/>
                  </a:lnTo>
                  <a:lnTo>
                    <a:pt x="172" y="5"/>
                  </a:lnTo>
                  <a:lnTo>
                    <a:pt x="171" y="5"/>
                  </a:lnTo>
                  <a:lnTo>
                    <a:pt x="170" y="4"/>
                  </a:lnTo>
                  <a:lnTo>
                    <a:pt x="169" y="3"/>
                  </a:lnTo>
                  <a:lnTo>
                    <a:pt x="167" y="3"/>
                  </a:lnTo>
                  <a:lnTo>
                    <a:pt x="166" y="2"/>
                  </a:lnTo>
                  <a:lnTo>
                    <a:pt x="164" y="2"/>
                  </a:lnTo>
                  <a:lnTo>
                    <a:pt x="164" y="0"/>
                  </a:lnTo>
                  <a:lnTo>
                    <a:pt x="162" y="0"/>
                  </a:lnTo>
                  <a:lnTo>
                    <a:pt x="161" y="0"/>
                  </a:lnTo>
                  <a:lnTo>
                    <a:pt x="158" y="0"/>
                  </a:lnTo>
                  <a:lnTo>
                    <a:pt x="157" y="0"/>
                  </a:lnTo>
                  <a:lnTo>
                    <a:pt x="155" y="0"/>
                  </a:lnTo>
                  <a:lnTo>
                    <a:pt x="154" y="0"/>
                  </a:lnTo>
                  <a:lnTo>
                    <a:pt x="153" y="0"/>
                  </a:lnTo>
                  <a:lnTo>
                    <a:pt x="150" y="0"/>
                  </a:lnTo>
                  <a:lnTo>
                    <a:pt x="149" y="2"/>
                  </a:lnTo>
                  <a:lnTo>
                    <a:pt x="148" y="2"/>
                  </a:lnTo>
                  <a:lnTo>
                    <a:pt x="146" y="3"/>
                  </a:lnTo>
                  <a:lnTo>
                    <a:pt x="145" y="3"/>
                  </a:lnTo>
                  <a:lnTo>
                    <a:pt x="144" y="4"/>
                  </a:lnTo>
                  <a:lnTo>
                    <a:pt x="142" y="5"/>
                  </a:lnTo>
                  <a:lnTo>
                    <a:pt x="141" y="5"/>
                  </a:lnTo>
                  <a:lnTo>
                    <a:pt x="141" y="6"/>
                  </a:lnTo>
                  <a:lnTo>
                    <a:pt x="140" y="7"/>
                  </a:lnTo>
                  <a:lnTo>
                    <a:pt x="140" y="8"/>
                  </a:lnTo>
                  <a:lnTo>
                    <a:pt x="140" y="9"/>
                  </a:lnTo>
                  <a:lnTo>
                    <a:pt x="14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476"/>
            <p:cNvSpPr>
              <a:spLocks/>
            </p:cNvSpPr>
            <p:nvPr/>
          </p:nvSpPr>
          <p:spPr bwMode="auto">
            <a:xfrm>
              <a:off x="6470516" y="3015708"/>
              <a:ext cx="106610" cy="141288"/>
            </a:xfrm>
            <a:custGeom>
              <a:avLst/>
              <a:gdLst>
                <a:gd name="T0" fmla="*/ 0 w 193"/>
                <a:gd name="T1" fmla="*/ 4 h 281"/>
                <a:gd name="T2" fmla="*/ 2 w 193"/>
                <a:gd name="T3" fmla="*/ 10 h 281"/>
                <a:gd name="T4" fmla="*/ 4 w 193"/>
                <a:gd name="T5" fmla="*/ 16 h 281"/>
                <a:gd name="T6" fmla="*/ 7 w 193"/>
                <a:gd name="T7" fmla="*/ 22 h 281"/>
                <a:gd name="T8" fmla="*/ 10 w 193"/>
                <a:gd name="T9" fmla="*/ 28 h 281"/>
                <a:gd name="T10" fmla="*/ 14 w 193"/>
                <a:gd name="T11" fmla="*/ 33 h 281"/>
                <a:gd name="T12" fmla="*/ 19 w 193"/>
                <a:gd name="T13" fmla="*/ 39 h 281"/>
                <a:gd name="T14" fmla="*/ 23 w 193"/>
                <a:gd name="T15" fmla="*/ 44 h 281"/>
                <a:gd name="T16" fmla="*/ 28 w 193"/>
                <a:gd name="T17" fmla="*/ 49 h 281"/>
                <a:gd name="T18" fmla="*/ 32 w 193"/>
                <a:gd name="T19" fmla="*/ 54 h 281"/>
                <a:gd name="T20" fmla="*/ 37 w 193"/>
                <a:gd name="T21" fmla="*/ 58 h 281"/>
                <a:gd name="T22" fmla="*/ 40 w 193"/>
                <a:gd name="T23" fmla="*/ 63 h 281"/>
                <a:gd name="T24" fmla="*/ 44 w 193"/>
                <a:gd name="T25" fmla="*/ 68 h 281"/>
                <a:gd name="T26" fmla="*/ 47 w 193"/>
                <a:gd name="T27" fmla="*/ 73 h 281"/>
                <a:gd name="T28" fmla="*/ 49 w 193"/>
                <a:gd name="T29" fmla="*/ 78 h 281"/>
                <a:gd name="T30" fmla="*/ 50 w 193"/>
                <a:gd name="T31" fmla="*/ 83 h 281"/>
                <a:gd name="T32" fmla="*/ 51 w 193"/>
                <a:gd name="T33" fmla="*/ 89 h 281"/>
                <a:gd name="T34" fmla="*/ 62 w 193"/>
                <a:gd name="T35" fmla="*/ 86 h 281"/>
                <a:gd name="T36" fmla="*/ 61 w 193"/>
                <a:gd name="T37" fmla="*/ 79 h 281"/>
                <a:gd name="T38" fmla="*/ 58 w 193"/>
                <a:gd name="T39" fmla="*/ 74 h 281"/>
                <a:gd name="T40" fmla="*/ 56 w 193"/>
                <a:gd name="T41" fmla="*/ 68 h 281"/>
                <a:gd name="T42" fmla="*/ 52 w 193"/>
                <a:gd name="T43" fmla="*/ 63 h 281"/>
                <a:gd name="T44" fmla="*/ 48 w 193"/>
                <a:gd name="T45" fmla="*/ 58 h 281"/>
                <a:gd name="T46" fmla="*/ 44 w 193"/>
                <a:gd name="T47" fmla="*/ 52 h 281"/>
                <a:gd name="T48" fmla="*/ 40 w 193"/>
                <a:gd name="T49" fmla="*/ 48 h 281"/>
                <a:gd name="T50" fmla="*/ 35 w 193"/>
                <a:gd name="T51" fmla="*/ 42 h 281"/>
                <a:gd name="T52" fmla="*/ 31 w 193"/>
                <a:gd name="T53" fmla="*/ 38 h 281"/>
                <a:gd name="T54" fmla="*/ 26 w 193"/>
                <a:gd name="T55" fmla="*/ 33 h 281"/>
                <a:gd name="T56" fmla="*/ 22 w 193"/>
                <a:gd name="T57" fmla="*/ 28 h 281"/>
                <a:gd name="T58" fmla="*/ 19 w 193"/>
                <a:gd name="T59" fmla="*/ 22 h 281"/>
                <a:gd name="T60" fmla="*/ 16 w 193"/>
                <a:gd name="T61" fmla="*/ 17 h 281"/>
                <a:gd name="T62" fmla="*/ 13 w 193"/>
                <a:gd name="T63" fmla="*/ 12 h 281"/>
                <a:gd name="T64" fmla="*/ 12 w 193"/>
                <a:gd name="T65" fmla="*/ 6 h 281"/>
                <a:gd name="T66" fmla="*/ 0 w 193"/>
                <a:gd name="T67" fmla="*/ 3 h 281"/>
                <a:gd name="T68" fmla="*/ 12 w 193"/>
                <a:gd name="T69" fmla="*/ 3 h 281"/>
                <a:gd name="T70" fmla="*/ 11 w 193"/>
                <a:gd name="T71" fmla="*/ 2 h 281"/>
                <a:gd name="T72" fmla="*/ 10 w 193"/>
                <a:gd name="T73" fmla="*/ 1 h 281"/>
                <a:gd name="T74" fmla="*/ 10 w 193"/>
                <a:gd name="T75" fmla="*/ 1 h 281"/>
                <a:gd name="T76" fmla="*/ 9 w 193"/>
                <a:gd name="T77" fmla="*/ 1 h 281"/>
                <a:gd name="T78" fmla="*/ 8 w 193"/>
                <a:gd name="T79" fmla="*/ 0 h 281"/>
                <a:gd name="T80" fmla="*/ 7 w 193"/>
                <a:gd name="T81" fmla="*/ 0 h 281"/>
                <a:gd name="T82" fmla="*/ 6 w 193"/>
                <a:gd name="T83" fmla="*/ 0 h 281"/>
                <a:gd name="T84" fmla="*/ 5 w 193"/>
                <a:gd name="T85" fmla="*/ 0 h 281"/>
                <a:gd name="T86" fmla="*/ 4 w 193"/>
                <a:gd name="T87" fmla="*/ 0 h 281"/>
                <a:gd name="T88" fmla="*/ 3 w 193"/>
                <a:gd name="T89" fmla="*/ 0 h 281"/>
                <a:gd name="T90" fmla="*/ 2 w 193"/>
                <a:gd name="T91" fmla="*/ 1 h 281"/>
                <a:gd name="T92" fmla="*/ 1 w 193"/>
                <a:gd name="T93" fmla="*/ 1 h 281"/>
                <a:gd name="T94" fmla="*/ 1 w 193"/>
                <a:gd name="T95" fmla="*/ 2 h 281"/>
                <a:gd name="T96" fmla="*/ 1 w 193"/>
                <a:gd name="T97" fmla="*/ 3 h 281"/>
                <a:gd name="T98" fmla="*/ 0 w 193"/>
                <a:gd name="T99" fmla="*/ 3 h 281"/>
                <a:gd name="T100" fmla="*/ 12 w 193"/>
                <a:gd name="T101" fmla="*/ 4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281">
                  <a:moveTo>
                    <a:pt x="36" y="12"/>
                  </a:moveTo>
                  <a:lnTo>
                    <a:pt x="0" y="12"/>
                  </a:lnTo>
                  <a:lnTo>
                    <a:pt x="3" y="22"/>
                  </a:lnTo>
                  <a:lnTo>
                    <a:pt x="5" y="32"/>
                  </a:lnTo>
                  <a:lnTo>
                    <a:pt x="8" y="42"/>
                  </a:lnTo>
                  <a:lnTo>
                    <a:pt x="12" y="52"/>
                  </a:lnTo>
                  <a:lnTo>
                    <a:pt x="16" y="61"/>
                  </a:lnTo>
                  <a:lnTo>
                    <a:pt x="21" y="71"/>
                  </a:lnTo>
                  <a:lnTo>
                    <a:pt x="27" y="79"/>
                  </a:lnTo>
                  <a:lnTo>
                    <a:pt x="32" y="88"/>
                  </a:lnTo>
                  <a:lnTo>
                    <a:pt x="38" y="97"/>
                  </a:lnTo>
                  <a:lnTo>
                    <a:pt x="45" y="105"/>
                  </a:lnTo>
                  <a:lnTo>
                    <a:pt x="52" y="114"/>
                  </a:lnTo>
                  <a:lnTo>
                    <a:pt x="58" y="122"/>
                  </a:lnTo>
                  <a:lnTo>
                    <a:pt x="65" y="130"/>
                  </a:lnTo>
                  <a:lnTo>
                    <a:pt x="72" y="138"/>
                  </a:lnTo>
                  <a:lnTo>
                    <a:pt x="79" y="146"/>
                  </a:lnTo>
                  <a:lnTo>
                    <a:pt x="87" y="154"/>
                  </a:lnTo>
                  <a:lnTo>
                    <a:pt x="93" y="161"/>
                  </a:lnTo>
                  <a:lnTo>
                    <a:pt x="100" y="169"/>
                  </a:lnTo>
                  <a:lnTo>
                    <a:pt x="107" y="176"/>
                  </a:lnTo>
                  <a:lnTo>
                    <a:pt x="114" y="184"/>
                  </a:lnTo>
                  <a:lnTo>
                    <a:pt x="120" y="192"/>
                  </a:lnTo>
                  <a:lnTo>
                    <a:pt x="126" y="199"/>
                  </a:lnTo>
                  <a:lnTo>
                    <a:pt x="131" y="207"/>
                  </a:lnTo>
                  <a:lnTo>
                    <a:pt x="137" y="215"/>
                  </a:lnTo>
                  <a:lnTo>
                    <a:pt x="141" y="223"/>
                  </a:lnTo>
                  <a:lnTo>
                    <a:pt x="146" y="231"/>
                  </a:lnTo>
                  <a:lnTo>
                    <a:pt x="149" y="239"/>
                  </a:lnTo>
                  <a:lnTo>
                    <a:pt x="152" y="247"/>
                  </a:lnTo>
                  <a:lnTo>
                    <a:pt x="155" y="255"/>
                  </a:lnTo>
                  <a:lnTo>
                    <a:pt x="157" y="263"/>
                  </a:lnTo>
                  <a:lnTo>
                    <a:pt x="158" y="272"/>
                  </a:lnTo>
                  <a:lnTo>
                    <a:pt x="158" y="281"/>
                  </a:lnTo>
                  <a:lnTo>
                    <a:pt x="193" y="281"/>
                  </a:lnTo>
                  <a:lnTo>
                    <a:pt x="192" y="271"/>
                  </a:lnTo>
                  <a:lnTo>
                    <a:pt x="191" y="260"/>
                  </a:lnTo>
                  <a:lnTo>
                    <a:pt x="189" y="251"/>
                  </a:lnTo>
                  <a:lnTo>
                    <a:pt x="185" y="242"/>
                  </a:lnTo>
                  <a:lnTo>
                    <a:pt x="182" y="233"/>
                  </a:lnTo>
                  <a:lnTo>
                    <a:pt x="178" y="224"/>
                  </a:lnTo>
                  <a:lnTo>
                    <a:pt x="174" y="215"/>
                  </a:lnTo>
                  <a:lnTo>
                    <a:pt x="168" y="206"/>
                  </a:lnTo>
                  <a:lnTo>
                    <a:pt x="163" y="198"/>
                  </a:lnTo>
                  <a:lnTo>
                    <a:pt x="157" y="190"/>
                  </a:lnTo>
                  <a:lnTo>
                    <a:pt x="150" y="182"/>
                  </a:lnTo>
                  <a:lnTo>
                    <a:pt x="144" y="174"/>
                  </a:lnTo>
                  <a:lnTo>
                    <a:pt x="138" y="165"/>
                  </a:lnTo>
                  <a:lnTo>
                    <a:pt x="130" y="157"/>
                  </a:lnTo>
                  <a:lnTo>
                    <a:pt x="123" y="150"/>
                  </a:lnTo>
                  <a:lnTo>
                    <a:pt x="116" y="142"/>
                  </a:lnTo>
                  <a:lnTo>
                    <a:pt x="108" y="134"/>
                  </a:lnTo>
                  <a:lnTo>
                    <a:pt x="101" y="127"/>
                  </a:lnTo>
                  <a:lnTo>
                    <a:pt x="95" y="119"/>
                  </a:lnTo>
                  <a:lnTo>
                    <a:pt x="88" y="111"/>
                  </a:lnTo>
                  <a:lnTo>
                    <a:pt x="82" y="103"/>
                  </a:lnTo>
                  <a:lnTo>
                    <a:pt x="75" y="96"/>
                  </a:lnTo>
                  <a:lnTo>
                    <a:pt x="69" y="87"/>
                  </a:lnTo>
                  <a:lnTo>
                    <a:pt x="63" y="79"/>
                  </a:lnTo>
                  <a:lnTo>
                    <a:pt x="58" y="71"/>
                  </a:lnTo>
                  <a:lnTo>
                    <a:pt x="53" y="63"/>
                  </a:lnTo>
                  <a:lnTo>
                    <a:pt x="49" y="54"/>
                  </a:lnTo>
                  <a:lnTo>
                    <a:pt x="45" y="46"/>
                  </a:lnTo>
                  <a:lnTo>
                    <a:pt x="41" y="37"/>
                  </a:lnTo>
                  <a:lnTo>
                    <a:pt x="39" y="28"/>
                  </a:lnTo>
                  <a:lnTo>
                    <a:pt x="36" y="19"/>
                  </a:lnTo>
                  <a:lnTo>
                    <a:pt x="36" y="10"/>
                  </a:lnTo>
                  <a:lnTo>
                    <a:pt x="0" y="10"/>
                  </a:lnTo>
                  <a:lnTo>
                    <a:pt x="36" y="10"/>
                  </a:lnTo>
                  <a:lnTo>
                    <a:pt x="36" y="9"/>
                  </a:lnTo>
                  <a:lnTo>
                    <a:pt x="35" y="8"/>
                  </a:lnTo>
                  <a:lnTo>
                    <a:pt x="35" y="6"/>
                  </a:lnTo>
                  <a:lnTo>
                    <a:pt x="32" y="5"/>
                  </a:lnTo>
                  <a:lnTo>
                    <a:pt x="32" y="4"/>
                  </a:lnTo>
                  <a:lnTo>
                    <a:pt x="31" y="3"/>
                  </a:lnTo>
                  <a:lnTo>
                    <a:pt x="30" y="3"/>
                  </a:lnTo>
                  <a:lnTo>
                    <a:pt x="29" y="2"/>
                  </a:lnTo>
                  <a:lnTo>
                    <a:pt x="28" y="2"/>
                  </a:lnTo>
                  <a:lnTo>
                    <a:pt x="27" y="1"/>
                  </a:lnTo>
                  <a:lnTo>
                    <a:pt x="24" y="1"/>
                  </a:lnTo>
                  <a:lnTo>
                    <a:pt x="23" y="0"/>
                  </a:lnTo>
                  <a:lnTo>
                    <a:pt x="22" y="0"/>
                  </a:lnTo>
                  <a:lnTo>
                    <a:pt x="20" y="0"/>
                  </a:lnTo>
                  <a:lnTo>
                    <a:pt x="19" y="0"/>
                  </a:lnTo>
                  <a:lnTo>
                    <a:pt x="16" y="0"/>
                  </a:lnTo>
                  <a:lnTo>
                    <a:pt x="15" y="0"/>
                  </a:lnTo>
                  <a:lnTo>
                    <a:pt x="13" y="0"/>
                  </a:lnTo>
                  <a:lnTo>
                    <a:pt x="12" y="0"/>
                  </a:lnTo>
                  <a:lnTo>
                    <a:pt x="11" y="1"/>
                  </a:lnTo>
                  <a:lnTo>
                    <a:pt x="10" y="1"/>
                  </a:lnTo>
                  <a:lnTo>
                    <a:pt x="8" y="2"/>
                  </a:lnTo>
                  <a:lnTo>
                    <a:pt x="6" y="2"/>
                  </a:lnTo>
                  <a:lnTo>
                    <a:pt x="5" y="3"/>
                  </a:lnTo>
                  <a:lnTo>
                    <a:pt x="4" y="4"/>
                  </a:lnTo>
                  <a:lnTo>
                    <a:pt x="3" y="4"/>
                  </a:lnTo>
                  <a:lnTo>
                    <a:pt x="3" y="5"/>
                  </a:lnTo>
                  <a:lnTo>
                    <a:pt x="2" y="6"/>
                  </a:lnTo>
                  <a:lnTo>
                    <a:pt x="2" y="8"/>
                  </a:lnTo>
                  <a:lnTo>
                    <a:pt x="0" y="9"/>
                  </a:lnTo>
                  <a:lnTo>
                    <a:pt x="0" y="10"/>
                  </a:lnTo>
                  <a:lnTo>
                    <a:pt x="0" y="12"/>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477"/>
            <p:cNvSpPr>
              <a:spLocks/>
            </p:cNvSpPr>
            <p:nvPr/>
          </p:nvSpPr>
          <p:spPr bwMode="auto">
            <a:xfrm>
              <a:off x="6384541" y="3020470"/>
              <a:ext cx="106610" cy="141288"/>
            </a:xfrm>
            <a:custGeom>
              <a:avLst/>
              <a:gdLst>
                <a:gd name="T0" fmla="*/ 11 w 193"/>
                <a:gd name="T1" fmla="*/ 83 h 281"/>
                <a:gd name="T2" fmla="*/ 12 w 193"/>
                <a:gd name="T3" fmla="*/ 78 h 281"/>
                <a:gd name="T4" fmla="*/ 14 w 193"/>
                <a:gd name="T5" fmla="*/ 72 h 281"/>
                <a:gd name="T6" fmla="*/ 16 w 193"/>
                <a:gd name="T7" fmla="*/ 67 h 281"/>
                <a:gd name="T8" fmla="*/ 20 w 193"/>
                <a:gd name="T9" fmla="*/ 62 h 281"/>
                <a:gd name="T10" fmla="*/ 23 w 193"/>
                <a:gd name="T11" fmla="*/ 57 h 281"/>
                <a:gd name="T12" fmla="*/ 28 w 193"/>
                <a:gd name="T13" fmla="*/ 53 h 281"/>
                <a:gd name="T14" fmla="*/ 32 w 193"/>
                <a:gd name="T15" fmla="*/ 48 h 281"/>
                <a:gd name="T16" fmla="*/ 36 w 193"/>
                <a:gd name="T17" fmla="*/ 43 h 281"/>
                <a:gd name="T18" fmla="*/ 41 w 193"/>
                <a:gd name="T19" fmla="*/ 38 h 281"/>
                <a:gd name="T20" fmla="*/ 46 w 193"/>
                <a:gd name="T21" fmla="*/ 33 h 281"/>
                <a:gd name="T22" fmla="*/ 50 w 193"/>
                <a:gd name="T23" fmla="*/ 27 h 281"/>
                <a:gd name="T24" fmla="*/ 54 w 193"/>
                <a:gd name="T25" fmla="*/ 22 h 281"/>
                <a:gd name="T26" fmla="*/ 57 w 193"/>
                <a:gd name="T27" fmla="*/ 16 h 281"/>
                <a:gd name="T28" fmla="*/ 60 w 193"/>
                <a:gd name="T29" fmla="*/ 10 h 281"/>
                <a:gd name="T30" fmla="*/ 61 w 193"/>
                <a:gd name="T31" fmla="*/ 3 h 281"/>
                <a:gd name="T32" fmla="*/ 51 w 193"/>
                <a:gd name="T33" fmla="*/ 0 h 281"/>
                <a:gd name="T34" fmla="*/ 49 w 193"/>
                <a:gd name="T35" fmla="*/ 6 h 281"/>
                <a:gd name="T36" fmla="*/ 48 w 193"/>
                <a:gd name="T37" fmla="*/ 11 h 281"/>
                <a:gd name="T38" fmla="*/ 45 w 193"/>
                <a:gd name="T39" fmla="*/ 17 h 281"/>
                <a:gd name="T40" fmla="*/ 41 w 193"/>
                <a:gd name="T41" fmla="*/ 22 h 281"/>
                <a:gd name="T42" fmla="*/ 38 w 193"/>
                <a:gd name="T43" fmla="*/ 27 h 281"/>
                <a:gd name="T44" fmla="*/ 34 w 193"/>
                <a:gd name="T45" fmla="*/ 32 h 281"/>
                <a:gd name="T46" fmla="*/ 30 w 193"/>
                <a:gd name="T47" fmla="*/ 37 h 281"/>
                <a:gd name="T48" fmla="*/ 25 w 193"/>
                <a:gd name="T49" fmla="*/ 41 h 281"/>
                <a:gd name="T50" fmla="*/ 21 w 193"/>
                <a:gd name="T51" fmla="*/ 47 h 281"/>
                <a:gd name="T52" fmla="*/ 16 w 193"/>
                <a:gd name="T53" fmla="*/ 52 h 281"/>
                <a:gd name="T54" fmla="*/ 12 w 193"/>
                <a:gd name="T55" fmla="*/ 57 h 281"/>
                <a:gd name="T56" fmla="*/ 8 w 193"/>
                <a:gd name="T57" fmla="*/ 62 h 281"/>
                <a:gd name="T58" fmla="*/ 5 w 193"/>
                <a:gd name="T59" fmla="*/ 67 h 281"/>
                <a:gd name="T60" fmla="*/ 2 w 193"/>
                <a:gd name="T61" fmla="*/ 73 h 281"/>
                <a:gd name="T62" fmla="*/ 1 w 193"/>
                <a:gd name="T63" fmla="*/ 79 h 281"/>
                <a:gd name="T64" fmla="*/ 0 w 193"/>
                <a:gd name="T65" fmla="*/ 86 h 281"/>
                <a:gd name="T66" fmla="*/ 0 w 193"/>
                <a:gd name="T67" fmla="*/ 86 h 281"/>
                <a:gd name="T68" fmla="*/ 1 w 193"/>
                <a:gd name="T69" fmla="*/ 87 h 281"/>
                <a:gd name="T70" fmla="*/ 1 w 193"/>
                <a:gd name="T71" fmla="*/ 88 h 281"/>
                <a:gd name="T72" fmla="*/ 2 w 193"/>
                <a:gd name="T73" fmla="*/ 88 h 281"/>
                <a:gd name="T74" fmla="*/ 3 w 193"/>
                <a:gd name="T75" fmla="*/ 89 h 281"/>
                <a:gd name="T76" fmla="*/ 4 w 193"/>
                <a:gd name="T77" fmla="*/ 89 h 281"/>
                <a:gd name="T78" fmla="*/ 5 w 193"/>
                <a:gd name="T79" fmla="*/ 89 h 281"/>
                <a:gd name="T80" fmla="*/ 5 w 193"/>
                <a:gd name="T81" fmla="*/ 89 h 281"/>
                <a:gd name="T82" fmla="*/ 6 w 193"/>
                <a:gd name="T83" fmla="*/ 89 h 281"/>
                <a:gd name="T84" fmla="*/ 8 w 193"/>
                <a:gd name="T85" fmla="*/ 89 h 281"/>
                <a:gd name="T86" fmla="*/ 9 w 193"/>
                <a:gd name="T87" fmla="*/ 89 h 281"/>
                <a:gd name="T88" fmla="*/ 10 w 193"/>
                <a:gd name="T89" fmla="*/ 88 h 281"/>
                <a:gd name="T90" fmla="*/ 10 w 193"/>
                <a:gd name="T91" fmla="*/ 88 h 281"/>
                <a:gd name="T92" fmla="*/ 11 w 193"/>
                <a:gd name="T93" fmla="*/ 87 h 281"/>
                <a:gd name="T94" fmla="*/ 11 w 193"/>
                <a:gd name="T95" fmla="*/ 86 h 281"/>
                <a:gd name="T96" fmla="*/ 11 w 193"/>
                <a:gd name="T97" fmla="*/ 86 h 2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81">
                  <a:moveTo>
                    <a:pt x="35" y="271"/>
                  </a:moveTo>
                  <a:lnTo>
                    <a:pt x="35" y="262"/>
                  </a:lnTo>
                  <a:lnTo>
                    <a:pt x="36" y="253"/>
                  </a:lnTo>
                  <a:lnTo>
                    <a:pt x="37" y="245"/>
                  </a:lnTo>
                  <a:lnTo>
                    <a:pt x="41" y="236"/>
                  </a:lnTo>
                  <a:lnTo>
                    <a:pt x="43" y="228"/>
                  </a:lnTo>
                  <a:lnTo>
                    <a:pt x="48" y="220"/>
                  </a:lnTo>
                  <a:lnTo>
                    <a:pt x="51" y="212"/>
                  </a:lnTo>
                  <a:lnTo>
                    <a:pt x="57" y="205"/>
                  </a:lnTo>
                  <a:lnTo>
                    <a:pt x="61" y="197"/>
                  </a:lnTo>
                  <a:lnTo>
                    <a:pt x="67" y="189"/>
                  </a:lnTo>
                  <a:lnTo>
                    <a:pt x="73" y="181"/>
                  </a:lnTo>
                  <a:lnTo>
                    <a:pt x="79" y="173"/>
                  </a:lnTo>
                  <a:lnTo>
                    <a:pt x="86" y="167"/>
                  </a:lnTo>
                  <a:lnTo>
                    <a:pt x="93" y="159"/>
                  </a:lnTo>
                  <a:lnTo>
                    <a:pt x="100" y="151"/>
                  </a:lnTo>
                  <a:lnTo>
                    <a:pt x="107" y="143"/>
                  </a:lnTo>
                  <a:lnTo>
                    <a:pt x="113" y="135"/>
                  </a:lnTo>
                  <a:lnTo>
                    <a:pt x="121" y="127"/>
                  </a:lnTo>
                  <a:lnTo>
                    <a:pt x="128" y="120"/>
                  </a:lnTo>
                  <a:lnTo>
                    <a:pt x="135" y="111"/>
                  </a:lnTo>
                  <a:lnTo>
                    <a:pt x="142" y="103"/>
                  </a:lnTo>
                  <a:lnTo>
                    <a:pt x="149" y="95"/>
                  </a:lnTo>
                  <a:lnTo>
                    <a:pt x="155" y="86"/>
                  </a:lnTo>
                  <a:lnTo>
                    <a:pt x="161" y="78"/>
                  </a:lnTo>
                  <a:lnTo>
                    <a:pt x="167" y="69"/>
                  </a:lnTo>
                  <a:lnTo>
                    <a:pt x="172" y="60"/>
                  </a:lnTo>
                  <a:lnTo>
                    <a:pt x="177" y="51"/>
                  </a:lnTo>
                  <a:lnTo>
                    <a:pt x="181" y="42"/>
                  </a:lnTo>
                  <a:lnTo>
                    <a:pt x="186" y="32"/>
                  </a:lnTo>
                  <a:lnTo>
                    <a:pt x="188" y="21"/>
                  </a:lnTo>
                  <a:lnTo>
                    <a:pt x="191" y="11"/>
                  </a:lnTo>
                  <a:lnTo>
                    <a:pt x="193" y="1"/>
                  </a:lnTo>
                  <a:lnTo>
                    <a:pt x="159" y="0"/>
                  </a:lnTo>
                  <a:lnTo>
                    <a:pt x="156" y="9"/>
                  </a:lnTo>
                  <a:lnTo>
                    <a:pt x="154" y="18"/>
                  </a:lnTo>
                  <a:lnTo>
                    <a:pt x="152" y="27"/>
                  </a:lnTo>
                  <a:lnTo>
                    <a:pt x="149" y="36"/>
                  </a:lnTo>
                  <a:lnTo>
                    <a:pt x="144" y="44"/>
                  </a:lnTo>
                  <a:lnTo>
                    <a:pt x="139" y="53"/>
                  </a:lnTo>
                  <a:lnTo>
                    <a:pt x="135" y="61"/>
                  </a:lnTo>
                  <a:lnTo>
                    <a:pt x="129" y="69"/>
                  </a:lnTo>
                  <a:lnTo>
                    <a:pt x="124" y="77"/>
                  </a:lnTo>
                  <a:lnTo>
                    <a:pt x="118" y="85"/>
                  </a:lnTo>
                  <a:lnTo>
                    <a:pt x="111" y="93"/>
                  </a:lnTo>
                  <a:lnTo>
                    <a:pt x="105" y="101"/>
                  </a:lnTo>
                  <a:lnTo>
                    <a:pt x="98" y="109"/>
                  </a:lnTo>
                  <a:lnTo>
                    <a:pt x="92" y="116"/>
                  </a:lnTo>
                  <a:lnTo>
                    <a:pt x="84" y="123"/>
                  </a:lnTo>
                  <a:lnTo>
                    <a:pt x="77" y="131"/>
                  </a:lnTo>
                  <a:lnTo>
                    <a:pt x="70" y="139"/>
                  </a:lnTo>
                  <a:lnTo>
                    <a:pt x="64" y="147"/>
                  </a:lnTo>
                  <a:lnTo>
                    <a:pt x="56" y="155"/>
                  </a:lnTo>
                  <a:lnTo>
                    <a:pt x="49" y="163"/>
                  </a:lnTo>
                  <a:lnTo>
                    <a:pt x="43" y="171"/>
                  </a:lnTo>
                  <a:lnTo>
                    <a:pt x="36" y="180"/>
                  </a:lnTo>
                  <a:lnTo>
                    <a:pt x="31" y="188"/>
                  </a:lnTo>
                  <a:lnTo>
                    <a:pt x="25" y="196"/>
                  </a:lnTo>
                  <a:lnTo>
                    <a:pt x="19" y="205"/>
                  </a:lnTo>
                  <a:lnTo>
                    <a:pt x="15" y="213"/>
                  </a:lnTo>
                  <a:lnTo>
                    <a:pt x="10" y="222"/>
                  </a:lnTo>
                  <a:lnTo>
                    <a:pt x="7" y="231"/>
                  </a:lnTo>
                  <a:lnTo>
                    <a:pt x="5" y="240"/>
                  </a:lnTo>
                  <a:lnTo>
                    <a:pt x="2" y="250"/>
                  </a:lnTo>
                  <a:lnTo>
                    <a:pt x="1" y="261"/>
                  </a:lnTo>
                  <a:lnTo>
                    <a:pt x="0" y="271"/>
                  </a:lnTo>
                  <a:lnTo>
                    <a:pt x="0" y="272"/>
                  </a:lnTo>
                  <a:lnTo>
                    <a:pt x="1" y="273"/>
                  </a:lnTo>
                  <a:lnTo>
                    <a:pt x="1" y="274"/>
                  </a:lnTo>
                  <a:lnTo>
                    <a:pt x="2" y="275"/>
                  </a:lnTo>
                  <a:lnTo>
                    <a:pt x="2" y="277"/>
                  </a:lnTo>
                  <a:lnTo>
                    <a:pt x="3" y="277"/>
                  </a:lnTo>
                  <a:lnTo>
                    <a:pt x="5" y="278"/>
                  </a:lnTo>
                  <a:lnTo>
                    <a:pt x="6" y="279"/>
                  </a:lnTo>
                  <a:lnTo>
                    <a:pt x="7" y="279"/>
                  </a:lnTo>
                  <a:lnTo>
                    <a:pt x="8" y="280"/>
                  </a:lnTo>
                  <a:lnTo>
                    <a:pt x="10" y="280"/>
                  </a:lnTo>
                  <a:lnTo>
                    <a:pt x="11" y="281"/>
                  </a:lnTo>
                  <a:lnTo>
                    <a:pt x="13" y="281"/>
                  </a:lnTo>
                  <a:lnTo>
                    <a:pt x="15" y="281"/>
                  </a:lnTo>
                  <a:lnTo>
                    <a:pt x="16" y="281"/>
                  </a:lnTo>
                  <a:lnTo>
                    <a:pt x="17" y="281"/>
                  </a:lnTo>
                  <a:lnTo>
                    <a:pt x="19" y="281"/>
                  </a:lnTo>
                  <a:lnTo>
                    <a:pt x="20" y="281"/>
                  </a:lnTo>
                  <a:lnTo>
                    <a:pt x="23" y="281"/>
                  </a:lnTo>
                  <a:lnTo>
                    <a:pt x="24" y="281"/>
                  </a:lnTo>
                  <a:lnTo>
                    <a:pt x="25" y="280"/>
                  </a:lnTo>
                  <a:lnTo>
                    <a:pt x="27" y="280"/>
                  </a:lnTo>
                  <a:lnTo>
                    <a:pt x="28" y="279"/>
                  </a:lnTo>
                  <a:lnTo>
                    <a:pt x="30" y="279"/>
                  </a:lnTo>
                  <a:lnTo>
                    <a:pt x="31" y="278"/>
                  </a:lnTo>
                  <a:lnTo>
                    <a:pt x="32" y="277"/>
                  </a:lnTo>
                  <a:lnTo>
                    <a:pt x="33" y="277"/>
                  </a:lnTo>
                  <a:lnTo>
                    <a:pt x="33" y="275"/>
                  </a:lnTo>
                  <a:lnTo>
                    <a:pt x="34" y="274"/>
                  </a:lnTo>
                  <a:lnTo>
                    <a:pt x="34" y="273"/>
                  </a:lnTo>
                  <a:lnTo>
                    <a:pt x="34" y="272"/>
                  </a:lnTo>
                  <a:lnTo>
                    <a:pt x="35"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478"/>
            <p:cNvSpPr>
              <a:spLocks/>
            </p:cNvSpPr>
            <p:nvPr/>
          </p:nvSpPr>
          <p:spPr bwMode="auto">
            <a:xfrm>
              <a:off x="6384541" y="3156995"/>
              <a:ext cx="106610" cy="53975"/>
            </a:xfrm>
            <a:custGeom>
              <a:avLst/>
              <a:gdLst>
                <a:gd name="T0" fmla="*/ 57 w 193"/>
                <a:gd name="T1" fmla="*/ 27 h 111"/>
                <a:gd name="T2" fmla="*/ 52 w 193"/>
                <a:gd name="T3" fmla="*/ 27 h 111"/>
                <a:gd name="T4" fmla="*/ 47 w 193"/>
                <a:gd name="T5" fmla="*/ 27 h 111"/>
                <a:gd name="T6" fmla="*/ 43 w 193"/>
                <a:gd name="T7" fmla="*/ 26 h 111"/>
                <a:gd name="T8" fmla="*/ 39 w 193"/>
                <a:gd name="T9" fmla="*/ 25 h 111"/>
                <a:gd name="T10" fmla="*/ 35 w 193"/>
                <a:gd name="T11" fmla="*/ 24 h 111"/>
                <a:gd name="T12" fmla="*/ 31 w 193"/>
                <a:gd name="T13" fmla="*/ 22 h 111"/>
                <a:gd name="T14" fmla="*/ 28 w 193"/>
                <a:gd name="T15" fmla="*/ 21 h 111"/>
                <a:gd name="T16" fmla="*/ 24 w 193"/>
                <a:gd name="T17" fmla="*/ 19 h 111"/>
                <a:gd name="T18" fmla="*/ 22 w 193"/>
                <a:gd name="T19" fmla="*/ 18 h 111"/>
                <a:gd name="T20" fmla="*/ 19 w 193"/>
                <a:gd name="T21" fmla="*/ 16 h 111"/>
                <a:gd name="T22" fmla="*/ 17 w 193"/>
                <a:gd name="T23" fmla="*/ 13 h 111"/>
                <a:gd name="T24" fmla="*/ 15 w 193"/>
                <a:gd name="T25" fmla="*/ 11 h 111"/>
                <a:gd name="T26" fmla="*/ 13 w 193"/>
                <a:gd name="T27" fmla="*/ 8 h 111"/>
                <a:gd name="T28" fmla="*/ 12 w 193"/>
                <a:gd name="T29" fmla="*/ 6 h 111"/>
                <a:gd name="T30" fmla="*/ 11 w 193"/>
                <a:gd name="T31" fmla="*/ 3 h 111"/>
                <a:gd name="T32" fmla="*/ 11 w 193"/>
                <a:gd name="T33" fmla="*/ 0 h 111"/>
                <a:gd name="T34" fmla="*/ 0 w 193"/>
                <a:gd name="T35" fmla="*/ 2 h 111"/>
                <a:gd name="T36" fmla="*/ 1 w 193"/>
                <a:gd name="T37" fmla="*/ 5 h 111"/>
                <a:gd name="T38" fmla="*/ 2 w 193"/>
                <a:gd name="T39" fmla="*/ 9 h 111"/>
                <a:gd name="T40" fmla="*/ 4 w 193"/>
                <a:gd name="T41" fmla="*/ 12 h 111"/>
                <a:gd name="T42" fmla="*/ 6 w 193"/>
                <a:gd name="T43" fmla="*/ 15 h 111"/>
                <a:gd name="T44" fmla="*/ 8 w 193"/>
                <a:gd name="T45" fmla="*/ 18 h 111"/>
                <a:gd name="T46" fmla="*/ 12 w 193"/>
                <a:gd name="T47" fmla="*/ 21 h 111"/>
                <a:gd name="T48" fmla="*/ 15 w 193"/>
                <a:gd name="T49" fmla="*/ 23 h 111"/>
                <a:gd name="T50" fmla="*/ 19 w 193"/>
                <a:gd name="T51" fmla="*/ 25 h 111"/>
                <a:gd name="T52" fmla="*/ 23 w 193"/>
                <a:gd name="T53" fmla="*/ 27 h 111"/>
                <a:gd name="T54" fmla="*/ 28 w 193"/>
                <a:gd name="T55" fmla="*/ 29 h 111"/>
                <a:gd name="T56" fmla="*/ 32 w 193"/>
                <a:gd name="T57" fmla="*/ 31 h 111"/>
                <a:gd name="T58" fmla="*/ 37 w 193"/>
                <a:gd name="T59" fmla="*/ 32 h 111"/>
                <a:gd name="T60" fmla="*/ 43 w 193"/>
                <a:gd name="T61" fmla="*/ 33 h 111"/>
                <a:gd name="T62" fmla="*/ 48 w 193"/>
                <a:gd name="T63" fmla="*/ 34 h 111"/>
                <a:gd name="T64" fmla="*/ 54 w 193"/>
                <a:gd name="T65" fmla="*/ 34 h 111"/>
                <a:gd name="T66" fmla="*/ 57 w 193"/>
                <a:gd name="T67" fmla="*/ 34 h 111"/>
                <a:gd name="T68" fmla="*/ 57 w 193"/>
                <a:gd name="T69" fmla="*/ 34 h 111"/>
                <a:gd name="T70" fmla="*/ 58 w 193"/>
                <a:gd name="T71" fmla="*/ 34 h 111"/>
                <a:gd name="T72" fmla="*/ 59 w 193"/>
                <a:gd name="T73" fmla="*/ 34 h 111"/>
                <a:gd name="T74" fmla="*/ 60 w 193"/>
                <a:gd name="T75" fmla="*/ 33 h 111"/>
                <a:gd name="T76" fmla="*/ 61 w 193"/>
                <a:gd name="T77" fmla="*/ 32 h 111"/>
                <a:gd name="T78" fmla="*/ 61 w 193"/>
                <a:gd name="T79" fmla="*/ 32 h 111"/>
                <a:gd name="T80" fmla="*/ 62 w 193"/>
                <a:gd name="T81" fmla="*/ 32 h 111"/>
                <a:gd name="T82" fmla="*/ 62 w 193"/>
                <a:gd name="T83" fmla="*/ 31 h 111"/>
                <a:gd name="T84" fmla="*/ 62 w 193"/>
                <a:gd name="T85" fmla="*/ 30 h 111"/>
                <a:gd name="T86" fmla="*/ 62 w 193"/>
                <a:gd name="T87" fmla="*/ 30 h 111"/>
                <a:gd name="T88" fmla="*/ 62 w 193"/>
                <a:gd name="T89" fmla="*/ 29 h 111"/>
                <a:gd name="T90" fmla="*/ 61 w 193"/>
                <a:gd name="T91" fmla="*/ 28 h 111"/>
                <a:gd name="T92" fmla="*/ 60 w 193"/>
                <a:gd name="T93" fmla="*/ 28 h 111"/>
                <a:gd name="T94" fmla="*/ 59 w 193"/>
                <a:gd name="T95" fmla="*/ 28 h 111"/>
                <a:gd name="T96" fmla="*/ 58 w 193"/>
                <a:gd name="T97" fmla="*/ 27 h 111"/>
                <a:gd name="T98" fmla="*/ 57 w 193"/>
                <a:gd name="T99" fmla="*/ 27 h 111"/>
                <a:gd name="T100" fmla="*/ 57 w 193"/>
                <a:gd name="T101" fmla="*/ 27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111">
                  <a:moveTo>
                    <a:pt x="176" y="88"/>
                  </a:moveTo>
                  <a:lnTo>
                    <a:pt x="176" y="88"/>
                  </a:lnTo>
                  <a:lnTo>
                    <a:pt x="169" y="88"/>
                  </a:lnTo>
                  <a:lnTo>
                    <a:pt x="161" y="88"/>
                  </a:lnTo>
                  <a:lnTo>
                    <a:pt x="154" y="87"/>
                  </a:lnTo>
                  <a:lnTo>
                    <a:pt x="147" y="87"/>
                  </a:lnTo>
                  <a:lnTo>
                    <a:pt x="141" y="86"/>
                  </a:lnTo>
                  <a:lnTo>
                    <a:pt x="134" y="85"/>
                  </a:lnTo>
                  <a:lnTo>
                    <a:pt x="128" y="84"/>
                  </a:lnTo>
                  <a:lnTo>
                    <a:pt x="121" y="81"/>
                  </a:lnTo>
                  <a:lnTo>
                    <a:pt x="115" y="80"/>
                  </a:lnTo>
                  <a:lnTo>
                    <a:pt x="109" y="78"/>
                  </a:lnTo>
                  <a:lnTo>
                    <a:pt x="103" y="76"/>
                  </a:lnTo>
                  <a:lnTo>
                    <a:pt x="98" y="73"/>
                  </a:lnTo>
                  <a:lnTo>
                    <a:pt x="92" y="71"/>
                  </a:lnTo>
                  <a:lnTo>
                    <a:pt x="86" y="69"/>
                  </a:lnTo>
                  <a:lnTo>
                    <a:pt x="82" y="67"/>
                  </a:lnTo>
                  <a:lnTo>
                    <a:pt x="76" y="63"/>
                  </a:lnTo>
                  <a:lnTo>
                    <a:pt x="71" y="60"/>
                  </a:lnTo>
                  <a:lnTo>
                    <a:pt x="67" y="58"/>
                  </a:lnTo>
                  <a:lnTo>
                    <a:pt x="64" y="54"/>
                  </a:lnTo>
                  <a:lnTo>
                    <a:pt x="59" y="51"/>
                  </a:lnTo>
                  <a:lnTo>
                    <a:pt x="56" y="47"/>
                  </a:lnTo>
                  <a:lnTo>
                    <a:pt x="52" y="43"/>
                  </a:lnTo>
                  <a:lnTo>
                    <a:pt x="49" y="39"/>
                  </a:lnTo>
                  <a:lnTo>
                    <a:pt x="47" y="35"/>
                  </a:lnTo>
                  <a:lnTo>
                    <a:pt x="43" y="32"/>
                  </a:lnTo>
                  <a:lnTo>
                    <a:pt x="41" y="27"/>
                  </a:lnTo>
                  <a:lnTo>
                    <a:pt x="39" y="22"/>
                  </a:lnTo>
                  <a:lnTo>
                    <a:pt x="37" y="19"/>
                  </a:lnTo>
                  <a:lnTo>
                    <a:pt x="36" y="13"/>
                  </a:lnTo>
                  <a:lnTo>
                    <a:pt x="35" y="9"/>
                  </a:lnTo>
                  <a:lnTo>
                    <a:pt x="35" y="4"/>
                  </a:lnTo>
                  <a:lnTo>
                    <a:pt x="35" y="0"/>
                  </a:lnTo>
                  <a:lnTo>
                    <a:pt x="0" y="0"/>
                  </a:lnTo>
                  <a:lnTo>
                    <a:pt x="0" y="5"/>
                  </a:lnTo>
                  <a:lnTo>
                    <a:pt x="1" y="11"/>
                  </a:lnTo>
                  <a:lnTo>
                    <a:pt x="2" y="17"/>
                  </a:lnTo>
                  <a:lnTo>
                    <a:pt x="3" y="24"/>
                  </a:lnTo>
                  <a:lnTo>
                    <a:pt x="6" y="28"/>
                  </a:lnTo>
                  <a:lnTo>
                    <a:pt x="8" y="34"/>
                  </a:lnTo>
                  <a:lnTo>
                    <a:pt x="11" y="39"/>
                  </a:lnTo>
                  <a:lnTo>
                    <a:pt x="15" y="44"/>
                  </a:lnTo>
                  <a:lnTo>
                    <a:pt x="18" y="50"/>
                  </a:lnTo>
                  <a:lnTo>
                    <a:pt x="22" y="54"/>
                  </a:lnTo>
                  <a:lnTo>
                    <a:pt x="26" y="59"/>
                  </a:lnTo>
                  <a:lnTo>
                    <a:pt x="31" y="63"/>
                  </a:lnTo>
                  <a:lnTo>
                    <a:pt x="36" y="68"/>
                  </a:lnTo>
                  <a:lnTo>
                    <a:pt x="41" y="71"/>
                  </a:lnTo>
                  <a:lnTo>
                    <a:pt x="47" y="76"/>
                  </a:lnTo>
                  <a:lnTo>
                    <a:pt x="52" y="79"/>
                  </a:lnTo>
                  <a:lnTo>
                    <a:pt x="59" y="83"/>
                  </a:lnTo>
                  <a:lnTo>
                    <a:pt x="65" y="86"/>
                  </a:lnTo>
                  <a:lnTo>
                    <a:pt x="71" y="89"/>
                  </a:lnTo>
                  <a:lnTo>
                    <a:pt x="79" y="93"/>
                  </a:lnTo>
                  <a:lnTo>
                    <a:pt x="86" y="95"/>
                  </a:lnTo>
                  <a:lnTo>
                    <a:pt x="93" y="98"/>
                  </a:lnTo>
                  <a:lnTo>
                    <a:pt x="101" y="101"/>
                  </a:lnTo>
                  <a:lnTo>
                    <a:pt x="109" y="103"/>
                  </a:lnTo>
                  <a:lnTo>
                    <a:pt x="116" y="104"/>
                  </a:lnTo>
                  <a:lnTo>
                    <a:pt x="125" y="106"/>
                  </a:lnTo>
                  <a:lnTo>
                    <a:pt x="133" y="107"/>
                  </a:lnTo>
                  <a:lnTo>
                    <a:pt x="141" y="109"/>
                  </a:lnTo>
                  <a:lnTo>
                    <a:pt x="150" y="110"/>
                  </a:lnTo>
                  <a:lnTo>
                    <a:pt x="158" y="111"/>
                  </a:lnTo>
                  <a:lnTo>
                    <a:pt x="167" y="111"/>
                  </a:lnTo>
                  <a:lnTo>
                    <a:pt x="176" y="111"/>
                  </a:lnTo>
                  <a:lnTo>
                    <a:pt x="177" y="111"/>
                  </a:lnTo>
                  <a:lnTo>
                    <a:pt x="179" y="111"/>
                  </a:lnTo>
                  <a:lnTo>
                    <a:pt x="181" y="111"/>
                  </a:lnTo>
                  <a:lnTo>
                    <a:pt x="183" y="110"/>
                  </a:lnTo>
                  <a:lnTo>
                    <a:pt x="184" y="110"/>
                  </a:lnTo>
                  <a:lnTo>
                    <a:pt x="186" y="109"/>
                  </a:lnTo>
                  <a:lnTo>
                    <a:pt x="187" y="109"/>
                  </a:lnTo>
                  <a:lnTo>
                    <a:pt x="188" y="107"/>
                  </a:lnTo>
                  <a:lnTo>
                    <a:pt x="189" y="106"/>
                  </a:lnTo>
                  <a:lnTo>
                    <a:pt x="191" y="106"/>
                  </a:lnTo>
                  <a:lnTo>
                    <a:pt x="191" y="105"/>
                  </a:lnTo>
                  <a:lnTo>
                    <a:pt x="192" y="104"/>
                  </a:lnTo>
                  <a:lnTo>
                    <a:pt x="192" y="103"/>
                  </a:lnTo>
                  <a:lnTo>
                    <a:pt x="192" y="102"/>
                  </a:lnTo>
                  <a:lnTo>
                    <a:pt x="193" y="101"/>
                  </a:lnTo>
                  <a:lnTo>
                    <a:pt x="193" y="100"/>
                  </a:lnTo>
                  <a:lnTo>
                    <a:pt x="193" y="98"/>
                  </a:lnTo>
                  <a:lnTo>
                    <a:pt x="192" y="97"/>
                  </a:lnTo>
                  <a:lnTo>
                    <a:pt x="192" y="96"/>
                  </a:lnTo>
                  <a:lnTo>
                    <a:pt x="192" y="95"/>
                  </a:lnTo>
                  <a:lnTo>
                    <a:pt x="191" y="94"/>
                  </a:lnTo>
                  <a:lnTo>
                    <a:pt x="189" y="93"/>
                  </a:lnTo>
                  <a:lnTo>
                    <a:pt x="188" y="93"/>
                  </a:lnTo>
                  <a:lnTo>
                    <a:pt x="187" y="92"/>
                  </a:lnTo>
                  <a:lnTo>
                    <a:pt x="186" y="90"/>
                  </a:lnTo>
                  <a:lnTo>
                    <a:pt x="185" y="90"/>
                  </a:lnTo>
                  <a:lnTo>
                    <a:pt x="183" y="89"/>
                  </a:lnTo>
                  <a:lnTo>
                    <a:pt x="181" y="89"/>
                  </a:lnTo>
                  <a:lnTo>
                    <a:pt x="179" y="89"/>
                  </a:lnTo>
                  <a:lnTo>
                    <a:pt x="178" y="88"/>
                  </a:lnTo>
                  <a:lnTo>
                    <a:pt x="176"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479"/>
            <p:cNvSpPr>
              <a:spLocks/>
            </p:cNvSpPr>
            <p:nvPr/>
          </p:nvSpPr>
          <p:spPr bwMode="auto">
            <a:xfrm>
              <a:off x="6406894" y="3114133"/>
              <a:ext cx="63622" cy="85725"/>
            </a:xfrm>
            <a:custGeom>
              <a:avLst/>
              <a:gdLst>
                <a:gd name="T0" fmla="*/ 11 w 113"/>
                <a:gd name="T1" fmla="*/ 0 h 172"/>
                <a:gd name="T2" fmla="*/ 8 w 113"/>
                <a:gd name="T3" fmla="*/ 4 h 172"/>
                <a:gd name="T4" fmla="*/ 5 w 113"/>
                <a:gd name="T5" fmla="*/ 9 h 172"/>
                <a:gd name="T6" fmla="*/ 2 w 113"/>
                <a:gd name="T7" fmla="*/ 14 h 172"/>
                <a:gd name="T8" fmla="*/ 1 w 113"/>
                <a:gd name="T9" fmla="*/ 18 h 172"/>
                <a:gd name="T10" fmla="*/ 0 w 113"/>
                <a:gd name="T11" fmla="*/ 22 h 172"/>
                <a:gd name="T12" fmla="*/ 0 w 113"/>
                <a:gd name="T13" fmla="*/ 27 h 172"/>
                <a:gd name="T14" fmla="*/ 1 w 113"/>
                <a:gd name="T15" fmla="*/ 30 h 172"/>
                <a:gd name="T16" fmla="*/ 2 w 113"/>
                <a:gd name="T17" fmla="*/ 35 h 172"/>
                <a:gd name="T18" fmla="*/ 4 w 113"/>
                <a:gd name="T19" fmla="*/ 38 h 172"/>
                <a:gd name="T20" fmla="*/ 7 w 113"/>
                <a:gd name="T21" fmla="*/ 41 h 172"/>
                <a:gd name="T22" fmla="*/ 10 w 113"/>
                <a:gd name="T23" fmla="*/ 44 h 172"/>
                <a:gd name="T24" fmla="*/ 14 w 113"/>
                <a:gd name="T25" fmla="*/ 47 h 172"/>
                <a:gd name="T26" fmla="*/ 18 w 113"/>
                <a:gd name="T27" fmla="*/ 49 h 172"/>
                <a:gd name="T28" fmla="*/ 23 w 113"/>
                <a:gd name="T29" fmla="*/ 51 h 172"/>
                <a:gd name="T30" fmla="*/ 28 w 113"/>
                <a:gd name="T31" fmla="*/ 53 h 172"/>
                <a:gd name="T32" fmla="*/ 34 w 113"/>
                <a:gd name="T33" fmla="*/ 54 h 172"/>
                <a:gd name="T34" fmla="*/ 26 w 113"/>
                <a:gd name="T35" fmla="*/ 47 h 172"/>
                <a:gd name="T36" fmla="*/ 20 w 113"/>
                <a:gd name="T37" fmla="*/ 41 h 172"/>
                <a:gd name="T38" fmla="*/ 18 w 113"/>
                <a:gd name="T39" fmla="*/ 38 h 172"/>
                <a:gd name="T40" fmla="*/ 17 w 113"/>
                <a:gd name="T41" fmla="*/ 35 h 172"/>
                <a:gd name="T42" fmla="*/ 16 w 113"/>
                <a:gd name="T43" fmla="*/ 30 h 172"/>
                <a:gd name="T44" fmla="*/ 18 w 113"/>
                <a:gd name="T45" fmla="*/ 24 h 172"/>
                <a:gd name="T46" fmla="*/ 22 w 113"/>
                <a:gd name="T47" fmla="*/ 18 h 172"/>
                <a:gd name="T48" fmla="*/ 29 w 113"/>
                <a:gd name="T49" fmla="*/ 10 h 172"/>
                <a:gd name="T50" fmla="*/ 37 w 113"/>
                <a:gd name="T51" fmla="*/ 1 h 172"/>
                <a:gd name="T52" fmla="*/ 32 w 113"/>
                <a:gd name="T53" fmla="*/ 3 h 172"/>
                <a:gd name="T54" fmla="*/ 28 w 113"/>
                <a:gd name="T55" fmla="*/ 4 h 172"/>
                <a:gd name="T56" fmla="*/ 24 w 113"/>
                <a:gd name="T57" fmla="*/ 4 h 172"/>
                <a:gd name="T58" fmla="*/ 21 w 113"/>
                <a:gd name="T59" fmla="*/ 4 h 172"/>
                <a:gd name="T60" fmla="*/ 19 w 113"/>
                <a:gd name="T61" fmla="*/ 3 h 172"/>
                <a:gd name="T62" fmla="*/ 16 w 113"/>
                <a:gd name="T63" fmla="*/ 3 h 172"/>
                <a:gd name="T64" fmla="*/ 11 w 113"/>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72">
                  <a:moveTo>
                    <a:pt x="35" y="0"/>
                  </a:moveTo>
                  <a:lnTo>
                    <a:pt x="24" y="14"/>
                  </a:lnTo>
                  <a:lnTo>
                    <a:pt x="14" y="29"/>
                  </a:lnTo>
                  <a:lnTo>
                    <a:pt x="7" y="44"/>
                  </a:lnTo>
                  <a:lnTo>
                    <a:pt x="2" y="57"/>
                  </a:lnTo>
                  <a:lnTo>
                    <a:pt x="0" y="71"/>
                  </a:lnTo>
                  <a:lnTo>
                    <a:pt x="0" y="85"/>
                  </a:lnTo>
                  <a:lnTo>
                    <a:pt x="2" y="97"/>
                  </a:lnTo>
                  <a:lnTo>
                    <a:pt x="6" y="110"/>
                  </a:lnTo>
                  <a:lnTo>
                    <a:pt x="12" y="121"/>
                  </a:lnTo>
                  <a:lnTo>
                    <a:pt x="20" y="131"/>
                  </a:lnTo>
                  <a:lnTo>
                    <a:pt x="31" y="141"/>
                  </a:lnTo>
                  <a:lnTo>
                    <a:pt x="42" y="149"/>
                  </a:lnTo>
                  <a:lnTo>
                    <a:pt x="56" y="157"/>
                  </a:lnTo>
                  <a:lnTo>
                    <a:pt x="70" y="163"/>
                  </a:lnTo>
                  <a:lnTo>
                    <a:pt x="86" y="169"/>
                  </a:lnTo>
                  <a:lnTo>
                    <a:pt x="104" y="172"/>
                  </a:lnTo>
                  <a:lnTo>
                    <a:pt x="78" y="149"/>
                  </a:lnTo>
                  <a:lnTo>
                    <a:pt x="61" y="129"/>
                  </a:lnTo>
                  <a:lnTo>
                    <a:pt x="56" y="120"/>
                  </a:lnTo>
                  <a:lnTo>
                    <a:pt x="52" y="112"/>
                  </a:lnTo>
                  <a:lnTo>
                    <a:pt x="50" y="94"/>
                  </a:lnTo>
                  <a:lnTo>
                    <a:pt x="56" y="77"/>
                  </a:lnTo>
                  <a:lnTo>
                    <a:pt x="68" y="56"/>
                  </a:lnTo>
                  <a:lnTo>
                    <a:pt x="88" y="32"/>
                  </a:lnTo>
                  <a:lnTo>
                    <a:pt x="113" y="4"/>
                  </a:lnTo>
                  <a:lnTo>
                    <a:pt x="97" y="10"/>
                  </a:lnTo>
                  <a:lnTo>
                    <a:pt x="85" y="12"/>
                  </a:lnTo>
                  <a:lnTo>
                    <a:pt x="74" y="14"/>
                  </a:lnTo>
                  <a:lnTo>
                    <a:pt x="65" y="13"/>
                  </a:lnTo>
                  <a:lnTo>
                    <a:pt x="57" y="11"/>
                  </a:lnTo>
                  <a:lnTo>
                    <a:pt x="49" y="9"/>
                  </a:lnTo>
                  <a:lnTo>
                    <a:pt x="35"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481"/>
            <p:cNvSpPr>
              <a:spLocks/>
            </p:cNvSpPr>
            <p:nvPr/>
          </p:nvSpPr>
          <p:spPr bwMode="auto">
            <a:xfrm>
              <a:off x="6396577" y="3236370"/>
              <a:ext cx="132403" cy="146050"/>
            </a:xfrm>
            <a:custGeom>
              <a:avLst/>
              <a:gdLst>
                <a:gd name="T0" fmla="*/ 0 w 243"/>
                <a:gd name="T1" fmla="*/ 62 h 287"/>
                <a:gd name="T2" fmla="*/ 0 w 243"/>
                <a:gd name="T3" fmla="*/ 70 h 287"/>
                <a:gd name="T4" fmla="*/ 0 w 243"/>
                <a:gd name="T5" fmla="*/ 72 h 287"/>
                <a:gd name="T6" fmla="*/ 3 w 243"/>
                <a:gd name="T7" fmla="*/ 77 h 287"/>
                <a:gd name="T8" fmla="*/ 6 w 243"/>
                <a:gd name="T9" fmla="*/ 81 h 287"/>
                <a:gd name="T10" fmla="*/ 11 w 243"/>
                <a:gd name="T11" fmla="*/ 85 h 287"/>
                <a:gd name="T12" fmla="*/ 17 w 243"/>
                <a:gd name="T13" fmla="*/ 88 h 287"/>
                <a:gd name="T14" fmla="*/ 23 w 243"/>
                <a:gd name="T15" fmla="*/ 90 h 287"/>
                <a:gd name="T16" fmla="*/ 30 w 243"/>
                <a:gd name="T17" fmla="*/ 91 h 287"/>
                <a:gd name="T18" fmla="*/ 38 w 243"/>
                <a:gd name="T19" fmla="*/ 92 h 287"/>
                <a:gd name="T20" fmla="*/ 46 w 243"/>
                <a:gd name="T21" fmla="*/ 91 h 287"/>
                <a:gd name="T22" fmla="*/ 53 w 243"/>
                <a:gd name="T23" fmla="*/ 90 h 287"/>
                <a:gd name="T24" fmla="*/ 60 w 243"/>
                <a:gd name="T25" fmla="*/ 88 h 287"/>
                <a:gd name="T26" fmla="*/ 65 w 243"/>
                <a:gd name="T27" fmla="*/ 85 h 287"/>
                <a:gd name="T28" fmla="*/ 70 w 243"/>
                <a:gd name="T29" fmla="*/ 81 h 287"/>
                <a:gd name="T30" fmla="*/ 74 w 243"/>
                <a:gd name="T31" fmla="*/ 77 h 287"/>
                <a:gd name="T32" fmla="*/ 76 w 243"/>
                <a:gd name="T33" fmla="*/ 72 h 287"/>
                <a:gd name="T34" fmla="*/ 77 w 243"/>
                <a:gd name="T35" fmla="*/ 67 h 287"/>
                <a:gd name="T36" fmla="*/ 77 w 243"/>
                <a:gd name="T37" fmla="*/ 62 h 287"/>
                <a:gd name="T38" fmla="*/ 75 w 243"/>
                <a:gd name="T39" fmla="*/ 58 h 287"/>
                <a:gd name="T40" fmla="*/ 74 w 243"/>
                <a:gd name="T41" fmla="*/ 54 h 287"/>
                <a:gd name="T42" fmla="*/ 71 w 243"/>
                <a:gd name="T43" fmla="*/ 49 h 287"/>
                <a:gd name="T44" fmla="*/ 65 w 243"/>
                <a:gd name="T45" fmla="*/ 42 h 287"/>
                <a:gd name="T46" fmla="*/ 59 w 243"/>
                <a:gd name="T47" fmla="*/ 34 h 287"/>
                <a:gd name="T48" fmla="*/ 52 w 243"/>
                <a:gd name="T49" fmla="*/ 26 h 287"/>
                <a:gd name="T50" fmla="*/ 46 w 243"/>
                <a:gd name="T51" fmla="*/ 18 h 287"/>
                <a:gd name="T52" fmla="*/ 43 w 243"/>
                <a:gd name="T53" fmla="*/ 14 h 287"/>
                <a:gd name="T54" fmla="*/ 41 w 243"/>
                <a:gd name="T55" fmla="*/ 9 h 287"/>
                <a:gd name="T56" fmla="*/ 39 w 243"/>
                <a:gd name="T57" fmla="*/ 5 h 287"/>
                <a:gd name="T58" fmla="*/ 38 w 243"/>
                <a:gd name="T59" fmla="*/ 0 h 287"/>
                <a:gd name="T60" fmla="*/ 37 w 243"/>
                <a:gd name="T61" fmla="*/ 5 h 287"/>
                <a:gd name="T62" fmla="*/ 35 w 243"/>
                <a:gd name="T63" fmla="*/ 9 h 287"/>
                <a:gd name="T64" fmla="*/ 34 w 243"/>
                <a:gd name="T65" fmla="*/ 14 h 287"/>
                <a:gd name="T66" fmla="*/ 31 w 243"/>
                <a:gd name="T67" fmla="*/ 18 h 287"/>
                <a:gd name="T68" fmla="*/ 25 w 243"/>
                <a:gd name="T69" fmla="*/ 26 h 287"/>
                <a:gd name="T70" fmla="*/ 18 w 243"/>
                <a:gd name="T71" fmla="*/ 34 h 287"/>
                <a:gd name="T72" fmla="*/ 11 w 243"/>
                <a:gd name="T73" fmla="*/ 42 h 287"/>
                <a:gd name="T74" fmla="*/ 5 w 243"/>
                <a:gd name="T75" fmla="*/ 49 h 287"/>
                <a:gd name="T76" fmla="*/ 3 w 243"/>
                <a:gd name="T77" fmla="*/ 54 h 287"/>
                <a:gd name="T78" fmla="*/ 1 w 243"/>
                <a:gd name="T79" fmla="*/ 58 h 287"/>
                <a:gd name="T80" fmla="*/ 0 w 243"/>
                <a:gd name="T81" fmla="*/ 62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287">
                  <a:moveTo>
                    <a:pt x="0" y="194"/>
                  </a:moveTo>
                  <a:lnTo>
                    <a:pt x="0" y="218"/>
                  </a:lnTo>
                  <a:lnTo>
                    <a:pt x="1" y="224"/>
                  </a:lnTo>
                  <a:lnTo>
                    <a:pt x="8" y="239"/>
                  </a:lnTo>
                  <a:lnTo>
                    <a:pt x="19" y="253"/>
                  </a:lnTo>
                  <a:lnTo>
                    <a:pt x="35" y="264"/>
                  </a:lnTo>
                  <a:lnTo>
                    <a:pt x="53" y="273"/>
                  </a:lnTo>
                  <a:lnTo>
                    <a:pt x="74" y="280"/>
                  </a:lnTo>
                  <a:lnTo>
                    <a:pt x="96" y="284"/>
                  </a:lnTo>
                  <a:lnTo>
                    <a:pt x="121" y="287"/>
                  </a:lnTo>
                  <a:lnTo>
                    <a:pt x="145" y="284"/>
                  </a:lnTo>
                  <a:lnTo>
                    <a:pt x="168" y="280"/>
                  </a:lnTo>
                  <a:lnTo>
                    <a:pt x="188" y="273"/>
                  </a:lnTo>
                  <a:lnTo>
                    <a:pt x="206" y="264"/>
                  </a:lnTo>
                  <a:lnTo>
                    <a:pt x="221" y="253"/>
                  </a:lnTo>
                  <a:lnTo>
                    <a:pt x="233" y="239"/>
                  </a:lnTo>
                  <a:lnTo>
                    <a:pt x="240" y="224"/>
                  </a:lnTo>
                  <a:lnTo>
                    <a:pt x="243" y="209"/>
                  </a:lnTo>
                  <a:lnTo>
                    <a:pt x="242" y="194"/>
                  </a:lnTo>
                  <a:lnTo>
                    <a:pt x="237" y="180"/>
                  </a:lnTo>
                  <a:lnTo>
                    <a:pt x="233" y="167"/>
                  </a:lnTo>
                  <a:lnTo>
                    <a:pt x="225" y="154"/>
                  </a:lnTo>
                  <a:lnTo>
                    <a:pt x="206" y="130"/>
                  </a:lnTo>
                  <a:lnTo>
                    <a:pt x="186" y="105"/>
                  </a:lnTo>
                  <a:lnTo>
                    <a:pt x="163" y="82"/>
                  </a:lnTo>
                  <a:lnTo>
                    <a:pt x="144" y="55"/>
                  </a:lnTo>
                  <a:lnTo>
                    <a:pt x="135" y="43"/>
                  </a:lnTo>
                  <a:lnTo>
                    <a:pt x="128" y="29"/>
                  </a:lnTo>
                  <a:lnTo>
                    <a:pt x="124" y="15"/>
                  </a:lnTo>
                  <a:lnTo>
                    <a:pt x="121" y="0"/>
                  </a:lnTo>
                  <a:lnTo>
                    <a:pt x="118" y="15"/>
                  </a:lnTo>
                  <a:lnTo>
                    <a:pt x="112" y="29"/>
                  </a:lnTo>
                  <a:lnTo>
                    <a:pt x="106" y="43"/>
                  </a:lnTo>
                  <a:lnTo>
                    <a:pt x="98" y="55"/>
                  </a:lnTo>
                  <a:lnTo>
                    <a:pt x="78" y="82"/>
                  </a:lnTo>
                  <a:lnTo>
                    <a:pt x="56" y="105"/>
                  </a:lnTo>
                  <a:lnTo>
                    <a:pt x="34" y="130"/>
                  </a:lnTo>
                  <a:lnTo>
                    <a:pt x="16" y="154"/>
                  </a:lnTo>
                  <a:lnTo>
                    <a:pt x="9" y="167"/>
                  </a:lnTo>
                  <a:lnTo>
                    <a:pt x="4" y="180"/>
                  </a:lnTo>
                  <a:lnTo>
                    <a:pt x="0" y="194"/>
                  </a:lnTo>
                  <a:close/>
                </a:path>
              </a:pathLst>
            </a:custGeom>
            <a:solidFill>
              <a:srgbClr val="FF0000"/>
            </a:solidFill>
            <a:ln>
              <a:noFill/>
            </a:ln>
          </p:spPr>
          <p:txBody>
            <a:bodyPr/>
            <a:lstStyle/>
            <a:p>
              <a:endParaRPr lang="en-GB"/>
            </a:p>
          </p:txBody>
        </p:sp>
        <p:sp>
          <p:nvSpPr>
            <p:cNvPr id="111" name="Freeform 1482"/>
            <p:cNvSpPr>
              <a:spLocks/>
            </p:cNvSpPr>
            <p:nvPr/>
          </p:nvSpPr>
          <p:spPr bwMode="auto">
            <a:xfrm>
              <a:off x="6396577" y="3334795"/>
              <a:ext cx="1720" cy="9525"/>
            </a:xfrm>
            <a:custGeom>
              <a:avLst/>
              <a:gdLst>
                <a:gd name="T0" fmla="*/ 1 w 2"/>
                <a:gd name="T1" fmla="*/ 6 h 22"/>
                <a:gd name="T2" fmla="*/ 1 w 2"/>
                <a:gd name="T3" fmla="*/ 0 h 22"/>
                <a:gd name="T4" fmla="*/ 1 w 2"/>
                <a:gd name="T5" fmla="*/ 0 h 22"/>
                <a:gd name="T6" fmla="*/ 0 w 2"/>
                <a:gd name="T7" fmla="*/ 4 h 22"/>
                <a:gd name="T8" fmla="*/ 1 w 2"/>
                <a:gd name="T9" fmla="*/ 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2">
                  <a:moveTo>
                    <a:pt x="2" y="22"/>
                  </a:moveTo>
                  <a:lnTo>
                    <a:pt x="2" y="0"/>
                  </a:lnTo>
                  <a:lnTo>
                    <a:pt x="1" y="0"/>
                  </a:lnTo>
                  <a:lnTo>
                    <a:pt x="0" y="15"/>
                  </a:lnTo>
                  <a:lnTo>
                    <a:pt x="2" y="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483"/>
            <p:cNvSpPr>
              <a:spLocks/>
            </p:cNvSpPr>
            <p:nvPr/>
          </p:nvSpPr>
          <p:spPr bwMode="auto">
            <a:xfrm>
              <a:off x="6461919" y="3337970"/>
              <a:ext cx="77378" cy="49213"/>
            </a:xfrm>
            <a:custGeom>
              <a:avLst/>
              <a:gdLst>
                <a:gd name="T0" fmla="*/ 34 w 139"/>
                <a:gd name="T1" fmla="*/ 5 h 100"/>
                <a:gd name="T2" fmla="*/ 34 w 139"/>
                <a:gd name="T3" fmla="*/ 7 h 100"/>
                <a:gd name="T4" fmla="*/ 33 w 139"/>
                <a:gd name="T5" fmla="*/ 9 h 100"/>
                <a:gd name="T6" fmla="*/ 32 w 139"/>
                <a:gd name="T7" fmla="*/ 11 h 100"/>
                <a:gd name="T8" fmla="*/ 31 w 139"/>
                <a:gd name="T9" fmla="*/ 13 h 100"/>
                <a:gd name="T10" fmla="*/ 29 w 139"/>
                <a:gd name="T11" fmla="*/ 15 h 100"/>
                <a:gd name="T12" fmla="*/ 27 w 139"/>
                <a:gd name="T13" fmla="*/ 16 h 100"/>
                <a:gd name="T14" fmla="*/ 25 w 139"/>
                <a:gd name="T15" fmla="*/ 18 h 100"/>
                <a:gd name="T16" fmla="*/ 23 w 139"/>
                <a:gd name="T17" fmla="*/ 19 h 100"/>
                <a:gd name="T18" fmla="*/ 20 w 139"/>
                <a:gd name="T19" fmla="*/ 20 h 100"/>
                <a:gd name="T20" fmla="*/ 17 w 139"/>
                <a:gd name="T21" fmla="*/ 21 h 100"/>
                <a:gd name="T22" fmla="*/ 15 w 139"/>
                <a:gd name="T23" fmla="*/ 22 h 100"/>
                <a:gd name="T24" fmla="*/ 12 w 139"/>
                <a:gd name="T25" fmla="*/ 23 h 100"/>
                <a:gd name="T26" fmla="*/ 9 w 139"/>
                <a:gd name="T27" fmla="*/ 23 h 100"/>
                <a:gd name="T28" fmla="*/ 5 w 139"/>
                <a:gd name="T29" fmla="*/ 24 h 100"/>
                <a:gd name="T30" fmla="*/ 2 w 139"/>
                <a:gd name="T31" fmla="*/ 24 h 100"/>
                <a:gd name="T32" fmla="*/ 0 w 139"/>
                <a:gd name="T33" fmla="*/ 31 h 100"/>
                <a:gd name="T34" fmla="*/ 5 w 139"/>
                <a:gd name="T35" fmla="*/ 31 h 100"/>
                <a:gd name="T36" fmla="*/ 9 w 139"/>
                <a:gd name="T37" fmla="*/ 30 h 100"/>
                <a:gd name="T38" fmla="*/ 13 w 139"/>
                <a:gd name="T39" fmla="*/ 29 h 100"/>
                <a:gd name="T40" fmla="*/ 17 w 139"/>
                <a:gd name="T41" fmla="*/ 29 h 100"/>
                <a:gd name="T42" fmla="*/ 21 w 139"/>
                <a:gd name="T43" fmla="*/ 28 h 100"/>
                <a:gd name="T44" fmla="*/ 25 w 139"/>
                <a:gd name="T45" fmla="*/ 26 h 100"/>
                <a:gd name="T46" fmla="*/ 28 w 139"/>
                <a:gd name="T47" fmla="*/ 25 h 100"/>
                <a:gd name="T48" fmla="*/ 32 w 139"/>
                <a:gd name="T49" fmla="*/ 23 h 100"/>
                <a:gd name="T50" fmla="*/ 35 w 139"/>
                <a:gd name="T51" fmla="*/ 21 h 100"/>
                <a:gd name="T52" fmla="*/ 37 w 139"/>
                <a:gd name="T53" fmla="*/ 19 h 100"/>
                <a:gd name="T54" fmla="*/ 39 w 139"/>
                <a:gd name="T55" fmla="*/ 17 h 100"/>
                <a:gd name="T56" fmla="*/ 42 w 139"/>
                <a:gd name="T57" fmla="*/ 15 h 100"/>
                <a:gd name="T58" fmla="*/ 43 w 139"/>
                <a:gd name="T59" fmla="*/ 12 h 100"/>
                <a:gd name="T60" fmla="*/ 44 w 139"/>
                <a:gd name="T61" fmla="*/ 9 h 100"/>
                <a:gd name="T62" fmla="*/ 45 w 139"/>
                <a:gd name="T63" fmla="*/ 7 h 100"/>
                <a:gd name="T64" fmla="*/ 45 w 139"/>
                <a:gd name="T65" fmla="*/ 4 h 100"/>
                <a:gd name="T66" fmla="*/ 45 w 139"/>
                <a:gd name="T67" fmla="*/ 2 h 100"/>
                <a:gd name="T68" fmla="*/ 45 w 139"/>
                <a:gd name="T69" fmla="*/ 2 h 100"/>
                <a:gd name="T70" fmla="*/ 44 w 139"/>
                <a:gd name="T71" fmla="*/ 2 h 100"/>
                <a:gd name="T72" fmla="*/ 43 w 139"/>
                <a:gd name="T73" fmla="*/ 1 h 100"/>
                <a:gd name="T74" fmla="*/ 42 w 139"/>
                <a:gd name="T75" fmla="*/ 0 h 100"/>
                <a:gd name="T76" fmla="*/ 42 w 139"/>
                <a:gd name="T77" fmla="*/ 0 h 100"/>
                <a:gd name="T78" fmla="*/ 40 w 139"/>
                <a:gd name="T79" fmla="*/ 0 h 100"/>
                <a:gd name="T80" fmla="*/ 39 w 139"/>
                <a:gd name="T81" fmla="*/ 0 h 100"/>
                <a:gd name="T82" fmla="*/ 38 w 139"/>
                <a:gd name="T83" fmla="*/ 0 h 100"/>
                <a:gd name="T84" fmla="*/ 38 w 139"/>
                <a:gd name="T85" fmla="*/ 0 h 100"/>
                <a:gd name="T86" fmla="*/ 37 w 139"/>
                <a:gd name="T87" fmla="*/ 0 h 100"/>
                <a:gd name="T88" fmla="*/ 36 w 139"/>
                <a:gd name="T89" fmla="*/ 1 h 100"/>
                <a:gd name="T90" fmla="*/ 35 w 139"/>
                <a:gd name="T91" fmla="*/ 2 h 100"/>
                <a:gd name="T92" fmla="*/ 34 w 139"/>
                <a:gd name="T93" fmla="*/ 2 h 100"/>
                <a:gd name="T94" fmla="*/ 34 w 139"/>
                <a:gd name="T95" fmla="*/ 2 h 100"/>
                <a:gd name="T96" fmla="*/ 34 w 139"/>
                <a:gd name="T97" fmla="*/ 4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9" h="100">
                  <a:moveTo>
                    <a:pt x="105" y="12"/>
                  </a:moveTo>
                  <a:lnTo>
                    <a:pt x="105" y="15"/>
                  </a:lnTo>
                  <a:lnTo>
                    <a:pt x="104" y="18"/>
                  </a:lnTo>
                  <a:lnTo>
                    <a:pt x="104" y="22"/>
                  </a:lnTo>
                  <a:lnTo>
                    <a:pt x="102" y="25"/>
                  </a:lnTo>
                  <a:lnTo>
                    <a:pt x="101" y="29"/>
                  </a:lnTo>
                  <a:lnTo>
                    <a:pt x="100" y="32"/>
                  </a:lnTo>
                  <a:lnTo>
                    <a:pt x="98" y="35"/>
                  </a:lnTo>
                  <a:lnTo>
                    <a:pt x="96" y="38"/>
                  </a:lnTo>
                  <a:lnTo>
                    <a:pt x="95" y="41"/>
                  </a:lnTo>
                  <a:lnTo>
                    <a:pt x="92" y="43"/>
                  </a:lnTo>
                  <a:lnTo>
                    <a:pt x="90" y="47"/>
                  </a:lnTo>
                  <a:lnTo>
                    <a:pt x="87" y="49"/>
                  </a:lnTo>
                  <a:lnTo>
                    <a:pt x="83" y="51"/>
                  </a:lnTo>
                  <a:lnTo>
                    <a:pt x="81" y="53"/>
                  </a:lnTo>
                  <a:lnTo>
                    <a:pt x="78" y="57"/>
                  </a:lnTo>
                  <a:lnTo>
                    <a:pt x="74" y="59"/>
                  </a:lnTo>
                  <a:lnTo>
                    <a:pt x="70" y="60"/>
                  </a:lnTo>
                  <a:lnTo>
                    <a:pt x="66" y="63"/>
                  </a:lnTo>
                  <a:lnTo>
                    <a:pt x="63" y="65"/>
                  </a:lnTo>
                  <a:lnTo>
                    <a:pt x="58" y="66"/>
                  </a:lnTo>
                  <a:lnTo>
                    <a:pt x="54" y="68"/>
                  </a:lnTo>
                  <a:lnTo>
                    <a:pt x="50" y="69"/>
                  </a:lnTo>
                  <a:lnTo>
                    <a:pt x="46" y="72"/>
                  </a:lnTo>
                  <a:lnTo>
                    <a:pt x="40" y="73"/>
                  </a:lnTo>
                  <a:lnTo>
                    <a:pt x="36" y="74"/>
                  </a:lnTo>
                  <a:lnTo>
                    <a:pt x="31" y="75"/>
                  </a:lnTo>
                  <a:lnTo>
                    <a:pt x="27" y="75"/>
                  </a:lnTo>
                  <a:lnTo>
                    <a:pt x="21" y="76"/>
                  </a:lnTo>
                  <a:lnTo>
                    <a:pt x="15" y="76"/>
                  </a:lnTo>
                  <a:lnTo>
                    <a:pt x="11" y="77"/>
                  </a:lnTo>
                  <a:lnTo>
                    <a:pt x="5" y="77"/>
                  </a:lnTo>
                  <a:lnTo>
                    <a:pt x="0" y="77"/>
                  </a:lnTo>
                  <a:lnTo>
                    <a:pt x="0" y="100"/>
                  </a:lnTo>
                  <a:lnTo>
                    <a:pt x="7" y="100"/>
                  </a:lnTo>
                  <a:lnTo>
                    <a:pt x="14" y="99"/>
                  </a:lnTo>
                  <a:lnTo>
                    <a:pt x="21" y="99"/>
                  </a:lnTo>
                  <a:lnTo>
                    <a:pt x="28" y="98"/>
                  </a:lnTo>
                  <a:lnTo>
                    <a:pt x="34" y="97"/>
                  </a:lnTo>
                  <a:lnTo>
                    <a:pt x="40" y="95"/>
                  </a:lnTo>
                  <a:lnTo>
                    <a:pt x="47" y="94"/>
                  </a:lnTo>
                  <a:lnTo>
                    <a:pt x="54" y="93"/>
                  </a:lnTo>
                  <a:lnTo>
                    <a:pt x="59" y="91"/>
                  </a:lnTo>
                  <a:lnTo>
                    <a:pt x="65" y="90"/>
                  </a:lnTo>
                  <a:lnTo>
                    <a:pt x="71" y="87"/>
                  </a:lnTo>
                  <a:lnTo>
                    <a:pt x="76" y="85"/>
                  </a:lnTo>
                  <a:lnTo>
                    <a:pt x="82" y="83"/>
                  </a:lnTo>
                  <a:lnTo>
                    <a:pt x="88" y="81"/>
                  </a:lnTo>
                  <a:lnTo>
                    <a:pt x="92" y="77"/>
                  </a:lnTo>
                  <a:lnTo>
                    <a:pt x="98" y="75"/>
                  </a:lnTo>
                  <a:lnTo>
                    <a:pt x="102" y="72"/>
                  </a:lnTo>
                  <a:lnTo>
                    <a:pt x="107" y="68"/>
                  </a:lnTo>
                  <a:lnTo>
                    <a:pt x="110" y="66"/>
                  </a:lnTo>
                  <a:lnTo>
                    <a:pt x="115" y="61"/>
                  </a:lnTo>
                  <a:lnTo>
                    <a:pt x="118" y="58"/>
                  </a:lnTo>
                  <a:lnTo>
                    <a:pt x="122" y="55"/>
                  </a:lnTo>
                  <a:lnTo>
                    <a:pt x="125" y="51"/>
                  </a:lnTo>
                  <a:lnTo>
                    <a:pt x="129" y="47"/>
                  </a:lnTo>
                  <a:lnTo>
                    <a:pt x="131" y="43"/>
                  </a:lnTo>
                  <a:lnTo>
                    <a:pt x="133" y="39"/>
                  </a:lnTo>
                  <a:lnTo>
                    <a:pt x="134" y="34"/>
                  </a:lnTo>
                  <a:lnTo>
                    <a:pt x="136" y="30"/>
                  </a:lnTo>
                  <a:lnTo>
                    <a:pt x="138" y="25"/>
                  </a:lnTo>
                  <a:lnTo>
                    <a:pt x="139" y="21"/>
                  </a:lnTo>
                  <a:lnTo>
                    <a:pt x="139" y="16"/>
                  </a:lnTo>
                  <a:lnTo>
                    <a:pt x="139" y="12"/>
                  </a:lnTo>
                  <a:lnTo>
                    <a:pt x="139" y="9"/>
                  </a:lnTo>
                  <a:lnTo>
                    <a:pt x="139" y="8"/>
                  </a:lnTo>
                  <a:lnTo>
                    <a:pt x="139" y="7"/>
                  </a:lnTo>
                  <a:lnTo>
                    <a:pt x="138" y="6"/>
                  </a:lnTo>
                  <a:lnTo>
                    <a:pt x="136" y="5"/>
                  </a:lnTo>
                  <a:lnTo>
                    <a:pt x="135" y="5"/>
                  </a:lnTo>
                  <a:lnTo>
                    <a:pt x="135" y="4"/>
                  </a:lnTo>
                  <a:lnTo>
                    <a:pt x="134" y="2"/>
                  </a:lnTo>
                  <a:lnTo>
                    <a:pt x="132" y="2"/>
                  </a:lnTo>
                  <a:lnTo>
                    <a:pt x="131" y="1"/>
                  </a:lnTo>
                  <a:lnTo>
                    <a:pt x="130" y="1"/>
                  </a:lnTo>
                  <a:lnTo>
                    <a:pt x="129" y="1"/>
                  </a:lnTo>
                  <a:lnTo>
                    <a:pt x="126" y="0"/>
                  </a:lnTo>
                  <a:lnTo>
                    <a:pt x="125" y="0"/>
                  </a:lnTo>
                  <a:lnTo>
                    <a:pt x="124" y="0"/>
                  </a:lnTo>
                  <a:lnTo>
                    <a:pt x="122" y="0"/>
                  </a:lnTo>
                  <a:lnTo>
                    <a:pt x="121" y="0"/>
                  </a:lnTo>
                  <a:lnTo>
                    <a:pt x="118" y="0"/>
                  </a:lnTo>
                  <a:lnTo>
                    <a:pt x="117" y="0"/>
                  </a:lnTo>
                  <a:lnTo>
                    <a:pt x="116" y="1"/>
                  </a:lnTo>
                  <a:lnTo>
                    <a:pt x="114" y="1"/>
                  </a:lnTo>
                  <a:lnTo>
                    <a:pt x="113" y="1"/>
                  </a:lnTo>
                  <a:lnTo>
                    <a:pt x="112" y="2"/>
                  </a:lnTo>
                  <a:lnTo>
                    <a:pt x="110" y="2"/>
                  </a:lnTo>
                  <a:lnTo>
                    <a:pt x="109" y="4"/>
                  </a:lnTo>
                  <a:lnTo>
                    <a:pt x="108" y="5"/>
                  </a:lnTo>
                  <a:lnTo>
                    <a:pt x="107" y="5"/>
                  </a:lnTo>
                  <a:lnTo>
                    <a:pt x="106" y="6"/>
                  </a:lnTo>
                  <a:lnTo>
                    <a:pt x="106" y="7"/>
                  </a:lnTo>
                  <a:lnTo>
                    <a:pt x="106" y="8"/>
                  </a:lnTo>
                  <a:lnTo>
                    <a:pt x="105" y="9"/>
                  </a:lnTo>
                  <a:lnTo>
                    <a:pt x="10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484"/>
            <p:cNvSpPr>
              <a:spLocks/>
            </p:cNvSpPr>
            <p:nvPr/>
          </p:nvSpPr>
          <p:spPr bwMode="auto">
            <a:xfrm>
              <a:off x="6453321" y="3231608"/>
              <a:ext cx="85976" cy="111125"/>
            </a:xfrm>
            <a:custGeom>
              <a:avLst/>
              <a:gdLst>
                <a:gd name="T0" fmla="*/ 0 w 157"/>
                <a:gd name="T1" fmla="*/ 4 h 220"/>
                <a:gd name="T2" fmla="*/ 1 w 157"/>
                <a:gd name="T3" fmla="*/ 9 h 220"/>
                <a:gd name="T4" fmla="*/ 3 w 157"/>
                <a:gd name="T5" fmla="*/ 14 h 220"/>
                <a:gd name="T6" fmla="*/ 5 w 157"/>
                <a:gd name="T7" fmla="*/ 18 h 220"/>
                <a:gd name="T8" fmla="*/ 8 w 157"/>
                <a:gd name="T9" fmla="*/ 23 h 220"/>
                <a:gd name="T10" fmla="*/ 11 w 157"/>
                <a:gd name="T11" fmla="*/ 27 h 220"/>
                <a:gd name="T12" fmla="*/ 15 w 157"/>
                <a:gd name="T13" fmla="*/ 31 h 220"/>
                <a:gd name="T14" fmla="*/ 18 w 157"/>
                <a:gd name="T15" fmla="*/ 35 h 220"/>
                <a:gd name="T16" fmla="*/ 21 w 157"/>
                <a:gd name="T17" fmla="*/ 39 h 220"/>
                <a:gd name="T18" fmla="*/ 25 w 157"/>
                <a:gd name="T19" fmla="*/ 43 h 220"/>
                <a:gd name="T20" fmla="*/ 28 w 157"/>
                <a:gd name="T21" fmla="*/ 46 h 220"/>
                <a:gd name="T22" fmla="*/ 31 w 157"/>
                <a:gd name="T23" fmla="*/ 50 h 220"/>
                <a:gd name="T24" fmla="*/ 34 w 157"/>
                <a:gd name="T25" fmla="*/ 54 h 220"/>
                <a:gd name="T26" fmla="*/ 36 w 157"/>
                <a:gd name="T27" fmla="*/ 58 h 220"/>
                <a:gd name="T28" fmla="*/ 38 w 157"/>
                <a:gd name="T29" fmla="*/ 61 h 220"/>
                <a:gd name="T30" fmla="*/ 39 w 157"/>
                <a:gd name="T31" fmla="*/ 66 h 220"/>
                <a:gd name="T32" fmla="*/ 39 w 157"/>
                <a:gd name="T33" fmla="*/ 70 h 220"/>
                <a:gd name="T34" fmla="*/ 50 w 157"/>
                <a:gd name="T35" fmla="*/ 67 h 220"/>
                <a:gd name="T36" fmla="*/ 49 w 157"/>
                <a:gd name="T37" fmla="*/ 63 h 220"/>
                <a:gd name="T38" fmla="*/ 47 w 157"/>
                <a:gd name="T39" fmla="*/ 58 h 220"/>
                <a:gd name="T40" fmla="*/ 45 w 157"/>
                <a:gd name="T41" fmla="*/ 53 h 220"/>
                <a:gd name="T42" fmla="*/ 42 w 157"/>
                <a:gd name="T43" fmla="*/ 49 h 220"/>
                <a:gd name="T44" fmla="*/ 39 w 157"/>
                <a:gd name="T45" fmla="*/ 45 h 220"/>
                <a:gd name="T46" fmla="*/ 36 w 157"/>
                <a:gd name="T47" fmla="*/ 41 h 220"/>
                <a:gd name="T48" fmla="*/ 32 w 157"/>
                <a:gd name="T49" fmla="*/ 37 h 220"/>
                <a:gd name="T50" fmla="*/ 29 w 157"/>
                <a:gd name="T51" fmla="*/ 33 h 220"/>
                <a:gd name="T52" fmla="*/ 26 w 157"/>
                <a:gd name="T53" fmla="*/ 30 h 220"/>
                <a:gd name="T54" fmla="*/ 23 w 157"/>
                <a:gd name="T55" fmla="*/ 26 h 220"/>
                <a:gd name="T56" fmla="*/ 19 w 157"/>
                <a:gd name="T57" fmla="*/ 22 h 220"/>
                <a:gd name="T58" fmla="*/ 17 w 157"/>
                <a:gd name="T59" fmla="*/ 18 h 220"/>
                <a:gd name="T60" fmla="*/ 14 w 157"/>
                <a:gd name="T61" fmla="*/ 14 h 220"/>
                <a:gd name="T62" fmla="*/ 12 w 157"/>
                <a:gd name="T63" fmla="*/ 10 h 220"/>
                <a:gd name="T64" fmla="*/ 11 w 157"/>
                <a:gd name="T65" fmla="*/ 5 h 220"/>
                <a:gd name="T66" fmla="*/ 0 w 157"/>
                <a:gd name="T67" fmla="*/ 3 h 220"/>
                <a:gd name="T68" fmla="*/ 11 w 157"/>
                <a:gd name="T69" fmla="*/ 3 h 220"/>
                <a:gd name="T70" fmla="*/ 11 w 157"/>
                <a:gd name="T71" fmla="*/ 2 h 220"/>
                <a:gd name="T72" fmla="*/ 10 w 157"/>
                <a:gd name="T73" fmla="*/ 1 h 220"/>
                <a:gd name="T74" fmla="*/ 10 w 157"/>
                <a:gd name="T75" fmla="*/ 1 h 220"/>
                <a:gd name="T76" fmla="*/ 8 w 157"/>
                <a:gd name="T77" fmla="*/ 0 h 220"/>
                <a:gd name="T78" fmla="*/ 8 w 157"/>
                <a:gd name="T79" fmla="*/ 0 h 220"/>
                <a:gd name="T80" fmla="*/ 7 w 157"/>
                <a:gd name="T81" fmla="*/ 0 h 220"/>
                <a:gd name="T82" fmla="*/ 5 w 157"/>
                <a:gd name="T83" fmla="*/ 0 h 220"/>
                <a:gd name="T84" fmla="*/ 4 w 157"/>
                <a:gd name="T85" fmla="*/ 0 h 220"/>
                <a:gd name="T86" fmla="*/ 4 w 157"/>
                <a:gd name="T87" fmla="*/ 0 h 220"/>
                <a:gd name="T88" fmla="*/ 3 w 157"/>
                <a:gd name="T89" fmla="*/ 0 h 220"/>
                <a:gd name="T90" fmla="*/ 2 w 157"/>
                <a:gd name="T91" fmla="*/ 1 h 220"/>
                <a:gd name="T92" fmla="*/ 1 w 157"/>
                <a:gd name="T93" fmla="*/ 1 h 220"/>
                <a:gd name="T94" fmla="*/ 1 w 157"/>
                <a:gd name="T95" fmla="*/ 2 h 220"/>
                <a:gd name="T96" fmla="*/ 0 w 157"/>
                <a:gd name="T97" fmla="*/ 2 h 220"/>
                <a:gd name="T98" fmla="*/ 0 w 157"/>
                <a:gd name="T99" fmla="*/ 3 h 220"/>
                <a:gd name="T100" fmla="*/ 11 w 157"/>
                <a:gd name="T101" fmla="*/ 4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7" h="220">
                  <a:moveTo>
                    <a:pt x="34" y="11"/>
                  </a:moveTo>
                  <a:lnTo>
                    <a:pt x="0" y="11"/>
                  </a:lnTo>
                  <a:lnTo>
                    <a:pt x="2" y="20"/>
                  </a:lnTo>
                  <a:lnTo>
                    <a:pt x="4" y="28"/>
                  </a:lnTo>
                  <a:lnTo>
                    <a:pt x="6" y="36"/>
                  </a:lnTo>
                  <a:lnTo>
                    <a:pt x="9" y="43"/>
                  </a:lnTo>
                  <a:lnTo>
                    <a:pt x="13" y="51"/>
                  </a:lnTo>
                  <a:lnTo>
                    <a:pt x="16" y="57"/>
                  </a:lnTo>
                  <a:lnTo>
                    <a:pt x="21" y="64"/>
                  </a:lnTo>
                  <a:lnTo>
                    <a:pt x="25" y="71"/>
                  </a:lnTo>
                  <a:lnTo>
                    <a:pt x="30" y="78"/>
                  </a:lnTo>
                  <a:lnTo>
                    <a:pt x="34" y="85"/>
                  </a:lnTo>
                  <a:lnTo>
                    <a:pt x="40" y="91"/>
                  </a:lnTo>
                  <a:lnTo>
                    <a:pt x="46" y="98"/>
                  </a:lnTo>
                  <a:lnTo>
                    <a:pt x="50" y="104"/>
                  </a:lnTo>
                  <a:lnTo>
                    <a:pt x="56" y="110"/>
                  </a:lnTo>
                  <a:lnTo>
                    <a:pt x="62" y="116"/>
                  </a:lnTo>
                  <a:lnTo>
                    <a:pt x="67" y="122"/>
                  </a:lnTo>
                  <a:lnTo>
                    <a:pt x="73" y="129"/>
                  </a:lnTo>
                  <a:lnTo>
                    <a:pt x="79" y="134"/>
                  </a:lnTo>
                  <a:lnTo>
                    <a:pt x="83" y="140"/>
                  </a:lnTo>
                  <a:lnTo>
                    <a:pt x="89" y="146"/>
                  </a:lnTo>
                  <a:lnTo>
                    <a:pt x="93" y="151"/>
                  </a:lnTo>
                  <a:lnTo>
                    <a:pt x="98" y="158"/>
                  </a:lnTo>
                  <a:lnTo>
                    <a:pt x="102" y="164"/>
                  </a:lnTo>
                  <a:lnTo>
                    <a:pt x="106" y="170"/>
                  </a:lnTo>
                  <a:lnTo>
                    <a:pt x="109" y="175"/>
                  </a:lnTo>
                  <a:lnTo>
                    <a:pt x="113" y="182"/>
                  </a:lnTo>
                  <a:lnTo>
                    <a:pt x="115" y="188"/>
                  </a:lnTo>
                  <a:lnTo>
                    <a:pt x="118" y="193"/>
                  </a:lnTo>
                  <a:lnTo>
                    <a:pt x="119" y="200"/>
                  </a:lnTo>
                  <a:lnTo>
                    <a:pt x="121" y="207"/>
                  </a:lnTo>
                  <a:lnTo>
                    <a:pt x="122" y="213"/>
                  </a:lnTo>
                  <a:lnTo>
                    <a:pt x="122" y="220"/>
                  </a:lnTo>
                  <a:lnTo>
                    <a:pt x="157" y="220"/>
                  </a:lnTo>
                  <a:lnTo>
                    <a:pt x="156" y="212"/>
                  </a:lnTo>
                  <a:lnTo>
                    <a:pt x="155" y="204"/>
                  </a:lnTo>
                  <a:lnTo>
                    <a:pt x="153" y="197"/>
                  </a:lnTo>
                  <a:lnTo>
                    <a:pt x="151" y="189"/>
                  </a:lnTo>
                  <a:lnTo>
                    <a:pt x="149" y="182"/>
                  </a:lnTo>
                  <a:lnTo>
                    <a:pt x="146" y="175"/>
                  </a:lnTo>
                  <a:lnTo>
                    <a:pt x="142" y="167"/>
                  </a:lnTo>
                  <a:lnTo>
                    <a:pt x="138" y="162"/>
                  </a:lnTo>
                  <a:lnTo>
                    <a:pt x="133" y="155"/>
                  </a:lnTo>
                  <a:lnTo>
                    <a:pt x="129" y="148"/>
                  </a:lnTo>
                  <a:lnTo>
                    <a:pt x="124" y="141"/>
                  </a:lnTo>
                  <a:lnTo>
                    <a:pt x="118" y="136"/>
                  </a:lnTo>
                  <a:lnTo>
                    <a:pt x="113" y="129"/>
                  </a:lnTo>
                  <a:lnTo>
                    <a:pt x="108" y="123"/>
                  </a:lnTo>
                  <a:lnTo>
                    <a:pt x="102" y="117"/>
                  </a:lnTo>
                  <a:lnTo>
                    <a:pt x="97" y="111"/>
                  </a:lnTo>
                  <a:lnTo>
                    <a:pt x="92" y="105"/>
                  </a:lnTo>
                  <a:lnTo>
                    <a:pt x="85" y="98"/>
                  </a:lnTo>
                  <a:lnTo>
                    <a:pt x="81" y="93"/>
                  </a:lnTo>
                  <a:lnTo>
                    <a:pt x="75" y="87"/>
                  </a:lnTo>
                  <a:lnTo>
                    <a:pt x="71" y="81"/>
                  </a:lnTo>
                  <a:lnTo>
                    <a:pt x="65" y="74"/>
                  </a:lnTo>
                  <a:lnTo>
                    <a:pt x="61" y="69"/>
                  </a:lnTo>
                  <a:lnTo>
                    <a:pt x="56" y="62"/>
                  </a:lnTo>
                  <a:lnTo>
                    <a:pt x="53" y="56"/>
                  </a:lnTo>
                  <a:lnTo>
                    <a:pt x="49" y="49"/>
                  </a:lnTo>
                  <a:lnTo>
                    <a:pt x="45" y="44"/>
                  </a:lnTo>
                  <a:lnTo>
                    <a:pt x="42" y="37"/>
                  </a:lnTo>
                  <a:lnTo>
                    <a:pt x="39" y="30"/>
                  </a:lnTo>
                  <a:lnTo>
                    <a:pt x="38" y="23"/>
                  </a:lnTo>
                  <a:lnTo>
                    <a:pt x="36" y="17"/>
                  </a:lnTo>
                  <a:lnTo>
                    <a:pt x="34" y="10"/>
                  </a:lnTo>
                  <a:lnTo>
                    <a:pt x="0" y="10"/>
                  </a:lnTo>
                  <a:lnTo>
                    <a:pt x="34" y="10"/>
                  </a:lnTo>
                  <a:lnTo>
                    <a:pt x="34" y="9"/>
                  </a:lnTo>
                  <a:lnTo>
                    <a:pt x="34" y="6"/>
                  </a:lnTo>
                  <a:lnTo>
                    <a:pt x="33" y="6"/>
                  </a:lnTo>
                  <a:lnTo>
                    <a:pt x="32" y="5"/>
                  </a:lnTo>
                  <a:lnTo>
                    <a:pt x="32" y="4"/>
                  </a:lnTo>
                  <a:lnTo>
                    <a:pt x="31" y="3"/>
                  </a:lnTo>
                  <a:lnTo>
                    <a:pt x="30" y="2"/>
                  </a:lnTo>
                  <a:lnTo>
                    <a:pt x="29" y="2"/>
                  </a:lnTo>
                  <a:lnTo>
                    <a:pt x="26" y="1"/>
                  </a:lnTo>
                  <a:lnTo>
                    <a:pt x="25" y="1"/>
                  </a:lnTo>
                  <a:lnTo>
                    <a:pt x="24" y="0"/>
                  </a:lnTo>
                  <a:lnTo>
                    <a:pt x="23" y="0"/>
                  </a:lnTo>
                  <a:lnTo>
                    <a:pt x="21" y="0"/>
                  </a:lnTo>
                  <a:lnTo>
                    <a:pt x="20" y="0"/>
                  </a:lnTo>
                  <a:lnTo>
                    <a:pt x="17" y="0"/>
                  </a:lnTo>
                  <a:lnTo>
                    <a:pt x="16" y="0"/>
                  </a:lnTo>
                  <a:lnTo>
                    <a:pt x="14" y="0"/>
                  </a:lnTo>
                  <a:lnTo>
                    <a:pt x="13" y="0"/>
                  </a:lnTo>
                  <a:lnTo>
                    <a:pt x="12" y="0"/>
                  </a:lnTo>
                  <a:lnTo>
                    <a:pt x="9" y="1"/>
                  </a:lnTo>
                  <a:lnTo>
                    <a:pt x="8" y="1"/>
                  </a:lnTo>
                  <a:lnTo>
                    <a:pt x="7" y="2"/>
                  </a:lnTo>
                  <a:lnTo>
                    <a:pt x="6" y="2"/>
                  </a:lnTo>
                  <a:lnTo>
                    <a:pt x="5" y="3"/>
                  </a:lnTo>
                  <a:lnTo>
                    <a:pt x="4" y="3"/>
                  </a:lnTo>
                  <a:lnTo>
                    <a:pt x="3" y="4"/>
                  </a:lnTo>
                  <a:lnTo>
                    <a:pt x="2" y="5"/>
                  </a:lnTo>
                  <a:lnTo>
                    <a:pt x="2" y="6"/>
                  </a:lnTo>
                  <a:lnTo>
                    <a:pt x="0" y="7"/>
                  </a:lnTo>
                  <a:lnTo>
                    <a:pt x="0" y="9"/>
                  </a:lnTo>
                  <a:lnTo>
                    <a:pt x="0" y="10"/>
                  </a:lnTo>
                  <a:lnTo>
                    <a:pt x="0" y="11"/>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485"/>
            <p:cNvSpPr>
              <a:spLocks/>
            </p:cNvSpPr>
            <p:nvPr/>
          </p:nvSpPr>
          <p:spPr bwMode="auto">
            <a:xfrm>
              <a:off x="6384541" y="3236370"/>
              <a:ext cx="85976" cy="111125"/>
            </a:xfrm>
            <a:custGeom>
              <a:avLst/>
              <a:gdLst>
                <a:gd name="T0" fmla="*/ 11 w 156"/>
                <a:gd name="T1" fmla="*/ 64 h 222"/>
                <a:gd name="T2" fmla="*/ 12 w 156"/>
                <a:gd name="T3" fmla="*/ 60 h 222"/>
                <a:gd name="T4" fmla="*/ 13 w 156"/>
                <a:gd name="T5" fmla="*/ 56 h 222"/>
                <a:gd name="T6" fmla="*/ 15 w 156"/>
                <a:gd name="T7" fmla="*/ 52 h 222"/>
                <a:gd name="T8" fmla="*/ 17 w 156"/>
                <a:gd name="T9" fmla="*/ 49 h 222"/>
                <a:gd name="T10" fmla="*/ 20 w 156"/>
                <a:gd name="T11" fmla="*/ 45 h 222"/>
                <a:gd name="T12" fmla="*/ 24 w 156"/>
                <a:gd name="T13" fmla="*/ 41 h 222"/>
                <a:gd name="T14" fmla="*/ 27 w 156"/>
                <a:gd name="T15" fmla="*/ 38 h 222"/>
                <a:gd name="T16" fmla="*/ 30 w 156"/>
                <a:gd name="T17" fmla="*/ 33 h 222"/>
                <a:gd name="T18" fmla="*/ 34 w 156"/>
                <a:gd name="T19" fmla="*/ 30 h 222"/>
                <a:gd name="T20" fmla="*/ 38 w 156"/>
                <a:gd name="T21" fmla="*/ 26 h 222"/>
                <a:gd name="T22" fmla="*/ 41 w 156"/>
                <a:gd name="T23" fmla="*/ 22 h 222"/>
                <a:gd name="T24" fmla="*/ 44 w 156"/>
                <a:gd name="T25" fmla="*/ 17 h 222"/>
                <a:gd name="T26" fmla="*/ 46 w 156"/>
                <a:gd name="T27" fmla="*/ 13 h 222"/>
                <a:gd name="T28" fmla="*/ 48 w 156"/>
                <a:gd name="T29" fmla="*/ 8 h 222"/>
                <a:gd name="T30" fmla="*/ 50 w 156"/>
                <a:gd name="T31" fmla="*/ 3 h 222"/>
                <a:gd name="T32" fmla="*/ 39 w 156"/>
                <a:gd name="T33" fmla="*/ 0 h 222"/>
                <a:gd name="T34" fmla="*/ 38 w 156"/>
                <a:gd name="T35" fmla="*/ 4 h 222"/>
                <a:gd name="T36" fmla="*/ 37 w 156"/>
                <a:gd name="T37" fmla="*/ 9 h 222"/>
                <a:gd name="T38" fmla="*/ 35 w 156"/>
                <a:gd name="T39" fmla="*/ 13 h 222"/>
                <a:gd name="T40" fmla="*/ 32 w 156"/>
                <a:gd name="T41" fmla="*/ 17 h 222"/>
                <a:gd name="T42" fmla="*/ 29 w 156"/>
                <a:gd name="T43" fmla="*/ 20 h 222"/>
                <a:gd name="T44" fmla="*/ 26 w 156"/>
                <a:gd name="T45" fmla="*/ 24 h 222"/>
                <a:gd name="T46" fmla="*/ 23 w 156"/>
                <a:gd name="T47" fmla="*/ 28 h 222"/>
                <a:gd name="T48" fmla="*/ 19 w 156"/>
                <a:gd name="T49" fmla="*/ 32 h 222"/>
                <a:gd name="T50" fmla="*/ 16 w 156"/>
                <a:gd name="T51" fmla="*/ 36 h 222"/>
                <a:gd name="T52" fmla="*/ 13 w 156"/>
                <a:gd name="T53" fmla="*/ 39 h 222"/>
                <a:gd name="T54" fmla="*/ 9 w 156"/>
                <a:gd name="T55" fmla="*/ 44 h 222"/>
                <a:gd name="T56" fmla="*/ 6 w 156"/>
                <a:gd name="T57" fmla="*/ 48 h 222"/>
                <a:gd name="T58" fmla="*/ 4 w 156"/>
                <a:gd name="T59" fmla="*/ 52 h 222"/>
                <a:gd name="T60" fmla="*/ 2 w 156"/>
                <a:gd name="T61" fmla="*/ 57 h 222"/>
                <a:gd name="T62" fmla="*/ 0 w 156"/>
                <a:gd name="T63" fmla="*/ 61 h 222"/>
                <a:gd name="T64" fmla="*/ 0 w 156"/>
                <a:gd name="T65" fmla="*/ 67 h 222"/>
                <a:gd name="T66" fmla="*/ 0 w 156"/>
                <a:gd name="T67" fmla="*/ 67 h 222"/>
                <a:gd name="T68" fmla="*/ 0 w 156"/>
                <a:gd name="T69" fmla="*/ 68 h 222"/>
                <a:gd name="T70" fmla="*/ 1 w 156"/>
                <a:gd name="T71" fmla="*/ 68 h 222"/>
                <a:gd name="T72" fmla="*/ 2 w 156"/>
                <a:gd name="T73" fmla="*/ 69 h 222"/>
                <a:gd name="T74" fmla="*/ 3 w 156"/>
                <a:gd name="T75" fmla="*/ 69 h 222"/>
                <a:gd name="T76" fmla="*/ 4 w 156"/>
                <a:gd name="T77" fmla="*/ 70 h 222"/>
                <a:gd name="T78" fmla="*/ 4 w 156"/>
                <a:gd name="T79" fmla="*/ 70 h 222"/>
                <a:gd name="T80" fmla="*/ 5 w 156"/>
                <a:gd name="T81" fmla="*/ 70 h 222"/>
                <a:gd name="T82" fmla="*/ 6 w 156"/>
                <a:gd name="T83" fmla="*/ 70 h 222"/>
                <a:gd name="T84" fmla="*/ 8 w 156"/>
                <a:gd name="T85" fmla="*/ 70 h 222"/>
                <a:gd name="T86" fmla="*/ 8 w 156"/>
                <a:gd name="T87" fmla="*/ 69 h 222"/>
                <a:gd name="T88" fmla="*/ 9 w 156"/>
                <a:gd name="T89" fmla="*/ 69 h 222"/>
                <a:gd name="T90" fmla="*/ 10 w 156"/>
                <a:gd name="T91" fmla="*/ 68 h 222"/>
                <a:gd name="T92" fmla="*/ 11 w 156"/>
                <a:gd name="T93" fmla="*/ 68 h 222"/>
                <a:gd name="T94" fmla="*/ 11 w 156"/>
                <a:gd name="T95" fmla="*/ 67 h 222"/>
                <a:gd name="T96" fmla="*/ 11 w 156"/>
                <a:gd name="T97" fmla="*/ 67 h 2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 h="222">
                  <a:moveTo>
                    <a:pt x="35" y="211"/>
                  </a:moveTo>
                  <a:lnTo>
                    <a:pt x="35" y="204"/>
                  </a:lnTo>
                  <a:lnTo>
                    <a:pt x="35" y="197"/>
                  </a:lnTo>
                  <a:lnTo>
                    <a:pt x="37" y="190"/>
                  </a:lnTo>
                  <a:lnTo>
                    <a:pt x="39" y="184"/>
                  </a:lnTo>
                  <a:lnTo>
                    <a:pt x="41" y="178"/>
                  </a:lnTo>
                  <a:lnTo>
                    <a:pt x="44" y="172"/>
                  </a:lnTo>
                  <a:lnTo>
                    <a:pt x="48" y="166"/>
                  </a:lnTo>
                  <a:lnTo>
                    <a:pt x="51" y="159"/>
                  </a:lnTo>
                  <a:lnTo>
                    <a:pt x="54" y="154"/>
                  </a:lnTo>
                  <a:lnTo>
                    <a:pt x="59" y="148"/>
                  </a:lnTo>
                  <a:lnTo>
                    <a:pt x="63" y="142"/>
                  </a:lnTo>
                  <a:lnTo>
                    <a:pt x="68" y="137"/>
                  </a:lnTo>
                  <a:lnTo>
                    <a:pt x="74" y="130"/>
                  </a:lnTo>
                  <a:lnTo>
                    <a:pt x="79" y="124"/>
                  </a:lnTo>
                  <a:lnTo>
                    <a:pt x="84" y="119"/>
                  </a:lnTo>
                  <a:lnTo>
                    <a:pt x="90" y="113"/>
                  </a:lnTo>
                  <a:lnTo>
                    <a:pt x="95" y="106"/>
                  </a:lnTo>
                  <a:lnTo>
                    <a:pt x="101" y="101"/>
                  </a:lnTo>
                  <a:lnTo>
                    <a:pt x="107" y="95"/>
                  </a:lnTo>
                  <a:lnTo>
                    <a:pt x="112" y="88"/>
                  </a:lnTo>
                  <a:lnTo>
                    <a:pt x="117" y="81"/>
                  </a:lnTo>
                  <a:lnTo>
                    <a:pt x="122" y="76"/>
                  </a:lnTo>
                  <a:lnTo>
                    <a:pt x="127" y="69"/>
                  </a:lnTo>
                  <a:lnTo>
                    <a:pt x="131" y="62"/>
                  </a:lnTo>
                  <a:lnTo>
                    <a:pt x="136" y="55"/>
                  </a:lnTo>
                  <a:lnTo>
                    <a:pt x="141" y="48"/>
                  </a:lnTo>
                  <a:lnTo>
                    <a:pt x="144" y="40"/>
                  </a:lnTo>
                  <a:lnTo>
                    <a:pt x="148" y="34"/>
                  </a:lnTo>
                  <a:lnTo>
                    <a:pt x="151" y="26"/>
                  </a:lnTo>
                  <a:lnTo>
                    <a:pt x="153" y="18"/>
                  </a:lnTo>
                  <a:lnTo>
                    <a:pt x="155" y="10"/>
                  </a:lnTo>
                  <a:lnTo>
                    <a:pt x="156" y="2"/>
                  </a:lnTo>
                  <a:lnTo>
                    <a:pt x="122" y="0"/>
                  </a:lnTo>
                  <a:lnTo>
                    <a:pt x="121" y="8"/>
                  </a:lnTo>
                  <a:lnTo>
                    <a:pt x="119" y="14"/>
                  </a:lnTo>
                  <a:lnTo>
                    <a:pt x="118" y="21"/>
                  </a:lnTo>
                  <a:lnTo>
                    <a:pt x="114" y="27"/>
                  </a:lnTo>
                  <a:lnTo>
                    <a:pt x="112" y="34"/>
                  </a:lnTo>
                  <a:lnTo>
                    <a:pt x="109" y="40"/>
                  </a:lnTo>
                  <a:lnTo>
                    <a:pt x="104" y="46"/>
                  </a:lnTo>
                  <a:lnTo>
                    <a:pt x="101" y="53"/>
                  </a:lnTo>
                  <a:lnTo>
                    <a:pt x="96" y="59"/>
                  </a:lnTo>
                  <a:lnTo>
                    <a:pt x="92" y="65"/>
                  </a:lnTo>
                  <a:lnTo>
                    <a:pt x="86" y="71"/>
                  </a:lnTo>
                  <a:lnTo>
                    <a:pt x="82" y="77"/>
                  </a:lnTo>
                  <a:lnTo>
                    <a:pt x="76" y="84"/>
                  </a:lnTo>
                  <a:lnTo>
                    <a:pt x="71" y="89"/>
                  </a:lnTo>
                  <a:lnTo>
                    <a:pt x="66" y="95"/>
                  </a:lnTo>
                  <a:lnTo>
                    <a:pt x="60" y="102"/>
                  </a:lnTo>
                  <a:lnTo>
                    <a:pt x="54" y="107"/>
                  </a:lnTo>
                  <a:lnTo>
                    <a:pt x="49" y="113"/>
                  </a:lnTo>
                  <a:lnTo>
                    <a:pt x="44" y="120"/>
                  </a:lnTo>
                  <a:lnTo>
                    <a:pt x="39" y="125"/>
                  </a:lnTo>
                  <a:lnTo>
                    <a:pt x="33" y="132"/>
                  </a:lnTo>
                  <a:lnTo>
                    <a:pt x="28" y="139"/>
                  </a:lnTo>
                  <a:lnTo>
                    <a:pt x="23" y="145"/>
                  </a:lnTo>
                  <a:lnTo>
                    <a:pt x="19" y="152"/>
                  </a:lnTo>
                  <a:lnTo>
                    <a:pt x="15" y="158"/>
                  </a:lnTo>
                  <a:lnTo>
                    <a:pt x="11" y="165"/>
                  </a:lnTo>
                  <a:lnTo>
                    <a:pt x="8" y="172"/>
                  </a:lnTo>
                  <a:lnTo>
                    <a:pt x="6" y="180"/>
                  </a:lnTo>
                  <a:lnTo>
                    <a:pt x="3" y="187"/>
                  </a:lnTo>
                  <a:lnTo>
                    <a:pt x="1" y="195"/>
                  </a:lnTo>
                  <a:lnTo>
                    <a:pt x="0" y="201"/>
                  </a:lnTo>
                  <a:lnTo>
                    <a:pt x="0" y="211"/>
                  </a:lnTo>
                  <a:lnTo>
                    <a:pt x="0" y="212"/>
                  </a:lnTo>
                  <a:lnTo>
                    <a:pt x="0" y="213"/>
                  </a:lnTo>
                  <a:lnTo>
                    <a:pt x="1" y="214"/>
                  </a:lnTo>
                  <a:lnTo>
                    <a:pt x="1" y="215"/>
                  </a:lnTo>
                  <a:lnTo>
                    <a:pt x="2" y="216"/>
                  </a:lnTo>
                  <a:lnTo>
                    <a:pt x="3" y="217"/>
                  </a:lnTo>
                  <a:lnTo>
                    <a:pt x="5" y="217"/>
                  </a:lnTo>
                  <a:lnTo>
                    <a:pt x="6" y="218"/>
                  </a:lnTo>
                  <a:lnTo>
                    <a:pt x="7" y="220"/>
                  </a:lnTo>
                  <a:lnTo>
                    <a:pt x="8" y="220"/>
                  </a:lnTo>
                  <a:lnTo>
                    <a:pt x="9" y="221"/>
                  </a:lnTo>
                  <a:lnTo>
                    <a:pt x="11" y="221"/>
                  </a:lnTo>
                  <a:lnTo>
                    <a:pt x="12" y="221"/>
                  </a:lnTo>
                  <a:lnTo>
                    <a:pt x="14" y="221"/>
                  </a:lnTo>
                  <a:lnTo>
                    <a:pt x="16" y="221"/>
                  </a:lnTo>
                  <a:lnTo>
                    <a:pt x="17" y="222"/>
                  </a:lnTo>
                  <a:lnTo>
                    <a:pt x="19" y="221"/>
                  </a:lnTo>
                  <a:lnTo>
                    <a:pt x="20" y="221"/>
                  </a:lnTo>
                  <a:lnTo>
                    <a:pt x="22" y="221"/>
                  </a:lnTo>
                  <a:lnTo>
                    <a:pt x="24" y="221"/>
                  </a:lnTo>
                  <a:lnTo>
                    <a:pt x="25" y="221"/>
                  </a:lnTo>
                  <a:lnTo>
                    <a:pt x="26" y="220"/>
                  </a:lnTo>
                  <a:lnTo>
                    <a:pt x="27" y="220"/>
                  </a:lnTo>
                  <a:lnTo>
                    <a:pt x="29" y="218"/>
                  </a:lnTo>
                  <a:lnTo>
                    <a:pt x="31" y="217"/>
                  </a:lnTo>
                  <a:lnTo>
                    <a:pt x="32" y="216"/>
                  </a:lnTo>
                  <a:lnTo>
                    <a:pt x="33" y="215"/>
                  </a:lnTo>
                  <a:lnTo>
                    <a:pt x="34" y="214"/>
                  </a:lnTo>
                  <a:lnTo>
                    <a:pt x="34" y="213"/>
                  </a:lnTo>
                  <a:lnTo>
                    <a:pt x="34" y="212"/>
                  </a:lnTo>
                  <a:lnTo>
                    <a:pt x="3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486"/>
            <p:cNvSpPr>
              <a:spLocks/>
            </p:cNvSpPr>
            <p:nvPr/>
          </p:nvSpPr>
          <p:spPr bwMode="auto">
            <a:xfrm>
              <a:off x="6384541" y="3342733"/>
              <a:ext cx="85976" cy="44450"/>
            </a:xfrm>
            <a:custGeom>
              <a:avLst/>
              <a:gdLst>
                <a:gd name="T0" fmla="*/ 45 w 156"/>
                <a:gd name="T1" fmla="*/ 21 h 88"/>
                <a:gd name="T2" fmla="*/ 41 w 156"/>
                <a:gd name="T3" fmla="*/ 21 h 88"/>
                <a:gd name="T4" fmla="*/ 38 w 156"/>
                <a:gd name="T5" fmla="*/ 20 h 88"/>
                <a:gd name="T6" fmla="*/ 35 w 156"/>
                <a:gd name="T7" fmla="*/ 20 h 88"/>
                <a:gd name="T8" fmla="*/ 32 w 156"/>
                <a:gd name="T9" fmla="*/ 19 h 88"/>
                <a:gd name="T10" fmla="*/ 29 w 156"/>
                <a:gd name="T11" fmla="*/ 18 h 88"/>
                <a:gd name="T12" fmla="*/ 26 w 156"/>
                <a:gd name="T13" fmla="*/ 18 h 88"/>
                <a:gd name="T14" fmla="*/ 23 w 156"/>
                <a:gd name="T15" fmla="*/ 16 h 88"/>
                <a:gd name="T16" fmla="*/ 21 w 156"/>
                <a:gd name="T17" fmla="*/ 15 h 88"/>
                <a:gd name="T18" fmla="*/ 19 w 156"/>
                <a:gd name="T19" fmla="*/ 13 h 88"/>
                <a:gd name="T20" fmla="*/ 17 w 156"/>
                <a:gd name="T21" fmla="*/ 12 h 88"/>
                <a:gd name="T22" fmla="*/ 15 w 156"/>
                <a:gd name="T23" fmla="*/ 11 h 88"/>
                <a:gd name="T24" fmla="*/ 14 w 156"/>
                <a:gd name="T25" fmla="*/ 8 h 88"/>
                <a:gd name="T26" fmla="*/ 13 w 156"/>
                <a:gd name="T27" fmla="*/ 6 h 88"/>
                <a:gd name="T28" fmla="*/ 12 w 156"/>
                <a:gd name="T29" fmla="*/ 4 h 88"/>
                <a:gd name="T30" fmla="*/ 11 w 156"/>
                <a:gd name="T31" fmla="*/ 2 h 88"/>
                <a:gd name="T32" fmla="*/ 11 w 156"/>
                <a:gd name="T33" fmla="*/ 0 h 88"/>
                <a:gd name="T34" fmla="*/ 0 w 156"/>
                <a:gd name="T35" fmla="*/ 1 h 88"/>
                <a:gd name="T36" fmla="*/ 0 w 156"/>
                <a:gd name="T37" fmla="*/ 4 h 88"/>
                <a:gd name="T38" fmla="*/ 2 w 156"/>
                <a:gd name="T39" fmla="*/ 7 h 88"/>
                <a:gd name="T40" fmla="*/ 3 w 156"/>
                <a:gd name="T41" fmla="*/ 10 h 88"/>
                <a:gd name="T42" fmla="*/ 4 w 156"/>
                <a:gd name="T43" fmla="*/ 12 h 88"/>
                <a:gd name="T44" fmla="*/ 6 w 156"/>
                <a:gd name="T45" fmla="*/ 15 h 88"/>
                <a:gd name="T46" fmla="*/ 9 w 156"/>
                <a:gd name="T47" fmla="*/ 17 h 88"/>
                <a:gd name="T48" fmla="*/ 12 w 156"/>
                <a:gd name="T49" fmla="*/ 19 h 88"/>
                <a:gd name="T50" fmla="*/ 15 w 156"/>
                <a:gd name="T51" fmla="*/ 21 h 88"/>
                <a:gd name="T52" fmla="*/ 18 w 156"/>
                <a:gd name="T53" fmla="*/ 23 h 88"/>
                <a:gd name="T54" fmla="*/ 22 w 156"/>
                <a:gd name="T55" fmla="*/ 24 h 88"/>
                <a:gd name="T56" fmla="*/ 25 w 156"/>
                <a:gd name="T57" fmla="*/ 25 h 88"/>
                <a:gd name="T58" fmla="*/ 29 w 156"/>
                <a:gd name="T59" fmla="*/ 26 h 88"/>
                <a:gd name="T60" fmla="*/ 34 w 156"/>
                <a:gd name="T61" fmla="*/ 27 h 88"/>
                <a:gd name="T62" fmla="*/ 38 w 156"/>
                <a:gd name="T63" fmla="*/ 28 h 88"/>
                <a:gd name="T64" fmla="*/ 43 w 156"/>
                <a:gd name="T65" fmla="*/ 28 h 88"/>
                <a:gd name="T66" fmla="*/ 45 w 156"/>
                <a:gd name="T67" fmla="*/ 28 h 88"/>
                <a:gd name="T68" fmla="*/ 46 w 156"/>
                <a:gd name="T69" fmla="*/ 28 h 88"/>
                <a:gd name="T70" fmla="*/ 46 w 156"/>
                <a:gd name="T71" fmla="*/ 28 h 88"/>
                <a:gd name="T72" fmla="*/ 47 w 156"/>
                <a:gd name="T73" fmla="*/ 28 h 88"/>
                <a:gd name="T74" fmla="*/ 48 w 156"/>
                <a:gd name="T75" fmla="*/ 27 h 88"/>
                <a:gd name="T76" fmla="*/ 49 w 156"/>
                <a:gd name="T77" fmla="*/ 27 h 88"/>
                <a:gd name="T78" fmla="*/ 50 w 156"/>
                <a:gd name="T79" fmla="*/ 26 h 88"/>
                <a:gd name="T80" fmla="*/ 50 w 156"/>
                <a:gd name="T81" fmla="*/ 25 h 88"/>
                <a:gd name="T82" fmla="*/ 50 w 156"/>
                <a:gd name="T83" fmla="*/ 25 h 88"/>
                <a:gd name="T84" fmla="*/ 50 w 156"/>
                <a:gd name="T85" fmla="*/ 24 h 88"/>
                <a:gd name="T86" fmla="*/ 50 w 156"/>
                <a:gd name="T87" fmla="*/ 23 h 88"/>
                <a:gd name="T88" fmla="*/ 50 w 156"/>
                <a:gd name="T89" fmla="*/ 23 h 88"/>
                <a:gd name="T90" fmla="*/ 49 w 156"/>
                <a:gd name="T91" fmla="*/ 22 h 88"/>
                <a:gd name="T92" fmla="*/ 49 w 156"/>
                <a:gd name="T93" fmla="*/ 22 h 88"/>
                <a:gd name="T94" fmla="*/ 47 w 156"/>
                <a:gd name="T95" fmla="*/ 22 h 88"/>
                <a:gd name="T96" fmla="*/ 46 w 156"/>
                <a:gd name="T97" fmla="*/ 21 h 88"/>
                <a:gd name="T98" fmla="*/ 46 w 156"/>
                <a:gd name="T99" fmla="*/ 21 h 88"/>
                <a:gd name="T100" fmla="*/ 45 w 156"/>
                <a:gd name="T101" fmla="*/ 21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88">
                  <a:moveTo>
                    <a:pt x="139" y="65"/>
                  </a:moveTo>
                  <a:lnTo>
                    <a:pt x="139" y="65"/>
                  </a:lnTo>
                  <a:lnTo>
                    <a:pt x="134" y="65"/>
                  </a:lnTo>
                  <a:lnTo>
                    <a:pt x="129" y="65"/>
                  </a:lnTo>
                  <a:lnTo>
                    <a:pt x="124" y="64"/>
                  </a:lnTo>
                  <a:lnTo>
                    <a:pt x="119" y="64"/>
                  </a:lnTo>
                  <a:lnTo>
                    <a:pt x="113" y="63"/>
                  </a:lnTo>
                  <a:lnTo>
                    <a:pt x="109" y="63"/>
                  </a:lnTo>
                  <a:lnTo>
                    <a:pt x="103" y="62"/>
                  </a:lnTo>
                  <a:lnTo>
                    <a:pt x="99" y="61"/>
                  </a:lnTo>
                  <a:lnTo>
                    <a:pt x="94" y="60"/>
                  </a:lnTo>
                  <a:lnTo>
                    <a:pt x="90" y="57"/>
                  </a:lnTo>
                  <a:lnTo>
                    <a:pt x="85" y="56"/>
                  </a:lnTo>
                  <a:lnTo>
                    <a:pt x="80" y="55"/>
                  </a:lnTo>
                  <a:lnTo>
                    <a:pt x="77" y="53"/>
                  </a:lnTo>
                  <a:lnTo>
                    <a:pt x="73" y="51"/>
                  </a:lnTo>
                  <a:lnTo>
                    <a:pt x="69" y="48"/>
                  </a:lnTo>
                  <a:lnTo>
                    <a:pt x="66" y="47"/>
                  </a:lnTo>
                  <a:lnTo>
                    <a:pt x="62" y="45"/>
                  </a:lnTo>
                  <a:lnTo>
                    <a:pt x="59" y="42"/>
                  </a:lnTo>
                  <a:lnTo>
                    <a:pt x="56" y="39"/>
                  </a:lnTo>
                  <a:lnTo>
                    <a:pt x="52" y="37"/>
                  </a:lnTo>
                  <a:lnTo>
                    <a:pt x="50" y="35"/>
                  </a:lnTo>
                  <a:lnTo>
                    <a:pt x="46" y="33"/>
                  </a:lnTo>
                  <a:lnTo>
                    <a:pt x="45" y="29"/>
                  </a:lnTo>
                  <a:lnTo>
                    <a:pt x="43" y="26"/>
                  </a:lnTo>
                  <a:lnTo>
                    <a:pt x="41" y="23"/>
                  </a:lnTo>
                  <a:lnTo>
                    <a:pt x="40" y="20"/>
                  </a:lnTo>
                  <a:lnTo>
                    <a:pt x="37" y="17"/>
                  </a:lnTo>
                  <a:lnTo>
                    <a:pt x="36" y="13"/>
                  </a:lnTo>
                  <a:lnTo>
                    <a:pt x="35" y="10"/>
                  </a:lnTo>
                  <a:lnTo>
                    <a:pt x="35" y="6"/>
                  </a:lnTo>
                  <a:lnTo>
                    <a:pt x="35" y="3"/>
                  </a:lnTo>
                  <a:lnTo>
                    <a:pt x="35" y="0"/>
                  </a:lnTo>
                  <a:lnTo>
                    <a:pt x="0" y="0"/>
                  </a:lnTo>
                  <a:lnTo>
                    <a:pt x="0" y="4"/>
                  </a:lnTo>
                  <a:lnTo>
                    <a:pt x="1" y="9"/>
                  </a:lnTo>
                  <a:lnTo>
                    <a:pt x="1" y="13"/>
                  </a:lnTo>
                  <a:lnTo>
                    <a:pt x="3" y="18"/>
                  </a:lnTo>
                  <a:lnTo>
                    <a:pt x="5" y="22"/>
                  </a:lnTo>
                  <a:lnTo>
                    <a:pt x="7" y="27"/>
                  </a:lnTo>
                  <a:lnTo>
                    <a:pt x="9" y="31"/>
                  </a:lnTo>
                  <a:lnTo>
                    <a:pt x="11" y="35"/>
                  </a:lnTo>
                  <a:lnTo>
                    <a:pt x="14" y="39"/>
                  </a:lnTo>
                  <a:lnTo>
                    <a:pt x="17" y="43"/>
                  </a:lnTo>
                  <a:lnTo>
                    <a:pt x="20" y="46"/>
                  </a:lnTo>
                  <a:lnTo>
                    <a:pt x="24" y="50"/>
                  </a:lnTo>
                  <a:lnTo>
                    <a:pt x="28" y="54"/>
                  </a:lnTo>
                  <a:lnTo>
                    <a:pt x="33" y="56"/>
                  </a:lnTo>
                  <a:lnTo>
                    <a:pt x="37" y="60"/>
                  </a:lnTo>
                  <a:lnTo>
                    <a:pt x="42" y="63"/>
                  </a:lnTo>
                  <a:lnTo>
                    <a:pt x="46" y="65"/>
                  </a:lnTo>
                  <a:lnTo>
                    <a:pt x="52" y="69"/>
                  </a:lnTo>
                  <a:lnTo>
                    <a:pt x="57" y="71"/>
                  </a:lnTo>
                  <a:lnTo>
                    <a:pt x="62" y="73"/>
                  </a:lnTo>
                  <a:lnTo>
                    <a:pt x="68" y="76"/>
                  </a:lnTo>
                  <a:lnTo>
                    <a:pt x="74" y="78"/>
                  </a:lnTo>
                  <a:lnTo>
                    <a:pt x="79" y="79"/>
                  </a:lnTo>
                  <a:lnTo>
                    <a:pt x="86" y="81"/>
                  </a:lnTo>
                  <a:lnTo>
                    <a:pt x="92" y="82"/>
                  </a:lnTo>
                  <a:lnTo>
                    <a:pt x="99" y="84"/>
                  </a:lnTo>
                  <a:lnTo>
                    <a:pt x="105" y="85"/>
                  </a:lnTo>
                  <a:lnTo>
                    <a:pt x="112" y="86"/>
                  </a:lnTo>
                  <a:lnTo>
                    <a:pt x="119" y="87"/>
                  </a:lnTo>
                  <a:lnTo>
                    <a:pt x="126" y="87"/>
                  </a:lnTo>
                  <a:lnTo>
                    <a:pt x="133" y="88"/>
                  </a:lnTo>
                  <a:lnTo>
                    <a:pt x="139" y="88"/>
                  </a:lnTo>
                  <a:lnTo>
                    <a:pt x="142" y="88"/>
                  </a:lnTo>
                  <a:lnTo>
                    <a:pt x="144" y="88"/>
                  </a:lnTo>
                  <a:lnTo>
                    <a:pt x="145" y="87"/>
                  </a:lnTo>
                  <a:lnTo>
                    <a:pt x="147" y="87"/>
                  </a:lnTo>
                  <a:lnTo>
                    <a:pt x="148" y="87"/>
                  </a:lnTo>
                  <a:lnTo>
                    <a:pt x="150" y="86"/>
                  </a:lnTo>
                  <a:lnTo>
                    <a:pt x="151" y="85"/>
                  </a:lnTo>
                  <a:lnTo>
                    <a:pt x="152" y="85"/>
                  </a:lnTo>
                  <a:lnTo>
                    <a:pt x="153" y="84"/>
                  </a:lnTo>
                  <a:lnTo>
                    <a:pt x="154" y="84"/>
                  </a:lnTo>
                  <a:lnTo>
                    <a:pt x="155" y="82"/>
                  </a:lnTo>
                  <a:lnTo>
                    <a:pt x="155" y="81"/>
                  </a:lnTo>
                  <a:lnTo>
                    <a:pt x="155" y="80"/>
                  </a:lnTo>
                  <a:lnTo>
                    <a:pt x="156" y="79"/>
                  </a:lnTo>
                  <a:lnTo>
                    <a:pt x="156" y="78"/>
                  </a:lnTo>
                  <a:lnTo>
                    <a:pt x="156" y="77"/>
                  </a:lnTo>
                  <a:lnTo>
                    <a:pt x="156" y="76"/>
                  </a:lnTo>
                  <a:lnTo>
                    <a:pt x="156" y="74"/>
                  </a:lnTo>
                  <a:lnTo>
                    <a:pt x="156" y="73"/>
                  </a:lnTo>
                  <a:lnTo>
                    <a:pt x="155" y="73"/>
                  </a:lnTo>
                  <a:lnTo>
                    <a:pt x="155" y="72"/>
                  </a:lnTo>
                  <a:lnTo>
                    <a:pt x="154" y="71"/>
                  </a:lnTo>
                  <a:lnTo>
                    <a:pt x="153" y="70"/>
                  </a:lnTo>
                  <a:lnTo>
                    <a:pt x="152" y="69"/>
                  </a:lnTo>
                  <a:lnTo>
                    <a:pt x="150" y="68"/>
                  </a:lnTo>
                  <a:lnTo>
                    <a:pt x="148" y="68"/>
                  </a:lnTo>
                  <a:lnTo>
                    <a:pt x="147" y="67"/>
                  </a:lnTo>
                  <a:lnTo>
                    <a:pt x="145" y="67"/>
                  </a:lnTo>
                  <a:lnTo>
                    <a:pt x="144" y="67"/>
                  </a:lnTo>
                  <a:lnTo>
                    <a:pt x="142" y="65"/>
                  </a:lnTo>
                  <a:lnTo>
                    <a:pt x="13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487"/>
            <p:cNvSpPr>
              <a:spLocks/>
            </p:cNvSpPr>
            <p:nvPr/>
          </p:nvSpPr>
          <p:spPr bwMode="auto">
            <a:xfrm>
              <a:off x="6403455" y="3309395"/>
              <a:ext cx="49866" cy="65088"/>
            </a:xfrm>
            <a:custGeom>
              <a:avLst/>
              <a:gdLst>
                <a:gd name="T0" fmla="*/ 9 w 89"/>
                <a:gd name="T1" fmla="*/ 0 h 133"/>
                <a:gd name="T2" fmla="*/ 6 w 89"/>
                <a:gd name="T3" fmla="*/ 3 h 133"/>
                <a:gd name="T4" fmla="*/ 4 w 89"/>
                <a:gd name="T5" fmla="*/ 7 h 133"/>
                <a:gd name="T6" fmla="*/ 1 w 89"/>
                <a:gd name="T7" fmla="*/ 14 h 133"/>
                <a:gd name="T8" fmla="*/ 0 w 89"/>
                <a:gd name="T9" fmla="*/ 20 h 133"/>
                <a:gd name="T10" fmla="*/ 2 w 89"/>
                <a:gd name="T11" fmla="*/ 26 h 133"/>
                <a:gd name="T12" fmla="*/ 3 w 89"/>
                <a:gd name="T13" fmla="*/ 29 h 133"/>
                <a:gd name="T14" fmla="*/ 5 w 89"/>
                <a:gd name="T15" fmla="*/ 31 h 133"/>
                <a:gd name="T16" fmla="*/ 11 w 89"/>
                <a:gd name="T17" fmla="*/ 35 h 133"/>
                <a:gd name="T18" fmla="*/ 18 w 89"/>
                <a:gd name="T19" fmla="*/ 39 h 133"/>
                <a:gd name="T20" fmla="*/ 22 w 89"/>
                <a:gd name="T21" fmla="*/ 40 h 133"/>
                <a:gd name="T22" fmla="*/ 27 w 89"/>
                <a:gd name="T23" fmla="*/ 41 h 133"/>
                <a:gd name="T24" fmla="*/ 20 w 89"/>
                <a:gd name="T25" fmla="*/ 35 h 133"/>
                <a:gd name="T26" fmla="*/ 16 w 89"/>
                <a:gd name="T27" fmla="*/ 31 h 133"/>
                <a:gd name="T28" fmla="*/ 13 w 89"/>
                <a:gd name="T29" fmla="*/ 27 h 133"/>
                <a:gd name="T30" fmla="*/ 13 w 89"/>
                <a:gd name="T31" fmla="*/ 23 h 133"/>
                <a:gd name="T32" fmla="*/ 14 w 89"/>
                <a:gd name="T33" fmla="*/ 18 h 133"/>
                <a:gd name="T34" fmla="*/ 18 w 89"/>
                <a:gd name="T35" fmla="*/ 14 h 133"/>
                <a:gd name="T36" fmla="*/ 29 w 89"/>
                <a:gd name="T37" fmla="*/ 1 h 133"/>
                <a:gd name="T38" fmla="*/ 22 w 89"/>
                <a:gd name="T39" fmla="*/ 3 h 133"/>
                <a:gd name="T40" fmla="*/ 16 w 89"/>
                <a:gd name="T41" fmla="*/ 3 h 133"/>
                <a:gd name="T42" fmla="*/ 13 w 89"/>
                <a:gd name="T43" fmla="*/ 2 h 133"/>
                <a:gd name="T44" fmla="*/ 9 w 89"/>
                <a:gd name="T45" fmla="*/ 0 h 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33">
                  <a:moveTo>
                    <a:pt x="27" y="0"/>
                  </a:moveTo>
                  <a:lnTo>
                    <a:pt x="18" y="11"/>
                  </a:lnTo>
                  <a:lnTo>
                    <a:pt x="12" y="22"/>
                  </a:lnTo>
                  <a:lnTo>
                    <a:pt x="3" y="45"/>
                  </a:lnTo>
                  <a:lnTo>
                    <a:pt x="0" y="65"/>
                  </a:lnTo>
                  <a:lnTo>
                    <a:pt x="5" y="85"/>
                  </a:lnTo>
                  <a:lnTo>
                    <a:pt x="9" y="94"/>
                  </a:lnTo>
                  <a:lnTo>
                    <a:pt x="16" y="102"/>
                  </a:lnTo>
                  <a:lnTo>
                    <a:pt x="33" y="115"/>
                  </a:lnTo>
                  <a:lnTo>
                    <a:pt x="55" y="127"/>
                  </a:lnTo>
                  <a:lnTo>
                    <a:pt x="67" y="130"/>
                  </a:lnTo>
                  <a:lnTo>
                    <a:pt x="82" y="133"/>
                  </a:lnTo>
                  <a:lnTo>
                    <a:pt x="61" y="115"/>
                  </a:lnTo>
                  <a:lnTo>
                    <a:pt x="48" y="99"/>
                  </a:lnTo>
                  <a:lnTo>
                    <a:pt x="41" y="87"/>
                  </a:lnTo>
                  <a:lnTo>
                    <a:pt x="39" y="73"/>
                  </a:lnTo>
                  <a:lnTo>
                    <a:pt x="43" y="60"/>
                  </a:lnTo>
                  <a:lnTo>
                    <a:pt x="54" y="44"/>
                  </a:lnTo>
                  <a:lnTo>
                    <a:pt x="89" y="3"/>
                  </a:lnTo>
                  <a:lnTo>
                    <a:pt x="66" y="10"/>
                  </a:lnTo>
                  <a:lnTo>
                    <a:pt x="50" y="10"/>
                  </a:lnTo>
                  <a:lnTo>
                    <a:pt x="39" y="6"/>
                  </a:lnTo>
                  <a:lnTo>
                    <a:pt x="2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489"/>
            <p:cNvSpPr>
              <a:spLocks/>
            </p:cNvSpPr>
            <p:nvPr/>
          </p:nvSpPr>
          <p:spPr bwMode="auto">
            <a:xfrm>
              <a:off x="6391419" y="3455445"/>
              <a:ext cx="116927" cy="122238"/>
            </a:xfrm>
            <a:custGeom>
              <a:avLst/>
              <a:gdLst>
                <a:gd name="T0" fmla="*/ 34 w 209"/>
                <a:gd name="T1" fmla="*/ 77 h 246"/>
                <a:gd name="T2" fmla="*/ 41 w 209"/>
                <a:gd name="T3" fmla="*/ 76 h 246"/>
                <a:gd name="T4" fmla="*/ 47 w 209"/>
                <a:gd name="T5" fmla="*/ 75 h 246"/>
                <a:gd name="T6" fmla="*/ 53 w 209"/>
                <a:gd name="T7" fmla="*/ 74 h 246"/>
                <a:gd name="T8" fmla="*/ 58 w 209"/>
                <a:gd name="T9" fmla="*/ 71 h 246"/>
                <a:gd name="T10" fmla="*/ 62 w 209"/>
                <a:gd name="T11" fmla="*/ 68 h 246"/>
                <a:gd name="T12" fmla="*/ 65 w 209"/>
                <a:gd name="T13" fmla="*/ 64 h 246"/>
                <a:gd name="T14" fmla="*/ 67 w 209"/>
                <a:gd name="T15" fmla="*/ 60 h 246"/>
                <a:gd name="T16" fmla="*/ 68 w 209"/>
                <a:gd name="T17" fmla="*/ 56 h 246"/>
                <a:gd name="T18" fmla="*/ 67 w 209"/>
                <a:gd name="T19" fmla="*/ 52 h 246"/>
                <a:gd name="T20" fmla="*/ 67 w 209"/>
                <a:gd name="T21" fmla="*/ 49 h 246"/>
                <a:gd name="T22" fmla="*/ 63 w 209"/>
                <a:gd name="T23" fmla="*/ 42 h 246"/>
                <a:gd name="T24" fmla="*/ 58 w 209"/>
                <a:gd name="T25" fmla="*/ 35 h 246"/>
                <a:gd name="T26" fmla="*/ 52 w 209"/>
                <a:gd name="T27" fmla="*/ 28 h 246"/>
                <a:gd name="T28" fmla="*/ 46 w 209"/>
                <a:gd name="T29" fmla="*/ 22 h 246"/>
                <a:gd name="T30" fmla="*/ 40 w 209"/>
                <a:gd name="T31" fmla="*/ 15 h 246"/>
                <a:gd name="T32" fmla="*/ 36 w 209"/>
                <a:gd name="T33" fmla="*/ 8 h 246"/>
                <a:gd name="T34" fmla="*/ 34 w 209"/>
                <a:gd name="T35" fmla="*/ 0 h 246"/>
                <a:gd name="T36" fmla="*/ 32 w 209"/>
                <a:gd name="T37" fmla="*/ 8 h 246"/>
                <a:gd name="T38" fmla="*/ 28 w 209"/>
                <a:gd name="T39" fmla="*/ 15 h 246"/>
                <a:gd name="T40" fmla="*/ 22 w 209"/>
                <a:gd name="T41" fmla="*/ 22 h 246"/>
                <a:gd name="T42" fmla="*/ 16 w 209"/>
                <a:gd name="T43" fmla="*/ 28 h 246"/>
                <a:gd name="T44" fmla="*/ 10 w 209"/>
                <a:gd name="T45" fmla="*/ 35 h 246"/>
                <a:gd name="T46" fmla="*/ 5 w 209"/>
                <a:gd name="T47" fmla="*/ 42 h 246"/>
                <a:gd name="T48" fmla="*/ 1 w 209"/>
                <a:gd name="T49" fmla="*/ 49 h 246"/>
                <a:gd name="T50" fmla="*/ 0 w 209"/>
                <a:gd name="T51" fmla="*/ 52 h 246"/>
                <a:gd name="T52" fmla="*/ 0 w 209"/>
                <a:gd name="T53" fmla="*/ 56 h 246"/>
                <a:gd name="T54" fmla="*/ 1 w 209"/>
                <a:gd name="T55" fmla="*/ 60 h 246"/>
                <a:gd name="T56" fmla="*/ 3 w 209"/>
                <a:gd name="T57" fmla="*/ 64 h 246"/>
                <a:gd name="T58" fmla="*/ 6 w 209"/>
                <a:gd name="T59" fmla="*/ 68 h 246"/>
                <a:gd name="T60" fmla="*/ 10 w 209"/>
                <a:gd name="T61" fmla="*/ 71 h 246"/>
                <a:gd name="T62" fmla="*/ 15 w 209"/>
                <a:gd name="T63" fmla="*/ 74 h 246"/>
                <a:gd name="T64" fmla="*/ 21 w 209"/>
                <a:gd name="T65" fmla="*/ 75 h 246"/>
                <a:gd name="T66" fmla="*/ 27 w 209"/>
                <a:gd name="T67" fmla="*/ 76 h 246"/>
                <a:gd name="T68" fmla="*/ 34 w 209"/>
                <a:gd name="T69" fmla="*/ 77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9" h="246">
                  <a:moveTo>
                    <a:pt x="104" y="246"/>
                  </a:moveTo>
                  <a:lnTo>
                    <a:pt x="126" y="244"/>
                  </a:lnTo>
                  <a:lnTo>
                    <a:pt x="145" y="241"/>
                  </a:lnTo>
                  <a:lnTo>
                    <a:pt x="162" y="235"/>
                  </a:lnTo>
                  <a:lnTo>
                    <a:pt x="178" y="227"/>
                  </a:lnTo>
                  <a:lnTo>
                    <a:pt x="191" y="217"/>
                  </a:lnTo>
                  <a:lnTo>
                    <a:pt x="200" y="205"/>
                  </a:lnTo>
                  <a:lnTo>
                    <a:pt x="206" y="193"/>
                  </a:lnTo>
                  <a:lnTo>
                    <a:pt x="209" y="179"/>
                  </a:lnTo>
                  <a:lnTo>
                    <a:pt x="207" y="167"/>
                  </a:lnTo>
                  <a:lnTo>
                    <a:pt x="205" y="156"/>
                  </a:lnTo>
                  <a:lnTo>
                    <a:pt x="194" y="133"/>
                  </a:lnTo>
                  <a:lnTo>
                    <a:pt x="178" y="111"/>
                  </a:lnTo>
                  <a:lnTo>
                    <a:pt x="160" y="91"/>
                  </a:lnTo>
                  <a:lnTo>
                    <a:pt x="141" y="69"/>
                  </a:lnTo>
                  <a:lnTo>
                    <a:pt x="124" y="48"/>
                  </a:lnTo>
                  <a:lnTo>
                    <a:pt x="111" y="25"/>
                  </a:lnTo>
                  <a:lnTo>
                    <a:pt x="104" y="0"/>
                  </a:lnTo>
                  <a:lnTo>
                    <a:pt x="97" y="25"/>
                  </a:lnTo>
                  <a:lnTo>
                    <a:pt x="85" y="48"/>
                  </a:lnTo>
                  <a:lnTo>
                    <a:pt x="68" y="69"/>
                  </a:lnTo>
                  <a:lnTo>
                    <a:pt x="48" y="91"/>
                  </a:lnTo>
                  <a:lnTo>
                    <a:pt x="30" y="111"/>
                  </a:lnTo>
                  <a:lnTo>
                    <a:pt x="16" y="133"/>
                  </a:lnTo>
                  <a:lnTo>
                    <a:pt x="4" y="156"/>
                  </a:lnTo>
                  <a:lnTo>
                    <a:pt x="1" y="167"/>
                  </a:lnTo>
                  <a:lnTo>
                    <a:pt x="0" y="179"/>
                  </a:lnTo>
                  <a:lnTo>
                    <a:pt x="2" y="193"/>
                  </a:lnTo>
                  <a:lnTo>
                    <a:pt x="8" y="205"/>
                  </a:lnTo>
                  <a:lnTo>
                    <a:pt x="18" y="217"/>
                  </a:lnTo>
                  <a:lnTo>
                    <a:pt x="30" y="227"/>
                  </a:lnTo>
                  <a:lnTo>
                    <a:pt x="46" y="235"/>
                  </a:lnTo>
                  <a:lnTo>
                    <a:pt x="64" y="241"/>
                  </a:lnTo>
                  <a:lnTo>
                    <a:pt x="84" y="244"/>
                  </a:lnTo>
                  <a:lnTo>
                    <a:pt x="104" y="246"/>
                  </a:lnTo>
                  <a:close/>
                </a:path>
              </a:pathLst>
            </a:custGeom>
            <a:solidFill>
              <a:srgbClr val="FF0000"/>
            </a:solidFill>
            <a:ln>
              <a:noFill/>
            </a:ln>
          </p:spPr>
          <p:txBody>
            <a:bodyPr/>
            <a:lstStyle/>
            <a:p>
              <a:endParaRPr lang="en-GB"/>
            </a:p>
          </p:txBody>
        </p:sp>
        <p:sp>
          <p:nvSpPr>
            <p:cNvPr id="118" name="Freeform 1490"/>
            <p:cNvSpPr>
              <a:spLocks/>
            </p:cNvSpPr>
            <p:nvPr/>
          </p:nvSpPr>
          <p:spPr bwMode="auto">
            <a:xfrm>
              <a:off x="6449882" y="3537995"/>
              <a:ext cx="67061" cy="44450"/>
            </a:xfrm>
            <a:custGeom>
              <a:avLst/>
              <a:gdLst>
                <a:gd name="T0" fmla="*/ 28 w 122"/>
                <a:gd name="T1" fmla="*/ 4 h 88"/>
                <a:gd name="T2" fmla="*/ 28 w 122"/>
                <a:gd name="T3" fmla="*/ 6 h 88"/>
                <a:gd name="T4" fmla="*/ 27 w 122"/>
                <a:gd name="T5" fmla="*/ 8 h 88"/>
                <a:gd name="T6" fmla="*/ 27 w 122"/>
                <a:gd name="T7" fmla="*/ 10 h 88"/>
                <a:gd name="T8" fmla="*/ 25 w 122"/>
                <a:gd name="T9" fmla="*/ 11 h 88"/>
                <a:gd name="T10" fmla="*/ 24 w 122"/>
                <a:gd name="T11" fmla="*/ 13 h 88"/>
                <a:gd name="T12" fmla="*/ 22 w 122"/>
                <a:gd name="T13" fmla="*/ 14 h 88"/>
                <a:gd name="T14" fmla="*/ 20 w 122"/>
                <a:gd name="T15" fmla="*/ 16 h 88"/>
                <a:gd name="T16" fmla="*/ 19 w 122"/>
                <a:gd name="T17" fmla="*/ 17 h 88"/>
                <a:gd name="T18" fmla="*/ 17 w 122"/>
                <a:gd name="T19" fmla="*/ 18 h 88"/>
                <a:gd name="T20" fmla="*/ 14 w 122"/>
                <a:gd name="T21" fmla="*/ 18 h 88"/>
                <a:gd name="T22" fmla="*/ 12 w 122"/>
                <a:gd name="T23" fmla="*/ 19 h 88"/>
                <a:gd name="T24" fmla="*/ 10 w 122"/>
                <a:gd name="T25" fmla="*/ 20 h 88"/>
                <a:gd name="T26" fmla="*/ 7 w 122"/>
                <a:gd name="T27" fmla="*/ 21 h 88"/>
                <a:gd name="T28" fmla="*/ 4 w 122"/>
                <a:gd name="T29" fmla="*/ 21 h 88"/>
                <a:gd name="T30" fmla="*/ 1 w 122"/>
                <a:gd name="T31" fmla="*/ 21 h 88"/>
                <a:gd name="T32" fmla="*/ 0 w 122"/>
                <a:gd name="T33" fmla="*/ 28 h 88"/>
                <a:gd name="T34" fmla="*/ 4 w 122"/>
                <a:gd name="T35" fmla="*/ 28 h 88"/>
                <a:gd name="T36" fmla="*/ 8 w 122"/>
                <a:gd name="T37" fmla="*/ 28 h 88"/>
                <a:gd name="T38" fmla="*/ 12 w 122"/>
                <a:gd name="T39" fmla="*/ 27 h 88"/>
                <a:gd name="T40" fmla="*/ 15 w 122"/>
                <a:gd name="T41" fmla="*/ 26 h 88"/>
                <a:gd name="T42" fmla="*/ 19 w 122"/>
                <a:gd name="T43" fmla="*/ 25 h 88"/>
                <a:gd name="T44" fmla="*/ 22 w 122"/>
                <a:gd name="T45" fmla="*/ 24 h 88"/>
                <a:gd name="T46" fmla="*/ 25 w 122"/>
                <a:gd name="T47" fmla="*/ 23 h 88"/>
                <a:gd name="T48" fmla="*/ 27 w 122"/>
                <a:gd name="T49" fmla="*/ 21 h 88"/>
                <a:gd name="T50" fmla="*/ 30 w 122"/>
                <a:gd name="T51" fmla="*/ 19 h 88"/>
                <a:gd name="T52" fmla="*/ 32 w 122"/>
                <a:gd name="T53" fmla="*/ 18 h 88"/>
                <a:gd name="T54" fmla="*/ 35 w 122"/>
                <a:gd name="T55" fmla="*/ 16 h 88"/>
                <a:gd name="T56" fmla="*/ 36 w 122"/>
                <a:gd name="T57" fmla="*/ 13 h 88"/>
                <a:gd name="T58" fmla="*/ 37 w 122"/>
                <a:gd name="T59" fmla="*/ 11 h 88"/>
                <a:gd name="T60" fmla="*/ 38 w 122"/>
                <a:gd name="T61" fmla="*/ 9 h 88"/>
                <a:gd name="T62" fmla="*/ 39 w 122"/>
                <a:gd name="T63" fmla="*/ 6 h 88"/>
                <a:gd name="T64" fmla="*/ 39 w 122"/>
                <a:gd name="T65" fmla="*/ 4 h 88"/>
                <a:gd name="T66" fmla="*/ 39 w 122"/>
                <a:gd name="T67" fmla="*/ 3 h 88"/>
                <a:gd name="T68" fmla="*/ 38 w 122"/>
                <a:gd name="T69" fmla="*/ 2 h 88"/>
                <a:gd name="T70" fmla="*/ 38 w 122"/>
                <a:gd name="T71" fmla="*/ 1 h 88"/>
                <a:gd name="T72" fmla="*/ 37 w 122"/>
                <a:gd name="T73" fmla="*/ 1 h 88"/>
                <a:gd name="T74" fmla="*/ 36 w 122"/>
                <a:gd name="T75" fmla="*/ 0 h 88"/>
                <a:gd name="T76" fmla="*/ 35 w 122"/>
                <a:gd name="T77" fmla="*/ 0 h 88"/>
                <a:gd name="T78" fmla="*/ 35 w 122"/>
                <a:gd name="T79" fmla="*/ 0 h 88"/>
                <a:gd name="T80" fmla="*/ 34 w 122"/>
                <a:gd name="T81" fmla="*/ 0 h 88"/>
                <a:gd name="T82" fmla="*/ 32 w 122"/>
                <a:gd name="T83" fmla="*/ 0 h 88"/>
                <a:gd name="T84" fmla="*/ 31 w 122"/>
                <a:gd name="T85" fmla="*/ 0 h 88"/>
                <a:gd name="T86" fmla="*/ 30 w 122"/>
                <a:gd name="T87" fmla="*/ 0 h 88"/>
                <a:gd name="T88" fmla="*/ 30 w 122"/>
                <a:gd name="T89" fmla="*/ 1 h 88"/>
                <a:gd name="T90" fmla="*/ 29 w 122"/>
                <a:gd name="T91" fmla="*/ 1 h 88"/>
                <a:gd name="T92" fmla="*/ 28 w 122"/>
                <a:gd name="T93" fmla="*/ 2 h 88"/>
                <a:gd name="T94" fmla="*/ 28 w 122"/>
                <a:gd name="T95" fmla="*/ 3 h 88"/>
                <a:gd name="T96" fmla="*/ 28 w 122"/>
                <a:gd name="T97" fmla="*/ 4 h 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 h="88">
                  <a:moveTo>
                    <a:pt x="87" y="11"/>
                  </a:moveTo>
                  <a:lnTo>
                    <a:pt x="87" y="14"/>
                  </a:lnTo>
                  <a:lnTo>
                    <a:pt x="87" y="17"/>
                  </a:lnTo>
                  <a:lnTo>
                    <a:pt x="87" y="20"/>
                  </a:lnTo>
                  <a:lnTo>
                    <a:pt x="86" y="23"/>
                  </a:lnTo>
                  <a:lnTo>
                    <a:pt x="85" y="25"/>
                  </a:lnTo>
                  <a:lnTo>
                    <a:pt x="84" y="28"/>
                  </a:lnTo>
                  <a:lnTo>
                    <a:pt x="83" y="31"/>
                  </a:lnTo>
                  <a:lnTo>
                    <a:pt x="80" y="33"/>
                  </a:lnTo>
                  <a:lnTo>
                    <a:pt x="78" y="35"/>
                  </a:lnTo>
                  <a:lnTo>
                    <a:pt x="77" y="38"/>
                  </a:lnTo>
                  <a:lnTo>
                    <a:pt x="75" y="41"/>
                  </a:lnTo>
                  <a:lnTo>
                    <a:pt x="72" y="42"/>
                  </a:lnTo>
                  <a:lnTo>
                    <a:pt x="70" y="45"/>
                  </a:lnTo>
                  <a:lnTo>
                    <a:pt x="68" y="46"/>
                  </a:lnTo>
                  <a:lnTo>
                    <a:pt x="64" y="49"/>
                  </a:lnTo>
                  <a:lnTo>
                    <a:pt x="62" y="51"/>
                  </a:lnTo>
                  <a:lnTo>
                    <a:pt x="59" y="52"/>
                  </a:lnTo>
                  <a:lnTo>
                    <a:pt x="55" y="54"/>
                  </a:lnTo>
                  <a:lnTo>
                    <a:pt x="52" y="55"/>
                  </a:lnTo>
                  <a:lnTo>
                    <a:pt x="49" y="57"/>
                  </a:lnTo>
                  <a:lnTo>
                    <a:pt x="45" y="58"/>
                  </a:lnTo>
                  <a:lnTo>
                    <a:pt x="42" y="60"/>
                  </a:lnTo>
                  <a:lnTo>
                    <a:pt x="38" y="61"/>
                  </a:lnTo>
                  <a:lnTo>
                    <a:pt x="34" y="62"/>
                  </a:lnTo>
                  <a:lnTo>
                    <a:pt x="30" y="63"/>
                  </a:lnTo>
                  <a:lnTo>
                    <a:pt x="26" y="63"/>
                  </a:lnTo>
                  <a:lnTo>
                    <a:pt x="21" y="65"/>
                  </a:lnTo>
                  <a:lnTo>
                    <a:pt x="18" y="65"/>
                  </a:lnTo>
                  <a:lnTo>
                    <a:pt x="13" y="66"/>
                  </a:lnTo>
                  <a:lnTo>
                    <a:pt x="9" y="66"/>
                  </a:lnTo>
                  <a:lnTo>
                    <a:pt x="4" y="66"/>
                  </a:lnTo>
                  <a:lnTo>
                    <a:pt x="0" y="67"/>
                  </a:lnTo>
                  <a:lnTo>
                    <a:pt x="0" y="88"/>
                  </a:lnTo>
                  <a:lnTo>
                    <a:pt x="7" y="88"/>
                  </a:lnTo>
                  <a:lnTo>
                    <a:pt x="12" y="88"/>
                  </a:lnTo>
                  <a:lnTo>
                    <a:pt x="18" y="87"/>
                  </a:lnTo>
                  <a:lnTo>
                    <a:pt x="25" y="87"/>
                  </a:lnTo>
                  <a:lnTo>
                    <a:pt x="29" y="86"/>
                  </a:lnTo>
                  <a:lnTo>
                    <a:pt x="36" y="85"/>
                  </a:lnTo>
                  <a:lnTo>
                    <a:pt x="42" y="84"/>
                  </a:lnTo>
                  <a:lnTo>
                    <a:pt x="47" y="83"/>
                  </a:lnTo>
                  <a:lnTo>
                    <a:pt x="52" y="82"/>
                  </a:lnTo>
                  <a:lnTo>
                    <a:pt x="58" y="79"/>
                  </a:lnTo>
                  <a:lnTo>
                    <a:pt x="62" y="78"/>
                  </a:lnTo>
                  <a:lnTo>
                    <a:pt x="68" y="76"/>
                  </a:lnTo>
                  <a:lnTo>
                    <a:pt x="72" y="74"/>
                  </a:lnTo>
                  <a:lnTo>
                    <a:pt x="77" y="71"/>
                  </a:lnTo>
                  <a:lnTo>
                    <a:pt x="81" y="69"/>
                  </a:lnTo>
                  <a:lnTo>
                    <a:pt x="86" y="67"/>
                  </a:lnTo>
                  <a:lnTo>
                    <a:pt x="89" y="63"/>
                  </a:lnTo>
                  <a:lnTo>
                    <a:pt x="94" y="61"/>
                  </a:lnTo>
                  <a:lnTo>
                    <a:pt x="97" y="58"/>
                  </a:lnTo>
                  <a:lnTo>
                    <a:pt x="101" y="55"/>
                  </a:lnTo>
                  <a:lnTo>
                    <a:pt x="104" y="52"/>
                  </a:lnTo>
                  <a:lnTo>
                    <a:pt x="108" y="49"/>
                  </a:lnTo>
                  <a:lnTo>
                    <a:pt x="110" y="45"/>
                  </a:lnTo>
                  <a:lnTo>
                    <a:pt x="112" y="42"/>
                  </a:lnTo>
                  <a:lnTo>
                    <a:pt x="114" y="38"/>
                  </a:lnTo>
                  <a:lnTo>
                    <a:pt x="117" y="35"/>
                  </a:lnTo>
                  <a:lnTo>
                    <a:pt x="118" y="31"/>
                  </a:lnTo>
                  <a:lnTo>
                    <a:pt x="119" y="27"/>
                  </a:lnTo>
                  <a:lnTo>
                    <a:pt x="120" y="24"/>
                  </a:lnTo>
                  <a:lnTo>
                    <a:pt x="121" y="19"/>
                  </a:lnTo>
                  <a:lnTo>
                    <a:pt x="122" y="15"/>
                  </a:lnTo>
                  <a:lnTo>
                    <a:pt x="122" y="11"/>
                  </a:lnTo>
                  <a:lnTo>
                    <a:pt x="122" y="9"/>
                  </a:lnTo>
                  <a:lnTo>
                    <a:pt x="121" y="8"/>
                  </a:lnTo>
                  <a:lnTo>
                    <a:pt x="121" y="7"/>
                  </a:lnTo>
                  <a:lnTo>
                    <a:pt x="120" y="6"/>
                  </a:lnTo>
                  <a:lnTo>
                    <a:pt x="120" y="4"/>
                  </a:lnTo>
                  <a:lnTo>
                    <a:pt x="119" y="4"/>
                  </a:lnTo>
                  <a:lnTo>
                    <a:pt x="118" y="3"/>
                  </a:lnTo>
                  <a:lnTo>
                    <a:pt x="117" y="2"/>
                  </a:lnTo>
                  <a:lnTo>
                    <a:pt x="115" y="2"/>
                  </a:lnTo>
                  <a:lnTo>
                    <a:pt x="114" y="1"/>
                  </a:lnTo>
                  <a:lnTo>
                    <a:pt x="112" y="1"/>
                  </a:lnTo>
                  <a:lnTo>
                    <a:pt x="111" y="0"/>
                  </a:lnTo>
                  <a:lnTo>
                    <a:pt x="110" y="0"/>
                  </a:lnTo>
                  <a:lnTo>
                    <a:pt x="108" y="0"/>
                  </a:lnTo>
                  <a:lnTo>
                    <a:pt x="106" y="0"/>
                  </a:lnTo>
                  <a:lnTo>
                    <a:pt x="105" y="0"/>
                  </a:lnTo>
                  <a:lnTo>
                    <a:pt x="103" y="0"/>
                  </a:lnTo>
                  <a:lnTo>
                    <a:pt x="101" y="0"/>
                  </a:lnTo>
                  <a:lnTo>
                    <a:pt x="98" y="0"/>
                  </a:lnTo>
                  <a:lnTo>
                    <a:pt x="97" y="1"/>
                  </a:lnTo>
                  <a:lnTo>
                    <a:pt x="95" y="1"/>
                  </a:lnTo>
                  <a:lnTo>
                    <a:pt x="94" y="2"/>
                  </a:lnTo>
                  <a:lnTo>
                    <a:pt x="93" y="2"/>
                  </a:lnTo>
                  <a:lnTo>
                    <a:pt x="92" y="3"/>
                  </a:lnTo>
                  <a:lnTo>
                    <a:pt x="91" y="4"/>
                  </a:lnTo>
                  <a:lnTo>
                    <a:pt x="89" y="4"/>
                  </a:lnTo>
                  <a:lnTo>
                    <a:pt x="89" y="6"/>
                  </a:lnTo>
                  <a:lnTo>
                    <a:pt x="88" y="7"/>
                  </a:lnTo>
                  <a:lnTo>
                    <a:pt x="88" y="8"/>
                  </a:lnTo>
                  <a:lnTo>
                    <a:pt x="87" y="9"/>
                  </a:lnTo>
                  <a:lnTo>
                    <a:pt x="8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491"/>
            <p:cNvSpPr>
              <a:spLocks/>
            </p:cNvSpPr>
            <p:nvPr/>
          </p:nvSpPr>
          <p:spPr bwMode="auto">
            <a:xfrm>
              <a:off x="6441285" y="3447508"/>
              <a:ext cx="75659" cy="95250"/>
            </a:xfrm>
            <a:custGeom>
              <a:avLst/>
              <a:gdLst>
                <a:gd name="T0" fmla="*/ 0 w 138"/>
                <a:gd name="T1" fmla="*/ 3 h 190"/>
                <a:gd name="T2" fmla="*/ 1 w 138"/>
                <a:gd name="T3" fmla="*/ 8 h 190"/>
                <a:gd name="T4" fmla="*/ 2 w 138"/>
                <a:gd name="T5" fmla="*/ 12 h 190"/>
                <a:gd name="T6" fmla="*/ 4 w 138"/>
                <a:gd name="T7" fmla="*/ 16 h 190"/>
                <a:gd name="T8" fmla="*/ 7 w 138"/>
                <a:gd name="T9" fmla="*/ 20 h 190"/>
                <a:gd name="T10" fmla="*/ 9 w 138"/>
                <a:gd name="T11" fmla="*/ 24 h 190"/>
                <a:gd name="T12" fmla="*/ 12 w 138"/>
                <a:gd name="T13" fmla="*/ 27 h 190"/>
                <a:gd name="T14" fmla="*/ 15 w 138"/>
                <a:gd name="T15" fmla="*/ 31 h 190"/>
                <a:gd name="T16" fmla="*/ 18 w 138"/>
                <a:gd name="T17" fmla="*/ 34 h 190"/>
                <a:gd name="T18" fmla="*/ 21 w 138"/>
                <a:gd name="T19" fmla="*/ 37 h 190"/>
                <a:gd name="T20" fmla="*/ 24 w 138"/>
                <a:gd name="T21" fmla="*/ 40 h 190"/>
                <a:gd name="T22" fmla="*/ 26 w 138"/>
                <a:gd name="T23" fmla="*/ 44 h 190"/>
                <a:gd name="T24" fmla="*/ 29 w 138"/>
                <a:gd name="T25" fmla="*/ 47 h 190"/>
                <a:gd name="T26" fmla="*/ 31 w 138"/>
                <a:gd name="T27" fmla="*/ 50 h 190"/>
                <a:gd name="T28" fmla="*/ 32 w 138"/>
                <a:gd name="T29" fmla="*/ 53 h 190"/>
                <a:gd name="T30" fmla="*/ 33 w 138"/>
                <a:gd name="T31" fmla="*/ 57 h 190"/>
                <a:gd name="T32" fmla="*/ 33 w 138"/>
                <a:gd name="T33" fmla="*/ 60 h 190"/>
                <a:gd name="T34" fmla="*/ 44 w 138"/>
                <a:gd name="T35" fmla="*/ 58 h 190"/>
                <a:gd name="T36" fmla="*/ 43 w 138"/>
                <a:gd name="T37" fmla="*/ 54 h 190"/>
                <a:gd name="T38" fmla="*/ 42 w 138"/>
                <a:gd name="T39" fmla="*/ 50 h 190"/>
                <a:gd name="T40" fmla="*/ 40 w 138"/>
                <a:gd name="T41" fmla="*/ 46 h 190"/>
                <a:gd name="T42" fmla="*/ 38 w 138"/>
                <a:gd name="T43" fmla="*/ 42 h 190"/>
                <a:gd name="T44" fmla="*/ 35 w 138"/>
                <a:gd name="T45" fmla="*/ 39 h 190"/>
                <a:gd name="T46" fmla="*/ 32 w 138"/>
                <a:gd name="T47" fmla="*/ 35 h 190"/>
                <a:gd name="T48" fmla="*/ 29 w 138"/>
                <a:gd name="T49" fmla="*/ 32 h 190"/>
                <a:gd name="T50" fmla="*/ 26 w 138"/>
                <a:gd name="T51" fmla="*/ 29 h 190"/>
                <a:gd name="T52" fmla="*/ 24 w 138"/>
                <a:gd name="T53" fmla="*/ 25 h 190"/>
                <a:gd name="T54" fmla="*/ 21 w 138"/>
                <a:gd name="T55" fmla="*/ 22 h 190"/>
                <a:gd name="T56" fmla="*/ 18 w 138"/>
                <a:gd name="T57" fmla="*/ 19 h 190"/>
                <a:gd name="T58" fmla="*/ 16 w 138"/>
                <a:gd name="T59" fmla="*/ 16 h 190"/>
                <a:gd name="T60" fmla="*/ 14 w 138"/>
                <a:gd name="T61" fmla="*/ 12 h 190"/>
                <a:gd name="T62" fmla="*/ 12 w 138"/>
                <a:gd name="T63" fmla="*/ 9 h 190"/>
                <a:gd name="T64" fmla="*/ 11 w 138"/>
                <a:gd name="T65" fmla="*/ 5 h 190"/>
                <a:gd name="T66" fmla="*/ 0 w 138"/>
                <a:gd name="T67" fmla="*/ 3 h 190"/>
                <a:gd name="T68" fmla="*/ 11 w 138"/>
                <a:gd name="T69" fmla="*/ 3 h 190"/>
                <a:gd name="T70" fmla="*/ 11 w 138"/>
                <a:gd name="T71" fmla="*/ 2 h 190"/>
                <a:gd name="T72" fmla="*/ 10 w 138"/>
                <a:gd name="T73" fmla="*/ 1 h 190"/>
                <a:gd name="T74" fmla="*/ 9 w 138"/>
                <a:gd name="T75" fmla="*/ 1 h 190"/>
                <a:gd name="T76" fmla="*/ 8 w 138"/>
                <a:gd name="T77" fmla="*/ 0 h 190"/>
                <a:gd name="T78" fmla="*/ 8 w 138"/>
                <a:gd name="T79" fmla="*/ 0 h 190"/>
                <a:gd name="T80" fmla="*/ 6 w 138"/>
                <a:gd name="T81" fmla="*/ 0 h 190"/>
                <a:gd name="T82" fmla="*/ 5 w 138"/>
                <a:gd name="T83" fmla="*/ 0 h 190"/>
                <a:gd name="T84" fmla="*/ 4 w 138"/>
                <a:gd name="T85" fmla="*/ 0 h 190"/>
                <a:gd name="T86" fmla="*/ 4 w 138"/>
                <a:gd name="T87" fmla="*/ 0 h 190"/>
                <a:gd name="T88" fmla="*/ 3 w 138"/>
                <a:gd name="T89" fmla="*/ 0 h 190"/>
                <a:gd name="T90" fmla="*/ 2 w 138"/>
                <a:gd name="T91" fmla="*/ 1 h 190"/>
                <a:gd name="T92" fmla="*/ 1 w 138"/>
                <a:gd name="T93" fmla="*/ 1 h 190"/>
                <a:gd name="T94" fmla="*/ 0 w 138"/>
                <a:gd name="T95" fmla="*/ 2 h 190"/>
                <a:gd name="T96" fmla="*/ 0 w 138"/>
                <a:gd name="T97" fmla="*/ 3 h 190"/>
                <a:gd name="T98" fmla="*/ 0 w 138"/>
                <a:gd name="T99" fmla="*/ 3 h 190"/>
                <a:gd name="T100" fmla="*/ 11 w 138"/>
                <a:gd name="T101" fmla="*/ 3 h 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 h="190">
                  <a:moveTo>
                    <a:pt x="34" y="11"/>
                  </a:moveTo>
                  <a:lnTo>
                    <a:pt x="0" y="11"/>
                  </a:lnTo>
                  <a:lnTo>
                    <a:pt x="1" y="19"/>
                  </a:lnTo>
                  <a:lnTo>
                    <a:pt x="2" y="26"/>
                  </a:lnTo>
                  <a:lnTo>
                    <a:pt x="5" y="33"/>
                  </a:lnTo>
                  <a:lnTo>
                    <a:pt x="7" y="38"/>
                  </a:lnTo>
                  <a:lnTo>
                    <a:pt x="10" y="45"/>
                  </a:lnTo>
                  <a:lnTo>
                    <a:pt x="14" y="52"/>
                  </a:lnTo>
                  <a:lnTo>
                    <a:pt x="17" y="58"/>
                  </a:lnTo>
                  <a:lnTo>
                    <a:pt x="22" y="63"/>
                  </a:lnTo>
                  <a:lnTo>
                    <a:pt x="25" y="70"/>
                  </a:lnTo>
                  <a:lnTo>
                    <a:pt x="29" y="76"/>
                  </a:lnTo>
                  <a:lnTo>
                    <a:pt x="34" y="81"/>
                  </a:lnTo>
                  <a:lnTo>
                    <a:pt x="39" y="86"/>
                  </a:lnTo>
                  <a:lnTo>
                    <a:pt x="43" y="92"/>
                  </a:lnTo>
                  <a:lnTo>
                    <a:pt x="48" y="97"/>
                  </a:lnTo>
                  <a:lnTo>
                    <a:pt x="53" y="102"/>
                  </a:lnTo>
                  <a:lnTo>
                    <a:pt x="58" y="107"/>
                  </a:lnTo>
                  <a:lnTo>
                    <a:pt x="62" y="113"/>
                  </a:lnTo>
                  <a:lnTo>
                    <a:pt x="67" y="118"/>
                  </a:lnTo>
                  <a:lnTo>
                    <a:pt x="71" y="123"/>
                  </a:lnTo>
                  <a:lnTo>
                    <a:pt x="76" y="128"/>
                  </a:lnTo>
                  <a:lnTo>
                    <a:pt x="79" y="132"/>
                  </a:lnTo>
                  <a:lnTo>
                    <a:pt x="83" y="138"/>
                  </a:lnTo>
                  <a:lnTo>
                    <a:pt x="87" y="143"/>
                  </a:lnTo>
                  <a:lnTo>
                    <a:pt x="91" y="148"/>
                  </a:lnTo>
                  <a:lnTo>
                    <a:pt x="93" y="153"/>
                  </a:lnTo>
                  <a:lnTo>
                    <a:pt x="96" y="159"/>
                  </a:lnTo>
                  <a:lnTo>
                    <a:pt x="99" y="163"/>
                  </a:lnTo>
                  <a:lnTo>
                    <a:pt x="101" y="169"/>
                  </a:lnTo>
                  <a:lnTo>
                    <a:pt x="102" y="174"/>
                  </a:lnTo>
                  <a:lnTo>
                    <a:pt x="103" y="179"/>
                  </a:lnTo>
                  <a:lnTo>
                    <a:pt x="104" y="185"/>
                  </a:lnTo>
                  <a:lnTo>
                    <a:pt x="104" y="190"/>
                  </a:lnTo>
                  <a:lnTo>
                    <a:pt x="138" y="190"/>
                  </a:lnTo>
                  <a:lnTo>
                    <a:pt x="138" y="183"/>
                  </a:lnTo>
                  <a:lnTo>
                    <a:pt x="137" y="177"/>
                  </a:lnTo>
                  <a:lnTo>
                    <a:pt x="136" y="170"/>
                  </a:lnTo>
                  <a:lnTo>
                    <a:pt x="134" y="164"/>
                  </a:lnTo>
                  <a:lnTo>
                    <a:pt x="131" y="157"/>
                  </a:lnTo>
                  <a:lnTo>
                    <a:pt x="129" y="152"/>
                  </a:lnTo>
                  <a:lnTo>
                    <a:pt x="126" y="146"/>
                  </a:lnTo>
                  <a:lnTo>
                    <a:pt x="122" y="139"/>
                  </a:lnTo>
                  <a:lnTo>
                    <a:pt x="119" y="134"/>
                  </a:lnTo>
                  <a:lnTo>
                    <a:pt x="114" y="128"/>
                  </a:lnTo>
                  <a:lnTo>
                    <a:pt x="110" y="122"/>
                  </a:lnTo>
                  <a:lnTo>
                    <a:pt x="105" y="118"/>
                  </a:lnTo>
                  <a:lnTo>
                    <a:pt x="101" y="112"/>
                  </a:lnTo>
                  <a:lnTo>
                    <a:pt x="96" y="106"/>
                  </a:lnTo>
                  <a:lnTo>
                    <a:pt x="92" y="102"/>
                  </a:lnTo>
                  <a:lnTo>
                    <a:pt x="87" y="96"/>
                  </a:lnTo>
                  <a:lnTo>
                    <a:pt x="83" y="92"/>
                  </a:lnTo>
                  <a:lnTo>
                    <a:pt x="78" y="86"/>
                  </a:lnTo>
                  <a:lnTo>
                    <a:pt x="74" y="80"/>
                  </a:lnTo>
                  <a:lnTo>
                    <a:pt x="69" y="76"/>
                  </a:lnTo>
                  <a:lnTo>
                    <a:pt x="65" y="70"/>
                  </a:lnTo>
                  <a:lnTo>
                    <a:pt x="60" y="66"/>
                  </a:lnTo>
                  <a:lnTo>
                    <a:pt x="57" y="60"/>
                  </a:lnTo>
                  <a:lnTo>
                    <a:pt x="52" y="54"/>
                  </a:lnTo>
                  <a:lnTo>
                    <a:pt x="49" y="50"/>
                  </a:lnTo>
                  <a:lnTo>
                    <a:pt x="46" y="44"/>
                  </a:lnTo>
                  <a:lnTo>
                    <a:pt x="43" y="38"/>
                  </a:lnTo>
                  <a:lnTo>
                    <a:pt x="41" y="33"/>
                  </a:lnTo>
                  <a:lnTo>
                    <a:pt x="39" y="28"/>
                  </a:lnTo>
                  <a:lnTo>
                    <a:pt x="36" y="21"/>
                  </a:lnTo>
                  <a:lnTo>
                    <a:pt x="35" y="16"/>
                  </a:lnTo>
                  <a:lnTo>
                    <a:pt x="34" y="10"/>
                  </a:lnTo>
                  <a:lnTo>
                    <a:pt x="0" y="10"/>
                  </a:lnTo>
                  <a:lnTo>
                    <a:pt x="34" y="10"/>
                  </a:lnTo>
                  <a:lnTo>
                    <a:pt x="34" y="9"/>
                  </a:lnTo>
                  <a:lnTo>
                    <a:pt x="33" y="8"/>
                  </a:lnTo>
                  <a:lnTo>
                    <a:pt x="33" y="7"/>
                  </a:lnTo>
                  <a:lnTo>
                    <a:pt x="32" y="5"/>
                  </a:lnTo>
                  <a:lnTo>
                    <a:pt x="32" y="4"/>
                  </a:lnTo>
                  <a:lnTo>
                    <a:pt x="29" y="3"/>
                  </a:lnTo>
                  <a:lnTo>
                    <a:pt x="29" y="2"/>
                  </a:lnTo>
                  <a:lnTo>
                    <a:pt x="28" y="2"/>
                  </a:lnTo>
                  <a:lnTo>
                    <a:pt x="26" y="1"/>
                  </a:lnTo>
                  <a:lnTo>
                    <a:pt x="25" y="1"/>
                  </a:lnTo>
                  <a:lnTo>
                    <a:pt x="24" y="1"/>
                  </a:lnTo>
                  <a:lnTo>
                    <a:pt x="22" y="0"/>
                  </a:lnTo>
                  <a:lnTo>
                    <a:pt x="20" y="0"/>
                  </a:lnTo>
                  <a:lnTo>
                    <a:pt x="19" y="0"/>
                  </a:lnTo>
                  <a:lnTo>
                    <a:pt x="17" y="0"/>
                  </a:lnTo>
                  <a:lnTo>
                    <a:pt x="16" y="0"/>
                  </a:lnTo>
                  <a:lnTo>
                    <a:pt x="14" y="0"/>
                  </a:lnTo>
                  <a:lnTo>
                    <a:pt x="12" y="0"/>
                  </a:lnTo>
                  <a:lnTo>
                    <a:pt x="11" y="1"/>
                  </a:lnTo>
                  <a:lnTo>
                    <a:pt x="9" y="1"/>
                  </a:lnTo>
                  <a:lnTo>
                    <a:pt x="8" y="1"/>
                  </a:lnTo>
                  <a:lnTo>
                    <a:pt x="7" y="2"/>
                  </a:lnTo>
                  <a:lnTo>
                    <a:pt x="6" y="2"/>
                  </a:lnTo>
                  <a:lnTo>
                    <a:pt x="3" y="3"/>
                  </a:lnTo>
                  <a:lnTo>
                    <a:pt x="2" y="4"/>
                  </a:lnTo>
                  <a:lnTo>
                    <a:pt x="1" y="5"/>
                  </a:lnTo>
                  <a:lnTo>
                    <a:pt x="0" y="7"/>
                  </a:lnTo>
                  <a:lnTo>
                    <a:pt x="0" y="8"/>
                  </a:lnTo>
                  <a:lnTo>
                    <a:pt x="0" y="9"/>
                  </a:lnTo>
                  <a:lnTo>
                    <a:pt x="0" y="10"/>
                  </a:lnTo>
                  <a:lnTo>
                    <a:pt x="0" y="11"/>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492"/>
            <p:cNvSpPr>
              <a:spLocks/>
            </p:cNvSpPr>
            <p:nvPr/>
          </p:nvSpPr>
          <p:spPr bwMode="auto">
            <a:xfrm>
              <a:off x="6384541" y="3452270"/>
              <a:ext cx="77378" cy="96838"/>
            </a:xfrm>
            <a:custGeom>
              <a:avLst/>
              <a:gdLst>
                <a:gd name="T0" fmla="*/ 11 w 138"/>
                <a:gd name="T1" fmla="*/ 56 h 193"/>
                <a:gd name="T2" fmla="*/ 12 w 138"/>
                <a:gd name="T3" fmla="*/ 52 h 193"/>
                <a:gd name="T4" fmla="*/ 13 w 138"/>
                <a:gd name="T5" fmla="*/ 49 h 193"/>
                <a:gd name="T6" fmla="*/ 15 w 138"/>
                <a:gd name="T7" fmla="*/ 46 h 193"/>
                <a:gd name="T8" fmla="*/ 17 w 138"/>
                <a:gd name="T9" fmla="*/ 42 h 193"/>
                <a:gd name="T10" fmla="*/ 19 w 138"/>
                <a:gd name="T11" fmla="*/ 39 h 193"/>
                <a:gd name="T12" fmla="*/ 22 w 138"/>
                <a:gd name="T13" fmla="*/ 36 h 193"/>
                <a:gd name="T14" fmla="*/ 25 w 138"/>
                <a:gd name="T15" fmla="*/ 33 h 193"/>
                <a:gd name="T16" fmla="*/ 28 w 138"/>
                <a:gd name="T17" fmla="*/ 29 h 193"/>
                <a:gd name="T18" fmla="*/ 31 w 138"/>
                <a:gd name="T19" fmla="*/ 26 h 193"/>
                <a:gd name="T20" fmla="*/ 34 w 138"/>
                <a:gd name="T21" fmla="*/ 22 h 193"/>
                <a:gd name="T22" fmla="*/ 37 w 138"/>
                <a:gd name="T23" fmla="*/ 19 h 193"/>
                <a:gd name="T24" fmla="*/ 39 w 138"/>
                <a:gd name="T25" fmla="*/ 15 h 193"/>
                <a:gd name="T26" fmla="*/ 42 w 138"/>
                <a:gd name="T27" fmla="*/ 11 h 193"/>
                <a:gd name="T28" fmla="*/ 43 w 138"/>
                <a:gd name="T29" fmla="*/ 7 h 193"/>
                <a:gd name="T30" fmla="*/ 45 w 138"/>
                <a:gd name="T31" fmla="*/ 3 h 193"/>
                <a:gd name="T32" fmla="*/ 34 w 138"/>
                <a:gd name="T33" fmla="*/ 0 h 193"/>
                <a:gd name="T34" fmla="*/ 33 w 138"/>
                <a:gd name="T35" fmla="*/ 4 h 193"/>
                <a:gd name="T36" fmla="*/ 32 w 138"/>
                <a:gd name="T37" fmla="*/ 8 h 193"/>
                <a:gd name="T38" fmla="*/ 30 w 138"/>
                <a:gd name="T39" fmla="*/ 11 h 193"/>
                <a:gd name="T40" fmla="*/ 28 w 138"/>
                <a:gd name="T41" fmla="*/ 14 h 193"/>
                <a:gd name="T42" fmla="*/ 25 w 138"/>
                <a:gd name="T43" fmla="*/ 17 h 193"/>
                <a:gd name="T44" fmla="*/ 23 w 138"/>
                <a:gd name="T45" fmla="*/ 21 h 193"/>
                <a:gd name="T46" fmla="*/ 20 w 138"/>
                <a:gd name="T47" fmla="*/ 24 h 193"/>
                <a:gd name="T48" fmla="*/ 17 w 138"/>
                <a:gd name="T49" fmla="*/ 27 h 193"/>
                <a:gd name="T50" fmla="*/ 14 w 138"/>
                <a:gd name="T51" fmla="*/ 31 h 193"/>
                <a:gd name="T52" fmla="*/ 11 w 138"/>
                <a:gd name="T53" fmla="*/ 34 h 193"/>
                <a:gd name="T54" fmla="*/ 8 w 138"/>
                <a:gd name="T55" fmla="*/ 38 h 193"/>
                <a:gd name="T56" fmla="*/ 6 w 138"/>
                <a:gd name="T57" fmla="*/ 41 h 193"/>
                <a:gd name="T58" fmla="*/ 3 w 138"/>
                <a:gd name="T59" fmla="*/ 45 h 193"/>
                <a:gd name="T60" fmla="*/ 1 w 138"/>
                <a:gd name="T61" fmla="*/ 49 h 193"/>
                <a:gd name="T62" fmla="*/ 0 w 138"/>
                <a:gd name="T63" fmla="*/ 53 h 193"/>
                <a:gd name="T64" fmla="*/ 0 w 138"/>
                <a:gd name="T65" fmla="*/ 57 h 193"/>
                <a:gd name="T66" fmla="*/ 0 w 138"/>
                <a:gd name="T67" fmla="*/ 58 h 193"/>
                <a:gd name="T68" fmla="*/ 0 w 138"/>
                <a:gd name="T69" fmla="*/ 59 h 193"/>
                <a:gd name="T70" fmla="*/ 1 w 138"/>
                <a:gd name="T71" fmla="*/ 59 h 193"/>
                <a:gd name="T72" fmla="*/ 1 w 138"/>
                <a:gd name="T73" fmla="*/ 60 h 193"/>
                <a:gd name="T74" fmla="*/ 3 w 138"/>
                <a:gd name="T75" fmla="*/ 60 h 193"/>
                <a:gd name="T76" fmla="*/ 3 w 138"/>
                <a:gd name="T77" fmla="*/ 60 h 193"/>
                <a:gd name="T78" fmla="*/ 4 w 138"/>
                <a:gd name="T79" fmla="*/ 60 h 193"/>
                <a:gd name="T80" fmla="*/ 6 w 138"/>
                <a:gd name="T81" fmla="*/ 61 h 193"/>
                <a:gd name="T82" fmla="*/ 7 w 138"/>
                <a:gd name="T83" fmla="*/ 60 h 193"/>
                <a:gd name="T84" fmla="*/ 8 w 138"/>
                <a:gd name="T85" fmla="*/ 60 h 193"/>
                <a:gd name="T86" fmla="*/ 8 w 138"/>
                <a:gd name="T87" fmla="*/ 60 h 193"/>
                <a:gd name="T88" fmla="*/ 9 w 138"/>
                <a:gd name="T89" fmla="*/ 60 h 193"/>
                <a:gd name="T90" fmla="*/ 10 w 138"/>
                <a:gd name="T91" fmla="*/ 59 h 193"/>
                <a:gd name="T92" fmla="*/ 11 w 138"/>
                <a:gd name="T93" fmla="*/ 59 h 193"/>
                <a:gd name="T94" fmla="*/ 11 w 138"/>
                <a:gd name="T95" fmla="*/ 58 h 193"/>
                <a:gd name="T96" fmla="*/ 11 w 138"/>
                <a:gd name="T97" fmla="*/ 57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8" h="193">
                  <a:moveTo>
                    <a:pt x="34" y="181"/>
                  </a:moveTo>
                  <a:lnTo>
                    <a:pt x="34" y="176"/>
                  </a:lnTo>
                  <a:lnTo>
                    <a:pt x="35" y="170"/>
                  </a:lnTo>
                  <a:lnTo>
                    <a:pt x="36" y="164"/>
                  </a:lnTo>
                  <a:lnTo>
                    <a:pt x="37" y="159"/>
                  </a:lnTo>
                  <a:lnTo>
                    <a:pt x="39" y="154"/>
                  </a:lnTo>
                  <a:lnTo>
                    <a:pt x="42" y="148"/>
                  </a:lnTo>
                  <a:lnTo>
                    <a:pt x="45" y="144"/>
                  </a:lnTo>
                  <a:lnTo>
                    <a:pt x="47" y="138"/>
                  </a:lnTo>
                  <a:lnTo>
                    <a:pt x="51" y="134"/>
                  </a:lnTo>
                  <a:lnTo>
                    <a:pt x="55" y="128"/>
                  </a:lnTo>
                  <a:lnTo>
                    <a:pt x="59" y="123"/>
                  </a:lnTo>
                  <a:lnTo>
                    <a:pt x="63" y="118"/>
                  </a:lnTo>
                  <a:lnTo>
                    <a:pt x="68" y="113"/>
                  </a:lnTo>
                  <a:lnTo>
                    <a:pt x="72" y="109"/>
                  </a:lnTo>
                  <a:lnTo>
                    <a:pt x="77" y="103"/>
                  </a:lnTo>
                  <a:lnTo>
                    <a:pt x="80" y="98"/>
                  </a:lnTo>
                  <a:lnTo>
                    <a:pt x="86" y="93"/>
                  </a:lnTo>
                  <a:lnTo>
                    <a:pt x="90" y="87"/>
                  </a:lnTo>
                  <a:lnTo>
                    <a:pt x="95" y="83"/>
                  </a:lnTo>
                  <a:lnTo>
                    <a:pt x="99" y="77"/>
                  </a:lnTo>
                  <a:lnTo>
                    <a:pt x="104" y="71"/>
                  </a:lnTo>
                  <a:lnTo>
                    <a:pt x="109" y="66"/>
                  </a:lnTo>
                  <a:lnTo>
                    <a:pt x="113" y="60"/>
                  </a:lnTo>
                  <a:lnTo>
                    <a:pt x="118" y="54"/>
                  </a:lnTo>
                  <a:lnTo>
                    <a:pt x="121" y="49"/>
                  </a:lnTo>
                  <a:lnTo>
                    <a:pt x="124" y="42"/>
                  </a:lnTo>
                  <a:lnTo>
                    <a:pt x="128" y="36"/>
                  </a:lnTo>
                  <a:lnTo>
                    <a:pt x="131" y="29"/>
                  </a:lnTo>
                  <a:lnTo>
                    <a:pt x="133" y="23"/>
                  </a:lnTo>
                  <a:lnTo>
                    <a:pt x="136" y="16"/>
                  </a:lnTo>
                  <a:lnTo>
                    <a:pt x="137" y="9"/>
                  </a:lnTo>
                  <a:lnTo>
                    <a:pt x="138" y="2"/>
                  </a:lnTo>
                  <a:lnTo>
                    <a:pt x="104" y="0"/>
                  </a:lnTo>
                  <a:lnTo>
                    <a:pt x="103" y="7"/>
                  </a:lnTo>
                  <a:lnTo>
                    <a:pt x="102" y="12"/>
                  </a:lnTo>
                  <a:lnTo>
                    <a:pt x="101" y="18"/>
                  </a:lnTo>
                  <a:lnTo>
                    <a:pt x="98" y="24"/>
                  </a:lnTo>
                  <a:lnTo>
                    <a:pt x="96" y="29"/>
                  </a:lnTo>
                  <a:lnTo>
                    <a:pt x="93" y="35"/>
                  </a:lnTo>
                  <a:lnTo>
                    <a:pt x="89" y="40"/>
                  </a:lnTo>
                  <a:lnTo>
                    <a:pt x="86" y="45"/>
                  </a:lnTo>
                  <a:lnTo>
                    <a:pt x="82" y="51"/>
                  </a:lnTo>
                  <a:lnTo>
                    <a:pt x="78" y="55"/>
                  </a:lnTo>
                  <a:lnTo>
                    <a:pt x="73" y="61"/>
                  </a:lnTo>
                  <a:lnTo>
                    <a:pt x="70" y="66"/>
                  </a:lnTo>
                  <a:lnTo>
                    <a:pt x="65" y="71"/>
                  </a:lnTo>
                  <a:lnTo>
                    <a:pt x="61" y="76"/>
                  </a:lnTo>
                  <a:lnTo>
                    <a:pt x="55" y="81"/>
                  </a:lnTo>
                  <a:lnTo>
                    <a:pt x="51" y="86"/>
                  </a:lnTo>
                  <a:lnTo>
                    <a:pt x="46" y="92"/>
                  </a:lnTo>
                  <a:lnTo>
                    <a:pt x="42" y="97"/>
                  </a:lnTo>
                  <a:lnTo>
                    <a:pt x="37" y="103"/>
                  </a:lnTo>
                  <a:lnTo>
                    <a:pt x="33" y="108"/>
                  </a:lnTo>
                  <a:lnTo>
                    <a:pt x="28" y="113"/>
                  </a:lnTo>
                  <a:lnTo>
                    <a:pt x="23" y="119"/>
                  </a:lnTo>
                  <a:lnTo>
                    <a:pt x="20" y="125"/>
                  </a:lnTo>
                  <a:lnTo>
                    <a:pt x="17" y="130"/>
                  </a:lnTo>
                  <a:lnTo>
                    <a:pt x="12" y="136"/>
                  </a:lnTo>
                  <a:lnTo>
                    <a:pt x="10" y="142"/>
                  </a:lnTo>
                  <a:lnTo>
                    <a:pt x="6" y="148"/>
                  </a:lnTo>
                  <a:lnTo>
                    <a:pt x="4" y="154"/>
                  </a:lnTo>
                  <a:lnTo>
                    <a:pt x="2" y="161"/>
                  </a:lnTo>
                  <a:lnTo>
                    <a:pt x="1" y="168"/>
                  </a:lnTo>
                  <a:lnTo>
                    <a:pt x="0" y="174"/>
                  </a:lnTo>
                  <a:lnTo>
                    <a:pt x="0" y="181"/>
                  </a:lnTo>
                  <a:lnTo>
                    <a:pt x="0" y="182"/>
                  </a:lnTo>
                  <a:lnTo>
                    <a:pt x="0" y="184"/>
                  </a:lnTo>
                  <a:lnTo>
                    <a:pt x="1" y="185"/>
                  </a:lnTo>
                  <a:lnTo>
                    <a:pt x="1" y="186"/>
                  </a:lnTo>
                  <a:lnTo>
                    <a:pt x="2" y="187"/>
                  </a:lnTo>
                  <a:lnTo>
                    <a:pt x="3" y="188"/>
                  </a:lnTo>
                  <a:lnTo>
                    <a:pt x="4" y="188"/>
                  </a:lnTo>
                  <a:lnTo>
                    <a:pt x="4" y="189"/>
                  </a:lnTo>
                  <a:lnTo>
                    <a:pt x="6" y="190"/>
                  </a:lnTo>
                  <a:lnTo>
                    <a:pt x="8" y="190"/>
                  </a:lnTo>
                  <a:lnTo>
                    <a:pt x="9" y="190"/>
                  </a:lnTo>
                  <a:lnTo>
                    <a:pt x="10" y="191"/>
                  </a:lnTo>
                  <a:lnTo>
                    <a:pt x="12" y="191"/>
                  </a:lnTo>
                  <a:lnTo>
                    <a:pt x="13" y="191"/>
                  </a:lnTo>
                  <a:lnTo>
                    <a:pt x="14" y="191"/>
                  </a:lnTo>
                  <a:lnTo>
                    <a:pt x="17" y="193"/>
                  </a:lnTo>
                  <a:lnTo>
                    <a:pt x="18" y="191"/>
                  </a:lnTo>
                  <a:lnTo>
                    <a:pt x="20" y="191"/>
                  </a:lnTo>
                  <a:lnTo>
                    <a:pt x="21" y="191"/>
                  </a:lnTo>
                  <a:lnTo>
                    <a:pt x="23" y="191"/>
                  </a:lnTo>
                  <a:lnTo>
                    <a:pt x="25" y="190"/>
                  </a:lnTo>
                  <a:lnTo>
                    <a:pt x="26" y="190"/>
                  </a:lnTo>
                  <a:lnTo>
                    <a:pt x="27" y="190"/>
                  </a:lnTo>
                  <a:lnTo>
                    <a:pt x="28" y="189"/>
                  </a:lnTo>
                  <a:lnTo>
                    <a:pt x="29" y="188"/>
                  </a:lnTo>
                  <a:lnTo>
                    <a:pt x="30" y="188"/>
                  </a:lnTo>
                  <a:lnTo>
                    <a:pt x="31" y="187"/>
                  </a:lnTo>
                  <a:lnTo>
                    <a:pt x="33" y="186"/>
                  </a:lnTo>
                  <a:lnTo>
                    <a:pt x="33" y="185"/>
                  </a:lnTo>
                  <a:lnTo>
                    <a:pt x="34" y="184"/>
                  </a:lnTo>
                  <a:lnTo>
                    <a:pt x="34" y="182"/>
                  </a:lnTo>
                  <a:lnTo>
                    <a:pt x="34"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493"/>
            <p:cNvSpPr>
              <a:spLocks/>
            </p:cNvSpPr>
            <p:nvPr/>
          </p:nvSpPr>
          <p:spPr bwMode="auto">
            <a:xfrm>
              <a:off x="6384541" y="3544345"/>
              <a:ext cx="77378" cy="38100"/>
            </a:xfrm>
            <a:custGeom>
              <a:avLst/>
              <a:gdLst>
                <a:gd name="T0" fmla="*/ 39 w 138"/>
                <a:gd name="T1" fmla="*/ 17 h 77"/>
                <a:gd name="T2" fmla="*/ 37 w 138"/>
                <a:gd name="T3" fmla="*/ 17 h 77"/>
                <a:gd name="T4" fmla="*/ 34 w 138"/>
                <a:gd name="T5" fmla="*/ 17 h 77"/>
                <a:gd name="T6" fmla="*/ 31 w 138"/>
                <a:gd name="T7" fmla="*/ 17 h 77"/>
                <a:gd name="T8" fmla="*/ 28 w 138"/>
                <a:gd name="T9" fmla="*/ 16 h 77"/>
                <a:gd name="T10" fmla="*/ 26 w 138"/>
                <a:gd name="T11" fmla="*/ 15 h 77"/>
                <a:gd name="T12" fmla="*/ 24 w 138"/>
                <a:gd name="T13" fmla="*/ 14 h 77"/>
                <a:gd name="T14" fmla="*/ 21 w 138"/>
                <a:gd name="T15" fmla="*/ 13 h 77"/>
                <a:gd name="T16" fmla="*/ 20 w 138"/>
                <a:gd name="T17" fmla="*/ 12 h 77"/>
                <a:gd name="T18" fmla="*/ 18 w 138"/>
                <a:gd name="T19" fmla="*/ 11 h 77"/>
                <a:gd name="T20" fmla="*/ 16 w 138"/>
                <a:gd name="T21" fmla="*/ 10 h 77"/>
                <a:gd name="T22" fmla="*/ 14 w 138"/>
                <a:gd name="T23" fmla="*/ 9 h 77"/>
                <a:gd name="T24" fmla="*/ 13 w 138"/>
                <a:gd name="T25" fmla="*/ 7 h 77"/>
                <a:gd name="T26" fmla="*/ 12 w 138"/>
                <a:gd name="T27" fmla="*/ 5 h 77"/>
                <a:gd name="T28" fmla="*/ 12 w 138"/>
                <a:gd name="T29" fmla="*/ 4 h 77"/>
                <a:gd name="T30" fmla="*/ 11 w 138"/>
                <a:gd name="T31" fmla="*/ 2 h 77"/>
                <a:gd name="T32" fmla="*/ 11 w 138"/>
                <a:gd name="T33" fmla="*/ 0 h 77"/>
                <a:gd name="T34" fmla="*/ 0 w 138"/>
                <a:gd name="T35" fmla="*/ 1 h 77"/>
                <a:gd name="T36" fmla="*/ 0 w 138"/>
                <a:gd name="T37" fmla="*/ 4 h 77"/>
                <a:gd name="T38" fmla="*/ 1 w 138"/>
                <a:gd name="T39" fmla="*/ 6 h 77"/>
                <a:gd name="T40" fmla="*/ 3 w 138"/>
                <a:gd name="T41" fmla="*/ 9 h 77"/>
                <a:gd name="T42" fmla="*/ 4 w 138"/>
                <a:gd name="T43" fmla="*/ 11 h 77"/>
                <a:gd name="T44" fmla="*/ 6 w 138"/>
                <a:gd name="T45" fmla="*/ 13 h 77"/>
                <a:gd name="T46" fmla="*/ 8 w 138"/>
                <a:gd name="T47" fmla="*/ 15 h 77"/>
                <a:gd name="T48" fmla="*/ 11 w 138"/>
                <a:gd name="T49" fmla="*/ 17 h 77"/>
                <a:gd name="T50" fmla="*/ 13 w 138"/>
                <a:gd name="T51" fmla="*/ 18 h 77"/>
                <a:gd name="T52" fmla="*/ 16 w 138"/>
                <a:gd name="T53" fmla="*/ 20 h 77"/>
                <a:gd name="T54" fmla="*/ 20 w 138"/>
                <a:gd name="T55" fmla="*/ 21 h 77"/>
                <a:gd name="T56" fmla="*/ 23 w 138"/>
                <a:gd name="T57" fmla="*/ 22 h 77"/>
                <a:gd name="T58" fmla="*/ 26 w 138"/>
                <a:gd name="T59" fmla="*/ 23 h 77"/>
                <a:gd name="T60" fmla="*/ 30 w 138"/>
                <a:gd name="T61" fmla="*/ 23 h 77"/>
                <a:gd name="T62" fmla="*/ 34 w 138"/>
                <a:gd name="T63" fmla="*/ 24 h 77"/>
                <a:gd name="T64" fmla="*/ 38 w 138"/>
                <a:gd name="T65" fmla="*/ 24 h 77"/>
                <a:gd name="T66" fmla="*/ 39 w 138"/>
                <a:gd name="T67" fmla="*/ 24 h 77"/>
                <a:gd name="T68" fmla="*/ 40 w 138"/>
                <a:gd name="T69" fmla="*/ 24 h 77"/>
                <a:gd name="T70" fmla="*/ 41 w 138"/>
                <a:gd name="T71" fmla="*/ 24 h 77"/>
                <a:gd name="T72" fmla="*/ 42 w 138"/>
                <a:gd name="T73" fmla="*/ 24 h 77"/>
                <a:gd name="T74" fmla="*/ 43 w 138"/>
                <a:gd name="T75" fmla="*/ 23 h 77"/>
                <a:gd name="T76" fmla="*/ 44 w 138"/>
                <a:gd name="T77" fmla="*/ 23 h 77"/>
                <a:gd name="T78" fmla="*/ 45 w 138"/>
                <a:gd name="T79" fmla="*/ 22 h 77"/>
                <a:gd name="T80" fmla="*/ 45 w 138"/>
                <a:gd name="T81" fmla="*/ 22 h 77"/>
                <a:gd name="T82" fmla="*/ 45 w 138"/>
                <a:gd name="T83" fmla="*/ 21 h 77"/>
                <a:gd name="T84" fmla="*/ 45 w 138"/>
                <a:gd name="T85" fmla="*/ 20 h 77"/>
                <a:gd name="T86" fmla="*/ 45 w 138"/>
                <a:gd name="T87" fmla="*/ 20 h 77"/>
                <a:gd name="T88" fmla="*/ 45 w 138"/>
                <a:gd name="T89" fmla="*/ 19 h 77"/>
                <a:gd name="T90" fmla="*/ 44 w 138"/>
                <a:gd name="T91" fmla="*/ 18 h 77"/>
                <a:gd name="T92" fmla="*/ 43 w 138"/>
                <a:gd name="T93" fmla="*/ 18 h 77"/>
                <a:gd name="T94" fmla="*/ 42 w 138"/>
                <a:gd name="T95" fmla="*/ 18 h 77"/>
                <a:gd name="T96" fmla="*/ 42 w 138"/>
                <a:gd name="T97" fmla="*/ 17 h 77"/>
                <a:gd name="T98" fmla="*/ 40 w 138"/>
                <a:gd name="T99" fmla="*/ 17 h 77"/>
                <a:gd name="T100" fmla="*/ 39 w 138"/>
                <a:gd name="T101" fmla="*/ 17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 h="77">
                  <a:moveTo>
                    <a:pt x="121" y="56"/>
                  </a:moveTo>
                  <a:lnTo>
                    <a:pt x="121" y="56"/>
                  </a:lnTo>
                  <a:lnTo>
                    <a:pt x="116" y="55"/>
                  </a:lnTo>
                  <a:lnTo>
                    <a:pt x="113" y="55"/>
                  </a:lnTo>
                  <a:lnTo>
                    <a:pt x="109" y="55"/>
                  </a:lnTo>
                  <a:lnTo>
                    <a:pt x="104" y="54"/>
                  </a:lnTo>
                  <a:lnTo>
                    <a:pt x="99" y="54"/>
                  </a:lnTo>
                  <a:lnTo>
                    <a:pt x="96" y="53"/>
                  </a:lnTo>
                  <a:lnTo>
                    <a:pt x="92" y="53"/>
                  </a:lnTo>
                  <a:lnTo>
                    <a:pt x="87" y="51"/>
                  </a:lnTo>
                  <a:lnTo>
                    <a:pt x="84" y="50"/>
                  </a:lnTo>
                  <a:lnTo>
                    <a:pt x="80" y="49"/>
                  </a:lnTo>
                  <a:lnTo>
                    <a:pt x="77" y="47"/>
                  </a:lnTo>
                  <a:lnTo>
                    <a:pt x="73" y="46"/>
                  </a:lnTo>
                  <a:lnTo>
                    <a:pt x="69" y="45"/>
                  </a:lnTo>
                  <a:lnTo>
                    <a:pt x="65" y="43"/>
                  </a:lnTo>
                  <a:lnTo>
                    <a:pt x="63" y="41"/>
                  </a:lnTo>
                  <a:lnTo>
                    <a:pt x="60" y="40"/>
                  </a:lnTo>
                  <a:lnTo>
                    <a:pt x="56" y="38"/>
                  </a:lnTo>
                  <a:lnTo>
                    <a:pt x="54" y="36"/>
                  </a:lnTo>
                  <a:lnTo>
                    <a:pt x="51" y="33"/>
                  </a:lnTo>
                  <a:lnTo>
                    <a:pt x="50" y="32"/>
                  </a:lnTo>
                  <a:lnTo>
                    <a:pt x="47" y="30"/>
                  </a:lnTo>
                  <a:lnTo>
                    <a:pt x="44" y="28"/>
                  </a:lnTo>
                  <a:lnTo>
                    <a:pt x="43" y="24"/>
                  </a:lnTo>
                  <a:lnTo>
                    <a:pt x="40" y="22"/>
                  </a:lnTo>
                  <a:lnTo>
                    <a:pt x="39" y="20"/>
                  </a:lnTo>
                  <a:lnTo>
                    <a:pt x="37" y="17"/>
                  </a:lnTo>
                  <a:lnTo>
                    <a:pt x="37" y="14"/>
                  </a:lnTo>
                  <a:lnTo>
                    <a:pt x="36" y="12"/>
                  </a:lnTo>
                  <a:lnTo>
                    <a:pt x="35" y="9"/>
                  </a:lnTo>
                  <a:lnTo>
                    <a:pt x="35" y="6"/>
                  </a:lnTo>
                  <a:lnTo>
                    <a:pt x="34" y="3"/>
                  </a:lnTo>
                  <a:lnTo>
                    <a:pt x="34" y="0"/>
                  </a:lnTo>
                  <a:lnTo>
                    <a:pt x="0" y="0"/>
                  </a:lnTo>
                  <a:lnTo>
                    <a:pt x="0" y="4"/>
                  </a:lnTo>
                  <a:lnTo>
                    <a:pt x="1" y="8"/>
                  </a:lnTo>
                  <a:lnTo>
                    <a:pt x="1" y="13"/>
                  </a:lnTo>
                  <a:lnTo>
                    <a:pt x="2" y="16"/>
                  </a:lnTo>
                  <a:lnTo>
                    <a:pt x="3" y="20"/>
                  </a:lnTo>
                  <a:lnTo>
                    <a:pt x="5" y="24"/>
                  </a:lnTo>
                  <a:lnTo>
                    <a:pt x="8" y="28"/>
                  </a:lnTo>
                  <a:lnTo>
                    <a:pt x="10" y="31"/>
                  </a:lnTo>
                  <a:lnTo>
                    <a:pt x="11" y="34"/>
                  </a:lnTo>
                  <a:lnTo>
                    <a:pt x="14" y="38"/>
                  </a:lnTo>
                  <a:lnTo>
                    <a:pt x="18" y="41"/>
                  </a:lnTo>
                  <a:lnTo>
                    <a:pt x="21" y="45"/>
                  </a:lnTo>
                  <a:lnTo>
                    <a:pt x="25" y="47"/>
                  </a:lnTo>
                  <a:lnTo>
                    <a:pt x="28" y="50"/>
                  </a:lnTo>
                  <a:lnTo>
                    <a:pt x="33" y="53"/>
                  </a:lnTo>
                  <a:lnTo>
                    <a:pt x="36" y="56"/>
                  </a:lnTo>
                  <a:lnTo>
                    <a:pt x="40" y="58"/>
                  </a:lnTo>
                  <a:lnTo>
                    <a:pt x="45" y="60"/>
                  </a:lnTo>
                  <a:lnTo>
                    <a:pt x="50" y="63"/>
                  </a:lnTo>
                  <a:lnTo>
                    <a:pt x="54" y="65"/>
                  </a:lnTo>
                  <a:lnTo>
                    <a:pt x="60" y="67"/>
                  </a:lnTo>
                  <a:lnTo>
                    <a:pt x="64" y="68"/>
                  </a:lnTo>
                  <a:lnTo>
                    <a:pt x="70" y="71"/>
                  </a:lnTo>
                  <a:lnTo>
                    <a:pt x="74" y="72"/>
                  </a:lnTo>
                  <a:lnTo>
                    <a:pt x="80" y="73"/>
                  </a:lnTo>
                  <a:lnTo>
                    <a:pt x="86" y="74"/>
                  </a:lnTo>
                  <a:lnTo>
                    <a:pt x="92" y="75"/>
                  </a:lnTo>
                  <a:lnTo>
                    <a:pt x="97" y="76"/>
                  </a:lnTo>
                  <a:lnTo>
                    <a:pt x="103" y="76"/>
                  </a:lnTo>
                  <a:lnTo>
                    <a:pt x="110" y="77"/>
                  </a:lnTo>
                  <a:lnTo>
                    <a:pt x="115" y="77"/>
                  </a:lnTo>
                  <a:lnTo>
                    <a:pt x="121" y="77"/>
                  </a:lnTo>
                  <a:lnTo>
                    <a:pt x="123" y="77"/>
                  </a:lnTo>
                  <a:lnTo>
                    <a:pt x="126" y="77"/>
                  </a:lnTo>
                  <a:lnTo>
                    <a:pt x="127" y="77"/>
                  </a:lnTo>
                  <a:lnTo>
                    <a:pt x="129" y="76"/>
                  </a:lnTo>
                  <a:lnTo>
                    <a:pt x="130" y="76"/>
                  </a:lnTo>
                  <a:lnTo>
                    <a:pt x="131" y="75"/>
                  </a:lnTo>
                  <a:lnTo>
                    <a:pt x="132" y="75"/>
                  </a:lnTo>
                  <a:lnTo>
                    <a:pt x="133" y="74"/>
                  </a:lnTo>
                  <a:lnTo>
                    <a:pt x="135" y="74"/>
                  </a:lnTo>
                  <a:lnTo>
                    <a:pt x="136" y="73"/>
                  </a:lnTo>
                  <a:lnTo>
                    <a:pt x="137" y="72"/>
                  </a:lnTo>
                  <a:lnTo>
                    <a:pt x="137" y="71"/>
                  </a:lnTo>
                  <a:lnTo>
                    <a:pt x="138" y="70"/>
                  </a:lnTo>
                  <a:lnTo>
                    <a:pt x="138" y="68"/>
                  </a:lnTo>
                  <a:lnTo>
                    <a:pt x="138" y="67"/>
                  </a:lnTo>
                  <a:lnTo>
                    <a:pt x="138" y="66"/>
                  </a:lnTo>
                  <a:lnTo>
                    <a:pt x="138" y="65"/>
                  </a:lnTo>
                  <a:lnTo>
                    <a:pt x="138" y="64"/>
                  </a:lnTo>
                  <a:lnTo>
                    <a:pt x="137" y="63"/>
                  </a:lnTo>
                  <a:lnTo>
                    <a:pt x="137" y="62"/>
                  </a:lnTo>
                  <a:lnTo>
                    <a:pt x="136" y="60"/>
                  </a:lnTo>
                  <a:lnTo>
                    <a:pt x="136" y="59"/>
                  </a:lnTo>
                  <a:lnTo>
                    <a:pt x="135" y="59"/>
                  </a:lnTo>
                  <a:lnTo>
                    <a:pt x="133" y="58"/>
                  </a:lnTo>
                  <a:lnTo>
                    <a:pt x="132" y="57"/>
                  </a:lnTo>
                  <a:lnTo>
                    <a:pt x="130" y="57"/>
                  </a:lnTo>
                  <a:lnTo>
                    <a:pt x="129" y="56"/>
                  </a:lnTo>
                  <a:lnTo>
                    <a:pt x="128" y="56"/>
                  </a:lnTo>
                  <a:lnTo>
                    <a:pt x="126" y="56"/>
                  </a:lnTo>
                  <a:lnTo>
                    <a:pt x="123" y="56"/>
                  </a:lnTo>
                  <a:lnTo>
                    <a:pt x="12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494"/>
            <p:cNvSpPr>
              <a:spLocks/>
            </p:cNvSpPr>
            <p:nvPr/>
          </p:nvSpPr>
          <p:spPr bwMode="auto">
            <a:xfrm>
              <a:off x="6403455" y="3514183"/>
              <a:ext cx="41268" cy="58738"/>
            </a:xfrm>
            <a:custGeom>
              <a:avLst/>
              <a:gdLst>
                <a:gd name="T0" fmla="*/ 7 w 75"/>
                <a:gd name="T1" fmla="*/ 0 h 116"/>
                <a:gd name="T2" fmla="*/ 3 w 75"/>
                <a:gd name="T3" fmla="*/ 7 h 116"/>
                <a:gd name="T4" fmla="*/ 0 w 75"/>
                <a:gd name="T5" fmla="*/ 13 h 116"/>
                <a:gd name="T6" fmla="*/ 0 w 75"/>
                <a:gd name="T7" fmla="*/ 18 h 116"/>
                <a:gd name="T8" fmla="*/ 1 w 75"/>
                <a:gd name="T9" fmla="*/ 24 h 116"/>
                <a:gd name="T10" fmla="*/ 4 w 75"/>
                <a:gd name="T11" fmla="*/ 28 h 116"/>
                <a:gd name="T12" fmla="*/ 9 w 75"/>
                <a:gd name="T13" fmla="*/ 32 h 116"/>
                <a:gd name="T14" fmla="*/ 15 w 75"/>
                <a:gd name="T15" fmla="*/ 35 h 116"/>
                <a:gd name="T16" fmla="*/ 22 w 75"/>
                <a:gd name="T17" fmla="*/ 37 h 116"/>
                <a:gd name="T18" fmla="*/ 17 w 75"/>
                <a:gd name="T19" fmla="*/ 32 h 116"/>
                <a:gd name="T20" fmla="*/ 13 w 75"/>
                <a:gd name="T21" fmla="*/ 28 h 116"/>
                <a:gd name="T22" fmla="*/ 11 w 75"/>
                <a:gd name="T23" fmla="*/ 24 h 116"/>
                <a:gd name="T24" fmla="*/ 11 w 75"/>
                <a:gd name="T25" fmla="*/ 20 h 116"/>
                <a:gd name="T26" fmla="*/ 12 w 75"/>
                <a:gd name="T27" fmla="*/ 17 h 116"/>
                <a:gd name="T28" fmla="*/ 14 w 75"/>
                <a:gd name="T29" fmla="*/ 12 h 116"/>
                <a:gd name="T30" fmla="*/ 24 w 75"/>
                <a:gd name="T31" fmla="*/ 1 h 116"/>
                <a:gd name="T32" fmla="*/ 18 w 75"/>
                <a:gd name="T33" fmla="*/ 3 h 116"/>
                <a:gd name="T34" fmla="*/ 13 w 75"/>
                <a:gd name="T35" fmla="*/ 3 h 116"/>
                <a:gd name="T36" fmla="*/ 10 w 75"/>
                <a:gd name="T37" fmla="*/ 2 h 116"/>
                <a:gd name="T38" fmla="*/ 7 w 75"/>
                <a:gd name="T39" fmla="*/ 0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5" h="116">
                  <a:moveTo>
                    <a:pt x="22" y="0"/>
                  </a:moveTo>
                  <a:lnTo>
                    <a:pt x="9" y="21"/>
                  </a:lnTo>
                  <a:lnTo>
                    <a:pt x="1" y="40"/>
                  </a:lnTo>
                  <a:lnTo>
                    <a:pt x="0" y="57"/>
                  </a:lnTo>
                  <a:lnTo>
                    <a:pt x="3" y="74"/>
                  </a:lnTo>
                  <a:lnTo>
                    <a:pt x="12" y="89"/>
                  </a:lnTo>
                  <a:lnTo>
                    <a:pt x="27" y="100"/>
                  </a:lnTo>
                  <a:lnTo>
                    <a:pt x="46" y="109"/>
                  </a:lnTo>
                  <a:lnTo>
                    <a:pt x="69" y="116"/>
                  </a:lnTo>
                  <a:lnTo>
                    <a:pt x="52" y="100"/>
                  </a:lnTo>
                  <a:lnTo>
                    <a:pt x="40" y="87"/>
                  </a:lnTo>
                  <a:lnTo>
                    <a:pt x="34" y="75"/>
                  </a:lnTo>
                  <a:lnTo>
                    <a:pt x="33" y="64"/>
                  </a:lnTo>
                  <a:lnTo>
                    <a:pt x="37" y="53"/>
                  </a:lnTo>
                  <a:lnTo>
                    <a:pt x="45" y="39"/>
                  </a:lnTo>
                  <a:lnTo>
                    <a:pt x="75" y="4"/>
                  </a:lnTo>
                  <a:lnTo>
                    <a:pt x="55" y="10"/>
                  </a:lnTo>
                  <a:lnTo>
                    <a:pt x="42" y="10"/>
                  </a:lnTo>
                  <a:lnTo>
                    <a:pt x="31" y="6"/>
                  </a:lnTo>
                  <a:lnTo>
                    <a:pt x="22"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496"/>
            <p:cNvSpPr>
              <a:spLocks/>
            </p:cNvSpPr>
            <p:nvPr/>
          </p:nvSpPr>
          <p:spPr bwMode="auto">
            <a:xfrm>
              <a:off x="6582285" y="2934745"/>
              <a:ext cx="168513" cy="185738"/>
            </a:xfrm>
            <a:custGeom>
              <a:avLst/>
              <a:gdLst>
                <a:gd name="T0" fmla="*/ 0 w 306"/>
                <a:gd name="T1" fmla="*/ 72 h 370"/>
                <a:gd name="T2" fmla="*/ 0 w 306"/>
                <a:gd name="T3" fmla="*/ 96 h 370"/>
                <a:gd name="T4" fmla="*/ 1 w 306"/>
                <a:gd name="T5" fmla="*/ 98 h 370"/>
                <a:gd name="T6" fmla="*/ 6 w 306"/>
                <a:gd name="T7" fmla="*/ 103 h 370"/>
                <a:gd name="T8" fmla="*/ 12 w 306"/>
                <a:gd name="T9" fmla="*/ 108 h 370"/>
                <a:gd name="T10" fmla="*/ 20 w 306"/>
                <a:gd name="T11" fmla="*/ 112 h 370"/>
                <a:gd name="T12" fmla="*/ 28 w 306"/>
                <a:gd name="T13" fmla="*/ 114 h 370"/>
                <a:gd name="T14" fmla="*/ 37 w 306"/>
                <a:gd name="T15" fmla="*/ 116 h 370"/>
                <a:gd name="T16" fmla="*/ 48 w 306"/>
                <a:gd name="T17" fmla="*/ 117 h 370"/>
                <a:gd name="T18" fmla="*/ 57 w 306"/>
                <a:gd name="T19" fmla="*/ 116 h 370"/>
                <a:gd name="T20" fmla="*/ 67 w 306"/>
                <a:gd name="T21" fmla="*/ 114 h 370"/>
                <a:gd name="T22" fmla="*/ 76 w 306"/>
                <a:gd name="T23" fmla="*/ 112 h 370"/>
                <a:gd name="T24" fmla="*/ 83 w 306"/>
                <a:gd name="T25" fmla="*/ 108 h 370"/>
                <a:gd name="T26" fmla="*/ 89 w 306"/>
                <a:gd name="T27" fmla="*/ 103 h 370"/>
                <a:gd name="T28" fmla="*/ 94 w 306"/>
                <a:gd name="T29" fmla="*/ 98 h 370"/>
                <a:gd name="T30" fmla="*/ 97 w 306"/>
                <a:gd name="T31" fmla="*/ 92 h 370"/>
                <a:gd name="T32" fmla="*/ 98 w 306"/>
                <a:gd name="T33" fmla="*/ 85 h 370"/>
                <a:gd name="T34" fmla="*/ 97 w 306"/>
                <a:gd name="T35" fmla="*/ 80 h 370"/>
                <a:gd name="T36" fmla="*/ 96 w 306"/>
                <a:gd name="T37" fmla="*/ 74 h 370"/>
                <a:gd name="T38" fmla="*/ 94 w 306"/>
                <a:gd name="T39" fmla="*/ 69 h 370"/>
                <a:gd name="T40" fmla="*/ 91 w 306"/>
                <a:gd name="T41" fmla="*/ 63 h 370"/>
                <a:gd name="T42" fmla="*/ 83 w 306"/>
                <a:gd name="T43" fmla="*/ 53 h 370"/>
                <a:gd name="T44" fmla="*/ 74 w 306"/>
                <a:gd name="T45" fmla="*/ 43 h 370"/>
                <a:gd name="T46" fmla="*/ 65 w 306"/>
                <a:gd name="T47" fmla="*/ 33 h 370"/>
                <a:gd name="T48" fmla="*/ 57 w 306"/>
                <a:gd name="T49" fmla="*/ 23 h 370"/>
                <a:gd name="T50" fmla="*/ 54 w 306"/>
                <a:gd name="T51" fmla="*/ 18 h 370"/>
                <a:gd name="T52" fmla="*/ 51 w 306"/>
                <a:gd name="T53" fmla="*/ 12 h 370"/>
                <a:gd name="T54" fmla="*/ 49 w 306"/>
                <a:gd name="T55" fmla="*/ 6 h 370"/>
                <a:gd name="T56" fmla="*/ 48 w 306"/>
                <a:gd name="T57" fmla="*/ 0 h 370"/>
                <a:gd name="T58" fmla="*/ 46 w 306"/>
                <a:gd name="T59" fmla="*/ 6 h 370"/>
                <a:gd name="T60" fmla="*/ 45 w 306"/>
                <a:gd name="T61" fmla="*/ 12 h 370"/>
                <a:gd name="T62" fmla="*/ 41 w 306"/>
                <a:gd name="T63" fmla="*/ 18 h 370"/>
                <a:gd name="T64" fmla="*/ 38 w 306"/>
                <a:gd name="T65" fmla="*/ 23 h 370"/>
                <a:gd name="T66" fmla="*/ 30 w 306"/>
                <a:gd name="T67" fmla="*/ 33 h 370"/>
                <a:gd name="T68" fmla="*/ 21 w 306"/>
                <a:gd name="T69" fmla="*/ 43 h 370"/>
                <a:gd name="T70" fmla="*/ 12 w 306"/>
                <a:gd name="T71" fmla="*/ 53 h 370"/>
                <a:gd name="T72" fmla="*/ 4 w 306"/>
                <a:gd name="T73" fmla="*/ 63 h 370"/>
                <a:gd name="T74" fmla="*/ 2 w 306"/>
                <a:gd name="T75" fmla="*/ 69 h 370"/>
                <a:gd name="T76" fmla="*/ 0 w 306"/>
                <a:gd name="T77" fmla="*/ 72 h 3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6" h="370">
                  <a:moveTo>
                    <a:pt x="0" y="227"/>
                  </a:moveTo>
                  <a:lnTo>
                    <a:pt x="0" y="303"/>
                  </a:lnTo>
                  <a:lnTo>
                    <a:pt x="4" y="310"/>
                  </a:lnTo>
                  <a:lnTo>
                    <a:pt x="18" y="327"/>
                  </a:lnTo>
                  <a:lnTo>
                    <a:pt x="38" y="341"/>
                  </a:lnTo>
                  <a:lnTo>
                    <a:pt x="61" y="354"/>
                  </a:lnTo>
                  <a:lnTo>
                    <a:pt x="88" y="362"/>
                  </a:lnTo>
                  <a:lnTo>
                    <a:pt x="117" y="367"/>
                  </a:lnTo>
                  <a:lnTo>
                    <a:pt x="149" y="370"/>
                  </a:lnTo>
                  <a:lnTo>
                    <a:pt x="179" y="367"/>
                  </a:lnTo>
                  <a:lnTo>
                    <a:pt x="209" y="362"/>
                  </a:lnTo>
                  <a:lnTo>
                    <a:pt x="236" y="354"/>
                  </a:lnTo>
                  <a:lnTo>
                    <a:pt x="260" y="341"/>
                  </a:lnTo>
                  <a:lnTo>
                    <a:pt x="278" y="327"/>
                  </a:lnTo>
                  <a:lnTo>
                    <a:pt x="294" y="310"/>
                  </a:lnTo>
                  <a:lnTo>
                    <a:pt x="303" y="291"/>
                  </a:lnTo>
                  <a:lnTo>
                    <a:pt x="306" y="270"/>
                  </a:lnTo>
                  <a:lnTo>
                    <a:pt x="304" y="252"/>
                  </a:lnTo>
                  <a:lnTo>
                    <a:pt x="300" y="234"/>
                  </a:lnTo>
                  <a:lnTo>
                    <a:pt x="293" y="217"/>
                  </a:lnTo>
                  <a:lnTo>
                    <a:pt x="283" y="200"/>
                  </a:lnTo>
                  <a:lnTo>
                    <a:pt x="260" y="168"/>
                  </a:lnTo>
                  <a:lnTo>
                    <a:pt x="232" y="137"/>
                  </a:lnTo>
                  <a:lnTo>
                    <a:pt x="204" y="105"/>
                  </a:lnTo>
                  <a:lnTo>
                    <a:pt x="178" y="73"/>
                  </a:lnTo>
                  <a:lnTo>
                    <a:pt x="168" y="56"/>
                  </a:lnTo>
                  <a:lnTo>
                    <a:pt x="159" y="39"/>
                  </a:lnTo>
                  <a:lnTo>
                    <a:pt x="152" y="19"/>
                  </a:lnTo>
                  <a:lnTo>
                    <a:pt x="149" y="0"/>
                  </a:lnTo>
                  <a:lnTo>
                    <a:pt x="144" y="19"/>
                  </a:lnTo>
                  <a:lnTo>
                    <a:pt x="139" y="39"/>
                  </a:lnTo>
                  <a:lnTo>
                    <a:pt x="129" y="56"/>
                  </a:lnTo>
                  <a:lnTo>
                    <a:pt x="118" y="73"/>
                  </a:lnTo>
                  <a:lnTo>
                    <a:pt x="93" y="105"/>
                  </a:lnTo>
                  <a:lnTo>
                    <a:pt x="65" y="137"/>
                  </a:lnTo>
                  <a:lnTo>
                    <a:pt x="38" y="168"/>
                  </a:lnTo>
                  <a:lnTo>
                    <a:pt x="14" y="200"/>
                  </a:lnTo>
                  <a:lnTo>
                    <a:pt x="5" y="217"/>
                  </a:lnTo>
                  <a:lnTo>
                    <a:pt x="0" y="227"/>
                  </a:lnTo>
                  <a:close/>
                </a:path>
              </a:pathLst>
            </a:custGeom>
            <a:solidFill>
              <a:srgbClr val="FF0000"/>
            </a:solidFill>
            <a:ln>
              <a:noFill/>
            </a:ln>
          </p:spPr>
          <p:txBody>
            <a:bodyPr/>
            <a:lstStyle/>
            <a:p>
              <a:endParaRPr lang="en-GB"/>
            </a:p>
          </p:txBody>
        </p:sp>
        <p:sp>
          <p:nvSpPr>
            <p:cNvPr id="124" name="Freeform 1497"/>
            <p:cNvSpPr>
              <a:spLocks/>
            </p:cNvSpPr>
            <p:nvPr/>
          </p:nvSpPr>
          <p:spPr bwMode="auto">
            <a:xfrm>
              <a:off x="6575407" y="3050633"/>
              <a:ext cx="6878" cy="38100"/>
            </a:xfrm>
            <a:custGeom>
              <a:avLst/>
              <a:gdLst>
                <a:gd name="T0" fmla="*/ 4 w 9"/>
                <a:gd name="T1" fmla="*/ 24 h 77"/>
                <a:gd name="T2" fmla="*/ 4 w 9"/>
                <a:gd name="T3" fmla="*/ 0 h 77"/>
                <a:gd name="T4" fmla="*/ 3 w 9"/>
                <a:gd name="T5" fmla="*/ 2 h 77"/>
                <a:gd name="T6" fmla="*/ 0 w 9"/>
                <a:gd name="T7" fmla="*/ 8 h 77"/>
                <a:gd name="T8" fmla="*/ 0 w 9"/>
                <a:gd name="T9" fmla="*/ 14 h 77"/>
                <a:gd name="T10" fmla="*/ 1 w 9"/>
                <a:gd name="T11" fmla="*/ 20 h 77"/>
                <a:gd name="T12" fmla="*/ 4 w 9"/>
                <a:gd name="T13" fmla="*/ 24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7">
                  <a:moveTo>
                    <a:pt x="9" y="77"/>
                  </a:moveTo>
                  <a:lnTo>
                    <a:pt x="9" y="0"/>
                  </a:lnTo>
                  <a:lnTo>
                    <a:pt x="6" y="6"/>
                  </a:lnTo>
                  <a:lnTo>
                    <a:pt x="1" y="25"/>
                  </a:lnTo>
                  <a:lnTo>
                    <a:pt x="0" y="44"/>
                  </a:lnTo>
                  <a:lnTo>
                    <a:pt x="3" y="64"/>
                  </a:lnTo>
                  <a:lnTo>
                    <a:pt x="9" y="7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498"/>
            <p:cNvSpPr>
              <a:spLocks/>
            </p:cNvSpPr>
            <p:nvPr/>
          </p:nvSpPr>
          <p:spPr bwMode="auto">
            <a:xfrm>
              <a:off x="6664822" y="3066508"/>
              <a:ext cx="94573" cy="58738"/>
            </a:xfrm>
            <a:custGeom>
              <a:avLst/>
              <a:gdLst>
                <a:gd name="T0" fmla="*/ 44 w 174"/>
                <a:gd name="T1" fmla="*/ 5 h 123"/>
                <a:gd name="T2" fmla="*/ 44 w 174"/>
                <a:gd name="T3" fmla="*/ 8 h 123"/>
                <a:gd name="T4" fmla="*/ 43 w 174"/>
                <a:gd name="T5" fmla="*/ 10 h 123"/>
                <a:gd name="T6" fmla="*/ 41 w 174"/>
                <a:gd name="T7" fmla="*/ 13 h 123"/>
                <a:gd name="T8" fmla="*/ 40 w 174"/>
                <a:gd name="T9" fmla="*/ 15 h 123"/>
                <a:gd name="T10" fmla="*/ 38 w 174"/>
                <a:gd name="T11" fmla="*/ 17 h 123"/>
                <a:gd name="T12" fmla="*/ 35 w 174"/>
                <a:gd name="T13" fmla="*/ 20 h 123"/>
                <a:gd name="T14" fmla="*/ 33 w 174"/>
                <a:gd name="T15" fmla="*/ 22 h 123"/>
                <a:gd name="T16" fmla="*/ 30 w 174"/>
                <a:gd name="T17" fmla="*/ 23 h 123"/>
                <a:gd name="T18" fmla="*/ 26 w 174"/>
                <a:gd name="T19" fmla="*/ 25 h 123"/>
                <a:gd name="T20" fmla="*/ 23 w 174"/>
                <a:gd name="T21" fmla="*/ 26 h 123"/>
                <a:gd name="T22" fmla="*/ 19 w 174"/>
                <a:gd name="T23" fmla="*/ 28 h 123"/>
                <a:gd name="T24" fmla="*/ 15 w 174"/>
                <a:gd name="T25" fmla="*/ 29 h 123"/>
                <a:gd name="T26" fmla="*/ 11 w 174"/>
                <a:gd name="T27" fmla="*/ 29 h 123"/>
                <a:gd name="T28" fmla="*/ 6 w 174"/>
                <a:gd name="T29" fmla="*/ 30 h 123"/>
                <a:gd name="T30" fmla="*/ 2 w 174"/>
                <a:gd name="T31" fmla="*/ 30 h 123"/>
                <a:gd name="T32" fmla="*/ 0 w 174"/>
                <a:gd name="T33" fmla="*/ 37 h 123"/>
                <a:gd name="T34" fmla="*/ 5 w 174"/>
                <a:gd name="T35" fmla="*/ 37 h 123"/>
                <a:gd name="T36" fmla="*/ 11 w 174"/>
                <a:gd name="T37" fmla="*/ 36 h 123"/>
                <a:gd name="T38" fmla="*/ 16 w 174"/>
                <a:gd name="T39" fmla="*/ 35 h 123"/>
                <a:gd name="T40" fmla="*/ 21 w 174"/>
                <a:gd name="T41" fmla="*/ 35 h 123"/>
                <a:gd name="T42" fmla="*/ 26 w 174"/>
                <a:gd name="T43" fmla="*/ 33 h 123"/>
                <a:gd name="T44" fmla="*/ 30 w 174"/>
                <a:gd name="T45" fmla="*/ 32 h 123"/>
                <a:gd name="T46" fmla="*/ 35 w 174"/>
                <a:gd name="T47" fmla="*/ 29 h 123"/>
                <a:gd name="T48" fmla="*/ 39 w 174"/>
                <a:gd name="T49" fmla="*/ 27 h 123"/>
                <a:gd name="T50" fmla="*/ 42 w 174"/>
                <a:gd name="T51" fmla="*/ 25 h 123"/>
                <a:gd name="T52" fmla="*/ 46 w 174"/>
                <a:gd name="T53" fmla="*/ 23 h 123"/>
                <a:gd name="T54" fmla="*/ 48 w 174"/>
                <a:gd name="T55" fmla="*/ 20 h 123"/>
                <a:gd name="T56" fmla="*/ 51 w 174"/>
                <a:gd name="T57" fmla="*/ 17 h 123"/>
                <a:gd name="T58" fmla="*/ 52 w 174"/>
                <a:gd name="T59" fmla="*/ 14 h 123"/>
                <a:gd name="T60" fmla="*/ 54 w 174"/>
                <a:gd name="T61" fmla="*/ 10 h 123"/>
                <a:gd name="T62" fmla="*/ 55 w 174"/>
                <a:gd name="T63" fmla="*/ 7 h 123"/>
                <a:gd name="T64" fmla="*/ 55 w 174"/>
                <a:gd name="T65" fmla="*/ 4 h 123"/>
                <a:gd name="T66" fmla="*/ 55 w 174"/>
                <a:gd name="T67" fmla="*/ 2 h 123"/>
                <a:gd name="T68" fmla="*/ 55 w 174"/>
                <a:gd name="T69" fmla="*/ 2 h 123"/>
                <a:gd name="T70" fmla="*/ 54 w 174"/>
                <a:gd name="T71" fmla="*/ 2 h 123"/>
                <a:gd name="T72" fmla="*/ 53 w 174"/>
                <a:gd name="T73" fmla="*/ 1 h 123"/>
                <a:gd name="T74" fmla="*/ 52 w 174"/>
                <a:gd name="T75" fmla="*/ 1 h 123"/>
                <a:gd name="T76" fmla="*/ 52 w 174"/>
                <a:gd name="T77" fmla="*/ 0 h 123"/>
                <a:gd name="T78" fmla="*/ 51 w 174"/>
                <a:gd name="T79" fmla="*/ 0 h 123"/>
                <a:gd name="T80" fmla="*/ 50 w 174"/>
                <a:gd name="T81" fmla="*/ 0 h 123"/>
                <a:gd name="T82" fmla="*/ 49 w 174"/>
                <a:gd name="T83" fmla="*/ 0 h 123"/>
                <a:gd name="T84" fmla="*/ 47 w 174"/>
                <a:gd name="T85" fmla="*/ 0 h 123"/>
                <a:gd name="T86" fmla="*/ 47 w 174"/>
                <a:gd name="T87" fmla="*/ 1 h 123"/>
                <a:gd name="T88" fmla="*/ 46 w 174"/>
                <a:gd name="T89" fmla="*/ 1 h 123"/>
                <a:gd name="T90" fmla="*/ 45 w 174"/>
                <a:gd name="T91" fmla="*/ 2 h 123"/>
                <a:gd name="T92" fmla="*/ 45 w 174"/>
                <a:gd name="T93" fmla="*/ 2 h 123"/>
                <a:gd name="T94" fmla="*/ 44 w 174"/>
                <a:gd name="T95" fmla="*/ 2 h 123"/>
                <a:gd name="T96" fmla="*/ 44 w 174"/>
                <a:gd name="T97" fmla="*/ 4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 h="123">
                  <a:moveTo>
                    <a:pt x="140" y="12"/>
                  </a:moveTo>
                  <a:lnTo>
                    <a:pt x="139" y="16"/>
                  </a:lnTo>
                  <a:lnTo>
                    <a:pt x="139" y="21"/>
                  </a:lnTo>
                  <a:lnTo>
                    <a:pt x="138" y="25"/>
                  </a:lnTo>
                  <a:lnTo>
                    <a:pt x="137" y="30"/>
                  </a:lnTo>
                  <a:lnTo>
                    <a:pt x="136" y="34"/>
                  </a:lnTo>
                  <a:lnTo>
                    <a:pt x="133" y="39"/>
                  </a:lnTo>
                  <a:lnTo>
                    <a:pt x="131" y="44"/>
                  </a:lnTo>
                  <a:lnTo>
                    <a:pt x="128" y="47"/>
                  </a:lnTo>
                  <a:lnTo>
                    <a:pt x="125" y="51"/>
                  </a:lnTo>
                  <a:lnTo>
                    <a:pt x="123" y="55"/>
                  </a:lnTo>
                  <a:lnTo>
                    <a:pt x="119" y="58"/>
                  </a:lnTo>
                  <a:lnTo>
                    <a:pt x="115" y="63"/>
                  </a:lnTo>
                  <a:lnTo>
                    <a:pt x="112" y="65"/>
                  </a:lnTo>
                  <a:lnTo>
                    <a:pt x="107" y="68"/>
                  </a:lnTo>
                  <a:lnTo>
                    <a:pt x="103" y="72"/>
                  </a:lnTo>
                  <a:lnTo>
                    <a:pt x="98" y="75"/>
                  </a:lnTo>
                  <a:lnTo>
                    <a:pt x="94" y="78"/>
                  </a:lnTo>
                  <a:lnTo>
                    <a:pt x="88" y="81"/>
                  </a:lnTo>
                  <a:lnTo>
                    <a:pt x="82" y="83"/>
                  </a:lnTo>
                  <a:lnTo>
                    <a:pt x="78" y="85"/>
                  </a:lnTo>
                  <a:lnTo>
                    <a:pt x="72" y="88"/>
                  </a:lnTo>
                  <a:lnTo>
                    <a:pt x="65" y="90"/>
                  </a:lnTo>
                  <a:lnTo>
                    <a:pt x="60" y="92"/>
                  </a:lnTo>
                  <a:lnTo>
                    <a:pt x="54" y="93"/>
                  </a:lnTo>
                  <a:lnTo>
                    <a:pt x="47" y="96"/>
                  </a:lnTo>
                  <a:lnTo>
                    <a:pt x="40" y="97"/>
                  </a:lnTo>
                  <a:lnTo>
                    <a:pt x="35" y="98"/>
                  </a:lnTo>
                  <a:lnTo>
                    <a:pt x="28" y="99"/>
                  </a:lnTo>
                  <a:lnTo>
                    <a:pt x="20" y="99"/>
                  </a:lnTo>
                  <a:lnTo>
                    <a:pt x="13" y="100"/>
                  </a:lnTo>
                  <a:lnTo>
                    <a:pt x="6" y="100"/>
                  </a:lnTo>
                  <a:lnTo>
                    <a:pt x="0" y="100"/>
                  </a:lnTo>
                  <a:lnTo>
                    <a:pt x="0" y="123"/>
                  </a:lnTo>
                  <a:lnTo>
                    <a:pt x="9" y="123"/>
                  </a:lnTo>
                  <a:lnTo>
                    <a:pt x="17" y="122"/>
                  </a:lnTo>
                  <a:lnTo>
                    <a:pt x="26" y="122"/>
                  </a:lnTo>
                  <a:lnTo>
                    <a:pt x="34" y="121"/>
                  </a:lnTo>
                  <a:lnTo>
                    <a:pt x="42" y="119"/>
                  </a:lnTo>
                  <a:lnTo>
                    <a:pt x="51" y="118"/>
                  </a:lnTo>
                  <a:lnTo>
                    <a:pt x="59" y="116"/>
                  </a:lnTo>
                  <a:lnTo>
                    <a:pt x="67" y="115"/>
                  </a:lnTo>
                  <a:lnTo>
                    <a:pt x="74" y="113"/>
                  </a:lnTo>
                  <a:lnTo>
                    <a:pt x="81" y="110"/>
                  </a:lnTo>
                  <a:lnTo>
                    <a:pt x="88" y="107"/>
                  </a:lnTo>
                  <a:lnTo>
                    <a:pt x="96" y="105"/>
                  </a:lnTo>
                  <a:lnTo>
                    <a:pt x="103" y="101"/>
                  </a:lnTo>
                  <a:lnTo>
                    <a:pt x="110" y="98"/>
                  </a:lnTo>
                  <a:lnTo>
                    <a:pt x="115" y="95"/>
                  </a:lnTo>
                  <a:lnTo>
                    <a:pt x="122" y="91"/>
                  </a:lnTo>
                  <a:lnTo>
                    <a:pt x="128" y="88"/>
                  </a:lnTo>
                  <a:lnTo>
                    <a:pt x="133" y="83"/>
                  </a:lnTo>
                  <a:lnTo>
                    <a:pt x="138" y="79"/>
                  </a:lnTo>
                  <a:lnTo>
                    <a:pt x="144" y="75"/>
                  </a:lnTo>
                  <a:lnTo>
                    <a:pt x="148" y="71"/>
                  </a:lnTo>
                  <a:lnTo>
                    <a:pt x="153" y="66"/>
                  </a:lnTo>
                  <a:lnTo>
                    <a:pt x="156" y="61"/>
                  </a:lnTo>
                  <a:lnTo>
                    <a:pt x="161" y="56"/>
                  </a:lnTo>
                  <a:lnTo>
                    <a:pt x="164" y="50"/>
                  </a:lnTo>
                  <a:lnTo>
                    <a:pt x="166" y="46"/>
                  </a:lnTo>
                  <a:lnTo>
                    <a:pt x="169" y="40"/>
                  </a:lnTo>
                  <a:lnTo>
                    <a:pt x="171" y="34"/>
                  </a:lnTo>
                  <a:lnTo>
                    <a:pt x="172" y="29"/>
                  </a:lnTo>
                  <a:lnTo>
                    <a:pt x="173" y="23"/>
                  </a:lnTo>
                  <a:lnTo>
                    <a:pt x="174" y="17"/>
                  </a:lnTo>
                  <a:lnTo>
                    <a:pt x="174" y="12"/>
                  </a:lnTo>
                  <a:lnTo>
                    <a:pt x="174" y="9"/>
                  </a:lnTo>
                  <a:lnTo>
                    <a:pt x="174" y="8"/>
                  </a:lnTo>
                  <a:lnTo>
                    <a:pt x="173" y="7"/>
                  </a:lnTo>
                  <a:lnTo>
                    <a:pt x="173" y="6"/>
                  </a:lnTo>
                  <a:lnTo>
                    <a:pt x="172" y="5"/>
                  </a:lnTo>
                  <a:lnTo>
                    <a:pt x="171" y="5"/>
                  </a:lnTo>
                  <a:lnTo>
                    <a:pt x="170" y="4"/>
                  </a:lnTo>
                  <a:lnTo>
                    <a:pt x="169" y="3"/>
                  </a:lnTo>
                  <a:lnTo>
                    <a:pt x="167" y="3"/>
                  </a:lnTo>
                  <a:lnTo>
                    <a:pt x="166" y="2"/>
                  </a:lnTo>
                  <a:lnTo>
                    <a:pt x="164" y="2"/>
                  </a:lnTo>
                  <a:lnTo>
                    <a:pt x="164" y="0"/>
                  </a:lnTo>
                  <a:lnTo>
                    <a:pt x="162" y="0"/>
                  </a:lnTo>
                  <a:lnTo>
                    <a:pt x="161" y="0"/>
                  </a:lnTo>
                  <a:lnTo>
                    <a:pt x="158" y="0"/>
                  </a:lnTo>
                  <a:lnTo>
                    <a:pt x="157" y="0"/>
                  </a:lnTo>
                  <a:lnTo>
                    <a:pt x="155" y="0"/>
                  </a:lnTo>
                  <a:lnTo>
                    <a:pt x="154" y="0"/>
                  </a:lnTo>
                  <a:lnTo>
                    <a:pt x="153" y="0"/>
                  </a:lnTo>
                  <a:lnTo>
                    <a:pt x="150" y="0"/>
                  </a:lnTo>
                  <a:lnTo>
                    <a:pt x="149" y="2"/>
                  </a:lnTo>
                  <a:lnTo>
                    <a:pt x="148" y="2"/>
                  </a:lnTo>
                  <a:lnTo>
                    <a:pt x="146" y="3"/>
                  </a:lnTo>
                  <a:lnTo>
                    <a:pt x="145" y="3"/>
                  </a:lnTo>
                  <a:lnTo>
                    <a:pt x="144" y="4"/>
                  </a:lnTo>
                  <a:lnTo>
                    <a:pt x="142" y="5"/>
                  </a:lnTo>
                  <a:lnTo>
                    <a:pt x="141" y="5"/>
                  </a:lnTo>
                  <a:lnTo>
                    <a:pt x="141" y="6"/>
                  </a:lnTo>
                  <a:lnTo>
                    <a:pt x="140" y="7"/>
                  </a:lnTo>
                  <a:lnTo>
                    <a:pt x="140" y="8"/>
                  </a:lnTo>
                  <a:lnTo>
                    <a:pt x="140" y="9"/>
                  </a:lnTo>
                  <a:lnTo>
                    <a:pt x="14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499"/>
            <p:cNvSpPr>
              <a:spLocks/>
            </p:cNvSpPr>
            <p:nvPr/>
          </p:nvSpPr>
          <p:spPr bwMode="auto">
            <a:xfrm>
              <a:off x="6652785" y="2929983"/>
              <a:ext cx="106610" cy="141288"/>
            </a:xfrm>
            <a:custGeom>
              <a:avLst/>
              <a:gdLst>
                <a:gd name="T0" fmla="*/ 0 w 193"/>
                <a:gd name="T1" fmla="*/ 4 h 281"/>
                <a:gd name="T2" fmla="*/ 2 w 193"/>
                <a:gd name="T3" fmla="*/ 10 h 281"/>
                <a:gd name="T4" fmla="*/ 4 w 193"/>
                <a:gd name="T5" fmla="*/ 16 h 281"/>
                <a:gd name="T6" fmla="*/ 7 w 193"/>
                <a:gd name="T7" fmla="*/ 22 h 281"/>
                <a:gd name="T8" fmla="*/ 10 w 193"/>
                <a:gd name="T9" fmla="*/ 28 h 281"/>
                <a:gd name="T10" fmla="*/ 14 w 193"/>
                <a:gd name="T11" fmla="*/ 33 h 281"/>
                <a:gd name="T12" fmla="*/ 19 w 193"/>
                <a:gd name="T13" fmla="*/ 39 h 281"/>
                <a:gd name="T14" fmla="*/ 23 w 193"/>
                <a:gd name="T15" fmla="*/ 44 h 281"/>
                <a:gd name="T16" fmla="*/ 28 w 193"/>
                <a:gd name="T17" fmla="*/ 49 h 281"/>
                <a:gd name="T18" fmla="*/ 32 w 193"/>
                <a:gd name="T19" fmla="*/ 54 h 281"/>
                <a:gd name="T20" fmla="*/ 37 w 193"/>
                <a:gd name="T21" fmla="*/ 58 h 281"/>
                <a:gd name="T22" fmla="*/ 40 w 193"/>
                <a:gd name="T23" fmla="*/ 63 h 281"/>
                <a:gd name="T24" fmla="*/ 44 w 193"/>
                <a:gd name="T25" fmla="*/ 68 h 281"/>
                <a:gd name="T26" fmla="*/ 47 w 193"/>
                <a:gd name="T27" fmla="*/ 73 h 281"/>
                <a:gd name="T28" fmla="*/ 49 w 193"/>
                <a:gd name="T29" fmla="*/ 78 h 281"/>
                <a:gd name="T30" fmla="*/ 50 w 193"/>
                <a:gd name="T31" fmla="*/ 83 h 281"/>
                <a:gd name="T32" fmla="*/ 51 w 193"/>
                <a:gd name="T33" fmla="*/ 89 h 281"/>
                <a:gd name="T34" fmla="*/ 62 w 193"/>
                <a:gd name="T35" fmla="*/ 86 h 281"/>
                <a:gd name="T36" fmla="*/ 61 w 193"/>
                <a:gd name="T37" fmla="*/ 79 h 281"/>
                <a:gd name="T38" fmla="*/ 58 w 193"/>
                <a:gd name="T39" fmla="*/ 74 h 281"/>
                <a:gd name="T40" fmla="*/ 56 w 193"/>
                <a:gd name="T41" fmla="*/ 68 h 281"/>
                <a:gd name="T42" fmla="*/ 52 w 193"/>
                <a:gd name="T43" fmla="*/ 63 h 281"/>
                <a:gd name="T44" fmla="*/ 48 w 193"/>
                <a:gd name="T45" fmla="*/ 58 h 281"/>
                <a:gd name="T46" fmla="*/ 44 w 193"/>
                <a:gd name="T47" fmla="*/ 52 h 281"/>
                <a:gd name="T48" fmla="*/ 40 w 193"/>
                <a:gd name="T49" fmla="*/ 48 h 281"/>
                <a:gd name="T50" fmla="*/ 35 w 193"/>
                <a:gd name="T51" fmla="*/ 42 h 281"/>
                <a:gd name="T52" fmla="*/ 31 w 193"/>
                <a:gd name="T53" fmla="*/ 38 h 281"/>
                <a:gd name="T54" fmla="*/ 26 w 193"/>
                <a:gd name="T55" fmla="*/ 33 h 281"/>
                <a:gd name="T56" fmla="*/ 22 w 193"/>
                <a:gd name="T57" fmla="*/ 28 h 281"/>
                <a:gd name="T58" fmla="*/ 19 w 193"/>
                <a:gd name="T59" fmla="*/ 22 h 281"/>
                <a:gd name="T60" fmla="*/ 16 w 193"/>
                <a:gd name="T61" fmla="*/ 17 h 281"/>
                <a:gd name="T62" fmla="*/ 13 w 193"/>
                <a:gd name="T63" fmla="*/ 12 h 281"/>
                <a:gd name="T64" fmla="*/ 12 w 193"/>
                <a:gd name="T65" fmla="*/ 6 h 281"/>
                <a:gd name="T66" fmla="*/ 0 w 193"/>
                <a:gd name="T67" fmla="*/ 3 h 281"/>
                <a:gd name="T68" fmla="*/ 12 w 193"/>
                <a:gd name="T69" fmla="*/ 3 h 281"/>
                <a:gd name="T70" fmla="*/ 11 w 193"/>
                <a:gd name="T71" fmla="*/ 2 h 281"/>
                <a:gd name="T72" fmla="*/ 10 w 193"/>
                <a:gd name="T73" fmla="*/ 1 h 281"/>
                <a:gd name="T74" fmla="*/ 10 w 193"/>
                <a:gd name="T75" fmla="*/ 1 h 281"/>
                <a:gd name="T76" fmla="*/ 9 w 193"/>
                <a:gd name="T77" fmla="*/ 1 h 281"/>
                <a:gd name="T78" fmla="*/ 8 w 193"/>
                <a:gd name="T79" fmla="*/ 0 h 281"/>
                <a:gd name="T80" fmla="*/ 7 w 193"/>
                <a:gd name="T81" fmla="*/ 0 h 281"/>
                <a:gd name="T82" fmla="*/ 6 w 193"/>
                <a:gd name="T83" fmla="*/ 0 h 281"/>
                <a:gd name="T84" fmla="*/ 5 w 193"/>
                <a:gd name="T85" fmla="*/ 0 h 281"/>
                <a:gd name="T86" fmla="*/ 4 w 193"/>
                <a:gd name="T87" fmla="*/ 0 h 281"/>
                <a:gd name="T88" fmla="*/ 3 w 193"/>
                <a:gd name="T89" fmla="*/ 0 h 281"/>
                <a:gd name="T90" fmla="*/ 2 w 193"/>
                <a:gd name="T91" fmla="*/ 1 h 281"/>
                <a:gd name="T92" fmla="*/ 1 w 193"/>
                <a:gd name="T93" fmla="*/ 1 h 281"/>
                <a:gd name="T94" fmla="*/ 1 w 193"/>
                <a:gd name="T95" fmla="*/ 2 h 281"/>
                <a:gd name="T96" fmla="*/ 1 w 193"/>
                <a:gd name="T97" fmla="*/ 3 h 281"/>
                <a:gd name="T98" fmla="*/ 0 w 193"/>
                <a:gd name="T99" fmla="*/ 3 h 281"/>
                <a:gd name="T100" fmla="*/ 12 w 193"/>
                <a:gd name="T101" fmla="*/ 4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281">
                  <a:moveTo>
                    <a:pt x="36" y="12"/>
                  </a:moveTo>
                  <a:lnTo>
                    <a:pt x="0" y="12"/>
                  </a:lnTo>
                  <a:lnTo>
                    <a:pt x="3" y="22"/>
                  </a:lnTo>
                  <a:lnTo>
                    <a:pt x="5" y="32"/>
                  </a:lnTo>
                  <a:lnTo>
                    <a:pt x="8" y="42"/>
                  </a:lnTo>
                  <a:lnTo>
                    <a:pt x="12" y="52"/>
                  </a:lnTo>
                  <a:lnTo>
                    <a:pt x="16" y="61"/>
                  </a:lnTo>
                  <a:lnTo>
                    <a:pt x="21" y="71"/>
                  </a:lnTo>
                  <a:lnTo>
                    <a:pt x="27" y="79"/>
                  </a:lnTo>
                  <a:lnTo>
                    <a:pt x="32" y="88"/>
                  </a:lnTo>
                  <a:lnTo>
                    <a:pt x="38" y="97"/>
                  </a:lnTo>
                  <a:lnTo>
                    <a:pt x="45" y="105"/>
                  </a:lnTo>
                  <a:lnTo>
                    <a:pt x="52" y="114"/>
                  </a:lnTo>
                  <a:lnTo>
                    <a:pt x="58" y="122"/>
                  </a:lnTo>
                  <a:lnTo>
                    <a:pt x="65" y="130"/>
                  </a:lnTo>
                  <a:lnTo>
                    <a:pt x="72" y="138"/>
                  </a:lnTo>
                  <a:lnTo>
                    <a:pt x="79" y="146"/>
                  </a:lnTo>
                  <a:lnTo>
                    <a:pt x="87" y="154"/>
                  </a:lnTo>
                  <a:lnTo>
                    <a:pt x="93" y="161"/>
                  </a:lnTo>
                  <a:lnTo>
                    <a:pt x="100" y="169"/>
                  </a:lnTo>
                  <a:lnTo>
                    <a:pt x="107" y="176"/>
                  </a:lnTo>
                  <a:lnTo>
                    <a:pt x="114" y="184"/>
                  </a:lnTo>
                  <a:lnTo>
                    <a:pt x="120" y="192"/>
                  </a:lnTo>
                  <a:lnTo>
                    <a:pt x="126" y="199"/>
                  </a:lnTo>
                  <a:lnTo>
                    <a:pt x="131" y="207"/>
                  </a:lnTo>
                  <a:lnTo>
                    <a:pt x="137" y="215"/>
                  </a:lnTo>
                  <a:lnTo>
                    <a:pt x="141" y="223"/>
                  </a:lnTo>
                  <a:lnTo>
                    <a:pt x="146" y="231"/>
                  </a:lnTo>
                  <a:lnTo>
                    <a:pt x="149" y="239"/>
                  </a:lnTo>
                  <a:lnTo>
                    <a:pt x="152" y="247"/>
                  </a:lnTo>
                  <a:lnTo>
                    <a:pt x="155" y="255"/>
                  </a:lnTo>
                  <a:lnTo>
                    <a:pt x="157" y="263"/>
                  </a:lnTo>
                  <a:lnTo>
                    <a:pt x="158" y="272"/>
                  </a:lnTo>
                  <a:lnTo>
                    <a:pt x="158" y="281"/>
                  </a:lnTo>
                  <a:lnTo>
                    <a:pt x="193" y="281"/>
                  </a:lnTo>
                  <a:lnTo>
                    <a:pt x="192" y="271"/>
                  </a:lnTo>
                  <a:lnTo>
                    <a:pt x="191" y="260"/>
                  </a:lnTo>
                  <a:lnTo>
                    <a:pt x="189" y="251"/>
                  </a:lnTo>
                  <a:lnTo>
                    <a:pt x="185" y="242"/>
                  </a:lnTo>
                  <a:lnTo>
                    <a:pt x="182" y="233"/>
                  </a:lnTo>
                  <a:lnTo>
                    <a:pt x="178" y="224"/>
                  </a:lnTo>
                  <a:lnTo>
                    <a:pt x="174" y="215"/>
                  </a:lnTo>
                  <a:lnTo>
                    <a:pt x="168" y="206"/>
                  </a:lnTo>
                  <a:lnTo>
                    <a:pt x="163" y="198"/>
                  </a:lnTo>
                  <a:lnTo>
                    <a:pt x="157" y="190"/>
                  </a:lnTo>
                  <a:lnTo>
                    <a:pt x="150" y="182"/>
                  </a:lnTo>
                  <a:lnTo>
                    <a:pt x="144" y="174"/>
                  </a:lnTo>
                  <a:lnTo>
                    <a:pt x="138" y="165"/>
                  </a:lnTo>
                  <a:lnTo>
                    <a:pt x="130" y="157"/>
                  </a:lnTo>
                  <a:lnTo>
                    <a:pt x="123" y="150"/>
                  </a:lnTo>
                  <a:lnTo>
                    <a:pt x="116" y="142"/>
                  </a:lnTo>
                  <a:lnTo>
                    <a:pt x="108" y="134"/>
                  </a:lnTo>
                  <a:lnTo>
                    <a:pt x="101" y="127"/>
                  </a:lnTo>
                  <a:lnTo>
                    <a:pt x="95" y="119"/>
                  </a:lnTo>
                  <a:lnTo>
                    <a:pt x="88" y="111"/>
                  </a:lnTo>
                  <a:lnTo>
                    <a:pt x="82" y="103"/>
                  </a:lnTo>
                  <a:lnTo>
                    <a:pt x="75" y="96"/>
                  </a:lnTo>
                  <a:lnTo>
                    <a:pt x="69" y="87"/>
                  </a:lnTo>
                  <a:lnTo>
                    <a:pt x="63" y="79"/>
                  </a:lnTo>
                  <a:lnTo>
                    <a:pt x="58" y="71"/>
                  </a:lnTo>
                  <a:lnTo>
                    <a:pt x="53" y="63"/>
                  </a:lnTo>
                  <a:lnTo>
                    <a:pt x="49" y="54"/>
                  </a:lnTo>
                  <a:lnTo>
                    <a:pt x="45" y="46"/>
                  </a:lnTo>
                  <a:lnTo>
                    <a:pt x="41" y="37"/>
                  </a:lnTo>
                  <a:lnTo>
                    <a:pt x="39" y="28"/>
                  </a:lnTo>
                  <a:lnTo>
                    <a:pt x="36" y="19"/>
                  </a:lnTo>
                  <a:lnTo>
                    <a:pt x="36" y="10"/>
                  </a:lnTo>
                  <a:lnTo>
                    <a:pt x="0" y="10"/>
                  </a:lnTo>
                  <a:lnTo>
                    <a:pt x="36" y="10"/>
                  </a:lnTo>
                  <a:lnTo>
                    <a:pt x="36" y="9"/>
                  </a:lnTo>
                  <a:lnTo>
                    <a:pt x="35" y="8"/>
                  </a:lnTo>
                  <a:lnTo>
                    <a:pt x="35" y="6"/>
                  </a:lnTo>
                  <a:lnTo>
                    <a:pt x="32" y="5"/>
                  </a:lnTo>
                  <a:lnTo>
                    <a:pt x="32" y="4"/>
                  </a:lnTo>
                  <a:lnTo>
                    <a:pt x="31" y="3"/>
                  </a:lnTo>
                  <a:lnTo>
                    <a:pt x="30" y="3"/>
                  </a:lnTo>
                  <a:lnTo>
                    <a:pt x="29" y="2"/>
                  </a:lnTo>
                  <a:lnTo>
                    <a:pt x="28" y="2"/>
                  </a:lnTo>
                  <a:lnTo>
                    <a:pt x="27" y="1"/>
                  </a:lnTo>
                  <a:lnTo>
                    <a:pt x="24" y="1"/>
                  </a:lnTo>
                  <a:lnTo>
                    <a:pt x="23" y="0"/>
                  </a:lnTo>
                  <a:lnTo>
                    <a:pt x="22" y="0"/>
                  </a:lnTo>
                  <a:lnTo>
                    <a:pt x="20" y="0"/>
                  </a:lnTo>
                  <a:lnTo>
                    <a:pt x="19" y="0"/>
                  </a:lnTo>
                  <a:lnTo>
                    <a:pt x="16" y="0"/>
                  </a:lnTo>
                  <a:lnTo>
                    <a:pt x="15" y="0"/>
                  </a:lnTo>
                  <a:lnTo>
                    <a:pt x="13" y="0"/>
                  </a:lnTo>
                  <a:lnTo>
                    <a:pt x="12" y="0"/>
                  </a:lnTo>
                  <a:lnTo>
                    <a:pt x="11" y="1"/>
                  </a:lnTo>
                  <a:lnTo>
                    <a:pt x="10" y="1"/>
                  </a:lnTo>
                  <a:lnTo>
                    <a:pt x="8" y="2"/>
                  </a:lnTo>
                  <a:lnTo>
                    <a:pt x="6" y="2"/>
                  </a:lnTo>
                  <a:lnTo>
                    <a:pt x="5" y="3"/>
                  </a:lnTo>
                  <a:lnTo>
                    <a:pt x="4" y="4"/>
                  </a:lnTo>
                  <a:lnTo>
                    <a:pt x="3" y="4"/>
                  </a:lnTo>
                  <a:lnTo>
                    <a:pt x="3" y="5"/>
                  </a:lnTo>
                  <a:lnTo>
                    <a:pt x="2" y="6"/>
                  </a:lnTo>
                  <a:lnTo>
                    <a:pt x="2" y="8"/>
                  </a:lnTo>
                  <a:lnTo>
                    <a:pt x="0" y="9"/>
                  </a:lnTo>
                  <a:lnTo>
                    <a:pt x="0" y="10"/>
                  </a:lnTo>
                  <a:lnTo>
                    <a:pt x="0" y="12"/>
                  </a:lnTo>
                  <a:lnTo>
                    <a:pt x="3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500"/>
            <p:cNvSpPr>
              <a:spLocks/>
            </p:cNvSpPr>
            <p:nvPr/>
          </p:nvSpPr>
          <p:spPr bwMode="auto">
            <a:xfrm>
              <a:off x="6566809" y="2934745"/>
              <a:ext cx="106610" cy="141288"/>
            </a:xfrm>
            <a:custGeom>
              <a:avLst/>
              <a:gdLst>
                <a:gd name="T0" fmla="*/ 11 w 193"/>
                <a:gd name="T1" fmla="*/ 83 h 281"/>
                <a:gd name="T2" fmla="*/ 12 w 193"/>
                <a:gd name="T3" fmla="*/ 78 h 281"/>
                <a:gd name="T4" fmla="*/ 14 w 193"/>
                <a:gd name="T5" fmla="*/ 72 h 281"/>
                <a:gd name="T6" fmla="*/ 16 w 193"/>
                <a:gd name="T7" fmla="*/ 67 h 281"/>
                <a:gd name="T8" fmla="*/ 20 w 193"/>
                <a:gd name="T9" fmla="*/ 62 h 281"/>
                <a:gd name="T10" fmla="*/ 23 w 193"/>
                <a:gd name="T11" fmla="*/ 57 h 281"/>
                <a:gd name="T12" fmla="*/ 28 w 193"/>
                <a:gd name="T13" fmla="*/ 53 h 281"/>
                <a:gd name="T14" fmla="*/ 32 w 193"/>
                <a:gd name="T15" fmla="*/ 48 h 281"/>
                <a:gd name="T16" fmla="*/ 36 w 193"/>
                <a:gd name="T17" fmla="*/ 43 h 281"/>
                <a:gd name="T18" fmla="*/ 41 w 193"/>
                <a:gd name="T19" fmla="*/ 38 h 281"/>
                <a:gd name="T20" fmla="*/ 46 w 193"/>
                <a:gd name="T21" fmla="*/ 33 h 281"/>
                <a:gd name="T22" fmla="*/ 50 w 193"/>
                <a:gd name="T23" fmla="*/ 27 h 281"/>
                <a:gd name="T24" fmla="*/ 54 w 193"/>
                <a:gd name="T25" fmla="*/ 22 h 281"/>
                <a:gd name="T26" fmla="*/ 57 w 193"/>
                <a:gd name="T27" fmla="*/ 16 h 281"/>
                <a:gd name="T28" fmla="*/ 60 w 193"/>
                <a:gd name="T29" fmla="*/ 10 h 281"/>
                <a:gd name="T30" fmla="*/ 61 w 193"/>
                <a:gd name="T31" fmla="*/ 3 h 281"/>
                <a:gd name="T32" fmla="*/ 51 w 193"/>
                <a:gd name="T33" fmla="*/ 0 h 281"/>
                <a:gd name="T34" fmla="*/ 49 w 193"/>
                <a:gd name="T35" fmla="*/ 6 h 281"/>
                <a:gd name="T36" fmla="*/ 48 w 193"/>
                <a:gd name="T37" fmla="*/ 11 h 281"/>
                <a:gd name="T38" fmla="*/ 45 w 193"/>
                <a:gd name="T39" fmla="*/ 17 h 281"/>
                <a:gd name="T40" fmla="*/ 41 w 193"/>
                <a:gd name="T41" fmla="*/ 22 h 281"/>
                <a:gd name="T42" fmla="*/ 38 w 193"/>
                <a:gd name="T43" fmla="*/ 27 h 281"/>
                <a:gd name="T44" fmla="*/ 34 w 193"/>
                <a:gd name="T45" fmla="*/ 32 h 281"/>
                <a:gd name="T46" fmla="*/ 30 w 193"/>
                <a:gd name="T47" fmla="*/ 37 h 281"/>
                <a:gd name="T48" fmla="*/ 25 w 193"/>
                <a:gd name="T49" fmla="*/ 41 h 281"/>
                <a:gd name="T50" fmla="*/ 21 w 193"/>
                <a:gd name="T51" fmla="*/ 47 h 281"/>
                <a:gd name="T52" fmla="*/ 16 w 193"/>
                <a:gd name="T53" fmla="*/ 52 h 281"/>
                <a:gd name="T54" fmla="*/ 12 w 193"/>
                <a:gd name="T55" fmla="*/ 57 h 281"/>
                <a:gd name="T56" fmla="*/ 8 w 193"/>
                <a:gd name="T57" fmla="*/ 62 h 281"/>
                <a:gd name="T58" fmla="*/ 5 w 193"/>
                <a:gd name="T59" fmla="*/ 67 h 281"/>
                <a:gd name="T60" fmla="*/ 2 w 193"/>
                <a:gd name="T61" fmla="*/ 73 h 281"/>
                <a:gd name="T62" fmla="*/ 1 w 193"/>
                <a:gd name="T63" fmla="*/ 79 h 281"/>
                <a:gd name="T64" fmla="*/ 0 w 193"/>
                <a:gd name="T65" fmla="*/ 86 h 281"/>
                <a:gd name="T66" fmla="*/ 0 w 193"/>
                <a:gd name="T67" fmla="*/ 86 h 281"/>
                <a:gd name="T68" fmla="*/ 1 w 193"/>
                <a:gd name="T69" fmla="*/ 87 h 281"/>
                <a:gd name="T70" fmla="*/ 1 w 193"/>
                <a:gd name="T71" fmla="*/ 88 h 281"/>
                <a:gd name="T72" fmla="*/ 2 w 193"/>
                <a:gd name="T73" fmla="*/ 88 h 281"/>
                <a:gd name="T74" fmla="*/ 3 w 193"/>
                <a:gd name="T75" fmla="*/ 89 h 281"/>
                <a:gd name="T76" fmla="*/ 4 w 193"/>
                <a:gd name="T77" fmla="*/ 89 h 281"/>
                <a:gd name="T78" fmla="*/ 5 w 193"/>
                <a:gd name="T79" fmla="*/ 89 h 281"/>
                <a:gd name="T80" fmla="*/ 5 w 193"/>
                <a:gd name="T81" fmla="*/ 89 h 281"/>
                <a:gd name="T82" fmla="*/ 6 w 193"/>
                <a:gd name="T83" fmla="*/ 89 h 281"/>
                <a:gd name="T84" fmla="*/ 8 w 193"/>
                <a:gd name="T85" fmla="*/ 89 h 281"/>
                <a:gd name="T86" fmla="*/ 9 w 193"/>
                <a:gd name="T87" fmla="*/ 89 h 281"/>
                <a:gd name="T88" fmla="*/ 10 w 193"/>
                <a:gd name="T89" fmla="*/ 88 h 281"/>
                <a:gd name="T90" fmla="*/ 10 w 193"/>
                <a:gd name="T91" fmla="*/ 88 h 281"/>
                <a:gd name="T92" fmla="*/ 11 w 193"/>
                <a:gd name="T93" fmla="*/ 87 h 281"/>
                <a:gd name="T94" fmla="*/ 11 w 193"/>
                <a:gd name="T95" fmla="*/ 86 h 281"/>
                <a:gd name="T96" fmla="*/ 11 w 193"/>
                <a:gd name="T97" fmla="*/ 86 h 2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3" h="281">
                  <a:moveTo>
                    <a:pt x="35" y="271"/>
                  </a:moveTo>
                  <a:lnTo>
                    <a:pt x="35" y="262"/>
                  </a:lnTo>
                  <a:lnTo>
                    <a:pt x="36" y="253"/>
                  </a:lnTo>
                  <a:lnTo>
                    <a:pt x="37" y="245"/>
                  </a:lnTo>
                  <a:lnTo>
                    <a:pt x="41" y="236"/>
                  </a:lnTo>
                  <a:lnTo>
                    <a:pt x="43" y="228"/>
                  </a:lnTo>
                  <a:lnTo>
                    <a:pt x="48" y="220"/>
                  </a:lnTo>
                  <a:lnTo>
                    <a:pt x="51" y="212"/>
                  </a:lnTo>
                  <a:lnTo>
                    <a:pt x="57" y="205"/>
                  </a:lnTo>
                  <a:lnTo>
                    <a:pt x="61" y="197"/>
                  </a:lnTo>
                  <a:lnTo>
                    <a:pt x="67" y="189"/>
                  </a:lnTo>
                  <a:lnTo>
                    <a:pt x="73" y="181"/>
                  </a:lnTo>
                  <a:lnTo>
                    <a:pt x="79" y="173"/>
                  </a:lnTo>
                  <a:lnTo>
                    <a:pt x="86" y="167"/>
                  </a:lnTo>
                  <a:lnTo>
                    <a:pt x="93" y="159"/>
                  </a:lnTo>
                  <a:lnTo>
                    <a:pt x="100" y="151"/>
                  </a:lnTo>
                  <a:lnTo>
                    <a:pt x="107" y="143"/>
                  </a:lnTo>
                  <a:lnTo>
                    <a:pt x="113" y="135"/>
                  </a:lnTo>
                  <a:lnTo>
                    <a:pt x="121" y="127"/>
                  </a:lnTo>
                  <a:lnTo>
                    <a:pt x="128" y="120"/>
                  </a:lnTo>
                  <a:lnTo>
                    <a:pt x="135" y="111"/>
                  </a:lnTo>
                  <a:lnTo>
                    <a:pt x="142" y="103"/>
                  </a:lnTo>
                  <a:lnTo>
                    <a:pt x="149" y="95"/>
                  </a:lnTo>
                  <a:lnTo>
                    <a:pt x="155" y="86"/>
                  </a:lnTo>
                  <a:lnTo>
                    <a:pt x="161" y="78"/>
                  </a:lnTo>
                  <a:lnTo>
                    <a:pt x="167" y="69"/>
                  </a:lnTo>
                  <a:lnTo>
                    <a:pt x="172" y="60"/>
                  </a:lnTo>
                  <a:lnTo>
                    <a:pt x="177" y="51"/>
                  </a:lnTo>
                  <a:lnTo>
                    <a:pt x="181" y="42"/>
                  </a:lnTo>
                  <a:lnTo>
                    <a:pt x="186" y="32"/>
                  </a:lnTo>
                  <a:lnTo>
                    <a:pt x="188" y="21"/>
                  </a:lnTo>
                  <a:lnTo>
                    <a:pt x="191" y="11"/>
                  </a:lnTo>
                  <a:lnTo>
                    <a:pt x="193" y="1"/>
                  </a:lnTo>
                  <a:lnTo>
                    <a:pt x="159" y="0"/>
                  </a:lnTo>
                  <a:lnTo>
                    <a:pt x="156" y="9"/>
                  </a:lnTo>
                  <a:lnTo>
                    <a:pt x="154" y="18"/>
                  </a:lnTo>
                  <a:lnTo>
                    <a:pt x="152" y="27"/>
                  </a:lnTo>
                  <a:lnTo>
                    <a:pt x="149" y="36"/>
                  </a:lnTo>
                  <a:lnTo>
                    <a:pt x="144" y="44"/>
                  </a:lnTo>
                  <a:lnTo>
                    <a:pt x="139" y="53"/>
                  </a:lnTo>
                  <a:lnTo>
                    <a:pt x="135" y="61"/>
                  </a:lnTo>
                  <a:lnTo>
                    <a:pt x="129" y="69"/>
                  </a:lnTo>
                  <a:lnTo>
                    <a:pt x="124" y="77"/>
                  </a:lnTo>
                  <a:lnTo>
                    <a:pt x="118" y="85"/>
                  </a:lnTo>
                  <a:lnTo>
                    <a:pt x="111" y="93"/>
                  </a:lnTo>
                  <a:lnTo>
                    <a:pt x="105" y="101"/>
                  </a:lnTo>
                  <a:lnTo>
                    <a:pt x="98" y="109"/>
                  </a:lnTo>
                  <a:lnTo>
                    <a:pt x="92" y="116"/>
                  </a:lnTo>
                  <a:lnTo>
                    <a:pt x="84" y="123"/>
                  </a:lnTo>
                  <a:lnTo>
                    <a:pt x="77" y="131"/>
                  </a:lnTo>
                  <a:lnTo>
                    <a:pt x="70" y="139"/>
                  </a:lnTo>
                  <a:lnTo>
                    <a:pt x="64" y="147"/>
                  </a:lnTo>
                  <a:lnTo>
                    <a:pt x="56" y="155"/>
                  </a:lnTo>
                  <a:lnTo>
                    <a:pt x="49" y="163"/>
                  </a:lnTo>
                  <a:lnTo>
                    <a:pt x="43" y="171"/>
                  </a:lnTo>
                  <a:lnTo>
                    <a:pt x="36" y="180"/>
                  </a:lnTo>
                  <a:lnTo>
                    <a:pt x="31" y="188"/>
                  </a:lnTo>
                  <a:lnTo>
                    <a:pt x="25" y="196"/>
                  </a:lnTo>
                  <a:lnTo>
                    <a:pt x="19" y="205"/>
                  </a:lnTo>
                  <a:lnTo>
                    <a:pt x="15" y="213"/>
                  </a:lnTo>
                  <a:lnTo>
                    <a:pt x="10" y="222"/>
                  </a:lnTo>
                  <a:lnTo>
                    <a:pt x="7" y="231"/>
                  </a:lnTo>
                  <a:lnTo>
                    <a:pt x="5" y="240"/>
                  </a:lnTo>
                  <a:lnTo>
                    <a:pt x="2" y="250"/>
                  </a:lnTo>
                  <a:lnTo>
                    <a:pt x="1" y="261"/>
                  </a:lnTo>
                  <a:lnTo>
                    <a:pt x="0" y="271"/>
                  </a:lnTo>
                  <a:lnTo>
                    <a:pt x="0" y="272"/>
                  </a:lnTo>
                  <a:lnTo>
                    <a:pt x="1" y="273"/>
                  </a:lnTo>
                  <a:lnTo>
                    <a:pt x="1" y="274"/>
                  </a:lnTo>
                  <a:lnTo>
                    <a:pt x="2" y="275"/>
                  </a:lnTo>
                  <a:lnTo>
                    <a:pt x="2" y="277"/>
                  </a:lnTo>
                  <a:lnTo>
                    <a:pt x="3" y="277"/>
                  </a:lnTo>
                  <a:lnTo>
                    <a:pt x="5" y="278"/>
                  </a:lnTo>
                  <a:lnTo>
                    <a:pt x="6" y="279"/>
                  </a:lnTo>
                  <a:lnTo>
                    <a:pt x="7" y="279"/>
                  </a:lnTo>
                  <a:lnTo>
                    <a:pt x="8" y="280"/>
                  </a:lnTo>
                  <a:lnTo>
                    <a:pt x="10" y="280"/>
                  </a:lnTo>
                  <a:lnTo>
                    <a:pt x="11" y="281"/>
                  </a:lnTo>
                  <a:lnTo>
                    <a:pt x="13" y="281"/>
                  </a:lnTo>
                  <a:lnTo>
                    <a:pt x="15" y="281"/>
                  </a:lnTo>
                  <a:lnTo>
                    <a:pt x="16" y="281"/>
                  </a:lnTo>
                  <a:lnTo>
                    <a:pt x="17" y="281"/>
                  </a:lnTo>
                  <a:lnTo>
                    <a:pt x="19" y="281"/>
                  </a:lnTo>
                  <a:lnTo>
                    <a:pt x="20" y="281"/>
                  </a:lnTo>
                  <a:lnTo>
                    <a:pt x="23" y="281"/>
                  </a:lnTo>
                  <a:lnTo>
                    <a:pt x="24" y="281"/>
                  </a:lnTo>
                  <a:lnTo>
                    <a:pt x="25" y="280"/>
                  </a:lnTo>
                  <a:lnTo>
                    <a:pt x="27" y="280"/>
                  </a:lnTo>
                  <a:lnTo>
                    <a:pt x="28" y="279"/>
                  </a:lnTo>
                  <a:lnTo>
                    <a:pt x="30" y="279"/>
                  </a:lnTo>
                  <a:lnTo>
                    <a:pt x="31" y="278"/>
                  </a:lnTo>
                  <a:lnTo>
                    <a:pt x="32" y="277"/>
                  </a:lnTo>
                  <a:lnTo>
                    <a:pt x="33" y="277"/>
                  </a:lnTo>
                  <a:lnTo>
                    <a:pt x="33" y="275"/>
                  </a:lnTo>
                  <a:lnTo>
                    <a:pt x="34" y="274"/>
                  </a:lnTo>
                  <a:lnTo>
                    <a:pt x="34" y="273"/>
                  </a:lnTo>
                  <a:lnTo>
                    <a:pt x="34" y="272"/>
                  </a:lnTo>
                  <a:lnTo>
                    <a:pt x="35" y="2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501"/>
            <p:cNvSpPr>
              <a:spLocks/>
            </p:cNvSpPr>
            <p:nvPr/>
          </p:nvSpPr>
          <p:spPr bwMode="auto">
            <a:xfrm>
              <a:off x="6566809" y="3071270"/>
              <a:ext cx="106610" cy="53975"/>
            </a:xfrm>
            <a:custGeom>
              <a:avLst/>
              <a:gdLst>
                <a:gd name="T0" fmla="*/ 57 w 193"/>
                <a:gd name="T1" fmla="*/ 27 h 111"/>
                <a:gd name="T2" fmla="*/ 52 w 193"/>
                <a:gd name="T3" fmla="*/ 27 h 111"/>
                <a:gd name="T4" fmla="*/ 47 w 193"/>
                <a:gd name="T5" fmla="*/ 27 h 111"/>
                <a:gd name="T6" fmla="*/ 43 w 193"/>
                <a:gd name="T7" fmla="*/ 26 h 111"/>
                <a:gd name="T8" fmla="*/ 39 w 193"/>
                <a:gd name="T9" fmla="*/ 25 h 111"/>
                <a:gd name="T10" fmla="*/ 35 w 193"/>
                <a:gd name="T11" fmla="*/ 24 h 111"/>
                <a:gd name="T12" fmla="*/ 31 w 193"/>
                <a:gd name="T13" fmla="*/ 22 h 111"/>
                <a:gd name="T14" fmla="*/ 28 w 193"/>
                <a:gd name="T15" fmla="*/ 21 h 111"/>
                <a:gd name="T16" fmla="*/ 24 w 193"/>
                <a:gd name="T17" fmla="*/ 19 h 111"/>
                <a:gd name="T18" fmla="*/ 22 w 193"/>
                <a:gd name="T19" fmla="*/ 18 h 111"/>
                <a:gd name="T20" fmla="*/ 19 w 193"/>
                <a:gd name="T21" fmla="*/ 16 h 111"/>
                <a:gd name="T22" fmla="*/ 17 w 193"/>
                <a:gd name="T23" fmla="*/ 13 h 111"/>
                <a:gd name="T24" fmla="*/ 15 w 193"/>
                <a:gd name="T25" fmla="*/ 11 h 111"/>
                <a:gd name="T26" fmla="*/ 13 w 193"/>
                <a:gd name="T27" fmla="*/ 8 h 111"/>
                <a:gd name="T28" fmla="*/ 12 w 193"/>
                <a:gd name="T29" fmla="*/ 6 h 111"/>
                <a:gd name="T30" fmla="*/ 11 w 193"/>
                <a:gd name="T31" fmla="*/ 3 h 111"/>
                <a:gd name="T32" fmla="*/ 11 w 193"/>
                <a:gd name="T33" fmla="*/ 0 h 111"/>
                <a:gd name="T34" fmla="*/ 0 w 193"/>
                <a:gd name="T35" fmla="*/ 2 h 111"/>
                <a:gd name="T36" fmla="*/ 1 w 193"/>
                <a:gd name="T37" fmla="*/ 5 h 111"/>
                <a:gd name="T38" fmla="*/ 2 w 193"/>
                <a:gd name="T39" fmla="*/ 9 h 111"/>
                <a:gd name="T40" fmla="*/ 4 w 193"/>
                <a:gd name="T41" fmla="*/ 12 h 111"/>
                <a:gd name="T42" fmla="*/ 6 w 193"/>
                <a:gd name="T43" fmla="*/ 15 h 111"/>
                <a:gd name="T44" fmla="*/ 8 w 193"/>
                <a:gd name="T45" fmla="*/ 18 h 111"/>
                <a:gd name="T46" fmla="*/ 12 w 193"/>
                <a:gd name="T47" fmla="*/ 21 h 111"/>
                <a:gd name="T48" fmla="*/ 15 w 193"/>
                <a:gd name="T49" fmla="*/ 23 h 111"/>
                <a:gd name="T50" fmla="*/ 19 w 193"/>
                <a:gd name="T51" fmla="*/ 25 h 111"/>
                <a:gd name="T52" fmla="*/ 23 w 193"/>
                <a:gd name="T53" fmla="*/ 27 h 111"/>
                <a:gd name="T54" fmla="*/ 28 w 193"/>
                <a:gd name="T55" fmla="*/ 29 h 111"/>
                <a:gd name="T56" fmla="*/ 32 w 193"/>
                <a:gd name="T57" fmla="*/ 31 h 111"/>
                <a:gd name="T58" fmla="*/ 37 w 193"/>
                <a:gd name="T59" fmla="*/ 32 h 111"/>
                <a:gd name="T60" fmla="*/ 43 w 193"/>
                <a:gd name="T61" fmla="*/ 33 h 111"/>
                <a:gd name="T62" fmla="*/ 48 w 193"/>
                <a:gd name="T63" fmla="*/ 34 h 111"/>
                <a:gd name="T64" fmla="*/ 54 w 193"/>
                <a:gd name="T65" fmla="*/ 34 h 111"/>
                <a:gd name="T66" fmla="*/ 57 w 193"/>
                <a:gd name="T67" fmla="*/ 34 h 111"/>
                <a:gd name="T68" fmla="*/ 57 w 193"/>
                <a:gd name="T69" fmla="*/ 34 h 111"/>
                <a:gd name="T70" fmla="*/ 58 w 193"/>
                <a:gd name="T71" fmla="*/ 34 h 111"/>
                <a:gd name="T72" fmla="*/ 59 w 193"/>
                <a:gd name="T73" fmla="*/ 34 h 111"/>
                <a:gd name="T74" fmla="*/ 60 w 193"/>
                <a:gd name="T75" fmla="*/ 33 h 111"/>
                <a:gd name="T76" fmla="*/ 61 w 193"/>
                <a:gd name="T77" fmla="*/ 32 h 111"/>
                <a:gd name="T78" fmla="*/ 61 w 193"/>
                <a:gd name="T79" fmla="*/ 32 h 111"/>
                <a:gd name="T80" fmla="*/ 62 w 193"/>
                <a:gd name="T81" fmla="*/ 32 h 111"/>
                <a:gd name="T82" fmla="*/ 62 w 193"/>
                <a:gd name="T83" fmla="*/ 31 h 111"/>
                <a:gd name="T84" fmla="*/ 62 w 193"/>
                <a:gd name="T85" fmla="*/ 30 h 111"/>
                <a:gd name="T86" fmla="*/ 62 w 193"/>
                <a:gd name="T87" fmla="*/ 30 h 111"/>
                <a:gd name="T88" fmla="*/ 62 w 193"/>
                <a:gd name="T89" fmla="*/ 29 h 111"/>
                <a:gd name="T90" fmla="*/ 61 w 193"/>
                <a:gd name="T91" fmla="*/ 28 h 111"/>
                <a:gd name="T92" fmla="*/ 60 w 193"/>
                <a:gd name="T93" fmla="*/ 28 h 111"/>
                <a:gd name="T94" fmla="*/ 59 w 193"/>
                <a:gd name="T95" fmla="*/ 28 h 111"/>
                <a:gd name="T96" fmla="*/ 58 w 193"/>
                <a:gd name="T97" fmla="*/ 27 h 111"/>
                <a:gd name="T98" fmla="*/ 57 w 193"/>
                <a:gd name="T99" fmla="*/ 27 h 111"/>
                <a:gd name="T100" fmla="*/ 57 w 193"/>
                <a:gd name="T101" fmla="*/ 27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3" h="111">
                  <a:moveTo>
                    <a:pt x="176" y="88"/>
                  </a:moveTo>
                  <a:lnTo>
                    <a:pt x="176" y="88"/>
                  </a:lnTo>
                  <a:lnTo>
                    <a:pt x="169" y="88"/>
                  </a:lnTo>
                  <a:lnTo>
                    <a:pt x="161" y="88"/>
                  </a:lnTo>
                  <a:lnTo>
                    <a:pt x="154" y="87"/>
                  </a:lnTo>
                  <a:lnTo>
                    <a:pt x="147" y="87"/>
                  </a:lnTo>
                  <a:lnTo>
                    <a:pt x="141" y="86"/>
                  </a:lnTo>
                  <a:lnTo>
                    <a:pt x="134" y="85"/>
                  </a:lnTo>
                  <a:lnTo>
                    <a:pt x="128" y="84"/>
                  </a:lnTo>
                  <a:lnTo>
                    <a:pt x="121" y="81"/>
                  </a:lnTo>
                  <a:lnTo>
                    <a:pt x="115" y="80"/>
                  </a:lnTo>
                  <a:lnTo>
                    <a:pt x="109" y="78"/>
                  </a:lnTo>
                  <a:lnTo>
                    <a:pt x="103" y="76"/>
                  </a:lnTo>
                  <a:lnTo>
                    <a:pt x="98" y="73"/>
                  </a:lnTo>
                  <a:lnTo>
                    <a:pt x="92" y="71"/>
                  </a:lnTo>
                  <a:lnTo>
                    <a:pt x="86" y="69"/>
                  </a:lnTo>
                  <a:lnTo>
                    <a:pt x="82" y="67"/>
                  </a:lnTo>
                  <a:lnTo>
                    <a:pt x="76" y="63"/>
                  </a:lnTo>
                  <a:lnTo>
                    <a:pt x="71" y="60"/>
                  </a:lnTo>
                  <a:lnTo>
                    <a:pt x="67" y="58"/>
                  </a:lnTo>
                  <a:lnTo>
                    <a:pt x="64" y="54"/>
                  </a:lnTo>
                  <a:lnTo>
                    <a:pt x="59" y="51"/>
                  </a:lnTo>
                  <a:lnTo>
                    <a:pt x="56" y="47"/>
                  </a:lnTo>
                  <a:lnTo>
                    <a:pt x="52" y="43"/>
                  </a:lnTo>
                  <a:lnTo>
                    <a:pt x="49" y="39"/>
                  </a:lnTo>
                  <a:lnTo>
                    <a:pt x="47" y="35"/>
                  </a:lnTo>
                  <a:lnTo>
                    <a:pt x="43" y="32"/>
                  </a:lnTo>
                  <a:lnTo>
                    <a:pt x="41" y="27"/>
                  </a:lnTo>
                  <a:lnTo>
                    <a:pt x="39" y="22"/>
                  </a:lnTo>
                  <a:lnTo>
                    <a:pt x="37" y="19"/>
                  </a:lnTo>
                  <a:lnTo>
                    <a:pt x="36" y="13"/>
                  </a:lnTo>
                  <a:lnTo>
                    <a:pt x="35" y="9"/>
                  </a:lnTo>
                  <a:lnTo>
                    <a:pt x="35" y="4"/>
                  </a:lnTo>
                  <a:lnTo>
                    <a:pt x="35" y="0"/>
                  </a:lnTo>
                  <a:lnTo>
                    <a:pt x="0" y="0"/>
                  </a:lnTo>
                  <a:lnTo>
                    <a:pt x="0" y="5"/>
                  </a:lnTo>
                  <a:lnTo>
                    <a:pt x="1" y="11"/>
                  </a:lnTo>
                  <a:lnTo>
                    <a:pt x="2" y="17"/>
                  </a:lnTo>
                  <a:lnTo>
                    <a:pt x="3" y="24"/>
                  </a:lnTo>
                  <a:lnTo>
                    <a:pt x="6" y="28"/>
                  </a:lnTo>
                  <a:lnTo>
                    <a:pt x="8" y="34"/>
                  </a:lnTo>
                  <a:lnTo>
                    <a:pt x="11" y="39"/>
                  </a:lnTo>
                  <a:lnTo>
                    <a:pt x="15" y="44"/>
                  </a:lnTo>
                  <a:lnTo>
                    <a:pt x="18" y="50"/>
                  </a:lnTo>
                  <a:lnTo>
                    <a:pt x="22" y="54"/>
                  </a:lnTo>
                  <a:lnTo>
                    <a:pt x="26" y="59"/>
                  </a:lnTo>
                  <a:lnTo>
                    <a:pt x="31" y="63"/>
                  </a:lnTo>
                  <a:lnTo>
                    <a:pt x="36" y="68"/>
                  </a:lnTo>
                  <a:lnTo>
                    <a:pt x="41" y="71"/>
                  </a:lnTo>
                  <a:lnTo>
                    <a:pt x="47" y="76"/>
                  </a:lnTo>
                  <a:lnTo>
                    <a:pt x="52" y="79"/>
                  </a:lnTo>
                  <a:lnTo>
                    <a:pt x="59" y="83"/>
                  </a:lnTo>
                  <a:lnTo>
                    <a:pt x="65" y="86"/>
                  </a:lnTo>
                  <a:lnTo>
                    <a:pt x="71" y="89"/>
                  </a:lnTo>
                  <a:lnTo>
                    <a:pt x="79" y="93"/>
                  </a:lnTo>
                  <a:lnTo>
                    <a:pt x="86" y="95"/>
                  </a:lnTo>
                  <a:lnTo>
                    <a:pt x="93" y="98"/>
                  </a:lnTo>
                  <a:lnTo>
                    <a:pt x="101" y="101"/>
                  </a:lnTo>
                  <a:lnTo>
                    <a:pt x="109" y="103"/>
                  </a:lnTo>
                  <a:lnTo>
                    <a:pt x="116" y="104"/>
                  </a:lnTo>
                  <a:lnTo>
                    <a:pt x="125" y="106"/>
                  </a:lnTo>
                  <a:lnTo>
                    <a:pt x="133" y="107"/>
                  </a:lnTo>
                  <a:lnTo>
                    <a:pt x="141" y="109"/>
                  </a:lnTo>
                  <a:lnTo>
                    <a:pt x="150" y="110"/>
                  </a:lnTo>
                  <a:lnTo>
                    <a:pt x="158" y="111"/>
                  </a:lnTo>
                  <a:lnTo>
                    <a:pt x="167" y="111"/>
                  </a:lnTo>
                  <a:lnTo>
                    <a:pt x="176" y="111"/>
                  </a:lnTo>
                  <a:lnTo>
                    <a:pt x="177" y="111"/>
                  </a:lnTo>
                  <a:lnTo>
                    <a:pt x="179" y="111"/>
                  </a:lnTo>
                  <a:lnTo>
                    <a:pt x="181" y="111"/>
                  </a:lnTo>
                  <a:lnTo>
                    <a:pt x="183" y="110"/>
                  </a:lnTo>
                  <a:lnTo>
                    <a:pt x="184" y="110"/>
                  </a:lnTo>
                  <a:lnTo>
                    <a:pt x="186" y="109"/>
                  </a:lnTo>
                  <a:lnTo>
                    <a:pt x="187" y="109"/>
                  </a:lnTo>
                  <a:lnTo>
                    <a:pt x="188" y="107"/>
                  </a:lnTo>
                  <a:lnTo>
                    <a:pt x="189" y="106"/>
                  </a:lnTo>
                  <a:lnTo>
                    <a:pt x="191" y="106"/>
                  </a:lnTo>
                  <a:lnTo>
                    <a:pt x="191" y="105"/>
                  </a:lnTo>
                  <a:lnTo>
                    <a:pt x="192" y="104"/>
                  </a:lnTo>
                  <a:lnTo>
                    <a:pt x="192" y="103"/>
                  </a:lnTo>
                  <a:lnTo>
                    <a:pt x="192" y="102"/>
                  </a:lnTo>
                  <a:lnTo>
                    <a:pt x="193" y="101"/>
                  </a:lnTo>
                  <a:lnTo>
                    <a:pt x="193" y="100"/>
                  </a:lnTo>
                  <a:lnTo>
                    <a:pt x="193" y="98"/>
                  </a:lnTo>
                  <a:lnTo>
                    <a:pt x="192" y="97"/>
                  </a:lnTo>
                  <a:lnTo>
                    <a:pt x="192" y="96"/>
                  </a:lnTo>
                  <a:lnTo>
                    <a:pt x="192" y="95"/>
                  </a:lnTo>
                  <a:lnTo>
                    <a:pt x="191" y="94"/>
                  </a:lnTo>
                  <a:lnTo>
                    <a:pt x="189" y="93"/>
                  </a:lnTo>
                  <a:lnTo>
                    <a:pt x="188" y="93"/>
                  </a:lnTo>
                  <a:lnTo>
                    <a:pt x="187" y="92"/>
                  </a:lnTo>
                  <a:lnTo>
                    <a:pt x="186" y="90"/>
                  </a:lnTo>
                  <a:lnTo>
                    <a:pt x="185" y="90"/>
                  </a:lnTo>
                  <a:lnTo>
                    <a:pt x="183" y="89"/>
                  </a:lnTo>
                  <a:lnTo>
                    <a:pt x="181" y="89"/>
                  </a:lnTo>
                  <a:lnTo>
                    <a:pt x="179" y="89"/>
                  </a:lnTo>
                  <a:lnTo>
                    <a:pt x="178" y="88"/>
                  </a:lnTo>
                  <a:lnTo>
                    <a:pt x="176"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502"/>
            <p:cNvSpPr>
              <a:spLocks/>
            </p:cNvSpPr>
            <p:nvPr/>
          </p:nvSpPr>
          <p:spPr bwMode="auto">
            <a:xfrm>
              <a:off x="6589163" y="3028408"/>
              <a:ext cx="63622" cy="85725"/>
            </a:xfrm>
            <a:custGeom>
              <a:avLst/>
              <a:gdLst>
                <a:gd name="T0" fmla="*/ 11 w 113"/>
                <a:gd name="T1" fmla="*/ 0 h 172"/>
                <a:gd name="T2" fmla="*/ 8 w 113"/>
                <a:gd name="T3" fmla="*/ 4 h 172"/>
                <a:gd name="T4" fmla="*/ 5 w 113"/>
                <a:gd name="T5" fmla="*/ 9 h 172"/>
                <a:gd name="T6" fmla="*/ 2 w 113"/>
                <a:gd name="T7" fmla="*/ 14 h 172"/>
                <a:gd name="T8" fmla="*/ 1 w 113"/>
                <a:gd name="T9" fmla="*/ 18 h 172"/>
                <a:gd name="T10" fmla="*/ 0 w 113"/>
                <a:gd name="T11" fmla="*/ 22 h 172"/>
                <a:gd name="T12" fmla="*/ 0 w 113"/>
                <a:gd name="T13" fmla="*/ 27 h 172"/>
                <a:gd name="T14" fmla="*/ 1 w 113"/>
                <a:gd name="T15" fmla="*/ 30 h 172"/>
                <a:gd name="T16" fmla="*/ 2 w 113"/>
                <a:gd name="T17" fmla="*/ 35 h 172"/>
                <a:gd name="T18" fmla="*/ 4 w 113"/>
                <a:gd name="T19" fmla="*/ 38 h 172"/>
                <a:gd name="T20" fmla="*/ 7 w 113"/>
                <a:gd name="T21" fmla="*/ 41 h 172"/>
                <a:gd name="T22" fmla="*/ 10 w 113"/>
                <a:gd name="T23" fmla="*/ 44 h 172"/>
                <a:gd name="T24" fmla="*/ 14 w 113"/>
                <a:gd name="T25" fmla="*/ 47 h 172"/>
                <a:gd name="T26" fmla="*/ 18 w 113"/>
                <a:gd name="T27" fmla="*/ 49 h 172"/>
                <a:gd name="T28" fmla="*/ 23 w 113"/>
                <a:gd name="T29" fmla="*/ 51 h 172"/>
                <a:gd name="T30" fmla="*/ 28 w 113"/>
                <a:gd name="T31" fmla="*/ 53 h 172"/>
                <a:gd name="T32" fmla="*/ 34 w 113"/>
                <a:gd name="T33" fmla="*/ 54 h 172"/>
                <a:gd name="T34" fmla="*/ 26 w 113"/>
                <a:gd name="T35" fmla="*/ 47 h 172"/>
                <a:gd name="T36" fmla="*/ 20 w 113"/>
                <a:gd name="T37" fmla="*/ 41 h 172"/>
                <a:gd name="T38" fmla="*/ 18 w 113"/>
                <a:gd name="T39" fmla="*/ 38 h 172"/>
                <a:gd name="T40" fmla="*/ 17 w 113"/>
                <a:gd name="T41" fmla="*/ 35 h 172"/>
                <a:gd name="T42" fmla="*/ 16 w 113"/>
                <a:gd name="T43" fmla="*/ 30 h 172"/>
                <a:gd name="T44" fmla="*/ 18 w 113"/>
                <a:gd name="T45" fmla="*/ 24 h 172"/>
                <a:gd name="T46" fmla="*/ 22 w 113"/>
                <a:gd name="T47" fmla="*/ 18 h 172"/>
                <a:gd name="T48" fmla="*/ 29 w 113"/>
                <a:gd name="T49" fmla="*/ 10 h 172"/>
                <a:gd name="T50" fmla="*/ 37 w 113"/>
                <a:gd name="T51" fmla="*/ 1 h 172"/>
                <a:gd name="T52" fmla="*/ 32 w 113"/>
                <a:gd name="T53" fmla="*/ 3 h 172"/>
                <a:gd name="T54" fmla="*/ 28 w 113"/>
                <a:gd name="T55" fmla="*/ 4 h 172"/>
                <a:gd name="T56" fmla="*/ 24 w 113"/>
                <a:gd name="T57" fmla="*/ 4 h 172"/>
                <a:gd name="T58" fmla="*/ 21 w 113"/>
                <a:gd name="T59" fmla="*/ 4 h 172"/>
                <a:gd name="T60" fmla="*/ 19 w 113"/>
                <a:gd name="T61" fmla="*/ 3 h 172"/>
                <a:gd name="T62" fmla="*/ 16 w 113"/>
                <a:gd name="T63" fmla="*/ 3 h 172"/>
                <a:gd name="T64" fmla="*/ 11 w 113"/>
                <a:gd name="T65" fmla="*/ 0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3" h="172">
                  <a:moveTo>
                    <a:pt x="35" y="0"/>
                  </a:moveTo>
                  <a:lnTo>
                    <a:pt x="24" y="14"/>
                  </a:lnTo>
                  <a:lnTo>
                    <a:pt x="14" y="29"/>
                  </a:lnTo>
                  <a:lnTo>
                    <a:pt x="7" y="44"/>
                  </a:lnTo>
                  <a:lnTo>
                    <a:pt x="2" y="57"/>
                  </a:lnTo>
                  <a:lnTo>
                    <a:pt x="0" y="71"/>
                  </a:lnTo>
                  <a:lnTo>
                    <a:pt x="0" y="85"/>
                  </a:lnTo>
                  <a:lnTo>
                    <a:pt x="2" y="97"/>
                  </a:lnTo>
                  <a:lnTo>
                    <a:pt x="6" y="110"/>
                  </a:lnTo>
                  <a:lnTo>
                    <a:pt x="12" y="121"/>
                  </a:lnTo>
                  <a:lnTo>
                    <a:pt x="20" y="131"/>
                  </a:lnTo>
                  <a:lnTo>
                    <a:pt x="31" y="141"/>
                  </a:lnTo>
                  <a:lnTo>
                    <a:pt x="42" y="149"/>
                  </a:lnTo>
                  <a:lnTo>
                    <a:pt x="56" y="157"/>
                  </a:lnTo>
                  <a:lnTo>
                    <a:pt x="70" y="163"/>
                  </a:lnTo>
                  <a:lnTo>
                    <a:pt x="86" y="169"/>
                  </a:lnTo>
                  <a:lnTo>
                    <a:pt x="104" y="172"/>
                  </a:lnTo>
                  <a:lnTo>
                    <a:pt x="78" y="149"/>
                  </a:lnTo>
                  <a:lnTo>
                    <a:pt x="61" y="129"/>
                  </a:lnTo>
                  <a:lnTo>
                    <a:pt x="56" y="120"/>
                  </a:lnTo>
                  <a:lnTo>
                    <a:pt x="52" y="112"/>
                  </a:lnTo>
                  <a:lnTo>
                    <a:pt x="50" y="94"/>
                  </a:lnTo>
                  <a:lnTo>
                    <a:pt x="56" y="77"/>
                  </a:lnTo>
                  <a:lnTo>
                    <a:pt x="68" y="56"/>
                  </a:lnTo>
                  <a:lnTo>
                    <a:pt x="88" y="32"/>
                  </a:lnTo>
                  <a:lnTo>
                    <a:pt x="113" y="4"/>
                  </a:lnTo>
                  <a:lnTo>
                    <a:pt x="97" y="10"/>
                  </a:lnTo>
                  <a:lnTo>
                    <a:pt x="85" y="12"/>
                  </a:lnTo>
                  <a:lnTo>
                    <a:pt x="74" y="14"/>
                  </a:lnTo>
                  <a:lnTo>
                    <a:pt x="65" y="13"/>
                  </a:lnTo>
                  <a:lnTo>
                    <a:pt x="57" y="11"/>
                  </a:lnTo>
                  <a:lnTo>
                    <a:pt x="49" y="9"/>
                  </a:lnTo>
                  <a:lnTo>
                    <a:pt x="35"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511"/>
            <p:cNvSpPr>
              <a:spLocks/>
            </p:cNvSpPr>
            <p:nvPr/>
          </p:nvSpPr>
          <p:spPr bwMode="auto">
            <a:xfrm>
              <a:off x="6578846" y="3150645"/>
              <a:ext cx="132403" cy="146050"/>
            </a:xfrm>
            <a:custGeom>
              <a:avLst/>
              <a:gdLst>
                <a:gd name="T0" fmla="*/ 0 w 243"/>
                <a:gd name="T1" fmla="*/ 62 h 287"/>
                <a:gd name="T2" fmla="*/ 0 w 243"/>
                <a:gd name="T3" fmla="*/ 70 h 287"/>
                <a:gd name="T4" fmla="*/ 0 w 243"/>
                <a:gd name="T5" fmla="*/ 72 h 287"/>
                <a:gd name="T6" fmla="*/ 3 w 243"/>
                <a:gd name="T7" fmla="*/ 77 h 287"/>
                <a:gd name="T8" fmla="*/ 6 w 243"/>
                <a:gd name="T9" fmla="*/ 81 h 287"/>
                <a:gd name="T10" fmla="*/ 11 w 243"/>
                <a:gd name="T11" fmla="*/ 85 h 287"/>
                <a:gd name="T12" fmla="*/ 17 w 243"/>
                <a:gd name="T13" fmla="*/ 88 h 287"/>
                <a:gd name="T14" fmla="*/ 23 w 243"/>
                <a:gd name="T15" fmla="*/ 90 h 287"/>
                <a:gd name="T16" fmla="*/ 30 w 243"/>
                <a:gd name="T17" fmla="*/ 91 h 287"/>
                <a:gd name="T18" fmla="*/ 38 w 243"/>
                <a:gd name="T19" fmla="*/ 92 h 287"/>
                <a:gd name="T20" fmla="*/ 46 w 243"/>
                <a:gd name="T21" fmla="*/ 91 h 287"/>
                <a:gd name="T22" fmla="*/ 53 w 243"/>
                <a:gd name="T23" fmla="*/ 90 h 287"/>
                <a:gd name="T24" fmla="*/ 60 w 243"/>
                <a:gd name="T25" fmla="*/ 88 h 287"/>
                <a:gd name="T26" fmla="*/ 65 w 243"/>
                <a:gd name="T27" fmla="*/ 85 h 287"/>
                <a:gd name="T28" fmla="*/ 70 w 243"/>
                <a:gd name="T29" fmla="*/ 81 h 287"/>
                <a:gd name="T30" fmla="*/ 74 w 243"/>
                <a:gd name="T31" fmla="*/ 77 h 287"/>
                <a:gd name="T32" fmla="*/ 76 w 243"/>
                <a:gd name="T33" fmla="*/ 72 h 287"/>
                <a:gd name="T34" fmla="*/ 77 w 243"/>
                <a:gd name="T35" fmla="*/ 67 h 287"/>
                <a:gd name="T36" fmla="*/ 77 w 243"/>
                <a:gd name="T37" fmla="*/ 62 h 287"/>
                <a:gd name="T38" fmla="*/ 75 w 243"/>
                <a:gd name="T39" fmla="*/ 58 h 287"/>
                <a:gd name="T40" fmla="*/ 74 w 243"/>
                <a:gd name="T41" fmla="*/ 54 h 287"/>
                <a:gd name="T42" fmla="*/ 71 w 243"/>
                <a:gd name="T43" fmla="*/ 49 h 287"/>
                <a:gd name="T44" fmla="*/ 65 w 243"/>
                <a:gd name="T45" fmla="*/ 42 h 287"/>
                <a:gd name="T46" fmla="*/ 59 w 243"/>
                <a:gd name="T47" fmla="*/ 34 h 287"/>
                <a:gd name="T48" fmla="*/ 52 w 243"/>
                <a:gd name="T49" fmla="*/ 26 h 287"/>
                <a:gd name="T50" fmla="*/ 46 w 243"/>
                <a:gd name="T51" fmla="*/ 18 h 287"/>
                <a:gd name="T52" fmla="*/ 43 w 243"/>
                <a:gd name="T53" fmla="*/ 14 h 287"/>
                <a:gd name="T54" fmla="*/ 41 w 243"/>
                <a:gd name="T55" fmla="*/ 9 h 287"/>
                <a:gd name="T56" fmla="*/ 39 w 243"/>
                <a:gd name="T57" fmla="*/ 5 h 287"/>
                <a:gd name="T58" fmla="*/ 38 w 243"/>
                <a:gd name="T59" fmla="*/ 0 h 287"/>
                <a:gd name="T60" fmla="*/ 37 w 243"/>
                <a:gd name="T61" fmla="*/ 5 h 287"/>
                <a:gd name="T62" fmla="*/ 35 w 243"/>
                <a:gd name="T63" fmla="*/ 9 h 287"/>
                <a:gd name="T64" fmla="*/ 34 w 243"/>
                <a:gd name="T65" fmla="*/ 14 h 287"/>
                <a:gd name="T66" fmla="*/ 31 w 243"/>
                <a:gd name="T67" fmla="*/ 18 h 287"/>
                <a:gd name="T68" fmla="*/ 25 w 243"/>
                <a:gd name="T69" fmla="*/ 26 h 287"/>
                <a:gd name="T70" fmla="*/ 18 w 243"/>
                <a:gd name="T71" fmla="*/ 34 h 287"/>
                <a:gd name="T72" fmla="*/ 11 w 243"/>
                <a:gd name="T73" fmla="*/ 42 h 287"/>
                <a:gd name="T74" fmla="*/ 5 w 243"/>
                <a:gd name="T75" fmla="*/ 49 h 287"/>
                <a:gd name="T76" fmla="*/ 3 w 243"/>
                <a:gd name="T77" fmla="*/ 54 h 287"/>
                <a:gd name="T78" fmla="*/ 1 w 243"/>
                <a:gd name="T79" fmla="*/ 58 h 287"/>
                <a:gd name="T80" fmla="*/ 0 w 243"/>
                <a:gd name="T81" fmla="*/ 62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3" h="287">
                  <a:moveTo>
                    <a:pt x="0" y="194"/>
                  </a:moveTo>
                  <a:lnTo>
                    <a:pt x="0" y="218"/>
                  </a:lnTo>
                  <a:lnTo>
                    <a:pt x="1" y="224"/>
                  </a:lnTo>
                  <a:lnTo>
                    <a:pt x="8" y="239"/>
                  </a:lnTo>
                  <a:lnTo>
                    <a:pt x="19" y="253"/>
                  </a:lnTo>
                  <a:lnTo>
                    <a:pt x="35" y="264"/>
                  </a:lnTo>
                  <a:lnTo>
                    <a:pt x="53" y="273"/>
                  </a:lnTo>
                  <a:lnTo>
                    <a:pt x="74" y="280"/>
                  </a:lnTo>
                  <a:lnTo>
                    <a:pt x="96" y="284"/>
                  </a:lnTo>
                  <a:lnTo>
                    <a:pt x="121" y="287"/>
                  </a:lnTo>
                  <a:lnTo>
                    <a:pt x="145" y="284"/>
                  </a:lnTo>
                  <a:lnTo>
                    <a:pt x="168" y="280"/>
                  </a:lnTo>
                  <a:lnTo>
                    <a:pt x="188" y="273"/>
                  </a:lnTo>
                  <a:lnTo>
                    <a:pt x="206" y="264"/>
                  </a:lnTo>
                  <a:lnTo>
                    <a:pt x="221" y="253"/>
                  </a:lnTo>
                  <a:lnTo>
                    <a:pt x="233" y="239"/>
                  </a:lnTo>
                  <a:lnTo>
                    <a:pt x="240" y="224"/>
                  </a:lnTo>
                  <a:lnTo>
                    <a:pt x="243" y="209"/>
                  </a:lnTo>
                  <a:lnTo>
                    <a:pt x="242" y="194"/>
                  </a:lnTo>
                  <a:lnTo>
                    <a:pt x="237" y="180"/>
                  </a:lnTo>
                  <a:lnTo>
                    <a:pt x="233" y="167"/>
                  </a:lnTo>
                  <a:lnTo>
                    <a:pt x="225" y="154"/>
                  </a:lnTo>
                  <a:lnTo>
                    <a:pt x="206" y="130"/>
                  </a:lnTo>
                  <a:lnTo>
                    <a:pt x="186" y="105"/>
                  </a:lnTo>
                  <a:lnTo>
                    <a:pt x="163" y="82"/>
                  </a:lnTo>
                  <a:lnTo>
                    <a:pt x="144" y="55"/>
                  </a:lnTo>
                  <a:lnTo>
                    <a:pt x="135" y="43"/>
                  </a:lnTo>
                  <a:lnTo>
                    <a:pt x="128" y="29"/>
                  </a:lnTo>
                  <a:lnTo>
                    <a:pt x="124" y="15"/>
                  </a:lnTo>
                  <a:lnTo>
                    <a:pt x="121" y="0"/>
                  </a:lnTo>
                  <a:lnTo>
                    <a:pt x="118" y="15"/>
                  </a:lnTo>
                  <a:lnTo>
                    <a:pt x="112" y="29"/>
                  </a:lnTo>
                  <a:lnTo>
                    <a:pt x="106" y="43"/>
                  </a:lnTo>
                  <a:lnTo>
                    <a:pt x="98" y="55"/>
                  </a:lnTo>
                  <a:lnTo>
                    <a:pt x="78" y="82"/>
                  </a:lnTo>
                  <a:lnTo>
                    <a:pt x="56" y="105"/>
                  </a:lnTo>
                  <a:lnTo>
                    <a:pt x="34" y="130"/>
                  </a:lnTo>
                  <a:lnTo>
                    <a:pt x="16" y="154"/>
                  </a:lnTo>
                  <a:lnTo>
                    <a:pt x="9" y="167"/>
                  </a:lnTo>
                  <a:lnTo>
                    <a:pt x="4" y="180"/>
                  </a:lnTo>
                  <a:lnTo>
                    <a:pt x="0" y="194"/>
                  </a:lnTo>
                  <a:close/>
                </a:path>
              </a:pathLst>
            </a:custGeom>
            <a:solidFill>
              <a:srgbClr val="FF0000"/>
            </a:solidFill>
            <a:ln>
              <a:noFill/>
            </a:ln>
          </p:spPr>
          <p:txBody>
            <a:bodyPr/>
            <a:lstStyle/>
            <a:p>
              <a:endParaRPr lang="en-GB"/>
            </a:p>
          </p:txBody>
        </p:sp>
        <p:sp>
          <p:nvSpPr>
            <p:cNvPr id="131" name="Freeform 1512"/>
            <p:cNvSpPr>
              <a:spLocks/>
            </p:cNvSpPr>
            <p:nvPr/>
          </p:nvSpPr>
          <p:spPr bwMode="auto">
            <a:xfrm>
              <a:off x="6578846" y="3249070"/>
              <a:ext cx="1720" cy="9525"/>
            </a:xfrm>
            <a:custGeom>
              <a:avLst/>
              <a:gdLst>
                <a:gd name="T0" fmla="*/ 1 w 2"/>
                <a:gd name="T1" fmla="*/ 6 h 22"/>
                <a:gd name="T2" fmla="*/ 1 w 2"/>
                <a:gd name="T3" fmla="*/ 0 h 22"/>
                <a:gd name="T4" fmla="*/ 1 w 2"/>
                <a:gd name="T5" fmla="*/ 0 h 22"/>
                <a:gd name="T6" fmla="*/ 0 w 2"/>
                <a:gd name="T7" fmla="*/ 4 h 22"/>
                <a:gd name="T8" fmla="*/ 1 w 2"/>
                <a:gd name="T9" fmla="*/ 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2">
                  <a:moveTo>
                    <a:pt x="2" y="22"/>
                  </a:moveTo>
                  <a:lnTo>
                    <a:pt x="2" y="0"/>
                  </a:lnTo>
                  <a:lnTo>
                    <a:pt x="1" y="0"/>
                  </a:lnTo>
                  <a:lnTo>
                    <a:pt x="0" y="15"/>
                  </a:lnTo>
                  <a:lnTo>
                    <a:pt x="2" y="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513"/>
            <p:cNvSpPr>
              <a:spLocks/>
            </p:cNvSpPr>
            <p:nvPr/>
          </p:nvSpPr>
          <p:spPr bwMode="auto">
            <a:xfrm>
              <a:off x="6644188" y="3252245"/>
              <a:ext cx="77378" cy="49213"/>
            </a:xfrm>
            <a:custGeom>
              <a:avLst/>
              <a:gdLst>
                <a:gd name="T0" fmla="*/ 34 w 139"/>
                <a:gd name="T1" fmla="*/ 5 h 100"/>
                <a:gd name="T2" fmla="*/ 34 w 139"/>
                <a:gd name="T3" fmla="*/ 7 h 100"/>
                <a:gd name="T4" fmla="*/ 33 w 139"/>
                <a:gd name="T5" fmla="*/ 9 h 100"/>
                <a:gd name="T6" fmla="*/ 32 w 139"/>
                <a:gd name="T7" fmla="*/ 11 h 100"/>
                <a:gd name="T8" fmla="*/ 31 w 139"/>
                <a:gd name="T9" fmla="*/ 13 h 100"/>
                <a:gd name="T10" fmla="*/ 29 w 139"/>
                <a:gd name="T11" fmla="*/ 15 h 100"/>
                <a:gd name="T12" fmla="*/ 27 w 139"/>
                <a:gd name="T13" fmla="*/ 16 h 100"/>
                <a:gd name="T14" fmla="*/ 25 w 139"/>
                <a:gd name="T15" fmla="*/ 18 h 100"/>
                <a:gd name="T16" fmla="*/ 23 w 139"/>
                <a:gd name="T17" fmla="*/ 19 h 100"/>
                <a:gd name="T18" fmla="*/ 20 w 139"/>
                <a:gd name="T19" fmla="*/ 20 h 100"/>
                <a:gd name="T20" fmla="*/ 17 w 139"/>
                <a:gd name="T21" fmla="*/ 21 h 100"/>
                <a:gd name="T22" fmla="*/ 15 w 139"/>
                <a:gd name="T23" fmla="*/ 22 h 100"/>
                <a:gd name="T24" fmla="*/ 12 w 139"/>
                <a:gd name="T25" fmla="*/ 23 h 100"/>
                <a:gd name="T26" fmla="*/ 9 w 139"/>
                <a:gd name="T27" fmla="*/ 23 h 100"/>
                <a:gd name="T28" fmla="*/ 5 w 139"/>
                <a:gd name="T29" fmla="*/ 24 h 100"/>
                <a:gd name="T30" fmla="*/ 2 w 139"/>
                <a:gd name="T31" fmla="*/ 24 h 100"/>
                <a:gd name="T32" fmla="*/ 0 w 139"/>
                <a:gd name="T33" fmla="*/ 31 h 100"/>
                <a:gd name="T34" fmla="*/ 5 w 139"/>
                <a:gd name="T35" fmla="*/ 31 h 100"/>
                <a:gd name="T36" fmla="*/ 9 w 139"/>
                <a:gd name="T37" fmla="*/ 30 h 100"/>
                <a:gd name="T38" fmla="*/ 13 w 139"/>
                <a:gd name="T39" fmla="*/ 29 h 100"/>
                <a:gd name="T40" fmla="*/ 17 w 139"/>
                <a:gd name="T41" fmla="*/ 29 h 100"/>
                <a:gd name="T42" fmla="*/ 21 w 139"/>
                <a:gd name="T43" fmla="*/ 28 h 100"/>
                <a:gd name="T44" fmla="*/ 25 w 139"/>
                <a:gd name="T45" fmla="*/ 26 h 100"/>
                <a:gd name="T46" fmla="*/ 28 w 139"/>
                <a:gd name="T47" fmla="*/ 25 h 100"/>
                <a:gd name="T48" fmla="*/ 32 w 139"/>
                <a:gd name="T49" fmla="*/ 23 h 100"/>
                <a:gd name="T50" fmla="*/ 35 w 139"/>
                <a:gd name="T51" fmla="*/ 21 h 100"/>
                <a:gd name="T52" fmla="*/ 37 w 139"/>
                <a:gd name="T53" fmla="*/ 19 h 100"/>
                <a:gd name="T54" fmla="*/ 39 w 139"/>
                <a:gd name="T55" fmla="*/ 17 h 100"/>
                <a:gd name="T56" fmla="*/ 42 w 139"/>
                <a:gd name="T57" fmla="*/ 15 h 100"/>
                <a:gd name="T58" fmla="*/ 43 w 139"/>
                <a:gd name="T59" fmla="*/ 12 h 100"/>
                <a:gd name="T60" fmla="*/ 44 w 139"/>
                <a:gd name="T61" fmla="*/ 9 h 100"/>
                <a:gd name="T62" fmla="*/ 45 w 139"/>
                <a:gd name="T63" fmla="*/ 7 h 100"/>
                <a:gd name="T64" fmla="*/ 45 w 139"/>
                <a:gd name="T65" fmla="*/ 4 h 100"/>
                <a:gd name="T66" fmla="*/ 45 w 139"/>
                <a:gd name="T67" fmla="*/ 2 h 100"/>
                <a:gd name="T68" fmla="*/ 45 w 139"/>
                <a:gd name="T69" fmla="*/ 2 h 100"/>
                <a:gd name="T70" fmla="*/ 44 w 139"/>
                <a:gd name="T71" fmla="*/ 2 h 100"/>
                <a:gd name="T72" fmla="*/ 43 w 139"/>
                <a:gd name="T73" fmla="*/ 1 h 100"/>
                <a:gd name="T74" fmla="*/ 42 w 139"/>
                <a:gd name="T75" fmla="*/ 0 h 100"/>
                <a:gd name="T76" fmla="*/ 42 w 139"/>
                <a:gd name="T77" fmla="*/ 0 h 100"/>
                <a:gd name="T78" fmla="*/ 40 w 139"/>
                <a:gd name="T79" fmla="*/ 0 h 100"/>
                <a:gd name="T80" fmla="*/ 39 w 139"/>
                <a:gd name="T81" fmla="*/ 0 h 100"/>
                <a:gd name="T82" fmla="*/ 38 w 139"/>
                <a:gd name="T83" fmla="*/ 0 h 100"/>
                <a:gd name="T84" fmla="*/ 38 w 139"/>
                <a:gd name="T85" fmla="*/ 0 h 100"/>
                <a:gd name="T86" fmla="*/ 37 w 139"/>
                <a:gd name="T87" fmla="*/ 0 h 100"/>
                <a:gd name="T88" fmla="*/ 36 w 139"/>
                <a:gd name="T89" fmla="*/ 1 h 100"/>
                <a:gd name="T90" fmla="*/ 35 w 139"/>
                <a:gd name="T91" fmla="*/ 2 h 100"/>
                <a:gd name="T92" fmla="*/ 34 w 139"/>
                <a:gd name="T93" fmla="*/ 2 h 100"/>
                <a:gd name="T94" fmla="*/ 34 w 139"/>
                <a:gd name="T95" fmla="*/ 2 h 100"/>
                <a:gd name="T96" fmla="*/ 34 w 139"/>
                <a:gd name="T97" fmla="*/ 4 h 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9" h="100">
                  <a:moveTo>
                    <a:pt x="105" y="12"/>
                  </a:moveTo>
                  <a:lnTo>
                    <a:pt x="105" y="15"/>
                  </a:lnTo>
                  <a:lnTo>
                    <a:pt x="104" y="18"/>
                  </a:lnTo>
                  <a:lnTo>
                    <a:pt x="104" y="22"/>
                  </a:lnTo>
                  <a:lnTo>
                    <a:pt x="102" y="25"/>
                  </a:lnTo>
                  <a:lnTo>
                    <a:pt x="101" y="29"/>
                  </a:lnTo>
                  <a:lnTo>
                    <a:pt x="100" y="32"/>
                  </a:lnTo>
                  <a:lnTo>
                    <a:pt x="98" y="35"/>
                  </a:lnTo>
                  <a:lnTo>
                    <a:pt x="96" y="38"/>
                  </a:lnTo>
                  <a:lnTo>
                    <a:pt x="95" y="41"/>
                  </a:lnTo>
                  <a:lnTo>
                    <a:pt x="92" y="43"/>
                  </a:lnTo>
                  <a:lnTo>
                    <a:pt x="90" y="47"/>
                  </a:lnTo>
                  <a:lnTo>
                    <a:pt x="87" y="49"/>
                  </a:lnTo>
                  <a:lnTo>
                    <a:pt x="83" y="51"/>
                  </a:lnTo>
                  <a:lnTo>
                    <a:pt x="81" y="53"/>
                  </a:lnTo>
                  <a:lnTo>
                    <a:pt x="78" y="57"/>
                  </a:lnTo>
                  <a:lnTo>
                    <a:pt x="74" y="59"/>
                  </a:lnTo>
                  <a:lnTo>
                    <a:pt x="70" y="60"/>
                  </a:lnTo>
                  <a:lnTo>
                    <a:pt x="66" y="63"/>
                  </a:lnTo>
                  <a:lnTo>
                    <a:pt x="63" y="65"/>
                  </a:lnTo>
                  <a:lnTo>
                    <a:pt x="58" y="66"/>
                  </a:lnTo>
                  <a:lnTo>
                    <a:pt x="54" y="68"/>
                  </a:lnTo>
                  <a:lnTo>
                    <a:pt x="50" y="69"/>
                  </a:lnTo>
                  <a:lnTo>
                    <a:pt x="46" y="72"/>
                  </a:lnTo>
                  <a:lnTo>
                    <a:pt x="40" y="73"/>
                  </a:lnTo>
                  <a:lnTo>
                    <a:pt x="36" y="74"/>
                  </a:lnTo>
                  <a:lnTo>
                    <a:pt x="31" y="75"/>
                  </a:lnTo>
                  <a:lnTo>
                    <a:pt x="27" y="75"/>
                  </a:lnTo>
                  <a:lnTo>
                    <a:pt x="21" y="76"/>
                  </a:lnTo>
                  <a:lnTo>
                    <a:pt x="15" y="76"/>
                  </a:lnTo>
                  <a:lnTo>
                    <a:pt x="11" y="77"/>
                  </a:lnTo>
                  <a:lnTo>
                    <a:pt x="5" y="77"/>
                  </a:lnTo>
                  <a:lnTo>
                    <a:pt x="0" y="77"/>
                  </a:lnTo>
                  <a:lnTo>
                    <a:pt x="0" y="100"/>
                  </a:lnTo>
                  <a:lnTo>
                    <a:pt x="7" y="100"/>
                  </a:lnTo>
                  <a:lnTo>
                    <a:pt x="14" y="99"/>
                  </a:lnTo>
                  <a:lnTo>
                    <a:pt x="21" y="99"/>
                  </a:lnTo>
                  <a:lnTo>
                    <a:pt x="28" y="98"/>
                  </a:lnTo>
                  <a:lnTo>
                    <a:pt x="34" y="97"/>
                  </a:lnTo>
                  <a:lnTo>
                    <a:pt x="40" y="95"/>
                  </a:lnTo>
                  <a:lnTo>
                    <a:pt x="47" y="94"/>
                  </a:lnTo>
                  <a:lnTo>
                    <a:pt x="54" y="93"/>
                  </a:lnTo>
                  <a:lnTo>
                    <a:pt x="59" y="91"/>
                  </a:lnTo>
                  <a:lnTo>
                    <a:pt x="65" y="90"/>
                  </a:lnTo>
                  <a:lnTo>
                    <a:pt x="71" y="87"/>
                  </a:lnTo>
                  <a:lnTo>
                    <a:pt x="76" y="85"/>
                  </a:lnTo>
                  <a:lnTo>
                    <a:pt x="82" y="83"/>
                  </a:lnTo>
                  <a:lnTo>
                    <a:pt x="88" y="81"/>
                  </a:lnTo>
                  <a:lnTo>
                    <a:pt x="92" y="77"/>
                  </a:lnTo>
                  <a:lnTo>
                    <a:pt x="98" y="75"/>
                  </a:lnTo>
                  <a:lnTo>
                    <a:pt x="102" y="72"/>
                  </a:lnTo>
                  <a:lnTo>
                    <a:pt x="107" y="68"/>
                  </a:lnTo>
                  <a:lnTo>
                    <a:pt x="110" y="66"/>
                  </a:lnTo>
                  <a:lnTo>
                    <a:pt x="115" y="61"/>
                  </a:lnTo>
                  <a:lnTo>
                    <a:pt x="118" y="58"/>
                  </a:lnTo>
                  <a:lnTo>
                    <a:pt x="122" y="55"/>
                  </a:lnTo>
                  <a:lnTo>
                    <a:pt x="125" y="51"/>
                  </a:lnTo>
                  <a:lnTo>
                    <a:pt x="129" y="47"/>
                  </a:lnTo>
                  <a:lnTo>
                    <a:pt x="131" y="43"/>
                  </a:lnTo>
                  <a:lnTo>
                    <a:pt x="133" y="39"/>
                  </a:lnTo>
                  <a:lnTo>
                    <a:pt x="134" y="34"/>
                  </a:lnTo>
                  <a:lnTo>
                    <a:pt x="136" y="30"/>
                  </a:lnTo>
                  <a:lnTo>
                    <a:pt x="138" y="25"/>
                  </a:lnTo>
                  <a:lnTo>
                    <a:pt x="139" y="21"/>
                  </a:lnTo>
                  <a:lnTo>
                    <a:pt x="139" y="16"/>
                  </a:lnTo>
                  <a:lnTo>
                    <a:pt x="139" y="12"/>
                  </a:lnTo>
                  <a:lnTo>
                    <a:pt x="139" y="9"/>
                  </a:lnTo>
                  <a:lnTo>
                    <a:pt x="139" y="8"/>
                  </a:lnTo>
                  <a:lnTo>
                    <a:pt x="139" y="7"/>
                  </a:lnTo>
                  <a:lnTo>
                    <a:pt x="138" y="6"/>
                  </a:lnTo>
                  <a:lnTo>
                    <a:pt x="136" y="5"/>
                  </a:lnTo>
                  <a:lnTo>
                    <a:pt x="135" y="5"/>
                  </a:lnTo>
                  <a:lnTo>
                    <a:pt x="135" y="4"/>
                  </a:lnTo>
                  <a:lnTo>
                    <a:pt x="134" y="2"/>
                  </a:lnTo>
                  <a:lnTo>
                    <a:pt x="132" y="2"/>
                  </a:lnTo>
                  <a:lnTo>
                    <a:pt x="131" y="1"/>
                  </a:lnTo>
                  <a:lnTo>
                    <a:pt x="130" y="1"/>
                  </a:lnTo>
                  <a:lnTo>
                    <a:pt x="129" y="1"/>
                  </a:lnTo>
                  <a:lnTo>
                    <a:pt x="126" y="0"/>
                  </a:lnTo>
                  <a:lnTo>
                    <a:pt x="125" y="0"/>
                  </a:lnTo>
                  <a:lnTo>
                    <a:pt x="124" y="0"/>
                  </a:lnTo>
                  <a:lnTo>
                    <a:pt x="122" y="0"/>
                  </a:lnTo>
                  <a:lnTo>
                    <a:pt x="121" y="0"/>
                  </a:lnTo>
                  <a:lnTo>
                    <a:pt x="118" y="0"/>
                  </a:lnTo>
                  <a:lnTo>
                    <a:pt x="117" y="0"/>
                  </a:lnTo>
                  <a:lnTo>
                    <a:pt x="116" y="1"/>
                  </a:lnTo>
                  <a:lnTo>
                    <a:pt x="114" y="1"/>
                  </a:lnTo>
                  <a:lnTo>
                    <a:pt x="113" y="1"/>
                  </a:lnTo>
                  <a:lnTo>
                    <a:pt x="112" y="2"/>
                  </a:lnTo>
                  <a:lnTo>
                    <a:pt x="110" y="2"/>
                  </a:lnTo>
                  <a:lnTo>
                    <a:pt x="109" y="4"/>
                  </a:lnTo>
                  <a:lnTo>
                    <a:pt x="108" y="5"/>
                  </a:lnTo>
                  <a:lnTo>
                    <a:pt x="107" y="5"/>
                  </a:lnTo>
                  <a:lnTo>
                    <a:pt x="106" y="6"/>
                  </a:lnTo>
                  <a:lnTo>
                    <a:pt x="106" y="7"/>
                  </a:lnTo>
                  <a:lnTo>
                    <a:pt x="106" y="8"/>
                  </a:lnTo>
                  <a:lnTo>
                    <a:pt x="105" y="9"/>
                  </a:lnTo>
                  <a:lnTo>
                    <a:pt x="105"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514"/>
            <p:cNvSpPr>
              <a:spLocks/>
            </p:cNvSpPr>
            <p:nvPr/>
          </p:nvSpPr>
          <p:spPr bwMode="auto">
            <a:xfrm>
              <a:off x="6635590" y="3145883"/>
              <a:ext cx="85976" cy="111125"/>
            </a:xfrm>
            <a:custGeom>
              <a:avLst/>
              <a:gdLst>
                <a:gd name="T0" fmla="*/ 0 w 157"/>
                <a:gd name="T1" fmla="*/ 4 h 220"/>
                <a:gd name="T2" fmla="*/ 1 w 157"/>
                <a:gd name="T3" fmla="*/ 9 h 220"/>
                <a:gd name="T4" fmla="*/ 3 w 157"/>
                <a:gd name="T5" fmla="*/ 14 h 220"/>
                <a:gd name="T6" fmla="*/ 5 w 157"/>
                <a:gd name="T7" fmla="*/ 18 h 220"/>
                <a:gd name="T8" fmla="*/ 8 w 157"/>
                <a:gd name="T9" fmla="*/ 23 h 220"/>
                <a:gd name="T10" fmla="*/ 11 w 157"/>
                <a:gd name="T11" fmla="*/ 27 h 220"/>
                <a:gd name="T12" fmla="*/ 15 w 157"/>
                <a:gd name="T13" fmla="*/ 31 h 220"/>
                <a:gd name="T14" fmla="*/ 18 w 157"/>
                <a:gd name="T15" fmla="*/ 35 h 220"/>
                <a:gd name="T16" fmla="*/ 21 w 157"/>
                <a:gd name="T17" fmla="*/ 39 h 220"/>
                <a:gd name="T18" fmla="*/ 25 w 157"/>
                <a:gd name="T19" fmla="*/ 43 h 220"/>
                <a:gd name="T20" fmla="*/ 28 w 157"/>
                <a:gd name="T21" fmla="*/ 46 h 220"/>
                <a:gd name="T22" fmla="*/ 31 w 157"/>
                <a:gd name="T23" fmla="*/ 50 h 220"/>
                <a:gd name="T24" fmla="*/ 34 w 157"/>
                <a:gd name="T25" fmla="*/ 54 h 220"/>
                <a:gd name="T26" fmla="*/ 36 w 157"/>
                <a:gd name="T27" fmla="*/ 58 h 220"/>
                <a:gd name="T28" fmla="*/ 38 w 157"/>
                <a:gd name="T29" fmla="*/ 61 h 220"/>
                <a:gd name="T30" fmla="*/ 39 w 157"/>
                <a:gd name="T31" fmla="*/ 66 h 220"/>
                <a:gd name="T32" fmla="*/ 39 w 157"/>
                <a:gd name="T33" fmla="*/ 70 h 220"/>
                <a:gd name="T34" fmla="*/ 50 w 157"/>
                <a:gd name="T35" fmla="*/ 67 h 220"/>
                <a:gd name="T36" fmla="*/ 49 w 157"/>
                <a:gd name="T37" fmla="*/ 63 h 220"/>
                <a:gd name="T38" fmla="*/ 47 w 157"/>
                <a:gd name="T39" fmla="*/ 58 h 220"/>
                <a:gd name="T40" fmla="*/ 45 w 157"/>
                <a:gd name="T41" fmla="*/ 53 h 220"/>
                <a:gd name="T42" fmla="*/ 42 w 157"/>
                <a:gd name="T43" fmla="*/ 49 h 220"/>
                <a:gd name="T44" fmla="*/ 39 w 157"/>
                <a:gd name="T45" fmla="*/ 45 h 220"/>
                <a:gd name="T46" fmla="*/ 36 w 157"/>
                <a:gd name="T47" fmla="*/ 41 h 220"/>
                <a:gd name="T48" fmla="*/ 32 w 157"/>
                <a:gd name="T49" fmla="*/ 37 h 220"/>
                <a:gd name="T50" fmla="*/ 29 w 157"/>
                <a:gd name="T51" fmla="*/ 33 h 220"/>
                <a:gd name="T52" fmla="*/ 26 w 157"/>
                <a:gd name="T53" fmla="*/ 30 h 220"/>
                <a:gd name="T54" fmla="*/ 23 w 157"/>
                <a:gd name="T55" fmla="*/ 26 h 220"/>
                <a:gd name="T56" fmla="*/ 19 w 157"/>
                <a:gd name="T57" fmla="*/ 22 h 220"/>
                <a:gd name="T58" fmla="*/ 17 w 157"/>
                <a:gd name="T59" fmla="*/ 18 h 220"/>
                <a:gd name="T60" fmla="*/ 14 w 157"/>
                <a:gd name="T61" fmla="*/ 14 h 220"/>
                <a:gd name="T62" fmla="*/ 12 w 157"/>
                <a:gd name="T63" fmla="*/ 10 h 220"/>
                <a:gd name="T64" fmla="*/ 11 w 157"/>
                <a:gd name="T65" fmla="*/ 5 h 220"/>
                <a:gd name="T66" fmla="*/ 0 w 157"/>
                <a:gd name="T67" fmla="*/ 3 h 220"/>
                <a:gd name="T68" fmla="*/ 11 w 157"/>
                <a:gd name="T69" fmla="*/ 3 h 220"/>
                <a:gd name="T70" fmla="*/ 11 w 157"/>
                <a:gd name="T71" fmla="*/ 2 h 220"/>
                <a:gd name="T72" fmla="*/ 10 w 157"/>
                <a:gd name="T73" fmla="*/ 1 h 220"/>
                <a:gd name="T74" fmla="*/ 10 w 157"/>
                <a:gd name="T75" fmla="*/ 1 h 220"/>
                <a:gd name="T76" fmla="*/ 8 w 157"/>
                <a:gd name="T77" fmla="*/ 0 h 220"/>
                <a:gd name="T78" fmla="*/ 8 w 157"/>
                <a:gd name="T79" fmla="*/ 0 h 220"/>
                <a:gd name="T80" fmla="*/ 7 w 157"/>
                <a:gd name="T81" fmla="*/ 0 h 220"/>
                <a:gd name="T82" fmla="*/ 5 w 157"/>
                <a:gd name="T83" fmla="*/ 0 h 220"/>
                <a:gd name="T84" fmla="*/ 4 w 157"/>
                <a:gd name="T85" fmla="*/ 0 h 220"/>
                <a:gd name="T86" fmla="*/ 4 w 157"/>
                <a:gd name="T87" fmla="*/ 0 h 220"/>
                <a:gd name="T88" fmla="*/ 3 w 157"/>
                <a:gd name="T89" fmla="*/ 0 h 220"/>
                <a:gd name="T90" fmla="*/ 2 w 157"/>
                <a:gd name="T91" fmla="*/ 1 h 220"/>
                <a:gd name="T92" fmla="*/ 1 w 157"/>
                <a:gd name="T93" fmla="*/ 1 h 220"/>
                <a:gd name="T94" fmla="*/ 1 w 157"/>
                <a:gd name="T95" fmla="*/ 2 h 220"/>
                <a:gd name="T96" fmla="*/ 0 w 157"/>
                <a:gd name="T97" fmla="*/ 2 h 220"/>
                <a:gd name="T98" fmla="*/ 0 w 157"/>
                <a:gd name="T99" fmla="*/ 3 h 220"/>
                <a:gd name="T100" fmla="*/ 11 w 157"/>
                <a:gd name="T101" fmla="*/ 4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7" h="220">
                  <a:moveTo>
                    <a:pt x="34" y="11"/>
                  </a:moveTo>
                  <a:lnTo>
                    <a:pt x="0" y="11"/>
                  </a:lnTo>
                  <a:lnTo>
                    <a:pt x="2" y="20"/>
                  </a:lnTo>
                  <a:lnTo>
                    <a:pt x="4" y="28"/>
                  </a:lnTo>
                  <a:lnTo>
                    <a:pt x="6" y="36"/>
                  </a:lnTo>
                  <a:lnTo>
                    <a:pt x="9" y="43"/>
                  </a:lnTo>
                  <a:lnTo>
                    <a:pt x="13" y="51"/>
                  </a:lnTo>
                  <a:lnTo>
                    <a:pt x="16" y="57"/>
                  </a:lnTo>
                  <a:lnTo>
                    <a:pt x="21" y="64"/>
                  </a:lnTo>
                  <a:lnTo>
                    <a:pt x="25" y="71"/>
                  </a:lnTo>
                  <a:lnTo>
                    <a:pt x="30" y="78"/>
                  </a:lnTo>
                  <a:lnTo>
                    <a:pt x="34" y="85"/>
                  </a:lnTo>
                  <a:lnTo>
                    <a:pt x="40" y="91"/>
                  </a:lnTo>
                  <a:lnTo>
                    <a:pt x="46" y="98"/>
                  </a:lnTo>
                  <a:lnTo>
                    <a:pt x="50" y="104"/>
                  </a:lnTo>
                  <a:lnTo>
                    <a:pt x="56" y="110"/>
                  </a:lnTo>
                  <a:lnTo>
                    <a:pt x="62" y="116"/>
                  </a:lnTo>
                  <a:lnTo>
                    <a:pt x="67" y="122"/>
                  </a:lnTo>
                  <a:lnTo>
                    <a:pt x="73" y="129"/>
                  </a:lnTo>
                  <a:lnTo>
                    <a:pt x="79" y="134"/>
                  </a:lnTo>
                  <a:lnTo>
                    <a:pt x="83" y="140"/>
                  </a:lnTo>
                  <a:lnTo>
                    <a:pt x="89" y="146"/>
                  </a:lnTo>
                  <a:lnTo>
                    <a:pt x="93" y="151"/>
                  </a:lnTo>
                  <a:lnTo>
                    <a:pt x="98" y="158"/>
                  </a:lnTo>
                  <a:lnTo>
                    <a:pt x="102" y="164"/>
                  </a:lnTo>
                  <a:lnTo>
                    <a:pt x="106" y="170"/>
                  </a:lnTo>
                  <a:lnTo>
                    <a:pt x="109" y="175"/>
                  </a:lnTo>
                  <a:lnTo>
                    <a:pt x="113" y="182"/>
                  </a:lnTo>
                  <a:lnTo>
                    <a:pt x="115" y="188"/>
                  </a:lnTo>
                  <a:lnTo>
                    <a:pt x="118" y="193"/>
                  </a:lnTo>
                  <a:lnTo>
                    <a:pt x="119" y="200"/>
                  </a:lnTo>
                  <a:lnTo>
                    <a:pt x="121" y="207"/>
                  </a:lnTo>
                  <a:lnTo>
                    <a:pt x="122" y="213"/>
                  </a:lnTo>
                  <a:lnTo>
                    <a:pt x="122" y="220"/>
                  </a:lnTo>
                  <a:lnTo>
                    <a:pt x="157" y="220"/>
                  </a:lnTo>
                  <a:lnTo>
                    <a:pt x="156" y="212"/>
                  </a:lnTo>
                  <a:lnTo>
                    <a:pt x="155" y="204"/>
                  </a:lnTo>
                  <a:lnTo>
                    <a:pt x="153" y="197"/>
                  </a:lnTo>
                  <a:lnTo>
                    <a:pt x="151" y="189"/>
                  </a:lnTo>
                  <a:lnTo>
                    <a:pt x="149" y="182"/>
                  </a:lnTo>
                  <a:lnTo>
                    <a:pt x="146" y="175"/>
                  </a:lnTo>
                  <a:lnTo>
                    <a:pt x="142" y="167"/>
                  </a:lnTo>
                  <a:lnTo>
                    <a:pt x="138" y="162"/>
                  </a:lnTo>
                  <a:lnTo>
                    <a:pt x="133" y="155"/>
                  </a:lnTo>
                  <a:lnTo>
                    <a:pt x="129" y="148"/>
                  </a:lnTo>
                  <a:lnTo>
                    <a:pt x="124" y="141"/>
                  </a:lnTo>
                  <a:lnTo>
                    <a:pt x="118" y="136"/>
                  </a:lnTo>
                  <a:lnTo>
                    <a:pt x="113" y="129"/>
                  </a:lnTo>
                  <a:lnTo>
                    <a:pt x="108" y="123"/>
                  </a:lnTo>
                  <a:lnTo>
                    <a:pt x="102" y="117"/>
                  </a:lnTo>
                  <a:lnTo>
                    <a:pt x="97" y="111"/>
                  </a:lnTo>
                  <a:lnTo>
                    <a:pt x="92" y="105"/>
                  </a:lnTo>
                  <a:lnTo>
                    <a:pt x="85" y="98"/>
                  </a:lnTo>
                  <a:lnTo>
                    <a:pt x="81" y="93"/>
                  </a:lnTo>
                  <a:lnTo>
                    <a:pt x="75" y="87"/>
                  </a:lnTo>
                  <a:lnTo>
                    <a:pt x="71" y="81"/>
                  </a:lnTo>
                  <a:lnTo>
                    <a:pt x="65" y="74"/>
                  </a:lnTo>
                  <a:lnTo>
                    <a:pt x="61" y="69"/>
                  </a:lnTo>
                  <a:lnTo>
                    <a:pt x="56" y="62"/>
                  </a:lnTo>
                  <a:lnTo>
                    <a:pt x="53" y="56"/>
                  </a:lnTo>
                  <a:lnTo>
                    <a:pt x="49" y="49"/>
                  </a:lnTo>
                  <a:lnTo>
                    <a:pt x="45" y="44"/>
                  </a:lnTo>
                  <a:lnTo>
                    <a:pt x="42" y="37"/>
                  </a:lnTo>
                  <a:lnTo>
                    <a:pt x="39" y="30"/>
                  </a:lnTo>
                  <a:lnTo>
                    <a:pt x="38" y="23"/>
                  </a:lnTo>
                  <a:lnTo>
                    <a:pt x="36" y="17"/>
                  </a:lnTo>
                  <a:lnTo>
                    <a:pt x="34" y="10"/>
                  </a:lnTo>
                  <a:lnTo>
                    <a:pt x="0" y="10"/>
                  </a:lnTo>
                  <a:lnTo>
                    <a:pt x="34" y="10"/>
                  </a:lnTo>
                  <a:lnTo>
                    <a:pt x="34" y="9"/>
                  </a:lnTo>
                  <a:lnTo>
                    <a:pt x="34" y="6"/>
                  </a:lnTo>
                  <a:lnTo>
                    <a:pt x="33" y="6"/>
                  </a:lnTo>
                  <a:lnTo>
                    <a:pt x="32" y="5"/>
                  </a:lnTo>
                  <a:lnTo>
                    <a:pt x="32" y="4"/>
                  </a:lnTo>
                  <a:lnTo>
                    <a:pt x="31" y="3"/>
                  </a:lnTo>
                  <a:lnTo>
                    <a:pt x="30" y="2"/>
                  </a:lnTo>
                  <a:lnTo>
                    <a:pt x="29" y="2"/>
                  </a:lnTo>
                  <a:lnTo>
                    <a:pt x="26" y="1"/>
                  </a:lnTo>
                  <a:lnTo>
                    <a:pt x="25" y="1"/>
                  </a:lnTo>
                  <a:lnTo>
                    <a:pt x="24" y="0"/>
                  </a:lnTo>
                  <a:lnTo>
                    <a:pt x="23" y="0"/>
                  </a:lnTo>
                  <a:lnTo>
                    <a:pt x="21" y="0"/>
                  </a:lnTo>
                  <a:lnTo>
                    <a:pt x="20" y="0"/>
                  </a:lnTo>
                  <a:lnTo>
                    <a:pt x="17" y="0"/>
                  </a:lnTo>
                  <a:lnTo>
                    <a:pt x="16" y="0"/>
                  </a:lnTo>
                  <a:lnTo>
                    <a:pt x="14" y="0"/>
                  </a:lnTo>
                  <a:lnTo>
                    <a:pt x="13" y="0"/>
                  </a:lnTo>
                  <a:lnTo>
                    <a:pt x="12" y="0"/>
                  </a:lnTo>
                  <a:lnTo>
                    <a:pt x="9" y="1"/>
                  </a:lnTo>
                  <a:lnTo>
                    <a:pt x="8" y="1"/>
                  </a:lnTo>
                  <a:lnTo>
                    <a:pt x="7" y="2"/>
                  </a:lnTo>
                  <a:lnTo>
                    <a:pt x="6" y="2"/>
                  </a:lnTo>
                  <a:lnTo>
                    <a:pt x="5" y="3"/>
                  </a:lnTo>
                  <a:lnTo>
                    <a:pt x="4" y="3"/>
                  </a:lnTo>
                  <a:lnTo>
                    <a:pt x="3" y="4"/>
                  </a:lnTo>
                  <a:lnTo>
                    <a:pt x="2" y="5"/>
                  </a:lnTo>
                  <a:lnTo>
                    <a:pt x="2" y="6"/>
                  </a:lnTo>
                  <a:lnTo>
                    <a:pt x="0" y="7"/>
                  </a:lnTo>
                  <a:lnTo>
                    <a:pt x="0" y="9"/>
                  </a:lnTo>
                  <a:lnTo>
                    <a:pt x="0" y="10"/>
                  </a:lnTo>
                  <a:lnTo>
                    <a:pt x="0" y="11"/>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515"/>
            <p:cNvSpPr>
              <a:spLocks/>
            </p:cNvSpPr>
            <p:nvPr/>
          </p:nvSpPr>
          <p:spPr bwMode="auto">
            <a:xfrm>
              <a:off x="6566809" y="3150645"/>
              <a:ext cx="85976" cy="111125"/>
            </a:xfrm>
            <a:custGeom>
              <a:avLst/>
              <a:gdLst>
                <a:gd name="T0" fmla="*/ 11 w 156"/>
                <a:gd name="T1" fmla="*/ 64 h 222"/>
                <a:gd name="T2" fmla="*/ 12 w 156"/>
                <a:gd name="T3" fmla="*/ 60 h 222"/>
                <a:gd name="T4" fmla="*/ 13 w 156"/>
                <a:gd name="T5" fmla="*/ 56 h 222"/>
                <a:gd name="T6" fmla="*/ 15 w 156"/>
                <a:gd name="T7" fmla="*/ 52 h 222"/>
                <a:gd name="T8" fmla="*/ 17 w 156"/>
                <a:gd name="T9" fmla="*/ 49 h 222"/>
                <a:gd name="T10" fmla="*/ 20 w 156"/>
                <a:gd name="T11" fmla="*/ 45 h 222"/>
                <a:gd name="T12" fmla="*/ 24 w 156"/>
                <a:gd name="T13" fmla="*/ 41 h 222"/>
                <a:gd name="T14" fmla="*/ 27 w 156"/>
                <a:gd name="T15" fmla="*/ 38 h 222"/>
                <a:gd name="T16" fmla="*/ 30 w 156"/>
                <a:gd name="T17" fmla="*/ 33 h 222"/>
                <a:gd name="T18" fmla="*/ 34 w 156"/>
                <a:gd name="T19" fmla="*/ 30 h 222"/>
                <a:gd name="T20" fmla="*/ 38 w 156"/>
                <a:gd name="T21" fmla="*/ 26 h 222"/>
                <a:gd name="T22" fmla="*/ 41 w 156"/>
                <a:gd name="T23" fmla="*/ 22 h 222"/>
                <a:gd name="T24" fmla="*/ 44 w 156"/>
                <a:gd name="T25" fmla="*/ 17 h 222"/>
                <a:gd name="T26" fmla="*/ 46 w 156"/>
                <a:gd name="T27" fmla="*/ 13 h 222"/>
                <a:gd name="T28" fmla="*/ 48 w 156"/>
                <a:gd name="T29" fmla="*/ 8 h 222"/>
                <a:gd name="T30" fmla="*/ 50 w 156"/>
                <a:gd name="T31" fmla="*/ 3 h 222"/>
                <a:gd name="T32" fmla="*/ 39 w 156"/>
                <a:gd name="T33" fmla="*/ 0 h 222"/>
                <a:gd name="T34" fmla="*/ 38 w 156"/>
                <a:gd name="T35" fmla="*/ 4 h 222"/>
                <a:gd name="T36" fmla="*/ 37 w 156"/>
                <a:gd name="T37" fmla="*/ 9 h 222"/>
                <a:gd name="T38" fmla="*/ 35 w 156"/>
                <a:gd name="T39" fmla="*/ 13 h 222"/>
                <a:gd name="T40" fmla="*/ 32 w 156"/>
                <a:gd name="T41" fmla="*/ 17 h 222"/>
                <a:gd name="T42" fmla="*/ 29 w 156"/>
                <a:gd name="T43" fmla="*/ 20 h 222"/>
                <a:gd name="T44" fmla="*/ 26 w 156"/>
                <a:gd name="T45" fmla="*/ 24 h 222"/>
                <a:gd name="T46" fmla="*/ 23 w 156"/>
                <a:gd name="T47" fmla="*/ 28 h 222"/>
                <a:gd name="T48" fmla="*/ 19 w 156"/>
                <a:gd name="T49" fmla="*/ 32 h 222"/>
                <a:gd name="T50" fmla="*/ 16 w 156"/>
                <a:gd name="T51" fmla="*/ 36 h 222"/>
                <a:gd name="T52" fmla="*/ 13 w 156"/>
                <a:gd name="T53" fmla="*/ 39 h 222"/>
                <a:gd name="T54" fmla="*/ 9 w 156"/>
                <a:gd name="T55" fmla="*/ 44 h 222"/>
                <a:gd name="T56" fmla="*/ 6 w 156"/>
                <a:gd name="T57" fmla="*/ 48 h 222"/>
                <a:gd name="T58" fmla="*/ 4 w 156"/>
                <a:gd name="T59" fmla="*/ 52 h 222"/>
                <a:gd name="T60" fmla="*/ 2 w 156"/>
                <a:gd name="T61" fmla="*/ 57 h 222"/>
                <a:gd name="T62" fmla="*/ 0 w 156"/>
                <a:gd name="T63" fmla="*/ 61 h 222"/>
                <a:gd name="T64" fmla="*/ 0 w 156"/>
                <a:gd name="T65" fmla="*/ 67 h 222"/>
                <a:gd name="T66" fmla="*/ 0 w 156"/>
                <a:gd name="T67" fmla="*/ 67 h 222"/>
                <a:gd name="T68" fmla="*/ 0 w 156"/>
                <a:gd name="T69" fmla="*/ 68 h 222"/>
                <a:gd name="T70" fmla="*/ 1 w 156"/>
                <a:gd name="T71" fmla="*/ 68 h 222"/>
                <a:gd name="T72" fmla="*/ 2 w 156"/>
                <a:gd name="T73" fmla="*/ 69 h 222"/>
                <a:gd name="T74" fmla="*/ 3 w 156"/>
                <a:gd name="T75" fmla="*/ 69 h 222"/>
                <a:gd name="T76" fmla="*/ 4 w 156"/>
                <a:gd name="T77" fmla="*/ 70 h 222"/>
                <a:gd name="T78" fmla="*/ 4 w 156"/>
                <a:gd name="T79" fmla="*/ 70 h 222"/>
                <a:gd name="T80" fmla="*/ 5 w 156"/>
                <a:gd name="T81" fmla="*/ 70 h 222"/>
                <a:gd name="T82" fmla="*/ 6 w 156"/>
                <a:gd name="T83" fmla="*/ 70 h 222"/>
                <a:gd name="T84" fmla="*/ 8 w 156"/>
                <a:gd name="T85" fmla="*/ 70 h 222"/>
                <a:gd name="T86" fmla="*/ 8 w 156"/>
                <a:gd name="T87" fmla="*/ 69 h 222"/>
                <a:gd name="T88" fmla="*/ 9 w 156"/>
                <a:gd name="T89" fmla="*/ 69 h 222"/>
                <a:gd name="T90" fmla="*/ 10 w 156"/>
                <a:gd name="T91" fmla="*/ 68 h 222"/>
                <a:gd name="T92" fmla="*/ 11 w 156"/>
                <a:gd name="T93" fmla="*/ 68 h 222"/>
                <a:gd name="T94" fmla="*/ 11 w 156"/>
                <a:gd name="T95" fmla="*/ 67 h 222"/>
                <a:gd name="T96" fmla="*/ 11 w 156"/>
                <a:gd name="T97" fmla="*/ 67 h 2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6" h="222">
                  <a:moveTo>
                    <a:pt x="35" y="211"/>
                  </a:moveTo>
                  <a:lnTo>
                    <a:pt x="35" y="204"/>
                  </a:lnTo>
                  <a:lnTo>
                    <a:pt x="35" y="197"/>
                  </a:lnTo>
                  <a:lnTo>
                    <a:pt x="37" y="190"/>
                  </a:lnTo>
                  <a:lnTo>
                    <a:pt x="39" y="184"/>
                  </a:lnTo>
                  <a:lnTo>
                    <a:pt x="41" y="178"/>
                  </a:lnTo>
                  <a:lnTo>
                    <a:pt x="44" y="172"/>
                  </a:lnTo>
                  <a:lnTo>
                    <a:pt x="48" y="166"/>
                  </a:lnTo>
                  <a:lnTo>
                    <a:pt x="51" y="159"/>
                  </a:lnTo>
                  <a:lnTo>
                    <a:pt x="54" y="154"/>
                  </a:lnTo>
                  <a:lnTo>
                    <a:pt x="59" y="148"/>
                  </a:lnTo>
                  <a:lnTo>
                    <a:pt x="63" y="142"/>
                  </a:lnTo>
                  <a:lnTo>
                    <a:pt x="68" y="137"/>
                  </a:lnTo>
                  <a:lnTo>
                    <a:pt x="74" y="130"/>
                  </a:lnTo>
                  <a:lnTo>
                    <a:pt x="79" y="124"/>
                  </a:lnTo>
                  <a:lnTo>
                    <a:pt x="84" y="119"/>
                  </a:lnTo>
                  <a:lnTo>
                    <a:pt x="90" y="113"/>
                  </a:lnTo>
                  <a:lnTo>
                    <a:pt x="95" y="106"/>
                  </a:lnTo>
                  <a:lnTo>
                    <a:pt x="101" y="101"/>
                  </a:lnTo>
                  <a:lnTo>
                    <a:pt x="107" y="95"/>
                  </a:lnTo>
                  <a:lnTo>
                    <a:pt x="112" y="88"/>
                  </a:lnTo>
                  <a:lnTo>
                    <a:pt x="117" y="81"/>
                  </a:lnTo>
                  <a:lnTo>
                    <a:pt x="122" y="76"/>
                  </a:lnTo>
                  <a:lnTo>
                    <a:pt x="127" y="69"/>
                  </a:lnTo>
                  <a:lnTo>
                    <a:pt x="131" y="62"/>
                  </a:lnTo>
                  <a:lnTo>
                    <a:pt x="136" y="55"/>
                  </a:lnTo>
                  <a:lnTo>
                    <a:pt x="141" y="48"/>
                  </a:lnTo>
                  <a:lnTo>
                    <a:pt x="144" y="40"/>
                  </a:lnTo>
                  <a:lnTo>
                    <a:pt x="148" y="34"/>
                  </a:lnTo>
                  <a:lnTo>
                    <a:pt x="151" y="26"/>
                  </a:lnTo>
                  <a:lnTo>
                    <a:pt x="153" y="18"/>
                  </a:lnTo>
                  <a:lnTo>
                    <a:pt x="155" y="10"/>
                  </a:lnTo>
                  <a:lnTo>
                    <a:pt x="156" y="2"/>
                  </a:lnTo>
                  <a:lnTo>
                    <a:pt x="122" y="0"/>
                  </a:lnTo>
                  <a:lnTo>
                    <a:pt x="121" y="8"/>
                  </a:lnTo>
                  <a:lnTo>
                    <a:pt x="119" y="14"/>
                  </a:lnTo>
                  <a:lnTo>
                    <a:pt x="118" y="21"/>
                  </a:lnTo>
                  <a:lnTo>
                    <a:pt x="114" y="27"/>
                  </a:lnTo>
                  <a:lnTo>
                    <a:pt x="112" y="34"/>
                  </a:lnTo>
                  <a:lnTo>
                    <a:pt x="109" y="40"/>
                  </a:lnTo>
                  <a:lnTo>
                    <a:pt x="104" y="46"/>
                  </a:lnTo>
                  <a:lnTo>
                    <a:pt x="101" y="53"/>
                  </a:lnTo>
                  <a:lnTo>
                    <a:pt x="96" y="59"/>
                  </a:lnTo>
                  <a:lnTo>
                    <a:pt x="92" y="65"/>
                  </a:lnTo>
                  <a:lnTo>
                    <a:pt x="86" y="71"/>
                  </a:lnTo>
                  <a:lnTo>
                    <a:pt x="82" y="77"/>
                  </a:lnTo>
                  <a:lnTo>
                    <a:pt x="76" y="84"/>
                  </a:lnTo>
                  <a:lnTo>
                    <a:pt x="71" y="89"/>
                  </a:lnTo>
                  <a:lnTo>
                    <a:pt x="66" y="95"/>
                  </a:lnTo>
                  <a:lnTo>
                    <a:pt x="60" y="102"/>
                  </a:lnTo>
                  <a:lnTo>
                    <a:pt x="54" y="107"/>
                  </a:lnTo>
                  <a:lnTo>
                    <a:pt x="49" y="113"/>
                  </a:lnTo>
                  <a:lnTo>
                    <a:pt x="44" y="120"/>
                  </a:lnTo>
                  <a:lnTo>
                    <a:pt x="39" y="125"/>
                  </a:lnTo>
                  <a:lnTo>
                    <a:pt x="33" y="132"/>
                  </a:lnTo>
                  <a:lnTo>
                    <a:pt x="28" y="139"/>
                  </a:lnTo>
                  <a:lnTo>
                    <a:pt x="23" y="145"/>
                  </a:lnTo>
                  <a:lnTo>
                    <a:pt x="19" y="152"/>
                  </a:lnTo>
                  <a:lnTo>
                    <a:pt x="15" y="158"/>
                  </a:lnTo>
                  <a:lnTo>
                    <a:pt x="11" y="165"/>
                  </a:lnTo>
                  <a:lnTo>
                    <a:pt x="8" y="172"/>
                  </a:lnTo>
                  <a:lnTo>
                    <a:pt x="6" y="180"/>
                  </a:lnTo>
                  <a:lnTo>
                    <a:pt x="3" y="187"/>
                  </a:lnTo>
                  <a:lnTo>
                    <a:pt x="1" y="195"/>
                  </a:lnTo>
                  <a:lnTo>
                    <a:pt x="0" y="201"/>
                  </a:lnTo>
                  <a:lnTo>
                    <a:pt x="0" y="211"/>
                  </a:lnTo>
                  <a:lnTo>
                    <a:pt x="0" y="212"/>
                  </a:lnTo>
                  <a:lnTo>
                    <a:pt x="0" y="213"/>
                  </a:lnTo>
                  <a:lnTo>
                    <a:pt x="1" y="214"/>
                  </a:lnTo>
                  <a:lnTo>
                    <a:pt x="1" y="215"/>
                  </a:lnTo>
                  <a:lnTo>
                    <a:pt x="2" y="216"/>
                  </a:lnTo>
                  <a:lnTo>
                    <a:pt x="3" y="217"/>
                  </a:lnTo>
                  <a:lnTo>
                    <a:pt x="5" y="217"/>
                  </a:lnTo>
                  <a:lnTo>
                    <a:pt x="6" y="218"/>
                  </a:lnTo>
                  <a:lnTo>
                    <a:pt x="7" y="220"/>
                  </a:lnTo>
                  <a:lnTo>
                    <a:pt x="8" y="220"/>
                  </a:lnTo>
                  <a:lnTo>
                    <a:pt x="9" y="221"/>
                  </a:lnTo>
                  <a:lnTo>
                    <a:pt x="11" y="221"/>
                  </a:lnTo>
                  <a:lnTo>
                    <a:pt x="12" y="221"/>
                  </a:lnTo>
                  <a:lnTo>
                    <a:pt x="14" y="221"/>
                  </a:lnTo>
                  <a:lnTo>
                    <a:pt x="16" y="221"/>
                  </a:lnTo>
                  <a:lnTo>
                    <a:pt x="17" y="222"/>
                  </a:lnTo>
                  <a:lnTo>
                    <a:pt x="19" y="221"/>
                  </a:lnTo>
                  <a:lnTo>
                    <a:pt x="20" y="221"/>
                  </a:lnTo>
                  <a:lnTo>
                    <a:pt x="22" y="221"/>
                  </a:lnTo>
                  <a:lnTo>
                    <a:pt x="24" y="221"/>
                  </a:lnTo>
                  <a:lnTo>
                    <a:pt x="25" y="221"/>
                  </a:lnTo>
                  <a:lnTo>
                    <a:pt x="26" y="220"/>
                  </a:lnTo>
                  <a:lnTo>
                    <a:pt x="27" y="220"/>
                  </a:lnTo>
                  <a:lnTo>
                    <a:pt x="29" y="218"/>
                  </a:lnTo>
                  <a:lnTo>
                    <a:pt x="31" y="217"/>
                  </a:lnTo>
                  <a:lnTo>
                    <a:pt x="32" y="216"/>
                  </a:lnTo>
                  <a:lnTo>
                    <a:pt x="33" y="215"/>
                  </a:lnTo>
                  <a:lnTo>
                    <a:pt x="34" y="214"/>
                  </a:lnTo>
                  <a:lnTo>
                    <a:pt x="34" y="213"/>
                  </a:lnTo>
                  <a:lnTo>
                    <a:pt x="34" y="212"/>
                  </a:lnTo>
                  <a:lnTo>
                    <a:pt x="3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516"/>
            <p:cNvSpPr>
              <a:spLocks/>
            </p:cNvSpPr>
            <p:nvPr/>
          </p:nvSpPr>
          <p:spPr bwMode="auto">
            <a:xfrm>
              <a:off x="6566809" y="3257008"/>
              <a:ext cx="85976" cy="44450"/>
            </a:xfrm>
            <a:custGeom>
              <a:avLst/>
              <a:gdLst>
                <a:gd name="T0" fmla="*/ 45 w 156"/>
                <a:gd name="T1" fmla="*/ 21 h 88"/>
                <a:gd name="T2" fmla="*/ 41 w 156"/>
                <a:gd name="T3" fmla="*/ 21 h 88"/>
                <a:gd name="T4" fmla="*/ 38 w 156"/>
                <a:gd name="T5" fmla="*/ 20 h 88"/>
                <a:gd name="T6" fmla="*/ 35 w 156"/>
                <a:gd name="T7" fmla="*/ 20 h 88"/>
                <a:gd name="T8" fmla="*/ 32 w 156"/>
                <a:gd name="T9" fmla="*/ 19 h 88"/>
                <a:gd name="T10" fmla="*/ 29 w 156"/>
                <a:gd name="T11" fmla="*/ 18 h 88"/>
                <a:gd name="T12" fmla="*/ 26 w 156"/>
                <a:gd name="T13" fmla="*/ 18 h 88"/>
                <a:gd name="T14" fmla="*/ 23 w 156"/>
                <a:gd name="T15" fmla="*/ 16 h 88"/>
                <a:gd name="T16" fmla="*/ 21 w 156"/>
                <a:gd name="T17" fmla="*/ 15 h 88"/>
                <a:gd name="T18" fmla="*/ 19 w 156"/>
                <a:gd name="T19" fmla="*/ 13 h 88"/>
                <a:gd name="T20" fmla="*/ 17 w 156"/>
                <a:gd name="T21" fmla="*/ 12 h 88"/>
                <a:gd name="T22" fmla="*/ 15 w 156"/>
                <a:gd name="T23" fmla="*/ 11 h 88"/>
                <a:gd name="T24" fmla="*/ 14 w 156"/>
                <a:gd name="T25" fmla="*/ 8 h 88"/>
                <a:gd name="T26" fmla="*/ 13 w 156"/>
                <a:gd name="T27" fmla="*/ 6 h 88"/>
                <a:gd name="T28" fmla="*/ 12 w 156"/>
                <a:gd name="T29" fmla="*/ 4 h 88"/>
                <a:gd name="T30" fmla="*/ 11 w 156"/>
                <a:gd name="T31" fmla="*/ 2 h 88"/>
                <a:gd name="T32" fmla="*/ 11 w 156"/>
                <a:gd name="T33" fmla="*/ 0 h 88"/>
                <a:gd name="T34" fmla="*/ 0 w 156"/>
                <a:gd name="T35" fmla="*/ 1 h 88"/>
                <a:gd name="T36" fmla="*/ 0 w 156"/>
                <a:gd name="T37" fmla="*/ 4 h 88"/>
                <a:gd name="T38" fmla="*/ 2 w 156"/>
                <a:gd name="T39" fmla="*/ 7 h 88"/>
                <a:gd name="T40" fmla="*/ 3 w 156"/>
                <a:gd name="T41" fmla="*/ 10 h 88"/>
                <a:gd name="T42" fmla="*/ 4 w 156"/>
                <a:gd name="T43" fmla="*/ 12 h 88"/>
                <a:gd name="T44" fmla="*/ 6 w 156"/>
                <a:gd name="T45" fmla="*/ 15 h 88"/>
                <a:gd name="T46" fmla="*/ 9 w 156"/>
                <a:gd name="T47" fmla="*/ 17 h 88"/>
                <a:gd name="T48" fmla="*/ 12 w 156"/>
                <a:gd name="T49" fmla="*/ 19 h 88"/>
                <a:gd name="T50" fmla="*/ 15 w 156"/>
                <a:gd name="T51" fmla="*/ 21 h 88"/>
                <a:gd name="T52" fmla="*/ 18 w 156"/>
                <a:gd name="T53" fmla="*/ 23 h 88"/>
                <a:gd name="T54" fmla="*/ 22 w 156"/>
                <a:gd name="T55" fmla="*/ 24 h 88"/>
                <a:gd name="T56" fmla="*/ 25 w 156"/>
                <a:gd name="T57" fmla="*/ 25 h 88"/>
                <a:gd name="T58" fmla="*/ 29 w 156"/>
                <a:gd name="T59" fmla="*/ 26 h 88"/>
                <a:gd name="T60" fmla="*/ 34 w 156"/>
                <a:gd name="T61" fmla="*/ 27 h 88"/>
                <a:gd name="T62" fmla="*/ 38 w 156"/>
                <a:gd name="T63" fmla="*/ 28 h 88"/>
                <a:gd name="T64" fmla="*/ 43 w 156"/>
                <a:gd name="T65" fmla="*/ 28 h 88"/>
                <a:gd name="T66" fmla="*/ 45 w 156"/>
                <a:gd name="T67" fmla="*/ 28 h 88"/>
                <a:gd name="T68" fmla="*/ 46 w 156"/>
                <a:gd name="T69" fmla="*/ 28 h 88"/>
                <a:gd name="T70" fmla="*/ 46 w 156"/>
                <a:gd name="T71" fmla="*/ 28 h 88"/>
                <a:gd name="T72" fmla="*/ 47 w 156"/>
                <a:gd name="T73" fmla="*/ 28 h 88"/>
                <a:gd name="T74" fmla="*/ 48 w 156"/>
                <a:gd name="T75" fmla="*/ 27 h 88"/>
                <a:gd name="T76" fmla="*/ 49 w 156"/>
                <a:gd name="T77" fmla="*/ 27 h 88"/>
                <a:gd name="T78" fmla="*/ 50 w 156"/>
                <a:gd name="T79" fmla="*/ 26 h 88"/>
                <a:gd name="T80" fmla="*/ 50 w 156"/>
                <a:gd name="T81" fmla="*/ 25 h 88"/>
                <a:gd name="T82" fmla="*/ 50 w 156"/>
                <a:gd name="T83" fmla="*/ 25 h 88"/>
                <a:gd name="T84" fmla="*/ 50 w 156"/>
                <a:gd name="T85" fmla="*/ 24 h 88"/>
                <a:gd name="T86" fmla="*/ 50 w 156"/>
                <a:gd name="T87" fmla="*/ 23 h 88"/>
                <a:gd name="T88" fmla="*/ 50 w 156"/>
                <a:gd name="T89" fmla="*/ 23 h 88"/>
                <a:gd name="T90" fmla="*/ 49 w 156"/>
                <a:gd name="T91" fmla="*/ 22 h 88"/>
                <a:gd name="T92" fmla="*/ 49 w 156"/>
                <a:gd name="T93" fmla="*/ 22 h 88"/>
                <a:gd name="T94" fmla="*/ 47 w 156"/>
                <a:gd name="T95" fmla="*/ 22 h 88"/>
                <a:gd name="T96" fmla="*/ 46 w 156"/>
                <a:gd name="T97" fmla="*/ 21 h 88"/>
                <a:gd name="T98" fmla="*/ 46 w 156"/>
                <a:gd name="T99" fmla="*/ 21 h 88"/>
                <a:gd name="T100" fmla="*/ 45 w 156"/>
                <a:gd name="T101" fmla="*/ 21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88">
                  <a:moveTo>
                    <a:pt x="139" y="65"/>
                  </a:moveTo>
                  <a:lnTo>
                    <a:pt x="139" y="65"/>
                  </a:lnTo>
                  <a:lnTo>
                    <a:pt x="134" y="65"/>
                  </a:lnTo>
                  <a:lnTo>
                    <a:pt x="129" y="65"/>
                  </a:lnTo>
                  <a:lnTo>
                    <a:pt x="124" y="64"/>
                  </a:lnTo>
                  <a:lnTo>
                    <a:pt x="119" y="64"/>
                  </a:lnTo>
                  <a:lnTo>
                    <a:pt x="113" y="63"/>
                  </a:lnTo>
                  <a:lnTo>
                    <a:pt x="109" y="63"/>
                  </a:lnTo>
                  <a:lnTo>
                    <a:pt x="103" y="62"/>
                  </a:lnTo>
                  <a:lnTo>
                    <a:pt x="99" y="61"/>
                  </a:lnTo>
                  <a:lnTo>
                    <a:pt x="94" y="60"/>
                  </a:lnTo>
                  <a:lnTo>
                    <a:pt x="90" y="57"/>
                  </a:lnTo>
                  <a:lnTo>
                    <a:pt x="85" y="56"/>
                  </a:lnTo>
                  <a:lnTo>
                    <a:pt x="80" y="55"/>
                  </a:lnTo>
                  <a:lnTo>
                    <a:pt x="77" y="53"/>
                  </a:lnTo>
                  <a:lnTo>
                    <a:pt x="73" y="51"/>
                  </a:lnTo>
                  <a:lnTo>
                    <a:pt x="69" y="48"/>
                  </a:lnTo>
                  <a:lnTo>
                    <a:pt x="66" y="47"/>
                  </a:lnTo>
                  <a:lnTo>
                    <a:pt x="62" y="45"/>
                  </a:lnTo>
                  <a:lnTo>
                    <a:pt x="59" y="42"/>
                  </a:lnTo>
                  <a:lnTo>
                    <a:pt x="56" y="39"/>
                  </a:lnTo>
                  <a:lnTo>
                    <a:pt x="52" y="37"/>
                  </a:lnTo>
                  <a:lnTo>
                    <a:pt x="50" y="35"/>
                  </a:lnTo>
                  <a:lnTo>
                    <a:pt x="46" y="33"/>
                  </a:lnTo>
                  <a:lnTo>
                    <a:pt x="45" y="29"/>
                  </a:lnTo>
                  <a:lnTo>
                    <a:pt x="43" y="26"/>
                  </a:lnTo>
                  <a:lnTo>
                    <a:pt x="41" y="23"/>
                  </a:lnTo>
                  <a:lnTo>
                    <a:pt x="40" y="20"/>
                  </a:lnTo>
                  <a:lnTo>
                    <a:pt x="37" y="17"/>
                  </a:lnTo>
                  <a:lnTo>
                    <a:pt x="36" y="13"/>
                  </a:lnTo>
                  <a:lnTo>
                    <a:pt x="35" y="10"/>
                  </a:lnTo>
                  <a:lnTo>
                    <a:pt x="35" y="6"/>
                  </a:lnTo>
                  <a:lnTo>
                    <a:pt x="35" y="3"/>
                  </a:lnTo>
                  <a:lnTo>
                    <a:pt x="35" y="0"/>
                  </a:lnTo>
                  <a:lnTo>
                    <a:pt x="0" y="0"/>
                  </a:lnTo>
                  <a:lnTo>
                    <a:pt x="0" y="4"/>
                  </a:lnTo>
                  <a:lnTo>
                    <a:pt x="1" y="9"/>
                  </a:lnTo>
                  <a:lnTo>
                    <a:pt x="1" y="13"/>
                  </a:lnTo>
                  <a:lnTo>
                    <a:pt x="3" y="18"/>
                  </a:lnTo>
                  <a:lnTo>
                    <a:pt x="5" y="22"/>
                  </a:lnTo>
                  <a:lnTo>
                    <a:pt x="7" y="27"/>
                  </a:lnTo>
                  <a:lnTo>
                    <a:pt x="9" y="31"/>
                  </a:lnTo>
                  <a:lnTo>
                    <a:pt x="11" y="35"/>
                  </a:lnTo>
                  <a:lnTo>
                    <a:pt x="14" y="39"/>
                  </a:lnTo>
                  <a:lnTo>
                    <a:pt x="17" y="43"/>
                  </a:lnTo>
                  <a:lnTo>
                    <a:pt x="20" y="46"/>
                  </a:lnTo>
                  <a:lnTo>
                    <a:pt x="24" y="50"/>
                  </a:lnTo>
                  <a:lnTo>
                    <a:pt x="28" y="54"/>
                  </a:lnTo>
                  <a:lnTo>
                    <a:pt x="33" y="56"/>
                  </a:lnTo>
                  <a:lnTo>
                    <a:pt x="37" y="60"/>
                  </a:lnTo>
                  <a:lnTo>
                    <a:pt x="42" y="63"/>
                  </a:lnTo>
                  <a:lnTo>
                    <a:pt x="46" y="65"/>
                  </a:lnTo>
                  <a:lnTo>
                    <a:pt x="52" y="69"/>
                  </a:lnTo>
                  <a:lnTo>
                    <a:pt x="57" y="71"/>
                  </a:lnTo>
                  <a:lnTo>
                    <a:pt x="62" y="73"/>
                  </a:lnTo>
                  <a:lnTo>
                    <a:pt x="68" y="76"/>
                  </a:lnTo>
                  <a:lnTo>
                    <a:pt x="74" y="78"/>
                  </a:lnTo>
                  <a:lnTo>
                    <a:pt x="79" y="79"/>
                  </a:lnTo>
                  <a:lnTo>
                    <a:pt x="86" y="81"/>
                  </a:lnTo>
                  <a:lnTo>
                    <a:pt x="92" y="82"/>
                  </a:lnTo>
                  <a:lnTo>
                    <a:pt x="99" y="84"/>
                  </a:lnTo>
                  <a:lnTo>
                    <a:pt x="105" y="85"/>
                  </a:lnTo>
                  <a:lnTo>
                    <a:pt x="112" y="86"/>
                  </a:lnTo>
                  <a:lnTo>
                    <a:pt x="119" y="87"/>
                  </a:lnTo>
                  <a:lnTo>
                    <a:pt x="126" y="87"/>
                  </a:lnTo>
                  <a:lnTo>
                    <a:pt x="133" y="88"/>
                  </a:lnTo>
                  <a:lnTo>
                    <a:pt x="139" y="88"/>
                  </a:lnTo>
                  <a:lnTo>
                    <a:pt x="142" y="88"/>
                  </a:lnTo>
                  <a:lnTo>
                    <a:pt x="144" y="88"/>
                  </a:lnTo>
                  <a:lnTo>
                    <a:pt x="145" y="87"/>
                  </a:lnTo>
                  <a:lnTo>
                    <a:pt x="147" y="87"/>
                  </a:lnTo>
                  <a:lnTo>
                    <a:pt x="148" y="87"/>
                  </a:lnTo>
                  <a:lnTo>
                    <a:pt x="150" y="86"/>
                  </a:lnTo>
                  <a:lnTo>
                    <a:pt x="151" y="85"/>
                  </a:lnTo>
                  <a:lnTo>
                    <a:pt x="152" y="85"/>
                  </a:lnTo>
                  <a:lnTo>
                    <a:pt x="153" y="84"/>
                  </a:lnTo>
                  <a:lnTo>
                    <a:pt x="154" y="84"/>
                  </a:lnTo>
                  <a:lnTo>
                    <a:pt x="155" y="82"/>
                  </a:lnTo>
                  <a:lnTo>
                    <a:pt x="155" y="81"/>
                  </a:lnTo>
                  <a:lnTo>
                    <a:pt x="155" y="80"/>
                  </a:lnTo>
                  <a:lnTo>
                    <a:pt x="156" y="79"/>
                  </a:lnTo>
                  <a:lnTo>
                    <a:pt x="156" y="78"/>
                  </a:lnTo>
                  <a:lnTo>
                    <a:pt x="156" y="77"/>
                  </a:lnTo>
                  <a:lnTo>
                    <a:pt x="156" y="76"/>
                  </a:lnTo>
                  <a:lnTo>
                    <a:pt x="156" y="74"/>
                  </a:lnTo>
                  <a:lnTo>
                    <a:pt x="156" y="73"/>
                  </a:lnTo>
                  <a:lnTo>
                    <a:pt x="155" y="73"/>
                  </a:lnTo>
                  <a:lnTo>
                    <a:pt x="155" y="72"/>
                  </a:lnTo>
                  <a:lnTo>
                    <a:pt x="154" y="71"/>
                  </a:lnTo>
                  <a:lnTo>
                    <a:pt x="153" y="70"/>
                  </a:lnTo>
                  <a:lnTo>
                    <a:pt x="152" y="69"/>
                  </a:lnTo>
                  <a:lnTo>
                    <a:pt x="150" y="68"/>
                  </a:lnTo>
                  <a:lnTo>
                    <a:pt x="148" y="68"/>
                  </a:lnTo>
                  <a:lnTo>
                    <a:pt x="147" y="67"/>
                  </a:lnTo>
                  <a:lnTo>
                    <a:pt x="145" y="67"/>
                  </a:lnTo>
                  <a:lnTo>
                    <a:pt x="144" y="67"/>
                  </a:lnTo>
                  <a:lnTo>
                    <a:pt x="142" y="65"/>
                  </a:lnTo>
                  <a:lnTo>
                    <a:pt x="139"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1517"/>
            <p:cNvSpPr>
              <a:spLocks/>
            </p:cNvSpPr>
            <p:nvPr/>
          </p:nvSpPr>
          <p:spPr bwMode="auto">
            <a:xfrm>
              <a:off x="6585724" y="3223670"/>
              <a:ext cx="49866" cy="65088"/>
            </a:xfrm>
            <a:custGeom>
              <a:avLst/>
              <a:gdLst>
                <a:gd name="T0" fmla="*/ 9 w 89"/>
                <a:gd name="T1" fmla="*/ 0 h 133"/>
                <a:gd name="T2" fmla="*/ 6 w 89"/>
                <a:gd name="T3" fmla="*/ 3 h 133"/>
                <a:gd name="T4" fmla="*/ 4 w 89"/>
                <a:gd name="T5" fmla="*/ 7 h 133"/>
                <a:gd name="T6" fmla="*/ 1 w 89"/>
                <a:gd name="T7" fmla="*/ 14 h 133"/>
                <a:gd name="T8" fmla="*/ 0 w 89"/>
                <a:gd name="T9" fmla="*/ 20 h 133"/>
                <a:gd name="T10" fmla="*/ 2 w 89"/>
                <a:gd name="T11" fmla="*/ 26 h 133"/>
                <a:gd name="T12" fmla="*/ 3 w 89"/>
                <a:gd name="T13" fmla="*/ 29 h 133"/>
                <a:gd name="T14" fmla="*/ 5 w 89"/>
                <a:gd name="T15" fmla="*/ 31 h 133"/>
                <a:gd name="T16" fmla="*/ 11 w 89"/>
                <a:gd name="T17" fmla="*/ 35 h 133"/>
                <a:gd name="T18" fmla="*/ 18 w 89"/>
                <a:gd name="T19" fmla="*/ 39 h 133"/>
                <a:gd name="T20" fmla="*/ 22 w 89"/>
                <a:gd name="T21" fmla="*/ 40 h 133"/>
                <a:gd name="T22" fmla="*/ 27 w 89"/>
                <a:gd name="T23" fmla="*/ 41 h 133"/>
                <a:gd name="T24" fmla="*/ 20 w 89"/>
                <a:gd name="T25" fmla="*/ 35 h 133"/>
                <a:gd name="T26" fmla="*/ 16 w 89"/>
                <a:gd name="T27" fmla="*/ 31 h 133"/>
                <a:gd name="T28" fmla="*/ 13 w 89"/>
                <a:gd name="T29" fmla="*/ 27 h 133"/>
                <a:gd name="T30" fmla="*/ 13 w 89"/>
                <a:gd name="T31" fmla="*/ 23 h 133"/>
                <a:gd name="T32" fmla="*/ 14 w 89"/>
                <a:gd name="T33" fmla="*/ 18 h 133"/>
                <a:gd name="T34" fmla="*/ 18 w 89"/>
                <a:gd name="T35" fmla="*/ 14 h 133"/>
                <a:gd name="T36" fmla="*/ 29 w 89"/>
                <a:gd name="T37" fmla="*/ 1 h 133"/>
                <a:gd name="T38" fmla="*/ 22 w 89"/>
                <a:gd name="T39" fmla="*/ 3 h 133"/>
                <a:gd name="T40" fmla="*/ 16 w 89"/>
                <a:gd name="T41" fmla="*/ 3 h 133"/>
                <a:gd name="T42" fmla="*/ 13 w 89"/>
                <a:gd name="T43" fmla="*/ 2 h 133"/>
                <a:gd name="T44" fmla="*/ 9 w 89"/>
                <a:gd name="T45" fmla="*/ 0 h 1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33">
                  <a:moveTo>
                    <a:pt x="27" y="0"/>
                  </a:moveTo>
                  <a:lnTo>
                    <a:pt x="18" y="11"/>
                  </a:lnTo>
                  <a:lnTo>
                    <a:pt x="12" y="22"/>
                  </a:lnTo>
                  <a:lnTo>
                    <a:pt x="3" y="45"/>
                  </a:lnTo>
                  <a:lnTo>
                    <a:pt x="0" y="65"/>
                  </a:lnTo>
                  <a:lnTo>
                    <a:pt x="5" y="85"/>
                  </a:lnTo>
                  <a:lnTo>
                    <a:pt x="9" y="94"/>
                  </a:lnTo>
                  <a:lnTo>
                    <a:pt x="16" y="102"/>
                  </a:lnTo>
                  <a:lnTo>
                    <a:pt x="33" y="115"/>
                  </a:lnTo>
                  <a:lnTo>
                    <a:pt x="55" y="127"/>
                  </a:lnTo>
                  <a:lnTo>
                    <a:pt x="67" y="130"/>
                  </a:lnTo>
                  <a:lnTo>
                    <a:pt x="82" y="133"/>
                  </a:lnTo>
                  <a:lnTo>
                    <a:pt x="61" y="115"/>
                  </a:lnTo>
                  <a:lnTo>
                    <a:pt x="48" y="99"/>
                  </a:lnTo>
                  <a:lnTo>
                    <a:pt x="41" y="87"/>
                  </a:lnTo>
                  <a:lnTo>
                    <a:pt x="39" y="73"/>
                  </a:lnTo>
                  <a:lnTo>
                    <a:pt x="43" y="60"/>
                  </a:lnTo>
                  <a:lnTo>
                    <a:pt x="54" y="44"/>
                  </a:lnTo>
                  <a:lnTo>
                    <a:pt x="89" y="3"/>
                  </a:lnTo>
                  <a:lnTo>
                    <a:pt x="66" y="10"/>
                  </a:lnTo>
                  <a:lnTo>
                    <a:pt x="50" y="10"/>
                  </a:lnTo>
                  <a:lnTo>
                    <a:pt x="39" y="6"/>
                  </a:lnTo>
                  <a:lnTo>
                    <a:pt x="27"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1519"/>
            <p:cNvSpPr>
              <a:spLocks/>
            </p:cNvSpPr>
            <p:nvPr/>
          </p:nvSpPr>
          <p:spPr bwMode="auto">
            <a:xfrm>
              <a:off x="6573687" y="3369720"/>
              <a:ext cx="116927" cy="122238"/>
            </a:xfrm>
            <a:custGeom>
              <a:avLst/>
              <a:gdLst>
                <a:gd name="T0" fmla="*/ 34 w 209"/>
                <a:gd name="T1" fmla="*/ 77 h 246"/>
                <a:gd name="T2" fmla="*/ 41 w 209"/>
                <a:gd name="T3" fmla="*/ 76 h 246"/>
                <a:gd name="T4" fmla="*/ 47 w 209"/>
                <a:gd name="T5" fmla="*/ 75 h 246"/>
                <a:gd name="T6" fmla="*/ 53 w 209"/>
                <a:gd name="T7" fmla="*/ 74 h 246"/>
                <a:gd name="T8" fmla="*/ 58 w 209"/>
                <a:gd name="T9" fmla="*/ 71 h 246"/>
                <a:gd name="T10" fmla="*/ 62 w 209"/>
                <a:gd name="T11" fmla="*/ 68 h 246"/>
                <a:gd name="T12" fmla="*/ 65 w 209"/>
                <a:gd name="T13" fmla="*/ 64 h 246"/>
                <a:gd name="T14" fmla="*/ 67 w 209"/>
                <a:gd name="T15" fmla="*/ 60 h 246"/>
                <a:gd name="T16" fmla="*/ 68 w 209"/>
                <a:gd name="T17" fmla="*/ 56 h 246"/>
                <a:gd name="T18" fmla="*/ 67 w 209"/>
                <a:gd name="T19" fmla="*/ 52 h 246"/>
                <a:gd name="T20" fmla="*/ 67 w 209"/>
                <a:gd name="T21" fmla="*/ 49 h 246"/>
                <a:gd name="T22" fmla="*/ 63 w 209"/>
                <a:gd name="T23" fmla="*/ 42 h 246"/>
                <a:gd name="T24" fmla="*/ 58 w 209"/>
                <a:gd name="T25" fmla="*/ 35 h 246"/>
                <a:gd name="T26" fmla="*/ 52 w 209"/>
                <a:gd name="T27" fmla="*/ 28 h 246"/>
                <a:gd name="T28" fmla="*/ 46 w 209"/>
                <a:gd name="T29" fmla="*/ 22 h 246"/>
                <a:gd name="T30" fmla="*/ 40 w 209"/>
                <a:gd name="T31" fmla="*/ 15 h 246"/>
                <a:gd name="T32" fmla="*/ 36 w 209"/>
                <a:gd name="T33" fmla="*/ 8 h 246"/>
                <a:gd name="T34" fmla="*/ 34 w 209"/>
                <a:gd name="T35" fmla="*/ 0 h 246"/>
                <a:gd name="T36" fmla="*/ 32 w 209"/>
                <a:gd name="T37" fmla="*/ 8 h 246"/>
                <a:gd name="T38" fmla="*/ 28 w 209"/>
                <a:gd name="T39" fmla="*/ 15 h 246"/>
                <a:gd name="T40" fmla="*/ 22 w 209"/>
                <a:gd name="T41" fmla="*/ 22 h 246"/>
                <a:gd name="T42" fmla="*/ 16 w 209"/>
                <a:gd name="T43" fmla="*/ 28 h 246"/>
                <a:gd name="T44" fmla="*/ 10 w 209"/>
                <a:gd name="T45" fmla="*/ 35 h 246"/>
                <a:gd name="T46" fmla="*/ 5 w 209"/>
                <a:gd name="T47" fmla="*/ 42 h 246"/>
                <a:gd name="T48" fmla="*/ 1 w 209"/>
                <a:gd name="T49" fmla="*/ 49 h 246"/>
                <a:gd name="T50" fmla="*/ 0 w 209"/>
                <a:gd name="T51" fmla="*/ 52 h 246"/>
                <a:gd name="T52" fmla="*/ 0 w 209"/>
                <a:gd name="T53" fmla="*/ 56 h 246"/>
                <a:gd name="T54" fmla="*/ 1 w 209"/>
                <a:gd name="T55" fmla="*/ 60 h 246"/>
                <a:gd name="T56" fmla="*/ 3 w 209"/>
                <a:gd name="T57" fmla="*/ 64 h 246"/>
                <a:gd name="T58" fmla="*/ 6 w 209"/>
                <a:gd name="T59" fmla="*/ 68 h 246"/>
                <a:gd name="T60" fmla="*/ 10 w 209"/>
                <a:gd name="T61" fmla="*/ 71 h 246"/>
                <a:gd name="T62" fmla="*/ 15 w 209"/>
                <a:gd name="T63" fmla="*/ 74 h 246"/>
                <a:gd name="T64" fmla="*/ 21 w 209"/>
                <a:gd name="T65" fmla="*/ 75 h 246"/>
                <a:gd name="T66" fmla="*/ 27 w 209"/>
                <a:gd name="T67" fmla="*/ 76 h 246"/>
                <a:gd name="T68" fmla="*/ 34 w 209"/>
                <a:gd name="T69" fmla="*/ 77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9" h="246">
                  <a:moveTo>
                    <a:pt x="104" y="246"/>
                  </a:moveTo>
                  <a:lnTo>
                    <a:pt x="126" y="244"/>
                  </a:lnTo>
                  <a:lnTo>
                    <a:pt x="145" y="241"/>
                  </a:lnTo>
                  <a:lnTo>
                    <a:pt x="162" y="235"/>
                  </a:lnTo>
                  <a:lnTo>
                    <a:pt x="178" y="227"/>
                  </a:lnTo>
                  <a:lnTo>
                    <a:pt x="191" y="217"/>
                  </a:lnTo>
                  <a:lnTo>
                    <a:pt x="200" y="205"/>
                  </a:lnTo>
                  <a:lnTo>
                    <a:pt x="206" y="193"/>
                  </a:lnTo>
                  <a:lnTo>
                    <a:pt x="209" y="179"/>
                  </a:lnTo>
                  <a:lnTo>
                    <a:pt x="207" y="167"/>
                  </a:lnTo>
                  <a:lnTo>
                    <a:pt x="205" y="156"/>
                  </a:lnTo>
                  <a:lnTo>
                    <a:pt x="194" y="133"/>
                  </a:lnTo>
                  <a:lnTo>
                    <a:pt x="178" y="111"/>
                  </a:lnTo>
                  <a:lnTo>
                    <a:pt x="160" y="91"/>
                  </a:lnTo>
                  <a:lnTo>
                    <a:pt x="141" y="69"/>
                  </a:lnTo>
                  <a:lnTo>
                    <a:pt x="124" y="48"/>
                  </a:lnTo>
                  <a:lnTo>
                    <a:pt x="111" y="25"/>
                  </a:lnTo>
                  <a:lnTo>
                    <a:pt x="104" y="0"/>
                  </a:lnTo>
                  <a:lnTo>
                    <a:pt x="97" y="25"/>
                  </a:lnTo>
                  <a:lnTo>
                    <a:pt x="85" y="48"/>
                  </a:lnTo>
                  <a:lnTo>
                    <a:pt x="68" y="69"/>
                  </a:lnTo>
                  <a:lnTo>
                    <a:pt x="48" y="91"/>
                  </a:lnTo>
                  <a:lnTo>
                    <a:pt x="30" y="111"/>
                  </a:lnTo>
                  <a:lnTo>
                    <a:pt x="16" y="133"/>
                  </a:lnTo>
                  <a:lnTo>
                    <a:pt x="4" y="156"/>
                  </a:lnTo>
                  <a:lnTo>
                    <a:pt x="1" y="167"/>
                  </a:lnTo>
                  <a:lnTo>
                    <a:pt x="0" y="179"/>
                  </a:lnTo>
                  <a:lnTo>
                    <a:pt x="2" y="193"/>
                  </a:lnTo>
                  <a:lnTo>
                    <a:pt x="8" y="205"/>
                  </a:lnTo>
                  <a:lnTo>
                    <a:pt x="18" y="217"/>
                  </a:lnTo>
                  <a:lnTo>
                    <a:pt x="30" y="227"/>
                  </a:lnTo>
                  <a:lnTo>
                    <a:pt x="46" y="235"/>
                  </a:lnTo>
                  <a:lnTo>
                    <a:pt x="64" y="241"/>
                  </a:lnTo>
                  <a:lnTo>
                    <a:pt x="84" y="244"/>
                  </a:lnTo>
                  <a:lnTo>
                    <a:pt x="104" y="246"/>
                  </a:lnTo>
                  <a:close/>
                </a:path>
              </a:pathLst>
            </a:custGeom>
            <a:solidFill>
              <a:srgbClr val="FF0000"/>
            </a:solidFill>
            <a:ln>
              <a:noFill/>
            </a:ln>
          </p:spPr>
          <p:txBody>
            <a:bodyPr/>
            <a:lstStyle/>
            <a:p>
              <a:endParaRPr lang="en-GB"/>
            </a:p>
          </p:txBody>
        </p:sp>
        <p:sp>
          <p:nvSpPr>
            <p:cNvPr id="138" name="Freeform 1520"/>
            <p:cNvSpPr>
              <a:spLocks/>
            </p:cNvSpPr>
            <p:nvPr/>
          </p:nvSpPr>
          <p:spPr bwMode="auto">
            <a:xfrm>
              <a:off x="6632151" y="3452270"/>
              <a:ext cx="67061" cy="44450"/>
            </a:xfrm>
            <a:custGeom>
              <a:avLst/>
              <a:gdLst>
                <a:gd name="T0" fmla="*/ 28 w 122"/>
                <a:gd name="T1" fmla="*/ 4 h 88"/>
                <a:gd name="T2" fmla="*/ 28 w 122"/>
                <a:gd name="T3" fmla="*/ 6 h 88"/>
                <a:gd name="T4" fmla="*/ 27 w 122"/>
                <a:gd name="T5" fmla="*/ 8 h 88"/>
                <a:gd name="T6" fmla="*/ 27 w 122"/>
                <a:gd name="T7" fmla="*/ 10 h 88"/>
                <a:gd name="T8" fmla="*/ 25 w 122"/>
                <a:gd name="T9" fmla="*/ 11 h 88"/>
                <a:gd name="T10" fmla="*/ 24 w 122"/>
                <a:gd name="T11" fmla="*/ 13 h 88"/>
                <a:gd name="T12" fmla="*/ 22 w 122"/>
                <a:gd name="T13" fmla="*/ 14 h 88"/>
                <a:gd name="T14" fmla="*/ 20 w 122"/>
                <a:gd name="T15" fmla="*/ 16 h 88"/>
                <a:gd name="T16" fmla="*/ 19 w 122"/>
                <a:gd name="T17" fmla="*/ 17 h 88"/>
                <a:gd name="T18" fmla="*/ 17 w 122"/>
                <a:gd name="T19" fmla="*/ 18 h 88"/>
                <a:gd name="T20" fmla="*/ 14 w 122"/>
                <a:gd name="T21" fmla="*/ 18 h 88"/>
                <a:gd name="T22" fmla="*/ 12 w 122"/>
                <a:gd name="T23" fmla="*/ 19 h 88"/>
                <a:gd name="T24" fmla="*/ 10 w 122"/>
                <a:gd name="T25" fmla="*/ 20 h 88"/>
                <a:gd name="T26" fmla="*/ 7 w 122"/>
                <a:gd name="T27" fmla="*/ 21 h 88"/>
                <a:gd name="T28" fmla="*/ 4 w 122"/>
                <a:gd name="T29" fmla="*/ 21 h 88"/>
                <a:gd name="T30" fmla="*/ 1 w 122"/>
                <a:gd name="T31" fmla="*/ 21 h 88"/>
                <a:gd name="T32" fmla="*/ 0 w 122"/>
                <a:gd name="T33" fmla="*/ 28 h 88"/>
                <a:gd name="T34" fmla="*/ 4 w 122"/>
                <a:gd name="T35" fmla="*/ 28 h 88"/>
                <a:gd name="T36" fmla="*/ 8 w 122"/>
                <a:gd name="T37" fmla="*/ 28 h 88"/>
                <a:gd name="T38" fmla="*/ 12 w 122"/>
                <a:gd name="T39" fmla="*/ 27 h 88"/>
                <a:gd name="T40" fmla="*/ 15 w 122"/>
                <a:gd name="T41" fmla="*/ 26 h 88"/>
                <a:gd name="T42" fmla="*/ 19 w 122"/>
                <a:gd name="T43" fmla="*/ 25 h 88"/>
                <a:gd name="T44" fmla="*/ 22 w 122"/>
                <a:gd name="T45" fmla="*/ 24 h 88"/>
                <a:gd name="T46" fmla="*/ 25 w 122"/>
                <a:gd name="T47" fmla="*/ 23 h 88"/>
                <a:gd name="T48" fmla="*/ 27 w 122"/>
                <a:gd name="T49" fmla="*/ 21 h 88"/>
                <a:gd name="T50" fmla="*/ 30 w 122"/>
                <a:gd name="T51" fmla="*/ 19 h 88"/>
                <a:gd name="T52" fmla="*/ 32 w 122"/>
                <a:gd name="T53" fmla="*/ 18 h 88"/>
                <a:gd name="T54" fmla="*/ 35 w 122"/>
                <a:gd name="T55" fmla="*/ 16 h 88"/>
                <a:gd name="T56" fmla="*/ 36 w 122"/>
                <a:gd name="T57" fmla="*/ 13 h 88"/>
                <a:gd name="T58" fmla="*/ 37 w 122"/>
                <a:gd name="T59" fmla="*/ 11 h 88"/>
                <a:gd name="T60" fmla="*/ 38 w 122"/>
                <a:gd name="T61" fmla="*/ 9 h 88"/>
                <a:gd name="T62" fmla="*/ 39 w 122"/>
                <a:gd name="T63" fmla="*/ 6 h 88"/>
                <a:gd name="T64" fmla="*/ 39 w 122"/>
                <a:gd name="T65" fmla="*/ 4 h 88"/>
                <a:gd name="T66" fmla="*/ 39 w 122"/>
                <a:gd name="T67" fmla="*/ 3 h 88"/>
                <a:gd name="T68" fmla="*/ 38 w 122"/>
                <a:gd name="T69" fmla="*/ 2 h 88"/>
                <a:gd name="T70" fmla="*/ 38 w 122"/>
                <a:gd name="T71" fmla="*/ 1 h 88"/>
                <a:gd name="T72" fmla="*/ 37 w 122"/>
                <a:gd name="T73" fmla="*/ 1 h 88"/>
                <a:gd name="T74" fmla="*/ 36 w 122"/>
                <a:gd name="T75" fmla="*/ 0 h 88"/>
                <a:gd name="T76" fmla="*/ 35 w 122"/>
                <a:gd name="T77" fmla="*/ 0 h 88"/>
                <a:gd name="T78" fmla="*/ 35 w 122"/>
                <a:gd name="T79" fmla="*/ 0 h 88"/>
                <a:gd name="T80" fmla="*/ 34 w 122"/>
                <a:gd name="T81" fmla="*/ 0 h 88"/>
                <a:gd name="T82" fmla="*/ 32 w 122"/>
                <a:gd name="T83" fmla="*/ 0 h 88"/>
                <a:gd name="T84" fmla="*/ 31 w 122"/>
                <a:gd name="T85" fmla="*/ 0 h 88"/>
                <a:gd name="T86" fmla="*/ 30 w 122"/>
                <a:gd name="T87" fmla="*/ 0 h 88"/>
                <a:gd name="T88" fmla="*/ 30 w 122"/>
                <a:gd name="T89" fmla="*/ 1 h 88"/>
                <a:gd name="T90" fmla="*/ 29 w 122"/>
                <a:gd name="T91" fmla="*/ 1 h 88"/>
                <a:gd name="T92" fmla="*/ 28 w 122"/>
                <a:gd name="T93" fmla="*/ 2 h 88"/>
                <a:gd name="T94" fmla="*/ 28 w 122"/>
                <a:gd name="T95" fmla="*/ 3 h 88"/>
                <a:gd name="T96" fmla="*/ 28 w 122"/>
                <a:gd name="T97" fmla="*/ 4 h 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2" h="88">
                  <a:moveTo>
                    <a:pt x="87" y="11"/>
                  </a:moveTo>
                  <a:lnTo>
                    <a:pt x="87" y="14"/>
                  </a:lnTo>
                  <a:lnTo>
                    <a:pt x="87" y="17"/>
                  </a:lnTo>
                  <a:lnTo>
                    <a:pt x="87" y="20"/>
                  </a:lnTo>
                  <a:lnTo>
                    <a:pt x="86" y="23"/>
                  </a:lnTo>
                  <a:lnTo>
                    <a:pt x="85" y="25"/>
                  </a:lnTo>
                  <a:lnTo>
                    <a:pt x="84" y="28"/>
                  </a:lnTo>
                  <a:lnTo>
                    <a:pt x="83" y="31"/>
                  </a:lnTo>
                  <a:lnTo>
                    <a:pt x="80" y="33"/>
                  </a:lnTo>
                  <a:lnTo>
                    <a:pt x="78" y="35"/>
                  </a:lnTo>
                  <a:lnTo>
                    <a:pt x="77" y="38"/>
                  </a:lnTo>
                  <a:lnTo>
                    <a:pt x="75" y="41"/>
                  </a:lnTo>
                  <a:lnTo>
                    <a:pt x="72" y="42"/>
                  </a:lnTo>
                  <a:lnTo>
                    <a:pt x="70" y="45"/>
                  </a:lnTo>
                  <a:lnTo>
                    <a:pt x="68" y="46"/>
                  </a:lnTo>
                  <a:lnTo>
                    <a:pt x="64" y="49"/>
                  </a:lnTo>
                  <a:lnTo>
                    <a:pt x="62" y="51"/>
                  </a:lnTo>
                  <a:lnTo>
                    <a:pt x="59" y="52"/>
                  </a:lnTo>
                  <a:lnTo>
                    <a:pt x="55" y="54"/>
                  </a:lnTo>
                  <a:lnTo>
                    <a:pt x="52" y="55"/>
                  </a:lnTo>
                  <a:lnTo>
                    <a:pt x="49" y="57"/>
                  </a:lnTo>
                  <a:lnTo>
                    <a:pt x="45" y="58"/>
                  </a:lnTo>
                  <a:lnTo>
                    <a:pt x="42" y="60"/>
                  </a:lnTo>
                  <a:lnTo>
                    <a:pt x="38" y="61"/>
                  </a:lnTo>
                  <a:lnTo>
                    <a:pt x="34" y="62"/>
                  </a:lnTo>
                  <a:lnTo>
                    <a:pt x="30" y="63"/>
                  </a:lnTo>
                  <a:lnTo>
                    <a:pt x="26" y="63"/>
                  </a:lnTo>
                  <a:lnTo>
                    <a:pt x="21" y="65"/>
                  </a:lnTo>
                  <a:lnTo>
                    <a:pt x="18" y="65"/>
                  </a:lnTo>
                  <a:lnTo>
                    <a:pt x="13" y="66"/>
                  </a:lnTo>
                  <a:lnTo>
                    <a:pt x="9" y="66"/>
                  </a:lnTo>
                  <a:lnTo>
                    <a:pt x="4" y="66"/>
                  </a:lnTo>
                  <a:lnTo>
                    <a:pt x="0" y="67"/>
                  </a:lnTo>
                  <a:lnTo>
                    <a:pt x="0" y="88"/>
                  </a:lnTo>
                  <a:lnTo>
                    <a:pt x="7" y="88"/>
                  </a:lnTo>
                  <a:lnTo>
                    <a:pt x="12" y="88"/>
                  </a:lnTo>
                  <a:lnTo>
                    <a:pt x="18" y="87"/>
                  </a:lnTo>
                  <a:lnTo>
                    <a:pt x="25" y="87"/>
                  </a:lnTo>
                  <a:lnTo>
                    <a:pt x="29" y="86"/>
                  </a:lnTo>
                  <a:lnTo>
                    <a:pt x="36" y="85"/>
                  </a:lnTo>
                  <a:lnTo>
                    <a:pt x="42" y="84"/>
                  </a:lnTo>
                  <a:lnTo>
                    <a:pt x="47" y="83"/>
                  </a:lnTo>
                  <a:lnTo>
                    <a:pt x="52" y="82"/>
                  </a:lnTo>
                  <a:lnTo>
                    <a:pt x="58" y="79"/>
                  </a:lnTo>
                  <a:lnTo>
                    <a:pt x="62" y="78"/>
                  </a:lnTo>
                  <a:lnTo>
                    <a:pt x="68" y="76"/>
                  </a:lnTo>
                  <a:lnTo>
                    <a:pt x="72" y="74"/>
                  </a:lnTo>
                  <a:lnTo>
                    <a:pt x="77" y="71"/>
                  </a:lnTo>
                  <a:lnTo>
                    <a:pt x="81" y="69"/>
                  </a:lnTo>
                  <a:lnTo>
                    <a:pt x="86" y="67"/>
                  </a:lnTo>
                  <a:lnTo>
                    <a:pt x="89" y="63"/>
                  </a:lnTo>
                  <a:lnTo>
                    <a:pt x="94" y="61"/>
                  </a:lnTo>
                  <a:lnTo>
                    <a:pt x="97" y="58"/>
                  </a:lnTo>
                  <a:lnTo>
                    <a:pt x="101" y="55"/>
                  </a:lnTo>
                  <a:lnTo>
                    <a:pt x="104" y="52"/>
                  </a:lnTo>
                  <a:lnTo>
                    <a:pt x="108" y="49"/>
                  </a:lnTo>
                  <a:lnTo>
                    <a:pt x="110" y="45"/>
                  </a:lnTo>
                  <a:lnTo>
                    <a:pt x="112" y="42"/>
                  </a:lnTo>
                  <a:lnTo>
                    <a:pt x="114" y="38"/>
                  </a:lnTo>
                  <a:lnTo>
                    <a:pt x="117" y="35"/>
                  </a:lnTo>
                  <a:lnTo>
                    <a:pt x="118" y="31"/>
                  </a:lnTo>
                  <a:lnTo>
                    <a:pt x="119" y="27"/>
                  </a:lnTo>
                  <a:lnTo>
                    <a:pt x="120" y="24"/>
                  </a:lnTo>
                  <a:lnTo>
                    <a:pt x="121" y="19"/>
                  </a:lnTo>
                  <a:lnTo>
                    <a:pt x="122" y="15"/>
                  </a:lnTo>
                  <a:lnTo>
                    <a:pt x="122" y="11"/>
                  </a:lnTo>
                  <a:lnTo>
                    <a:pt x="122" y="9"/>
                  </a:lnTo>
                  <a:lnTo>
                    <a:pt x="121" y="8"/>
                  </a:lnTo>
                  <a:lnTo>
                    <a:pt x="121" y="7"/>
                  </a:lnTo>
                  <a:lnTo>
                    <a:pt x="120" y="6"/>
                  </a:lnTo>
                  <a:lnTo>
                    <a:pt x="120" y="4"/>
                  </a:lnTo>
                  <a:lnTo>
                    <a:pt x="119" y="4"/>
                  </a:lnTo>
                  <a:lnTo>
                    <a:pt x="118" y="3"/>
                  </a:lnTo>
                  <a:lnTo>
                    <a:pt x="117" y="2"/>
                  </a:lnTo>
                  <a:lnTo>
                    <a:pt x="115" y="2"/>
                  </a:lnTo>
                  <a:lnTo>
                    <a:pt x="114" y="1"/>
                  </a:lnTo>
                  <a:lnTo>
                    <a:pt x="112" y="1"/>
                  </a:lnTo>
                  <a:lnTo>
                    <a:pt x="111" y="0"/>
                  </a:lnTo>
                  <a:lnTo>
                    <a:pt x="110" y="0"/>
                  </a:lnTo>
                  <a:lnTo>
                    <a:pt x="108" y="0"/>
                  </a:lnTo>
                  <a:lnTo>
                    <a:pt x="106" y="0"/>
                  </a:lnTo>
                  <a:lnTo>
                    <a:pt x="105" y="0"/>
                  </a:lnTo>
                  <a:lnTo>
                    <a:pt x="103" y="0"/>
                  </a:lnTo>
                  <a:lnTo>
                    <a:pt x="101" y="0"/>
                  </a:lnTo>
                  <a:lnTo>
                    <a:pt x="98" y="0"/>
                  </a:lnTo>
                  <a:lnTo>
                    <a:pt x="97" y="1"/>
                  </a:lnTo>
                  <a:lnTo>
                    <a:pt x="95" y="1"/>
                  </a:lnTo>
                  <a:lnTo>
                    <a:pt x="94" y="2"/>
                  </a:lnTo>
                  <a:lnTo>
                    <a:pt x="93" y="2"/>
                  </a:lnTo>
                  <a:lnTo>
                    <a:pt x="92" y="3"/>
                  </a:lnTo>
                  <a:lnTo>
                    <a:pt x="91" y="4"/>
                  </a:lnTo>
                  <a:lnTo>
                    <a:pt x="89" y="4"/>
                  </a:lnTo>
                  <a:lnTo>
                    <a:pt x="89" y="6"/>
                  </a:lnTo>
                  <a:lnTo>
                    <a:pt x="88" y="7"/>
                  </a:lnTo>
                  <a:lnTo>
                    <a:pt x="88" y="8"/>
                  </a:lnTo>
                  <a:lnTo>
                    <a:pt x="87" y="9"/>
                  </a:lnTo>
                  <a:lnTo>
                    <a:pt x="87"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1521"/>
            <p:cNvSpPr>
              <a:spLocks/>
            </p:cNvSpPr>
            <p:nvPr/>
          </p:nvSpPr>
          <p:spPr bwMode="auto">
            <a:xfrm>
              <a:off x="6623553" y="3361783"/>
              <a:ext cx="75659" cy="95250"/>
            </a:xfrm>
            <a:custGeom>
              <a:avLst/>
              <a:gdLst>
                <a:gd name="T0" fmla="*/ 0 w 138"/>
                <a:gd name="T1" fmla="*/ 3 h 190"/>
                <a:gd name="T2" fmla="*/ 1 w 138"/>
                <a:gd name="T3" fmla="*/ 8 h 190"/>
                <a:gd name="T4" fmla="*/ 2 w 138"/>
                <a:gd name="T5" fmla="*/ 12 h 190"/>
                <a:gd name="T6" fmla="*/ 4 w 138"/>
                <a:gd name="T7" fmla="*/ 16 h 190"/>
                <a:gd name="T8" fmla="*/ 7 w 138"/>
                <a:gd name="T9" fmla="*/ 20 h 190"/>
                <a:gd name="T10" fmla="*/ 9 w 138"/>
                <a:gd name="T11" fmla="*/ 24 h 190"/>
                <a:gd name="T12" fmla="*/ 12 w 138"/>
                <a:gd name="T13" fmla="*/ 27 h 190"/>
                <a:gd name="T14" fmla="*/ 15 w 138"/>
                <a:gd name="T15" fmla="*/ 31 h 190"/>
                <a:gd name="T16" fmla="*/ 18 w 138"/>
                <a:gd name="T17" fmla="*/ 34 h 190"/>
                <a:gd name="T18" fmla="*/ 21 w 138"/>
                <a:gd name="T19" fmla="*/ 37 h 190"/>
                <a:gd name="T20" fmla="*/ 24 w 138"/>
                <a:gd name="T21" fmla="*/ 40 h 190"/>
                <a:gd name="T22" fmla="*/ 26 w 138"/>
                <a:gd name="T23" fmla="*/ 44 h 190"/>
                <a:gd name="T24" fmla="*/ 29 w 138"/>
                <a:gd name="T25" fmla="*/ 47 h 190"/>
                <a:gd name="T26" fmla="*/ 31 w 138"/>
                <a:gd name="T27" fmla="*/ 50 h 190"/>
                <a:gd name="T28" fmla="*/ 32 w 138"/>
                <a:gd name="T29" fmla="*/ 53 h 190"/>
                <a:gd name="T30" fmla="*/ 33 w 138"/>
                <a:gd name="T31" fmla="*/ 57 h 190"/>
                <a:gd name="T32" fmla="*/ 33 w 138"/>
                <a:gd name="T33" fmla="*/ 60 h 190"/>
                <a:gd name="T34" fmla="*/ 44 w 138"/>
                <a:gd name="T35" fmla="*/ 58 h 190"/>
                <a:gd name="T36" fmla="*/ 43 w 138"/>
                <a:gd name="T37" fmla="*/ 54 h 190"/>
                <a:gd name="T38" fmla="*/ 42 w 138"/>
                <a:gd name="T39" fmla="*/ 50 h 190"/>
                <a:gd name="T40" fmla="*/ 40 w 138"/>
                <a:gd name="T41" fmla="*/ 46 h 190"/>
                <a:gd name="T42" fmla="*/ 38 w 138"/>
                <a:gd name="T43" fmla="*/ 42 h 190"/>
                <a:gd name="T44" fmla="*/ 35 w 138"/>
                <a:gd name="T45" fmla="*/ 39 h 190"/>
                <a:gd name="T46" fmla="*/ 32 w 138"/>
                <a:gd name="T47" fmla="*/ 35 h 190"/>
                <a:gd name="T48" fmla="*/ 29 w 138"/>
                <a:gd name="T49" fmla="*/ 32 h 190"/>
                <a:gd name="T50" fmla="*/ 26 w 138"/>
                <a:gd name="T51" fmla="*/ 29 h 190"/>
                <a:gd name="T52" fmla="*/ 24 w 138"/>
                <a:gd name="T53" fmla="*/ 25 h 190"/>
                <a:gd name="T54" fmla="*/ 21 w 138"/>
                <a:gd name="T55" fmla="*/ 22 h 190"/>
                <a:gd name="T56" fmla="*/ 18 w 138"/>
                <a:gd name="T57" fmla="*/ 19 h 190"/>
                <a:gd name="T58" fmla="*/ 16 w 138"/>
                <a:gd name="T59" fmla="*/ 16 h 190"/>
                <a:gd name="T60" fmla="*/ 14 w 138"/>
                <a:gd name="T61" fmla="*/ 12 h 190"/>
                <a:gd name="T62" fmla="*/ 12 w 138"/>
                <a:gd name="T63" fmla="*/ 9 h 190"/>
                <a:gd name="T64" fmla="*/ 11 w 138"/>
                <a:gd name="T65" fmla="*/ 5 h 190"/>
                <a:gd name="T66" fmla="*/ 0 w 138"/>
                <a:gd name="T67" fmla="*/ 3 h 190"/>
                <a:gd name="T68" fmla="*/ 11 w 138"/>
                <a:gd name="T69" fmla="*/ 3 h 190"/>
                <a:gd name="T70" fmla="*/ 11 w 138"/>
                <a:gd name="T71" fmla="*/ 2 h 190"/>
                <a:gd name="T72" fmla="*/ 10 w 138"/>
                <a:gd name="T73" fmla="*/ 1 h 190"/>
                <a:gd name="T74" fmla="*/ 9 w 138"/>
                <a:gd name="T75" fmla="*/ 1 h 190"/>
                <a:gd name="T76" fmla="*/ 8 w 138"/>
                <a:gd name="T77" fmla="*/ 0 h 190"/>
                <a:gd name="T78" fmla="*/ 8 w 138"/>
                <a:gd name="T79" fmla="*/ 0 h 190"/>
                <a:gd name="T80" fmla="*/ 6 w 138"/>
                <a:gd name="T81" fmla="*/ 0 h 190"/>
                <a:gd name="T82" fmla="*/ 5 w 138"/>
                <a:gd name="T83" fmla="*/ 0 h 190"/>
                <a:gd name="T84" fmla="*/ 4 w 138"/>
                <a:gd name="T85" fmla="*/ 0 h 190"/>
                <a:gd name="T86" fmla="*/ 4 w 138"/>
                <a:gd name="T87" fmla="*/ 0 h 190"/>
                <a:gd name="T88" fmla="*/ 3 w 138"/>
                <a:gd name="T89" fmla="*/ 0 h 190"/>
                <a:gd name="T90" fmla="*/ 2 w 138"/>
                <a:gd name="T91" fmla="*/ 1 h 190"/>
                <a:gd name="T92" fmla="*/ 1 w 138"/>
                <a:gd name="T93" fmla="*/ 1 h 190"/>
                <a:gd name="T94" fmla="*/ 0 w 138"/>
                <a:gd name="T95" fmla="*/ 2 h 190"/>
                <a:gd name="T96" fmla="*/ 0 w 138"/>
                <a:gd name="T97" fmla="*/ 3 h 190"/>
                <a:gd name="T98" fmla="*/ 0 w 138"/>
                <a:gd name="T99" fmla="*/ 3 h 190"/>
                <a:gd name="T100" fmla="*/ 11 w 138"/>
                <a:gd name="T101" fmla="*/ 3 h 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 h="190">
                  <a:moveTo>
                    <a:pt x="34" y="11"/>
                  </a:moveTo>
                  <a:lnTo>
                    <a:pt x="0" y="11"/>
                  </a:lnTo>
                  <a:lnTo>
                    <a:pt x="1" y="19"/>
                  </a:lnTo>
                  <a:lnTo>
                    <a:pt x="2" y="26"/>
                  </a:lnTo>
                  <a:lnTo>
                    <a:pt x="5" y="33"/>
                  </a:lnTo>
                  <a:lnTo>
                    <a:pt x="7" y="38"/>
                  </a:lnTo>
                  <a:lnTo>
                    <a:pt x="10" y="45"/>
                  </a:lnTo>
                  <a:lnTo>
                    <a:pt x="14" y="52"/>
                  </a:lnTo>
                  <a:lnTo>
                    <a:pt x="17" y="58"/>
                  </a:lnTo>
                  <a:lnTo>
                    <a:pt x="22" y="63"/>
                  </a:lnTo>
                  <a:lnTo>
                    <a:pt x="25" y="70"/>
                  </a:lnTo>
                  <a:lnTo>
                    <a:pt x="29" y="76"/>
                  </a:lnTo>
                  <a:lnTo>
                    <a:pt x="34" y="81"/>
                  </a:lnTo>
                  <a:lnTo>
                    <a:pt x="39" y="86"/>
                  </a:lnTo>
                  <a:lnTo>
                    <a:pt x="43" y="92"/>
                  </a:lnTo>
                  <a:lnTo>
                    <a:pt x="48" y="97"/>
                  </a:lnTo>
                  <a:lnTo>
                    <a:pt x="53" y="102"/>
                  </a:lnTo>
                  <a:lnTo>
                    <a:pt x="58" y="107"/>
                  </a:lnTo>
                  <a:lnTo>
                    <a:pt x="62" y="113"/>
                  </a:lnTo>
                  <a:lnTo>
                    <a:pt x="67" y="118"/>
                  </a:lnTo>
                  <a:lnTo>
                    <a:pt x="71" y="123"/>
                  </a:lnTo>
                  <a:lnTo>
                    <a:pt x="76" y="128"/>
                  </a:lnTo>
                  <a:lnTo>
                    <a:pt x="79" y="132"/>
                  </a:lnTo>
                  <a:lnTo>
                    <a:pt x="83" y="138"/>
                  </a:lnTo>
                  <a:lnTo>
                    <a:pt x="87" y="143"/>
                  </a:lnTo>
                  <a:lnTo>
                    <a:pt x="91" y="148"/>
                  </a:lnTo>
                  <a:lnTo>
                    <a:pt x="93" y="153"/>
                  </a:lnTo>
                  <a:lnTo>
                    <a:pt x="96" y="159"/>
                  </a:lnTo>
                  <a:lnTo>
                    <a:pt x="99" y="163"/>
                  </a:lnTo>
                  <a:lnTo>
                    <a:pt x="101" y="169"/>
                  </a:lnTo>
                  <a:lnTo>
                    <a:pt x="102" y="174"/>
                  </a:lnTo>
                  <a:lnTo>
                    <a:pt x="103" y="179"/>
                  </a:lnTo>
                  <a:lnTo>
                    <a:pt x="104" y="185"/>
                  </a:lnTo>
                  <a:lnTo>
                    <a:pt x="104" y="190"/>
                  </a:lnTo>
                  <a:lnTo>
                    <a:pt x="138" y="190"/>
                  </a:lnTo>
                  <a:lnTo>
                    <a:pt x="138" y="183"/>
                  </a:lnTo>
                  <a:lnTo>
                    <a:pt x="137" y="177"/>
                  </a:lnTo>
                  <a:lnTo>
                    <a:pt x="136" y="170"/>
                  </a:lnTo>
                  <a:lnTo>
                    <a:pt x="134" y="164"/>
                  </a:lnTo>
                  <a:lnTo>
                    <a:pt x="131" y="157"/>
                  </a:lnTo>
                  <a:lnTo>
                    <a:pt x="129" y="152"/>
                  </a:lnTo>
                  <a:lnTo>
                    <a:pt x="126" y="146"/>
                  </a:lnTo>
                  <a:lnTo>
                    <a:pt x="122" y="139"/>
                  </a:lnTo>
                  <a:lnTo>
                    <a:pt x="119" y="134"/>
                  </a:lnTo>
                  <a:lnTo>
                    <a:pt x="114" y="128"/>
                  </a:lnTo>
                  <a:lnTo>
                    <a:pt x="110" y="122"/>
                  </a:lnTo>
                  <a:lnTo>
                    <a:pt x="105" y="118"/>
                  </a:lnTo>
                  <a:lnTo>
                    <a:pt x="101" y="112"/>
                  </a:lnTo>
                  <a:lnTo>
                    <a:pt x="96" y="106"/>
                  </a:lnTo>
                  <a:lnTo>
                    <a:pt x="92" y="102"/>
                  </a:lnTo>
                  <a:lnTo>
                    <a:pt x="87" y="96"/>
                  </a:lnTo>
                  <a:lnTo>
                    <a:pt x="83" y="92"/>
                  </a:lnTo>
                  <a:lnTo>
                    <a:pt x="78" y="86"/>
                  </a:lnTo>
                  <a:lnTo>
                    <a:pt x="74" y="80"/>
                  </a:lnTo>
                  <a:lnTo>
                    <a:pt x="69" y="76"/>
                  </a:lnTo>
                  <a:lnTo>
                    <a:pt x="65" y="70"/>
                  </a:lnTo>
                  <a:lnTo>
                    <a:pt x="60" y="66"/>
                  </a:lnTo>
                  <a:lnTo>
                    <a:pt x="57" y="60"/>
                  </a:lnTo>
                  <a:lnTo>
                    <a:pt x="52" y="54"/>
                  </a:lnTo>
                  <a:lnTo>
                    <a:pt x="49" y="50"/>
                  </a:lnTo>
                  <a:lnTo>
                    <a:pt x="46" y="44"/>
                  </a:lnTo>
                  <a:lnTo>
                    <a:pt x="43" y="38"/>
                  </a:lnTo>
                  <a:lnTo>
                    <a:pt x="41" y="33"/>
                  </a:lnTo>
                  <a:lnTo>
                    <a:pt x="39" y="28"/>
                  </a:lnTo>
                  <a:lnTo>
                    <a:pt x="36" y="21"/>
                  </a:lnTo>
                  <a:lnTo>
                    <a:pt x="35" y="16"/>
                  </a:lnTo>
                  <a:lnTo>
                    <a:pt x="34" y="10"/>
                  </a:lnTo>
                  <a:lnTo>
                    <a:pt x="0" y="10"/>
                  </a:lnTo>
                  <a:lnTo>
                    <a:pt x="34" y="10"/>
                  </a:lnTo>
                  <a:lnTo>
                    <a:pt x="34" y="9"/>
                  </a:lnTo>
                  <a:lnTo>
                    <a:pt x="33" y="8"/>
                  </a:lnTo>
                  <a:lnTo>
                    <a:pt x="33" y="7"/>
                  </a:lnTo>
                  <a:lnTo>
                    <a:pt x="32" y="5"/>
                  </a:lnTo>
                  <a:lnTo>
                    <a:pt x="32" y="4"/>
                  </a:lnTo>
                  <a:lnTo>
                    <a:pt x="29" y="3"/>
                  </a:lnTo>
                  <a:lnTo>
                    <a:pt x="29" y="2"/>
                  </a:lnTo>
                  <a:lnTo>
                    <a:pt x="28" y="2"/>
                  </a:lnTo>
                  <a:lnTo>
                    <a:pt x="26" y="1"/>
                  </a:lnTo>
                  <a:lnTo>
                    <a:pt x="25" y="1"/>
                  </a:lnTo>
                  <a:lnTo>
                    <a:pt x="24" y="1"/>
                  </a:lnTo>
                  <a:lnTo>
                    <a:pt x="22" y="0"/>
                  </a:lnTo>
                  <a:lnTo>
                    <a:pt x="20" y="0"/>
                  </a:lnTo>
                  <a:lnTo>
                    <a:pt x="19" y="0"/>
                  </a:lnTo>
                  <a:lnTo>
                    <a:pt x="17" y="0"/>
                  </a:lnTo>
                  <a:lnTo>
                    <a:pt x="16" y="0"/>
                  </a:lnTo>
                  <a:lnTo>
                    <a:pt x="14" y="0"/>
                  </a:lnTo>
                  <a:lnTo>
                    <a:pt x="12" y="0"/>
                  </a:lnTo>
                  <a:lnTo>
                    <a:pt x="11" y="1"/>
                  </a:lnTo>
                  <a:lnTo>
                    <a:pt x="9" y="1"/>
                  </a:lnTo>
                  <a:lnTo>
                    <a:pt x="8" y="1"/>
                  </a:lnTo>
                  <a:lnTo>
                    <a:pt x="7" y="2"/>
                  </a:lnTo>
                  <a:lnTo>
                    <a:pt x="6" y="2"/>
                  </a:lnTo>
                  <a:lnTo>
                    <a:pt x="3" y="3"/>
                  </a:lnTo>
                  <a:lnTo>
                    <a:pt x="2" y="4"/>
                  </a:lnTo>
                  <a:lnTo>
                    <a:pt x="1" y="5"/>
                  </a:lnTo>
                  <a:lnTo>
                    <a:pt x="0" y="7"/>
                  </a:lnTo>
                  <a:lnTo>
                    <a:pt x="0" y="8"/>
                  </a:lnTo>
                  <a:lnTo>
                    <a:pt x="0" y="9"/>
                  </a:lnTo>
                  <a:lnTo>
                    <a:pt x="0" y="10"/>
                  </a:lnTo>
                  <a:lnTo>
                    <a:pt x="0" y="11"/>
                  </a:lnTo>
                  <a:lnTo>
                    <a:pt x="3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1522"/>
            <p:cNvSpPr>
              <a:spLocks/>
            </p:cNvSpPr>
            <p:nvPr/>
          </p:nvSpPr>
          <p:spPr bwMode="auto">
            <a:xfrm>
              <a:off x="6566809" y="3366545"/>
              <a:ext cx="77378" cy="96838"/>
            </a:xfrm>
            <a:custGeom>
              <a:avLst/>
              <a:gdLst>
                <a:gd name="T0" fmla="*/ 11 w 138"/>
                <a:gd name="T1" fmla="*/ 56 h 193"/>
                <a:gd name="T2" fmla="*/ 12 w 138"/>
                <a:gd name="T3" fmla="*/ 52 h 193"/>
                <a:gd name="T4" fmla="*/ 13 w 138"/>
                <a:gd name="T5" fmla="*/ 49 h 193"/>
                <a:gd name="T6" fmla="*/ 15 w 138"/>
                <a:gd name="T7" fmla="*/ 46 h 193"/>
                <a:gd name="T8" fmla="*/ 17 w 138"/>
                <a:gd name="T9" fmla="*/ 42 h 193"/>
                <a:gd name="T10" fmla="*/ 19 w 138"/>
                <a:gd name="T11" fmla="*/ 39 h 193"/>
                <a:gd name="T12" fmla="*/ 22 w 138"/>
                <a:gd name="T13" fmla="*/ 36 h 193"/>
                <a:gd name="T14" fmla="*/ 25 w 138"/>
                <a:gd name="T15" fmla="*/ 33 h 193"/>
                <a:gd name="T16" fmla="*/ 28 w 138"/>
                <a:gd name="T17" fmla="*/ 29 h 193"/>
                <a:gd name="T18" fmla="*/ 31 w 138"/>
                <a:gd name="T19" fmla="*/ 26 h 193"/>
                <a:gd name="T20" fmla="*/ 34 w 138"/>
                <a:gd name="T21" fmla="*/ 22 h 193"/>
                <a:gd name="T22" fmla="*/ 37 w 138"/>
                <a:gd name="T23" fmla="*/ 19 h 193"/>
                <a:gd name="T24" fmla="*/ 39 w 138"/>
                <a:gd name="T25" fmla="*/ 15 h 193"/>
                <a:gd name="T26" fmla="*/ 42 w 138"/>
                <a:gd name="T27" fmla="*/ 11 h 193"/>
                <a:gd name="T28" fmla="*/ 43 w 138"/>
                <a:gd name="T29" fmla="*/ 7 h 193"/>
                <a:gd name="T30" fmla="*/ 45 w 138"/>
                <a:gd name="T31" fmla="*/ 3 h 193"/>
                <a:gd name="T32" fmla="*/ 34 w 138"/>
                <a:gd name="T33" fmla="*/ 0 h 193"/>
                <a:gd name="T34" fmla="*/ 33 w 138"/>
                <a:gd name="T35" fmla="*/ 4 h 193"/>
                <a:gd name="T36" fmla="*/ 32 w 138"/>
                <a:gd name="T37" fmla="*/ 8 h 193"/>
                <a:gd name="T38" fmla="*/ 30 w 138"/>
                <a:gd name="T39" fmla="*/ 11 h 193"/>
                <a:gd name="T40" fmla="*/ 28 w 138"/>
                <a:gd name="T41" fmla="*/ 14 h 193"/>
                <a:gd name="T42" fmla="*/ 25 w 138"/>
                <a:gd name="T43" fmla="*/ 17 h 193"/>
                <a:gd name="T44" fmla="*/ 23 w 138"/>
                <a:gd name="T45" fmla="*/ 21 h 193"/>
                <a:gd name="T46" fmla="*/ 20 w 138"/>
                <a:gd name="T47" fmla="*/ 24 h 193"/>
                <a:gd name="T48" fmla="*/ 17 w 138"/>
                <a:gd name="T49" fmla="*/ 27 h 193"/>
                <a:gd name="T50" fmla="*/ 14 w 138"/>
                <a:gd name="T51" fmla="*/ 31 h 193"/>
                <a:gd name="T52" fmla="*/ 11 w 138"/>
                <a:gd name="T53" fmla="*/ 34 h 193"/>
                <a:gd name="T54" fmla="*/ 8 w 138"/>
                <a:gd name="T55" fmla="*/ 38 h 193"/>
                <a:gd name="T56" fmla="*/ 6 w 138"/>
                <a:gd name="T57" fmla="*/ 41 h 193"/>
                <a:gd name="T58" fmla="*/ 3 w 138"/>
                <a:gd name="T59" fmla="*/ 45 h 193"/>
                <a:gd name="T60" fmla="*/ 1 w 138"/>
                <a:gd name="T61" fmla="*/ 49 h 193"/>
                <a:gd name="T62" fmla="*/ 0 w 138"/>
                <a:gd name="T63" fmla="*/ 53 h 193"/>
                <a:gd name="T64" fmla="*/ 0 w 138"/>
                <a:gd name="T65" fmla="*/ 57 h 193"/>
                <a:gd name="T66" fmla="*/ 0 w 138"/>
                <a:gd name="T67" fmla="*/ 58 h 193"/>
                <a:gd name="T68" fmla="*/ 0 w 138"/>
                <a:gd name="T69" fmla="*/ 59 h 193"/>
                <a:gd name="T70" fmla="*/ 1 w 138"/>
                <a:gd name="T71" fmla="*/ 59 h 193"/>
                <a:gd name="T72" fmla="*/ 1 w 138"/>
                <a:gd name="T73" fmla="*/ 60 h 193"/>
                <a:gd name="T74" fmla="*/ 3 w 138"/>
                <a:gd name="T75" fmla="*/ 60 h 193"/>
                <a:gd name="T76" fmla="*/ 3 w 138"/>
                <a:gd name="T77" fmla="*/ 60 h 193"/>
                <a:gd name="T78" fmla="*/ 4 w 138"/>
                <a:gd name="T79" fmla="*/ 60 h 193"/>
                <a:gd name="T80" fmla="*/ 6 w 138"/>
                <a:gd name="T81" fmla="*/ 61 h 193"/>
                <a:gd name="T82" fmla="*/ 7 w 138"/>
                <a:gd name="T83" fmla="*/ 60 h 193"/>
                <a:gd name="T84" fmla="*/ 8 w 138"/>
                <a:gd name="T85" fmla="*/ 60 h 193"/>
                <a:gd name="T86" fmla="*/ 8 w 138"/>
                <a:gd name="T87" fmla="*/ 60 h 193"/>
                <a:gd name="T88" fmla="*/ 9 w 138"/>
                <a:gd name="T89" fmla="*/ 60 h 193"/>
                <a:gd name="T90" fmla="*/ 10 w 138"/>
                <a:gd name="T91" fmla="*/ 59 h 193"/>
                <a:gd name="T92" fmla="*/ 11 w 138"/>
                <a:gd name="T93" fmla="*/ 59 h 193"/>
                <a:gd name="T94" fmla="*/ 11 w 138"/>
                <a:gd name="T95" fmla="*/ 58 h 193"/>
                <a:gd name="T96" fmla="*/ 11 w 138"/>
                <a:gd name="T97" fmla="*/ 57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8" h="193">
                  <a:moveTo>
                    <a:pt x="34" y="181"/>
                  </a:moveTo>
                  <a:lnTo>
                    <a:pt x="34" y="176"/>
                  </a:lnTo>
                  <a:lnTo>
                    <a:pt x="35" y="170"/>
                  </a:lnTo>
                  <a:lnTo>
                    <a:pt x="36" y="164"/>
                  </a:lnTo>
                  <a:lnTo>
                    <a:pt x="37" y="159"/>
                  </a:lnTo>
                  <a:lnTo>
                    <a:pt x="39" y="154"/>
                  </a:lnTo>
                  <a:lnTo>
                    <a:pt x="42" y="148"/>
                  </a:lnTo>
                  <a:lnTo>
                    <a:pt x="45" y="144"/>
                  </a:lnTo>
                  <a:lnTo>
                    <a:pt x="47" y="138"/>
                  </a:lnTo>
                  <a:lnTo>
                    <a:pt x="51" y="134"/>
                  </a:lnTo>
                  <a:lnTo>
                    <a:pt x="55" y="128"/>
                  </a:lnTo>
                  <a:lnTo>
                    <a:pt x="59" y="123"/>
                  </a:lnTo>
                  <a:lnTo>
                    <a:pt x="63" y="118"/>
                  </a:lnTo>
                  <a:lnTo>
                    <a:pt x="68" y="113"/>
                  </a:lnTo>
                  <a:lnTo>
                    <a:pt x="72" y="109"/>
                  </a:lnTo>
                  <a:lnTo>
                    <a:pt x="77" y="103"/>
                  </a:lnTo>
                  <a:lnTo>
                    <a:pt x="80" y="98"/>
                  </a:lnTo>
                  <a:lnTo>
                    <a:pt x="86" y="93"/>
                  </a:lnTo>
                  <a:lnTo>
                    <a:pt x="90" y="87"/>
                  </a:lnTo>
                  <a:lnTo>
                    <a:pt x="95" y="83"/>
                  </a:lnTo>
                  <a:lnTo>
                    <a:pt x="99" y="77"/>
                  </a:lnTo>
                  <a:lnTo>
                    <a:pt x="104" y="71"/>
                  </a:lnTo>
                  <a:lnTo>
                    <a:pt x="109" y="66"/>
                  </a:lnTo>
                  <a:lnTo>
                    <a:pt x="113" y="60"/>
                  </a:lnTo>
                  <a:lnTo>
                    <a:pt x="118" y="54"/>
                  </a:lnTo>
                  <a:lnTo>
                    <a:pt x="121" y="49"/>
                  </a:lnTo>
                  <a:lnTo>
                    <a:pt x="124" y="42"/>
                  </a:lnTo>
                  <a:lnTo>
                    <a:pt x="128" y="36"/>
                  </a:lnTo>
                  <a:lnTo>
                    <a:pt x="131" y="29"/>
                  </a:lnTo>
                  <a:lnTo>
                    <a:pt x="133" y="23"/>
                  </a:lnTo>
                  <a:lnTo>
                    <a:pt x="136" y="16"/>
                  </a:lnTo>
                  <a:lnTo>
                    <a:pt x="137" y="9"/>
                  </a:lnTo>
                  <a:lnTo>
                    <a:pt x="138" y="2"/>
                  </a:lnTo>
                  <a:lnTo>
                    <a:pt x="104" y="0"/>
                  </a:lnTo>
                  <a:lnTo>
                    <a:pt x="103" y="7"/>
                  </a:lnTo>
                  <a:lnTo>
                    <a:pt x="102" y="12"/>
                  </a:lnTo>
                  <a:lnTo>
                    <a:pt x="101" y="18"/>
                  </a:lnTo>
                  <a:lnTo>
                    <a:pt x="98" y="24"/>
                  </a:lnTo>
                  <a:lnTo>
                    <a:pt x="96" y="29"/>
                  </a:lnTo>
                  <a:lnTo>
                    <a:pt x="93" y="35"/>
                  </a:lnTo>
                  <a:lnTo>
                    <a:pt x="89" y="40"/>
                  </a:lnTo>
                  <a:lnTo>
                    <a:pt x="86" y="45"/>
                  </a:lnTo>
                  <a:lnTo>
                    <a:pt x="82" y="51"/>
                  </a:lnTo>
                  <a:lnTo>
                    <a:pt x="78" y="55"/>
                  </a:lnTo>
                  <a:lnTo>
                    <a:pt x="73" y="61"/>
                  </a:lnTo>
                  <a:lnTo>
                    <a:pt x="70" y="66"/>
                  </a:lnTo>
                  <a:lnTo>
                    <a:pt x="65" y="71"/>
                  </a:lnTo>
                  <a:lnTo>
                    <a:pt x="61" y="76"/>
                  </a:lnTo>
                  <a:lnTo>
                    <a:pt x="55" y="81"/>
                  </a:lnTo>
                  <a:lnTo>
                    <a:pt x="51" y="86"/>
                  </a:lnTo>
                  <a:lnTo>
                    <a:pt x="46" y="92"/>
                  </a:lnTo>
                  <a:lnTo>
                    <a:pt x="42" y="97"/>
                  </a:lnTo>
                  <a:lnTo>
                    <a:pt x="37" y="103"/>
                  </a:lnTo>
                  <a:lnTo>
                    <a:pt x="33" y="108"/>
                  </a:lnTo>
                  <a:lnTo>
                    <a:pt x="28" y="113"/>
                  </a:lnTo>
                  <a:lnTo>
                    <a:pt x="23" y="119"/>
                  </a:lnTo>
                  <a:lnTo>
                    <a:pt x="20" y="125"/>
                  </a:lnTo>
                  <a:lnTo>
                    <a:pt x="17" y="130"/>
                  </a:lnTo>
                  <a:lnTo>
                    <a:pt x="12" y="136"/>
                  </a:lnTo>
                  <a:lnTo>
                    <a:pt x="10" y="142"/>
                  </a:lnTo>
                  <a:lnTo>
                    <a:pt x="6" y="148"/>
                  </a:lnTo>
                  <a:lnTo>
                    <a:pt x="4" y="154"/>
                  </a:lnTo>
                  <a:lnTo>
                    <a:pt x="2" y="161"/>
                  </a:lnTo>
                  <a:lnTo>
                    <a:pt x="1" y="168"/>
                  </a:lnTo>
                  <a:lnTo>
                    <a:pt x="0" y="174"/>
                  </a:lnTo>
                  <a:lnTo>
                    <a:pt x="0" y="181"/>
                  </a:lnTo>
                  <a:lnTo>
                    <a:pt x="0" y="182"/>
                  </a:lnTo>
                  <a:lnTo>
                    <a:pt x="0" y="184"/>
                  </a:lnTo>
                  <a:lnTo>
                    <a:pt x="1" y="185"/>
                  </a:lnTo>
                  <a:lnTo>
                    <a:pt x="1" y="186"/>
                  </a:lnTo>
                  <a:lnTo>
                    <a:pt x="2" y="187"/>
                  </a:lnTo>
                  <a:lnTo>
                    <a:pt x="3" y="188"/>
                  </a:lnTo>
                  <a:lnTo>
                    <a:pt x="4" y="188"/>
                  </a:lnTo>
                  <a:lnTo>
                    <a:pt x="4" y="189"/>
                  </a:lnTo>
                  <a:lnTo>
                    <a:pt x="6" y="190"/>
                  </a:lnTo>
                  <a:lnTo>
                    <a:pt x="8" y="190"/>
                  </a:lnTo>
                  <a:lnTo>
                    <a:pt x="9" y="190"/>
                  </a:lnTo>
                  <a:lnTo>
                    <a:pt x="10" y="191"/>
                  </a:lnTo>
                  <a:lnTo>
                    <a:pt x="12" y="191"/>
                  </a:lnTo>
                  <a:lnTo>
                    <a:pt x="13" y="191"/>
                  </a:lnTo>
                  <a:lnTo>
                    <a:pt x="14" y="191"/>
                  </a:lnTo>
                  <a:lnTo>
                    <a:pt x="17" y="193"/>
                  </a:lnTo>
                  <a:lnTo>
                    <a:pt x="18" y="191"/>
                  </a:lnTo>
                  <a:lnTo>
                    <a:pt x="20" y="191"/>
                  </a:lnTo>
                  <a:lnTo>
                    <a:pt x="21" y="191"/>
                  </a:lnTo>
                  <a:lnTo>
                    <a:pt x="23" y="191"/>
                  </a:lnTo>
                  <a:lnTo>
                    <a:pt x="25" y="190"/>
                  </a:lnTo>
                  <a:lnTo>
                    <a:pt x="26" y="190"/>
                  </a:lnTo>
                  <a:lnTo>
                    <a:pt x="27" y="190"/>
                  </a:lnTo>
                  <a:lnTo>
                    <a:pt x="28" y="189"/>
                  </a:lnTo>
                  <a:lnTo>
                    <a:pt x="29" y="188"/>
                  </a:lnTo>
                  <a:lnTo>
                    <a:pt x="30" y="188"/>
                  </a:lnTo>
                  <a:lnTo>
                    <a:pt x="31" y="187"/>
                  </a:lnTo>
                  <a:lnTo>
                    <a:pt x="33" y="186"/>
                  </a:lnTo>
                  <a:lnTo>
                    <a:pt x="33" y="185"/>
                  </a:lnTo>
                  <a:lnTo>
                    <a:pt x="34" y="184"/>
                  </a:lnTo>
                  <a:lnTo>
                    <a:pt x="34" y="182"/>
                  </a:lnTo>
                  <a:lnTo>
                    <a:pt x="34"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1523"/>
            <p:cNvSpPr>
              <a:spLocks/>
            </p:cNvSpPr>
            <p:nvPr/>
          </p:nvSpPr>
          <p:spPr bwMode="auto">
            <a:xfrm>
              <a:off x="6566809" y="3458620"/>
              <a:ext cx="77378" cy="38100"/>
            </a:xfrm>
            <a:custGeom>
              <a:avLst/>
              <a:gdLst>
                <a:gd name="T0" fmla="*/ 39 w 138"/>
                <a:gd name="T1" fmla="*/ 17 h 77"/>
                <a:gd name="T2" fmla="*/ 37 w 138"/>
                <a:gd name="T3" fmla="*/ 17 h 77"/>
                <a:gd name="T4" fmla="*/ 34 w 138"/>
                <a:gd name="T5" fmla="*/ 17 h 77"/>
                <a:gd name="T6" fmla="*/ 31 w 138"/>
                <a:gd name="T7" fmla="*/ 17 h 77"/>
                <a:gd name="T8" fmla="*/ 28 w 138"/>
                <a:gd name="T9" fmla="*/ 16 h 77"/>
                <a:gd name="T10" fmla="*/ 26 w 138"/>
                <a:gd name="T11" fmla="*/ 15 h 77"/>
                <a:gd name="T12" fmla="*/ 24 w 138"/>
                <a:gd name="T13" fmla="*/ 14 h 77"/>
                <a:gd name="T14" fmla="*/ 21 w 138"/>
                <a:gd name="T15" fmla="*/ 13 h 77"/>
                <a:gd name="T16" fmla="*/ 20 w 138"/>
                <a:gd name="T17" fmla="*/ 12 h 77"/>
                <a:gd name="T18" fmla="*/ 18 w 138"/>
                <a:gd name="T19" fmla="*/ 11 h 77"/>
                <a:gd name="T20" fmla="*/ 16 w 138"/>
                <a:gd name="T21" fmla="*/ 10 h 77"/>
                <a:gd name="T22" fmla="*/ 14 w 138"/>
                <a:gd name="T23" fmla="*/ 9 h 77"/>
                <a:gd name="T24" fmla="*/ 13 w 138"/>
                <a:gd name="T25" fmla="*/ 7 h 77"/>
                <a:gd name="T26" fmla="*/ 12 w 138"/>
                <a:gd name="T27" fmla="*/ 5 h 77"/>
                <a:gd name="T28" fmla="*/ 12 w 138"/>
                <a:gd name="T29" fmla="*/ 4 h 77"/>
                <a:gd name="T30" fmla="*/ 11 w 138"/>
                <a:gd name="T31" fmla="*/ 2 h 77"/>
                <a:gd name="T32" fmla="*/ 11 w 138"/>
                <a:gd name="T33" fmla="*/ 0 h 77"/>
                <a:gd name="T34" fmla="*/ 0 w 138"/>
                <a:gd name="T35" fmla="*/ 1 h 77"/>
                <a:gd name="T36" fmla="*/ 0 w 138"/>
                <a:gd name="T37" fmla="*/ 4 h 77"/>
                <a:gd name="T38" fmla="*/ 1 w 138"/>
                <a:gd name="T39" fmla="*/ 6 h 77"/>
                <a:gd name="T40" fmla="*/ 3 w 138"/>
                <a:gd name="T41" fmla="*/ 9 h 77"/>
                <a:gd name="T42" fmla="*/ 4 w 138"/>
                <a:gd name="T43" fmla="*/ 11 h 77"/>
                <a:gd name="T44" fmla="*/ 6 w 138"/>
                <a:gd name="T45" fmla="*/ 13 h 77"/>
                <a:gd name="T46" fmla="*/ 8 w 138"/>
                <a:gd name="T47" fmla="*/ 15 h 77"/>
                <a:gd name="T48" fmla="*/ 11 w 138"/>
                <a:gd name="T49" fmla="*/ 17 h 77"/>
                <a:gd name="T50" fmla="*/ 13 w 138"/>
                <a:gd name="T51" fmla="*/ 18 h 77"/>
                <a:gd name="T52" fmla="*/ 16 w 138"/>
                <a:gd name="T53" fmla="*/ 20 h 77"/>
                <a:gd name="T54" fmla="*/ 20 w 138"/>
                <a:gd name="T55" fmla="*/ 21 h 77"/>
                <a:gd name="T56" fmla="*/ 23 w 138"/>
                <a:gd name="T57" fmla="*/ 22 h 77"/>
                <a:gd name="T58" fmla="*/ 26 w 138"/>
                <a:gd name="T59" fmla="*/ 23 h 77"/>
                <a:gd name="T60" fmla="*/ 30 w 138"/>
                <a:gd name="T61" fmla="*/ 23 h 77"/>
                <a:gd name="T62" fmla="*/ 34 w 138"/>
                <a:gd name="T63" fmla="*/ 24 h 77"/>
                <a:gd name="T64" fmla="*/ 38 w 138"/>
                <a:gd name="T65" fmla="*/ 24 h 77"/>
                <a:gd name="T66" fmla="*/ 39 w 138"/>
                <a:gd name="T67" fmla="*/ 24 h 77"/>
                <a:gd name="T68" fmla="*/ 40 w 138"/>
                <a:gd name="T69" fmla="*/ 24 h 77"/>
                <a:gd name="T70" fmla="*/ 41 w 138"/>
                <a:gd name="T71" fmla="*/ 24 h 77"/>
                <a:gd name="T72" fmla="*/ 42 w 138"/>
                <a:gd name="T73" fmla="*/ 24 h 77"/>
                <a:gd name="T74" fmla="*/ 43 w 138"/>
                <a:gd name="T75" fmla="*/ 23 h 77"/>
                <a:gd name="T76" fmla="*/ 44 w 138"/>
                <a:gd name="T77" fmla="*/ 23 h 77"/>
                <a:gd name="T78" fmla="*/ 45 w 138"/>
                <a:gd name="T79" fmla="*/ 22 h 77"/>
                <a:gd name="T80" fmla="*/ 45 w 138"/>
                <a:gd name="T81" fmla="*/ 22 h 77"/>
                <a:gd name="T82" fmla="*/ 45 w 138"/>
                <a:gd name="T83" fmla="*/ 21 h 77"/>
                <a:gd name="T84" fmla="*/ 45 w 138"/>
                <a:gd name="T85" fmla="*/ 20 h 77"/>
                <a:gd name="T86" fmla="*/ 45 w 138"/>
                <a:gd name="T87" fmla="*/ 20 h 77"/>
                <a:gd name="T88" fmla="*/ 45 w 138"/>
                <a:gd name="T89" fmla="*/ 19 h 77"/>
                <a:gd name="T90" fmla="*/ 44 w 138"/>
                <a:gd name="T91" fmla="*/ 18 h 77"/>
                <a:gd name="T92" fmla="*/ 43 w 138"/>
                <a:gd name="T93" fmla="*/ 18 h 77"/>
                <a:gd name="T94" fmla="*/ 42 w 138"/>
                <a:gd name="T95" fmla="*/ 18 h 77"/>
                <a:gd name="T96" fmla="*/ 42 w 138"/>
                <a:gd name="T97" fmla="*/ 17 h 77"/>
                <a:gd name="T98" fmla="*/ 40 w 138"/>
                <a:gd name="T99" fmla="*/ 17 h 77"/>
                <a:gd name="T100" fmla="*/ 39 w 138"/>
                <a:gd name="T101" fmla="*/ 17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8" h="77">
                  <a:moveTo>
                    <a:pt x="121" y="56"/>
                  </a:moveTo>
                  <a:lnTo>
                    <a:pt x="121" y="56"/>
                  </a:lnTo>
                  <a:lnTo>
                    <a:pt x="116" y="55"/>
                  </a:lnTo>
                  <a:lnTo>
                    <a:pt x="113" y="55"/>
                  </a:lnTo>
                  <a:lnTo>
                    <a:pt x="109" y="55"/>
                  </a:lnTo>
                  <a:lnTo>
                    <a:pt x="104" y="54"/>
                  </a:lnTo>
                  <a:lnTo>
                    <a:pt x="99" y="54"/>
                  </a:lnTo>
                  <a:lnTo>
                    <a:pt x="96" y="53"/>
                  </a:lnTo>
                  <a:lnTo>
                    <a:pt x="92" y="53"/>
                  </a:lnTo>
                  <a:lnTo>
                    <a:pt x="87" y="51"/>
                  </a:lnTo>
                  <a:lnTo>
                    <a:pt x="84" y="50"/>
                  </a:lnTo>
                  <a:lnTo>
                    <a:pt x="80" y="49"/>
                  </a:lnTo>
                  <a:lnTo>
                    <a:pt x="77" y="47"/>
                  </a:lnTo>
                  <a:lnTo>
                    <a:pt x="73" y="46"/>
                  </a:lnTo>
                  <a:lnTo>
                    <a:pt x="69" y="45"/>
                  </a:lnTo>
                  <a:lnTo>
                    <a:pt x="65" y="43"/>
                  </a:lnTo>
                  <a:lnTo>
                    <a:pt x="63" y="41"/>
                  </a:lnTo>
                  <a:lnTo>
                    <a:pt x="60" y="40"/>
                  </a:lnTo>
                  <a:lnTo>
                    <a:pt x="56" y="38"/>
                  </a:lnTo>
                  <a:lnTo>
                    <a:pt x="54" y="36"/>
                  </a:lnTo>
                  <a:lnTo>
                    <a:pt x="51" y="33"/>
                  </a:lnTo>
                  <a:lnTo>
                    <a:pt x="50" y="32"/>
                  </a:lnTo>
                  <a:lnTo>
                    <a:pt x="47" y="30"/>
                  </a:lnTo>
                  <a:lnTo>
                    <a:pt x="44" y="28"/>
                  </a:lnTo>
                  <a:lnTo>
                    <a:pt x="43" y="24"/>
                  </a:lnTo>
                  <a:lnTo>
                    <a:pt x="40" y="22"/>
                  </a:lnTo>
                  <a:lnTo>
                    <a:pt x="39" y="20"/>
                  </a:lnTo>
                  <a:lnTo>
                    <a:pt x="37" y="17"/>
                  </a:lnTo>
                  <a:lnTo>
                    <a:pt x="37" y="14"/>
                  </a:lnTo>
                  <a:lnTo>
                    <a:pt x="36" y="12"/>
                  </a:lnTo>
                  <a:lnTo>
                    <a:pt x="35" y="9"/>
                  </a:lnTo>
                  <a:lnTo>
                    <a:pt x="35" y="6"/>
                  </a:lnTo>
                  <a:lnTo>
                    <a:pt x="34" y="3"/>
                  </a:lnTo>
                  <a:lnTo>
                    <a:pt x="34" y="0"/>
                  </a:lnTo>
                  <a:lnTo>
                    <a:pt x="0" y="0"/>
                  </a:lnTo>
                  <a:lnTo>
                    <a:pt x="0" y="4"/>
                  </a:lnTo>
                  <a:lnTo>
                    <a:pt x="1" y="8"/>
                  </a:lnTo>
                  <a:lnTo>
                    <a:pt x="1" y="13"/>
                  </a:lnTo>
                  <a:lnTo>
                    <a:pt x="2" y="16"/>
                  </a:lnTo>
                  <a:lnTo>
                    <a:pt x="3" y="20"/>
                  </a:lnTo>
                  <a:lnTo>
                    <a:pt x="5" y="24"/>
                  </a:lnTo>
                  <a:lnTo>
                    <a:pt x="8" y="28"/>
                  </a:lnTo>
                  <a:lnTo>
                    <a:pt x="10" y="31"/>
                  </a:lnTo>
                  <a:lnTo>
                    <a:pt x="11" y="34"/>
                  </a:lnTo>
                  <a:lnTo>
                    <a:pt x="14" y="38"/>
                  </a:lnTo>
                  <a:lnTo>
                    <a:pt x="18" y="41"/>
                  </a:lnTo>
                  <a:lnTo>
                    <a:pt x="21" y="45"/>
                  </a:lnTo>
                  <a:lnTo>
                    <a:pt x="25" y="47"/>
                  </a:lnTo>
                  <a:lnTo>
                    <a:pt x="28" y="50"/>
                  </a:lnTo>
                  <a:lnTo>
                    <a:pt x="33" y="53"/>
                  </a:lnTo>
                  <a:lnTo>
                    <a:pt x="36" y="56"/>
                  </a:lnTo>
                  <a:lnTo>
                    <a:pt x="40" y="58"/>
                  </a:lnTo>
                  <a:lnTo>
                    <a:pt x="45" y="60"/>
                  </a:lnTo>
                  <a:lnTo>
                    <a:pt x="50" y="63"/>
                  </a:lnTo>
                  <a:lnTo>
                    <a:pt x="54" y="65"/>
                  </a:lnTo>
                  <a:lnTo>
                    <a:pt x="60" y="67"/>
                  </a:lnTo>
                  <a:lnTo>
                    <a:pt x="64" y="68"/>
                  </a:lnTo>
                  <a:lnTo>
                    <a:pt x="70" y="71"/>
                  </a:lnTo>
                  <a:lnTo>
                    <a:pt x="74" y="72"/>
                  </a:lnTo>
                  <a:lnTo>
                    <a:pt x="80" y="73"/>
                  </a:lnTo>
                  <a:lnTo>
                    <a:pt x="86" y="74"/>
                  </a:lnTo>
                  <a:lnTo>
                    <a:pt x="92" y="75"/>
                  </a:lnTo>
                  <a:lnTo>
                    <a:pt x="97" y="76"/>
                  </a:lnTo>
                  <a:lnTo>
                    <a:pt x="103" y="76"/>
                  </a:lnTo>
                  <a:lnTo>
                    <a:pt x="110" y="77"/>
                  </a:lnTo>
                  <a:lnTo>
                    <a:pt x="115" y="77"/>
                  </a:lnTo>
                  <a:lnTo>
                    <a:pt x="121" y="77"/>
                  </a:lnTo>
                  <a:lnTo>
                    <a:pt x="123" y="77"/>
                  </a:lnTo>
                  <a:lnTo>
                    <a:pt x="126" y="77"/>
                  </a:lnTo>
                  <a:lnTo>
                    <a:pt x="127" y="77"/>
                  </a:lnTo>
                  <a:lnTo>
                    <a:pt x="129" y="76"/>
                  </a:lnTo>
                  <a:lnTo>
                    <a:pt x="130" y="76"/>
                  </a:lnTo>
                  <a:lnTo>
                    <a:pt x="131" y="75"/>
                  </a:lnTo>
                  <a:lnTo>
                    <a:pt x="132" y="75"/>
                  </a:lnTo>
                  <a:lnTo>
                    <a:pt x="133" y="74"/>
                  </a:lnTo>
                  <a:lnTo>
                    <a:pt x="135" y="74"/>
                  </a:lnTo>
                  <a:lnTo>
                    <a:pt x="136" y="73"/>
                  </a:lnTo>
                  <a:lnTo>
                    <a:pt x="137" y="72"/>
                  </a:lnTo>
                  <a:lnTo>
                    <a:pt x="137" y="71"/>
                  </a:lnTo>
                  <a:lnTo>
                    <a:pt x="138" y="70"/>
                  </a:lnTo>
                  <a:lnTo>
                    <a:pt x="138" y="68"/>
                  </a:lnTo>
                  <a:lnTo>
                    <a:pt x="138" y="67"/>
                  </a:lnTo>
                  <a:lnTo>
                    <a:pt x="138" y="66"/>
                  </a:lnTo>
                  <a:lnTo>
                    <a:pt x="138" y="65"/>
                  </a:lnTo>
                  <a:lnTo>
                    <a:pt x="138" y="64"/>
                  </a:lnTo>
                  <a:lnTo>
                    <a:pt x="137" y="63"/>
                  </a:lnTo>
                  <a:lnTo>
                    <a:pt x="137" y="62"/>
                  </a:lnTo>
                  <a:lnTo>
                    <a:pt x="136" y="60"/>
                  </a:lnTo>
                  <a:lnTo>
                    <a:pt x="136" y="59"/>
                  </a:lnTo>
                  <a:lnTo>
                    <a:pt x="135" y="59"/>
                  </a:lnTo>
                  <a:lnTo>
                    <a:pt x="133" y="58"/>
                  </a:lnTo>
                  <a:lnTo>
                    <a:pt x="132" y="57"/>
                  </a:lnTo>
                  <a:lnTo>
                    <a:pt x="130" y="57"/>
                  </a:lnTo>
                  <a:lnTo>
                    <a:pt x="129" y="56"/>
                  </a:lnTo>
                  <a:lnTo>
                    <a:pt x="128" y="56"/>
                  </a:lnTo>
                  <a:lnTo>
                    <a:pt x="126" y="56"/>
                  </a:lnTo>
                  <a:lnTo>
                    <a:pt x="123" y="56"/>
                  </a:lnTo>
                  <a:lnTo>
                    <a:pt x="12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1524"/>
            <p:cNvSpPr>
              <a:spLocks/>
            </p:cNvSpPr>
            <p:nvPr/>
          </p:nvSpPr>
          <p:spPr bwMode="auto">
            <a:xfrm>
              <a:off x="6585724" y="3428458"/>
              <a:ext cx="41268" cy="58738"/>
            </a:xfrm>
            <a:custGeom>
              <a:avLst/>
              <a:gdLst>
                <a:gd name="T0" fmla="*/ 7 w 75"/>
                <a:gd name="T1" fmla="*/ 0 h 116"/>
                <a:gd name="T2" fmla="*/ 3 w 75"/>
                <a:gd name="T3" fmla="*/ 7 h 116"/>
                <a:gd name="T4" fmla="*/ 0 w 75"/>
                <a:gd name="T5" fmla="*/ 13 h 116"/>
                <a:gd name="T6" fmla="*/ 0 w 75"/>
                <a:gd name="T7" fmla="*/ 18 h 116"/>
                <a:gd name="T8" fmla="*/ 1 w 75"/>
                <a:gd name="T9" fmla="*/ 24 h 116"/>
                <a:gd name="T10" fmla="*/ 4 w 75"/>
                <a:gd name="T11" fmla="*/ 28 h 116"/>
                <a:gd name="T12" fmla="*/ 9 w 75"/>
                <a:gd name="T13" fmla="*/ 32 h 116"/>
                <a:gd name="T14" fmla="*/ 15 w 75"/>
                <a:gd name="T15" fmla="*/ 35 h 116"/>
                <a:gd name="T16" fmla="*/ 22 w 75"/>
                <a:gd name="T17" fmla="*/ 37 h 116"/>
                <a:gd name="T18" fmla="*/ 17 w 75"/>
                <a:gd name="T19" fmla="*/ 32 h 116"/>
                <a:gd name="T20" fmla="*/ 13 w 75"/>
                <a:gd name="T21" fmla="*/ 28 h 116"/>
                <a:gd name="T22" fmla="*/ 11 w 75"/>
                <a:gd name="T23" fmla="*/ 24 h 116"/>
                <a:gd name="T24" fmla="*/ 11 w 75"/>
                <a:gd name="T25" fmla="*/ 20 h 116"/>
                <a:gd name="T26" fmla="*/ 12 w 75"/>
                <a:gd name="T27" fmla="*/ 17 h 116"/>
                <a:gd name="T28" fmla="*/ 14 w 75"/>
                <a:gd name="T29" fmla="*/ 12 h 116"/>
                <a:gd name="T30" fmla="*/ 24 w 75"/>
                <a:gd name="T31" fmla="*/ 1 h 116"/>
                <a:gd name="T32" fmla="*/ 18 w 75"/>
                <a:gd name="T33" fmla="*/ 3 h 116"/>
                <a:gd name="T34" fmla="*/ 13 w 75"/>
                <a:gd name="T35" fmla="*/ 3 h 116"/>
                <a:gd name="T36" fmla="*/ 10 w 75"/>
                <a:gd name="T37" fmla="*/ 2 h 116"/>
                <a:gd name="T38" fmla="*/ 7 w 75"/>
                <a:gd name="T39" fmla="*/ 0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5" h="116">
                  <a:moveTo>
                    <a:pt x="22" y="0"/>
                  </a:moveTo>
                  <a:lnTo>
                    <a:pt x="9" y="21"/>
                  </a:lnTo>
                  <a:lnTo>
                    <a:pt x="1" y="40"/>
                  </a:lnTo>
                  <a:lnTo>
                    <a:pt x="0" y="57"/>
                  </a:lnTo>
                  <a:lnTo>
                    <a:pt x="3" y="74"/>
                  </a:lnTo>
                  <a:lnTo>
                    <a:pt x="12" y="89"/>
                  </a:lnTo>
                  <a:lnTo>
                    <a:pt x="27" y="100"/>
                  </a:lnTo>
                  <a:lnTo>
                    <a:pt x="46" y="109"/>
                  </a:lnTo>
                  <a:lnTo>
                    <a:pt x="69" y="116"/>
                  </a:lnTo>
                  <a:lnTo>
                    <a:pt x="52" y="100"/>
                  </a:lnTo>
                  <a:lnTo>
                    <a:pt x="40" y="87"/>
                  </a:lnTo>
                  <a:lnTo>
                    <a:pt x="34" y="75"/>
                  </a:lnTo>
                  <a:lnTo>
                    <a:pt x="33" y="64"/>
                  </a:lnTo>
                  <a:lnTo>
                    <a:pt x="37" y="53"/>
                  </a:lnTo>
                  <a:lnTo>
                    <a:pt x="45" y="39"/>
                  </a:lnTo>
                  <a:lnTo>
                    <a:pt x="75" y="4"/>
                  </a:lnTo>
                  <a:lnTo>
                    <a:pt x="55" y="10"/>
                  </a:lnTo>
                  <a:lnTo>
                    <a:pt x="42" y="10"/>
                  </a:lnTo>
                  <a:lnTo>
                    <a:pt x="31" y="6"/>
                  </a:lnTo>
                  <a:lnTo>
                    <a:pt x="22" y="0"/>
                  </a:lnTo>
                  <a:close/>
                </a:path>
              </a:pathLst>
            </a:custGeom>
            <a:solidFill>
              <a:srgbClr val="E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9" name="Group 18"/>
          <p:cNvGrpSpPr>
            <a:grpSpLocks noChangeAspect="1"/>
          </p:cNvGrpSpPr>
          <p:nvPr/>
        </p:nvGrpSpPr>
        <p:grpSpPr>
          <a:xfrm>
            <a:off x="7317553" y="2031460"/>
            <a:ext cx="504000" cy="625754"/>
            <a:chOff x="6762401" y="2031458"/>
            <a:chExt cx="698124" cy="866775"/>
          </a:xfrm>
        </p:grpSpPr>
        <p:sp>
          <p:nvSpPr>
            <p:cNvPr id="143" name="Freeform 1526"/>
            <p:cNvSpPr>
              <a:spLocks/>
            </p:cNvSpPr>
            <p:nvPr/>
          </p:nvSpPr>
          <p:spPr bwMode="auto">
            <a:xfrm>
              <a:off x="6829895" y="2398170"/>
              <a:ext cx="108330" cy="500063"/>
            </a:xfrm>
            <a:custGeom>
              <a:avLst/>
              <a:gdLst>
                <a:gd name="T0" fmla="*/ 0 w 127"/>
                <a:gd name="T1" fmla="*/ 0 h 630"/>
                <a:gd name="T2" fmla="*/ 0 w 127"/>
                <a:gd name="T3" fmla="*/ 315 h 630"/>
                <a:gd name="T4" fmla="*/ 14 w 127"/>
                <a:gd name="T5" fmla="*/ 287 h 630"/>
                <a:gd name="T6" fmla="*/ 42 w 127"/>
                <a:gd name="T7" fmla="*/ 215 h 630"/>
                <a:gd name="T8" fmla="*/ 55 w 127"/>
                <a:gd name="T9" fmla="*/ 169 h 630"/>
                <a:gd name="T10" fmla="*/ 63 w 127"/>
                <a:gd name="T11" fmla="*/ 118 h 630"/>
                <a:gd name="T12" fmla="*/ 63 w 127"/>
                <a:gd name="T13" fmla="*/ 66 h 630"/>
                <a:gd name="T14" fmla="*/ 55 w 127"/>
                <a:gd name="T15" fmla="*/ 14 h 630"/>
                <a:gd name="T16" fmla="*/ 0 w 127"/>
                <a:gd name="T17" fmla="*/ 0 h 630"/>
                <a:gd name="T18" fmla="*/ 0 w 127"/>
                <a:gd name="T19" fmla="*/ 0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7" h="630">
                  <a:moveTo>
                    <a:pt x="0" y="0"/>
                  </a:moveTo>
                  <a:lnTo>
                    <a:pt x="0" y="630"/>
                  </a:lnTo>
                  <a:lnTo>
                    <a:pt x="28" y="574"/>
                  </a:lnTo>
                  <a:lnTo>
                    <a:pt x="84" y="429"/>
                  </a:lnTo>
                  <a:lnTo>
                    <a:pt x="110" y="337"/>
                  </a:lnTo>
                  <a:lnTo>
                    <a:pt x="126" y="236"/>
                  </a:lnTo>
                  <a:lnTo>
                    <a:pt x="127" y="132"/>
                  </a:lnTo>
                  <a:lnTo>
                    <a:pt x="111" y="28"/>
                  </a:lnTo>
                  <a:lnTo>
                    <a:pt x="0" y="0"/>
                  </a:lnTo>
                  <a:close/>
                </a:path>
              </a:pathLst>
            </a:custGeom>
            <a:solidFill>
              <a:srgbClr val="808080"/>
            </a:solidFill>
            <a:ln w="14288">
              <a:solidFill>
                <a:srgbClr val="000000"/>
              </a:solidFill>
              <a:prstDash val="solid"/>
              <a:round/>
              <a:headEnd/>
              <a:tailEnd/>
            </a:ln>
          </p:spPr>
          <p:txBody>
            <a:bodyPr/>
            <a:lstStyle/>
            <a:p>
              <a:endParaRPr lang="en-GB"/>
            </a:p>
          </p:txBody>
        </p:sp>
        <p:sp>
          <p:nvSpPr>
            <p:cNvPr id="144" name="Freeform 1527"/>
            <p:cNvSpPr>
              <a:spLocks/>
            </p:cNvSpPr>
            <p:nvPr/>
          </p:nvSpPr>
          <p:spPr bwMode="auto">
            <a:xfrm>
              <a:off x="6819578" y="2083845"/>
              <a:ext cx="118647" cy="360363"/>
            </a:xfrm>
            <a:custGeom>
              <a:avLst/>
              <a:gdLst>
                <a:gd name="T0" fmla="*/ 35 w 138"/>
                <a:gd name="T1" fmla="*/ 227 h 454"/>
                <a:gd name="T2" fmla="*/ 48 w 138"/>
                <a:gd name="T3" fmla="*/ 226 h 454"/>
                <a:gd name="T4" fmla="*/ 59 w 138"/>
                <a:gd name="T5" fmla="*/ 218 h 454"/>
                <a:gd name="T6" fmla="*/ 66 w 138"/>
                <a:gd name="T7" fmla="*/ 207 h 454"/>
                <a:gd name="T8" fmla="*/ 69 w 138"/>
                <a:gd name="T9" fmla="*/ 193 h 454"/>
                <a:gd name="T10" fmla="*/ 69 w 138"/>
                <a:gd name="T11" fmla="*/ 35 h 454"/>
                <a:gd name="T12" fmla="*/ 66 w 138"/>
                <a:gd name="T13" fmla="*/ 22 h 454"/>
                <a:gd name="T14" fmla="*/ 59 w 138"/>
                <a:gd name="T15" fmla="*/ 11 h 454"/>
                <a:gd name="T16" fmla="*/ 48 w 138"/>
                <a:gd name="T17" fmla="*/ 3 h 454"/>
                <a:gd name="T18" fmla="*/ 35 w 138"/>
                <a:gd name="T19" fmla="*/ 0 h 454"/>
                <a:gd name="T20" fmla="*/ 21 w 138"/>
                <a:gd name="T21" fmla="*/ 3 h 454"/>
                <a:gd name="T22" fmla="*/ 10 w 138"/>
                <a:gd name="T23" fmla="*/ 11 h 454"/>
                <a:gd name="T24" fmla="*/ 2 w 138"/>
                <a:gd name="T25" fmla="*/ 22 h 454"/>
                <a:gd name="T26" fmla="*/ 0 w 138"/>
                <a:gd name="T27" fmla="*/ 35 h 454"/>
                <a:gd name="T28" fmla="*/ 0 w 138"/>
                <a:gd name="T29" fmla="*/ 193 h 454"/>
                <a:gd name="T30" fmla="*/ 2 w 138"/>
                <a:gd name="T31" fmla="*/ 207 h 454"/>
                <a:gd name="T32" fmla="*/ 10 w 138"/>
                <a:gd name="T33" fmla="*/ 218 h 454"/>
                <a:gd name="T34" fmla="*/ 21 w 138"/>
                <a:gd name="T35" fmla="*/ 226 h 454"/>
                <a:gd name="T36" fmla="*/ 35 w 138"/>
                <a:gd name="T37" fmla="*/ 227 h 454"/>
                <a:gd name="T38" fmla="*/ 35 w 138"/>
                <a:gd name="T39" fmla="*/ 227 h 454"/>
                <a:gd name="T40" fmla="*/ 35 w 138"/>
                <a:gd name="T41" fmla="*/ 22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454">
                  <a:moveTo>
                    <a:pt x="69" y="454"/>
                  </a:moveTo>
                  <a:lnTo>
                    <a:pt x="95" y="451"/>
                  </a:lnTo>
                  <a:lnTo>
                    <a:pt x="117" y="436"/>
                  </a:lnTo>
                  <a:lnTo>
                    <a:pt x="132" y="413"/>
                  </a:lnTo>
                  <a:lnTo>
                    <a:pt x="138" y="385"/>
                  </a:lnTo>
                  <a:lnTo>
                    <a:pt x="138" y="69"/>
                  </a:lnTo>
                  <a:lnTo>
                    <a:pt x="132" y="43"/>
                  </a:lnTo>
                  <a:lnTo>
                    <a:pt x="117" y="21"/>
                  </a:lnTo>
                  <a:lnTo>
                    <a:pt x="95" y="5"/>
                  </a:lnTo>
                  <a:lnTo>
                    <a:pt x="69" y="0"/>
                  </a:lnTo>
                  <a:lnTo>
                    <a:pt x="41" y="5"/>
                  </a:lnTo>
                  <a:lnTo>
                    <a:pt x="19" y="21"/>
                  </a:lnTo>
                  <a:lnTo>
                    <a:pt x="4" y="43"/>
                  </a:lnTo>
                  <a:lnTo>
                    <a:pt x="0" y="69"/>
                  </a:lnTo>
                  <a:lnTo>
                    <a:pt x="0" y="385"/>
                  </a:lnTo>
                  <a:lnTo>
                    <a:pt x="4" y="413"/>
                  </a:lnTo>
                  <a:lnTo>
                    <a:pt x="19" y="436"/>
                  </a:lnTo>
                  <a:lnTo>
                    <a:pt x="41" y="451"/>
                  </a:lnTo>
                  <a:lnTo>
                    <a:pt x="69" y="4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1528"/>
            <p:cNvSpPr>
              <a:spLocks/>
            </p:cNvSpPr>
            <p:nvPr/>
          </p:nvSpPr>
          <p:spPr bwMode="auto">
            <a:xfrm>
              <a:off x="6829895" y="2083845"/>
              <a:ext cx="118647" cy="360363"/>
            </a:xfrm>
            <a:custGeom>
              <a:avLst/>
              <a:gdLst>
                <a:gd name="T0" fmla="*/ 35 w 138"/>
                <a:gd name="T1" fmla="*/ 227 h 454"/>
                <a:gd name="T2" fmla="*/ 48 w 138"/>
                <a:gd name="T3" fmla="*/ 226 h 454"/>
                <a:gd name="T4" fmla="*/ 59 w 138"/>
                <a:gd name="T5" fmla="*/ 218 h 454"/>
                <a:gd name="T6" fmla="*/ 66 w 138"/>
                <a:gd name="T7" fmla="*/ 207 h 454"/>
                <a:gd name="T8" fmla="*/ 69 w 138"/>
                <a:gd name="T9" fmla="*/ 193 h 454"/>
                <a:gd name="T10" fmla="*/ 69 w 138"/>
                <a:gd name="T11" fmla="*/ 35 h 454"/>
                <a:gd name="T12" fmla="*/ 66 w 138"/>
                <a:gd name="T13" fmla="*/ 22 h 454"/>
                <a:gd name="T14" fmla="*/ 59 w 138"/>
                <a:gd name="T15" fmla="*/ 11 h 454"/>
                <a:gd name="T16" fmla="*/ 48 w 138"/>
                <a:gd name="T17" fmla="*/ 3 h 454"/>
                <a:gd name="T18" fmla="*/ 35 w 138"/>
                <a:gd name="T19" fmla="*/ 0 h 454"/>
                <a:gd name="T20" fmla="*/ 21 w 138"/>
                <a:gd name="T21" fmla="*/ 3 h 454"/>
                <a:gd name="T22" fmla="*/ 10 w 138"/>
                <a:gd name="T23" fmla="*/ 11 h 454"/>
                <a:gd name="T24" fmla="*/ 2 w 138"/>
                <a:gd name="T25" fmla="*/ 22 h 454"/>
                <a:gd name="T26" fmla="*/ 0 w 138"/>
                <a:gd name="T27" fmla="*/ 35 h 454"/>
                <a:gd name="T28" fmla="*/ 0 w 138"/>
                <a:gd name="T29" fmla="*/ 193 h 454"/>
                <a:gd name="T30" fmla="*/ 2 w 138"/>
                <a:gd name="T31" fmla="*/ 207 h 454"/>
                <a:gd name="T32" fmla="*/ 10 w 138"/>
                <a:gd name="T33" fmla="*/ 218 h 454"/>
                <a:gd name="T34" fmla="*/ 21 w 138"/>
                <a:gd name="T35" fmla="*/ 226 h 454"/>
                <a:gd name="T36" fmla="*/ 35 w 138"/>
                <a:gd name="T37" fmla="*/ 227 h 454"/>
                <a:gd name="T38" fmla="*/ 35 w 138"/>
                <a:gd name="T39" fmla="*/ 227 h 454"/>
                <a:gd name="T40" fmla="*/ 35 w 138"/>
                <a:gd name="T41" fmla="*/ 22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 h="454">
                  <a:moveTo>
                    <a:pt x="69" y="454"/>
                  </a:moveTo>
                  <a:lnTo>
                    <a:pt x="95" y="451"/>
                  </a:lnTo>
                  <a:lnTo>
                    <a:pt x="117" y="436"/>
                  </a:lnTo>
                  <a:lnTo>
                    <a:pt x="132" y="413"/>
                  </a:lnTo>
                  <a:lnTo>
                    <a:pt x="138" y="385"/>
                  </a:lnTo>
                  <a:lnTo>
                    <a:pt x="138" y="69"/>
                  </a:lnTo>
                  <a:lnTo>
                    <a:pt x="132" y="43"/>
                  </a:lnTo>
                  <a:lnTo>
                    <a:pt x="117" y="21"/>
                  </a:lnTo>
                  <a:lnTo>
                    <a:pt x="95" y="5"/>
                  </a:lnTo>
                  <a:lnTo>
                    <a:pt x="69" y="0"/>
                  </a:lnTo>
                  <a:lnTo>
                    <a:pt x="41" y="5"/>
                  </a:lnTo>
                  <a:lnTo>
                    <a:pt x="19" y="21"/>
                  </a:lnTo>
                  <a:lnTo>
                    <a:pt x="4" y="43"/>
                  </a:lnTo>
                  <a:lnTo>
                    <a:pt x="0" y="69"/>
                  </a:lnTo>
                  <a:lnTo>
                    <a:pt x="0" y="385"/>
                  </a:lnTo>
                  <a:lnTo>
                    <a:pt x="4" y="413"/>
                  </a:lnTo>
                  <a:lnTo>
                    <a:pt x="19" y="436"/>
                  </a:lnTo>
                  <a:lnTo>
                    <a:pt x="41" y="451"/>
                  </a:lnTo>
                  <a:lnTo>
                    <a:pt x="69" y="454"/>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46" name="Group 1638"/>
            <p:cNvGrpSpPr>
              <a:grpSpLocks/>
            </p:cNvGrpSpPr>
            <p:nvPr/>
          </p:nvGrpSpPr>
          <p:grpSpPr bwMode="auto">
            <a:xfrm>
              <a:off x="6762401" y="2031458"/>
              <a:ext cx="698124" cy="755650"/>
              <a:chOff x="5001" y="1923"/>
              <a:chExt cx="406" cy="476"/>
            </a:xfrm>
          </p:grpSpPr>
          <p:sp>
            <p:nvSpPr>
              <p:cNvPr id="147" name="Freeform 1529"/>
              <p:cNvSpPr>
                <a:spLocks/>
              </p:cNvSpPr>
              <p:nvPr/>
            </p:nvSpPr>
            <p:spPr bwMode="auto">
              <a:xfrm>
                <a:off x="5149" y="2130"/>
                <a:ext cx="55" cy="269"/>
              </a:xfrm>
              <a:custGeom>
                <a:avLst/>
                <a:gdLst>
                  <a:gd name="T0" fmla="*/ 0 w 109"/>
                  <a:gd name="T1" fmla="*/ 0 h 539"/>
                  <a:gd name="T2" fmla="*/ 0 w 109"/>
                  <a:gd name="T3" fmla="*/ 269 h 539"/>
                  <a:gd name="T4" fmla="*/ 12 w 109"/>
                  <a:gd name="T5" fmla="*/ 246 h 539"/>
                  <a:gd name="T6" fmla="*/ 36 w 109"/>
                  <a:gd name="T7" fmla="*/ 184 h 539"/>
                  <a:gd name="T8" fmla="*/ 47 w 109"/>
                  <a:gd name="T9" fmla="*/ 144 h 539"/>
                  <a:gd name="T10" fmla="*/ 54 w 109"/>
                  <a:gd name="T11" fmla="*/ 101 h 539"/>
                  <a:gd name="T12" fmla="*/ 55 w 109"/>
                  <a:gd name="T13" fmla="*/ 57 h 539"/>
                  <a:gd name="T14" fmla="*/ 47 w 109"/>
                  <a:gd name="T15" fmla="*/ 13 h 539"/>
                  <a:gd name="T16" fmla="*/ 0 w 109"/>
                  <a:gd name="T17" fmla="*/ 0 h 539"/>
                  <a:gd name="T18" fmla="*/ 0 w 109"/>
                  <a:gd name="T19" fmla="*/ 0 h 5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 h="539">
                    <a:moveTo>
                      <a:pt x="0" y="0"/>
                    </a:moveTo>
                    <a:lnTo>
                      <a:pt x="0" y="539"/>
                    </a:lnTo>
                    <a:lnTo>
                      <a:pt x="24" y="492"/>
                    </a:lnTo>
                    <a:lnTo>
                      <a:pt x="72" y="369"/>
                    </a:lnTo>
                    <a:lnTo>
                      <a:pt x="94" y="289"/>
                    </a:lnTo>
                    <a:lnTo>
                      <a:pt x="108" y="203"/>
                    </a:lnTo>
                    <a:lnTo>
                      <a:pt x="109" y="114"/>
                    </a:lnTo>
                    <a:lnTo>
                      <a:pt x="94" y="27"/>
                    </a:lnTo>
                    <a:lnTo>
                      <a:pt x="0" y="0"/>
                    </a:lnTo>
                    <a:close/>
                  </a:path>
                </a:pathLst>
              </a:custGeom>
              <a:solidFill>
                <a:srgbClr val="808080"/>
              </a:solidFill>
              <a:ln w="14288">
                <a:solidFill>
                  <a:srgbClr val="000000"/>
                </a:solidFill>
                <a:prstDash val="solid"/>
                <a:round/>
                <a:headEnd/>
                <a:tailEnd/>
              </a:ln>
            </p:spPr>
            <p:txBody>
              <a:bodyPr/>
              <a:lstStyle/>
              <a:p>
                <a:endParaRPr lang="en-GB"/>
              </a:p>
            </p:txBody>
          </p:sp>
          <p:sp>
            <p:nvSpPr>
              <p:cNvPr id="148" name="Freeform 1530"/>
              <p:cNvSpPr>
                <a:spLocks/>
              </p:cNvSpPr>
              <p:nvPr/>
            </p:nvSpPr>
            <p:spPr bwMode="auto">
              <a:xfrm>
                <a:off x="5150" y="1958"/>
                <a:ext cx="60" cy="197"/>
              </a:xfrm>
              <a:custGeom>
                <a:avLst/>
                <a:gdLst>
                  <a:gd name="T0" fmla="*/ 30 w 119"/>
                  <a:gd name="T1" fmla="*/ 197 h 393"/>
                  <a:gd name="T2" fmla="*/ 41 w 119"/>
                  <a:gd name="T3" fmla="*/ 195 h 393"/>
                  <a:gd name="T4" fmla="*/ 51 w 119"/>
                  <a:gd name="T5" fmla="*/ 189 h 393"/>
                  <a:gd name="T6" fmla="*/ 57 w 119"/>
                  <a:gd name="T7" fmla="*/ 179 h 393"/>
                  <a:gd name="T8" fmla="*/ 60 w 119"/>
                  <a:gd name="T9" fmla="*/ 167 h 393"/>
                  <a:gd name="T10" fmla="*/ 60 w 119"/>
                  <a:gd name="T11" fmla="*/ 30 h 393"/>
                  <a:gd name="T12" fmla="*/ 57 w 119"/>
                  <a:gd name="T13" fmla="*/ 19 h 393"/>
                  <a:gd name="T14" fmla="*/ 51 w 119"/>
                  <a:gd name="T15" fmla="*/ 9 h 393"/>
                  <a:gd name="T16" fmla="*/ 41 w 119"/>
                  <a:gd name="T17" fmla="*/ 3 h 393"/>
                  <a:gd name="T18" fmla="*/ 30 w 119"/>
                  <a:gd name="T19" fmla="*/ 0 h 393"/>
                  <a:gd name="T20" fmla="*/ 18 w 119"/>
                  <a:gd name="T21" fmla="*/ 3 h 393"/>
                  <a:gd name="T22" fmla="*/ 9 w 119"/>
                  <a:gd name="T23" fmla="*/ 9 h 393"/>
                  <a:gd name="T24" fmla="*/ 2 w 119"/>
                  <a:gd name="T25" fmla="*/ 19 h 393"/>
                  <a:gd name="T26" fmla="*/ 0 w 119"/>
                  <a:gd name="T27" fmla="*/ 30 h 393"/>
                  <a:gd name="T28" fmla="*/ 0 w 119"/>
                  <a:gd name="T29" fmla="*/ 167 h 393"/>
                  <a:gd name="T30" fmla="*/ 2 w 119"/>
                  <a:gd name="T31" fmla="*/ 179 h 393"/>
                  <a:gd name="T32" fmla="*/ 9 w 119"/>
                  <a:gd name="T33" fmla="*/ 189 h 393"/>
                  <a:gd name="T34" fmla="*/ 18 w 119"/>
                  <a:gd name="T35" fmla="*/ 195 h 393"/>
                  <a:gd name="T36" fmla="*/ 30 w 119"/>
                  <a:gd name="T37" fmla="*/ 197 h 393"/>
                  <a:gd name="T38" fmla="*/ 30 w 119"/>
                  <a:gd name="T39" fmla="*/ 197 h 393"/>
                  <a:gd name="T40" fmla="*/ 30 w 119"/>
                  <a:gd name="T41" fmla="*/ 197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9" h="393">
                    <a:moveTo>
                      <a:pt x="59" y="393"/>
                    </a:moveTo>
                    <a:lnTo>
                      <a:pt x="81" y="389"/>
                    </a:lnTo>
                    <a:lnTo>
                      <a:pt x="101" y="377"/>
                    </a:lnTo>
                    <a:lnTo>
                      <a:pt x="113" y="357"/>
                    </a:lnTo>
                    <a:lnTo>
                      <a:pt x="119" y="334"/>
                    </a:lnTo>
                    <a:lnTo>
                      <a:pt x="119" y="60"/>
                    </a:lnTo>
                    <a:lnTo>
                      <a:pt x="113" y="38"/>
                    </a:lnTo>
                    <a:lnTo>
                      <a:pt x="101" y="18"/>
                    </a:lnTo>
                    <a:lnTo>
                      <a:pt x="81" y="6"/>
                    </a:lnTo>
                    <a:lnTo>
                      <a:pt x="59" y="0"/>
                    </a:lnTo>
                    <a:lnTo>
                      <a:pt x="36" y="6"/>
                    </a:lnTo>
                    <a:lnTo>
                      <a:pt x="17" y="18"/>
                    </a:lnTo>
                    <a:lnTo>
                      <a:pt x="4" y="38"/>
                    </a:lnTo>
                    <a:lnTo>
                      <a:pt x="0" y="60"/>
                    </a:lnTo>
                    <a:lnTo>
                      <a:pt x="0" y="334"/>
                    </a:lnTo>
                    <a:lnTo>
                      <a:pt x="4" y="357"/>
                    </a:lnTo>
                    <a:lnTo>
                      <a:pt x="17" y="377"/>
                    </a:lnTo>
                    <a:lnTo>
                      <a:pt x="36" y="389"/>
                    </a:lnTo>
                    <a:lnTo>
                      <a:pt x="59"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1531"/>
              <p:cNvSpPr>
                <a:spLocks/>
              </p:cNvSpPr>
              <p:nvPr/>
            </p:nvSpPr>
            <p:spPr bwMode="auto">
              <a:xfrm>
                <a:off x="5144" y="1958"/>
                <a:ext cx="60" cy="197"/>
              </a:xfrm>
              <a:custGeom>
                <a:avLst/>
                <a:gdLst>
                  <a:gd name="T0" fmla="*/ 30 w 119"/>
                  <a:gd name="T1" fmla="*/ 197 h 393"/>
                  <a:gd name="T2" fmla="*/ 41 w 119"/>
                  <a:gd name="T3" fmla="*/ 195 h 393"/>
                  <a:gd name="T4" fmla="*/ 51 w 119"/>
                  <a:gd name="T5" fmla="*/ 189 h 393"/>
                  <a:gd name="T6" fmla="*/ 57 w 119"/>
                  <a:gd name="T7" fmla="*/ 179 h 393"/>
                  <a:gd name="T8" fmla="*/ 60 w 119"/>
                  <a:gd name="T9" fmla="*/ 167 h 393"/>
                  <a:gd name="T10" fmla="*/ 60 w 119"/>
                  <a:gd name="T11" fmla="*/ 30 h 393"/>
                  <a:gd name="T12" fmla="*/ 57 w 119"/>
                  <a:gd name="T13" fmla="*/ 19 h 393"/>
                  <a:gd name="T14" fmla="*/ 51 w 119"/>
                  <a:gd name="T15" fmla="*/ 9 h 393"/>
                  <a:gd name="T16" fmla="*/ 41 w 119"/>
                  <a:gd name="T17" fmla="*/ 3 h 393"/>
                  <a:gd name="T18" fmla="*/ 30 w 119"/>
                  <a:gd name="T19" fmla="*/ 0 h 393"/>
                  <a:gd name="T20" fmla="*/ 18 w 119"/>
                  <a:gd name="T21" fmla="*/ 3 h 393"/>
                  <a:gd name="T22" fmla="*/ 9 w 119"/>
                  <a:gd name="T23" fmla="*/ 9 h 393"/>
                  <a:gd name="T24" fmla="*/ 2 w 119"/>
                  <a:gd name="T25" fmla="*/ 19 h 393"/>
                  <a:gd name="T26" fmla="*/ 0 w 119"/>
                  <a:gd name="T27" fmla="*/ 30 h 393"/>
                  <a:gd name="T28" fmla="*/ 0 w 119"/>
                  <a:gd name="T29" fmla="*/ 167 h 393"/>
                  <a:gd name="T30" fmla="*/ 2 w 119"/>
                  <a:gd name="T31" fmla="*/ 179 h 393"/>
                  <a:gd name="T32" fmla="*/ 9 w 119"/>
                  <a:gd name="T33" fmla="*/ 189 h 393"/>
                  <a:gd name="T34" fmla="*/ 18 w 119"/>
                  <a:gd name="T35" fmla="*/ 195 h 393"/>
                  <a:gd name="T36" fmla="*/ 30 w 119"/>
                  <a:gd name="T37" fmla="*/ 197 h 393"/>
                  <a:gd name="T38" fmla="*/ 30 w 119"/>
                  <a:gd name="T39" fmla="*/ 197 h 393"/>
                  <a:gd name="T40" fmla="*/ 30 w 119"/>
                  <a:gd name="T41" fmla="*/ 197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9" h="393">
                    <a:moveTo>
                      <a:pt x="59" y="393"/>
                    </a:moveTo>
                    <a:lnTo>
                      <a:pt x="81" y="389"/>
                    </a:lnTo>
                    <a:lnTo>
                      <a:pt x="101" y="377"/>
                    </a:lnTo>
                    <a:lnTo>
                      <a:pt x="113" y="357"/>
                    </a:lnTo>
                    <a:lnTo>
                      <a:pt x="119" y="334"/>
                    </a:lnTo>
                    <a:lnTo>
                      <a:pt x="119" y="60"/>
                    </a:lnTo>
                    <a:lnTo>
                      <a:pt x="113" y="38"/>
                    </a:lnTo>
                    <a:lnTo>
                      <a:pt x="101" y="18"/>
                    </a:lnTo>
                    <a:lnTo>
                      <a:pt x="81" y="6"/>
                    </a:lnTo>
                    <a:lnTo>
                      <a:pt x="59" y="0"/>
                    </a:lnTo>
                    <a:lnTo>
                      <a:pt x="36" y="6"/>
                    </a:lnTo>
                    <a:lnTo>
                      <a:pt x="17" y="18"/>
                    </a:lnTo>
                    <a:lnTo>
                      <a:pt x="4" y="38"/>
                    </a:lnTo>
                    <a:lnTo>
                      <a:pt x="0" y="60"/>
                    </a:lnTo>
                    <a:lnTo>
                      <a:pt x="0" y="334"/>
                    </a:lnTo>
                    <a:lnTo>
                      <a:pt x="4" y="357"/>
                    </a:lnTo>
                    <a:lnTo>
                      <a:pt x="17" y="377"/>
                    </a:lnTo>
                    <a:lnTo>
                      <a:pt x="36" y="389"/>
                    </a:lnTo>
                    <a:lnTo>
                      <a:pt x="59" y="39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0" name="Freeform 1532"/>
              <p:cNvSpPr>
                <a:spLocks/>
              </p:cNvSpPr>
              <p:nvPr/>
            </p:nvSpPr>
            <p:spPr bwMode="auto">
              <a:xfrm>
                <a:off x="5244" y="2105"/>
                <a:ext cx="47" cy="233"/>
              </a:xfrm>
              <a:custGeom>
                <a:avLst/>
                <a:gdLst>
                  <a:gd name="T0" fmla="*/ 0 w 92"/>
                  <a:gd name="T1" fmla="*/ 0 h 464"/>
                  <a:gd name="T2" fmla="*/ 0 w 92"/>
                  <a:gd name="T3" fmla="*/ 233 h 464"/>
                  <a:gd name="T4" fmla="*/ 11 w 92"/>
                  <a:gd name="T5" fmla="*/ 212 h 464"/>
                  <a:gd name="T6" fmla="*/ 32 w 92"/>
                  <a:gd name="T7" fmla="*/ 160 h 464"/>
                  <a:gd name="T8" fmla="*/ 40 w 92"/>
                  <a:gd name="T9" fmla="*/ 125 h 464"/>
                  <a:gd name="T10" fmla="*/ 47 w 92"/>
                  <a:gd name="T11" fmla="*/ 87 h 464"/>
                  <a:gd name="T12" fmla="*/ 47 w 92"/>
                  <a:gd name="T13" fmla="*/ 49 h 464"/>
                  <a:gd name="T14" fmla="*/ 40 w 92"/>
                  <a:gd name="T15" fmla="*/ 11 h 464"/>
                  <a:gd name="T16" fmla="*/ 0 w 92"/>
                  <a:gd name="T17" fmla="*/ 0 h 464"/>
                  <a:gd name="T18" fmla="*/ 0 w 92"/>
                  <a:gd name="T19" fmla="*/ 0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464">
                    <a:moveTo>
                      <a:pt x="0" y="0"/>
                    </a:moveTo>
                    <a:lnTo>
                      <a:pt x="0" y="464"/>
                    </a:lnTo>
                    <a:lnTo>
                      <a:pt x="21" y="423"/>
                    </a:lnTo>
                    <a:lnTo>
                      <a:pt x="62" y="318"/>
                    </a:lnTo>
                    <a:lnTo>
                      <a:pt x="79" y="249"/>
                    </a:lnTo>
                    <a:lnTo>
                      <a:pt x="92" y="174"/>
                    </a:lnTo>
                    <a:lnTo>
                      <a:pt x="92" y="98"/>
                    </a:lnTo>
                    <a:lnTo>
                      <a:pt x="79" y="22"/>
                    </a:lnTo>
                    <a:lnTo>
                      <a:pt x="0" y="0"/>
                    </a:lnTo>
                    <a:close/>
                  </a:path>
                </a:pathLst>
              </a:custGeom>
              <a:solidFill>
                <a:srgbClr val="808080"/>
              </a:solidFill>
              <a:ln w="14288">
                <a:solidFill>
                  <a:srgbClr val="000000"/>
                </a:solidFill>
                <a:prstDash val="solid"/>
                <a:round/>
                <a:headEnd/>
                <a:tailEnd/>
              </a:ln>
            </p:spPr>
            <p:txBody>
              <a:bodyPr/>
              <a:lstStyle/>
              <a:p>
                <a:endParaRPr lang="en-GB"/>
              </a:p>
            </p:txBody>
          </p:sp>
          <p:sp>
            <p:nvSpPr>
              <p:cNvPr id="151" name="Freeform 1533"/>
              <p:cNvSpPr>
                <a:spLocks/>
              </p:cNvSpPr>
              <p:nvPr/>
            </p:nvSpPr>
            <p:spPr bwMode="auto">
              <a:xfrm>
                <a:off x="5245" y="1960"/>
                <a:ext cx="52" cy="167"/>
              </a:xfrm>
              <a:custGeom>
                <a:avLst/>
                <a:gdLst>
                  <a:gd name="T0" fmla="*/ 26 w 102"/>
                  <a:gd name="T1" fmla="*/ 167 h 333"/>
                  <a:gd name="T2" fmla="*/ 36 w 102"/>
                  <a:gd name="T3" fmla="*/ 166 h 333"/>
                  <a:gd name="T4" fmla="*/ 44 w 102"/>
                  <a:gd name="T5" fmla="*/ 160 h 333"/>
                  <a:gd name="T6" fmla="*/ 49 w 102"/>
                  <a:gd name="T7" fmla="*/ 153 h 333"/>
                  <a:gd name="T8" fmla="*/ 52 w 102"/>
                  <a:gd name="T9" fmla="*/ 143 h 333"/>
                  <a:gd name="T10" fmla="*/ 52 w 102"/>
                  <a:gd name="T11" fmla="*/ 26 h 333"/>
                  <a:gd name="T12" fmla="*/ 49 w 102"/>
                  <a:gd name="T13" fmla="*/ 16 h 333"/>
                  <a:gd name="T14" fmla="*/ 44 w 102"/>
                  <a:gd name="T15" fmla="*/ 8 h 333"/>
                  <a:gd name="T16" fmla="*/ 36 w 102"/>
                  <a:gd name="T17" fmla="*/ 2 h 333"/>
                  <a:gd name="T18" fmla="*/ 26 w 102"/>
                  <a:gd name="T19" fmla="*/ 0 h 333"/>
                  <a:gd name="T20" fmla="*/ 16 w 102"/>
                  <a:gd name="T21" fmla="*/ 2 h 333"/>
                  <a:gd name="T22" fmla="*/ 7 w 102"/>
                  <a:gd name="T23" fmla="*/ 8 h 333"/>
                  <a:gd name="T24" fmla="*/ 2 w 102"/>
                  <a:gd name="T25" fmla="*/ 16 h 333"/>
                  <a:gd name="T26" fmla="*/ 0 w 102"/>
                  <a:gd name="T27" fmla="*/ 26 h 333"/>
                  <a:gd name="T28" fmla="*/ 0 w 102"/>
                  <a:gd name="T29" fmla="*/ 143 h 333"/>
                  <a:gd name="T30" fmla="*/ 2 w 102"/>
                  <a:gd name="T31" fmla="*/ 153 h 333"/>
                  <a:gd name="T32" fmla="*/ 7 w 102"/>
                  <a:gd name="T33" fmla="*/ 160 h 333"/>
                  <a:gd name="T34" fmla="*/ 16 w 102"/>
                  <a:gd name="T35" fmla="*/ 166 h 333"/>
                  <a:gd name="T36" fmla="*/ 26 w 102"/>
                  <a:gd name="T37" fmla="*/ 167 h 333"/>
                  <a:gd name="T38" fmla="*/ 26 w 102"/>
                  <a:gd name="T39" fmla="*/ 167 h 333"/>
                  <a:gd name="T40" fmla="*/ 26 w 102"/>
                  <a:gd name="T41" fmla="*/ 167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333">
                    <a:moveTo>
                      <a:pt x="51" y="333"/>
                    </a:moveTo>
                    <a:lnTo>
                      <a:pt x="70" y="331"/>
                    </a:lnTo>
                    <a:lnTo>
                      <a:pt x="87" y="320"/>
                    </a:lnTo>
                    <a:lnTo>
                      <a:pt x="97" y="305"/>
                    </a:lnTo>
                    <a:lnTo>
                      <a:pt x="102" y="285"/>
                    </a:lnTo>
                    <a:lnTo>
                      <a:pt x="102" y="51"/>
                    </a:lnTo>
                    <a:lnTo>
                      <a:pt x="97" y="32"/>
                    </a:lnTo>
                    <a:lnTo>
                      <a:pt x="87" y="15"/>
                    </a:lnTo>
                    <a:lnTo>
                      <a:pt x="70" y="4"/>
                    </a:lnTo>
                    <a:lnTo>
                      <a:pt x="51" y="0"/>
                    </a:lnTo>
                    <a:lnTo>
                      <a:pt x="31" y="4"/>
                    </a:lnTo>
                    <a:lnTo>
                      <a:pt x="13" y="15"/>
                    </a:lnTo>
                    <a:lnTo>
                      <a:pt x="3" y="32"/>
                    </a:lnTo>
                    <a:lnTo>
                      <a:pt x="0" y="51"/>
                    </a:lnTo>
                    <a:lnTo>
                      <a:pt x="0" y="285"/>
                    </a:lnTo>
                    <a:lnTo>
                      <a:pt x="3" y="305"/>
                    </a:lnTo>
                    <a:lnTo>
                      <a:pt x="13" y="320"/>
                    </a:lnTo>
                    <a:lnTo>
                      <a:pt x="31" y="331"/>
                    </a:lnTo>
                    <a:lnTo>
                      <a:pt x="51"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1534"/>
              <p:cNvSpPr>
                <a:spLocks/>
              </p:cNvSpPr>
              <p:nvPr/>
            </p:nvSpPr>
            <p:spPr bwMode="auto">
              <a:xfrm>
                <a:off x="5239" y="1960"/>
                <a:ext cx="52" cy="167"/>
              </a:xfrm>
              <a:custGeom>
                <a:avLst/>
                <a:gdLst>
                  <a:gd name="T0" fmla="*/ 26 w 102"/>
                  <a:gd name="T1" fmla="*/ 167 h 333"/>
                  <a:gd name="T2" fmla="*/ 36 w 102"/>
                  <a:gd name="T3" fmla="*/ 166 h 333"/>
                  <a:gd name="T4" fmla="*/ 44 w 102"/>
                  <a:gd name="T5" fmla="*/ 160 h 333"/>
                  <a:gd name="T6" fmla="*/ 49 w 102"/>
                  <a:gd name="T7" fmla="*/ 153 h 333"/>
                  <a:gd name="T8" fmla="*/ 52 w 102"/>
                  <a:gd name="T9" fmla="*/ 143 h 333"/>
                  <a:gd name="T10" fmla="*/ 52 w 102"/>
                  <a:gd name="T11" fmla="*/ 26 h 333"/>
                  <a:gd name="T12" fmla="*/ 49 w 102"/>
                  <a:gd name="T13" fmla="*/ 16 h 333"/>
                  <a:gd name="T14" fmla="*/ 44 w 102"/>
                  <a:gd name="T15" fmla="*/ 8 h 333"/>
                  <a:gd name="T16" fmla="*/ 36 w 102"/>
                  <a:gd name="T17" fmla="*/ 2 h 333"/>
                  <a:gd name="T18" fmla="*/ 26 w 102"/>
                  <a:gd name="T19" fmla="*/ 0 h 333"/>
                  <a:gd name="T20" fmla="*/ 16 w 102"/>
                  <a:gd name="T21" fmla="*/ 2 h 333"/>
                  <a:gd name="T22" fmla="*/ 7 w 102"/>
                  <a:gd name="T23" fmla="*/ 8 h 333"/>
                  <a:gd name="T24" fmla="*/ 2 w 102"/>
                  <a:gd name="T25" fmla="*/ 16 h 333"/>
                  <a:gd name="T26" fmla="*/ 0 w 102"/>
                  <a:gd name="T27" fmla="*/ 26 h 333"/>
                  <a:gd name="T28" fmla="*/ 0 w 102"/>
                  <a:gd name="T29" fmla="*/ 143 h 333"/>
                  <a:gd name="T30" fmla="*/ 2 w 102"/>
                  <a:gd name="T31" fmla="*/ 153 h 333"/>
                  <a:gd name="T32" fmla="*/ 7 w 102"/>
                  <a:gd name="T33" fmla="*/ 160 h 333"/>
                  <a:gd name="T34" fmla="*/ 16 w 102"/>
                  <a:gd name="T35" fmla="*/ 166 h 333"/>
                  <a:gd name="T36" fmla="*/ 26 w 102"/>
                  <a:gd name="T37" fmla="*/ 167 h 333"/>
                  <a:gd name="T38" fmla="*/ 26 w 102"/>
                  <a:gd name="T39" fmla="*/ 167 h 333"/>
                  <a:gd name="T40" fmla="*/ 26 w 102"/>
                  <a:gd name="T41" fmla="*/ 167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333">
                    <a:moveTo>
                      <a:pt x="51" y="333"/>
                    </a:moveTo>
                    <a:lnTo>
                      <a:pt x="70" y="331"/>
                    </a:lnTo>
                    <a:lnTo>
                      <a:pt x="87" y="320"/>
                    </a:lnTo>
                    <a:lnTo>
                      <a:pt x="97" y="305"/>
                    </a:lnTo>
                    <a:lnTo>
                      <a:pt x="102" y="285"/>
                    </a:lnTo>
                    <a:lnTo>
                      <a:pt x="102" y="51"/>
                    </a:lnTo>
                    <a:lnTo>
                      <a:pt x="97" y="32"/>
                    </a:lnTo>
                    <a:lnTo>
                      <a:pt x="87" y="15"/>
                    </a:lnTo>
                    <a:lnTo>
                      <a:pt x="70" y="4"/>
                    </a:lnTo>
                    <a:lnTo>
                      <a:pt x="51" y="0"/>
                    </a:lnTo>
                    <a:lnTo>
                      <a:pt x="31" y="4"/>
                    </a:lnTo>
                    <a:lnTo>
                      <a:pt x="13" y="15"/>
                    </a:lnTo>
                    <a:lnTo>
                      <a:pt x="3" y="32"/>
                    </a:lnTo>
                    <a:lnTo>
                      <a:pt x="0" y="51"/>
                    </a:lnTo>
                    <a:lnTo>
                      <a:pt x="0" y="285"/>
                    </a:lnTo>
                    <a:lnTo>
                      <a:pt x="3" y="305"/>
                    </a:lnTo>
                    <a:lnTo>
                      <a:pt x="13" y="320"/>
                    </a:lnTo>
                    <a:lnTo>
                      <a:pt x="31" y="331"/>
                    </a:lnTo>
                    <a:lnTo>
                      <a:pt x="51" y="333"/>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 name="Freeform 1535"/>
              <p:cNvSpPr>
                <a:spLocks/>
              </p:cNvSpPr>
              <p:nvPr/>
            </p:nvSpPr>
            <p:spPr bwMode="auto">
              <a:xfrm>
                <a:off x="5328" y="2088"/>
                <a:ext cx="39" cy="198"/>
              </a:xfrm>
              <a:custGeom>
                <a:avLst/>
                <a:gdLst>
                  <a:gd name="T0" fmla="*/ 0 w 78"/>
                  <a:gd name="T1" fmla="*/ 0 h 398"/>
                  <a:gd name="T2" fmla="*/ 0 w 78"/>
                  <a:gd name="T3" fmla="*/ 198 h 398"/>
                  <a:gd name="T4" fmla="*/ 8 w 78"/>
                  <a:gd name="T5" fmla="*/ 181 h 398"/>
                  <a:gd name="T6" fmla="*/ 26 w 78"/>
                  <a:gd name="T7" fmla="*/ 135 h 398"/>
                  <a:gd name="T8" fmla="*/ 39 w 78"/>
                  <a:gd name="T9" fmla="*/ 75 h 398"/>
                  <a:gd name="T10" fmla="*/ 39 w 78"/>
                  <a:gd name="T11" fmla="*/ 42 h 398"/>
                  <a:gd name="T12" fmla="*/ 35 w 78"/>
                  <a:gd name="T13" fmla="*/ 10 h 398"/>
                  <a:gd name="T14" fmla="*/ 0 w 78"/>
                  <a:gd name="T15" fmla="*/ 0 h 398"/>
                  <a:gd name="T16" fmla="*/ 0 w 78"/>
                  <a:gd name="T17" fmla="*/ 0 h 3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398">
                    <a:moveTo>
                      <a:pt x="0" y="0"/>
                    </a:moveTo>
                    <a:lnTo>
                      <a:pt x="0" y="398"/>
                    </a:lnTo>
                    <a:lnTo>
                      <a:pt x="16" y="363"/>
                    </a:lnTo>
                    <a:lnTo>
                      <a:pt x="52" y="272"/>
                    </a:lnTo>
                    <a:lnTo>
                      <a:pt x="77" y="150"/>
                    </a:lnTo>
                    <a:lnTo>
                      <a:pt x="78" y="85"/>
                    </a:lnTo>
                    <a:lnTo>
                      <a:pt x="69" y="21"/>
                    </a:lnTo>
                    <a:lnTo>
                      <a:pt x="0" y="0"/>
                    </a:lnTo>
                    <a:close/>
                  </a:path>
                </a:pathLst>
              </a:custGeom>
              <a:solidFill>
                <a:srgbClr val="808080"/>
              </a:solidFill>
              <a:ln w="14288">
                <a:solidFill>
                  <a:srgbClr val="000000"/>
                </a:solidFill>
                <a:prstDash val="solid"/>
                <a:round/>
                <a:headEnd/>
                <a:tailEnd/>
              </a:ln>
            </p:spPr>
            <p:txBody>
              <a:bodyPr/>
              <a:lstStyle/>
              <a:p>
                <a:endParaRPr lang="en-GB"/>
              </a:p>
            </p:txBody>
          </p:sp>
          <p:sp>
            <p:nvSpPr>
              <p:cNvPr id="154" name="Freeform 1536"/>
              <p:cNvSpPr>
                <a:spLocks/>
              </p:cNvSpPr>
              <p:nvPr/>
            </p:nvSpPr>
            <p:spPr bwMode="auto">
              <a:xfrm>
                <a:off x="5330" y="1962"/>
                <a:ext cx="44" cy="145"/>
              </a:xfrm>
              <a:custGeom>
                <a:avLst/>
                <a:gdLst>
                  <a:gd name="T0" fmla="*/ 22 w 87"/>
                  <a:gd name="T1" fmla="*/ 145 h 289"/>
                  <a:gd name="T2" fmla="*/ 30 w 87"/>
                  <a:gd name="T3" fmla="*/ 144 h 289"/>
                  <a:gd name="T4" fmla="*/ 37 w 87"/>
                  <a:gd name="T5" fmla="*/ 138 h 289"/>
                  <a:gd name="T6" fmla="*/ 42 w 87"/>
                  <a:gd name="T7" fmla="*/ 132 h 289"/>
                  <a:gd name="T8" fmla="*/ 44 w 87"/>
                  <a:gd name="T9" fmla="*/ 123 h 289"/>
                  <a:gd name="T10" fmla="*/ 44 w 87"/>
                  <a:gd name="T11" fmla="*/ 23 h 289"/>
                  <a:gd name="T12" fmla="*/ 42 w 87"/>
                  <a:gd name="T13" fmla="*/ 13 h 289"/>
                  <a:gd name="T14" fmla="*/ 37 w 87"/>
                  <a:gd name="T15" fmla="*/ 7 h 289"/>
                  <a:gd name="T16" fmla="*/ 22 w 87"/>
                  <a:gd name="T17" fmla="*/ 0 h 289"/>
                  <a:gd name="T18" fmla="*/ 12 w 87"/>
                  <a:gd name="T19" fmla="*/ 2 h 289"/>
                  <a:gd name="T20" fmla="*/ 5 w 87"/>
                  <a:gd name="T21" fmla="*/ 7 h 289"/>
                  <a:gd name="T22" fmla="*/ 1 w 87"/>
                  <a:gd name="T23" fmla="*/ 13 h 289"/>
                  <a:gd name="T24" fmla="*/ 0 w 87"/>
                  <a:gd name="T25" fmla="*/ 23 h 289"/>
                  <a:gd name="T26" fmla="*/ 0 w 87"/>
                  <a:gd name="T27" fmla="*/ 123 h 289"/>
                  <a:gd name="T28" fmla="*/ 5 w 87"/>
                  <a:gd name="T29" fmla="*/ 138 h 289"/>
                  <a:gd name="T30" fmla="*/ 12 w 87"/>
                  <a:gd name="T31" fmla="*/ 144 h 289"/>
                  <a:gd name="T32" fmla="*/ 22 w 87"/>
                  <a:gd name="T33" fmla="*/ 145 h 289"/>
                  <a:gd name="T34" fmla="*/ 22 w 87"/>
                  <a:gd name="T35" fmla="*/ 145 h 289"/>
                  <a:gd name="T36" fmla="*/ 22 w 87"/>
                  <a:gd name="T37" fmla="*/ 145 h 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89">
                    <a:moveTo>
                      <a:pt x="44" y="289"/>
                    </a:moveTo>
                    <a:lnTo>
                      <a:pt x="60" y="287"/>
                    </a:lnTo>
                    <a:lnTo>
                      <a:pt x="74" y="276"/>
                    </a:lnTo>
                    <a:lnTo>
                      <a:pt x="84" y="263"/>
                    </a:lnTo>
                    <a:lnTo>
                      <a:pt x="87" y="245"/>
                    </a:lnTo>
                    <a:lnTo>
                      <a:pt x="87" y="45"/>
                    </a:lnTo>
                    <a:lnTo>
                      <a:pt x="84" y="26"/>
                    </a:lnTo>
                    <a:lnTo>
                      <a:pt x="74" y="13"/>
                    </a:lnTo>
                    <a:lnTo>
                      <a:pt x="44" y="0"/>
                    </a:lnTo>
                    <a:lnTo>
                      <a:pt x="24" y="4"/>
                    </a:lnTo>
                    <a:lnTo>
                      <a:pt x="10" y="13"/>
                    </a:lnTo>
                    <a:lnTo>
                      <a:pt x="2" y="26"/>
                    </a:lnTo>
                    <a:lnTo>
                      <a:pt x="0" y="45"/>
                    </a:lnTo>
                    <a:lnTo>
                      <a:pt x="0" y="245"/>
                    </a:lnTo>
                    <a:lnTo>
                      <a:pt x="10" y="276"/>
                    </a:lnTo>
                    <a:lnTo>
                      <a:pt x="24" y="287"/>
                    </a:lnTo>
                    <a:lnTo>
                      <a:pt x="44" y="2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1537"/>
              <p:cNvSpPr>
                <a:spLocks/>
              </p:cNvSpPr>
              <p:nvPr/>
            </p:nvSpPr>
            <p:spPr bwMode="auto">
              <a:xfrm>
                <a:off x="5324" y="1962"/>
                <a:ext cx="44" cy="145"/>
              </a:xfrm>
              <a:custGeom>
                <a:avLst/>
                <a:gdLst>
                  <a:gd name="T0" fmla="*/ 22 w 87"/>
                  <a:gd name="T1" fmla="*/ 145 h 289"/>
                  <a:gd name="T2" fmla="*/ 30 w 87"/>
                  <a:gd name="T3" fmla="*/ 144 h 289"/>
                  <a:gd name="T4" fmla="*/ 37 w 87"/>
                  <a:gd name="T5" fmla="*/ 138 h 289"/>
                  <a:gd name="T6" fmla="*/ 42 w 87"/>
                  <a:gd name="T7" fmla="*/ 132 h 289"/>
                  <a:gd name="T8" fmla="*/ 44 w 87"/>
                  <a:gd name="T9" fmla="*/ 123 h 289"/>
                  <a:gd name="T10" fmla="*/ 44 w 87"/>
                  <a:gd name="T11" fmla="*/ 23 h 289"/>
                  <a:gd name="T12" fmla="*/ 42 w 87"/>
                  <a:gd name="T13" fmla="*/ 13 h 289"/>
                  <a:gd name="T14" fmla="*/ 37 w 87"/>
                  <a:gd name="T15" fmla="*/ 7 h 289"/>
                  <a:gd name="T16" fmla="*/ 22 w 87"/>
                  <a:gd name="T17" fmla="*/ 0 h 289"/>
                  <a:gd name="T18" fmla="*/ 12 w 87"/>
                  <a:gd name="T19" fmla="*/ 2 h 289"/>
                  <a:gd name="T20" fmla="*/ 5 w 87"/>
                  <a:gd name="T21" fmla="*/ 7 h 289"/>
                  <a:gd name="T22" fmla="*/ 1 w 87"/>
                  <a:gd name="T23" fmla="*/ 13 h 289"/>
                  <a:gd name="T24" fmla="*/ 0 w 87"/>
                  <a:gd name="T25" fmla="*/ 23 h 289"/>
                  <a:gd name="T26" fmla="*/ 0 w 87"/>
                  <a:gd name="T27" fmla="*/ 123 h 289"/>
                  <a:gd name="T28" fmla="*/ 5 w 87"/>
                  <a:gd name="T29" fmla="*/ 138 h 289"/>
                  <a:gd name="T30" fmla="*/ 12 w 87"/>
                  <a:gd name="T31" fmla="*/ 144 h 289"/>
                  <a:gd name="T32" fmla="*/ 22 w 87"/>
                  <a:gd name="T33" fmla="*/ 145 h 289"/>
                  <a:gd name="T34" fmla="*/ 22 w 87"/>
                  <a:gd name="T35" fmla="*/ 145 h 289"/>
                  <a:gd name="T36" fmla="*/ 22 w 87"/>
                  <a:gd name="T37" fmla="*/ 145 h 2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289">
                    <a:moveTo>
                      <a:pt x="44" y="289"/>
                    </a:moveTo>
                    <a:lnTo>
                      <a:pt x="60" y="287"/>
                    </a:lnTo>
                    <a:lnTo>
                      <a:pt x="74" y="276"/>
                    </a:lnTo>
                    <a:lnTo>
                      <a:pt x="84" y="263"/>
                    </a:lnTo>
                    <a:lnTo>
                      <a:pt x="87" y="245"/>
                    </a:lnTo>
                    <a:lnTo>
                      <a:pt x="87" y="45"/>
                    </a:lnTo>
                    <a:lnTo>
                      <a:pt x="84" y="26"/>
                    </a:lnTo>
                    <a:lnTo>
                      <a:pt x="74" y="13"/>
                    </a:lnTo>
                    <a:lnTo>
                      <a:pt x="44" y="0"/>
                    </a:lnTo>
                    <a:lnTo>
                      <a:pt x="24" y="4"/>
                    </a:lnTo>
                    <a:lnTo>
                      <a:pt x="10" y="13"/>
                    </a:lnTo>
                    <a:lnTo>
                      <a:pt x="2" y="26"/>
                    </a:lnTo>
                    <a:lnTo>
                      <a:pt x="0" y="45"/>
                    </a:lnTo>
                    <a:lnTo>
                      <a:pt x="0" y="245"/>
                    </a:lnTo>
                    <a:lnTo>
                      <a:pt x="10" y="276"/>
                    </a:lnTo>
                    <a:lnTo>
                      <a:pt x="24" y="287"/>
                    </a:lnTo>
                    <a:lnTo>
                      <a:pt x="44" y="289"/>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6" name="Freeform 1538"/>
              <p:cNvSpPr>
                <a:spLocks/>
              </p:cNvSpPr>
              <p:nvPr/>
            </p:nvSpPr>
            <p:spPr bwMode="auto">
              <a:xfrm>
                <a:off x="5001" y="1923"/>
                <a:ext cx="406" cy="18"/>
              </a:xfrm>
              <a:custGeom>
                <a:avLst/>
                <a:gdLst>
                  <a:gd name="T0" fmla="*/ 406 w 812"/>
                  <a:gd name="T1" fmla="*/ 18 h 35"/>
                  <a:gd name="T2" fmla="*/ 406 w 812"/>
                  <a:gd name="T3" fmla="*/ 0 h 35"/>
                  <a:gd name="T4" fmla="*/ 0 w 812"/>
                  <a:gd name="T5" fmla="*/ 0 h 35"/>
                  <a:gd name="T6" fmla="*/ 0 w 812"/>
                  <a:gd name="T7" fmla="*/ 18 h 35"/>
                  <a:gd name="T8" fmla="*/ 406 w 812"/>
                  <a:gd name="T9" fmla="*/ 18 h 35"/>
                  <a:gd name="T10" fmla="*/ 406 w 812"/>
                  <a:gd name="T11" fmla="*/ 1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2" h="35">
                    <a:moveTo>
                      <a:pt x="812" y="35"/>
                    </a:moveTo>
                    <a:lnTo>
                      <a:pt x="812" y="0"/>
                    </a:lnTo>
                    <a:lnTo>
                      <a:pt x="0" y="0"/>
                    </a:lnTo>
                    <a:lnTo>
                      <a:pt x="0" y="35"/>
                    </a:lnTo>
                    <a:lnTo>
                      <a:pt x="812" y="35"/>
                    </a:lnTo>
                    <a:close/>
                  </a:path>
                </a:pathLst>
              </a:custGeom>
              <a:solidFill>
                <a:schemeClr val="folHlink"/>
              </a:solidFill>
              <a:ln w="14288">
                <a:solidFill>
                  <a:srgbClr val="000000"/>
                </a:solidFill>
                <a:prstDash val="solid"/>
                <a:round/>
                <a:headEnd/>
                <a:tailEnd/>
              </a:ln>
            </p:spPr>
            <p:txBody>
              <a:bodyPr/>
              <a:lstStyle/>
              <a:p>
                <a:endParaRPr lang="en-GB"/>
              </a:p>
            </p:txBody>
          </p:sp>
        </p:grpSp>
      </p:grpSp>
      <p:sp>
        <p:nvSpPr>
          <p:cNvPr id="11" name="Rectangle 10"/>
          <p:cNvSpPr/>
          <p:nvPr/>
        </p:nvSpPr>
        <p:spPr>
          <a:xfrm>
            <a:off x="8675518" y="2351907"/>
            <a:ext cx="609462" cy="584775"/>
          </a:xfrm>
          <a:prstGeom prst="rect">
            <a:avLst/>
          </a:prstGeom>
        </p:spPr>
        <p:txBody>
          <a:bodyPr wrap="none">
            <a:spAutoFit/>
          </a:bodyPr>
          <a:lstStyle/>
          <a:p>
            <a:pPr lvl="0"/>
            <a:r>
              <a:rPr lang="en-GB" sz="3200" b="1" dirty="0">
                <a:solidFill>
                  <a:srgbClr val="FF0000"/>
                </a:solidFill>
                <a:latin typeface="Segoe Condensed" panose="020B0606040200020203" pitchFamily="34" charset="0"/>
              </a:rPr>
              <a:t>No</a:t>
            </a:r>
          </a:p>
        </p:txBody>
      </p:sp>
      <p:cxnSp>
        <p:nvCxnSpPr>
          <p:cNvPr id="13" name="Straight Connector 12"/>
          <p:cNvCxnSpPr/>
          <p:nvPr/>
        </p:nvCxnSpPr>
        <p:spPr>
          <a:xfrm>
            <a:off x="8803132" y="2865462"/>
            <a:ext cx="421561" cy="2936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8803132" y="2873401"/>
            <a:ext cx="374067" cy="2857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Arc 616"/>
          <p:cNvSpPr>
            <a:spLocks/>
          </p:cNvSpPr>
          <p:nvPr/>
        </p:nvSpPr>
        <p:spPr bwMode="auto">
          <a:xfrm rot="14509851" flipV="1">
            <a:off x="3782254" y="1304610"/>
            <a:ext cx="1405153" cy="2094002"/>
          </a:xfrm>
          <a:custGeom>
            <a:avLst/>
            <a:gdLst>
              <a:gd name="T0" fmla="*/ 0 w 21600"/>
              <a:gd name="T1" fmla="*/ 0 h 21600"/>
              <a:gd name="T2" fmla="*/ 1130300 w 21600"/>
              <a:gd name="T3" fmla="*/ 1566863 h 21600"/>
              <a:gd name="T4" fmla="*/ 0 w 21600"/>
              <a:gd name="T5" fmla="*/ 15668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9" name="Freeform 617"/>
          <p:cNvSpPr>
            <a:spLocks/>
          </p:cNvSpPr>
          <p:nvPr/>
        </p:nvSpPr>
        <p:spPr bwMode="auto">
          <a:xfrm rot="6314627">
            <a:off x="5631542" y="2345357"/>
            <a:ext cx="215900" cy="232134"/>
          </a:xfrm>
          <a:custGeom>
            <a:avLst/>
            <a:gdLst>
              <a:gd name="T0" fmla="*/ 0 w 335"/>
              <a:gd name="T1" fmla="*/ 110470 h 388"/>
              <a:gd name="T2" fmla="*/ 215900 w 335"/>
              <a:gd name="T3" fmla="*/ 0 h 388"/>
              <a:gd name="T4" fmla="*/ 189476 w 335"/>
              <a:gd name="T5" fmla="*/ 214312 h 388"/>
              <a:gd name="T6" fmla="*/ 135340 w 335"/>
              <a:gd name="T7" fmla="*/ 108261 h 388"/>
              <a:gd name="T8" fmla="*/ 0 w 335"/>
              <a:gd name="T9" fmla="*/ 110470 h 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5" h="388">
                <a:moveTo>
                  <a:pt x="0" y="200"/>
                </a:moveTo>
                <a:lnTo>
                  <a:pt x="335" y="0"/>
                </a:lnTo>
                <a:lnTo>
                  <a:pt x="294" y="388"/>
                </a:lnTo>
                <a:lnTo>
                  <a:pt x="210" y="196"/>
                </a:lnTo>
                <a:lnTo>
                  <a:pt x="0" y="200"/>
                </a:lnTo>
                <a:close/>
              </a:path>
            </a:pathLst>
          </a:custGeom>
          <a:solidFill>
            <a:schemeClr val="tx1"/>
          </a:solidFill>
          <a:ln w="9525">
            <a:solidFill>
              <a:schemeClr val="tx1"/>
            </a:solidFill>
            <a:round/>
            <a:headEnd/>
            <a:tailEnd/>
          </a:ln>
        </p:spPr>
        <p:txBody>
          <a:bodyPr/>
          <a:lstStyle/>
          <a:p>
            <a:endParaRPr lang="en-GB"/>
          </a:p>
        </p:txBody>
      </p:sp>
    </p:spTree>
    <p:extLst>
      <p:ext uri="{BB962C8B-B14F-4D97-AF65-F5344CB8AC3E}">
        <p14:creationId xmlns:p14="http://schemas.microsoft.com/office/powerpoint/2010/main" val="185836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87503" y="24276"/>
            <a:ext cx="8787476" cy="946107"/>
          </a:xfrm>
        </p:spPr>
        <p:txBody>
          <a:bodyPr anchor="ctr"/>
          <a:lstStyle/>
          <a:p>
            <a:r>
              <a:rPr lang="en-GB" sz="3600" b="1" dirty="0">
                <a:latin typeface="Segoe Condensed" panose="020B0606040200020203" pitchFamily="34" charset="0"/>
              </a:rPr>
              <a:t>Clinical features of RVF disease in human</a:t>
            </a:r>
            <a:endParaRPr lang="en-US" sz="3600" b="1" dirty="0">
              <a:latin typeface="Segoe Condensed" panose="020B0606040200020203" pitchFamily="34" charset="0"/>
            </a:endParaRPr>
          </a:p>
        </p:txBody>
      </p:sp>
      <p:sp>
        <p:nvSpPr>
          <p:cNvPr id="3" name="Text Placeholder 2"/>
          <p:cNvSpPr>
            <a:spLocks noGrp="1"/>
          </p:cNvSpPr>
          <p:nvPr>
            <p:ph type="body" sz="quarter" idx="15"/>
          </p:nvPr>
        </p:nvSpPr>
        <p:spPr>
          <a:xfrm>
            <a:off x="772521" y="2931627"/>
            <a:ext cx="6463791" cy="686022"/>
          </a:xfrm>
        </p:spPr>
        <p:txBody>
          <a:bodyPr/>
          <a:lstStyle/>
          <a:p>
            <a:r>
              <a:rPr lang="en-US" sz="2800" b="1" dirty="0">
                <a:latin typeface="Segoe Condensed" panose="020B0606040200020203" pitchFamily="34" charset="0"/>
              </a:rPr>
              <a:t>98 % cases are asymptomatic</a:t>
            </a:r>
            <a:r>
              <a:rPr lang="en-US" sz="2800" dirty="0">
                <a:latin typeface="Segoe Condensed" panose="020B0606040200020203" pitchFamily="34" charset="0"/>
              </a:rPr>
              <a:t> or unnoticed or develop a mild disease</a:t>
            </a:r>
          </a:p>
        </p:txBody>
      </p:sp>
      <p:sp>
        <p:nvSpPr>
          <p:cNvPr id="6" name="Text Placeholder 5"/>
          <p:cNvSpPr>
            <a:spLocks noGrp="1"/>
          </p:cNvSpPr>
          <p:nvPr>
            <p:ph type="body" sz="quarter" idx="19"/>
          </p:nvPr>
        </p:nvSpPr>
        <p:spPr>
          <a:xfrm>
            <a:off x="772517" y="1216479"/>
            <a:ext cx="10062260" cy="1240971"/>
          </a:xfrm>
        </p:spPr>
        <p:txBody>
          <a:bodyPr/>
          <a:lstStyle/>
          <a:p>
            <a:r>
              <a:rPr lang="en-US" sz="2800" dirty="0">
                <a:latin typeface="Segoe Condensed" panose="020B0606040200020203" pitchFamily="34" charset="0"/>
              </a:rPr>
              <a:t>The incubation period (the interval from infection to onset of symptoms) for RVF varies </a:t>
            </a:r>
            <a:r>
              <a:rPr lang="en-US" sz="2800" b="1" dirty="0">
                <a:latin typeface="Segoe Condensed" panose="020B0606040200020203" pitchFamily="34" charset="0"/>
              </a:rPr>
              <a:t>from 2 to 6 days</a:t>
            </a:r>
            <a:r>
              <a:rPr lang="en-US" sz="2800" dirty="0">
                <a:latin typeface="Segoe Condensed" panose="020B0606040200020203" pitchFamily="34" charset="0"/>
              </a:rPr>
              <a:t>. </a:t>
            </a:r>
          </a:p>
        </p:txBody>
      </p:sp>
      <p:sp>
        <p:nvSpPr>
          <p:cNvPr id="9" name="Text Placeholder 8"/>
          <p:cNvSpPr>
            <a:spLocks noGrp="1"/>
          </p:cNvSpPr>
          <p:nvPr>
            <p:ph type="body" sz="quarter" idx="21"/>
          </p:nvPr>
        </p:nvSpPr>
        <p:spPr>
          <a:xfrm>
            <a:off x="772522" y="4115864"/>
            <a:ext cx="6477364" cy="2155473"/>
          </a:xfrm>
        </p:spPr>
        <p:txBody>
          <a:bodyPr/>
          <a:lstStyle/>
          <a:p>
            <a:r>
              <a:rPr lang="en-US" sz="2800" dirty="0">
                <a:latin typeface="Segoe Condensed" panose="020B0606040200020203" pitchFamily="34" charset="0"/>
              </a:rPr>
              <a:t>Only </a:t>
            </a:r>
            <a:r>
              <a:rPr lang="en-US" sz="2800" b="1" dirty="0">
                <a:latin typeface="Segoe Condensed" panose="020B0606040200020203" pitchFamily="34" charset="0"/>
              </a:rPr>
              <a:t>2% of cases are severe</a:t>
            </a:r>
            <a:r>
              <a:rPr lang="en-US" sz="2800" dirty="0">
                <a:latin typeface="Segoe Condensed" panose="020B0606040200020203" pitchFamily="34" charset="0"/>
              </a:rPr>
              <a:t>, with 3 different complications: ocular (eye) disease, meningoencephalitis or haemorrhagic fever</a:t>
            </a:r>
          </a:p>
          <a:p>
            <a:endParaRPr lang="en-US" dirty="0">
              <a:latin typeface="Segoe Condensed" panose="020B0606040200020203" pitchFamily="34" charset="0"/>
            </a:endParaRPr>
          </a:p>
        </p:txBody>
      </p:sp>
      <p:sp>
        <p:nvSpPr>
          <p:cNvPr id="248835" name="Rectangle 3"/>
          <p:cNvSpPr>
            <a:spLocks noChangeArrowheads="1"/>
          </p:cNvSpPr>
          <p:nvPr/>
        </p:nvSpPr>
        <p:spPr bwMode="auto">
          <a:xfrm>
            <a:off x="1639015" y="1981200"/>
            <a:ext cx="891397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50000"/>
              </a:spcBef>
              <a:buClr>
                <a:srgbClr val="800000"/>
              </a:buClr>
              <a:buFont typeface="Arial Narrow" pitchFamily="34" charset="0"/>
              <a:buChar char="●"/>
              <a:defRPr sz="3000" b="1">
                <a:solidFill>
                  <a:srgbClr val="000066"/>
                </a:solidFill>
                <a:latin typeface="Arial Narrow" pitchFamily="34" charset="0"/>
                <a:cs typeface="Arial" pitchFamily="34" charset="0"/>
              </a:defRPr>
            </a:lvl1pPr>
            <a:lvl2pPr marL="742950" indent="-285750" algn="l">
              <a:spcBef>
                <a:spcPct val="40000"/>
              </a:spcBef>
              <a:buClr>
                <a:srgbClr val="800000"/>
              </a:buClr>
              <a:buFont typeface="Arial Narrow" pitchFamily="34" charset="0"/>
              <a:buChar char="●"/>
              <a:defRPr sz="2600" b="1">
                <a:solidFill>
                  <a:srgbClr val="000066"/>
                </a:solidFill>
                <a:latin typeface="Arial Narrow" pitchFamily="34" charset="0"/>
                <a:cs typeface="Arial" pitchFamily="34" charset="0"/>
              </a:defRPr>
            </a:lvl2pPr>
            <a:lvl3pPr marL="1143000" indent="-228600" algn="l">
              <a:spcBef>
                <a:spcPct val="40000"/>
              </a:spcBef>
              <a:buClr>
                <a:srgbClr val="800000"/>
              </a:buClr>
              <a:buFont typeface="Arial Narrow" pitchFamily="34" charset="0"/>
              <a:buChar char="●"/>
              <a:defRPr sz="2400">
                <a:solidFill>
                  <a:srgbClr val="000066"/>
                </a:solidFill>
                <a:latin typeface="Arial" pitchFamily="34" charset="0"/>
                <a:cs typeface="Arial" pitchFamily="34" charset="0"/>
              </a:defRPr>
            </a:lvl3pPr>
            <a:lvl4pPr marL="1600200" indent="-228600" algn="l">
              <a:spcBef>
                <a:spcPct val="40000"/>
              </a:spcBef>
              <a:buClr>
                <a:srgbClr val="800000"/>
              </a:buClr>
              <a:buFont typeface="Arial Narrow" pitchFamily="34" charset="0"/>
              <a:buChar char="●"/>
              <a:defRPr sz="2000">
                <a:solidFill>
                  <a:srgbClr val="000066"/>
                </a:solidFill>
                <a:latin typeface="Arial" pitchFamily="34" charset="0"/>
                <a:cs typeface="Arial" pitchFamily="34" charset="0"/>
              </a:defRPr>
            </a:lvl4pPr>
            <a:lvl5pPr marL="2057400" indent="-228600" algn="l">
              <a:spcBef>
                <a:spcPct val="40000"/>
              </a:spcBef>
              <a:buClr>
                <a:srgbClr val="800000"/>
              </a:buClr>
              <a:buFont typeface="Arial Narrow" pitchFamily="34" charset="0"/>
              <a:buChar char="●"/>
              <a:defRPr sz="2000">
                <a:solidFill>
                  <a:srgbClr val="000066"/>
                </a:solidFill>
                <a:latin typeface="Arial" pitchFamily="34" charset="0"/>
                <a:cs typeface="Arial" pitchFamily="34" charset="0"/>
              </a:defRPr>
            </a:lvl5pPr>
            <a:lvl6pPr marL="2514600" indent="-228600" fontAlgn="base">
              <a:spcBef>
                <a:spcPct val="40000"/>
              </a:spcBef>
              <a:spcAft>
                <a:spcPct val="0"/>
              </a:spcAft>
              <a:buClr>
                <a:srgbClr val="800000"/>
              </a:buClr>
              <a:buFont typeface="Arial Narrow" pitchFamily="34" charset="0"/>
              <a:buChar char="●"/>
              <a:defRPr sz="2000">
                <a:solidFill>
                  <a:srgbClr val="000066"/>
                </a:solidFill>
                <a:latin typeface="Arial" pitchFamily="34" charset="0"/>
                <a:cs typeface="Arial" pitchFamily="34" charset="0"/>
              </a:defRPr>
            </a:lvl6pPr>
            <a:lvl7pPr marL="2971800" indent="-228600" fontAlgn="base">
              <a:spcBef>
                <a:spcPct val="40000"/>
              </a:spcBef>
              <a:spcAft>
                <a:spcPct val="0"/>
              </a:spcAft>
              <a:buClr>
                <a:srgbClr val="800000"/>
              </a:buClr>
              <a:buFont typeface="Arial Narrow" pitchFamily="34" charset="0"/>
              <a:buChar char="●"/>
              <a:defRPr sz="2000">
                <a:solidFill>
                  <a:srgbClr val="000066"/>
                </a:solidFill>
                <a:latin typeface="Arial" pitchFamily="34" charset="0"/>
                <a:cs typeface="Arial" pitchFamily="34" charset="0"/>
              </a:defRPr>
            </a:lvl7pPr>
            <a:lvl8pPr marL="3429000" indent="-228600" fontAlgn="base">
              <a:spcBef>
                <a:spcPct val="40000"/>
              </a:spcBef>
              <a:spcAft>
                <a:spcPct val="0"/>
              </a:spcAft>
              <a:buClr>
                <a:srgbClr val="800000"/>
              </a:buClr>
              <a:buFont typeface="Arial Narrow" pitchFamily="34" charset="0"/>
              <a:buChar char="●"/>
              <a:defRPr sz="2000">
                <a:solidFill>
                  <a:srgbClr val="000066"/>
                </a:solidFill>
                <a:latin typeface="Arial" pitchFamily="34" charset="0"/>
                <a:cs typeface="Arial" pitchFamily="34" charset="0"/>
              </a:defRPr>
            </a:lvl8pPr>
            <a:lvl9pPr marL="3886200" indent="-228600" fontAlgn="base">
              <a:spcBef>
                <a:spcPct val="40000"/>
              </a:spcBef>
              <a:spcAft>
                <a:spcPct val="0"/>
              </a:spcAft>
              <a:buClr>
                <a:srgbClr val="800000"/>
              </a:buClr>
              <a:buFont typeface="Arial Narrow" pitchFamily="34" charset="0"/>
              <a:buChar char="●"/>
              <a:defRPr sz="2000">
                <a:solidFill>
                  <a:srgbClr val="000066"/>
                </a:solidFill>
                <a:latin typeface="Arial" pitchFamily="34" charset="0"/>
                <a:cs typeface="Arial" pitchFamily="34" charset="0"/>
              </a:defRPr>
            </a:lvl9pPr>
          </a:lstStyle>
          <a:p>
            <a:pPr eaLnBrk="1" hangingPunct="1"/>
            <a:endParaRPr lang="en-GB" altLang="en-US"/>
          </a:p>
        </p:txBody>
      </p:sp>
      <p:pic>
        <p:nvPicPr>
          <p:cNvPr id="8" name="Picture 7" descr="RVF_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270" y="3940505"/>
            <a:ext cx="3600000" cy="2431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241467" y="3678149"/>
            <a:ext cx="3102421" cy="261610"/>
          </a:xfrm>
          <a:prstGeom prst="rect">
            <a:avLst/>
          </a:prstGeom>
        </p:spPr>
        <p:txBody>
          <a:bodyPr wrap="square">
            <a:spAutoFit/>
          </a:bodyPr>
          <a:lstStyle/>
          <a:p>
            <a:pPr>
              <a:spcBef>
                <a:spcPct val="0"/>
              </a:spcBef>
              <a:buClrTx/>
              <a:buFontTx/>
              <a:buNone/>
            </a:pPr>
            <a:r>
              <a:rPr lang="en-US" altLang="en-US" sz="1100" dirty="0">
                <a:latin typeface="Segoe Condensed" panose="020B0606040200020203" pitchFamily="34" charset="0"/>
              </a:rPr>
              <a:t>Photo from </a:t>
            </a:r>
            <a:r>
              <a:rPr lang="en-US" altLang="en-US" sz="1100" dirty="0" err="1">
                <a:latin typeface="Segoe Condensed" panose="020B0606040200020203" pitchFamily="34" charset="0"/>
              </a:rPr>
              <a:t>Madani</a:t>
            </a:r>
            <a:r>
              <a:rPr lang="en-US" altLang="en-US" sz="1100" dirty="0">
                <a:latin typeface="Segoe Condensed" panose="020B0606040200020203" pitchFamily="34" charset="0"/>
              </a:rPr>
              <a:t> </a:t>
            </a:r>
            <a:r>
              <a:rPr lang="en-US" altLang="en-US" sz="1100" i="1" dirty="0">
                <a:latin typeface="Segoe Condensed" panose="020B0606040200020203" pitchFamily="34" charset="0"/>
              </a:rPr>
              <a:t>et al</a:t>
            </a:r>
            <a:r>
              <a:rPr lang="en-US" altLang="en-US" sz="1100" dirty="0">
                <a:latin typeface="Segoe Condensed" panose="020B0606040200020203" pitchFamily="34" charset="0"/>
              </a:rPr>
              <a:t>. CID, KSA, 2003.</a:t>
            </a:r>
          </a:p>
        </p:txBody>
      </p:sp>
    </p:spTree>
    <p:extLst>
      <p:ext uri="{BB962C8B-B14F-4D97-AF65-F5344CB8AC3E}">
        <p14:creationId xmlns:p14="http://schemas.microsoft.com/office/powerpoint/2010/main" val="142593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7502" y="24277"/>
            <a:ext cx="8836461" cy="899454"/>
          </a:xfrm>
        </p:spPr>
        <p:txBody>
          <a:bodyPr anchor="ctr"/>
          <a:lstStyle/>
          <a:p>
            <a:r>
              <a:rPr lang="en-GB" sz="3600" b="1" dirty="0">
                <a:latin typeface="Segoe Condensed" panose="020B0606040200020203" pitchFamily="34" charset="0"/>
              </a:rPr>
              <a:t>Clinical features of RVF disease</a:t>
            </a:r>
            <a:r>
              <a:rPr lang="en-US" sz="3600" b="1" dirty="0">
                <a:latin typeface="Segoe Condensed" panose="020B0606040200020203" pitchFamily="34" charset="0"/>
              </a:rPr>
              <a:t> - mild forms</a:t>
            </a:r>
          </a:p>
        </p:txBody>
      </p:sp>
      <p:sp>
        <p:nvSpPr>
          <p:cNvPr id="8" name="Text Placeholder 7"/>
          <p:cNvSpPr>
            <a:spLocks noGrp="1"/>
          </p:cNvSpPr>
          <p:nvPr>
            <p:ph type="body" sz="quarter" idx="10"/>
          </p:nvPr>
        </p:nvSpPr>
        <p:spPr>
          <a:xfrm>
            <a:off x="140628" y="1873045"/>
            <a:ext cx="7336804" cy="4381205"/>
          </a:xfrm>
        </p:spPr>
        <p:txBody>
          <a:bodyPr/>
          <a:lstStyle/>
          <a:p>
            <a:pPr fontAlgn="base"/>
            <a:r>
              <a:rPr lang="en-US" sz="2800" dirty="0">
                <a:latin typeface="Segoe Condensed" panose="020B0606040200020203" pitchFamily="34" charset="0"/>
              </a:rPr>
              <a:t>A feverish syndrome with sudden onset of flu-like fever, muscle pain, joint pain and headache.</a:t>
            </a:r>
          </a:p>
          <a:p>
            <a:pPr fontAlgn="base"/>
            <a:r>
              <a:rPr lang="en-US" sz="2800" dirty="0">
                <a:latin typeface="Segoe Condensed" panose="020B0606040200020203" pitchFamily="34" charset="0"/>
              </a:rPr>
              <a:t>Some patients develop neck stiffness, sensitivity to light, loss of appetite and vomiting; in these patients the disease,  in its early stages, may be mistaken for meningitis</a:t>
            </a:r>
          </a:p>
          <a:p>
            <a:pPr fontAlgn="base"/>
            <a:r>
              <a:rPr lang="en-US" sz="2800" dirty="0">
                <a:latin typeface="Segoe Condensed" panose="020B0606040200020203" pitchFamily="34" charset="0"/>
              </a:rPr>
              <a:t>The symptoms of RVF usually </a:t>
            </a:r>
            <a:r>
              <a:rPr lang="en-US" sz="2800" b="1" dirty="0">
                <a:latin typeface="Segoe Condensed" panose="020B0606040200020203" pitchFamily="34" charset="0"/>
              </a:rPr>
              <a:t>last from 4 to 7 days</a:t>
            </a:r>
            <a:r>
              <a:rPr lang="en-US" sz="2800" dirty="0">
                <a:latin typeface="Segoe Condensed" panose="020B0606040200020203" pitchFamily="34" charset="0"/>
              </a:rPr>
              <a:t>, after which time antibodies become detectable and the virus disappears from the blood. </a:t>
            </a:r>
          </a:p>
          <a:p>
            <a:endParaRPr lang="en-US" dirty="0">
              <a:latin typeface="Segoe Condensed" panose="020B0606040200020203" pitchFamily="34" charset="0"/>
            </a:endParaRPr>
          </a:p>
        </p:txBody>
      </p:sp>
      <p:pic>
        <p:nvPicPr>
          <p:cNvPr id="10" name="Picture Placeholder 4"/>
          <p:cNvPicPr>
            <a:picLocks noGrp="1" noChangeAspect="1"/>
          </p:cNvPicPr>
          <p:nvPr>
            <p:ph type="pic" sz="quarter" idx="11"/>
          </p:nvPr>
        </p:nvPicPr>
        <p:blipFill rotWithShape="1">
          <a:blip r:embed="rId2" cstate="print">
            <a:extLst>
              <a:ext uri="{28A0092B-C50C-407E-A947-70E740481C1C}">
                <a14:useLocalDpi xmlns:a14="http://schemas.microsoft.com/office/drawing/2010/main" val="0"/>
              </a:ext>
            </a:extLst>
          </a:blip>
          <a:srcRect t="-4950" r="5073" b="-1"/>
          <a:stretch/>
        </p:blipFill>
        <p:spPr>
          <a:xfrm>
            <a:off x="7624916" y="1554586"/>
            <a:ext cx="4414684" cy="4579086"/>
          </a:xfrm>
        </p:spPr>
      </p:pic>
    </p:spTree>
    <p:extLst>
      <p:ext uri="{BB962C8B-B14F-4D97-AF65-F5344CB8AC3E}">
        <p14:creationId xmlns:p14="http://schemas.microsoft.com/office/powerpoint/2010/main" val="137285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87501" y="24276"/>
            <a:ext cx="8904499" cy="946107"/>
          </a:xfrm>
        </p:spPr>
        <p:txBody>
          <a:bodyPr anchor="ctr"/>
          <a:lstStyle/>
          <a:p>
            <a:r>
              <a:rPr lang="en-US" sz="3600" b="1" dirty="0">
                <a:latin typeface="Segoe Condensed" panose="020B0606040200020203" pitchFamily="34" charset="0"/>
              </a:rPr>
              <a:t>Clinical features of RVF disease - severe forms</a:t>
            </a:r>
          </a:p>
        </p:txBody>
      </p:sp>
      <p:pic>
        <p:nvPicPr>
          <p:cNvPr id="15" name="Picture Placeholder 1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8140" r="8140"/>
          <a:stretch>
            <a:fillRect/>
          </a:stretch>
        </p:blipFill>
        <p:spPr>
          <a:xfrm>
            <a:off x="732731" y="1600201"/>
            <a:ext cx="2414587" cy="1924050"/>
          </a:xfrm>
        </p:spPr>
      </p:pic>
      <p:pic>
        <p:nvPicPr>
          <p:cNvPr id="16" name="Picture Placeholder 1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6432" r="6432"/>
          <a:stretch>
            <a:fillRect/>
          </a:stretch>
        </p:blipFill>
        <p:spPr>
          <a:xfrm>
            <a:off x="4909191" y="1571626"/>
            <a:ext cx="2414587" cy="1924050"/>
          </a:xfrm>
        </p:spPr>
      </p:pic>
      <p:sp>
        <p:nvSpPr>
          <p:cNvPr id="3" name="Text Placeholder 2"/>
          <p:cNvSpPr>
            <a:spLocks noGrp="1"/>
          </p:cNvSpPr>
          <p:nvPr>
            <p:ph type="body" sz="quarter" idx="14"/>
          </p:nvPr>
        </p:nvSpPr>
        <p:spPr>
          <a:xfrm>
            <a:off x="220863" y="3763729"/>
            <a:ext cx="3467100" cy="2812596"/>
          </a:xfrm>
        </p:spPr>
        <p:txBody>
          <a:bodyPr/>
          <a:lstStyle/>
          <a:p>
            <a:pPr marL="0" indent="0">
              <a:buNone/>
            </a:pPr>
            <a:r>
              <a:rPr lang="en-GB" sz="2400" b="1" dirty="0">
                <a:latin typeface="Segoe Condensed" panose="020B0606040200020203" pitchFamily="34" charset="0"/>
              </a:rPr>
              <a:t>Ocular form:</a:t>
            </a:r>
            <a:r>
              <a:rPr lang="en-GB" sz="2400" dirty="0">
                <a:latin typeface="Segoe Condensed" panose="020B0606040200020203" pitchFamily="34" charset="0"/>
              </a:rPr>
              <a:t>  lesions, blurred or decreased vision in the eyes occurring 1 to 3 weeks after first symptoms. </a:t>
            </a:r>
          </a:p>
        </p:txBody>
      </p:sp>
      <p:sp>
        <p:nvSpPr>
          <p:cNvPr id="10" name="Text Placeholder 9"/>
          <p:cNvSpPr>
            <a:spLocks noGrp="1"/>
          </p:cNvSpPr>
          <p:nvPr>
            <p:ph type="body" sz="quarter" idx="15"/>
          </p:nvPr>
        </p:nvSpPr>
        <p:spPr>
          <a:xfrm>
            <a:off x="4364432" y="3763729"/>
            <a:ext cx="3634580" cy="2812596"/>
          </a:xfrm>
        </p:spPr>
        <p:txBody>
          <a:bodyPr/>
          <a:lstStyle/>
          <a:p>
            <a:pPr marL="0" indent="0">
              <a:buNone/>
            </a:pPr>
            <a:r>
              <a:rPr lang="en-GB" sz="2400" b="1" dirty="0" err="1">
                <a:latin typeface="Segoe Condensed" panose="020B0606040200020203" pitchFamily="34" charset="0"/>
              </a:rPr>
              <a:t>Meningoencephalitic</a:t>
            </a:r>
            <a:r>
              <a:rPr lang="en-GB" sz="2400" b="1" dirty="0">
                <a:latin typeface="Segoe Condensed" panose="020B0606040200020203" pitchFamily="34" charset="0"/>
              </a:rPr>
              <a:t> form:</a:t>
            </a:r>
            <a:r>
              <a:rPr lang="en-GB" sz="2400" dirty="0">
                <a:latin typeface="Segoe Condensed" panose="020B0606040200020203" pitchFamily="34" charset="0"/>
              </a:rPr>
              <a:t>  intense headache, loss of memory, vertigo, hallucinations, confusion, coma convulsions, occurring 1 to 4 weeks after the first symptoms. </a:t>
            </a:r>
          </a:p>
        </p:txBody>
      </p:sp>
      <p:sp>
        <p:nvSpPr>
          <p:cNvPr id="11" name="Text Placeholder 10"/>
          <p:cNvSpPr>
            <a:spLocks noGrp="1"/>
          </p:cNvSpPr>
          <p:nvPr>
            <p:ph type="body" sz="quarter" idx="16"/>
          </p:nvPr>
        </p:nvSpPr>
        <p:spPr>
          <a:xfrm>
            <a:off x="8526662" y="3763729"/>
            <a:ext cx="3665338" cy="2812596"/>
          </a:xfrm>
        </p:spPr>
        <p:txBody>
          <a:bodyPr/>
          <a:lstStyle/>
          <a:p>
            <a:pPr marL="0" indent="0">
              <a:buNone/>
            </a:pPr>
            <a:r>
              <a:rPr lang="en-GB" sz="2400" b="1" dirty="0">
                <a:latin typeface="Segoe Condensed" panose="020B0606040200020203" pitchFamily="34" charset="0"/>
              </a:rPr>
              <a:t>Haemorrhagic fever form: </a:t>
            </a:r>
            <a:r>
              <a:rPr lang="en-GB" sz="2400" dirty="0">
                <a:latin typeface="Segoe Condensed" panose="020B0606040200020203" pitchFamily="34" charset="0"/>
              </a:rPr>
              <a:t>Initially evidence of severe liver impairment, such as jaundice; then signs of </a:t>
            </a:r>
            <a:r>
              <a:rPr lang="en-GB" sz="2400" dirty="0" err="1">
                <a:latin typeface="Segoe Condensed" panose="020B0606040200020203" pitchFamily="34" charset="0"/>
              </a:rPr>
              <a:t>hemorrhage</a:t>
            </a:r>
            <a:r>
              <a:rPr lang="en-GB" sz="2400" dirty="0">
                <a:latin typeface="Segoe Condensed" panose="020B0606040200020203" pitchFamily="34" charset="0"/>
              </a:rPr>
              <a:t> appear occurring 2 to 4 days after the onset of illness. </a:t>
            </a:r>
          </a:p>
          <a:p>
            <a:endParaRPr lang="en-GB" sz="2400" dirty="0">
              <a:latin typeface="Segoe Condensed" panose="020B0606040200020203" pitchFamily="34" charset="0"/>
            </a:endParaRPr>
          </a:p>
        </p:txBody>
      </p:sp>
      <p:sp>
        <p:nvSpPr>
          <p:cNvPr id="12" name="Rectangle 11"/>
          <p:cNvSpPr/>
          <p:nvPr/>
        </p:nvSpPr>
        <p:spPr>
          <a:xfrm>
            <a:off x="565471" y="1194342"/>
            <a:ext cx="2734247" cy="261610"/>
          </a:xfrm>
          <a:prstGeom prst="rect">
            <a:avLst/>
          </a:prstGeom>
        </p:spPr>
        <p:txBody>
          <a:bodyPr wrap="square">
            <a:spAutoFit/>
          </a:bodyPr>
          <a:lstStyle/>
          <a:p>
            <a:pPr>
              <a:spcBef>
                <a:spcPct val="0"/>
              </a:spcBef>
              <a:buClrTx/>
              <a:buFontTx/>
              <a:buNone/>
            </a:pPr>
            <a:r>
              <a:rPr lang="en-US" altLang="en-US" sz="1100" dirty="0">
                <a:latin typeface="Segoe Condensed" panose="020B0606040200020203" pitchFamily="34" charset="0"/>
              </a:rPr>
              <a:t>Photo from </a:t>
            </a:r>
            <a:r>
              <a:rPr lang="en-US" altLang="en-US" sz="1100" dirty="0" err="1">
                <a:latin typeface="Segoe Condensed" panose="020B0606040200020203" pitchFamily="34" charset="0"/>
              </a:rPr>
              <a:t>Madani</a:t>
            </a:r>
            <a:r>
              <a:rPr lang="en-US" altLang="en-US" sz="1100" dirty="0">
                <a:latin typeface="Segoe Condensed" panose="020B0606040200020203" pitchFamily="34" charset="0"/>
              </a:rPr>
              <a:t> </a:t>
            </a:r>
            <a:r>
              <a:rPr lang="en-US" altLang="en-US" sz="1100" i="1" dirty="0">
                <a:latin typeface="Segoe Condensed" panose="020B0606040200020203" pitchFamily="34" charset="0"/>
              </a:rPr>
              <a:t>et al</a:t>
            </a:r>
            <a:r>
              <a:rPr lang="en-US" altLang="en-US" sz="1100" dirty="0">
                <a:latin typeface="Segoe Condensed" panose="020B0606040200020203" pitchFamily="34" charset="0"/>
              </a:rPr>
              <a:t>. CID, 2003.</a:t>
            </a:r>
          </a:p>
        </p:txBody>
      </p:sp>
      <p:sp>
        <p:nvSpPr>
          <p:cNvPr id="13" name="Rectangle 12"/>
          <p:cNvSpPr/>
          <p:nvPr/>
        </p:nvSpPr>
        <p:spPr>
          <a:xfrm>
            <a:off x="4727573" y="1211244"/>
            <a:ext cx="2805755" cy="261610"/>
          </a:xfrm>
          <a:prstGeom prst="rect">
            <a:avLst/>
          </a:prstGeom>
        </p:spPr>
        <p:txBody>
          <a:bodyPr wrap="square">
            <a:spAutoFit/>
          </a:bodyPr>
          <a:lstStyle/>
          <a:p>
            <a:pPr algn="ctr">
              <a:spcBef>
                <a:spcPct val="0"/>
              </a:spcBef>
              <a:buClrTx/>
              <a:buFontTx/>
              <a:buNone/>
            </a:pPr>
            <a:r>
              <a:rPr lang="en-US" altLang="en-US" sz="1100" dirty="0">
                <a:latin typeface="Segoe Condensed" panose="020B0606040200020203" pitchFamily="34" charset="0"/>
              </a:rPr>
              <a:t>Photo by P. </a:t>
            </a:r>
            <a:r>
              <a:rPr lang="en-US" altLang="en-US" sz="1100" dirty="0" err="1">
                <a:latin typeface="Segoe Condensed" panose="020B0606040200020203" pitchFamily="34" charset="0"/>
              </a:rPr>
              <a:t>Formenty</a:t>
            </a:r>
            <a:r>
              <a:rPr lang="en-US" altLang="en-US" sz="1100" dirty="0">
                <a:latin typeface="Segoe Condensed" panose="020B0606040200020203" pitchFamily="34" charset="0"/>
              </a:rPr>
              <a:t> WHO, 2007.</a:t>
            </a:r>
          </a:p>
        </p:txBody>
      </p:sp>
      <p:sp>
        <p:nvSpPr>
          <p:cNvPr id="18" name="Rectangle 17"/>
          <p:cNvSpPr/>
          <p:nvPr/>
        </p:nvSpPr>
        <p:spPr>
          <a:xfrm>
            <a:off x="8740838" y="1178953"/>
            <a:ext cx="2917371" cy="261610"/>
          </a:xfrm>
          <a:prstGeom prst="rect">
            <a:avLst/>
          </a:prstGeom>
        </p:spPr>
        <p:txBody>
          <a:bodyPr wrap="square">
            <a:spAutoFit/>
          </a:bodyPr>
          <a:lstStyle/>
          <a:p>
            <a:pPr algn="ctr">
              <a:spcBef>
                <a:spcPct val="0"/>
              </a:spcBef>
              <a:buClrTx/>
              <a:buFontTx/>
              <a:buNone/>
            </a:pPr>
            <a:r>
              <a:rPr lang="en-US" altLang="en-US" sz="1100" dirty="0">
                <a:latin typeface="Segoe Condensed" panose="020B0606040200020203" pitchFamily="34" charset="0"/>
              </a:rPr>
              <a:t>Photo by P. </a:t>
            </a:r>
            <a:r>
              <a:rPr lang="en-US" altLang="en-US" sz="1100" dirty="0" err="1">
                <a:latin typeface="Segoe Condensed" panose="020B0606040200020203" pitchFamily="34" charset="0"/>
              </a:rPr>
              <a:t>Formenty</a:t>
            </a:r>
            <a:r>
              <a:rPr lang="en-US" altLang="en-US" sz="1100" dirty="0">
                <a:latin typeface="Segoe Condensed" panose="020B0606040200020203" pitchFamily="34" charset="0"/>
              </a:rPr>
              <a:t> WHO, 2007.</a:t>
            </a:r>
          </a:p>
        </p:txBody>
      </p:sp>
      <p:pic>
        <p:nvPicPr>
          <p:cNvPr id="14" name="Picture Placeholder 16"/>
          <p:cNvPicPr>
            <a:picLocks noChangeAspect="1"/>
          </p:cNvPicPr>
          <p:nvPr/>
        </p:nvPicPr>
        <p:blipFill rotWithShape="1">
          <a:blip r:embed="rId5">
            <a:extLst>
              <a:ext uri="{28A0092B-C50C-407E-A947-70E740481C1C}">
                <a14:useLocalDpi xmlns:a14="http://schemas.microsoft.com/office/drawing/2010/main" val="0"/>
              </a:ext>
            </a:extLst>
          </a:blip>
          <a:srcRect l="427" r="47511"/>
          <a:stretch/>
        </p:blipFill>
        <p:spPr>
          <a:xfrm>
            <a:off x="8944091" y="1494052"/>
            <a:ext cx="2510867" cy="2000768"/>
          </a:xfrm>
          <a:prstGeom prst="rect">
            <a:avLst/>
          </a:prstGeom>
          <a:solidFill>
            <a:schemeClr val="bg1"/>
          </a:solidFill>
          <a:ln w="38100" cap="flat" cmpd="sng" algn="ctr">
            <a:solidFill>
              <a:srgbClr val="C877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450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10f040ded58e065178bdf80e146c384b">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4475d58528efd6ae013c933b19e914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B2392F-3056-40F8-84E5-573F08997F0F}"/>
</file>

<file path=customXml/itemProps2.xml><?xml version="1.0" encoding="utf-8"?>
<ds:datastoreItem xmlns:ds="http://schemas.openxmlformats.org/officeDocument/2006/customXml" ds:itemID="{E9F18D0B-49C4-4E75-A245-1293360BDCC3}"/>
</file>

<file path=customXml/itemProps3.xml><?xml version="1.0" encoding="utf-8"?>
<ds:datastoreItem xmlns:ds="http://schemas.openxmlformats.org/officeDocument/2006/customXml" ds:itemID="{DC9D50C6-3F32-45A6-9C3F-608C18AD2678}"/>
</file>

<file path=docProps/app.xml><?xml version="1.0" encoding="utf-8"?>
<Properties xmlns="http://schemas.openxmlformats.org/officeDocument/2006/extended-properties" xmlns:vt="http://schemas.openxmlformats.org/officeDocument/2006/docPropsVTypes">
  <Template/>
  <TotalTime>7305</TotalTime>
  <Words>2283</Words>
  <Application>Microsoft Office PowerPoint</Application>
  <PresentationFormat>Widescreen</PresentationFormat>
  <Paragraphs>247</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Condensed</vt:lpstr>
      <vt:lpstr>Times New Roman</vt:lpstr>
      <vt:lpstr>Wingdings</vt:lpstr>
      <vt:lpstr>Office Theme</vt:lpstr>
      <vt:lpstr>PowerPoint Presentation</vt:lpstr>
      <vt:lpstr>Learning objectives</vt:lpstr>
      <vt:lpstr>Rift Valley fever disease</vt:lpstr>
      <vt:lpstr>Geographic distribution of Rift Valley fever</vt:lpstr>
      <vt:lpstr>Burden of Rift Valley fever </vt:lpstr>
      <vt:lpstr>Rift Valley fever transmission</vt:lpstr>
      <vt:lpstr>Clinical features of RVF disease in human</vt:lpstr>
      <vt:lpstr>Clinical features of RVF disease - mild forms</vt:lpstr>
      <vt:lpstr>Clinical features of RVF disease - severe forms</vt:lpstr>
      <vt:lpstr>Rift Valley fever - diagnosis </vt:lpstr>
      <vt:lpstr>Laboratory diagnosis of Rift Valley fever </vt:lpstr>
      <vt:lpstr>Rift Valley fever – intensive supportive care  </vt:lpstr>
      <vt:lpstr>Key components of RVF outbreak control</vt:lpstr>
      <vt:lpstr>General strategy to control RVF outbreaks</vt:lpstr>
      <vt:lpstr>Community engagement and awareness</vt:lpstr>
      <vt:lpstr>Reducing risk of animal-to-human transmission</vt:lpstr>
      <vt:lpstr>Reducing risk of mosquito-to-human transmission</vt:lpstr>
      <vt:lpstr>Control RVF outbreak in domestic animals</vt:lpstr>
      <vt:lpstr>Controlling infection in health-care settings</vt:lpstr>
      <vt:lpstr>Key Public Health challenges</vt:lpstr>
      <vt:lpstr>WHO information on Rift Valley fever</vt:lpstr>
      <vt:lpstr>Other resources on Rift Valley fever</vt:lpstr>
      <vt:lpstr>Key contact</vt:lpstr>
    </vt:vector>
  </TitlesOfParts>
  <Company>INDECOMM.LOCAL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Shailesh Shinde</dc:creator>
  <cp:lastModifiedBy>COSTA, Alejandro Javier</cp:lastModifiedBy>
  <cp:revision>709</cp:revision>
  <cp:lastPrinted>2018-04-27T09:52:59Z</cp:lastPrinted>
  <dcterms:created xsi:type="dcterms:W3CDTF">2017-02-03T06:25:29Z</dcterms:created>
  <dcterms:modified xsi:type="dcterms:W3CDTF">2025-11-12T06:27:43Z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y fmtid="{D5CDD505-2E9C-101B-9397-08002B2CF9AE}" pid="3" name="MediaServiceImageTags">
    <vt:lpwstr/>
  </property>
</Properties>
</file>