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6" r:id="rId5"/>
    <p:sldMasterId id="2147483698" r:id="rId6"/>
  </p:sldMasterIdLst>
  <p:notesMasterIdLst>
    <p:notesMasterId r:id="rId20"/>
  </p:notesMasterIdLst>
  <p:sldIdLst>
    <p:sldId id="267" r:id="rId7"/>
    <p:sldId id="2169" r:id="rId8"/>
    <p:sldId id="2136" r:id="rId9"/>
    <p:sldId id="2153" r:id="rId10"/>
    <p:sldId id="2155" r:id="rId11"/>
    <p:sldId id="2166" r:id="rId12"/>
    <p:sldId id="2151" r:id="rId13"/>
    <p:sldId id="2152" r:id="rId14"/>
    <p:sldId id="2168" r:id="rId15"/>
    <p:sldId id="2160" r:id="rId16"/>
    <p:sldId id="2161" r:id="rId17"/>
    <p:sldId id="2156" r:id="rId18"/>
    <p:sldId id="213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A6180E-A6C6-BCCB-40BB-1CE9B4CD7787}" name="LEGAND, Anaïs" initials="LA" userId="S::leganda@who.int::1db8eb7e-5fc5-4327-9744-1d6d650b8d2c" providerId="AD"/>
  <p188:author id="{533FF069-56F2-FA2A-A0E8-4A7246A2FEB9}" name="CLARY, Catherine Ann" initials="CC" userId="S::claryc@who.int::3b7ce470-50d8-43be-9bc4-9ea30b89fb8b" providerId="AD"/>
  <p188:author id="{7B7E3C6C-726E-7137-A4A9-A096CEE63AEC}" name="KIBANGOU, Emerencienne" initials="KE" userId="S::kibangoue@who.int::c5db9a4f-6c6f-4603-8f5c-44a08549fc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05423-9A50-469B-B390-55566B46956C}" v="3" dt="2025-11-11T17:39:35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31E35-8CB6-4BBF-9D91-173C892786C6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FC04C-080C-4FC5-BD45-ACAFF39F8B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40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Among the confirmed cases, </a:t>
            </a:r>
            <a:r>
              <a:rPr lang="en-US" b="1"/>
              <a:t>76.2%(n=250) </a:t>
            </a:r>
            <a:r>
              <a:rPr lang="en-US"/>
              <a:t>were reported in </a:t>
            </a:r>
            <a:r>
              <a:rPr lang="en-US" b="1"/>
              <a:t>rural areas</a:t>
            </a:r>
            <a:r>
              <a:rPr lang="en-US"/>
              <a:t>, while 23.8% (n=78) were reported in urban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6E2E3-638B-408D-BB1B-D86D7E1EC17A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48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99392"/>
            <a:ext cx="12192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44827"/>
            <a:ext cx="103632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62189"/>
            <a:ext cx="8534400" cy="79208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489848"/>
            <a:ext cx="12192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6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C00DE5-D6C4-4453-9FB6-84EB61F4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7953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68BD67-5475-42A8-A4B4-36BD4F06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5075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0"/>
            <a:ext cx="6815667" cy="48574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68760"/>
            <a:ext cx="4011084" cy="485740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7CBFF2-52EA-42FC-9E65-B906936D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16117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8194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6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B2DE76-B807-483C-A205-88E9D939A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50206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911425" y="1124747"/>
            <a:ext cx="10177131" cy="504055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EEBAC8-B1E0-4886-AB2D-153086C2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82075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low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F1B26-40E6-4CAE-8C6C-21FFFE4BD3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4EB5F-BBDF-43AA-B322-DBC2BE2869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F60A20-0281-4C43-BE27-B924D0E7ED17}"/>
              </a:ext>
            </a:extLst>
          </p:cNvPr>
          <p:cNvSpPr/>
          <p:nvPr userDrawn="1"/>
        </p:nvSpPr>
        <p:spPr>
          <a:xfrm>
            <a:off x="0" y="5877768"/>
            <a:ext cx="12192000" cy="980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3863AB-DB4E-4C36-8CA5-17ACC71D4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9FE2E9-EA17-4993-81DE-DC923447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30656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 no low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9025CA-D659-4F0E-B2BC-5670EA697D78}"/>
              </a:ext>
            </a:extLst>
          </p:cNvPr>
          <p:cNvSpPr/>
          <p:nvPr userDrawn="1"/>
        </p:nvSpPr>
        <p:spPr>
          <a:xfrm>
            <a:off x="0" y="5877768"/>
            <a:ext cx="12192000" cy="980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446E3-8C4A-42E7-BE9B-A20FE15EBB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Table Placeholder 5">
            <a:extLst>
              <a:ext uri="{FF2B5EF4-FFF2-40B4-BE49-F238E27FC236}">
                <a16:creationId xmlns:a16="http://schemas.microsoft.com/office/drawing/2014/main" id="{FA838B6A-6053-4332-A15B-E3F8897A070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911425" y="1124747"/>
            <a:ext cx="10177131" cy="504055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78A6AA-4739-4B5C-AD8B-DCA3F0FE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2442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ayout no lower bar with tab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9025CA-D659-4F0E-B2BC-5670EA697D78}"/>
              </a:ext>
            </a:extLst>
          </p:cNvPr>
          <p:cNvSpPr/>
          <p:nvPr userDrawn="1"/>
        </p:nvSpPr>
        <p:spPr>
          <a:xfrm>
            <a:off x="0" y="5877768"/>
            <a:ext cx="12192000" cy="980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446E3-8C4A-42E7-BE9B-A20FE15EBB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Table Placeholder 5">
            <a:extLst>
              <a:ext uri="{FF2B5EF4-FFF2-40B4-BE49-F238E27FC236}">
                <a16:creationId xmlns:a16="http://schemas.microsoft.com/office/drawing/2014/main" id="{FA838B6A-6053-4332-A15B-E3F8897A070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89463" y="2144684"/>
            <a:ext cx="10199094" cy="4020622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7CEFB6B-53C1-42B9-9BF3-642691AACD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1" y="1469880"/>
            <a:ext cx="10972800" cy="408794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67739B6-62DA-4225-8C3D-4F7FFB73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1125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309" y="44624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4CAB20-DFBA-4C8C-96F6-ED6B2E1D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290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arrow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45DB-BEFD-4107-922A-A2B91DA7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92B49-EFFB-4EF1-85ED-7BEBA829EF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A49CC-5D1D-4EB3-AEFB-0CAF5DA010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38319E-C55C-4C7D-9DE4-DF1608197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0334" y="1261954"/>
            <a:ext cx="7812066" cy="4759338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E41DED-08E3-4145-AA90-BC9385880CF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1" y="1261954"/>
            <a:ext cx="2997895" cy="4759338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736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A215F-E308-4485-BD7A-A7B7B5612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401B4-EA85-450A-9AD6-B22F81704C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4B0D1C-69A9-4DE5-A2EC-3AE23CBA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6432" y="1261953"/>
            <a:ext cx="5669535" cy="5365588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E36CC0-0CEE-4F7D-BD64-E12742EC33CD}"/>
              </a:ext>
            </a:extLst>
          </p:cNvPr>
          <p:cNvSpPr/>
          <p:nvPr userDrawn="1"/>
        </p:nvSpPr>
        <p:spPr>
          <a:xfrm>
            <a:off x="0" y="5877768"/>
            <a:ext cx="12192000" cy="980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8B041D-E134-4B62-A4BC-A12CE4E3589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46033" y="1261955"/>
            <a:ext cx="5669534" cy="1493945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CA7F43-0C57-4B08-B5FB-65BC8E5CFF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6033" y="2826645"/>
            <a:ext cx="5669534" cy="3800897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1F9657-5C8B-4EEF-A1B6-DCE30685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3" y="48210"/>
            <a:ext cx="1149993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00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hree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A215F-E308-4485-BD7A-A7B7B5612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401B4-EA85-450A-9AD6-B22F81704C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4B0D1C-69A9-4DE5-A2EC-3AE23CBA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6432" y="1670857"/>
            <a:ext cx="5669535" cy="4956683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E36CC0-0CEE-4F7D-BD64-E12742EC33CD}"/>
              </a:ext>
            </a:extLst>
          </p:cNvPr>
          <p:cNvSpPr/>
          <p:nvPr userDrawn="1"/>
        </p:nvSpPr>
        <p:spPr>
          <a:xfrm>
            <a:off x="0" y="5877768"/>
            <a:ext cx="12192000" cy="980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8B041D-E134-4B62-A4BC-A12CE4E3589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46033" y="1261955"/>
            <a:ext cx="5669534" cy="1817472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CA7F43-0C57-4B08-B5FB-65BC8E5CFF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6033" y="3150172"/>
            <a:ext cx="5669534" cy="3477370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1F9657-5C8B-4EEF-A1B6-DCE30685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3" y="48210"/>
            <a:ext cx="1149993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3B3A65B-C338-407C-869F-D257AB93E5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6432" y="1262063"/>
            <a:ext cx="5669533" cy="408794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54638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A215F-E308-4485-BD7A-A7B7B5612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401B4-EA85-450A-9AD6-B22F81704C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4B0D1C-69A9-4DE5-A2EC-3AE23CBA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6432" y="1262063"/>
            <a:ext cx="5669535" cy="5365477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E36CC0-0CEE-4F7D-BD64-E12742EC33CD}"/>
              </a:ext>
            </a:extLst>
          </p:cNvPr>
          <p:cNvSpPr/>
          <p:nvPr userDrawn="1"/>
        </p:nvSpPr>
        <p:spPr>
          <a:xfrm>
            <a:off x="0" y="5877768"/>
            <a:ext cx="12192000" cy="980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CA7F43-0C57-4B08-B5FB-65BC8E5CFF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6033" y="1262063"/>
            <a:ext cx="5669534" cy="5365479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1F9657-5C8B-4EEF-A1B6-DCE30685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3" y="48210"/>
            <a:ext cx="1149993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54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wo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A215F-E308-4485-BD7A-A7B7B5612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401B4-EA85-450A-9AD6-B22F81704C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4B0D1C-69A9-4DE5-A2EC-3AE23CBA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6432" y="1670857"/>
            <a:ext cx="5669535" cy="4956683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E36CC0-0CEE-4F7D-BD64-E12742EC33CD}"/>
              </a:ext>
            </a:extLst>
          </p:cNvPr>
          <p:cNvSpPr/>
          <p:nvPr userDrawn="1"/>
        </p:nvSpPr>
        <p:spPr>
          <a:xfrm>
            <a:off x="0" y="5877768"/>
            <a:ext cx="12192000" cy="980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CA7F43-0C57-4B08-B5FB-65BC8E5CFF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6033" y="1262063"/>
            <a:ext cx="5669534" cy="5365479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1F9657-5C8B-4EEF-A1B6-DCE30685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3" y="48210"/>
            <a:ext cx="1149993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3B3A65B-C338-407C-869F-D257AB93E5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6432" y="1262063"/>
            <a:ext cx="5669533" cy="408794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86602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F1B26-40E6-4CAE-8C6C-21FFFE4BD3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4EB5F-BBDF-43AA-B322-DBC2BE2869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F60A20-0281-4C43-BE27-B924D0E7ED17}"/>
              </a:ext>
            </a:extLst>
          </p:cNvPr>
          <p:cNvSpPr/>
          <p:nvPr userDrawn="1"/>
        </p:nvSpPr>
        <p:spPr>
          <a:xfrm>
            <a:off x="0" y="5877768"/>
            <a:ext cx="12192000" cy="980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3863AB-DB4E-4C36-8CA5-17ACC71D4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2228"/>
            <a:ext cx="10972800" cy="5202000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9FE2E9-EA17-4993-81DE-DC923447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2225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4A53-6176-EC2C-4242-85E31B0D5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1FA42-CC87-61D0-CDBE-32204B2A3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14BA7-00DE-6303-BAE8-0F32F8901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33D-B405-4503-B7D4-B2005829F9E1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A6C1F-AF5A-8160-B78F-E6FD6588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597EC-7DCF-5211-0E32-D6AE3CAF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D3D-4A58-4750-9BC3-9C67311C6D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102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2DC2-EE36-2FDB-DCA5-4B819BD0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1A6C2-BB66-ED89-FBFD-B852B7C60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91123-4CF1-63EF-D3B5-101D3D5F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33D-B405-4503-B7D4-B2005829F9E1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CA0D4-34A8-0D4F-2BD1-8F2F682D4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CA166-7DCE-6099-3CA4-1D960576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D3D-4A58-4750-9BC3-9C67311C6D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570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4D0FA-A496-7A91-900B-FD80A7A5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39C17-4940-D3AC-85AD-1F0DB7AF9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1A8E9-8FE3-8FCB-880B-F7E2A55F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33D-B405-4503-B7D4-B2005829F9E1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15E85-F8C2-EBFB-52CB-745F7F7E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289F4-7FE0-B5B6-643B-1881257D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D3D-4A58-4750-9BC3-9C67311C6D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055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17588-BC29-16D6-7BA4-70B66C74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BF8C7-97DF-F880-F2C7-BF12BF141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3F606-350B-1E4E-F9F8-A209B2DBA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6FCAE-3311-98BC-D227-9D068094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33D-B405-4503-B7D4-B2005829F9E1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00EBC-390C-E22C-FB8C-ECA2D6B9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2C720-D9E3-626E-CFC4-90A9FCD5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D3D-4A58-4750-9BC3-9C67311C6D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0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309" y="44624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FA2143-B3B9-4EC7-BC35-3ABFA6F9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4161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AB30-6699-707E-EAFD-79ED35FB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3448A-C798-C82E-93BE-6BD9B690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D1839-3355-18E0-485C-5DEC94239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36FC2-5524-7CC2-6328-16DAC684C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6362E-2A72-87DD-40F2-F23618E9A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8C05C-7401-F1F6-0E56-665C3F91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33D-B405-4503-B7D4-B2005829F9E1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DAFAA4-E096-0DBD-29D2-D516902B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60CA3-90DA-CC1B-E1C5-1781F4AB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D3D-4A58-4750-9BC3-9C67311C6D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392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C921-2A81-6FF3-B42F-7F999E97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B112D-C56D-3944-4EBB-FEC377F0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33D-B405-4503-B7D4-B2005829F9E1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F4811-981B-E79C-A6CB-2C75DBE1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91496-05F4-6733-361B-2C221F04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D3D-4A58-4750-9BC3-9C67311C6D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954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F0132-CEF6-7750-44BF-A60574A5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33D-B405-4503-B7D4-B2005829F9E1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AC888-D2F0-273D-8D6E-57C4F97F8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71EC2-7936-1635-F4BD-6503974F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D3D-4A58-4750-9BC3-9C67311C6D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26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2322-7FB1-CFFF-1B2E-4FFB55D31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A5AD8-41C3-E80F-389E-138ACE176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8C792-C393-3EA6-DAEF-DA30DCE85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5D40C-E42D-76FA-B648-01ED158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33D-B405-4503-B7D4-B2005829F9E1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8B274-EF60-7738-A225-F5F9CA97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015BA-25C4-FE34-1A87-2D33610E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D3D-4A58-4750-9BC3-9C67311C6D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044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62B80-F93A-96CD-B4FA-2F4E5830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9D5656-567D-3E24-EBA1-1A9CD45F9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CB200-EB90-969D-057C-934D4ED46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76E02-1080-28A8-7AA5-F8A7FBC2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33D-B405-4503-B7D4-B2005829F9E1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76471-C25C-9933-CB02-D03A6666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C6407-44CA-250E-2D25-42B06B2F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D3D-4A58-4750-9BC3-9C67311C6D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925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7F883-A76F-CD39-5CA1-B437BE49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21099-BB13-7D1D-EE84-9151F746B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2BC88-881C-1BBC-A8FF-ED68A394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33D-B405-4503-B7D4-B2005829F9E1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F0203-2BD2-9837-F5C1-341597C2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4AF97-A928-18D0-846A-12C1A8E7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D3D-4A58-4750-9BC3-9C67311C6D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359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673A7D-C8BA-E218-C0BB-D7992D09B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6F6C9-3D0D-C90F-AD07-4A9A615AE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56F13-F67E-FA8E-4098-26BC0DDD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33D-B405-4503-B7D4-B2005829F9E1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CB8F5-02F6-CD8D-C8E8-6665A571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DF569-65F6-073C-14D2-33A87D3A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D3D-4A58-4750-9BC3-9C67311C6D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14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91" y="116632"/>
            <a:ext cx="109728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62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99392"/>
            <a:ext cx="12192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44825"/>
            <a:ext cx="103632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62189"/>
            <a:ext cx="8534400" cy="7920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489848"/>
            <a:ext cx="12192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92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0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+ Legend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9035"/>
            <a:ext cx="10972800" cy="4525963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309" y="44624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54253E-E317-4374-BAC4-6FB2A0F0ED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872216" y="1508760"/>
            <a:ext cx="1191221" cy="221863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F30AE5-142E-4C25-87BA-B8565844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19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90D7C2AD-493A-4C47-ABBD-EC8239634CAE}" type="datetime4">
              <a:rPr lang="en-GB" smtClean="0">
                <a:solidFill>
                  <a:prstClr val="white"/>
                </a:solidFill>
              </a:rPr>
              <a:t>12 November 2025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70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A88359C6-2025-4DF2-A477-99D3D8EBB379}" type="datetime4">
              <a:rPr lang="en-GB" smtClean="0">
                <a:solidFill>
                  <a:prstClr val="white"/>
                </a:solidFill>
              </a:rPr>
              <a:t>12 November 2025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84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F4E3455A-D1ED-448C-BD00-1F5E0004BA66}" type="datetime4">
              <a:rPr lang="en-GB" smtClean="0">
                <a:solidFill>
                  <a:prstClr val="white"/>
                </a:solidFill>
              </a:rPr>
              <a:t>12 November 2025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46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F78EA4B7-7709-4C88-B880-1F1E27DB0240}" type="datetime4">
              <a:rPr lang="en-GB" smtClean="0">
                <a:solidFill>
                  <a:prstClr val="white"/>
                </a:solidFill>
              </a:rPr>
              <a:t>12 November 2025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31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59008" cy="779686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0"/>
            <a:ext cx="6815667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268760"/>
            <a:ext cx="4011084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7E9F40-EADC-4E12-B24F-D6AF7A16248A}" type="datetime4">
              <a:rPr lang="en-GB" smtClean="0">
                <a:solidFill>
                  <a:prstClr val="white"/>
                </a:solidFill>
              </a:rPr>
              <a:t>12 November 2025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5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3B4A2829-3290-4D08-BECF-7ECC0580333F}" type="datetime4">
              <a:rPr lang="en-GB" smtClean="0">
                <a:solidFill>
                  <a:prstClr val="white"/>
                </a:solidFill>
              </a:rPr>
              <a:t>12 November 2025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32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9EC0F93F-3BC1-4857-87D3-4AF89B93C5E3}" type="datetime4">
              <a:rPr lang="en-GB" smtClean="0">
                <a:solidFill>
                  <a:prstClr val="white"/>
                </a:solidFill>
              </a:rPr>
              <a:t>12 November 2025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1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3333"/>
            <a:ext cx="10972800" cy="4747852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309" y="44624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AC0E46-F1A5-4422-A5E2-124A22C1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57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6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0E7B5A-8A94-4419-B81A-97E029AE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91" y="116632"/>
            <a:ext cx="11258218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51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BAC482-A8EE-46B0-8692-517A742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5978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9898"/>
            <a:ext cx="10972800" cy="1828797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11565"/>
            <a:ext cx="10972800" cy="2514601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26C164-E959-4FFE-83BE-0B5745E9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412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9819" y="60212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7384"/>
            <a:ext cx="12192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066231" y="6150625"/>
            <a:ext cx="2515543" cy="527387"/>
            <a:chOff x="5525840" y="3530278"/>
            <a:chExt cx="1886657" cy="527387"/>
          </a:xfrm>
        </p:grpSpPr>
        <p:sp>
          <p:nvSpPr>
            <p:cNvPr id="10" name="TextBox 9"/>
            <p:cNvSpPr txBox="1"/>
            <p:nvPr/>
          </p:nvSpPr>
          <p:spPr>
            <a:xfrm>
              <a:off x="5540240" y="3530278"/>
              <a:ext cx="18722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750" cap="all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525840" y="3618320"/>
              <a:ext cx="1879457" cy="439345"/>
              <a:chOff x="5525840" y="3618320"/>
              <a:chExt cx="1879457" cy="43934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494240" y="3838374"/>
                <a:ext cx="889168" cy="219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825" spc="-6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25840" y="3618320"/>
                <a:ext cx="187945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500" b="1" cap="all" spc="-6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-12288" y="6021288"/>
            <a:ext cx="12204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</a:lstStyle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D29B7D-47C4-4640-9003-C8A639EDE5B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26" y="6075164"/>
            <a:ext cx="2033847" cy="62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3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685800" rtl="0" eaLnBrk="1" latinLnBrk="0" hangingPunct="1">
        <a:spcBef>
          <a:spcPct val="0"/>
        </a:spcBef>
        <a:buNone/>
        <a:defRPr sz="33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AA70C-0BEF-B6B4-7246-B18BA743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82611-B56E-0459-54FE-5D69B36DE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B8069-97E0-8E22-4E7C-94705CEE7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94B33D-B405-4503-B7D4-B2005829F9E1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E903A-1673-E7C5-C7B3-DB2F7CAA6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F2347-6288-3672-85F4-D3A4DA207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FB0D3D-4A58-4750-9BC3-9C67311C6D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8801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9066230" y="6150623"/>
            <a:ext cx="2515543" cy="569706"/>
            <a:chOff x="5525840" y="3530278"/>
            <a:chExt cx="1886657" cy="56970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cap="all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2" name="TextBox 11"/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spc="-8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cap="all" spc="-8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12288" y="6021288"/>
            <a:ext cx="12204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3DD2791-92B5-44F2-B590-70572E90428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096000"/>
            <a:ext cx="2285530" cy="699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0F70AC7-9734-61EB-0801-D274CF388409}"/>
              </a:ext>
            </a:extLst>
          </p:cNvPr>
          <p:cNvGrpSpPr/>
          <p:nvPr userDrawn="1"/>
        </p:nvGrpSpPr>
        <p:grpSpPr>
          <a:xfrm>
            <a:off x="0" y="-27384"/>
            <a:ext cx="12192000" cy="1196817"/>
            <a:chOff x="0" y="-27384"/>
            <a:chExt cx="12192000" cy="1196817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-27384"/>
              <a:ext cx="12192000" cy="1196817"/>
            </a:xfrm>
            <a:prstGeom prst="rect">
              <a:avLst/>
            </a:prstGeom>
            <a:solidFill>
              <a:srgbClr val="1E7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4426553-12B5-4B63-8594-CFED3263F8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1338" y="114332"/>
              <a:ext cx="693576" cy="59243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D0BBC0C-8B4C-4790-908D-0CB0E8DEA5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9052" y="171467"/>
              <a:ext cx="902286" cy="530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79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04BBFF-E2EA-479A-9CBA-A38EED6C44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26" y="6075164"/>
            <a:ext cx="2033847" cy="6225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026A627-714D-55D9-0093-CF952772D78B}"/>
              </a:ext>
            </a:extLst>
          </p:cNvPr>
          <p:cNvSpPr txBox="1">
            <a:spLocks/>
          </p:cNvSpPr>
          <p:nvPr/>
        </p:nvSpPr>
        <p:spPr>
          <a:xfrm>
            <a:off x="843346" y="1964897"/>
            <a:ext cx="11348654" cy="23438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 panose="020B0606040200020203" pitchFamily="34" charset="0"/>
                <a:ea typeface="+mj-ea"/>
                <a:cs typeface="+mj-cs"/>
              </a:rPr>
              <a:t>Overview of the Rift Valley fever (RVF) situation in Senegal and Mauritania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>
              <a:ln>
                <a:noFill/>
              </a:ln>
              <a:solidFill>
                <a:srgbClr val="1E7FB8"/>
              </a:solidFill>
              <a:effectLst/>
              <a:uLnTx/>
              <a:uFillTx/>
              <a:latin typeface="Segoe Condensed" panose="020B0606040200020203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1E7FB8"/>
              </a:solidFill>
              <a:effectLst/>
              <a:uLnTx/>
              <a:uFillTx/>
              <a:latin typeface="Segoe Condensed" panose="020B0606040200020203" pitchFamily="34" charset="0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6E887-925D-B478-9CE4-369ED212DF8F}"/>
              </a:ext>
            </a:extLst>
          </p:cNvPr>
          <p:cNvSpPr/>
          <p:nvPr/>
        </p:nvSpPr>
        <p:spPr>
          <a:xfrm>
            <a:off x="2919012" y="3797565"/>
            <a:ext cx="5795318" cy="6788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E7FB8"/>
              </a:solidFill>
              <a:effectLst/>
              <a:uLnTx/>
              <a:uFillTx/>
              <a:latin typeface="Segoe Condense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E7FB8"/>
              </a:solidFill>
              <a:effectLst/>
              <a:uLnTx/>
              <a:uFillTx/>
              <a:latin typeface="Segoe Condense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E7FB8"/>
              </a:solidFill>
              <a:effectLst/>
              <a:uLnTx/>
              <a:uFillTx/>
              <a:latin typeface="Segoe Condense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Data as of </a:t>
            </a:r>
            <a:r>
              <a:rPr lang="en-GB" sz="2400" b="1">
                <a:solidFill>
                  <a:srgbClr val="1E7FB8"/>
                </a:solidFill>
                <a:latin typeface="Segoe Condensed"/>
              </a:rPr>
              <a:t>9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 November 2025 – Epi Week 4</a:t>
            </a:r>
            <a:r>
              <a:rPr lang="en-GB" sz="2400" b="1">
                <a:solidFill>
                  <a:srgbClr val="1E7FB8"/>
                </a:solidFill>
                <a:latin typeface="Segoe Condensed"/>
              </a:rPr>
              <a:t>5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*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E7FB8"/>
              </a:solidFill>
              <a:effectLst/>
              <a:uLnTx/>
              <a:uFillTx/>
              <a:latin typeface="Segoe Condensed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E7FB8"/>
              </a:solidFill>
              <a:effectLst/>
              <a:uLnTx/>
              <a:uFillTx/>
              <a:latin typeface="Segoe Condensed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E7FB8"/>
              </a:solidFill>
              <a:effectLst/>
              <a:uLnTx/>
              <a:uFillTx/>
              <a:latin typeface="Segoe Condensed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E7FB8"/>
              </a:solidFill>
              <a:effectLst/>
              <a:highlight>
                <a:srgbClr val="FFFF00"/>
              </a:highlight>
              <a:uLnTx/>
              <a:uFillTx/>
              <a:latin typeface="Segoe Condensed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1E7FB8"/>
              </a:solidFill>
              <a:effectLst/>
              <a:uLnTx/>
              <a:uFillTx/>
              <a:latin typeface="Segoe Condensed"/>
              <a:ea typeface="Calibri"/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2B2BD55-5DA3-1F50-121A-F244D3F97BE8}"/>
              </a:ext>
            </a:extLst>
          </p:cNvPr>
          <p:cNvSpPr txBox="1"/>
          <p:nvPr/>
        </p:nvSpPr>
        <p:spPr>
          <a:xfrm>
            <a:off x="952574" y="5343700"/>
            <a:ext cx="99656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Sources : Ministry of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Health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,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Senegal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, Ministry of Agriculture,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Senegal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, Ministry of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Health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Mauritania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, WHO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Senegal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 Country Office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Sitreps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1E7FB8"/>
              </a:solidFill>
              <a:effectLst/>
              <a:uLnTx/>
              <a:uFillTx/>
              <a:latin typeface="Segoe Condensed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52BCB-2301-6B7B-51EA-A3B60638692D}"/>
              </a:ext>
            </a:extLst>
          </p:cNvPr>
          <p:cNvSpPr txBox="1"/>
          <p:nvPr/>
        </p:nvSpPr>
        <p:spPr>
          <a:xfrm>
            <a:off x="957648" y="5035378"/>
            <a:ext cx="1059591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*Trend analyses performed on complete data through W44 (2 November 2025). More recent figures are provided when possible. </a:t>
            </a:r>
          </a:p>
        </p:txBody>
      </p:sp>
    </p:spTree>
    <p:extLst>
      <p:ext uri="{BB962C8B-B14F-4D97-AF65-F5344CB8AC3E}">
        <p14:creationId xmlns:p14="http://schemas.microsoft.com/office/powerpoint/2010/main" val="67206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9A5FC15-1618-E026-3210-A6D01D53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 anchor="ctr">
            <a:normAutofit/>
          </a:bodyPr>
          <a:lstStyle/>
          <a:p>
            <a:r>
              <a:rPr lang="fr-FR"/>
              <a:t>Public Health Actions - </a:t>
            </a:r>
            <a:r>
              <a:rPr lang="fr-FR" err="1"/>
              <a:t>Senegal</a:t>
            </a: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5BBF2D-0AFD-6459-CFE8-0EC3A447BEFC}"/>
              </a:ext>
            </a:extLst>
          </p:cNvPr>
          <p:cNvSpPr/>
          <p:nvPr/>
        </p:nvSpPr>
        <p:spPr>
          <a:xfrm>
            <a:off x="292393" y="1193900"/>
            <a:ext cx="5603969" cy="4768650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Coordination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PHEOC activated and national and regional IMSTs established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Update of the national response plan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Meeting of the One Health TWG of the national High Health Security Council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Surveillance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Active case search and investigations are ongoing in the affected regions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Deployment of SURGE teams in Saint Louis, Louga and Matam regions with WHO support.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Deployment of national entomologists in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Tambacounda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Kaffrine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 and Diourbel regions;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Briefing of surveillance FPs on the RVF DHIS 2 tracker 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Laboratory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Deployment of mobile laboratories from the National  Laboratory Directorate, IPD, IRESSEF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3EF277-AF20-BBC3-32C4-6D05889A00A2}"/>
              </a:ext>
            </a:extLst>
          </p:cNvPr>
          <p:cNvSpPr/>
          <p:nvPr/>
        </p:nvSpPr>
        <p:spPr>
          <a:xfrm>
            <a:off x="6298142" y="1191491"/>
            <a:ext cx="5601465" cy="4769469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Clinical care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Condensed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Clinical management of severe cases in hospitals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Home-based care for mild cases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Vector control activities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Spraying of animals and treatment of watering ponds by regional livestock brigades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Distribution of mosquito nets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RCCE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Community sensitization (households, markets)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 Broadcast of sensitization messages through local radios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Logistics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Procurement of medical equipment and supplies (mosquito nets, drugs,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etc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) with WHO support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Animal health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Surveillance and testing of herds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Peri-focal vaccination of animal to limit spread to unaffected herds.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6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9A5FC15-1618-E026-3210-A6D01D53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 anchor="ctr">
            <a:normAutofit/>
          </a:bodyPr>
          <a:lstStyle/>
          <a:p>
            <a:r>
              <a:rPr lang="fr-FR"/>
              <a:t>Public Health Actions - </a:t>
            </a:r>
            <a:r>
              <a:rPr lang="fr-FR" err="1"/>
              <a:t>Mauritania</a:t>
            </a: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5BBF2D-0AFD-6459-CFE8-0EC3A447BEFC}"/>
              </a:ext>
            </a:extLst>
          </p:cNvPr>
          <p:cNvSpPr/>
          <p:nvPr/>
        </p:nvSpPr>
        <p:spPr>
          <a:xfrm>
            <a:off x="127140" y="1195831"/>
            <a:ext cx="5581127" cy="4757624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C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oordination</a:t>
            </a:r>
          </a:p>
          <a:p>
            <a:pPr marL="518795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Coordination meetings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held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with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the participation of the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Ministries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of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Health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, Ministry of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Livestock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, and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partners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. </a:t>
            </a:r>
          </a:p>
          <a:p>
            <a:pPr marL="518795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Regular meetings of the One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Health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national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committee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and One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Health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committees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in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affected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regions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and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moughataas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,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coordinated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by administrative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authorities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. </a:t>
            </a:r>
          </a:p>
          <a:p>
            <a:pPr marL="518795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Response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plan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developped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. .</a:t>
            </a:r>
          </a:p>
          <a:p>
            <a:pPr marL="518795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Mobilisation of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partners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(CDC, FAO). </a:t>
            </a:r>
            <a:endParaRPr kumimoji="0" lang="fr-FR" altLang="fr-F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/>
              <a:ea typeface="Segoe UI Symbo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Surveillance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Enhanced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epidemiological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surveillance in high-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risk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areas (active case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search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, investigations)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Segoe UI"/>
              </a:rPr>
              <a:t>2-day field deployment of 4 joint teams to support  in-depth investigations of RVF and diphtheria outbreaks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Laboratory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Laboratory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confirmation of cases by PCR at the National Institute of Public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Health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</a:t>
            </a:r>
            <a:r>
              <a:rPr kumimoji="0" lang="fr-FR" alt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Reserach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Segoe UI Symbol"/>
                <a:cs typeface="+mn-cs"/>
              </a:rPr>
              <a:t> (INRSP)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/>
              <a:ea typeface="Segoe UI Symbol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3EF277-AF20-BBC3-32C4-6D05889A00A2}"/>
              </a:ext>
            </a:extLst>
          </p:cNvPr>
          <p:cNvSpPr/>
          <p:nvPr/>
        </p:nvSpPr>
        <p:spPr>
          <a:xfrm>
            <a:off x="6307323" y="1194890"/>
            <a:ext cx="5589641" cy="4765047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Case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Isolation and clinical management of severe cases in regional hospitals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Ongoing deployment of 3 EMT members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RCCE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Community sensitization ongoing in the affected districts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Animal health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Issue of vigilance circulars for private veterinarians and meat inspectors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Arial"/>
              </a:rPr>
              <a:t>Distribution of batches of pharmaceutical products, vector control products and personal protective equipment in affected regions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Arial"/>
              </a:rPr>
              <a:t>Distribution of  communication materials (posters, leaflets)  at regional level to support local awareness-raising efforts.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4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9A5FC15-1618-E026-3210-A6D01D53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 anchor="ctr">
            <a:normAutofit/>
          </a:bodyPr>
          <a:lstStyle/>
          <a:p>
            <a:r>
              <a:rPr lang="fr-FR"/>
              <a:t>Public Health Actions – WHO support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5BBF2D-0AFD-6459-CFE8-0EC3A447BEFC}"/>
              </a:ext>
            </a:extLst>
          </p:cNvPr>
          <p:cNvSpPr/>
          <p:nvPr/>
        </p:nvSpPr>
        <p:spPr>
          <a:xfrm>
            <a:off x="270887" y="1296558"/>
            <a:ext cx="11650225" cy="4548891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Condense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Condense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Condensed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Aptos" panose="020B0004020202020204" pitchFamily="34" charset="0"/>
                <a:cs typeface="Aptos" panose="020B0004020202020204" pitchFamily="34" charset="0"/>
              </a:rPr>
              <a:t>In both countries the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Aptos" panose="020B0004020202020204" pitchFamily="34" charset="0"/>
                <a:cs typeface="Aptos" panose="020B0004020202020204" pitchFamily="34" charset="0"/>
              </a:rPr>
              <a:t>Incident Management System activated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Aptos" panose="020B0004020202020204" pitchFamily="34" charset="0"/>
                <a:cs typeface="Aptos" panose="020B0004020202020204" pitchFamily="34" charset="0"/>
              </a:rPr>
              <a:t>, supported by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Aptos" panose="020B0004020202020204" pitchFamily="34" charset="0"/>
                <a:cs typeface="Aptos" panose="020B0004020202020204" pitchFamily="34" charset="0"/>
              </a:rPr>
              <a:t>a joint WHO HQ and AFRO IMST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Aptos" panose="020B0004020202020204" pitchFamily="34" charset="0"/>
                <a:cs typeface="Aptos" panose="020B0004020202020204" pitchFamily="34" charset="0"/>
              </a:rPr>
              <a:t>. Event graded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Aptos" panose="020B0004020202020204" pitchFamily="34" charset="0"/>
                <a:cs typeface="Aptos" panose="020B0004020202020204" pitchFamily="34" charset="0"/>
              </a:rPr>
              <a:t>Grade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Aptos" panose="020B0004020202020204" pitchFamily="34" charset="0"/>
                <a:cs typeface="Aptos" panose="020B0004020202020204" pitchFamily="34" charset="0"/>
              </a:rPr>
              <a:t> on 13 October, and a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Aptos" panose="020B0004020202020204" pitchFamily="34" charset="0"/>
                <a:cs typeface="Aptos" panose="020B0004020202020204" pitchFamily="34" charset="0"/>
              </a:rPr>
              <a:t>CFE request approved on 20 October.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mbria"/>
                <a:cs typeface="Times New Roman"/>
              </a:rPr>
              <a:t> In both country, focus on 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mbria"/>
                <a:cs typeface="Times New Roman"/>
              </a:rPr>
              <a:t>Support surveillance activities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mbria"/>
                <a:cs typeface="Times New Roman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mbria"/>
                <a:cs typeface="Times New Roman"/>
              </a:rPr>
              <a:t>and expand diagnostic capacities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mbria"/>
                <a:cs typeface="Times New Roman"/>
              </a:rPr>
              <a:t> at district level (including trainings) in human and animal health sectors.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mbria"/>
                <a:cs typeface="Times New Roman"/>
              </a:rPr>
              <a:t>Scale up RCCE efforts significantly to focus on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mbria"/>
                <a:cs typeface="Times New Roman"/>
              </a:rPr>
              <a:t>meaningful engagement with the most affected groups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mbria"/>
                <a:cs typeface="Times New Roman"/>
              </a:rPr>
              <a:t> (e.g. herders, slaughterhouse workers) to raise awareness of transmission risks, preventive measures, care pathways, and access to trustworthy information.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mbria"/>
                <a:cs typeface="Times New Roman"/>
              </a:rPr>
              <a:t>Organize targeted training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mbria"/>
                <a:cs typeface="Times New Roman"/>
              </a:rPr>
              <a:t> for healthcare worker, community health care workers and community-based animal health workers on RVF awareness and preventive measures, zoonotic and vector risks, case recognition and management as well as community engagement best practices.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mbria"/>
                <a:cs typeface="Times New Roman"/>
              </a:rPr>
              <a:t>Improve capacities for clinical care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mbria"/>
                <a:cs typeface="Times New Roman"/>
              </a:rPr>
              <a:t> for severe patients through training, provision of supplies, and surge capacity as required.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/>
              <a:ea typeface="Calibri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Procure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 and distribute medical, IPC and laboratory supplies based on country needs.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Continue supporting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investigation of transmission patterns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, including examination of malaria circulation as well dual mapping of the human and animal outbreaks.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Scale up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vector-control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activities, for RVF but also importantly against malaria and dengue.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Continue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partner coordination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 efforts with FAO, WOAH and other key operational partners and sectors.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Condensed"/>
              <a:ea typeface="Cambria" panose="02040503050406030204" pitchFamily="18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Condensed"/>
              <a:ea typeface="Cambria" panose="02040503050406030204" pitchFamily="18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Condense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075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DBF19C-E6D4-4588-94C9-518BEBACE2AD}"/>
              </a:ext>
            </a:extLst>
          </p:cNvPr>
          <p:cNvSpPr/>
          <p:nvPr/>
        </p:nvSpPr>
        <p:spPr>
          <a:xfrm>
            <a:off x="0" y="4388395"/>
            <a:ext cx="12192000" cy="1634053"/>
          </a:xfrm>
          <a:prstGeom prst="rect">
            <a:avLst/>
          </a:prstGeom>
          <a:solidFill>
            <a:srgbClr val="1E7FB8"/>
          </a:solidFill>
          <a:ln>
            <a:solidFill>
              <a:srgbClr val="1E7F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004F6-85E5-40AE-BF53-80D69A4D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4380A-2D4B-417A-AA49-5D7EC6793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Your feedback is most welcomed!</a:t>
            </a:r>
          </a:p>
          <a:p>
            <a:endParaRPr lang="en-GB"/>
          </a:p>
          <a:p>
            <a:r>
              <a:rPr lang="en-GB"/>
              <a:t>Thank you!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480D0-AE5D-4693-ACBF-7798BA5A17FE}"/>
              </a:ext>
            </a:extLst>
          </p:cNvPr>
          <p:cNvSpPr txBox="1"/>
          <p:nvPr/>
        </p:nvSpPr>
        <p:spPr>
          <a:xfrm>
            <a:off x="0" y="-63797"/>
            <a:ext cx="12192000" cy="4452192"/>
          </a:xfrm>
          <a:prstGeom prst="rect">
            <a:avLst/>
          </a:prstGeom>
          <a:solidFill>
            <a:srgbClr val="1E7FB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E1ED2-6E8E-4913-A6C2-A1CBE7977053}"/>
              </a:ext>
            </a:extLst>
          </p:cNvPr>
          <p:cNvSpPr txBox="1"/>
          <p:nvPr/>
        </p:nvSpPr>
        <p:spPr>
          <a:xfrm>
            <a:off x="1719427" y="1234177"/>
            <a:ext cx="80867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Condensed" panose="020B0606040200020203" pitchFamily="34" charset="0"/>
                <a:ea typeface="+mn-ea"/>
                <a:cs typeface="+mn-cs"/>
              </a:rPr>
              <a:t>Thank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47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9C010-7D51-2EE0-A2D6-6D4A52275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303C-0046-3523-7687-D542B5EB3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err="1"/>
              <a:t>IMST_RVF_EPI_Updates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2F083-C128-F38A-CAA8-8A542EC9E3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348B9F-737B-6F9D-42C4-9F8FBA3D1684}"/>
              </a:ext>
            </a:extLst>
          </p:cNvPr>
          <p:cNvSpPr/>
          <p:nvPr/>
        </p:nvSpPr>
        <p:spPr>
          <a:xfrm>
            <a:off x="0" y="-27384"/>
            <a:ext cx="12192000" cy="6885384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Epidemiological situation in Senegal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Condensed" panose="020B0606040200020203" pitchFamily="34" charset="0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29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41FA6F-EFF5-C525-CE5A-3144CCA02DAD}"/>
              </a:ext>
            </a:extLst>
          </p:cNvPr>
          <p:cNvSpPr/>
          <p:nvPr/>
        </p:nvSpPr>
        <p:spPr>
          <a:xfrm>
            <a:off x="464628" y="1969682"/>
            <a:ext cx="5384800" cy="37828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257175" indent="-257175" defTabSz="6858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A total of </a:t>
            </a:r>
            <a:r>
              <a:rPr lang="en-US" dirty="0">
                <a:solidFill>
                  <a:prstClr val="black"/>
                </a:solidFill>
                <a:latin typeface="Segoe Condensed"/>
              </a:rPr>
              <a:t>424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 human confirmed cases have been reported since early September in </a:t>
            </a:r>
            <a:r>
              <a:rPr lang="en-US" dirty="0">
                <a:solidFill>
                  <a:prstClr val="black"/>
                </a:solidFill>
                <a:latin typeface="Segoe Condensed"/>
              </a:rPr>
              <a:t>32 departments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 in 10 regions. 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The most affected region is St-Louis, where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322 human cases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 were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confirmed (75.9% of total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cases). 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Segoe Condensed"/>
              </a:rPr>
              <a:t>A total of 30 deaths reported, CFR 7.1%.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  <a:ea typeface="+mn-ea"/>
                <a:cs typeface="+mn-cs"/>
              </a:rPr>
              <a:t>Most affected groups are adult males. 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Segoe Condensed" panose="020B0606040200020203" pitchFamily="34" charset="0"/>
              </a:rPr>
              <a:t>Breeders and housewives are most affected (housewives refer to women who take care of small ruminants at home).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714375" marR="0" lvl="1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B0604020202020204" pitchFamily="34" charset="0"/>
              <a:buChar char="o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9A5FC15-1618-E026-3210-A6D01D53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25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 err="1">
                <a:latin typeface="Segoe Condensed"/>
              </a:rPr>
              <a:t>Geographical</a:t>
            </a:r>
            <a:r>
              <a:rPr lang="fr-FR" sz="2800">
                <a:latin typeface="Segoe Condensed"/>
              </a:rPr>
              <a:t> distribution of </a:t>
            </a:r>
            <a:r>
              <a:rPr lang="fr-FR" sz="2800" err="1">
                <a:latin typeface="Segoe Condensed"/>
              </a:rPr>
              <a:t>confirmed</a:t>
            </a:r>
            <a:r>
              <a:rPr lang="fr-FR" sz="2800">
                <a:latin typeface="Segoe Condensed"/>
              </a:rPr>
              <a:t> RVF </a:t>
            </a:r>
            <a:r>
              <a:rPr lang="fr-FR" sz="2800" err="1">
                <a:latin typeface="Segoe Condensed"/>
              </a:rPr>
              <a:t>human</a:t>
            </a:r>
            <a:r>
              <a:rPr lang="fr-FR" sz="2800">
                <a:latin typeface="Segoe Condensed"/>
              </a:rPr>
              <a:t> cases by </a:t>
            </a:r>
            <a:r>
              <a:rPr lang="fr-FR" sz="2800" err="1">
                <a:latin typeface="Segoe Condensed"/>
              </a:rPr>
              <a:t>affected</a:t>
            </a:r>
            <a:r>
              <a:rPr lang="fr-FR" sz="2800">
                <a:latin typeface="Segoe Condensed"/>
              </a:rPr>
              <a:t> </a:t>
            </a:r>
            <a:r>
              <a:rPr lang="fr-FR" sz="2800" err="1">
                <a:latin typeface="Segoe Condensed"/>
              </a:rPr>
              <a:t>Regions</a:t>
            </a:r>
            <a:br>
              <a:rPr lang="fr-FR" sz="2800"/>
            </a:br>
            <a:r>
              <a:rPr lang="fr-FR" sz="2800">
                <a:latin typeface="Segoe Condensed"/>
              </a:rPr>
              <a:t>(as of 09 </a:t>
            </a:r>
            <a:r>
              <a:rPr lang="fr-FR" sz="2800" err="1">
                <a:latin typeface="Segoe Condensed"/>
              </a:rPr>
              <a:t>November</a:t>
            </a:r>
            <a:r>
              <a:rPr lang="fr-FR" sz="2800">
                <a:latin typeface="Segoe Condensed"/>
              </a:rPr>
              <a:t> 2025)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03E81-8C34-471F-EEE6-EBBF40757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04925"/>
            <a:ext cx="6062980" cy="454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5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9A5FC15-1618-E026-3210-A6D01D53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26" y="107258"/>
            <a:ext cx="109728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>
                <a:latin typeface="Segoe Condensed"/>
              </a:rPr>
              <a:t>Weekly </a:t>
            </a:r>
            <a:r>
              <a:rPr lang="fr-FR" sz="2800" err="1">
                <a:latin typeface="Segoe Condensed"/>
              </a:rPr>
              <a:t>Epicurve</a:t>
            </a:r>
            <a:r>
              <a:rPr lang="fr-FR" sz="2800">
                <a:latin typeface="Segoe Condensed"/>
              </a:rPr>
              <a:t> of </a:t>
            </a:r>
            <a:r>
              <a:rPr lang="fr-FR" sz="2800" err="1">
                <a:latin typeface="Segoe Condensed"/>
              </a:rPr>
              <a:t>Confirmed</a:t>
            </a:r>
            <a:r>
              <a:rPr lang="fr-FR" sz="2800">
                <a:latin typeface="Segoe Condensed"/>
              </a:rPr>
              <a:t> RVF Human Cases in </a:t>
            </a:r>
            <a:r>
              <a:rPr lang="fr-FR" sz="2800" err="1">
                <a:latin typeface="Segoe Condensed"/>
              </a:rPr>
              <a:t>Senegal</a:t>
            </a:r>
            <a:r>
              <a:rPr lang="fr-FR" sz="2800">
                <a:latin typeface="Segoe Condensed"/>
              </a:rPr>
              <a:t> </a:t>
            </a:r>
            <a:br>
              <a:rPr lang="fr-FR" sz="2800"/>
            </a:br>
            <a:r>
              <a:rPr lang="fr-FR" sz="2400">
                <a:latin typeface="Segoe Condensed"/>
              </a:rPr>
              <a:t>(as of 9 </a:t>
            </a:r>
            <a:r>
              <a:rPr lang="fr-FR" sz="2400" err="1">
                <a:latin typeface="Segoe Condensed"/>
              </a:rPr>
              <a:t>November</a:t>
            </a:r>
            <a:r>
              <a:rPr lang="fr-FR" sz="2400">
                <a:latin typeface="Segoe Condensed"/>
              </a:rPr>
              <a:t> 2025)</a:t>
            </a:r>
            <a:endParaRPr lang="fr-FR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0BBDC-935A-BC6D-E275-FABAC38E5C58}"/>
              </a:ext>
            </a:extLst>
          </p:cNvPr>
          <p:cNvSpPr txBox="1"/>
          <p:nvPr/>
        </p:nvSpPr>
        <p:spPr>
          <a:xfrm>
            <a:off x="9580097" y="1329648"/>
            <a:ext cx="254629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First human cases had symptom onset in early September.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Appears to be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continually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decreasing trend in cases </a:t>
            </a:r>
            <a:r>
              <a:rPr lang="en-US" sz="1600" b="1" dirty="0">
                <a:solidFill>
                  <a:prstClr val="black"/>
                </a:solidFill>
                <a:latin typeface="Segoe Condensed"/>
                <a:ea typeface="Calibri"/>
                <a:cs typeface="Calibri"/>
              </a:rPr>
              <a:t>starting 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 W42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, but data is not yet complete</a:t>
            </a:r>
            <a:r>
              <a:rPr lang="en-US" sz="1600" dirty="0">
                <a:solidFill>
                  <a:prstClr val="black"/>
                </a:solidFill>
                <a:latin typeface="Segoe Condensed"/>
                <a:ea typeface="Calibri"/>
                <a:cs typeface="Calibri"/>
              </a:rPr>
              <a:t> for recent epi weeks.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CFR has been decreasing over time, which could be explained by:</a:t>
            </a:r>
          </a:p>
          <a:p>
            <a:pPr marL="742950" lvl="1" indent="-285750">
              <a:buFont typeface="Courier New"/>
              <a:buChar char="o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Increased surveillance and early detection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Calibri"/>
                <a:cs typeface="Calibri"/>
              </a:rPr>
              <a:t>Improved case management</a:t>
            </a:r>
          </a:p>
        </p:txBody>
      </p:sp>
      <p:pic>
        <p:nvPicPr>
          <p:cNvPr id="3" name="Picture 2" descr="A graph with red and blue bars&#10;&#10;AI-generated content may be incorrect.">
            <a:extLst>
              <a:ext uri="{FF2B5EF4-FFF2-40B4-BE49-F238E27FC236}">
                <a16:creationId xmlns:a16="http://schemas.microsoft.com/office/drawing/2014/main" id="{A702076C-CB3F-A404-D050-962E15D2B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4" y="1304904"/>
            <a:ext cx="9378473" cy="468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8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9A5FC15-1618-E026-3210-A6D01D53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21"/>
            <a:ext cx="10972800" cy="1143000"/>
          </a:xfrm>
        </p:spPr>
        <p:txBody>
          <a:bodyPr anchor="ctr">
            <a:noAutofit/>
          </a:bodyPr>
          <a:lstStyle/>
          <a:p>
            <a:r>
              <a:rPr lang="fr-FR" sz="2800">
                <a:latin typeface="Segoe Condensed"/>
              </a:rPr>
              <a:t>Distribution of RVF cases and </a:t>
            </a:r>
            <a:r>
              <a:rPr lang="fr-FR" sz="2800" err="1">
                <a:latin typeface="Segoe Condensed"/>
              </a:rPr>
              <a:t>deaths</a:t>
            </a:r>
            <a:r>
              <a:rPr lang="fr-FR" sz="2800">
                <a:latin typeface="Segoe Condensed"/>
              </a:rPr>
              <a:t> in </a:t>
            </a:r>
            <a:r>
              <a:rPr lang="fr-FR" sz="2800" err="1">
                <a:latin typeface="Segoe Condensed"/>
              </a:rPr>
              <a:t>animals</a:t>
            </a:r>
            <a:br>
              <a:rPr lang="fr-FR"/>
            </a:br>
            <a:r>
              <a:rPr lang="fr-FR" sz="2400">
                <a:latin typeface="Segoe Condensed"/>
              </a:rPr>
              <a:t>(as of 09 </a:t>
            </a:r>
            <a:r>
              <a:rPr lang="fr-FR" sz="2400" err="1">
                <a:latin typeface="Segoe Condensed"/>
              </a:rPr>
              <a:t>November</a:t>
            </a:r>
            <a:r>
              <a:rPr lang="fr-FR" sz="2400">
                <a:latin typeface="Segoe Condensed"/>
              </a:rPr>
              <a:t> 2025)</a:t>
            </a:r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AD84B4-D05D-3F96-CE5F-F04B02479727}"/>
              </a:ext>
            </a:extLst>
          </p:cNvPr>
          <p:cNvSpPr txBox="1"/>
          <p:nvPr/>
        </p:nvSpPr>
        <p:spPr>
          <a:xfrm>
            <a:off x="714375" y="1508554"/>
            <a:ext cx="4438135" cy="3518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As of 09 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November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 2025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: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Condensed"/>
              <a:ea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(Data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from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 Week 38 to Week 45)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Condensed"/>
              <a:ea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Cumulatively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, </a:t>
            </a:r>
            <a:r>
              <a:rPr lang="fr-FR" sz="1600" b="1">
                <a:solidFill>
                  <a:srgbClr val="000000"/>
                </a:solidFill>
                <a:latin typeface="Segoe Condensed"/>
                <a:ea typeface="Arial"/>
                <a:cs typeface="Arial"/>
              </a:rPr>
              <a:t>3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02 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confirmed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 RVF cases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were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reported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among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animals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: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Condensed"/>
              <a:ea typeface="Arial"/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,monospace"/>
              <a:buChar char="o"/>
              <a:tabLst/>
              <a:defRPr/>
            </a:pP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Sheep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 (</a:t>
            </a:r>
            <a:r>
              <a:rPr lang="fr-FR" sz="1600">
                <a:solidFill>
                  <a:srgbClr val="000000"/>
                </a:solidFill>
                <a:latin typeface="Segoe Condensed"/>
                <a:ea typeface="Arial"/>
                <a:cs typeface="Arial"/>
              </a:rPr>
              <a:t>51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%)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,monospace"/>
              <a:buChar char="o"/>
              <a:tabLst/>
              <a:defRPr/>
            </a:pP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Goats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 (</a:t>
            </a:r>
            <a:r>
              <a:rPr lang="fr-FR" sz="1600">
                <a:solidFill>
                  <a:srgbClr val="000000"/>
                </a:solidFill>
                <a:latin typeface="Segoe Condensed"/>
                <a:ea typeface="Arial"/>
                <a:cs typeface="Arial"/>
              </a:rPr>
              <a:t>41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%)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,monospace"/>
              <a:buChar char="o"/>
              <a:tabLst/>
              <a:defRPr/>
            </a:pP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Cattle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 (8%)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1,935 abortions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notified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Condensed"/>
              <a:ea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11 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regions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 have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reported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 cases in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animals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​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Of note: </a:t>
            </a:r>
            <a:r>
              <a:rPr kumimoji="0" lang="fr-FR" sz="16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only</a:t>
            </a: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 the </a:t>
            </a:r>
            <a:r>
              <a:rPr kumimoji="0" lang="fr-FR" sz="16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region</a:t>
            </a: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 of </a:t>
            </a:r>
            <a:r>
              <a:rPr kumimoji="0" lang="fr-FR" sz="16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Kedougou</a:t>
            </a: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 has </a:t>
            </a:r>
            <a:r>
              <a:rPr kumimoji="0" lang="fr-FR" sz="16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reported</a:t>
            </a: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 </a:t>
            </a:r>
            <a:r>
              <a:rPr kumimoji="0" lang="fr-FR" sz="16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human</a:t>
            </a: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 cases but no cases in </a:t>
            </a:r>
            <a:r>
              <a:rPr kumimoji="0" lang="fr-FR" sz="16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Condensed"/>
                <a:ea typeface="Arial"/>
                <a:cs typeface="Arial"/>
              </a:rPr>
              <a:t>animals</a:t>
            </a:r>
            <a:endParaRPr kumimoji="0" lang="fr-FR" sz="16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Condensed"/>
              <a:ea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Segoe UI"/>
              <a:cs typeface="Segoe U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 descr="A map of different colors&#10;&#10;AI-generated content may be incorrect.">
            <a:extLst>
              <a:ext uri="{FF2B5EF4-FFF2-40B4-BE49-F238E27FC236}">
                <a16:creationId xmlns:a16="http://schemas.microsoft.com/office/drawing/2014/main" id="{6059DEFA-8A3C-C4D7-D96D-4E5DA099D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452" y="1252986"/>
            <a:ext cx="6337548" cy="47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9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9C010-7D51-2EE0-A2D6-6D4A52275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303C-0046-3523-7687-D542B5EB3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err="1"/>
              <a:t>IMST_RVF_EPI_Updates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2F083-C128-F38A-CAA8-8A542EC9E3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348B9F-737B-6F9D-42C4-9F8FBA3D1684}"/>
              </a:ext>
            </a:extLst>
          </p:cNvPr>
          <p:cNvSpPr/>
          <p:nvPr/>
        </p:nvSpPr>
        <p:spPr>
          <a:xfrm>
            <a:off x="0" y="-27384"/>
            <a:ext cx="12192000" cy="6885384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Epidemiological situation in Mauritania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Condensed" panose="020B0606040200020203" pitchFamily="34" charset="0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60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9A5FC15-1618-E026-3210-A6D01D53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 anchor="ctr">
            <a:normAutofit/>
          </a:bodyPr>
          <a:lstStyle/>
          <a:p>
            <a:r>
              <a:rPr lang="fr-FR" sz="2800" err="1">
                <a:latin typeface="Segoe Condensed"/>
              </a:rPr>
              <a:t>Geographical</a:t>
            </a:r>
            <a:r>
              <a:rPr lang="fr-FR" sz="2800">
                <a:latin typeface="Segoe Condensed"/>
              </a:rPr>
              <a:t> distribution of RVF </a:t>
            </a:r>
            <a:r>
              <a:rPr lang="fr-FR" sz="2800" err="1">
                <a:latin typeface="Segoe Condensed"/>
              </a:rPr>
              <a:t>human</a:t>
            </a:r>
            <a:r>
              <a:rPr lang="fr-FR" sz="2800">
                <a:latin typeface="Segoe Condensed"/>
              </a:rPr>
              <a:t> cases in </a:t>
            </a:r>
            <a:r>
              <a:rPr lang="fr-FR" sz="2800" err="1">
                <a:latin typeface="Segoe Condensed"/>
              </a:rPr>
              <a:t>Mauritania</a:t>
            </a:r>
            <a:r>
              <a:rPr lang="fr-FR">
                <a:latin typeface="Segoe Condensed"/>
              </a:rPr>
              <a:t> </a:t>
            </a:r>
            <a:br>
              <a:rPr lang="fr-FR"/>
            </a:br>
            <a:r>
              <a:rPr lang="fr-FR" sz="2400">
                <a:latin typeface="Segoe Condensed"/>
              </a:rPr>
              <a:t>(as of 9 </a:t>
            </a:r>
            <a:r>
              <a:rPr lang="fr-FR" sz="2400" err="1">
                <a:latin typeface="Segoe Condensed"/>
              </a:rPr>
              <a:t>November</a:t>
            </a:r>
            <a:r>
              <a:rPr lang="fr-FR" sz="2400">
                <a:latin typeface="Segoe Condensed"/>
              </a:rPr>
              <a:t> 2025)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5BBF2D-0AFD-6459-CFE8-0EC3A447BEFC}"/>
              </a:ext>
            </a:extLst>
          </p:cNvPr>
          <p:cNvSpPr/>
          <p:nvPr/>
        </p:nvSpPr>
        <p:spPr>
          <a:xfrm>
            <a:off x="8705088" y="1890442"/>
            <a:ext cx="3290920" cy="36807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</a:rPr>
              <a:t>A total of</a:t>
            </a:r>
            <a:r>
              <a:rPr lang="en-US" sz="1600" dirty="0">
                <a:solidFill>
                  <a:prstClr val="black"/>
                </a:solidFill>
                <a:latin typeface="Segoe Condensed" panose="020B0606040200020203" pitchFamily="34" charset="0"/>
              </a:rPr>
              <a:t> 52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</a:rPr>
              <a:t> confirmed cases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</a:rPr>
              <a:t> have been reported in Mauritania in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</a:rPr>
              <a:t>13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</a:rPr>
              <a:t> districts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</a:rPr>
              <a:t>were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</a:rPr>
              <a:t>affected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</a:rPr>
              <a:t>across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</a:rPr>
              <a:t>11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</a:rPr>
              <a:t> provinces</a:t>
            </a:r>
            <a:r>
              <a:rPr lang="en-US" sz="1600" dirty="0">
                <a:solidFill>
                  <a:prstClr val="black"/>
                </a:solidFill>
                <a:latin typeface="Segoe Condensed" panose="020B0606040200020203" pitchFamily="34" charset="0"/>
                <a:ea typeface="Calibri"/>
                <a:cs typeface="Calibri"/>
              </a:rPr>
              <a:t> and </a:t>
            </a:r>
            <a:r>
              <a:rPr lang="en-GB" sz="1600" b="1" dirty="0">
                <a:solidFill>
                  <a:prstClr val="black"/>
                </a:solidFill>
                <a:latin typeface="Segoe Condensed" panose="020B0606040200020203" pitchFamily="34" charset="0"/>
              </a:rPr>
              <a:t>15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</a:rPr>
              <a:t> deaths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</a:rPr>
              <a:t> (apparent CFR </a:t>
            </a:r>
            <a:r>
              <a:rPr lang="en-GB" sz="1600" dirty="0">
                <a:solidFill>
                  <a:prstClr val="black"/>
                </a:solidFill>
                <a:latin typeface="Segoe Condensed" panose="020B0606040200020203" pitchFamily="34" charset="0"/>
              </a:rPr>
              <a:t>28.8%). </a:t>
            </a:r>
            <a:endParaRPr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</a:rPr>
              <a:t>78% of cases </a:t>
            </a:r>
            <a:r>
              <a:rPr lang="en-GB" sz="1600" dirty="0">
                <a:solidFill>
                  <a:prstClr val="black"/>
                </a:solidFill>
                <a:latin typeface="Segoe Condensed" panose="020B0606040200020203" pitchFamily="34" charset="0"/>
              </a:rPr>
              <a:t>are males; 73% of cases are adults</a:t>
            </a:r>
            <a:endParaRPr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Segoe Condensed" panose="020B0606040200020203" pitchFamily="34" charset="0"/>
                <a:ea typeface="Calibri"/>
                <a:cs typeface="Calibri"/>
              </a:rPr>
              <a:t>237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  <a:ea typeface="Calibri"/>
                <a:cs typeface="Calibri"/>
              </a:rPr>
              <a:t> samples tested to date, </a:t>
            </a:r>
            <a:r>
              <a:rPr lang="en-GB" sz="1600" dirty="0">
                <a:solidFill>
                  <a:prstClr val="black"/>
                </a:solidFill>
                <a:latin typeface="Segoe Condensed" panose="020B0606040200020203" pitchFamily="34" charset="0"/>
                <a:ea typeface="Calibri"/>
                <a:cs typeface="Calibri"/>
              </a:rPr>
              <a:t>20.3%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  <a:ea typeface="Calibri"/>
                <a:cs typeface="Calibri"/>
              </a:rPr>
              <a:t> positivity rate. Only PCR testing available so far. 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Calibri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Calibri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  <a:ea typeface="Calibri"/>
                <a:cs typeface="Calibri"/>
              </a:rPr>
              <a:t>Other outbreaks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  <a:ea typeface="Calibri"/>
                <a:cs typeface="Calibri"/>
              </a:rPr>
              <a:t>A total of</a:t>
            </a:r>
            <a:r>
              <a:rPr lang="en-GB" sz="1600" dirty="0">
                <a:solidFill>
                  <a:prstClr val="black"/>
                </a:solidFill>
                <a:latin typeface="Segoe Condensed" panose="020B0606040200020203" pitchFamily="34" charset="0"/>
                <a:ea typeface="Calibri"/>
                <a:cs typeface="Calibri"/>
              </a:rPr>
              <a:t> 49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  <a:ea typeface="Calibri"/>
                <a:cs typeface="Calibri"/>
              </a:rPr>
              <a:t> dengue cases were detected, 2 with co-infection with RVF. </a:t>
            </a:r>
            <a:endParaRPr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Calibri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  <a:ea typeface="Calibri"/>
                <a:cs typeface="Calibri"/>
              </a:rPr>
              <a:t>A total of  258 confirmed cases of diphtheria in 2025 with a marked increase since epi-week 36. </a:t>
            </a:r>
            <a:endParaRPr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Calibri"/>
              <a:cs typeface="Calibri"/>
            </a:endParaRPr>
          </a:p>
        </p:txBody>
      </p:sp>
      <p:pic>
        <p:nvPicPr>
          <p:cNvPr id="3" name="Picture 2" descr="A map of the state of texas&#10;&#10;AI-generated content may be incorrect.">
            <a:extLst>
              <a:ext uri="{FF2B5EF4-FFF2-40B4-BE49-F238E27FC236}">
                <a16:creationId xmlns:a16="http://schemas.microsoft.com/office/drawing/2014/main" id="{8859B3EE-C4D1-4F7D-56F6-8D7E6BFC24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59" r="16245"/>
          <a:stretch/>
        </p:blipFill>
        <p:spPr>
          <a:xfrm>
            <a:off x="133356" y="1304904"/>
            <a:ext cx="3968496" cy="4442604"/>
          </a:xfrm>
          <a:prstGeom prst="rect">
            <a:avLst/>
          </a:prstGeom>
        </p:spPr>
      </p:pic>
      <p:pic>
        <p:nvPicPr>
          <p:cNvPr id="2" name="Picture 1" descr="A graph of a number of cases&#10;&#10;AI-generated content may be incorrect.">
            <a:extLst>
              <a:ext uri="{FF2B5EF4-FFF2-40B4-BE49-F238E27FC236}">
                <a16:creationId xmlns:a16="http://schemas.microsoft.com/office/drawing/2014/main" id="{9A55585D-7A2B-E358-87D2-103147A7A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852" y="2005982"/>
            <a:ext cx="4603236" cy="34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6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9A5FC15-1618-E026-3210-A6D01D53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 anchor="ctr">
            <a:normAutofit/>
          </a:bodyPr>
          <a:lstStyle/>
          <a:p>
            <a:r>
              <a:rPr lang="fr-FR" sz="2800">
                <a:latin typeface="Segoe Condensed"/>
              </a:rPr>
              <a:t>RVF cases in </a:t>
            </a:r>
            <a:r>
              <a:rPr lang="fr-FR" sz="2800" err="1">
                <a:latin typeface="Segoe Condensed"/>
              </a:rPr>
              <a:t>animals</a:t>
            </a:r>
            <a:r>
              <a:rPr lang="fr-FR" sz="2800">
                <a:latin typeface="Segoe Condensed"/>
              </a:rPr>
              <a:t> in </a:t>
            </a:r>
            <a:r>
              <a:rPr lang="fr-FR" sz="2800" err="1">
                <a:latin typeface="Segoe Condensed"/>
              </a:rPr>
              <a:t>Mauritania</a:t>
            </a:r>
            <a:r>
              <a:rPr lang="fr-FR" sz="2800">
                <a:latin typeface="Segoe Condensed"/>
              </a:rPr>
              <a:t> </a:t>
            </a:r>
            <a:br>
              <a:rPr lang="fr-FR"/>
            </a:br>
            <a:r>
              <a:rPr lang="fr-FR" sz="2400">
                <a:latin typeface="Segoe Condensed"/>
              </a:rPr>
              <a:t>(as of 4 </a:t>
            </a:r>
            <a:r>
              <a:rPr lang="fr-FR" sz="2400" err="1">
                <a:latin typeface="Segoe Condensed"/>
              </a:rPr>
              <a:t>November</a:t>
            </a:r>
            <a:r>
              <a:rPr lang="fr-FR" sz="2400">
                <a:latin typeface="Segoe Condensed"/>
              </a:rPr>
              <a:t> 2025)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459A0A-67E7-B247-B84D-27B62B4E36A0}"/>
              </a:ext>
            </a:extLst>
          </p:cNvPr>
          <p:cNvSpPr/>
          <p:nvPr/>
        </p:nvSpPr>
        <p:spPr>
          <a:xfrm>
            <a:off x="7506269" y="1201002"/>
            <a:ext cx="4180763" cy="4653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285750" indent="-285750">
              <a:buFont typeface="Arial" panose="05000000000000000000" pitchFamily="2" charset="2"/>
              <a:buChar char="•"/>
              <a:defRPr/>
            </a:pPr>
            <a:r>
              <a:rPr lang="fr-FR">
                <a:solidFill>
                  <a:prstClr val="black"/>
                </a:solidFill>
                <a:latin typeface="Segoe Condensed"/>
              </a:rPr>
              <a:t>63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 animal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outbreaks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recorded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 in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across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 </a:t>
            </a:r>
            <a:r>
              <a:rPr lang="fr-FR">
                <a:solidFill>
                  <a:prstClr val="black"/>
                </a:solidFill>
                <a:latin typeface="Segoe Condensed"/>
              </a:rPr>
              <a:t>25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 districts in 11 provinces;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most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affected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species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 are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goats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 and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camels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5000000000000000000" pitchFamily="2" charset="2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 panose="020B0606040200020203" pitchFamily="34" charset="0"/>
                <a:ea typeface="+mn-ea"/>
                <a:cs typeface="+mn-cs"/>
              </a:rPr>
              <a:t>Of the 975 animal samples analyzed, 225 were positive, representing a positivity rate of 23%.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5000000000000000000" pitchFamily="2" charset="2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The geographical distribution of animal  outbreaks shows a marked concentration in the southern and central provinces (Brakna,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Assaba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Hodh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 El Gharbi, and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Trarza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), corresponding to areas with high pastoral density and intense cross-border livestock trade, factors likely to promote the spread of the virus.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Condensed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5000000000000000000" pitchFamily="2" charset="2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 descr="A map of the country&#10;&#10;AI-generated content may be incorrect.">
            <a:extLst>
              <a:ext uri="{FF2B5EF4-FFF2-40B4-BE49-F238E27FC236}">
                <a16:creationId xmlns:a16="http://schemas.microsoft.com/office/drawing/2014/main" id="{0EE30E7C-AE4D-D1EA-A875-07F58B689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7" y="1469072"/>
            <a:ext cx="5688965" cy="36455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A40C3-27DA-CBC1-4CBE-481E2EF67165}"/>
              </a:ext>
            </a:extLst>
          </p:cNvPr>
          <p:cNvSpPr txBox="1"/>
          <p:nvPr/>
        </p:nvSpPr>
        <p:spPr>
          <a:xfrm>
            <a:off x="975359" y="5181600"/>
            <a:ext cx="562864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Segoe Condensed"/>
                <a:ea typeface="Calibri"/>
                <a:cs typeface="Calibri"/>
              </a:rPr>
              <a:t>RVF cases in animals as of 4 November 2025</a:t>
            </a:r>
            <a:endParaRPr lang="en-US" sz="1200">
              <a:latin typeface="Segoe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536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D0B00-47F2-4EFC-F515-96FBD28EC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8E155-6A3B-FC8A-E32A-4B712D5447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err="1"/>
              <a:t>IMST_RVF_EPI_Updates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9E57C-7E46-D42C-7F83-0E3FD5CB70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90EF4C-6E9D-E0EA-B59D-A45ED1AB53E6}"/>
              </a:ext>
            </a:extLst>
          </p:cNvPr>
          <p:cNvSpPr/>
          <p:nvPr/>
        </p:nvSpPr>
        <p:spPr>
          <a:xfrm>
            <a:off x="0" y="-27384"/>
            <a:ext cx="12192000" cy="6885384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Condensed"/>
                <a:ea typeface="+mn-ea"/>
                <a:cs typeface="+mn-cs"/>
              </a:rPr>
              <a:t>Public health interventions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Condensed" panose="020B0606040200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72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H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VA_nCoV_Template.potx [Read-Only]" id="{03170B1E-CD00-4BBB-82B6-0A34E7E71D33}" vid="{785DD861-4870-4038-A967-56C57AC43D4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bola DRC Epi data pack for 20181024.pptx" id="{2A3BAF0F-2BAE-450F-B6CB-A5696C872F8D}" vid="{76720631-9E58-44E3-9FA4-E7B6B3AD6EC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879b36-96f5-4c4e-979a-9eb1cd712529" xsi:nil="true"/>
    <lcf76f155ced4ddcb4097134ff3c332f xmlns="f94a4242-da51-4b1d-bad4-07d006b730d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89C59ADE53C49B45E3B489436BC07" ma:contentTypeVersion="18" ma:contentTypeDescription="Create a new document." ma:contentTypeScope="" ma:versionID="10f040ded58e065178bdf80e146c384b">
  <xsd:schema xmlns:xsd="http://www.w3.org/2001/XMLSchema" xmlns:xs="http://www.w3.org/2001/XMLSchema" xmlns:p="http://schemas.microsoft.com/office/2006/metadata/properties" xmlns:ns2="f94a4242-da51-4b1d-bad4-07d006b730d3" xmlns:ns3="bd879b36-96f5-4c4e-979a-9eb1cd712529" targetNamespace="http://schemas.microsoft.com/office/2006/metadata/properties" ma:root="true" ma:fieldsID="4475d58528efd6ae013c933b19e914da" ns2:_="" ns3:_="">
    <xsd:import namespace="f94a4242-da51-4b1d-bad4-07d006b730d3"/>
    <xsd:import namespace="bd879b36-96f5-4c4e-979a-9eb1cd7125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a4242-da51-4b1d-bad4-07d006b73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79b36-96f5-4c4e-979a-9eb1cd7125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2edfb5-6ab5-4a67-b8c8-74eaf5c36299}" ma:internalName="TaxCatchAll" ma:showField="CatchAllData" ma:web="bd879b36-96f5-4c4e-979a-9eb1cd7125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216486-AE46-49A4-8167-32831639303B}">
  <ds:schemaRefs>
    <ds:schemaRef ds:uri="http://schemas.microsoft.com/office/2006/metadata/properties"/>
    <ds:schemaRef ds:uri="http://schemas.microsoft.com/office/infopath/2007/PartnerControls"/>
    <ds:schemaRef ds:uri="bd879b36-96f5-4c4e-979a-9eb1cd712529"/>
    <ds:schemaRef ds:uri="f94a4242-da51-4b1d-bad4-07d006b730d3"/>
  </ds:schemaRefs>
</ds:datastoreItem>
</file>

<file path=customXml/itemProps2.xml><?xml version="1.0" encoding="utf-8"?>
<ds:datastoreItem xmlns:ds="http://schemas.openxmlformats.org/officeDocument/2006/customXml" ds:itemID="{8DC1D905-52D4-4865-A2F2-660BEE667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a4242-da51-4b1d-bad4-07d006b730d3"/>
    <ds:schemaRef ds:uri="bd879b36-96f5-4c4e-979a-9eb1cd7125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F12F84-6E77-40F6-B2C2-0747CB8EC9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1223</Words>
  <Application>Microsoft Office PowerPoint</Application>
  <PresentationFormat>Widescreen</PresentationFormat>
  <Paragraphs>131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Aptos</vt:lpstr>
      <vt:lpstr>Aptos Display</vt:lpstr>
      <vt:lpstr>Arial</vt:lpstr>
      <vt:lpstr>Arial,Sans-Serif</vt:lpstr>
      <vt:lpstr>Calibri</vt:lpstr>
      <vt:lpstr>Corbel</vt:lpstr>
      <vt:lpstr>Courier New</vt:lpstr>
      <vt:lpstr>Courier New,monospace</vt:lpstr>
      <vt:lpstr>Leelawadee</vt:lpstr>
      <vt:lpstr>Roboto</vt:lpstr>
      <vt:lpstr>Segoe Condensed</vt:lpstr>
      <vt:lpstr>Segoe UI</vt:lpstr>
      <vt:lpstr>WHE</vt:lpstr>
      <vt:lpstr>1_Office Theme</vt:lpstr>
      <vt:lpstr>2_Office Theme</vt:lpstr>
      <vt:lpstr>PowerPoint Presentation</vt:lpstr>
      <vt:lpstr>IMST_RVF_EPI_Updates</vt:lpstr>
      <vt:lpstr>Geographical distribution of confirmed RVF human cases by affected Regions (as of 09 November 2025)</vt:lpstr>
      <vt:lpstr>Weekly Epicurve of Confirmed RVF Human Cases in Senegal  (as of 9 November 2025)</vt:lpstr>
      <vt:lpstr>Distribution of RVF cases and deaths in animals (as of 09 November 2025)</vt:lpstr>
      <vt:lpstr>IMST_RVF_EPI_Updates</vt:lpstr>
      <vt:lpstr>Geographical distribution of RVF human cases in Mauritania  (as of 9 November 2025)</vt:lpstr>
      <vt:lpstr>RVF cases in animals in Mauritania  (as of 4 November 2025)</vt:lpstr>
      <vt:lpstr>IMST_RVF_EPI_Updates</vt:lpstr>
      <vt:lpstr>Public Health Actions - Senegal</vt:lpstr>
      <vt:lpstr>Public Health Actions - Mauritania</vt:lpstr>
      <vt:lpstr>Public Health Actions – WHO 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CLARY, Catherine Ann</dc:creator>
  <cp:lastModifiedBy>TABISZEWSKI, Michael Andrew</cp:lastModifiedBy>
  <cp:revision>6</cp:revision>
  <dcterms:created xsi:type="dcterms:W3CDTF">2025-11-11T09:09:59Z</dcterms:created>
  <dcterms:modified xsi:type="dcterms:W3CDTF">2025-11-12T09:56:19Z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0x010100C4389C59ADE53C49B45E3B489436BC07</vt:lpwstr>
  </property>
  <property fmtid="{D5CDD505-2E9C-101B-9397-08002B2CF9AE}" pid="3" name="MediaServiceImageTags">
    <vt:lpwstr/>
  </property>
</Properties>
</file>