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06" r:id="rId4"/>
    <p:sldMasterId id="2147483727" r:id="rId5"/>
    <p:sldMasterId id="2147483767" r:id="rId6"/>
    <p:sldMasterId id="2147483754" r:id="rId7"/>
    <p:sldMasterId id="2147483779" r:id="rId8"/>
    <p:sldMasterId id="2147483821" r:id="rId9"/>
  </p:sldMasterIdLst>
  <p:notesMasterIdLst>
    <p:notesMasterId r:id="rId22"/>
  </p:notesMasterIdLst>
  <p:handoutMasterIdLst>
    <p:handoutMasterId r:id="rId23"/>
  </p:handoutMasterIdLst>
  <p:sldIdLst>
    <p:sldId id="2147481314" r:id="rId10"/>
    <p:sldId id="2147483374" r:id="rId11"/>
    <p:sldId id="2147483412" r:id="rId12"/>
    <p:sldId id="2141411399" r:id="rId13"/>
    <p:sldId id="2147483633" r:id="rId14"/>
    <p:sldId id="2141411450" r:id="rId15"/>
    <p:sldId id="2147483634" r:id="rId16"/>
    <p:sldId id="937" r:id="rId17"/>
    <p:sldId id="2147483429" r:id="rId18"/>
    <p:sldId id="2147483628" r:id="rId19"/>
    <p:sldId id="2141411398" r:id="rId20"/>
    <p:sldId id="2147483632" r:id="rId21"/>
  </p:sldIdLst>
  <p:sldSz cx="12192000" cy="6858000"/>
  <p:notesSz cx="7077075" cy="9363075"/>
  <p:embeddedFontLst>
    <p:embeddedFont>
      <p:font typeface="Arial Rounded MT Bold" panose="020F0704030504030204" pitchFamily="34" charset="0"/>
      <p:regular r:id="rId24"/>
    </p:embeddedFont>
    <p:embeddedFont>
      <p:font typeface="Corbel" panose="020B0503020204020204" pitchFamily="34" charset="0"/>
      <p:regular r:id="rId25"/>
      <p:bold r:id="rId26"/>
      <p:italic r:id="rId27"/>
      <p:boldItalic r:id="rId28"/>
    </p:embeddedFont>
    <p:embeddedFont>
      <p:font typeface="Ebrima" panose="02000000000000000000" pitchFamily="2" charset="0"/>
      <p:regular r:id="rId29"/>
      <p:bold r:id="rId30"/>
    </p:embeddedFont>
    <p:embeddedFont>
      <p:font typeface="Leelawadee" panose="020B0502040204020203" pitchFamily="34" charset="-34"/>
      <p:regular r:id="rId31"/>
      <p:bold r:id="rId32"/>
    </p:embeddedFont>
    <p:embeddedFont>
      <p:font typeface="Poppins SemiBold" panose="00000700000000000000" pitchFamily="2" charset="0"/>
      <p:bold r:id="rId33"/>
      <p:boldItalic r:id="rId34"/>
    </p:embeddedFont>
    <p:embeddedFont>
      <p:font typeface="Segoe Condensed" panose="020B0606040200020203" pitchFamily="34" charset="0"/>
      <p:regular r:id="rId35"/>
      <p:bold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423703-0908-319E-AC0A-7BC87BDE6E29}" name="SAMAAN, Magdi" initials="SM" userId="S::saadsamaanm@who.int::7861a1bf-d76d-453b-91fd-f8e1470d16ce" providerId="AD"/>
  <p188:author id="{81806407-58F9-AB5E-C28B-BA1AA372685A}" name="sonalikochhar (sonalikochhar@yahoo.co.in)" initials="s(" userId="S::sonalikochhar_yahoo.co.in#ext#@worldhealthorg.onmicrosoft.com::be2ab4b4-9c34-4e63-8ed1-dcb320e72809" providerId="AD"/>
  <p188:author id="{CB854BC7-C18A-E4EB-16F5-0A64284C7263}" name="HAMMOND, Aspen" initials="AH" userId="S::hammonda@who.int::b8b9fe81-5287-4430-8133-e27a69df05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BC4"/>
    <a:srgbClr val="C35177"/>
    <a:srgbClr val="DE8E8E"/>
    <a:srgbClr val="ECB2B2"/>
    <a:srgbClr val="D17F7D"/>
    <a:srgbClr val="0092CC"/>
    <a:srgbClr val="F4EBE6"/>
    <a:srgbClr val="D2AF9C"/>
    <a:srgbClr val="BC886A"/>
    <a:srgbClr val="A56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28" autoAdjust="0"/>
  </p:normalViewPr>
  <p:slideViewPr>
    <p:cSldViewPr snapToGrid="0">
      <p:cViewPr varScale="1">
        <p:scale>
          <a:sx n="41" d="100"/>
          <a:sy n="41" d="100"/>
        </p:scale>
        <p:origin x="1788" y="60"/>
      </p:cViewPr>
      <p:guideLst>
        <p:guide orient="horz" pos="213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MOND, Aspen" userId="b8b9fe81-5287-4430-8133-e27a69df0541" providerId="ADAL" clId="{D0726C62-E331-4CEA-94C9-F9A56A2E8E8C}"/>
    <pc:docChg chg="modSld">
      <pc:chgData name="HAMMOND, Aspen" userId="b8b9fe81-5287-4430-8133-e27a69df0541" providerId="ADAL" clId="{D0726C62-E331-4CEA-94C9-F9A56A2E8E8C}" dt="2025-11-18T09:27:44.209" v="2" actId="20577"/>
      <pc:docMkLst>
        <pc:docMk/>
      </pc:docMkLst>
      <pc:sldChg chg="modNotesTx">
        <pc:chgData name="HAMMOND, Aspen" userId="b8b9fe81-5287-4430-8133-e27a69df0541" providerId="ADAL" clId="{D0726C62-E331-4CEA-94C9-F9A56A2E8E8C}" dt="2025-11-18T09:27:44.209" v="2" actId="20577"/>
        <pc:sldMkLst>
          <pc:docMk/>
          <pc:sldMk cId="3831241569" sldId="2141411399"/>
        </pc:sldMkLst>
      </pc:sldChg>
      <pc:sldChg chg="modNotesTx">
        <pc:chgData name="HAMMOND, Aspen" userId="b8b9fe81-5287-4430-8133-e27a69df0541" providerId="ADAL" clId="{D0726C62-E331-4CEA-94C9-F9A56A2E8E8C}" dt="2025-11-18T09:27:36.367" v="0" actId="20577"/>
        <pc:sldMkLst>
          <pc:docMk/>
          <pc:sldMk cId="3819166590" sldId="21474834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057E8843-A7C4-432A-9F08-16396B59A19A}" type="datetimeFigureOut">
              <a:rPr lang="en-US" smtClean="0"/>
              <a:t>11/18/2025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8F3CDB66-C0F6-45B6-BFF5-4575694EFB28}" type="datetimeFigureOut">
              <a:rPr lang="en-US" smtClean="0"/>
              <a:t>11/18/2025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a:t>Epi, viruses, </a:t>
            </a:r>
            <a:r>
              <a:rPr lang="en-US" err="1"/>
              <a:t>ra</a:t>
            </a:r>
            <a:r>
              <a:rPr lang="en-US"/>
              <a:t>, PH actions and resources</a:t>
            </a:r>
          </a:p>
          <a:p>
            <a:endParaRPr lang="en-US"/>
          </a:p>
        </p:txBody>
      </p:sp>
      <p:sp>
        <p:nvSpPr>
          <p:cNvPr id="4" name="Slide Number Placeholder 3"/>
          <p:cNvSpPr>
            <a:spLocks noGrp="1"/>
          </p:cNvSpPr>
          <p:nvPr>
            <p:ph type="sldNum" sz="quarter" idx="5"/>
          </p:nvPr>
        </p:nvSpPr>
        <p:spPr/>
        <p:txBody>
          <a:bodyPr/>
          <a:lstStyle/>
          <a:p>
            <a:fld id="{2B873861-3BBD-3642-AFE3-1AD7374F113D}" type="slidenum">
              <a:rPr lang="en-US" smtClean="0"/>
              <a:t>1</a:t>
            </a:fld>
            <a:endParaRPr lang="en-US"/>
          </a:p>
        </p:txBody>
      </p:sp>
    </p:spTree>
    <p:extLst>
      <p:ext uri="{BB962C8B-B14F-4D97-AF65-F5344CB8AC3E}">
        <p14:creationId xmlns:p14="http://schemas.microsoft.com/office/powerpoint/2010/main" val="378554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76283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a:extLst>
            <a:ext uri="{FF2B5EF4-FFF2-40B4-BE49-F238E27FC236}">
              <a16:creationId xmlns:a16="http://schemas.microsoft.com/office/drawing/2014/main" id="{2DF483C1-5827-5366-FD65-8CB30DDEF0A4}"/>
            </a:ext>
          </a:extLst>
        </p:cNvPr>
        <p:cNvGrpSpPr/>
        <p:nvPr/>
      </p:nvGrpSpPr>
      <p:grpSpPr>
        <a:xfrm>
          <a:off x="0" y="0"/>
          <a:ext cx="0" cy="0"/>
          <a:chOff x="0" y="0"/>
          <a:chExt cx="0" cy="0"/>
        </a:xfrm>
      </p:grpSpPr>
      <p:sp>
        <p:nvSpPr>
          <p:cNvPr id="379" name="Google Shape;379;p60:notes">
            <a:extLst>
              <a:ext uri="{FF2B5EF4-FFF2-40B4-BE49-F238E27FC236}">
                <a16:creationId xmlns:a16="http://schemas.microsoft.com/office/drawing/2014/main" id="{DE26446E-4B05-7305-DA78-5710A03144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60:notes">
            <a:extLst>
              <a:ext uri="{FF2B5EF4-FFF2-40B4-BE49-F238E27FC236}">
                <a16:creationId xmlns:a16="http://schemas.microsoft.com/office/drawing/2014/main" id="{11C7EC5E-BC5D-F0BC-B313-66BAD96E0EF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a:t> If there is a suspected or confirmed case, there are immediate public health actions that should follow. I list some here, but it is not an exhaustive list. This includes … I will in the next few slides, I will share some potentially useful resources that you could refer to later.</a:t>
            </a:r>
          </a:p>
          <a:p>
            <a:endParaRPr lang="en-US" sz="1200">
              <a:latin typeface="Atkinson Hyperlegible"/>
              <a:ea typeface="Atkinson Hyperlegible"/>
              <a:cs typeface="Atkinson Hyperlegible"/>
              <a:sym typeface="Atkinson Hyperlegibl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ptos" panose="020B0004020202020204" pitchFamily="34" charset="0"/>
              </a:rPr>
              <a:t>: </a:t>
            </a:r>
            <a:r>
              <a:rPr lang="en-US" sz="1200">
                <a:latin typeface="Aptos" panose="020B0004020202020204" pitchFamily="34" charset="0"/>
              </a:rPr>
              <a:t>If the influenza virus is also infecting animals, countries should have an approach in place for assessing and monitoring the health of individuals at risk of potential exposure to infected, or presumed to be infected, animals</a:t>
            </a:r>
          </a:p>
          <a:p>
            <a:endParaRPr>
              <a:latin typeface="Atkinson Hyperlegible"/>
              <a:ea typeface="Atkinson Hyperlegible"/>
              <a:cs typeface="Atkinson Hyperlegible"/>
              <a:sym typeface="Atkinson Hyperlegible"/>
            </a:endParaRPr>
          </a:p>
        </p:txBody>
      </p:sp>
      <p:sp>
        <p:nvSpPr>
          <p:cNvPr id="381" name="Google Shape;381;p60:notes">
            <a:extLst>
              <a:ext uri="{FF2B5EF4-FFF2-40B4-BE49-F238E27FC236}">
                <a16:creationId xmlns:a16="http://schemas.microsoft.com/office/drawing/2014/main" id="{94ECDF3F-6F8B-0C82-8ACA-C5563D53895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12</a:t>
            </a:fld>
            <a:endParaRPr/>
          </a:p>
        </p:txBody>
      </p:sp>
    </p:spTree>
    <p:extLst>
      <p:ext uri="{BB962C8B-B14F-4D97-AF65-F5344CB8AC3E}">
        <p14:creationId xmlns:p14="http://schemas.microsoft.com/office/powerpoint/2010/main" val="406133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a:p>
        </p:txBody>
      </p:sp>
    </p:spTree>
    <p:extLst>
      <p:ext uri="{BB962C8B-B14F-4D97-AF65-F5344CB8AC3E}">
        <p14:creationId xmlns:p14="http://schemas.microsoft.com/office/powerpoint/2010/main" val="99485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a:extLst>
            <a:ext uri="{FF2B5EF4-FFF2-40B4-BE49-F238E27FC236}">
              <a16:creationId xmlns:a16="http://schemas.microsoft.com/office/drawing/2014/main" id="{71D62D00-686B-2494-2FE9-68F507DC593B}"/>
            </a:ext>
          </a:extLst>
        </p:cNvPr>
        <p:cNvGrpSpPr/>
        <p:nvPr/>
      </p:nvGrpSpPr>
      <p:grpSpPr>
        <a:xfrm>
          <a:off x="0" y="0"/>
          <a:ext cx="0" cy="0"/>
          <a:chOff x="0" y="0"/>
          <a:chExt cx="0" cy="0"/>
        </a:xfrm>
      </p:grpSpPr>
      <p:sp>
        <p:nvSpPr>
          <p:cNvPr id="379" name="Google Shape;379;p60:notes">
            <a:extLst>
              <a:ext uri="{FF2B5EF4-FFF2-40B4-BE49-F238E27FC236}">
                <a16:creationId xmlns:a16="http://schemas.microsoft.com/office/drawing/2014/main" id="{971B2D90-ED59-E7E9-89AB-3A5EA526B0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60:notes">
            <a:extLst>
              <a:ext uri="{FF2B5EF4-FFF2-40B4-BE49-F238E27FC236}">
                <a16:creationId xmlns:a16="http://schemas.microsoft.com/office/drawing/2014/main" id="{7E2A57F3-7042-84D3-170C-EB43464DC05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tkinson Hyperlegible"/>
              <a:ea typeface="Atkinson Hyperlegible"/>
              <a:cs typeface="Atkinson Hyperlegible"/>
              <a:sym typeface="Atkinson Hyperlegible"/>
            </a:endParaRPr>
          </a:p>
        </p:txBody>
      </p:sp>
      <p:sp>
        <p:nvSpPr>
          <p:cNvPr id="381" name="Google Shape;381;p60:notes">
            <a:extLst>
              <a:ext uri="{FF2B5EF4-FFF2-40B4-BE49-F238E27FC236}">
                <a16:creationId xmlns:a16="http://schemas.microsoft.com/office/drawing/2014/main" id="{AD47E6E5-C188-A812-A722-84238F9D4D5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3</a:t>
            </a:fld>
            <a:endParaRPr/>
          </a:p>
        </p:txBody>
      </p:sp>
    </p:spTree>
    <p:extLst>
      <p:ext uri="{BB962C8B-B14F-4D97-AF65-F5344CB8AC3E}">
        <p14:creationId xmlns:p14="http://schemas.microsoft.com/office/powerpoint/2010/main" val="355745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93BD5-0055-6C43-8989-2763A0694310}" type="slidenum">
              <a:rPr lang="en-US" smtClean="0"/>
              <a:t>4</a:t>
            </a:fld>
            <a:endParaRPr lang="en-US"/>
          </a:p>
        </p:txBody>
      </p:sp>
    </p:spTree>
    <p:extLst>
      <p:ext uri="{BB962C8B-B14F-4D97-AF65-F5344CB8AC3E}">
        <p14:creationId xmlns:p14="http://schemas.microsoft.com/office/powerpoint/2010/main" val="254573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5</a:t>
            </a:fld>
            <a:endParaRPr lang="en-US"/>
          </a:p>
        </p:txBody>
      </p:sp>
    </p:spTree>
    <p:extLst>
      <p:ext uri="{BB962C8B-B14F-4D97-AF65-F5344CB8AC3E}">
        <p14:creationId xmlns:p14="http://schemas.microsoft.com/office/powerpoint/2010/main" val="156534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6827-C8F4-7A82-EB48-13B9795C6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E8E26-0FD8-B6E9-C30F-EB15D67D9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98F2B-0EFC-1838-A538-5302189C07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079146-AA56-5219-FF89-6277D521FDD3}"/>
              </a:ext>
            </a:extLst>
          </p:cNvPr>
          <p:cNvSpPr>
            <a:spLocks noGrp="1"/>
          </p:cNvSpPr>
          <p:nvPr>
            <p:ph type="sldNum" sz="quarter" idx="5"/>
          </p:nvPr>
        </p:nvSpPr>
        <p:spPr/>
        <p:txBody>
          <a:bodyPr/>
          <a:lstStyle/>
          <a:p>
            <a:fld id="{69F93BD5-0055-6C43-8989-2763A0694310}" type="slidenum">
              <a:rPr lang="en-US" smtClean="0"/>
              <a:t>6</a:t>
            </a:fld>
            <a:endParaRPr lang="en-US"/>
          </a:p>
        </p:txBody>
      </p:sp>
    </p:spTree>
    <p:extLst>
      <p:ext uri="{BB962C8B-B14F-4D97-AF65-F5344CB8AC3E}">
        <p14:creationId xmlns:p14="http://schemas.microsoft.com/office/powerpoint/2010/main" val="417447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D59D5-E540-A596-4F5A-281870EAD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40EAC-8B6F-B531-CD0F-14E4C6790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0011B-BEA4-DEB5-13C0-0A4561EFB7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B50A25-0F88-475A-ED64-5777613BF9D1}"/>
              </a:ext>
            </a:extLst>
          </p:cNvPr>
          <p:cNvSpPr>
            <a:spLocks noGrp="1"/>
          </p:cNvSpPr>
          <p:nvPr>
            <p:ph type="sldNum" sz="quarter" idx="5"/>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130082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2000">
                <a:ea typeface="Calibri"/>
                <a:cs typeface="Calibri"/>
              </a:rPr>
              <a:t>The GISRS network is the cornerstone for influenza surveillance and monitoring including H5 and other zoonotic influenza and other respiratory viruses.</a:t>
            </a:r>
            <a:endParaRPr lang="en-US" sz="2000"/>
          </a:p>
          <a:p>
            <a:pPr marL="171450" indent="-171450">
              <a:buFont typeface="Arial"/>
              <a:buChar char="•"/>
            </a:pPr>
            <a:r>
              <a:rPr lang="en-GB" sz="2000">
                <a:ea typeface="Calibri"/>
                <a:cs typeface="Calibri"/>
              </a:rPr>
              <a:t>The GISRS network comprises more than 160 institutions globally, including NICs, WHO H5RL, WHO CCs and ERLs. With virus detection capabilities, sharing representative viruses and timely sharing of zoonotic viruses. In addition to, continuous complementary operations and collaboration with partner organizations like FAO, WOAH and other global networks like OFFLU and CEIR for risk assessment and joint response under One Health Approach.</a:t>
            </a:r>
          </a:p>
        </p:txBody>
      </p:sp>
      <p:sp>
        <p:nvSpPr>
          <p:cNvPr id="4" name="Slide Number Placeholder 3"/>
          <p:cNvSpPr>
            <a:spLocks noGrp="1"/>
          </p:cNvSpPr>
          <p:nvPr>
            <p:ph type="sldNum" sz="quarter" idx="5"/>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318687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1861332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3.emf"/><Relationship Id="rId4" Type="http://schemas.openxmlformats.org/officeDocument/2006/relationships/oleObject" Target="../embeddings/oleObject2.bin"/></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hasCustomPrompt="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VCM September 2017	</a:t>
            </a:r>
          </a:p>
        </p:txBody>
      </p:sp>
      <p:sp>
        <p:nvSpPr>
          <p:cNvPr id="2" name="Title 1"/>
          <p:cNvSpPr>
            <a:spLocks noGrp="1"/>
          </p:cNvSpPr>
          <p:nvPr>
            <p:ph type="ctrTitle" hasCustomPrompt="1"/>
          </p:nvPr>
        </p:nvSpPr>
        <p:spPr bwMode="gray">
          <a:xfrm>
            <a:off x="0" y="485184"/>
            <a:ext cx="8173844" cy="1119158"/>
          </a:xfrm>
          <a:noFill/>
        </p:spPr>
        <p:txBody>
          <a:bodyPr lIns="468000" tIns="72000" rIns="450000" bIns="180000" anchor="t" anchorCtr="0">
            <a:noAutofit/>
          </a:bodyPr>
          <a:lstStyle>
            <a:lvl1pPr algn="l">
              <a:lnSpc>
                <a:spcPct val="85000"/>
              </a:lnSpc>
              <a:defRPr sz="3600" baseline="0">
                <a:solidFill>
                  <a:schemeClr val="tx2"/>
                </a:solidFill>
                <a:latin typeface="+mj-lt"/>
              </a:defRPr>
            </a:lvl1pPr>
          </a:lstStyle>
          <a:p>
            <a:r>
              <a:rPr lang="en-GB" noProof="0"/>
              <a:t>Global update on avian and other novel influenza subtypes</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27 September 2017</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8" name="TextBox 7">
            <a:extLst>
              <a:ext uri="{FF2B5EF4-FFF2-40B4-BE49-F238E27FC236}">
                <a16:creationId xmlns:a16="http://schemas.microsoft.com/office/drawing/2014/main" id="{9505B2EA-6A65-4856-B8C6-3902D97AC9E3}"/>
              </a:ext>
            </a:extLst>
          </p:cNvPr>
          <p:cNvSpPr txBox="1"/>
          <p:nvPr userDrawn="1"/>
        </p:nvSpPr>
        <p:spPr>
          <a:xfrm>
            <a:off x="479999" y="6498001"/>
            <a:ext cx="574405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a:latin typeface="+mj-lt"/>
              </a:rPr>
              <a:t>VCM February 2020 Zoonotic influenza</a:t>
            </a:r>
          </a:p>
          <a:p>
            <a:endParaRPr lang="en-US" sz="1000">
              <a:latin typeface="+mj-lt"/>
            </a:endParaRP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grpSp>
        <p:nvGrpSpPr>
          <p:cNvPr id="3" name="Group 2">
            <a:extLst>
              <a:ext uri="{FF2B5EF4-FFF2-40B4-BE49-F238E27FC236}">
                <a16:creationId xmlns:a16="http://schemas.microsoft.com/office/drawing/2014/main" id="{DB433826-1358-EEEF-2440-6D45281EBAAC}"/>
              </a:ext>
            </a:extLst>
          </p:cNvPr>
          <p:cNvGrpSpPr/>
          <p:nvPr userDrawn="1"/>
        </p:nvGrpSpPr>
        <p:grpSpPr bwMode="gray">
          <a:xfrm>
            <a:off x="9066230" y="6150623"/>
            <a:ext cx="2515543" cy="569706"/>
            <a:chOff x="5525840" y="3530278"/>
            <a:chExt cx="1886657" cy="569706"/>
          </a:xfrm>
        </p:grpSpPr>
        <p:sp>
          <p:nvSpPr>
            <p:cNvPr id="4" name="TextBox 3">
              <a:extLst>
                <a:ext uri="{FF2B5EF4-FFF2-40B4-BE49-F238E27FC236}">
                  <a16:creationId xmlns:a16="http://schemas.microsoft.com/office/drawing/2014/main" id="{16E7D80F-CAD2-AAC9-2F14-162C89E5FE55}"/>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7" name="Group 6">
              <a:extLst>
                <a:ext uri="{FF2B5EF4-FFF2-40B4-BE49-F238E27FC236}">
                  <a16:creationId xmlns:a16="http://schemas.microsoft.com/office/drawing/2014/main" id="{48AF674A-DE8F-E43D-7BC6-1B7F09567430}"/>
                </a:ext>
              </a:extLst>
            </p:cNvPr>
            <p:cNvGrpSpPr/>
            <p:nvPr/>
          </p:nvGrpSpPr>
          <p:grpSpPr bwMode="gray">
            <a:xfrm>
              <a:off x="5525840" y="3618320"/>
              <a:ext cx="1879457" cy="481664"/>
              <a:chOff x="5525840" y="3618320"/>
              <a:chExt cx="1879457" cy="481664"/>
            </a:xfrm>
          </p:grpSpPr>
          <p:sp>
            <p:nvSpPr>
              <p:cNvPr id="10" name="TextBox 9">
                <a:extLst>
                  <a:ext uri="{FF2B5EF4-FFF2-40B4-BE49-F238E27FC236}">
                    <a16:creationId xmlns:a16="http://schemas.microsoft.com/office/drawing/2014/main" id="{B65D1AE1-3A62-4B24-FA76-10E8A5E3EA70}"/>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1" name="TextBox 10">
                <a:extLst>
                  <a:ext uri="{FF2B5EF4-FFF2-40B4-BE49-F238E27FC236}">
                    <a16:creationId xmlns:a16="http://schemas.microsoft.com/office/drawing/2014/main" id="{2BCA4763-326D-DAE6-3659-8318A5DD5400}"/>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5753725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descr="World Health Organization logo ">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39861139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9460"/>
          </a:xfrm>
          <a:solidFill>
            <a:srgbClr val="C9DDF3">
              <a:alpha val="80000"/>
            </a:srgbClr>
          </a:solidFill>
        </p:spPr>
        <p:txBody>
          <a:bodyPr lIns="144000" anchor="t" anchorCtr="0">
            <a:sp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1331671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DDEFF9">
              <a:alpha val="80000"/>
            </a:srgbClr>
          </a:solidFill>
        </p:spPr>
        <p:txBody>
          <a:bodyPr wrap="square"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5928489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D8591945-98AC-6ECD-0960-38810276F9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163388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178426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69980E6F-8A3C-16B6-F34B-10A38190A99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2149876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199" y="685801"/>
            <a:ext cx="6982691" cy="1669470"/>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7144957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4594785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652B58DC-A02B-F0B1-89A3-2012646CE31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5443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7" name="Title 16"/>
          <p:cNvSpPr>
            <a:spLocks noGrp="1"/>
          </p:cNvSpPr>
          <p:nvPr>
            <p:ph type="title" hasCustomPrompt="1"/>
          </p:nvPr>
        </p:nvSpPr>
        <p:spPr bwMode="gray"/>
        <p:txBody>
          <a:bodyPr/>
          <a:lstStyle>
            <a:lvl1pPr>
              <a:defRPr baseline="0"/>
            </a:lvl1pPr>
          </a:lstStyle>
          <a:p>
            <a:r>
              <a:rPr lang="en-GB" noProof="0"/>
              <a:t>VCM September 2018</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
        <p:nvSpPr>
          <p:cNvPr id="10" name="TextBox 9">
            <a:extLst>
              <a:ext uri="{FF2B5EF4-FFF2-40B4-BE49-F238E27FC236}">
                <a16:creationId xmlns:a16="http://schemas.microsoft.com/office/drawing/2014/main" id="{2450BBE2-7040-4B84-A132-98E061A9B546}"/>
              </a:ext>
            </a:extLst>
          </p:cNvPr>
          <p:cNvSpPr txBox="1"/>
          <p:nvPr userDrawn="1"/>
        </p:nvSpPr>
        <p:spPr>
          <a:xfrm>
            <a:off x="479999" y="6498001"/>
            <a:ext cx="574405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a:latin typeface="+mj-lt"/>
              </a:rPr>
              <a:t>VCM February 2020 Zoonotic influenza</a:t>
            </a:r>
          </a:p>
          <a:p>
            <a:endParaRPr lang="en-US" sz="1000">
              <a:latin typeface="+mj-lt"/>
            </a:endParaRPr>
          </a:p>
        </p:txBody>
      </p:sp>
    </p:spTree>
    <p:extLst>
      <p:ext uri="{BB962C8B-B14F-4D97-AF65-F5344CB8AC3E}">
        <p14:creationId xmlns:p14="http://schemas.microsoft.com/office/powerpoint/2010/main" val="37962198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18434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1475714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492990"/>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570777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a:solidFill>
            <a:srgbClr val="C9DDF3">
              <a:alpha val="80000"/>
            </a:srgbClr>
          </a:solidFill>
        </p:spPr>
        <p:txBody>
          <a:bodyPr lIns="144000"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2365665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41909993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4880656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grpSp>
        <p:nvGrpSpPr>
          <p:cNvPr id="2" name="Group 1">
            <a:extLst>
              <a:ext uri="{FF2B5EF4-FFF2-40B4-BE49-F238E27FC236}">
                <a16:creationId xmlns:a16="http://schemas.microsoft.com/office/drawing/2014/main" id="{05C622BB-DF03-90FB-3644-0345AE2B7A23}"/>
              </a:ext>
            </a:extLst>
          </p:cNvPr>
          <p:cNvGrpSpPr/>
          <p:nvPr userDrawn="1"/>
        </p:nvGrpSpPr>
        <p:grpSpPr bwMode="gray">
          <a:xfrm>
            <a:off x="9066230" y="6150623"/>
            <a:ext cx="2515543" cy="569706"/>
            <a:chOff x="5525840" y="3530278"/>
            <a:chExt cx="1886657" cy="569706"/>
          </a:xfrm>
        </p:grpSpPr>
        <p:sp>
          <p:nvSpPr>
            <p:cNvPr id="3" name="TextBox 2">
              <a:extLst>
                <a:ext uri="{FF2B5EF4-FFF2-40B4-BE49-F238E27FC236}">
                  <a16:creationId xmlns:a16="http://schemas.microsoft.com/office/drawing/2014/main" id="{638791E5-93E4-EC81-F2B5-D80857BA630B}"/>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58E4568C-D1D4-56EE-4ED8-FA0540BF2830}"/>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D3A276C3-B23F-E2FA-F41E-650DF128C3B1}"/>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FCF6A34C-1A83-66B9-3CAD-C8D967BE4C3F}"/>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41816920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4" name="Group 3">
            <a:extLst>
              <a:ext uri="{FF2B5EF4-FFF2-40B4-BE49-F238E27FC236}">
                <a16:creationId xmlns:a16="http://schemas.microsoft.com/office/drawing/2014/main" id="{6E4B61D7-58A1-6402-AD27-44C951197CDE}"/>
              </a:ext>
            </a:extLst>
          </p:cNvPr>
          <p:cNvGrpSpPr/>
          <p:nvPr userDrawn="1"/>
        </p:nvGrpSpPr>
        <p:grpSpPr bwMode="gray">
          <a:xfrm>
            <a:off x="9066230" y="6000906"/>
            <a:ext cx="2515543" cy="569706"/>
            <a:chOff x="5525840" y="3530278"/>
            <a:chExt cx="1886657" cy="569706"/>
          </a:xfrm>
        </p:grpSpPr>
        <p:sp>
          <p:nvSpPr>
            <p:cNvPr id="9" name="TextBox 8">
              <a:extLst>
                <a:ext uri="{FF2B5EF4-FFF2-40B4-BE49-F238E27FC236}">
                  <a16:creationId xmlns:a16="http://schemas.microsoft.com/office/drawing/2014/main" id="{029E2931-BD83-BE34-2D35-33538AA24BAC}"/>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ACC2F6DF-B53D-58CE-A841-5677F811E2AD}"/>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CC5FAA18-5A39-BF80-C615-5F33C842943A}"/>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34926F52-327F-A7CD-B51A-78A1AA0EC71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30489131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grpSp>
        <p:nvGrpSpPr>
          <p:cNvPr id="4" name="Group 3">
            <a:extLst>
              <a:ext uri="{FF2B5EF4-FFF2-40B4-BE49-F238E27FC236}">
                <a16:creationId xmlns:a16="http://schemas.microsoft.com/office/drawing/2014/main" id="{38030DC0-230D-36A8-4B91-61E6C083804F}"/>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1EF4EDCF-6A1A-FC33-0223-40B098B753C3}"/>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2F84C012-B11B-653B-54F1-55B3A12FA02B}"/>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F8A76333-103C-7C28-03BB-8F2A8070301E}"/>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A3587607-4CF7-BD9D-9387-2B690463DEB8}"/>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078490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orld Health Organization logo ">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4" name="Group 3">
            <a:extLst>
              <a:ext uri="{FF2B5EF4-FFF2-40B4-BE49-F238E27FC236}">
                <a16:creationId xmlns:a16="http://schemas.microsoft.com/office/drawing/2014/main" id="{761B2693-CD48-8C19-2CE7-2C2744CB1428}"/>
              </a:ext>
            </a:extLst>
          </p:cNvPr>
          <p:cNvGrpSpPr/>
          <p:nvPr userDrawn="1"/>
        </p:nvGrpSpPr>
        <p:grpSpPr bwMode="gray">
          <a:xfrm>
            <a:off x="9066230" y="6150623"/>
            <a:ext cx="2515543" cy="569706"/>
            <a:chOff x="5525840" y="3530278"/>
            <a:chExt cx="1886657" cy="569706"/>
          </a:xfrm>
        </p:grpSpPr>
        <p:sp>
          <p:nvSpPr>
            <p:cNvPr id="10" name="TextBox 9">
              <a:extLst>
                <a:ext uri="{FF2B5EF4-FFF2-40B4-BE49-F238E27FC236}">
                  <a16:creationId xmlns:a16="http://schemas.microsoft.com/office/drawing/2014/main" id="{4A68D0AC-A761-5D2F-553A-16ADF2479FC3}"/>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A5DB3EDC-0B4D-0F95-0DE6-30262EE39F6E}"/>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1D3AD520-724F-81F6-DF70-29E2B85ABE0F}"/>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F0E7C653-F52E-76F1-4BE0-ED1333642D7B}"/>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15903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a:xfrm>
            <a:off x="480000" y="6580588"/>
            <a:ext cx="790001" cy="180000"/>
          </a:xfrm>
          <a:prstGeom prst="rect">
            <a:avLst/>
          </a:prstGeom>
        </p:spPr>
        <p:txBody>
          <a:bodyPr/>
          <a:lstStyle>
            <a:lvl1pPr>
              <a:defRPr>
                <a:solidFill>
                  <a:schemeClr val="tx1"/>
                </a:solidFill>
              </a:defRPr>
            </a:lvl1pPr>
          </a:lstStyle>
          <a:p>
            <a:fld id="{99262F6C-3198-4C0D-9FD3-A522B66D4040}" type="datetime1">
              <a:rPr lang="en-GB" smtClean="0"/>
              <a:pPr/>
              <a:t>18/11/2025</a:t>
            </a:fld>
            <a:endParaRPr lang="en-GB"/>
          </a:p>
        </p:txBody>
      </p:sp>
      <p:sp>
        <p:nvSpPr>
          <p:cNvPr id="8" name="Footer Placeholder 7"/>
          <p:cNvSpPr>
            <a:spLocks noGrp="1"/>
          </p:cNvSpPr>
          <p:nvPr>
            <p:ph type="ftr" sz="quarter" idx="31"/>
          </p:nvPr>
        </p:nvSpPr>
        <p:spPr bwMode="gray">
          <a:xfrm>
            <a:off x="1392992" y="6580588"/>
            <a:ext cx="2264608" cy="180000"/>
          </a:xfrm>
          <a:prstGeom prst="rect">
            <a:avLst/>
          </a:prstGeom>
        </p:spPr>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World Health Organization logo ">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roup 2">
            <a:extLst>
              <a:ext uri="{FF2B5EF4-FFF2-40B4-BE49-F238E27FC236}">
                <a16:creationId xmlns:a16="http://schemas.microsoft.com/office/drawing/2014/main" id="{94CAD921-B62B-B3CE-B992-C1A001AF2E71}"/>
              </a:ext>
            </a:extLst>
          </p:cNvPr>
          <p:cNvGrpSpPr/>
          <p:nvPr userDrawn="1"/>
        </p:nvGrpSpPr>
        <p:grpSpPr bwMode="gray">
          <a:xfrm>
            <a:off x="9066230" y="6150623"/>
            <a:ext cx="2515543" cy="569706"/>
            <a:chOff x="5525840" y="3530278"/>
            <a:chExt cx="1886657" cy="569706"/>
          </a:xfrm>
        </p:grpSpPr>
        <p:sp>
          <p:nvSpPr>
            <p:cNvPr id="8" name="TextBox 7">
              <a:extLst>
                <a:ext uri="{FF2B5EF4-FFF2-40B4-BE49-F238E27FC236}">
                  <a16:creationId xmlns:a16="http://schemas.microsoft.com/office/drawing/2014/main" id="{EBDDF05E-EFF5-0CC0-B4B6-A7314B891D9C}"/>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9" name="Group 8">
              <a:extLst>
                <a:ext uri="{FF2B5EF4-FFF2-40B4-BE49-F238E27FC236}">
                  <a16:creationId xmlns:a16="http://schemas.microsoft.com/office/drawing/2014/main" id="{B8E9038E-D2E7-31C9-A3B3-0A843F5B5831}"/>
                </a:ext>
              </a:extLst>
            </p:cNvPr>
            <p:cNvGrpSpPr/>
            <p:nvPr/>
          </p:nvGrpSpPr>
          <p:grpSpPr bwMode="gray">
            <a:xfrm>
              <a:off x="5525840" y="3618320"/>
              <a:ext cx="1879457" cy="481664"/>
              <a:chOff x="5525840" y="3618320"/>
              <a:chExt cx="1879457" cy="481664"/>
            </a:xfrm>
          </p:grpSpPr>
          <p:sp>
            <p:nvSpPr>
              <p:cNvPr id="10" name="TextBox 9">
                <a:extLst>
                  <a:ext uri="{FF2B5EF4-FFF2-40B4-BE49-F238E27FC236}">
                    <a16:creationId xmlns:a16="http://schemas.microsoft.com/office/drawing/2014/main" id="{7C425B1E-A301-AD63-854F-5B2AC5093A53}"/>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1" name="TextBox 10">
                <a:extLst>
                  <a:ext uri="{FF2B5EF4-FFF2-40B4-BE49-F238E27FC236}">
                    <a16:creationId xmlns:a16="http://schemas.microsoft.com/office/drawing/2014/main" id="{E6014833-B067-1FEE-7E67-CE904B7E1A1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4066873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orld Health Organization logo ">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477723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4" name="Group 3">
            <a:extLst>
              <a:ext uri="{FF2B5EF4-FFF2-40B4-BE49-F238E27FC236}">
                <a16:creationId xmlns:a16="http://schemas.microsoft.com/office/drawing/2014/main" id="{CFCD2E78-5132-A696-9B63-A1354D59A563}"/>
              </a:ext>
            </a:extLst>
          </p:cNvPr>
          <p:cNvGrpSpPr/>
          <p:nvPr userDrawn="1"/>
        </p:nvGrpSpPr>
        <p:grpSpPr bwMode="gray">
          <a:xfrm>
            <a:off x="9066230" y="6150623"/>
            <a:ext cx="2515543" cy="569706"/>
            <a:chOff x="5525840" y="3530278"/>
            <a:chExt cx="1886657" cy="569706"/>
          </a:xfrm>
        </p:grpSpPr>
        <p:sp>
          <p:nvSpPr>
            <p:cNvPr id="9" name="TextBox 8">
              <a:extLst>
                <a:ext uri="{FF2B5EF4-FFF2-40B4-BE49-F238E27FC236}">
                  <a16:creationId xmlns:a16="http://schemas.microsoft.com/office/drawing/2014/main" id="{D3ABF59D-5D70-FDF0-CF80-EFD5B66B2394}"/>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485AC816-35B7-250E-E3D0-E5F0F263FF52}"/>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0A25F117-DC37-51D8-D88F-F82F039CEA2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001FD211-B43B-D568-D083-84DE589EC406}"/>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7279932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5" name="Group 4">
            <a:extLst>
              <a:ext uri="{FF2B5EF4-FFF2-40B4-BE49-F238E27FC236}">
                <a16:creationId xmlns:a16="http://schemas.microsoft.com/office/drawing/2014/main" id="{131489CF-008F-CD8F-2F30-1A30512F91B8}"/>
              </a:ext>
            </a:extLst>
          </p:cNvPr>
          <p:cNvGrpSpPr/>
          <p:nvPr userDrawn="1"/>
        </p:nvGrpSpPr>
        <p:grpSpPr bwMode="gray">
          <a:xfrm>
            <a:off x="9066230" y="6150623"/>
            <a:ext cx="2515543" cy="569706"/>
            <a:chOff x="5525840" y="3530278"/>
            <a:chExt cx="1886657" cy="569706"/>
          </a:xfrm>
        </p:grpSpPr>
        <p:sp>
          <p:nvSpPr>
            <p:cNvPr id="12" name="TextBox 11">
              <a:extLst>
                <a:ext uri="{FF2B5EF4-FFF2-40B4-BE49-F238E27FC236}">
                  <a16:creationId xmlns:a16="http://schemas.microsoft.com/office/drawing/2014/main" id="{B1855CDD-3340-0F87-ABE0-D283F07C72DD}"/>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3" name="Group 12">
              <a:extLst>
                <a:ext uri="{FF2B5EF4-FFF2-40B4-BE49-F238E27FC236}">
                  <a16:creationId xmlns:a16="http://schemas.microsoft.com/office/drawing/2014/main" id="{C9589F93-EEA7-90B4-ACC8-8C61BFD0BA0C}"/>
                </a:ext>
              </a:extLst>
            </p:cNvPr>
            <p:cNvGrpSpPr/>
            <p:nvPr/>
          </p:nvGrpSpPr>
          <p:grpSpPr bwMode="gray">
            <a:xfrm>
              <a:off x="5525840" y="3618320"/>
              <a:ext cx="1879457" cy="481664"/>
              <a:chOff x="5525840" y="3618320"/>
              <a:chExt cx="1879457" cy="481664"/>
            </a:xfrm>
          </p:grpSpPr>
          <p:sp>
            <p:nvSpPr>
              <p:cNvPr id="14" name="TextBox 13">
                <a:extLst>
                  <a:ext uri="{FF2B5EF4-FFF2-40B4-BE49-F238E27FC236}">
                    <a16:creationId xmlns:a16="http://schemas.microsoft.com/office/drawing/2014/main" id="{3B42C3A4-878C-F727-CAA4-85F30192CB83}"/>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5" name="TextBox 14">
                <a:extLst>
                  <a:ext uri="{FF2B5EF4-FFF2-40B4-BE49-F238E27FC236}">
                    <a16:creationId xmlns:a16="http://schemas.microsoft.com/office/drawing/2014/main" id="{146B9C0B-2370-6DA3-ADC9-1389C8039D87}"/>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8945176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5" name="Group 4">
            <a:extLst>
              <a:ext uri="{FF2B5EF4-FFF2-40B4-BE49-F238E27FC236}">
                <a16:creationId xmlns:a16="http://schemas.microsoft.com/office/drawing/2014/main" id="{C4E60EDD-C845-6BBF-4279-8672AF22F9F1}"/>
              </a:ext>
            </a:extLst>
          </p:cNvPr>
          <p:cNvGrpSpPr/>
          <p:nvPr userDrawn="1"/>
        </p:nvGrpSpPr>
        <p:grpSpPr bwMode="gray">
          <a:xfrm>
            <a:off x="9066230" y="6150623"/>
            <a:ext cx="2515543" cy="569706"/>
            <a:chOff x="5525840" y="3530278"/>
            <a:chExt cx="1886657" cy="569706"/>
          </a:xfrm>
        </p:grpSpPr>
        <p:sp>
          <p:nvSpPr>
            <p:cNvPr id="6" name="TextBox 5">
              <a:extLst>
                <a:ext uri="{FF2B5EF4-FFF2-40B4-BE49-F238E27FC236}">
                  <a16:creationId xmlns:a16="http://schemas.microsoft.com/office/drawing/2014/main" id="{321F45C6-72A5-B8CB-E48E-EB50F4B5E754}"/>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2" name="Group 11">
              <a:extLst>
                <a:ext uri="{FF2B5EF4-FFF2-40B4-BE49-F238E27FC236}">
                  <a16:creationId xmlns:a16="http://schemas.microsoft.com/office/drawing/2014/main" id="{AC3B0D2E-F58F-988B-7332-BAB5352AF359}"/>
                </a:ext>
              </a:extLst>
            </p:cNvPr>
            <p:cNvGrpSpPr/>
            <p:nvPr/>
          </p:nvGrpSpPr>
          <p:grpSpPr bwMode="gray">
            <a:xfrm>
              <a:off x="5525840" y="3618320"/>
              <a:ext cx="1879457" cy="481664"/>
              <a:chOff x="5525840" y="3618320"/>
              <a:chExt cx="1879457" cy="481664"/>
            </a:xfrm>
          </p:grpSpPr>
          <p:sp>
            <p:nvSpPr>
              <p:cNvPr id="13" name="TextBox 12">
                <a:extLst>
                  <a:ext uri="{FF2B5EF4-FFF2-40B4-BE49-F238E27FC236}">
                    <a16:creationId xmlns:a16="http://schemas.microsoft.com/office/drawing/2014/main" id="{986EBC08-8CDD-1D25-3BC9-89E85C1F9E0B}"/>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4" name="TextBox 13">
                <a:extLst>
                  <a:ext uri="{FF2B5EF4-FFF2-40B4-BE49-F238E27FC236}">
                    <a16:creationId xmlns:a16="http://schemas.microsoft.com/office/drawing/2014/main" id="{523D0E75-2B24-4997-99B6-00619ABB5FEE}"/>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3349162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descr="World Health Organization logo ">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4" name="Group 3">
            <a:extLst>
              <a:ext uri="{FF2B5EF4-FFF2-40B4-BE49-F238E27FC236}">
                <a16:creationId xmlns:a16="http://schemas.microsoft.com/office/drawing/2014/main" id="{3A78ACCA-FB72-4FF4-6D0E-E6B413A6EE09}"/>
              </a:ext>
            </a:extLst>
          </p:cNvPr>
          <p:cNvGrpSpPr/>
          <p:nvPr userDrawn="1"/>
        </p:nvGrpSpPr>
        <p:grpSpPr bwMode="gray">
          <a:xfrm>
            <a:off x="9066230" y="6150623"/>
            <a:ext cx="2515543" cy="569706"/>
            <a:chOff x="5525840" y="3530278"/>
            <a:chExt cx="1886657" cy="569706"/>
          </a:xfrm>
        </p:grpSpPr>
        <p:sp>
          <p:nvSpPr>
            <p:cNvPr id="5" name="TextBox 4">
              <a:extLst>
                <a:ext uri="{FF2B5EF4-FFF2-40B4-BE49-F238E27FC236}">
                  <a16:creationId xmlns:a16="http://schemas.microsoft.com/office/drawing/2014/main" id="{33DFE3D6-9944-367F-B2D7-2CBC03A0DDD4}"/>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6" name="Group 5">
              <a:extLst>
                <a:ext uri="{FF2B5EF4-FFF2-40B4-BE49-F238E27FC236}">
                  <a16:creationId xmlns:a16="http://schemas.microsoft.com/office/drawing/2014/main" id="{30B4D964-4CE3-20F7-B1AB-B83F29141EAB}"/>
                </a:ext>
              </a:extLst>
            </p:cNvPr>
            <p:cNvGrpSpPr/>
            <p:nvPr/>
          </p:nvGrpSpPr>
          <p:grpSpPr bwMode="gray">
            <a:xfrm>
              <a:off x="5525840" y="3618320"/>
              <a:ext cx="1879457" cy="481664"/>
              <a:chOff x="5525840" y="3618320"/>
              <a:chExt cx="1879457" cy="481664"/>
            </a:xfrm>
          </p:grpSpPr>
          <p:sp>
            <p:nvSpPr>
              <p:cNvPr id="9" name="TextBox 8">
                <a:extLst>
                  <a:ext uri="{FF2B5EF4-FFF2-40B4-BE49-F238E27FC236}">
                    <a16:creationId xmlns:a16="http://schemas.microsoft.com/office/drawing/2014/main" id="{9A5173FF-629D-08FF-F5E4-EB36D1242E52}"/>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1F8826A7-CA0E-0835-F938-E5AD35D01952}"/>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9609427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descr="World Health Organization logo ">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4" name="Group 3">
            <a:extLst>
              <a:ext uri="{FF2B5EF4-FFF2-40B4-BE49-F238E27FC236}">
                <a16:creationId xmlns:a16="http://schemas.microsoft.com/office/drawing/2014/main" id="{4E8F902C-DD16-2C26-09FB-0A8F73940BBB}"/>
              </a:ext>
            </a:extLst>
          </p:cNvPr>
          <p:cNvGrpSpPr/>
          <p:nvPr userDrawn="1"/>
        </p:nvGrpSpPr>
        <p:grpSpPr bwMode="gray">
          <a:xfrm>
            <a:off x="9066230" y="6150623"/>
            <a:ext cx="2515543" cy="569706"/>
            <a:chOff x="5525840" y="3530278"/>
            <a:chExt cx="1886657" cy="569706"/>
          </a:xfrm>
        </p:grpSpPr>
        <p:sp>
          <p:nvSpPr>
            <p:cNvPr id="5" name="TextBox 4">
              <a:extLst>
                <a:ext uri="{FF2B5EF4-FFF2-40B4-BE49-F238E27FC236}">
                  <a16:creationId xmlns:a16="http://schemas.microsoft.com/office/drawing/2014/main" id="{A57B2654-A9AA-0129-9721-A6067B241EEA}"/>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6" name="Group 5">
              <a:extLst>
                <a:ext uri="{FF2B5EF4-FFF2-40B4-BE49-F238E27FC236}">
                  <a16:creationId xmlns:a16="http://schemas.microsoft.com/office/drawing/2014/main" id="{456513DA-9D4B-7FBB-6184-A8A64CED92A3}"/>
                </a:ext>
              </a:extLst>
            </p:cNvPr>
            <p:cNvGrpSpPr/>
            <p:nvPr/>
          </p:nvGrpSpPr>
          <p:grpSpPr bwMode="gray">
            <a:xfrm>
              <a:off x="5525840" y="3618320"/>
              <a:ext cx="1879457" cy="481664"/>
              <a:chOff x="5525840" y="3618320"/>
              <a:chExt cx="1879457" cy="481664"/>
            </a:xfrm>
          </p:grpSpPr>
          <p:sp>
            <p:nvSpPr>
              <p:cNvPr id="9" name="TextBox 8">
                <a:extLst>
                  <a:ext uri="{FF2B5EF4-FFF2-40B4-BE49-F238E27FC236}">
                    <a16:creationId xmlns:a16="http://schemas.microsoft.com/office/drawing/2014/main" id="{938307B7-018F-C4EF-AD93-5EF9B1A5DEC3}"/>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6" name="TextBox 15">
                <a:extLst>
                  <a:ext uri="{FF2B5EF4-FFF2-40B4-BE49-F238E27FC236}">
                    <a16:creationId xmlns:a16="http://schemas.microsoft.com/office/drawing/2014/main" id="{2DBCA165-27C1-228C-C1E4-B04ABF4B8B96}"/>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3611196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6934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World Health Organization logo ">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286363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 uri="{C183D7F6-B498-43B3-948B-1728B52AA6E4}">
                <adec:decorative xmlns:adec="http://schemas.microsoft.com/office/drawing/2017/decorative" val="1"/>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descr="World Health Organization logo ">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5" name="Group 4">
            <a:extLst>
              <a:ext uri="{FF2B5EF4-FFF2-40B4-BE49-F238E27FC236}">
                <a16:creationId xmlns:a16="http://schemas.microsoft.com/office/drawing/2014/main" id="{60CBD0ED-02E6-246B-45FF-969854005907}"/>
              </a:ext>
            </a:extLst>
          </p:cNvPr>
          <p:cNvGrpSpPr/>
          <p:nvPr userDrawn="1"/>
        </p:nvGrpSpPr>
        <p:grpSpPr bwMode="gray">
          <a:xfrm>
            <a:off x="9066230" y="6000906"/>
            <a:ext cx="2515543" cy="569706"/>
            <a:chOff x="5525840" y="3530278"/>
            <a:chExt cx="1886657" cy="569706"/>
          </a:xfrm>
        </p:grpSpPr>
        <p:sp>
          <p:nvSpPr>
            <p:cNvPr id="6" name="TextBox 5">
              <a:extLst>
                <a:ext uri="{FF2B5EF4-FFF2-40B4-BE49-F238E27FC236}">
                  <a16:creationId xmlns:a16="http://schemas.microsoft.com/office/drawing/2014/main" id="{3BD45B83-7A52-B2B0-F29D-43B18FB5549A}"/>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1" name="Group 10">
              <a:extLst>
                <a:ext uri="{FF2B5EF4-FFF2-40B4-BE49-F238E27FC236}">
                  <a16:creationId xmlns:a16="http://schemas.microsoft.com/office/drawing/2014/main" id="{40E490CD-9AB5-3D6C-8761-20DC40E75AFF}"/>
                </a:ext>
              </a:extLst>
            </p:cNvPr>
            <p:cNvGrpSpPr/>
            <p:nvPr/>
          </p:nvGrpSpPr>
          <p:grpSpPr bwMode="gray">
            <a:xfrm>
              <a:off x="5525840" y="3618320"/>
              <a:ext cx="1879457" cy="481664"/>
              <a:chOff x="5525840" y="3618320"/>
              <a:chExt cx="1879457" cy="481664"/>
            </a:xfrm>
          </p:grpSpPr>
          <p:sp>
            <p:nvSpPr>
              <p:cNvPr id="12" name="TextBox 11">
                <a:extLst>
                  <a:ext uri="{FF2B5EF4-FFF2-40B4-BE49-F238E27FC236}">
                    <a16:creationId xmlns:a16="http://schemas.microsoft.com/office/drawing/2014/main" id="{10323500-4AA0-BAF2-947A-80FB0F35DCD4}"/>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3" name="TextBox 12">
                <a:extLst>
                  <a:ext uri="{FF2B5EF4-FFF2-40B4-BE49-F238E27FC236}">
                    <a16:creationId xmlns:a16="http://schemas.microsoft.com/office/drawing/2014/main" id="{9B51D632-C3F9-3F08-3EA0-EAC76A5A6959}"/>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70872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a:xfrm>
            <a:off x="480000" y="6580588"/>
            <a:ext cx="790001" cy="180000"/>
          </a:xfrm>
          <a:prstGeom prst="rect">
            <a:avLst/>
          </a:prstGeom>
        </p:spPr>
        <p:txBody>
          <a:bodyPr/>
          <a:lstStyle>
            <a:lvl1pPr>
              <a:defRPr>
                <a:solidFill>
                  <a:schemeClr val="tx1"/>
                </a:solidFill>
              </a:defRPr>
            </a:lvl1pPr>
          </a:lstStyle>
          <a:p>
            <a:fld id="{7BA931E1-7FC2-4DBD-9F66-3D1575A3F79C}" type="datetime1">
              <a:rPr lang="en-GB" smtClean="0"/>
              <a:pPr/>
              <a:t>18/11/2025</a:t>
            </a:fld>
            <a:endParaRPr lang="en-GB"/>
          </a:p>
        </p:txBody>
      </p:sp>
      <p:sp>
        <p:nvSpPr>
          <p:cNvPr id="4" name="Footer Placeholder 3"/>
          <p:cNvSpPr>
            <a:spLocks noGrp="1"/>
          </p:cNvSpPr>
          <p:nvPr>
            <p:ph type="ftr" sz="quarter" idx="11"/>
          </p:nvPr>
        </p:nvSpPr>
        <p:spPr bwMode="invGray">
          <a:xfrm>
            <a:off x="1392992" y="6580588"/>
            <a:ext cx="2264608" cy="180000"/>
          </a:xfrm>
          <a:prstGeom prst="rect">
            <a:avLst/>
          </a:prstGeom>
        </p:spPr>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 uri="{C183D7F6-B498-43B3-948B-1728B52AA6E4}">
                <adec:decorative xmlns:adec="http://schemas.microsoft.com/office/drawing/2017/decorative" val="1"/>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5" name="Group 4">
            <a:extLst>
              <a:ext uri="{FF2B5EF4-FFF2-40B4-BE49-F238E27FC236}">
                <a16:creationId xmlns:a16="http://schemas.microsoft.com/office/drawing/2014/main" id="{0C8497B5-5230-C170-B203-1FFD69457A9C}"/>
              </a:ext>
            </a:extLst>
          </p:cNvPr>
          <p:cNvGrpSpPr/>
          <p:nvPr userDrawn="1"/>
        </p:nvGrpSpPr>
        <p:grpSpPr bwMode="gray">
          <a:xfrm>
            <a:off x="9066230" y="6150623"/>
            <a:ext cx="2515543" cy="569706"/>
            <a:chOff x="5525840" y="3530278"/>
            <a:chExt cx="1886657" cy="569706"/>
          </a:xfrm>
        </p:grpSpPr>
        <p:sp>
          <p:nvSpPr>
            <p:cNvPr id="6" name="TextBox 5">
              <a:extLst>
                <a:ext uri="{FF2B5EF4-FFF2-40B4-BE49-F238E27FC236}">
                  <a16:creationId xmlns:a16="http://schemas.microsoft.com/office/drawing/2014/main" id="{993E965E-2F6B-43F0-43C3-2B1E73F672D6}"/>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10" name="Group 9">
              <a:extLst>
                <a:ext uri="{FF2B5EF4-FFF2-40B4-BE49-F238E27FC236}">
                  <a16:creationId xmlns:a16="http://schemas.microsoft.com/office/drawing/2014/main" id="{9933B8C4-400A-F2A1-51C1-777484889950}"/>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8A94EB21-E0B6-00AA-F919-4E9C75FC9D17}"/>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3B3D0BA8-2C4F-0DE0-115D-A8231CE44F53}"/>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27298721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 uri="{C183D7F6-B498-43B3-948B-1728B52AA6E4}">
                <adec:decorative xmlns:adec="http://schemas.microsoft.com/office/drawing/2017/decorative" val="1"/>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roup 2">
            <a:extLst>
              <a:ext uri="{FF2B5EF4-FFF2-40B4-BE49-F238E27FC236}">
                <a16:creationId xmlns:a16="http://schemas.microsoft.com/office/drawing/2014/main" id="{550A64E1-33F2-BB5D-A9D7-E2B070DE4C15}"/>
              </a:ext>
            </a:extLst>
          </p:cNvPr>
          <p:cNvGrpSpPr/>
          <p:nvPr userDrawn="1"/>
        </p:nvGrpSpPr>
        <p:grpSpPr bwMode="gray">
          <a:xfrm>
            <a:off x="9066230" y="6150623"/>
            <a:ext cx="2515543" cy="569706"/>
            <a:chOff x="5525840" y="3530278"/>
            <a:chExt cx="1886657" cy="569706"/>
          </a:xfrm>
        </p:grpSpPr>
        <p:sp>
          <p:nvSpPr>
            <p:cNvPr id="5" name="TextBox 4">
              <a:extLst>
                <a:ext uri="{FF2B5EF4-FFF2-40B4-BE49-F238E27FC236}">
                  <a16:creationId xmlns:a16="http://schemas.microsoft.com/office/drawing/2014/main" id="{F1920C4D-D401-0C4B-8E85-36A494CD3938}"/>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6" name="Group 5">
              <a:extLst>
                <a:ext uri="{FF2B5EF4-FFF2-40B4-BE49-F238E27FC236}">
                  <a16:creationId xmlns:a16="http://schemas.microsoft.com/office/drawing/2014/main" id="{6557B3E4-BF50-3028-1C47-E42DCDDF6EB1}"/>
                </a:ext>
              </a:extLst>
            </p:cNvPr>
            <p:cNvGrpSpPr/>
            <p:nvPr/>
          </p:nvGrpSpPr>
          <p:grpSpPr bwMode="gray">
            <a:xfrm>
              <a:off x="5525840" y="3618320"/>
              <a:ext cx="1879457" cy="481664"/>
              <a:chOff x="5525840" y="3618320"/>
              <a:chExt cx="1879457" cy="481664"/>
            </a:xfrm>
          </p:grpSpPr>
          <p:sp>
            <p:nvSpPr>
              <p:cNvPr id="10" name="TextBox 9">
                <a:extLst>
                  <a:ext uri="{FF2B5EF4-FFF2-40B4-BE49-F238E27FC236}">
                    <a16:creationId xmlns:a16="http://schemas.microsoft.com/office/drawing/2014/main" id="{B7BA17DC-00FD-970D-97C6-69FB3C75C696}"/>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1" name="TextBox 10">
                <a:extLst>
                  <a:ext uri="{FF2B5EF4-FFF2-40B4-BE49-F238E27FC236}">
                    <a16:creationId xmlns:a16="http://schemas.microsoft.com/office/drawing/2014/main" id="{07F6069E-E1FA-A680-E1F0-BAC27E0205DA}"/>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12069206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2236364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0"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solidFill>
                  <a:srgbClr val="FFFFFF"/>
                </a:solidFill>
              </a:defRPr>
            </a:lvl1pPr>
          </a:lstStyle>
          <a:p>
            <a:pPr lvl="0" latinLnBrk="0"/>
            <a:r>
              <a:rPr lang="en-US"/>
              <a:t>Click to edit Master title style</a:t>
            </a:r>
            <a:endParaRPr lang="en-US" noProof="0"/>
          </a:p>
        </p:txBody>
      </p:sp>
    </p:spTree>
    <p:extLst>
      <p:ext uri="{BB962C8B-B14F-4D97-AF65-F5344CB8AC3E}">
        <p14:creationId xmlns:p14="http://schemas.microsoft.com/office/powerpoint/2010/main" val="4021083253"/>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891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Image Top &amp; Text Bottom_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11" name="Text Placeholder 10"/>
          <p:cNvSpPr>
            <a:spLocks noGrp="1"/>
          </p:cNvSpPr>
          <p:nvPr>
            <p:ph type="body" sz="quarter" idx="10" hasCustomPrompt="1"/>
          </p:nvPr>
        </p:nvSpPr>
        <p:spPr>
          <a:xfrm>
            <a:off x="171450" y="3429000"/>
            <a:ext cx="11763375" cy="2943225"/>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a:t>Click to add objective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1"/>
          </p:nvPr>
        </p:nvSpPr>
        <p:spPr>
          <a:xfrm>
            <a:off x="3300412" y="1067090"/>
            <a:ext cx="5210175" cy="2064776"/>
          </a:xfrm>
          <a:solidFill>
            <a:schemeClr val="bg1"/>
          </a:solidFill>
          <a:ln w="38100">
            <a:solidFill>
              <a:srgbClr val="00ADE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915972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84237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1"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1"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60"/>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60"/>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7"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566697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9"/>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9" y="2905315"/>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72285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11" name="TextBox 10">
            <a:extLst>
              <a:ext uri="{FF2B5EF4-FFF2-40B4-BE49-F238E27FC236}">
                <a16:creationId xmlns:a16="http://schemas.microsoft.com/office/drawing/2014/main" id="{9B842F2A-E673-47DE-9757-5AF2C33A4A76}"/>
              </a:ext>
            </a:extLst>
          </p:cNvPr>
          <p:cNvSpPr txBox="1"/>
          <p:nvPr userDrawn="1"/>
        </p:nvSpPr>
        <p:spPr>
          <a:xfrm>
            <a:off x="479999" y="6498001"/>
            <a:ext cx="574405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a:latin typeface="+mj-lt"/>
              </a:rPr>
              <a:t>VCM February 2020 Zoonotic influenza</a:t>
            </a:r>
          </a:p>
          <a:p>
            <a:endParaRPr lang="en-US" sz="1000">
              <a:latin typeface="+mj-lt"/>
            </a:endParaRP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80000" y="6580588"/>
            <a:ext cx="790001" cy="180000"/>
          </a:xfrm>
          <a:prstGeom prst="rect">
            <a:avLst/>
          </a:prstGeom>
        </p:spPr>
        <p:txBody>
          <a:bodyPr/>
          <a:lstStyle/>
          <a:p>
            <a:r>
              <a:rPr lang="en-GB"/>
              <a:t>19 Feb 2018</a:t>
            </a:r>
          </a:p>
        </p:txBody>
      </p:sp>
      <p:sp>
        <p:nvSpPr>
          <p:cNvPr id="4" name="Footer Placeholder 3"/>
          <p:cNvSpPr>
            <a:spLocks noGrp="1"/>
          </p:cNvSpPr>
          <p:nvPr>
            <p:ph type="ftr" sz="quarter" idx="11"/>
          </p:nvPr>
        </p:nvSpPr>
        <p:spPr>
          <a:xfrm>
            <a:off x="1392992" y="6580588"/>
            <a:ext cx="2264608" cy="180000"/>
          </a:xfrm>
          <a:prstGeom prst="rect">
            <a:avLst/>
          </a:prstGeom>
        </p:spPr>
        <p:txBody>
          <a:bodyPr/>
          <a:lstStyle/>
          <a:p>
            <a:r>
              <a:rPr lang="en-GB"/>
              <a:t>VCM February 2018 Zoonotic influenza</a:t>
            </a:r>
          </a:p>
        </p:txBody>
      </p:sp>
      <p:sp>
        <p:nvSpPr>
          <p:cNvPr id="5" name="Slide Number Placeholder 4"/>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351615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18/11/2025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18/11/2025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18/11/2025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18/11/2025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18/11/2025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18/11/2025</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18/11/2025</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18/11/2025</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18/11/2025</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18/11/2025</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18/11/2025</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18/11/2025</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a:solidFill>
                <a:prstClr val="white">
                  <a:lumMod val="75000"/>
                </a:prstClr>
              </a:solidFill>
            </a:endParaRPr>
          </a:p>
        </p:txBody>
      </p:sp>
      <p:sp>
        <p:nvSpPr>
          <p:cNvPr id="2" name="Title 1"/>
          <p:cNvSpPr>
            <a:spLocks noGrp="1"/>
          </p:cNvSpPr>
          <p:nvPr>
            <p:ph type="ctrTitle"/>
          </p:nvPr>
        </p:nvSpPr>
        <p:spPr>
          <a:xfrm>
            <a:off x="1828800" y="1844825"/>
            <a:ext cx="103632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a:p>
        </p:txBody>
      </p:sp>
      <p:sp>
        <p:nvSpPr>
          <p:cNvPr id="3" name="Subtitle 2"/>
          <p:cNvSpPr>
            <a:spLocks noGrp="1"/>
          </p:cNvSpPr>
          <p:nvPr>
            <p:ph type="subTitle" idx="1"/>
          </p:nvPr>
        </p:nvSpPr>
        <p:spPr>
          <a:xfrm>
            <a:off x="1828800" y="2962189"/>
            <a:ext cx="8534400" cy="79208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
        <p:nvSpPr>
          <p:cNvPr id="10" name="Rectangle 9"/>
          <p:cNvSpPr/>
          <p:nvPr/>
        </p:nvSpPr>
        <p:spPr>
          <a:xfrm>
            <a:off x="0" y="5489848"/>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a:solidFill>
                <a:prstClr val="white">
                  <a:lumMod val="75000"/>
                </a:prstClr>
              </a:solidFill>
            </a:endParaRPr>
          </a:p>
        </p:txBody>
      </p:sp>
    </p:spTree>
    <p:extLst>
      <p:ext uri="{BB962C8B-B14F-4D97-AF65-F5344CB8AC3E}">
        <p14:creationId xmlns:p14="http://schemas.microsoft.com/office/powerpoint/2010/main" val="4076089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891" y="116632"/>
            <a:ext cx="10972800" cy="1143000"/>
          </a:xfrm>
        </p:spPr>
        <p:txBody>
          <a:bodyPr>
            <a:normAutofit/>
          </a:bodyPr>
          <a:lstStyle>
            <a:lvl1pPr>
              <a:defRPr sz="36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b="0"/>
            </a:lvl1pPr>
            <a:lvl2pPr>
              <a:defRPr sz="2000" b="0"/>
            </a:lvl2pPr>
            <a:lvl3pPr>
              <a:defRPr sz="1800" b="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80309" y="44624"/>
            <a:ext cx="2844800" cy="365125"/>
          </a:xfrm>
          <a:prstGeom prst="rect">
            <a:avLst/>
          </a:prstGeom>
        </p:spPr>
        <p:txBody>
          <a:bodyPr/>
          <a:lstStyle/>
          <a:p>
            <a:fld id="{D13ED809-051C-418A-9513-F0A5C4E3CB02}" type="datetimeFigureOut">
              <a:rPr lang="en-US" smtClean="0"/>
              <a:t>11/18/2025</a:t>
            </a:fld>
            <a:endParaRPr lang="en-US"/>
          </a:p>
        </p:txBody>
      </p:sp>
      <p:sp>
        <p:nvSpPr>
          <p:cNvPr id="6" name="Slide Number Placeholder 5"/>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1631996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881565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11/18/2025</a:t>
            </a:fld>
            <a:endParaRPr lang="en-US"/>
          </a:p>
        </p:txBody>
      </p:sp>
      <p:sp>
        <p:nvSpPr>
          <p:cNvPr id="7" name="Slide Number Placeholder 6"/>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063498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11/18/2025</a:t>
            </a:fld>
            <a:endParaRPr lang="en-US"/>
          </a:p>
        </p:txBody>
      </p:sp>
      <p:sp>
        <p:nvSpPr>
          <p:cNvPr id="9" name="Slide Number Placeholder 8"/>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661123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11/18/2025</a:t>
            </a:fld>
            <a:endParaRPr lang="en-US"/>
          </a:p>
        </p:txBody>
      </p:sp>
      <p:sp>
        <p:nvSpPr>
          <p:cNvPr id="5" name="Slide Number Placeholder 4"/>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1057461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11/18/2025</a:t>
            </a:fld>
            <a:endParaRPr lang="en-US"/>
          </a:p>
        </p:txBody>
      </p:sp>
      <p:sp>
        <p:nvSpPr>
          <p:cNvPr id="4" name="Slide Number Placeholder 3"/>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27519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59008"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766733" y="1268760"/>
            <a:ext cx="6815667"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268760"/>
            <a:ext cx="4011084"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11/18/2025</a:t>
            </a:fld>
            <a:endParaRPr lang="en-US"/>
          </a:p>
        </p:txBody>
      </p:sp>
      <p:sp>
        <p:nvSpPr>
          <p:cNvPr id="7" name="Slide Number Placeholder 6"/>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75832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11/18/2025</a:t>
            </a:fld>
            <a:endParaRPr lang="en-US"/>
          </a:p>
        </p:txBody>
      </p:sp>
      <p:sp>
        <p:nvSpPr>
          <p:cNvPr id="7" name="Slide Number Placeholder 6"/>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130691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11/18/2025</a:t>
            </a:fld>
            <a:endParaRPr lang="en-US"/>
          </a:p>
        </p:txBody>
      </p:sp>
      <p:sp>
        <p:nvSpPr>
          <p:cNvPr id="6" name="Slide Number Placeholder 5"/>
          <p:cNvSpPr>
            <a:spLocks noGrp="1"/>
          </p:cNvSpPr>
          <p:nvPr>
            <p:ph type="sldNum" sz="quarter" idx="12"/>
          </p:nvPr>
        </p:nvSpPr>
        <p:spPr>
          <a:xfrm>
            <a:off x="8819819" y="6021289"/>
            <a:ext cx="2844800" cy="365125"/>
          </a:xfrm>
          <a:prstGeom prst="rect">
            <a:avLst/>
          </a:prstGeom>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419344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4C12-F9A2-1E5B-39D6-48FBE13333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1E8312-7DBB-67EA-4FB9-D2F8D888F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E4EFE-1E70-F457-1CC4-7F991B6C9100}"/>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5" name="Footer Placeholder 4">
            <a:extLst>
              <a:ext uri="{FF2B5EF4-FFF2-40B4-BE49-F238E27FC236}">
                <a16:creationId xmlns:a16="http://schemas.microsoft.com/office/drawing/2014/main" id="{FA450D08-417A-61D5-6E19-0B7214446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F111E-28F7-F004-8083-D28AEAB1A819}"/>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3904833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5B80-CE18-D8FE-9423-02A25ABB1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90E00-57DD-257F-F2DC-A0DA87378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23FFD-2067-06AC-D2E3-09E79CE1B913}"/>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5" name="Footer Placeholder 4">
            <a:extLst>
              <a:ext uri="{FF2B5EF4-FFF2-40B4-BE49-F238E27FC236}">
                <a16:creationId xmlns:a16="http://schemas.microsoft.com/office/drawing/2014/main" id="{A0ABF539-35C9-449B-E3EE-71905760F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4FDED-723C-8D58-CA6A-5A0750E10199}"/>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1877975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21D0-E88C-4477-7D91-ADEDABD2B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2D8F1-9119-0D16-F5C7-686A74CE8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0C91D8-F1A6-0D7B-3B16-BD94941D2B3D}"/>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5" name="Footer Placeholder 4">
            <a:extLst>
              <a:ext uri="{FF2B5EF4-FFF2-40B4-BE49-F238E27FC236}">
                <a16:creationId xmlns:a16="http://schemas.microsoft.com/office/drawing/2014/main" id="{8F3B72D5-41C8-F150-2DEE-BB5391A3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B8240-D6CA-48E8-8051-505799FDDC01}"/>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696050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C21A-F7A6-E891-7561-25B64C80C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B181D-B03B-B543-CC02-04C922825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398B34-6363-38A6-FAAC-DE42E558A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3F895-AC3E-C4D8-DEC9-48C0B5D3852B}"/>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6" name="Footer Placeholder 5">
            <a:extLst>
              <a:ext uri="{FF2B5EF4-FFF2-40B4-BE49-F238E27FC236}">
                <a16:creationId xmlns:a16="http://schemas.microsoft.com/office/drawing/2014/main" id="{4AA579C0-FDBD-F952-3B8F-1D70A4365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FD824-43D6-E5FB-1F67-631B110ED7F8}"/>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2678000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C381-4E4A-17F4-388C-02277825FE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02201D-0314-1B80-351A-E1F8A7E26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8F0D0-5C12-D916-A82E-51641E985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49066-8E7C-93B2-34A0-8990673F4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8BE08-3E8A-678B-581C-FE3B6B41E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9C33F2-4C19-F8D6-2D5B-57AC39A4AA98}"/>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8" name="Footer Placeholder 7">
            <a:extLst>
              <a:ext uri="{FF2B5EF4-FFF2-40B4-BE49-F238E27FC236}">
                <a16:creationId xmlns:a16="http://schemas.microsoft.com/office/drawing/2014/main" id="{A4A8707F-7B1D-282E-4581-23AABF4087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D07285-6A0C-AD0A-5AC3-E79E71FBB1FC}"/>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1716005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589C-DD45-F3ED-88E0-1E7E7D7756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C2325-4A7E-11EA-A7BD-C5BA047B1323}"/>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4" name="Footer Placeholder 3">
            <a:extLst>
              <a:ext uri="{FF2B5EF4-FFF2-40B4-BE49-F238E27FC236}">
                <a16:creationId xmlns:a16="http://schemas.microsoft.com/office/drawing/2014/main" id="{B9ADB97A-624D-1E7D-D4A3-F3C0700DFB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0DBFD2-CD11-875E-D59E-25225E2B7765}"/>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181500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E8984-626B-212D-A3C9-197655042E42}"/>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3" name="Footer Placeholder 2">
            <a:extLst>
              <a:ext uri="{FF2B5EF4-FFF2-40B4-BE49-F238E27FC236}">
                <a16:creationId xmlns:a16="http://schemas.microsoft.com/office/drawing/2014/main" id="{BFA3408D-73D7-B2E8-CE90-280FBD6BF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D0CBC3-DDB8-7E57-17E5-CE6A49B2E867}"/>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2018799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5BE1-892F-92A6-FE78-1FC87DCF3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13F228-2175-80EA-4202-0789050C0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811DEB-5D3A-BD9C-6131-4AD88ECF3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7DCC5-5E55-E4AE-E77E-86B92F9A2236}"/>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6" name="Footer Placeholder 5">
            <a:extLst>
              <a:ext uri="{FF2B5EF4-FFF2-40B4-BE49-F238E27FC236}">
                <a16:creationId xmlns:a16="http://schemas.microsoft.com/office/drawing/2014/main" id="{84913D42-FB99-F33A-37BA-185AA593B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4B3D1-1813-E045-4F3A-206FE4F2E292}"/>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27549060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9254-8F70-65EC-3569-881511430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112B62-910A-4498-612F-C3ECD7B479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AE3522-44B1-212F-9312-C17B072B3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DC170-F793-6470-EBE3-2D4C22CBCCF8}"/>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6" name="Footer Placeholder 5">
            <a:extLst>
              <a:ext uri="{FF2B5EF4-FFF2-40B4-BE49-F238E27FC236}">
                <a16:creationId xmlns:a16="http://schemas.microsoft.com/office/drawing/2014/main" id="{314F5F26-93DA-3A14-2CB7-5CECF0A5F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CEACA-2B71-C955-43BF-CC6CCCCA34B4}"/>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2897323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8AFC-4147-948E-F0FC-E774D93690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85646-1742-19E0-DE34-5D2E9A43BD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D5DA6-0DEE-B442-95DE-C2A021B50461}"/>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5" name="Footer Placeholder 4">
            <a:extLst>
              <a:ext uri="{FF2B5EF4-FFF2-40B4-BE49-F238E27FC236}">
                <a16:creationId xmlns:a16="http://schemas.microsoft.com/office/drawing/2014/main" id="{701A3E54-62BC-8039-1555-5000DE754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D7C0F-49A9-3B46-9D7A-9D168BC587C7}"/>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94509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21F90-672A-5A4A-BD14-417011F07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8B8EE0-46D7-D6A9-1E16-8D58DD23F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70B92-61B9-D22A-22CA-97D15EC3EB80}"/>
              </a:ext>
            </a:extLst>
          </p:cNvPr>
          <p:cNvSpPr>
            <a:spLocks noGrp="1"/>
          </p:cNvSpPr>
          <p:nvPr>
            <p:ph type="dt" sz="half" idx="10"/>
          </p:nvPr>
        </p:nvSpPr>
        <p:spPr/>
        <p:txBody>
          <a:bodyPr/>
          <a:lstStyle/>
          <a:p>
            <a:fld id="{63D5EA40-B4A4-43B8-91B7-AA305EED0F11}" type="datetimeFigureOut">
              <a:rPr lang="en-US" smtClean="0"/>
              <a:t>11/18/2025</a:t>
            </a:fld>
            <a:endParaRPr lang="en-US"/>
          </a:p>
        </p:txBody>
      </p:sp>
      <p:sp>
        <p:nvSpPr>
          <p:cNvPr id="5" name="Footer Placeholder 4">
            <a:extLst>
              <a:ext uri="{FF2B5EF4-FFF2-40B4-BE49-F238E27FC236}">
                <a16:creationId xmlns:a16="http://schemas.microsoft.com/office/drawing/2014/main" id="{5059C3FA-A3BA-20EF-ED16-9F5C94C12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48B1C-AAF2-B9AB-7908-FD0EED66B1FB}"/>
              </a:ext>
            </a:extLst>
          </p:cNvPr>
          <p:cNvSpPr>
            <a:spLocks noGrp="1"/>
          </p:cNvSpPr>
          <p:nvPr>
            <p:ph type="sldNum" sz="quarter" idx="12"/>
          </p:nvPr>
        </p:nvSpPr>
        <p:spPr/>
        <p:txBody>
          <a:bodyPr/>
          <a:lstStyle/>
          <a:p>
            <a:fld id="{2E66CDE9-B0EC-4672-B2A4-31810ED3A315}" type="slidenum">
              <a:rPr lang="en-US" smtClean="0"/>
              <a:t>‹#›</a:t>
            </a:fld>
            <a:endParaRPr lang="en-US"/>
          </a:p>
        </p:txBody>
      </p:sp>
    </p:spTree>
    <p:extLst>
      <p:ext uri="{BB962C8B-B14F-4D97-AF65-F5344CB8AC3E}">
        <p14:creationId xmlns:p14="http://schemas.microsoft.com/office/powerpoint/2010/main" val="811745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
        <p:nvSpPr>
          <p:cNvPr id="4" name="Footer Placeholder 4">
            <a:extLst>
              <a:ext uri="{FF2B5EF4-FFF2-40B4-BE49-F238E27FC236}">
                <a16:creationId xmlns:a16="http://schemas.microsoft.com/office/drawing/2014/main" id="{1C6BBDF4-255F-DE1B-9706-7A7A9307347B}"/>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5" name="Slide Number Placeholder 5">
            <a:extLst>
              <a:ext uri="{FF2B5EF4-FFF2-40B4-BE49-F238E27FC236}">
                <a16:creationId xmlns:a16="http://schemas.microsoft.com/office/drawing/2014/main" id="{904E82C0-6E0F-00EB-4712-502CE30A1767}"/>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036904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
        <p:nvSpPr>
          <p:cNvPr id="5" name="Slide Number Placeholder 5">
            <a:extLst>
              <a:ext uri="{FF2B5EF4-FFF2-40B4-BE49-F238E27FC236}">
                <a16:creationId xmlns:a16="http://schemas.microsoft.com/office/drawing/2014/main" id="{14706F60-D920-20AC-2ECD-53232044E908}"/>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998280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
        <p:nvSpPr>
          <p:cNvPr id="4" name="Slide Number Placeholder 5">
            <a:extLst>
              <a:ext uri="{FF2B5EF4-FFF2-40B4-BE49-F238E27FC236}">
                <a16:creationId xmlns:a16="http://schemas.microsoft.com/office/drawing/2014/main" id="{39CC8919-662B-B3FF-7C3F-B7449EFD5256}"/>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801008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descr="World Health Organization logo ">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
        <p:nvSpPr>
          <p:cNvPr id="5" name="Slide Number Placeholder 5">
            <a:extLst>
              <a:ext uri="{FF2B5EF4-FFF2-40B4-BE49-F238E27FC236}">
                <a16:creationId xmlns:a16="http://schemas.microsoft.com/office/drawing/2014/main" id="{8F093C36-97F6-C926-9CB5-87B624BAF550}"/>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840381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orld Health Organization logo ">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631439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47874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255073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842276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descr="World Health Organization logo ">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323348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9460"/>
          </a:xfrm>
          <a:solidFill>
            <a:srgbClr val="C9DDF3">
              <a:alpha val="80000"/>
            </a:srgbClr>
          </a:solidFill>
        </p:spPr>
        <p:txBody>
          <a:bodyPr lIns="144000" anchor="t" anchorCtr="0">
            <a:sp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127549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DDEFF9">
              <a:alpha val="80000"/>
            </a:srgbClr>
          </a:solidFill>
        </p:spPr>
        <p:txBody>
          <a:bodyPr wrap="square"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805536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D8591945-98AC-6ECD-0960-38810276F9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084067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856232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69980E6F-8A3C-16B6-F34B-10A38190A99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160930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199" y="685801"/>
            <a:ext cx="6982691" cy="1669470"/>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779113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358719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3" name="Picture 2" descr="World Health Organization logo ">
            <a:extLst>
              <a:ext uri="{FF2B5EF4-FFF2-40B4-BE49-F238E27FC236}">
                <a16:creationId xmlns:a16="http://schemas.microsoft.com/office/drawing/2014/main" id="{652B58DC-A02B-F0B1-89A3-2012646CE31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13378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035678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1661993"/>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29459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492990"/>
          </a:xfrm>
          <a:solidFill>
            <a:srgbClr val="C9DDF3">
              <a:alpha val="80000"/>
            </a:srgbClr>
          </a:solidFill>
        </p:spPr>
        <p:txBody>
          <a:bodyPr lIns="144000" anchor="t" anchorCtr="0">
            <a:sp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59851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a:solidFill>
            <a:srgbClr val="C9DDF3">
              <a:alpha val="80000"/>
            </a:srgbClr>
          </a:solidFill>
        </p:spPr>
        <p:txBody>
          <a:bodyPr lIns="144000"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711730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788831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90510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descr="World Health Organization logo ">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46701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15060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842651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orld Health Organization logo ">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878001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World Health Organization logo ">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81379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orld Health Organization logo ">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50908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a:prstGeom prst="rect">
            <a:avLst/>
          </a:prstGeo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8406816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a:xfrm>
            <a:off x="6200172" y="6397384"/>
            <a:ext cx="5154592" cy="324091"/>
          </a:xfrm>
          <a:prstGeom prst="rect">
            <a:avLst/>
          </a:prstGeom>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5283648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8965677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descr="World Health Organization logo ">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442926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descr="World Health Organization logo ">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06368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descr="World Health Organization logo ">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556677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World Health Organization logo ">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9965713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 uri="{C183D7F6-B498-43B3-948B-1728B52AA6E4}">
                <adec:decorative xmlns:adec="http://schemas.microsoft.com/office/drawing/2017/decorative" val="1"/>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descr="World Health Organization logo ">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2250536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 uri="{C183D7F6-B498-43B3-948B-1728B52AA6E4}">
                <adec:decorative xmlns:adec="http://schemas.microsoft.com/office/drawing/2017/decorative" val="1"/>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806214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 uri="{C183D7F6-B498-43B3-948B-1728B52AA6E4}">
                <adec:decorative xmlns:adec="http://schemas.microsoft.com/office/drawing/2017/decorative" val="1"/>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descr="World Health Organization logo ">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5613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42586690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quarter" idx="13" hasCustomPrompt="1"/>
          </p:nvPr>
        </p:nvSpPr>
        <p:spPr>
          <a:xfrm>
            <a:off x="913774" y="1408669"/>
            <a:ext cx="10363826" cy="4396916"/>
          </a:xfrm>
        </p:spPr>
        <p:txBody>
          <a:bodyPr/>
          <a:lstStyle>
            <a:lvl1pPr marL="281368" indent="-281368">
              <a:lnSpc>
                <a:spcPct val="100000"/>
              </a:lnSpc>
              <a:buClr>
                <a:srgbClr val="626DA6"/>
              </a:buClr>
              <a:buFont typeface="Arial" panose="020B0604020202020204" pitchFamily="34" charset="0"/>
              <a:buChar char="•"/>
              <a:defRPr sz="2462" b="1" cap="none">
                <a:latin typeface="+mj-lt"/>
              </a:defRPr>
            </a:lvl1pPr>
            <a:lvl2pPr marL="844105" indent="-281368">
              <a:lnSpc>
                <a:spcPct val="100000"/>
              </a:lnSpc>
              <a:buClr>
                <a:srgbClr val="636DA6"/>
              </a:buClr>
              <a:buSzPct val="65000"/>
              <a:buFont typeface="Courier New" panose="02070309020205020404" pitchFamily="49" charset="0"/>
              <a:buChar char="o"/>
              <a:defRPr sz="2215" cap="none">
                <a:solidFill>
                  <a:schemeClr val="tx1">
                    <a:lumMod val="65000"/>
                    <a:lumOff val="35000"/>
                  </a:schemeClr>
                </a:solidFill>
              </a:defRPr>
            </a:lvl2pPr>
            <a:lvl3pPr marL="1477173" indent="-351701">
              <a:lnSpc>
                <a:spcPct val="100000"/>
              </a:lnSpc>
              <a:buClr>
                <a:srgbClr val="636DA6"/>
              </a:buClr>
              <a:buSzPct val="80000"/>
              <a:buFont typeface="LucidaGrande" panose="020B0600040502020204" pitchFamily="34" charset="0"/>
              <a:buChar char="-"/>
              <a:defRPr sz="1723" cap="none"/>
            </a:lvl3pPr>
            <a:lvl4pPr>
              <a:defRPr sz="1477" cap="none"/>
            </a:lvl4pPr>
            <a:lvl5pPr>
              <a:defRPr sz="1231" cap="none"/>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cxnSp>
        <p:nvCxnSpPr>
          <p:cNvPr id="8" name="Straight Connector 7"/>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01E337F-3EE6-A549-9ABD-1C47027B91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spTree>
    <p:extLst>
      <p:ext uri="{BB962C8B-B14F-4D97-AF65-F5344CB8AC3E}">
        <p14:creationId xmlns:p14="http://schemas.microsoft.com/office/powerpoint/2010/main" val="29150929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43437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
        <p:nvSpPr>
          <p:cNvPr id="4" name="Footer Placeholder 4">
            <a:extLst>
              <a:ext uri="{FF2B5EF4-FFF2-40B4-BE49-F238E27FC236}">
                <a16:creationId xmlns:a16="http://schemas.microsoft.com/office/drawing/2014/main" id="{1C6BBDF4-255F-DE1B-9706-7A7A9307347B}"/>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5" name="Slide Number Placeholder 5">
            <a:extLst>
              <a:ext uri="{FF2B5EF4-FFF2-40B4-BE49-F238E27FC236}">
                <a16:creationId xmlns:a16="http://schemas.microsoft.com/office/drawing/2014/main" id="{904E82C0-6E0F-00EB-4712-502CE30A1767}"/>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996992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
        <p:nvSpPr>
          <p:cNvPr id="5" name="Slide Number Placeholder 5">
            <a:extLst>
              <a:ext uri="{FF2B5EF4-FFF2-40B4-BE49-F238E27FC236}">
                <a16:creationId xmlns:a16="http://schemas.microsoft.com/office/drawing/2014/main" id="{14706F60-D920-20AC-2ECD-53232044E908}"/>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2628962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
        <p:nvSpPr>
          <p:cNvPr id="4" name="Slide Number Placeholder 5">
            <a:extLst>
              <a:ext uri="{FF2B5EF4-FFF2-40B4-BE49-F238E27FC236}">
                <a16:creationId xmlns:a16="http://schemas.microsoft.com/office/drawing/2014/main" id="{39CC8919-662B-B3FF-7C3F-B7449EFD5256}"/>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6738745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descr="World Health Organization logo ">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
        <p:nvSpPr>
          <p:cNvPr id="5" name="Slide Number Placeholder 5">
            <a:extLst>
              <a:ext uri="{FF2B5EF4-FFF2-40B4-BE49-F238E27FC236}">
                <a16:creationId xmlns:a16="http://schemas.microsoft.com/office/drawing/2014/main" id="{8F093C36-97F6-C926-9CB5-87B624BAF550}"/>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grpSp>
        <p:nvGrpSpPr>
          <p:cNvPr id="6" name="Group 5">
            <a:extLst>
              <a:ext uri="{FF2B5EF4-FFF2-40B4-BE49-F238E27FC236}">
                <a16:creationId xmlns:a16="http://schemas.microsoft.com/office/drawing/2014/main" id="{AE9F3002-80B5-44B6-3F3D-747CF0D33100}"/>
              </a:ext>
            </a:extLst>
          </p:cNvPr>
          <p:cNvGrpSpPr/>
          <p:nvPr userDrawn="1"/>
        </p:nvGrpSpPr>
        <p:grpSpPr bwMode="gray">
          <a:xfrm>
            <a:off x="9066230" y="6150623"/>
            <a:ext cx="2515543" cy="569706"/>
            <a:chOff x="5525840" y="3530278"/>
            <a:chExt cx="1886657" cy="569706"/>
          </a:xfrm>
        </p:grpSpPr>
        <p:sp>
          <p:nvSpPr>
            <p:cNvPr id="8" name="TextBox 7">
              <a:extLst>
                <a:ext uri="{FF2B5EF4-FFF2-40B4-BE49-F238E27FC236}">
                  <a16:creationId xmlns:a16="http://schemas.microsoft.com/office/drawing/2014/main" id="{B7BF8B1B-F548-5EE2-59C2-5AABDC412749}"/>
                </a:ext>
              </a:extLst>
            </p:cNvPr>
            <p:cNvSpPr txBox="1"/>
            <p:nvPr/>
          </p:nvSpPr>
          <p:spPr bwMode="gray">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a:solidFill>
                    <a:srgbClr val="1E7FB8"/>
                  </a:solidFill>
                  <a:latin typeface="Corbel" panose="020B0503020204020204" pitchFamily="34" charset="0"/>
                  <a:cs typeface="+mn-cs"/>
                </a:rPr>
                <a:t>Health</a:t>
              </a:r>
            </a:p>
          </p:txBody>
        </p:sp>
        <p:grpSp>
          <p:nvGrpSpPr>
            <p:cNvPr id="9" name="Group 8">
              <a:extLst>
                <a:ext uri="{FF2B5EF4-FFF2-40B4-BE49-F238E27FC236}">
                  <a16:creationId xmlns:a16="http://schemas.microsoft.com/office/drawing/2014/main" id="{08FFB544-BDF6-8CF9-138A-8BC551253F56}"/>
                </a:ext>
              </a:extLst>
            </p:cNvPr>
            <p:cNvGrpSpPr/>
            <p:nvPr/>
          </p:nvGrpSpPr>
          <p:grpSpPr bwMode="gray">
            <a:xfrm>
              <a:off x="5525840" y="3618320"/>
              <a:ext cx="1879457" cy="481664"/>
              <a:chOff x="5525840" y="3618320"/>
              <a:chExt cx="1879457" cy="481664"/>
            </a:xfrm>
          </p:grpSpPr>
          <p:sp>
            <p:nvSpPr>
              <p:cNvPr id="11" name="TextBox 10">
                <a:extLst>
                  <a:ext uri="{FF2B5EF4-FFF2-40B4-BE49-F238E27FC236}">
                    <a16:creationId xmlns:a16="http://schemas.microsoft.com/office/drawing/2014/main" id="{5C31EE96-D171-A788-BA89-3028686FA51B}"/>
                  </a:ext>
                </a:extLst>
              </p:cNvPr>
              <p:cNvSpPr txBox="1"/>
              <p:nvPr/>
            </p:nvSpPr>
            <p:spPr bwMode="gray">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a:solidFill>
                      <a:srgbClr val="1E7FB8"/>
                    </a:solidFill>
                    <a:latin typeface="Corbel" panose="020B0503020204020204" pitchFamily="34" charset="0"/>
                    <a:cs typeface="+mn-cs"/>
                  </a:rPr>
                  <a:t>programme</a:t>
                </a:r>
              </a:p>
            </p:txBody>
          </p:sp>
          <p:sp>
            <p:nvSpPr>
              <p:cNvPr id="12" name="TextBox 11">
                <a:extLst>
                  <a:ext uri="{FF2B5EF4-FFF2-40B4-BE49-F238E27FC236}">
                    <a16:creationId xmlns:a16="http://schemas.microsoft.com/office/drawing/2014/main" id="{0194DF7C-653F-2D35-AE6E-42CF2D4720BC}"/>
                  </a:ext>
                </a:extLst>
              </p:cNvPr>
              <p:cNvSpPr txBox="1"/>
              <p:nvPr/>
            </p:nvSpPr>
            <p:spPr bwMode="gray">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4246728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World Health Organization logo ">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855762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581714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397384"/>
            <a:ext cx="5154592" cy="324091"/>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 uri="{C183D7F6-B498-43B3-948B-1728B52AA6E4}">
                <adec:decorative xmlns:adec="http://schemas.microsoft.com/office/drawing/2017/decorative" val="1"/>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World Health Organization logo ">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10313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theme" Target="../theme/theme5.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theme" Target="../theme/theme6.xml"/><Relationship Id="rId50" Type="http://schemas.openxmlformats.org/officeDocument/2006/relationships/image" Target="../media/image22.emf"/><Relationship Id="rId7" Type="http://schemas.openxmlformats.org/officeDocument/2006/relationships/slideLayout" Target="../slideLayouts/slideLayout9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9" Type="http://schemas.openxmlformats.org/officeDocument/2006/relationships/slideLayout" Target="../slideLayouts/slideLayout121.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49" Type="http://schemas.openxmlformats.org/officeDocument/2006/relationships/oleObject" Target="../embeddings/oleObject1.bin"/><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tags" Target="../tags/tag1.xml"/><Relationship Id="rId8" Type="http://schemas.openxmlformats.org/officeDocument/2006/relationships/slideLayout" Target="../slideLayouts/slideLayout100.xml"/><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20" Type="http://schemas.openxmlformats.org/officeDocument/2006/relationships/slideLayout" Target="../slideLayouts/slideLayout112.xml"/><Relationship Id="rId41" Type="http://schemas.openxmlformats.org/officeDocument/2006/relationships/slideLayout" Target="../slideLayouts/slideLayout133.xml"/><Relationship Id="rId1" Type="http://schemas.openxmlformats.org/officeDocument/2006/relationships/slideLayout" Target="../slideLayouts/slideLayout93.xml"/><Relationship Id="rId6"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8" name="TextBox 7">
            <a:extLst>
              <a:ext uri="{FF2B5EF4-FFF2-40B4-BE49-F238E27FC236}">
                <a16:creationId xmlns:a16="http://schemas.microsoft.com/office/drawing/2014/main" id="{75EC6DCA-6C87-4937-999A-1FBB68B3B7B7}"/>
              </a:ext>
            </a:extLst>
          </p:cNvPr>
          <p:cNvSpPr txBox="1"/>
          <p:nvPr userDrawn="1"/>
        </p:nvSpPr>
        <p:spPr>
          <a:xfrm>
            <a:off x="479999" y="6498001"/>
            <a:ext cx="574405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a:latin typeface="+mj-lt"/>
              </a:rPr>
              <a:t>VCM February 2020 Zoonotic influenza</a:t>
            </a:r>
          </a:p>
          <a:p>
            <a:endParaRPr lang="en-US" sz="1000">
              <a:latin typeface="+mj-lt"/>
            </a:endParaRPr>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18/11/2025</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8" name="Date Placeholder 17"/>
          <p:cNvSpPr>
            <a:spLocks noGrp="1"/>
          </p:cNvSpPr>
          <p:nvPr>
            <p:ph type="dt" sz="half" idx="2"/>
          </p:nvPr>
        </p:nvSpPr>
        <p:spPr>
          <a:xfrm>
            <a:off x="8880000" y="36001"/>
            <a:ext cx="28448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fld id="{D13ED809-051C-418A-9513-F0A5C4E3CB02}" type="datetimeFigureOut">
              <a:rPr lang="en-US" smtClean="0"/>
              <a:t>11/18/2025</a:t>
            </a:fld>
            <a:endParaRPr lang="en-US"/>
          </a:p>
        </p:txBody>
      </p:sp>
    </p:spTree>
    <p:extLst>
      <p:ext uri="{BB962C8B-B14F-4D97-AF65-F5344CB8AC3E}">
        <p14:creationId xmlns:p14="http://schemas.microsoft.com/office/powerpoint/2010/main" val="55361572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6" r:id="rId8"/>
    <p:sldLayoutId id="2147483777" r:id="rId9"/>
    <p:sldLayoutId id="2147483778" r:id="rId10"/>
  </p:sldLayoutIdLst>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722F4-6106-F557-2C69-8CC64523F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369846-9C43-9A69-FE64-6A3F8322E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0BD18-66FE-6508-32B3-2F784E6CC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5EA40-B4A4-43B8-91B7-AA305EED0F11}" type="datetimeFigureOut">
              <a:rPr lang="en-US" smtClean="0"/>
              <a:t>11/18/2025</a:t>
            </a:fld>
            <a:endParaRPr lang="en-US"/>
          </a:p>
        </p:txBody>
      </p:sp>
      <p:sp>
        <p:nvSpPr>
          <p:cNvPr id="5" name="Footer Placeholder 4">
            <a:extLst>
              <a:ext uri="{FF2B5EF4-FFF2-40B4-BE49-F238E27FC236}">
                <a16:creationId xmlns:a16="http://schemas.microsoft.com/office/drawing/2014/main" id="{E35079E7-0AC8-C1C7-E2D5-63A396F961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F6C748-A307-A55F-9FA1-4FF7D8056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6CDE9-B0EC-4672-B2A4-31810ED3A315}" type="slidenum">
              <a:rPr lang="en-US" smtClean="0"/>
              <a:t>‹#›</a:t>
            </a:fld>
            <a:endParaRPr lang="en-US"/>
          </a:p>
        </p:txBody>
      </p:sp>
    </p:spTree>
    <p:extLst>
      <p:ext uri="{BB962C8B-B14F-4D97-AF65-F5344CB8AC3E}">
        <p14:creationId xmlns:p14="http://schemas.microsoft.com/office/powerpoint/2010/main" val="152733130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
        <p:nvSpPr>
          <p:cNvPr id="4" name="Footer Placeholder 4">
            <a:extLst>
              <a:ext uri="{FF2B5EF4-FFF2-40B4-BE49-F238E27FC236}">
                <a16:creationId xmlns:a16="http://schemas.microsoft.com/office/drawing/2014/main" id="{76FCB857-0D21-D10D-9A97-7D80B6C37AEF}"/>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12958092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 id="2147483817" r:id="rId38"/>
    <p:sldLayoutId id="2147483818" r:id="rId39"/>
    <p:sldLayoutId id="2147483819" r:id="rId40"/>
    <p:sldLayoutId id="2147483820" r:id="rId41"/>
    <p:sldLayoutId id="2147483866" r:id="rId42"/>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B222B7-7F98-C8F1-627D-E1D3F1A391F1}"/>
              </a:ext>
            </a:extLst>
          </p:cNvPr>
          <p:cNvGraphicFramePr>
            <a:graphicFrameLocks noChangeAspect="1"/>
          </p:cNvGraphicFramePr>
          <p:nvPr userDrawn="1">
            <p:custDataLst>
              <p:tags r:id="rId48"/>
            </p:custDataLst>
            <p:extLst>
              <p:ext uri="{D42A27DB-BD31-4B8C-83A1-F6EECF244321}">
                <p14:modId xmlns:p14="http://schemas.microsoft.com/office/powerpoint/2010/main" val="2199420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416" imgH="416" progId="TCLayout.ActiveDocument.1">
                  <p:embed/>
                </p:oleObj>
              </mc:Choice>
              <mc:Fallback>
                <p:oleObj name="think-cell Slide" r:id="rId49" imgW="416" imgH="416" progId="TCLayout.ActiveDocument.1">
                  <p:embed/>
                  <p:pic>
                    <p:nvPicPr>
                      <p:cNvPr id="7" name="think-cell data - do not delete" hidden="1">
                        <a:extLst>
                          <a:ext uri="{FF2B5EF4-FFF2-40B4-BE49-F238E27FC236}">
                            <a16:creationId xmlns:a16="http://schemas.microsoft.com/office/drawing/2014/main" id="{A2B222B7-7F98-C8F1-627D-E1D3F1A391F1}"/>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
        <p:nvSpPr>
          <p:cNvPr id="4" name="Footer Placeholder 4">
            <a:extLst>
              <a:ext uri="{FF2B5EF4-FFF2-40B4-BE49-F238E27FC236}">
                <a16:creationId xmlns:a16="http://schemas.microsoft.com/office/drawing/2014/main" id="{76FCB857-0D21-D10D-9A97-7D80B6C37AEF}"/>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128053148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3" r:id="rId41"/>
    <p:sldLayoutId id="2147483864" r:id="rId42"/>
    <p:sldLayoutId id="2147483865" r:id="rId43"/>
    <p:sldLayoutId id="2147483867" r:id="rId44"/>
    <p:sldLayoutId id="2147483868" r:id="rId45"/>
    <p:sldLayoutId id="2147483869" r:id="rId46"/>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0">
          <p15:clr>
            <a:srgbClr val="F26B43"/>
          </p15:clr>
        </p15:guide>
        <p15:guide id="2" pos="2014">
          <p15:clr>
            <a:srgbClr val="F26B43"/>
          </p15:clr>
        </p15:guide>
        <p15:guide id="3" pos="151">
          <p15:clr>
            <a:srgbClr val="F26B43"/>
          </p15:clr>
        </p15:guide>
        <p15:guide id="4" orient="horz" pos="76">
          <p15:clr>
            <a:srgbClr val="F26B43"/>
          </p15:clr>
        </p15:guide>
        <p15:guide id="5" pos="3876">
          <p15:clr>
            <a:srgbClr val="F26B43"/>
          </p15:clr>
        </p15:guide>
        <p15:guide id="6" orient="horz" pos="1026">
          <p15:clr>
            <a:srgbClr val="F26B43"/>
          </p15:clr>
        </p15:guide>
        <p15:guide id="7" orient="horz" pos="1064">
          <p15:clr>
            <a:srgbClr val="F26B43"/>
          </p15:clr>
        </p15:guide>
        <p15:guide id="8" orient="horz" pos="114">
          <p15:clr>
            <a:srgbClr val="F26B43"/>
          </p15:clr>
        </p15:guide>
        <p15:guide id="9" pos="1359">
          <p15:clr>
            <a:srgbClr val="F26B43"/>
          </p15:clr>
        </p15:guide>
        <p15:guide id="10" pos="1410">
          <p15:clr>
            <a:srgbClr val="F26B43"/>
          </p15:clr>
        </p15:guide>
        <p15:guide id="11" pos="2618">
          <p15:clr>
            <a:srgbClr val="F26B43"/>
          </p15:clr>
        </p15:guide>
        <p15:guide id="12" pos="2668">
          <p15:clr>
            <a:srgbClr val="F26B43"/>
          </p15:clr>
        </p15:guide>
        <p15:guide id="13" orient="horz"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2.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8" Type="http://schemas.openxmlformats.org/officeDocument/2006/relationships/hyperlink" Target="https://www.who.int/emergencies/disease-outbreak-news" TargetMode="External"/><Relationship Id="rId13" Type="http://schemas.openxmlformats.org/officeDocument/2006/relationships/hyperlink" Target="https://www.who.int/publications/i/item/9789240070288" TargetMode="External"/><Relationship Id="rId3" Type="http://schemas.openxmlformats.org/officeDocument/2006/relationships/hyperlink" Target="https://www.who.int/teams/global-influenza-programme" TargetMode="External"/><Relationship Id="rId7" Type="http://schemas.openxmlformats.org/officeDocument/2006/relationships/hyperlink" Target="https://apps.who.int/iris/handle/10665/275657" TargetMode="External"/><Relationship Id="rId12" Type="http://schemas.openxmlformats.org/officeDocument/2006/relationships/hyperlink" Target="https://apps.who.int/iris/rest/bitstreams/1091180/retrieve" TargetMode="External"/><Relationship Id="rId2" Type="http://schemas.openxmlformats.org/officeDocument/2006/relationships/notesSlide" Target="../notesSlides/notesSlide10.xml"/><Relationship Id="rId1" Type="http://schemas.openxmlformats.org/officeDocument/2006/relationships/slideLayout" Target="../slideLayouts/slideLayout120.xml"/><Relationship Id="rId6" Type="http://schemas.openxmlformats.org/officeDocument/2006/relationships/hyperlink" Target="https://www.who.int/publications/i/item/9789240076884" TargetMode="External"/><Relationship Id="rId11" Type="http://schemas.openxmlformats.org/officeDocument/2006/relationships/hyperlink" Target="https://apps.who.int/iris/rest/bitstreams/1323419/retrieve" TargetMode="External"/><Relationship Id="rId5" Type="http://schemas.openxmlformats.org/officeDocument/2006/relationships/hyperlink" Target="https://www.who.int/teams/global-influenza-programme/avian-influenza" TargetMode="External"/><Relationship Id="rId10" Type="http://schemas.openxmlformats.org/officeDocument/2006/relationships/hyperlink" Target="https://apps.who.int/iris/rest/bitstreams/52982/retrieve" TargetMode="External"/><Relationship Id="rId4" Type="http://schemas.openxmlformats.org/officeDocument/2006/relationships/hyperlink" Target="https://www.who.int/teams/global-influenza-programme/surveillance-and-monitoring" TargetMode="External"/><Relationship Id="rId9" Type="http://schemas.openxmlformats.org/officeDocument/2006/relationships/hyperlink" Target="https://www.who.int/emergencies/outbreak-toolkit/disease-outbreak-toolboxes/zoonotic-influenza-a-virus-outbreak-toolbox" TargetMode="External"/><Relationship Id="rId14" Type="http://schemas.openxmlformats.org/officeDocument/2006/relationships/hyperlink" Target="https://iris.who.int/handle/10665/37967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0.xml"/><Relationship Id="rId4" Type="http://schemas.openxmlformats.org/officeDocument/2006/relationships/hyperlink" Target="https://www.who.int/publications/i/item/978924007028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publications/i/item/WHO-WHE-IHM-GIP-2018.2" TargetMode="External"/><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0.xml"/><Relationship Id="rId4" Type="http://schemas.openxmlformats.org/officeDocument/2006/relationships/hyperlink" Target="https://worldhealthorganization.github.io/godata/outbreak-templat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initiatives/respiratory-pathogens-investigations-and-studies-unity-studies" TargetMode="External"/><Relationship Id="rId2" Type="http://schemas.openxmlformats.org/officeDocument/2006/relationships/notesSlide" Target="../notesSlides/notesSlide7.xml"/><Relationship Id="rId1" Type="http://schemas.openxmlformats.org/officeDocument/2006/relationships/slideLayout" Target="../slideLayouts/slideLayout11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initiatives/respiratory-pathogens-investigations-and-studies-unity-studies" TargetMode="External"/><Relationship Id="rId2" Type="http://schemas.openxmlformats.org/officeDocument/2006/relationships/hyperlink" Target="https://www.who.int/teams/global-influenza-programme/surveillance-and-monitoring/influenza-investigations-studies-unity" TargetMode="External"/><Relationship Id="rId1" Type="http://schemas.openxmlformats.org/officeDocument/2006/relationships/slideLayout" Target="../slideLayouts/slideLayout120.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BDB3CED-E5BD-4C6A-EA07-5B53856F2C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5" name="think-cell data - do not delete" hidden="1">
                        <a:extLst>
                          <a:ext uri="{FF2B5EF4-FFF2-40B4-BE49-F238E27FC236}">
                            <a16:creationId xmlns:a16="http://schemas.microsoft.com/office/drawing/2014/main" id="{4BDB3CED-E5BD-4C6A-EA07-5B53856F2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3E16AE2-9B6E-9C78-0E3C-62973A50CB8F}"/>
              </a:ext>
            </a:extLst>
          </p:cNvPr>
          <p:cNvSpPr>
            <a:spLocks noGrp="1"/>
          </p:cNvSpPr>
          <p:nvPr>
            <p:ph type="ctrTitle"/>
          </p:nvPr>
        </p:nvSpPr>
        <p:spPr>
          <a:xfrm>
            <a:off x="457199" y="685419"/>
            <a:ext cx="11334751" cy="2387600"/>
          </a:xfrm>
        </p:spPr>
        <p:txBody>
          <a:bodyPr vert="horz">
            <a:normAutofit/>
          </a:bodyPr>
          <a:lstStyle/>
          <a:p>
            <a:br>
              <a:rPr lang="en-GB" sz="1800" b="0" i="0" u="none" strike="noStrike" baseline="0">
                <a:latin typeface="Calibri" panose="020F0502020204030204" pitchFamily="34" charset="0"/>
              </a:rPr>
            </a:br>
            <a:r>
              <a:rPr lang="en-US" sz="5400" i="0" u="none" strike="noStrike" baseline="0">
                <a:latin typeface="Calibri"/>
                <a:ea typeface="Calibri"/>
                <a:cs typeface="Calibri"/>
              </a:rPr>
              <a:t>J</a:t>
            </a:r>
            <a:r>
              <a:rPr lang="en-US" sz="5400"/>
              <a:t>oint outbreak investigation during avian influenza outbreaks</a:t>
            </a:r>
            <a:br>
              <a:rPr lang="en-GB" sz="5400">
                <a:ea typeface="Calibri" panose="020F0502020204030204"/>
                <a:cs typeface="Calibri" panose="020F0502020204030204"/>
              </a:rPr>
            </a:br>
            <a:endParaRPr lang="en-US">
              <a:latin typeface="Calibri"/>
              <a:ea typeface="Calibri"/>
              <a:cs typeface="Calibri"/>
            </a:endParaRPr>
          </a:p>
        </p:txBody>
      </p:sp>
      <p:pic>
        <p:nvPicPr>
          <p:cNvPr id="3" name="Picture 2">
            <a:extLst>
              <a:ext uri="{FF2B5EF4-FFF2-40B4-BE49-F238E27FC236}">
                <a16:creationId xmlns:a16="http://schemas.microsoft.com/office/drawing/2014/main" id="{600A6878-7221-31AE-868E-1C15A5423167}"/>
              </a:ext>
            </a:extLst>
          </p:cNvPr>
          <p:cNvPicPr>
            <a:picLocks noChangeAspect="1"/>
          </p:cNvPicPr>
          <p:nvPr/>
        </p:nvPicPr>
        <p:blipFill>
          <a:blip r:embed="rId6"/>
          <a:stretch>
            <a:fillRect/>
          </a:stretch>
        </p:blipFill>
        <p:spPr>
          <a:xfrm>
            <a:off x="7901126" y="3784982"/>
            <a:ext cx="2935080" cy="1914183"/>
          </a:xfrm>
          <a:prstGeom prst="rect">
            <a:avLst/>
          </a:prstGeom>
        </p:spPr>
      </p:pic>
      <p:sp>
        <p:nvSpPr>
          <p:cNvPr id="7" name="Subtitle 6">
            <a:extLst>
              <a:ext uri="{FF2B5EF4-FFF2-40B4-BE49-F238E27FC236}">
                <a16:creationId xmlns:a16="http://schemas.microsoft.com/office/drawing/2014/main" id="{52580C12-E3CC-8497-D5A4-7C3D65315A8D}"/>
              </a:ext>
            </a:extLst>
          </p:cNvPr>
          <p:cNvSpPr>
            <a:spLocks noGrp="1"/>
          </p:cNvSpPr>
          <p:nvPr>
            <p:ph type="subTitle" idx="1"/>
          </p:nvPr>
        </p:nvSpPr>
        <p:spPr>
          <a:xfrm>
            <a:off x="457200" y="3200400"/>
            <a:ext cx="7443926" cy="1655762"/>
          </a:xfrm>
        </p:spPr>
        <p:txBody>
          <a:bodyPr vert="horz" lIns="0" tIns="0" rIns="0" bIns="0" rtlCol="0" anchor="t">
            <a:noAutofit/>
          </a:bodyPr>
          <a:lstStyle/>
          <a:p>
            <a:r>
              <a:rPr lang="en-US"/>
              <a:t>EPIWIN webinar</a:t>
            </a:r>
          </a:p>
          <a:p>
            <a:r>
              <a:rPr lang="en-US"/>
              <a:t>19 November 2025</a:t>
            </a:r>
          </a:p>
          <a:p>
            <a:endParaRPr lang="en-US">
              <a:ea typeface="Calibri" panose="020F0502020204030204"/>
              <a:cs typeface="Calibri" panose="020F0502020204030204"/>
            </a:endParaRPr>
          </a:p>
          <a:p>
            <a:r>
              <a:rPr lang="en-US">
                <a:ea typeface="Calibri" panose="020F0502020204030204"/>
                <a:cs typeface="Calibri" panose="020F0502020204030204"/>
              </a:rPr>
              <a:t>Aspen Hammond</a:t>
            </a:r>
          </a:p>
          <a:p>
            <a:r>
              <a:rPr lang="en-US">
                <a:ea typeface="Calibri" panose="020F0502020204030204"/>
                <a:cs typeface="Calibri" panose="020F0502020204030204"/>
              </a:rPr>
              <a:t>Global Influenza </a:t>
            </a:r>
            <a:r>
              <a:rPr lang="en-US" err="1">
                <a:ea typeface="Calibri" panose="020F0502020204030204"/>
                <a:cs typeface="Calibri" panose="020F0502020204030204"/>
              </a:rPr>
              <a:t>Programme</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423316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443C-B556-F934-4E3C-6C50E7967210}"/>
              </a:ext>
            </a:extLst>
          </p:cNvPr>
          <p:cNvSpPr>
            <a:spLocks noGrp="1"/>
          </p:cNvSpPr>
          <p:nvPr>
            <p:ph type="title"/>
          </p:nvPr>
        </p:nvSpPr>
        <p:spPr>
          <a:xfrm>
            <a:off x="271864" y="2563640"/>
            <a:ext cx="5638800" cy="2743200"/>
          </a:xfrm>
        </p:spPr>
        <p:txBody>
          <a:bodyPr anchor="t">
            <a:normAutofit/>
          </a:bodyPr>
          <a:lstStyle/>
          <a:p>
            <a:r>
              <a:rPr lang="en-US" sz="7200">
                <a:solidFill>
                  <a:schemeClr val="accent2"/>
                </a:solidFill>
                <a:latin typeface="Arial Rounded MT Bold" panose="020F0704030504030204" pitchFamily="34" charset="0"/>
              </a:rPr>
              <a:t>Thank you</a:t>
            </a:r>
            <a:endParaRPr lang="en-GB" sz="7200">
              <a:solidFill>
                <a:schemeClr val="accent2"/>
              </a:solidFill>
              <a:latin typeface="Arial Rounded MT Bold" panose="020F0704030504030204" pitchFamily="34" charset="0"/>
            </a:endParaRPr>
          </a:p>
        </p:txBody>
      </p:sp>
      <p:sp>
        <p:nvSpPr>
          <p:cNvPr id="9" name="Footer Placeholder 2">
            <a:extLst>
              <a:ext uri="{FF2B5EF4-FFF2-40B4-BE49-F238E27FC236}">
                <a16:creationId xmlns:a16="http://schemas.microsoft.com/office/drawing/2014/main" id="{E48F730B-318A-D29F-584E-2F6A0A5A21E0}"/>
              </a:ext>
            </a:extLst>
          </p:cNvPr>
          <p:cNvSpPr>
            <a:spLocks noGrp="1"/>
          </p:cNvSpPr>
          <p:nvPr>
            <p:ph type="ftr" sz="quarter" idx="11"/>
          </p:nvPr>
        </p:nvSpPr>
        <p:spPr>
          <a:xfrm>
            <a:off x="6200172" y="6397384"/>
            <a:ext cx="5154592" cy="324091"/>
          </a:xfrm>
        </p:spPr>
        <p:txBody>
          <a:bodyPr/>
          <a:lstStyle/>
          <a:p>
            <a:endParaRPr lang="en-US"/>
          </a:p>
        </p:txBody>
      </p:sp>
      <p:sp>
        <p:nvSpPr>
          <p:cNvPr id="4" name="Slide Number Placeholder 3">
            <a:extLst>
              <a:ext uri="{FF2B5EF4-FFF2-40B4-BE49-F238E27FC236}">
                <a16:creationId xmlns:a16="http://schemas.microsoft.com/office/drawing/2014/main" id="{71CAFBB5-388B-522F-8BE0-368D6CF3A03C}"/>
              </a:ext>
            </a:extLst>
          </p:cNvPr>
          <p:cNvSpPr>
            <a:spLocks noGrp="1"/>
          </p:cNvSpPr>
          <p:nvPr>
            <p:ph type="sldNum" sz="quarter" idx="12"/>
          </p:nvPr>
        </p:nvSpPr>
        <p:spPr>
          <a:xfrm>
            <a:off x="11354764" y="6397384"/>
            <a:ext cx="380035" cy="320675"/>
          </a:xfrm>
        </p:spPr>
        <p:txBody>
          <a:bodyPr anchor="t">
            <a:normAutofit/>
          </a:bodyPr>
          <a:lstStyle/>
          <a:p>
            <a:pPr>
              <a:spcAft>
                <a:spcPts val="600"/>
              </a:spcAft>
            </a:pPr>
            <a:fld id="{714BF2E0-EE3B-6A4E-9FB9-82DE86E1F02F}" type="slidenum">
              <a:rPr lang="en-US" smtClean="0"/>
              <a:pPr>
                <a:spcAft>
                  <a:spcPts val="600"/>
                </a:spcAft>
              </a:pPr>
              <a:t>10</a:t>
            </a:fld>
            <a:endParaRPr lang="en-US"/>
          </a:p>
        </p:txBody>
      </p:sp>
      <p:pic>
        <p:nvPicPr>
          <p:cNvPr id="3" name="Picture Placeholder 5" descr="Logo&#10;&#10;Description automatically generated">
            <a:extLst>
              <a:ext uri="{FF2B5EF4-FFF2-40B4-BE49-F238E27FC236}">
                <a16:creationId xmlns:a16="http://schemas.microsoft.com/office/drawing/2014/main" id="{B040DC66-39D5-1362-BF56-76FD52C7AB29}"/>
              </a:ext>
            </a:extLst>
          </p:cNvPr>
          <p:cNvPicPr>
            <a:picLocks noChangeAspect="1"/>
          </p:cNvPicPr>
          <p:nvPr/>
        </p:nvPicPr>
        <p:blipFill>
          <a:blip r:embed="rId3">
            <a:extLst>
              <a:ext uri="{28A0092B-C50C-407E-A947-70E740481C1C}">
                <a14:useLocalDpi xmlns:a14="http://schemas.microsoft.com/office/drawing/2010/main" val="0"/>
              </a:ext>
            </a:extLst>
          </a:blip>
          <a:srcRect l="7785" r="7785"/>
          <a:stretch>
            <a:fillRect/>
          </a:stretch>
        </p:blipFill>
        <p:spPr>
          <a:xfrm>
            <a:off x="5910664" y="1153990"/>
            <a:ext cx="5444100" cy="3062306"/>
          </a:xfrm>
          <a:prstGeom prst="rect">
            <a:avLst/>
          </a:prstGeom>
        </p:spPr>
      </p:pic>
    </p:spTree>
    <p:extLst>
      <p:ext uri="{BB962C8B-B14F-4D97-AF65-F5344CB8AC3E}">
        <p14:creationId xmlns:p14="http://schemas.microsoft.com/office/powerpoint/2010/main" val="18657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241F-0F60-492C-98E4-4ABF0C9D2A38}"/>
              </a:ext>
            </a:extLst>
          </p:cNvPr>
          <p:cNvSpPr>
            <a:spLocks noGrp="1"/>
          </p:cNvSpPr>
          <p:nvPr>
            <p:ph type="title"/>
          </p:nvPr>
        </p:nvSpPr>
        <p:spPr>
          <a:xfrm>
            <a:off x="457200" y="685800"/>
            <a:ext cx="11277600" cy="1004888"/>
          </a:xfrm>
        </p:spPr>
        <p:txBody>
          <a:bodyPr>
            <a:normAutofit/>
          </a:bodyPr>
          <a:lstStyle/>
          <a:p>
            <a:r>
              <a:rPr lang="en-US">
                <a:latin typeface="Aptos" panose="020B0004020202020204" pitchFamily="34" charset="0"/>
              </a:rPr>
              <a:t>Resources</a:t>
            </a:r>
          </a:p>
        </p:txBody>
      </p:sp>
      <p:graphicFrame>
        <p:nvGraphicFramePr>
          <p:cNvPr id="4" name="Table 3">
            <a:extLst>
              <a:ext uri="{FF2B5EF4-FFF2-40B4-BE49-F238E27FC236}">
                <a16:creationId xmlns:a16="http://schemas.microsoft.com/office/drawing/2014/main" id="{FA2A2D0E-FD21-4CED-B1B0-8D2B4810B780}"/>
              </a:ext>
            </a:extLst>
          </p:cNvPr>
          <p:cNvGraphicFramePr>
            <a:graphicFrameLocks noGrp="1"/>
          </p:cNvGraphicFramePr>
          <p:nvPr/>
        </p:nvGraphicFramePr>
        <p:xfrm>
          <a:off x="229772" y="1188720"/>
          <a:ext cx="11732455" cy="4267200"/>
        </p:xfrm>
        <a:graphic>
          <a:graphicData uri="http://schemas.openxmlformats.org/drawingml/2006/table">
            <a:tbl>
              <a:tblPr firstRow="1" firstCol="1" bandRow="1">
                <a:tableStyleId>{5940675A-B579-460E-94D1-54222C63F5DA}</a:tableStyleId>
              </a:tblPr>
              <a:tblGrid>
                <a:gridCol w="6222786">
                  <a:extLst>
                    <a:ext uri="{9D8B030D-6E8A-4147-A177-3AD203B41FA5}">
                      <a16:colId xmlns:a16="http://schemas.microsoft.com/office/drawing/2014/main" val="2204516497"/>
                    </a:ext>
                  </a:extLst>
                </a:gridCol>
                <a:gridCol w="5509669">
                  <a:extLst>
                    <a:ext uri="{9D8B030D-6E8A-4147-A177-3AD203B41FA5}">
                      <a16:colId xmlns:a16="http://schemas.microsoft.com/office/drawing/2014/main" val="23872074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effectLst/>
                          <a:latin typeface="+mn-lt"/>
                          <a:ea typeface="MS Mincho" panose="02020609040205080304" pitchFamily="49" charset="-128"/>
                          <a:cs typeface="Times New Roman" panose="02020603050405020304" pitchFamily="18" charset="0"/>
                        </a:rPr>
                        <a:t>Global Influenza Programme</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0">
                          <a:effectLst/>
                          <a:latin typeface="+mn-lt"/>
                          <a:ea typeface="MS Mincho" panose="02020609040205080304" pitchFamily="49" charset="-128"/>
                          <a:cs typeface="Times New Roman" panose="02020603050405020304" pitchFamily="18" charset="0"/>
                          <a:hlinkClick r:id="rId3"/>
                        </a:rPr>
                        <a:t>https://www.who.int/teams/global-influenza-programme</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837333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effectLst/>
                          <a:latin typeface="+mn-lt"/>
                          <a:ea typeface="MS Mincho" panose="02020609040205080304" pitchFamily="49" charset="-128"/>
                          <a:cs typeface="Times New Roman" panose="02020603050405020304" pitchFamily="18" charset="0"/>
                        </a:rPr>
                        <a:t>Global Influenza Programme Surveillance and monitoring</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0">
                          <a:effectLst/>
                          <a:latin typeface="+mn-lt"/>
                          <a:ea typeface="MS Mincho" panose="02020609040205080304" pitchFamily="49" charset="-128"/>
                          <a:cs typeface="Times New Roman" panose="02020603050405020304" pitchFamily="18" charset="0"/>
                          <a:hlinkClick r:id="rId4"/>
                        </a:rPr>
                        <a:t>https://www.who.int/teams/global-influenza-programme/surveillance-and-monitoring</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29444974"/>
                  </a:ext>
                </a:extLst>
              </a:tr>
              <a:tr h="0">
                <a:tc>
                  <a:txBody>
                    <a:bodyPr/>
                    <a:lstStyle/>
                    <a:p>
                      <a:pPr marL="0" marR="0">
                        <a:spcBef>
                          <a:spcPts val="0"/>
                        </a:spcBef>
                        <a:spcAft>
                          <a:spcPts val="0"/>
                        </a:spcAft>
                      </a:pPr>
                      <a:r>
                        <a:rPr lang="en-GB" sz="1400" b="0">
                          <a:effectLst/>
                          <a:latin typeface="+mn-lt"/>
                          <a:ea typeface="MS Mincho" panose="02020609040205080304" pitchFamily="49" charset="-128"/>
                          <a:cs typeface="Times New Roman" panose="02020603050405020304" pitchFamily="18" charset="0"/>
                        </a:rPr>
                        <a:t>Global Influenza Programme Human-Animal Interface</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GB" sz="1400" b="0" u="sng">
                          <a:solidFill>
                            <a:srgbClr val="0000FF"/>
                          </a:solidFill>
                          <a:effectLst/>
                          <a:latin typeface="+mn-lt"/>
                          <a:ea typeface="MS Mincho" panose="02020609040205080304" pitchFamily="49" charset="-128"/>
                          <a:cs typeface="Times New Roman" panose="02020603050405020304" pitchFamily="18" charset="0"/>
                          <a:hlinkClick r:id="rId5"/>
                        </a:rPr>
                        <a:t>https://www.who.int/teams/global-influenza-programme/avian-influenza</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6277750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mn-lt"/>
                          <a:ea typeface="+mn-ea"/>
                          <a:cs typeface="+mn-cs"/>
                        </a:rPr>
                        <a:t>Public health resource pack for countries experiencing outbreaks of influenza in animals: revised guidance</a:t>
                      </a:r>
                      <a:endParaRPr lang="en-US" sz="1400" b="0" i="1">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0">
                          <a:effectLst/>
                          <a:latin typeface="+mn-lt"/>
                          <a:ea typeface="MS Mincho" panose="02020609040205080304" pitchFamily="49" charset="-128"/>
                          <a:cs typeface="Times New Roman" panose="02020603050405020304" pitchFamily="18" charset="0"/>
                          <a:hlinkClick r:id="rId6"/>
                        </a:rPr>
                        <a:t>https://www.who.int/publications/i/item/9789240076884</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28717582"/>
                  </a:ext>
                </a:extLst>
              </a:tr>
              <a:tr h="0">
                <a:tc>
                  <a:txBody>
                    <a:bodyPr/>
                    <a:lstStyle/>
                    <a:p>
                      <a:pPr marL="0" marR="0">
                        <a:spcBef>
                          <a:spcPts val="0"/>
                        </a:spcBef>
                        <a:spcAft>
                          <a:spcPts val="0"/>
                        </a:spcAft>
                      </a:pPr>
                      <a:r>
                        <a:rPr lang="en-GB" sz="1400" b="0" u="none">
                          <a:solidFill>
                            <a:schemeClr val="tx1"/>
                          </a:solidFill>
                          <a:effectLst/>
                          <a:latin typeface="+mn-lt"/>
                          <a:ea typeface="MS Mincho" panose="02020609040205080304" pitchFamily="49" charset="-128"/>
                          <a:cs typeface="Times New Roman" panose="02020603050405020304" pitchFamily="18" charset="0"/>
                        </a:rPr>
                        <a:t>Protocol to investigate non-seasonal influenza and other emerging acute respiratory diseases</a:t>
                      </a:r>
                      <a:endParaRPr lang="en-US" sz="1400" b="0" u="none">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GB" sz="1400" b="0" u="sng">
                          <a:solidFill>
                            <a:srgbClr val="0000FF"/>
                          </a:solidFill>
                          <a:effectLst/>
                          <a:latin typeface="+mn-lt"/>
                          <a:ea typeface="MS Mincho" panose="02020609040205080304" pitchFamily="49" charset="-128"/>
                          <a:cs typeface="Times New Roman" panose="02020603050405020304" pitchFamily="18" charset="0"/>
                          <a:hlinkClick r:id="rId7"/>
                        </a:rPr>
                        <a:t>https://apps.who.int/iris/handle/10665/275657</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65681960"/>
                  </a:ext>
                </a:extLst>
              </a:tr>
              <a:tr h="0">
                <a:tc>
                  <a:txBody>
                    <a:bodyPr/>
                    <a:lstStyle/>
                    <a:p>
                      <a:pPr marL="0" marR="0">
                        <a:spcBef>
                          <a:spcPts val="0"/>
                        </a:spcBef>
                        <a:spcAft>
                          <a:spcPts val="0"/>
                        </a:spcAft>
                      </a:pPr>
                      <a:r>
                        <a:rPr lang="en-GB" sz="1400" b="0">
                          <a:effectLst/>
                          <a:latin typeface="+mn-lt"/>
                          <a:ea typeface="MS Mincho" panose="02020609040205080304" pitchFamily="49" charset="-128"/>
                          <a:cs typeface="Times New Roman" panose="02020603050405020304" pitchFamily="18" charset="0"/>
                        </a:rPr>
                        <a:t>WHO Disease Outbreak News</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GB" sz="1400" b="0" u="sng">
                          <a:solidFill>
                            <a:srgbClr val="0000FF"/>
                          </a:solidFill>
                          <a:effectLst/>
                          <a:latin typeface="+mn-lt"/>
                          <a:ea typeface="MS Mincho" panose="02020609040205080304" pitchFamily="49" charset="-128"/>
                          <a:cs typeface="Times New Roman" panose="02020603050405020304" pitchFamily="18" charset="0"/>
                          <a:hlinkClick r:id="rId8"/>
                        </a:rPr>
                        <a:t>https://www.who.int/emergencies/disease-outbreak-news</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21424880"/>
                  </a:ext>
                </a:extLst>
              </a:tr>
              <a:tr h="0">
                <a:tc>
                  <a:txBody>
                    <a:bodyPr/>
                    <a:lstStyle/>
                    <a:p>
                      <a:pPr marL="0" marR="0">
                        <a:spcBef>
                          <a:spcPts val="0"/>
                        </a:spcBef>
                        <a:spcAft>
                          <a:spcPts val="0"/>
                        </a:spcAft>
                      </a:pPr>
                      <a:r>
                        <a:rPr lang="en-GB" sz="1400" b="0" u="none">
                          <a:solidFill>
                            <a:schemeClr val="tx1"/>
                          </a:solidFill>
                          <a:effectLst/>
                          <a:latin typeface="+mn-lt"/>
                          <a:ea typeface="MS Mincho" panose="02020609040205080304" pitchFamily="49" charset="-128"/>
                          <a:cs typeface="Times New Roman" panose="02020603050405020304" pitchFamily="18" charset="0"/>
                        </a:rPr>
                        <a:t>Zoonotic influenza outbreak toolkit</a:t>
                      </a:r>
                      <a:endParaRPr lang="en-US" sz="1400" b="0" u="none">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GB" sz="1400" b="0" u="sng">
                          <a:solidFill>
                            <a:srgbClr val="0000FF"/>
                          </a:solidFill>
                          <a:effectLst/>
                          <a:latin typeface="+mn-lt"/>
                          <a:ea typeface="MS Mincho" panose="02020609040205080304" pitchFamily="49" charset="-128"/>
                          <a:cs typeface="Times New Roman" panose="02020603050405020304" pitchFamily="18" charset="0"/>
                          <a:hlinkClick r:id="rId9"/>
                        </a:rPr>
                        <a:t>https://www.who.int/emergencies/outbreak-toolkit/disease-outbreak-toolboxes/zoonotic-influenza-a-virus-outbreak-toolbox</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87283476"/>
                  </a:ext>
                </a:extLst>
              </a:tr>
              <a:tr h="0">
                <a:tc>
                  <a:txBody>
                    <a:bodyPr/>
                    <a:lstStyle/>
                    <a:p>
                      <a:pPr marL="0" marR="0">
                        <a:spcBef>
                          <a:spcPts val="0"/>
                        </a:spcBef>
                        <a:spcAft>
                          <a:spcPts val="0"/>
                        </a:spcAft>
                      </a:pPr>
                      <a:r>
                        <a:rPr lang="en-GB" sz="1400" b="0" u="none">
                          <a:solidFill>
                            <a:schemeClr val="tx1"/>
                          </a:solidFill>
                          <a:effectLst/>
                          <a:latin typeface="+mn-lt"/>
                        </a:rPr>
                        <a:t>Manual for the laboratory diagnosis and virological surveillance of influenza</a:t>
                      </a:r>
                      <a:endParaRPr lang="en-US" sz="1400" b="0" u="none">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GB" sz="1400" b="0" u="sng">
                          <a:effectLst/>
                          <a:latin typeface="+mn-lt"/>
                          <a:hlinkClick r:id="rId10"/>
                        </a:rPr>
                        <a:t>https://apps.who.int/iris/rest/bitstreams/52982/retrieve</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59955185"/>
                  </a:ext>
                </a:extLst>
              </a:tr>
              <a:tr h="0">
                <a:tc>
                  <a:txBody>
                    <a:bodyPr/>
                    <a:lstStyle/>
                    <a:p>
                      <a:pPr marL="0" marR="0">
                        <a:spcBef>
                          <a:spcPts val="0"/>
                        </a:spcBef>
                        <a:spcAft>
                          <a:spcPts val="0"/>
                        </a:spcAft>
                      </a:pPr>
                      <a:r>
                        <a:rPr lang="en-GB" sz="1400" b="0" u="none">
                          <a:solidFill>
                            <a:schemeClr val="tx1"/>
                          </a:solidFill>
                          <a:effectLst/>
                          <a:latin typeface="+mn-lt"/>
                        </a:rPr>
                        <a:t>Laboratory biosafety manual, 4th edition</a:t>
                      </a:r>
                      <a:endParaRPr lang="en-US" sz="1400" b="0" u="none">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GB" sz="1400" b="0" u="sng">
                          <a:effectLst/>
                          <a:latin typeface="+mn-lt"/>
                          <a:hlinkClick r:id="rId11"/>
                        </a:rPr>
                        <a:t>https://apps.who.int/iris/rest/bitstreams/1323419/retrieve</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47107835"/>
                  </a:ext>
                </a:extLst>
              </a:tr>
              <a:tr h="0">
                <a:tc>
                  <a:txBody>
                    <a:bodyPr/>
                    <a:lstStyle/>
                    <a:p>
                      <a:pPr marL="0" marR="0">
                        <a:spcBef>
                          <a:spcPts val="0"/>
                        </a:spcBef>
                        <a:spcAft>
                          <a:spcPts val="0"/>
                        </a:spcAft>
                      </a:pPr>
                      <a:r>
                        <a:rPr lang="en-GB" sz="1400" b="0" u="none">
                          <a:solidFill>
                            <a:schemeClr val="tx1"/>
                          </a:solidFill>
                          <a:effectLst/>
                          <a:latin typeface="+mn-lt"/>
                        </a:rPr>
                        <a:t>Operational Guidance on Sharing Influenza Viruses with Human Pandemic Potential (IVPP) under the Pandemic Influenza Preparedness (PIP) Framework</a:t>
                      </a:r>
                      <a:endParaRPr lang="en-US" sz="1400" b="0" u="none">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GB" sz="1400" b="0" u="sng">
                          <a:effectLst/>
                          <a:latin typeface="+mn-lt"/>
                          <a:hlinkClick r:id="rId12"/>
                        </a:rPr>
                        <a:t>https://apps.who.int/iris/rest/bitstreams/1091180/retrieve</a:t>
                      </a:r>
                      <a:endParaRPr lang="en-US" sz="1400" b="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321652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mn-lt"/>
                          <a:ea typeface="+mn-ea"/>
                          <a:cs typeface="+mn-cs"/>
                        </a:rPr>
                        <a:t>“Crafting the mosaic”: a framework for resilient surveillance for respiratory viruses of epidemic and pandemic potential</a:t>
                      </a:r>
                      <a:endParaRPr lang="en-US" sz="1400" b="0" u="none">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hlinkClick r:id="rId13"/>
                        </a:rPr>
                        <a:t>https://www.who.int/publications/i/item/9789240070288</a:t>
                      </a:r>
                      <a:endParaRPr lang="en-US" sz="1400" b="0"/>
                    </a:p>
                  </a:txBody>
                  <a:tcPr marL="68580" marR="68580" marT="0" marB="0"/>
                </a:tc>
                <a:extLst>
                  <a:ext uri="{0D108BD9-81ED-4DB2-BD59-A6C34878D82A}">
                    <a16:rowId xmlns:a16="http://schemas.microsoft.com/office/drawing/2014/main" val="23597872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mn-lt"/>
                          <a:ea typeface="+mn-ea"/>
                          <a:cs typeface="+mn-cs"/>
                        </a:rPr>
                        <a:t>Implementing the integrated sentinel surveillance of influenza and other respiratory viruses of epidemic and pandemic potential by the Global Influenza Surveillance and Response System: standards and operational guidance</a:t>
                      </a:r>
                      <a:endParaRPr lang="en-US" sz="1400" b="0" u="none">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hlinkClick r:id="rId14"/>
                        </a:rPr>
                        <a:t>https://iris.who.int/handle/10665/379678</a:t>
                      </a:r>
                      <a:endParaRPr lang="en-US" sz="1400" b="0"/>
                    </a:p>
                  </a:txBody>
                  <a:tcPr marL="68580" marR="68580" marT="0" marB="0"/>
                </a:tc>
                <a:extLst>
                  <a:ext uri="{0D108BD9-81ED-4DB2-BD59-A6C34878D82A}">
                    <a16:rowId xmlns:a16="http://schemas.microsoft.com/office/drawing/2014/main" val="4169594104"/>
                  </a:ext>
                </a:extLst>
              </a:tr>
            </a:tbl>
          </a:graphicData>
        </a:graphic>
      </p:graphicFrame>
    </p:spTree>
    <p:extLst>
      <p:ext uri="{BB962C8B-B14F-4D97-AF65-F5344CB8AC3E}">
        <p14:creationId xmlns:p14="http://schemas.microsoft.com/office/powerpoint/2010/main" val="3481558548"/>
      </p:ext>
    </p:extLst>
  </p:cSld>
  <p:clrMapOvr>
    <a:masterClrMapping/>
  </p:clrMapOvr>
  <mc:AlternateContent xmlns:mc="http://schemas.openxmlformats.org/markup-compatibility/2006">
    <mc:Choice xmlns:p14="http://schemas.microsoft.com/office/powerpoint/2010/main" Requires="p14">
      <p:transition spd="slow" p14:dur="2000" advTm="11273"/>
    </mc:Choice>
    <mc:Fallback>
      <p:transition spd="slow" advTm="11273"/>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82">
          <a:extLst>
            <a:ext uri="{FF2B5EF4-FFF2-40B4-BE49-F238E27FC236}">
              <a16:creationId xmlns:a16="http://schemas.microsoft.com/office/drawing/2014/main" id="{D9A42674-0021-B443-7550-6FB04ACD37B4}"/>
            </a:ext>
          </a:extLst>
        </p:cNvPr>
        <p:cNvGrpSpPr/>
        <p:nvPr/>
      </p:nvGrpSpPr>
      <p:grpSpPr>
        <a:xfrm>
          <a:off x="0" y="0"/>
          <a:ext cx="0" cy="0"/>
          <a:chOff x="0" y="0"/>
          <a:chExt cx="0" cy="0"/>
        </a:xfrm>
      </p:grpSpPr>
      <p:sp>
        <p:nvSpPr>
          <p:cNvPr id="383" name="Google Shape;383;p60">
            <a:extLst>
              <a:ext uri="{FF2B5EF4-FFF2-40B4-BE49-F238E27FC236}">
                <a16:creationId xmlns:a16="http://schemas.microsoft.com/office/drawing/2014/main" id="{D044E109-3E31-8DA1-E42D-5B8E98BB3DCF}"/>
              </a:ext>
            </a:extLst>
          </p:cNvPr>
          <p:cNvSpPr/>
          <p:nvPr/>
        </p:nvSpPr>
        <p:spPr>
          <a:xfrm flipH="1">
            <a:off x="8009436" y="4953453"/>
            <a:ext cx="350497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AU" sz="1200" b="0" i="0" u="none" strike="noStrike" cap="none">
                <a:solidFill>
                  <a:schemeClr val="lt1"/>
                </a:solidFill>
                <a:latin typeface="Aptos" panose="020B0004020202020204" pitchFamily="34" charset="0"/>
                <a:ea typeface="Atkinson Hyperlegible"/>
                <a:cs typeface="Atkinson Hyperlegible"/>
                <a:sym typeface="Atkinson Hyperlegible"/>
              </a:rPr>
              <a:t>Photo credits: WHO / Julio Takayama</a:t>
            </a:r>
            <a:endParaRPr sz="1200" b="0" i="0" u="none" strike="noStrike" cap="none">
              <a:solidFill>
                <a:schemeClr val="lt1"/>
              </a:solidFill>
              <a:latin typeface="Aptos" panose="020B0004020202020204" pitchFamily="34" charset="0"/>
              <a:ea typeface="Atkinson Hyperlegible"/>
              <a:cs typeface="Atkinson Hyperlegible"/>
              <a:sym typeface="Atkinson Hyperlegible"/>
            </a:endParaRPr>
          </a:p>
        </p:txBody>
      </p:sp>
      <p:sp>
        <p:nvSpPr>
          <p:cNvPr id="2" name="Title 1">
            <a:extLst>
              <a:ext uri="{FF2B5EF4-FFF2-40B4-BE49-F238E27FC236}">
                <a16:creationId xmlns:a16="http://schemas.microsoft.com/office/drawing/2014/main" id="{61B4F4B3-E965-4E13-F18A-3B5576F6D246}"/>
              </a:ext>
            </a:extLst>
          </p:cNvPr>
          <p:cNvSpPr>
            <a:spLocks noGrp="1"/>
          </p:cNvSpPr>
          <p:nvPr>
            <p:ph type="title"/>
          </p:nvPr>
        </p:nvSpPr>
        <p:spPr>
          <a:xfrm>
            <a:off x="457200" y="685800"/>
            <a:ext cx="11277600" cy="1004888"/>
          </a:xfrm>
        </p:spPr>
        <p:txBody>
          <a:bodyPr>
            <a:normAutofit/>
          </a:bodyPr>
          <a:lstStyle/>
          <a:p>
            <a:r>
              <a:rPr lang="en-GB">
                <a:latin typeface="Aptos" panose="020B0004020202020204" pitchFamily="34" charset="0"/>
              </a:rPr>
              <a:t>Essential immediate public health actions following detection of a human case of zoonotic influenza</a:t>
            </a:r>
          </a:p>
        </p:txBody>
      </p:sp>
      <p:sp>
        <p:nvSpPr>
          <p:cNvPr id="386" name="Google Shape;386;p60">
            <a:extLst>
              <a:ext uri="{FF2B5EF4-FFF2-40B4-BE49-F238E27FC236}">
                <a16:creationId xmlns:a16="http://schemas.microsoft.com/office/drawing/2014/main" id="{ED6095BC-9D50-F98A-360D-34AACA8C05D2}"/>
              </a:ext>
            </a:extLst>
          </p:cNvPr>
          <p:cNvSpPr txBox="1"/>
          <p:nvPr/>
        </p:nvSpPr>
        <p:spPr>
          <a:xfrm>
            <a:off x="317589" y="1690688"/>
            <a:ext cx="11417211" cy="4801284"/>
          </a:xfrm>
          <a:prstGeom prst="rect">
            <a:avLst/>
          </a:prstGeom>
          <a:noFill/>
          <a:ln>
            <a:noFill/>
          </a:ln>
        </p:spPr>
        <p:txBody>
          <a:bodyPr spcFirstLastPara="1" wrap="square" lIns="91425" tIns="91425" rIns="91425" bIns="91425" anchor="t" anchorCtr="0">
            <a:spAutoFit/>
          </a:bodyPr>
          <a:lstStyle/>
          <a:p>
            <a:pPr marL="285750" lvl="0" indent="-285750">
              <a:buFont typeface="Arial" panose="020B0604020202020204" pitchFamily="34" charset="0"/>
              <a:buChar char="•"/>
            </a:pPr>
            <a:r>
              <a:rPr lang="en-US" sz="2000" b="1">
                <a:latin typeface="Aptos" panose="020B0004020202020204" pitchFamily="34" charset="0"/>
              </a:rPr>
              <a:t>Public health response: </a:t>
            </a:r>
            <a:r>
              <a:rPr lang="en-US" sz="2000">
                <a:latin typeface="Aptos" panose="020B0004020202020204" pitchFamily="34" charset="0"/>
              </a:rPr>
              <a:t>initiate surveillance, case investigation, contact tracing to assess risk and implement response and control measures</a:t>
            </a:r>
            <a:endParaRPr lang="en-GB" sz="2000">
              <a:latin typeface="Aptos" panose="020B0004020202020204" pitchFamily="34" charset="0"/>
            </a:endParaRPr>
          </a:p>
          <a:p>
            <a:pPr marL="285750" lvl="0" indent="-285750">
              <a:buFont typeface="Arial" panose="020B0604020202020204" pitchFamily="34" charset="0"/>
              <a:buChar char="•"/>
            </a:pPr>
            <a:r>
              <a:rPr lang="en-US" sz="2000" b="1">
                <a:latin typeface="Aptos" panose="020B0004020202020204" pitchFamily="34" charset="0"/>
              </a:rPr>
              <a:t>Enhance surveillance temporarily</a:t>
            </a:r>
            <a:r>
              <a:rPr lang="en-US" sz="2000">
                <a:latin typeface="Aptos" panose="020B0004020202020204" pitchFamily="34" charset="0"/>
              </a:rPr>
              <a:t>: in the community and health facilities to better understand the outbreak characteristics</a:t>
            </a:r>
          </a:p>
          <a:p>
            <a:pPr marL="742950" lvl="1" indent="-285750">
              <a:buFont typeface="Arial" panose="020B0604020202020204" pitchFamily="34" charset="0"/>
              <a:buChar char="•"/>
            </a:pPr>
            <a:r>
              <a:rPr lang="en-GB" sz="2000">
                <a:latin typeface="Aptos" panose="020B0004020202020204" pitchFamily="34" charset="0"/>
              </a:rPr>
              <a:t>collect more information and different types of specimens from each case, </a:t>
            </a:r>
          </a:p>
          <a:p>
            <a:pPr marL="742950" lvl="1" indent="-285750">
              <a:buFont typeface="Arial" panose="020B0604020202020204" pitchFamily="34" charset="0"/>
              <a:buChar char="•"/>
            </a:pPr>
            <a:r>
              <a:rPr lang="en-GB" sz="2000">
                <a:latin typeface="Aptos" panose="020B0004020202020204" pitchFamily="34" charset="0"/>
              </a:rPr>
              <a:t>increase the number of patients subject to specimen or data collection</a:t>
            </a:r>
          </a:p>
          <a:p>
            <a:pPr marL="742950" lvl="1" indent="-285750">
              <a:buFont typeface="Arial" panose="020B0604020202020204" pitchFamily="34" charset="0"/>
              <a:buChar char="•"/>
            </a:pPr>
            <a:r>
              <a:rPr lang="en-US" sz="2000">
                <a:latin typeface="Aptos" panose="020B0004020202020204" pitchFamily="34" charset="0"/>
              </a:rPr>
              <a:t>retrospective assessments: targeted investigation of unusual respiratory cases or clusters, review of clinical records for similar illnesses, interviews with local health care providers, or targeted testing of available or stored specimens (either respiratory or serum specimens)</a:t>
            </a:r>
            <a:endParaRPr lang="en-GB" sz="2000">
              <a:latin typeface="Aptos" panose="020B0004020202020204" pitchFamily="34" charset="0"/>
            </a:endParaRPr>
          </a:p>
          <a:p>
            <a:pPr marL="285750" indent="-285750">
              <a:buFont typeface="Arial" panose="020B0604020202020204" pitchFamily="34" charset="0"/>
              <a:buChar char="•"/>
            </a:pPr>
            <a:r>
              <a:rPr lang="en-US" sz="2000" b="1">
                <a:latin typeface="Aptos" panose="020B0004020202020204" pitchFamily="34" charset="0"/>
              </a:rPr>
              <a:t>Zoonotic surveillance</a:t>
            </a:r>
          </a:p>
          <a:p>
            <a:pPr marL="285750" indent="-285750">
              <a:buFont typeface="Arial" panose="020B0604020202020204" pitchFamily="34" charset="0"/>
              <a:buChar char="•"/>
            </a:pPr>
            <a:r>
              <a:rPr lang="en-US" sz="2000" b="1">
                <a:latin typeface="Aptos" panose="020B0004020202020204" pitchFamily="34" charset="0"/>
              </a:rPr>
              <a:t>Case management</a:t>
            </a:r>
            <a:endParaRPr lang="en-GB" sz="2000">
              <a:latin typeface="Aptos" panose="020B0004020202020204" pitchFamily="34" charset="0"/>
            </a:endParaRPr>
          </a:p>
          <a:p>
            <a:pPr marL="285750" indent="-285750">
              <a:buFont typeface="Arial" panose="020B0604020202020204" pitchFamily="34" charset="0"/>
              <a:buChar char="•"/>
            </a:pPr>
            <a:r>
              <a:rPr lang="en-US" sz="2000" b="1">
                <a:latin typeface="Aptos" panose="020B0004020202020204" pitchFamily="34" charset="0"/>
              </a:rPr>
              <a:t>International reporting</a:t>
            </a:r>
            <a:endParaRPr lang="en-US" sz="2000">
              <a:latin typeface="Aptos" panose="020B0004020202020204" pitchFamily="34" charset="0"/>
            </a:endParaRPr>
          </a:p>
          <a:p>
            <a:pPr marL="285750" indent="-285750">
              <a:buFont typeface="Arial" panose="020B0604020202020204" pitchFamily="34" charset="0"/>
              <a:buChar char="•"/>
            </a:pPr>
            <a:r>
              <a:rPr lang="en-US" sz="2000" b="1">
                <a:latin typeface="Aptos" panose="020B0004020202020204" pitchFamily="34" charset="0"/>
              </a:rPr>
              <a:t>Timely virus sharing</a:t>
            </a:r>
            <a:endParaRPr lang="en-US" sz="2000">
              <a:latin typeface="Aptos" panose="020B0004020202020204" pitchFamily="34" charset="0"/>
            </a:endParaRPr>
          </a:p>
          <a:p>
            <a:endParaRPr lang="en-GB" sz="2000">
              <a:latin typeface="Aptos" panose="020B0004020202020204" pitchFamily="34" charset="0"/>
            </a:endParaRPr>
          </a:p>
          <a:p>
            <a:pPr marL="285750" indent="-285750">
              <a:buFont typeface="Arial" panose="020B0604020202020204" pitchFamily="34" charset="0"/>
              <a:buChar char="•"/>
            </a:pPr>
            <a:endParaRPr sz="2000" b="0" i="0" u="none" strike="noStrike" cap="none">
              <a:solidFill>
                <a:srgbClr val="000000"/>
              </a:solidFill>
              <a:latin typeface="Aptos" panose="020B0004020202020204" pitchFamily="34" charset="0"/>
              <a:ea typeface="Atkinson Hyperlegible"/>
              <a:cs typeface="Atkinson Hyperlegible"/>
              <a:sym typeface="Atkinson Hyperlegible"/>
            </a:endParaRPr>
          </a:p>
        </p:txBody>
      </p:sp>
    </p:spTree>
    <p:extLst>
      <p:ext uri="{BB962C8B-B14F-4D97-AF65-F5344CB8AC3E}">
        <p14:creationId xmlns:p14="http://schemas.microsoft.com/office/powerpoint/2010/main" val="26818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0CBC-FA4C-4BEB-984B-6C0426A0BE1A}"/>
              </a:ext>
            </a:extLst>
          </p:cNvPr>
          <p:cNvSpPr>
            <a:spLocks noGrp="1"/>
          </p:cNvSpPr>
          <p:nvPr>
            <p:ph type="title"/>
          </p:nvPr>
        </p:nvSpPr>
        <p:spPr>
          <a:xfrm>
            <a:off x="457200" y="685800"/>
            <a:ext cx="11521440" cy="1004888"/>
          </a:xfrm>
        </p:spPr>
        <p:txBody>
          <a:bodyPr>
            <a:normAutofit fontScale="90000"/>
          </a:bodyPr>
          <a:lstStyle/>
          <a:p>
            <a:r>
              <a:rPr lang="en-US" err="1">
                <a:latin typeface="Aptos" panose="020B0004020202020204" pitchFamily="34" charset="0"/>
              </a:rPr>
              <a:t>Epicurve</a:t>
            </a:r>
            <a:r>
              <a:rPr lang="en-US">
                <a:latin typeface="Aptos" panose="020B0004020202020204" pitchFamily="34" charset="0"/>
              </a:rPr>
              <a:t> of human cases of zoonotic influenza</a:t>
            </a:r>
            <a:br>
              <a:rPr lang="en-US">
                <a:latin typeface="Aptos" panose="020B0004020202020204" pitchFamily="34" charset="0"/>
              </a:rPr>
            </a:br>
            <a:r>
              <a:rPr lang="en-US" sz="2700">
                <a:latin typeface="Aptos" panose="020B0004020202020204" pitchFamily="34" charset="0"/>
              </a:rPr>
              <a:t>2018 to 18 Nov 2025</a:t>
            </a:r>
            <a:br>
              <a:rPr lang="en-US">
                <a:solidFill>
                  <a:srgbClr val="002060"/>
                </a:solidFill>
                <a:latin typeface="Aptos" panose="020B0004020202020204" pitchFamily="34" charset="0"/>
              </a:rPr>
            </a:br>
            <a:endParaRPr lang="en-GB">
              <a:latin typeface="Aptos" panose="020B0004020202020204" pitchFamily="34" charset="0"/>
            </a:endParaRPr>
          </a:p>
        </p:txBody>
      </p:sp>
      <p:sp>
        <p:nvSpPr>
          <p:cNvPr id="8" name="TextBox 7">
            <a:extLst>
              <a:ext uri="{FF2B5EF4-FFF2-40B4-BE49-F238E27FC236}">
                <a16:creationId xmlns:a16="http://schemas.microsoft.com/office/drawing/2014/main" id="{069EEF51-972E-8638-1F81-B12D9AAAE8CF}"/>
              </a:ext>
            </a:extLst>
          </p:cNvPr>
          <p:cNvSpPr txBox="1"/>
          <p:nvPr/>
        </p:nvSpPr>
        <p:spPr>
          <a:xfrm>
            <a:off x="8996653" y="685800"/>
            <a:ext cx="2738147" cy="577081"/>
          </a:xfrm>
          <a:prstGeom prst="rect">
            <a:avLst/>
          </a:prstGeom>
          <a:noFill/>
        </p:spPr>
        <p:txBody>
          <a:bodyPr wrap="square">
            <a:spAutoFit/>
          </a:bodyPr>
          <a:lstStyle/>
          <a:p>
            <a:r>
              <a:rPr lang="en-GB" sz="1050">
                <a:latin typeface="Aptos" panose="020B0004020202020204" pitchFamily="34" charset="0"/>
              </a:rPr>
              <a:t>*This may include detections in persons without symptoms that could represent contamination and not infection.</a:t>
            </a:r>
          </a:p>
        </p:txBody>
      </p:sp>
      <p:sp>
        <p:nvSpPr>
          <p:cNvPr id="5" name="TextBox 4">
            <a:extLst>
              <a:ext uri="{FF2B5EF4-FFF2-40B4-BE49-F238E27FC236}">
                <a16:creationId xmlns:a16="http://schemas.microsoft.com/office/drawing/2014/main" id="{1AF36A9D-4D13-E5A7-435C-47095C25A7A4}"/>
              </a:ext>
            </a:extLst>
          </p:cNvPr>
          <p:cNvSpPr txBox="1"/>
          <p:nvPr/>
        </p:nvSpPr>
        <p:spPr>
          <a:xfrm>
            <a:off x="2354718" y="5104623"/>
            <a:ext cx="6758802" cy="1754326"/>
          </a:xfrm>
          <a:prstGeom prst="rect">
            <a:avLst/>
          </a:prstGeom>
          <a:noFill/>
          <a:ln>
            <a:solidFill>
              <a:schemeClr val="tx1"/>
            </a:solidFill>
            <a:prstDash val="sysDot"/>
            <a:extLst>
              <a:ext uri="{C807C97D-BFC1-408E-A445-0C87EB9F89A2}">
                <ask:lineSketchStyleProps xmlns:ask="http://schemas.microsoft.com/office/drawing/2018/sketchyshapes" sd="2650216993">
                  <a:custGeom>
                    <a:avLst/>
                    <a:gdLst>
                      <a:gd name="connsiteX0" fmla="*/ 0 w 6758802"/>
                      <a:gd name="connsiteY0" fmla="*/ 0 h 1754326"/>
                      <a:gd name="connsiteX1" fmla="*/ 360469 w 6758802"/>
                      <a:gd name="connsiteY1" fmla="*/ 0 h 1754326"/>
                      <a:gd name="connsiteX2" fmla="*/ 788527 w 6758802"/>
                      <a:gd name="connsiteY2" fmla="*/ 0 h 1754326"/>
                      <a:gd name="connsiteX3" fmla="*/ 1486936 w 6758802"/>
                      <a:gd name="connsiteY3" fmla="*/ 0 h 1754326"/>
                      <a:gd name="connsiteX4" fmla="*/ 2050170 w 6758802"/>
                      <a:gd name="connsiteY4" fmla="*/ 0 h 1754326"/>
                      <a:gd name="connsiteX5" fmla="*/ 2613403 w 6758802"/>
                      <a:gd name="connsiteY5" fmla="*/ 0 h 1754326"/>
                      <a:gd name="connsiteX6" fmla="*/ 3041461 w 6758802"/>
                      <a:gd name="connsiteY6" fmla="*/ 0 h 1754326"/>
                      <a:gd name="connsiteX7" fmla="*/ 3401930 w 6758802"/>
                      <a:gd name="connsiteY7" fmla="*/ 0 h 1754326"/>
                      <a:gd name="connsiteX8" fmla="*/ 3829988 w 6758802"/>
                      <a:gd name="connsiteY8" fmla="*/ 0 h 1754326"/>
                      <a:gd name="connsiteX9" fmla="*/ 4258045 w 6758802"/>
                      <a:gd name="connsiteY9" fmla="*/ 0 h 1754326"/>
                      <a:gd name="connsiteX10" fmla="*/ 4753691 w 6758802"/>
                      <a:gd name="connsiteY10" fmla="*/ 0 h 1754326"/>
                      <a:gd name="connsiteX11" fmla="*/ 5316924 w 6758802"/>
                      <a:gd name="connsiteY11" fmla="*/ 0 h 1754326"/>
                      <a:gd name="connsiteX12" fmla="*/ 6015334 w 6758802"/>
                      <a:gd name="connsiteY12" fmla="*/ 0 h 1754326"/>
                      <a:gd name="connsiteX13" fmla="*/ 6758802 w 6758802"/>
                      <a:gd name="connsiteY13" fmla="*/ 0 h 1754326"/>
                      <a:gd name="connsiteX14" fmla="*/ 6758802 w 6758802"/>
                      <a:gd name="connsiteY14" fmla="*/ 619862 h 1754326"/>
                      <a:gd name="connsiteX15" fmla="*/ 6758802 w 6758802"/>
                      <a:gd name="connsiteY15" fmla="*/ 1222180 h 1754326"/>
                      <a:gd name="connsiteX16" fmla="*/ 6758802 w 6758802"/>
                      <a:gd name="connsiteY16" fmla="*/ 1754326 h 1754326"/>
                      <a:gd name="connsiteX17" fmla="*/ 6195569 w 6758802"/>
                      <a:gd name="connsiteY17" fmla="*/ 1754326 h 1754326"/>
                      <a:gd name="connsiteX18" fmla="*/ 5699923 w 6758802"/>
                      <a:gd name="connsiteY18" fmla="*/ 1754326 h 1754326"/>
                      <a:gd name="connsiteX19" fmla="*/ 5204278 w 6758802"/>
                      <a:gd name="connsiteY19" fmla="*/ 1754326 h 1754326"/>
                      <a:gd name="connsiteX20" fmla="*/ 4708632 w 6758802"/>
                      <a:gd name="connsiteY20" fmla="*/ 1754326 h 1754326"/>
                      <a:gd name="connsiteX21" fmla="*/ 4077811 w 6758802"/>
                      <a:gd name="connsiteY21" fmla="*/ 1754326 h 1754326"/>
                      <a:gd name="connsiteX22" fmla="*/ 3446989 w 6758802"/>
                      <a:gd name="connsiteY22" fmla="*/ 1754326 h 1754326"/>
                      <a:gd name="connsiteX23" fmla="*/ 2951344 w 6758802"/>
                      <a:gd name="connsiteY23" fmla="*/ 1754326 h 1754326"/>
                      <a:gd name="connsiteX24" fmla="*/ 2455698 w 6758802"/>
                      <a:gd name="connsiteY24" fmla="*/ 1754326 h 1754326"/>
                      <a:gd name="connsiteX25" fmla="*/ 1960053 w 6758802"/>
                      <a:gd name="connsiteY25" fmla="*/ 1754326 h 1754326"/>
                      <a:gd name="connsiteX26" fmla="*/ 1531995 w 6758802"/>
                      <a:gd name="connsiteY26" fmla="*/ 1754326 h 1754326"/>
                      <a:gd name="connsiteX27" fmla="*/ 833586 w 6758802"/>
                      <a:gd name="connsiteY27" fmla="*/ 1754326 h 1754326"/>
                      <a:gd name="connsiteX28" fmla="*/ 0 w 6758802"/>
                      <a:gd name="connsiteY28" fmla="*/ 1754326 h 1754326"/>
                      <a:gd name="connsiteX29" fmla="*/ 0 w 6758802"/>
                      <a:gd name="connsiteY29" fmla="*/ 1187094 h 1754326"/>
                      <a:gd name="connsiteX30" fmla="*/ 0 w 6758802"/>
                      <a:gd name="connsiteY30" fmla="*/ 602319 h 1754326"/>
                      <a:gd name="connsiteX31" fmla="*/ 0 w 6758802"/>
                      <a:gd name="connsiteY31"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58802" h="1754326" extrusionOk="0">
                        <a:moveTo>
                          <a:pt x="0" y="0"/>
                        </a:moveTo>
                        <a:cubicBezTo>
                          <a:pt x="113299" y="-39139"/>
                          <a:pt x="250404" y="6081"/>
                          <a:pt x="360469" y="0"/>
                        </a:cubicBezTo>
                        <a:cubicBezTo>
                          <a:pt x="470534" y="-6081"/>
                          <a:pt x="606726" y="30832"/>
                          <a:pt x="788527" y="0"/>
                        </a:cubicBezTo>
                        <a:cubicBezTo>
                          <a:pt x="970328" y="-30832"/>
                          <a:pt x="1345666" y="46010"/>
                          <a:pt x="1486936" y="0"/>
                        </a:cubicBezTo>
                        <a:cubicBezTo>
                          <a:pt x="1628206" y="-46010"/>
                          <a:pt x="1792861" y="7238"/>
                          <a:pt x="2050170" y="0"/>
                        </a:cubicBezTo>
                        <a:cubicBezTo>
                          <a:pt x="2307479" y="-7238"/>
                          <a:pt x="2332738" y="9009"/>
                          <a:pt x="2613403" y="0"/>
                        </a:cubicBezTo>
                        <a:cubicBezTo>
                          <a:pt x="2894068" y="-9009"/>
                          <a:pt x="2918014" y="17063"/>
                          <a:pt x="3041461" y="0"/>
                        </a:cubicBezTo>
                        <a:cubicBezTo>
                          <a:pt x="3164908" y="-17063"/>
                          <a:pt x="3245853" y="19911"/>
                          <a:pt x="3401930" y="0"/>
                        </a:cubicBezTo>
                        <a:cubicBezTo>
                          <a:pt x="3558007" y="-19911"/>
                          <a:pt x="3689689" y="5791"/>
                          <a:pt x="3829988" y="0"/>
                        </a:cubicBezTo>
                        <a:cubicBezTo>
                          <a:pt x="3970287" y="-5791"/>
                          <a:pt x="4169409" y="11611"/>
                          <a:pt x="4258045" y="0"/>
                        </a:cubicBezTo>
                        <a:cubicBezTo>
                          <a:pt x="4346681" y="-11611"/>
                          <a:pt x="4650040" y="22799"/>
                          <a:pt x="4753691" y="0"/>
                        </a:cubicBezTo>
                        <a:cubicBezTo>
                          <a:pt x="4857342" y="-22799"/>
                          <a:pt x="5090083" y="14576"/>
                          <a:pt x="5316924" y="0"/>
                        </a:cubicBezTo>
                        <a:cubicBezTo>
                          <a:pt x="5543765" y="-14576"/>
                          <a:pt x="5671640" y="4316"/>
                          <a:pt x="6015334" y="0"/>
                        </a:cubicBezTo>
                        <a:cubicBezTo>
                          <a:pt x="6359028" y="-4316"/>
                          <a:pt x="6430438" y="50195"/>
                          <a:pt x="6758802" y="0"/>
                        </a:cubicBezTo>
                        <a:cubicBezTo>
                          <a:pt x="6765676" y="275665"/>
                          <a:pt x="6708779" y="368632"/>
                          <a:pt x="6758802" y="619862"/>
                        </a:cubicBezTo>
                        <a:cubicBezTo>
                          <a:pt x="6808825" y="871092"/>
                          <a:pt x="6701283" y="953067"/>
                          <a:pt x="6758802" y="1222180"/>
                        </a:cubicBezTo>
                        <a:cubicBezTo>
                          <a:pt x="6816321" y="1491293"/>
                          <a:pt x="6706744" y="1493698"/>
                          <a:pt x="6758802" y="1754326"/>
                        </a:cubicBezTo>
                        <a:cubicBezTo>
                          <a:pt x="6485692" y="1765644"/>
                          <a:pt x="6345544" y="1714025"/>
                          <a:pt x="6195569" y="1754326"/>
                        </a:cubicBezTo>
                        <a:cubicBezTo>
                          <a:pt x="6045594" y="1794627"/>
                          <a:pt x="5936198" y="1697555"/>
                          <a:pt x="5699923" y="1754326"/>
                        </a:cubicBezTo>
                        <a:cubicBezTo>
                          <a:pt x="5463648" y="1811097"/>
                          <a:pt x="5355136" y="1733206"/>
                          <a:pt x="5204278" y="1754326"/>
                        </a:cubicBezTo>
                        <a:cubicBezTo>
                          <a:pt x="5053420" y="1775446"/>
                          <a:pt x="4893917" y="1725859"/>
                          <a:pt x="4708632" y="1754326"/>
                        </a:cubicBezTo>
                        <a:cubicBezTo>
                          <a:pt x="4523347" y="1782793"/>
                          <a:pt x="4293360" y="1698661"/>
                          <a:pt x="4077811" y="1754326"/>
                        </a:cubicBezTo>
                        <a:cubicBezTo>
                          <a:pt x="3862262" y="1809991"/>
                          <a:pt x="3685818" y="1722085"/>
                          <a:pt x="3446989" y="1754326"/>
                        </a:cubicBezTo>
                        <a:cubicBezTo>
                          <a:pt x="3208160" y="1786567"/>
                          <a:pt x="3149791" y="1736112"/>
                          <a:pt x="2951344" y="1754326"/>
                        </a:cubicBezTo>
                        <a:cubicBezTo>
                          <a:pt x="2752897" y="1772540"/>
                          <a:pt x="2586688" y="1748659"/>
                          <a:pt x="2455698" y="1754326"/>
                        </a:cubicBezTo>
                        <a:cubicBezTo>
                          <a:pt x="2324708" y="1759993"/>
                          <a:pt x="2206060" y="1751233"/>
                          <a:pt x="1960053" y="1754326"/>
                        </a:cubicBezTo>
                        <a:cubicBezTo>
                          <a:pt x="1714046" y="1757419"/>
                          <a:pt x="1678494" y="1733637"/>
                          <a:pt x="1531995" y="1754326"/>
                        </a:cubicBezTo>
                        <a:cubicBezTo>
                          <a:pt x="1385496" y="1775015"/>
                          <a:pt x="1059616" y="1750989"/>
                          <a:pt x="833586" y="1754326"/>
                        </a:cubicBezTo>
                        <a:cubicBezTo>
                          <a:pt x="607556" y="1757663"/>
                          <a:pt x="239168" y="1739966"/>
                          <a:pt x="0" y="1754326"/>
                        </a:cubicBezTo>
                        <a:cubicBezTo>
                          <a:pt x="-59409" y="1540579"/>
                          <a:pt x="39131" y="1425559"/>
                          <a:pt x="0" y="1187094"/>
                        </a:cubicBezTo>
                        <a:cubicBezTo>
                          <a:pt x="-39131" y="948629"/>
                          <a:pt x="54784" y="894438"/>
                          <a:pt x="0" y="602319"/>
                        </a:cubicBezTo>
                        <a:cubicBezTo>
                          <a:pt x="-54784" y="310200"/>
                          <a:pt x="308" y="153181"/>
                          <a:pt x="0" y="0"/>
                        </a:cubicBezTo>
                        <a:close/>
                      </a:path>
                    </a:pathLst>
                  </a:custGeom>
                  <ask:type>
                    <ask:lineSketchNone/>
                  </ask:type>
                </ask:lineSketchStyleProps>
              </a:ext>
            </a:extLst>
          </a:ln>
        </p:spPr>
        <p:txBody>
          <a:bodyPr wrap="square">
            <a:spAutoFit/>
          </a:bodyPr>
          <a:lstStyle/>
          <a:p>
            <a:pPr marL="285750" indent="-285750">
              <a:buFont typeface="Arial" panose="020B0604020202020204" pitchFamily="34" charset="0"/>
              <a:buChar char="•"/>
            </a:pPr>
            <a:r>
              <a:rPr lang="en-US" b="1">
                <a:latin typeface="Aptos" panose="020B0004020202020204" pitchFamily="34" charset="0"/>
              </a:rPr>
              <a:t>Sporadic </a:t>
            </a:r>
            <a:r>
              <a:rPr lang="en-US">
                <a:latin typeface="Aptos" panose="020B0004020202020204" pitchFamily="34" charset="0"/>
              </a:rPr>
              <a:t>with direct or indirect </a:t>
            </a:r>
            <a:r>
              <a:rPr lang="en-US" b="1">
                <a:latin typeface="Aptos" panose="020B0004020202020204" pitchFamily="34" charset="0"/>
              </a:rPr>
              <a:t>exposure </a:t>
            </a:r>
            <a:r>
              <a:rPr lang="en-US">
                <a:latin typeface="Aptos" panose="020B0004020202020204" pitchFamily="34" charset="0"/>
              </a:rPr>
              <a:t>to infected animals or contaminated environments.</a:t>
            </a:r>
          </a:p>
          <a:p>
            <a:pPr marL="285750" indent="-285750">
              <a:buFont typeface="Arial" panose="020B0604020202020204" pitchFamily="34" charset="0"/>
              <a:buChar char="•"/>
            </a:pPr>
            <a:r>
              <a:rPr lang="en-US">
                <a:latin typeface="Aptos" panose="020B0004020202020204" pitchFamily="34" charset="0"/>
              </a:rPr>
              <a:t>Infections </a:t>
            </a:r>
            <a:r>
              <a:rPr lang="en-US" b="1">
                <a:latin typeface="Aptos" panose="020B0004020202020204" pitchFamily="34" charset="0"/>
              </a:rPr>
              <a:t>can be severe</a:t>
            </a:r>
            <a:r>
              <a:rPr lang="en-US">
                <a:latin typeface="Aptos" panose="020B0004020202020204" pitchFamily="34" charset="0"/>
              </a:rPr>
              <a:t> and even fatal.</a:t>
            </a:r>
          </a:p>
          <a:p>
            <a:pPr marL="285750" indent="-285750">
              <a:buFont typeface="Arial" panose="020B0604020202020204" pitchFamily="34" charset="0"/>
              <a:buChar char="•"/>
            </a:pPr>
            <a:r>
              <a:rPr lang="en-US" b="1">
                <a:latin typeface="Aptos" panose="020B0004020202020204" pitchFamily="34" charset="0"/>
              </a:rPr>
              <a:t>No</a:t>
            </a:r>
            <a:r>
              <a:rPr lang="en-US">
                <a:latin typeface="Aptos" panose="020B0004020202020204" pitchFamily="34" charset="0"/>
              </a:rPr>
              <a:t> sustained human-to-human transmission.</a:t>
            </a:r>
          </a:p>
          <a:p>
            <a:pPr marL="285750" indent="-285750">
              <a:spcAft>
                <a:spcPts val="600"/>
              </a:spcAft>
              <a:buFont typeface="Arial" panose="020B0604020202020204" pitchFamily="34" charset="0"/>
              <a:buChar char="•"/>
            </a:pPr>
            <a:r>
              <a:rPr lang="en-US" b="1">
                <a:latin typeface="Aptos" panose="020B0004020202020204" pitchFamily="34" charset="0"/>
              </a:rPr>
              <a:t>Prompt &amp; thorough investigations </a:t>
            </a:r>
            <a:r>
              <a:rPr lang="en-US">
                <a:latin typeface="Aptos" panose="020B0004020202020204" pitchFamily="34" charset="0"/>
              </a:rPr>
              <a:t>are critical; alert for person-to-person transmission</a:t>
            </a:r>
          </a:p>
        </p:txBody>
      </p:sp>
      <p:pic>
        <p:nvPicPr>
          <p:cNvPr id="4" name="Picture 3" descr="A graph of different colored bars&#10;&#10;AI-generated content may be incorrect.">
            <a:extLst>
              <a:ext uri="{FF2B5EF4-FFF2-40B4-BE49-F238E27FC236}">
                <a16:creationId xmlns:a16="http://schemas.microsoft.com/office/drawing/2014/main" id="{5D0239DA-457D-C514-A8E1-D80A9BF7A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197"/>
            <a:ext cx="11688806" cy="3772426"/>
          </a:xfrm>
          <a:prstGeom prst="rect">
            <a:avLst/>
          </a:prstGeom>
        </p:spPr>
      </p:pic>
    </p:spTree>
    <p:extLst>
      <p:ext uri="{BB962C8B-B14F-4D97-AF65-F5344CB8AC3E}">
        <p14:creationId xmlns:p14="http://schemas.microsoft.com/office/powerpoint/2010/main" val="319830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7F8AE67C-FEA1-93C4-0315-CEB52AD69C80}"/>
            </a:ext>
          </a:extLst>
        </p:cNvPr>
        <p:cNvGrpSpPr/>
        <p:nvPr/>
      </p:nvGrpSpPr>
      <p:grpSpPr>
        <a:xfrm>
          <a:off x="0" y="0"/>
          <a:ext cx="0" cy="0"/>
          <a:chOff x="0" y="0"/>
          <a:chExt cx="0" cy="0"/>
        </a:xfrm>
      </p:grpSpPr>
      <p:sp>
        <p:nvSpPr>
          <p:cNvPr id="383" name="Google Shape;383;p60">
            <a:extLst>
              <a:ext uri="{FF2B5EF4-FFF2-40B4-BE49-F238E27FC236}">
                <a16:creationId xmlns:a16="http://schemas.microsoft.com/office/drawing/2014/main" id="{FEF3F331-02FF-9A56-3132-1BDC3B2706C5}"/>
              </a:ext>
            </a:extLst>
          </p:cNvPr>
          <p:cNvSpPr/>
          <p:nvPr/>
        </p:nvSpPr>
        <p:spPr>
          <a:xfrm flipH="1">
            <a:off x="8009436" y="4953453"/>
            <a:ext cx="350497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AU" sz="1200" b="0" i="0" u="none" strike="noStrike" cap="none">
                <a:solidFill>
                  <a:schemeClr val="lt1"/>
                </a:solidFill>
                <a:latin typeface="Atkinson Hyperlegible"/>
                <a:ea typeface="Atkinson Hyperlegible"/>
                <a:cs typeface="Atkinson Hyperlegible"/>
                <a:sym typeface="Atkinson Hyperlegible"/>
              </a:rPr>
              <a:t>Photo credits: WHO / Julio Takayama</a:t>
            </a:r>
            <a:endParaRPr sz="1200" b="0" i="0" u="none" strike="noStrike" cap="none">
              <a:solidFill>
                <a:schemeClr val="lt1"/>
              </a:solidFill>
              <a:latin typeface="Atkinson Hyperlegible"/>
              <a:ea typeface="Atkinson Hyperlegible"/>
              <a:cs typeface="Atkinson Hyperlegible"/>
              <a:sym typeface="Atkinson Hyperlegible"/>
            </a:endParaRPr>
          </a:p>
        </p:txBody>
      </p:sp>
      <p:sp>
        <p:nvSpPr>
          <p:cNvPr id="2" name="Title 1">
            <a:extLst>
              <a:ext uri="{FF2B5EF4-FFF2-40B4-BE49-F238E27FC236}">
                <a16:creationId xmlns:a16="http://schemas.microsoft.com/office/drawing/2014/main" id="{D304A3D7-9A10-B449-F4FA-C582F68D987A}"/>
              </a:ext>
            </a:extLst>
          </p:cNvPr>
          <p:cNvSpPr>
            <a:spLocks noGrp="1"/>
          </p:cNvSpPr>
          <p:nvPr>
            <p:ph type="title"/>
          </p:nvPr>
        </p:nvSpPr>
        <p:spPr>
          <a:xfrm>
            <a:off x="457200" y="685800"/>
            <a:ext cx="11277600" cy="1004888"/>
          </a:xfrm>
        </p:spPr>
        <p:txBody>
          <a:bodyPr>
            <a:normAutofit/>
          </a:bodyPr>
          <a:lstStyle/>
          <a:p>
            <a:r>
              <a:rPr lang="en-GB"/>
              <a:t>Why is early detection important for zoonotic influenza?</a:t>
            </a:r>
          </a:p>
        </p:txBody>
      </p:sp>
      <p:sp>
        <p:nvSpPr>
          <p:cNvPr id="386" name="Google Shape;386;p60">
            <a:extLst>
              <a:ext uri="{FF2B5EF4-FFF2-40B4-BE49-F238E27FC236}">
                <a16:creationId xmlns:a16="http://schemas.microsoft.com/office/drawing/2014/main" id="{F9DC8811-42F5-F5B1-FF11-494740595979}"/>
              </a:ext>
            </a:extLst>
          </p:cNvPr>
          <p:cNvSpPr txBox="1"/>
          <p:nvPr/>
        </p:nvSpPr>
        <p:spPr>
          <a:xfrm>
            <a:off x="317589" y="1188244"/>
            <a:ext cx="11196818" cy="5096750"/>
          </a:xfrm>
          <a:prstGeom prst="rect">
            <a:avLst/>
          </a:prstGeom>
          <a:noFill/>
          <a:ln>
            <a:noFill/>
          </a:ln>
        </p:spPr>
        <p:txBody>
          <a:bodyPr spcFirstLastPara="1" wrap="square" lIns="91425" tIns="91425" rIns="91425" bIns="91425" anchor="t" anchorCtr="0">
            <a:spAutoFit/>
          </a:bodyPr>
          <a:lstStyle/>
          <a:p>
            <a:pPr marL="457200" marR="0" lvl="0" indent="-381000" algn="l" rtl="0">
              <a:lnSpc>
                <a:spcPct val="90000"/>
              </a:lnSpc>
              <a:spcBef>
                <a:spcPts val="1200"/>
              </a:spcBef>
              <a:spcAft>
                <a:spcPts val="0"/>
              </a:spcAft>
              <a:buClr>
                <a:srgbClr val="221E1F"/>
              </a:buClr>
              <a:buSzPts val="2808"/>
              <a:buFont typeface="Arial"/>
              <a:buChar char="•"/>
            </a:pPr>
            <a:r>
              <a:rPr lang="en-US" sz="2400">
                <a:solidFill>
                  <a:srgbClr val="000000"/>
                </a:solidFill>
                <a:latin typeface="Aptos"/>
                <a:ea typeface="Atkinson Hyperlegible"/>
                <a:cs typeface="Atkinson Hyperlegible"/>
                <a:sym typeface="Atkinson Hyperlegible"/>
              </a:rPr>
              <a:t>Human infections can be severe and appropriate clinical management should be provided.</a:t>
            </a:r>
          </a:p>
          <a:p>
            <a:pPr marL="457200" marR="0" lvl="0" indent="-381000" algn="l" rtl="0">
              <a:lnSpc>
                <a:spcPct val="90000"/>
              </a:lnSpc>
              <a:spcBef>
                <a:spcPts val="1200"/>
              </a:spcBef>
              <a:spcAft>
                <a:spcPts val="0"/>
              </a:spcAft>
              <a:buClr>
                <a:srgbClr val="221E1F"/>
              </a:buClr>
              <a:buSzPts val="2808"/>
              <a:buFont typeface="Arial"/>
              <a:buChar char="•"/>
            </a:pPr>
            <a:r>
              <a:rPr lang="en-US" sz="2400" b="0" i="0" u="none" strike="noStrike" cap="none">
                <a:solidFill>
                  <a:srgbClr val="000000"/>
                </a:solidFill>
                <a:latin typeface="Aptos"/>
                <a:ea typeface="Atkinson Hyperlegible"/>
                <a:cs typeface="Atkinson Hyperlegible"/>
                <a:sym typeface="Atkinson Hyperlegible"/>
              </a:rPr>
              <a:t>Need to understand the epidemiology: who is at risk for infection and severe disease and why?</a:t>
            </a:r>
          </a:p>
          <a:p>
            <a:pPr marL="457200" marR="0" lvl="0" indent="-381000" algn="l" rtl="0">
              <a:lnSpc>
                <a:spcPct val="90000"/>
              </a:lnSpc>
              <a:spcBef>
                <a:spcPts val="1200"/>
              </a:spcBef>
              <a:spcAft>
                <a:spcPts val="0"/>
              </a:spcAft>
              <a:buClr>
                <a:srgbClr val="221E1F"/>
              </a:buClr>
              <a:buSzPts val="2808"/>
              <a:buFont typeface="Arial"/>
              <a:buChar char="•"/>
            </a:pPr>
            <a:r>
              <a:rPr lang="en-US" sz="2400">
                <a:solidFill>
                  <a:srgbClr val="000000"/>
                </a:solidFill>
                <a:latin typeface="Aptos"/>
                <a:ea typeface="Atkinson Hyperlegible"/>
                <a:cs typeface="Atkinson Hyperlegible"/>
                <a:sym typeface="Atkinson Hyperlegible"/>
              </a:rPr>
              <a:t>Need to understand the virology: how similar is the virus to that infecting local animals or are there changes that might indicate increased transmission or adaptation to humans?</a:t>
            </a:r>
          </a:p>
          <a:p>
            <a:pPr marL="457200" marR="0" lvl="0" indent="-381000" algn="l" rtl="0">
              <a:lnSpc>
                <a:spcPct val="90000"/>
              </a:lnSpc>
              <a:spcBef>
                <a:spcPts val="1200"/>
              </a:spcBef>
              <a:spcAft>
                <a:spcPts val="0"/>
              </a:spcAft>
              <a:buClr>
                <a:srgbClr val="221E1F"/>
              </a:buClr>
              <a:buSzPts val="2808"/>
              <a:buFont typeface="Arial"/>
              <a:buChar char="•"/>
            </a:pPr>
            <a:r>
              <a:rPr lang="en-US" sz="2400" b="0" i="0" u="none" strike="noStrike" cap="none">
                <a:solidFill>
                  <a:srgbClr val="000000"/>
                </a:solidFill>
                <a:latin typeface="Aptos"/>
                <a:ea typeface="Atkinson Hyperlegible"/>
                <a:cs typeface="Atkinson Hyperlegible"/>
                <a:sym typeface="Atkinson Hyperlegible"/>
              </a:rPr>
              <a:t>To understand transmission: is the virus spreading from person to person?</a:t>
            </a:r>
          </a:p>
          <a:p>
            <a:pPr marL="457200" marR="0" lvl="0" indent="-381000" algn="l" rtl="0">
              <a:lnSpc>
                <a:spcPct val="90000"/>
              </a:lnSpc>
              <a:spcBef>
                <a:spcPts val="1200"/>
              </a:spcBef>
              <a:spcAft>
                <a:spcPts val="0"/>
              </a:spcAft>
              <a:buClr>
                <a:srgbClr val="221E1F"/>
              </a:buClr>
              <a:buSzPts val="2808"/>
              <a:buFont typeface="Arial"/>
              <a:buChar char="•"/>
            </a:pPr>
            <a:r>
              <a:rPr lang="en-US" sz="2400">
                <a:solidFill>
                  <a:srgbClr val="000000"/>
                </a:solidFill>
                <a:latin typeface="Aptos"/>
                <a:ea typeface="Atkinson Hyperlegible"/>
                <a:cs typeface="Atkinson Hyperlegible"/>
                <a:sym typeface="Atkinson Hyperlegible"/>
              </a:rPr>
              <a:t>To respond and control outbreaks: prevent further spread among animals and humans.</a:t>
            </a:r>
          </a:p>
          <a:p>
            <a:pPr marL="457200" marR="0" lvl="0" indent="-381000" algn="l" rtl="0">
              <a:lnSpc>
                <a:spcPct val="90000"/>
              </a:lnSpc>
              <a:spcBef>
                <a:spcPts val="1200"/>
              </a:spcBef>
              <a:spcAft>
                <a:spcPts val="0"/>
              </a:spcAft>
              <a:buClr>
                <a:srgbClr val="221E1F"/>
              </a:buClr>
              <a:buSzPts val="2808"/>
              <a:buFont typeface="Arial"/>
              <a:buChar char="•"/>
            </a:pPr>
            <a:r>
              <a:rPr lang="en-US" sz="2400" b="0" i="0" u="none" strike="noStrike" cap="none">
                <a:solidFill>
                  <a:srgbClr val="000000"/>
                </a:solidFill>
                <a:latin typeface="Aptos"/>
                <a:ea typeface="Atkinson Hyperlegible"/>
                <a:cs typeface="Atkinson Hyperlegible"/>
                <a:sym typeface="Atkinson Hyperlegible"/>
              </a:rPr>
              <a:t>Pandemic potential</a:t>
            </a:r>
            <a:endParaRPr sz="2400" b="0" i="0" u="none" strike="noStrike" cap="none">
              <a:solidFill>
                <a:srgbClr val="000000"/>
              </a:solidFill>
              <a:latin typeface="Aptos"/>
              <a:ea typeface="Atkinson Hyperlegible"/>
              <a:cs typeface="Atkinson Hyperlegible"/>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Aptos"/>
              <a:ea typeface="Atkinson Hyperlegible"/>
              <a:cs typeface="Atkinson Hyperlegible"/>
              <a:sym typeface="Atkinson Hyperlegible"/>
            </a:endParaRPr>
          </a:p>
        </p:txBody>
      </p:sp>
    </p:spTree>
    <p:extLst>
      <p:ext uri="{BB962C8B-B14F-4D97-AF65-F5344CB8AC3E}">
        <p14:creationId xmlns:p14="http://schemas.microsoft.com/office/powerpoint/2010/main" val="381916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CA0EEB-614D-4F35-AEFF-321768A96AD0}"/>
              </a:ext>
            </a:extLst>
          </p:cNvPr>
          <p:cNvSpPr txBox="1"/>
          <p:nvPr/>
        </p:nvSpPr>
        <p:spPr>
          <a:xfrm>
            <a:off x="440786" y="1477108"/>
            <a:ext cx="6793523" cy="4031873"/>
          </a:xfrm>
          <a:prstGeom prst="rect">
            <a:avLst/>
          </a:prstGeom>
          <a:noFill/>
        </p:spPr>
        <p:txBody>
          <a:bodyPr wrap="square" rtlCol="0">
            <a:spAutoFit/>
          </a:bodyPr>
          <a:lstStyle/>
          <a:p>
            <a:r>
              <a:rPr lang="en-US" sz="2000" b="1">
                <a:latin typeface="Aptos" panose="020B0004020202020204" pitchFamily="34" charset="0"/>
              </a:rPr>
              <a:t>Objectives</a:t>
            </a:r>
          </a:p>
          <a:p>
            <a:endParaRPr lang="en-US" sz="2000" b="1">
              <a:latin typeface="Aptos" panose="020B0004020202020204" pitchFamily="34" charset="0"/>
            </a:endParaRPr>
          </a:p>
          <a:p>
            <a:pPr marL="285750" indent="-285750">
              <a:buFont typeface="Arial" panose="020B0604020202020204" pitchFamily="34" charset="0"/>
              <a:buChar char="•"/>
            </a:pPr>
            <a:r>
              <a:rPr lang="en-US" sz="2000">
                <a:latin typeface="Aptos" panose="020B0004020202020204" pitchFamily="34" charset="0"/>
              </a:rPr>
              <a:t>Rapidly detect zoonotic influenza virus infections or outbreaks</a:t>
            </a:r>
          </a:p>
          <a:p>
            <a:pPr marL="285750" indent="-285750">
              <a:buFont typeface="Arial" panose="020B0604020202020204" pitchFamily="34" charset="0"/>
              <a:buChar char="•"/>
            </a:pPr>
            <a:r>
              <a:rPr lang="en-US" sz="2000">
                <a:latin typeface="Aptos" panose="020B0004020202020204" pitchFamily="34" charset="0"/>
              </a:rPr>
              <a:t>Assess transmissibility, risk factors for transmission, and extent of infection from zoonotic influenza virus</a:t>
            </a:r>
          </a:p>
          <a:p>
            <a:pPr marL="285750" indent="-285750">
              <a:buFont typeface="Arial" panose="020B0604020202020204" pitchFamily="34" charset="0"/>
              <a:buChar char="•"/>
            </a:pPr>
            <a:r>
              <a:rPr lang="en-US" sz="2000">
                <a:latin typeface="Aptos" panose="020B0004020202020204" pitchFamily="34" charset="0"/>
              </a:rPr>
              <a:t>Describe clinical presentation and risk factors for severe outcomes associated with zoonotic influenza infections</a:t>
            </a:r>
          </a:p>
          <a:p>
            <a:pPr marL="285750" indent="-285750">
              <a:buFont typeface="Arial" panose="020B0604020202020204" pitchFamily="34" charset="0"/>
              <a:buChar char="•"/>
            </a:pPr>
            <a:endParaRPr lang="en-US">
              <a:latin typeface="Aptos" panose="020B0004020202020204" pitchFamily="34" charset="0"/>
            </a:endParaRPr>
          </a:p>
          <a:p>
            <a:endParaRPr lang="en-US">
              <a:latin typeface="Aptos" panose="020B0004020202020204" pitchFamily="34" charset="0"/>
            </a:endParaRPr>
          </a:p>
          <a:p>
            <a:r>
              <a:rPr lang="en-US" sz="2000" b="1">
                <a:solidFill>
                  <a:srgbClr val="0070C0"/>
                </a:solidFill>
                <a:latin typeface="Aptos" panose="020B0004020202020204" pitchFamily="34" charset="0"/>
              </a:rPr>
              <a:t>The timely detection of a virus that could emerge, spread and cause illness in humans requires multiple event-based and indicator-based systems to work together. </a:t>
            </a:r>
          </a:p>
        </p:txBody>
      </p:sp>
      <p:pic>
        <p:nvPicPr>
          <p:cNvPr id="7" name="Picture 6">
            <a:extLst>
              <a:ext uri="{FF2B5EF4-FFF2-40B4-BE49-F238E27FC236}">
                <a16:creationId xmlns:a16="http://schemas.microsoft.com/office/drawing/2014/main" id="{6D37DF12-8622-488F-AC7B-72CAE320F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792" y="1247395"/>
            <a:ext cx="3543795" cy="4429743"/>
          </a:xfrm>
          <a:prstGeom prst="rect">
            <a:avLst/>
          </a:prstGeom>
          <a:ln>
            <a:solidFill>
              <a:schemeClr val="tx1"/>
            </a:solidFill>
          </a:ln>
        </p:spPr>
      </p:pic>
      <p:sp>
        <p:nvSpPr>
          <p:cNvPr id="9" name="TextBox 8">
            <a:extLst>
              <a:ext uri="{FF2B5EF4-FFF2-40B4-BE49-F238E27FC236}">
                <a16:creationId xmlns:a16="http://schemas.microsoft.com/office/drawing/2014/main" id="{1A261557-0D52-4CA3-A26E-E97257C0CF36}"/>
              </a:ext>
            </a:extLst>
          </p:cNvPr>
          <p:cNvSpPr txBox="1"/>
          <p:nvPr/>
        </p:nvSpPr>
        <p:spPr>
          <a:xfrm>
            <a:off x="7234310" y="5677138"/>
            <a:ext cx="6112412" cy="338554"/>
          </a:xfrm>
          <a:prstGeom prst="rect">
            <a:avLst/>
          </a:prstGeom>
          <a:noFill/>
        </p:spPr>
        <p:txBody>
          <a:bodyPr wrap="square">
            <a:spAutoFit/>
          </a:bodyPr>
          <a:lstStyle/>
          <a:p>
            <a:r>
              <a:rPr lang="en-US" sz="1600">
                <a:hlinkClick r:id="rId4"/>
              </a:rPr>
              <a:t>https://www.who.int/publications/i/item/9789240070288</a:t>
            </a:r>
            <a:endParaRPr lang="en-US" sz="1600"/>
          </a:p>
        </p:txBody>
      </p:sp>
      <p:sp>
        <p:nvSpPr>
          <p:cNvPr id="4" name="Title 3">
            <a:extLst>
              <a:ext uri="{FF2B5EF4-FFF2-40B4-BE49-F238E27FC236}">
                <a16:creationId xmlns:a16="http://schemas.microsoft.com/office/drawing/2014/main" id="{BB2653AB-3295-B682-742E-7D7D930185E2}"/>
              </a:ext>
            </a:extLst>
          </p:cNvPr>
          <p:cNvSpPr>
            <a:spLocks noGrp="1"/>
          </p:cNvSpPr>
          <p:nvPr>
            <p:ph type="title"/>
          </p:nvPr>
        </p:nvSpPr>
        <p:spPr/>
        <p:txBody>
          <a:bodyPr/>
          <a:lstStyle/>
          <a:p>
            <a:r>
              <a:rPr lang="en-US"/>
              <a:t>Early detection and surveillance for zoonotic influenza</a:t>
            </a:r>
            <a:endParaRPr lang="en-GB"/>
          </a:p>
        </p:txBody>
      </p:sp>
    </p:spTree>
    <p:extLst>
      <p:ext uri="{BB962C8B-B14F-4D97-AF65-F5344CB8AC3E}">
        <p14:creationId xmlns:p14="http://schemas.microsoft.com/office/powerpoint/2010/main" val="383124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3604-BE18-413E-9EE4-1A915B09C712}"/>
              </a:ext>
            </a:extLst>
          </p:cNvPr>
          <p:cNvSpPr>
            <a:spLocks noGrp="1"/>
          </p:cNvSpPr>
          <p:nvPr>
            <p:ph type="title"/>
          </p:nvPr>
        </p:nvSpPr>
        <p:spPr>
          <a:xfrm>
            <a:off x="457200" y="685800"/>
            <a:ext cx="11277600" cy="1004888"/>
          </a:xfrm>
        </p:spPr>
        <p:txBody>
          <a:bodyPr>
            <a:normAutofit/>
          </a:bodyPr>
          <a:lstStyle/>
          <a:p>
            <a:r>
              <a:rPr lang="en-US"/>
              <a:t>Investigations</a:t>
            </a:r>
          </a:p>
        </p:txBody>
      </p:sp>
      <p:sp>
        <p:nvSpPr>
          <p:cNvPr id="4" name="TextBox 3">
            <a:extLst>
              <a:ext uri="{FF2B5EF4-FFF2-40B4-BE49-F238E27FC236}">
                <a16:creationId xmlns:a16="http://schemas.microsoft.com/office/drawing/2014/main" id="{D825648F-5D43-41E0-ACA9-A42FA3EA0B29}"/>
              </a:ext>
            </a:extLst>
          </p:cNvPr>
          <p:cNvSpPr txBox="1"/>
          <p:nvPr/>
        </p:nvSpPr>
        <p:spPr>
          <a:xfrm>
            <a:off x="331636" y="1188244"/>
            <a:ext cx="8583323" cy="5909310"/>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US">
                <a:latin typeface="Aptos" panose="020B0004020202020204" pitchFamily="34" charset="0"/>
              </a:rPr>
              <a:t>Know the </a:t>
            </a:r>
            <a:r>
              <a:rPr lang="en-US" b="1">
                <a:latin typeface="Aptos" panose="020B0004020202020204" pitchFamily="34" charset="0"/>
              </a:rPr>
              <a:t>triggers for investigating </a:t>
            </a:r>
            <a:r>
              <a:rPr lang="en-US">
                <a:latin typeface="Aptos" panose="020B0004020202020204" pitchFamily="34" charset="0"/>
              </a:rPr>
              <a:t>zoonotic influenza cases.</a:t>
            </a:r>
          </a:p>
          <a:p>
            <a:pPr marL="285750" indent="-285750">
              <a:buClr>
                <a:schemeClr val="accent2"/>
              </a:buClr>
              <a:buFont typeface="Arial" panose="020B0604020202020204" pitchFamily="34" charset="0"/>
              <a:buChar char="•"/>
            </a:pPr>
            <a:endParaRPr lang="en-US">
              <a:latin typeface="Aptos" panose="020B0004020202020204" pitchFamily="34" charset="0"/>
            </a:endParaRPr>
          </a:p>
          <a:p>
            <a:pPr marL="285750" indent="-285750">
              <a:buClr>
                <a:schemeClr val="accent2"/>
              </a:buClr>
              <a:buFont typeface="Arial" panose="020B0604020202020204" pitchFamily="34" charset="0"/>
              <a:buChar char="•"/>
            </a:pPr>
            <a:r>
              <a:rPr lang="en-GB" b="1">
                <a:latin typeface="Aptos" panose="020B0004020202020204" pitchFamily="34" charset="0"/>
                <a:ea typeface="SimSun" panose="02010600030101010101" pitchFamily="2" charset="-122"/>
                <a:cs typeface="Times New Roman" panose="02020603050405020304" pitchFamily="18" charset="0"/>
              </a:rPr>
              <a:t>Thoroughly </a:t>
            </a:r>
            <a:r>
              <a:rPr lang="en-GB">
                <a:effectLst/>
                <a:latin typeface="Aptos" panose="020B0004020202020204" pitchFamily="34" charset="0"/>
                <a:ea typeface="MS Mincho" panose="02020609040205080304" pitchFamily="49" charset="-128"/>
                <a:cs typeface="Times New Roman" panose="02020603050405020304" pitchFamily="18" charset="0"/>
              </a:rPr>
              <a:t>investigate and monitor closely all suspected and confirmed cases and implement</a:t>
            </a:r>
            <a:r>
              <a:rPr lang="en-GB">
                <a:latin typeface="Aptos" panose="020B0004020202020204" pitchFamily="34" charset="0"/>
                <a:ea typeface="SimSun" panose="02010600030101010101" pitchFamily="2" charset="-122"/>
                <a:cs typeface="Times New Roman" panose="02020603050405020304" pitchFamily="18" charset="0"/>
              </a:rPr>
              <a:t> </a:t>
            </a:r>
            <a:r>
              <a:rPr lang="en-GB" b="1">
                <a:latin typeface="Aptos" panose="020B0004020202020204" pitchFamily="34" charset="0"/>
                <a:ea typeface="SimSun" panose="02010600030101010101" pitchFamily="2" charset="-122"/>
                <a:cs typeface="Times New Roman" panose="02020603050405020304" pitchFamily="18" charset="0"/>
              </a:rPr>
              <a:t>immediate public health actions</a:t>
            </a:r>
            <a:r>
              <a:rPr lang="en-GB">
                <a:latin typeface="Aptos" panose="020B0004020202020204" pitchFamily="34" charset="0"/>
                <a:ea typeface="SimSun" panose="02010600030101010101" pitchFamily="2" charset="-122"/>
                <a:cs typeface="Times New Roman" panose="02020603050405020304" pitchFamily="18" charset="0"/>
              </a:rPr>
              <a:t>:</a:t>
            </a:r>
          </a:p>
          <a:p>
            <a:pPr marL="742950" lvl="1" indent="-285750">
              <a:spcBef>
                <a:spcPts val="0"/>
              </a:spcBef>
              <a:spcAft>
                <a:spcPts val="0"/>
              </a:spcAft>
              <a:buClr>
                <a:schemeClr val="accent2"/>
              </a:buClr>
              <a:buFont typeface="Arial" panose="020B0604020202020204" pitchFamily="34" charset="0"/>
              <a:buChar char="•"/>
            </a:pPr>
            <a:r>
              <a:rPr lang="en-AU">
                <a:solidFill>
                  <a:srgbClr val="221E1F"/>
                </a:solidFill>
                <a:latin typeface="Aptos" panose="020B0004020202020204" pitchFamily="34" charset="0"/>
                <a:ea typeface="Atkinson Hyperlegible"/>
                <a:cs typeface="Atkinson Hyperlegible"/>
                <a:sym typeface="Atkinson Hyperlegible"/>
              </a:rPr>
              <a:t>p</a:t>
            </a:r>
            <a:r>
              <a:rPr lang="en-AU" sz="1800" b="0" i="0" u="none" strike="noStrike" cap="none">
                <a:solidFill>
                  <a:srgbClr val="221E1F"/>
                </a:solidFill>
                <a:latin typeface="Aptos" panose="020B0004020202020204" pitchFamily="34" charset="0"/>
                <a:ea typeface="Atkinson Hyperlegible"/>
                <a:cs typeface="Atkinson Hyperlegible"/>
                <a:sym typeface="Atkinson Hyperlegible"/>
              </a:rPr>
              <a:t>rovide appropriate treatment,</a:t>
            </a:r>
            <a:endParaRPr lang="en-US">
              <a:latin typeface="Aptos" panose="020B0004020202020204" pitchFamily="34" charset="0"/>
            </a:endParaRPr>
          </a:p>
          <a:p>
            <a:pPr marL="742950" lvl="1" indent="-285750">
              <a:spcBef>
                <a:spcPts val="0"/>
              </a:spcBef>
              <a:spcAft>
                <a:spcPts val="0"/>
              </a:spcAft>
              <a:buClr>
                <a:schemeClr val="accent2"/>
              </a:buClr>
              <a:buFont typeface="Arial" panose="020B0604020202020204" pitchFamily="34" charset="0"/>
              <a:buChar char="•"/>
            </a:pPr>
            <a:r>
              <a:rPr lang="en-US">
                <a:latin typeface="Aptos" panose="020B0004020202020204" pitchFamily="34" charset="0"/>
              </a:rPr>
              <a:t>include testing for animal influenza viruses in investigation and laboratory protocols,</a:t>
            </a:r>
            <a:endParaRPr lang="en-GB">
              <a:latin typeface="Aptos" panose="020B0004020202020204" pitchFamily="34" charset="0"/>
              <a:ea typeface="SimSun" panose="02010600030101010101" pitchFamily="2" charset="-122"/>
              <a:cs typeface="Times New Roman" panose="02020603050405020304" pitchFamily="18" charset="0"/>
            </a:endParaRPr>
          </a:p>
          <a:p>
            <a:pPr marL="742950" lvl="1" indent="-285750">
              <a:spcBef>
                <a:spcPts val="0"/>
              </a:spcBef>
              <a:spcAft>
                <a:spcPts val="0"/>
              </a:spcAft>
              <a:buClr>
                <a:schemeClr val="accent2"/>
              </a:buClr>
              <a:buFont typeface="Arial" panose="020B0604020202020204" pitchFamily="34" charset="0"/>
              <a:buChar char="•"/>
            </a:pPr>
            <a:r>
              <a:rPr lang="en-GB">
                <a:latin typeface="Aptos" panose="020B0004020202020204" pitchFamily="34" charset="0"/>
                <a:ea typeface="SimSun" panose="02010600030101010101" pitchFamily="2" charset="-122"/>
                <a:cs typeface="Times New Roman" panose="02020603050405020304" pitchFamily="18" charset="0"/>
              </a:rPr>
              <a:t>assess exposure to animals and travel history, </a:t>
            </a:r>
          </a:p>
          <a:p>
            <a:pPr marL="742950" lvl="1" indent="-285750">
              <a:spcBef>
                <a:spcPts val="0"/>
              </a:spcBef>
              <a:spcAft>
                <a:spcPts val="0"/>
              </a:spcAft>
              <a:buClr>
                <a:schemeClr val="accent2"/>
              </a:buClr>
              <a:buFont typeface="Arial" panose="020B0604020202020204" pitchFamily="34" charset="0"/>
              <a:buChar char="•"/>
            </a:pPr>
            <a:r>
              <a:rPr lang="en-GB">
                <a:latin typeface="Aptos" panose="020B0004020202020204" pitchFamily="34" charset="0"/>
                <a:ea typeface="SimSun" panose="02010600030101010101" pitchFamily="2" charset="-122"/>
                <a:cs typeface="Times New Roman" panose="02020603050405020304" pitchFamily="18" charset="0"/>
              </a:rPr>
              <a:t>contact tracing and active searching for other cases,</a:t>
            </a:r>
          </a:p>
          <a:p>
            <a:pPr marL="742950" lvl="1" indent="-285750">
              <a:spcBef>
                <a:spcPts val="0"/>
              </a:spcBef>
              <a:spcAft>
                <a:spcPts val="0"/>
              </a:spcAft>
              <a:buClr>
                <a:schemeClr val="accent2"/>
              </a:buClr>
              <a:buFont typeface="Arial" panose="020B0604020202020204" pitchFamily="34" charset="0"/>
              <a:buChar char="•"/>
            </a:pPr>
            <a:r>
              <a:rPr lang="en-GB" i="1">
                <a:latin typeface="Aptos" panose="020B0004020202020204" pitchFamily="34" charset="0"/>
                <a:ea typeface="SimSun" panose="02010600030101010101" pitchFamily="2" charset="-122"/>
                <a:cs typeface="Times New Roman" panose="02020603050405020304" pitchFamily="18" charset="0"/>
              </a:rPr>
              <a:t>and the early identification of any unusual respiratory events that could signal </a:t>
            </a:r>
            <a:r>
              <a:rPr lang="en-GB" b="1" i="1">
                <a:latin typeface="Aptos" panose="020B0004020202020204" pitchFamily="34" charset="0"/>
                <a:ea typeface="SimSun" panose="02010600030101010101" pitchFamily="2" charset="-122"/>
                <a:cs typeface="Times New Roman" panose="02020603050405020304" pitchFamily="18" charset="0"/>
              </a:rPr>
              <a:t>person-to-person transmission </a:t>
            </a:r>
            <a:r>
              <a:rPr lang="en-GB" i="1">
                <a:latin typeface="Aptos" panose="020B0004020202020204" pitchFamily="34" charset="0"/>
                <a:ea typeface="SimSun" panose="02010600030101010101" pitchFamily="2" charset="-122"/>
                <a:cs typeface="Times New Roman" panose="02020603050405020304" pitchFamily="18" charset="0"/>
              </a:rPr>
              <a:t>of the virus.</a:t>
            </a:r>
          </a:p>
          <a:p>
            <a:pPr marL="285750" indent="-285750">
              <a:buClr>
                <a:schemeClr val="accent2"/>
              </a:buClr>
              <a:buFont typeface="Arial" panose="020B0604020202020204" pitchFamily="34" charset="0"/>
              <a:buChar char="•"/>
            </a:pPr>
            <a:endParaRPr lang="en-GB" b="1">
              <a:effectLst/>
              <a:latin typeface="Aptos" panose="020B0004020202020204" pitchFamily="34" charset="0"/>
              <a:ea typeface="SimSun" panose="02010600030101010101" pitchFamily="2" charset="-122"/>
              <a:cs typeface="Times New Roman" panose="02020603050405020304" pitchFamily="18" charset="0"/>
            </a:endParaRPr>
          </a:p>
          <a:p>
            <a:pPr marL="285750" indent="-285750">
              <a:buClr>
                <a:schemeClr val="accent2"/>
              </a:buClr>
              <a:buFont typeface="Arial" panose="020B0604020202020204" pitchFamily="34" charset="0"/>
              <a:buChar char="•"/>
            </a:pPr>
            <a:r>
              <a:rPr lang="en-GB" b="1">
                <a:effectLst/>
                <a:latin typeface="Aptos" panose="020B0004020202020204" pitchFamily="34" charset="0"/>
                <a:ea typeface="MS Mincho" panose="02020609040205080304" pitchFamily="49" charset="-128"/>
                <a:cs typeface="Times New Roman" panose="02020603050405020304" pitchFamily="18" charset="0"/>
              </a:rPr>
              <a:t>Public health and animal health authorities should work together </a:t>
            </a:r>
            <a:r>
              <a:rPr lang="en-GB">
                <a:effectLst/>
                <a:latin typeface="Aptos" panose="020B0004020202020204" pitchFamily="34" charset="0"/>
                <a:ea typeface="MS Mincho" panose="02020609040205080304" pitchFamily="49" charset="-128"/>
                <a:cs typeface="Times New Roman" panose="02020603050405020304" pitchFamily="18" charset="0"/>
              </a:rPr>
              <a:t>and share information during investigations of human cases of zoonotic influenza,</a:t>
            </a:r>
          </a:p>
          <a:p>
            <a:pPr marL="742950" lvl="1" indent="-285750">
              <a:buClr>
                <a:schemeClr val="accent2"/>
              </a:buClr>
              <a:buFont typeface="Arial" panose="020B0604020202020204" pitchFamily="34" charset="0"/>
              <a:buChar char="•"/>
            </a:pPr>
            <a:r>
              <a:rPr lang="en-GB">
                <a:effectLst/>
                <a:latin typeface="Aptos" panose="020B0004020202020204" pitchFamily="34" charset="0"/>
                <a:ea typeface="MS Mincho" panose="02020609040205080304" pitchFamily="49" charset="-128"/>
                <a:cs typeface="Times New Roman" panose="02020603050405020304" pitchFamily="18" charset="0"/>
              </a:rPr>
              <a:t>assessing the role of local animals as sources of exposure,</a:t>
            </a:r>
          </a:p>
          <a:p>
            <a:pPr marL="742950" lvl="1" indent="-285750">
              <a:buClr>
                <a:schemeClr val="accent2"/>
              </a:buClr>
              <a:buFont typeface="Arial" panose="020B0604020202020204" pitchFamily="34" charset="0"/>
              <a:buChar char="•"/>
            </a:pPr>
            <a:r>
              <a:rPr lang="en-GB">
                <a:effectLst/>
                <a:latin typeface="Aptos" panose="020B0004020202020204" pitchFamily="34" charset="0"/>
                <a:ea typeface="MS Mincho" panose="02020609040205080304" pitchFamily="49" charset="-128"/>
                <a:cs typeface="Times New Roman" panose="02020603050405020304" pitchFamily="18" charset="0"/>
              </a:rPr>
              <a:t>understanding if any illnesses </a:t>
            </a:r>
            <a:r>
              <a:rPr lang="en-GB">
                <a:latin typeface="Aptos" panose="020B0004020202020204" pitchFamily="34" charset="0"/>
                <a:ea typeface="MS Mincho" panose="02020609040205080304" pitchFamily="49" charset="-128"/>
                <a:cs typeface="Times New Roman" panose="02020603050405020304" pitchFamily="18" charset="0"/>
              </a:rPr>
              <a:t>/ </a:t>
            </a:r>
            <a:r>
              <a:rPr lang="en-GB">
                <a:effectLst/>
                <a:latin typeface="Aptos" panose="020B0004020202020204" pitchFamily="34" charset="0"/>
                <a:ea typeface="MS Mincho" panose="02020609040205080304" pitchFamily="49" charset="-128"/>
                <a:cs typeface="Times New Roman" panose="02020603050405020304" pitchFamily="18" charset="0"/>
              </a:rPr>
              <a:t>deaths have occurred in local animals,</a:t>
            </a:r>
          </a:p>
          <a:p>
            <a:pPr marL="742950" lvl="1" indent="-285750">
              <a:buClr>
                <a:schemeClr val="accent2"/>
              </a:buClr>
              <a:buFont typeface="Arial" panose="020B0604020202020204" pitchFamily="34" charset="0"/>
              <a:buChar char="•"/>
            </a:pPr>
            <a:r>
              <a:rPr lang="en-GB">
                <a:effectLst/>
                <a:latin typeface="Aptos" panose="020B0004020202020204" pitchFamily="34" charset="0"/>
                <a:ea typeface="MS Mincho" panose="02020609040205080304" pitchFamily="49" charset="-128"/>
                <a:cs typeface="Times New Roman" panose="02020603050405020304" pitchFamily="18" charset="0"/>
              </a:rPr>
              <a:t>and whether animal influenza viruses are circulating in local animals.</a:t>
            </a:r>
          </a:p>
          <a:p>
            <a:pPr marL="285750" indent="-285750">
              <a:buClr>
                <a:schemeClr val="accent2"/>
              </a:buClr>
              <a:buFont typeface="Arial" panose="020B0604020202020204" pitchFamily="34" charset="0"/>
              <a:buChar char="•"/>
            </a:pPr>
            <a:endParaRPr lang="en-GB">
              <a:latin typeface="Aptos" panose="020B0004020202020204" pitchFamily="34" charset="0"/>
              <a:ea typeface="MS Mincho" panose="02020609040205080304" pitchFamily="49" charset="-128"/>
              <a:cs typeface="Times New Roman" panose="02020603050405020304" pitchFamily="18" charset="0"/>
            </a:endParaRPr>
          </a:p>
          <a:p>
            <a:pPr marL="2571750" lvl="5" indent="-285750">
              <a:buClr>
                <a:schemeClr val="accent2"/>
              </a:buClr>
              <a:buFont typeface="Arial" panose="020B0604020202020204" pitchFamily="34" charset="0"/>
              <a:buChar char="•"/>
            </a:pPr>
            <a:r>
              <a:rPr lang="en-GB" b="1">
                <a:latin typeface="Aptos" panose="020B0004020202020204" pitchFamily="34" charset="0"/>
                <a:ea typeface="MS Mincho" panose="02020609040205080304" pitchFamily="49" charset="-128"/>
                <a:cs typeface="Times New Roman" panose="02020603050405020304" pitchFamily="18" charset="0"/>
              </a:rPr>
              <a:t>Risk assessment </a:t>
            </a:r>
            <a:r>
              <a:rPr lang="en-GB">
                <a:latin typeface="Aptos" panose="020B0004020202020204" pitchFamily="34" charset="0"/>
                <a:ea typeface="MS Mincho" panose="02020609040205080304" pitchFamily="49" charset="-128"/>
                <a:cs typeface="Times New Roman" panose="02020603050405020304" pitchFamily="18" charset="0"/>
              </a:rPr>
              <a:t>is done throughout the investigation</a:t>
            </a:r>
          </a:p>
          <a:p>
            <a:pPr marL="285750" indent="-285750">
              <a:spcBef>
                <a:spcPts val="0"/>
              </a:spcBef>
              <a:spcAft>
                <a:spcPts val="0"/>
              </a:spcAft>
              <a:buFont typeface="Arial" panose="020B0604020202020204" pitchFamily="34" charset="0"/>
              <a:buChar char="•"/>
            </a:pPr>
            <a:endParaRPr lang="en-GB">
              <a:latin typeface="Aptos" panose="020B0004020202020204" pitchFamily="34"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endParaRPr lang="en-US">
              <a:latin typeface="Aptos" panose="020B0004020202020204" pitchFamily="34" charset="0"/>
            </a:endParaRPr>
          </a:p>
        </p:txBody>
      </p:sp>
      <p:sp>
        <p:nvSpPr>
          <p:cNvPr id="7" name="TextBox 6">
            <a:extLst>
              <a:ext uri="{FF2B5EF4-FFF2-40B4-BE49-F238E27FC236}">
                <a16:creationId xmlns:a16="http://schemas.microsoft.com/office/drawing/2014/main" id="{D5471944-D88B-4991-8CCB-8B0057FC1B47}"/>
              </a:ext>
            </a:extLst>
          </p:cNvPr>
          <p:cNvSpPr txBox="1"/>
          <p:nvPr/>
        </p:nvSpPr>
        <p:spPr>
          <a:xfrm>
            <a:off x="8914959" y="5524595"/>
            <a:ext cx="2895647" cy="461665"/>
          </a:xfrm>
          <a:prstGeom prst="rect">
            <a:avLst/>
          </a:prstGeom>
          <a:noFill/>
        </p:spPr>
        <p:txBody>
          <a:bodyPr wrap="square">
            <a:spAutoFit/>
          </a:bodyPr>
          <a:lstStyle/>
          <a:p>
            <a:r>
              <a:rPr lang="en-US" sz="1200">
                <a:hlinkClick r:id="rId3"/>
              </a:rPr>
              <a:t>https://www.who.int/publications/i/item/WHO-WHE-IHM-GIP-2018.2</a:t>
            </a:r>
            <a:endParaRPr lang="en-US" sz="1200"/>
          </a:p>
        </p:txBody>
      </p:sp>
      <p:pic>
        <p:nvPicPr>
          <p:cNvPr id="9" name="Picture 8" descr="A magnifying glass with words&#10;&#10;Description automatically generated with medium confidence">
            <a:extLst>
              <a:ext uri="{FF2B5EF4-FFF2-40B4-BE49-F238E27FC236}">
                <a16:creationId xmlns:a16="http://schemas.microsoft.com/office/drawing/2014/main" id="{3D90FA45-2991-4C11-8A2B-9DCBDD73F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959" y="1333405"/>
            <a:ext cx="2827697" cy="4191190"/>
          </a:xfrm>
          <a:prstGeom prst="rect">
            <a:avLst/>
          </a:prstGeom>
          <a:ln>
            <a:solidFill>
              <a:schemeClr val="tx1"/>
            </a:solidFill>
          </a:ln>
        </p:spPr>
      </p:pic>
    </p:spTree>
    <p:extLst>
      <p:ext uri="{BB962C8B-B14F-4D97-AF65-F5344CB8AC3E}">
        <p14:creationId xmlns:p14="http://schemas.microsoft.com/office/powerpoint/2010/main" val="90533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D26C-6FEF-AAA7-2231-7671FF1B0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FB5B5-D0CE-FF4C-8DB6-4EB4F64D7B2E}"/>
              </a:ext>
            </a:extLst>
          </p:cNvPr>
          <p:cNvSpPr>
            <a:spLocks noGrp="1"/>
          </p:cNvSpPr>
          <p:nvPr>
            <p:ph type="title"/>
          </p:nvPr>
        </p:nvSpPr>
        <p:spPr/>
        <p:txBody>
          <a:bodyPr/>
          <a:lstStyle/>
          <a:p>
            <a:r>
              <a:rPr lang="en-US"/>
              <a:t>Investigation-WHO standardized outbreak templates (</a:t>
            </a:r>
            <a:r>
              <a:rPr lang="en-US" err="1"/>
              <a:t>go.data</a:t>
            </a:r>
            <a:r>
              <a:rPr lang="en-US"/>
              <a:t>)</a:t>
            </a:r>
            <a:endParaRPr lang="en-GB"/>
          </a:p>
        </p:txBody>
      </p:sp>
      <p:sp>
        <p:nvSpPr>
          <p:cNvPr id="3" name="Footer Placeholder 2">
            <a:extLst>
              <a:ext uri="{FF2B5EF4-FFF2-40B4-BE49-F238E27FC236}">
                <a16:creationId xmlns:a16="http://schemas.microsoft.com/office/drawing/2014/main" id="{FDE6D1E4-AC32-3664-4CF3-3FCF5945D7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40C0C-E443-1842-75BD-A7CD57E4FAD7}"/>
              </a:ext>
            </a:extLst>
          </p:cNvPr>
          <p:cNvSpPr>
            <a:spLocks noGrp="1"/>
          </p:cNvSpPr>
          <p:nvPr>
            <p:ph type="sldNum" sz="quarter" idx="12"/>
          </p:nvPr>
        </p:nvSpPr>
        <p:spPr/>
        <p:txBody>
          <a:bodyPr/>
          <a:lstStyle/>
          <a:p>
            <a:fld id="{714BF2E0-EE3B-6A4E-9FB9-82DE86E1F02F}" type="slidenum">
              <a:rPr lang="en-US" smtClean="0"/>
              <a:pPr/>
              <a:t>6</a:t>
            </a:fld>
            <a:endParaRPr lang="en-US"/>
          </a:p>
        </p:txBody>
      </p:sp>
      <p:pic>
        <p:nvPicPr>
          <p:cNvPr id="10" name="Picture 9" descr="A screenshot of a white text&#10;&#10;AI-generated content may be incorrect.">
            <a:extLst>
              <a:ext uri="{FF2B5EF4-FFF2-40B4-BE49-F238E27FC236}">
                <a16:creationId xmlns:a16="http://schemas.microsoft.com/office/drawing/2014/main" id="{B6791CAC-FC93-D00C-B8C0-D0AF594114D1}"/>
              </a:ext>
            </a:extLst>
          </p:cNvPr>
          <p:cNvPicPr>
            <a:picLocks noChangeAspect="1"/>
          </p:cNvPicPr>
          <p:nvPr/>
        </p:nvPicPr>
        <p:blipFill>
          <a:blip r:embed="rId3"/>
          <a:stretch>
            <a:fillRect/>
          </a:stretch>
        </p:blipFill>
        <p:spPr>
          <a:xfrm>
            <a:off x="2284850" y="1384507"/>
            <a:ext cx="7830643" cy="4315427"/>
          </a:xfrm>
          <a:prstGeom prst="rect">
            <a:avLst/>
          </a:prstGeom>
          <a:ln>
            <a:solidFill>
              <a:schemeClr val="tx1"/>
            </a:solidFill>
          </a:ln>
        </p:spPr>
      </p:pic>
      <p:sp>
        <p:nvSpPr>
          <p:cNvPr id="12" name="TextBox 11">
            <a:extLst>
              <a:ext uri="{FF2B5EF4-FFF2-40B4-BE49-F238E27FC236}">
                <a16:creationId xmlns:a16="http://schemas.microsoft.com/office/drawing/2014/main" id="{4283F25B-B92E-1A31-E055-7A4871C4BDAA}"/>
              </a:ext>
            </a:extLst>
          </p:cNvPr>
          <p:cNvSpPr txBox="1"/>
          <p:nvPr/>
        </p:nvSpPr>
        <p:spPr>
          <a:xfrm>
            <a:off x="2534702" y="5850147"/>
            <a:ext cx="7580791" cy="369332"/>
          </a:xfrm>
          <a:prstGeom prst="rect">
            <a:avLst/>
          </a:prstGeom>
          <a:noFill/>
        </p:spPr>
        <p:txBody>
          <a:bodyPr wrap="square">
            <a:spAutoFit/>
          </a:bodyPr>
          <a:lstStyle/>
          <a:p>
            <a:r>
              <a:rPr lang="en-GB">
                <a:hlinkClick r:id="rId4"/>
              </a:rPr>
              <a:t>https://worldhealthorganization.github.io/godata/outbreak-templates/</a:t>
            </a:r>
            <a:endParaRPr lang="en-GB"/>
          </a:p>
        </p:txBody>
      </p:sp>
      <p:cxnSp>
        <p:nvCxnSpPr>
          <p:cNvPr id="16" name="Straight Arrow Connector 15">
            <a:extLst>
              <a:ext uri="{FF2B5EF4-FFF2-40B4-BE49-F238E27FC236}">
                <a16:creationId xmlns:a16="http://schemas.microsoft.com/office/drawing/2014/main" id="{4FF41B96-4218-1AA8-3EB2-A713EF1217DA}"/>
              </a:ext>
            </a:extLst>
          </p:cNvPr>
          <p:cNvCxnSpPr/>
          <p:nvPr/>
        </p:nvCxnSpPr>
        <p:spPr>
          <a:xfrm>
            <a:off x="581891" y="4762005"/>
            <a:ext cx="15319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Folded Corner 17">
            <a:extLst>
              <a:ext uri="{FF2B5EF4-FFF2-40B4-BE49-F238E27FC236}">
                <a16:creationId xmlns:a16="http://schemas.microsoft.com/office/drawing/2014/main" id="{42AB9256-7BA2-98AE-47B5-863CB75EC7AF}"/>
              </a:ext>
            </a:extLst>
          </p:cNvPr>
          <p:cNvSpPr/>
          <p:nvPr/>
        </p:nvSpPr>
        <p:spPr>
          <a:xfrm>
            <a:off x="600541" y="3930735"/>
            <a:ext cx="1494616" cy="6864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D6DE6AD-C331-E368-242E-98616F590241}"/>
              </a:ext>
            </a:extLst>
          </p:cNvPr>
          <p:cNvSpPr txBox="1"/>
          <p:nvPr/>
        </p:nvSpPr>
        <p:spPr>
          <a:xfrm>
            <a:off x="606936" y="4089269"/>
            <a:ext cx="1531916" cy="369332"/>
          </a:xfrm>
          <a:prstGeom prst="rect">
            <a:avLst/>
          </a:prstGeom>
          <a:noFill/>
        </p:spPr>
        <p:txBody>
          <a:bodyPr wrap="square" rtlCol="0">
            <a:spAutoFit/>
          </a:bodyPr>
          <a:lstStyle/>
          <a:p>
            <a:r>
              <a:rPr lang="en-US" b="1">
                <a:solidFill>
                  <a:schemeClr val="bg1"/>
                </a:solidFill>
              </a:rPr>
              <a:t>Just published</a:t>
            </a:r>
            <a:endParaRPr lang="en-GB" b="1">
              <a:solidFill>
                <a:schemeClr val="bg1"/>
              </a:solidFill>
            </a:endParaRPr>
          </a:p>
        </p:txBody>
      </p:sp>
    </p:spTree>
    <p:extLst>
      <p:ext uri="{BB962C8B-B14F-4D97-AF65-F5344CB8AC3E}">
        <p14:creationId xmlns:p14="http://schemas.microsoft.com/office/powerpoint/2010/main" val="415985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9907-7986-CDAD-5E4A-95E204793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6F477-5B3B-7351-2617-99B6D57C5868}"/>
              </a:ext>
            </a:extLst>
          </p:cNvPr>
          <p:cNvSpPr>
            <a:spLocks noGrp="1"/>
          </p:cNvSpPr>
          <p:nvPr>
            <p:ph type="title"/>
          </p:nvPr>
        </p:nvSpPr>
        <p:spPr>
          <a:xfrm>
            <a:off x="457200" y="685800"/>
            <a:ext cx="11277600" cy="1004888"/>
          </a:xfrm>
        </p:spPr>
        <p:txBody>
          <a:bodyPr>
            <a:normAutofit/>
          </a:bodyPr>
          <a:lstStyle/>
          <a:p>
            <a:r>
              <a:rPr lang="en-US"/>
              <a:t>Investigations</a:t>
            </a:r>
          </a:p>
        </p:txBody>
      </p:sp>
      <p:sp>
        <p:nvSpPr>
          <p:cNvPr id="7" name="TextBox 6">
            <a:extLst>
              <a:ext uri="{FF2B5EF4-FFF2-40B4-BE49-F238E27FC236}">
                <a16:creationId xmlns:a16="http://schemas.microsoft.com/office/drawing/2014/main" id="{635E3428-ED3C-7D91-F63A-CF8CD72402B1}"/>
              </a:ext>
            </a:extLst>
          </p:cNvPr>
          <p:cNvSpPr txBox="1"/>
          <p:nvPr/>
        </p:nvSpPr>
        <p:spPr>
          <a:xfrm>
            <a:off x="4815816" y="6015334"/>
            <a:ext cx="4084344" cy="461665"/>
          </a:xfrm>
          <a:prstGeom prst="rect">
            <a:avLst/>
          </a:prstGeom>
          <a:noFill/>
        </p:spPr>
        <p:txBody>
          <a:bodyPr wrap="square">
            <a:spAutoFit/>
          </a:bodyPr>
          <a:lstStyle/>
          <a:p>
            <a:r>
              <a:rPr lang="en-US" sz="1200" dirty="0">
                <a:hlinkClick r:id="rId3"/>
              </a:rPr>
              <a:t> https://www.who.int/initiatives/respiratory-pathogens-investigations-and-studies-unity-studies</a:t>
            </a:r>
            <a:endParaRPr lang="en-US" sz="1200" dirty="0"/>
          </a:p>
        </p:txBody>
      </p:sp>
      <p:sp>
        <p:nvSpPr>
          <p:cNvPr id="3" name="AutoShape 2" descr="image">
            <a:extLst>
              <a:ext uri="{FF2B5EF4-FFF2-40B4-BE49-F238E27FC236}">
                <a16:creationId xmlns:a16="http://schemas.microsoft.com/office/drawing/2014/main" id="{DACE4EC7-1A9F-C19C-9942-8532208AC4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a:extLst>
              <a:ext uri="{FF2B5EF4-FFF2-40B4-BE49-F238E27FC236}">
                <a16:creationId xmlns:a16="http://schemas.microsoft.com/office/drawing/2014/main" id="{867C08C1-D5E5-7306-348D-001DC3283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762" y="1157287"/>
            <a:ext cx="5734050" cy="4543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EBDFD3B0-92DE-052F-69FE-3CEAA8BCF0AD}"/>
              </a:ext>
            </a:extLst>
          </p:cNvPr>
          <p:cNvSpPr txBox="1"/>
          <p:nvPr/>
        </p:nvSpPr>
        <p:spPr>
          <a:xfrm>
            <a:off x="122983" y="1797784"/>
            <a:ext cx="4327539" cy="16312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b="1" dirty="0">
                <a:latin typeface="Aptos" panose="020B0004020202020204" pitchFamily="34" charset="0"/>
                <a:ea typeface="Calibri" panose="020F0502020204030204" pitchFamily="34" charset="0"/>
                <a:cs typeface="Calibri"/>
              </a:rPr>
              <a:t>Discrete studies and early investigations </a:t>
            </a:r>
            <a:r>
              <a:rPr lang="en-GB" sz="2000" dirty="0">
                <a:latin typeface="Aptos" panose="020B0004020202020204" pitchFamily="34" charset="0"/>
                <a:ea typeface="Calibri" panose="020F0502020204030204" pitchFamily="34" charset="0"/>
                <a:cs typeface="Calibri"/>
              </a:rPr>
              <a:t>focus on certain objectives not efficiently met by existing standard surveillance systems. </a:t>
            </a:r>
            <a:endParaRPr lang="en-US" sz="2000" dirty="0">
              <a:latin typeface="Aptos" panose="020B0004020202020204" pitchFamily="34" charset="0"/>
            </a:endParaRPr>
          </a:p>
        </p:txBody>
      </p:sp>
    </p:spTree>
    <p:extLst>
      <p:ext uri="{BB962C8B-B14F-4D97-AF65-F5344CB8AC3E}">
        <p14:creationId xmlns:p14="http://schemas.microsoft.com/office/powerpoint/2010/main" val="364385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93182-1871-D289-45B8-B53894E3BE90}"/>
              </a:ext>
            </a:extLst>
          </p:cNvPr>
          <p:cNvSpPr>
            <a:spLocks noGrp="1"/>
          </p:cNvSpPr>
          <p:nvPr>
            <p:ph type="title"/>
          </p:nvPr>
        </p:nvSpPr>
        <p:spPr>
          <a:xfrm>
            <a:off x="457200" y="685800"/>
            <a:ext cx="11277600" cy="1004888"/>
          </a:xfrm>
        </p:spPr>
        <p:txBody>
          <a:bodyPr/>
          <a:lstStyle/>
          <a:p>
            <a:r>
              <a:rPr lang="en-GB"/>
              <a:t>Respiratory investigations and studies (Unity Studies)</a:t>
            </a:r>
          </a:p>
        </p:txBody>
      </p:sp>
      <p:sp>
        <p:nvSpPr>
          <p:cNvPr id="5" name="TextBox 15">
            <a:extLst>
              <a:ext uri="{FF2B5EF4-FFF2-40B4-BE49-F238E27FC236}">
                <a16:creationId xmlns:a16="http://schemas.microsoft.com/office/drawing/2014/main" id="{F437E16C-D513-186F-6039-85143CEDEAA7}"/>
              </a:ext>
            </a:extLst>
          </p:cNvPr>
          <p:cNvSpPr txBox="1"/>
          <p:nvPr/>
        </p:nvSpPr>
        <p:spPr>
          <a:xfrm>
            <a:off x="457200" y="1233909"/>
            <a:ext cx="6869516" cy="427809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a:solidFill>
                  <a:prstClr val="black"/>
                </a:solidFill>
                <a:latin typeface="Aptos"/>
              </a:rPr>
              <a:t>6</a:t>
            </a:r>
            <a:r>
              <a:rPr kumimoji="0" lang="en-US" sz="2400" b="0" i="0" u="none" strike="noStrike" kern="1200" cap="none" spc="0" normalizeH="0" baseline="0" noProof="0">
                <a:ln>
                  <a:noFill/>
                </a:ln>
                <a:solidFill>
                  <a:prstClr val="black"/>
                </a:solidFill>
                <a:effectLst/>
                <a:uLnTx/>
                <a:uFillTx/>
                <a:latin typeface="Aptos"/>
              </a:rPr>
              <a:t> template protocols published:</a:t>
            </a:r>
          </a:p>
          <a:p>
            <a:pPr marL="457200" marR="0" lvl="1" indent="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800" b="0" i="0" u="none" strike="noStrike" kern="1200" cap="none" spc="0" normalizeH="0" baseline="0" noProof="0">
                <a:ln>
                  <a:noFill/>
                </a:ln>
                <a:solidFill>
                  <a:prstClr val="black"/>
                </a:solidFill>
                <a:effectLst/>
                <a:uLnTx/>
                <a:uFillTx/>
                <a:latin typeface="Aptos"/>
              </a:rPr>
              <a:t>  The </a:t>
            </a:r>
            <a:r>
              <a:rPr kumimoji="0" lang="en-US" sz="1800" b="1" i="0" u="none" strike="noStrike" kern="1200" cap="none" spc="0" normalizeH="0" baseline="0" noProof="0">
                <a:ln>
                  <a:noFill/>
                </a:ln>
                <a:solidFill>
                  <a:prstClr val="black"/>
                </a:solidFill>
                <a:effectLst/>
                <a:uLnTx/>
                <a:uFillTx/>
                <a:latin typeface="Aptos"/>
              </a:rPr>
              <a:t>First Few X cases and contacts (FFX)</a:t>
            </a:r>
            <a:r>
              <a:rPr kumimoji="0" lang="en-US" sz="1800" b="0" i="0" u="none" strike="noStrike" kern="1200" cap="none" spc="0" normalizeH="0" baseline="0" noProof="0">
                <a:ln>
                  <a:noFill/>
                </a:ln>
                <a:solidFill>
                  <a:prstClr val="black"/>
                </a:solidFill>
                <a:effectLst/>
                <a:uLnTx/>
                <a:uFillTx/>
                <a:latin typeface="Aptos"/>
              </a:rPr>
              <a:t> investigation</a:t>
            </a:r>
            <a:endParaRPr kumimoji="0" lang="en-US" sz="1800" b="0" i="0" u="sng" strike="noStrike" kern="1200" cap="none" spc="0" normalizeH="0" baseline="0" noProof="0">
              <a:ln>
                <a:noFill/>
              </a:ln>
              <a:solidFill>
                <a:prstClr val="black"/>
              </a:solidFill>
              <a:effectLst/>
              <a:uLnTx/>
              <a:uFillTx/>
              <a:latin typeface="Aptos"/>
            </a:endParaRPr>
          </a:p>
          <a:p>
            <a:pPr lvl="1">
              <a:spcAft>
                <a:spcPts val="1200"/>
              </a:spcAft>
              <a:buFont typeface="+mj-lt"/>
              <a:buAutoNum type="arabicPeriod"/>
              <a:defRPr/>
            </a:pPr>
            <a:r>
              <a:rPr kumimoji="0" lang="en-US" sz="1800" b="0" i="0" u="none" strike="noStrike" kern="1200" cap="none" spc="0" normalizeH="0" baseline="0" noProof="0">
                <a:ln>
                  <a:noFill/>
                </a:ln>
                <a:solidFill>
                  <a:prstClr val="black"/>
                </a:solidFill>
                <a:effectLst/>
                <a:uLnTx/>
                <a:uFillTx/>
                <a:latin typeface="Aptos"/>
              </a:rPr>
              <a:t>  </a:t>
            </a:r>
            <a:r>
              <a:rPr kumimoji="0" lang="en-US" sz="1800" b="1" i="0" u="none" strike="noStrike" kern="1200" cap="none" spc="0" normalizeH="0" baseline="0" noProof="0">
                <a:ln>
                  <a:noFill/>
                </a:ln>
                <a:solidFill>
                  <a:prstClr val="black"/>
                </a:solidFill>
                <a:effectLst/>
                <a:uLnTx/>
                <a:uFillTx/>
                <a:latin typeface="Aptos"/>
              </a:rPr>
              <a:t>Household transmission </a:t>
            </a:r>
            <a:r>
              <a:rPr kumimoji="0" lang="en-US" sz="1800" b="0" i="0" u="none" strike="noStrike" kern="1200" cap="none" spc="0" normalizeH="0" baseline="0" noProof="0">
                <a:ln>
                  <a:noFill/>
                </a:ln>
                <a:solidFill>
                  <a:prstClr val="black"/>
                </a:solidFill>
                <a:effectLst/>
                <a:uLnTx/>
                <a:uFillTx/>
                <a:latin typeface="Aptos"/>
              </a:rPr>
              <a:t>(HHTI)</a:t>
            </a:r>
            <a:r>
              <a:rPr lang="en-US">
                <a:solidFill>
                  <a:prstClr val="black"/>
                </a:solidFill>
                <a:latin typeface="Aptos"/>
              </a:rPr>
              <a:t> investigation</a:t>
            </a:r>
            <a:endParaRPr kumimoji="0" lang="en-US" sz="1800" b="0" i="0" u="sng" strike="noStrike" kern="1200" cap="none" spc="0" normalizeH="0" baseline="0" noProof="0">
              <a:ln>
                <a:noFill/>
              </a:ln>
              <a:solidFill>
                <a:prstClr val="black"/>
              </a:solidFill>
              <a:effectLst/>
              <a:uLnTx/>
              <a:uFillTx/>
              <a:latin typeface="Aptos" panose="020B0004020202020204" pitchFamily="34" charset="0"/>
            </a:endParaRPr>
          </a:p>
          <a:p>
            <a:pPr lvl="1">
              <a:spcAft>
                <a:spcPts val="1200"/>
              </a:spcAft>
              <a:buFont typeface="+mj-lt"/>
              <a:buAutoNum type="arabicPeriod"/>
              <a:defRPr/>
            </a:pPr>
            <a:r>
              <a:rPr kumimoji="0" lang="en-US" sz="1800" b="0" i="0" u="none" strike="noStrike" kern="1200" cap="none" spc="0" normalizeH="0" baseline="0" noProof="0">
                <a:ln>
                  <a:noFill/>
                </a:ln>
                <a:solidFill>
                  <a:prstClr val="black"/>
                </a:solidFill>
                <a:effectLst/>
                <a:uLnTx/>
                <a:uFillTx/>
                <a:latin typeface="Aptos"/>
              </a:rPr>
              <a:t>  </a:t>
            </a:r>
            <a:r>
              <a:rPr kumimoji="0" lang="en-US" sz="1800" b="1" i="0" u="none" strike="noStrike" kern="1200" cap="none" spc="0" normalizeH="0" baseline="0" noProof="0">
                <a:ln>
                  <a:noFill/>
                </a:ln>
                <a:solidFill>
                  <a:prstClr val="black"/>
                </a:solidFill>
                <a:effectLst/>
                <a:uLnTx/>
                <a:uFillTx/>
                <a:latin typeface="Aptos"/>
              </a:rPr>
              <a:t>Closed settings transmission</a:t>
            </a:r>
            <a:r>
              <a:rPr lang="en-US" b="1">
                <a:solidFill>
                  <a:prstClr val="black"/>
                </a:solidFill>
                <a:latin typeface="Aptos"/>
              </a:rPr>
              <a:t> </a:t>
            </a:r>
            <a:r>
              <a:rPr lang="en-US">
                <a:solidFill>
                  <a:prstClr val="black"/>
                </a:solidFill>
                <a:latin typeface="Aptos"/>
              </a:rPr>
              <a:t>investigation</a:t>
            </a:r>
            <a:endParaRPr lang="en-CA" sz="1800" i="0" u="none" strike="noStrike" kern="1200" cap="none" spc="0" normalizeH="0" baseline="0" noProof="0">
              <a:ln>
                <a:noFill/>
              </a:ln>
              <a:solidFill>
                <a:prstClr val="black"/>
              </a:solidFill>
              <a:effectLst/>
              <a:uLnTx/>
              <a:uFillTx/>
              <a:latin typeface="Aptos" panose="020B0004020202020204" pitchFamily="34" charset="0"/>
            </a:endParaRPr>
          </a:p>
          <a:p>
            <a:pPr marL="457200" marR="0" lvl="1" indent="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CA" sz="1800" b="0" i="0" u="none" strike="noStrike" kern="1200" cap="none" spc="0" normalizeH="0" baseline="0" noProof="0">
                <a:ln>
                  <a:noFill/>
                </a:ln>
                <a:solidFill>
                  <a:prstClr val="black"/>
                </a:solidFill>
                <a:effectLst/>
                <a:uLnTx/>
                <a:uFillTx/>
                <a:latin typeface="Aptos"/>
              </a:rPr>
              <a:t>  Population-based </a:t>
            </a:r>
            <a:r>
              <a:rPr kumimoji="0" lang="en-CA" sz="1800" b="1" i="0" u="none" strike="noStrike" kern="1200" cap="none" spc="0" normalizeH="0" baseline="0" noProof="0">
                <a:ln>
                  <a:noFill/>
                </a:ln>
                <a:solidFill>
                  <a:prstClr val="black"/>
                </a:solidFill>
                <a:effectLst/>
                <a:uLnTx/>
                <a:uFillTx/>
                <a:latin typeface="Aptos"/>
              </a:rPr>
              <a:t>seroprevalence</a:t>
            </a:r>
            <a:r>
              <a:rPr kumimoji="0" lang="en-CA" sz="1800" b="0" i="0" u="none" strike="noStrike" kern="1200" cap="none" spc="0" normalizeH="0" baseline="0" noProof="0">
                <a:ln>
                  <a:noFill/>
                </a:ln>
                <a:solidFill>
                  <a:prstClr val="black"/>
                </a:solidFill>
                <a:effectLst/>
                <a:uLnTx/>
                <a:uFillTx/>
                <a:latin typeface="Aptos"/>
              </a:rPr>
              <a:t> investigation</a:t>
            </a:r>
            <a:endParaRPr lang="en-CA" sz="1800" b="0" i="0" u="none" strike="noStrike" kern="1200" cap="none" spc="0" normalizeH="0" baseline="0" noProof="0">
              <a:ln>
                <a:noFill/>
              </a:ln>
              <a:solidFill>
                <a:prstClr val="black"/>
              </a:solidFill>
              <a:effectLst/>
              <a:uLnTx/>
              <a:uFillTx/>
              <a:latin typeface="Aptos"/>
            </a:endParaRPr>
          </a:p>
          <a:p>
            <a:pPr marL="457200" marR="0" lvl="1" indent="0" algn="l" defTabSz="914400" rtl="0" eaLnBrk="1" fontAlgn="auto" latinLnBrk="0" hangingPunct="1">
              <a:lnSpc>
                <a:spcPct val="100000"/>
              </a:lnSpc>
              <a:spcBef>
                <a:spcPts val="0"/>
              </a:spcBef>
              <a:spcAft>
                <a:spcPts val="1200"/>
              </a:spcAft>
              <a:buClrTx/>
              <a:buSzTx/>
              <a:buFont typeface="+mj-lt"/>
              <a:buAutoNum type="arabicPeriod"/>
              <a:tabLst/>
              <a:defRPr/>
            </a:pPr>
            <a:r>
              <a:rPr lang="en-CA">
                <a:solidFill>
                  <a:prstClr val="black"/>
                </a:solidFill>
                <a:latin typeface="Aptos"/>
              </a:rPr>
              <a:t> The </a:t>
            </a:r>
            <a:r>
              <a:rPr lang="en-CA" b="1">
                <a:solidFill>
                  <a:prstClr val="black"/>
                </a:solidFill>
                <a:latin typeface="Aptos"/>
              </a:rPr>
              <a:t>First Few X cases and contacts diagnostic test evaluation </a:t>
            </a:r>
            <a:endParaRPr kumimoji="0" lang="en-US" sz="1800" b="0" i="0" strike="noStrike" kern="1200" cap="none" spc="0" normalizeH="0" baseline="0" noProof="0">
              <a:ln>
                <a:noFill/>
              </a:ln>
              <a:solidFill>
                <a:prstClr val="black"/>
              </a:solidFill>
              <a:effectLst/>
              <a:uLnTx/>
              <a:uFillTx/>
              <a:latin typeface="Apto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ptos"/>
              </a:rPr>
              <a:t>Protocols in production: </a:t>
            </a:r>
            <a:endParaRPr lang="en-US" sz="2400" b="0" i="0" u="none" strike="noStrike" kern="1200" cap="none" spc="0" normalizeH="0" baseline="0" noProof="0">
              <a:ln>
                <a:noFill/>
              </a:ln>
              <a:solidFill>
                <a:prstClr val="black"/>
              </a:solidFill>
              <a:effectLst/>
              <a:uLnTx/>
              <a:uFillTx/>
              <a:latin typeface="Aptos"/>
            </a:endParaRPr>
          </a:p>
          <a:p>
            <a:pPr marL="800100" marR="0" lvl="1"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Aptos"/>
              </a:rPr>
              <a:t>Rapidly assessing </a:t>
            </a:r>
            <a:r>
              <a:rPr kumimoji="0" lang="en-GB" sz="1800" b="1" i="0" u="none" strike="noStrike" kern="1200" cap="none" spc="0" normalizeH="0" baseline="0" noProof="0">
                <a:ln>
                  <a:noFill/>
                </a:ln>
                <a:solidFill>
                  <a:prstClr val="black"/>
                </a:solidFill>
                <a:effectLst/>
                <a:uLnTx/>
                <a:uFillTx/>
                <a:latin typeface="Aptos"/>
              </a:rPr>
              <a:t>clinical severity</a:t>
            </a:r>
            <a:endParaRPr kumimoji="0" lang="en-GB" sz="1800" b="0" i="0" u="none" strike="noStrike" kern="1200" cap="none" spc="0" normalizeH="0" baseline="0" noProof="0">
              <a:ln>
                <a:noFill/>
              </a:ln>
              <a:solidFill>
                <a:prstClr val="black"/>
              </a:solidFill>
              <a:effectLst/>
              <a:uLnTx/>
              <a:uFillTx/>
              <a:latin typeface="Aptos"/>
            </a:endParaRPr>
          </a:p>
          <a:p>
            <a:pPr marL="800100" marR="0" lvl="1"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Aptos"/>
              </a:rPr>
              <a:t>The </a:t>
            </a:r>
            <a:r>
              <a:rPr kumimoji="0" lang="en-GB" sz="1800" b="1" i="0" u="none" strike="noStrike" kern="1200" cap="none" spc="0" normalizeH="0" baseline="0" noProof="0">
                <a:ln>
                  <a:noFill/>
                </a:ln>
                <a:solidFill>
                  <a:prstClr val="black"/>
                </a:solidFill>
                <a:effectLst/>
                <a:uLnTx/>
                <a:uFillTx/>
                <a:latin typeface="Aptos"/>
              </a:rPr>
              <a:t>First Few X (FFX) Case Series </a:t>
            </a:r>
            <a:r>
              <a:rPr kumimoji="0" lang="en-GB" sz="1800" b="0" i="0" u="none" strike="noStrike" kern="1200" cap="none" spc="0" normalizeH="0" baseline="0" noProof="0">
                <a:ln>
                  <a:noFill/>
                </a:ln>
                <a:solidFill>
                  <a:prstClr val="black"/>
                </a:solidFill>
                <a:effectLst/>
                <a:uLnTx/>
                <a:uFillTx/>
                <a:latin typeface="Aptos"/>
              </a:rPr>
              <a:t>investigation</a:t>
            </a:r>
            <a:endParaRPr kumimoji="0" lang="en-US" sz="1800" b="0" i="0" u="none" strike="noStrike" kern="1200" cap="none" spc="0" normalizeH="0" baseline="0" noProof="0">
              <a:ln>
                <a:noFill/>
              </a:ln>
              <a:solidFill>
                <a:prstClr val="black"/>
              </a:solidFill>
              <a:effectLst/>
              <a:uLnTx/>
              <a:uFillTx/>
              <a:latin typeface="Aptos"/>
            </a:endParaRPr>
          </a:p>
        </p:txBody>
      </p:sp>
      <p:sp>
        <p:nvSpPr>
          <p:cNvPr id="6" name="TextBox 5">
            <a:extLst>
              <a:ext uri="{FF2B5EF4-FFF2-40B4-BE49-F238E27FC236}">
                <a16:creationId xmlns:a16="http://schemas.microsoft.com/office/drawing/2014/main" id="{5066959C-377C-25EE-80BF-F3DD0E1ECD1B}"/>
              </a:ext>
            </a:extLst>
          </p:cNvPr>
          <p:cNvSpPr txBox="1"/>
          <p:nvPr/>
        </p:nvSpPr>
        <p:spPr>
          <a:xfrm>
            <a:off x="6979408" y="2114017"/>
            <a:ext cx="49006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prstClr val="black"/>
                </a:solidFill>
                <a:effectLst/>
                <a:uLnTx/>
                <a:uFillTx/>
                <a:latin typeface="Aptos" panose="020B0004020202020204" pitchFamily="34" charset="0"/>
              </a:rPr>
              <a:t>Separate protocols for </a:t>
            </a:r>
            <a:r>
              <a:rPr kumimoji="0" lang="en-GB" b="0" i="0" u="none" strike="noStrike" kern="1200" cap="none" spc="0" normalizeH="0" baseline="0" noProof="0">
                <a:ln>
                  <a:noFill/>
                </a:ln>
                <a:solidFill>
                  <a:prstClr val="black"/>
                </a:solidFill>
                <a:effectLst/>
                <a:uLnTx/>
                <a:uFillTx/>
                <a:latin typeface="Aptos" panose="020B0004020202020204" pitchFamily="34" charset="0"/>
                <a:hlinkClick r:id="rId2"/>
              </a:rPr>
              <a:t>influenza</a:t>
            </a:r>
            <a:r>
              <a:rPr kumimoji="0" lang="en-GB" b="0" i="0" u="none" strike="noStrike" kern="1200" cap="none" spc="0" normalizeH="0" baseline="0" noProof="0">
                <a:ln>
                  <a:noFill/>
                </a:ln>
                <a:solidFill>
                  <a:prstClr val="black"/>
                </a:solidFill>
                <a:effectLst/>
                <a:uLnTx/>
                <a:uFillTx/>
                <a:latin typeface="Aptos" panose="020B0004020202020204" pitchFamily="34" charset="0"/>
              </a:rPr>
              <a:t> and </a:t>
            </a:r>
            <a:r>
              <a:rPr kumimoji="0" lang="en-GB" b="0" i="0" u="none" strike="noStrike" kern="1200" cap="none" spc="0" normalizeH="0" baseline="0" noProof="0">
                <a:ln>
                  <a:noFill/>
                </a:ln>
                <a:solidFill>
                  <a:prstClr val="black"/>
                </a:solidFill>
                <a:effectLst/>
                <a:uLnTx/>
                <a:uFillTx/>
                <a:latin typeface="Aptos" panose="020B0004020202020204" pitchFamily="34" charset="0"/>
                <a:hlinkClick r:id="rId3"/>
              </a:rPr>
              <a:t>respiratory pathogens</a:t>
            </a:r>
            <a:r>
              <a:rPr kumimoji="0" lang="en-GB" b="0" i="0" u="none" strike="noStrike" kern="1200" cap="none" spc="0" normalizeH="0" baseline="0" noProof="0">
                <a:ln>
                  <a:noFill/>
                </a:ln>
                <a:solidFill>
                  <a:prstClr val="black"/>
                </a:solidFill>
                <a:effectLst/>
                <a:uLnTx/>
                <a:uFillTx/>
                <a:latin typeface="Aptos" panose="020B0004020202020204" pitchFamily="34" charset="0"/>
              </a:rPr>
              <a:t> with pandemic potential/pathogen X</a:t>
            </a:r>
          </a:p>
        </p:txBody>
      </p:sp>
      <p:sp>
        <p:nvSpPr>
          <p:cNvPr id="7" name="Right Brace 6">
            <a:extLst>
              <a:ext uri="{FF2B5EF4-FFF2-40B4-BE49-F238E27FC236}">
                <a16:creationId xmlns:a16="http://schemas.microsoft.com/office/drawing/2014/main" id="{B5245846-B396-9C96-0D80-5397F4F1F496}"/>
              </a:ext>
            </a:extLst>
          </p:cNvPr>
          <p:cNvSpPr/>
          <p:nvPr/>
        </p:nvSpPr>
        <p:spPr>
          <a:xfrm>
            <a:off x="6800905" y="1774274"/>
            <a:ext cx="184802" cy="11210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4" descr="A group of brochures with text">
            <a:extLst>
              <a:ext uri="{FF2B5EF4-FFF2-40B4-BE49-F238E27FC236}">
                <a16:creationId xmlns:a16="http://schemas.microsoft.com/office/drawing/2014/main" id="{4D03F2C6-3369-9955-05F0-F9487E6B3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027" y="4047476"/>
            <a:ext cx="5636541" cy="258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6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8EF2B-4E43-F7F4-2CD5-0E0E13E983FE}"/>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A09B29CB-2E29-5DEB-E4B0-4F5186199D67}"/>
              </a:ext>
            </a:extLst>
          </p:cNvPr>
          <p:cNvPicPr>
            <a:picLocks noChangeAspect="1"/>
          </p:cNvPicPr>
          <p:nvPr/>
        </p:nvPicPr>
        <p:blipFill>
          <a:blip r:embed="rId3"/>
          <a:stretch>
            <a:fillRect/>
          </a:stretch>
        </p:blipFill>
        <p:spPr>
          <a:xfrm>
            <a:off x="9090718" y="4845740"/>
            <a:ext cx="1635685" cy="661010"/>
          </a:xfrm>
          <a:prstGeom prst="rect">
            <a:avLst/>
          </a:prstGeom>
        </p:spPr>
      </p:pic>
      <p:sp>
        <p:nvSpPr>
          <p:cNvPr id="2" name="Title 1">
            <a:extLst>
              <a:ext uri="{FF2B5EF4-FFF2-40B4-BE49-F238E27FC236}">
                <a16:creationId xmlns:a16="http://schemas.microsoft.com/office/drawing/2014/main" id="{17C973BB-9B30-4EAE-8391-19B9CEB041DA}"/>
              </a:ext>
            </a:extLst>
          </p:cNvPr>
          <p:cNvSpPr>
            <a:spLocks noGrp="1"/>
          </p:cNvSpPr>
          <p:nvPr>
            <p:ph type="title"/>
          </p:nvPr>
        </p:nvSpPr>
        <p:spPr>
          <a:xfrm>
            <a:off x="457200" y="526026"/>
            <a:ext cx="11277600" cy="1004888"/>
          </a:xfrm>
        </p:spPr>
        <p:txBody>
          <a:bodyPr/>
          <a:lstStyle/>
          <a:p>
            <a:r>
              <a:rPr lang="en-GB">
                <a:latin typeface="Aptos" panose="020B0004020202020204" pitchFamily="34" charset="0"/>
              </a:rPr>
              <a:t>Surveillance and monitoring of influenza including zoonotic influenza</a:t>
            </a:r>
          </a:p>
        </p:txBody>
      </p:sp>
      <p:sp>
        <p:nvSpPr>
          <p:cNvPr id="5" name="Slide Number Placeholder 4">
            <a:extLst>
              <a:ext uri="{FF2B5EF4-FFF2-40B4-BE49-F238E27FC236}">
                <a16:creationId xmlns:a16="http://schemas.microsoft.com/office/drawing/2014/main" id="{4898121F-91D5-23B0-19EF-B2990C5409FD}"/>
              </a:ext>
            </a:extLst>
          </p:cNvPr>
          <p:cNvSpPr>
            <a:spLocks noGrp="1"/>
          </p:cNvSpPr>
          <p:nvPr>
            <p:ph type="sldNum" sz="quarter" idx="12"/>
          </p:nvPr>
        </p:nvSpPr>
        <p:spPr>
          <a:xfrm>
            <a:off x="11354764" y="6397384"/>
            <a:ext cx="380035" cy="320675"/>
          </a:xfrm>
        </p:spPr>
        <p:txBody>
          <a:bodyPr/>
          <a:lstStyle/>
          <a:p>
            <a:fld id="{714BF2E0-EE3B-6A4E-9FB9-82DE86E1F02F}" type="slidenum">
              <a:rPr lang="en-US" smtClean="0">
                <a:latin typeface="Aptos" panose="020B0004020202020204" pitchFamily="34" charset="0"/>
              </a:rPr>
              <a:pPr/>
              <a:t>9</a:t>
            </a:fld>
            <a:endParaRPr lang="en-US">
              <a:latin typeface="Aptos" panose="020B0004020202020204" pitchFamily="34" charset="0"/>
            </a:endParaRPr>
          </a:p>
        </p:txBody>
      </p:sp>
      <p:pic>
        <p:nvPicPr>
          <p:cNvPr id="6" name="Picture 2">
            <a:extLst>
              <a:ext uri="{FF2B5EF4-FFF2-40B4-BE49-F238E27FC236}">
                <a16:creationId xmlns:a16="http://schemas.microsoft.com/office/drawing/2014/main" id="{07D1028F-1D99-B4B9-57B4-0CF3620F6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33" y="2612126"/>
            <a:ext cx="4354357" cy="307919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73A1B8-BD23-724B-B650-BEA179C1A0C7}"/>
              </a:ext>
            </a:extLst>
          </p:cNvPr>
          <p:cNvSpPr txBox="1"/>
          <p:nvPr/>
        </p:nvSpPr>
        <p:spPr>
          <a:xfrm>
            <a:off x="457200" y="1651292"/>
            <a:ext cx="5129065" cy="707886"/>
          </a:xfrm>
          <a:prstGeom prst="rect">
            <a:avLst/>
          </a:prstGeom>
          <a:noFill/>
        </p:spPr>
        <p:txBody>
          <a:bodyPr wrap="square" lIns="91440" tIns="45720" rIns="91440" bIns="45720" rtlCol="0" anchor="t">
            <a:spAutoFit/>
          </a:bodyPr>
          <a:lstStyle/>
          <a:p>
            <a:r>
              <a:rPr lang="en-US" sz="2000" b="1">
                <a:latin typeface="Aptos" panose="020B0004020202020204" pitchFamily="34" charset="0"/>
              </a:rPr>
              <a:t>Global Influenza Surveillance and Response System (</a:t>
            </a:r>
            <a:r>
              <a:rPr lang="en-US" sz="2000" b="1">
                <a:solidFill>
                  <a:srgbClr val="FF0000"/>
                </a:solidFill>
                <a:latin typeface="Aptos" panose="020B0004020202020204" pitchFamily="34" charset="0"/>
              </a:rPr>
              <a:t>GISRS</a:t>
            </a:r>
            <a:r>
              <a:rPr lang="en-US" sz="2000" b="1">
                <a:latin typeface="Aptos" panose="020B0004020202020204" pitchFamily="34" charset="0"/>
              </a:rPr>
              <a:t>), since 1952</a:t>
            </a:r>
            <a:endParaRPr lang="en-US" sz="2000" b="1" i="1">
              <a:solidFill>
                <a:srgbClr val="FF0000"/>
              </a:solidFill>
              <a:latin typeface="Aptos" panose="020B0004020202020204" pitchFamily="34" charset="0"/>
              <a:cs typeface="Calibri"/>
            </a:endParaRPr>
          </a:p>
        </p:txBody>
      </p:sp>
      <p:sp>
        <p:nvSpPr>
          <p:cNvPr id="8" name="Content Placeholder 6">
            <a:extLst>
              <a:ext uri="{FF2B5EF4-FFF2-40B4-BE49-F238E27FC236}">
                <a16:creationId xmlns:a16="http://schemas.microsoft.com/office/drawing/2014/main" id="{74F76834-1FE1-4438-88E5-ADF0BCD82551}"/>
              </a:ext>
            </a:extLst>
          </p:cNvPr>
          <p:cNvSpPr txBox="1">
            <a:spLocks/>
          </p:cNvSpPr>
          <p:nvPr/>
        </p:nvSpPr>
        <p:spPr>
          <a:xfrm>
            <a:off x="5920987" y="5929773"/>
            <a:ext cx="5803387" cy="661010"/>
          </a:xfrm>
          <a:prstGeom prst="rect">
            <a:avLst/>
          </a:prstGeom>
          <a:solidFill>
            <a:srgbClr val="002060"/>
          </a:solidFill>
        </p:spPr>
        <p:txBody>
          <a:bodyPr vert="horz" lIns="0" tIns="0" rIns="0" bIns="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rgbClr val="FFC000"/>
                </a:solidFill>
                <a:latin typeface="Aptos" panose="020B0004020202020204" pitchFamily="34" charset="0"/>
              </a:rPr>
              <a:t>Enormous commitment from Member States </a:t>
            </a:r>
            <a:br>
              <a:rPr lang="en-US" sz="1800" b="1">
                <a:solidFill>
                  <a:srgbClr val="FFC000"/>
                </a:solidFill>
                <a:latin typeface="Aptos" panose="020B0004020202020204" pitchFamily="34" charset="0"/>
              </a:rPr>
            </a:br>
            <a:r>
              <a:rPr lang="en-US" sz="1800" b="1">
                <a:solidFill>
                  <a:srgbClr val="FFC000"/>
                </a:solidFill>
                <a:latin typeface="Aptos" panose="020B0004020202020204" pitchFamily="34" charset="0"/>
              </a:rPr>
              <a:t>Enormous support from international agencies &amp; partners</a:t>
            </a:r>
          </a:p>
        </p:txBody>
      </p:sp>
      <p:pic>
        <p:nvPicPr>
          <p:cNvPr id="13" name="Picture 12">
            <a:extLst>
              <a:ext uri="{FF2B5EF4-FFF2-40B4-BE49-F238E27FC236}">
                <a16:creationId xmlns:a16="http://schemas.microsoft.com/office/drawing/2014/main" id="{47B35AB5-2671-2A5B-6FCE-AADA1C83057B}"/>
              </a:ext>
            </a:extLst>
          </p:cNvPr>
          <p:cNvPicPr>
            <a:picLocks noChangeAspect="1"/>
          </p:cNvPicPr>
          <p:nvPr/>
        </p:nvPicPr>
        <p:blipFill>
          <a:blip r:embed="rId5"/>
          <a:stretch>
            <a:fillRect/>
          </a:stretch>
        </p:blipFill>
        <p:spPr>
          <a:xfrm>
            <a:off x="10698878" y="4876203"/>
            <a:ext cx="655886" cy="661010"/>
          </a:xfrm>
          <a:prstGeom prst="rect">
            <a:avLst/>
          </a:prstGeom>
        </p:spPr>
      </p:pic>
      <p:pic>
        <p:nvPicPr>
          <p:cNvPr id="15" name="Picture 14">
            <a:extLst>
              <a:ext uri="{FF2B5EF4-FFF2-40B4-BE49-F238E27FC236}">
                <a16:creationId xmlns:a16="http://schemas.microsoft.com/office/drawing/2014/main" id="{CF7CED9A-549E-56E5-1123-A175F6525163}"/>
              </a:ext>
            </a:extLst>
          </p:cNvPr>
          <p:cNvPicPr>
            <a:picLocks noChangeAspect="1"/>
          </p:cNvPicPr>
          <p:nvPr/>
        </p:nvPicPr>
        <p:blipFill>
          <a:blip r:embed="rId6"/>
          <a:stretch>
            <a:fillRect/>
          </a:stretch>
        </p:blipFill>
        <p:spPr>
          <a:xfrm>
            <a:off x="6194826" y="4981524"/>
            <a:ext cx="1750171" cy="517417"/>
          </a:xfrm>
          <a:prstGeom prst="rect">
            <a:avLst/>
          </a:prstGeom>
        </p:spPr>
      </p:pic>
      <p:pic>
        <p:nvPicPr>
          <p:cNvPr id="19" name="Picture 18">
            <a:extLst>
              <a:ext uri="{FF2B5EF4-FFF2-40B4-BE49-F238E27FC236}">
                <a16:creationId xmlns:a16="http://schemas.microsoft.com/office/drawing/2014/main" id="{75A79968-F3E8-0483-0AA1-8B5371EBD8FE}"/>
              </a:ext>
            </a:extLst>
          </p:cNvPr>
          <p:cNvPicPr>
            <a:picLocks noChangeAspect="1"/>
          </p:cNvPicPr>
          <p:nvPr/>
        </p:nvPicPr>
        <p:blipFill>
          <a:blip r:embed="rId7"/>
          <a:stretch>
            <a:fillRect/>
          </a:stretch>
        </p:blipFill>
        <p:spPr>
          <a:xfrm>
            <a:off x="8016067" y="5011971"/>
            <a:ext cx="1029386" cy="418188"/>
          </a:xfrm>
          <a:prstGeom prst="rect">
            <a:avLst/>
          </a:prstGeom>
        </p:spPr>
      </p:pic>
      <p:sp>
        <p:nvSpPr>
          <p:cNvPr id="23" name="TextBox 22">
            <a:extLst>
              <a:ext uri="{FF2B5EF4-FFF2-40B4-BE49-F238E27FC236}">
                <a16:creationId xmlns:a16="http://schemas.microsoft.com/office/drawing/2014/main" id="{1670A757-B50C-2B16-7EC6-D6E6D1B175D4}"/>
              </a:ext>
            </a:extLst>
          </p:cNvPr>
          <p:cNvSpPr txBox="1"/>
          <p:nvPr/>
        </p:nvSpPr>
        <p:spPr>
          <a:xfrm>
            <a:off x="6053334" y="1651292"/>
            <a:ext cx="5803386" cy="707886"/>
          </a:xfrm>
          <a:prstGeom prst="rect">
            <a:avLst/>
          </a:prstGeom>
          <a:noFill/>
        </p:spPr>
        <p:txBody>
          <a:bodyPr wrap="square" lIns="91440" tIns="45720" rIns="91440" bIns="45720" rtlCol="0" anchor="t">
            <a:spAutoFit/>
          </a:bodyPr>
          <a:lstStyle/>
          <a:p>
            <a:r>
              <a:rPr lang="en-US" sz="2000" b="1">
                <a:latin typeface="Aptos" panose="020B0004020202020204" pitchFamily="34" charset="0"/>
              </a:rPr>
              <a:t>Continuous </a:t>
            </a:r>
            <a:r>
              <a:rPr lang="en-US" sz="2000" b="1">
                <a:solidFill>
                  <a:srgbClr val="FF0000"/>
                </a:solidFill>
                <a:latin typeface="Aptos" panose="020B0004020202020204" pitchFamily="34" charset="0"/>
              </a:rPr>
              <a:t>complementary operations </a:t>
            </a:r>
            <a:r>
              <a:rPr lang="en-US" sz="2000" b="1">
                <a:latin typeface="Aptos" panose="020B0004020202020204" pitchFamily="34" charset="0"/>
              </a:rPr>
              <a:t>of systems and partners</a:t>
            </a:r>
            <a:endParaRPr lang="en-US" sz="2000" b="1" i="1">
              <a:latin typeface="Aptos" panose="020B0004020202020204" pitchFamily="34" charset="0"/>
              <a:cs typeface="Calibri"/>
            </a:endParaRPr>
          </a:p>
        </p:txBody>
      </p:sp>
      <p:sp>
        <p:nvSpPr>
          <p:cNvPr id="24" name="TextBox 23">
            <a:extLst>
              <a:ext uri="{FF2B5EF4-FFF2-40B4-BE49-F238E27FC236}">
                <a16:creationId xmlns:a16="http://schemas.microsoft.com/office/drawing/2014/main" id="{6A8CACC4-DD86-82DF-BC08-A5518ADED970}"/>
              </a:ext>
            </a:extLst>
          </p:cNvPr>
          <p:cNvSpPr txBox="1"/>
          <p:nvPr/>
        </p:nvSpPr>
        <p:spPr>
          <a:xfrm>
            <a:off x="320865" y="5911390"/>
            <a:ext cx="5401733" cy="646331"/>
          </a:xfrm>
          <a:prstGeom prst="rect">
            <a:avLst/>
          </a:prstGeom>
          <a:solidFill>
            <a:srgbClr val="002060"/>
          </a:solidFill>
        </p:spPr>
        <p:txBody>
          <a:bodyPr wrap="square" rtlCol="0">
            <a:spAutoFit/>
          </a:bodyPr>
          <a:lstStyle/>
          <a:p>
            <a:pPr algn="ctr"/>
            <a:r>
              <a:rPr lang="en-GB" b="1">
                <a:solidFill>
                  <a:srgbClr val="FFC000"/>
                </a:solidFill>
                <a:latin typeface="Aptos" panose="020B0004020202020204" pitchFamily="34" charset="0"/>
              </a:rPr>
              <a:t>Virus detection capability, Rapid, Sharing</a:t>
            </a:r>
          </a:p>
          <a:p>
            <a:pPr algn="ctr"/>
            <a:r>
              <a:rPr lang="en-GB" b="1">
                <a:solidFill>
                  <a:srgbClr val="FFC000"/>
                </a:solidFill>
                <a:latin typeface="Aptos" panose="020B0004020202020204" pitchFamily="34" charset="0"/>
              </a:rPr>
              <a:t>Timeliness &amp; Representativeness</a:t>
            </a:r>
            <a:endParaRPr lang="en-US" b="1">
              <a:solidFill>
                <a:srgbClr val="FFC000"/>
              </a:solidFill>
              <a:latin typeface="Aptos" panose="020B0004020202020204" pitchFamily="34" charset="0"/>
            </a:endParaRPr>
          </a:p>
        </p:txBody>
      </p:sp>
      <p:sp>
        <p:nvSpPr>
          <p:cNvPr id="4" name="TextBox 3">
            <a:extLst>
              <a:ext uri="{FF2B5EF4-FFF2-40B4-BE49-F238E27FC236}">
                <a16:creationId xmlns:a16="http://schemas.microsoft.com/office/drawing/2014/main" id="{2CBC35B1-9ECC-B6E8-46A4-4DC05D9ABC2F}"/>
              </a:ext>
            </a:extLst>
          </p:cNvPr>
          <p:cNvSpPr txBox="1"/>
          <p:nvPr/>
        </p:nvSpPr>
        <p:spPr>
          <a:xfrm>
            <a:off x="6213460" y="2471912"/>
            <a:ext cx="4900467" cy="1631216"/>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ptos" panose="020B0004020202020204" pitchFamily="34" charset="0"/>
              </a:rPr>
              <a:t>Signal detection</a:t>
            </a:r>
          </a:p>
          <a:p>
            <a:pPr marL="285750" indent="-285750">
              <a:buFont typeface="Arial" panose="020B0604020202020204" pitchFamily="34" charset="0"/>
              <a:buChar char="•"/>
            </a:pPr>
            <a:r>
              <a:rPr lang="en-US" sz="2000">
                <a:latin typeface="Aptos" panose="020B0004020202020204" pitchFamily="34" charset="0"/>
              </a:rPr>
              <a:t>Investigation</a:t>
            </a:r>
          </a:p>
          <a:p>
            <a:pPr marL="285750" indent="-285750">
              <a:buFont typeface="Arial" panose="020B0604020202020204" pitchFamily="34" charset="0"/>
              <a:buChar char="•"/>
            </a:pPr>
            <a:r>
              <a:rPr lang="en-US" sz="2000">
                <a:latin typeface="Aptos" panose="020B0004020202020204" pitchFamily="34" charset="0"/>
              </a:rPr>
              <a:t>Confirmation by </a:t>
            </a:r>
            <a:r>
              <a:rPr lang="en-US" sz="2000" b="1">
                <a:solidFill>
                  <a:srgbClr val="FF0000"/>
                </a:solidFill>
                <a:latin typeface="Aptos" panose="020B0004020202020204" pitchFamily="34" charset="0"/>
              </a:rPr>
              <a:t>GISRS laboratories</a:t>
            </a:r>
          </a:p>
          <a:p>
            <a:pPr marL="285750" indent="-285750">
              <a:buFont typeface="Arial" panose="020B0604020202020204" pitchFamily="34" charset="0"/>
              <a:buChar char="•"/>
            </a:pPr>
            <a:r>
              <a:rPr lang="en-US" sz="2000">
                <a:latin typeface="Aptos" panose="020B0004020202020204" pitchFamily="34" charset="0"/>
              </a:rPr>
              <a:t>Risk assessment</a:t>
            </a:r>
          </a:p>
          <a:p>
            <a:pPr marL="285750" indent="-285750">
              <a:buFont typeface="Arial" panose="020B0604020202020204" pitchFamily="34" charset="0"/>
              <a:buChar char="•"/>
            </a:pPr>
            <a:r>
              <a:rPr lang="en-US" sz="2000">
                <a:latin typeface="Aptos" panose="020B0004020202020204" pitchFamily="34" charset="0"/>
              </a:rPr>
              <a:t>Joint response in One Health approach</a:t>
            </a:r>
            <a:endParaRPr lang="en-GB" sz="2000">
              <a:latin typeface="Aptos" panose="020B0004020202020204" pitchFamily="34" charset="0"/>
            </a:endParaRPr>
          </a:p>
        </p:txBody>
      </p:sp>
    </p:spTree>
    <p:extLst>
      <p:ext uri="{BB962C8B-B14F-4D97-AF65-F5344CB8AC3E}">
        <p14:creationId xmlns:p14="http://schemas.microsoft.com/office/powerpoint/2010/main" val="24313700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E17D93E7-A4F3-4828-8FC3-8E0420159C6D}" vid="{59D0634D-DD3A-47DC-8CE6-91EB5BAD1D67}"/>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6.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8f6cabcb63619f8d8e4ee0f842025c92">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df3a975df5b56474e8ccbb44a88dc77b"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F259DD-38CE-4F85-A40A-A4ADAF50B94C}">
  <ds:schemaRefs>
    <ds:schemaRef ds:uri="http://schemas.microsoft.com/sharepoint/v3/contenttype/forms"/>
  </ds:schemaRefs>
</ds:datastoreItem>
</file>

<file path=customXml/itemProps2.xml><?xml version="1.0" encoding="utf-8"?>
<ds:datastoreItem xmlns:ds="http://schemas.openxmlformats.org/officeDocument/2006/customXml" ds:itemID="{F1F6D201-9C24-41DF-B8EB-852ED32276F0}"/>
</file>

<file path=customXml/itemProps3.xml><?xml version="1.0" encoding="utf-8"?>
<ds:datastoreItem xmlns:ds="http://schemas.openxmlformats.org/officeDocument/2006/customXml" ds:itemID="{BED62542-EDA1-4DC7-83EF-6D5DC648F7C7}">
  <ds:schemaRefs>
    <ds:schemaRef ds:uri="http://www.w3.org/XML/1998/namespace"/>
    <ds:schemaRef ds:uri="http://purl.org/dc/terms/"/>
    <ds:schemaRef ds:uri="a1f80ca0-74e9-4cda-a180-13d69e00a2e2"/>
    <ds:schemaRef ds:uri="fb1b092c-f321-4dde-8e1c-5d51d956476e"/>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1287</Words>
  <Application>Microsoft Office PowerPoint</Application>
  <PresentationFormat>Widescreen</PresentationFormat>
  <Paragraphs>132</Paragraphs>
  <Slides>12</Slides>
  <Notes>11</Notes>
  <HiddenSlides>1</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33" baseType="lpstr">
      <vt:lpstr>Poppins SemiBold</vt:lpstr>
      <vt:lpstr>Calibri</vt:lpstr>
      <vt:lpstr>Leelawadee</vt:lpstr>
      <vt:lpstr>Calibri Light</vt:lpstr>
      <vt:lpstr>LucidaGrande</vt:lpstr>
      <vt:lpstr>Times New Roman</vt:lpstr>
      <vt:lpstr>Ebrima</vt:lpstr>
      <vt:lpstr>Arial Rounded MT Bold</vt:lpstr>
      <vt:lpstr>Aptos</vt:lpstr>
      <vt:lpstr>Courier New</vt:lpstr>
      <vt:lpstr>Segoe Condensed</vt:lpstr>
      <vt:lpstr>Arial</vt:lpstr>
      <vt:lpstr>Corbel</vt:lpstr>
      <vt:lpstr>Atkinson Hyperlegible</vt:lpstr>
      <vt:lpstr>2_Office Theme</vt:lpstr>
      <vt:lpstr>3_Office Theme</vt:lpstr>
      <vt:lpstr>1_WHE</vt:lpstr>
      <vt:lpstr>Custom Design</vt:lpstr>
      <vt:lpstr>Office Theme</vt:lpstr>
      <vt:lpstr>1_Office Theme</vt:lpstr>
      <vt:lpstr>think-cell Slide</vt:lpstr>
      <vt:lpstr> Joint outbreak investigation during avian influenza outbreaks </vt:lpstr>
      <vt:lpstr>Epicurve of human cases of zoonotic influenza 2018 to 18 Nov 2025 </vt:lpstr>
      <vt:lpstr>Why is early detection important for zoonotic influenza?</vt:lpstr>
      <vt:lpstr>Early detection and surveillance for zoonotic influenza</vt:lpstr>
      <vt:lpstr>Investigations</vt:lpstr>
      <vt:lpstr>Investigation-WHO standardized outbreak templates (go.data)</vt:lpstr>
      <vt:lpstr>Investigations</vt:lpstr>
      <vt:lpstr>Respiratory investigations and studies (Unity Studies)</vt:lpstr>
      <vt:lpstr>Surveillance and monitoring of influenza including zoonotic influenza</vt:lpstr>
      <vt:lpstr>Thank you</vt:lpstr>
      <vt:lpstr>Resources</vt:lpstr>
      <vt:lpstr>Essential immediate public health actions following detection of a human case of zoonotic influenza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HAMMOND, Aspen</cp:lastModifiedBy>
  <cp:revision>1</cp:revision>
  <cp:lastPrinted>2021-11-05T06:51:12Z</cp:lastPrinted>
  <dcterms:created xsi:type="dcterms:W3CDTF">2016-09-26T17:27:22Z</dcterms:created>
  <dcterms:modified xsi:type="dcterms:W3CDTF">2025-11-18T09:27:45Z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y fmtid="{D5CDD505-2E9C-101B-9397-08002B2CF9AE}" pid="3" name="MediaServiceImageTags">
    <vt:lpwstr/>
  </property>
</Properties>
</file>