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0" r:id="rId5"/>
    <p:sldId id="258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00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90A56-FC9B-612A-9E8B-33806C399E2F}" v="3" dt="2025-12-11T11:58:35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OY, Lester Sam" userId="S::geroyl@who.int::6c88b28d-11f5-4f9d-bc9f-95cbb4f9e1b6" providerId="AD" clId="Web-{90190A56-FC9B-612A-9E8B-33806C399E2F}"/>
    <pc:docChg chg="modSld">
      <pc:chgData name="GEROY, Lester Sam" userId="S::geroyl@who.int::6c88b28d-11f5-4f9d-bc9f-95cbb4f9e1b6" providerId="AD" clId="Web-{90190A56-FC9B-612A-9E8B-33806C399E2F}" dt="2025-12-11T11:58:34.478" v="1"/>
      <pc:docMkLst>
        <pc:docMk/>
      </pc:docMkLst>
      <pc:sldChg chg="addSp delSp modSp">
        <pc:chgData name="GEROY, Lester Sam" userId="S::geroyl@who.int::6c88b28d-11f5-4f9d-bc9f-95cbb4f9e1b6" providerId="AD" clId="Web-{90190A56-FC9B-612A-9E8B-33806C399E2F}" dt="2025-12-11T11:58:34.478" v="1"/>
        <pc:sldMkLst>
          <pc:docMk/>
          <pc:sldMk cId="1404368704" sldId="260"/>
        </pc:sldMkLst>
        <pc:picChg chg="del">
          <ac:chgData name="GEROY, Lester Sam" userId="S::geroyl@who.int::6c88b28d-11f5-4f9d-bc9f-95cbb4f9e1b6" providerId="AD" clId="Web-{90190A56-FC9B-612A-9E8B-33806C399E2F}" dt="2025-12-11T11:58:31.744" v="0"/>
          <ac:picMkLst>
            <pc:docMk/>
            <pc:sldMk cId="1404368704" sldId="260"/>
            <ac:picMk id="2" creationId="{0A68840C-E5D3-840A-8EE2-4839774C4FF8}"/>
          </ac:picMkLst>
        </pc:picChg>
        <pc:picChg chg="add mod">
          <ac:chgData name="GEROY, Lester Sam" userId="S::geroyl@who.int::6c88b28d-11f5-4f9d-bc9f-95cbb4f9e1b6" providerId="AD" clId="Web-{90190A56-FC9B-612A-9E8B-33806C399E2F}" dt="2025-12-11T11:58:34.478" v="1"/>
          <ac:picMkLst>
            <pc:docMk/>
            <pc:sldMk cId="1404368704" sldId="260"/>
            <ac:picMk id="3" creationId="{70E267A8-2C74-63A0-3647-532FC2D8D293}"/>
          </ac:picMkLst>
        </pc:picChg>
      </pc:sldChg>
    </pc:docChg>
  </pc:docChgLst>
  <pc:docChgLst>
    <pc:chgData name="Constance Were" userId="sUlG7ReDmGAXjZeTCvCYwcB6/zGWv3do89hUsZBj8mE=" providerId="None" clId="Web-{ACB09308-FF4E-4E3D-A2A8-23B1CF828365}"/>
    <pc:docChg chg="modSld">
      <pc:chgData name="Constance Were" userId="sUlG7ReDmGAXjZeTCvCYwcB6/zGWv3do89hUsZBj8mE=" providerId="None" clId="Web-{ACB09308-FF4E-4E3D-A2A8-23B1CF828365}" dt="2025-12-08T19:16:26.859" v="0" actId="20577"/>
      <pc:docMkLst>
        <pc:docMk/>
      </pc:docMkLst>
      <pc:sldChg chg="modSp">
        <pc:chgData name="Constance Were" userId="sUlG7ReDmGAXjZeTCvCYwcB6/zGWv3do89hUsZBj8mE=" providerId="None" clId="Web-{ACB09308-FF4E-4E3D-A2A8-23B1CF828365}" dt="2025-12-08T19:16:26.859" v="0" actId="20577"/>
        <pc:sldMkLst>
          <pc:docMk/>
          <pc:sldMk cId="0" sldId="258"/>
        </pc:sldMkLst>
        <pc:spChg chg="mod">
          <ac:chgData name="Constance Were" userId="sUlG7ReDmGAXjZeTCvCYwcB6/zGWv3do89hUsZBj8mE=" providerId="None" clId="Web-{ACB09308-FF4E-4E3D-A2A8-23B1CF828365}" dt="2025-12-08T19:16:26.859" v="0" actId="20577"/>
          <ac:spMkLst>
            <pc:docMk/>
            <pc:sldMk cId="0" sldId="258"/>
            <ac:spMk id="2" creationId="{B7911F18-0F3F-4DBF-8190-AA5737E4DD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7005D1-D94B-D783-E3F4-33B63D8FD41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3342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C8C6D-B6BB-B9EC-3D07-5C4FCD56125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E7F35DC1-6E46-4A88-9955-4C58CF4DC81B}" type="datetime1">
              <a:rPr lang="en-GB"/>
              <a:pPr lvl="0"/>
              <a:t>11/12/2025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FBEC80-DE4D-2EC1-FA56-CF3B17A199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9" y="1163638"/>
            <a:ext cx="5584826" cy="314165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4243BA6-E817-6751-AD21-0FC0F5DE294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2314" y="4480002"/>
            <a:ext cx="5618475" cy="3665454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B82B-2944-3192-9693-1C6884A21F1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842028"/>
            <a:ext cx="3043342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A77ED-B44C-D5D1-627C-65C961D2C95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5BD2902F-D765-4AAF-AB98-1FCB04AA26F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4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6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228600" marR="0" lvl="1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6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457200" marR="0" lvl="2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6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685800" marR="0" lvl="3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6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914400" marR="0" lvl="4" indent="0" algn="l" defTabSz="4572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6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DE48-C900-D21A-879F-B39EAFF25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B92B1B-63F7-A5F4-F110-B6BBA74B8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2D2F20-AFE9-9A60-0C71-04638DE99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A505F-7269-F03A-A1EC-50FB21426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001E8-5505-0646-AB7B-C12462AF4D9C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lnSpc>
                <a:spcPct val="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BD2902F-D765-4AAF-AB98-1FCB04AA26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8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9CB9-EB81-2E7E-464E-CDD0665666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39F65-8171-1D06-5306-180C932D9D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F8E8A-20B9-54B6-97F6-EDEBCBC3E5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62F2DEAF-5004-42C9-B253-1FC87EE28C5D}" type="datetime1">
              <a:rPr lang="en-GB"/>
              <a:pPr lvl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394F9-30D2-EF55-71DF-E7DF7392DC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55855-AE0F-3266-9BB2-EB97DB9C48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F52C2D-8D8B-41F3-B777-A0B63E6F37A2}" type="slidenum"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3D215-068D-B2A9-F0F4-9501D389D030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1F2758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Picture 7" descr="A blue and orange logo&#10;&#10;Description automatically generated">
            <a:extLst>
              <a:ext uri="{FF2B5EF4-FFF2-40B4-BE49-F238E27FC236}">
                <a16:creationId xmlns:a16="http://schemas.microsoft.com/office/drawing/2014/main" id="{05C4493F-6F8B-7D8B-FB20-F3568B55EB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14160" y="0"/>
            <a:ext cx="357783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FDB2DDA6-17AB-8E85-436A-0C956B87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48" y="5666993"/>
            <a:ext cx="1877903" cy="57477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964746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3DC6-162D-7940-EB05-CD30AF1C1E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53D1C-7A91-82E1-F6CB-50EA7E546BF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098FA-AD7C-F9AF-BF2F-5E4A2067DB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C4916F3F-518C-4E3E-8602-409F8D9E8118}" type="datetime1">
              <a:rPr lang="en-GB"/>
              <a:pPr lvl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1F438-28DA-20AB-E9CD-F16729C798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A7BA7-9965-D40D-C8C7-309D94A762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A73EE2-D0DE-4B99-A0A9-0CECF66A0F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17C50-32CA-6A0A-6EF3-D9C979B9894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7D358-4EAC-68F5-6E46-0860CDFF037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B7A58-1A5B-AE48-BF37-5B091C7B8D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A9E8C646-B52F-4177-973E-8569CBE8216B}" type="datetime1">
              <a:rPr lang="en-GB"/>
              <a:pPr lvl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7342C-A9A2-A7EF-6363-BA5A37BEB5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D3254-19F2-1BBA-44B9-7BAE5619D2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04B8EA-FA58-4FC2-8C47-09A0303A14F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dark)">
    <p:bg>
      <p:bgPr>
        <a:solidFill>
          <a:srgbClr val="1D2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 black background with circles&#10;&#10;Description automatically generated">
            <a:extLst>
              <a:ext uri="{FF2B5EF4-FFF2-40B4-BE49-F238E27FC236}">
                <a16:creationId xmlns:a16="http://schemas.microsoft.com/office/drawing/2014/main" id="{4A022F8A-7562-3B8F-B4E6-682D06A43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6191F8-8D07-66B8-40CC-729656566A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366AF8-5B40-4114-B045-2AC13AFBCAAC}" type="datetime1">
              <a:rPr lang="en-US"/>
              <a:pPr lvl="0"/>
              <a:t>12/11/2025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523CCE-2D92-ADEF-EA92-140E16CD88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Community Protection Partners Meeting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4F87C9-5503-7B24-0DA9-B4E9E66B0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AED6C426-F478-4CC6-B62F-A6D046EF70E0}" type="slidenum"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40BF00-5ECD-CCF4-D5F9-9EBB818A90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1551005"/>
            <a:ext cx="9144000" cy="2940353"/>
          </a:xfr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194A7D6-73C4-FC2B-AB88-3A4C26C78E1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24003" y="4618670"/>
            <a:ext cx="9144000" cy="1067763"/>
          </a:xfrm>
        </p:spPr>
        <p:txBody>
          <a:bodyPr/>
          <a:lstStyle>
            <a:lvl1pPr marL="0" indent="0">
              <a:buNone/>
              <a:defRPr sz="2400">
                <a:solidFill>
                  <a:srgbClr val="1398D5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pic>
        <p:nvPicPr>
          <p:cNvPr id="8" name="Picture 10" descr="A rainbow in a black background&#10;&#10;AI-generated content may be incorrect.">
            <a:extLst>
              <a:ext uri="{FF2B5EF4-FFF2-40B4-BE49-F238E27FC236}">
                <a16:creationId xmlns:a16="http://schemas.microsoft.com/office/drawing/2014/main" id="{40819517-A17A-DFCD-2EC1-72B5455D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" y="5472684"/>
            <a:ext cx="1344168" cy="13853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941B77D6-CE21-7AE2-E96C-5BE926A5CEC1}"/>
              </a:ext>
            </a:extLst>
          </p:cNvPr>
          <p:cNvSpPr/>
          <p:nvPr/>
        </p:nvSpPr>
        <p:spPr>
          <a:xfrm flipH="1">
            <a:off x="0" y="365129"/>
            <a:ext cx="266218" cy="792163"/>
          </a:xfrm>
          <a:prstGeom prst="rect">
            <a:avLst/>
          </a:prstGeom>
          <a:solidFill>
            <a:srgbClr val="1398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6352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16FC88-62BE-46D0-4F29-55199F635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1401" y="3435178"/>
            <a:ext cx="8610600" cy="342282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72422-CFAC-C951-9905-AE9F09F2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698C-2375-5742-98B2-7B2068E8F15A}" type="datetimeFigureOut"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0D96A-FE56-C5A0-5ACE-644638DB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8A23E-EC97-D858-09A1-6D751331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1229-CEDF-3243-B282-4F1ECB27672D}" type="slidenum">
              <a:rPr lang="en-PH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1145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DC4B-38EA-A85B-35A9-6C8866736F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AEEBF-F33B-E4A5-CF81-F6F9107DDE6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EDF15-739B-F934-2791-E7ECF922FC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E2949ECA-634C-4990-8378-3FCDCA4A564C}" type="datetime1">
              <a:rPr lang="en-GB"/>
              <a:pPr lvl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C5AC-0CD7-0576-8250-CED03E72B0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A6FC0-ABFA-7750-E9FF-B4A4E783A7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F9AE73-6595-4CA4-AE27-AB847AD0DFC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47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C158-E07F-8AC4-5EF3-8FE6B7962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2EF1A-253C-E031-820F-AC775352EE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CE3CB-DC28-5157-EFDB-60CAD3FE1E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285249CD-F203-40AA-BF3D-A76A57651A66}" type="datetime1">
              <a:rPr lang="en-GB"/>
              <a:pPr lvl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6D539-6EFB-01F1-8E6C-EBFE641F9A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0C01A-29F8-6170-3F02-926F30EC0F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981128-C387-45F4-B1BE-21E489C61B9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2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2FA6A-8195-9767-EAB0-299B284A71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9464B-566B-25F0-CCEB-DE8324A1E6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217D5-63B8-3C41-C5F0-5D52304DB30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00ABC-CFDD-DA0A-B490-5AD84587BC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48CEF561-2B3A-4703-A1C2-6C8F273715F3}" type="datetime1">
              <a:rPr lang="en-GB"/>
              <a:pPr lvl="0"/>
              <a:t>11/12/2025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8D298-EA53-E228-E3F0-7791C29B92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B3679-370D-E942-ABE2-7F8919ACD4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08A6BA-282A-4178-BA07-039F078FAE0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6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2CB1-215F-1FD9-42F3-AF828BEC72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D85A1-5519-FCD8-1268-0872A11841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2121E-C194-71F4-F3CF-B705BB08764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50A27-0720-1CD4-2457-34C84F313D9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F7461-3C3E-4D4A-5E67-2187F66235B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CF033-1506-BC6B-2B38-9D04F93E78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BBECBDEA-18D0-47A3-A308-9FE4CC8A65D7}" type="datetime1">
              <a:rPr lang="en-GB"/>
              <a:pPr lvl="0"/>
              <a:t>11/12/2025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10DD9-DE94-CFB7-C2F2-887475AB47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50272-5E05-F48A-9B14-D6D5701A5A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9A9A7D-9EA7-4F11-A1BD-7298A470E00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13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90BF-A16A-0F10-AF9C-A24F8A03682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535F6-D304-CC69-7B33-6F36B4A205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39191D6F-DF71-43B7-A833-BB13E6C63D0A}" type="datetime1">
              <a:rPr lang="en-GB"/>
              <a:pPr lvl="0"/>
              <a:t>11/12/2025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C9936-9508-94F5-87F1-BAC9ECF0C7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07B90-38B8-2195-A735-B787FE3C39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48EF9E-517E-4512-B0F1-F42BA70144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63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98F92-0297-EB6A-C892-5030A73E4E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CE96C713-D8AB-4198-B140-6B08324E24CC}" type="datetime1">
              <a:rPr lang="en-GB"/>
              <a:pPr lvl="0"/>
              <a:t>11/12/2025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3B8FEF-741D-77EC-87BB-89C9F05189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BE2FC-270E-A673-067C-7B19D4A6AC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86CC63-B808-4509-832A-79DA85B5100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4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E63F-99C5-1301-1A3A-3C50802712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DDD42-85D7-CD20-D823-A227801406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256FD-8AAF-F9FE-F379-F1160DA00F1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12E2A-89A7-B2D7-2031-2BE63466CE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49DC64E3-48B4-4775-AD38-5CE27FE1AD76}" type="datetime1">
              <a:rPr lang="en-GB"/>
              <a:pPr lvl="0"/>
              <a:t>11/12/2025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A87F6-F18E-4F8A-DBF9-5A15C9E133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F795D-4954-8D9A-F41B-3B7B47E5E0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93D96-D267-4711-97EE-DC755DACF7E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43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DF4BE-5562-34D6-B614-FEF9FD64FB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AD202-76F2-CEA1-191A-F0D5AF75CDB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66C6A-B23C-78E3-1324-229AB6DBD20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0A4E9-3247-8021-FC9D-D47BCBE0E0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fld id="{3FEE096D-EEE9-4A26-A116-3544CA249FE6}" type="datetime1">
              <a:rPr lang="en-GB"/>
              <a:pPr lvl="0"/>
              <a:t>11/12/2025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53F85-EA5E-64D8-A3F9-24010677B7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F9865-775D-0602-EDB4-13E0B1A716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994A46-66B9-4D51-9286-098F09DE149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0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8D862-CBEF-0F67-ECCD-4C36C4D8F7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A5A0-8DB3-CEA4-862A-69899B4172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CBE35-58CF-D25D-4F19-22D8F3A29B4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19B1ED7-5817-4779-A241-EF5A30478C06}" type="datetime1">
              <a:rPr lang="en-US"/>
              <a:pPr lvl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A4EF-ED47-E626-7797-D69AC3D6A11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Community Protection Partners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0109-72FE-1418-179C-C0CBC28F82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76393CF-2834-451C-91F1-CB64CD59561E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BA051-7C71-0701-C7AC-B80B512DB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267A8-2C74-63A0-3647-532FC2D8D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182" y="0"/>
            <a:ext cx="6865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6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518E63-DA76-B1B8-08B9-63884BCCD650}"/>
              </a:ext>
            </a:extLst>
          </p:cNvPr>
          <p:cNvSpPr txBox="1"/>
          <p:nvPr/>
        </p:nvSpPr>
        <p:spPr>
          <a:xfrm>
            <a:off x="389709" y="0"/>
            <a:ext cx="8516075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WHO Information Network for Epidemics (EPI-WIN) Webinar</a:t>
            </a:r>
            <a:endParaRPr lang="en-US" sz="24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67316-4BE2-E97F-AAF5-996713CD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947" y="31859"/>
            <a:ext cx="2822693" cy="8596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911F18-0F3F-4DBF-8190-AA5737E4DDD4}"/>
              </a:ext>
            </a:extLst>
          </p:cNvPr>
          <p:cNvSpPr/>
          <p:nvPr/>
        </p:nvSpPr>
        <p:spPr>
          <a:xfrm>
            <a:off x="389709" y="336295"/>
            <a:ext cx="8516075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57200">
              <a:defRPr/>
            </a:pPr>
            <a:r>
              <a:rPr lang="en-US" sz="2000" b="1">
                <a:solidFill>
                  <a:schemeClr val="accent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Community Protection and Cholera: how to launch an integrated community response for cholera – lessons from Zambia 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B288BD-8339-4D3B-B854-6DD68F402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63733"/>
              </p:ext>
            </p:extLst>
          </p:nvPr>
        </p:nvGraphicFramePr>
        <p:xfrm>
          <a:off x="124691" y="936065"/>
          <a:ext cx="11942618" cy="59219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49927">
                  <a:extLst>
                    <a:ext uri="{9D8B030D-6E8A-4147-A177-3AD203B41FA5}">
                      <a16:colId xmlns:a16="http://schemas.microsoft.com/office/drawing/2014/main" val="3977531950"/>
                    </a:ext>
                  </a:extLst>
                </a:gridCol>
                <a:gridCol w="4611832">
                  <a:extLst>
                    <a:ext uri="{9D8B030D-6E8A-4147-A177-3AD203B41FA5}">
                      <a16:colId xmlns:a16="http://schemas.microsoft.com/office/drawing/2014/main" val="331240176"/>
                    </a:ext>
                  </a:extLst>
                </a:gridCol>
                <a:gridCol w="6180859">
                  <a:extLst>
                    <a:ext uri="{9D8B030D-6E8A-4147-A177-3AD203B41FA5}">
                      <a16:colId xmlns:a16="http://schemas.microsoft.com/office/drawing/2014/main" val="969026343"/>
                    </a:ext>
                  </a:extLst>
                </a:gridCol>
              </a:tblGrid>
              <a:tr h="23776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</a:rPr>
                        <a:t>Time (CET)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6675" marR="66675" marT="0" marB="0" anchor="ctr">
                    <a:lnL w="12700">
                      <a:solidFill>
                        <a:schemeClr val="bg1">
                          <a:lumMod val="9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</a:rPr>
                        <a:t>Topic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</a:rPr>
                        <a:t>Speaker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649398"/>
                  </a:ext>
                </a:extLst>
              </a:tr>
              <a:tr h="49382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</a:rPr>
                        <a:t>13.00 - 13.03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</a:rPr>
                        <a:t>Introduction of EPI-WIN, housekeeping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</a:rPr>
                        <a:t>Lester Sam Geroy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</a:rPr>
                        <a:t>, EPI-WIN Science and Knowledge Translation, WHO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412168"/>
                  </a:ext>
                </a:extLst>
              </a:tr>
              <a:tr h="5121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13.03 - 13.05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Introduction to topic and speakers</a:t>
                      </a:r>
                      <a:endParaRPr lang="en-US" sz="160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95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Kai Von Harbou, </a:t>
                      </a: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Unit Head, Community Protection and Resilience, WHO</a:t>
                      </a:r>
                      <a:endParaRPr lang="en-US" sz="1600" b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572539"/>
                  </a:ext>
                </a:extLst>
              </a:tr>
              <a:tr h="977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13:05 – 13:15 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Welcome Remarks</a:t>
                      </a:r>
                      <a:endParaRPr lang="en-US" sz="160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noProof="0">
                          <a:solidFill>
                            <a:prstClr val="white"/>
                          </a:solidFill>
                          <a:latin typeface="+mn-lt"/>
                        </a:rPr>
                        <a:t>Clement Peter Lugala Lasuba, </a:t>
                      </a:r>
                      <a:r>
                        <a:rPr lang="fr-FR" sz="1600" b="0" i="0" u="none" strike="noStrike" noProof="0">
                          <a:solidFill>
                            <a:prstClr val="white"/>
                          </a:solidFill>
                          <a:latin typeface="+mn-lt"/>
                        </a:rPr>
                        <a:t>WHO Country Representative to Zambia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600" b="1" i="0" u="none" strike="noStrike" noProof="0">
                        <a:solidFill>
                          <a:prstClr val="white"/>
                        </a:solidFill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i="0" u="none" strike="noStrike" noProof="0">
                          <a:solidFill>
                            <a:prstClr val="white"/>
                          </a:solidFill>
                          <a:latin typeface="+mn-lt"/>
                        </a:rPr>
                        <a:t>Roma Chilengi, </a:t>
                      </a:r>
                      <a:r>
                        <a:rPr lang="fr-FR" sz="1600" b="0" i="0" u="none" strike="noStrike" noProof="0">
                          <a:solidFill>
                            <a:prstClr val="white"/>
                          </a:solidFill>
                          <a:latin typeface="+mn-lt"/>
                        </a:rPr>
                        <a:t>Director General, National Public Health Institute, Zambia</a:t>
                      </a:r>
                      <a:endParaRPr lang="en-US" sz="1600" b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841659"/>
                  </a:ext>
                </a:extLst>
              </a:tr>
              <a:tr h="482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13:15 – 13:25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Zambia’s Integrated Community Strategy for Cholera Control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Wilson Kapenda, </a:t>
                      </a:r>
                      <a:r>
                        <a:rPr lang="en-US" sz="1600" b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Ministry of Health, Zambia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604931"/>
                  </a:ext>
                </a:extLst>
              </a:tr>
              <a:tr h="345995"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13:25 – 13:35</a:t>
                      </a:r>
                    </a:p>
                  </a:txBody>
                  <a:tcPr marL="66674" marR="66674" marT="0" marB="0" anchor="ctr">
                    <a:lnL w="12700">
                      <a:solidFill>
                        <a:schemeClr val="bg1">
                          <a:lumMod val="9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Frontline perspectives</a:t>
                      </a:r>
                      <a:endParaRPr lang="en-US" sz="1600">
                        <a:latin typeface="+mn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endParaRPr lang="en-US" sz="1600" b="1" i="0" u="none" strike="noStrike" baseline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lvl="0" algn="l">
                        <a:lnSpc>
                          <a:spcPct val="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i="0" u="none" strike="noStrike" baseline="0">
                          <a:solidFill>
                            <a:srgbClr val="FFFFFF"/>
                          </a:solidFill>
                          <a:latin typeface="+mn-lt"/>
                        </a:rPr>
                        <a:t>Lalisa Nambeya</a:t>
                      </a:r>
                      <a:r>
                        <a:rPr lang="en-US" sz="1600" b="0" i="0" u="none" strike="noStrike" baseline="0">
                          <a:solidFill>
                            <a:srgbClr val="FFFFFF"/>
                          </a:solidFill>
                          <a:latin typeface="+mn-lt"/>
                        </a:rPr>
                        <a:t>, Lusaka District Office, Zambia</a:t>
                      </a:r>
                      <a:endParaRPr lang="en-US" sz="1600" b="0">
                        <a:latin typeface="+mn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284391"/>
                  </a:ext>
                </a:extLst>
              </a:tr>
              <a:tr h="345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13:35 – 13:40</a:t>
                      </a:r>
                    </a:p>
                  </a:txBody>
                  <a:tcPr marL="66674" marR="66674" marT="0" marB="0" anchor="ctr">
                    <a:lnL w="12700">
                      <a:solidFill>
                        <a:schemeClr val="bg1">
                          <a:lumMod val="9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+mn-lt"/>
                        </a:rPr>
                        <a:t>Experience sharing from Zambia partners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endParaRPr lang="en-US" sz="1600" b="0">
                        <a:latin typeface="+mn-lt"/>
                      </a:endParaRPr>
                    </a:p>
                    <a:p>
                      <a:pPr lvl="0" algn="l">
                        <a:lnSpc>
                          <a:spcPct val="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endParaRPr lang="en-US" sz="16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Banda </a:t>
                      </a:r>
                      <a:r>
                        <a:rPr lang="en-US" sz="1600" b="1" kern="12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Tikulirekuti</a:t>
                      </a:r>
                      <a:r>
                        <a:rPr lang="en-US" sz="16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UNICEF Zambia</a:t>
                      </a:r>
                    </a:p>
                    <a:p>
                      <a:pPr lvl="0" algn="l">
                        <a:lnSpc>
                          <a:spcPct val="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endParaRPr lang="en-US" sz="1600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>
                        <a:lnSpc>
                          <a:spcPct val="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endParaRPr lang="en-US" sz="16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>
                        <a:lnSpc>
                          <a:spcPct val="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Yves Stephane Ngaleu</a:t>
                      </a:r>
                      <a:r>
                        <a:rPr lang="en-US" sz="16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RCCE Coordinator, IFRC</a:t>
                      </a:r>
                      <a:endParaRPr lang="en-US" sz="1600" b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913787"/>
                  </a:ext>
                </a:extLst>
              </a:tr>
              <a:tr h="348360"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13:40 – 13:50</a:t>
                      </a:r>
                    </a:p>
                  </a:txBody>
                  <a:tcPr marL="66674" marR="66674" marT="0" marB="0" anchor="ctr">
                    <a:lnL w="12700">
                      <a:solidFill>
                        <a:schemeClr val="bg1">
                          <a:lumMod val="95000"/>
                        </a:schemeClr>
                      </a:solidFill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>
                      <a:solidFill>
                        <a:schemeClr val="bg1">
                          <a:lumMod val="95000"/>
                        </a:schemeClr>
                      </a:solidFill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Lessons learnt and way forward to community pandemic preparedness </a:t>
                      </a:r>
                      <a:endParaRPr lang="en-US" sz="1600">
                        <a:latin typeface="+mn-lt"/>
                      </a:endParaRPr>
                    </a:p>
                  </a:txBody>
                  <a:tcPr marL="68580" marR="68580" anchor="ctr">
                    <a:lnL w="12700">
                      <a:solidFill>
                        <a:schemeClr val="bg1">
                          <a:lumMod val="95000"/>
                        </a:schemeClr>
                      </a:solidFill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>
                      <a:solidFill>
                        <a:schemeClr val="bg1">
                          <a:lumMod val="95000"/>
                        </a:schemeClr>
                      </a:solidFill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Nyuma Mbewe,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WHO Country Office, Zambia</a:t>
                      </a:r>
                      <a:endParaRPr lang="en-US" sz="1600" b="0">
                        <a:latin typeface="+mn-lt"/>
                      </a:endParaRPr>
                    </a:p>
                  </a:txBody>
                  <a:tcPr marL="68580" marR="68580" anchor="ctr">
                    <a:lnL w="12700">
                      <a:solidFill>
                        <a:schemeClr val="bg1">
                          <a:lumMod val="95000"/>
                        </a:schemeClr>
                      </a:solidFill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>
                      <a:solidFill>
                        <a:schemeClr val="bg1">
                          <a:lumMod val="95000"/>
                        </a:schemeClr>
                      </a:solidFill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4256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13:50 – 14:00</a:t>
                      </a:r>
                      <a:endParaRPr lang="en-US">
                        <a:latin typeface="+mn-lt"/>
                      </a:endParaRPr>
                    </a:p>
                  </a:txBody>
                  <a:tcPr marL="66674" marR="66674" marT="0" marB="0" anchor="ctr">
                    <a:lnL w="12700">
                      <a:solidFill>
                        <a:schemeClr val="bg1">
                          <a:lumMod val="95000"/>
                        </a:schemeClr>
                      </a:solidFill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>
                      <a:solidFill>
                        <a:schemeClr val="bg1">
                          <a:lumMod val="95000"/>
                        </a:schemeClr>
                      </a:solidFill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Q&amp;A </a:t>
                      </a:r>
                    </a:p>
                  </a:txBody>
                  <a:tcPr marL="68580" marR="68580" anchor="ctr">
                    <a:lnL w="12700">
                      <a:solidFill>
                        <a:schemeClr val="bg1">
                          <a:lumMod val="95000"/>
                        </a:schemeClr>
                      </a:solidFill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>
                      <a:solidFill>
                        <a:schemeClr val="bg1">
                          <a:lumMod val="95000"/>
                        </a:schemeClr>
                      </a:solidFill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Speakers </a:t>
                      </a:r>
                      <a:endParaRPr lang="en-US" sz="1600" b="0" i="0" u="none" strike="noStrike" noProof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anchor="ctr">
                    <a:lnL w="12700">
                      <a:solidFill>
                        <a:schemeClr val="bg1">
                          <a:lumMod val="95000"/>
                        </a:schemeClr>
                      </a:solidFill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>
                      <a:solidFill>
                        <a:schemeClr val="bg1">
                          <a:lumMod val="95000"/>
                        </a:schemeClr>
                      </a:solidFill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23257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</a:rPr>
                        <a:t>14:00 </a:t>
                      </a:r>
                      <a:r>
                        <a:rPr lang="en-US" sz="140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– 14:05</a:t>
                      </a:r>
                    </a:p>
                  </a:txBody>
                  <a:tcPr marL="66674" marR="66674" marT="0" marB="0" anchor="ctr">
                    <a:lnL w="12700">
                      <a:solidFill>
                        <a:schemeClr val="bg1">
                          <a:lumMod val="95000"/>
                        </a:schemeClr>
                      </a:solidFill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Technical closing: </a:t>
                      </a:r>
                      <a:r>
                        <a:rPr lang="en-US" sz="1600" b="0" i="0" kern="12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Zambia experience learnings as a model for cholera management</a:t>
                      </a:r>
                      <a:endParaRPr lang="en-US" sz="1600" b="0" i="0" u="none" strike="noStrike" noProof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>
                        <a:lnSpc>
                          <a:spcPct val="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Patrick Onyango</a:t>
                      </a: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ECHO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>
                          <a:lumMod val="9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8338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14:05 - </a:t>
                      </a: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14.1</a:t>
                      </a:r>
                      <a:r>
                        <a:rPr lang="en-US" sz="1400" b="0" i="0" u="none" strike="noStrike" noProof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Closing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Supriya Bezbaruah</a:t>
                      </a:r>
                      <a:r>
                        <a:rPr lang="en-US" sz="1600" b="0" i="0" u="none" strike="noStrike" noProof="0">
                          <a:solidFill>
                            <a:schemeClr val="bg1"/>
                          </a:solidFill>
                          <a:latin typeface="+mn-lt"/>
                        </a:rPr>
                        <a:t>, EPI-WIN Science and Knowledge Translation, WHO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95000"/>
                        </a:schemeClr>
                      </a:solidFill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3694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2013 2022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R TEMPLATE 2025.potx" id="{622094CD-3EE9-4357-80AB-F8779B8C3041}" vid="{73AFF024-EB58-4A8F-97CB-EFC992B2DD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8f6cabcb63619f8d8e4ee0f842025c92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df3a975df5b56474e8ccbb44a88dc77b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79b36-96f5-4c4e-979a-9eb1cd712529" xsi:nil="true"/>
    <lcf76f155ced4ddcb4097134ff3c332f xmlns="f94a4242-da51-4b1d-bad4-07d006b730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FF6148-3D17-4FB5-82D8-490C2A4DD991}">
  <ds:schemaRefs>
    <ds:schemaRef ds:uri="bd879b36-96f5-4c4e-979a-9eb1cd712529"/>
    <ds:schemaRef ds:uri="f94a4242-da51-4b1d-bad4-07d006b730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365C76-EF77-41A3-BCB6-523B026A0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42144-D726-4A06-B1C9-1CC2E852A4C5}">
  <ds:schemaRefs>
    <ds:schemaRef ds:uri="bd879b36-96f5-4c4e-979a-9eb1cd712529"/>
    <ds:schemaRef ds:uri="f94a4242-da51-4b1d-bad4-07d006b730d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2013 2022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YAU, Brian</dc:creator>
  <cp:revision>1</cp:revision>
  <cp:lastPrinted>2025-03-19T09:18:00Z</cp:lastPrinted>
  <dcterms:created xsi:type="dcterms:W3CDTF">2024-05-01T07:10:53Z</dcterms:created>
  <dcterms:modified xsi:type="dcterms:W3CDTF">2025-12-11T11:59:19Z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0x010100C4389C59ADE53C49B45E3B489436BC07</vt:lpwstr>
  </property>
</Properties>
</file>