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nva Sans" panose="020B0604020202020204" charset="0"/>
      <p:regular r:id="rId10"/>
    </p:embeddedFont>
    <p:embeddedFont>
      <p:font typeface="Canva Sans Italics" panose="020B0604020202020204" charset="0"/>
      <p:regular r:id="rId11"/>
    </p:embeddedFont>
    <p:embeddedFont>
      <p:font typeface="Moontime" panose="020B0604020202020204" charset="0"/>
      <p:regular r:id="rId12"/>
    </p:embeddedFont>
    <p:embeddedFont>
      <p:font typeface="Roca Two" panose="020B0604020202020204" charset="0"/>
      <p:regular r:id="rId13"/>
    </p:embeddedFont>
    <p:embeddedFont>
      <p:font typeface="Roca Two Bold" panose="020B0604020202020204" charset="0"/>
      <p:regular r:id="rId14"/>
    </p:embeddedFont>
    <p:embeddedFont>
      <p:font typeface="Roca Two Bold Italics" panose="020B0604020202020204" charset="0"/>
      <p:regular r:id="rId15"/>
    </p:embeddedFont>
    <p:embeddedFont>
      <p:font typeface="Roca Two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44768"/>
            <a:ext cx="18288000" cy="227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440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DIGITAL VIOLENCE IN EMERGENCIES: PUBLIC HEALTH INTERVENTIONS FROM THE FIELD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6700741"/>
            <a:ext cx="1828800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i="1" dirty="0">
                <a:solidFill>
                  <a:srgbClr val="FFFFFF"/>
                </a:solidFill>
                <a:latin typeface="Roca Two Italics"/>
                <a:ea typeface="Roca Two Italics"/>
                <a:cs typeface="Roca Two Italics"/>
                <a:sym typeface="Roca Two Italics"/>
              </a:rPr>
              <a:t>Insights from the Book: Gender-Based Violence and Digital Media in</a:t>
            </a:r>
            <a:r>
              <a:rPr lang="en-US" sz="4800" b="1" i="1" dirty="0">
                <a:solidFill>
                  <a:srgbClr val="FFFFFF"/>
                </a:solidFill>
                <a:latin typeface="Roca Two Bold Italics"/>
                <a:ea typeface="Roca Two Bold Italics"/>
                <a:cs typeface="Roca Two Bold Italics"/>
                <a:sym typeface="Roca Two Bold Italics"/>
              </a:rPr>
              <a:t> </a:t>
            </a:r>
            <a:r>
              <a:rPr lang="en-US" sz="4800" i="1" dirty="0">
                <a:solidFill>
                  <a:srgbClr val="FFFFFF"/>
                </a:solidFill>
                <a:latin typeface="Roca Two Italics"/>
                <a:ea typeface="Roca Two Italics"/>
                <a:cs typeface="Roca Two Italics"/>
                <a:sym typeface="Roca Two Italics"/>
              </a:rPr>
              <a:t>South Africa</a:t>
            </a:r>
          </a:p>
        </p:txBody>
      </p:sp>
      <p:sp>
        <p:nvSpPr>
          <p:cNvPr id="4" name="AutoShape 4"/>
          <p:cNvSpPr/>
          <p:nvPr/>
        </p:nvSpPr>
        <p:spPr>
          <a:xfrm>
            <a:off x="533400" y="4152900"/>
            <a:ext cx="16687800" cy="19371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4876801" y="5101481"/>
            <a:ext cx="8305800" cy="2420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751F"/>
                </a:solidFill>
                <a:latin typeface="Canva Sans"/>
                <a:ea typeface="Canva Sans"/>
                <a:cs typeface="Canva Sans"/>
                <a:sym typeface="Canva Sans"/>
              </a:rPr>
              <a:t>Dr Millie Mayiziveyi  Phiri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751F"/>
                </a:solidFill>
                <a:latin typeface="Canva Sans"/>
                <a:ea typeface="Canva Sans"/>
                <a:cs typeface="Canva Sans"/>
                <a:sym typeface="Canva Sans"/>
              </a:rPr>
              <a:t>Journalist, Researcher, Author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FF751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FF751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61615" y="1789504"/>
            <a:ext cx="1169214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" name="AutoShape 3"/>
          <p:cNvSpPr/>
          <p:nvPr/>
        </p:nvSpPr>
        <p:spPr>
          <a:xfrm flipH="1">
            <a:off x="8655316" y="2046679"/>
            <a:ext cx="0" cy="7737358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4" name="TextBox 4"/>
          <p:cNvSpPr txBox="1"/>
          <p:nvPr/>
        </p:nvSpPr>
        <p:spPr>
          <a:xfrm>
            <a:off x="585261" y="2411393"/>
            <a:ext cx="7438161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Cyberbulling, doxing, sexual harassment, hate speech, stalking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Targets: journalists, politicians, human rights defenders, LGBTQ+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Public Health Impact: Trauma, impaired mental health, silencing voices, weakened emergency communication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1028700" y="4463029"/>
            <a:ext cx="762661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" name="AutoShape 6"/>
          <p:cNvSpPr/>
          <p:nvPr/>
        </p:nvSpPr>
        <p:spPr>
          <a:xfrm>
            <a:off x="1028700" y="6933963"/>
            <a:ext cx="762661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 rot="447624">
            <a:off x="9361057" y="2043606"/>
            <a:ext cx="4149654" cy="3613971"/>
          </a:xfrm>
          <a:custGeom>
            <a:avLst/>
            <a:gdLst/>
            <a:ahLst/>
            <a:cxnLst/>
            <a:rect l="l" t="t" r="r" b="b"/>
            <a:pathLst>
              <a:path w="4149654" h="3613971">
                <a:moveTo>
                  <a:pt x="0" y="0"/>
                </a:moveTo>
                <a:lnTo>
                  <a:pt x="4149654" y="0"/>
                </a:lnTo>
                <a:lnTo>
                  <a:pt x="4149654" y="3613971"/>
                </a:lnTo>
                <a:lnTo>
                  <a:pt x="0" y="3613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/>
          <p:cNvSpPr/>
          <p:nvPr/>
        </p:nvSpPr>
        <p:spPr>
          <a:xfrm rot="-1405138">
            <a:off x="13351807" y="5779841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TextBox 9"/>
          <p:cNvSpPr txBox="1"/>
          <p:nvPr/>
        </p:nvSpPr>
        <p:spPr>
          <a:xfrm>
            <a:off x="422910" y="402914"/>
            <a:ext cx="17442181" cy="112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Why</a:t>
            </a:r>
            <a:r>
              <a:rPr lang="en-US" sz="660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 Digital Violence is a Public Health Issue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61615" y="1789504"/>
            <a:ext cx="1169214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720682" y="2578361"/>
            <a:ext cx="4252270" cy="4252270"/>
          </a:xfrm>
          <a:custGeom>
            <a:avLst/>
            <a:gdLst/>
            <a:ahLst/>
            <a:cxnLst/>
            <a:rect l="l" t="t" r="r" b="b"/>
            <a:pathLst>
              <a:path w="4252270" h="4252270">
                <a:moveTo>
                  <a:pt x="0" y="0"/>
                </a:moveTo>
                <a:lnTo>
                  <a:pt x="4252269" y="0"/>
                </a:lnTo>
                <a:lnTo>
                  <a:pt x="4252269" y="4252270"/>
                </a:lnTo>
                <a:lnTo>
                  <a:pt x="0" y="4252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727460" y="2647096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Freeform 5"/>
          <p:cNvSpPr/>
          <p:nvPr/>
        </p:nvSpPr>
        <p:spPr>
          <a:xfrm>
            <a:off x="11466858" y="2578361"/>
            <a:ext cx="6573805" cy="4691273"/>
          </a:xfrm>
          <a:custGeom>
            <a:avLst/>
            <a:gdLst/>
            <a:ahLst/>
            <a:cxnLst/>
            <a:rect l="l" t="t" r="r" b="b"/>
            <a:pathLst>
              <a:path w="6573805" h="4691273">
                <a:moveTo>
                  <a:pt x="0" y="0"/>
                </a:moveTo>
                <a:lnTo>
                  <a:pt x="6573805" y="0"/>
                </a:lnTo>
                <a:lnTo>
                  <a:pt x="6573805" y="4691274"/>
                </a:lnTo>
                <a:lnTo>
                  <a:pt x="0" y="4691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368" r="-8218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TextBox 6"/>
          <p:cNvSpPr txBox="1"/>
          <p:nvPr/>
        </p:nvSpPr>
        <p:spPr>
          <a:xfrm>
            <a:off x="-1463153" y="483241"/>
            <a:ext cx="21484426" cy="95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Field Realities - Epidemic Levels of Digital Trauma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0682" y="7212485"/>
            <a:ext cx="4252270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Online misogyny in spaces similar to Reddits ‘’Red Pill’’ normalizes violence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75034" y="7038121"/>
            <a:ext cx="4477370" cy="27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Surveillance of female journalists, human rights defenders ⟶ self censorship, withdrawl, exile after threats escalated into physical violence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70933" y="7812560"/>
            <a:ext cx="4252270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Fear of stalking online ⟶ withdrawl from public life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24741" y="386157"/>
            <a:ext cx="19264858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Survivor - Centered Interventions </a:t>
            </a:r>
          </a:p>
        </p:txBody>
      </p:sp>
      <p:sp>
        <p:nvSpPr>
          <p:cNvPr id="3" name="AutoShape 3"/>
          <p:cNvSpPr/>
          <p:nvPr/>
        </p:nvSpPr>
        <p:spPr>
          <a:xfrm>
            <a:off x="3061615" y="1789504"/>
            <a:ext cx="1169214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4" name="AutoShape 4"/>
          <p:cNvSpPr/>
          <p:nvPr/>
        </p:nvSpPr>
        <p:spPr>
          <a:xfrm flipH="1">
            <a:off x="9144000" y="1867544"/>
            <a:ext cx="19050" cy="7875003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602847" y="2350770"/>
            <a:ext cx="7910872" cy="690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Trauma- informed helplines with privacy safeguards, trained staff, discreet referals 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Female journalists ‘ advocacy: legal reforms, strict penalties, platform accountability, mental health support, cybersecurity training </a:t>
            </a:r>
          </a:p>
          <a:p>
            <a:pPr algn="ctr">
              <a:lnSpc>
                <a:spcPts val="4200"/>
              </a:lnSpc>
            </a:pPr>
            <a:endParaRPr lang="en-US" sz="33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Online solidarity spaces offering debates) as digital public spheres for coping and resilience 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602847" y="4316207"/>
            <a:ext cx="8560203" cy="1905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>
            <a:off x="602847" y="7316633"/>
            <a:ext cx="8541153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602847" y="9742547"/>
            <a:ext cx="8560203" cy="76246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 rot="-520190">
            <a:off x="10645561" y="2265436"/>
            <a:ext cx="3275967" cy="2870938"/>
          </a:xfrm>
          <a:custGeom>
            <a:avLst/>
            <a:gdLst/>
            <a:ahLst/>
            <a:cxnLst/>
            <a:rect l="l" t="t" r="r" b="b"/>
            <a:pathLst>
              <a:path w="3275967" h="2870938">
                <a:moveTo>
                  <a:pt x="0" y="0"/>
                </a:moveTo>
                <a:lnTo>
                  <a:pt x="3275967" y="0"/>
                </a:lnTo>
                <a:lnTo>
                  <a:pt x="3275967" y="2870938"/>
                </a:lnTo>
                <a:lnTo>
                  <a:pt x="0" y="28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 rot="1072187">
            <a:off x="14410079" y="5063670"/>
            <a:ext cx="2762041" cy="2330158"/>
          </a:xfrm>
          <a:custGeom>
            <a:avLst/>
            <a:gdLst/>
            <a:ahLst/>
            <a:cxnLst/>
            <a:rect l="l" t="t" r="r" b="b"/>
            <a:pathLst>
              <a:path w="2762041" h="2330158">
                <a:moveTo>
                  <a:pt x="0" y="0"/>
                </a:moveTo>
                <a:lnTo>
                  <a:pt x="2762041" y="0"/>
                </a:lnTo>
                <a:lnTo>
                  <a:pt x="2762041" y="2330158"/>
                </a:lnTo>
                <a:lnTo>
                  <a:pt x="0" y="233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>
          <a:xfrm>
            <a:off x="9652744" y="57039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61615" y="1789504"/>
            <a:ext cx="1169214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1011271" y="2672276"/>
            <a:ext cx="6248029" cy="6248029"/>
          </a:xfrm>
          <a:custGeom>
            <a:avLst/>
            <a:gdLst/>
            <a:ahLst/>
            <a:cxnLst/>
            <a:rect l="l" t="t" r="r" b="b"/>
            <a:pathLst>
              <a:path w="6248029" h="6248029">
                <a:moveTo>
                  <a:pt x="0" y="0"/>
                </a:moveTo>
                <a:lnTo>
                  <a:pt x="6248029" y="0"/>
                </a:lnTo>
                <a:lnTo>
                  <a:pt x="6248029" y="6248030"/>
                </a:lnTo>
                <a:lnTo>
                  <a:pt x="0" y="624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TextBox 4"/>
          <p:cNvSpPr txBox="1"/>
          <p:nvPr/>
        </p:nvSpPr>
        <p:spPr>
          <a:xfrm>
            <a:off x="-2431084" y="348621"/>
            <a:ext cx="23510329" cy="121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Institutional &amp; Legal Recommendations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6974" y="3032586"/>
            <a:ext cx="6248029" cy="588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ctr">
              <a:lnSpc>
                <a:spcPts val="5179"/>
              </a:lnSpc>
              <a:buAutoNum type="arabicPeriod"/>
            </a:pPr>
            <a:r>
              <a:rPr lang="en-US" sz="36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Embed digital safety in emergency preparedness protocols </a:t>
            </a:r>
          </a:p>
          <a:p>
            <a:pPr marL="798828" lvl="1" indent="-399414" algn="ctr">
              <a:lnSpc>
                <a:spcPts val="5179"/>
              </a:lnSpc>
              <a:buAutoNum type="arabicPeriod"/>
            </a:pPr>
            <a:r>
              <a:rPr lang="en-US" sz="36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Survivor- friendly reporting enviroments to rebuild trust </a:t>
            </a:r>
          </a:p>
          <a:p>
            <a:pPr marL="798828" lvl="1" indent="-399414" algn="ctr">
              <a:lnSpc>
                <a:spcPts val="5179"/>
              </a:lnSpc>
              <a:buAutoNum type="arabicPeriod"/>
            </a:pPr>
            <a:r>
              <a:rPr lang="en-US" sz="36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Enforce platform accountability and protective laws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2291" y="524851"/>
            <a:ext cx="16077009" cy="13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Feminist Publi</a:t>
            </a:r>
            <a:r>
              <a:rPr lang="en-US" sz="8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c Health Principles </a:t>
            </a:r>
          </a:p>
        </p:txBody>
      </p:sp>
      <p:sp>
        <p:nvSpPr>
          <p:cNvPr id="3" name="AutoShape 3"/>
          <p:cNvSpPr/>
          <p:nvPr/>
        </p:nvSpPr>
        <p:spPr>
          <a:xfrm>
            <a:off x="3061615" y="1789504"/>
            <a:ext cx="11692146" cy="0"/>
          </a:xfrm>
          <a:prstGeom prst="line">
            <a:avLst/>
          </a:prstGeom>
          <a:ln w="38100" cap="flat">
            <a:solidFill>
              <a:srgbClr val="FF75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1338724" y="3671361"/>
            <a:ext cx="5920576" cy="4114800"/>
          </a:xfrm>
          <a:custGeom>
            <a:avLst/>
            <a:gdLst/>
            <a:ahLst/>
            <a:cxnLst/>
            <a:rect l="l" t="t" r="r" b="b"/>
            <a:pathLst>
              <a:path w="5920576" h="4114800">
                <a:moveTo>
                  <a:pt x="0" y="0"/>
                </a:moveTo>
                <a:lnTo>
                  <a:pt x="5920576" y="0"/>
                </a:lnTo>
                <a:lnTo>
                  <a:pt x="59205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304399" y="2282120"/>
            <a:ext cx="9958873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Visibility and voice: online spaces like Hashtag  campaigns amplify survivor voices 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Intersectionality: women are not homogenous; anonymity/ disguise highlight diverse risks 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Representation: media coverage  and online debates are inventions themselves 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Structural change: patriarchy embedded across race/class ⟶ need systematic transformation ( education, empowerment, representation)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59516" y="627876"/>
            <a:ext cx="809928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751F"/>
                </a:solidFill>
                <a:latin typeface="Roca Two"/>
                <a:ea typeface="Roca Two"/>
                <a:cs typeface="Roca Two"/>
                <a:sym typeface="Roca Two"/>
              </a:rPr>
              <a:t>Call to Action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98392" y="3671955"/>
            <a:ext cx="11621095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Recognize digital violence as a public health emergency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Elevate survivor voices  in global frameworks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UNiTE for safe, inclusive, resilient digital futures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</a:pPr>
            <a:r>
              <a:rPr lang="en-US" sz="3399" i="1">
                <a:solidFill>
                  <a:srgbClr val="FF751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Safety is not a privilege - it is a right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4088" y="762858"/>
            <a:ext cx="13710229" cy="592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65"/>
              </a:lnSpc>
            </a:pPr>
            <a:r>
              <a:rPr lang="en-US" sz="34689" dirty="0">
                <a:solidFill>
                  <a:srgbClr val="FF7449"/>
                </a:solidFill>
                <a:latin typeface="Moontime"/>
                <a:ea typeface="Moontime"/>
                <a:cs typeface="Moontime"/>
                <a:sym typeface="Moontime"/>
              </a:rPr>
              <a:t>Thank you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64986" y="6623329"/>
            <a:ext cx="5465014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7449"/>
                </a:solidFill>
                <a:latin typeface="Canva Sans"/>
                <a:ea typeface="Canva Sans"/>
                <a:cs typeface="Canva Sans"/>
                <a:sym typeface="Canva Sans"/>
              </a:rPr>
              <a:t>phirimillie@yahoo.co.uk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8f6cabcb63619f8d8e4ee0f842025c92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df3a975df5b56474e8ccbb44a88dc77b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BC8CE1-5BCB-4076-A0C4-445F6FA717AB}"/>
</file>

<file path=customXml/itemProps2.xml><?xml version="1.0" encoding="utf-8"?>
<ds:datastoreItem xmlns:ds="http://schemas.openxmlformats.org/officeDocument/2006/customXml" ds:itemID="{910D98BC-7771-4D06-B785-D406E3B9D7BB}"/>
</file>

<file path=customXml/itemProps3.xml><?xml version="1.0" encoding="utf-8"?>
<ds:datastoreItem xmlns:ds="http://schemas.openxmlformats.org/officeDocument/2006/customXml" ds:itemID="{38ECF49C-D988-42F1-9E42-204DED324A3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309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Roca Two Italics</vt:lpstr>
      <vt:lpstr>Canva Sans Italics</vt:lpstr>
      <vt:lpstr>Roca Two Bold Italics</vt:lpstr>
      <vt:lpstr>Calibri</vt:lpstr>
      <vt:lpstr>Roca Two</vt:lpstr>
      <vt:lpstr>Roca Two Bold</vt:lpstr>
      <vt:lpstr>Arial</vt:lpstr>
      <vt:lpstr>Canva Sans</vt:lpstr>
      <vt:lpstr>Moontime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VIOLENCE IN EMERGENCIES: PUBLIC HEALTH INTERVENTIONS FROM THE FIELD</dc:title>
  <dc:creator>Millie Phiri</dc:creator>
  <cp:lastModifiedBy>Millie Phiri</cp:lastModifiedBy>
  <cp:revision>2</cp:revision>
  <dcterms:created xsi:type="dcterms:W3CDTF">2006-08-16T00:00:00Z</dcterms:created>
  <dcterms:modified xsi:type="dcterms:W3CDTF">2025-11-29T17:25:21Z</dcterms:modified>
  <dc:identifier>DAG6F0j_Oag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