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</p:sldMasterIdLst>
  <p:notesMasterIdLst>
    <p:notesMasterId r:id="rId15"/>
  </p:notesMasterIdLst>
  <p:sldIdLst>
    <p:sldId id="2147483303" r:id="rId5"/>
    <p:sldId id="2147483314" r:id="rId6"/>
    <p:sldId id="2147483321" r:id="rId7"/>
    <p:sldId id="2147483317" r:id="rId8"/>
    <p:sldId id="2147483319" r:id="rId9"/>
    <p:sldId id="2147473465" r:id="rId10"/>
    <p:sldId id="2147483326" r:id="rId11"/>
    <p:sldId id="2147483322" r:id="rId12"/>
    <p:sldId id="2147483323" r:id="rId13"/>
    <p:sldId id="2147483304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5CF742-4248-52F1-CAEF-0883E6E47E33}" name="MORAN, Thomas" initials="TM" userId="S::morant@who.int::a8940408-a5e9-496e-a7ef-e639cd814306" providerId="AD"/>
  <p188:author id="{5B0F674A-2F17-CDED-D1C8-B00AD6218C1B}" name="TULLOCH, Olivia" initials="TO" userId="S::tullocho@who.int::a30e5476-55ae-499b-be33-e258235e81c4" providerId="AD"/>
  <p188:author id="{7BFDFA6C-F3BA-8614-3E3D-2331656F5D29}" name="geedels" initials="ge" userId="S::geedels_gmail.com#ext#@worldhealthorg.onmicrosoft.com::0e87a8b9-6a85-4b7e-980b-d1eef437065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052D9-848A-022A-15FC-591C09C310B0}" v="10" dt="2025-10-12T20:02:00.941"/>
    <p1510:client id="{9DD0BDC0-DB44-49BC-BC41-1FBD8E6D2DDE}" v="719" dt="2025-10-13T14:18:36.185"/>
    <p1510:client id="{D69EA06A-8E0F-B6E1-5EF6-EEC36F2BE8B8}" v="7" dt="2025-10-12T20:14:50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986BE0-8C40-4D5E-AB9D-E01142F0DE37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E552DC-3168-4D09-8AA9-843B1DBA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4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2462">
              <a:defRPr/>
            </a:pPr>
            <a:fld id="{2385B747-18E9-E746-A276-B387773C2AC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2462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836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462">
              <a:defRPr/>
            </a:pPr>
            <a:endParaRPr lang="en-GB" sz="1800" dirty="0">
              <a:latin typeface="MyriadPro"/>
            </a:endParaRPr>
          </a:p>
          <a:p>
            <a:pPr defTabSz="952462">
              <a:defRPr/>
            </a:pPr>
            <a:endParaRPr lang="en-GB" sz="4200" dirty="0"/>
          </a:p>
          <a:p>
            <a:pPr defTabSz="952462">
              <a:defRPr/>
            </a:pPr>
            <a:endParaRPr lang="en-GB" sz="3000" dirty="0">
              <a:solidFill>
                <a:srgbClr val="3A3939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462">
              <a:defRPr/>
            </a:pPr>
            <a:endParaRPr lang="en-GB" sz="1800" dirty="0">
              <a:latin typeface="MyriadPro"/>
            </a:endParaRPr>
          </a:p>
          <a:p>
            <a:pPr defTabSz="952462">
              <a:defRPr/>
            </a:pPr>
            <a:endParaRPr lang="en-GB" sz="4200" dirty="0"/>
          </a:p>
          <a:p>
            <a:pPr defTabSz="952462">
              <a:defRPr/>
            </a:pPr>
            <a:endParaRPr lang="en-GB" sz="3000" dirty="0">
              <a:solidFill>
                <a:srgbClr val="3A3939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462">
              <a:defRPr/>
            </a:pPr>
            <a:endParaRPr lang="en-GB" sz="1800" dirty="0">
              <a:latin typeface="MyriadPro"/>
            </a:endParaRPr>
          </a:p>
          <a:p>
            <a:pPr defTabSz="952462">
              <a:defRPr/>
            </a:pPr>
            <a:endParaRPr lang="en-GB" sz="4200" dirty="0"/>
          </a:p>
          <a:p>
            <a:pPr defTabSz="952462">
              <a:defRPr/>
            </a:pPr>
            <a:endParaRPr lang="en-GB" sz="3000" dirty="0">
              <a:solidFill>
                <a:srgbClr val="3A3939"/>
              </a:solidFill>
              <a:latin typeface="Helvetica" pitchFamily="2" charset="0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8E0E7-F19E-254F-88D1-C3CDDC0B28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565659"/>
              </a:solidFill>
              <a:latin typeface="SourceSans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5546-7958-B14D-A738-52EFEC874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400" indent="0">
              <a:buNone/>
              <a:defRPr sz="2000"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2000"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2000"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140110"/>
            <a:ext cx="1371595" cy="41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Home">
            <a:extLst>
              <a:ext uri="{FF2B5EF4-FFF2-40B4-BE49-F238E27FC236}">
                <a16:creationId xmlns:a16="http://schemas.microsoft.com/office/drawing/2014/main" id="{AE8750A7-0ED7-4C15-A421-ABC8FA14A3A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ome">
            <a:extLst>
              <a:ext uri="{FF2B5EF4-FFF2-40B4-BE49-F238E27FC236}">
                <a16:creationId xmlns:a16="http://schemas.microsoft.com/office/drawing/2014/main" id="{AA01BB1E-A9FC-49E0-A2C2-5C14669CA94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ome">
            <a:extLst>
              <a:ext uri="{FF2B5EF4-FFF2-40B4-BE49-F238E27FC236}">
                <a16:creationId xmlns:a16="http://schemas.microsoft.com/office/drawing/2014/main" id="{F3019140-7016-4F69-8862-9FC239AFCEC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475514" y="5742576"/>
            <a:ext cx="1240971" cy="7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E50A47-B51D-4209-8ED2-B1D4588D5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1992" y="5936154"/>
            <a:ext cx="1366157" cy="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6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05" r:id="rId3"/>
    <p:sldLayoutId id="214748373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ho.int/publications/i/item/97892400352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ho.int/publications/i/item/97892400352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228B-3147-D94F-866B-A8FAAD6D0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85419"/>
            <a:ext cx="11562736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Source Sans Pro"/>
                <a:ea typeface="Source Sans Pro"/>
              </a:rPr>
              <a:t> </a:t>
            </a: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WHO competency framework, risk communication and community engagement</a:t>
            </a:r>
            <a:b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sz="3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31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For stronger and more inclusive health emergency programmes</a:t>
            </a:r>
            <a:br>
              <a:rPr lang="en-GB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GB" b="1" dirty="0">
                <a:latin typeface="Source Sans Pro"/>
                <a:ea typeface="Source Sans Pro"/>
              </a:rPr>
            </a:br>
            <a:r>
              <a:rPr lang="en-GB" b="1" dirty="0">
                <a:latin typeface="Source Sans Pro"/>
                <a:ea typeface="Source Sans Pro"/>
              </a:rPr>
              <a:t> </a:t>
            </a:r>
            <a:endParaRPr lang="en-GB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40366-2832-5145-BAE0-7E5613A9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8" y="3325092"/>
            <a:ext cx="7268819" cy="2161308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Tom Moran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Protection and Resilience</a:t>
            </a: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Health Security Preparedness </a:t>
            </a:r>
            <a:b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WHO Health Emergencies Program</a:t>
            </a:r>
          </a:p>
          <a:p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/>
              </a:rPr>
              <a:t>Oct 2025, Geneva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310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037CA-00AF-479A-C8FA-EB368378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52" y="1066878"/>
            <a:ext cx="3623349" cy="5105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AB1AE-E98F-D7AC-9592-261CB511F996}"/>
              </a:ext>
            </a:extLst>
          </p:cNvPr>
          <p:cNvSpPr txBox="1"/>
          <p:nvPr/>
        </p:nvSpPr>
        <p:spPr>
          <a:xfrm>
            <a:off x="457197" y="494757"/>
            <a:ext cx="730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Future adaptations and next steps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9C1AC-A3F3-D525-D90E-53952ADEC7F0}"/>
              </a:ext>
            </a:extLst>
          </p:cNvPr>
          <p:cNvSpPr txBox="1"/>
          <p:nvPr/>
        </p:nvSpPr>
        <p:spPr>
          <a:xfrm>
            <a:off x="8145049" y="6301352"/>
            <a:ext cx="6093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https://www.who.int/publications/i/item/9789240035287</a:t>
            </a: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  <a:hlinkClick r:id="rId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0AFFE-AB6C-0D36-C09F-25B03708A648}"/>
              </a:ext>
            </a:extLst>
          </p:cNvPr>
          <p:cNvSpPr txBox="1"/>
          <p:nvPr/>
        </p:nvSpPr>
        <p:spPr>
          <a:xfrm>
            <a:off x="325676" y="1572825"/>
            <a:ext cx="74404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framework is flexible and adaptable, designed to be contextualized to national and local needs.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Countries can select and prioritize competencies most relevant to their RCCE context and capacities.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will be periodically reviewed and updated to reflect: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Revisions to IHR benchmarks and reporting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Feedback from implementation and user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Emerging RCCE trends, technologies, and methods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New research and evidence on effective RCCE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Ongoing monitoring of learning and performance outcomes</a:t>
            </a:r>
          </a:p>
        </p:txBody>
      </p:sp>
    </p:spTree>
    <p:extLst>
      <p:ext uri="{BB962C8B-B14F-4D97-AF65-F5344CB8AC3E}">
        <p14:creationId xmlns:p14="http://schemas.microsoft.com/office/powerpoint/2010/main" val="145916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B0BF-D43D-A156-10AC-037ED7C9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32240-C63C-75B0-1434-E35BC566F42C}"/>
              </a:ext>
            </a:extLst>
          </p:cNvPr>
          <p:cNvSpPr txBox="1"/>
          <p:nvPr/>
        </p:nvSpPr>
        <p:spPr>
          <a:xfrm>
            <a:off x="305921" y="496669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5C"/>
                </a:solidFill>
                <a:latin typeface="Calibri" panose="020F0502020204030204"/>
              </a:rPr>
              <a:t>The global context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9568C-4BC9-40B3-4392-F2DC555C6D5C}"/>
              </a:ext>
            </a:extLst>
          </p:cNvPr>
          <p:cNvSpPr txBox="1"/>
          <p:nvPr/>
        </p:nvSpPr>
        <p:spPr>
          <a:xfrm>
            <a:off x="491516" y="1898571"/>
            <a:ext cx="283614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Increasing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frequency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of public health emergencies and complex </a:t>
            </a:r>
            <a:r>
              <a:rPr lang="en-US" altLang="en-US" dirty="0">
                <a:latin typeface="Calibri"/>
                <a:ea typeface="Calibri"/>
                <a:cs typeface="Calibri"/>
              </a:rPr>
              <a:t>crises</a:t>
            </a:r>
            <a:br>
              <a:rPr lang="en-US" alt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risk communication and community engagement as essential for 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equitable and effective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emergency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56E9C4-CA2F-DEBF-6840-71D1F832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79" y="1898571"/>
            <a:ext cx="7488020" cy="34986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70C627-550A-43FE-B2C4-207490750DEE}"/>
              </a:ext>
            </a:extLst>
          </p:cNvPr>
          <p:cNvSpPr txBox="1"/>
          <p:nvPr/>
        </p:nvSpPr>
        <p:spPr>
          <a:xfrm>
            <a:off x="5504688" y="5632704"/>
            <a:ext cx="619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Screenshot from WHO health emergency dashboard – 31 graded emergencies. </a:t>
            </a:r>
          </a:p>
        </p:txBody>
      </p:sp>
    </p:spTree>
    <p:extLst>
      <p:ext uri="{BB962C8B-B14F-4D97-AF65-F5344CB8AC3E}">
        <p14:creationId xmlns:p14="http://schemas.microsoft.com/office/powerpoint/2010/main" val="380303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B0BF-D43D-A156-10AC-037ED7C9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32240-C63C-75B0-1434-E35BC566F42C}"/>
              </a:ext>
            </a:extLst>
          </p:cNvPr>
          <p:cNvSpPr txBox="1"/>
          <p:nvPr/>
        </p:nvSpPr>
        <p:spPr>
          <a:xfrm>
            <a:off x="305920" y="496669"/>
            <a:ext cx="980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</a:t>
            </a:r>
            <a:r>
              <a:rPr lang="en-US" sz="3200" b="1" dirty="0">
                <a:solidFill>
                  <a:srgbClr val="00205C"/>
                </a:solidFill>
                <a:latin typeface="Calibri" panose="020F0502020204030204"/>
              </a:rPr>
              <a:t>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global RCCE competency</a:t>
            </a:r>
            <a:r>
              <a:rPr lang="en-US" sz="3200" b="1" dirty="0">
                <a:solidFill>
                  <a:srgbClr val="00205C"/>
                </a:solidFill>
                <a:latin typeface="Calibri" panose="020F0502020204030204"/>
              </a:rPr>
              <a:t> framework needed?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842E9-8F33-CB5F-ABAA-124A6F5C090C}"/>
              </a:ext>
            </a:extLst>
          </p:cNvPr>
          <p:cNvSpPr txBox="1"/>
          <p:nvPr/>
        </p:nvSpPr>
        <p:spPr>
          <a:xfrm>
            <a:off x="457200" y="1265828"/>
            <a:ext cx="11428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Capacity gaps - </a:t>
            </a:r>
            <a:r>
              <a:rPr lang="en-US" sz="1600" dirty="0"/>
              <a:t>Despite increased recognition and recommendations to strengthen RCCE systems, persistent capacity gaps remain globally – even though RCCE is a </a:t>
            </a:r>
            <a:r>
              <a:rPr lang="en-US" sz="1600" b="1" dirty="0"/>
              <a:t>core capacity under the International Health Regulations </a:t>
            </a:r>
            <a:r>
              <a:rPr lang="en-US" sz="1600" dirty="0"/>
              <a:t>(2005, 2024 amendments).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Different Interpretations:</a:t>
            </a:r>
            <a:r>
              <a:rPr lang="en-US" sz="1600" dirty="0"/>
              <a:t> There are varied understandings and definitions of what RCCE encompasses across regions and sectors.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Fragmented approaches </a:t>
            </a:r>
            <a:r>
              <a:rPr lang="en-US" sz="1600" dirty="0"/>
              <a:t>- Differing priorities have led to uneven investment and implementation. 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Need for agreed standards </a:t>
            </a:r>
            <a:r>
              <a:rPr lang="en-US" sz="1600" dirty="0"/>
              <a:t>– A common framework ensures consistent RCCE capacity and a shared understanding of core </a:t>
            </a:r>
            <a:r>
              <a:rPr lang="en-US" sz="1600" dirty="0" err="1"/>
              <a:t>behavioural</a:t>
            </a:r>
            <a:r>
              <a:rPr lang="en-US" sz="1600" dirty="0"/>
              <a:t>  competencies and applied action. </a:t>
            </a:r>
          </a:p>
        </p:txBody>
      </p:sp>
      <p:pic>
        <p:nvPicPr>
          <p:cNvPr id="10" name="Picture 9" descr="A graph of blue and green bars&#10;&#10;AI-generated content may be incorrect.">
            <a:extLst>
              <a:ext uri="{FF2B5EF4-FFF2-40B4-BE49-F238E27FC236}">
                <a16:creationId xmlns:a16="http://schemas.microsoft.com/office/drawing/2014/main" id="{36999C62-0672-F7C8-7753-D0AD78672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5" y="3620495"/>
            <a:ext cx="7979946" cy="30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B0BF-D43D-A156-10AC-037ED7C9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34DD1-6C04-DDD8-E785-BCB1DE6D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976" y="1188244"/>
            <a:ext cx="3380823" cy="4830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232240-C63C-75B0-1434-E35BC566F42C}"/>
              </a:ext>
            </a:extLst>
          </p:cNvPr>
          <p:cNvSpPr txBox="1"/>
          <p:nvPr/>
        </p:nvSpPr>
        <p:spPr>
          <a:xfrm>
            <a:off x="305920" y="496669"/>
            <a:ext cx="980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5C"/>
                </a:solidFill>
                <a:latin typeface="Calibri" panose="020F0502020204030204"/>
              </a:rPr>
              <a:t>What does this framework do?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869B5-98E2-5D61-7293-A772DD202BEC}"/>
              </a:ext>
            </a:extLst>
          </p:cNvPr>
          <p:cNvSpPr txBox="1"/>
          <p:nvPr/>
        </p:nvSpPr>
        <p:spPr>
          <a:xfrm>
            <a:off x="346236" y="1618456"/>
            <a:ext cx="7592376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/>
              <a:t>This framework provides a </a:t>
            </a:r>
            <a:r>
              <a:rPr lang="en-US" sz="1400" b="1" dirty="0"/>
              <a:t>standardized, evidence-based foundation</a:t>
            </a:r>
            <a:r>
              <a:rPr lang="en-US" sz="1400" dirty="0"/>
              <a:t> to strengthen RCCE capacity across WHO, Member States, and partners. </a:t>
            </a:r>
          </a:p>
          <a:p>
            <a:endParaRPr lang="en-US" sz="1400" dirty="0"/>
          </a:p>
          <a:p>
            <a:r>
              <a:rPr lang="en-US" sz="1400" dirty="0"/>
              <a:t>It defines the </a:t>
            </a:r>
            <a:r>
              <a:rPr lang="en-US" sz="1400" b="1" dirty="0"/>
              <a:t>core knowledge, skills, and </a:t>
            </a:r>
            <a:r>
              <a:rPr lang="en-US" sz="1400" b="1" dirty="0" err="1"/>
              <a:t>behaviours</a:t>
            </a:r>
            <a:r>
              <a:rPr lang="en-US" sz="1400" dirty="0"/>
              <a:t> needed to:</a:t>
            </a:r>
            <a:endParaRPr lang="en-US" sz="14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Communicate risks clearly and effectively</a:t>
            </a:r>
            <a:endParaRPr lang="en-US" sz="14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Manage and counter misinformation</a:t>
            </a:r>
            <a:endParaRPr lang="en-US" sz="14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Engage and empower communities</a:t>
            </a:r>
            <a:endParaRPr lang="en-US" sz="1400" dirty="0">
              <a:ea typeface="Calibri"/>
              <a:cs typeface="Calibri"/>
            </a:endParaRPr>
          </a:p>
          <a:p>
            <a:br>
              <a:rPr lang="en-US" sz="1400" dirty="0"/>
            </a:br>
            <a:r>
              <a:rPr lang="en-US" sz="1400" dirty="0"/>
              <a:t>It establishes a </a:t>
            </a:r>
            <a:r>
              <a:rPr lang="en-US" sz="1400" b="1" dirty="0"/>
              <a:t>shared global standard</a:t>
            </a:r>
            <a:r>
              <a:rPr lang="en-US" sz="1400" dirty="0"/>
              <a:t> to:</a:t>
            </a:r>
            <a:br>
              <a:rPr lang="en-US" sz="1400" dirty="0"/>
            </a:b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Build and sustain </a:t>
            </a:r>
            <a:r>
              <a:rPr lang="en-US" sz="1400" dirty="0"/>
              <a:t>competencies and</a:t>
            </a:r>
            <a:r>
              <a:rPr lang="en-US" sz="1400" b="1" dirty="0"/>
              <a:t> </a:t>
            </a:r>
            <a:r>
              <a:rPr lang="en-US" sz="1400" dirty="0"/>
              <a:t>workforce capacity</a:t>
            </a:r>
            <a:endParaRPr lang="en-US" sz="14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Enhance coordination </a:t>
            </a:r>
            <a:r>
              <a:rPr lang="en-US" sz="1400" dirty="0"/>
              <a:t>across regions</a:t>
            </a:r>
            <a:endParaRPr lang="en-US" sz="14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Improve accountability and performance</a:t>
            </a:r>
            <a:r>
              <a:rPr lang="en-US" sz="1400" dirty="0"/>
              <a:t>, ensuring actions align with best practice and ethical standards</a:t>
            </a:r>
            <a:endParaRPr lang="en-US" sz="14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/>
              <a:t>Integrate RCCE </a:t>
            </a:r>
            <a:r>
              <a:rPr lang="en-US" sz="1400" dirty="0"/>
              <a:t>into national systems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Ultimately, it ensures WHO and partners are better equipped to </a:t>
            </a:r>
            <a:r>
              <a:rPr lang="en-US" sz="1400" b="1" dirty="0"/>
              <a:t>engage communities, build trust, and communicate risks effectively</a:t>
            </a:r>
            <a:r>
              <a:rPr lang="en-US" sz="1400" dirty="0"/>
              <a:t>.</a:t>
            </a:r>
            <a:endParaRPr lang="en-US" sz="1400" dirty="0">
              <a:ea typeface="Calibri"/>
              <a:cs typeface="Calibri"/>
            </a:endParaRPr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FC225-AF56-DE1C-FBFC-5CD2E18DE0A2}"/>
              </a:ext>
            </a:extLst>
          </p:cNvPr>
          <p:cNvSpPr txBox="1"/>
          <p:nvPr/>
        </p:nvSpPr>
        <p:spPr>
          <a:xfrm>
            <a:off x="7394713" y="6120233"/>
            <a:ext cx="5872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https://www.who.int/publications/i/item/9789240035287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20249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18908-C2CE-8483-F829-8089A8430C81}"/>
              </a:ext>
            </a:extLst>
          </p:cNvPr>
          <p:cNvSpPr txBox="1"/>
          <p:nvPr/>
        </p:nvSpPr>
        <p:spPr>
          <a:xfrm>
            <a:off x="457199" y="510988"/>
            <a:ext cx="1127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How can it be applied? </a:t>
            </a:r>
          </a:p>
          <a:p>
            <a:r>
              <a:rPr lang="en-US" sz="3200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		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07723-590C-55D9-DF15-F953872FB703}"/>
              </a:ext>
            </a:extLst>
          </p:cNvPr>
          <p:cNvSpPr txBox="1"/>
          <p:nvPr/>
        </p:nvSpPr>
        <p:spPr>
          <a:xfrm>
            <a:off x="457198" y="1268699"/>
            <a:ext cx="5850838" cy="4555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3A393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Workforce development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as a standardised reference for developing team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Needs assessment: 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guide tools to identify gaps and areas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Professional development: 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creation of learning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Recruitment: 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 a reference source for </a:t>
            </a:r>
            <a:r>
              <a:rPr lang="en-GB" sz="1600" dirty="0" err="1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ToR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and job descriptions.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Performance assessment: 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as a reference source to develop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Programme development</a:t>
            </a:r>
            <a:r>
              <a:rPr lang="en-GB" sz="1600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for learning and training curricula development</a:t>
            </a:r>
          </a:p>
          <a:p>
            <a:endParaRPr lang="en-GB" sz="1600" dirty="0">
              <a:solidFill>
                <a:srgbClr val="3A393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2FC4F789-22FF-171F-AA03-29FB4739F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25" y="1489802"/>
            <a:ext cx="4896073" cy="38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18908-C2CE-8483-F829-8089A8430C81}"/>
              </a:ext>
            </a:extLst>
          </p:cNvPr>
          <p:cNvSpPr txBox="1"/>
          <p:nvPr/>
        </p:nvSpPr>
        <p:spPr>
          <a:xfrm>
            <a:off x="457199" y="510988"/>
            <a:ext cx="11277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Who is it for? </a:t>
            </a:r>
          </a:p>
          <a:p>
            <a:r>
              <a:rPr lang="en-US" sz="3200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		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C307-266F-1CF5-BC96-631918A8E222}"/>
              </a:ext>
            </a:extLst>
          </p:cNvPr>
          <p:cNvSpPr txBox="1"/>
          <p:nvPr/>
        </p:nvSpPr>
        <p:spPr>
          <a:xfrm>
            <a:off x="457197" y="1588206"/>
            <a:ext cx="5413606" cy="424731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RCCE teams who design, implement &amp; evaluate </a:t>
            </a: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RCCE 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strategies and plans</a:t>
            </a:r>
          </a:p>
          <a:p>
            <a:endParaRPr lang="en-GB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cademic institutions and capacity building experts</a:t>
            </a:r>
          </a:p>
          <a:p>
            <a:endParaRPr lang="en-GB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mergency response teams</a:t>
            </a:r>
          </a:p>
          <a:p>
            <a:endParaRPr lang="en-GB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olicymakers and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ommunity-based</a:t>
            </a: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organizations</a:t>
            </a:r>
          </a:p>
          <a:p>
            <a:endParaRPr lang="en-GB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ealth and development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A3939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A393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GB" dirty="0">
                <a:solidFill>
                  <a:srgbClr val="3A393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ublic health workforce</a:t>
            </a:r>
          </a:p>
          <a:p>
            <a:endParaRPr lang="en-US" dirty="0"/>
          </a:p>
        </p:txBody>
      </p:sp>
      <p:pic>
        <p:nvPicPr>
          <p:cNvPr id="8" name="Picture 7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8DC6A1AC-A3DA-51BD-9467-30457A88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47" y="3125744"/>
            <a:ext cx="6144471" cy="37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350">
            <a:extLst>
              <a:ext uri="{FF2B5EF4-FFF2-40B4-BE49-F238E27FC236}">
                <a16:creationId xmlns:a16="http://schemas.microsoft.com/office/drawing/2014/main" id="{098F8206-0D5B-B29A-4061-FEA3BF7AF5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itchFamily="2" charset="77"/>
              </a:rPr>
              <a:t>How was the RCCE framework developed?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26BFB4-8D69-DABE-0C39-0E5207DE4E62}"/>
              </a:ext>
            </a:extLst>
          </p:cNvPr>
          <p:cNvSpPr/>
          <p:nvPr/>
        </p:nvSpPr>
        <p:spPr>
          <a:xfrm>
            <a:off x="3480936" y="2402396"/>
            <a:ext cx="2333745" cy="3248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6A71B5-96EA-ACBB-EDBB-C1207BE32B4C}"/>
              </a:ext>
            </a:extLst>
          </p:cNvPr>
          <p:cNvGrpSpPr/>
          <p:nvPr/>
        </p:nvGrpSpPr>
        <p:grpSpPr>
          <a:xfrm>
            <a:off x="3794761" y="2872066"/>
            <a:ext cx="1679252" cy="738664"/>
            <a:chOff x="2475239" y="7140111"/>
            <a:chExt cx="3478342" cy="14773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877CD8-3027-F5E0-84EF-4E7D89A294C3}"/>
                </a:ext>
              </a:extLst>
            </p:cNvPr>
            <p:cNvSpPr/>
            <p:nvPr/>
          </p:nvSpPr>
          <p:spPr>
            <a:xfrm>
              <a:off x="2505610" y="7140111"/>
              <a:ext cx="3447971" cy="1477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Source Sans Pro" panose="020B0503030403020204" pitchFamily="34" charset="0"/>
                  <a:ea typeface="Roboto Medium" panose="02000000000000000000" pitchFamily="2" charset="0"/>
                  <a:cs typeface="Montserrat" charset="0"/>
                </a:rPr>
                <a:t>Proposal of initial competencies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998254-5455-1879-8DDA-92ED4E9B7B8B}"/>
                </a:ext>
              </a:extLst>
            </p:cNvPr>
            <p:cNvSpPr txBox="1"/>
            <p:nvPr/>
          </p:nvSpPr>
          <p:spPr>
            <a:xfrm>
              <a:off x="2475239" y="7714828"/>
              <a:ext cx="3478342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8BB6FA3-B77C-EB39-2514-C57BF6D032BD}"/>
              </a:ext>
            </a:extLst>
          </p:cNvPr>
          <p:cNvSpPr/>
          <p:nvPr/>
        </p:nvSpPr>
        <p:spPr>
          <a:xfrm>
            <a:off x="6052732" y="2402396"/>
            <a:ext cx="2333745" cy="3248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4F77D6-FD52-D95D-6DFA-65CD5F4E90AC}"/>
              </a:ext>
            </a:extLst>
          </p:cNvPr>
          <p:cNvGrpSpPr/>
          <p:nvPr/>
        </p:nvGrpSpPr>
        <p:grpSpPr>
          <a:xfrm>
            <a:off x="6497365" y="2872066"/>
            <a:ext cx="1548443" cy="625913"/>
            <a:chOff x="2475239" y="7140111"/>
            <a:chExt cx="3478342" cy="12518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6D98921-D650-D7CB-5F17-3977BB138601}"/>
                </a:ext>
              </a:extLst>
            </p:cNvPr>
            <p:cNvSpPr/>
            <p:nvPr/>
          </p:nvSpPr>
          <p:spPr>
            <a:xfrm>
              <a:off x="2505610" y="7140111"/>
              <a:ext cx="3447971" cy="1046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Source Sans Pro" panose="020B0503030403020204" pitchFamily="34" charset="0"/>
                  <a:ea typeface="Roboto Medium" panose="02000000000000000000" pitchFamily="2" charset="0"/>
                  <a:cs typeface="Montserrat" charset="0"/>
                </a:rPr>
                <a:t>Structuring competencies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48C0BD-628A-23A0-AA6D-59B673E0BB92}"/>
                </a:ext>
              </a:extLst>
            </p:cNvPr>
            <p:cNvSpPr txBox="1"/>
            <p:nvPr/>
          </p:nvSpPr>
          <p:spPr>
            <a:xfrm>
              <a:off x="2475239" y="7714828"/>
              <a:ext cx="3478342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ED64032-E944-117A-E588-83DE0C5A4D69}"/>
              </a:ext>
            </a:extLst>
          </p:cNvPr>
          <p:cNvSpPr/>
          <p:nvPr/>
        </p:nvSpPr>
        <p:spPr>
          <a:xfrm>
            <a:off x="8624527" y="2402396"/>
            <a:ext cx="2333745" cy="32485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F1F6FF-CE17-4FF3-1F62-FC1CBF44CDD3}"/>
              </a:ext>
            </a:extLst>
          </p:cNvPr>
          <p:cNvGrpSpPr/>
          <p:nvPr/>
        </p:nvGrpSpPr>
        <p:grpSpPr>
          <a:xfrm>
            <a:off x="9069160" y="2872066"/>
            <a:ext cx="1548443" cy="625913"/>
            <a:chOff x="2475239" y="7140111"/>
            <a:chExt cx="3478342" cy="125182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F5B76C-D0E2-D0D1-8D31-97DA6533C868}"/>
                </a:ext>
              </a:extLst>
            </p:cNvPr>
            <p:cNvSpPr/>
            <p:nvPr/>
          </p:nvSpPr>
          <p:spPr>
            <a:xfrm>
              <a:off x="2505610" y="7140111"/>
              <a:ext cx="344797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Source Sans Pro" panose="020B0503030403020204" pitchFamily="34" charset="0"/>
                  <a:ea typeface="Roboto Medium" panose="02000000000000000000" pitchFamily="2" charset="0"/>
                  <a:cs typeface="Montserrat" charset="0"/>
                </a:rPr>
                <a:t>Consolidation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EE01FC-4FC6-0B68-96EC-D9F08417F4F4}"/>
                </a:ext>
              </a:extLst>
            </p:cNvPr>
            <p:cNvSpPr txBox="1"/>
            <p:nvPr/>
          </p:nvSpPr>
          <p:spPr>
            <a:xfrm>
              <a:off x="2475239" y="7714828"/>
              <a:ext cx="3478342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5662C0C-74B4-9CF9-2F69-661EBEDF4DA6}"/>
              </a:ext>
            </a:extLst>
          </p:cNvPr>
          <p:cNvSpPr/>
          <p:nvPr/>
        </p:nvSpPr>
        <p:spPr>
          <a:xfrm>
            <a:off x="909141" y="2402395"/>
            <a:ext cx="2333745" cy="3248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Chevron 1">
            <a:extLst>
              <a:ext uri="{FF2B5EF4-FFF2-40B4-BE49-F238E27FC236}">
                <a16:creationId xmlns:a16="http://schemas.microsoft.com/office/drawing/2014/main" id="{D321FE6D-63D3-D9F0-2739-6D1FB22526CA}"/>
              </a:ext>
            </a:extLst>
          </p:cNvPr>
          <p:cNvSpPr/>
          <p:nvPr/>
        </p:nvSpPr>
        <p:spPr>
          <a:xfrm>
            <a:off x="907760" y="1865594"/>
            <a:ext cx="2630328" cy="53680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1" name="Chevron 53">
            <a:extLst>
              <a:ext uri="{FF2B5EF4-FFF2-40B4-BE49-F238E27FC236}">
                <a16:creationId xmlns:a16="http://schemas.microsoft.com/office/drawing/2014/main" id="{90B811E0-8B90-3F7C-3E1F-80B83F145D1F}"/>
              </a:ext>
            </a:extLst>
          </p:cNvPr>
          <p:cNvSpPr/>
          <p:nvPr/>
        </p:nvSpPr>
        <p:spPr>
          <a:xfrm>
            <a:off x="3465427" y="1874738"/>
            <a:ext cx="2630328" cy="53680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2" name="Chevron 58">
            <a:extLst>
              <a:ext uri="{FF2B5EF4-FFF2-40B4-BE49-F238E27FC236}">
                <a16:creationId xmlns:a16="http://schemas.microsoft.com/office/drawing/2014/main" id="{12C4CBAB-1B6D-695F-D45D-51E5637AE96C}"/>
              </a:ext>
            </a:extLst>
          </p:cNvPr>
          <p:cNvSpPr/>
          <p:nvPr/>
        </p:nvSpPr>
        <p:spPr>
          <a:xfrm>
            <a:off x="6023093" y="1865594"/>
            <a:ext cx="2630328" cy="53680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3" name="Chevron 62">
            <a:extLst>
              <a:ext uri="{FF2B5EF4-FFF2-40B4-BE49-F238E27FC236}">
                <a16:creationId xmlns:a16="http://schemas.microsoft.com/office/drawing/2014/main" id="{D40B1829-68BC-CEC1-7928-35E5595F3F72}"/>
              </a:ext>
            </a:extLst>
          </p:cNvPr>
          <p:cNvSpPr/>
          <p:nvPr/>
        </p:nvSpPr>
        <p:spPr>
          <a:xfrm>
            <a:off x="8580760" y="1865594"/>
            <a:ext cx="2630328" cy="53680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4B87BB-BD4B-A647-E892-8C7CB663B314}"/>
              </a:ext>
            </a:extLst>
          </p:cNvPr>
          <p:cNvSpPr/>
          <p:nvPr/>
        </p:nvSpPr>
        <p:spPr>
          <a:xfrm>
            <a:off x="1251923" y="1677558"/>
            <a:ext cx="894586" cy="894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257A2D8-E86F-51E6-C565-D249FE351214}"/>
              </a:ext>
            </a:extLst>
          </p:cNvPr>
          <p:cNvSpPr/>
          <p:nvPr/>
        </p:nvSpPr>
        <p:spPr>
          <a:xfrm>
            <a:off x="3882251" y="1686702"/>
            <a:ext cx="894586" cy="8945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D86E6F-704F-9155-F189-F693EF5D0BA2}"/>
              </a:ext>
            </a:extLst>
          </p:cNvPr>
          <p:cNvSpPr/>
          <p:nvPr/>
        </p:nvSpPr>
        <p:spPr>
          <a:xfrm>
            <a:off x="6439918" y="1686702"/>
            <a:ext cx="894586" cy="8945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5A884DF-453C-E13F-D5B1-ED832E26CAAB}"/>
              </a:ext>
            </a:extLst>
          </p:cNvPr>
          <p:cNvSpPr/>
          <p:nvPr/>
        </p:nvSpPr>
        <p:spPr>
          <a:xfrm>
            <a:off x="8972184" y="1677558"/>
            <a:ext cx="894586" cy="8945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DF2F399-23D6-92F4-1A79-DF755303BC8A}"/>
              </a:ext>
            </a:extLst>
          </p:cNvPr>
          <p:cNvSpPr/>
          <p:nvPr/>
        </p:nvSpPr>
        <p:spPr>
          <a:xfrm>
            <a:off x="1324584" y="1762709"/>
            <a:ext cx="749264" cy="749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E78FC67-61B9-0949-2609-60F478163578}"/>
              </a:ext>
            </a:extLst>
          </p:cNvPr>
          <p:cNvSpPr/>
          <p:nvPr/>
        </p:nvSpPr>
        <p:spPr>
          <a:xfrm>
            <a:off x="3954912" y="1753565"/>
            <a:ext cx="749264" cy="749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2C73FBD-79BC-0BBE-3FF9-2F642C3AB543}"/>
              </a:ext>
            </a:extLst>
          </p:cNvPr>
          <p:cNvSpPr/>
          <p:nvPr/>
        </p:nvSpPr>
        <p:spPr>
          <a:xfrm>
            <a:off x="6512579" y="1753565"/>
            <a:ext cx="749264" cy="749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0F1030-2885-11EF-9F92-09E5961E9A47}"/>
              </a:ext>
            </a:extLst>
          </p:cNvPr>
          <p:cNvSpPr/>
          <p:nvPr/>
        </p:nvSpPr>
        <p:spPr>
          <a:xfrm>
            <a:off x="9040607" y="1751032"/>
            <a:ext cx="749264" cy="749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574BE3-4C16-BE76-E029-5E482B2CC94F}"/>
              </a:ext>
            </a:extLst>
          </p:cNvPr>
          <p:cNvSpPr/>
          <p:nvPr/>
        </p:nvSpPr>
        <p:spPr>
          <a:xfrm>
            <a:off x="1270436" y="1944335"/>
            <a:ext cx="85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7C66B6-D67F-A5F1-BBF7-58F030714DCC}"/>
              </a:ext>
            </a:extLst>
          </p:cNvPr>
          <p:cNvSpPr/>
          <p:nvPr/>
        </p:nvSpPr>
        <p:spPr>
          <a:xfrm>
            <a:off x="3890973" y="1944335"/>
            <a:ext cx="85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85C084-3464-9E12-D1BD-1FBF5D5550F4}"/>
              </a:ext>
            </a:extLst>
          </p:cNvPr>
          <p:cNvSpPr/>
          <p:nvPr/>
        </p:nvSpPr>
        <p:spPr>
          <a:xfrm>
            <a:off x="6433451" y="1944335"/>
            <a:ext cx="85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AF0046-74CA-88E0-4E29-6F093E90737E}"/>
              </a:ext>
            </a:extLst>
          </p:cNvPr>
          <p:cNvSpPr/>
          <p:nvPr/>
        </p:nvSpPr>
        <p:spPr>
          <a:xfrm>
            <a:off x="8990698" y="1944335"/>
            <a:ext cx="85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04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8FB9DA-C281-EA3A-F4E9-6FCCEE8C3A55}"/>
              </a:ext>
            </a:extLst>
          </p:cNvPr>
          <p:cNvGrpSpPr/>
          <p:nvPr/>
        </p:nvGrpSpPr>
        <p:grpSpPr>
          <a:xfrm>
            <a:off x="1353774" y="2872066"/>
            <a:ext cx="1548443" cy="625913"/>
            <a:chOff x="2475239" y="7140111"/>
            <a:chExt cx="3478342" cy="12518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0EAD86-30DA-3C93-6388-016CB659D5CB}"/>
                </a:ext>
              </a:extLst>
            </p:cNvPr>
            <p:cNvSpPr/>
            <p:nvPr/>
          </p:nvSpPr>
          <p:spPr>
            <a:xfrm>
              <a:off x="2505610" y="7140111"/>
              <a:ext cx="3447971" cy="1046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Source Sans Pro" panose="020B0503030403020204" pitchFamily="34" charset="0"/>
                  <a:ea typeface="Roboto Medium" panose="02000000000000000000" pitchFamily="2" charset="0"/>
                  <a:cs typeface="Montserrat" charset="0"/>
                </a:rPr>
                <a:t>Foundational Work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3206DA-0CEB-0316-C38F-10D345FD90E2}"/>
                </a:ext>
              </a:extLst>
            </p:cNvPr>
            <p:cNvSpPr txBox="1"/>
            <p:nvPr/>
          </p:nvSpPr>
          <p:spPr>
            <a:xfrm>
              <a:off x="2475239" y="7714828"/>
              <a:ext cx="3478342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6D8C19C-518B-8190-D38E-6C425D279CE8}"/>
              </a:ext>
            </a:extLst>
          </p:cNvPr>
          <p:cNvSpPr txBox="1"/>
          <p:nvPr/>
        </p:nvSpPr>
        <p:spPr>
          <a:xfrm>
            <a:off x="1005840" y="3465576"/>
            <a:ext cx="2189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/>
                <a:ea typeface="Source Sans Pro"/>
              </a:rPr>
              <a:t>Desk review</a:t>
            </a:r>
          </a:p>
          <a:p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/>
                <a:ea typeface="Source Sans Pro"/>
              </a:rPr>
              <a:t>Establishment of working group</a:t>
            </a:r>
          </a:p>
          <a:p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/>
                <a:ea typeface="Source Sans Pro"/>
              </a:rPr>
              <a:t>Development of representative personas</a:t>
            </a:r>
          </a:p>
          <a:p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/>
                <a:ea typeface="Source Sans Pro"/>
              </a:rPr>
              <a:t>Stakeholder engagement: consultations and focus group discussions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973C42-6A56-56EA-FD41-578F09822B37}"/>
              </a:ext>
            </a:extLst>
          </p:cNvPr>
          <p:cNvSpPr txBox="1"/>
          <p:nvPr/>
        </p:nvSpPr>
        <p:spPr>
          <a:xfrm>
            <a:off x="3583553" y="3466300"/>
            <a:ext cx="212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Formulation of initial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Feedback  on competencies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49BDCB-2185-3083-9C66-5F8F5D71E772}"/>
              </a:ext>
            </a:extLst>
          </p:cNvPr>
          <p:cNvSpPr txBox="1"/>
          <p:nvPr/>
        </p:nvSpPr>
        <p:spPr>
          <a:xfrm>
            <a:off x="6156697" y="3497979"/>
            <a:ext cx="2127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Aligning competencies with foundational models</a:t>
            </a:r>
          </a:p>
          <a:p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/>
                <a:ea typeface="Source Sans Pro"/>
              </a:rPr>
              <a:t>Integration with existing frameworks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Consideration of reporting requirements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586C92-52AF-1BF7-C904-C3809F21EB2F}"/>
              </a:ext>
            </a:extLst>
          </p:cNvPr>
          <p:cNvSpPr txBox="1"/>
          <p:nvPr/>
        </p:nvSpPr>
        <p:spPr>
          <a:xfrm>
            <a:off x="8653421" y="3443115"/>
            <a:ext cx="223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Final review the competency framework</a:t>
            </a:r>
          </a:p>
          <a:p>
            <a:endParaRPr lang="en-US" sz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Light" panose="020F0502020204030203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Light" panose="020F0502020204030203" pitchFamily="34" charset="0"/>
              </a:rPr>
              <a:t>Ensuring alignment with WHO SOPs and guidance for CFs</a:t>
            </a:r>
          </a:p>
        </p:txBody>
      </p:sp>
    </p:spTree>
    <p:extLst>
      <p:ext uri="{BB962C8B-B14F-4D97-AF65-F5344CB8AC3E}">
        <p14:creationId xmlns:p14="http://schemas.microsoft.com/office/powerpoint/2010/main" val="224317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4A805B-6DF4-BB33-A5F3-967B590BA3A2}"/>
              </a:ext>
            </a:extLst>
          </p:cNvPr>
          <p:cNvSpPr/>
          <p:nvPr/>
        </p:nvSpPr>
        <p:spPr>
          <a:xfrm>
            <a:off x="4465713" y="1586061"/>
            <a:ext cx="7676183" cy="3938175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B0BF-D43D-A156-10AC-037ED7C9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18908-C2CE-8483-F829-8089A8430C81}"/>
              </a:ext>
            </a:extLst>
          </p:cNvPr>
          <p:cNvSpPr txBox="1"/>
          <p:nvPr/>
        </p:nvSpPr>
        <p:spPr>
          <a:xfrm>
            <a:off x="457200" y="595978"/>
            <a:ext cx="11277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Structure of the framework</a:t>
            </a:r>
            <a:endParaRPr lang="en-US" sz="3200" dirty="0">
              <a:solidFill>
                <a:srgbClr val="00205C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		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C307-266F-1CF5-BC96-631918A8E222}"/>
              </a:ext>
            </a:extLst>
          </p:cNvPr>
          <p:cNvSpPr txBox="1"/>
          <p:nvPr/>
        </p:nvSpPr>
        <p:spPr>
          <a:xfrm>
            <a:off x="6508376" y="1021976"/>
            <a:ext cx="541360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A458BED-3114-3138-95CF-DB0FC415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3" r="2116"/>
          <a:stretch/>
        </p:blipFill>
        <p:spPr>
          <a:xfrm>
            <a:off x="4782073" y="2269222"/>
            <a:ext cx="3429508" cy="2955634"/>
          </a:xfrm>
          <a:prstGeom prst="rect">
            <a:avLst/>
          </a:prstGeom>
        </p:spPr>
      </p:pic>
      <p:pic>
        <p:nvPicPr>
          <p:cNvPr id="10" name="Picture 9" descr="A screenshot of a white and blue card&#10;&#10;Description automatically generated">
            <a:extLst>
              <a:ext uri="{FF2B5EF4-FFF2-40B4-BE49-F238E27FC236}">
                <a16:creationId xmlns:a16="http://schemas.microsoft.com/office/drawing/2014/main" id="{737357C3-C230-DAA1-22B0-D19859742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19" r="2399"/>
          <a:stretch/>
        </p:blipFill>
        <p:spPr>
          <a:xfrm>
            <a:off x="8479779" y="2269222"/>
            <a:ext cx="3429506" cy="2955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FDC51-EF46-A7B6-A68B-D180408F6F0D}"/>
              </a:ext>
            </a:extLst>
          </p:cNvPr>
          <p:cNvSpPr txBox="1"/>
          <p:nvPr/>
        </p:nvSpPr>
        <p:spPr>
          <a:xfrm>
            <a:off x="8620653" y="1736657"/>
            <a:ext cx="2759242" cy="36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205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Practice activities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92B11-3288-BCAD-8B97-455F4118F243}"/>
              </a:ext>
            </a:extLst>
          </p:cNvPr>
          <p:cNvSpPr txBox="1"/>
          <p:nvPr/>
        </p:nvSpPr>
        <p:spPr>
          <a:xfrm>
            <a:off x="5147538" y="1722066"/>
            <a:ext cx="357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5C"/>
                </a:solidFill>
                <a:latin typeface="Source Sans Pro" panose="020B0503030403020204" pitchFamily="34" charset="0"/>
                <a:cs typeface="+mj-cs"/>
              </a:rPr>
              <a:t>Behavioural competencies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5E916-5358-1741-EC07-8CD6D8B43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75" y="2229475"/>
            <a:ext cx="4265338" cy="3035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4BA487-AC4D-38B1-C635-6655F5C3C354}"/>
              </a:ext>
            </a:extLst>
          </p:cNvPr>
          <p:cNvSpPr txBox="1"/>
          <p:nvPr/>
        </p:nvSpPr>
        <p:spPr>
          <a:xfrm>
            <a:off x="250479" y="1770321"/>
            <a:ext cx="357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5C"/>
                </a:solidFill>
                <a:latin typeface="Source Sans Pro" panose="020B0503030403020204" pitchFamily="34" charset="0"/>
                <a:cs typeface="+mj-cs"/>
              </a:rPr>
              <a:t>Foundational model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5E60C-4C3D-44B7-9D52-B43D2CC009C2}"/>
              </a:ext>
            </a:extLst>
          </p:cNvPr>
          <p:cNvSpPr txBox="1"/>
          <p:nvPr/>
        </p:nvSpPr>
        <p:spPr>
          <a:xfrm>
            <a:off x="250479" y="5264600"/>
            <a:ext cx="3378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Ref. 2022 WHO Global Competency and Outcomes Framework for Universal Health Coverage</a:t>
            </a:r>
          </a:p>
        </p:txBody>
      </p:sp>
    </p:spTree>
    <p:extLst>
      <p:ext uri="{BB962C8B-B14F-4D97-AF65-F5344CB8AC3E}">
        <p14:creationId xmlns:p14="http://schemas.microsoft.com/office/powerpoint/2010/main" val="29981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A905-8188-DE79-DFA9-856B6B4B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5C307-266F-1CF5-BC96-631918A8E222}"/>
              </a:ext>
            </a:extLst>
          </p:cNvPr>
          <p:cNvSpPr txBox="1"/>
          <p:nvPr/>
        </p:nvSpPr>
        <p:spPr>
          <a:xfrm>
            <a:off x="6508376" y="1021976"/>
            <a:ext cx="541360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2EA3E8F5-0CBB-B3A0-FBBE-4088DDF0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4203033"/>
            <a:ext cx="2079744" cy="2515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ADB0A4-D413-7B08-BD0F-EE53D2440F6F}"/>
              </a:ext>
            </a:extLst>
          </p:cNvPr>
          <p:cNvSpPr txBox="1"/>
          <p:nvPr/>
        </p:nvSpPr>
        <p:spPr>
          <a:xfrm>
            <a:off x="322172" y="515883"/>
            <a:ext cx="11412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/>
                </a:solidFill>
              </a:rPr>
              <a:t>Key </a:t>
            </a:r>
            <a:r>
              <a:rPr lang="en-US" sz="2800" b="1" dirty="0" err="1">
                <a:solidFill>
                  <a:schemeClr val="tx2"/>
                </a:solidFill>
              </a:rPr>
              <a:t>behaviours</a:t>
            </a:r>
            <a:r>
              <a:rPr lang="en-US" sz="2800" b="1" dirty="0">
                <a:solidFill>
                  <a:schemeClr val="tx2"/>
                </a:solidFill>
              </a:rPr>
              <a:t>, practice activities and tasks across emergency cycle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7" name="Picture 6" descr="A diagram of a business process&#10;&#10;AI-generated content may be incorrect.">
            <a:extLst>
              <a:ext uri="{FF2B5EF4-FFF2-40B4-BE49-F238E27FC236}">
                <a16:creationId xmlns:a16="http://schemas.microsoft.com/office/drawing/2014/main" id="{001D70B5-AA91-0758-A73D-590F0A751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8" y="1126572"/>
            <a:ext cx="5413606" cy="5591728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A50ECE89-0387-7CCD-52D6-6DB6490FF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162" y="1150934"/>
            <a:ext cx="5094347" cy="55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6" id="{1BDC1073-AB81-8147-89C3-A79EC2A6301F}" vid="{9D092595-E6B8-C345-B470-402B85CA4A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a4242-da51-4b1d-bad4-07d006b730d3">
      <Terms xmlns="http://schemas.microsoft.com/office/infopath/2007/PartnerControls"/>
    </lcf76f155ced4ddcb4097134ff3c332f>
    <TaxCatchAll xmlns="bd879b36-96f5-4c4e-979a-9eb1cd7125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89C59ADE53C49B45E3B489436BC07" ma:contentTypeVersion="18" ma:contentTypeDescription="Create a new document." ma:contentTypeScope="" ma:versionID="382e376d3ad2ebe9b60d661cacafeaa7">
  <xsd:schema xmlns:xsd="http://www.w3.org/2001/XMLSchema" xmlns:xs="http://www.w3.org/2001/XMLSchema" xmlns:p="http://schemas.microsoft.com/office/2006/metadata/properties" xmlns:ns2="f94a4242-da51-4b1d-bad4-07d006b730d3" xmlns:ns3="bd879b36-96f5-4c4e-979a-9eb1cd712529" targetNamespace="http://schemas.microsoft.com/office/2006/metadata/properties" ma:root="true" ma:fieldsID="c1ea21926a0006b5083e04c32c0cebda" ns2:_="" ns3:_="">
    <xsd:import namespace="f94a4242-da51-4b1d-bad4-07d006b730d3"/>
    <xsd:import namespace="bd879b36-96f5-4c4e-979a-9eb1cd71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4242-da51-4b1d-bad4-07d006b73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79b36-96f5-4c4e-979a-9eb1cd7125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2edfb5-6ab5-4a67-b8c8-74eaf5c36299}" ma:internalName="TaxCatchAll" ma:showField="CatchAllData" ma:web="bd879b36-96f5-4c4e-979a-9eb1cd71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F7E4A7-9A29-49D9-94A0-582A2F0E3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E2AB3-C669-4201-9413-E1C28B70F0AB}">
  <ds:schemaRefs>
    <ds:schemaRef ds:uri="http://purl.org/dc/elements/1.1/"/>
    <ds:schemaRef ds:uri="http://schemas.microsoft.com/office/2006/metadata/properties"/>
    <ds:schemaRef ds:uri="b93646ff-9952-44f9-99a9-6a5f6c68aee1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bd884ecf-96bc-45e3-899b-9c84c5f3998a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4E337A5-F631-4104-8996-8FC544DFFE93}"/>
</file>

<file path=docProps/app.xml><?xml version="1.0" encoding="utf-8"?>
<Properties xmlns="http://schemas.openxmlformats.org/officeDocument/2006/extended-properties" xmlns:vt="http://schemas.openxmlformats.org/officeDocument/2006/docPropsVTypes">
  <TotalTime>24255</TotalTime>
  <Words>662</Words>
  <Application>Microsoft Office PowerPoint</Application>
  <PresentationFormat>Widescreen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Arial Narrow</vt:lpstr>
      <vt:lpstr>Calibri</vt:lpstr>
      <vt:lpstr>Helvetica</vt:lpstr>
      <vt:lpstr>Lato Light</vt:lpstr>
      <vt:lpstr>MyriadPro</vt:lpstr>
      <vt:lpstr>Poppins SemiBold</vt:lpstr>
      <vt:lpstr>Source Sans Pro</vt:lpstr>
      <vt:lpstr>SourceSansPro</vt:lpstr>
      <vt:lpstr>Office Theme</vt:lpstr>
      <vt:lpstr> WHO competency framework, risk communication and community engagement  For stronger and more inclusive health emergency programmes   </vt:lpstr>
      <vt:lpstr>PowerPoint Presentation</vt:lpstr>
      <vt:lpstr> </vt:lpstr>
      <vt:lpstr> </vt:lpstr>
      <vt:lpstr> </vt:lpstr>
      <vt:lpstr> </vt:lpstr>
      <vt:lpstr>How was the RCCE framework developed?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MORAN, Thomas</dc:creator>
  <cp:lastModifiedBy>MORAN, Thomas</cp:lastModifiedBy>
  <cp:revision>59</cp:revision>
  <cp:lastPrinted>2025-10-13T14:18:11Z</cp:lastPrinted>
  <dcterms:created xsi:type="dcterms:W3CDTF">2025-09-05T08:10:14Z</dcterms:created>
  <dcterms:modified xsi:type="dcterms:W3CDTF">2025-10-13T14:18:36Z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ContentTypeId">
    <vt:lpwstr>0x010100C4389C59ADE53C49B45E3B489436BC07</vt:lpwstr>
  </property>
</Properties>
</file>