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4"/>
  </p:sldMasterIdLst>
  <p:notesMasterIdLst>
    <p:notesMasterId r:id="rId23"/>
  </p:notesMasterIdLst>
  <p:sldIdLst>
    <p:sldId id="330" r:id="rId5"/>
    <p:sldId id="2147479974" r:id="rId6"/>
    <p:sldId id="2147479913" r:id="rId7"/>
    <p:sldId id="2141410695" r:id="rId8"/>
    <p:sldId id="2147479971" r:id="rId9"/>
    <p:sldId id="2147479972" r:id="rId10"/>
    <p:sldId id="2141410697" r:id="rId11"/>
    <p:sldId id="2147479973" r:id="rId12"/>
    <p:sldId id="365" r:id="rId13"/>
    <p:sldId id="2147479983" r:id="rId14"/>
    <p:sldId id="2147479984" r:id="rId15"/>
    <p:sldId id="2147479976" r:id="rId16"/>
    <p:sldId id="2147479979" r:id="rId17"/>
    <p:sldId id="359" r:id="rId18"/>
    <p:sldId id="2147479977" r:id="rId19"/>
    <p:sldId id="2147479985" r:id="rId20"/>
    <p:sldId id="2147479981" r:id="rId21"/>
    <p:sldId id="358" r:id="rId22"/>
  </p:sldIdLst>
  <p:sldSz cx="12192000" cy="6858000"/>
  <p:notesSz cx="6858000" cy="9144000"/>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796F338-7DBC-4345-982B-91A014AF5371}">
          <p14:sldIdLst>
            <p14:sldId id="330"/>
            <p14:sldId id="2147479974"/>
          </p14:sldIdLst>
        </p14:section>
        <p14:section name="Ioana - Setting the scene" id="{23EABE35-A0AA-4D6D-9F14-26960F2F49E8}">
          <p14:sldIdLst>
            <p14:sldId id="2147479913"/>
            <p14:sldId id="2141410695"/>
          </p14:sldIdLst>
        </p14:section>
        <p14:section name="Shoshanna - vaccination" id="{EDADFA79-4464-43CA-AA52-2E944CFECA62}">
          <p14:sldIdLst>
            <p14:sldId id="2147479971"/>
            <p14:sldId id="2147479972"/>
            <p14:sldId id="2141410697"/>
            <p14:sldId id="2147479973"/>
            <p14:sldId id="365"/>
          </p14:sldIdLst>
        </p14:section>
        <p14:section name="Wenqing- VCM" id="{0AEC437A-F652-4B00-A636-DA45D1CABB52}">
          <p14:sldIdLst>
            <p14:sldId id="2147479983"/>
            <p14:sldId id="2147479984"/>
          </p14:sldIdLst>
        </p14:section>
        <p14:section name="Panel" id="{8505CB12-EEFA-44B8-B0EF-5836BB91F66C}">
          <p14:sldIdLst>
            <p14:sldId id="2147479976"/>
            <p14:sldId id="2147479979"/>
            <p14:sldId id="359"/>
            <p14:sldId id="2147479977"/>
            <p14:sldId id="2147479985"/>
          </p14:sldIdLst>
        </p14:section>
        <p14:section name="Q&amp;A" id="{1695A33F-3D75-4477-9C3A-B8FD682B9018}">
          <p14:sldIdLst>
            <p14:sldId id="2147479981"/>
            <p14:sldId id="358"/>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3E6E26-06FF-6C5C-DA31-0C3F495A407F}" name="ALSAWALHA, Lora" initials="" userId="S::alsawalhal@who.int::e4175019-8a6c-462c-b36a-1a390a49123e" providerId="AD"/>
  <p188:author id="{7C08643A-87F1-B59A-41FC-3018AFEC5096}" name="Joseph Bresee" initials="JB" userId="S::jbresee_taskforce.org#ext#@worldhealthorg.onmicrosoft.com::885a0ead-94bd-46de-871c-7ee9e117e885" providerId="AD"/>
  <p188:author id="{97279555-9A5E-B53C-681F-0A27ADE8E7B9}" name="EMMANUEL NJAMBE, Tondo Opute" initials="EO" userId="S::emmanuelt@who.int::40b1bd7e-1830-4d59-b0b6-b6d3e50ad2d8" providerId="AD"/>
  <p188:author id="{5EADF586-393E-DEDE-44E3-2F94F8C6ADCF}" name="acmoen9" initials="ac" userId="S::acmoen9_gmail.com#ext#@worldhealthorg.onmicrosoft.com::d54ce39e-b5d9-449f-9597-57c2e8efd14c" providerId="AD"/>
  <p188:author id="{D61243DF-85B3-6854-D546-DB329EB47FC3}" name="GOLDIN, Shoshanna" initials="GS" userId="S::goldins@who.int::f0edda84-593e-4b91-92ee-16e23de29c3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OLDIN, Shoshanna" initials="GS" lastIdx="2" clrIdx="0">
    <p:extLst>
      <p:ext uri="{19B8F6BF-5375-455C-9EA6-DF929625EA0E}">
        <p15:presenceInfo xmlns:p15="http://schemas.microsoft.com/office/powerpoint/2012/main" userId="S::goldins@who.int::f0edda84-593e-4b91-92ee-16e23de29c3f" providerId="AD"/>
      </p:ext>
    </p:extLst>
  </p:cmAuthor>
  <p:cmAuthor id="2" name="NGUYEN, Phuong Nam" initials="NPN" lastIdx="1" clrIdx="1">
    <p:extLst>
      <p:ext uri="{19B8F6BF-5375-455C-9EA6-DF929625EA0E}">
        <p15:presenceInfo xmlns:p15="http://schemas.microsoft.com/office/powerpoint/2012/main" userId="S::nguyenp@who.int::43aa7f28-0df4-44bd-91ba-36732099093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F5D9"/>
    <a:srgbClr val="F0D1E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6CCF5C-9529-A238-A2E7-E171231A22C5}" v="1" dt="2025-09-30T14:09:38.571"/>
    <p1510:client id="{38025761-141E-4C4B-8D3A-E8CB4A4C5F2F}" v="5" dt="2025-10-01T08:59:39.577"/>
    <p1510:client id="{CF4F5268-1BCB-44CD-99E1-DA5870909004}" v="2" dt="2025-09-30T14:05:50.338"/>
    <p1510:client id="{DDE3D064-9098-DC96-BA52-F540970280D7}" v="26" dt="2025-10-01T08:06:17.1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4" d="100"/>
          <a:sy n="64" d="100"/>
        </p:scale>
        <p:origin x="9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AA5522-0989-AD4C-B09D-A9ABB54358EE}" type="datetimeFigureOut">
              <a:rPr lang="en-US" smtClean="0"/>
              <a:t>10/1/2025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ADD44E-85DB-9D49-8426-94D2455DA83E}" type="slidenum">
              <a:rPr lang="en-US" smtClean="0"/>
              <a:t>‹#›</a:t>
            </a:fld>
            <a:endParaRPr lang="en-US"/>
          </a:p>
        </p:txBody>
      </p:sp>
    </p:spTree>
    <p:extLst>
      <p:ext uri="{BB962C8B-B14F-4D97-AF65-F5344CB8AC3E}">
        <p14:creationId xmlns:p14="http://schemas.microsoft.com/office/powerpoint/2010/main" val="4342813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992BE1-252A-0A47-95EA-3DD98C17F8C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72417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WHO launched the Global Influenza Strategy for 2019-2030 in March 2019. The vision for 2030 is “attainment of the highest possible influenza prevention, control and preparedness to safeguard the health of all people.” The strategy has two high-level outcomes (better global tools and stronger country capacities) supported by 4 strategic objectives.</a:t>
            </a:r>
          </a:p>
          <a:p>
            <a:endParaRPr lang="en-US"/>
          </a:p>
          <a:p>
            <a:r>
              <a:rPr lang="en-US"/>
              <a:t>The strategy aligns with WHO’s 13</a:t>
            </a:r>
            <a:r>
              <a:rPr lang="en-US" baseline="30000"/>
              <a:t>th</a:t>
            </a:r>
            <a:r>
              <a:rPr lang="en-US"/>
              <a:t> general </a:t>
            </a:r>
            <a:r>
              <a:rPr lang="en-US" err="1"/>
              <a:t>programme</a:t>
            </a:r>
            <a:r>
              <a:rPr lang="en-US"/>
              <a:t> of work and the Sustainable Development Goals for 2030.</a:t>
            </a:r>
            <a:endParaRPr lang="en-GB"/>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419D39-1A7E-5D44-8910-0AB4DD2CE04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31620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2.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flip="none" rotWithShape="1">
          <a:gsLst>
            <a:gs pos="0">
              <a:schemeClr val="tx1">
                <a:lumMod val="65000"/>
                <a:lumOff val="35000"/>
              </a:schemeClr>
            </a:gs>
            <a:gs pos="100000">
              <a:schemeClr val="tx1">
                <a:lumMod val="75000"/>
                <a:lumOff val="2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181860" y="1983347"/>
            <a:ext cx="5268778" cy="905910"/>
          </a:xfrm>
        </p:spPr>
        <p:txBody>
          <a:bodyPr anchor="b">
            <a:normAutofit/>
          </a:bodyPr>
          <a:lstStyle>
            <a:lvl1pPr algn="l">
              <a:lnSpc>
                <a:spcPts val="4678"/>
              </a:lnSpc>
              <a:defRPr sz="3939" b="1" i="0" cap="none"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a:t>
            </a:r>
          </a:p>
        </p:txBody>
      </p:sp>
      <p:sp>
        <p:nvSpPr>
          <p:cNvPr id="3" name="Subtitle 2"/>
          <p:cNvSpPr>
            <a:spLocks noGrp="1"/>
          </p:cNvSpPr>
          <p:nvPr>
            <p:ph type="subTitle" idx="1"/>
          </p:nvPr>
        </p:nvSpPr>
        <p:spPr>
          <a:xfrm>
            <a:off x="6181860" y="2976755"/>
            <a:ext cx="5268778" cy="1054331"/>
          </a:xfrm>
        </p:spPr>
        <p:txBody>
          <a:bodyPr>
            <a:normAutofit/>
          </a:bodyPr>
          <a:lstStyle>
            <a:lvl1pPr marL="0" indent="0" algn="l">
              <a:buNone/>
              <a:defRPr sz="2215">
                <a:solidFill>
                  <a:schemeClr val="bg1"/>
                </a:solidFill>
              </a:defRPr>
            </a:lvl1pPr>
            <a:lvl2pPr marL="562735" indent="0" algn="ctr">
              <a:buNone/>
              <a:defRPr sz="2462"/>
            </a:lvl2pPr>
            <a:lvl3pPr marL="1125472" indent="0" algn="ctr">
              <a:buNone/>
              <a:defRPr sz="2217"/>
            </a:lvl3pPr>
            <a:lvl4pPr marL="1688207" indent="0" algn="ctr">
              <a:buNone/>
              <a:defRPr sz="1969"/>
            </a:lvl4pPr>
            <a:lvl5pPr marL="2250944" indent="0" algn="ctr">
              <a:buNone/>
              <a:defRPr sz="1969"/>
            </a:lvl5pPr>
            <a:lvl6pPr marL="2813679" indent="0" algn="ctr">
              <a:buNone/>
              <a:defRPr sz="1969"/>
            </a:lvl6pPr>
            <a:lvl7pPr marL="3376415" indent="0" algn="ctr">
              <a:buNone/>
              <a:defRPr sz="1969"/>
            </a:lvl7pPr>
            <a:lvl8pPr marL="3939151" indent="0" algn="ctr">
              <a:buNone/>
              <a:defRPr sz="1969"/>
            </a:lvl8pPr>
            <a:lvl9pPr marL="4501886" indent="0" algn="ctr">
              <a:buNone/>
              <a:defRPr sz="1969"/>
            </a:lvl9pPr>
          </a:lstStyle>
          <a:p>
            <a:r>
              <a:rPr lang="en-US"/>
              <a:t>Click to edit Master subtitle style</a:t>
            </a:r>
          </a:p>
        </p:txBody>
      </p:sp>
      <p:pic>
        <p:nvPicPr>
          <p:cNvPr id="6" name="Picture 5" descr="A picture containing invertebrate, coelenterate&#10;&#10;Description automatically generated">
            <a:extLst>
              <a:ext uri="{FF2B5EF4-FFF2-40B4-BE49-F238E27FC236}">
                <a16:creationId xmlns:a16="http://schemas.microsoft.com/office/drawing/2014/main" id="{95E89FB5-2620-AD46-A2A4-80111513A5F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4586513" cy="6858000"/>
          </a:xfrm>
          <a:prstGeom prst="rect">
            <a:avLst/>
          </a:prstGeom>
        </p:spPr>
      </p:pic>
    </p:spTree>
    <p:extLst>
      <p:ext uri="{BB962C8B-B14F-4D97-AF65-F5344CB8AC3E}">
        <p14:creationId xmlns:p14="http://schemas.microsoft.com/office/powerpoint/2010/main" val="2664171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ck cover">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2" y="0"/>
            <a:ext cx="12191999" cy="6858000"/>
          </a:xfrm>
          <a:prstGeom prst="rect">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7"/>
          </a:p>
        </p:txBody>
      </p:sp>
      <p:pic>
        <p:nvPicPr>
          <p:cNvPr id="3" name="Picture 2" descr="A picture containing drawing&#10;&#10;Description automatically generated">
            <a:extLst>
              <a:ext uri="{FF2B5EF4-FFF2-40B4-BE49-F238E27FC236}">
                <a16:creationId xmlns:a16="http://schemas.microsoft.com/office/drawing/2014/main" id="{6BA34BBB-BE56-FB4D-AEA1-26E892980B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881352" y="5661239"/>
            <a:ext cx="2907895" cy="885882"/>
          </a:xfrm>
          <a:prstGeom prst="rect">
            <a:avLst/>
          </a:prstGeom>
        </p:spPr>
      </p:pic>
      <p:pic>
        <p:nvPicPr>
          <p:cNvPr id="9" name="Picture 8">
            <a:extLst>
              <a:ext uri="{FF2B5EF4-FFF2-40B4-BE49-F238E27FC236}">
                <a16:creationId xmlns:a16="http://schemas.microsoft.com/office/drawing/2014/main" id="{3D36A92B-D1BB-4A45-8C6B-FF09C0C0D5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02753" y="4908390"/>
            <a:ext cx="1835702" cy="1835702"/>
          </a:xfrm>
          <a:prstGeom prst="rect">
            <a:avLst/>
          </a:prstGeom>
        </p:spPr>
      </p:pic>
    </p:spTree>
    <p:extLst>
      <p:ext uri="{BB962C8B-B14F-4D97-AF65-F5344CB8AC3E}">
        <p14:creationId xmlns:p14="http://schemas.microsoft.com/office/powerpoint/2010/main" val="612993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2" y="0"/>
            <a:ext cx="12191999" cy="6858000"/>
          </a:xfrm>
          <a:prstGeom prst="rect">
            <a:avLst/>
          </a:prstGeom>
          <a:gradFill flip="none" rotWithShape="1">
            <a:gsLst>
              <a:gs pos="0">
                <a:schemeClr val="tx1">
                  <a:lumMod val="50000"/>
                  <a:lumOff val="50000"/>
                  <a:shade val="30000"/>
                  <a:satMod val="115000"/>
                </a:schemeClr>
              </a:gs>
              <a:gs pos="50000">
                <a:schemeClr val="tx1">
                  <a:lumMod val="50000"/>
                  <a:lumOff val="50000"/>
                  <a:shade val="67500"/>
                  <a:satMod val="115000"/>
                </a:schemeClr>
              </a:gs>
              <a:gs pos="100000">
                <a:schemeClr val="tx1">
                  <a:lumMod val="50000"/>
                  <a:lumOff val="50000"/>
                  <a:shade val="100000"/>
                  <a:satMod val="1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7"/>
          </a:p>
        </p:txBody>
      </p:sp>
      <p:pic>
        <p:nvPicPr>
          <p:cNvPr id="3" name="Picture 2" descr="A picture containing drawing&#10;&#10;Description automatically generated">
            <a:extLst>
              <a:ext uri="{FF2B5EF4-FFF2-40B4-BE49-F238E27FC236}">
                <a16:creationId xmlns:a16="http://schemas.microsoft.com/office/drawing/2014/main" id="{6BA34BBB-BE56-FB4D-AEA1-26E892980B1D}"/>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642052" y="5846065"/>
            <a:ext cx="2907895" cy="885882"/>
          </a:xfrm>
          <a:prstGeom prst="rect">
            <a:avLst/>
          </a:prstGeom>
        </p:spPr>
      </p:pic>
      <p:pic>
        <p:nvPicPr>
          <p:cNvPr id="5" name="Picture 9" descr="cover_handsCircle.jpg">
            <a:extLst>
              <a:ext uri="{FF2B5EF4-FFF2-40B4-BE49-F238E27FC236}">
                <a16:creationId xmlns:a16="http://schemas.microsoft.com/office/drawing/2014/main" id="{923AD9E2-3D54-AC4F-AB2D-9E990F1E9AC8}"/>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8637425" y="2096234"/>
            <a:ext cx="1825030" cy="2035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a:extLst>
              <a:ext uri="{FF2B5EF4-FFF2-40B4-BE49-F238E27FC236}">
                <a16:creationId xmlns:a16="http://schemas.microsoft.com/office/drawing/2014/main" id="{01C8D99D-7BDF-D042-A898-C3309F3D279C}"/>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4824685" y="1717724"/>
            <a:ext cx="2542630" cy="2542630"/>
          </a:xfrm>
          <a:prstGeom prst="rect">
            <a:avLst/>
          </a:prstGeom>
        </p:spPr>
      </p:pic>
      <p:pic>
        <p:nvPicPr>
          <p:cNvPr id="4" name="Picture 3" descr="A close up of a sign&#10;&#10;Description automatically generated">
            <a:extLst>
              <a:ext uri="{FF2B5EF4-FFF2-40B4-BE49-F238E27FC236}">
                <a16:creationId xmlns:a16="http://schemas.microsoft.com/office/drawing/2014/main" id="{29727CEF-92DB-0F43-9AEE-558EA03F0FF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50909" y="2227341"/>
            <a:ext cx="3546316" cy="1773158"/>
          </a:xfrm>
          <a:prstGeom prst="rect">
            <a:avLst/>
          </a:prstGeom>
        </p:spPr>
      </p:pic>
    </p:spTree>
    <p:extLst>
      <p:ext uri="{BB962C8B-B14F-4D97-AF65-F5344CB8AC3E}">
        <p14:creationId xmlns:p14="http://schemas.microsoft.com/office/powerpoint/2010/main" val="2367172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sz="4267">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sz="half" idx="1"/>
          </p:nvPr>
        </p:nvSpPr>
        <p:spPr>
          <a:xfrm>
            <a:off x="609600" y="932724"/>
            <a:ext cx="5384800" cy="5193440"/>
          </a:xfrm>
        </p:spPr>
        <p:txBody>
          <a:bodyPr/>
          <a:lstStyle>
            <a:lvl1pPr>
              <a:defRPr sz="3733">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Narrow" panose="020B0606020202030204" pitchFamily="34" charset="0"/>
                <a:cs typeface="Arial" panose="020B0604020202020204" pitchFamily="34" charset="0"/>
              </a:defRPr>
            </a:lvl4pPr>
            <a:lvl5pPr>
              <a:defRPr sz="1867">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932724"/>
            <a:ext cx="5384800" cy="5193440"/>
          </a:xfrm>
        </p:spPr>
        <p:txBody>
          <a:bodyPr/>
          <a:lstStyle>
            <a:lvl1pPr>
              <a:defRPr sz="3733">
                <a:latin typeface="Arial" panose="020B0604020202020204" pitchFamily="34" charset="0"/>
                <a:cs typeface="Arial" panose="020B0604020202020204" pitchFamily="34" charset="0"/>
              </a:defRPr>
            </a:lvl1pPr>
            <a:lvl2pPr>
              <a:defRPr sz="3200">
                <a:latin typeface="Arial" panose="020B0604020202020204" pitchFamily="34" charset="0"/>
                <a:cs typeface="Arial" panose="020B0604020202020204" pitchFamily="34" charset="0"/>
              </a:defRPr>
            </a:lvl2pPr>
            <a:lvl3pPr>
              <a:defRPr sz="2667">
                <a:latin typeface="Arial" panose="020B0604020202020204" pitchFamily="34" charset="0"/>
                <a:cs typeface="Arial" panose="020B0604020202020204" pitchFamily="34" charset="0"/>
              </a:defRPr>
            </a:lvl3pPr>
            <a:lvl4pPr>
              <a:defRPr sz="2400">
                <a:latin typeface="Arial Narrow" panose="020B0606020202030204" pitchFamily="34" charset="0"/>
                <a:cs typeface="Arial" panose="020B0604020202020204" pitchFamily="34" charset="0"/>
              </a:defRPr>
            </a:lvl4pPr>
            <a:lvl5pPr>
              <a:defRPr sz="1867">
                <a:latin typeface="Arial" panose="020B0604020202020204" pitchFamily="34" charset="0"/>
                <a:cs typeface="Arial" panose="020B0604020202020204" pitchFamily="34" charset="0"/>
              </a:defRPr>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299A709-9594-49A0-A885-C9C0A1B31C45}" type="datetimeFigureOut">
              <a:rPr lang="en-US" smtClean="0"/>
              <a:t>10/1/2025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EABA67-0ADB-4437-BFFD-B86326C0612D}" type="slidenum">
              <a:rPr lang="en-US" smtClean="0"/>
              <a:t>‹#›</a:t>
            </a:fld>
            <a:endParaRPr lang="en-US"/>
          </a:p>
        </p:txBody>
      </p:sp>
    </p:spTree>
    <p:extLst>
      <p:ext uri="{BB962C8B-B14F-4D97-AF65-F5344CB8AC3E}">
        <p14:creationId xmlns:p14="http://schemas.microsoft.com/office/powerpoint/2010/main" val="13944266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7905B45-F22E-4D99-7C3E-3593F7A7B412}"/>
              </a:ext>
            </a:extLst>
          </p:cNvPr>
          <p:cNvSpPr>
            <a:spLocks noGrp="1"/>
          </p:cNvSpPr>
          <p:nvPr>
            <p:ph type="ftr" sz="quarter" idx="10"/>
          </p:nvPr>
        </p:nvSpPr>
        <p:spPr/>
        <p:txBody>
          <a:bodyPr/>
          <a:lstStyle/>
          <a:p>
            <a:r>
              <a:rPr lang="en-US"/>
              <a:t>© 2019 WHO</a:t>
            </a:r>
          </a:p>
        </p:txBody>
      </p:sp>
      <p:sp>
        <p:nvSpPr>
          <p:cNvPr id="3" name="Slide Number Placeholder 2">
            <a:extLst>
              <a:ext uri="{FF2B5EF4-FFF2-40B4-BE49-F238E27FC236}">
                <a16:creationId xmlns:a16="http://schemas.microsoft.com/office/drawing/2014/main" id="{B2A4E018-837A-FD7F-F645-78EA0C1C56E3}"/>
              </a:ext>
            </a:extLst>
          </p:cNvPr>
          <p:cNvSpPr>
            <a:spLocks noGrp="1"/>
          </p:cNvSpPr>
          <p:nvPr>
            <p:ph type="sldNum" sz="quarter" idx="11"/>
          </p:nvPr>
        </p:nvSpPr>
        <p:spPr/>
        <p:txBody>
          <a:bodyPr/>
          <a:lstStyle/>
          <a:p>
            <a:fld id="{6D22F896-40B5-4ADD-8801-0D06FADFA095}" type="slidenum">
              <a:rPr lang="en-US" smtClean="0"/>
              <a:pPr/>
              <a:t>‹#›</a:t>
            </a:fld>
            <a:endParaRPr lang="en-US"/>
          </a:p>
        </p:txBody>
      </p:sp>
    </p:spTree>
    <p:extLst>
      <p:ext uri="{BB962C8B-B14F-4D97-AF65-F5344CB8AC3E}">
        <p14:creationId xmlns:p14="http://schemas.microsoft.com/office/powerpoint/2010/main" val="6944141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3776" y="432774"/>
            <a:ext cx="10364450" cy="873952"/>
          </a:xfrm>
          <a:noFill/>
          <a:ln>
            <a:noFill/>
          </a:ln>
        </p:spPr>
        <p:txBody>
          <a:bodyPr>
            <a:normAutofit/>
          </a:bodyPr>
          <a:lstStyle>
            <a:lvl1pPr algn="l">
              <a:defRPr sz="3446" b="1" i="0" cap="none" spc="-123" baseline="0">
                <a:solidFill>
                  <a:srgbClr val="636DA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quarter" idx="13" hasCustomPrompt="1"/>
          </p:nvPr>
        </p:nvSpPr>
        <p:spPr>
          <a:xfrm>
            <a:off x="913774" y="1408669"/>
            <a:ext cx="10363826" cy="4396916"/>
          </a:xfrm>
        </p:spPr>
        <p:txBody>
          <a:bodyPr/>
          <a:lstStyle>
            <a:lvl1pPr marL="281368" indent="-281368">
              <a:lnSpc>
                <a:spcPct val="100000"/>
              </a:lnSpc>
              <a:buClr>
                <a:srgbClr val="626DA6"/>
              </a:buClr>
              <a:buFont typeface="Arial" panose="020B0604020202020204" pitchFamily="34" charset="0"/>
              <a:buChar char="•"/>
              <a:defRPr sz="2462" b="1" cap="none">
                <a:latin typeface="+mj-lt"/>
              </a:defRPr>
            </a:lvl1pPr>
            <a:lvl2pPr marL="844105" indent="-281368">
              <a:lnSpc>
                <a:spcPct val="100000"/>
              </a:lnSpc>
              <a:buClr>
                <a:srgbClr val="636DA6"/>
              </a:buClr>
              <a:buSzPct val="65000"/>
              <a:buFont typeface="Courier New" panose="02070309020205020404" pitchFamily="49" charset="0"/>
              <a:buChar char="o"/>
              <a:defRPr sz="2215" cap="none">
                <a:solidFill>
                  <a:schemeClr val="tx1">
                    <a:lumMod val="65000"/>
                    <a:lumOff val="35000"/>
                  </a:schemeClr>
                </a:solidFill>
              </a:defRPr>
            </a:lvl2pPr>
            <a:lvl3pPr marL="1477173" indent="-351701">
              <a:lnSpc>
                <a:spcPct val="100000"/>
              </a:lnSpc>
              <a:buClr>
                <a:srgbClr val="636DA6"/>
              </a:buClr>
              <a:buSzPct val="80000"/>
              <a:buFont typeface="LucidaGrande" panose="020B0600040502020204" pitchFamily="34" charset="0"/>
              <a:buChar char="-"/>
              <a:defRPr sz="1723" cap="none"/>
            </a:lvl3pPr>
            <a:lvl4pPr>
              <a:defRPr sz="1477" cap="none"/>
            </a:lvl4pPr>
            <a:lvl5pPr>
              <a:defRPr sz="1231" cap="none"/>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10980573" y="6485213"/>
            <a:ext cx="764215" cy="250830"/>
          </a:xfrm>
        </p:spPr>
        <p:txBody>
          <a:bodyPr/>
          <a:lstStyle>
            <a:lvl1pPr>
              <a:defRPr sz="1477">
                <a:solidFill>
                  <a:schemeClr val="bg1">
                    <a:lumMod val="85000"/>
                  </a:schemeClr>
                </a:solidFill>
              </a:defRPr>
            </a:lvl1pPr>
          </a:lstStyle>
          <a:p>
            <a:fld id="{6D22F896-40B5-4ADD-8801-0D06FADFA095}" type="slidenum">
              <a:rPr lang="en-US" smtClean="0"/>
              <a:pPr/>
              <a:t>‹#›</a:t>
            </a:fld>
            <a:endParaRPr lang="en-US"/>
          </a:p>
        </p:txBody>
      </p:sp>
      <p:cxnSp>
        <p:nvCxnSpPr>
          <p:cNvPr id="8" name="Straight Connector 7"/>
          <p:cNvCxnSpPr/>
          <p:nvPr userDrawn="1"/>
        </p:nvCxnSpPr>
        <p:spPr>
          <a:xfrm>
            <a:off x="913775" y="1258438"/>
            <a:ext cx="103644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picture containing drawing&#10;&#10;Description automatically generated">
            <a:extLst>
              <a:ext uri="{FF2B5EF4-FFF2-40B4-BE49-F238E27FC236}">
                <a16:creationId xmlns:a16="http://schemas.microsoft.com/office/drawing/2014/main" id="{701E337F-3EE6-A549-9ABD-1C47027B917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860" y="6423237"/>
            <a:ext cx="1227202" cy="373863"/>
          </a:xfrm>
          <a:prstGeom prst="rect">
            <a:avLst/>
          </a:prstGeom>
        </p:spPr>
      </p:pic>
    </p:spTree>
    <p:extLst>
      <p:ext uri="{BB962C8B-B14F-4D97-AF65-F5344CB8AC3E}">
        <p14:creationId xmlns:p14="http://schemas.microsoft.com/office/powerpoint/2010/main" val="168139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3776" y="1431686"/>
            <a:ext cx="10351753" cy="2736819"/>
          </a:xfrm>
        </p:spPr>
        <p:txBody>
          <a:bodyPr anchor="b">
            <a:normAutofit/>
          </a:bodyPr>
          <a:lstStyle>
            <a:lvl1pPr>
              <a:defRPr sz="4431" b="1" spc="-123" baseline="0">
                <a:solidFill>
                  <a:srgbClr val="636DA6"/>
                </a:solidFill>
              </a:defRPr>
            </a:lvl1pPr>
          </a:lstStyle>
          <a:p>
            <a:r>
              <a:rPr lang="en-US"/>
              <a:t>Click to edit master title style</a:t>
            </a:r>
          </a:p>
        </p:txBody>
      </p:sp>
      <p:cxnSp>
        <p:nvCxnSpPr>
          <p:cNvPr id="19" name="Straight Connector 18">
            <a:extLst>
              <a:ext uri="{FF2B5EF4-FFF2-40B4-BE49-F238E27FC236}">
                <a16:creationId xmlns:a16="http://schemas.microsoft.com/office/drawing/2014/main" id="{91D44F5A-B3EC-9144-B169-C9C7D2B78B44}"/>
              </a:ext>
            </a:extLst>
          </p:cNvPr>
          <p:cNvCxnSpPr/>
          <p:nvPr userDrawn="1"/>
        </p:nvCxnSpPr>
        <p:spPr>
          <a:xfrm>
            <a:off x="913775" y="4180057"/>
            <a:ext cx="103644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Slide Number Placeholder 5">
            <a:extLst>
              <a:ext uri="{FF2B5EF4-FFF2-40B4-BE49-F238E27FC236}">
                <a16:creationId xmlns:a16="http://schemas.microsoft.com/office/drawing/2014/main" id="{3DACB5FD-7CE1-D141-8BF8-FE266BA4A25A}"/>
              </a:ext>
            </a:extLst>
          </p:cNvPr>
          <p:cNvSpPr>
            <a:spLocks noGrp="1"/>
          </p:cNvSpPr>
          <p:nvPr>
            <p:ph type="sldNum" sz="quarter" idx="12"/>
          </p:nvPr>
        </p:nvSpPr>
        <p:spPr>
          <a:xfrm>
            <a:off x="10980573" y="6485213"/>
            <a:ext cx="764215" cy="250830"/>
          </a:xfrm>
        </p:spPr>
        <p:txBody>
          <a:bodyPr/>
          <a:lstStyle>
            <a:lvl1pPr>
              <a:defRPr sz="1477">
                <a:solidFill>
                  <a:schemeClr val="bg1">
                    <a:lumMod val="85000"/>
                  </a:schemeClr>
                </a:solidFill>
              </a:defRPr>
            </a:lvl1pPr>
          </a:lstStyle>
          <a:p>
            <a:fld id="{6D22F896-40B5-4ADD-8801-0D06FADFA095}" type="slidenum">
              <a:rPr lang="en-US" smtClean="0"/>
              <a:pPr/>
              <a:t>‹#›</a:t>
            </a:fld>
            <a:endParaRPr lang="en-US"/>
          </a:p>
        </p:txBody>
      </p:sp>
      <p:pic>
        <p:nvPicPr>
          <p:cNvPr id="24" name="Picture 23" descr="A picture containing drawing&#10;&#10;Description automatically generated">
            <a:extLst>
              <a:ext uri="{FF2B5EF4-FFF2-40B4-BE49-F238E27FC236}">
                <a16:creationId xmlns:a16="http://schemas.microsoft.com/office/drawing/2014/main" id="{C4D844D0-340C-E04B-B638-ABC43B19367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860" y="6423237"/>
            <a:ext cx="1227202" cy="373863"/>
          </a:xfrm>
          <a:prstGeom prst="rect">
            <a:avLst/>
          </a:prstGeom>
        </p:spPr>
      </p:pic>
    </p:spTree>
    <p:extLst>
      <p:ext uri="{BB962C8B-B14F-4D97-AF65-F5344CB8AC3E}">
        <p14:creationId xmlns:p14="http://schemas.microsoft.com/office/powerpoint/2010/main" val="408536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12" name="Content Placeholder 2"/>
          <p:cNvSpPr>
            <a:spLocks noGrp="1"/>
          </p:cNvSpPr>
          <p:nvPr>
            <p:ph sz="quarter" idx="13" hasCustomPrompt="1"/>
          </p:nvPr>
        </p:nvSpPr>
        <p:spPr>
          <a:xfrm>
            <a:off x="913773" y="1413249"/>
            <a:ext cx="5106026" cy="4406688"/>
          </a:xfrm>
        </p:spPr>
        <p:txBody>
          <a:bodyPr/>
          <a:lstStyle>
            <a:lvl1pPr>
              <a:lnSpc>
                <a:spcPct val="100000"/>
              </a:lnSpc>
              <a:buClr>
                <a:srgbClr val="636DA6"/>
              </a:buClr>
              <a:defRPr b="1"/>
            </a:lvl1pPr>
            <a:lvl2pPr marL="844105" indent="-281368">
              <a:lnSpc>
                <a:spcPct val="100000"/>
              </a:lnSpc>
              <a:buClr>
                <a:srgbClr val="636DA6"/>
              </a:buClr>
              <a:buSzPct val="65000"/>
              <a:buFont typeface="Courier New" panose="02070309020205020404" pitchFamily="49" charset="0"/>
              <a:buChar char="o"/>
              <a:defRPr>
                <a:solidFill>
                  <a:schemeClr val="tx1">
                    <a:lumMod val="65000"/>
                    <a:lumOff val="35000"/>
                  </a:schemeClr>
                </a:solidFill>
              </a:defRPr>
            </a:lvl2pPr>
            <a:lvl3pPr marL="1477173" indent="-351701">
              <a:lnSpc>
                <a:spcPct val="100000"/>
              </a:lnSpc>
              <a:buClr>
                <a:srgbClr val="636DA6"/>
              </a:buClr>
              <a:buSzPct val="80000"/>
              <a:buFont typeface=".AppleSystemUIFont"/>
              <a:buChar char="-"/>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p:txBody>
      </p:sp>
      <p:sp>
        <p:nvSpPr>
          <p:cNvPr id="13" name="Content Placeholder 3"/>
          <p:cNvSpPr>
            <a:spLocks noGrp="1"/>
          </p:cNvSpPr>
          <p:nvPr>
            <p:ph sz="quarter" idx="14" hasCustomPrompt="1"/>
          </p:nvPr>
        </p:nvSpPr>
        <p:spPr>
          <a:xfrm>
            <a:off x="6172199" y="1413249"/>
            <a:ext cx="5105401" cy="4406688"/>
          </a:xfrm>
        </p:spPr>
        <p:txBody>
          <a:bodyPr/>
          <a:lstStyle>
            <a:lvl1pPr>
              <a:lnSpc>
                <a:spcPct val="100000"/>
              </a:lnSpc>
              <a:buClr>
                <a:srgbClr val="636DA6"/>
              </a:buClr>
              <a:defRPr b="1"/>
            </a:lvl1pPr>
            <a:lvl2pPr marL="844105" indent="-281368">
              <a:lnSpc>
                <a:spcPct val="100000"/>
              </a:lnSpc>
              <a:buClr>
                <a:srgbClr val="636DA6"/>
              </a:buClr>
              <a:buSzPct val="65000"/>
              <a:buFont typeface="Courier New" panose="02070309020205020404" pitchFamily="49" charset="0"/>
              <a:buChar char="o"/>
              <a:defRPr>
                <a:solidFill>
                  <a:schemeClr val="tx1">
                    <a:lumMod val="65000"/>
                    <a:lumOff val="35000"/>
                  </a:schemeClr>
                </a:solidFill>
              </a:defRPr>
            </a:lvl2pPr>
            <a:lvl3pPr marL="1477173" indent="-351701">
              <a:lnSpc>
                <a:spcPct val="100000"/>
              </a:lnSpc>
              <a:buClr>
                <a:srgbClr val="636DA6"/>
              </a:buClr>
              <a:buSzPct val="80000"/>
              <a:buFont typeface=".AppleSystemUIFont"/>
              <a:buChar char="-"/>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p:txBody>
      </p:sp>
      <p:cxnSp>
        <p:nvCxnSpPr>
          <p:cNvPr id="17" name="Straight Connector 16"/>
          <p:cNvCxnSpPr/>
          <p:nvPr userDrawn="1"/>
        </p:nvCxnSpPr>
        <p:spPr>
          <a:xfrm>
            <a:off x="913775" y="1258438"/>
            <a:ext cx="103644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115049" y="1495545"/>
            <a:ext cx="0" cy="42051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7BDFE71F-A177-234A-9C0F-C1A5B2888A90}"/>
              </a:ext>
            </a:extLst>
          </p:cNvPr>
          <p:cNvSpPr>
            <a:spLocks noGrp="1"/>
          </p:cNvSpPr>
          <p:nvPr>
            <p:ph type="title" hasCustomPrompt="1"/>
          </p:nvPr>
        </p:nvSpPr>
        <p:spPr>
          <a:xfrm>
            <a:off x="913776" y="432774"/>
            <a:ext cx="10364450" cy="873952"/>
          </a:xfrm>
          <a:noFill/>
          <a:ln>
            <a:noFill/>
          </a:ln>
        </p:spPr>
        <p:txBody>
          <a:bodyPr>
            <a:normAutofit/>
          </a:bodyPr>
          <a:lstStyle>
            <a:lvl1pPr algn="l">
              <a:defRPr sz="3446" b="1" i="0" cap="none" spc="-123" baseline="0">
                <a:solidFill>
                  <a:srgbClr val="636DA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21" name="Slide Number Placeholder 5">
            <a:extLst>
              <a:ext uri="{FF2B5EF4-FFF2-40B4-BE49-F238E27FC236}">
                <a16:creationId xmlns:a16="http://schemas.microsoft.com/office/drawing/2014/main" id="{7DED1143-4A7D-B445-A063-FA0D384453C8}"/>
              </a:ext>
            </a:extLst>
          </p:cNvPr>
          <p:cNvSpPr>
            <a:spLocks noGrp="1"/>
          </p:cNvSpPr>
          <p:nvPr>
            <p:ph type="sldNum" sz="quarter" idx="12"/>
          </p:nvPr>
        </p:nvSpPr>
        <p:spPr>
          <a:xfrm>
            <a:off x="10980573" y="6485213"/>
            <a:ext cx="764215" cy="250830"/>
          </a:xfrm>
        </p:spPr>
        <p:txBody>
          <a:bodyPr/>
          <a:lstStyle>
            <a:lvl1pPr>
              <a:defRPr sz="1477">
                <a:solidFill>
                  <a:schemeClr val="bg1">
                    <a:lumMod val="85000"/>
                  </a:schemeClr>
                </a:solidFill>
              </a:defRPr>
            </a:lvl1pPr>
          </a:lstStyle>
          <a:p>
            <a:fld id="{6D22F896-40B5-4ADD-8801-0D06FADFA095}" type="slidenum">
              <a:rPr lang="en-US" smtClean="0"/>
              <a:pPr/>
              <a:t>‹#›</a:t>
            </a:fld>
            <a:endParaRPr lang="en-US"/>
          </a:p>
        </p:txBody>
      </p:sp>
      <p:pic>
        <p:nvPicPr>
          <p:cNvPr id="28" name="Picture 27" descr="A picture containing drawing&#10;&#10;Description automatically generated">
            <a:extLst>
              <a:ext uri="{FF2B5EF4-FFF2-40B4-BE49-F238E27FC236}">
                <a16:creationId xmlns:a16="http://schemas.microsoft.com/office/drawing/2014/main" id="{C643F1EA-DFA9-E847-AB03-58BB1D26103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860" y="6423237"/>
            <a:ext cx="1227202" cy="373863"/>
          </a:xfrm>
          <a:prstGeom prst="rect">
            <a:avLst/>
          </a:prstGeom>
        </p:spPr>
      </p:pic>
    </p:spTree>
    <p:extLst>
      <p:ext uri="{BB962C8B-B14F-4D97-AF65-F5344CB8AC3E}">
        <p14:creationId xmlns:p14="http://schemas.microsoft.com/office/powerpoint/2010/main" val="1179185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E0AF3C7-DEFA-974B-8AEA-5FC7C4065AE9}"/>
              </a:ext>
            </a:extLst>
          </p:cNvPr>
          <p:cNvCxnSpPr/>
          <p:nvPr userDrawn="1"/>
        </p:nvCxnSpPr>
        <p:spPr>
          <a:xfrm>
            <a:off x="913775" y="1258438"/>
            <a:ext cx="103644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0A620FDC-0B53-9241-8A37-4C63562CA62C}"/>
              </a:ext>
            </a:extLst>
          </p:cNvPr>
          <p:cNvSpPr>
            <a:spLocks noGrp="1"/>
          </p:cNvSpPr>
          <p:nvPr>
            <p:ph type="title" hasCustomPrompt="1"/>
          </p:nvPr>
        </p:nvSpPr>
        <p:spPr>
          <a:xfrm>
            <a:off x="913776" y="432774"/>
            <a:ext cx="10364450" cy="873952"/>
          </a:xfrm>
          <a:noFill/>
          <a:ln>
            <a:noFill/>
          </a:ln>
        </p:spPr>
        <p:txBody>
          <a:bodyPr>
            <a:normAutofit/>
          </a:bodyPr>
          <a:lstStyle>
            <a:lvl1pPr algn="l">
              <a:defRPr sz="3446" b="1" i="0" cap="none" spc="-123" baseline="0">
                <a:solidFill>
                  <a:srgbClr val="636DA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9" name="Slide Number Placeholder 5">
            <a:extLst>
              <a:ext uri="{FF2B5EF4-FFF2-40B4-BE49-F238E27FC236}">
                <a16:creationId xmlns:a16="http://schemas.microsoft.com/office/drawing/2014/main" id="{2E6B3341-D787-6847-A0DE-5EF638A70D20}"/>
              </a:ext>
            </a:extLst>
          </p:cNvPr>
          <p:cNvSpPr>
            <a:spLocks noGrp="1"/>
          </p:cNvSpPr>
          <p:nvPr>
            <p:ph type="sldNum" sz="quarter" idx="12"/>
          </p:nvPr>
        </p:nvSpPr>
        <p:spPr>
          <a:xfrm>
            <a:off x="10980573" y="6485213"/>
            <a:ext cx="764215" cy="250830"/>
          </a:xfrm>
        </p:spPr>
        <p:txBody>
          <a:bodyPr/>
          <a:lstStyle>
            <a:lvl1pPr>
              <a:defRPr sz="1477">
                <a:solidFill>
                  <a:schemeClr val="bg1">
                    <a:lumMod val="85000"/>
                  </a:schemeClr>
                </a:solidFill>
              </a:defRPr>
            </a:lvl1pPr>
          </a:lstStyle>
          <a:p>
            <a:fld id="{6D22F896-40B5-4ADD-8801-0D06FADFA095}" type="slidenum">
              <a:rPr lang="en-US" smtClean="0"/>
              <a:pPr/>
              <a:t>‹#›</a:t>
            </a:fld>
            <a:endParaRPr lang="en-US"/>
          </a:p>
        </p:txBody>
      </p:sp>
      <p:pic>
        <p:nvPicPr>
          <p:cNvPr id="24" name="Picture 23" descr="A picture containing drawing&#10;&#10;Description automatically generated">
            <a:extLst>
              <a:ext uri="{FF2B5EF4-FFF2-40B4-BE49-F238E27FC236}">
                <a16:creationId xmlns:a16="http://schemas.microsoft.com/office/drawing/2014/main" id="{03B803F1-F52A-8048-A706-37C68EC30EC2}"/>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23860" y="6423237"/>
            <a:ext cx="1227202" cy="373863"/>
          </a:xfrm>
          <a:prstGeom prst="rect">
            <a:avLst/>
          </a:prstGeom>
        </p:spPr>
      </p:pic>
    </p:spTree>
    <p:extLst>
      <p:ext uri="{BB962C8B-B14F-4D97-AF65-F5344CB8AC3E}">
        <p14:creationId xmlns:p14="http://schemas.microsoft.com/office/powerpoint/2010/main" val="3071626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chemeClr val="bg1"/>
        </a:solidFill>
        <a:effectLst/>
      </p:bgPr>
    </p:bg>
    <p:spTree>
      <p:nvGrpSpPr>
        <p:cNvPr id="1" name=""/>
        <p:cNvGrpSpPr/>
        <p:nvPr/>
      </p:nvGrpSpPr>
      <p:grpSpPr>
        <a:xfrm>
          <a:off x="0" y="0"/>
          <a:ext cx="0" cy="0"/>
          <a:chOff x="0" y="0"/>
          <a:chExt cx="0" cy="0"/>
        </a:xfrm>
      </p:grpSpPr>
      <p:sp>
        <p:nvSpPr>
          <p:cNvPr id="14" name="Rectangle 13"/>
          <p:cNvSpPr/>
          <p:nvPr userDrawn="1"/>
        </p:nvSpPr>
        <p:spPr>
          <a:xfrm>
            <a:off x="1" y="6355494"/>
            <a:ext cx="12214585" cy="502505"/>
          </a:xfrm>
          <a:prstGeom prst="rect">
            <a:avLst/>
          </a:prstGeom>
          <a:gradFill>
            <a:gsLst>
              <a:gs pos="0">
                <a:schemeClr val="tx1">
                  <a:lumMod val="65000"/>
                  <a:lumOff val="35000"/>
                </a:schemeClr>
              </a:gs>
              <a:gs pos="100000">
                <a:schemeClr val="tx1">
                  <a:lumMod val="75000"/>
                  <a:lumOff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7"/>
          </a:p>
        </p:txBody>
      </p:sp>
      <p:sp>
        <p:nvSpPr>
          <p:cNvPr id="2" name="Title 1"/>
          <p:cNvSpPr>
            <a:spLocks noGrp="1"/>
          </p:cNvSpPr>
          <p:nvPr>
            <p:ph type="title" hasCustomPrompt="1"/>
          </p:nvPr>
        </p:nvSpPr>
        <p:spPr>
          <a:xfrm>
            <a:off x="913776" y="432774"/>
            <a:ext cx="10364450" cy="873952"/>
          </a:xfrm>
          <a:noFill/>
          <a:ln>
            <a:noFill/>
          </a:ln>
        </p:spPr>
        <p:txBody>
          <a:bodyPr>
            <a:normAutofit/>
          </a:bodyPr>
          <a:lstStyle>
            <a:lvl1pPr algn="l">
              <a:defRPr sz="3446" b="1" i="0" cap="none" spc="-123" baseline="0">
                <a:solidFill>
                  <a:srgbClr val="636DA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Content Placeholder 2"/>
          <p:cNvSpPr>
            <a:spLocks noGrp="1"/>
          </p:cNvSpPr>
          <p:nvPr>
            <p:ph sz="quarter" idx="13" hasCustomPrompt="1"/>
          </p:nvPr>
        </p:nvSpPr>
        <p:spPr>
          <a:xfrm>
            <a:off x="913774" y="1408669"/>
            <a:ext cx="10363826" cy="4396916"/>
          </a:xfrm>
        </p:spPr>
        <p:txBody>
          <a:bodyPr/>
          <a:lstStyle>
            <a:lvl1pPr marL="281368" indent="-281368">
              <a:lnSpc>
                <a:spcPct val="100000"/>
              </a:lnSpc>
              <a:buClr>
                <a:srgbClr val="626DA6"/>
              </a:buClr>
              <a:buFont typeface="Arial" panose="020B0604020202020204" pitchFamily="34" charset="0"/>
              <a:buChar char="•"/>
              <a:defRPr sz="2462" b="1" cap="none">
                <a:latin typeface="+mj-lt"/>
              </a:defRPr>
            </a:lvl1pPr>
            <a:lvl2pPr marL="844105" indent="-281368">
              <a:lnSpc>
                <a:spcPct val="100000"/>
              </a:lnSpc>
              <a:buClr>
                <a:srgbClr val="636DA6"/>
              </a:buClr>
              <a:buSzPct val="65000"/>
              <a:buFont typeface="Courier New" panose="02070309020205020404" pitchFamily="49" charset="0"/>
              <a:buChar char="o"/>
              <a:defRPr sz="2215" cap="none">
                <a:solidFill>
                  <a:schemeClr val="tx1">
                    <a:lumMod val="65000"/>
                    <a:lumOff val="35000"/>
                  </a:schemeClr>
                </a:solidFill>
              </a:defRPr>
            </a:lvl2pPr>
            <a:lvl3pPr marL="1477173" indent="-351701">
              <a:lnSpc>
                <a:spcPct val="100000"/>
              </a:lnSpc>
              <a:buClr>
                <a:srgbClr val="636DA6"/>
              </a:buClr>
              <a:buSzPct val="80000"/>
              <a:buFont typeface="LucidaGrande" panose="020B0600040502020204" pitchFamily="34" charset="0"/>
              <a:buChar char="-"/>
              <a:defRPr sz="1723" cap="none"/>
            </a:lvl3pPr>
            <a:lvl4pPr>
              <a:defRPr sz="1477" cap="none"/>
            </a:lvl4pPr>
            <a:lvl5pPr>
              <a:defRPr sz="1231" cap="none"/>
            </a:lvl5pPr>
          </a:lstStyle>
          <a:p>
            <a:pPr lvl="0"/>
            <a:r>
              <a:rPr lang="en-US"/>
              <a:t>Click to edit master text styles</a:t>
            </a:r>
          </a:p>
          <a:p>
            <a:pPr lvl="1"/>
            <a:r>
              <a:rPr lang="en-US"/>
              <a:t>Second level</a:t>
            </a:r>
          </a:p>
          <a:p>
            <a:pPr lvl="2"/>
            <a:r>
              <a:rPr lang="en-US"/>
              <a:t>Third level</a:t>
            </a:r>
          </a:p>
        </p:txBody>
      </p:sp>
      <p:sp>
        <p:nvSpPr>
          <p:cNvPr id="6" name="Slide Number Placeholder 5"/>
          <p:cNvSpPr>
            <a:spLocks noGrp="1"/>
          </p:cNvSpPr>
          <p:nvPr>
            <p:ph type="sldNum" sz="quarter" idx="12"/>
          </p:nvPr>
        </p:nvSpPr>
        <p:spPr>
          <a:xfrm>
            <a:off x="10980573" y="6485213"/>
            <a:ext cx="764215" cy="250830"/>
          </a:xfrm>
        </p:spPr>
        <p:txBody>
          <a:bodyPr/>
          <a:lstStyle>
            <a:lvl1pPr>
              <a:defRPr sz="1477">
                <a:solidFill>
                  <a:schemeClr val="bg1">
                    <a:lumMod val="85000"/>
                  </a:schemeClr>
                </a:solidFill>
              </a:defRPr>
            </a:lvl1pPr>
          </a:lstStyle>
          <a:p>
            <a:fld id="{6D22F896-40B5-4ADD-8801-0D06FADFA095}" type="slidenum">
              <a:rPr lang="en-US" smtClean="0"/>
              <a:pPr/>
              <a:t>‹#›</a:t>
            </a:fld>
            <a:endParaRPr lang="en-US"/>
          </a:p>
        </p:txBody>
      </p:sp>
      <p:cxnSp>
        <p:nvCxnSpPr>
          <p:cNvPr id="8" name="Straight Connector 7"/>
          <p:cNvCxnSpPr/>
          <p:nvPr userDrawn="1"/>
        </p:nvCxnSpPr>
        <p:spPr>
          <a:xfrm>
            <a:off x="913775" y="1258438"/>
            <a:ext cx="103644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userDrawn="1"/>
        </p:nvCxnSpPr>
        <p:spPr>
          <a:xfrm>
            <a:off x="1699298" y="647899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CD5805EA-5037-B64B-888B-14915A0DDF16}"/>
              </a:ext>
            </a:extLst>
          </p:cNvPr>
          <p:cNvGrpSpPr/>
          <p:nvPr userDrawn="1"/>
        </p:nvGrpSpPr>
        <p:grpSpPr>
          <a:xfrm>
            <a:off x="1886184" y="6424081"/>
            <a:ext cx="2607987" cy="367288"/>
            <a:chOff x="2712763" y="6171665"/>
            <a:chExt cx="4723381" cy="563201"/>
          </a:xfrm>
        </p:grpSpPr>
        <p:pic>
          <p:nvPicPr>
            <p:cNvPr id="4" name="Picture 3">
              <a:extLst>
                <a:ext uri="{FF2B5EF4-FFF2-40B4-BE49-F238E27FC236}">
                  <a16:creationId xmlns:a16="http://schemas.microsoft.com/office/drawing/2014/main" id="{C5AA372B-311B-6546-BB26-FFD3A953CA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12763" y="6171665"/>
              <a:ext cx="666510" cy="563201"/>
            </a:xfrm>
            <a:prstGeom prst="rect">
              <a:avLst/>
            </a:prstGeom>
          </p:spPr>
        </p:pic>
        <p:pic>
          <p:nvPicPr>
            <p:cNvPr id="7" name="Picture 6">
              <a:extLst>
                <a:ext uri="{FF2B5EF4-FFF2-40B4-BE49-F238E27FC236}">
                  <a16:creationId xmlns:a16="http://schemas.microsoft.com/office/drawing/2014/main" id="{A296483D-7BD1-5648-866B-5B187625728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68769" y="6311345"/>
              <a:ext cx="4467375" cy="261341"/>
            </a:xfrm>
            <a:prstGeom prst="rect">
              <a:avLst/>
            </a:prstGeom>
          </p:spPr>
        </p:pic>
      </p:grpSp>
      <p:pic>
        <p:nvPicPr>
          <p:cNvPr id="9" name="Picture 8" descr="A picture containing drawing&#10;&#10;Description automatically generated">
            <a:extLst>
              <a:ext uri="{FF2B5EF4-FFF2-40B4-BE49-F238E27FC236}">
                <a16:creationId xmlns:a16="http://schemas.microsoft.com/office/drawing/2014/main" id="{701E337F-3EE6-A549-9ABD-1C47027B917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3860" y="6423237"/>
            <a:ext cx="1227202" cy="373863"/>
          </a:xfrm>
          <a:prstGeom prst="rect">
            <a:avLst/>
          </a:prstGeom>
        </p:spPr>
      </p:pic>
      <p:pic>
        <p:nvPicPr>
          <p:cNvPr id="13" name="Picture 12" descr="A close up of a sign&#10;&#10;Description automatically generated">
            <a:extLst>
              <a:ext uri="{FF2B5EF4-FFF2-40B4-BE49-F238E27FC236}">
                <a16:creationId xmlns:a16="http://schemas.microsoft.com/office/drawing/2014/main" id="{4C447BF1-249E-BD46-9E83-820DBF7DF6DF}"/>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56823" y="6389214"/>
            <a:ext cx="870128" cy="435064"/>
          </a:xfrm>
          <a:prstGeom prst="rect">
            <a:avLst/>
          </a:prstGeom>
        </p:spPr>
      </p:pic>
      <p:cxnSp>
        <p:nvCxnSpPr>
          <p:cNvPr id="17" name="Straight Connector 16">
            <a:extLst>
              <a:ext uri="{FF2B5EF4-FFF2-40B4-BE49-F238E27FC236}">
                <a16:creationId xmlns:a16="http://schemas.microsoft.com/office/drawing/2014/main" id="{55E158E8-7AB7-AF4A-9F76-028D08DB98DA}"/>
              </a:ext>
            </a:extLst>
          </p:cNvPr>
          <p:cNvCxnSpPr>
            <a:cxnSpLocks/>
          </p:cNvCxnSpPr>
          <p:nvPr userDrawn="1"/>
        </p:nvCxnSpPr>
        <p:spPr>
          <a:xfrm>
            <a:off x="4709198" y="644938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9" name="Picture 18" descr="A close up of a sign&#10;&#10;Description automatically generated">
            <a:extLst>
              <a:ext uri="{FF2B5EF4-FFF2-40B4-BE49-F238E27FC236}">
                <a16:creationId xmlns:a16="http://schemas.microsoft.com/office/drawing/2014/main" id="{4D0F2368-448F-9343-8E9E-4C0B09AA692C}"/>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13303" y="6436683"/>
            <a:ext cx="1778000" cy="360101"/>
          </a:xfrm>
          <a:prstGeom prst="rect">
            <a:avLst/>
          </a:prstGeom>
        </p:spPr>
      </p:pic>
      <p:cxnSp>
        <p:nvCxnSpPr>
          <p:cNvPr id="20" name="Straight Connector 19">
            <a:extLst>
              <a:ext uri="{FF2B5EF4-FFF2-40B4-BE49-F238E27FC236}">
                <a16:creationId xmlns:a16="http://schemas.microsoft.com/office/drawing/2014/main" id="{CCF92B81-6DFB-C84F-B6B2-CC39F8E76DE7}"/>
              </a:ext>
            </a:extLst>
          </p:cNvPr>
          <p:cNvCxnSpPr>
            <a:cxnSpLocks/>
          </p:cNvCxnSpPr>
          <p:nvPr userDrawn="1"/>
        </p:nvCxnSpPr>
        <p:spPr>
          <a:xfrm>
            <a:off x="6074854" y="646208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5074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3776" y="1431686"/>
            <a:ext cx="10351753" cy="2736819"/>
          </a:xfrm>
        </p:spPr>
        <p:txBody>
          <a:bodyPr anchor="b">
            <a:normAutofit/>
          </a:bodyPr>
          <a:lstStyle>
            <a:lvl1pPr>
              <a:defRPr sz="4431" b="1" spc="-123" baseline="0">
                <a:solidFill>
                  <a:srgbClr val="636DA6"/>
                </a:solidFill>
              </a:defRPr>
            </a:lvl1pPr>
          </a:lstStyle>
          <a:p>
            <a:r>
              <a:rPr lang="en-US"/>
              <a:t>Click to edit master title style</a:t>
            </a:r>
          </a:p>
        </p:txBody>
      </p:sp>
      <p:cxnSp>
        <p:nvCxnSpPr>
          <p:cNvPr id="19" name="Straight Connector 18">
            <a:extLst>
              <a:ext uri="{FF2B5EF4-FFF2-40B4-BE49-F238E27FC236}">
                <a16:creationId xmlns:a16="http://schemas.microsoft.com/office/drawing/2014/main" id="{91D44F5A-B3EC-9144-B169-C9C7D2B78B44}"/>
              </a:ext>
            </a:extLst>
          </p:cNvPr>
          <p:cNvCxnSpPr/>
          <p:nvPr userDrawn="1"/>
        </p:nvCxnSpPr>
        <p:spPr>
          <a:xfrm>
            <a:off x="913775" y="4180057"/>
            <a:ext cx="10364452"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5DB5FBD7-D54D-2E40-A621-AE5E471A385F}"/>
              </a:ext>
            </a:extLst>
          </p:cNvPr>
          <p:cNvSpPr/>
          <p:nvPr userDrawn="1"/>
        </p:nvSpPr>
        <p:spPr>
          <a:xfrm>
            <a:off x="1" y="6355494"/>
            <a:ext cx="12214585" cy="502505"/>
          </a:xfrm>
          <a:prstGeom prst="rect">
            <a:avLst/>
          </a:prstGeom>
          <a:gradFill>
            <a:gsLst>
              <a:gs pos="0">
                <a:schemeClr val="tx1">
                  <a:lumMod val="65000"/>
                  <a:lumOff val="35000"/>
                </a:schemeClr>
              </a:gs>
              <a:gs pos="100000">
                <a:schemeClr val="tx1">
                  <a:lumMod val="75000"/>
                  <a:lumOff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7"/>
          </a:p>
        </p:txBody>
      </p:sp>
      <p:sp>
        <p:nvSpPr>
          <p:cNvPr id="37" name="Slide Number Placeholder 5">
            <a:extLst>
              <a:ext uri="{FF2B5EF4-FFF2-40B4-BE49-F238E27FC236}">
                <a16:creationId xmlns:a16="http://schemas.microsoft.com/office/drawing/2014/main" id="{D67EFF8C-8604-C64C-8A1D-032476AF58E7}"/>
              </a:ext>
            </a:extLst>
          </p:cNvPr>
          <p:cNvSpPr>
            <a:spLocks noGrp="1"/>
          </p:cNvSpPr>
          <p:nvPr>
            <p:ph type="sldNum" sz="quarter" idx="12"/>
          </p:nvPr>
        </p:nvSpPr>
        <p:spPr>
          <a:xfrm>
            <a:off x="10980573" y="6485213"/>
            <a:ext cx="764215" cy="250830"/>
          </a:xfrm>
        </p:spPr>
        <p:txBody>
          <a:bodyPr/>
          <a:lstStyle>
            <a:lvl1pPr>
              <a:defRPr sz="1477">
                <a:solidFill>
                  <a:schemeClr val="bg1">
                    <a:lumMod val="85000"/>
                  </a:schemeClr>
                </a:solidFill>
              </a:defRPr>
            </a:lvl1pPr>
          </a:lstStyle>
          <a:p>
            <a:fld id="{6D22F896-40B5-4ADD-8801-0D06FADFA095}" type="slidenum">
              <a:rPr lang="en-US" smtClean="0"/>
              <a:pPr/>
              <a:t>‹#›</a:t>
            </a:fld>
            <a:endParaRPr lang="en-US"/>
          </a:p>
        </p:txBody>
      </p:sp>
      <p:cxnSp>
        <p:nvCxnSpPr>
          <p:cNvPr id="38" name="Straight Connector 37">
            <a:extLst>
              <a:ext uri="{FF2B5EF4-FFF2-40B4-BE49-F238E27FC236}">
                <a16:creationId xmlns:a16="http://schemas.microsoft.com/office/drawing/2014/main" id="{DD1C8504-A3F3-2742-A4BD-246253DC5E1F}"/>
              </a:ext>
            </a:extLst>
          </p:cNvPr>
          <p:cNvCxnSpPr>
            <a:cxnSpLocks/>
          </p:cNvCxnSpPr>
          <p:nvPr userDrawn="1"/>
        </p:nvCxnSpPr>
        <p:spPr>
          <a:xfrm>
            <a:off x="1699298" y="647899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F2AC0770-ED4E-D743-83A8-04DECCACC906}"/>
              </a:ext>
            </a:extLst>
          </p:cNvPr>
          <p:cNvGrpSpPr/>
          <p:nvPr userDrawn="1"/>
        </p:nvGrpSpPr>
        <p:grpSpPr>
          <a:xfrm>
            <a:off x="1886184" y="6424081"/>
            <a:ext cx="2607987" cy="367288"/>
            <a:chOff x="2712763" y="6171665"/>
            <a:chExt cx="4723381" cy="563201"/>
          </a:xfrm>
        </p:grpSpPr>
        <p:pic>
          <p:nvPicPr>
            <p:cNvPr id="40" name="Picture 39">
              <a:extLst>
                <a:ext uri="{FF2B5EF4-FFF2-40B4-BE49-F238E27FC236}">
                  <a16:creationId xmlns:a16="http://schemas.microsoft.com/office/drawing/2014/main" id="{FE8C6F9F-F125-484A-9CE0-132BA3FD870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12763" y="6171665"/>
              <a:ext cx="666510" cy="563201"/>
            </a:xfrm>
            <a:prstGeom prst="rect">
              <a:avLst/>
            </a:prstGeom>
          </p:spPr>
        </p:pic>
        <p:pic>
          <p:nvPicPr>
            <p:cNvPr id="41" name="Picture 40">
              <a:extLst>
                <a:ext uri="{FF2B5EF4-FFF2-40B4-BE49-F238E27FC236}">
                  <a16:creationId xmlns:a16="http://schemas.microsoft.com/office/drawing/2014/main" id="{88FE11B8-8F0F-E849-A132-5EEB8A66EC1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68769" y="6311345"/>
              <a:ext cx="4467375" cy="261341"/>
            </a:xfrm>
            <a:prstGeom prst="rect">
              <a:avLst/>
            </a:prstGeom>
          </p:spPr>
        </p:pic>
      </p:grpSp>
      <p:pic>
        <p:nvPicPr>
          <p:cNvPr id="42" name="Picture 41" descr="A picture containing drawing&#10;&#10;Description automatically generated">
            <a:extLst>
              <a:ext uri="{FF2B5EF4-FFF2-40B4-BE49-F238E27FC236}">
                <a16:creationId xmlns:a16="http://schemas.microsoft.com/office/drawing/2014/main" id="{DD945BC1-8F37-B843-A111-687513EB907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3860" y="6423237"/>
            <a:ext cx="1227202" cy="373863"/>
          </a:xfrm>
          <a:prstGeom prst="rect">
            <a:avLst/>
          </a:prstGeom>
        </p:spPr>
      </p:pic>
      <p:pic>
        <p:nvPicPr>
          <p:cNvPr id="43" name="Picture 42" descr="A close up of a sign&#10;&#10;Description automatically generated">
            <a:extLst>
              <a:ext uri="{FF2B5EF4-FFF2-40B4-BE49-F238E27FC236}">
                <a16:creationId xmlns:a16="http://schemas.microsoft.com/office/drawing/2014/main" id="{2961079F-4E6D-FE44-8259-A8AEC5011E46}"/>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56823" y="6389214"/>
            <a:ext cx="870128" cy="435064"/>
          </a:xfrm>
          <a:prstGeom prst="rect">
            <a:avLst/>
          </a:prstGeom>
        </p:spPr>
      </p:pic>
      <p:cxnSp>
        <p:nvCxnSpPr>
          <p:cNvPr id="44" name="Straight Connector 43">
            <a:extLst>
              <a:ext uri="{FF2B5EF4-FFF2-40B4-BE49-F238E27FC236}">
                <a16:creationId xmlns:a16="http://schemas.microsoft.com/office/drawing/2014/main" id="{ECB6F08F-5DC4-AD48-B135-EC585E4B8367}"/>
              </a:ext>
            </a:extLst>
          </p:cNvPr>
          <p:cNvCxnSpPr>
            <a:cxnSpLocks/>
          </p:cNvCxnSpPr>
          <p:nvPr userDrawn="1"/>
        </p:nvCxnSpPr>
        <p:spPr>
          <a:xfrm>
            <a:off x="4709198" y="644938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5" name="Picture 44" descr="A close up of a sign&#10;&#10;Description automatically generated">
            <a:extLst>
              <a:ext uri="{FF2B5EF4-FFF2-40B4-BE49-F238E27FC236}">
                <a16:creationId xmlns:a16="http://schemas.microsoft.com/office/drawing/2014/main" id="{84F534B2-AF6D-4A4F-B9BA-368762305B4D}"/>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13303" y="6436683"/>
            <a:ext cx="1778000" cy="360101"/>
          </a:xfrm>
          <a:prstGeom prst="rect">
            <a:avLst/>
          </a:prstGeom>
        </p:spPr>
      </p:pic>
      <p:cxnSp>
        <p:nvCxnSpPr>
          <p:cNvPr id="46" name="Straight Connector 45">
            <a:extLst>
              <a:ext uri="{FF2B5EF4-FFF2-40B4-BE49-F238E27FC236}">
                <a16:creationId xmlns:a16="http://schemas.microsoft.com/office/drawing/2014/main" id="{9E959EE9-0FE5-8C42-9AE7-18C66E08D901}"/>
              </a:ext>
            </a:extLst>
          </p:cNvPr>
          <p:cNvCxnSpPr>
            <a:cxnSpLocks/>
          </p:cNvCxnSpPr>
          <p:nvPr userDrawn="1"/>
        </p:nvCxnSpPr>
        <p:spPr>
          <a:xfrm>
            <a:off x="6074854" y="646208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918469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wo Content">
    <p:bg>
      <p:bgPr>
        <a:solidFill>
          <a:schemeClr val="bg1"/>
        </a:solidFill>
        <a:effectLst/>
      </p:bgPr>
    </p:bg>
    <p:spTree>
      <p:nvGrpSpPr>
        <p:cNvPr id="1" name=""/>
        <p:cNvGrpSpPr/>
        <p:nvPr/>
      </p:nvGrpSpPr>
      <p:grpSpPr>
        <a:xfrm>
          <a:off x="0" y="0"/>
          <a:ext cx="0" cy="0"/>
          <a:chOff x="0" y="0"/>
          <a:chExt cx="0" cy="0"/>
        </a:xfrm>
      </p:grpSpPr>
      <p:cxnSp>
        <p:nvCxnSpPr>
          <p:cNvPr id="17" name="Straight Connector 16"/>
          <p:cNvCxnSpPr/>
          <p:nvPr userDrawn="1"/>
        </p:nvCxnSpPr>
        <p:spPr>
          <a:xfrm>
            <a:off x="913775" y="1258438"/>
            <a:ext cx="103644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6115049" y="1495545"/>
            <a:ext cx="0" cy="42051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6" name="Title 1">
            <a:extLst>
              <a:ext uri="{FF2B5EF4-FFF2-40B4-BE49-F238E27FC236}">
                <a16:creationId xmlns:a16="http://schemas.microsoft.com/office/drawing/2014/main" id="{7BDFE71F-A177-234A-9C0F-C1A5B2888A90}"/>
              </a:ext>
            </a:extLst>
          </p:cNvPr>
          <p:cNvSpPr>
            <a:spLocks noGrp="1"/>
          </p:cNvSpPr>
          <p:nvPr>
            <p:ph type="title" hasCustomPrompt="1"/>
          </p:nvPr>
        </p:nvSpPr>
        <p:spPr>
          <a:xfrm>
            <a:off x="913776" y="432774"/>
            <a:ext cx="10364450" cy="873952"/>
          </a:xfrm>
          <a:noFill/>
          <a:ln>
            <a:noFill/>
          </a:ln>
        </p:spPr>
        <p:txBody>
          <a:bodyPr>
            <a:normAutofit/>
          </a:bodyPr>
          <a:lstStyle>
            <a:lvl1pPr algn="l">
              <a:defRPr sz="3446" b="1" i="0" cap="none" spc="-123" baseline="0">
                <a:solidFill>
                  <a:srgbClr val="636DA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32" name="Rectangle 31">
            <a:extLst>
              <a:ext uri="{FF2B5EF4-FFF2-40B4-BE49-F238E27FC236}">
                <a16:creationId xmlns:a16="http://schemas.microsoft.com/office/drawing/2014/main" id="{DE0D3614-278A-284C-BF62-AF9B6515EE16}"/>
              </a:ext>
            </a:extLst>
          </p:cNvPr>
          <p:cNvSpPr/>
          <p:nvPr userDrawn="1"/>
        </p:nvSpPr>
        <p:spPr>
          <a:xfrm>
            <a:off x="1" y="6355494"/>
            <a:ext cx="12214585" cy="502505"/>
          </a:xfrm>
          <a:prstGeom prst="rect">
            <a:avLst/>
          </a:prstGeom>
          <a:gradFill>
            <a:gsLst>
              <a:gs pos="0">
                <a:schemeClr val="tx1">
                  <a:lumMod val="65000"/>
                  <a:lumOff val="35000"/>
                </a:schemeClr>
              </a:gs>
              <a:gs pos="100000">
                <a:schemeClr val="tx1">
                  <a:lumMod val="75000"/>
                  <a:lumOff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7"/>
          </a:p>
        </p:txBody>
      </p:sp>
      <p:sp>
        <p:nvSpPr>
          <p:cNvPr id="33" name="Slide Number Placeholder 5">
            <a:extLst>
              <a:ext uri="{FF2B5EF4-FFF2-40B4-BE49-F238E27FC236}">
                <a16:creationId xmlns:a16="http://schemas.microsoft.com/office/drawing/2014/main" id="{2F826752-8C0B-7A4E-856C-0F32523DEB9D}"/>
              </a:ext>
            </a:extLst>
          </p:cNvPr>
          <p:cNvSpPr>
            <a:spLocks noGrp="1"/>
          </p:cNvSpPr>
          <p:nvPr>
            <p:ph type="sldNum" sz="quarter" idx="12"/>
          </p:nvPr>
        </p:nvSpPr>
        <p:spPr>
          <a:xfrm>
            <a:off x="10980573" y="6485213"/>
            <a:ext cx="764215" cy="250830"/>
          </a:xfrm>
        </p:spPr>
        <p:txBody>
          <a:bodyPr/>
          <a:lstStyle>
            <a:lvl1pPr>
              <a:defRPr sz="1477">
                <a:solidFill>
                  <a:schemeClr val="bg1">
                    <a:lumMod val="85000"/>
                  </a:schemeClr>
                </a:solidFill>
              </a:defRPr>
            </a:lvl1pPr>
          </a:lstStyle>
          <a:p>
            <a:fld id="{6D22F896-40B5-4ADD-8801-0D06FADFA095}" type="slidenum">
              <a:rPr lang="en-US" smtClean="0"/>
              <a:pPr/>
              <a:t>‹#›</a:t>
            </a:fld>
            <a:endParaRPr lang="en-US"/>
          </a:p>
        </p:txBody>
      </p:sp>
      <p:cxnSp>
        <p:nvCxnSpPr>
          <p:cNvPr id="34" name="Straight Connector 33">
            <a:extLst>
              <a:ext uri="{FF2B5EF4-FFF2-40B4-BE49-F238E27FC236}">
                <a16:creationId xmlns:a16="http://schemas.microsoft.com/office/drawing/2014/main" id="{6B9CCE5E-BD7C-4B43-9103-A09FB1EA5180}"/>
              </a:ext>
            </a:extLst>
          </p:cNvPr>
          <p:cNvCxnSpPr>
            <a:cxnSpLocks/>
          </p:cNvCxnSpPr>
          <p:nvPr userDrawn="1"/>
        </p:nvCxnSpPr>
        <p:spPr>
          <a:xfrm>
            <a:off x="1699298" y="647899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5" name="Group 34">
            <a:extLst>
              <a:ext uri="{FF2B5EF4-FFF2-40B4-BE49-F238E27FC236}">
                <a16:creationId xmlns:a16="http://schemas.microsoft.com/office/drawing/2014/main" id="{ACB5CB4E-BC28-1F47-ACA9-FDBC9AC9FD86}"/>
              </a:ext>
            </a:extLst>
          </p:cNvPr>
          <p:cNvGrpSpPr/>
          <p:nvPr userDrawn="1"/>
        </p:nvGrpSpPr>
        <p:grpSpPr>
          <a:xfrm>
            <a:off x="1886184" y="6424081"/>
            <a:ext cx="2607987" cy="367288"/>
            <a:chOff x="2712763" y="6171665"/>
            <a:chExt cx="4723381" cy="563201"/>
          </a:xfrm>
        </p:grpSpPr>
        <p:pic>
          <p:nvPicPr>
            <p:cNvPr id="36" name="Picture 35">
              <a:extLst>
                <a:ext uri="{FF2B5EF4-FFF2-40B4-BE49-F238E27FC236}">
                  <a16:creationId xmlns:a16="http://schemas.microsoft.com/office/drawing/2014/main" id="{3F1860D2-23FC-1042-88AD-95144905229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12763" y="6171665"/>
              <a:ext cx="666510" cy="563201"/>
            </a:xfrm>
            <a:prstGeom prst="rect">
              <a:avLst/>
            </a:prstGeom>
          </p:spPr>
        </p:pic>
        <p:pic>
          <p:nvPicPr>
            <p:cNvPr id="37" name="Picture 36">
              <a:extLst>
                <a:ext uri="{FF2B5EF4-FFF2-40B4-BE49-F238E27FC236}">
                  <a16:creationId xmlns:a16="http://schemas.microsoft.com/office/drawing/2014/main" id="{6B2B9BA7-18D0-F542-B810-A714EBC489C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68769" y="6311345"/>
              <a:ext cx="4467375" cy="261341"/>
            </a:xfrm>
            <a:prstGeom prst="rect">
              <a:avLst/>
            </a:prstGeom>
          </p:spPr>
        </p:pic>
      </p:grpSp>
      <p:pic>
        <p:nvPicPr>
          <p:cNvPr id="38" name="Picture 37" descr="A picture containing drawing&#10;&#10;Description automatically generated">
            <a:extLst>
              <a:ext uri="{FF2B5EF4-FFF2-40B4-BE49-F238E27FC236}">
                <a16:creationId xmlns:a16="http://schemas.microsoft.com/office/drawing/2014/main" id="{1FD00FCE-5296-654E-AE3A-89768AC9AB0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3860" y="6423237"/>
            <a:ext cx="1227202" cy="373863"/>
          </a:xfrm>
          <a:prstGeom prst="rect">
            <a:avLst/>
          </a:prstGeom>
        </p:spPr>
      </p:pic>
      <p:pic>
        <p:nvPicPr>
          <p:cNvPr id="39" name="Picture 38" descr="A close up of a sign&#10;&#10;Description automatically generated">
            <a:extLst>
              <a:ext uri="{FF2B5EF4-FFF2-40B4-BE49-F238E27FC236}">
                <a16:creationId xmlns:a16="http://schemas.microsoft.com/office/drawing/2014/main" id="{79817A12-65E7-A143-BCF2-7D028E6C3317}"/>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56823" y="6389214"/>
            <a:ext cx="870128" cy="435064"/>
          </a:xfrm>
          <a:prstGeom prst="rect">
            <a:avLst/>
          </a:prstGeom>
        </p:spPr>
      </p:pic>
      <p:cxnSp>
        <p:nvCxnSpPr>
          <p:cNvPr id="40" name="Straight Connector 39">
            <a:extLst>
              <a:ext uri="{FF2B5EF4-FFF2-40B4-BE49-F238E27FC236}">
                <a16:creationId xmlns:a16="http://schemas.microsoft.com/office/drawing/2014/main" id="{EF1241BE-9C30-B446-A200-7CC476636F0A}"/>
              </a:ext>
            </a:extLst>
          </p:cNvPr>
          <p:cNvCxnSpPr>
            <a:cxnSpLocks/>
          </p:cNvCxnSpPr>
          <p:nvPr userDrawn="1"/>
        </p:nvCxnSpPr>
        <p:spPr>
          <a:xfrm>
            <a:off x="4709198" y="644938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1" name="Picture 40" descr="A close up of a sign&#10;&#10;Description automatically generated">
            <a:extLst>
              <a:ext uri="{FF2B5EF4-FFF2-40B4-BE49-F238E27FC236}">
                <a16:creationId xmlns:a16="http://schemas.microsoft.com/office/drawing/2014/main" id="{8CF876A9-9CE5-844A-8748-B6E0DC3BA1E9}"/>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13303" y="6436683"/>
            <a:ext cx="1778000" cy="360101"/>
          </a:xfrm>
          <a:prstGeom prst="rect">
            <a:avLst/>
          </a:prstGeom>
        </p:spPr>
      </p:pic>
      <p:cxnSp>
        <p:nvCxnSpPr>
          <p:cNvPr id="42" name="Straight Connector 41">
            <a:extLst>
              <a:ext uri="{FF2B5EF4-FFF2-40B4-BE49-F238E27FC236}">
                <a16:creationId xmlns:a16="http://schemas.microsoft.com/office/drawing/2014/main" id="{74B85636-C69F-364C-8CEC-B679142854F0}"/>
              </a:ext>
            </a:extLst>
          </p:cNvPr>
          <p:cNvCxnSpPr>
            <a:cxnSpLocks/>
          </p:cNvCxnSpPr>
          <p:nvPr userDrawn="1"/>
        </p:nvCxnSpPr>
        <p:spPr>
          <a:xfrm>
            <a:off x="6074854" y="646208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3" name="Content Placeholder 2">
            <a:extLst>
              <a:ext uri="{FF2B5EF4-FFF2-40B4-BE49-F238E27FC236}">
                <a16:creationId xmlns:a16="http://schemas.microsoft.com/office/drawing/2014/main" id="{A4943860-2804-434E-8911-608FA362A720}"/>
              </a:ext>
            </a:extLst>
          </p:cNvPr>
          <p:cNvSpPr>
            <a:spLocks noGrp="1"/>
          </p:cNvSpPr>
          <p:nvPr>
            <p:ph sz="quarter" idx="13" hasCustomPrompt="1"/>
          </p:nvPr>
        </p:nvSpPr>
        <p:spPr>
          <a:xfrm>
            <a:off x="913773" y="1413249"/>
            <a:ext cx="5106026" cy="4406688"/>
          </a:xfrm>
        </p:spPr>
        <p:txBody>
          <a:bodyPr/>
          <a:lstStyle>
            <a:lvl1pPr>
              <a:lnSpc>
                <a:spcPct val="100000"/>
              </a:lnSpc>
              <a:buClr>
                <a:srgbClr val="636DA6"/>
              </a:buClr>
              <a:defRPr b="1"/>
            </a:lvl1pPr>
            <a:lvl2pPr marL="844105" indent="-281368">
              <a:lnSpc>
                <a:spcPct val="100000"/>
              </a:lnSpc>
              <a:buClr>
                <a:srgbClr val="636DA6"/>
              </a:buClr>
              <a:buSzPct val="65000"/>
              <a:buFont typeface="Courier New" panose="02070309020205020404" pitchFamily="49" charset="0"/>
              <a:buChar char="o"/>
              <a:defRPr>
                <a:solidFill>
                  <a:schemeClr val="tx1">
                    <a:lumMod val="65000"/>
                    <a:lumOff val="35000"/>
                  </a:schemeClr>
                </a:solidFill>
              </a:defRPr>
            </a:lvl2pPr>
            <a:lvl3pPr marL="1477173" indent="-351701">
              <a:lnSpc>
                <a:spcPct val="100000"/>
              </a:lnSpc>
              <a:buClr>
                <a:srgbClr val="636DA6"/>
              </a:buClr>
              <a:buSzPct val="80000"/>
              <a:buFont typeface=".AppleSystemUIFont"/>
              <a:buChar char="-"/>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p:txBody>
      </p:sp>
      <p:sp>
        <p:nvSpPr>
          <p:cNvPr id="44" name="Content Placeholder 3">
            <a:extLst>
              <a:ext uri="{FF2B5EF4-FFF2-40B4-BE49-F238E27FC236}">
                <a16:creationId xmlns:a16="http://schemas.microsoft.com/office/drawing/2014/main" id="{C9590ECE-2C34-2B49-BB2B-B6F282B91A70}"/>
              </a:ext>
            </a:extLst>
          </p:cNvPr>
          <p:cNvSpPr>
            <a:spLocks noGrp="1"/>
          </p:cNvSpPr>
          <p:nvPr>
            <p:ph sz="quarter" idx="14" hasCustomPrompt="1"/>
          </p:nvPr>
        </p:nvSpPr>
        <p:spPr>
          <a:xfrm>
            <a:off x="6172199" y="1413249"/>
            <a:ext cx="5105401" cy="4406688"/>
          </a:xfrm>
        </p:spPr>
        <p:txBody>
          <a:bodyPr/>
          <a:lstStyle>
            <a:lvl1pPr>
              <a:lnSpc>
                <a:spcPct val="100000"/>
              </a:lnSpc>
              <a:buClr>
                <a:srgbClr val="636DA6"/>
              </a:buClr>
              <a:defRPr b="1"/>
            </a:lvl1pPr>
            <a:lvl2pPr marL="844105" indent="-281368">
              <a:lnSpc>
                <a:spcPct val="100000"/>
              </a:lnSpc>
              <a:buClr>
                <a:srgbClr val="636DA6"/>
              </a:buClr>
              <a:buSzPct val="65000"/>
              <a:buFont typeface="Courier New" panose="02070309020205020404" pitchFamily="49" charset="0"/>
              <a:buChar char="o"/>
              <a:defRPr>
                <a:solidFill>
                  <a:schemeClr val="tx1">
                    <a:lumMod val="65000"/>
                    <a:lumOff val="35000"/>
                  </a:schemeClr>
                </a:solidFill>
              </a:defRPr>
            </a:lvl2pPr>
            <a:lvl3pPr marL="1477173" indent="-351701">
              <a:lnSpc>
                <a:spcPct val="100000"/>
              </a:lnSpc>
              <a:buClr>
                <a:srgbClr val="636DA6"/>
              </a:buClr>
              <a:buSzPct val="80000"/>
              <a:buFont typeface=".AppleSystemUIFont"/>
              <a:buChar char="-"/>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590410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Only">
    <p:bg>
      <p:bgPr>
        <a:solidFill>
          <a:schemeClr val="bg1"/>
        </a:solidFill>
        <a:effectLst/>
      </p:bgPr>
    </p:bg>
    <p:spTree>
      <p:nvGrpSpPr>
        <p:cNvPr id="1" name=""/>
        <p:cNvGrpSpPr/>
        <p:nvPr/>
      </p:nvGrpSpPr>
      <p:grpSpPr>
        <a:xfrm>
          <a:off x="0" y="0"/>
          <a:ext cx="0" cy="0"/>
          <a:chOff x="0" y="0"/>
          <a:chExt cx="0" cy="0"/>
        </a:xfrm>
      </p:grpSpPr>
      <p:cxnSp>
        <p:nvCxnSpPr>
          <p:cNvPr id="16" name="Straight Connector 15">
            <a:extLst>
              <a:ext uri="{FF2B5EF4-FFF2-40B4-BE49-F238E27FC236}">
                <a16:creationId xmlns:a16="http://schemas.microsoft.com/office/drawing/2014/main" id="{BE0AF3C7-DEFA-974B-8AEA-5FC7C4065AE9}"/>
              </a:ext>
            </a:extLst>
          </p:cNvPr>
          <p:cNvCxnSpPr/>
          <p:nvPr userDrawn="1"/>
        </p:nvCxnSpPr>
        <p:spPr>
          <a:xfrm>
            <a:off x="913775" y="1258438"/>
            <a:ext cx="10364452"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0A620FDC-0B53-9241-8A37-4C63562CA62C}"/>
              </a:ext>
            </a:extLst>
          </p:cNvPr>
          <p:cNvSpPr>
            <a:spLocks noGrp="1"/>
          </p:cNvSpPr>
          <p:nvPr>
            <p:ph type="title" hasCustomPrompt="1"/>
          </p:nvPr>
        </p:nvSpPr>
        <p:spPr>
          <a:xfrm>
            <a:off x="913776" y="432774"/>
            <a:ext cx="10364450" cy="873952"/>
          </a:xfrm>
          <a:noFill/>
          <a:ln>
            <a:noFill/>
          </a:ln>
        </p:spPr>
        <p:txBody>
          <a:bodyPr>
            <a:normAutofit/>
          </a:bodyPr>
          <a:lstStyle>
            <a:lvl1pPr algn="l">
              <a:defRPr sz="3446" b="1" i="0" cap="none" spc="-123" baseline="0">
                <a:solidFill>
                  <a:srgbClr val="636DA6"/>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29" name="Rectangle 28">
            <a:extLst>
              <a:ext uri="{FF2B5EF4-FFF2-40B4-BE49-F238E27FC236}">
                <a16:creationId xmlns:a16="http://schemas.microsoft.com/office/drawing/2014/main" id="{2CDEC13E-2200-D245-B8E8-B7403C9404B3}"/>
              </a:ext>
            </a:extLst>
          </p:cNvPr>
          <p:cNvSpPr/>
          <p:nvPr userDrawn="1"/>
        </p:nvSpPr>
        <p:spPr>
          <a:xfrm>
            <a:off x="1" y="6355494"/>
            <a:ext cx="12214585" cy="502505"/>
          </a:xfrm>
          <a:prstGeom prst="rect">
            <a:avLst/>
          </a:prstGeom>
          <a:gradFill>
            <a:gsLst>
              <a:gs pos="0">
                <a:schemeClr val="tx1">
                  <a:lumMod val="65000"/>
                  <a:lumOff val="35000"/>
                </a:schemeClr>
              </a:gs>
              <a:gs pos="100000">
                <a:schemeClr val="tx1">
                  <a:lumMod val="75000"/>
                  <a:lumOff val="2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17"/>
          </a:p>
        </p:txBody>
      </p:sp>
      <p:sp>
        <p:nvSpPr>
          <p:cNvPr id="30" name="Slide Number Placeholder 5">
            <a:extLst>
              <a:ext uri="{FF2B5EF4-FFF2-40B4-BE49-F238E27FC236}">
                <a16:creationId xmlns:a16="http://schemas.microsoft.com/office/drawing/2014/main" id="{D89E2767-1F19-9A48-9032-BBECA2457F5E}"/>
              </a:ext>
            </a:extLst>
          </p:cNvPr>
          <p:cNvSpPr>
            <a:spLocks noGrp="1"/>
          </p:cNvSpPr>
          <p:nvPr>
            <p:ph type="sldNum" sz="quarter" idx="12"/>
          </p:nvPr>
        </p:nvSpPr>
        <p:spPr>
          <a:xfrm>
            <a:off x="10980573" y="6485213"/>
            <a:ext cx="764215" cy="250830"/>
          </a:xfrm>
        </p:spPr>
        <p:txBody>
          <a:bodyPr/>
          <a:lstStyle>
            <a:lvl1pPr>
              <a:defRPr sz="1477">
                <a:solidFill>
                  <a:schemeClr val="bg1">
                    <a:lumMod val="85000"/>
                  </a:schemeClr>
                </a:solidFill>
              </a:defRPr>
            </a:lvl1pPr>
          </a:lstStyle>
          <a:p>
            <a:fld id="{6D22F896-40B5-4ADD-8801-0D06FADFA095}" type="slidenum">
              <a:rPr lang="en-US" smtClean="0"/>
              <a:pPr/>
              <a:t>‹#›</a:t>
            </a:fld>
            <a:endParaRPr lang="en-US"/>
          </a:p>
        </p:txBody>
      </p:sp>
      <p:cxnSp>
        <p:nvCxnSpPr>
          <p:cNvPr id="31" name="Straight Connector 30">
            <a:extLst>
              <a:ext uri="{FF2B5EF4-FFF2-40B4-BE49-F238E27FC236}">
                <a16:creationId xmlns:a16="http://schemas.microsoft.com/office/drawing/2014/main" id="{10F15F29-2EE4-A64A-980C-78F2CCCEADA3}"/>
              </a:ext>
            </a:extLst>
          </p:cNvPr>
          <p:cNvCxnSpPr>
            <a:cxnSpLocks/>
          </p:cNvCxnSpPr>
          <p:nvPr userDrawn="1"/>
        </p:nvCxnSpPr>
        <p:spPr>
          <a:xfrm>
            <a:off x="1699298" y="647899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4A3EEB35-7EBA-1F43-B90A-7E6842F89699}"/>
              </a:ext>
            </a:extLst>
          </p:cNvPr>
          <p:cNvGrpSpPr/>
          <p:nvPr userDrawn="1"/>
        </p:nvGrpSpPr>
        <p:grpSpPr>
          <a:xfrm>
            <a:off x="1886184" y="6424081"/>
            <a:ext cx="2607987" cy="367288"/>
            <a:chOff x="2712763" y="6171665"/>
            <a:chExt cx="4723381" cy="563201"/>
          </a:xfrm>
        </p:grpSpPr>
        <p:pic>
          <p:nvPicPr>
            <p:cNvPr id="33" name="Picture 32">
              <a:extLst>
                <a:ext uri="{FF2B5EF4-FFF2-40B4-BE49-F238E27FC236}">
                  <a16:creationId xmlns:a16="http://schemas.microsoft.com/office/drawing/2014/main" id="{DF230717-9F28-154F-8320-A113B42FF98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2712763" y="6171665"/>
              <a:ext cx="666510" cy="563201"/>
            </a:xfrm>
            <a:prstGeom prst="rect">
              <a:avLst/>
            </a:prstGeom>
          </p:spPr>
        </p:pic>
        <p:pic>
          <p:nvPicPr>
            <p:cNvPr id="34" name="Picture 33">
              <a:extLst>
                <a:ext uri="{FF2B5EF4-FFF2-40B4-BE49-F238E27FC236}">
                  <a16:creationId xmlns:a16="http://schemas.microsoft.com/office/drawing/2014/main" id="{D4D84748-F429-EF4E-AD67-B0FD1C1B0A3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968769" y="6311345"/>
              <a:ext cx="4467375" cy="261341"/>
            </a:xfrm>
            <a:prstGeom prst="rect">
              <a:avLst/>
            </a:prstGeom>
          </p:spPr>
        </p:pic>
      </p:grpSp>
      <p:pic>
        <p:nvPicPr>
          <p:cNvPr id="35" name="Picture 34" descr="A picture containing drawing&#10;&#10;Description automatically generated">
            <a:extLst>
              <a:ext uri="{FF2B5EF4-FFF2-40B4-BE49-F238E27FC236}">
                <a16:creationId xmlns:a16="http://schemas.microsoft.com/office/drawing/2014/main" id="{E7792919-5775-BE40-8F89-DA048741C1C4}"/>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223860" y="6423237"/>
            <a:ext cx="1227202" cy="373863"/>
          </a:xfrm>
          <a:prstGeom prst="rect">
            <a:avLst/>
          </a:prstGeom>
        </p:spPr>
      </p:pic>
      <p:pic>
        <p:nvPicPr>
          <p:cNvPr id="36" name="Picture 35" descr="A close up of a sign&#10;&#10;Description automatically generated">
            <a:extLst>
              <a:ext uri="{FF2B5EF4-FFF2-40B4-BE49-F238E27FC236}">
                <a16:creationId xmlns:a16="http://schemas.microsoft.com/office/drawing/2014/main" id="{3E4510A5-7B49-3D40-95E3-04B6460D975D}"/>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4956823" y="6389214"/>
            <a:ext cx="870128" cy="435064"/>
          </a:xfrm>
          <a:prstGeom prst="rect">
            <a:avLst/>
          </a:prstGeom>
        </p:spPr>
      </p:pic>
      <p:cxnSp>
        <p:nvCxnSpPr>
          <p:cNvPr id="37" name="Straight Connector 36">
            <a:extLst>
              <a:ext uri="{FF2B5EF4-FFF2-40B4-BE49-F238E27FC236}">
                <a16:creationId xmlns:a16="http://schemas.microsoft.com/office/drawing/2014/main" id="{FD80F6BE-0E4B-F04D-964D-76D9D0469B00}"/>
              </a:ext>
            </a:extLst>
          </p:cNvPr>
          <p:cNvCxnSpPr>
            <a:cxnSpLocks/>
          </p:cNvCxnSpPr>
          <p:nvPr userDrawn="1"/>
        </p:nvCxnSpPr>
        <p:spPr>
          <a:xfrm>
            <a:off x="4709198" y="644938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8" name="Picture 37" descr="A close up of a sign&#10;&#10;Description automatically generated">
            <a:extLst>
              <a:ext uri="{FF2B5EF4-FFF2-40B4-BE49-F238E27FC236}">
                <a16:creationId xmlns:a16="http://schemas.microsoft.com/office/drawing/2014/main" id="{19F636B0-9A63-7244-B05E-075ECF70A747}"/>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6313303" y="6436683"/>
            <a:ext cx="1778000" cy="360101"/>
          </a:xfrm>
          <a:prstGeom prst="rect">
            <a:avLst/>
          </a:prstGeom>
        </p:spPr>
      </p:pic>
      <p:cxnSp>
        <p:nvCxnSpPr>
          <p:cNvPr id="39" name="Straight Connector 38">
            <a:extLst>
              <a:ext uri="{FF2B5EF4-FFF2-40B4-BE49-F238E27FC236}">
                <a16:creationId xmlns:a16="http://schemas.microsoft.com/office/drawing/2014/main" id="{D697A2E7-550C-5741-8C3F-700BA2837D4C}"/>
              </a:ext>
            </a:extLst>
          </p:cNvPr>
          <p:cNvCxnSpPr>
            <a:cxnSpLocks/>
          </p:cNvCxnSpPr>
          <p:nvPr userDrawn="1"/>
        </p:nvCxnSpPr>
        <p:spPr>
          <a:xfrm>
            <a:off x="6074854" y="6462083"/>
            <a:ext cx="0" cy="314726"/>
          </a:xfrm>
          <a:prstGeom prst="line">
            <a:avLst/>
          </a:prstGeom>
          <a:ln w="63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3165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5" cstate="email">
            <a:alphaModFix/>
            <a:extLst>
              <a:ext uri="{28A0092B-C50C-407E-A947-70E740481C1C}">
                <a14:useLocalDpi xmlns:a14="http://schemas.microsoft.com/office/drawing/2010/main"/>
              </a:ext>
            </a:extLst>
          </a:blip>
          <a:srcRect/>
          <a:stretch>
            <a:fillRect/>
          </a:stretch>
        </p:blipFill>
        <p:spPr bwMode="auto">
          <a:xfrm>
            <a:off x="1" y="-1"/>
            <a:ext cx="12192002"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6" y="618523"/>
            <a:ext cx="10364450" cy="159617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913775" y="2367099"/>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913778" y="5883281"/>
            <a:ext cx="6672887" cy="365125"/>
          </a:xfrm>
          <a:prstGeom prst="rect">
            <a:avLst/>
          </a:prstGeom>
        </p:spPr>
        <p:txBody>
          <a:bodyPr vert="horz" lIns="91440" tIns="45720" rIns="91440" bIns="45720" rtlCol="0" anchor="ctr"/>
          <a:lstStyle>
            <a:lvl1pPr algn="l">
              <a:defRPr sz="1232">
                <a:solidFill>
                  <a:schemeClr val="tx1"/>
                </a:solidFill>
              </a:defRPr>
            </a:lvl1pPr>
          </a:lstStyle>
          <a:p>
            <a:r>
              <a:rPr lang="en-US"/>
              <a:t>© 2019 WHO</a:t>
            </a:r>
          </a:p>
        </p:txBody>
      </p:sp>
      <p:sp>
        <p:nvSpPr>
          <p:cNvPr id="6" name="Slide Number Placeholder 5"/>
          <p:cNvSpPr>
            <a:spLocks noGrp="1"/>
          </p:cNvSpPr>
          <p:nvPr>
            <p:ph type="sldNum" sz="quarter" idx="4"/>
          </p:nvPr>
        </p:nvSpPr>
        <p:spPr>
          <a:xfrm>
            <a:off x="10514014" y="5883281"/>
            <a:ext cx="764215" cy="365125"/>
          </a:xfrm>
          <a:prstGeom prst="rect">
            <a:avLst/>
          </a:prstGeom>
        </p:spPr>
        <p:txBody>
          <a:bodyPr vert="horz" lIns="91440" tIns="45720" rIns="91440" bIns="45720" rtlCol="0" anchor="ctr"/>
          <a:lstStyle>
            <a:lvl1pPr algn="r">
              <a:defRPr sz="1969">
                <a:solidFill>
                  <a:schemeClr val="tx1"/>
                </a:solidFill>
              </a:defRPr>
            </a:lvl1pPr>
          </a:lstStyle>
          <a:p>
            <a:fld id="{6D22F896-40B5-4ADD-8801-0D06FADFA095}" type="slidenum">
              <a:rPr lang="en-US" smtClean="0"/>
              <a:pPr/>
              <a:t>‹#›</a:t>
            </a:fld>
            <a:endParaRPr lang="en-US"/>
          </a:p>
        </p:txBody>
      </p:sp>
    </p:spTree>
    <p:extLst>
      <p:ext uri="{BB962C8B-B14F-4D97-AF65-F5344CB8AC3E}">
        <p14:creationId xmlns:p14="http://schemas.microsoft.com/office/powerpoint/2010/main" val="3083136706"/>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dt="0"/>
  <p:txStyles>
    <p:titleStyle>
      <a:lvl1pPr algn="l" defTabSz="1125472" rtl="0" eaLnBrk="1" latinLnBrk="0" hangingPunct="1">
        <a:lnSpc>
          <a:spcPct val="90000"/>
        </a:lnSpc>
        <a:spcBef>
          <a:spcPct val="0"/>
        </a:spcBef>
        <a:buNone/>
        <a:defRPr sz="4431" kern="1200" cap="none" baseline="0">
          <a:solidFill>
            <a:schemeClr val="tx1"/>
          </a:solidFill>
          <a:effectLst/>
          <a:latin typeface="+mj-lt"/>
          <a:ea typeface="+mj-ea"/>
          <a:cs typeface="+mj-cs"/>
        </a:defRPr>
      </a:lvl1pPr>
    </p:titleStyle>
    <p:bodyStyle>
      <a:lvl1pPr marL="281368" indent="-281368" algn="l" defTabSz="1125472" rtl="0" eaLnBrk="1" latinLnBrk="0" hangingPunct="1">
        <a:lnSpc>
          <a:spcPct val="120000"/>
        </a:lnSpc>
        <a:spcBef>
          <a:spcPts val="1232"/>
        </a:spcBef>
        <a:buClr>
          <a:schemeClr val="tx1"/>
        </a:buClr>
        <a:buFont typeface="Arial" panose="020B0604020202020204" pitchFamily="34" charset="0"/>
        <a:buChar char="•"/>
        <a:defRPr sz="2462" kern="1200" cap="none" baseline="0">
          <a:solidFill>
            <a:schemeClr val="tx1"/>
          </a:solidFill>
          <a:effectLst/>
          <a:latin typeface="+mn-lt"/>
          <a:ea typeface="+mn-ea"/>
          <a:cs typeface="+mn-cs"/>
        </a:defRPr>
      </a:lvl1pPr>
      <a:lvl2pPr marL="844105" indent="-281368" algn="l" defTabSz="1125472" rtl="0" eaLnBrk="1" latinLnBrk="0" hangingPunct="1">
        <a:lnSpc>
          <a:spcPct val="120000"/>
        </a:lnSpc>
        <a:spcBef>
          <a:spcPts val="615"/>
        </a:spcBef>
        <a:buClr>
          <a:schemeClr val="tx1"/>
        </a:buClr>
        <a:buFont typeface="Arial" panose="020B0604020202020204" pitchFamily="34" charset="0"/>
        <a:buChar char="•"/>
        <a:defRPr sz="2217" kern="1200" cap="none" baseline="0">
          <a:solidFill>
            <a:schemeClr val="tx1"/>
          </a:solidFill>
          <a:effectLst/>
          <a:latin typeface="+mn-lt"/>
          <a:ea typeface="+mn-ea"/>
          <a:cs typeface="+mn-cs"/>
        </a:defRPr>
      </a:lvl2pPr>
      <a:lvl3pPr marL="1406840" indent="-281368" algn="l" defTabSz="1125472" rtl="0" eaLnBrk="1" latinLnBrk="0" hangingPunct="1">
        <a:lnSpc>
          <a:spcPct val="120000"/>
        </a:lnSpc>
        <a:spcBef>
          <a:spcPts val="615"/>
        </a:spcBef>
        <a:buClr>
          <a:schemeClr val="tx1"/>
        </a:buClr>
        <a:buFont typeface="Arial" panose="020B0604020202020204" pitchFamily="34" charset="0"/>
        <a:buChar char="•"/>
        <a:defRPr sz="1969" kern="1200" cap="none" baseline="0">
          <a:solidFill>
            <a:schemeClr val="tx1"/>
          </a:solidFill>
          <a:effectLst/>
          <a:latin typeface="+mn-lt"/>
          <a:ea typeface="+mn-ea"/>
          <a:cs typeface="+mn-cs"/>
        </a:defRPr>
      </a:lvl3pPr>
      <a:lvl4pPr marL="1969577" indent="-281368" algn="l" defTabSz="1125472" rtl="0" eaLnBrk="1" latinLnBrk="0" hangingPunct="1">
        <a:lnSpc>
          <a:spcPct val="120000"/>
        </a:lnSpc>
        <a:spcBef>
          <a:spcPts val="615"/>
        </a:spcBef>
        <a:buClr>
          <a:schemeClr val="tx1"/>
        </a:buClr>
        <a:buFont typeface="Arial" panose="020B0604020202020204" pitchFamily="34" charset="0"/>
        <a:buChar char="•"/>
        <a:defRPr sz="1724" kern="1200" cap="none" baseline="0">
          <a:solidFill>
            <a:schemeClr val="tx1"/>
          </a:solidFill>
          <a:effectLst/>
          <a:latin typeface="+mn-lt"/>
          <a:ea typeface="+mn-ea"/>
          <a:cs typeface="+mn-cs"/>
        </a:defRPr>
      </a:lvl4pPr>
      <a:lvl5pPr marL="2532312" indent="-281368" algn="l" defTabSz="1125472" rtl="0" eaLnBrk="1" latinLnBrk="0" hangingPunct="1">
        <a:lnSpc>
          <a:spcPct val="120000"/>
        </a:lnSpc>
        <a:spcBef>
          <a:spcPts val="615"/>
        </a:spcBef>
        <a:buClr>
          <a:schemeClr val="tx1"/>
        </a:buClr>
        <a:buFont typeface="Arial" panose="020B0604020202020204" pitchFamily="34" charset="0"/>
        <a:buChar char="•"/>
        <a:defRPr sz="1724" kern="1200" cap="none" baseline="0">
          <a:solidFill>
            <a:schemeClr val="tx1"/>
          </a:solidFill>
          <a:effectLst/>
          <a:latin typeface="+mn-lt"/>
          <a:ea typeface="+mn-ea"/>
          <a:cs typeface="+mn-cs"/>
        </a:defRPr>
      </a:lvl5pPr>
      <a:lvl6pPr marL="3095047" indent="-281368" algn="l" defTabSz="1125472" rtl="0" eaLnBrk="1" latinLnBrk="0" hangingPunct="1">
        <a:lnSpc>
          <a:spcPct val="120000"/>
        </a:lnSpc>
        <a:spcBef>
          <a:spcPts val="615"/>
        </a:spcBef>
        <a:buClr>
          <a:schemeClr val="tx1"/>
        </a:buClr>
        <a:buFont typeface="Arial" panose="020B0604020202020204" pitchFamily="34" charset="0"/>
        <a:buChar char="•"/>
        <a:defRPr sz="1724" kern="1200" cap="all" baseline="0">
          <a:solidFill>
            <a:schemeClr val="tx1"/>
          </a:solidFill>
          <a:effectLst/>
          <a:latin typeface="+mn-lt"/>
          <a:ea typeface="+mn-ea"/>
          <a:cs typeface="+mn-cs"/>
        </a:defRPr>
      </a:lvl6pPr>
      <a:lvl7pPr marL="3657784" indent="-281368" algn="l" defTabSz="1125472" rtl="0" eaLnBrk="1" latinLnBrk="0" hangingPunct="1">
        <a:lnSpc>
          <a:spcPct val="120000"/>
        </a:lnSpc>
        <a:spcBef>
          <a:spcPts val="615"/>
        </a:spcBef>
        <a:buClr>
          <a:schemeClr val="tx1"/>
        </a:buClr>
        <a:buFont typeface="Arial" panose="020B0604020202020204" pitchFamily="34" charset="0"/>
        <a:buChar char="•"/>
        <a:defRPr sz="1724" kern="1200" cap="all" baseline="0">
          <a:solidFill>
            <a:schemeClr val="tx1"/>
          </a:solidFill>
          <a:effectLst/>
          <a:latin typeface="+mn-lt"/>
          <a:ea typeface="+mn-ea"/>
          <a:cs typeface="+mn-cs"/>
        </a:defRPr>
      </a:lvl7pPr>
      <a:lvl8pPr marL="4220519" indent="-281368" algn="l" defTabSz="1125472" rtl="0" eaLnBrk="1" latinLnBrk="0" hangingPunct="1">
        <a:lnSpc>
          <a:spcPct val="120000"/>
        </a:lnSpc>
        <a:spcBef>
          <a:spcPts val="615"/>
        </a:spcBef>
        <a:buClr>
          <a:schemeClr val="tx1"/>
        </a:buClr>
        <a:buFont typeface="Arial" panose="020B0604020202020204" pitchFamily="34" charset="0"/>
        <a:buChar char="•"/>
        <a:defRPr sz="1724" kern="1200" cap="all" baseline="0">
          <a:solidFill>
            <a:schemeClr val="tx1"/>
          </a:solidFill>
          <a:effectLst/>
          <a:latin typeface="+mn-lt"/>
          <a:ea typeface="+mn-ea"/>
          <a:cs typeface="+mn-cs"/>
        </a:defRPr>
      </a:lvl8pPr>
      <a:lvl9pPr marL="4783256" indent="-281368" algn="l" defTabSz="1125472" rtl="0" eaLnBrk="1" latinLnBrk="0" hangingPunct="1">
        <a:lnSpc>
          <a:spcPct val="120000"/>
        </a:lnSpc>
        <a:spcBef>
          <a:spcPts val="615"/>
        </a:spcBef>
        <a:buClr>
          <a:schemeClr val="tx1"/>
        </a:buClr>
        <a:buFont typeface="Arial" panose="020B0604020202020204" pitchFamily="34" charset="0"/>
        <a:buChar char="•"/>
        <a:defRPr sz="1724" kern="1200" cap="all" baseline="0">
          <a:solidFill>
            <a:schemeClr val="tx1"/>
          </a:solidFill>
          <a:effectLst/>
          <a:latin typeface="+mn-lt"/>
          <a:ea typeface="+mn-ea"/>
          <a:cs typeface="+mn-cs"/>
        </a:defRPr>
      </a:lvl9pPr>
    </p:bodyStyle>
    <p:otherStyle>
      <a:defPPr>
        <a:defRPr lang="en-US"/>
      </a:defPPr>
      <a:lvl1pPr marL="0" algn="l" defTabSz="1125472" rtl="0" eaLnBrk="1" latinLnBrk="0" hangingPunct="1">
        <a:defRPr sz="2217" kern="1200">
          <a:solidFill>
            <a:schemeClr val="tx1"/>
          </a:solidFill>
          <a:latin typeface="+mn-lt"/>
          <a:ea typeface="+mn-ea"/>
          <a:cs typeface="+mn-cs"/>
        </a:defRPr>
      </a:lvl1pPr>
      <a:lvl2pPr marL="562735" algn="l" defTabSz="1125472" rtl="0" eaLnBrk="1" latinLnBrk="0" hangingPunct="1">
        <a:defRPr sz="2217" kern="1200">
          <a:solidFill>
            <a:schemeClr val="tx1"/>
          </a:solidFill>
          <a:latin typeface="+mn-lt"/>
          <a:ea typeface="+mn-ea"/>
          <a:cs typeface="+mn-cs"/>
        </a:defRPr>
      </a:lvl2pPr>
      <a:lvl3pPr marL="1125472" algn="l" defTabSz="1125472" rtl="0" eaLnBrk="1" latinLnBrk="0" hangingPunct="1">
        <a:defRPr sz="2217" kern="1200">
          <a:solidFill>
            <a:schemeClr val="tx1"/>
          </a:solidFill>
          <a:latin typeface="+mn-lt"/>
          <a:ea typeface="+mn-ea"/>
          <a:cs typeface="+mn-cs"/>
        </a:defRPr>
      </a:lvl3pPr>
      <a:lvl4pPr marL="1688207" algn="l" defTabSz="1125472" rtl="0" eaLnBrk="1" latinLnBrk="0" hangingPunct="1">
        <a:defRPr sz="2217" kern="1200">
          <a:solidFill>
            <a:schemeClr val="tx1"/>
          </a:solidFill>
          <a:latin typeface="+mn-lt"/>
          <a:ea typeface="+mn-ea"/>
          <a:cs typeface="+mn-cs"/>
        </a:defRPr>
      </a:lvl4pPr>
      <a:lvl5pPr marL="2250944" algn="l" defTabSz="1125472" rtl="0" eaLnBrk="1" latinLnBrk="0" hangingPunct="1">
        <a:defRPr sz="2217" kern="1200">
          <a:solidFill>
            <a:schemeClr val="tx1"/>
          </a:solidFill>
          <a:latin typeface="+mn-lt"/>
          <a:ea typeface="+mn-ea"/>
          <a:cs typeface="+mn-cs"/>
        </a:defRPr>
      </a:lvl5pPr>
      <a:lvl6pPr marL="2813679" algn="l" defTabSz="1125472" rtl="0" eaLnBrk="1" latinLnBrk="0" hangingPunct="1">
        <a:defRPr sz="2217" kern="1200">
          <a:solidFill>
            <a:schemeClr val="tx1"/>
          </a:solidFill>
          <a:latin typeface="+mn-lt"/>
          <a:ea typeface="+mn-ea"/>
          <a:cs typeface="+mn-cs"/>
        </a:defRPr>
      </a:lvl6pPr>
      <a:lvl7pPr marL="3376415" algn="l" defTabSz="1125472" rtl="0" eaLnBrk="1" latinLnBrk="0" hangingPunct="1">
        <a:defRPr sz="2217" kern="1200">
          <a:solidFill>
            <a:schemeClr val="tx1"/>
          </a:solidFill>
          <a:latin typeface="+mn-lt"/>
          <a:ea typeface="+mn-ea"/>
          <a:cs typeface="+mn-cs"/>
        </a:defRPr>
      </a:lvl7pPr>
      <a:lvl8pPr marL="3939151" algn="l" defTabSz="1125472" rtl="0" eaLnBrk="1" latinLnBrk="0" hangingPunct="1">
        <a:defRPr sz="2217" kern="1200">
          <a:solidFill>
            <a:schemeClr val="tx1"/>
          </a:solidFill>
          <a:latin typeface="+mn-lt"/>
          <a:ea typeface="+mn-ea"/>
          <a:cs typeface="+mn-cs"/>
        </a:defRPr>
      </a:lvl8pPr>
      <a:lvl9pPr marL="4501886" algn="l" defTabSz="1125472" rtl="0" eaLnBrk="1" latinLnBrk="0" hangingPunct="1">
        <a:defRPr sz="221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30.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hyperlink" Target="https://www.who.int/teams/global-influenza-programme/vaccines/who-recommendations" TargetMode="External"/><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publications/i/item/B09385" TargetMode="External"/><Relationship Id="rId2" Type="http://schemas.openxmlformats.org/officeDocument/2006/relationships/image" Target="../media/image32.png"/><Relationship Id="rId1" Type="http://schemas.openxmlformats.org/officeDocument/2006/relationships/slideLayout" Target="../slideLayouts/slideLayout6.xml"/><Relationship Id="rId5" Type="http://schemas.openxmlformats.org/officeDocument/2006/relationships/image" Target="../media/image34.png"/><Relationship Id="rId4" Type="http://schemas.openxmlformats.org/officeDocument/2006/relationships/image" Target="../media/image33.png"/></Relationships>
</file>

<file path=ppt/slides/_rels/slide14.xml.rels><?xml version="1.0" encoding="UTF-8" standalone="yes"?>
<Relationships xmlns="http://schemas.openxmlformats.org/package/2006/relationships"><Relationship Id="rId3" Type="http://schemas.openxmlformats.org/officeDocument/2006/relationships/hyperlink" Target="https://supply.unicef.org/" TargetMode="External"/><Relationship Id="rId2" Type="http://schemas.openxmlformats.org/officeDocument/2006/relationships/hyperlink" Target="https://docs.google.com/spreadsheets/d/1EBG7d0NfrLj9NiPN4niVDrGLEChsqqWm/edit?gid=211096976#gid=211096976" TargetMode="External"/><Relationship Id="rId1" Type="http://schemas.openxmlformats.org/officeDocument/2006/relationships/slideLayout" Target="../slideLayouts/slideLayout6.xml"/><Relationship Id="rId4"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22.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13.xml"/><Relationship Id="rId9" Type="http://schemas.openxmlformats.org/officeDocument/2006/relationships/image" Target="../media/image20.sv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22.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18.svg"/><Relationship Id="rId11" Type="http://schemas.openxmlformats.org/officeDocument/2006/relationships/image" Target="../media/image21.png"/><Relationship Id="rId5" Type="http://schemas.openxmlformats.org/officeDocument/2006/relationships/image" Target="../media/image17.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13.xml"/><Relationship Id="rId9"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who.int/publications/i/item/who-wer9719" TargetMode="Externa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tags" Target="../tags/tag1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22.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25.svg"/><Relationship Id="rId11" Type="http://schemas.openxmlformats.org/officeDocument/2006/relationships/image" Target="../media/image21.png"/><Relationship Id="rId5" Type="http://schemas.openxmlformats.org/officeDocument/2006/relationships/image" Target="../media/image24.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13.xml"/><Relationship Id="rId9" Type="http://schemas.openxmlformats.org/officeDocument/2006/relationships/image" Target="../media/image20.sv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79944" y="2987085"/>
            <a:ext cx="8312056" cy="542966"/>
          </a:xfrm>
        </p:spPr>
        <p:txBody>
          <a:bodyPr>
            <a:noAutofit/>
          </a:bodyPr>
          <a:lstStyle/>
          <a:p>
            <a:pPr algn="ctr"/>
            <a:r>
              <a:rPr lang="en-US" sz="2600">
                <a:latin typeface="Arial"/>
                <a:cs typeface="Arial"/>
              </a:rPr>
              <a:t>Seasonal Influenza Vaccination </a:t>
            </a:r>
            <a:br>
              <a:rPr lang="en-US" sz="2600">
                <a:latin typeface="Arial"/>
                <a:cs typeface="Arial"/>
              </a:rPr>
            </a:br>
            <a:r>
              <a:rPr lang="en-US" sz="2600">
                <a:latin typeface="Arial"/>
                <a:cs typeface="Arial"/>
              </a:rPr>
              <a:t>EPI WIN</a:t>
            </a:r>
          </a:p>
        </p:txBody>
      </p:sp>
    </p:spTree>
    <p:extLst>
      <p:ext uri="{BB962C8B-B14F-4D97-AF65-F5344CB8AC3E}">
        <p14:creationId xmlns:p14="http://schemas.microsoft.com/office/powerpoint/2010/main" val="2087741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2928AF-8228-0E04-BCEC-C26CCF278C1D}"/>
              </a:ext>
            </a:extLst>
          </p:cNvPr>
          <p:cNvSpPr>
            <a:spLocks noGrp="1"/>
          </p:cNvSpPr>
          <p:nvPr>
            <p:ph type="title"/>
          </p:nvPr>
        </p:nvSpPr>
        <p:spPr/>
        <p:txBody>
          <a:bodyPr>
            <a:normAutofit/>
          </a:bodyPr>
          <a:lstStyle/>
          <a:p>
            <a:r>
              <a:rPr lang="en-GB"/>
              <a:t>Influenza vaccine compositions updated every year</a:t>
            </a:r>
          </a:p>
        </p:txBody>
      </p:sp>
      <p:sp>
        <p:nvSpPr>
          <p:cNvPr id="4" name="Slide Number Placeholder 3">
            <a:extLst>
              <a:ext uri="{FF2B5EF4-FFF2-40B4-BE49-F238E27FC236}">
                <a16:creationId xmlns:a16="http://schemas.microsoft.com/office/drawing/2014/main" id="{91500D86-5949-D11F-1BA0-C17E22E9307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477" b="0" i="0" u="none" strike="noStrike" kern="1200" cap="none" spc="0" normalizeH="0" baseline="0" noProof="0" smtClean="0">
                <a:ln>
                  <a:noFill/>
                </a:ln>
                <a:solidFill>
                  <a:srgbClr val="FFFFFF">
                    <a:lumMod val="8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77" b="0" i="0" u="none" strike="noStrike" kern="1200" cap="none" spc="0" normalizeH="0" baseline="0" noProof="0">
              <a:ln>
                <a:noFill/>
              </a:ln>
              <a:solidFill>
                <a:srgbClr val="FFFFFF">
                  <a:lumMod val="85000"/>
                </a:srgb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C1D21535-F35E-AFB9-4216-1ED048375E30}"/>
              </a:ext>
            </a:extLst>
          </p:cNvPr>
          <p:cNvPicPr>
            <a:picLocks noChangeAspect="1"/>
          </p:cNvPicPr>
          <p:nvPr/>
        </p:nvPicPr>
        <p:blipFill>
          <a:blip r:embed="rId2"/>
          <a:stretch>
            <a:fillRect/>
          </a:stretch>
        </p:blipFill>
        <p:spPr>
          <a:xfrm>
            <a:off x="1065519" y="1367111"/>
            <a:ext cx="3380017" cy="4844473"/>
          </a:xfrm>
          <a:prstGeom prst="rect">
            <a:avLst/>
          </a:prstGeom>
        </p:spPr>
      </p:pic>
      <p:pic>
        <p:nvPicPr>
          <p:cNvPr id="10" name="Picture 9">
            <a:extLst>
              <a:ext uri="{FF2B5EF4-FFF2-40B4-BE49-F238E27FC236}">
                <a16:creationId xmlns:a16="http://schemas.microsoft.com/office/drawing/2014/main" id="{2BCBEC99-DD59-0EB7-E619-1682F9A18E98}"/>
              </a:ext>
            </a:extLst>
          </p:cNvPr>
          <p:cNvPicPr>
            <a:picLocks noChangeAspect="1"/>
          </p:cNvPicPr>
          <p:nvPr/>
        </p:nvPicPr>
        <p:blipFill>
          <a:blip r:embed="rId3"/>
          <a:stretch>
            <a:fillRect/>
          </a:stretch>
        </p:blipFill>
        <p:spPr>
          <a:xfrm rot="5400000">
            <a:off x="4806215" y="2119306"/>
            <a:ext cx="2593659" cy="1430630"/>
          </a:xfrm>
          <a:prstGeom prst="rect">
            <a:avLst/>
          </a:prstGeom>
        </p:spPr>
      </p:pic>
      <p:sp>
        <p:nvSpPr>
          <p:cNvPr id="11" name="Speech Bubble: Oval 10">
            <a:extLst>
              <a:ext uri="{FF2B5EF4-FFF2-40B4-BE49-F238E27FC236}">
                <a16:creationId xmlns:a16="http://schemas.microsoft.com/office/drawing/2014/main" id="{7F151862-D044-3352-127D-C1CBCA2F581E}"/>
              </a:ext>
            </a:extLst>
          </p:cNvPr>
          <p:cNvSpPr/>
          <p:nvPr/>
        </p:nvSpPr>
        <p:spPr>
          <a:xfrm>
            <a:off x="3606019" y="1306726"/>
            <a:ext cx="914400" cy="612648"/>
          </a:xfrm>
          <a:prstGeom prst="wedgeEllipseCallout">
            <a:avLst>
              <a:gd name="adj1" fmla="val 134827"/>
              <a:gd name="adj2" fmla="val 124454"/>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solidFill>
                  <a:srgbClr val="FF0000"/>
                </a:solidFill>
              </a:ln>
              <a:solidFill>
                <a:srgbClr val="FF0000"/>
              </a:solidFill>
              <a:effectLst/>
              <a:uLnTx/>
              <a:uFillTx/>
              <a:latin typeface="Arial" panose="020B0604020202020204"/>
              <a:ea typeface="+mn-ea"/>
              <a:cs typeface="+mn-cs"/>
            </a:endParaRPr>
          </a:p>
        </p:txBody>
      </p:sp>
      <p:sp>
        <p:nvSpPr>
          <p:cNvPr id="15" name="Rectangle 3">
            <a:extLst>
              <a:ext uri="{FF2B5EF4-FFF2-40B4-BE49-F238E27FC236}">
                <a16:creationId xmlns:a16="http://schemas.microsoft.com/office/drawing/2014/main" id="{61472E25-2E4B-A74E-091D-95132815DEDB}"/>
              </a:ext>
            </a:extLst>
          </p:cNvPr>
          <p:cNvSpPr txBox="1">
            <a:spLocks noChangeArrowheads="1"/>
          </p:cNvSpPr>
          <p:nvPr/>
        </p:nvSpPr>
        <p:spPr>
          <a:xfrm>
            <a:off x="7103985" y="1456470"/>
            <a:ext cx="4506887" cy="3152236"/>
          </a:xfrm>
          <a:prstGeom prst="rect">
            <a:avLst/>
          </a:prstGeom>
        </p:spPr>
        <p:txBody>
          <a:bodyPr vert="horz" lIns="121920" tIns="60960" rIns="121920" bIns="60960" rtlCol="0" anchor="t">
            <a:normAutofit/>
          </a:bodyPr>
          <a:lstStyle>
            <a:lvl1pPr marL="281368" indent="-281368" algn="l" defTabSz="1125472" rtl="0" eaLnBrk="1" latinLnBrk="0" hangingPunct="1">
              <a:lnSpc>
                <a:spcPct val="120000"/>
              </a:lnSpc>
              <a:spcBef>
                <a:spcPts val="1232"/>
              </a:spcBef>
              <a:buClr>
                <a:schemeClr val="tx1"/>
              </a:buClr>
              <a:buFont typeface="Arial" panose="020B0604020202020204" pitchFamily="34" charset="0"/>
              <a:buChar char="•"/>
              <a:defRPr sz="2462" kern="1200" cap="none" baseline="0">
                <a:solidFill>
                  <a:schemeClr val="tx1"/>
                </a:solidFill>
                <a:effectLst/>
                <a:latin typeface="+mn-lt"/>
                <a:ea typeface="+mn-ea"/>
                <a:cs typeface="+mn-cs"/>
              </a:defRPr>
            </a:lvl1pPr>
            <a:lvl2pPr marL="844105" indent="-281368" algn="l" defTabSz="1125472" rtl="0" eaLnBrk="1" latinLnBrk="0" hangingPunct="1">
              <a:lnSpc>
                <a:spcPct val="120000"/>
              </a:lnSpc>
              <a:spcBef>
                <a:spcPts val="615"/>
              </a:spcBef>
              <a:buClr>
                <a:schemeClr val="tx1"/>
              </a:buClr>
              <a:buFont typeface="Arial" panose="020B0604020202020204" pitchFamily="34" charset="0"/>
              <a:buChar char="•"/>
              <a:defRPr sz="2217" kern="1200" cap="none" baseline="0">
                <a:solidFill>
                  <a:schemeClr val="tx1"/>
                </a:solidFill>
                <a:effectLst/>
                <a:latin typeface="+mn-lt"/>
                <a:ea typeface="+mn-ea"/>
                <a:cs typeface="+mn-cs"/>
              </a:defRPr>
            </a:lvl2pPr>
            <a:lvl3pPr marL="1406840" indent="-281368" algn="l" defTabSz="1125472" rtl="0" eaLnBrk="1" latinLnBrk="0" hangingPunct="1">
              <a:lnSpc>
                <a:spcPct val="120000"/>
              </a:lnSpc>
              <a:spcBef>
                <a:spcPts val="615"/>
              </a:spcBef>
              <a:buClr>
                <a:schemeClr val="tx1"/>
              </a:buClr>
              <a:buFont typeface="Arial" panose="020B0604020202020204" pitchFamily="34" charset="0"/>
              <a:buChar char="•"/>
              <a:defRPr sz="1969" kern="1200" cap="none" baseline="0">
                <a:solidFill>
                  <a:schemeClr val="tx1"/>
                </a:solidFill>
                <a:effectLst/>
                <a:latin typeface="+mn-lt"/>
                <a:ea typeface="+mn-ea"/>
                <a:cs typeface="+mn-cs"/>
              </a:defRPr>
            </a:lvl3pPr>
            <a:lvl4pPr marL="1969577" indent="-281368" algn="l" defTabSz="1125472" rtl="0" eaLnBrk="1" latinLnBrk="0" hangingPunct="1">
              <a:lnSpc>
                <a:spcPct val="120000"/>
              </a:lnSpc>
              <a:spcBef>
                <a:spcPts val="615"/>
              </a:spcBef>
              <a:buClr>
                <a:schemeClr val="tx1"/>
              </a:buClr>
              <a:buFont typeface="Arial" panose="020B0604020202020204" pitchFamily="34" charset="0"/>
              <a:buChar char="•"/>
              <a:defRPr sz="1724" kern="1200" cap="none" baseline="0">
                <a:solidFill>
                  <a:schemeClr val="tx1"/>
                </a:solidFill>
                <a:effectLst/>
                <a:latin typeface="+mn-lt"/>
                <a:ea typeface="+mn-ea"/>
                <a:cs typeface="+mn-cs"/>
              </a:defRPr>
            </a:lvl4pPr>
            <a:lvl5pPr marL="2532312" indent="-281368" algn="l" defTabSz="1125472" rtl="0" eaLnBrk="1" latinLnBrk="0" hangingPunct="1">
              <a:lnSpc>
                <a:spcPct val="120000"/>
              </a:lnSpc>
              <a:spcBef>
                <a:spcPts val="615"/>
              </a:spcBef>
              <a:buClr>
                <a:schemeClr val="tx1"/>
              </a:buClr>
              <a:buFont typeface="Arial" panose="020B0604020202020204" pitchFamily="34" charset="0"/>
              <a:buChar char="•"/>
              <a:defRPr sz="1724" kern="1200" cap="none" baseline="0">
                <a:solidFill>
                  <a:schemeClr val="tx1"/>
                </a:solidFill>
                <a:effectLst/>
                <a:latin typeface="+mn-lt"/>
                <a:ea typeface="+mn-ea"/>
                <a:cs typeface="+mn-cs"/>
              </a:defRPr>
            </a:lvl5pPr>
            <a:lvl6pPr marL="3095047" indent="-281368" algn="l" defTabSz="1125472" rtl="0" eaLnBrk="1" latinLnBrk="0" hangingPunct="1">
              <a:lnSpc>
                <a:spcPct val="120000"/>
              </a:lnSpc>
              <a:spcBef>
                <a:spcPts val="615"/>
              </a:spcBef>
              <a:buClr>
                <a:schemeClr val="tx1"/>
              </a:buClr>
              <a:buFont typeface="Arial" panose="020B0604020202020204" pitchFamily="34" charset="0"/>
              <a:buChar char="•"/>
              <a:defRPr sz="1724" kern="1200" cap="all" baseline="0">
                <a:solidFill>
                  <a:schemeClr val="tx1"/>
                </a:solidFill>
                <a:effectLst/>
                <a:latin typeface="+mn-lt"/>
                <a:ea typeface="+mn-ea"/>
                <a:cs typeface="+mn-cs"/>
              </a:defRPr>
            </a:lvl6pPr>
            <a:lvl7pPr marL="3657784" indent="-281368" algn="l" defTabSz="1125472" rtl="0" eaLnBrk="1" latinLnBrk="0" hangingPunct="1">
              <a:lnSpc>
                <a:spcPct val="120000"/>
              </a:lnSpc>
              <a:spcBef>
                <a:spcPts val="615"/>
              </a:spcBef>
              <a:buClr>
                <a:schemeClr val="tx1"/>
              </a:buClr>
              <a:buFont typeface="Arial" panose="020B0604020202020204" pitchFamily="34" charset="0"/>
              <a:buChar char="•"/>
              <a:defRPr sz="1724" kern="1200" cap="all" baseline="0">
                <a:solidFill>
                  <a:schemeClr val="tx1"/>
                </a:solidFill>
                <a:effectLst/>
                <a:latin typeface="+mn-lt"/>
                <a:ea typeface="+mn-ea"/>
                <a:cs typeface="+mn-cs"/>
              </a:defRPr>
            </a:lvl7pPr>
            <a:lvl8pPr marL="4220519" indent="-281368" algn="l" defTabSz="1125472" rtl="0" eaLnBrk="1" latinLnBrk="0" hangingPunct="1">
              <a:lnSpc>
                <a:spcPct val="120000"/>
              </a:lnSpc>
              <a:spcBef>
                <a:spcPts val="615"/>
              </a:spcBef>
              <a:buClr>
                <a:schemeClr val="tx1"/>
              </a:buClr>
              <a:buFont typeface="Arial" panose="020B0604020202020204" pitchFamily="34" charset="0"/>
              <a:buChar char="•"/>
              <a:defRPr sz="1724" kern="1200" cap="all" baseline="0">
                <a:solidFill>
                  <a:schemeClr val="tx1"/>
                </a:solidFill>
                <a:effectLst/>
                <a:latin typeface="+mn-lt"/>
                <a:ea typeface="+mn-ea"/>
                <a:cs typeface="+mn-cs"/>
              </a:defRPr>
            </a:lvl8pPr>
            <a:lvl9pPr marL="4783256" indent="-281368" algn="l" defTabSz="1125472" rtl="0" eaLnBrk="1" latinLnBrk="0" hangingPunct="1">
              <a:lnSpc>
                <a:spcPct val="120000"/>
              </a:lnSpc>
              <a:spcBef>
                <a:spcPts val="615"/>
              </a:spcBef>
              <a:buClr>
                <a:schemeClr val="tx1"/>
              </a:buClr>
              <a:buFont typeface="Arial" panose="020B0604020202020204" pitchFamily="34" charset="0"/>
              <a:buChar char="•"/>
              <a:defRPr sz="1724" kern="1200" cap="all" baseline="0">
                <a:solidFill>
                  <a:schemeClr val="tx1"/>
                </a:solidFill>
                <a:effectLst/>
                <a:latin typeface="+mn-lt"/>
                <a:ea typeface="+mn-ea"/>
                <a:cs typeface="+mn-cs"/>
              </a:defRPr>
            </a:lvl9pPr>
          </a:lstStyle>
          <a:p>
            <a:pPr marL="281368" marR="0" lvl="0" indent="-281368" algn="l" defTabSz="1125472" rtl="0" eaLnBrk="1" fontAlgn="auto" latinLnBrk="0" hangingPunct="1">
              <a:lnSpc>
                <a:spcPct val="100000"/>
              </a:lnSpc>
              <a:spcBef>
                <a:spcPts val="1232"/>
              </a:spcBef>
              <a:spcAft>
                <a:spcPts val="0"/>
              </a:spcAft>
              <a:buClr>
                <a:srgbClr val="000000"/>
              </a:buClr>
              <a:buSzTx/>
              <a:buFont typeface="Arial" panose="020B0604020202020204" pitchFamily="34" charset="0"/>
              <a:buChar char="•"/>
              <a:tabLst/>
              <a:defRPr/>
            </a:pPr>
            <a:r>
              <a:rPr kumimoji="0" lang="en-US" sz="2000" b="1" i="0" u="none" strike="noStrike" kern="1200" cap="none" spc="0" normalizeH="0" baseline="0" noProof="0">
                <a:ln>
                  <a:noFill/>
                </a:ln>
                <a:solidFill>
                  <a:srgbClr val="000000"/>
                </a:solidFill>
                <a:effectLst/>
                <a:uLnTx/>
                <a:uFillTx/>
                <a:latin typeface="Arial" panose="020B0604020202020204"/>
                <a:ea typeface="+mn-ea"/>
                <a:cs typeface="+mn-cs"/>
              </a:rPr>
              <a:t>Based on year around surveillance conducted by GISRS</a:t>
            </a:r>
          </a:p>
          <a:p>
            <a:pPr marL="844105" marR="0" lvl="1" indent="-281368" algn="l" defTabSz="1125472" rtl="0" eaLnBrk="1" fontAlgn="auto" latinLnBrk="0" hangingPunct="1">
              <a:lnSpc>
                <a:spcPct val="100000"/>
              </a:lnSpc>
              <a:spcBef>
                <a:spcPts val="615"/>
              </a:spcBef>
              <a:spcAft>
                <a:spcPts val="0"/>
              </a:spcAft>
              <a:buClr>
                <a:srgbClr val="000000"/>
              </a:buClr>
              <a:buSzTx/>
              <a:buFont typeface="Arial" panose="020B0604020202020204" pitchFamily="34" charset="0"/>
              <a:buChar char="•"/>
              <a:tabLst/>
              <a:defRPr/>
            </a:pPr>
            <a:r>
              <a:rPr kumimoji="0" lang="en-US" sz="1755" b="0" i="0" u="none" strike="noStrike" kern="1200" cap="none" spc="0" normalizeH="0" baseline="0" noProof="0">
                <a:ln>
                  <a:noFill/>
                </a:ln>
                <a:solidFill>
                  <a:srgbClr val="000000"/>
                </a:solidFill>
                <a:effectLst/>
                <a:uLnTx/>
                <a:uFillTx/>
                <a:latin typeface="Arial" panose="020B0604020202020204"/>
                <a:ea typeface="+mn-ea"/>
                <a:cs typeface="+mn-cs"/>
              </a:rPr>
              <a:t>WHOCCs, NICs, WHO ERLs, WHO H5 Reference Laboratories</a:t>
            </a:r>
          </a:p>
          <a:p>
            <a:pPr marL="844105" marR="0" lvl="1" indent="-281368" algn="l" defTabSz="1125472" rtl="0" eaLnBrk="1" fontAlgn="auto" latinLnBrk="0" hangingPunct="1">
              <a:lnSpc>
                <a:spcPct val="100000"/>
              </a:lnSpc>
              <a:spcBef>
                <a:spcPts val="615"/>
              </a:spcBef>
              <a:spcAft>
                <a:spcPts val="0"/>
              </a:spcAft>
              <a:buClr>
                <a:srgbClr val="000000"/>
              </a:buClr>
              <a:buSzTx/>
              <a:buFont typeface="Arial" panose="020B0604020202020204" pitchFamily="34" charset="0"/>
              <a:buChar char="•"/>
              <a:tabLst/>
              <a:defRPr/>
            </a:pPr>
            <a:r>
              <a:rPr kumimoji="0" lang="en-US" sz="1755" b="0" i="0" u="none" strike="noStrike" kern="1200" cap="none" spc="0" normalizeH="0" baseline="0" noProof="0">
                <a:ln>
                  <a:noFill/>
                </a:ln>
                <a:solidFill>
                  <a:srgbClr val="000000"/>
                </a:solidFill>
                <a:effectLst/>
                <a:uLnTx/>
                <a:uFillTx/>
                <a:latin typeface="Arial" panose="020B0604020202020204"/>
                <a:ea typeface="+mn-ea"/>
                <a:cs typeface="+mn-cs"/>
              </a:rPr>
              <a:t>Supported by hosting countries, </a:t>
            </a:r>
            <a:br>
              <a:rPr kumimoji="0" lang="en-US" sz="1755" b="0" i="0" u="none" strike="noStrike" kern="1200" cap="none" spc="0" normalizeH="0" baseline="0" noProof="0">
                <a:ln>
                  <a:noFill/>
                </a:ln>
                <a:solidFill>
                  <a:srgbClr val="000000"/>
                </a:solidFill>
                <a:effectLst/>
                <a:uLnTx/>
                <a:uFillTx/>
                <a:latin typeface="Arial" panose="020B0604020202020204"/>
                <a:ea typeface="+mn-ea"/>
                <a:cs typeface="+mn-cs"/>
              </a:rPr>
            </a:br>
            <a:r>
              <a:rPr kumimoji="0" lang="en-US" sz="1755" b="0" i="0" u="none" strike="noStrike" kern="1200" cap="none" spc="0" normalizeH="0" baseline="0" noProof="0">
                <a:ln>
                  <a:noFill/>
                </a:ln>
                <a:solidFill>
                  <a:srgbClr val="000000"/>
                </a:solidFill>
                <a:effectLst/>
                <a:uLnTx/>
                <a:uFillTx/>
                <a:latin typeface="Arial" panose="020B0604020202020204"/>
                <a:ea typeface="+mn-ea"/>
                <a:cs typeface="+mn-cs"/>
              </a:rPr>
              <a:t>public &amp; private partners, and collaborators</a:t>
            </a:r>
          </a:p>
          <a:p>
            <a:pPr marL="281368" marR="0" lvl="0" indent="-304792" algn="l" defTabSz="1125472" rtl="0" eaLnBrk="1" fontAlgn="auto" latinLnBrk="0" hangingPunct="1">
              <a:lnSpc>
                <a:spcPct val="100000"/>
              </a:lnSpc>
              <a:spcBef>
                <a:spcPts val="1232"/>
              </a:spcBef>
              <a:spcAft>
                <a:spcPts val="0"/>
              </a:spcAft>
              <a:buClr>
                <a:srgbClr val="000000"/>
              </a:buClr>
              <a:buSzTx/>
              <a:buFont typeface="Arial" panose="020B0604020202020204" pitchFamily="34" charset="0"/>
              <a:buChar char="•"/>
              <a:tabLst/>
              <a:defRPr/>
            </a:pPr>
            <a:endParaRPr kumimoji="0" lang="en-US" sz="2000" b="1"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19" name="Picture 18">
            <a:extLst>
              <a:ext uri="{FF2B5EF4-FFF2-40B4-BE49-F238E27FC236}">
                <a16:creationId xmlns:a16="http://schemas.microsoft.com/office/drawing/2014/main" id="{E3D6C419-22C4-163E-0097-36284A1D63B5}"/>
              </a:ext>
            </a:extLst>
          </p:cNvPr>
          <p:cNvPicPr>
            <a:picLocks noChangeAspect="1"/>
          </p:cNvPicPr>
          <p:nvPr/>
        </p:nvPicPr>
        <p:blipFill>
          <a:blip r:embed="rId4"/>
          <a:stretch>
            <a:fillRect/>
          </a:stretch>
        </p:blipFill>
        <p:spPr>
          <a:xfrm>
            <a:off x="5963648" y="4027555"/>
            <a:ext cx="4634559" cy="2289551"/>
          </a:xfrm>
          <a:prstGeom prst="rect">
            <a:avLst/>
          </a:prstGeom>
        </p:spPr>
      </p:pic>
      <p:sp>
        <p:nvSpPr>
          <p:cNvPr id="16" name="TextBox 15">
            <a:extLst>
              <a:ext uri="{FF2B5EF4-FFF2-40B4-BE49-F238E27FC236}">
                <a16:creationId xmlns:a16="http://schemas.microsoft.com/office/drawing/2014/main" id="{17342C7B-ECB8-9681-05EA-14DDE95163C1}"/>
              </a:ext>
            </a:extLst>
          </p:cNvPr>
          <p:cNvSpPr txBox="1"/>
          <p:nvPr/>
        </p:nvSpPr>
        <p:spPr>
          <a:xfrm>
            <a:off x="6818360" y="6053696"/>
            <a:ext cx="5286375"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srgbClr val="000000"/>
                </a:solidFill>
                <a:effectLst/>
                <a:uLnTx/>
                <a:uFillTx/>
                <a:latin typeface="Arial Black" panose="020B0A04020102020204" pitchFamily="34" charset="0"/>
                <a:ea typeface="+mn-ea"/>
                <a:cs typeface="+mn-cs"/>
              </a:rPr>
              <a:t>Global Influenza Surveillance and Response System</a:t>
            </a:r>
          </a:p>
        </p:txBody>
      </p:sp>
      <p:pic>
        <p:nvPicPr>
          <p:cNvPr id="12" name="Picture 11">
            <a:extLst>
              <a:ext uri="{FF2B5EF4-FFF2-40B4-BE49-F238E27FC236}">
                <a16:creationId xmlns:a16="http://schemas.microsoft.com/office/drawing/2014/main" id="{BCBFE2A6-4B77-F800-E34A-33CD739D1256}"/>
              </a:ext>
            </a:extLst>
          </p:cNvPr>
          <p:cNvPicPr>
            <a:picLocks noChangeAspect="1"/>
          </p:cNvPicPr>
          <p:nvPr/>
        </p:nvPicPr>
        <p:blipFill>
          <a:blip r:embed="rId5"/>
          <a:stretch>
            <a:fillRect/>
          </a:stretch>
        </p:blipFill>
        <p:spPr>
          <a:xfrm>
            <a:off x="10492501" y="4804024"/>
            <a:ext cx="1224077" cy="597506"/>
          </a:xfrm>
          <a:prstGeom prst="rect">
            <a:avLst/>
          </a:prstGeom>
        </p:spPr>
      </p:pic>
    </p:spTree>
    <p:extLst>
      <p:ext uri="{BB962C8B-B14F-4D97-AF65-F5344CB8AC3E}">
        <p14:creationId xmlns:p14="http://schemas.microsoft.com/office/powerpoint/2010/main" val="18551303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50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8B999B77-7C56-939F-7E21-ECB1B9A28CED}"/>
              </a:ext>
            </a:extLst>
          </p:cNvPr>
          <p:cNvSpPr>
            <a:spLocks noGrp="1"/>
          </p:cNvSpPr>
          <p:nvPr>
            <p:ph type="title"/>
          </p:nvPr>
        </p:nvSpPr>
        <p:spPr/>
        <p:txBody>
          <a:bodyPr>
            <a:normAutofit/>
          </a:bodyPr>
          <a:lstStyle/>
          <a:p>
            <a:r>
              <a:rPr lang="en-GB"/>
              <a:t>From data to vaccine viruses &amp; potency reagents</a:t>
            </a:r>
          </a:p>
        </p:txBody>
      </p:sp>
      <p:sp>
        <p:nvSpPr>
          <p:cNvPr id="4" name="Slide Number Placeholder 3">
            <a:extLst>
              <a:ext uri="{FF2B5EF4-FFF2-40B4-BE49-F238E27FC236}">
                <a16:creationId xmlns:a16="http://schemas.microsoft.com/office/drawing/2014/main" id="{1D05DF4C-C165-1D7B-2D33-05D1CBFD7BC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477" b="0" i="0" u="none" strike="noStrike" kern="1200" cap="none" spc="0" normalizeH="0" baseline="0" noProof="0" smtClean="0">
                <a:ln>
                  <a:noFill/>
                </a:ln>
                <a:solidFill>
                  <a:srgbClr val="FFFFFF">
                    <a:lumMod val="8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77" b="0" i="0" u="none" strike="noStrike" kern="1200" cap="none" spc="0" normalizeH="0" baseline="0" noProof="0">
              <a:ln>
                <a:noFill/>
              </a:ln>
              <a:solidFill>
                <a:srgbClr val="FFFFFF">
                  <a:lumMod val="85000"/>
                </a:srgbClr>
              </a:solidFill>
              <a:effectLst/>
              <a:uLnTx/>
              <a:uFillTx/>
              <a:latin typeface="Arial" panose="020B0604020202020204"/>
              <a:ea typeface="+mn-ea"/>
              <a:cs typeface="+mn-cs"/>
            </a:endParaRPr>
          </a:p>
        </p:txBody>
      </p:sp>
      <p:sp>
        <p:nvSpPr>
          <p:cNvPr id="8" name="Rectangle 3">
            <a:extLst>
              <a:ext uri="{FF2B5EF4-FFF2-40B4-BE49-F238E27FC236}">
                <a16:creationId xmlns:a16="http://schemas.microsoft.com/office/drawing/2014/main" id="{2530BE34-01A4-F53A-717F-D3F143D05E81}"/>
              </a:ext>
            </a:extLst>
          </p:cNvPr>
          <p:cNvSpPr>
            <a:spLocks noGrp="1" noChangeArrowheads="1"/>
          </p:cNvSpPr>
          <p:nvPr>
            <p:ph sz="quarter" idx="13"/>
          </p:nvPr>
        </p:nvSpPr>
        <p:spPr>
          <a:xfrm>
            <a:off x="249960" y="1413249"/>
            <a:ext cx="6072359" cy="4406688"/>
          </a:xfrm>
        </p:spPr>
        <p:txBody>
          <a:bodyPr vert="horz" lIns="121920" tIns="60960" rIns="121920" bIns="60960" rtlCol="0" anchor="t">
            <a:noAutofit/>
          </a:bodyPr>
          <a:lstStyle/>
          <a:p>
            <a:pPr indent="-304792">
              <a:lnSpc>
                <a:spcPct val="90000"/>
              </a:lnSpc>
              <a:buFont typeface="Arial" panose="020B0604020202020204" pitchFamily="34" charset="0"/>
              <a:buChar char="•"/>
            </a:pPr>
            <a:r>
              <a:rPr lang="en-US" sz="2000" b="1" dirty="0"/>
              <a:t>Data and information from the GISRS network and other sources evaluated </a:t>
            </a:r>
          </a:p>
          <a:p>
            <a:pPr lvl="1" indent="-304792">
              <a:lnSpc>
                <a:spcPct val="90000"/>
              </a:lnSpc>
              <a:buFont typeface="Arial" panose="020B0604020202020204" pitchFamily="34" charset="0"/>
              <a:buChar char="•"/>
            </a:pPr>
            <a:r>
              <a:rPr lang="en-US" sz="2000" dirty="0">
                <a:solidFill>
                  <a:schemeClr val="tx1">
                    <a:lumMod val="75000"/>
                    <a:lumOff val="25000"/>
                  </a:schemeClr>
                </a:solidFill>
              </a:rPr>
              <a:t>Surveillance data</a:t>
            </a:r>
          </a:p>
          <a:p>
            <a:pPr lvl="1" indent="-304792">
              <a:lnSpc>
                <a:spcPct val="90000"/>
              </a:lnSpc>
              <a:buFont typeface="Arial" panose="020B0604020202020204" pitchFamily="34" charset="0"/>
              <a:buChar char="•"/>
            </a:pPr>
            <a:r>
              <a:rPr lang="en-US" sz="2000" dirty="0">
                <a:solidFill>
                  <a:schemeClr val="tx1">
                    <a:lumMod val="75000"/>
                    <a:lumOff val="25000"/>
                  </a:schemeClr>
                </a:solidFill>
              </a:rPr>
              <a:t>Antigenic characterization of viruses</a:t>
            </a:r>
          </a:p>
          <a:p>
            <a:pPr lvl="1" indent="-304792">
              <a:lnSpc>
                <a:spcPct val="90000"/>
              </a:lnSpc>
              <a:buFont typeface="Arial" panose="020B0604020202020204" pitchFamily="34" charset="0"/>
              <a:buChar char="•"/>
            </a:pPr>
            <a:r>
              <a:rPr lang="en-US" sz="2000" dirty="0">
                <a:solidFill>
                  <a:schemeClr val="tx1">
                    <a:lumMod val="75000"/>
                    <a:lumOff val="25000"/>
                  </a:schemeClr>
                </a:solidFill>
              </a:rPr>
              <a:t>Human serology studies with influenza virus vaccines</a:t>
            </a:r>
          </a:p>
          <a:p>
            <a:pPr lvl="1" indent="-304792">
              <a:lnSpc>
                <a:spcPct val="90000"/>
              </a:lnSpc>
              <a:buFont typeface="Arial" panose="020B0604020202020204" pitchFamily="34" charset="0"/>
              <a:buChar char="•"/>
            </a:pPr>
            <a:r>
              <a:rPr lang="en-US" sz="2000" dirty="0">
                <a:solidFill>
                  <a:schemeClr val="tx1">
                    <a:lumMod val="75000"/>
                    <a:lumOff val="25000"/>
                  </a:schemeClr>
                </a:solidFill>
              </a:rPr>
              <a:t>Genetic characterization of viruses</a:t>
            </a:r>
          </a:p>
          <a:p>
            <a:pPr lvl="1" indent="-304792">
              <a:lnSpc>
                <a:spcPct val="90000"/>
              </a:lnSpc>
              <a:buFont typeface="Arial" panose="020B0604020202020204" pitchFamily="34" charset="0"/>
              <a:buChar char="•"/>
            </a:pPr>
            <a:r>
              <a:rPr lang="en-US" sz="2000" dirty="0">
                <a:solidFill>
                  <a:schemeClr val="tx1">
                    <a:lumMod val="75000"/>
                    <a:lumOff val="25000"/>
                  </a:schemeClr>
                </a:solidFill>
              </a:rPr>
              <a:t>Virus fitness forecasting</a:t>
            </a:r>
          </a:p>
          <a:p>
            <a:pPr lvl="1" indent="-304792">
              <a:lnSpc>
                <a:spcPct val="90000"/>
              </a:lnSpc>
              <a:buFont typeface="Arial" panose="020B0604020202020204" pitchFamily="34" charset="0"/>
              <a:buChar char="•"/>
            </a:pPr>
            <a:r>
              <a:rPr lang="en-US" sz="2000" dirty="0">
                <a:solidFill>
                  <a:schemeClr val="tx1">
                    <a:lumMod val="75000"/>
                    <a:lumOff val="25000"/>
                  </a:schemeClr>
                </a:solidFill>
              </a:rPr>
              <a:t>Antiviral resistance </a:t>
            </a:r>
          </a:p>
          <a:p>
            <a:pPr lvl="1" indent="-304792">
              <a:lnSpc>
                <a:spcPct val="90000"/>
              </a:lnSpc>
              <a:buFont typeface="Arial" panose="020B0604020202020204" pitchFamily="34" charset="0"/>
              <a:buChar char="•"/>
            </a:pPr>
            <a:r>
              <a:rPr lang="en-US" sz="2000" dirty="0">
                <a:solidFill>
                  <a:schemeClr val="tx1">
                    <a:lumMod val="75000"/>
                    <a:lumOff val="25000"/>
                  </a:schemeClr>
                </a:solidFill>
              </a:rPr>
              <a:t>Vaccine effectiveness </a:t>
            </a:r>
          </a:p>
          <a:p>
            <a:pPr lvl="1" indent="-304792">
              <a:lnSpc>
                <a:spcPct val="90000"/>
              </a:lnSpc>
              <a:buFont typeface="Arial" panose="020B0604020202020204" pitchFamily="34" charset="0"/>
              <a:buChar char="•"/>
            </a:pPr>
            <a:r>
              <a:rPr lang="en-US" sz="2000" dirty="0">
                <a:solidFill>
                  <a:schemeClr val="tx1">
                    <a:lumMod val="75000"/>
                    <a:lumOff val="25000"/>
                  </a:schemeClr>
                </a:solidFill>
              </a:rPr>
              <a:t>Availability of CVVs</a:t>
            </a:r>
          </a:p>
          <a:p>
            <a:pPr indent="-304792">
              <a:lnSpc>
                <a:spcPct val="90000"/>
              </a:lnSpc>
            </a:pPr>
            <a:r>
              <a:rPr lang="en-US" sz="2000" dirty="0"/>
              <a:t>WHO advisory committee makes recommendations</a:t>
            </a:r>
          </a:p>
          <a:p>
            <a:pPr marL="685783" lvl="1" indent="0">
              <a:lnSpc>
                <a:spcPct val="90000"/>
              </a:lnSpc>
              <a:buNone/>
            </a:pPr>
            <a:endParaRPr lang="en-US" sz="2000" dirty="0"/>
          </a:p>
        </p:txBody>
      </p:sp>
      <p:sp>
        <p:nvSpPr>
          <p:cNvPr id="12" name="Content Placeholder 11">
            <a:extLst>
              <a:ext uri="{FF2B5EF4-FFF2-40B4-BE49-F238E27FC236}">
                <a16:creationId xmlns:a16="http://schemas.microsoft.com/office/drawing/2014/main" id="{C4793988-479D-ACFA-4BCD-ADF6C0D98035}"/>
              </a:ext>
            </a:extLst>
          </p:cNvPr>
          <p:cNvSpPr>
            <a:spLocks noGrp="1"/>
          </p:cNvSpPr>
          <p:nvPr>
            <p:ph sz="quarter" idx="14"/>
          </p:nvPr>
        </p:nvSpPr>
        <p:spPr>
          <a:xfrm>
            <a:off x="6172203" y="1413249"/>
            <a:ext cx="5400676" cy="3862794"/>
          </a:xfrm>
        </p:spPr>
        <p:txBody>
          <a:bodyPr>
            <a:noAutofit/>
          </a:bodyPr>
          <a:lstStyle/>
          <a:p>
            <a:r>
              <a:rPr lang="en-GB" sz="2000"/>
              <a:t>WHO updated recommendation last week for southern hemisphere 2026:</a:t>
            </a:r>
          </a:p>
          <a:p>
            <a:endParaRPr lang="en-GB" sz="2000"/>
          </a:p>
          <a:p>
            <a:endParaRPr lang="en-GB" sz="2000"/>
          </a:p>
          <a:p>
            <a:endParaRPr lang="en-GB" sz="2000"/>
          </a:p>
          <a:p>
            <a:endParaRPr lang="en-GB" sz="2000"/>
          </a:p>
          <a:p>
            <a:endParaRPr lang="en-GB" sz="2000"/>
          </a:p>
          <a:p>
            <a:endParaRPr lang="en-GB" sz="2000"/>
          </a:p>
          <a:p>
            <a:endParaRPr lang="en-GB" sz="2000"/>
          </a:p>
          <a:p>
            <a:r>
              <a:rPr lang="en-GB" sz="2000"/>
              <a:t>Candidate vaccine viruses (CVVs) and Potency reagents from GISRS</a:t>
            </a:r>
          </a:p>
        </p:txBody>
      </p:sp>
      <p:pic>
        <p:nvPicPr>
          <p:cNvPr id="14" name="Picture 13">
            <a:extLst>
              <a:ext uri="{FF2B5EF4-FFF2-40B4-BE49-F238E27FC236}">
                <a16:creationId xmlns:a16="http://schemas.microsoft.com/office/drawing/2014/main" id="{3E1BD5A4-7533-F1C9-DAC5-132ACCFEF417}"/>
              </a:ext>
            </a:extLst>
          </p:cNvPr>
          <p:cNvPicPr>
            <a:picLocks noChangeAspect="1"/>
          </p:cNvPicPr>
          <p:nvPr/>
        </p:nvPicPr>
        <p:blipFill>
          <a:blip r:embed="rId2"/>
          <a:stretch>
            <a:fillRect/>
          </a:stretch>
        </p:blipFill>
        <p:spPr>
          <a:xfrm>
            <a:off x="6322320" y="2135368"/>
            <a:ext cx="5619719" cy="3218633"/>
          </a:xfrm>
          <a:prstGeom prst="rect">
            <a:avLst/>
          </a:prstGeom>
        </p:spPr>
      </p:pic>
      <p:sp>
        <p:nvSpPr>
          <p:cNvPr id="15" name="TextBox 14">
            <a:extLst>
              <a:ext uri="{FF2B5EF4-FFF2-40B4-BE49-F238E27FC236}">
                <a16:creationId xmlns:a16="http://schemas.microsoft.com/office/drawing/2014/main" id="{0352E52C-2593-3283-2EFA-288DE6596D16}"/>
              </a:ext>
            </a:extLst>
          </p:cNvPr>
          <p:cNvSpPr txBox="1"/>
          <p:nvPr/>
        </p:nvSpPr>
        <p:spPr>
          <a:xfrm>
            <a:off x="2071264" y="6026727"/>
            <a:ext cx="861641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hlinkClick r:id="rId3"/>
              </a:rPr>
              <a:t>https://www.who.int/teams/global-influenza-programme/vaccines/who-recommendations</a:t>
            </a:r>
            <a:r>
              <a:rPr kumimoji="0" lang="en-GB" sz="1200" b="0" i="0" u="none" strike="noStrike" kern="1200" cap="none" spc="0" normalizeH="0" baseline="0" noProof="0">
                <a:ln>
                  <a:noFill/>
                </a:ln>
                <a:solidFill>
                  <a:srgbClr val="000000"/>
                </a:solidFill>
                <a:effectLst/>
                <a:uLnTx/>
                <a:uFillTx/>
                <a:latin typeface="Arial" panose="020B0604020202020204"/>
                <a:ea typeface="+mn-ea"/>
                <a:cs typeface="+mn-cs"/>
              </a:rPr>
              <a:t> </a:t>
            </a:r>
          </a:p>
        </p:txBody>
      </p:sp>
    </p:spTree>
    <p:extLst>
      <p:ext uri="{BB962C8B-B14F-4D97-AF65-F5344CB8AC3E}">
        <p14:creationId xmlns:p14="http://schemas.microsoft.com/office/powerpoint/2010/main" val="31370983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up)">
                                      <p:cBhvr>
                                        <p:cTn id="7" dur="500"/>
                                        <p:tgtEl>
                                          <p:spTgt spid="12">
                                            <p:txEl>
                                              <p:pRg st="0" end="0"/>
                                            </p:txEl>
                                          </p:spTgt>
                                        </p:tgtEl>
                                      </p:cBhvr>
                                    </p:animEffect>
                                  </p:childTnLst>
                                </p:cTn>
                              </p:par>
                            </p:childTnLst>
                          </p:cTn>
                        </p:par>
                        <p:par>
                          <p:cTn id="8" fill="hold">
                            <p:stCondLst>
                              <p:cond delay="500"/>
                            </p:stCondLst>
                            <p:childTnLst>
                              <p:par>
                                <p:cTn id="9" presetID="22" presetClass="entr" presetSubtype="1" fill="hold" grpId="0" nodeType="afterEffect">
                                  <p:stCondLst>
                                    <p:cond delay="500"/>
                                  </p:stCondLst>
                                  <p:childTnLst>
                                    <p:set>
                                      <p:cBhvr>
                                        <p:cTn id="10" dur="1" fill="hold">
                                          <p:stCondLst>
                                            <p:cond delay="0"/>
                                          </p:stCondLst>
                                        </p:cTn>
                                        <p:tgtEl>
                                          <p:spTgt spid="12">
                                            <p:txEl>
                                              <p:pRg st="8" end="8"/>
                                            </p:txEl>
                                          </p:spTgt>
                                        </p:tgtEl>
                                        <p:attrNameLst>
                                          <p:attrName>style.visibility</p:attrName>
                                        </p:attrNameLst>
                                      </p:cBhvr>
                                      <p:to>
                                        <p:strVal val="visible"/>
                                      </p:to>
                                    </p:set>
                                    <p:animEffect transition="in" filter="wipe(up)">
                                      <p:cBhvr>
                                        <p:cTn id="11" dur="500"/>
                                        <p:tgtEl>
                                          <p:spTgt spid="12">
                                            <p:txEl>
                                              <p:pRg st="8" end="8"/>
                                            </p:txEl>
                                          </p:spTgt>
                                        </p:tgtEl>
                                      </p:cBhvr>
                                    </p:animEffect>
                                  </p:childTnLst>
                                </p:cTn>
                              </p:par>
                              <p:par>
                                <p:cTn id="12" presetID="22" presetClass="entr" presetSubtype="1"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500"/>
                                        <p:tgtEl>
                                          <p:spTgt spid="1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barn(outVertical)">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uiExpand="1" build="p"/>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A154-5C59-0E28-E6B0-26A1DFFA915B}"/>
              </a:ext>
            </a:extLst>
          </p:cNvPr>
          <p:cNvSpPr>
            <a:spLocks noGrp="1"/>
          </p:cNvSpPr>
          <p:nvPr>
            <p:ph type="title"/>
          </p:nvPr>
        </p:nvSpPr>
        <p:spPr/>
        <p:txBody>
          <a:bodyPr/>
          <a:lstStyle/>
          <a:p>
            <a:r>
              <a:rPr lang="en-US"/>
              <a:t>Panel</a:t>
            </a:r>
          </a:p>
        </p:txBody>
      </p:sp>
      <p:sp>
        <p:nvSpPr>
          <p:cNvPr id="3" name="Content Placeholder 2">
            <a:extLst>
              <a:ext uri="{FF2B5EF4-FFF2-40B4-BE49-F238E27FC236}">
                <a16:creationId xmlns:a16="http://schemas.microsoft.com/office/drawing/2014/main" id="{3EFA19BB-C49F-6F23-A939-5858829D18F3}"/>
              </a:ext>
            </a:extLst>
          </p:cNvPr>
          <p:cNvSpPr>
            <a:spLocks noGrp="1"/>
          </p:cNvSpPr>
          <p:nvPr>
            <p:ph sz="quarter" idx="13"/>
          </p:nvPr>
        </p:nvSpPr>
        <p:spPr>
          <a:xfrm>
            <a:off x="256032" y="1408669"/>
            <a:ext cx="11021568" cy="4396916"/>
          </a:xfrm>
        </p:spPr>
        <p:txBody>
          <a:bodyPr vert="horz" lIns="91440" tIns="45720" rIns="91440" bIns="45720" rtlCol="0" anchor="t">
            <a:normAutofit/>
          </a:bodyPr>
          <a:lstStyle/>
          <a:p>
            <a:pPr marL="281305" indent="-281305"/>
            <a:r>
              <a:rPr lang="en-US" sz="2450" b="0" dirty="0"/>
              <a:t>Impact of influenza vaccination – Francisco Nogareda, PAHO/WHO </a:t>
            </a:r>
            <a:endParaRPr lang="en-US" dirty="0"/>
          </a:p>
          <a:p>
            <a:pPr marL="281305" indent="-281305"/>
            <a:r>
              <a:rPr lang="en-US" sz="2450" b="0" dirty="0"/>
              <a:t>Accessing influenza vaccines – Yasmin Vargas, UNICEF Supply Division</a:t>
            </a:r>
            <a:endParaRPr lang="en-US" sz="2450" b="0" dirty="0">
              <a:cs typeface="Arial"/>
            </a:endParaRPr>
          </a:p>
          <a:p>
            <a:pPr marL="281305" indent="-281305"/>
            <a:r>
              <a:rPr lang="en-US" sz="2450" b="0" dirty="0"/>
              <a:t>Understanding </a:t>
            </a:r>
            <a:r>
              <a:rPr lang="en-US" sz="2450" b="0" dirty="0" err="1"/>
              <a:t>behavioural</a:t>
            </a:r>
            <a:r>
              <a:rPr lang="en-US" sz="2450" b="0" dirty="0"/>
              <a:t> and social drivers of influenza vaccination – Nizar </a:t>
            </a:r>
            <a:r>
              <a:rPr lang="en-US" sz="2450" b="0" dirty="0" err="1"/>
              <a:t>Maswadeh</a:t>
            </a:r>
            <a:r>
              <a:rPr lang="en-US" sz="2450" b="0" dirty="0"/>
              <a:t>, Jordan Ministry of Health</a:t>
            </a:r>
            <a:endParaRPr lang="en-US" sz="2450" b="0" dirty="0">
              <a:cs typeface="Arial"/>
            </a:endParaRPr>
          </a:p>
          <a:p>
            <a:pPr marL="281305" indent="-281305"/>
            <a:r>
              <a:rPr lang="en-US" sz="2450" b="0" dirty="0"/>
              <a:t>Increasing access to seasonal influenza vaccines – Svitlana </a:t>
            </a:r>
            <a:r>
              <a:rPr lang="en-US" sz="2450" b="0" dirty="0" err="1"/>
              <a:t>Aleksenko</a:t>
            </a:r>
            <a:r>
              <a:rPr lang="en-US" sz="2450" b="0" dirty="0"/>
              <a:t>, Ukraine Ministry of Health </a:t>
            </a:r>
            <a:endParaRPr lang="en-US" sz="2450" b="0" dirty="0">
              <a:cs typeface="Arial"/>
            </a:endParaRPr>
          </a:p>
          <a:p>
            <a:pPr marL="281305" indent="-281305"/>
            <a:endParaRPr lang="en-US" dirty="0">
              <a:cs typeface="Arial" panose="020B0604020202020204"/>
            </a:endParaRPr>
          </a:p>
        </p:txBody>
      </p:sp>
      <p:sp>
        <p:nvSpPr>
          <p:cNvPr id="4" name="Slide Number Placeholder 3">
            <a:extLst>
              <a:ext uri="{FF2B5EF4-FFF2-40B4-BE49-F238E27FC236}">
                <a16:creationId xmlns:a16="http://schemas.microsoft.com/office/drawing/2014/main" id="{ABC7C5F7-9A1D-2CB3-7AF2-471DF63D54F9}"/>
              </a:ext>
            </a:extLst>
          </p:cNvPr>
          <p:cNvSpPr>
            <a:spLocks noGrp="1"/>
          </p:cNvSpPr>
          <p:nvPr>
            <p:ph type="sldNum" sz="quarter" idx="12"/>
          </p:nvPr>
        </p:nvSpPr>
        <p:spPr/>
        <p:txBody>
          <a:bodyPr/>
          <a:lstStyle/>
          <a:p>
            <a:fld id="{6D22F896-40B5-4ADD-8801-0D06FADFA095}" type="slidenum">
              <a:rPr lang="en-US" smtClean="0"/>
              <a:pPr/>
              <a:t>12</a:t>
            </a:fld>
            <a:endParaRPr lang="en-US"/>
          </a:p>
        </p:txBody>
      </p:sp>
    </p:spTree>
    <p:extLst>
      <p:ext uri="{BB962C8B-B14F-4D97-AF65-F5344CB8AC3E}">
        <p14:creationId xmlns:p14="http://schemas.microsoft.com/office/powerpoint/2010/main" val="6309016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A154-5C59-0E28-E6B0-26A1DFFA915B}"/>
              </a:ext>
            </a:extLst>
          </p:cNvPr>
          <p:cNvSpPr>
            <a:spLocks noGrp="1"/>
          </p:cNvSpPr>
          <p:nvPr>
            <p:ph type="title"/>
          </p:nvPr>
        </p:nvSpPr>
        <p:spPr/>
        <p:txBody>
          <a:bodyPr>
            <a:normAutofit/>
          </a:bodyPr>
          <a:lstStyle/>
          <a:p>
            <a:r>
              <a:rPr lang="en-US" dirty="0"/>
              <a:t>Identifying the impact of influenza vaccination </a:t>
            </a:r>
          </a:p>
        </p:txBody>
      </p:sp>
      <p:sp>
        <p:nvSpPr>
          <p:cNvPr id="3" name="Content Placeholder 2">
            <a:extLst>
              <a:ext uri="{FF2B5EF4-FFF2-40B4-BE49-F238E27FC236}">
                <a16:creationId xmlns:a16="http://schemas.microsoft.com/office/drawing/2014/main" id="{3EFA19BB-C49F-6F23-A939-5858829D18F3}"/>
              </a:ext>
            </a:extLst>
          </p:cNvPr>
          <p:cNvSpPr>
            <a:spLocks noGrp="1"/>
          </p:cNvSpPr>
          <p:nvPr>
            <p:ph sz="quarter" idx="13"/>
          </p:nvPr>
        </p:nvSpPr>
        <p:spPr>
          <a:xfrm>
            <a:off x="127337" y="1306726"/>
            <a:ext cx="6316711" cy="4673913"/>
          </a:xfrm>
        </p:spPr>
        <p:txBody>
          <a:bodyPr vert="horz" lIns="91440" tIns="45720" rIns="91440" bIns="45720" rtlCol="0" anchor="t">
            <a:noAutofit/>
          </a:bodyPr>
          <a:lstStyle/>
          <a:p>
            <a:pPr marL="281305" indent="-281305"/>
            <a:r>
              <a:rPr lang="en-US" sz="1600" b="0" dirty="0">
                <a:solidFill>
                  <a:srgbClr val="1D1D1D"/>
                </a:solidFill>
                <a:latin typeface="Aptos"/>
                <a:cs typeface="Arial" panose="020B0604020202020204"/>
              </a:rPr>
              <a:t>Quantify the </a:t>
            </a:r>
            <a:r>
              <a:rPr lang="en-US" sz="1600" dirty="0">
                <a:solidFill>
                  <a:srgbClr val="1D1D1D"/>
                </a:solidFill>
                <a:latin typeface="Aptos"/>
                <a:cs typeface="Arial" panose="020B0604020202020204"/>
              </a:rPr>
              <a:t>influenza-associated burden averted</a:t>
            </a:r>
            <a:r>
              <a:rPr lang="en-US" sz="1600" b="0" dirty="0">
                <a:solidFill>
                  <a:srgbClr val="1D1D1D"/>
                </a:solidFill>
                <a:latin typeface="Aptos"/>
                <a:cs typeface="Arial" panose="020B0604020202020204"/>
              </a:rPr>
              <a:t> by vaccination (deaths, hospitalizations and medical visits)</a:t>
            </a:r>
          </a:p>
          <a:p>
            <a:pPr marL="281305" indent="-281305"/>
            <a:r>
              <a:rPr lang="en-US" sz="1600" b="0" dirty="0">
                <a:latin typeface="Aptos"/>
                <a:cs typeface="Arial" panose="020B0604020202020204"/>
              </a:rPr>
              <a:t>Estimate the averted burden in</a:t>
            </a:r>
            <a:r>
              <a:rPr lang="en-US" sz="1600" dirty="0">
                <a:solidFill>
                  <a:srgbClr val="1D1D1D"/>
                </a:solidFill>
                <a:latin typeface="Aptos"/>
                <a:cs typeface="Arial" panose="020B0604020202020204"/>
              </a:rPr>
              <a:t> an existing influenza vaccine campaign</a:t>
            </a:r>
            <a:endParaRPr lang="en-US" sz="1600" dirty="0">
              <a:solidFill>
                <a:srgbClr val="000000"/>
              </a:solidFill>
              <a:latin typeface="Aptos"/>
              <a:cs typeface="Arial" panose="020B0604020202020204"/>
            </a:endParaRPr>
          </a:p>
          <a:p>
            <a:pPr marL="281305" indent="-281305"/>
            <a:r>
              <a:rPr lang="en-US" sz="1600" b="0" dirty="0">
                <a:solidFill>
                  <a:srgbClr val="1D1D1D"/>
                </a:solidFill>
                <a:latin typeface="Aptos"/>
                <a:cs typeface="Arial" panose="020B0604020202020204"/>
              </a:rPr>
              <a:t>Determine the </a:t>
            </a:r>
            <a:r>
              <a:rPr lang="en-US" sz="1600" i="1" dirty="0">
                <a:solidFill>
                  <a:srgbClr val="1D1D1D"/>
                </a:solidFill>
                <a:latin typeface="Aptos"/>
                <a:cs typeface="Arial" panose="020B0604020202020204"/>
              </a:rPr>
              <a:t>potential</a:t>
            </a:r>
            <a:r>
              <a:rPr lang="en-US" sz="1600" dirty="0">
                <a:solidFill>
                  <a:srgbClr val="1D1D1D"/>
                </a:solidFill>
                <a:latin typeface="Aptos"/>
                <a:cs typeface="Arial" panose="020B0604020202020204"/>
              </a:rPr>
              <a:t> impact of introducing the influenza vaccine</a:t>
            </a:r>
            <a:endParaRPr lang="en-US" sz="1600" dirty="0">
              <a:solidFill>
                <a:srgbClr val="000000"/>
              </a:solidFill>
              <a:latin typeface="Aptos"/>
              <a:cs typeface="Arial" panose="020B0604020202020204"/>
            </a:endParaRPr>
          </a:p>
          <a:p>
            <a:pPr marL="281305" indent="-281305"/>
            <a:r>
              <a:rPr lang="en-US" sz="1600" dirty="0">
                <a:solidFill>
                  <a:srgbClr val="1D1D1D"/>
                </a:solidFill>
                <a:latin typeface="Aptos"/>
                <a:cs typeface="Arial" panose="020B0604020202020204"/>
              </a:rPr>
              <a:t>Improve the timing </a:t>
            </a:r>
            <a:r>
              <a:rPr lang="en-US" sz="1600" b="0" dirty="0">
                <a:solidFill>
                  <a:srgbClr val="1D1D1D"/>
                </a:solidFill>
                <a:latin typeface="Aptos"/>
                <a:cs typeface="Arial" panose="020B0604020202020204"/>
              </a:rPr>
              <a:t>of an influenza vaccine campaign</a:t>
            </a:r>
            <a:endParaRPr lang="en-US" sz="1600" dirty="0">
              <a:latin typeface="Aptos"/>
              <a:cs typeface="Arial"/>
            </a:endParaRPr>
          </a:p>
          <a:p>
            <a:pPr marL="281305" indent="-281305"/>
            <a:r>
              <a:rPr lang="en-US" sz="1600" b="0" dirty="0">
                <a:solidFill>
                  <a:srgbClr val="1D1D1D"/>
                </a:solidFill>
                <a:latin typeface="Aptos"/>
                <a:cs typeface="Arial" panose="020B0604020202020204"/>
              </a:rPr>
              <a:t>Compare impact for </a:t>
            </a:r>
            <a:r>
              <a:rPr lang="en-US" sz="1600" dirty="0">
                <a:solidFill>
                  <a:srgbClr val="1D1D1D"/>
                </a:solidFill>
                <a:latin typeface="Aptos"/>
                <a:cs typeface="Arial" panose="020B0604020202020204"/>
              </a:rPr>
              <a:t>vaccine type</a:t>
            </a:r>
            <a:r>
              <a:rPr lang="en-US" sz="1600" b="0" dirty="0">
                <a:solidFill>
                  <a:srgbClr val="1D1D1D"/>
                </a:solidFill>
                <a:latin typeface="Aptos"/>
                <a:cs typeface="Arial" panose="020B0604020202020204"/>
              </a:rPr>
              <a:t> </a:t>
            </a:r>
            <a:r>
              <a:rPr lang="en-US" sz="1600" dirty="0">
                <a:solidFill>
                  <a:srgbClr val="1D1D1D"/>
                </a:solidFill>
                <a:latin typeface="Aptos"/>
                <a:cs typeface="Arial" panose="020B0604020202020204"/>
              </a:rPr>
              <a:t>and formulation</a:t>
            </a:r>
            <a:endParaRPr lang="en-US" sz="1600" b="0" dirty="0">
              <a:solidFill>
                <a:srgbClr val="1D1D1D"/>
              </a:solidFill>
              <a:latin typeface="Aptos"/>
              <a:cs typeface="Arial" panose="020B0604020202020204"/>
            </a:endParaRPr>
          </a:p>
          <a:p>
            <a:pPr marL="281305" indent="-281305"/>
            <a:r>
              <a:rPr lang="en-US" sz="1600" b="0" dirty="0">
                <a:solidFill>
                  <a:srgbClr val="1D1D1D"/>
                </a:solidFill>
                <a:latin typeface="Aptos"/>
                <a:cs typeface="Arial" panose="020B0604020202020204"/>
              </a:rPr>
              <a:t>Provide </a:t>
            </a:r>
            <a:r>
              <a:rPr lang="en-US" sz="1600" dirty="0">
                <a:solidFill>
                  <a:srgbClr val="1D1D1D"/>
                </a:solidFill>
                <a:latin typeface="Aptos"/>
                <a:cs typeface="Arial" panose="020B0604020202020204"/>
              </a:rPr>
              <a:t>information about the benefits</a:t>
            </a:r>
            <a:r>
              <a:rPr lang="en-US" sz="1600" b="0" dirty="0">
                <a:solidFill>
                  <a:srgbClr val="1D1D1D"/>
                </a:solidFill>
                <a:latin typeface="Aptos"/>
                <a:cs typeface="Arial" panose="020B0604020202020204"/>
              </a:rPr>
              <a:t> of vaccination</a:t>
            </a:r>
          </a:p>
          <a:p>
            <a:pPr marL="843915" lvl="1" indent="-281305"/>
            <a:r>
              <a:rPr lang="en-US" sz="1600" dirty="0">
                <a:solidFill>
                  <a:srgbClr val="1D1D1D"/>
                </a:solidFill>
                <a:latin typeface="Aptos"/>
                <a:cs typeface="Arial" panose="020B0604020202020204"/>
              </a:rPr>
              <a:t>To stakeholders </a:t>
            </a:r>
            <a:r>
              <a:rPr lang="en-US" sz="1600" dirty="0">
                <a:solidFill>
                  <a:srgbClr val="1D1D1D"/>
                </a:solidFill>
                <a:latin typeface="Wingdings"/>
                <a:cs typeface="Arial" panose="020B0604020202020204"/>
                <a:sym typeface="Wingdings"/>
              </a:rPr>
              <a:t>à</a:t>
            </a:r>
            <a:r>
              <a:rPr lang="en-US" sz="1600" dirty="0">
                <a:solidFill>
                  <a:srgbClr val="1D1D1D"/>
                </a:solidFill>
                <a:latin typeface="Aptos"/>
                <a:cs typeface="Arial" panose="020B0604020202020204"/>
              </a:rPr>
              <a:t> advocacy</a:t>
            </a:r>
          </a:p>
          <a:p>
            <a:pPr marL="843915" lvl="1" indent="-281305"/>
            <a:r>
              <a:rPr lang="en-US" sz="1600" dirty="0">
                <a:solidFill>
                  <a:srgbClr val="1D1D1D"/>
                </a:solidFill>
                <a:latin typeface="Aptos"/>
                <a:cs typeface="Arial" panose="020B0604020202020204"/>
              </a:rPr>
              <a:t>To the population </a:t>
            </a:r>
            <a:r>
              <a:rPr lang="en-US" sz="1600" dirty="0">
                <a:solidFill>
                  <a:srgbClr val="1D1D1D"/>
                </a:solidFill>
                <a:latin typeface="Wingdings"/>
                <a:cs typeface="Arial" panose="020B0604020202020204"/>
                <a:sym typeface="Wingdings"/>
              </a:rPr>
              <a:t>à</a:t>
            </a:r>
            <a:r>
              <a:rPr lang="en-US" sz="1600" dirty="0">
                <a:solidFill>
                  <a:srgbClr val="1D1D1D"/>
                </a:solidFill>
                <a:latin typeface="Aptos"/>
                <a:cs typeface="Arial" panose="020B0604020202020204"/>
              </a:rPr>
              <a:t> risk communication</a:t>
            </a:r>
          </a:p>
          <a:p>
            <a:pPr marL="281305" indent="-281305"/>
            <a:r>
              <a:rPr lang="en-US" sz="1600" b="0" dirty="0">
                <a:solidFill>
                  <a:srgbClr val="1D1D1D"/>
                </a:solidFill>
                <a:latin typeface="Aptos"/>
                <a:cs typeface="Arial" panose="020B0604020202020204"/>
              </a:rPr>
              <a:t>Contribute to </a:t>
            </a:r>
            <a:r>
              <a:rPr lang="en-US" sz="1600" dirty="0">
                <a:solidFill>
                  <a:srgbClr val="1D1D1D"/>
                </a:solidFill>
                <a:latin typeface="Aptos"/>
                <a:cs typeface="Arial" panose="020B0604020202020204"/>
              </a:rPr>
              <a:t>economic evaluations</a:t>
            </a:r>
            <a:endParaRPr lang="en-US" sz="1600" b="0" dirty="0">
              <a:solidFill>
                <a:srgbClr val="1D1D1D"/>
              </a:solidFill>
              <a:latin typeface="Aptos"/>
              <a:cs typeface="Arial" panose="020B0604020202020204"/>
            </a:endParaRPr>
          </a:p>
        </p:txBody>
      </p:sp>
      <p:sp>
        <p:nvSpPr>
          <p:cNvPr id="4" name="Slide Number Placeholder 3">
            <a:extLst>
              <a:ext uri="{FF2B5EF4-FFF2-40B4-BE49-F238E27FC236}">
                <a16:creationId xmlns:a16="http://schemas.microsoft.com/office/drawing/2014/main" id="{ABC7C5F7-9A1D-2CB3-7AF2-471DF63D54F9}"/>
              </a:ext>
            </a:extLst>
          </p:cNvPr>
          <p:cNvSpPr>
            <a:spLocks noGrp="1"/>
          </p:cNvSpPr>
          <p:nvPr>
            <p:ph type="sldNum" sz="quarter" idx="12"/>
          </p:nvPr>
        </p:nvSpPr>
        <p:spPr/>
        <p:txBody>
          <a:bodyPr/>
          <a:lstStyle/>
          <a:p>
            <a:fld id="{6D22F896-40B5-4ADD-8801-0D06FADFA095}" type="slidenum">
              <a:rPr lang="en-US" smtClean="0"/>
              <a:pPr/>
              <a:t>13</a:t>
            </a:fld>
            <a:endParaRPr lang="en-US"/>
          </a:p>
        </p:txBody>
      </p:sp>
      <p:pic>
        <p:nvPicPr>
          <p:cNvPr id="8" name="Picture 7" descr="A white cover with colorful dots&#10;&#10;AI-generated content may be incorrect.">
            <a:extLst>
              <a:ext uri="{FF2B5EF4-FFF2-40B4-BE49-F238E27FC236}">
                <a16:creationId xmlns:a16="http://schemas.microsoft.com/office/drawing/2014/main" id="{B9801FB0-A937-7AE8-BDA8-0C79A80CC8BC}"/>
              </a:ext>
            </a:extLst>
          </p:cNvPr>
          <p:cNvPicPr>
            <a:picLocks noChangeAspect="1"/>
          </p:cNvPicPr>
          <p:nvPr/>
        </p:nvPicPr>
        <p:blipFill>
          <a:blip r:embed="rId2"/>
          <a:stretch>
            <a:fillRect/>
          </a:stretch>
        </p:blipFill>
        <p:spPr>
          <a:xfrm>
            <a:off x="6410293" y="1929182"/>
            <a:ext cx="2496563" cy="3429001"/>
          </a:xfrm>
          <a:prstGeom prst="rect">
            <a:avLst/>
          </a:prstGeom>
        </p:spPr>
      </p:pic>
      <p:sp>
        <p:nvSpPr>
          <p:cNvPr id="10" name="TextBox 9">
            <a:extLst>
              <a:ext uri="{FF2B5EF4-FFF2-40B4-BE49-F238E27FC236}">
                <a16:creationId xmlns:a16="http://schemas.microsoft.com/office/drawing/2014/main" id="{6DC62E79-4837-3903-9EFC-EED1F2E0B4AF}"/>
              </a:ext>
            </a:extLst>
          </p:cNvPr>
          <p:cNvSpPr txBox="1"/>
          <p:nvPr/>
        </p:nvSpPr>
        <p:spPr>
          <a:xfrm>
            <a:off x="6444049" y="6038249"/>
            <a:ext cx="5626443"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ptos"/>
                <a:hlinkClick r:id="rId3"/>
              </a:rPr>
              <a:t>https://www.who.int/publications/i/item/B09385</a:t>
            </a:r>
            <a:r>
              <a:rPr lang="en-GB" sz="1400">
                <a:latin typeface="Aptos"/>
              </a:rPr>
              <a:t> </a:t>
            </a:r>
          </a:p>
        </p:txBody>
      </p:sp>
      <p:pic>
        <p:nvPicPr>
          <p:cNvPr id="11" name="Picture 10" descr="A screenshot of a computer&#10;&#10;AI-generated content may be incorrect.">
            <a:extLst>
              <a:ext uri="{FF2B5EF4-FFF2-40B4-BE49-F238E27FC236}">
                <a16:creationId xmlns:a16="http://schemas.microsoft.com/office/drawing/2014/main" id="{D95F2250-6045-41B6-EF1A-31A13B563307}"/>
              </a:ext>
            </a:extLst>
          </p:cNvPr>
          <p:cNvPicPr>
            <a:picLocks noChangeAspect="1"/>
          </p:cNvPicPr>
          <p:nvPr/>
        </p:nvPicPr>
        <p:blipFill>
          <a:blip r:embed="rId4"/>
          <a:stretch>
            <a:fillRect/>
          </a:stretch>
        </p:blipFill>
        <p:spPr>
          <a:xfrm>
            <a:off x="9095542" y="1454834"/>
            <a:ext cx="2963049" cy="2129483"/>
          </a:xfrm>
          <a:prstGeom prst="rect">
            <a:avLst/>
          </a:prstGeom>
        </p:spPr>
      </p:pic>
      <p:pic>
        <p:nvPicPr>
          <p:cNvPr id="5" name="Picture 4" descr="A graph of infection on a black background&#10;&#10;AI-generated content may be incorrect.">
            <a:extLst>
              <a:ext uri="{FF2B5EF4-FFF2-40B4-BE49-F238E27FC236}">
                <a16:creationId xmlns:a16="http://schemas.microsoft.com/office/drawing/2014/main" id="{11FF707D-5C10-BAFE-2294-DCEF57ED910B}"/>
              </a:ext>
            </a:extLst>
          </p:cNvPr>
          <p:cNvPicPr>
            <a:picLocks noChangeAspect="1"/>
          </p:cNvPicPr>
          <p:nvPr/>
        </p:nvPicPr>
        <p:blipFill>
          <a:blip r:embed="rId5"/>
          <a:stretch>
            <a:fillRect/>
          </a:stretch>
        </p:blipFill>
        <p:spPr>
          <a:xfrm>
            <a:off x="9089760" y="3810316"/>
            <a:ext cx="2974902" cy="2135984"/>
          </a:xfrm>
          <a:prstGeom prst="rect">
            <a:avLst/>
          </a:prstGeom>
          <a:ln>
            <a:solidFill>
              <a:schemeClr val="bg1">
                <a:lumMod val="50000"/>
              </a:schemeClr>
            </a:solidFill>
          </a:ln>
        </p:spPr>
      </p:pic>
    </p:spTree>
    <p:extLst>
      <p:ext uri="{BB962C8B-B14F-4D97-AF65-F5344CB8AC3E}">
        <p14:creationId xmlns:p14="http://schemas.microsoft.com/office/powerpoint/2010/main" val="1724513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2983A-DF37-4A70-A017-BB7F353084CE}"/>
              </a:ext>
            </a:extLst>
          </p:cNvPr>
          <p:cNvSpPr>
            <a:spLocks noGrp="1"/>
          </p:cNvSpPr>
          <p:nvPr>
            <p:ph type="title"/>
          </p:nvPr>
        </p:nvSpPr>
        <p:spPr>
          <a:xfrm>
            <a:off x="913776" y="319523"/>
            <a:ext cx="12192000" cy="682962"/>
          </a:xfrm>
        </p:spPr>
        <p:txBody>
          <a:bodyPr>
            <a:noAutofit/>
          </a:bodyPr>
          <a:lstStyle/>
          <a:p>
            <a:r>
              <a:rPr lang="en-US" sz="2400"/>
              <a:t>How can countries access influenza vaccines through UNICEF Supply Division?</a:t>
            </a:r>
          </a:p>
        </p:txBody>
      </p:sp>
      <p:sp>
        <p:nvSpPr>
          <p:cNvPr id="3" name="Content Placeholder 2">
            <a:extLst>
              <a:ext uri="{FF2B5EF4-FFF2-40B4-BE49-F238E27FC236}">
                <a16:creationId xmlns:a16="http://schemas.microsoft.com/office/drawing/2014/main" id="{4DC00BBB-926A-469B-B008-93302D0A890A}"/>
              </a:ext>
            </a:extLst>
          </p:cNvPr>
          <p:cNvSpPr>
            <a:spLocks noGrp="1"/>
          </p:cNvSpPr>
          <p:nvPr>
            <p:ph sz="quarter" idx="13"/>
          </p:nvPr>
        </p:nvSpPr>
        <p:spPr>
          <a:xfrm>
            <a:off x="913776" y="1181324"/>
            <a:ext cx="10363826" cy="4674191"/>
          </a:xfrm>
        </p:spPr>
        <p:txBody>
          <a:bodyPr>
            <a:normAutofit lnSpcReduction="10000"/>
          </a:bodyPr>
          <a:lstStyle/>
          <a:p>
            <a:endParaRPr lang="en-US" b="0" dirty="0"/>
          </a:p>
          <a:p>
            <a:endParaRPr lang="en-US" sz="2000" b="0" dirty="0"/>
          </a:p>
          <a:p>
            <a:endParaRPr lang="en-US" sz="1400" b="0" dirty="0"/>
          </a:p>
          <a:p>
            <a:r>
              <a:rPr lang="en-US" sz="1400" b="0" dirty="0"/>
              <a:t>To start the process, Partner must submit the Procurement Service Request Form to CPHHQ-SD-Procurement Services ID (psid@unicef.org), with the material number and relevant details </a:t>
            </a:r>
            <a:r>
              <a:rPr lang="en-US" sz="1400" b="0" dirty="0">
                <a:hlinkClick r:id="rId2"/>
              </a:rPr>
              <a:t>Request for PS 2021.xlsx - Google Sheets</a:t>
            </a:r>
            <a:r>
              <a:rPr lang="en-US" sz="1400" b="0" dirty="0"/>
              <a:t>  Commodities are identified via the online UNICEF Supply Catalogue </a:t>
            </a:r>
            <a:r>
              <a:rPr lang="en-US" sz="1050" b="0" dirty="0">
                <a:hlinkClick r:id="rId3"/>
              </a:rPr>
              <a:t>Home page (unicef.org)</a:t>
            </a:r>
            <a:r>
              <a:rPr lang="en-US" sz="1050" b="0" dirty="0"/>
              <a:t> </a:t>
            </a:r>
            <a:endParaRPr lang="en-US" sz="1400" b="0" dirty="0"/>
          </a:p>
          <a:p>
            <a:r>
              <a:rPr lang="en-US" sz="1400" b="0" dirty="0"/>
              <a:t>The Request Form is reviewed, and if meets all of the necessary criteria, a draft Cost Estimate (CE) is prepared by SD</a:t>
            </a:r>
          </a:p>
          <a:p>
            <a:r>
              <a:rPr lang="en-US" sz="1400" b="0" dirty="0"/>
              <a:t>In parallel or upon Partner’s acceptance of the CE a Memorandum of Understanding (MOU) is signed.</a:t>
            </a:r>
          </a:p>
          <a:p>
            <a:r>
              <a:rPr lang="en-US" sz="1400" b="0" dirty="0"/>
              <a:t>Upon receipt of funds SD will initiate the procurement activities.</a:t>
            </a:r>
          </a:p>
          <a:p>
            <a:pPr>
              <a:buFont typeface="Wingdings" panose="05000000000000000000" pitchFamily="2" charset="2"/>
              <a:buChar char="q"/>
            </a:pPr>
            <a:r>
              <a:rPr lang="en-US" sz="1400" b="0" dirty="0"/>
              <a:t>TIMELINE</a:t>
            </a:r>
          </a:p>
          <a:p>
            <a:pPr>
              <a:buFont typeface="Wingdings" panose="05000000000000000000" pitchFamily="2" charset="2"/>
              <a:buChar char="ü"/>
            </a:pPr>
            <a:r>
              <a:rPr lang="en-US" sz="1400" b="0" dirty="0"/>
              <a:t>Southern Hemisphere: CE should be requested by early October annually and funds must be reached to SD by the end of November / Delivery during April - June the following year</a:t>
            </a:r>
          </a:p>
          <a:p>
            <a:pPr>
              <a:buFont typeface="Wingdings" panose="05000000000000000000" pitchFamily="2" charset="2"/>
              <a:buChar char="ü"/>
            </a:pPr>
            <a:r>
              <a:rPr lang="en-US" sz="1400" b="0" dirty="0"/>
              <a:t>Northern Hemisphere: CE should be requested by mid-October annually and funds must be reached to SD by the end of December / Delivery during September – November the following year</a:t>
            </a:r>
          </a:p>
          <a:p>
            <a:endParaRPr lang="en-US" sz="1400" b="0" dirty="0"/>
          </a:p>
          <a:p>
            <a:endParaRPr lang="en-US" sz="2000" b="0" dirty="0"/>
          </a:p>
        </p:txBody>
      </p:sp>
      <p:sp>
        <p:nvSpPr>
          <p:cNvPr id="4" name="Slide Number Placeholder 3">
            <a:extLst>
              <a:ext uri="{FF2B5EF4-FFF2-40B4-BE49-F238E27FC236}">
                <a16:creationId xmlns:a16="http://schemas.microsoft.com/office/drawing/2014/main" id="{DE617E58-8847-46BE-BB2F-F60F81F268BC}"/>
              </a:ext>
            </a:extLst>
          </p:cNvPr>
          <p:cNvSpPr>
            <a:spLocks noGrp="1"/>
          </p:cNvSpPr>
          <p:nvPr>
            <p:ph type="sldNum" sz="quarter" idx="12"/>
          </p:nvPr>
        </p:nvSpPr>
        <p:spPr/>
        <p:txBody>
          <a:bodyPr/>
          <a:lstStyle/>
          <a:p>
            <a:fld id="{6D22F896-40B5-4ADD-8801-0D06FADFA095}" type="slidenum">
              <a:rPr lang="en-US" smtClean="0"/>
              <a:pPr/>
              <a:t>14</a:t>
            </a:fld>
            <a:endParaRPr lang="en-US"/>
          </a:p>
        </p:txBody>
      </p:sp>
      <p:pic>
        <p:nvPicPr>
          <p:cNvPr id="8" name="Picture 7">
            <a:extLst>
              <a:ext uri="{FF2B5EF4-FFF2-40B4-BE49-F238E27FC236}">
                <a16:creationId xmlns:a16="http://schemas.microsoft.com/office/drawing/2014/main" id="{0ED7AB9B-35AB-F00F-4B80-C17FE194DDBD}"/>
              </a:ext>
            </a:extLst>
          </p:cNvPr>
          <p:cNvPicPr>
            <a:picLocks noChangeAspect="1"/>
          </p:cNvPicPr>
          <p:nvPr/>
        </p:nvPicPr>
        <p:blipFill>
          <a:blip r:embed="rId4"/>
          <a:stretch>
            <a:fillRect/>
          </a:stretch>
        </p:blipFill>
        <p:spPr>
          <a:xfrm>
            <a:off x="2507456" y="1333851"/>
            <a:ext cx="6284206" cy="1065400"/>
          </a:xfrm>
          <a:prstGeom prst="rect">
            <a:avLst/>
          </a:prstGeom>
        </p:spPr>
      </p:pic>
    </p:spTree>
    <p:extLst>
      <p:ext uri="{BB962C8B-B14F-4D97-AF65-F5344CB8AC3E}">
        <p14:creationId xmlns:p14="http://schemas.microsoft.com/office/powerpoint/2010/main" val="3990428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FA154-5C59-0E28-E6B0-26A1DFFA915B}"/>
              </a:ext>
            </a:extLst>
          </p:cNvPr>
          <p:cNvSpPr>
            <a:spLocks noGrp="1"/>
          </p:cNvSpPr>
          <p:nvPr>
            <p:ph type="title"/>
          </p:nvPr>
        </p:nvSpPr>
        <p:spPr>
          <a:xfrm>
            <a:off x="449120" y="350908"/>
            <a:ext cx="12053776" cy="1306726"/>
          </a:xfrm>
        </p:spPr>
        <p:txBody>
          <a:bodyPr>
            <a:normAutofit/>
          </a:bodyPr>
          <a:lstStyle/>
          <a:p>
            <a:r>
              <a:rPr lang="en-US" sz="3200" dirty="0" err="1"/>
              <a:t>Behavioural</a:t>
            </a:r>
            <a:r>
              <a:rPr lang="en-US" sz="3200" dirty="0"/>
              <a:t> and social drivers of influenza vaccination (Jordan)</a:t>
            </a:r>
          </a:p>
        </p:txBody>
      </p:sp>
      <p:sp>
        <p:nvSpPr>
          <p:cNvPr id="3" name="Content Placeholder 2">
            <a:extLst>
              <a:ext uri="{FF2B5EF4-FFF2-40B4-BE49-F238E27FC236}">
                <a16:creationId xmlns:a16="http://schemas.microsoft.com/office/drawing/2014/main" id="{3EFA19BB-C49F-6F23-A939-5858829D18F3}"/>
              </a:ext>
            </a:extLst>
          </p:cNvPr>
          <p:cNvSpPr>
            <a:spLocks noGrp="1"/>
          </p:cNvSpPr>
          <p:nvPr>
            <p:ph sz="quarter" idx="13"/>
          </p:nvPr>
        </p:nvSpPr>
        <p:spPr>
          <a:xfrm>
            <a:off x="138224" y="1408669"/>
            <a:ext cx="5816010" cy="4396916"/>
          </a:xfrm>
        </p:spPr>
        <p:txBody>
          <a:bodyPr>
            <a:noAutofit/>
          </a:bodyPr>
          <a:lstStyle/>
          <a:p>
            <a:pPr marL="0" indent="0">
              <a:buNone/>
            </a:pPr>
            <a:r>
              <a:rPr lang="en-US" sz="1800" dirty="0">
                <a:solidFill>
                  <a:srgbClr val="282828"/>
                </a:solidFill>
              </a:rPr>
              <a:t>🔎 Step 1 – Qualitative Phase**
</a:t>
            </a:r>
            <a:r>
              <a:rPr lang="en-US" sz="1800" b="0" dirty="0">
                <a:solidFill>
                  <a:srgbClr val="282828"/>
                </a:solidFill>
              </a:rPr>
              <a:t>2 governorates:</a:t>
            </a:r>
          </a:p>
          <a:p>
            <a:pPr marL="0" indent="0">
              <a:buNone/>
            </a:pPr>
            <a:r>
              <a:rPr lang="en-US" sz="1800" b="0" dirty="0">
                <a:solidFill>
                  <a:srgbClr val="282828"/>
                </a:solidFill>
              </a:rPr>
              <a:t>👥 Recipients, 👨‍⚕️ vaccinators, and 🗣️ influencers 
Explored perceptions &amp; barriers</a:t>
            </a:r>
            <a:r>
              <a:rPr lang="en-US" sz="1800" dirty="0">
                <a:solidFill>
                  <a:srgbClr val="282828"/>
                </a:solidFill>
              </a:rPr>
              <a:t>
📊 Step 2 – Quantitative Phase**
</a:t>
            </a:r>
            <a:r>
              <a:rPr lang="en-US" sz="1800" b="0" dirty="0">
                <a:solidFill>
                  <a:srgbClr val="282828"/>
                </a:solidFill>
              </a:rPr>
              <a:t>1,500 surveyed (HCWs, pregnant, and elderly)
BeSD Arabic tool | Face-to-face survey
Measured awareness, uptake &amp; misconceptions
</a:t>
            </a:r>
            <a:r>
              <a:rPr lang="en-US" sz="1800" dirty="0">
                <a:solidFill>
                  <a:srgbClr val="282828"/>
                </a:solidFill>
              </a:rPr>
              <a:t>
</a:t>
            </a:r>
            <a:endParaRPr lang="en-US" sz="1800" dirty="0"/>
          </a:p>
        </p:txBody>
      </p:sp>
      <p:sp>
        <p:nvSpPr>
          <p:cNvPr id="4" name="Slide Number Placeholder 3">
            <a:extLst>
              <a:ext uri="{FF2B5EF4-FFF2-40B4-BE49-F238E27FC236}">
                <a16:creationId xmlns:a16="http://schemas.microsoft.com/office/drawing/2014/main" id="{ABC7C5F7-9A1D-2CB3-7AF2-471DF63D54F9}"/>
              </a:ext>
            </a:extLst>
          </p:cNvPr>
          <p:cNvSpPr>
            <a:spLocks noGrp="1"/>
          </p:cNvSpPr>
          <p:nvPr>
            <p:ph type="sldNum" sz="quarter" idx="12"/>
          </p:nvPr>
        </p:nvSpPr>
        <p:spPr/>
        <p:txBody>
          <a:bodyPr/>
          <a:lstStyle/>
          <a:p>
            <a:fld id="{6D22F896-40B5-4ADD-8801-0D06FADFA095}" type="slidenum">
              <a:rPr lang="en-US" smtClean="0"/>
              <a:pPr/>
              <a:t>15</a:t>
            </a:fld>
            <a:endParaRPr lang="en-US"/>
          </a:p>
        </p:txBody>
      </p:sp>
      <p:sp>
        <p:nvSpPr>
          <p:cNvPr id="6" name="TextBox 5">
            <a:extLst>
              <a:ext uri="{FF2B5EF4-FFF2-40B4-BE49-F238E27FC236}">
                <a16:creationId xmlns:a16="http://schemas.microsoft.com/office/drawing/2014/main" id="{29EA66B7-2E97-CB0C-3702-2A6840B3EDC8}"/>
              </a:ext>
            </a:extLst>
          </p:cNvPr>
          <p:cNvSpPr txBox="1"/>
          <p:nvPr/>
        </p:nvSpPr>
        <p:spPr>
          <a:xfrm>
            <a:off x="5730951" y="1408669"/>
            <a:ext cx="6290926" cy="4801314"/>
          </a:xfrm>
          <a:prstGeom prst="rect">
            <a:avLst/>
          </a:prstGeom>
          <a:noFill/>
        </p:spPr>
        <p:txBody>
          <a:bodyPr wrap="square">
            <a:spAutoFit/>
          </a:bodyPr>
          <a:lstStyle/>
          <a:p>
            <a:r>
              <a:rPr lang="en-US" sz="1800" b="1" dirty="0">
                <a:solidFill>
                  <a:srgbClr val="282828"/>
                </a:solidFill>
              </a:rPr>
              <a:t>✅ Step 3 – Insights &amp; Way Forward</a:t>
            </a:r>
          </a:p>
          <a:p>
            <a:endParaRPr lang="en-US" sz="1800" b="1" u="sng" dirty="0">
              <a:solidFill>
                <a:srgbClr val="282828"/>
              </a:solidFill>
            </a:endParaRPr>
          </a:p>
          <a:p>
            <a:r>
              <a:rPr lang="en-US" sz="1800" u="sng" dirty="0">
                <a:solidFill>
                  <a:srgbClr val="282828"/>
                </a:solidFill>
              </a:rPr>
              <a:t>Practical Barriers</a:t>
            </a:r>
            <a:r>
              <a:rPr lang="en-US" sz="1800" dirty="0">
                <a:solidFill>
                  <a:srgbClr val="282828"/>
                </a:solidFill>
              </a:rPr>
              <a:t>
- 💉 Availability &amp; supply gaps
- 🚪 Access &amp; distance/transport
- 💰 Affordability &amp; unclear subsidy
- 📜 Eligibility criteria
</a:t>
            </a:r>
            <a:r>
              <a:rPr lang="en-US" sz="1800" u="sng" dirty="0">
                <a:solidFill>
                  <a:srgbClr val="282828"/>
                </a:solidFill>
              </a:rPr>
              <a:t>Information / Perception Barriers
</a:t>
            </a:r>
            <a:r>
              <a:rPr lang="en-US" sz="1800" dirty="0">
                <a:solidFill>
                  <a:srgbClr val="282828"/>
                </a:solidFill>
              </a:rPr>
              <a:t>- ❌ Concerns about efficacy/safety
- ℹ️ Misconceptions about the vaccine
- 💤 Low risk perception of influenza severity
- 😷 Post-COVID-19 “vaccine fatigue”
</a:t>
            </a:r>
            <a:r>
              <a:rPr lang="en-US" sz="1800" u="sng" dirty="0">
                <a:solidFill>
                  <a:srgbClr val="282828"/>
                </a:solidFill>
              </a:rPr>
              <a:t>Drivers</a:t>
            </a:r>
            <a:r>
              <a:rPr lang="en-US" u="sng" dirty="0">
                <a:solidFill>
                  <a:srgbClr val="282828"/>
                </a:solidFill>
              </a:rPr>
              <a:t> of vaccination: </a:t>
            </a:r>
          </a:p>
          <a:p>
            <a:r>
              <a:rPr lang="en-US" sz="1800" dirty="0">
                <a:solidFill>
                  <a:srgbClr val="282828"/>
                </a:solidFill>
              </a:rPr>
              <a:t>HCW recommendation, trust &amp; family support, and community engagement</a:t>
            </a:r>
          </a:p>
        </p:txBody>
      </p:sp>
      <p:cxnSp>
        <p:nvCxnSpPr>
          <p:cNvPr id="11" name="Straight Connector 10">
            <a:extLst>
              <a:ext uri="{FF2B5EF4-FFF2-40B4-BE49-F238E27FC236}">
                <a16:creationId xmlns:a16="http://schemas.microsoft.com/office/drawing/2014/main" id="{21D8703A-5A3F-719A-0A1B-60494962FDFF}"/>
              </a:ext>
            </a:extLst>
          </p:cNvPr>
          <p:cNvCxnSpPr/>
          <p:nvPr/>
        </p:nvCxnSpPr>
        <p:spPr>
          <a:xfrm>
            <a:off x="5571452" y="1408669"/>
            <a:ext cx="0" cy="439691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58613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C9BE-4912-D07D-7424-DE655A6CE191}"/>
              </a:ext>
            </a:extLst>
          </p:cNvPr>
          <p:cNvSpPr>
            <a:spLocks noGrp="1"/>
          </p:cNvSpPr>
          <p:nvPr>
            <p:ph type="title"/>
          </p:nvPr>
        </p:nvSpPr>
        <p:spPr>
          <a:xfrm>
            <a:off x="0" y="612455"/>
            <a:ext cx="12490703" cy="873952"/>
          </a:xfrm>
        </p:spPr>
        <p:txBody>
          <a:bodyPr>
            <a:noAutofit/>
          </a:bodyPr>
          <a:lstStyle/>
          <a:p>
            <a:r>
              <a:rPr lang="en-US" sz="2500" dirty="0"/>
              <a:t>Expanding access to seasonal influenza vaccines through pharmacy-based vaccination</a:t>
            </a:r>
          </a:p>
        </p:txBody>
      </p:sp>
      <p:sp>
        <p:nvSpPr>
          <p:cNvPr id="3" name="Content Placeholder 2">
            <a:extLst>
              <a:ext uri="{FF2B5EF4-FFF2-40B4-BE49-F238E27FC236}">
                <a16:creationId xmlns:a16="http://schemas.microsoft.com/office/drawing/2014/main" id="{268797A3-8092-D0CE-1FE1-8DE6A537C295}"/>
              </a:ext>
            </a:extLst>
          </p:cNvPr>
          <p:cNvSpPr>
            <a:spLocks noGrp="1"/>
          </p:cNvSpPr>
          <p:nvPr>
            <p:ph sz="quarter" idx="13"/>
          </p:nvPr>
        </p:nvSpPr>
        <p:spPr/>
        <p:txBody>
          <a:bodyPr/>
          <a:lstStyle/>
          <a:p>
            <a:endParaRPr lang="en-US"/>
          </a:p>
        </p:txBody>
      </p:sp>
      <p:sp>
        <p:nvSpPr>
          <p:cNvPr id="4" name="Slide Number Placeholder 3">
            <a:extLst>
              <a:ext uri="{FF2B5EF4-FFF2-40B4-BE49-F238E27FC236}">
                <a16:creationId xmlns:a16="http://schemas.microsoft.com/office/drawing/2014/main" id="{CE485C83-2DE6-7D78-2BE3-B03A901CBF6B}"/>
              </a:ext>
            </a:extLst>
          </p:cNvPr>
          <p:cNvSpPr>
            <a:spLocks noGrp="1"/>
          </p:cNvSpPr>
          <p:nvPr>
            <p:ph type="sldNum" sz="quarter" idx="12"/>
          </p:nvPr>
        </p:nvSpPr>
        <p:spPr/>
        <p:txBody>
          <a:bodyPr/>
          <a:lstStyle/>
          <a:p>
            <a:fld id="{6D22F896-40B5-4ADD-8801-0D06FADFA095}" type="slidenum">
              <a:rPr lang="en-US" smtClean="0"/>
              <a:pPr/>
              <a:t>16</a:t>
            </a:fld>
            <a:endParaRPr lang="en-US"/>
          </a:p>
        </p:txBody>
      </p:sp>
      <p:graphicFrame>
        <p:nvGraphicFramePr>
          <p:cNvPr id="7" name="Таблиця 6">
            <a:extLst>
              <a:ext uri="{FF2B5EF4-FFF2-40B4-BE49-F238E27FC236}">
                <a16:creationId xmlns:a16="http://schemas.microsoft.com/office/drawing/2014/main" id="{915FE621-45D8-425D-AF58-C0E860E5EA2E}"/>
              </a:ext>
            </a:extLst>
          </p:cNvPr>
          <p:cNvGraphicFramePr>
            <a:graphicFrameLocks noGrp="1"/>
          </p:cNvGraphicFramePr>
          <p:nvPr>
            <p:extLst>
              <p:ext uri="{D42A27DB-BD31-4B8C-83A1-F6EECF244321}">
                <p14:modId xmlns:p14="http://schemas.microsoft.com/office/powerpoint/2010/main" val="3804748866"/>
              </p:ext>
            </p:extLst>
          </p:nvPr>
        </p:nvGraphicFramePr>
        <p:xfrm>
          <a:off x="72370" y="1306726"/>
          <a:ext cx="11896257" cy="4935733"/>
        </p:xfrm>
        <a:graphic>
          <a:graphicData uri="http://schemas.openxmlformats.org/drawingml/2006/table">
            <a:tbl>
              <a:tblPr firstRow="1" bandRow="1">
                <a:tableStyleId>{5C22544A-7EE6-4342-B048-85BDC9FD1C3A}</a:tableStyleId>
              </a:tblPr>
              <a:tblGrid>
                <a:gridCol w="3756817">
                  <a:extLst>
                    <a:ext uri="{9D8B030D-6E8A-4147-A177-3AD203B41FA5}">
                      <a16:colId xmlns:a16="http://schemas.microsoft.com/office/drawing/2014/main" val="237047846"/>
                    </a:ext>
                  </a:extLst>
                </a:gridCol>
                <a:gridCol w="4037162">
                  <a:extLst>
                    <a:ext uri="{9D8B030D-6E8A-4147-A177-3AD203B41FA5}">
                      <a16:colId xmlns:a16="http://schemas.microsoft.com/office/drawing/2014/main" val="2058171397"/>
                    </a:ext>
                  </a:extLst>
                </a:gridCol>
                <a:gridCol w="4102278">
                  <a:extLst>
                    <a:ext uri="{9D8B030D-6E8A-4147-A177-3AD203B41FA5}">
                      <a16:colId xmlns:a16="http://schemas.microsoft.com/office/drawing/2014/main" val="1818082826"/>
                    </a:ext>
                  </a:extLst>
                </a:gridCol>
              </a:tblGrid>
              <a:tr h="298770">
                <a:tc>
                  <a:txBody>
                    <a:bodyPr/>
                    <a:lstStyle/>
                    <a:p>
                      <a:r>
                        <a:rPr lang="en-US" sz="1800"/>
                        <a:t>Objectives</a:t>
                      </a:r>
                      <a:endParaRPr lang="uk-UA" sz="1800"/>
                    </a:p>
                  </a:txBody>
                  <a:tcPr/>
                </a:tc>
                <a:tc>
                  <a:txBody>
                    <a:bodyPr/>
                    <a:lstStyle/>
                    <a:p>
                      <a:r>
                        <a:rPr lang="en-US" sz="1800" dirty="0"/>
                        <a:t>Implementation</a:t>
                      </a:r>
                      <a:endParaRPr lang="uk-UA" sz="1800" dirty="0"/>
                    </a:p>
                  </a:txBody>
                  <a:tcPr/>
                </a:tc>
                <a:tc>
                  <a:txBody>
                    <a:bodyPr/>
                    <a:lstStyle/>
                    <a:p>
                      <a:r>
                        <a:rPr lang="en-US" sz="1800"/>
                        <a:t>Impact</a:t>
                      </a:r>
                      <a:endParaRPr lang="uk-UA" sz="1800"/>
                    </a:p>
                  </a:txBody>
                  <a:tcPr/>
                </a:tc>
                <a:extLst>
                  <a:ext uri="{0D108BD9-81ED-4DB2-BD59-A6C34878D82A}">
                    <a16:rowId xmlns:a16="http://schemas.microsoft.com/office/drawing/2014/main" val="2431587295"/>
                  </a:ext>
                </a:extLst>
              </a:tr>
              <a:tr h="4569973">
                <a:tc>
                  <a:txBody>
                    <a:bodyPr/>
                    <a:lstStyle/>
                    <a:p>
                      <a:pPr marL="0" indent="0" algn="just"/>
                      <a:r>
                        <a:rPr lang="en-US" sz="1800" dirty="0"/>
                        <a:t>•Increase influenza vaccine accessibility for all citizens</a:t>
                      </a:r>
                    </a:p>
                    <a:p>
                      <a:pPr algn="just"/>
                      <a:endParaRPr lang="en-US" sz="1800" dirty="0"/>
                    </a:p>
                    <a:p>
                      <a:pPr algn="just"/>
                      <a:r>
                        <a:rPr lang="en-US" sz="1800" dirty="0"/>
                        <a:t>•Provide an alternative to hospital-based vaccination sites which align with Ukrainian law.</a:t>
                      </a:r>
                    </a:p>
                    <a:p>
                      <a:pPr algn="just"/>
                      <a:endParaRPr lang="en-US" sz="1800" dirty="0"/>
                    </a:p>
                    <a:p>
                      <a:pPr algn="just"/>
                      <a:r>
                        <a:rPr lang="en-US" sz="1800" dirty="0"/>
                        <a:t>•Reduce the burden on healthcare facilities and family doctors.</a:t>
                      </a:r>
                    </a:p>
                    <a:p>
                      <a:pPr algn="just"/>
                      <a:endParaRPr lang="en-US" sz="1800" dirty="0"/>
                    </a:p>
                    <a:p>
                      <a:pPr algn="just"/>
                      <a:r>
                        <a:rPr lang="en-US" sz="1800" dirty="0"/>
                        <a:t>•Reach more people through widespread pharmacy networks.</a:t>
                      </a:r>
                    </a:p>
                    <a:p>
                      <a:endParaRPr lang="en-US" sz="1800" dirty="0"/>
                    </a:p>
                    <a:p>
                      <a:endParaRPr lang="uk-UA" sz="1800" dirty="0"/>
                    </a:p>
                  </a:txBody>
                  <a:tcPr/>
                </a:tc>
                <a:tc>
                  <a:txBody>
                    <a:bodyPr/>
                    <a:lstStyle/>
                    <a:p>
                      <a:pPr algn="just"/>
                      <a:r>
                        <a:rPr lang="en-US" sz="1800" dirty="0"/>
                        <a:t>•Amendments to health legislation of Ukraine.</a:t>
                      </a:r>
                    </a:p>
                    <a:p>
                      <a:pPr algn="just"/>
                      <a:endParaRPr lang="en-US" sz="1800" dirty="0"/>
                    </a:p>
                    <a:p>
                      <a:pPr marL="0" marR="0" indent="0" algn="just" defTabSz="914400" rtl="0" eaLnBrk="1" fontAlgn="auto" latinLnBrk="0" hangingPunct="1">
                        <a:lnSpc>
                          <a:spcPct val="100000"/>
                        </a:lnSpc>
                        <a:spcBef>
                          <a:spcPts val="0"/>
                        </a:spcBef>
                        <a:spcAft>
                          <a:spcPts val="0"/>
                        </a:spcAft>
                        <a:buClrTx/>
                        <a:buSzTx/>
                        <a:buFontTx/>
                        <a:buNone/>
                        <a:tabLst/>
                        <a:defRPr/>
                      </a:pPr>
                      <a:r>
                        <a:rPr lang="en-US" sz="1800" dirty="0"/>
                        <a:t>•Training pharmacists and coordinating suppliers. (Input on Medical University Curricula for graduating pharmacists)</a:t>
                      </a:r>
                    </a:p>
                    <a:p>
                      <a:pPr algn="just"/>
                      <a:endParaRPr lang="en-US" sz="1800" dirty="0"/>
                    </a:p>
                    <a:p>
                      <a:pPr algn="just"/>
                      <a:r>
                        <a:rPr lang="en-US" sz="1800" dirty="0"/>
                        <a:t>•Public awareness campaigns.</a:t>
                      </a:r>
                    </a:p>
                    <a:p>
                      <a:pPr algn="just"/>
                      <a:endParaRPr lang="en-US" sz="1800" dirty="0"/>
                    </a:p>
                    <a:p>
                      <a:pPr algn="just"/>
                      <a:r>
                        <a:rPr lang="en-US" sz="1800" dirty="0"/>
                        <a:t>•Collaboration with partners and stakeholders.</a:t>
                      </a:r>
                      <a:r>
                        <a:rPr lang="uk-UA" sz="1800" dirty="0"/>
                        <a:t> </a:t>
                      </a:r>
                      <a:r>
                        <a:rPr lang="en-US" sz="1800" dirty="0"/>
                        <a:t>PIP PC support.</a:t>
                      </a:r>
                    </a:p>
                    <a:p>
                      <a:endParaRPr lang="uk-UA" sz="1800" dirty="0"/>
                    </a:p>
                  </a:txBody>
                  <a:tcPr/>
                </a:tc>
                <a:tc>
                  <a:txBody>
                    <a:bodyPr/>
                    <a:lstStyle/>
                    <a:p>
                      <a:pPr algn="just"/>
                      <a:r>
                        <a:rPr lang="en-US" sz="1800" dirty="0"/>
                        <a:t>•Wider access and convenience, especially in underserved areas</a:t>
                      </a:r>
                    </a:p>
                    <a:p>
                      <a:pPr algn="just"/>
                      <a:endParaRPr lang="en-US" sz="1800" dirty="0"/>
                    </a:p>
                    <a:p>
                      <a:pPr marL="0" marR="0" lvl="0" indent="0" algn="just" defTabSz="914400" rtl="0" eaLnBrk="1" fontAlgn="auto" latinLnBrk="0" hangingPunct="1">
                        <a:lnSpc>
                          <a:spcPct val="100000"/>
                        </a:lnSpc>
                        <a:spcBef>
                          <a:spcPts val="0"/>
                        </a:spcBef>
                        <a:spcAft>
                          <a:spcPts val="0"/>
                        </a:spcAft>
                        <a:buClrTx/>
                        <a:buSzTx/>
                        <a:buFontTx/>
                        <a:buNone/>
                        <a:tabLst/>
                        <a:defRPr/>
                      </a:pPr>
                      <a:r>
                        <a:rPr lang="en-US" sz="1800" dirty="0"/>
                        <a:t>•Higher vaccination coverage supports community immunity.</a:t>
                      </a:r>
                    </a:p>
                    <a:p>
                      <a:pPr algn="just"/>
                      <a:endParaRPr lang="en-US" sz="1800" dirty="0"/>
                    </a:p>
                    <a:p>
                      <a:pPr algn="just"/>
                      <a:r>
                        <a:rPr lang="en-US" sz="1800" dirty="0"/>
                        <a:t>•Strengthening the healthcare system reduces the burden on hospitals and clinics.</a:t>
                      </a:r>
                    </a:p>
                    <a:p>
                      <a:pPr algn="just"/>
                      <a:endParaRPr lang="en-US" sz="1800" dirty="0"/>
                    </a:p>
                    <a:p>
                      <a:pPr algn="just"/>
                      <a:r>
                        <a:rPr lang="en-US" sz="1800" dirty="0"/>
                        <a:t>•Enhanced public trust in vaccines and pharmacy-based healthcare services.</a:t>
                      </a:r>
                    </a:p>
                    <a:p>
                      <a:pPr algn="just"/>
                      <a:endParaRPr lang="en-US" sz="1800" dirty="0"/>
                    </a:p>
                    <a:p>
                      <a:pPr algn="just"/>
                      <a:r>
                        <a:rPr lang="en-US" sz="1800" dirty="0"/>
                        <a:t>•Ukraine is aligning itself with EU and US practices by becoming a model for future preventive initiatives.</a:t>
                      </a:r>
                    </a:p>
                  </a:txBody>
                  <a:tcPr/>
                </a:tc>
                <a:extLst>
                  <a:ext uri="{0D108BD9-81ED-4DB2-BD59-A6C34878D82A}">
                    <a16:rowId xmlns:a16="http://schemas.microsoft.com/office/drawing/2014/main" val="3413637447"/>
                  </a:ext>
                </a:extLst>
              </a:tr>
            </a:tbl>
          </a:graphicData>
        </a:graphic>
      </p:graphicFrame>
      <p:sp>
        <p:nvSpPr>
          <p:cNvPr id="8" name="Graphic 50">
            <a:extLst>
              <a:ext uri="{FF2B5EF4-FFF2-40B4-BE49-F238E27FC236}">
                <a16:creationId xmlns:a16="http://schemas.microsoft.com/office/drawing/2014/main" id="{2C9574A3-43FB-4B8E-A8EC-0122862A14E6}"/>
              </a:ext>
            </a:extLst>
          </p:cNvPr>
          <p:cNvSpPr>
            <a:spLocks/>
          </p:cNvSpPr>
          <p:nvPr/>
        </p:nvSpPr>
        <p:spPr>
          <a:xfrm>
            <a:off x="7539967" y="28521"/>
            <a:ext cx="254467" cy="429203"/>
          </a:xfrm>
          <a:custGeom>
            <a:avLst/>
            <a:gdLst/>
            <a:ahLst/>
            <a:cxnLst/>
            <a:rect l="l" t="t" r="r" b="b"/>
            <a:pathLst>
              <a:path w="417195" h="699135">
                <a:moveTo>
                  <a:pt x="154635" y="558901"/>
                </a:moveTo>
                <a:lnTo>
                  <a:pt x="116890" y="558901"/>
                </a:lnTo>
                <a:lnTo>
                  <a:pt x="122716" y="600390"/>
                </a:lnTo>
                <a:lnTo>
                  <a:pt x="122798" y="600980"/>
                </a:lnTo>
                <a:lnTo>
                  <a:pt x="132151" y="627213"/>
                </a:lnTo>
                <a:lnTo>
                  <a:pt x="151593" y="648586"/>
                </a:lnTo>
                <a:lnTo>
                  <a:pt x="187769" y="676084"/>
                </a:lnTo>
                <a:lnTo>
                  <a:pt x="199223" y="686083"/>
                </a:lnTo>
                <a:lnTo>
                  <a:pt x="205198" y="691781"/>
                </a:lnTo>
                <a:lnTo>
                  <a:pt x="207638" y="695308"/>
                </a:lnTo>
                <a:lnTo>
                  <a:pt x="208483" y="698792"/>
                </a:lnTo>
                <a:lnTo>
                  <a:pt x="212105" y="692897"/>
                </a:lnTo>
                <a:lnTo>
                  <a:pt x="219182" y="685352"/>
                </a:lnTo>
                <a:lnTo>
                  <a:pt x="226088" y="678850"/>
                </a:lnTo>
                <a:lnTo>
                  <a:pt x="229196" y="676084"/>
                </a:lnTo>
                <a:lnTo>
                  <a:pt x="266581" y="638534"/>
                </a:lnTo>
                <a:lnTo>
                  <a:pt x="270987" y="630694"/>
                </a:lnTo>
                <a:lnTo>
                  <a:pt x="190538" y="630694"/>
                </a:lnTo>
                <a:lnTo>
                  <a:pt x="171437" y="606870"/>
                </a:lnTo>
                <a:lnTo>
                  <a:pt x="160597" y="583597"/>
                </a:lnTo>
                <a:lnTo>
                  <a:pt x="155748" y="565916"/>
                </a:lnTo>
                <a:lnTo>
                  <a:pt x="154635" y="558901"/>
                </a:lnTo>
                <a:close/>
              </a:path>
              <a:path w="417195" h="699135">
                <a:moveTo>
                  <a:pt x="226428" y="558901"/>
                </a:moveTo>
                <a:lnTo>
                  <a:pt x="190538" y="558901"/>
                </a:lnTo>
                <a:lnTo>
                  <a:pt x="190538" y="630694"/>
                </a:lnTo>
                <a:lnTo>
                  <a:pt x="226428" y="630694"/>
                </a:lnTo>
                <a:lnTo>
                  <a:pt x="226428" y="558901"/>
                </a:lnTo>
                <a:close/>
              </a:path>
              <a:path w="417195" h="699135">
                <a:moveTo>
                  <a:pt x="300062" y="558901"/>
                </a:moveTo>
                <a:lnTo>
                  <a:pt x="262331" y="558901"/>
                </a:lnTo>
                <a:lnTo>
                  <a:pt x="259577" y="583597"/>
                </a:lnTo>
                <a:lnTo>
                  <a:pt x="254919" y="599308"/>
                </a:lnTo>
                <a:lnTo>
                  <a:pt x="244991" y="612763"/>
                </a:lnTo>
                <a:lnTo>
                  <a:pt x="226428" y="630694"/>
                </a:lnTo>
                <a:lnTo>
                  <a:pt x="270987" y="630694"/>
                </a:lnTo>
                <a:lnTo>
                  <a:pt x="288018" y="600390"/>
                </a:lnTo>
                <a:lnTo>
                  <a:pt x="297760" y="570798"/>
                </a:lnTo>
                <a:lnTo>
                  <a:pt x="300062" y="558901"/>
                </a:lnTo>
                <a:close/>
              </a:path>
              <a:path w="417195" h="699135">
                <a:moveTo>
                  <a:pt x="21" y="51041"/>
                </a:moveTo>
                <a:lnTo>
                  <a:pt x="0" y="558901"/>
                </a:lnTo>
                <a:lnTo>
                  <a:pt x="416966" y="558901"/>
                </a:lnTo>
                <a:lnTo>
                  <a:pt x="416966" y="524636"/>
                </a:lnTo>
                <a:lnTo>
                  <a:pt x="35433" y="524636"/>
                </a:lnTo>
                <a:lnTo>
                  <a:pt x="35433" y="419493"/>
                </a:lnTo>
                <a:lnTo>
                  <a:pt x="92157" y="419493"/>
                </a:lnTo>
                <a:lnTo>
                  <a:pt x="90686" y="417777"/>
                </a:lnTo>
                <a:lnTo>
                  <a:pt x="86766" y="400964"/>
                </a:lnTo>
                <a:lnTo>
                  <a:pt x="91416" y="384405"/>
                </a:lnTo>
                <a:lnTo>
                  <a:pt x="35433" y="384405"/>
                </a:lnTo>
                <a:lnTo>
                  <a:pt x="35433" y="125831"/>
                </a:lnTo>
                <a:lnTo>
                  <a:pt x="77067" y="125831"/>
                </a:lnTo>
                <a:lnTo>
                  <a:pt x="46859" y="86202"/>
                </a:lnTo>
                <a:lnTo>
                  <a:pt x="14077" y="59268"/>
                </a:lnTo>
                <a:lnTo>
                  <a:pt x="21" y="51041"/>
                </a:lnTo>
                <a:close/>
              </a:path>
              <a:path w="417195" h="699135">
                <a:moveTo>
                  <a:pt x="92157" y="419493"/>
                </a:moveTo>
                <a:lnTo>
                  <a:pt x="54305" y="419493"/>
                </a:lnTo>
                <a:lnTo>
                  <a:pt x="67647" y="446811"/>
                </a:lnTo>
                <a:lnTo>
                  <a:pt x="67731" y="446982"/>
                </a:lnTo>
                <a:lnTo>
                  <a:pt x="88163" y="462992"/>
                </a:lnTo>
                <a:lnTo>
                  <a:pt x="108119" y="470451"/>
                </a:lnTo>
                <a:lnTo>
                  <a:pt x="120116" y="472287"/>
                </a:lnTo>
                <a:lnTo>
                  <a:pt x="115916" y="490182"/>
                </a:lnTo>
                <a:lnTo>
                  <a:pt x="115826" y="490674"/>
                </a:lnTo>
                <a:lnTo>
                  <a:pt x="113671" y="507320"/>
                </a:lnTo>
                <a:lnTo>
                  <a:pt x="112966" y="518223"/>
                </a:lnTo>
                <a:lnTo>
                  <a:pt x="112865" y="519779"/>
                </a:lnTo>
                <a:lnTo>
                  <a:pt x="112750" y="524636"/>
                </a:lnTo>
                <a:lnTo>
                  <a:pt x="304215" y="524636"/>
                </a:lnTo>
                <a:lnTo>
                  <a:pt x="304212" y="524167"/>
                </a:lnTo>
                <a:lnTo>
                  <a:pt x="148894" y="524167"/>
                </a:lnTo>
                <a:lnTo>
                  <a:pt x="149334" y="509711"/>
                </a:lnTo>
                <a:lnTo>
                  <a:pt x="150528" y="498194"/>
                </a:lnTo>
                <a:lnTo>
                  <a:pt x="152286" y="488893"/>
                </a:lnTo>
                <a:lnTo>
                  <a:pt x="154419" y="481088"/>
                </a:lnTo>
                <a:lnTo>
                  <a:pt x="299506" y="481088"/>
                </a:lnTo>
                <a:lnTo>
                  <a:pt x="297336" y="473900"/>
                </a:lnTo>
                <a:lnTo>
                  <a:pt x="208483" y="473900"/>
                </a:lnTo>
                <a:lnTo>
                  <a:pt x="180351" y="454721"/>
                </a:lnTo>
                <a:lnTo>
                  <a:pt x="174244" y="450627"/>
                </a:lnTo>
                <a:lnTo>
                  <a:pt x="168440" y="446811"/>
                </a:lnTo>
                <a:lnTo>
                  <a:pt x="173971" y="436625"/>
                </a:lnTo>
                <a:lnTo>
                  <a:pt x="121742" y="436625"/>
                </a:lnTo>
                <a:lnTo>
                  <a:pt x="111635" y="434800"/>
                </a:lnTo>
                <a:lnTo>
                  <a:pt x="100129" y="428786"/>
                </a:lnTo>
                <a:lnTo>
                  <a:pt x="92157" y="419493"/>
                </a:lnTo>
                <a:close/>
              </a:path>
              <a:path w="417195" h="699135">
                <a:moveTo>
                  <a:pt x="416966" y="419493"/>
                </a:moveTo>
                <a:lnTo>
                  <a:pt x="381533" y="419493"/>
                </a:lnTo>
                <a:lnTo>
                  <a:pt x="381533" y="524636"/>
                </a:lnTo>
                <a:lnTo>
                  <a:pt x="416966" y="524636"/>
                </a:lnTo>
                <a:lnTo>
                  <a:pt x="416966" y="419493"/>
                </a:lnTo>
                <a:close/>
              </a:path>
              <a:path w="417195" h="699135">
                <a:moveTo>
                  <a:pt x="262572" y="481088"/>
                </a:moveTo>
                <a:lnTo>
                  <a:pt x="154419" y="481088"/>
                </a:lnTo>
                <a:lnTo>
                  <a:pt x="174991" y="490182"/>
                </a:lnTo>
                <a:lnTo>
                  <a:pt x="185913" y="504728"/>
                </a:lnTo>
                <a:lnTo>
                  <a:pt x="190232" y="518223"/>
                </a:lnTo>
                <a:lnTo>
                  <a:pt x="190995" y="524167"/>
                </a:lnTo>
                <a:lnTo>
                  <a:pt x="225971" y="524167"/>
                </a:lnTo>
                <a:lnTo>
                  <a:pt x="227307" y="502412"/>
                </a:lnTo>
                <a:lnTo>
                  <a:pt x="231565" y="490674"/>
                </a:lnTo>
                <a:lnTo>
                  <a:pt x="242176" y="484912"/>
                </a:lnTo>
                <a:lnTo>
                  <a:pt x="262572" y="481088"/>
                </a:lnTo>
                <a:close/>
              </a:path>
              <a:path w="417195" h="699135">
                <a:moveTo>
                  <a:pt x="299506" y="481088"/>
                </a:moveTo>
                <a:lnTo>
                  <a:pt x="262572" y="481088"/>
                </a:lnTo>
                <a:lnTo>
                  <a:pt x="264694" y="488893"/>
                </a:lnTo>
                <a:lnTo>
                  <a:pt x="266453" y="498194"/>
                </a:lnTo>
                <a:lnTo>
                  <a:pt x="267653" y="509711"/>
                </a:lnTo>
                <a:lnTo>
                  <a:pt x="268097" y="524167"/>
                </a:lnTo>
                <a:lnTo>
                  <a:pt x="304212" y="524167"/>
                </a:lnTo>
                <a:lnTo>
                  <a:pt x="304100" y="507659"/>
                </a:lnTo>
                <a:lnTo>
                  <a:pt x="303414" y="498194"/>
                </a:lnTo>
                <a:lnTo>
                  <a:pt x="303295" y="496547"/>
                </a:lnTo>
                <a:lnTo>
                  <a:pt x="301108" y="486392"/>
                </a:lnTo>
                <a:lnTo>
                  <a:pt x="299506" y="481088"/>
                </a:lnTo>
                <a:close/>
              </a:path>
              <a:path w="417195" h="699135">
                <a:moveTo>
                  <a:pt x="235580" y="351866"/>
                </a:moveTo>
                <a:lnTo>
                  <a:pt x="208483" y="351866"/>
                </a:lnTo>
                <a:lnTo>
                  <a:pt x="217682" y="385270"/>
                </a:lnTo>
                <a:lnTo>
                  <a:pt x="217788" y="385653"/>
                </a:lnTo>
                <a:lnTo>
                  <a:pt x="225061" y="406806"/>
                </a:lnTo>
                <a:lnTo>
                  <a:pt x="234056" y="424225"/>
                </a:lnTo>
                <a:lnTo>
                  <a:pt x="248526" y="446811"/>
                </a:lnTo>
                <a:lnTo>
                  <a:pt x="238385" y="453589"/>
                </a:lnTo>
                <a:lnTo>
                  <a:pt x="208483" y="473900"/>
                </a:lnTo>
                <a:lnTo>
                  <a:pt x="297336" y="473900"/>
                </a:lnTo>
                <a:lnTo>
                  <a:pt x="296849" y="472287"/>
                </a:lnTo>
                <a:lnTo>
                  <a:pt x="308849" y="470451"/>
                </a:lnTo>
                <a:lnTo>
                  <a:pt x="328807" y="462992"/>
                </a:lnTo>
                <a:lnTo>
                  <a:pt x="349240" y="446982"/>
                </a:lnTo>
                <a:lnTo>
                  <a:pt x="354296" y="436625"/>
                </a:lnTo>
                <a:lnTo>
                  <a:pt x="284200" y="436625"/>
                </a:lnTo>
                <a:lnTo>
                  <a:pt x="283287" y="434800"/>
                </a:lnTo>
                <a:lnTo>
                  <a:pt x="252010" y="389356"/>
                </a:lnTo>
                <a:lnTo>
                  <a:pt x="236036" y="354707"/>
                </a:lnTo>
                <a:lnTo>
                  <a:pt x="235956" y="354533"/>
                </a:lnTo>
                <a:lnTo>
                  <a:pt x="235580" y="351866"/>
                </a:lnTo>
                <a:close/>
              </a:path>
              <a:path w="417195" h="699135">
                <a:moveTo>
                  <a:pt x="208483" y="0"/>
                </a:moveTo>
                <a:lnTo>
                  <a:pt x="193857" y="21850"/>
                </a:lnTo>
                <a:lnTo>
                  <a:pt x="186259" y="43003"/>
                </a:lnTo>
                <a:lnTo>
                  <a:pt x="183388" y="60102"/>
                </a:lnTo>
                <a:lnTo>
                  <a:pt x="182943" y="69786"/>
                </a:lnTo>
                <a:lnTo>
                  <a:pt x="183669" y="101579"/>
                </a:lnTo>
                <a:lnTo>
                  <a:pt x="183697" y="102826"/>
                </a:lnTo>
                <a:lnTo>
                  <a:pt x="185356" y="144594"/>
                </a:lnTo>
                <a:lnTo>
                  <a:pt x="187015" y="192960"/>
                </a:lnTo>
                <a:lnTo>
                  <a:pt x="187667" y="238660"/>
                </a:lnTo>
                <a:lnTo>
                  <a:pt x="187769" y="245795"/>
                </a:lnTo>
                <a:lnTo>
                  <a:pt x="179322" y="323200"/>
                </a:lnTo>
                <a:lnTo>
                  <a:pt x="160737" y="382841"/>
                </a:lnTo>
                <a:lnTo>
                  <a:pt x="142153" y="421203"/>
                </a:lnTo>
                <a:lnTo>
                  <a:pt x="133691" y="434800"/>
                </a:lnTo>
                <a:lnTo>
                  <a:pt x="132778" y="436625"/>
                </a:lnTo>
                <a:lnTo>
                  <a:pt x="173971" y="436625"/>
                </a:lnTo>
                <a:lnTo>
                  <a:pt x="185090" y="416149"/>
                </a:lnTo>
                <a:lnTo>
                  <a:pt x="197700" y="385270"/>
                </a:lnTo>
                <a:lnTo>
                  <a:pt x="205691" y="361425"/>
                </a:lnTo>
                <a:lnTo>
                  <a:pt x="208483" y="351866"/>
                </a:lnTo>
                <a:lnTo>
                  <a:pt x="235580" y="351866"/>
                </a:lnTo>
                <a:lnTo>
                  <a:pt x="230041" y="312585"/>
                </a:lnTo>
                <a:lnTo>
                  <a:pt x="229255" y="250449"/>
                </a:lnTo>
                <a:lnTo>
                  <a:pt x="229299" y="238660"/>
                </a:lnTo>
                <a:lnTo>
                  <a:pt x="229952" y="192960"/>
                </a:lnTo>
                <a:lnTo>
                  <a:pt x="231616" y="144594"/>
                </a:lnTo>
                <a:lnTo>
                  <a:pt x="233279" y="102826"/>
                </a:lnTo>
                <a:lnTo>
                  <a:pt x="234035" y="69786"/>
                </a:lnTo>
                <a:lnTo>
                  <a:pt x="233586" y="60102"/>
                </a:lnTo>
                <a:lnTo>
                  <a:pt x="230708" y="43003"/>
                </a:lnTo>
                <a:lnTo>
                  <a:pt x="223105" y="21850"/>
                </a:lnTo>
                <a:lnTo>
                  <a:pt x="208483" y="0"/>
                </a:lnTo>
                <a:close/>
              </a:path>
              <a:path w="417195" h="699135">
                <a:moveTo>
                  <a:pt x="355260" y="366928"/>
                </a:moveTo>
                <a:lnTo>
                  <a:pt x="295465" y="366928"/>
                </a:lnTo>
                <a:lnTo>
                  <a:pt x="303227" y="368499"/>
                </a:lnTo>
                <a:lnTo>
                  <a:pt x="314917" y="373954"/>
                </a:lnTo>
                <a:lnTo>
                  <a:pt x="325571" y="384405"/>
                </a:lnTo>
                <a:lnTo>
                  <a:pt x="330225" y="400964"/>
                </a:lnTo>
                <a:lnTo>
                  <a:pt x="326312" y="417777"/>
                </a:lnTo>
                <a:lnTo>
                  <a:pt x="316876" y="428786"/>
                </a:lnTo>
                <a:lnTo>
                  <a:pt x="305370" y="434800"/>
                </a:lnTo>
                <a:lnTo>
                  <a:pt x="295249" y="436625"/>
                </a:lnTo>
                <a:lnTo>
                  <a:pt x="354296" y="436625"/>
                </a:lnTo>
                <a:lnTo>
                  <a:pt x="362661" y="419493"/>
                </a:lnTo>
                <a:lnTo>
                  <a:pt x="416966" y="419493"/>
                </a:lnTo>
                <a:lnTo>
                  <a:pt x="416966" y="384405"/>
                </a:lnTo>
                <a:lnTo>
                  <a:pt x="362710" y="384405"/>
                </a:lnTo>
                <a:lnTo>
                  <a:pt x="355260" y="366928"/>
                </a:lnTo>
                <a:close/>
              </a:path>
              <a:path w="417195" h="699135">
                <a:moveTo>
                  <a:pt x="77067" y="125831"/>
                </a:moveTo>
                <a:lnTo>
                  <a:pt x="35433" y="125831"/>
                </a:lnTo>
                <a:lnTo>
                  <a:pt x="53939" y="149594"/>
                </a:lnTo>
                <a:lnTo>
                  <a:pt x="64374" y="166538"/>
                </a:lnTo>
                <a:lnTo>
                  <a:pt x="70578" y="184781"/>
                </a:lnTo>
                <a:lnTo>
                  <a:pt x="76390" y="212445"/>
                </a:lnTo>
                <a:lnTo>
                  <a:pt x="80901" y="250449"/>
                </a:lnTo>
                <a:lnTo>
                  <a:pt x="91579" y="339356"/>
                </a:lnTo>
                <a:lnTo>
                  <a:pt x="73916" y="347359"/>
                </a:lnTo>
                <a:lnTo>
                  <a:pt x="64146" y="354707"/>
                </a:lnTo>
                <a:lnTo>
                  <a:pt x="58773" y="365613"/>
                </a:lnTo>
                <a:lnTo>
                  <a:pt x="54277" y="384405"/>
                </a:lnTo>
                <a:lnTo>
                  <a:pt x="91416" y="384405"/>
                </a:lnTo>
                <a:lnTo>
                  <a:pt x="102061" y="373954"/>
                </a:lnTo>
                <a:lnTo>
                  <a:pt x="113742" y="368499"/>
                </a:lnTo>
                <a:lnTo>
                  <a:pt x="121500" y="366928"/>
                </a:lnTo>
                <a:lnTo>
                  <a:pt x="129677" y="366928"/>
                </a:lnTo>
                <a:lnTo>
                  <a:pt x="111837" y="209448"/>
                </a:lnTo>
                <a:lnTo>
                  <a:pt x="84171" y="135151"/>
                </a:lnTo>
                <a:lnTo>
                  <a:pt x="77067" y="125831"/>
                </a:lnTo>
                <a:close/>
              </a:path>
              <a:path w="417195" h="699135">
                <a:moveTo>
                  <a:pt x="416966" y="125831"/>
                </a:moveTo>
                <a:lnTo>
                  <a:pt x="381533" y="125831"/>
                </a:lnTo>
                <a:lnTo>
                  <a:pt x="381533" y="384405"/>
                </a:lnTo>
                <a:lnTo>
                  <a:pt x="416966" y="384405"/>
                </a:lnTo>
                <a:lnTo>
                  <a:pt x="416966" y="125831"/>
                </a:lnTo>
                <a:close/>
              </a:path>
              <a:path w="417195" h="699135">
                <a:moveTo>
                  <a:pt x="129677" y="366928"/>
                </a:moveTo>
                <a:lnTo>
                  <a:pt x="127025" y="366928"/>
                </a:lnTo>
                <a:lnTo>
                  <a:pt x="129781" y="367842"/>
                </a:lnTo>
                <a:lnTo>
                  <a:pt x="129677" y="366928"/>
                </a:lnTo>
                <a:close/>
              </a:path>
              <a:path w="417195" h="699135">
                <a:moveTo>
                  <a:pt x="416966" y="51041"/>
                </a:moveTo>
                <a:lnTo>
                  <a:pt x="365905" y="76569"/>
                </a:lnTo>
                <a:lnTo>
                  <a:pt x="320472" y="140922"/>
                </a:lnTo>
                <a:lnTo>
                  <a:pt x="305130" y="209448"/>
                </a:lnTo>
                <a:lnTo>
                  <a:pt x="287288" y="366928"/>
                </a:lnTo>
                <a:lnTo>
                  <a:pt x="287185" y="367842"/>
                </a:lnTo>
                <a:lnTo>
                  <a:pt x="289941" y="366928"/>
                </a:lnTo>
                <a:lnTo>
                  <a:pt x="355260" y="366928"/>
                </a:lnTo>
                <a:lnTo>
                  <a:pt x="353922" y="363788"/>
                </a:lnTo>
                <a:lnTo>
                  <a:pt x="341433" y="349840"/>
                </a:lnTo>
                <a:lnTo>
                  <a:pt x="330239" y="341883"/>
                </a:lnTo>
                <a:lnTo>
                  <a:pt x="325386" y="339356"/>
                </a:lnTo>
                <a:lnTo>
                  <a:pt x="334875" y="260618"/>
                </a:lnTo>
                <a:lnTo>
                  <a:pt x="337482" y="238660"/>
                </a:lnTo>
                <a:lnTo>
                  <a:pt x="340563" y="212445"/>
                </a:lnTo>
                <a:lnTo>
                  <a:pt x="350849" y="179179"/>
                </a:lnTo>
                <a:lnTo>
                  <a:pt x="364501" y="151598"/>
                </a:lnTo>
                <a:lnTo>
                  <a:pt x="376426" y="132787"/>
                </a:lnTo>
                <a:lnTo>
                  <a:pt x="381533" y="125831"/>
                </a:lnTo>
                <a:lnTo>
                  <a:pt x="416966" y="125831"/>
                </a:lnTo>
                <a:lnTo>
                  <a:pt x="416966" y="51041"/>
                </a:lnTo>
                <a:close/>
              </a:path>
            </a:pathLst>
          </a:custGeom>
          <a:solidFill>
            <a:srgbClr val="231F20"/>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sysClr val="windowText" lastClr="000000"/>
              </a:solidFill>
              <a:effectLst/>
              <a:uLnTx/>
              <a:uFillTx/>
            </a:endParaRPr>
          </a:p>
        </p:txBody>
      </p:sp>
      <p:grpSp>
        <p:nvGrpSpPr>
          <p:cNvPr id="9" name="Group 51">
            <a:extLst>
              <a:ext uri="{FF2B5EF4-FFF2-40B4-BE49-F238E27FC236}">
                <a16:creationId xmlns:a16="http://schemas.microsoft.com/office/drawing/2014/main" id="{A426E922-8462-42C6-85C0-E46403EE3DEA}"/>
              </a:ext>
            </a:extLst>
          </p:cNvPr>
          <p:cNvGrpSpPr>
            <a:grpSpLocks/>
          </p:cNvGrpSpPr>
          <p:nvPr/>
        </p:nvGrpSpPr>
        <p:grpSpPr>
          <a:xfrm flipH="1">
            <a:off x="7870397" y="29466"/>
            <a:ext cx="45719" cy="429203"/>
            <a:chOff x="0" y="0"/>
            <a:chExt cx="41389" cy="744753"/>
          </a:xfrm>
        </p:grpSpPr>
        <p:sp>
          <p:nvSpPr>
            <p:cNvPr id="10" name="Graphic 52">
              <a:extLst>
                <a:ext uri="{FF2B5EF4-FFF2-40B4-BE49-F238E27FC236}">
                  <a16:creationId xmlns:a16="http://schemas.microsoft.com/office/drawing/2014/main" id="{27F369CB-1BC7-445F-878D-22D7B9D61BB6}"/>
                </a:ext>
              </a:extLst>
            </p:cNvPr>
            <p:cNvSpPr/>
            <p:nvPr/>
          </p:nvSpPr>
          <p:spPr>
            <a:xfrm>
              <a:off x="0" y="370738"/>
              <a:ext cx="41275" cy="374015"/>
            </a:xfrm>
            <a:custGeom>
              <a:avLst/>
              <a:gdLst/>
              <a:ahLst/>
              <a:cxnLst/>
              <a:rect l="l" t="t" r="r" b="b"/>
              <a:pathLst>
                <a:path w="41275" h="374015">
                  <a:moveTo>
                    <a:pt x="40957" y="0"/>
                  </a:moveTo>
                  <a:lnTo>
                    <a:pt x="0" y="0"/>
                  </a:lnTo>
                  <a:lnTo>
                    <a:pt x="0" y="373494"/>
                  </a:lnTo>
                  <a:lnTo>
                    <a:pt x="40957" y="373494"/>
                  </a:lnTo>
                  <a:lnTo>
                    <a:pt x="40957" y="0"/>
                  </a:lnTo>
                  <a:close/>
                </a:path>
              </a:pathLst>
            </a:custGeom>
            <a:solidFill>
              <a:srgbClr val="FFCB04"/>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sysClr val="windowText" lastClr="000000"/>
                </a:solidFill>
                <a:effectLst/>
                <a:uLnTx/>
                <a:uFillTx/>
              </a:endParaRPr>
            </a:p>
          </p:txBody>
        </p:sp>
        <p:sp>
          <p:nvSpPr>
            <p:cNvPr id="11" name="Graphic 53">
              <a:extLst>
                <a:ext uri="{FF2B5EF4-FFF2-40B4-BE49-F238E27FC236}">
                  <a16:creationId xmlns:a16="http://schemas.microsoft.com/office/drawing/2014/main" id="{953CDC94-4C58-49A6-A998-728EE1D18F3C}"/>
                </a:ext>
              </a:extLst>
            </p:cNvPr>
            <p:cNvSpPr/>
            <p:nvPr/>
          </p:nvSpPr>
          <p:spPr>
            <a:xfrm>
              <a:off x="114" y="0"/>
              <a:ext cx="41275" cy="371475"/>
            </a:xfrm>
            <a:custGeom>
              <a:avLst/>
              <a:gdLst/>
              <a:ahLst/>
              <a:cxnLst/>
              <a:rect l="l" t="t" r="r" b="b"/>
              <a:pathLst>
                <a:path w="41275" h="371475">
                  <a:moveTo>
                    <a:pt x="40779" y="0"/>
                  </a:moveTo>
                  <a:lnTo>
                    <a:pt x="0" y="0"/>
                  </a:lnTo>
                  <a:lnTo>
                    <a:pt x="0" y="371436"/>
                  </a:lnTo>
                  <a:lnTo>
                    <a:pt x="40779" y="371436"/>
                  </a:lnTo>
                  <a:lnTo>
                    <a:pt x="40779" y="0"/>
                  </a:lnTo>
                  <a:close/>
                </a:path>
              </a:pathLst>
            </a:custGeom>
            <a:solidFill>
              <a:srgbClr val="2E3092"/>
            </a:solidFill>
          </p:spPr>
          <p:txBody>
            <a:bodyPr wrap="square" lIns="0" tIns="0" rIns="0" bIns="0" rtlCol="0">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uk-UA" sz="1800" b="0" i="0" u="none" strike="noStrike" kern="0" cap="none" spc="0" normalizeH="0" baseline="0" noProof="0">
                <a:ln>
                  <a:noFill/>
                </a:ln>
                <a:solidFill>
                  <a:sysClr val="windowText" lastClr="000000"/>
                </a:solidFill>
                <a:effectLst/>
                <a:uLnTx/>
                <a:uFillTx/>
              </a:endParaRPr>
            </a:p>
          </p:txBody>
        </p:sp>
      </p:grpSp>
      <p:sp>
        <p:nvSpPr>
          <p:cNvPr id="17" name="Прямокутник 16">
            <a:extLst>
              <a:ext uri="{FF2B5EF4-FFF2-40B4-BE49-F238E27FC236}">
                <a16:creationId xmlns:a16="http://schemas.microsoft.com/office/drawing/2014/main" id="{43E83F15-BBE7-45A8-BF15-3690023DBC47}"/>
              </a:ext>
            </a:extLst>
          </p:cNvPr>
          <p:cNvSpPr/>
          <p:nvPr/>
        </p:nvSpPr>
        <p:spPr>
          <a:xfrm>
            <a:off x="7819797" y="109854"/>
            <a:ext cx="4218698" cy="369332"/>
          </a:xfrm>
          <a:prstGeom prst="rect">
            <a:avLst/>
          </a:prstGeom>
        </p:spPr>
        <p:txBody>
          <a:bodyPr wrap="square">
            <a:spAutoFit/>
          </a:bodyPr>
          <a:lstStyle/>
          <a:p>
            <a:pPr lvl="0" algn="just" defTabSz="361950">
              <a:defRPr/>
            </a:pPr>
            <a:r>
              <a:rPr lang="uk-UA" dirty="0">
                <a:cs typeface="Times New Roman" panose="02020603050405020304" pitchFamily="18" charset="0"/>
              </a:rPr>
              <a:t> </a:t>
            </a:r>
            <a:r>
              <a:rPr lang="en-US" dirty="0">
                <a:cs typeface="Times New Roman" panose="02020603050405020304" pitchFamily="18" charset="0"/>
              </a:rPr>
              <a:t>MINISTRY</a:t>
            </a:r>
            <a:r>
              <a:rPr lang="en-US" spc="-150" dirty="0">
                <a:cs typeface="Times New Roman" panose="02020603050405020304" pitchFamily="18" charset="0"/>
              </a:rPr>
              <a:t> </a:t>
            </a:r>
            <a:r>
              <a:rPr lang="en-US" dirty="0">
                <a:cs typeface="Times New Roman" panose="02020603050405020304" pitchFamily="18" charset="0"/>
              </a:rPr>
              <a:t>OF</a:t>
            </a:r>
            <a:r>
              <a:rPr lang="en-US" spc="-150" dirty="0">
                <a:cs typeface="Times New Roman" panose="02020603050405020304" pitchFamily="18" charset="0"/>
              </a:rPr>
              <a:t> </a:t>
            </a:r>
            <a:r>
              <a:rPr lang="en-US" dirty="0">
                <a:cs typeface="Times New Roman" panose="02020603050405020304" pitchFamily="18" charset="0"/>
              </a:rPr>
              <a:t>HEALTH</a:t>
            </a:r>
            <a:r>
              <a:rPr lang="en-US" spc="-150" dirty="0">
                <a:cs typeface="Times New Roman" panose="02020603050405020304" pitchFamily="18" charset="0"/>
              </a:rPr>
              <a:t> </a:t>
            </a:r>
            <a:r>
              <a:rPr lang="en-US" dirty="0">
                <a:cs typeface="Times New Roman" panose="02020603050405020304" pitchFamily="18" charset="0"/>
              </a:rPr>
              <a:t>OF</a:t>
            </a:r>
            <a:r>
              <a:rPr lang="en-US" spc="-150" dirty="0">
                <a:cs typeface="Times New Roman" panose="02020603050405020304" pitchFamily="18" charset="0"/>
              </a:rPr>
              <a:t> </a:t>
            </a:r>
            <a:r>
              <a:rPr lang="en-US" dirty="0">
                <a:cs typeface="Times New Roman" panose="02020603050405020304" pitchFamily="18" charset="0"/>
              </a:rPr>
              <a:t>UKRAINE</a:t>
            </a:r>
            <a:endParaRPr lang="uk-UA" dirty="0">
              <a:cs typeface="Times New Roman" panose="02020603050405020304" pitchFamily="18" charset="0"/>
            </a:endParaRPr>
          </a:p>
        </p:txBody>
      </p:sp>
    </p:spTree>
    <p:extLst>
      <p:ext uri="{BB962C8B-B14F-4D97-AF65-F5344CB8AC3E}">
        <p14:creationId xmlns:p14="http://schemas.microsoft.com/office/powerpoint/2010/main" val="2358839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560E-DB14-E4F4-7F30-79F7C7BD60F6}"/>
              </a:ext>
            </a:extLst>
          </p:cNvPr>
          <p:cNvSpPr>
            <a:spLocks noGrp="1"/>
          </p:cNvSpPr>
          <p:nvPr>
            <p:ph type="title"/>
          </p:nvPr>
        </p:nvSpPr>
        <p:spPr/>
        <p:txBody>
          <a:bodyPr/>
          <a:lstStyle/>
          <a:p>
            <a:r>
              <a:rPr lang="en-US"/>
              <a:t>Questions and Answers</a:t>
            </a:r>
          </a:p>
        </p:txBody>
      </p:sp>
      <p:sp>
        <p:nvSpPr>
          <p:cNvPr id="3" name="Content Placeholder 2">
            <a:extLst>
              <a:ext uri="{FF2B5EF4-FFF2-40B4-BE49-F238E27FC236}">
                <a16:creationId xmlns:a16="http://schemas.microsoft.com/office/drawing/2014/main" id="{0CF0D148-0D4C-08FA-7A96-FE62BEF52249}"/>
              </a:ext>
            </a:extLst>
          </p:cNvPr>
          <p:cNvSpPr>
            <a:spLocks noGrp="1"/>
          </p:cNvSpPr>
          <p:nvPr>
            <p:ph sz="quarter" idx="13"/>
          </p:nvPr>
        </p:nvSpPr>
        <p:spPr/>
        <p:txBody>
          <a:bodyPr/>
          <a:lstStyle/>
          <a:p>
            <a:r>
              <a:rPr lang="en-US" b="0"/>
              <a:t>Please use the Q&amp;A feature to ask questions to the speakers and panelists.  </a:t>
            </a:r>
          </a:p>
        </p:txBody>
      </p:sp>
      <p:sp>
        <p:nvSpPr>
          <p:cNvPr id="4" name="Slide Number Placeholder 3">
            <a:extLst>
              <a:ext uri="{FF2B5EF4-FFF2-40B4-BE49-F238E27FC236}">
                <a16:creationId xmlns:a16="http://schemas.microsoft.com/office/drawing/2014/main" id="{B259D3AA-F351-2FA3-21DD-6DB832F70602}"/>
              </a:ext>
            </a:extLst>
          </p:cNvPr>
          <p:cNvSpPr>
            <a:spLocks noGrp="1"/>
          </p:cNvSpPr>
          <p:nvPr>
            <p:ph type="sldNum" sz="quarter" idx="12"/>
          </p:nvPr>
        </p:nvSpPr>
        <p:spPr/>
        <p:txBody>
          <a:bodyPr/>
          <a:lstStyle/>
          <a:p>
            <a:fld id="{6D22F896-40B5-4ADD-8801-0D06FADFA095}" type="slidenum">
              <a:rPr lang="en-US" smtClean="0"/>
              <a:pPr/>
              <a:t>17</a:t>
            </a:fld>
            <a:endParaRPr lang="en-US"/>
          </a:p>
        </p:txBody>
      </p:sp>
    </p:spTree>
    <p:extLst>
      <p:ext uri="{BB962C8B-B14F-4D97-AF65-F5344CB8AC3E}">
        <p14:creationId xmlns:p14="http://schemas.microsoft.com/office/powerpoint/2010/main" val="10483965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090395-05A1-A04A-B8B0-539543DA1806}"/>
              </a:ext>
            </a:extLst>
          </p:cNvPr>
          <p:cNvSpPr txBox="1"/>
          <p:nvPr/>
        </p:nvSpPr>
        <p:spPr>
          <a:xfrm>
            <a:off x="3901431" y="3177346"/>
            <a:ext cx="4389137" cy="200054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Arial" panose="020B0604020202020204"/>
                <a:ea typeface="+mn-ea"/>
                <a:cs typeface="+mn-cs"/>
              </a:rPr>
              <a:t>Thank you!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100" b="1" i="0" u="none" strike="noStrike" kern="1200" cap="none" spc="0" normalizeH="0" baseline="0" noProof="0">
              <a:ln>
                <a:noFill/>
              </a:ln>
              <a:solidFill>
                <a:srgbClr val="FFFFFF"/>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100" b="1" i="0" u="none" strike="noStrike" kern="1200" cap="none" spc="0" normalizeH="0" baseline="0" noProof="0">
              <a:ln>
                <a:noFill/>
              </a:ln>
              <a:solidFill>
                <a:srgbClr val="000000"/>
              </a:solidFill>
              <a:effectLst/>
              <a:uLnTx/>
              <a:uFillTx/>
              <a:latin typeface="Arial" panose="020B060402020202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100" b="1" i="0" u="none" strike="noStrike" kern="1200" cap="none" spc="0" normalizeH="0" baseline="0" noProof="0">
              <a:ln>
                <a:noFill/>
              </a:ln>
              <a:solidFill>
                <a:srgbClr val="000000"/>
              </a:solidFill>
              <a:effectLst/>
              <a:uLnTx/>
              <a:uFillTx/>
              <a:latin typeface="Arial" panose="020B0604020202020204"/>
              <a:ea typeface="+mn-ea"/>
              <a:cs typeface="+mn-cs"/>
            </a:endParaRPr>
          </a:p>
        </p:txBody>
      </p:sp>
    </p:spTree>
    <p:extLst>
      <p:ext uri="{BB962C8B-B14F-4D97-AF65-F5344CB8AC3E}">
        <p14:creationId xmlns:p14="http://schemas.microsoft.com/office/powerpoint/2010/main" val="799387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B1E968-7EF0-E320-6114-F8B5EA8CD18E}"/>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7343A64D-C87A-94A0-2180-476B31BE46B1}"/>
              </a:ext>
            </a:extLst>
          </p:cNvPr>
          <p:cNvSpPr>
            <a:spLocks noGrp="1"/>
          </p:cNvSpPr>
          <p:nvPr>
            <p:ph sz="quarter" idx="13"/>
          </p:nvPr>
        </p:nvSpPr>
        <p:spPr/>
        <p:txBody>
          <a:bodyPr vert="horz" lIns="91440" tIns="45720" rIns="91440" bIns="45720" rtlCol="0" anchor="t">
            <a:normAutofit/>
          </a:bodyPr>
          <a:lstStyle/>
          <a:p>
            <a:pPr marL="281305" indent="-281305"/>
            <a:r>
              <a:rPr lang="en-US" b="0"/>
              <a:t>Introduction</a:t>
            </a:r>
            <a:endParaRPr lang="en-US"/>
          </a:p>
          <a:p>
            <a:pPr marL="281305" indent="-281305"/>
            <a:r>
              <a:rPr lang="en-US" sz="2450" b="0">
                <a:cs typeface="Arial"/>
              </a:rPr>
              <a:t>Setting the Scene</a:t>
            </a:r>
          </a:p>
          <a:p>
            <a:pPr marL="281305" indent="-281305"/>
            <a:r>
              <a:rPr lang="en-US" b="0"/>
              <a:t>Seasonal influenza vaccination – who should be vaccinated and why</a:t>
            </a:r>
            <a:endParaRPr lang="en-US" b="0">
              <a:cs typeface="Arial" panose="020B0604020202020204"/>
            </a:endParaRPr>
          </a:p>
          <a:p>
            <a:pPr marL="281305" indent="-281305"/>
            <a:r>
              <a:rPr lang="en-US" sz="2450" b="0"/>
              <a:t>How global seasonal influenza vaccination data is used to provide recommendations on vaccine composition</a:t>
            </a:r>
            <a:endParaRPr lang="en-US" sz="2450" b="0">
              <a:cs typeface="Arial"/>
            </a:endParaRPr>
          </a:p>
          <a:p>
            <a:pPr marL="281305" indent="-281305"/>
            <a:r>
              <a:rPr lang="en-US" b="0"/>
              <a:t>Panel </a:t>
            </a:r>
            <a:endParaRPr lang="en-US" b="0">
              <a:cs typeface="Arial" panose="020B0604020202020204"/>
            </a:endParaRPr>
          </a:p>
          <a:p>
            <a:pPr marL="281305" indent="-281305"/>
            <a:r>
              <a:rPr lang="en-US" b="0"/>
              <a:t>Q&amp;A</a:t>
            </a:r>
            <a:endParaRPr lang="en-US" b="0">
              <a:cs typeface="Arial" panose="020B0604020202020204"/>
            </a:endParaRPr>
          </a:p>
          <a:p>
            <a:pPr marL="281305" indent="-281305"/>
            <a:r>
              <a:rPr lang="en-US" b="0"/>
              <a:t>Close</a:t>
            </a:r>
            <a:endParaRPr lang="en-US" b="0">
              <a:cs typeface="Arial" panose="020B0604020202020204"/>
            </a:endParaRPr>
          </a:p>
        </p:txBody>
      </p:sp>
      <p:sp>
        <p:nvSpPr>
          <p:cNvPr id="4" name="Slide Number Placeholder 3">
            <a:extLst>
              <a:ext uri="{FF2B5EF4-FFF2-40B4-BE49-F238E27FC236}">
                <a16:creationId xmlns:a16="http://schemas.microsoft.com/office/drawing/2014/main" id="{B010A5DB-9984-E3FA-73CF-84014BD59E25}"/>
              </a:ext>
            </a:extLst>
          </p:cNvPr>
          <p:cNvSpPr>
            <a:spLocks noGrp="1"/>
          </p:cNvSpPr>
          <p:nvPr>
            <p:ph type="sldNum" sz="quarter" idx="12"/>
          </p:nvPr>
        </p:nvSpPr>
        <p:spPr/>
        <p:txBody>
          <a:bodyPr/>
          <a:lstStyle/>
          <a:p>
            <a:fld id="{6D22F896-40B5-4ADD-8801-0D06FADFA095}" type="slidenum">
              <a:rPr lang="en-US" smtClean="0"/>
              <a:pPr/>
              <a:t>2</a:t>
            </a:fld>
            <a:endParaRPr lang="en-US"/>
          </a:p>
        </p:txBody>
      </p:sp>
    </p:spTree>
    <p:extLst>
      <p:ext uri="{BB962C8B-B14F-4D97-AF65-F5344CB8AC3E}">
        <p14:creationId xmlns:p14="http://schemas.microsoft.com/office/powerpoint/2010/main" val="13636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DD2D5A-41E1-4B03-9228-A1FDB95F24EC}"/>
              </a:ext>
            </a:extLst>
          </p:cNvPr>
          <p:cNvSpPr>
            <a:spLocks noGrp="1"/>
          </p:cNvSpPr>
          <p:nvPr>
            <p:ph type="title"/>
          </p:nvPr>
        </p:nvSpPr>
        <p:spPr/>
        <p:txBody>
          <a:bodyPr>
            <a:normAutofit fontScale="90000"/>
          </a:bodyPr>
          <a:lstStyle/>
          <a:p>
            <a:pPr algn="ctr"/>
            <a:r>
              <a:rPr lang="en-US"/>
              <a:t>Global Influenza Strategy 2019-2030: </a:t>
            </a:r>
            <a:br>
              <a:rPr lang="en-US"/>
            </a:br>
            <a:r>
              <a:rPr lang="en-US"/>
              <a:t>Influenza prevention and control is a global priority</a:t>
            </a:r>
            <a:endParaRPr lang="en-GB"/>
          </a:p>
        </p:txBody>
      </p:sp>
      <p:sp>
        <p:nvSpPr>
          <p:cNvPr id="3" name="Slide Number Placeholder 2">
            <a:extLst>
              <a:ext uri="{FF2B5EF4-FFF2-40B4-BE49-F238E27FC236}">
                <a16:creationId xmlns:a16="http://schemas.microsoft.com/office/drawing/2014/main" id="{52A9582B-618C-4918-9B7C-4AB7A786DCC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477" b="0" i="0" u="none" strike="noStrike" kern="1200" cap="none" spc="0" normalizeH="0" baseline="0" noProof="0" smtClean="0">
                <a:ln>
                  <a:noFill/>
                </a:ln>
                <a:solidFill>
                  <a:srgbClr val="FFFFFF">
                    <a:lumMod val="8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US" sz="1477" b="0" i="0" u="none" strike="noStrike" kern="1200" cap="none" spc="0" normalizeH="0" baseline="0" noProof="0">
              <a:ln>
                <a:noFill/>
              </a:ln>
              <a:solidFill>
                <a:srgbClr val="FFFFFF">
                  <a:lumMod val="85000"/>
                </a:srgbClr>
              </a:solidFill>
              <a:effectLst/>
              <a:uLnTx/>
              <a:uFillTx/>
              <a:latin typeface="Arial" panose="020B0604020202020204"/>
              <a:ea typeface="+mn-ea"/>
              <a:cs typeface="+mn-cs"/>
            </a:endParaRPr>
          </a:p>
        </p:txBody>
      </p:sp>
      <p:sp>
        <p:nvSpPr>
          <p:cNvPr id="13" name="TextBox 12">
            <a:extLst>
              <a:ext uri="{FF2B5EF4-FFF2-40B4-BE49-F238E27FC236}">
                <a16:creationId xmlns:a16="http://schemas.microsoft.com/office/drawing/2014/main" id="{9DE50F9D-E12A-4CC3-A875-FD5F74FC6E81}"/>
              </a:ext>
            </a:extLst>
          </p:cNvPr>
          <p:cNvSpPr txBox="1"/>
          <p:nvPr/>
        </p:nvSpPr>
        <p:spPr>
          <a:xfrm>
            <a:off x="387929" y="4432382"/>
            <a:ext cx="2575791" cy="1569660"/>
          </a:xfrm>
          <a:prstGeom prst="rect">
            <a:avLst/>
          </a:prstGeom>
          <a:solidFill>
            <a:sysClr val="window" lastClr="FFFFFF"/>
          </a:solidFill>
          <a:ln w="28575">
            <a:solidFill>
              <a:schemeClr val="accent2">
                <a:lumMod val="75000"/>
              </a:schemeClr>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sysClr val="windowText" lastClr="000000"/>
                </a:solidFill>
                <a:effectLst/>
                <a:uLnTx/>
                <a:uFillTx/>
                <a:latin typeface="Calibri" panose="020F0502020204030204"/>
                <a:ea typeface="+mn-ea"/>
                <a:cs typeface="+mn-cs"/>
              </a:rPr>
              <a:t>Vision for 2030</a:t>
            </a:r>
            <a:endParaRPr kumimoji="0" lang="en-US" sz="16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ysClr val="windowText" lastClr="000000"/>
                </a:solidFill>
                <a:effectLst/>
                <a:uLnTx/>
                <a:uFillTx/>
                <a:latin typeface="Calibri" panose="020F0502020204030204"/>
                <a:ea typeface="+mn-ea"/>
                <a:cs typeface="+mn-cs"/>
              </a:rPr>
              <a:t>Attainment of the highest possible influenza prevention, control and preparedness to safeguard the health of all people</a:t>
            </a:r>
            <a:endParaRPr kumimoji="0" lang="en-GB" sz="16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AD5306A7-BCAE-4CAF-86C7-DAE8170BB6B9}"/>
              </a:ext>
            </a:extLst>
          </p:cNvPr>
          <p:cNvPicPr>
            <a:picLocks noChangeAspect="1"/>
          </p:cNvPicPr>
          <p:nvPr/>
        </p:nvPicPr>
        <p:blipFill rotWithShape="1">
          <a:blip r:embed="rId3"/>
          <a:srcRect l="8654" t="14054" r="7940" b="9108"/>
          <a:stretch/>
        </p:blipFill>
        <p:spPr>
          <a:xfrm>
            <a:off x="3157947" y="1775647"/>
            <a:ext cx="8906166" cy="4444283"/>
          </a:xfrm>
          <a:prstGeom prst="rect">
            <a:avLst/>
          </a:prstGeom>
        </p:spPr>
      </p:pic>
      <p:pic>
        <p:nvPicPr>
          <p:cNvPr id="7" name="Picture 6">
            <a:extLst>
              <a:ext uri="{FF2B5EF4-FFF2-40B4-BE49-F238E27FC236}">
                <a16:creationId xmlns:a16="http://schemas.microsoft.com/office/drawing/2014/main" id="{8DADA542-BBCF-4896-94CE-5EEC403472F7}"/>
              </a:ext>
            </a:extLst>
          </p:cNvPr>
          <p:cNvPicPr>
            <a:picLocks noChangeAspect="1"/>
          </p:cNvPicPr>
          <p:nvPr/>
        </p:nvPicPr>
        <p:blipFill rotWithShape="1">
          <a:blip r:embed="rId4"/>
          <a:srcRect l="15868" t="4116" r="12747" b="3545"/>
          <a:stretch/>
        </p:blipFill>
        <p:spPr>
          <a:xfrm>
            <a:off x="329286" y="1358878"/>
            <a:ext cx="2828661" cy="2786717"/>
          </a:xfrm>
          <a:prstGeom prst="rect">
            <a:avLst/>
          </a:prstGeom>
        </p:spPr>
      </p:pic>
    </p:spTree>
    <p:extLst>
      <p:ext uri="{BB962C8B-B14F-4D97-AF65-F5344CB8AC3E}">
        <p14:creationId xmlns:p14="http://schemas.microsoft.com/office/powerpoint/2010/main" val="3244755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9C3F6B-5B71-EC54-EAA5-C508D6F6FA90}"/>
              </a:ext>
            </a:extLst>
          </p:cNvPr>
          <p:cNvSpPr>
            <a:spLocks noGrp="1"/>
          </p:cNvSpPr>
          <p:nvPr>
            <p:ph type="title"/>
          </p:nvPr>
        </p:nvSpPr>
        <p:spPr/>
        <p:txBody>
          <a:bodyPr>
            <a:normAutofit/>
          </a:bodyPr>
          <a:lstStyle/>
          <a:p>
            <a:r>
              <a:rPr lang="en-US"/>
              <a:t>Global Burden of Disease</a:t>
            </a:r>
          </a:p>
        </p:txBody>
      </p:sp>
      <p:pic>
        <p:nvPicPr>
          <p:cNvPr id="6" name="Content Placeholder 5" descr="Diagram&#10;&#10;Description automatically generated with medium confidence">
            <a:extLst>
              <a:ext uri="{FF2B5EF4-FFF2-40B4-BE49-F238E27FC236}">
                <a16:creationId xmlns:a16="http://schemas.microsoft.com/office/drawing/2014/main" id="{98DDA1FD-8A3D-D9DB-3FD6-4CDC8D844D72}"/>
              </a:ext>
            </a:extLst>
          </p:cNvPr>
          <p:cNvPicPr>
            <a:picLocks noGrp="1" noChangeAspect="1"/>
          </p:cNvPicPr>
          <p:nvPr>
            <p:ph sz="quarter" idx="13"/>
          </p:nvPr>
        </p:nvPicPr>
        <p:blipFill rotWithShape="1">
          <a:blip r:embed="rId2"/>
          <a:srcRect l="-106" t="2290" r="105" b="36021"/>
          <a:stretch/>
        </p:blipFill>
        <p:spPr>
          <a:xfrm>
            <a:off x="846569" y="1261030"/>
            <a:ext cx="10516112" cy="4528017"/>
          </a:xfrm>
        </p:spPr>
      </p:pic>
      <p:sp>
        <p:nvSpPr>
          <p:cNvPr id="4" name="Slide Number Placeholder 3">
            <a:extLst>
              <a:ext uri="{FF2B5EF4-FFF2-40B4-BE49-F238E27FC236}">
                <a16:creationId xmlns:a16="http://schemas.microsoft.com/office/drawing/2014/main" id="{03DC7642-78DE-3163-1102-BCFD6EEB8BFE}"/>
              </a:ext>
            </a:extLst>
          </p:cNvPr>
          <p:cNvSpPr>
            <a:spLocks noGrp="1"/>
          </p:cNvSpPr>
          <p:nvPr>
            <p:ph type="sldNum" sz="quarter" idx="12"/>
          </p:nvPr>
        </p:nvSpPr>
        <p:spPr/>
        <p:txBody>
          <a:bodyPr/>
          <a:lstStyle/>
          <a:p>
            <a:fld id="{6D22F896-40B5-4ADD-8801-0D06FADFA095}" type="slidenum">
              <a:rPr lang="en-US" smtClean="0"/>
              <a:pPr/>
              <a:t>4</a:t>
            </a:fld>
            <a:endParaRPr lang="en-US"/>
          </a:p>
        </p:txBody>
      </p:sp>
      <p:pic>
        <p:nvPicPr>
          <p:cNvPr id="5" name="Picture 4">
            <a:extLst>
              <a:ext uri="{FF2B5EF4-FFF2-40B4-BE49-F238E27FC236}">
                <a16:creationId xmlns:a16="http://schemas.microsoft.com/office/drawing/2014/main" id="{4C8CAB42-57A3-DB44-2493-74AAF67F7B03}"/>
              </a:ext>
            </a:extLst>
          </p:cNvPr>
          <p:cNvPicPr>
            <a:picLocks noChangeAspect="1"/>
          </p:cNvPicPr>
          <p:nvPr/>
        </p:nvPicPr>
        <p:blipFill>
          <a:blip r:embed="rId3"/>
          <a:stretch>
            <a:fillRect/>
          </a:stretch>
        </p:blipFill>
        <p:spPr>
          <a:xfrm>
            <a:off x="1241579" y="5462307"/>
            <a:ext cx="6579508" cy="322461"/>
          </a:xfrm>
          <a:prstGeom prst="rect">
            <a:avLst/>
          </a:prstGeom>
        </p:spPr>
      </p:pic>
      <p:sp>
        <p:nvSpPr>
          <p:cNvPr id="7" name="TextBox 6">
            <a:extLst>
              <a:ext uri="{FF2B5EF4-FFF2-40B4-BE49-F238E27FC236}">
                <a16:creationId xmlns:a16="http://schemas.microsoft.com/office/drawing/2014/main" id="{92998306-767C-8609-BC91-BD9A05C97667}"/>
              </a:ext>
            </a:extLst>
          </p:cNvPr>
          <p:cNvSpPr txBox="1">
            <a:spLocks/>
          </p:cNvSpPr>
          <p:nvPr/>
        </p:nvSpPr>
        <p:spPr>
          <a:xfrm>
            <a:off x="846569" y="5324553"/>
            <a:ext cx="6801862" cy="369332"/>
          </a:xfrm>
          <a:prstGeom prst="rect">
            <a:avLst/>
          </a:prstGeom>
          <a:noFill/>
        </p:spPr>
        <p:txBody>
          <a:bodyPr wrap="none" rtlCol="0">
            <a:spAutoFit/>
          </a:bodyPr>
          <a:lstStyle/>
          <a:p>
            <a:r>
              <a:rPr lang="en-US" b="1">
                <a:solidFill>
                  <a:schemeClr val="tx1">
                    <a:lumMod val="50000"/>
                    <a:lumOff val="50000"/>
                  </a:schemeClr>
                </a:solidFill>
                <a:latin typeface="Helvetica" pitchFamily="2" charset="0"/>
              </a:rPr>
              <a:t>Importance of influenza prevention, control, &amp; preparedness</a:t>
            </a:r>
          </a:p>
        </p:txBody>
      </p:sp>
    </p:spTree>
    <p:extLst>
      <p:ext uri="{BB962C8B-B14F-4D97-AF65-F5344CB8AC3E}">
        <p14:creationId xmlns:p14="http://schemas.microsoft.com/office/powerpoint/2010/main" val="32852952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6DAB2FB-73FD-9401-F057-27576641C7C3}"/>
              </a:ext>
            </a:extLst>
          </p:cNvPr>
          <p:cNvSpPr>
            <a:spLocks noGrp="1"/>
          </p:cNvSpPr>
          <p:nvPr>
            <p:ph type="ftr" sz="quarter" idx="10"/>
          </p:nvPr>
        </p:nvSpPr>
        <p:spPr/>
        <p:txBody>
          <a:bodyPr/>
          <a:lstStyle/>
          <a:p>
            <a:r>
              <a:rPr lang="en-US"/>
              <a:t>© 2019 WHO</a:t>
            </a:r>
          </a:p>
        </p:txBody>
      </p:sp>
      <p:sp>
        <p:nvSpPr>
          <p:cNvPr id="3" name="Slide Number Placeholder 2">
            <a:extLst>
              <a:ext uri="{FF2B5EF4-FFF2-40B4-BE49-F238E27FC236}">
                <a16:creationId xmlns:a16="http://schemas.microsoft.com/office/drawing/2014/main" id="{36B997B9-BDE8-F3C8-703F-E3D62454C7A5}"/>
              </a:ext>
            </a:extLst>
          </p:cNvPr>
          <p:cNvSpPr>
            <a:spLocks noGrp="1"/>
          </p:cNvSpPr>
          <p:nvPr>
            <p:ph type="sldNum" sz="quarter" idx="11"/>
          </p:nvPr>
        </p:nvSpPr>
        <p:spPr/>
        <p:txBody>
          <a:bodyPr/>
          <a:lstStyle/>
          <a:p>
            <a:fld id="{6D22F896-40B5-4ADD-8801-0D06FADFA095}" type="slidenum">
              <a:rPr lang="en-US" smtClean="0"/>
              <a:pPr/>
              <a:t>5</a:t>
            </a:fld>
            <a:endParaRPr lang="en-US"/>
          </a:p>
        </p:txBody>
      </p:sp>
      <p:pic>
        <p:nvPicPr>
          <p:cNvPr id="5" name="Graphic 4">
            <a:extLst>
              <a:ext uri="{FF2B5EF4-FFF2-40B4-BE49-F238E27FC236}">
                <a16:creationId xmlns:a16="http://schemas.microsoft.com/office/drawing/2014/main" id="{0949D55F-59EF-840E-F930-F50847C9CD4A}"/>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6" name="Rectangle 5">
            <a:extLst>
              <a:ext uri="{FF2B5EF4-FFF2-40B4-BE49-F238E27FC236}">
                <a16:creationId xmlns:a16="http://schemas.microsoft.com/office/drawing/2014/main" id="{0764D6C6-B085-318B-F42D-C1BE20B1A03D}"/>
              </a:ext>
            </a:extLst>
          </p:cNvPr>
          <p:cNvSpPr/>
          <p:nvPr>
            <p:custDataLst>
              <p:tags r:id="rId3"/>
            </p:custDataLst>
          </p:nvPr>
        </p:nvSpPr>
        <p:spPr>
          <a:xfrm>
            <a:off x="3112851" y="1000897"/>
            <a:ext cx="8486226" cy="3855308"/>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What actions can you take to protect yourself and others from seasonal influenza?</a:t>
            </a:r>
          </a:p>
        </p:txBody>
      </p:sp>
      <p:sp>
        <p:nvSpPr>
          <p:cNvPr id="7" name="Rectangle 6">
            <a:extLst>
              <a:ext uri="{FF2B5EF4-FFF2-40B4-BE49-F238E27FC236}">
                <a16:creationId xmlns:a16="http://schemas.microsoft.com/office/drawing/2014/main" id="{8099BB1C-CD9A-5779-1D4A-836480A7CAF2}"/>
              </a:ext>
            </a:extLst>
          </p:cNvPr>
          <p:cNvSpPr/>
          <p:nvPr/>
        </p:nvSpPr>
        <p:spPr>
          <a:xfrm>
            <a:off x="0" y="5820032"/>
            <a:ext cx="12192001" cy="1037968"/>
          </a:xfrm>
          <a:prstGeom prst="rect">
            <a:avLst/>
          </a:prstGeom>
          <a:solidFill>
            <a:srgbClr val="198038"/>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9" name="Graphic 8">
            <a:extLst>
              <a:ext uri="{FF2B5EF4-FFF2-40B4-BE49-F238E27FC236}">
                <a16:creationId xmlns:a16="http://schemas.microsoft.com/office/drawing/2014/main" id="{D1DCB207-227C-8207-DB98-91FBEC072BE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10" name="Trapezoid 9">
            <a:extLst>
              <a:ext uri="{FF2B5EF4-FFF2-40B4-BE49-F238E27FC236}">
                <a16:creationId xmlns:a16="http://schemas.microsoft.com/office/drawing/2014/main" id="{E1B5DAEB-45FF-2044-51FF-9D5F5C703E41}"/>
              </a:ext>
            </a:extLst>
          </p:cNvPr>
          <p:cNvSpPr/>
          <p:nvPr/>
        </p:nvSpPr>
        <p:spPr>
          <a:xfrm rot="2700000">
            <a:off x="9620371" y="514924"/>
            <a:ext cx="3335198" cy="778213"/>
          </a:xfrm>
          <a:prstGeom prst="trapezoid">
            <a:avLst>
              <a:gd name="adj" fmla="val 100000"/>
            </a:avLst>
          </a:prstGeom>
          <a:solidFill>
            <a:srgbClr val="EDFAF2"/>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12" name="Graphic 11">
            <a:extLst>
              <a:ext uri="{FF2B5EF4-FFF2-40B4-BE49-F238E27FC236}">
                <a16:creationId xmlns:a16="http://schemas.microsoft.com/office/drawing/2014/main" id="{FD0903BF-638B-CCBA-3887-1CB79A34D062}"/>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2191510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6"/>
                                        </p:tgtEl>
                                      </p:cBhvr>
                                    </p:animEffect>
                                    <p:animScale>
                                      <p:cBhvr>
                                        <p:cTn id="7" dur="25"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68677-310E-FC86-2A08-DE170FEAE521}"/>
              </a:ext>
            </a:extLst>
          </p:cNvPr>
          <p:cNvSpPr>
            <a:spLocks noGrp="1"/>
          </p:cNvSpPr>
          <p:nvPr>
            <p:ph type="ftr" sz="quarter" idx="10"/>
          </p:nvPr>
        </p:nvSpPr>
        <p:spPr/>
        <p:txBody>
          <a:bodyPr/>
          <a:lstStyle/>
          <a:p>
            <a:r>
              <a:rPr lang="en-US"/>
              <a:t>© 2019 WHO</a:t>
            </a:r>
          </a:p>
        </p:txBody>
      </p:sp>
      <p:sp>
        <p:nvSpPr>
          <p:cNvPr id="3" name="Slide Number Placeholder 2">
            <a:extLst>
              <a:ext uri="{FF2B5EF4-FFF2-40B4-BE49-F238E27FC236}">
                <a16:creationId xmlns:a16="http://schemas.microsoft.com/office/drawing/2014/main" id="{FAF20685-E6FD-471D-2B76-31D773540833}"/>
              </a:ext>
            </a:extLst>
          </p:cNvPr>
          <p:cNvSpPr>
            <a:spLocks noGrp="1"/>
          </p:cNvSpPr>
          <p:nvPr>
            <p:ph type="sldNum" sz="quarter" idx="11"/>
          </p:nvPr>
        </p:nvSpPr>
        <p:spPr/>
        <p:txBody>
          <a:bodyPr/>
          <a:lstStyle/>
          <a:p>
            <a:fld id="{6D22F896-40B5-4ADD-8801-0D06FADFA095}" type="slidenum">
              <a:rPr lang="en-US" smtClean="0"/>
              <a:pPr/>
              <a:t>6</a:t>
            </a:fld>
            <a:endParaRPr lang="en-US"/>
          </a:p>
        </p:txBody>
      </p:sp>
      <p:pic>
        <p:nvPicPr>
          <p:cNvPr id="5" name="Graphic 4">
            <a:extLst>
              <a:ext uri="{FF2B5EF4-FFF2-40B4-BE49-F238E27FC236}">
                <a16:creationId xmlns:a16="http://schemas.microsoft.com/office/drawing/2014/main" id="{9C1D5089-E303-84EC-3C2D-839313572CC7}"/>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6" name="Rectangle 5">
            <a:extLst>
              <a:ext uri="{FF2B5EF4-FFF2-40B4-BE49-F238E27FC236}">
                <a16:creationId xmlns:a16="http://schemas.microsoft.com/office/drawing/2014/main" id="{F2D19DB7-6FFA-1FA0-19DF-C35E930BBFDE}"/>
              </a:ext>
            </a:extLst>
          </p:cNvPr>
          <p:cNvSpPr/>
          <p:nvPr>
            <p:custDataLst>
              <p:tags r:id="rId3"/>
            </p:custDataLst>
          </p:nvPr>
        </p:nvSpPr>
        <p:spPr>
          <a:xfrm>
            <a:off x="3112851" y="1000897"/>
            <a:ext cx="8486226" cy="3855308"/>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Who does WHO recommend get vaccinated against seasonal influenza?</a:t>
            </a:r>
          </a:p>
        </p:txBody>
      </p:sp>
      <p:sp>
        <p:nvSpPr>
          <p:cNvPr id="7" name="Rectangle 6">
            <a:extLst>
              <a:ext uri="{FF2B5EF4-FFF2-40B4-BE49-F238E27FC236}">
                <a16:creationId xmlns:a16="http://schemas.microsoft.com/office/drawing/2014/main" id="{87246E2E-642D-724C-75CC-F00E39DDB8DC}"/>
              </a:ext>
            </a:extLst>
          </p:cNvPr>
          <p:cNvSpPr/>
          <p:nvPr/>
        </p:nvSpPr>
        <p:spPr>
          <a:xfrm>
            <a:off x="0" y="5820032"/>
            <a:ext cx="12192001" cy="1037968"/>
          </a:xfrm>
          <a:prstGeom prst="rect">
            <a:avLst/>
          </a:prstGeom>
          <a:solidFill>
            <a:srgbClr val="198038"/>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9" name="Graphic 8">
            <a:extLst>
              <a:ext uri="{FF2B5EF4-FFF2-40B4-BE49-F238E27FC236}">
                <a16:creationId xmlns:a16="http://schemas.microsoft.com/office/drawing/2014/main" id="{694E2043-0B32-4C9F-1186-197DFC8E81C9}"/>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10" name="Trapezoid 9">
            <a:extLst>
              <a:ext uri="{FF2B5EF4-FFF2-40B4-BE49-F238E27FC236}">
                <a16:creationId xmlns:a16="http://schemas.microsoft.com/office/drawing/2014/main" id="{96262C2A-EA93-75A5-7758-5D08FCD509DD}"/>
              </a:ext>
            </a:extLst>
          </p:cNvPr>
          <p:cNvSpPr/>
          <p:nvPr/>
        </p:nvSpPr>
        <p:spPr>
          <a:xfrm rot="2700000">
            <a:off x="9620371" y="514924"/>
            <a:ext cx="3335198" cy="778213"/>
          </a:xfrm>
          <a:prstGeom prst="trapezoid">
            <a:avLst>
              <a:gd name="adj" fmla="val 100000"/>
            </a:avLst>
          </a:prstGeom>
          <a:solidFill>
            <a:srgbClr val="EDFAF2"/>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12" name="Graphic 11">
            <a:extLst>
              <a:ext uri="{FF2B5EF4-FFF2-40B4-BE49-F238E27FC236}">
                <a16:creationId xmlns:a16="http://schemas.microsoft.com/office/drawing/2014/main" id="{E0F696D3-55DF-B9B6-5DF9-81E0D31A17F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2754812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1FF93-DF17-AA23-8F29-B864FFB30DB0}"/>
              </a:ext>
            </a:extLst>
          </p:cNvPr>
          <p:cNvSpPr>
            <a:spLocks noGrp="1"/>
          </p:cNvSpPr>
          <p:nvPr>
            <p:ph type="title"/>
          </p:nvPr>
        </p:nvSpPr>
        <p:spPr>
          <a:xfrm>
            <a:off x="463826" y="432774"/>
            <a:ext cx="10814400" cy="873952"/>
          </a:xfrm>
        </p:spPr>
        <p:txBody>
          <a:bodyPr>
            <a:normAutofit/>
          </a:bodyPr>
          <a:lstStyle/>
          <a:p>
            <a:r>
              <a:rPr lang="en-US" sz="3600"/>
              <a:t>Recommended Target Groups</a:t>
            </a:r>
            <a:endParaRPr lang="en-US"/>
          </a:p>
        </p:txBody>
      </p:sp>
      <p:sp>
        <p:nvSpPr>
          <p:cNvPr id="3" name="Content Placeholder 2">
            <a:extLst>
              <a:ext uri="{FF2B5EF4-FFF2-40B4-BE49-F238E27FC236}">
                <a16:creationId xmlns:a16="http://schemas.microsoft.com/office/drawing/2014/main" id="{9DA1988F-433B-C27F-9CCE-EDF3B82656D7}"/>
              </a:ext>
            </a:extLst>
          </p:cNvPr>
          <p:cNvSpPr>
            <a:spLocks noGrp="1"/>
          </p:cNvSpPr>
          <p:nvPr>
            <p:ph sz="quarter" idx="13"/>
          </p:nvPr>
        </p:nvSpPr>
        <p:spPr>
          <a:xfrm>
            <a:off x="4208380" y="2099358"/>
            <a:ext cx="7983620" cy="4396916"/>
          </a:xfrm>
        </p:spPr>
        <p:txBody>
          <a:bodyPr>
            <a:normAutofit/>
          </a:bodyPr>
          <a:lstStyle/>
          <a:p>
            <a:pPr lvl="1"/>
            <a:endParaRPr lang="en-US" sz="2400" b="1">
              <a:solidFill>
                <a:schemeClr val="tx1"/>
              </a:solidFill>
            </a:endParaRPr>
          </a:p>
          <a:p>
            <a:pPr lvl="1"/>
            <a:r>
              <a:rPr lang="en-US" sz="1800" b="1">
                <a:solidFill>
                  <a:schemeClr val="tx1"/>
                </a:solidFill>
              </a:rPr>
              <a:t>Priority target groups: </a:t>
            </a:r>
            <a:r>
              <a:rPr lang="en-US" sz="1800">
                <a:solidFill>
                  <a:schemeClr val="tx1"/>
                </a:solidFill>
              </a:rPr>
              <a:t>health workers, individuals with comorbidities/underlying conditions, older adults, and pregnant women</a:t>
            </a:r>
          </a:p>
          <a:p>
            <a:pPr lvl="1"/>
            <a:endParaRPr lang="en-US" sz="1800">
              <a:solidFill>
                <a:schemeClr val="tx1"/>
              </a:solidFill>
            </a:endParaRPr>
          </a:p>
          <a:p>
            <a:pPr lvl="1"/>
            <a:r>
              <a:rPr lang="en-US" sz="1800" b="1">
                <a:solidFill>
                  <a:schemeClr val="tx1"/>
                </a:solidFill>
              </a:rPr>
              <a:t>Additional groups to consider</a:t>
            </a:r>
            <a:r>
              <a:rPr lang="en-US" sz="1800">
                <a:solidFill>
                  <a:schemeClr val="tx1"/>
                </a:solidFill>
              </a:rPr>
              <a:t>: children, individuals living in congregate-living settings (e.g., prisons, refugee camps), disadvantaged populations, indigenous populations</a:t>
            </a:r>
          </a:p>
        </p:txBody>
      </p:sp>
      <p:sp>
        <p:nvSpPr>
          <p:cNvPr id="4" name="Slide Number Placeholder 3">
            <a:extLst>
              <a:ext uri="{FF2B5EF4-FFF2-40B4-BE49-F238E27FC236}">
                <a16:creationId xmlns:a16="http://schemas.microsoft.com/office/drawing/2014/main" id="{1C7EBC0F-DE5F-2C80-4DA8-B41DC190D711}"/>
              </a:ext>
            </a:extLst>
          </p:cNvPr>
          <p:cNvSpPr>
            <a:spLocks noGrp="1"/>
          </p:cNvSpPr>
          <p:nvPr>
            <p:ph type="sldNum" sz="quarter" idx="12"/>
          </p:nvPr>
        </p:nvSpPr>
        <p:spPr/>
        <p:txBody>
          <a:bodyPr/>
          <a:lstStyle/>
          <a:p>
            <a:fld id="{6D22F896-40B5-4ADD-8801-0D06FADFA095}" type="slidenum">
              <a:rPr lang="en-US" smtClean="0"/>
              <a:pPr/>
              <a:t>7</a:t>
            </a:fld>
            <a:endParaRPr lang="en-US"/>
          </a:p>
        </p:txBody>
      </p:sp>
      <p:sp>
        <p:nvSpPr>
          <p:cNvPr id="6" name="TextBox 5">
            <a:extLst>
              <a:ext uri="{FF2B5EF4-FFF2-40B4-BE49-F238E27FC236}">
                <a16:creationId xmlns:a16="http://schemas.microsoft.com/office/drawing/2014/main" id="{20918CA3-A412-C3D0-2B80-CECD46127336}"/>
              </a:ext>
            </a:extLst>
          </p:cNvPr>
          <p:cNvSpPr txBox="1"/>
          <p:nvPr/>
        </p:nvSpPr>
        <p:spPr>
          <a:xfrm>
            <a:off x="5379685" y="4917885"/>
            <a:ext cx="5439887" cy="369332"/>
          </a:xfrm>
          <a:prstGeom prst="rect">
            <a:avLst/>
          </a:prstGeom>
          <a:noFill/>
        </p:spPr>
        <p:txBody>
          <a:bodyPr wrap="none" rtlCol="0">
            <a:spAutoFit/>
          </a:bodyPr>
          <a:lstStyle/>
          <a:p>
            <a:r>
              <a:rPr lang="en-US">
                <a:hlinkClick r:id="rId2"/>
              </a:rPr>
              <a:t>https://www.who.int/publications/i/item/who-wer9719</a:t>
            </a:r>
            <a:endParaRPr lang="en-US"/>
          </a:p>
        </p:txBody>
      </p:sp>
      <p:sp>
        <p:nvSpPr>
          <p:cNvPr id="11" name="TextBox 10">
            <a:extLst>
              <a:ext uri="{FF2B5EF4-FFF2-40B4-BE49-F238E27FC236}">
                <a16:creationId xmlns:a16="http://schemas.microsoft.com/office/drawing/2014/main" id="{5E6CD742-1630-4EC8-AFD6-8471B090C8B2}"/>
              </a:ext>
            </a:extLst>
          </p:cNvPr>
          <p:cNvSpPr txBox="1"/>
          <p:nvPr/>
        </p:nvSpPr>
        <p:spPr>
          <a:xfrm>
            <a:off x="73152" y="4871718"/>
            <a:ext cx="4544568" cy="830997"/>
          </a:xfrm>
          <a:prstGeom prst="rect">
            <a:avLst/>
          </a:prstGeom>
          <a:noFill/>
        </p:spPr>
        <p:txBody>
          <a:bodyPr wrap="square">
            <a:spAutoFit/>
          </a:bodyPr>
          <a:lstStyle/>
          <a:p>
            <a:pPr lvl="1" algn="ctr"/>
            <a:r>
              <a:rPr lang="en-US" sz="1600" b="1">
                <a:solidFill>
                  <a:srgbClr val="C00000"/>
                </a:solidFill>
              </a:rPr>
              <a:t>Target group selection should be driven by national disease burden, priorities, resources, programmatic feasibility</a:t>
            </a:r>
          </a:p>
        </p:txBody>
      </p:sp>
      <p:sp>
        <p:nvSpPr>
          <p:cNvPr id="7" name="TextBox 6">
            <a:extLst>
              <a:ext uri="{FF2B5EF4-FFF2-40B4-BE49-F238E27FC236}">
                <a16:creationId xmlns:a16="http://schemas.microsoft.com/office/drawing/2014/main" id="{3501622B-A826-B50B-D0C1-EF02163BEACF}"/>
              </a:ext>
            </a:extLst>
          </p:cNvPr>
          <p:cNvSpPr txBox="1"/>
          <p:nvPr/>
        </p:nvSpPr>
        <p:spPr>
          <a:xfrm>
            <a:off x="4430560" y="1464088"/>
            <a:ext cx="7580042" cy="646331"/>
          </a:xfrm>
          <a:prstGeom prst="rect">
            <a:avLst/>
          </a:prstGeom>
          <a:noFill/>
        </p:spPr>
        <p:txBody>
          <a:bodyPr wrap="square">
            <a:spAutoFit/>
          </a:bodyPr>
          <a:lstStyle/>
          <a:p>
            <a:pPr lvl="1"/>
            <a:r>
              <a:rPr lang="en-US" sz="1800" b="1">
                <a:solidFill>
                  <a:schemeClr val="tx1"/>
                </a:solidFill>
              </a:rPr>
              <a:t>WHO recommends all countries consider introducing or expanding their seasonal influenza vaccination programme. </a:t>
            </a:r>
          </a:p>
        </p:txBody>
      </p:sp>
      <p:pic>
        <p:nvPicPr>
          <p:cNvPr id="10" name="Picture 9">
            <a:extLst>
              <a:ext uri="{FF2B5EF4-FFF2-40B4-BE49-F238E27FC236}">
                <a16:creationId xmlns:a16="http://schemas.microsoft.com/office/drawing/2014/main" id="{5B5176BA-9BDF-D8C4-AD02-83BC6DFD964D}"/>
              </a:ext>
            </a:extLst>
          </p:cNvPr>
          <p:cNvPicPr>
            <a:picLocks noChangeAspect="1"/>
          </p:cNvPicPr>
          <p:nvPr/>
        </p:nvPicPr>
        <p:blipFill>
          <a:blip r:embed="rId3"/>
          <a:srcRect l="32850" t="26350" r="32950" b="6520"/>
          <a:stretch/>
        </p:blipFill>
        <p:spPr>
          <a:xfrm>
            <a:off x="1129569" y="1378887"/>
            <a:ext cx="3078811" cy="3246611"/>
          </a:xfrm>
          <a:prstGeom prst="rect">
            <a:avLst/>
          </a:prstGeom>
        </p:spPr>
      </p:pic>
    </p:spTree>
    <p:extLst>
      <p:ext uri="{BB962C8B-B14F-4D97-AF65-F5344CB8AC3E}">
        <p14:creationId xmlns:p14="http://schemas.microsoft.com/office/powerpoint/2010/main" val="2390534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1F4BDE-3C24-FC79-5A6F-AE88D1273A1C}"/>
              </a:ext>
            </a:extLst>
          </p:cNvPr>
          <p:cNvSpPr>
            <a:spLocks noGrp="1"/>
          </p:cNvSpPr>
          <p:nvPr>
            <p:ph type="ftr" sz="quarter" idx="10"/>
          </p:nvPr>
        </p:nvSpPr>
        <p:spPr/>
        <p:txBody>
          <a:bodyPr/>
          <a:lstStyle/>
          <a:p>
            <a:r>
              <a:rPr lang="en-US"/>
              <a:t>© 2019 WHO</a:t>
            </a:r>
          </a:p>
        </p:txBody>
      </p:sp>
      <p:sp>
        <p:nvSpPr>
          <p:cNvPr id="3" name="Slide Number Placeholder 2">
            <a:extLst>
              <a:ext uri="{FF2B5EF4-FFF2-40B4-BE49-F238E27FC236}">
                <a16:creationId xmlns:a16="http://schemas.microsoft.com/office/drawing/2014/main" id="{4E6FF5CB-191B-916F-3BD9-1606893409F3}"/>
              </a:ext>
            </a:extLst>
          </p:cNvPr>
          <p:cNvSpPr>
            <a:spLocks noGrp="1"/>
          </p:cNvSpPr>
          <p:nvPr>
            <p:ph type="sldNum" sz="quarter" idx="11"/>
          </p:nvPr>
        </p:nvSpPr>
        <p:spPr/>
        <p:txBody>
          <a:bodyPr/>
          <a:lstStyle/>
          <a:p>
            <a:fld id="{6D22F896-40B5-4ADD-8801-0D06FADFA095}" type="slidenum">
              <a:rPr lang="en-US" smtClean="0"/>
              <a:pPr/>
              <a:t>8</a:t>
            </a:fld>
            <a:endParaRPr lang="en-US"/>
          </a:p>
        </p:txBody>
      </p:sp>
      <p:pic>
        <p:nvPicPr>
          <p:cNvPr id="5" name="Graphic 4">
            <a:extLst>
              <a:ext uri="{FF2B5EF4-FFF2-40B4-BE49-F238E27FC236}">
                <a16:creationId xmlns:a16="http://schemas.microsoft.com/office/drawing/2014/main" id="{D2859EB4-C8A9-4A47-4007-178138410DFE}"/>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6" name="Rectangle 5">
            <a:extLst>
              <a:ext uri="{FF2B5EF4-FFF2-40B4-BE49-F238E27FC236}">
                <a16:creationId xmlns:a16="http://schemas.microsoft.com/office/drawing/2014/main" id="{0991499F-8A3F-A278-0F49-05F6A877E5BE}"/>
              </a:ext>
            </a:extLst>
          </p:cNvPr>
          <p:cNvSpPr/>
          <p:nvPr>
            <p:custDataLst>
              <p:tags r:id="rId3"/>
            </p:custDataLst>
          </p:nvPr>
        </p:nvSpPr>
        <p:spPr>
          <a:xfrm>
            <a:off x="3112851" y="1000897"/>
            <a:ext cx="8486226" cy="3855308"/>
          </a:xfrm>
          <a:prstGeom prst="rect">
            <a:avLst/>
          </a:prstGeom>
          <a:noFill/>
          <a:ln w="15875" cap="flat" cmpd="sng" algn="ctr">
            <a:solidFill>
              <a:srgbClr val="FFFFFF"/>
            </a:solidFill>
            <a:prstDash val="solid"/>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b="1">
                <a:solidFill>
                  <a:srgbClr val="000000"/>
                </a:solidFill>
              </a:rPr>
              <a:t>Why do people need to be vaccinated against seasonal influenza each year? </a:t>
            </a:r>
          </a:p>
        </p:txBody>
      </p:sp>
      <p:sp>
        <p:nvSpPr>
          <p:cNvPr id="7" name="Rectangle 6">
            <a:extLst>
              <a:ext uri="{FF2B5EF4-FFF2-40B4-BE49-F238E27FC236}">
                <a16:creationId xmlns:a16="http://schemas.microsoft.com/office/drawing/2014/main" id="{BA5B296C-5056-2F2E-AE1F-40914BB5CE7B}"/>
              </a:ext>
            </a:extLst>
          </p:cNvPr>
          <p:cNvSpPr/>
          <p:nvPr/>
        </p:nvSpPr>
        <p:spPr>
          <a:xfrm>
            <a:off x="0" y="5820032"/>
            <a:ext cx="12192001" cy="1037968"/>
          </a:xfrm>
          <a:prstGeom prst="rect">
            <a:avLst/>
          </a:prstGeom>
          <a:solidFill>
            <a:srgbClr val="198038"/>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85000" lnSpcReduction="100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p>
        </p:txBody>
      </p:sp>
      <p:pic>
        <p:nvPicPr>
          <p:cNvPr id="9" name="Graphic 8">
            <a:extLst>
              <a:ext uri="{FF2B5EF4-FFF2-40B4-BE49-F238E27FC236}">
                <a16:creationId xmlns:a16="http://schemas.microsoft.com/office/drawing/2014/main" id="{7A87F452-94A4-6138-8576-464CEFD944BA}"/>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10" name="Trapezoid 9">
            <a:extLst>
              <a:ext uri="{FF2B5EF4-FFF2-40B4-BE49-F238E27FC236}">
                <a16:creationId xmlns:a16="http://schemas.microsoft.com/office/drawing/2014/main" id="{B5EDB8A4-E290-5D94-5DFF-93F65C4C8B8B}"/>
              </a:ext>
            </a:extLst>
          </p:cNvPr>
          <p:cNvSpPr/>
          <p:nvPr/>
        </p:nvSpPr>
        <p:spPr>
          <a:xfrm rot="2700000">
            <a:off x="9620371" y="514924"/>
            <a:ext cx="3335198" cy="778213"/>
          </a:xfrm>
          <a:prstGeom prst="trapezoid">
            <a:avLst>
              <a:gd name="adj" fmla="val 100000"/>
            </a:avLst>
          </a:prstGeom>
          <a:solidFill>
            <a:srgbClr val="EDFAF2"/>
          </a:solidFill>
          <a:ln w="15875" cap="flat" cmpd="sng" algn="ctr">
            <a:noFill/>
            <a:prstDash val="solid"/>
          </a:ln>
          <a:effectLst/>
          <a:extLst>
            <a:ext uri="{91240B29-F687-4F45-9708-019B960494DF}">
              <a14:hiddenLine xmlns:a14="http://schemas.microsoft.com/office/drawing/2010/main" w="15875" cap="flat" cmpd="sng" algn="ctr">
                <a:solidFill>
                  <a:schemeClr val="accent1">
                    <a:shade val="15000"/>
                  </a:schemeClr>
                </a:solidFill>
                <a:prstDash val="solid"/>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en-US" sz="2200">
              <a:solidFill>
                <a:srgbClr val="198038"/>
              </a:solidFill>
            </a:endParaRPr>
          </a:p>
        </p:txBody>
      </p:sp>
      <p:pic>
        <p:nvPicPr>
          <p:cNvPr id="12" name="Graphic 11">
            <a:extLst>
              <a:ext uri="{FF2B5EF4-FFF2-40B4-BE49-F238E27FC236}">
                <a16:creationId xmlns:a16="http://schemas.microsoft.com/office/drawing/2014/main" id="{E696F3EA-C3FD-8D57-3C73-54841403E48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995908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1D5B7-874A-D2CF-9727-B0E17E1FA560}"/>
              </a:ext>
            </a:extLst>
          </p:cNvPr>
          <p:cNvSpPr>
            <a:spLocks noGrp="1"/>
          </p:cNvSpPr>
          <p:nvPr>
            <p:ph type="title"/>
          </p:nvPr>
        </p:nvSpPr>
        <p:spPr/>
        <p:txBody>
          <a:bodyPr/>
          <a:lstStyle/>
          <a:p>
            <a:r>
              <a:rPr lang="en-US"/>
              <a:t>Benefits of seasonal influenza vaccination </a:t>
            </a:r>
          </a:p>
        </p:txBody>
      </p:sp>
      <p:sp>
        <p:nvSpPr>
          <p:cNvPr id="4" name="Slide Number Placeholder 3">
            <a:extLst>
              <a:ext uri="{FF2B5EF4-FFF2-40B4-BE49-F238E27FC236}">
                <a16:creationId xmlns:a16="http://schemas.microsoft.com/office/drawing/2014/main" id="{F8BF93C8-03BE-99CA-B6D9-1C8D0CDBB19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22F896-40B5-4ADD-8801-0D06FADFA095}" type="slidenum">
              <a:rPr kumimoji="0" lang="en-US" sz="1477" b="0" i="0" u="none" strike="noStrike" kern="1200" cap="none" spc="0" normalizeH="0" baseline="0" noProof="0" smtClean="0">
                <a:ln>
                  <a:noFill/>
                </a:ln>
                <a:solidFill>
                  <a:srgbClr val="FFFFFF">
                    <a:lumMod val="85000"/>
                  </a:srgb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77" b="0" i="0" u="none" strike="noStrike" kern="1200" cap="none" spc="0" normalizeH="0" baseline="0" noProof="0">
              <a:ln>
                <a:noFill/>
              </a:ln>
              <a:solidFill>
                <a:srgbClr val="FFFFFF">
                  <a:lumMod val="85000"/>
                </a:srgbClr>
              </a:solidFill>
              <a:effectLst/>
              <a:uLnTx/>
              <a:uFillTx/>
              <a:latin typeface="Arial" panose="020B0604020202020204"/>
              <a:ea typeface="+mn-ea"/>
              <a:cs typeface="+mn-cs"/>
            </a:endParaRPr>
          </a:p>
        </p:txBody>
      </p:sp>
      <p:pic>
        <p:nvPicPr>
          <p:cNvPr id="6" name="Picture 5">
            <a:extLst>
              <a:ext uri="{FF2B5EF4-FFF2-40B4-BE49-F238E27FC236}">
                <a16:creationId xmlns:a16="http://schemas.microsoft.com/office/drawing/2014/main" id="{A6529523-486D-9D14-5CCF-BC72F4C2CCA8}"/>
              </a:ext>
            </a:extLst>
          </p:cNvPr>
          <p:cNvPicPr>
            <a:picLocks noChangeAspect="1"/>
          </p:cNvPicPr>
          <p:nvPr/>
        </p:nvPicPr>
        <p:blipFill rotWithShape="1">
          <a:blip r:embed="rId2"/>
          <a:srcRect t="7383"/>
          <a:stretch/>
        </p:blipFill>
        <p:spPr>
          <a:xfrm>
            <a:off x="913774" y="1306726"/>
            <a:ext cx="9727850" cy="4871652"/>
          </a:xfrm>
          <a:prstGeom prst="rect">
            <a:avLst/>
          </a:prstGeom>
        </p:spPr>
      </p:pic>
    </p:spTree>
    <p:extLst>
      <p:ext uri="{BB962C8B-B14F-4D97-AF65-F5344CB8AC3E}">
        <p14:creationId xmlns:p14="http://schemas.microsoft.com/office/powerpoint/2010/main" val="16139996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8.0.4807"/>
  <p:tag name="SLIDO_PRESENTATION_ID" val="00000000-0000-0000-0000-000000000000"/>
  <p:tag name="SLIDO_EVENT_UUID" val="509bf02d-cf6f-4df8-bb83-0f00cde72679"/>
  <p:tag name="SLIDO_EVENT_SECTION_UUID" val="ff8f9217-7d82-49ae-990f-cdf7f5dbab04"/>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TYyMTg1OTZ9"/>
  <p:tag name="SLIDO_TYPE" val="SlidoPoll"/>
  <p:tag name="SLIDO_POLL_UUID" val="f4da34f4-4cb2-46d5-b91c-8a267ccc3efe"/>
  <p:tag name="SLIDO_TIMELINE" val="W3sicG9sbFF1ZXN0aW9uVXVpZCI6ImQ0ZTljZTkzLTg2NDgtNDU4Ni1iM2QzLWFmZThiZjkzZjFlMyIsInNob3dSZXN1bHRzIjpmYWxzZSwic2hvd0NvcnJlY3RBbnN3ZXJzIjpmYWxzZSwidm90aW5nTG9ja2VkIjpmYWxzZX0seyJwb2xsUXVlc3Rpb25VdWlkIjoiZDRlOWNlOTMtODY0OC00NTg2LWIzZDMtYWZlOGJmOTNmMWUzIiwic2hvd1Jlc3VsdHMiOnRydWUsInNob3dDb3JyZWN0QW5zd2VycyI6ZmFsc2UsInZvdGluZ0xvY2tlZCI6ZmFsc2V9XQ=="/>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TYyMTg4NDF9"/>
  <p:tag name="SLIDO_TYPE" val="SlidoPoll"/>
  <p:tag name="SLIDO_POLL_UUID" val="18bb3c17-01fa-47c7-8c5b-2e2ee0bd4ed4"/>
  <p:tag name="SLIDO_TIMELINE" val="W3sicG9sbFF1ZXN0aW9uVXVpZCI6ImRiMmFiOTJhLTk1NjgtNGNmMi05M2E2LWY2ZGI3OTc1M2JiMSIsInNob3dSZXN1bHRzIjp0cnVlLCJzaG93Q29ycmVjdEFuc3dlcnMiOmZhbHNlLCJ2b3RpbmdMb2NrZWQiOmZhbHNlfV0="/>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TYyMTg5NTF9"/>
  <p:tag name="SLIDO_TYPE" val="SlidoPoll"/>
  <p:tag name="SLIDO_POLL_UUID" val="cf630dac-e986-40fb-9a4d-60176febcb03"/>
  <p:tag name="SLIDO_TIMELINE" val="W3sicG9sbFF1ZXN0aW9uVXVpZCI6IjFjYTBmOTNhLTc4ZjgtNDQzNC05MDkyLTUwYTUyMTBkZGZjMCIsInNob3dSZXN1bHRzIjp0cnVlLCJzaG93Q29ycmVjdEFuc3dlcnMiOmZhbHNlLCJ2b3RpbmdMb2NrZWQiOmZhbHNlfV0="/>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WordCloud"/>
</p:tagLst>
</file>

<file path=ppt/theme/theme1.xml><?xml version="1.0" encoding="utf-8"?>
<a:theme xmlns:a="http://schemas.openxmlformats.org/drawingml/2006/main" name="EYE_ppt_template_mod">
  <a:themeElements>
    <a:clrScheme name="WHO Influenza Preparedness &amp; Response">
      <a:dk1>
        <a:srgbClr val="000000"/>
      </a:dk1>
      <a:lt1>
        <a:srgbClr val="FFFFFF"/>
      </a:lt1>
      <a:dk2>
        <a:srgbClr val="666666"/>
      </a:dk2>
      <a:lt2>
        <a:srgbClr val="CCCCCC"/>
      </a:lt2>
      <a:accent1>
        <a:srgbClr val="626DA6"/>
      </a:accent1>
      <a:accent2>
        <a:srgbClr val="2FA3ED"/>
      </a:accent2>
      <a:accent3>
        <a:srgbClr val="626DA6"/>
      </a:accent3>
      <a:accent4>
        <a:srgbClr val="2FA3ED"/>
      </a:accent4>
      <a:accent5>
        <a:srgbClr val="DDDDDD"/>
      </a:accent5>
      <a:accent6>
        <a:srgbClr val="A35DD1"/>
      </a:accent6>
      <a:hlink>
        <a:srgbClr val="56BCFE"/>
      </a:hlink>
      <a:folHlink>
        <a:srgbClr val="97C5E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EYE_ppt_template" id="{0CF6BD30-E15A-DA48-BBFD-21320A30EE31}" vid="{18C43AEB-6E5A-ED4A-84FA-7BE6A7022C8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d879b36-96f5-4c4e-979a-9eb1cd712529" xsi:nil="true"/>
    <lcf76f155ced4ddcb4097134ff3c332f xmlns="f94a4242-da51-4b1d-bad4-07d006b730d3">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4389C59ADE53C49B45E3B489436BC07" ma:contentTypeVersion="18" ma:contentTypeDescription="Create a new document." ma:contentTypeScope="" ma:versionID="382e376d3ad2ebe9b60d661cacafeaa7">
  <xsd:schema xmlns:xsd="http://www.w3.org/2001/XMLSchema" xmlns:xs="http://www.w3.org/2001/XMLSchema" xmlns:p="http://schemas.microsoft.com/office/2006/metadata/properties" xmlns:ns2="f94a4242-da51-4b1d-bad4-07d006b730d3" xmlns:ns3="bd879b36-96f5-4c4e-979a-9eb1cd712529" targetNamespace="http://schemas.microsoft.com/office/2006/metadata/properties" ma:root="true" ma:fieldsID="c1ea21926a0006b5083e04c32c0cebda" ns2:_="" ns3:_="">
    <xsd:import namespace="f94a4242-da51-4b1d-bad4-07d006b730d3"/>
    <xsd:import namespace="bd879b36-96f5-4c4e-979a-9eb1cd71252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4a4242-da51-4b1d-bad4-07d006b730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a4eac88-8ae6-4a96-90c7-97bc93c844e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d879b36-96f5-4c4e-979a-9eb1cd712529"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52edfb5-6ab5-4a67-b8c8-74eaf5c36299}" ma:internalName="TaxCatchAll" ma:showField="CatchAllData" ma:web="bd879b36-96f5-4c4e-979a-9eb1cd71252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967AA47-BBF3-49CB-A5A9-C5F745E00C5E}">
  <ds:schemaRefs>
    <ds:schemaRef ds:uri="15d26213-231b-446c-9d42-159b95753cc1"/>
    <ds:schemaRef ds:uri="9c80aedf-ecf6-4d7d-8f95-fbfc23e5cd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546F6E6-AE09-4698-85EE-93B9AF964DB0}">
  <ds:schemaRefs>
    <ds:schemaRef ds:uri="http://schemas.microsoft.com/sharepoint/v3/contenttype/forms"/>
  </ds:schemaRefs>
</ds:datastoreItem>
</file>

<file path=customXml/itemProps3.xml><?xml version="1.0" encoding="utf-8"?>
<ds:datastoreItem xmlns:ds="http://schemas.openxmlformats.org/officeDocument/2006/customXml" ds:itemID="{4E560B19-CCAB-4B64-A9E7-BA22375EB933}"/>
</file>

<file path=docProps/app.xml><?xml version="1.0" encoding="utf-8"?>
<Properties xmlns="http://schemas.openxmlformats.org/officeDocument/2006/extended-properties" xmlns:vt="http://schemas.openxmlformats.org/officeDocument/2006/docPropsVTypes">
  <TotalTime>0</TotalTime>
  <Words>1202</Words>
  <Application>Microsoft Office PowerPoint</Application>
  <PresentationFormat>Widescreen</PresentationFormat>
  <Paragraphs>148</Paragraphs>
  <Slides>18</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18</vt:i4>
      </vt:variant>
    </vt:vector>
  </HeadingPairs>
  <TitlesOfParts>
    <vt:vector size="30" baseType="lpstr">
      <vt:lpstr>.AppleSystemUIFont</vt:lpstr>
      <vt:lpstr>Aptos</vt:lpstr>
      <vt:lpstr>Arial</vt:lpstr>
      <vt:lpstr>Arial Black</vt:lpstr>
      <vt:lpstr>Arial Narrow</vt:lpstr>
      <vt:lpstr>Calibri</vt:lpstr>
      <vt:lpstr>Courier New</vt:lpstr>
      <vt:lpstr>Helvetica</vt:lpstr>
      <vt:lpstr>LucidaGrande</vt:lpstr>
      <vt:lpstr>Times New Roman</vt:lpstr>
      <vt:lpstr>Wingdings</vt:lpstr>
      <vt:lpstr>EYE_ppt_template_mod</vt:lpstr>
      <vt:lpstr>Seasonal Influenza Vaccination  EPI WIN</vt:lpstr>
      <vt:lpstr>Agenda</vt:lpstr>
      <vt:lpstr>Global Influenza Strategy 2019-2030:  Influenza prevention and control is a global priority</vt:lpstr>
      <vt:lpstr>Global Burden of Disease</vt:lpstr>
      <vt:lpstr>PowerPoint Presentation</vt:lpstr>
      <vt:lpstr>PowerPoint Presentation</vt:lpstr>
      <vt:lpstr>Recommended Target Groups</vt:lpstr>
      <vt:lpstr>PowerPoint Presentation</vt:lpstr>
      <vt:lpstr>Benefits of seasonal influenza vaccination </vt:lpstr>
      <vt:lpstr>Influenza vaccine compositions updated every year</vt:lpstr>
      <vt:lpstr>From data to vaccine viruses &amp; potency reagents</vt:lpstr>
      <vt:lpstr>Panel</vt:lpstr>
      <vt:lpstr>Identifying the impact of influenza vaccination </vt:lpstr>
      <vt:lpstr>How can countries access influenza vaccines through UNICEF Supply Division?</vt:lpstr>
      <vt:lpstr>Behavioural and social drivers of influenza vaccination (Jordan)</vt:lpstr>
      <vt:lpstr>Expanding access to seasonal influenza vaccines through pharmacy-based vaccination</vt:lpstr>
      <vt:lpstr>Questions and Answers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Chadwick</dc:creator>
  <cp:lastModifiedBy>BEZBARUAH, Supriya</cp:lastModifiedBy>
  <cp:revision>4</cp:revision>
  <dcterms:created xsi:type="dcterms:W3CDTF">2023-09-11T05:49:17Z</dcterms:created>
  <dcterms:modified xsi:type="dcterms:W3CDTF">2025-10-01T10:38:55Z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1.8.0.4807</vt:lpwstr>
  </property>
  <property fmtid="{D5CDD505-2E9C-101B-9397-08002B2CF9AE}" pid="3" name="ContentTypeId">
    <vt:lpwstr>0x010100C4389C59ADE53C49B45E3B489436BC07</vt:lpwstr>
  </property>
  <property fmtid="{D5CDD505-2E9C-101B-9397-08002B2CF9AE}" pid="4" name="MediaServiceImageTags">
    <vt:lpwstr/>
  </property>
</Properties>
</file>