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authors.xml" ContentType="application/vnd.ms-powerpoint.auth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147481304" r:id="rId3"/>
    <p:sldId id="2147481287" r:id="rId4"/>
    <p:sldId id="2147481308" r:id="rId5"/>
    <p:sldId id="2147481288" r:id="rId6"/>
    <p:sldId id="2147481307" r:id="rId7"/>
    <p:sldId id="2147481306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F84F38-3539-1AC8-B668-FFF24C485DE0}" name="O-TIPO, Shikanga" initials="SO" userId="S::otipos@who.int::bffaa956-1979-47aa-a918-1d3a10801e8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LIMA, Stella Mumba Chomba" initials="MSMC" lastIdx="2" clrIdx="0">
    <p:extLst>
      <p:ext uri="{19B8F6BF-5375-455C-9EA6-DF929625EA0E}">
        <p15:presenceInfo xmlns:p15="http://schemas.microsoft.com/office/powerpoint/2012/main" userId="S::mulimas@who.int::b97d770d-e62a-406b-bfc6-7d2a696fcb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5CB"/>
    <a:srgbClr val="0E8FC2"/>
    <a:srgbClr val="0F9EE0"/>
    <a:srgbClr val="FF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23" autoAdjust="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B1C368-E3E2-5A55-4D6D-3496D0995F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9690E-BB7F-DC0B-E00E-1FEDB7E653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0D5E-F979-4D99-8164-5ADEE874DDC1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0BD31-4822-AB6D-DDCA-9BB82D924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0296E-3903-D82F-AE41-23798160F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ED4E-DC43-4F1E-A4EE-37A3910AA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3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DE478-EB5C-450E-8FC6-CE595C46D3C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C13D8-7727-46D2-9DD7-21C333FBD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41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C13D8-7727-46D2-9DD7-21C333FBD5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7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courtesy of ZNBC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C13D8-7727-46D2-9DD7-21C333FBD5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6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CCB1-9600-C618-3808-BCA2F20E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B2B80-CC3D-B31B-87DF-68CCD4F48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7ADE-957C-9A5C-5A4B-08E2AA9A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22/8/2025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F4983-435E-5938-21A5-6B2A794A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WHO/AFRO RD and WCO Staff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8E0E9-7D54-E0BF-0C5D-99CE10B3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2114-A92A-46F1-A638-9D98287EB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2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0667-ADC2-B36B-FA50-78B688D6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24CB7-91F0-559A-AEA7-1934ED3F0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3E6C3-C573-2EFA-7C8B-45240334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22/8/2025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EA069-51BC-395A-5FE0-28C48F0A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WHO/AFRO RD and WCO Staff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5F4AA-355A-13D6-9D6A-C7A22242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2114-A92A-46F1-A638-9D98287EB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6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03258-44DD-6701-E98D-5140FE552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E65E0-E527-C1E6-15A6-42AE00342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58806-5E3D-38D4-F724-F5BAA756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22/8/2025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2EE3A-5C00-8B8D-CF74-D41D3A28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WHO/AFRO RD and WCO Staff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0EB82-537A-336A-FA3C-324C3F13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2114-A92A-46F1-A638-9D98287EB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5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3A6F-1C3A-4A33-A355-C51D2DA8B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479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28908-F8CE-4115-B747-DFEF594CD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47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B9EB5-5CB8-476E-9B96-3921563E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41" y="6356351"/>
            <a:ext cx="2743438" cy="365125"/>
          </a:xfrm>
          <a:prstGeom prst="rect">
            <a:avLst/>
          </a:prstGeom>
        </p:spPr>
        <p:txBody>
          <a:bodyPr/>
          <a:lstStyle/>
          <a:p>
            <a:fld id="{92D39AE6-0993-4B0B-B48D-18E934467D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B304-2EF5-4810-BED0-5910F6DA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E3E5-8E46-44AF-AD0E-8E9E56DF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5B35-48F6-44C8-8A60-FDB6DDF4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739F4-977D-4659-8F82-6D871B1F2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629F5-7BB7-4876-A019-DBE32C1A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41" y="6356351"/>
            <a:ext cx="2743438" cy="365125"/>
          </a:xfrm>
          <a:prstGeom prst="rect">
            <a:avLst/>
          </a:prstGeom>
        </p:spPr>
        <p:txBody>
          <a:bodyPr/>
          <a:lstStyle/>
          <a:p>
            <a:fld id="{92D39AE6-0993-4B0B-B48D-18E934467D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C1D73-DE5F-4C32-B498-D07556B9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9D7EA-2090-4CCB-9158-2662B530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74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DC8F-B967-4345-8AB8-E360DB15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79" y="1709739"/>
            <a:ext cx="105157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B0ABB-3441-4845-BD5E-59C1315E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79" y="4589464"/>
            <a:ext cx="1051571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327C-9D16-40A7-8FC0-2A3B77D4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41" y="6356351"/>
            <a:ext cx="2743438" cy="365125"/>
          </a:xfrm>
          <a:prstGeom prst="rect">
            <a:avLst/>
          </a:prstGeom>
        </p:spPr>
        <p:txBody>
          <a:bodyPr/>
          <a:lstStyle/>
          <a:p>
            <a:fld id="{92D39AE6-0993-4B0B-B48D-18E934467D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6A56D-29EA-4BB5-89FC-365B808E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0E74B-298E-4732-A609-D279294D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0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08DE-B13D-4929-9CBE-78DDDB64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A5F8-03E5-453F-9480-C32B2D22A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42" y="1825625"/>
            <a:ext cx="51815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E0CEA-BACD-4506-A39E-753E2BC17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340" y="1825625"/>
            <a:ext cx="51815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FB6AC-A5BE-426D-B5F3-74259992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41" y="6356351"/>
            <a:ext cx="2743438" cy="365125"/>
          </a:xfrm>
          <a:prstGeom prst="rect">
            <a:avLst/>
          </a:prstGeom>
        </p:spPr>
        <p:txBody>
          <a:bodyPr/>
          <a:lstStyle/>
          <a:p>
            <a:fld id="{92D39AE6-0993-4B0B-B48D-18E934467D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1B64C-5C9E-44A9-8ED7-35BCDCB0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FF495-7F5F-499A-90B8-4AA85672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9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E0FE-37C3-483D-B170-31956ED3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31" y="365126"/>
            <a:ext cx="1051571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E30B4-78DC-4602-82BA-B4A0AE903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31" y="1681163"/>
            <a:ext cx="51576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9E947-95F3-4012-98B3-257FC7BAF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31" y="2505075"/>
            <a:ext cx="51576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7C9C-BC1C-4C2F-85BC-E420EA430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340" y="1681163"/>
            <a:ext cx="51831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AA60F-1736-442E-80CA-9CA394262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340" y="2505075"/>
            <a:ext cx="518311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04DFA9-D00D-40EE-B194-52FE6B47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41" y="6356351"/>
            <a:ext cx="2743438" cy="365125"/>
          </a:xfrm>
          <a:prstGeom prst="rect">
            <a:avLst/>
          </a:prstGeom>
        </p:spPr>
        <p:txBody>
          <a:bodyPr/>
          <a:lstStyle/>
          <a:p>
            <a:fld id="{92D39AE6-0993-4B0B-B48D-18E934467D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57243-679C-4A4B-8CDB-922399FB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7E16A8-417D-48BF-97BD-4BE9937A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2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4804-FCE8-4EF2-BECB-392DEA47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14960-95F0-4305-9CBC-3CF1266F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41" y="6356351"/>
            <a:ext cx="2743438" cy="365125"/>
          </a:xfrm>
          <a:prstGeom prst="rect">
            <a:avLst/>
          </a:prstGeom>
        </p:spPr>
        <p:txBody>
          <a:bodyPr/>
          <a:lstStyle/>
          <a:p>
            <a:fld id="{92D39AE6-0993-4B0B-B48D-18E934467D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3EE3C-10D8-4FA5-9B16-8342D569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38394-999A-4A14-9345-715B1B93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8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14F06-6B41-4BE1-AFCF-F6BFCB9C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41" y="6356351"/>
            <a:ext cx="2743438" cy="365125"/>
          </a:xfrm>
          <a:prstGeom prst="rect">
            <a:avLst/>
          </a:prstGeom>
        </p:spPr>
        <p:txBody>
          <a:bodyPr/>
          <a:lstStyle/>
          <a:p>
            <a:fld id="{92D39AE6-0993-4B0B-B48D-18E934467D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F4CA1-C595-4D7C-8443-F0E4F2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26582-A181-4204-93AD-71C424AB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6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4B3C-0E69-4207-8ECE-A3934AFA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31" y="457200"/>
            <a:ext cx="39330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A769D-DEB2-4E71-A010-91A1E273A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12" y="987426"/>
            <a:ext cx="61723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4A43E-4303-4ED2-9D7A-494A46681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31" y="2057400"/>
            <a:ext cx="393305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C238B-A0E9-4622-B238-B9B42203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41" y="6356351"/>
            <a:ext cx="2743438" cy="365125"/>
          </a:xfrm>
          <a:prstGeom prst="rect">
            <a:avLst/>
          </a:prstGeom>
        </p:spPr>
        <p:txBody>
          <a:bodyPr/>
          <a:lstStyle/>
          <a:p>
            <a:fld id="{92D39AE6-0993-4B0B-B48D-18E934467D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E0885-7E13-48E9-8019-BD2D4AA0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B2AD6-0382-459E-8EB7-E5D1087E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4F27-D0F4-241B-05A3-AE3A9B22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365130"/>
            <a:ext cx="10398421" cy="98107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B062-C5CC-95EB-3F57-10F055D31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4DBC3-120D-9E4A-6D4A-D50242B1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/>
              <a:t>22/8/2025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F3453-547F-2A2B-24AB-18A4EBB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/>
              <a:t>WHO/AFRO RD and WCO Staff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B7243-BFC5-7220-75B7-5B84B405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79722114-A92A-46F1-A638-9D98287EB31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2" descr="World Health Organization Zambia">
            <a:extLst>
              <a:ext uri="{FF2B5EF4-FFF2-40B4-BE49-F238E27FC236}">
                <a16:creationId xmlns:a16="http://schemas.microsoft.com/office/drawing/2014/main" id="{2E7E347A-0C41-A120-5396-DA777B71F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0333" y="0"/>
            <a:ext cx="1481667" cy="14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23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21F0-EE0C-45C6-944E-35DCC82C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31" y="457200"/>
            <a:ext cx="39330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6FB9B-2147-48B1-8FB8-FF278882F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12" y="987426"/>
            <a:ext cx="617233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A0A90-7825-4950-84A5-A95C40B87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31" y="2057400"/>
            <a:ext cx="393305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AF8BD-69EE-4993-9CEE-500C8117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41" y="6356351"/>
            <a:ext cx="2743438" cy="365125"/>
          </a:xfrm>
          <a:prstGeom prst="rect">
            <a:avLst/>
          </a:prstGeom>
        </p:spPr>
        <p:txBody>
          <a:bodyPr/>
          <a:lstStyle/>
          <a:p>
            <a:fld id="{92D39AE6-0993-4B0B-B48D-18E934467D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BDE87-C25A-44F9-8BAA-A32F48FF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E5C9E-BE86-4AFF-84AD-8E624530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8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5D78-9F0E-46B5-A534-014D47AA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9BF15-DB1C-456B-A03E-FC5E78D84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2CCF-B4CF-4A02-B29A-4F463C7E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41" y="6356351"/>
            <a:ext cx="2743438" cy="365125"/>
          </a:xfrm>
          <a:prstGeom prst="rect">
            <a:avLst/>
          </a:prstGeom>
        </p:spPr>
        <p:txBody>
          <a:bodyPr/>
          <a:lstStyle/>
          <a:p>
            <a:fld id="{92D39AE6-0993-4B0B-B48D-18E934467D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9074F-511D-45C9-B31F-04C33518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05A12-2C10-4DD0-AE1A-8ADA4AD4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5B6E2-135E-46F0-9831-9A9969252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30" y="365125"/>
            <a:ext cx="262893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66F68-6338-44C7-9F65-0009DB7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41" y="365125"/>
            <a:ext cx="773411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38E88-936F-46C0-8B2F-309A6F09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41" y="6356351"/>
            <a:ext cx="2743438" cy="365125"/>
          </a:xfrm>
          <a:prstGeom prst="rect">
            <a:avLst/>
          </a:prstGeom>
        </p:spPr>
        <p:txBody>
          <a:bodyPr/>
          <a:lstStyle/>
          <a:p>
            <a:fld id="{92D39AE6-0993-4B0B-B48D-18E934467D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2908E-6F44-4B86-8BD0-4DA29085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9F822-8B43-455F-B678-BDDAEDFC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8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F566-F2E3-CAD6-1AC2-B1393E9F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D3C71-9D7A-ACD9-641D-D2B1E1F48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E0114-4137-D2ED-38B3-4867DB11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22/8/2025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9656-D52D-193E-347F-5AC7180C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WHO/AFRO RD and WCO Staff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92B8A-72F8-6CCF-3F15-087016E9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2114-A92A-46F1-A638-9D98287EB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3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0DF7-2945-5819-E521-2017C9C8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0437-AA5F-2FC7-3C55-538AB7C5D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9A1FD-3DEE-ABAF-BE37-E0953A152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F22E4-4689-8944-6144-969BD5C4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22/8/2025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AA84B-36AF-90AD-B468-FCF1AAC0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WHO/AFRO RD and WCO Staff Meeting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C5ABA-0C9A-C007-C8F8-02BBF6B1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2114-A92A-46F1-A638-9D98287EB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3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10A0-5A5F-8F9C-ADF5-DC5C9175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DA7FD-3099-7129-6717-BBB69B29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EFA92-F5D5-1DD5-FDBD-3A2B2E1F0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32007-8907-342B-70CD-77933231C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60CEE-1F58-067A-34BD-1465E6F9D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1664D-904E-79C4-4AA2-BFCF6BEC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22/8/2025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ED9A2-E002-BCC4-A23C-1A4A0A88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WHO/AFRO RD and WCO Staff Meeting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C714D-DB52-E3B7-072F-AF1E8CE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2114-A92A-46F1-A638-9D98287EB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402F-D23F-55FF-E158-C7F6397B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DDE43-817E-F13E-D2F0-373A4EC8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22/8/2025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FDD50-FB38-ABC7-420F-D60CD984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WHO/AFRO RD and WCO Staff Meeting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D4007-98EF-A246-ECCF-98F00E48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2114-A92A-46F1-A638-9D98287EB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12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1370C-F917-ED29-ACEC-448DF8E5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22/8/2025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20A5-E031-FF37-B598-64580EC6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WHO/AFRO RD and WCO Staff Meeting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4FAF0-ECED-8A1A-6623-971EC556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2114-A92A-46F1-A638-9D98287EB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5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6DB0-3201-200C-D855-409D9C24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93C94-2A67-BEAD-FF29-69DDCBBE1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A17EE-C932-C92B-BAB0-5514BBB68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C0249-3DAA-4A1E-F8A6-224352C8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22/8/2025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BE471-45B9-6689-F084-5E11C682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WHO/AFRO RD and WCO Staff Meeting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FA7DD-32AE-4620-61A5-D1EE0D0E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2114-A92A-46F1-A638-9D98287EB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0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6AF7-69E4-2075-3D6A-32FCC512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1269E-1D59-01AD-7A6F-1A8C78502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46583-0712-6569-0667-C966FBA13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6FFAD-7D8F-6C98-1C05-10C417A2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22/8/2025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EFFC2-346A-6B12-C5E6-8048CE7E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WHO/AFRO RD and WCO Staff Meeting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754AB-95C1-8835-117C-05494A5B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2114-A92A-46F1-A638-9D98287EB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1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7DD99-AD21-42C7-F8E3-509CC687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9D921-38A0-E1B1-733B-5B786E12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61067-7EFC-528B-115E-6D2CA1D03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22/8/2025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E2268-9991-FA8E-CD6A-1DFF9076D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WHO/AFRO RD and WCO Staff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EE69D-FD54-2C2E-FF4C-E2F0E61C3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722114-A92A-46F1-A638-9D98287EB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DF2B03-F00A-4EBB-81F3-2DE34038A83C}"/>
              </a:ext>
            </a:extLst>
          </p:cNvPr>
          <p:cNvSpPr/>
          <p:nvPr userDrawn="1"/>
        </p:nvSpPr>
        <p:spPr>
          <a:xfrm>
            <a:off x="0" y="-25559"/>
            <a:ext cx="12214266" cy="68835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9EFEC-0A77-4C08-A218-46B1F29FC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0" t="12786" r="10198" b="17580"/>
          <a:stretch/>
        </p:blipFill>
        <p:spPr>
          <a:xfrm>
            <a:off x="-45523" y="-25560"/>
            <a:ext cx="12259789" cy="688356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8321023-AA22-47FA-836F-8DF2E9400AA6}"/>
              </a:ext>
            </a:extLst>
          </p:cNvPr>
          <p:cNvSpPr txBox="1">
            <a:spLocks/>
          </p:cNvSpPr>
          <p:nvPr userDrawn="1"/>
        </p:nvSpPr>
        <p:spPr>
          <a:xfrm>
            <a:off x="839731" y="365126"/>
            <a:ext cx="105348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A7D85E-943C-4A8E-8E5C-E7C1D8FB2347}"/>
              </a:ext>
            </a:extLst>
          </p:cNvPr>
          <p:cNvSpPr txBox="1">
            <a:spLocks/>
          </p:cNvSpPr>
          <p:nvPr userDrawn="1"/>
        </p:nvSpPr>
        <p:spPr>
          <a:xfrm>
            <a:off x="839731" y="1825625"/>
            <a:ext cx="105348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Click to edit Master text styles</a:t>
            </a:r>
          </a:p>
          <a:p>
            <a:pPr lvl="1"/>
            <a:r>
              <a:rPr lang="en-US" sz="2400"/>
              <a:t>Second level</a:t>
            </a:r>
          </a:p>
          <a:p>
            <a:pPr lvl="2"/>
            <a:r>
              <a:rPr lang="en-US" sz="2000"/>
              <a:t>Third level</a:t>
            </a:r>
          </a:p>
          <a:p>
            <a:pPr lvl="3"/>
            <a:r>
              <a:rPr lang="en-US" sz="1800"/>
              <a:t>Fourth level</a:t>
            </a:r>
          </a:p>
          <a:p>
            <a:pPr lvl="4"/>
            <a:r>
              <a:rPr lang="en-US" sz="180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96A0212-55B6-4055-9BA1-BDFAC60A2EB3}"/>
              </a:ext>
            </a:extLst>
          </p:cNvPr>
          <p:cNvSpPr txBox="1">
            <a:spLocks/>
          </p:cNvSpPr>
          <p:nvPr userDrawn="1"/>
        </p:nvSpPr>
        <p:spPr>
          <a:xfrm>
            <a:off x="8626325" y="6356351"/>
            <a:ext cx="2748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3D9AF-ECE8-4FF9-ACCD-739575DB7BFA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D15F8A-45B8-4D0A-9F96-5DAFC24338EF}"/>
              </a:ext>
            </a:extLst>
          </p:cNvPr>
          <p:cNvSpPr/>
          <p:nvPr userDrawn="1"/>
        </p:nvSpPr>
        <p:spPr>
          <a:xfrm>
            <a:off x="10857682" y="-25559"/>
            <a:ext cx="1356584" cy="59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FF622D-978B-4CEA-BDEC-111371BFBA82}"/>
              </a:ext>
            </a:extLst>
          </p:cNvPr>
          <p:cNvSpPr/>
          <p:nvPr userDrawn="1"/>
        </p:nvSpPr>
        <p:spPr>
          <a:xfrm>
            <a:off x="-45523" y="569627"/>
            <a:ext cx="12259789" cy="560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73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7FB641-4917-455E-988B-6335E4C1E3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6083" y="39156"/>
            <a:ext cx="1073095" cy="5304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D3BA314-5D99-4541-9A45-EF5823909843}"/>
              </a:ext>
            </a:extLst>
          </p:cNvPr>
          <p:cNvSpPr/>
          <p:nvPr userDrawn="1"/>
        </p:nvSpPr>
        <p:spPr>
          <a:xfrm>
            <a:off x="-45523" y="6176963"/>
            <a:ext cx="1341665" cy="681036"/>
          </a:xfrm>
          <a:prstGeom prst="rect">
            <a:avLst/>
          </a:prstGeom>
          <a:solidFill>
            <a:srgbClr val="2B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20F79C-0B6D-46B6-94DB-F9CA84B364E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45613" y="6355663"/>
            <a:ext cx="2119872" cy="373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983ACE-AD32-4B1C-8A2A-1D51B33D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1" y="365126"/>
            <a:ext cx="10515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6D2B5-00CF-4A17-8FD4-B672F806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41" y="1825625"/>
            <a:ext cx="105157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C021D-0925-4041-A301-CC0480D80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24" y="6356351"/>
            <a:ext cx="4115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A4787-464C-4118-8BF3-B013FD0BF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421" y="6356351"/>
            <a:ext cx="2743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1BE5-3507-4C7E-B90E-9D2AAB1D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5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1176F-B56B-3B18-1307-8CE63475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0" y="1977390"/>
            <a:ext cx="5092439" cy="2903220"/>
          </a:xfrm>
        </p:spPr>
        <p:txBody>
          <a:bodyPr anchor="b">
            <a:normAutofit/>
          </a:bodyPr>
          <a:lstStyle/>
          <a:p>
            <a:r>
              <a:rPr lang="en-US" sz="2200" b="1" dirty="0"/>
              <a:t>Community Protection and Cholera</a:t>
            </a:r>
            <a:br>
              <a:rPr lang="en-US" sz="2200" b="1" dirty="0"/>
            </a:br>
            <a:r>
              <a:rPr lang="en-US" sz="2200" b="1" dirty="0"/>
              <a:t>Strategic Lessons and Future Directions</a:t>
            </a:r>
            <a:br>
              <a:rPr lang="en-US" sz="2200" b="1" dirty="0"/>
            </a:br>
            <a:r>
              <a:rPr lang="en-US" sz="1800" b="1" dirty="0"/>
              <a:t>WHO EPI Win Session</a:t>
            </a:r>
            <a:br>
              <a:rPr lang="en-US" sz="2200" b="1" dirty="0"/>
            </a:br>
            <a:br>
              <a:rPr lang="en-US" sz="2200" b="1" dirty="0"/>
            </a:br>
            <a:br>
              <a:rPr lang="en-US" sz="1500" b="1" dirty="0"/>
            </a:br>
            <a:br>
              <a:rPr lang="en-US" sz="1500" b="1" dirty="0"/>
            </a:br>
            <a:r>
              <a:rPr lang="en-US" sz="1500" b="1" dirty="0"/>
              <a:t>Dr. Nyuma Mbewe</a:t>
            </a:r>
            <a:br>
              <a:rPr lang="en-US" sz="1500" b="1" dirty="0"/>
            </a:br>
            <a:r>
              <a:rPr lang="en-US" sz="1500" b="1" dirty="0"/>
              <a:t>Emergency Preparedness and Response Technical Officer</a:t>
            </a:r>
            <a:br>
              <a:rPr lang="en-US" sz="1500" b="1" dirty="0"/>
            </a:br>
            <a:r>
              <a:rPr lang="en-US" sz="1500" b="1" dirty="0"/>
              <a:t>WHO Zambia Country Office</a:t>
            </a:r>
            <a:endParaRPr lang="en-GB" sz="15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3FA65E-A9ED-A4AC-BDB8-2B633A960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127" y="987426"/>
            <a:ext cx="5998308" cy="4873625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BAAA793-F365-392A-F70B-B421BA23ABCA}"/>
              </a:ext>
            </a:extLst>
          </p:cNvPr>
          <p:cNvSpPr txBox="1">
            <a:spLocks/>
          </p:cNvSpPr>
          <p:nvPr/>
        </p:nvSpPr>
        <p:spPr>
          <a:xfrm>
            <a:off x="-86099" y="5861051"/>
            <a:ext cx="3933058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kern="1200" dirty="0"/>
              <a:t>11</a:t>
            </a:r>
            <a:r>
              <a:rPr lang="en-US" sz="1600" b="1" kern="1200" baseline="30000" dirty="0"/>
              <a:t>th</a:t>
            </a:r>
            <a:r>
              <a:rPr lang="en-US" sz="1600" b="1" kern="1200" dirty="0"/>
              <a:t> December 2025</a:t>
            </a:r>
          </a:p>
        </p:txBody>
      </p:sp>
    </p:spTree>
    <p:extLst>
      <p:ext uri="{BB962C8B-B14F-4D97-AF65-F5344CB8AC3E}">
        <p14:creationId xmlns:p14="http://schemas.microsoft.com/office/powerpoint/2010/main" val="140799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DADBB-81AD-DA76-9D31-EEEE733BC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718B81-FE63-A710-BC55-E443D28C700C}"/>
              </a:ext>
            </a:extLst>
          </p:cNvPr>
          <p:cNvSpPr txBox="1">
            <a:spLocks/>
          </p:cNvSpPr>
          <p:nvPr/>
        </p:nvSpPr>
        <p:spPr>
          <a:xfrm>
            <a:off x="11113" y="0"/>
            <a:ext cx="10809514" cy="54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eorgia" panose="02040502050405020303" pitchFamily="18" charset="0"/>
              </a:rPr>
              <a:t>Lessons learnt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023C9-FA74-13BE-1E04-7109588962C5}"/>
              </a:ext>
            </a:extLst>
          </p:cNvPr>
          <p:cNvSpPr txBox="1"/>
          <p:nvPr/>
        </p:nvSpPr>
        <p:spPr>
          <a:xfrm>
            <a:off x="11114" y="644315"/>
            <a:ext cx="53798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</a:rPr>
              <a:t>Hyper-local risk communication led to </a:t>
            </a:r>
            <a:r>
              <a:rPr lang="en-US" sz="1600" dirty="0" err="1">
                <a:solidFill>
                  <a:prstClr val="black"/>
                </a:solidFill>
                <a:latin typeface="Georgia" panose="02040502050405020303" pitchFamily="18" charset="0"/>
              </a:rPr>
              <a:t>behaviour</a:t>
            </a: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</a:rPr>
              <a:t> change during peak transmission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</a:rPr>
              <a:t>Embedding WASH, Surveillance and case management into RCCE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Rapid detection and referral improved through proximity and community trust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Stronger coordination between district teams, CHWs and technical partners e</a:t>
            </a:r>
            <a:r>
              <a:rPr lang="en-US" sz="1600" dirty="0" err="1">
                <a:solidFill>
                  <a:prstClr val="black"/>
                </a:solidFill>
                <a:latin typeface="Georgia" panose="02040502050405020303" pitchFamily="18" charset="0"/>
              </a:rPr>
              <a:t>nabled</a:t>
            </a: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</a:rPr>
              <a:t> continuity even in highly mobile populations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A06AC-EC33-00A0-7D26-7568DC498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088" y="697265"/>
            <a:ext cx="4394447" cy="2474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BEE2A7-133E-324C-14EE-9ECAC1261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01" y="3276600"/>
            <a:ext cx="4054134" cy="3040601"/>
          </a:xfrm>
          <a:prstGeom prst="rect">
            <a:avLst/>
          </a:prstGeom>
        </p:spPr>
      </p:pic>
      <p:pic>
        <p:nvPicPr>
          <p:cNvPr id="8" name="Picture 7" descr="A group of people outside&#10;&#10;AI-generated content may be incorrect.">
            <a:extLst>
              <a:ext uri="{FF2B5EF4-FFF2-40B4-BE49-F238E27FC236}">
                <a16:creationId xmlns:a16="http://schemas.microsoft.com/office/drawing/2014/main" id="{5FDEDCFB-0CE5-6DB0-AC72-BC93F95CE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3608413"/>
            <a:ext cx="4538931" cy="25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5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A380-7E21-FDC4-896D-F93CF54A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62"/>
            <a:ext cx="10515719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Strategic takeaways from the community response: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82EEC-8F0D-23E1-3A41-7FC2B5CA9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849" y="1468177"/>
            <a:ext cx="4803431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Local leadership involvement directly influenced uptake of WASH interventions.</a:t>
            </a:r>
          </a:p>
          <a:p>
            <a:r>
              <a:rPr lang="en-US" dirty="0"/>
              <a:t>Community-based surveillance (CBS) is decisive in urban cholera contexts.</a:t>
            </a:r>
          </a:p>
          <a:p>
            <a:r>
              <a:rPr lang="en-US" dirty="0"/>
              <a:t>Integrated WASH–RCCE–surveillance teams helped break transmission faster.</a:t>
            </a:r>
          </a:p>
          <a:p>
            <a:r>
              <a:rPr lang="en-US" dirty="0"/>
              <a:t>Community action platforms compensate for infrastructure gaps in </a:t>
            </a:r>
            <a:r>
              <a:rPr lang="en-US" dirty="0" err="1"/>
              <a:t>PAMis</a:t>
            </a:r>
            <a:endParaRPr lang="en-US" dirty="0"/>
          </a:p>
          <a:p>
            <a:r>
              <a:rPr lang="en-US" dirty="0"/>
              <a:t>Community engagement is the anchor that connects case management, surveillance, WASH and resilience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7144E-1950-C102-5B91-1BA256D5F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4233"/>
            <a:ext cx="7067849" cy="42816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961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6ED9-8009-1E0B-3359-F40D0584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6" y="608689"/>
            <a:ext cx="10515719" cy="1325563"/>
          </a:xfrm>
        </p:spPr>
        <p:txBody>
          <a:bodyPr/>
          <a:lstStyle/>
          <a:p>
            <a:r>
              <a:rPr lang="en-US" sz="3600" b="1" dirty="0"/>
              <a:t>Linking to broader health security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48258-1F6A-1416-0CB5-7ADC602A3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42705"/>
            <a:ext cx="12283087" cy="452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Zambia updated STAR 2025, and NAPHS, and community protection being prioritized with training planned for CBVs</a:t>
            </a:r>
            <a:endParaRPr lang="en-GB" sz="2000" dirty="0"/>
          </a:p>
        </p:txBody>
      </p:sp>
      <p:pic>
        <p:nvPicPr>
          <p:cNvPr id="5" name="Google Shape;319;p17">
            <a:extLst>
              <a:ext uri="{FF2B5EF4-FFF2-40B4-BE49-F238E27FC236}">
                <a16:creationId xmlns:a16="http://schemas.microsoft.com/office/drawing/2014/main" id="{46EF36A4-2BE5-1035-0E3A-67297BD09F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3301" b="19418"/>
          <a:stretch/>
        </p:blipFill>
        <p:spPr>
          <a:xfrm>
            <a:off x="942482" y="1934252"/>
            <a:ext cx="11025074" cy="3121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81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47AC-D0B1-C513-5BE0-75403422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5" y="365126"/>
            <a:ext cx="11212346" cy="1325563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Structural Challenges Still Affecting Community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41958-3EC3-728F-F82B-D1550C6B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42" y="1825625"/>
            <a:ext cx="518152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Mobility and overcrowding in hotspot peri-urban zones.</a:t>
            </a:r>
          </a:p>
          <a:p>
            <a:r>
              <a:rPr lang="en-US" sz="2200" dirty="0"/>
              <a:t>Inconsistent WASH infrastructure and slow waste management improvements.</a:t>
            </a:r>
          </a:p>
          <a:p>
            <a:r>
              <a:rPr lang="en-US" sz="2200" dirty="0"/>
              <a:t>Volunteer fatigue and high turnover within community networks.</a:t>
            </a:r>
          </a:p>
          <a:p>
            <a:r>
              <a:rPr lang="en-US" sz="2200" dirty="0"/>
              <a:t>Limited predictable financing to sustain community-level cholera work.</a:t>
            </a:r>
          </a:p>
          <a:p>
            <a:r>
              <a:rPr lang="en-US" sz="2200" dirty="0"/>
              <a:t>Climate-driven shifts increasing exposure in already vulnerable communities.</a:t>
            </a:r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0D806-80BF-E556-A474-E172F21862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73" r="25871" b="23207"/>
          <a:stretch/>
        </p:blipFill>
        <p:spPr>
          <a:xfrm>
            <a:off x="6172340" y="1825625"/>
            <a:ext cx="5181520" cy="3341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14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health care system&#10;&#10;Description automatically generated with medium confidence">
            <a:extLst>
              <a:ext uri="{FF2B5EF4-FFF2-40B4-BE49-F238E27FC236}">
                <a16:creationId xmlns:a16="http://schemas.microsoft.com/office/drawing/2014/main" id="{68D2256E-8C20-3E0F-21F6-87055BCAC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3" y="1735974"/>
            <a:ext cx="3816251" cy="383624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3999B0-1C2B-B0EC-7E24-23EC76AF174B}"/>
              </a:ext>
            </a:extLst>
          </p:cNvPr>
          <p:cNvSpPr txBox="1">
            <a:spLocks/>
          </p:cNvSpPr>
          <p:nvPr/>
        </p:nvSpPr>
        <p:spPr>
          <a:xfrm>
            <a:off x="161066" y="608689"/>
            <a:ext cx="10515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Path forward and Priorities for 2026 and beyond</a:t>
            </a:r>
            <a:endParaRPr lang="en-GB" sz="3600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01990C-95BD-C43F-605E-3C0272300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339" y="1825625"/>
            <a:ext cx="5758403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Institutionalize CBS and community protection units in all hotspot districts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 integrated community WASH–RCCE teams ahead of rainy seasons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Strengthen district–community digital referral and alert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 community EPR interventions with broader climate and urban health </a:t>
            </a:r>
            <a:r>
              <a:rPr lang="en-US" dirty="0" err="1"/>
              <a:t>programmes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Maintain annual simulation exercises and cross-sector preparedness reviews</a:t>
            </a:r>
          </a:p>
        </p:txBody>
      </p:sp>
    </p:spTree>
    <p:extLst>
      <p:ext uri="{BB962C8B-B14F-4D97-AF65-F5344CB8AC3E}">
        <p14:creationId xmlns:p14="http://schemas.microsoft.com/office/powerpoint/2010/main" val="385665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ADF6CD-F69A-3C97-1FA9-0AE18F2B3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742123"/>
            <a:ext cx="4643120" cy="2387600"/>
          </a:xfrm>
        </p:spPr>
        <p:txBody>
          <a:bodyPr/>
          <a:lstStyle/>
          <a:p>
            <a:r>
              <a:rPr lang="en-US" b="1" dirty="0">
                <a:solidFill>
                  <a:srgbClr val="0F95CB"/>
                </a:solidFill>
              </a:rPr>
              <a:t>Thank You</a:t>
            </a:r>
            <a:endParaRPr lang="en-GB" b="1" dirty="0">
              <a:solidFill>
                <a:srgbClr val="0F95CB"/>
              </a:solidFill>
            </a:endParaRPr>
          </a:p>
        </p:txBody>
      </p:sp>
      <p:pic>
        <p:nvPicPr>
          <p:cNvPr id="13" name="Picture 2" descr="World Health Organization Zambia">
            <a:extLst>
              <a:ext uri="{FF2B5EF4-FFF2-40B4-BE49-F238E27FC236}">
                <a16:creationId xmlns:a16="http://schemas.microsoft.com/office/drawing/2014/main" id="{4C0D989F-D699-DC6F-CE76-5011F76F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2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8f6cabcb63619f8d8e4ee0f842025c92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df3a975df5b56474e8ccbb44a88dc77b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C6F67A-A3CD-41C4-8062-AF47BB72C042}"/>
</file>

<file path=customXml/itemProps2.xml><?xml version="1.0" encoding="utf-8"?>
<ds:datastoreItem xmlns:ds="http://schemas.openxmlformats.org/officeDocument/2006/customXml" ds:itemID="{FC0DFBDB-B31C-4C21-8F8A-D0C5AE561846}"/>
</file>

<file path=customXml/itemProps3.xml><?xml version="1.0" encoding="utf-8"?>
<ds:datastoreItem xmlns:ds="http://schemas.openxmlformats.org/officeDocument/2006/customXml" ds:itemID="{B6D27552-17BF-49D9-A4EE-C297255356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5057</TotalTime>
  <Words>291</Words>
  <Application>Microsoft Office PowerPoint</Application>
  <PresentationFormat>Widescreen</PresentationFormat>
  <Paragraphs>31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Calibri</vt:lpstr>
      <vt:lpstr>Calibri Light</vt:lpstr>
      <vt:lpstr>Georgia</vt:lpstr>
      <vt:lpstr>Office Theme</vt:lpstr>
      <vt:lpstr>Custom Design</vt:lpstr>
      <vt:lpstr>Community Protection and Cholera Strategic Lessons and Future Directions WHO EPI Win Session    Dr. Nyuma Mbewe Emergency Preparedness and Response Technical Officer WHO Zambia Country Office</vt:lpstr>
      <vt:lpstr>PowerPoint Presentation</vt:lpstr>
      <vt:lpstr>Strategic takeaways from the community response: </vt:lpstr>
      <vt:lpstr>Linking to broader health security</vt:lpstr>
      <vt:lpstr>Structural Challenges Still Affecting Community Resilience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 cluster Updates   2025 Key Achievements</dc:title>
  <dc:creator>GEBREGIORGIS, Azmach</dc:creator>
  <cp:lastModifiedBy>MBEWE, Nyuma</cp:lastModifiedBy>
  <cp:revision>21</cp:revision>
  <dcterms:created xsi:type="dcterms:W3CDTF">2025-08-15T07:21:12Z</dcterms:created>
  <dcterms:modified xsi:type="dcterms:W3CDTF">2025-12-11T09:54:19Z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0x010100C4389C59ADE53C49B45E3B489436BC07</vt:lpwstr>
  </property>
</Properties>
</file>