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5"/>
  </p:notesMasterIdLst>
  <p:sldIdLst>
    <p:sldId id="299" r:id="rId5"/>
    <p:sldId id="272" r:id="rId6"/>
    <p:sldId id="265" r:id="rId7"/>
    <p:sldId id="332" r:id="rId8"/>
    <p:sldId id="334" r:id="rId9"/>
    <p:sldId id="333" r:id="rId10"/>
    <p:sldId id="266" r:id="rId11"/>
    <p:sldId id="335" r:id="rId12"/>
    <p:sldId id="336" r:id="rId13"/>
    <p:sldId id="331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C59D2-5B38-3167-DF06-E463624E66DE}" name="Piotr Źrołka" initials="PŹ" userId="S::piotr@kinaole.onmicrosoft.com::5d4a00a2-d2cd-4e85-bca7-7f41ce0fb8f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EFF9"/>
    <a:srgbClr val="00205C"/>
    <a:srgbClr val="79B5E3"/>
    <a:srgbClr val="F16829"/>
    <a:srgbClr val="C9DDF3"/>
    <a:srgbClr val="009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BFF9C3-F2C0-631F-563B-32EA52EB59AD}" v="74" dt="2025-10-13T17:20:51.0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94653"/>
  </p:normalViewPr>
  <p:slideViewPr>
    <p:cSldViewPr snapToGrid="0">
      <p:cViewPr>
        <p:scale>
          <a:sx n="91" d="100"/>
          <a:sy n="91" d="100"/>
        </p:scale>
        <p:origin x="79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5686-C135-714D-ADAE-A031C4BC0204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5B747-18E9-E746-A276-B387773C2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71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xtranet.who.int/dataformv6/index.php/723136?lang=en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31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 tooltip="https://extranet.who.int/dataformv6/index.php/723136?lang=en"/>
              </a:rPr>
              <a:t>https://extranet.who.int/dataformv6/index.php/723136?lang=en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1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https://rise.articulate.com/share/WfispZElq27fQhfyU-gHqbbRBYQgM143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https://survey123.arcgis.com/share/b226a133a99a48a0b909624e2ee307b6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74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https://rise.articulate.com/share/WfispZElq27fQhfyU-gHqbbRBYQgM143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8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https://rise.articulate.com/share/WfispZElq27fQhfyU-gHqbbRBYQgM143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6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https://forms.office.com/e/3p8WJHuDUR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62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5B747-18E9-E746-A276-B387773C2AC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C6BBDF4-255F-DE1B-9706-7A7A930734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4E82C0-6E0F-00EB-4712-502CE30A1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48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9005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946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9F263B6D-8996-474F-BAA8-575C05E666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05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DDEFF9">
              <a:alpha val="80000"/>
            </a:srgbClr>
          </a:solidFill>
        </p:spPr>
        <p:txBody>
          <a:bodyPr wrap="square"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C31A47E6-021F-C944-BAE1-D55D61F608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16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ld Health Organization logo ">
            <a:extLst>
              <a:ext uri="{FF2B5EF4-FFF2-40B4-BE49-F238E27FC236}">
                <a16:creationId xmlns:a16="http://schemas.microsoft.com/office/drawing/2014/main" id="{D8591945-98AC-6ECD-0960-38810276F9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3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0C9FB247-3197-0943-93E9-189420DEBD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05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ld Health Organization logo ">
            <a:extLst>
              <a:ext uri="{FF2B5EF4-FFF2-40B4-BE49-F238E27FC236}">
                <a16:creationId xmlns:a16="http://schemas.microsoft.com/office/drawing/2014/main" id="{69980E6F-8A3C-16B6-F34B-10A38190A9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4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85801"/>
            <a:ext cx="6982691" cy="166947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AD15AB5-9F8B-CF48-0A1A-FEDEE943A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DCEB4C6A-ABE1-CC43-80D7-96BB3E6B0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7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39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World Health Organization logo ">
            <a:extLst>
              <a:ext uri="{FF2B5EF4-FFF2-40B4-BE49-F238E27FC236}">
                <a16:creationId xmlns:a16="http://schemas.microsoft.com/office/drawing/2014/main" id="{652B58DC-A02B-F0B1-89A3-2012646CE3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25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45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34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1661993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with pattern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AD99E1C-D74E-374D-8800-FB673CA41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0" y="63736"/>
            <a:ext cx="12192000" cy="6730528"/>
          </a:xfrm>
          <a:prstGeom prst="rect">
            <a:avLst/>
          </a:prstGeom>
          <a:solidFill>
            <a:srgbClr val="00208A">
              <a:alpha val="0"/>
            </a:srgbClr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706F60-D920-20AC-2ECD-53232044E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50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49299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sp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161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ection Header_phot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CD3ED49-EBD8-B24A-AA9F-F66408900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4238786" cy="2743200"/>
          </a:xfrm>
          <a:solidFill>
            <a:srgbClr val="C9DDF3">
              <a:alpha val="80000"/>
            </a:srgbClr>
          </a:solidFill>
        </p:spPr>
        <p:txBody>
          <a:bodyPr lIns="144000" anchor="t" anchorCtr="0">
            <a:normAutofit/>
          </a:bodyPr>
          <a:lstStyle>
            <a:lvl1pPr>
              <a:defRPr sz="60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5FCFE85-65AF-3D40-9C08-454356D6DD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58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846372"/>
            <a:ext cx="9700351" cy="2743200"/>
          </a:xfrm>
        </p:spPr>
        <p:txBody>
          <a:bodyPr anchor="t" anchorCtr="0">
            <a:normAutofit/>
          </a:bodyPr>
          <a:lstStyle>
            <a:lvl1pPr marL="228600" indent="-228600">
              <a:defRPr sz="40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734772"/>
            <a:ext cx="9700351" cy="760413"/>
          </a:xfr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091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9590"/>
            <a:ext cx="9700351" cy="219810"/>
          </a:xfrm>
        </p:spPr>
        <p:txBody>
          <a:bodyPr anchor="t" anchorCtr="0">
            <a:normAutofit/>
          </a:bodyPr>
          <a:lstStyle>
            <a:lvl1pPr marL="0" inden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74800"/>
            <a:ext cx="9700351" cy="3920385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9ADE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1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ext 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20877-C6F5-D948-A95F-D08C52CB35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4229051"/>
            <a:ext cx="7020558" cy="760413"/>
          </a:xfrm>
        </p:spPr>
        <p:txBody>
          <a:bodyPr/>
          <a:lstStyle>
            <a:lvl1pPr marL="0" indent="0">
              <a:buNone/>
              <a:defRPr b="1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1ECEC661-474A-1A4C-9F57-9C28C3FE5F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5" y="6000906"/>
            <a:ext cx="1828792" cy="556811"/>
          </a:xfrm>
          <a:prstGeom prst="rect">
            <a:avLst/>
          </a:prstGeom>
        </p:spPr>
      </p:pic>
      <p:sp>
        <p:nvSpPr>
          <p:cNvPr id="9" name="Picture Placeholder 11">
            <a:extLst>
              <a:ext uri="{FF2B5EF4-FFF2-40B4-BE49-F238E27FC236}">
                <a16:creationId xmlns:a16="http://schemas.microsoft.com/office/drawing/2014/main" id="{9DD4EE67-57B6-3E41-9A9B-D3C3BD8E5C0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60800" y="1551943"/>
            <a:ext cx="3973999" cy="347724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DA67AD6-D8C7-B74A-B8D9-C0B4BE696ED5}"/>
              </a:ext>
            </a:extLst>
          </p:cNvPr>
          <p:cNvSpPr txBox="1">
            <a:spLocks/>
          </p:cNvSpPr>
          <p:nvPr userDrawn="1"/>
        </p:nvSpPr>
        <p:spPr>
          <a:xfrm>
            <a:off x="457201" y="1139590"/>
            <a:ext cx="7305040" cy="21981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0" i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00205C"/>
                </a:solidFill>
              </a:rPr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4CB5F0B-02BD-614A-851C-63011963EC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1" y="1574801"/>
            <a:ext cx="7020559" cy="2654250"/>
          </a:xfrm>
        </p:spPr>
        <p:txBody>
          <a:bodyPr>
            <a:normAutofit/>
          </a:bodyPr>
          <a:lstStyle>
            <a:lvl1pPr marL="0" indent="0">
              <a:spcBef>
                <a:spcPts val="1800"/>
              </a:spcBef>
              <a:buNone/>
              <a:defRPr sz="4000" b="0" i="0">
                <a:solidFill>
                  <a:srgbClr val="00205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01071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27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408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563877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E3EDB005-A3A8-244D-9176-D7DF06EAD0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E6E48B-14B1-A34F-BE35-F35F8B6054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1">
            <a:extLst>
              <a:ext uri="{FF2B5EF4-FFF2-40B4-BE49-F238E27FC236}">
                <a16:creationId xmlns:a16="http://schemas.microsoft.com/office/drawing/2014/main" id="{8F898B1A-280F-FE45-8D41-1CB270410E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6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30F77ACD-9F22-9B44-AE97-B98CCD01BE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77200" y="1600200"/>
            <a:ext cx="3657600" cy="3200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24E5827-DC51-2E44-A3BF-A892FE8FADC9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26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BFF5458C-BD2E-A546-9365-90B8F7ADAED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077199" y="4979393"/>
            <a:ext cx="3657600" cy="882921"/>
          </a:xfrm>
        </p:spPr>
        <p:txBody>
          <a:bodyPr>
            <a:normAutofit/>
          </a:bodyPr>
          <a:lstStyle>
            <a:lvl1pPr marL="0" indent="0">
              <a:buNone/>
              <a:defRPr sz="1200" b="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1128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7467600" cy="38842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A92FD39-3BDA-A44D-BDE3-A5569FD6A0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7200" y="1828801"/>
            <a:ext cx="3657600" cy="4343400"/>
          </a:xfrm>
          <a:solidFill>
            <a:srgbClr val="DDEFF9"/>
          </a:solidFill>
        </p:spPr>
        <p:txBody>
          <a:bodyPr lIns="182880" tIns="182880" rIns="182880" bIns="182880">
            <a:normAutofit/>
          </a:bodyPr>
          <a:lstStyle>
            <a:lvl1pPr marL="0" indent="0">
              <a:buNone/>
              <a:defRPr sz="2000">
                <a:solidFill>
                  <a:srgbClr val="00205C"/>
                </a:solidFill>
              </a:defRPr>
            </a:lvl1pPr>
            <a:lvl2pPr marL="457200" indent="0">
              <a:buNone/>
              <a:defRPr sz="2000">
                <a:solidFill>
                  <a:srgbClr val="00205C"/>
                </a:solidFill>
              </a:defRPr>
            </a:lvl2pPr>
            <a:lvl3pPr marL="914400" indent="0">
              <a:buNone/>
              <a:defRPr sz="2000">
                <a:solidFill>
                  <a:srgbClr val="00205C"/>
                </a:solidFill>
              </a:defRPr>
            </a:lvl3pPr>
            <a:lvl4pPr marL="1371600" indent="0">
              <a:buNone/>
              <a:defRPr sz="2000">
                <a:solidFill>
                  <a:srgbClr val="00205C"/>
                </a:solidFill>
              </a:defRPr>
            </a:lvl4pPr>
            <a:lvl5pPr marL="1828800" indent="0">
              <a:buNone/>
              <a:defRPr sz="2000">
                <a:solidFill>
                  <a:srgbClr val="00205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0D77C92E-FD76-CA4F-9DDF-75EE90F0F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50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981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116F-33D4-214F-8363-39814075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B01D-7345-234E-A3DA-20878B80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F8493-D439-A54B-B38D-F16C729EB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D24C2A-6EDC-0343-99A8-1F88C30FE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3B07DB3F-88D4-4949-9C4B-3D78CB2090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30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navy + blue log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9A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9CC8919-662B-B3FF-7C3F-B7449EFD52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59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4572000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572000" cy="3884295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404128"/>
            <a:ext cx="5154592" cy="320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BBF25AF-1AFC-F84B-8963-B94D2AEA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B0D277E7-B8AB-6149-A9B0-222EC5A514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9937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88FECC-C832-1C43-B845-8E730059B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orld Health Organization logo ">
            <a:extLst>
              <a:ext uri="{FF2B5EF4-FFF2-40B4-BE49-F238E27FC236}">
                <a16:creationId xmlns:a16="http://schemas.microsoft.com/office/drawing/2014/main" id="{D6B883BC-ECF6-C547-8C20-CE0694CA2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512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wo columns long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5486399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1828800"/>
            <a:ext cx="5494112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1"/>
            <a:ext cx="5486398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3" y="2517751"/>
            <a:ext cx="5486400" cy="31921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orld Health Organization logo ">
            <a:extLst>
              <a:ext uri="{FF2B5EF4-FFF2-40B4-BE49-F238E27FC236}">
                <a16:creationId xmlns:a16="http://schemas.microsoft.com/office/drawing/2014/main" id="{900D91A6-1DEF-C742-BB2B-4F0CE8BD17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4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World Health Organization logo ">
            <a:extLst>
              <a:ext uri="{FF2B5EF4-FFF2-40B4-BE49-F238E27FC236}">
                <a16:creationId xmlns:a16="http://schemas.microsoft.com/office/drawing/2014/main" id="{E1CFAF92-E612-AE40-ABFE-2A513B425F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6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Three columns_l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07F70BE-CB24-3442-8592-A6FFA4981F1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903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749FC0E-0F2F-094B-8C94-48717D7C34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6903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2D1EB86-22C0-554C-8156-5D3F5DE4713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069856" y="2517750"/>
            <a:ext cx="3657598" cy="31940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C67BFE9-FA82-8A47-87CA-56246F893F1E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069856" y="1828800"/>
            <a:ext cx="3657600" cy="55083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rgbClr val="00205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World Health Organization logo ">
            <a:extLst>
              <a:ext uri="{FF2B5EF4-FFF2-40B4-BE49-F238E27FC236}">
                <a16:creationId xmlns:a16="http://schemas.microsoft.com/office/drawing/2014/main" id="{B61AF795-8C85-814F-914D-9EBE0519A1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99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wo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331F6-1DFC-6D42-A5DB-377B0A13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5486399" cy="1004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AE99C-0336-6345-BC88-F8EEF8EE1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4071396"/>
            <a:ext cx="5486400" cy="16893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043BC3-F104-1B49-9F4F-1315C3526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5352" y="4050792"/>
            <a:ext cx="5486400" cy="17058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C3B43-C9D7-D149-A035-216CDF58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11A4368-A5DE-FB44-8CFA-D7BBE509E18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57200" y="2998280"/>
            <a:ext cx="5486399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C429D4F-74BB-004B-AEC1-783776700C3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48404" y="2998280"/>
            <a:ext cx="5494112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8DB0DA-065A-3D4A-881B-8C3F59254ACF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World Health Organization logo ">
            <a:extLst>
              <a:ext uri="{FF2B5EF4-FFF2-40B4-BE49-F238E27FC236}">
                <a16:creationId xmlns:a16="http://schemas.microsoft.com/office/drawing/2014/main" id="{A3318E81-63F9-2444-AF93-3EF243AFF1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93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 Thre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38C7-E24F-E84A-8A79-2D89619A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638800" cy="11345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E4183-96D7-744D-8DFD-4B5CF171B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4051583"/>
            <a:ext cx="3657600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1CDE4-68A4-444E-A1DB-6DB20F3DB1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76222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F68175-0DD6-164B-8823-0BB395D92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81021D4-D0CA-9643-B255-9450B2B4003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1767" y="4051583"/>
            <a:ext cx="3648578" cy="16605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78C0A84-F996-E447-B5A6-E7580AB0159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267200" y="3388291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3D59E60-2BBC-8D47-BE05-D1C3EE75C4F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5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B6BFF59-A5AB-774C-ABAB-C052FE11D8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077200" y="3408116"/>
            <a:ext cx="3657600" cy="527289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rgbClr val="009AD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World Health Organization logo ">
            <a:extLst>
              <a:ext uri="{FF2B5EF4-FFF2-40B4-BE49-F238E27FC236}">
                <a16:creationId xmlns:a16="http://schemas.microsoft.com/office/drawing/2014/main" id="{60CC6A7D-F186-344A-AFAE-1F4FB8A6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4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8E279F-2BBA-1D44-B270-AA9874F04DB2}"/>
              </a:ext>
            </a:extLst>
          </p:cNvPr>
          <p:cNvSpPr/>
          <p:nvPr userDrawn="1"/>
        </p:nvSpPr>
        <p:spPr>
          <a:xfrm>
            <a:off x="4259484" y="0"/>
            <a:ext cx="7932516" cy="6858000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85297-9C41-6C4E-8A84-CACB42015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435" y="685800"/>
            <a:ext cx="3335388" cy="839788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07C06-6CF8-2F41-BC67-54F13BB0A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0C6F6-8639-BE4B-BAD3-FFDBE2781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1"/>
            <a:ext cx="3335388" cy="395223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F08247-7496-3348-B3C4-9BDDB676B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E8B88C-5FF6-8C4C-B269-E15964BDC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8623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World Health Organization logo ">
            <a:extLst>
              <a:ext uri="{FF2B5EF4-FFF2-40B4-BE49-F238E27FC236}">
                <a16:creationId xmlns:a16="http://schemas.microsoft.com/office/drawing/2014/main" id="{895724E3-FDE3-2149-BB91-FE058CAA9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981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10153-3787-EA4E-BC67-F986AEE886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67200" y="0"/>
            <a:ext cx="7924800" cy="68580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285750" indent="-285750">
              <a:spcBef>
                <a:spcPts val="16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42992776-3670-F24B-B4C8-03460D5C00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71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47DDD-7B22-4B4B-AF9B-229B49A9A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 anchor="t" anchorCtr="0">
            <a:normAutofit/>
          </a:bodyPr>
          <a:lstStyle>
            <a:lvl1pPr>
              <a:defRPr sz="24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C8B99-BBF3-CC4A-B7FE-B15092480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51B503-85CA-F24C-915F-EDB0C031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472D18-BE55-9E45-89BD-2847F7014D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333756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World Health Organization logo ">
            <a:extLst>
              <a:ext uri="{FF2B5EF4-FFF2-40B4-BE49-F238E27FC236}">
                <a16:creationId xmlns:a16="http://schemas.microsoft.com/office/drawing/2014/main" id="{1484C8C0-9FE5-7B48-A8C7-062291516A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4" y="6000906"/>
            <a:ext cx="1828795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602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light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C07BE4-5AF9-FF47-B682-ABA70C1652CA}"/>
              </a:ext>
            </a:extLst>
          </p:cNvPr>
          <p:cNvSpPr/>
          <p:nvPr userDrawn="1"/>
        </p:nvSpPr>
        <p:spPr>
          <a:xfrm>
            <a:off x="0" y="0"/>
            <a:ext cx="12192000" cy="5347504"/>
          </a:xfrm>
          <a:prstGeom prst="rect">
            <a:avLst/>
          </a:prstGeom>
          <a:solidFill>
            <a:srgbClr val="DD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85419"/>
            <a:ext cx="5638800" cy="2387600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200400"/>
            <a:ext cx="5638800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205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World Health Organization logo ">
            <a:extLst>
              <a:ext uri="{FF2B5EF4-FFF2-40B4-BE49-F238E27FC236}">
                <a16:creationId xmlns:a16="http://schemas.microsoft.com/office/drawing/2014/main" id="{807A3732-E7A9-B344-8DAE-D56547DA56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093C36-97F6-C926-9CB5-87B624BAF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29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_navy background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1483D-923E-144D-9141-59E56DC79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828800"/>
            <a:ext cx="5638800" cy="1325499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9D2BC0-3B2B-2444-BFD2-05B470211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429000"/>
            <a:ext cx="56388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CB99A3-E1BC-0B46-9A11-79A3F59F9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522893C7-C83B-014A-8B5D-560C13D798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1" y="5852984"/>
            <a:ext cx="2314640" cy="7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26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+blue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World Health Organization logo ">
            <a:extLst>
              <a:ext uri="{FF2B5EF4-FFF2-40B4-BE49-F238E27FC236}">
                <a16:creationId xmlns:a16="http://schemas.microsoft.com/office/drawing/2014/main" id="{41AFBD7E-873F-FC49-A840-08A744808D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2" y="5852984"/>
            <a:ext cx="2314637" cy="70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2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navy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DF07AB91-D215-9B41-9808-46FFB4D275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44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ection Header_navy with bullets">
    <p:bg>
      <p:bgPr>
        <a:solidFill>
          <a:srgbClr val="0020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2964F-381C-7B4D-833B-E524C7882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799"/>
            <a:ext cx="5638800" cy="3075869"/>
          </a:xfrm>
        </p:spPr>
        <p:txBody>
          <a:bodyPr>
            <a:normAutofit/>
          </a:bodyPr>
          <a:lstStyle>
            <a:lvl1pPr>
              <a:defRPr sz="4200">
                <a:solidFill>
                  <a:srgbClr val="009AD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1B538-2004-A148-91A7-DDAD8DCB0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7084" y="685800"/>
            <a:ext cx="3817716" cy="546099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B427A-B671-5046-997C-FBCC440F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F5830-4E1F-5A49-AE5A-AC956905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86040-0D3B-0A43-AF9D-DF0628A080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1A501AEF-ABA1-5B46-9DF6-FA16A49F32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6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8D1B0992-9F08-4D46-9772-C6DCA591D5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912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light blue+image">
    <p:bg>
      <p:bgPr>
        <a:solidFill>
          <a:srgbClr val="DDEF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EC86-78C9-4D4A-AF51-6E9B47179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1"/>
            <a:ext cx="5638800" cy="2743200"/>
          </a:xfrm>
        </p:spPr>
        <p:txBody>
          <a:bodyPr anchor="t" anchorCtr="0">
            <a:normAutofit/>
          </a:bodyPr>
          <a:lstStyle>
            <a:lvl1pPr>
              <a:defRPr sz="4200">
                <a:solidFill>
                  <a:srgbClr val="00205C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7851D9-B58C-E14B-8E26-15AD7279E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5BC04-F0CE-8849-A980-148AB3F0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5C"/>
                </a:solidFill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44C24D-3004-F049-AA07-7BC498D28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57200" y="457200"/>
            <a:ext cx="11277600" cy="0"/>
          </a:xfrm>
          <a:prstGeom prst="line">
            <a:avLst/>
          </a:prstGeom>
          <a:ln w="19050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58AE12E-C068-CD44-A709-794E11A2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9499" y="-51762"/>
            <a:ext cx="11102500" cy="6909762"/>
          </a:xfrm>
          <a:prstGeom prst="rect">
            <a:avLst/>
          </a:prstGeom>
        </p:spPr>
      </p:pic>
      <p:pic>
        <p:nvPicPr>
          <p:cNvPr id="9" name="Picture 8" descr="World Health Organization logo ">
            <a:extLst>
              <a:ext uri="{FF2B5EF4-FFF2-40B4-BE49-F238E27FC236}">
                <a16:creationId xmlns:a16="http://schemas.microsoft.com/office/drawing/2014/main" id="{185721B3-1393-424A-8F5B-131AC86253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3" y="6000906"/>
            <a:ext cx="1828798" cy="5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1342D1-2D03-6345-A214-DB5C9B4F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11277600" cy="100488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F734F-57A1-F647-8BF4-103A6F49A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465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1056B-352D-9345-9A93-0EC73276E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4764" y="6397384"/>
            <a:ext cx="380035" cy="32067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14BF2E0-EE3B-6A4E-9FB9-82DE86E1F02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FCB857-0D21-D10D-9A97-7D80B6C37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172" y="6397384"/>
            <a:ext cx="5154592" cy="32409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7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49" r:id="rId4"/>
    <p:sldLayoutId id="2147483658" r:id="rId5"/>
    <p:sldLayoutId id="2147483667" r:id="rId6"/>
    <p:sldLayoutId id="2147483660" r:id="rId7"/>
    <p:sldLayoutId id="2147483662" r:id="rId8"/>
    <p:sldLayoutId id="2147483673" r:id="rId9"/>
    <p:sldLayoutId id="2147483669" r:id="rId10"/>
    <p:sldLayoutId id="2147483670" r:id="rId11"/>
    <p:sldLayoutId id="2147483671" r:id="rId12"/>
    <p:sldLayoutId id="2147483678" r:id="rId13"/>
    <p:sldLayoutId id="2147483681" r:id="rId14"/>
    <p:sldLayoutId id="2147483687" r:id="rId15"/>
    <p:sldLayoutId id="2147483688" r:id="rId16"/>
    <p:sldLayoutId id="2147483680" r:id="rId17"/>
    <p:sldLayoutId id="2147483679" r:id="rId18"/>
    <p:sldLayoutId id="2147483689" r:id="rId19"/>
    <p:sldLayoutId id="2147483694" r:id="rId20"/>
    <p:sldLayoutId id="2147483695" r:id="rId21"/>
    <p:sldLayoutId id="2147483677" r:id="rId22"/>
    <p:sldLayoutId id="2147483692" r:id="rId23"/>
    <p:sldLayoutId id="2147483693" r:id="rId24"/>
    <p:sldLayoutId id="2147483650" r:id="rId25"/>
    <p:sldLayoutId id="2147483690" r:id="rId26"/>
    <p:sldLayoutId id="2147483676" r:id="rId27"/>
    <p:sldLayoutId id="2147483654" r:id="rId28"/>
    <p:sldLayoutId id="2147483691" r:id="rId29"/>
    <p:sldLayoutId id="2147483666" r:id="rId30"/>
    <p:sldLayoutId id="2147483674" r:id="rId31"/>
    <p:sldLayoutId id="2147483683" r:id="rId32"/>
    <p:sldLayoutId id="2147483675" r:id="rId33"/>
    <p:sldLayoutId id="2147483684" r:id="rId34"/>
    <p:sldLayoutId id="2147483652" r:id="rId35"/>
    <p:sldLayoutId id="2147483653" r:id="rId36"/>
    <p:sldLayoutId id="2147483656" r:id="rId37"/>
    <p:sldLayoutId id="2147483657" r:id="rId38"/>
    <p:sldLayoutId id="2147483685" r:id="rId39"/>
    <p:sldLayoutId id="2147483686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88">
          <p15:clr>
            <a:srgbClr val="F26B43"/>
          </p15:clr>
        </p15:guide>
        <p15:guide id="4" orient="horz" pos="288">
          <p15:clr>
            <a:srgbClr val="F26B43"/>
          </p15:clr>
        </p15:guide>
        <p15:guide id="5" pos="7392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8" orient="horz" pos="432">
          <p15:clr>
            <a:srgbClr val="F26B43"/>
          </p15:clr>
        </p15:guide>
        <p15:guide id="9" pos="2592">
          <p15:clr>
            <a:srgbClr val="F26B43"/>
          </p15:clr>
        </p15:guide>
        <p15:guide id="10" pos="2688">
          <p15:clr>
            <a:srgbClr val="F26B43"/>
          </p15:clr>
        </p15:guide>
        <p15:guide id="11" pos="4992">
          <p15:clr>
            <a:srgbClr val="F26B43"/>
          </p15:clr>
        </p15:guide>
        <p15:guide id="12" pos="5088">
          <p15:clr>
            <a:srgbClr val="F26B43"/>
          </p15:clr>
        </p15:guide>
        <p15:guide id="13" orient="horz" pos="11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5" Type="http://schemas.openxmlformats.org/officeDocument/2006/relationships/hyperlink" Target="mailto:radyshg@who.int" TargetMode="External"/><Relationship Id="rId4" Type="http://schemas.openxmlformats.org/officeDocument/2006/relationships/hyperlink" Target="mailto:claxtonn@who.int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3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5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9.xml"/><Relationship Id="rId6" Type="http://schemas.openxmlformats.org/officeDocument/2006/relationships/image" Target="../media/image33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1935B-BFAF-A149-9CC6-0144782A91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RCCE-IM Tools:</a:t>
            </a:r>
            <a:br>
              <a:rPr lang="en-GB" dirty="0"/>
            </a:br>
            <a:r>
              <a:rPr lang="en-GB" dirty="0"/>
              <a:t>- Assessing capacity</a:t>
            </a:r>
            <a:br>
              <a:rPr lang="en-GB" dirty="0"/>
            </a:br>
            <a:r>
              <a:rPr lang="en-GB" dirty="0"/>
              <a:t>- Creating a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D35A70-B505-6E47-94EF-8F871A1359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3688" y="3894543"/>
            <a:ext cx="5638800" cy="1655762"/>
          </a:xfrm>
        </p:spPr>
        <p:txBody>
          <a:bodyPr/>
          <a:lstStyle/>
          <a:p>
            <a:r>
              <a:rPr lang="en-GB" dirty="0"/>
              <a:t>An overview of new tools developed by </a:t>
            </a:r>
            <a:br>
              <a:rPr lang="en-GB" dirty="0"/>
            </a:br>
            <a:r>
              <a:rPr lang="en-GB" dirty="0"/>
              <a:t>WHO Europe’s RCCE-IM technical team  </a:t>
            </a:r>
          </a:p>
        </p:txBody>
      </p:sp>
      <p:pic>
        <p:nvPicPr>
          <p:cNvPr id="4" name="Picture 3" descr="Female health care worker and older patient, both wearing masks">
            <a:extLst>
              <a:ext uri="{FF2B5EF4-FFF2-40B4-BE49-F238E27FC236}">
                <a16:creationId xmlns:a16="http://schemas.microsoft.com/office/drawing/2014/main" id="{53910816-F718-874F-A561-D64DDCF29A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9750" y="-475066"/>
            <a:ext cx="7842250" cy="7578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2D729A-D7E2-C61F-C5FE-BD7E17A4AD05}"/>
              </a:ext>
            </a:extLst>
          </p:cNvPr>
          <p:cNvSpPr txBox="1"/>
          <p:nvPr/>
        </p:nvSpPr>
        <p:spPr>
          <a:xfrm>
            <a:off x="246399" y="4985816"/>
            <a:ext cx="2223149" cy="380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15 October 2025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975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FA0B16-0771-3045-BCA2-7A9CE28BC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29CAEC4-061B-834F-AEAB-86976DCBB4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GB" sz="1600" dirty="0"/>
              <a:t>For more information, please contact:</a:t>
            </a:r>
          </a:p>
          <a:p>
            <a:r>
              <a:rPr lang="en-GB" sz="1600" dirty="0"/>
              <a:t>Nancy Claxton</a:t>
            </a:r>
            <a:r>
              <a:rPr lang="en-GB" dirty="0"/>
              <a:t>          Hanna </a:t>
            </a:r>
            <a:r>
              <a:rPr lang="en-GB" dirty="0" err="1"/>
              <a:t>Radysh</a:t>
            </a:r>
            <a:br>
              <a:rPr lang="en-GB" sz="1600" dirty="0"/>
            </a:br>
            <a:r>
              <a:rPr lang="en-GB" sz="1600" dirty="0"/>
              <a:t>RCCE-IM </a:t>
            </a:r>
            <a:r>
              <a:rPr lang="en-GB" dirty="0"/>
              <a:t>capacity-building</a:t>
            </a:r>
            <a:r>
              <a:rPr lang="en-GB" sz="1600" dirty="0"/>
              <a:t> officer</a:t>
            </a:r>
            <a:r>
              <a:rPr lang="en-GB" dirty="0"/>
              <a:t>       MEL consultant</a:t>
            </a:r>
            <a:br>
              <a:rPr lang="en-GB" sz="1600" dirty="0"/>
            </a:br>
            <a:r>
              <a:rPr lang="en-GB" sz="1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claxtonn@who.int</a:t>
            </a:r>
            <a:r>
              <a:rPr lang="en-GB" dirty="0"/>
              <a:t>                                     </a:t>
            </a:r>
            <a:r>
              <a:rPr lang="en-GB" dirty="0"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radyshg@who.int</a:t>
            </a:r>
            <a:r>
              <a:rPr lang="en-GB" dirty="0">
                <a:ea typeface="+mn-lt"/>
                <a:cs typeface="+mn-lt"/>
              </a:rPr>
              <a:t> </a:t>
            </a:r>
            <a:br>
              <a:rPr lang="en-GB" sz="1600" dirty="0"/>
            </a:br>
            <a:endParaRPr lang="en-GB" sz="1600" dirty="0"/>
          </a:p>
        </p:txBody>
      </p:sp>
      <p:pic>
        <p:nvPicPr>
          <p:cNvPr id="5" name="Picture 5" descr="A graphic of a woman with her arms out, symbolizing WHO">
            <a:extLst>
              <a:ext uri="{FF2B5EF4-FFF2-40B4-BE49-F238E27FC236}">
                <a16:creationId xmlns:a16="http://schemas.microsoft.com/office/drawing/2014/main" id="{344E6BEF-F20C-27FA-A445-079E3E21031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834" y="1473192"/>
            <a:ext cx="7623313" cy="6290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3F778F-8C92-A8CF-F0DB-45F593FBC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90567" y="1828800"/>
            <a:ext cx="3244233" cy="1323439"/>
          </a:xfrm>
          <a:custGeom>
            <a:avLst/>
            <a:gdLst>
              <a:gd name="connsiteX0" fmla="*/ 0 w 3244233"/>
              <a:gd name="connsiteY0" fmla="*/ 220573 h 1323439"/>
              <a:gd name="connsiteX1" fmla="*/ 220573 w 3244233"/>
              <a:gd name="connsiteY1" fmla="*/ 0 h 1323439"/>
              <a:gd name="connsiteX2" fmla="*/ 809221 w 3244233"/>
              <a:gd name="connsiteY2" fmla="*/ 0 h 1323439"/>
              <a:gd name="connsiteX3" fmla="*/ 1313777 w 3244233"/>
              <a:gd name="connsiteY3" fmla="*/ 0 h 1323439"/>
              <a:gd name="connsiteX4" fmla="*/ 1874394 w 3244233"/>
              <a:gd name="connsiteY4" fmla="*/ 0 h 1323439"/>
              <a:gd name="connsiteX5" fmla="*/ 2350919 w 3244233"/>
              <a:gd name="connsiteY5" fmla="*/ 0 h 1323439"/>
              <a:gd name="connsiteX6" fmla="*/ 3023660 w 3244233"/>
              <a:gd name="connsiteY6" fmla="*/ 0 h 1323439"/>
              <a:gd name="connsiteX7" fmla="*/ 3244233 w 3244233"/>
              <a:gd name="connsiteY7" fmla="*/ 220573 h 1323439"/>
              <a:gd name="connsiteX8" fmla="*/ 3244233 w 3244233"/>
              <a:gd name="connsiteY8" fmla="*/ 670542 h 1323439"/>
              <a:gd name="connsiteX9" fmla="*/ 3244233 w 3244233"/>
              <a:gd name="connsiteY9" fmla="*/ 1102866 h 1323439"/>
              <a:gd name="connsiteX10" fmla="*/ 3023660 w 3244233"/>
              <a:gd name="connsiteY10" fmla="*/ 1323439 h 1323439"/>
              <a:gd name="connsiteX11" fmla="*/ 2463043 w 3244233"/>
              <a:gd name="connsiteY11" fmla="*/ 1323439 h 1323439"/>
              <a:gd name="connsiteX12" fmla="*/ 1958487 w 3244233"/>
              <a:gd name="connsiteY12" fmla="*/ 1323439 h 1323439"/>
              <a:gd name="connsiteX13" fmla="*/ 1481962 w 3244233"/>
              <a:gd name="connsiteY13" fmla="*/ 1323439 h 1323439"/>
              <a:gd name="connsiteX14" fmla="*/ 977406 w 3244233"/>
              <a:gd name="connsiteY14" fmla="*/ 1323439 h 1323439"/>
              <a:gd name="connsiteX15" fmla="*/ 220573 w 3244233"/>
              <a:gd name="connsiteY15" fmla="*/ 1323439 h 1323439"/>
              <a:gd name="connsiteX16" fmla="*/ 0 w 3244233"/>
              <a:gd name="connsiteY16" fmla="*/ 1102866 h 1323439"/>
              <a:gd name="connsiteX17" fmla="*/ 0 w 3244233"/>
              <a:gd name="connsiteY17" fmla="*/ 679365 h 1323439"/>
              <a:gd name="connsiteX18" fmla="*/ 0 w 3244233"/>
              <a:gd name="connsiteY18" fmla="*/ 220573 h 1323439"/>
              <a:gd name="connsiteX0" fmla="*/ 0 w 3244233"/>
              <a:gd name="connsiteY0" fmla="*/ 220573 h 1323439"/>
              <a:gd name="connsiteX1" fmla="*/ 220573 w 3244233"/>
              <a:gd name="connsiteY1" fmla="*/ 0 h 1323439"/>
              <a:gd name="connsiteX2" fmla="*/ 837252 w 3244233"/>
              <a:gd name="connsiteY2" fmla="*/ 0 h 1323439"/>
              <a:gd name="connsiteX3" fmla="*/ 1369839 w 3244233"/>
              <a:gd name="connsiteY3" fmla="*/ 0 h 1323439"/>
              <a:gd name="connsiteX4" fmla="*/ 1874394 w 3244233"/>
              <a:gd name="connsiteY4" fmla="*/ 0 h 1323439"/>
              <a:gd name="connsiteX5" fmla="*/ 2463043 w 3244233"/>
              <a:gd name="connsiteY5" fmla="*/ 0 h 1323439"/>
              <a:gd name="connsiteX6" fmla="*/ 3023660 w 3244233"/>
              <a:gd name="connsiteY6" fmla="*/ 0 h 1323439"/>
              <a:gd name="connsiteX7" fmla="*/ 3244233 w 3244233"/>
              <a:gd name="connsiteY7" fmla="*/ 220573 h 1323439"/>
              <a:gd name="connsiteX8" fmla="*/ 3244233 w 3244233"/>
              <a:gd name="connsiteY8" fmla="*/ 661720 h 1323439"/>
              <a:gd name="connsiteX9" fmla="*/ 3244233 w 3244233"/>
              <a:gd name="connsiteY9" fmla="*/ 1102866 h 1323439"/>
              <a:gd name="connsiteX10" fmla="*/ 3023660 w 3244233"/>
              <a:gd name="connsiteY10" fmla="*/ 1323439 h 1323439"/>
              <a:gd name="connsiteX11" fmla="*/ 2435012 w 3244233"/>
              <a:gd name="connsiteY11" fmla="*/ 1323439 h 1323439"/>
              <a:gd name="connsiteX12" fmla="*/ 1818333 w 3244233"/>
              <a:gd name="connsiteY12" fmla="*/ 1323439 h 1323439"/>
              <a:gd name="connsiteX13" fmla="*/ 1201653 w 3244233"/>
              <a:gd name="connsiteY13" fmla="*/ 1323439 h 1323439"/>
              <a:gd name="connsiteX14" fmla="*/ 220573 w 3244233"/>
              <a:gd name="connsiteY14" fmla="*/ 1323439 h 1323439"/>
              <a:gd name="connsiteX15" fmla="*/ 0 w 3244233"/>
              <a:gd name="connsiteY15" fmla="*/ 1102866 h 1323439"/>
              <a:gd name="connsiteX16" fmla="*/ 0 w 3244233"/>
              <a:gd name="connsiteY16" fmla="*/ 652897 h 1323439"/>
              <a:gd name="connsiteX17" fmla="*/ 0 w 3244233"/>
              <a:gd name="connsiteY17" fmla="*/ 220573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44233" h="1323439" fill="none" extrusionOk="0">
                <a:moveTo>
                  <a:pt x="0" y="220573"/>
                </a:moveTo>
                <a:cubicBezTo>
                  <a:pt x="-27122" y="115588"/>
                  <a:pt x="97101" y="-14236"/>
                  <a:pt x="220573" y="0"/>
                </a:cubicBezTo>
                <a:cubicBezTo>
                  <a:pt x="444450" y="-92973"/>
                  <a:pt x="484214" y="3483"/>
                  <a:pt x="809221" y="0"/>
                </a:cubicBezTo>
                <a:cubicBezTo>
                  <a:pt x="1107398" y="-1414"/>
                  <a:pt x="1171266" y="33874"/>
                  <a:pt x="1313777" y="0"/>
                </a:cubicBezTo>
                <a:cubicBezTo>
                  <a:pt x="1448593" y="-14294"/>
                  <a:pt x="1628158" y="-35642"/>
                  <a:pt x="1874394" y="0"/>
                </a:cubicBezTo>
                <a:cubicBezTo>
                  <a:pt x="2096666" y="505"/>
                  <a:pt x="2120937" y="37172"/>
                  <a:pt x="2350919" y="0"/>
                </a:cubicBezTo>
                <a:cubicBezTo>
                  <a:pt x="2607669" y="-35861"/>
                  <a:pt x="2681872" y="11597"/>
                  <a:pt x="3023660" y="0"/>
                </a:cubicBezTo>
                <a:cubicBezTo>
                  <a:pt x="3136385" y="20448"/>
                  <a:pt x="3225132" y="63237"/>
                  <a:pt x="3244233" y="220573"/>
                </a:cubicBezTo>
                <a:cubicBezTo>
                  <a:pt x="3278176" y="393960"/>
                  <a:pt x="3235171" y="549108"/>
                  <a:pt x="3244233" y="670542"/>
                </a:cubicBezTo>
                <a:cubicBezTo>
                  <a:pt x="3241737" y="764101"/>
                  <a:pt x="3237799" y="1009881"/>
                  <a:pt x="3244233" y="1102866"/>
                </a:cubicBezTo>
                <a:cubicBezTo>
                  <a:pt x="3221811" y="1250338"/>
                  <a:pt x="3140311" y="1306492"/>
                  <a:pt x="3023660" y="1323439"/>
                </a:cubicBezTo>
                <a:cubicBezTo>
                  <a:pt x="2923790" y="1343852"/>
                  <a:pt x="2600704" y="1281628"/>
                  <a:pt x="2463043" y="1323439"/>
                </a:cubicBezTo>
                <a:cubicBezTo>
                  <a:pt x="2341496" y="1386629"/>
                  <a:pt x="2112812" y="1283226"/>
                  <a:pt x="1958487" y="1323439"/>
                </a:cubicBezTo>
                <a:cubicBezTo>
                  <a:pt x="1819015" y="1334043"/>
                  <a:pt x="1622645" y="1293967"/>
                  <a:pt x="1481962" y="1323439"/>
                </a:cubicBezTo>
                <a:cubicBezTo>
                  <a:pt x="1354741" y="1366325"/>
                  <a:pt x="1109307" y="1334722"/>
                  <a:pt x="977406" y="1323439"/>
                </a:cubicBezTo>
                <a:cubicBezTo>
                  <a:pt x="862077" y="1335557"/>
                  <a:pt x="469726" y="1226313"/>
                  <a:pt x="220573" y="1323439"/>
                </a:cubicBezTo>
                <a:cubicBezTo>
                  <a:pt x="114642" y="1330974"/>
                  <a:pt x="36782" y="1241876"/>
                  <a:pt x="0" y="1102866"/>
                </a:cubicBezTo>
                <a:cubicBezTo>
                  <a:pt x="-9838" y="921696"/>
                  <a:pt x="26049" y="763072"/>
                  <a:pt x="0" y="679365"/>
                </a:cubicBezTo>
                <a:cubicBezTo>
                  <a:pt x="-51551" y="598634"/>
                  <a:pt x="48194" y="363351"/>
                  <a:pt x="0" y="220573"/>
                </a:cubicBezTo>
                <a:close/>
              </a:path>
              <a:path w="3244233" h="1323439" stroke="0" extrusionOk="0">
                <a:moveTo>
                  <a:pt x="0" y="220573"/>
                </a:moveTo>
                <a:cubicBezTo>
                  <a:pt x="-22896" y="78487"/>
                  <a:pt x="76419" y="936"/>
                  <a:pt x="220573" y="0"/>
                </a:cubicBezTo>
                <a:cubicBezTo>
                  <a:pt x="504208" y="-60620"/>
                  <a:pt x="571400" y="47778"/>
                  <a:pt x="837252" y="0"/>
                </a:cubicBezTo>
                <a:cubicBezTo>
                  <a:pt x="1127551" y="-39923"/>
                  <a:pt x="1119980" y="22308"/>
                  <a:pt x="1369839" y="0"/>
                </a:cubicBezTo>
                <a:cubicBezTo>
                  <a:pt x="1622556" y="-58566"/>
                  <a:pt x="1721910" y="29526"/>
                  <a:pt x="1874394" y="0"/>
                </a:cubicBezTo>
                <a:cubicBezTo>
                  <a:pt x="2019355" y="-45359"/>
                  <a:pt x="2230571" y="12284"/>
                  <a:pt x="2463043" y="0"/>
                </a:cubicBezTo>
                <a:cubicBezTo>
                  <a:pt x="2719182" y="-43635"/>
                  <a:pt x="2863099" y="2530"/>
                  <a:pt x="3023660" y="0"/>
                </a:cubicBezTo>
                <a:cubicBezTo>
                  <a:pt x="3155944" y="-24224"/>
                  <a:pt x="3231123" y="90390"/>
                  <a:pt x="3244233" y="220573"/>
                </a:cubicBezTo>
                <a:cubicBezTo>
                  <a:pt x="3249542" y="371153"/>
                  <a:pt x="3198230" y="570530"/>
                  <a:pt x="3244233" y="661720"/>
                </a:cubicBezTo>
                <a:cubicBezTo>
                  <a:pt x="3290115" y="752239"/>
                  <a:pt x="3194525" y="995638"/>
                  <a:pt x="3244233" y="1102866"/>
                </a:cubicBezTo>
                <a:cubicBezTo>
                  <a:pt x="3190128" y="1229583"/>
                  <a:pt x="3151852" y="1287619"/>
                  <a:pt x="3023660" y="1323439"/>
                </a:cubicBezTo>
                <a:cubicBezTo>
                  <a:pt x="2808483" y="1346061"/>
                  <a:pt x="2565164" y="1291080"/>
                  <a:pt x="2435012" y="1323439"/>
                </a:cubicBezTo>
                <a:cubicBezTo>
                  <a:pt x="2299380" y="1365828"/>
                  <a:pt x="2173839" y="1315019"/>
                  <a:pt x="1818333" y="1323439"/>
                </a:cubicBezTo>
                <a:cubicBezTo>
                  <a:pt x="1508210" y="1335932"/>
                  <a:pt x="1456529" y="1268860"/>
                  <a:pt x="1201653" y="1323439"/>
                </a:cubicBezTo>
                <a:cubicBezTo>
                  <a:pt x="911658" y="1340801"/>
                  <a:pt x="663094" y="1281518"/>
                  <a:pt x="220573" y="1323439"/>
                </a:cubicBezTo>
                <a:cubicBezTo>
                  <a:pt x="81958" y="1338824"/>
                  <a:pt x="-20394" y="1237520"/>
                  <a:pt x="0" y="1102866"/>
                </a:cubicBezTo>
                <a:cubicBezTo>
                  <a:pt x="-12036" y="947008"/>
                  <a:pt x="20365" y="777137"/>
                  <a:pt x="0" y="652897"/>
                </a:cubicBezTo>
                <a:cubicBezTo>
                  <a:pt x="-32893" y="530554"/>
                  <a:pt x="4881" y="338933"/>
                  <a:pt x="0" y="220573"/>
                </a:cubicBezTo>
                <a:close/>
              </a:path>
              <a:path w="3244233" h="1323439" fill="none" stroke="0" extrusionOk="0">
                <a:moveTo>
                  <a:pt x="0" y="220573"/>
                </a:moveTo>
                <a:cubicBezTo>
                  <a:pt x="-59639" y="84930"/>
                  <a:pt x="107851" y="-20322"/>
                  <a:pt x="220573" y="0"/>
                </a:cubicBezTo>
                <a:cubicBezTo>
                  <a:pt x="468398" y="-63059"/>
                  <a:pt x="497262" y="5834"/>
                  <a:pt x="809221" y="0"/>
                </a:cubicBezTo>
                <a:cubicBezTo>
                  <a:pt x="1095199" y="2302"/>
                  <a:pt x="1172038" y="39840"/>
                  <a:pt x="1313777" y="0"/>
                </a:cubicBezTo>
                <a:cubicBezTo>
                  <a:pt x="1399395" y="-50445"/>
                  <a:pt x="1684897" y="14613"/>
                  <a:pt x="1874394" y="0"/>
                </a:cubicBezTo>
                <a:cubicBezTo>
                  <a:pt x="2099717" y="225"/>
                  <a:pt x="2123775" y="48962"/>
                  <a:pt x="2350919" y="0"/>
                </a:cubicBezTo>
                <a:cubicBezTo>
                  <a:pt x="2544965" y="-58596"/>
                  <a:pt x="2692663" y="12958"/>
                  <a:pt x="3023660" y="0"/>
                </a:cubicBezTo>
                <a:cubicBezTo>
                  <a:pt x="3136419" y="-4232"/>
                  <a:pt x="3212329" y="106370"/>
                  <a:pt x="3244233" y="220573"/>
                </a:cubicBezTo>
                <a:cubicBezTo>
                  <a:pt x="3269693" y="420105"/>
                  <a:pt x="3239805" y="572086"/>
                  <a:pt x="3244233" y="670542"/>
                </a:cubicBezTo>
                <a:cubicBezTo>
                  <a:pt x="3249834" y="770423"/>
                  <a:pt x="3252726" y="1028099"/>
                  <a:pt x="3244233" y="1102866"/>
                </a:cubicBezTo>
                <a:cubicBezTo>
                  <a:pt x="3246571" y="1251730"/>
                  <a:pt x="3141721" y="1332791"/>
                  <a:pt x="3023660" y="1323439"/>
                </a:cubicBezTo>
                <a:cubicBezTo>
                  <a:pt x="2904459" y="1353423"/>
                  <a:pt x="2629841" y="1296660"/>
                  <a:pt x="2463043" y="1323439"/>
                </a:cubicBezTo>
                <a:cubicBezTo>
                  <a:pt x="2354179" y="1351959"/>
                  <a:pt x="2122891" y="1310019"/>
                  <a:pt x="1958487" y="1323439"/>
                </a:cubicBezTo>
                <a:cubicBezTo>
                  <a:pt x="1758116" y="1339306"/>
                  <a:pt x="1586593" y="1266788"/>
                  <a:pt x="1481962" y="1323439"/>
                </a:cubicBezTo>
                <a:cubicBezTo>
                  <a:pt x="1335360" y="1358914"/>
                  <a:pt x="1090144" y="1293705"/>
                  <a:pt x="977406" y="1323439"/>
                </a:cubicBezTo>
                <a:cubicBezTo>
                  <a:pt x="853296" y="1283671"/>
                  <a:pt x="478322" y="1269045"/>
                  <a:pt x="220573" y="1323439"/>
                </a:cubicBezTo>
                <a:cubicBezTo>
                  <a:pt x="125683" y="1324059"/>
                  <a:pt x="28695" y="1255591"/>
                  <a:pt x="0" y="1102866"/>
                </a:cubicBezTo>
                <a:cubicBezTo>
                  <a:pt x="-26314" y="955101"/>
                  <a:pt x="50723" y="757818"/>
                  <a:pt x="0" y="679365"/>
                </a:cubicBezTo>
                <a:cubicBezTo>
                  <a:pt x="-42955" y="609194"/>
                  <a:pt x="27321" y="338484"/>
                  <a:pt x="0" y="220573"/>
                </a:cubicBezTo>
                <a:close/>
              </a:path>
            </a:pathLst>
          </a:custGeom>
          <a:solidFill>
            <a:srgbClr val="009ADE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244233"/>
                      <a:gd name="connsiteY0" fmla="*/ 220573 h 1323439"/>
                      <a:gd name="connsiteX1" fmla="*/ 220573 w 3244233"/>
                      <a:gd name="connsiteY1" fmla="*/ 0 h 1323439"/>
                      <a:gd name="connsiteX2" fmla="*/ 809221 w 3244233"/>
                      <a:gd name="connsiteY2" fmla="*/ 0 h 1323439"/>
                      <a:gd name="connsiteX3" fmla="*/ 1313777 w 3244233"/>
                      <a:gd name="connsiteY3" fmla="*/ 0 h 1323439"/>
                      <a:gd name="connsiteX4" fmla="*/ 1874394 w 3244233"/>
                      <a:gd name="connsiteY4" fmla="*/ 0 h 1323439"/>
                      <a:gd name="connsiteX5" fmla="*/ 2350919 w 3244233"/>
                      <a:gd name="connsiteY5" fmla="*/ 0 h 1323439"/>
                      <a:gd name="connsiteX6" fmla="*/ 3023660 w 3244233"/>
                      <a:gd name="connsiteY6" fmla="*/ 0 h 1323439"/>
                      <a:gd name="connsiteX7" fmla="*/ 3244233 w 3244233"/>
                      <a:gd name="connsiteY7" fmla="*/ 220573 h 1323439"/>
                      <a:gd name="connsiteX8" fmla="*/ 3244233 w 3244233"/>
                      <a:gd name="connsiteY8" fmla="*/ 670542 h 1323439"/>
                      <a:gd name="connsiteX9" fmla="*/ 3244233 w 3244233"/>
                      <a:gd name="connsiteY9" fmla="*/ 1102866 h 1323439"/>
                      <a:gd name="connsiteX10" fmla="*/ 3023660 w 3244233"/>
                      <a:gd name="connsiteY10" fmla="*/ 1323439 h 1323439"/>
                      <a:gd name="connsiteX11" fmla="*/ 2463043 w 3244233"/>
                      <a:gd name="connsiteY11" fmla="*/ 1323439 h 1323439"/>
                      <a:gd name="connsiteX12" fmla="*/ 1958487 w 3244233"/>
                      <a:gd name="connsiteY12" fmla="*/ 1323439 h 1323439"/>
                      <a:gd name="connsiteX13" fmla="*/ 1481962 w 3244233"/>
                      <a:gd name="connsiteY13" fmla="*/ 1323439 h 1323439"/>
                      <a:gd name="connsiteX14" fmla="*/ 977406 w 3244233"/>
                      <a:gd name="connsiteY14" fmla="*/ 1323439 h 1323439"/>
                      <a:gd name="connsiteX15" fmla="*/ 220573 w 3244233"/>
                      <a:gd name="connsiteY15" fmla="*/ 1323439 h 1323439"/>
                      <a:gd name="connsiteX16" fmla="*/ 0 w 3244233"/>
                      <a:gd name="connsiteY16" fmla="*/ 1102866 h 1323439"/>
                      <a:gd name="connsiteX17" fmla="*/ 0 w 3244233"/>
                      <a:gd name="connsiteY17" fmla="*/ 679365 h 1323439"/>
                      <a:gd name="connsiteX18" fmla="*/ 0 w 3244233"/>
                      <a:gd name="connsiteY18" fmla="*/ 220573 h 13234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44233" h="1323439" fill="none" extrusionOk="0">
                        <a:moveTo>
                          <a:pt x="0" y="220573"/>
                        </a:moveTo>
                        <a:cubicBezTo>
                          <a:pt x="-34898" y="100191"/>
                          <a:pt x="110600" y="-21354"/>
                          <a:pt x="220573" y="0"/>
                        </a:cubicBezTo>
                        <a:cubicBezTo>
                          <a:pt x="440255" y="-68984"/>
                          <a:pt x="515505" y="5254"/>
                          <a:pt x="809221" y="0"/>
                        </a:cubicBezTo>
                        <a:cubicBezTo>
                          <a:pt x="1102937" y="-5254"/>
                          <a:pt x="1175347" y="21550"/>
                          <a:pt x="1313777" y="0"/>
                        </a:cubicBezTo>
                        <a:cubicBezTo>
                          <a:pt x="1452207" y="-21550"/>
                          <a:pt x="1655418" y="528"/>
                          <a:pt x="1874394" y="0"/>
                        </a:cubicBezTo>
                        <a:cubicBezTo>
                          <a:pt x="2093370" y="-528"/>
                          <a:pt x="2121710" y="53211"/>
                          <a:pt x="2350919" y="0"/>
                        </a:cubicBezTo>
                        <a:cubicBezTo>
                          <a:pt x="2580129" y="-53211"/>
                          <a:pt x="2697828" y="8096"/>
                          <a:pt x="3023660" y="0"/>
                        </a:cubicBezTo>
                        <a:cubicBezTo>
                          <a:pt x="3138361" y="14289"/>
                          <a:pt x="3230715" y="80818"/>
                          <a:pt x="3244233" y="220573"/>
                        </a:cubicBezTo>
                        <a:cubicBezTo>
                          <a:pt x="3254610" y="411661"/>
                          <a:pt x="3224110" y="568312"/>
                          <a:pt x="3244233" y="670542"/>
                        </a:cubicBezTo>
                        <a:cubicBezTo>
                          <a:pt x="3264356" y="772772"/>
                          <a:pt x="3234462" y="1013162"/>
                          <a:pt x="3244233" y="1102866"/>
                        </a:cubicBezTo>
                        <a:cubicBezTo>
                          <a:pt x="3239117" y="1240634"/>
                          <a:pt x="3138781" y="1302345"/>
                          <a:pt x="3023660" y="1323439"/>
                        </a:cubicBezTo>
                        <a:cubicBezTo>
                          <a:pt x="2901161" y="1348343"/>
                          <a:pt x="2604863" y="1266064"/>
                          <a:pt x="2463043" y="1323439"/>
                        </a:cubicBezTo>
                        <a:cubicBezTo>
                          <a:pt x="2321223" y="1380814"/>
                          <a:pt x="2122129" y="1313603"/>
                          <a:pt x="1958487" y="1323439"/>
                        </a:cubicBezTo>
                        <a:cubicBezTo>
                          <a:pt x="1794845" y="1333275"/>
                          <a:pt x="1615990" y="1287071"/>
                          <a:pt x="1481962" y="1323439"/>
                        </a:cubicBezTo>
                        <a:cubicBezTo>
                          <a:pt x="1347934" y="1359807"/>
                          <a:pt x="1104492" y="1322952"/>
                          <a:pt x="977406" y="1323439"/>
                        </a:cubicBezTo>
                        <a:cubicBezTo>
                          <a:pt x="850320" y="1323926"/>
                          <a:pt x="494581" y="1259551"/>
                          <a:pt x="220573" y="1323439"/>
                        </a:cubicBezTo>
                        <a:cubicBezTo>
                          <a:pt x="130768" y="1314966"/>
                          <a:pt x="-1250" y="1233340"/>
                          <a:pt x="0" y="1102866"/>
                        </a:cubicBezTo>
                        <a:cubicBezTo>
                          <a:pt x="-25618" y="938548"/>
                          <a:pt x="29992" y="770115"/>
                          <a:pt x="0" y="679365"/>
                        </a:cubicBezTo>
                        <a:cubicBezTo>
                          <a:pt x="-29992" y="588615"/>
                          <a:pt x="46468" y="337463"/>
                          <a:pt x="0" y="220573"/>
                        </a:cubicBezTo>
                        <a:close/>
                      </a:path>
                      <a:path w="3244233" h="1323439" stroke="0" extrusionOk="0">
                        <a:moveTo>
                          <a:pt x="0" y="220573"/>
                        </a:moveTo>
                        <a:cubicBezTo>
                          <a:pt x="-11246" y="91817"/>
                          <a:pt x="65881" y="12338"/>
                          <a:pt x="220573" y="0"/>
                        </a:cubicBezTo>
                        <a:cubicBezTo>
                          <a:pt x="496193" y="-70474"/>
                          <a:pt x="540134" y="42418"/>
                          <a:pt x="837252" y="0"/>
                        </a:cubicBezTo>
                        <a:cubicBezTo>
                          <a:pt x="1134370" y="-42418"/>
                          <a:pt x="1120146" y="28003"/>
                          <a:pt x="1369839" y="0"/>
                        </a:cubicBezTo>
                        <a:cubicBezTo>
                          <a:pt x="1619532" y="-28003"/>
                          <a:pt x="1716205" y="46392"/>
                          <a:pt x="1874394" y="0"/>
                        </a:cubicBezTo>
                        <a:cubicBezTo>
                          <a:pt x="2032584" y="-46392"/>
                          <a:pt x="2214042" y="38018"/>
                          <a:pt x="2463043" y="0"/>
                        </a:cubicBezTo>
                        <a:cubicBezTo>
                          <a:pt x="2712044" y="-38018"/>
                          <a:pt x="2851286" y="3447"/>
                          <a:pt x="3023660" y="0"/>
                        </a:cubicBezTo>
                        <a:cubicBezTo>
                          <a:pt x="3152737" y="-11811"/>
                          <a:pt x="3224212" y="116348"/>
                          <a:pt x="3244233" y="220573"/>
                        </a:cubicBezTo>
                        <a:cubicBezTo>
                          <a:pt x="3251980" y="359043"/>
                          <a:pt x="3200384" y="572838"/>
                          <a:pt x="3244233" y="661720"/>
                        </a:cubicBezTo>
                        <a:cubicBezTo>
                          <a:pt x="3288082" y="750602"/>
                          <a:pt x="3204834" y="992756"/>
                          <a:pt x="3244233" y="1102866"/>
                        </a:cubicBezTo>
                        <a:cubicBezTo>
                          <a:pt x="3209717" y="1222711"/>
                          <a:pt x="3152200" y="1305010"/>
                          <a:pt x="3023660" y="1323439"/>
                        </a:cubicBezTo>
                        <a:cubicBezTo>
                          <a:pt x="2843565" y="1333047"/>
                          <a:pt x="2566091" y="1277059"/>
                          <a:pt x="2435012" y="1323439"/>
                        </a:cubicBezTo>
                        <a:cubicBezTo>
                          <a:pt x="2303933" y="1369819"/>
                          <a:pt x="2119000" y="1310043"/>
                          <a:pt x="1818333" y="1323439"/>
                        </a:cubicBezTo>
                        <a:cubicBezTo>
                          <a:pt x="1517666" y="1336835"/>
                          <a:pt x="1458829" y="1267852"/>
                          <a:pt x="1201653" y="1323439"/>
                        </a:cubicBezTo>
                        <a:cubicBezTo>
                          <a:pt x="944477" y="1379026"/>
                          <a:pt x="660878" y="1309590"/>
                          <a:pt x="220573" y="1323439"/>
                        </a:cubicBezTo>
                        <a:cubicBezTo>
                          <a:pt x="94992" y="1319894"/>
                          <a:pt x="-9540" y="1210424"/>
                          <a:pt x="0" y="1102866"/>
                        </a:cubicBezTo>
                        <a:cubicBezTo>
                          <a:pt x="-8243" y="946097"/>
                          <a:pt x="18781" y="772791"/>
                          <a:pt x="0" y="652897"/>
                        </a:cubicBezTo>
                        <a:cubicBezTo>
                          <a:pt x="-18781" y="533003"/>
                          <a:pt x="5795" y="362617"/>
                          <a:pt x="0" y="22057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This presentation has been designed to be accessible, for a positive and inclusive user experience for all.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0927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8AAB1-A4EC-7944-8818-C1DEC672A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RCCE-IM Expanded Capacities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A19CA-5071-E24C-872C-2CD229E55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4213123" cy="4346575"/>
          </a:xfrm>
        </p:spPr>
        <p:txBody>
          <a:bodyPr/>
          <a:lstStyle/>
          <a:p>
            <a:r>
              <a:rPr lang="en-GB" dirty="0"/>
              <a:t>WHO Europe expanded the competencies to include Infodemic Management – misinformation, disinformation, </a:t>
            </a:r>
            <a:r>
              <a:rPr lang="en-GB" dirty="0" err="1"/>
              <a:t>malinformation</a:t>
            </a:r>
            <a:r>
              <a:rPr lang="en-GB" dirty="0"/>
              <a:t> and offline and online social listening.</a:t>
            </a:r>
            <a:br>
              <a:rPr lang="en-GB" dirty="0"/>
            </a:br>
            <a:endParaRPr lang="en-GB" dirty="0"/>
          </a:p>
          <a:p>
            <a:r>
              <a:rPr lang="en-GB" dirty="0"/>
              <a:t>These capacities form the basis of the cope and range of knowledge, skills and behaviours of Risk Communication, Community engagement, and Infodemic management. </a:t>
            </a:r>
            <a:br>
              <a:rPr lang="en-GB" dirty="0"/>
            </a:br>
            <a:endParaRPr lang="en-GB" dirty="0"/>
          </a:p>
          <a:p>
            <a:r>
              <a:rPr lang="en-GB" dirty="0"/>
              <a:t>A copy of the full list of capacities is available in the </a:t>
            </a:r>
            <a:r>
              <a:rPr lang="en-GB" dirty="0" err="1"/>
              <a:t>chatbox</a:t>
            </a:r>
            <a:r>
              <a:rPr lang="en-GB" dirty="0"/>
              <a:t> as well as within the tools we will show you today.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799C-DF33-3245-A96A-F9D4964A2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7582E-7C52-73D5-09EC-A8C25CF29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683" y="1444904"/>
            <a:ext cx="6558116" cy="4459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1649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3A488-73DF-BE4A-87A8-EFAB676C4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98" y="624155"/>
            <a:ext cx="10500189" cy="1004888"/>
          </a:xfrm>
        </p:spPr>
        <p:txBody>
          <a:bodyPr anchor="ctr">
            <a:normAutofit/>
          </a:bodyPr>
          <a:lstStyle/>
          <a:p>
            <a:r>
              <a:rPr lang="en-GB" dirty="0"/>
              <a:t>We measure and monitor all the capacity-building work we do.</a:t>
            </a:r>
          </a:p>
        </p:txBody>
      </p:sp>
      <p:pic>
        <p:nvPicPr>
          <p:cNvPr id="8" name="Picture 7" descr="A person holding a tablet&#10;&#10;AI-generated content may be incorrect.">
            <a:extLst>
              <a:ext uri="{FF2B5EF4-FFF2-40B4-BE49-F238E27FC236}">
                <a16:creationId xmlns:a16="http://schemas.microsoft.com/office/drawing/2014/main" id="{2B7282DA-7399-EE3F-38BC-863FBB670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558" y="1825625"/>
            <a:ext cx="4789630" cy="4789630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6AE70-F913-D240-B81D-23FD9F82D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30C2C02-3F32-D4C0-0433-2A27FBD4B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83927" y="2710434"/>
            <a:ext cx="2217419" cy="221741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A9639D-1EEA-ACD1-EAFA-8481E50F8E78}"/>
              </a:ext>
            </a:extLst>
          </p:cNvPr>
          <p:cNvSpPr txBox="1"/>
          <p:nvPr/>
        </p:nvSpPr>
        <p:spPr>
          <a:xfrm>
            <a:off x="8548099" y="5157627"/>
            <a:ext cx="2095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 counted! </a:t>
            </a:r>
            <a:br>
              <a:rPr lang="en-US" dirty="0"/>
            </a:br>
            <a:r>
              <a:rPr lang="en-US" dirty="0"/>
              <a:t>Take our brief survey. No personal details required.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7512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6094520" cy="1004888"/>
          </a:xfrm>
        </p:spPr>
        <p:txBody>
          <a:bodyPr/>
          <a:lstStyle/>
          <a:p>
            <a:r>
              <a:rPr lang="en-GB" dirty="0"/>
              <a:t>Let’s take a look at the tools…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B66C949-E0ED-5A54-64B3-A2E68FC5E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931" y="200655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A black computer monitor with a stand&#10;&#10;AI-generated content may be incorrect.">
            <a:extLst>
              <a:ext uri="{FF2B5EF4-FFF2-40B4-BE49-F238E27FC236}">
                <a16:creationId xmlns:a16="http://schemas.microsoft.com/office/drawing/2014/main" id="{1441617A-68C2-E891-5FD7-74DBD24EC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40" r="93880">
                        <a14:foregroundMark x1="25280" y1="29120" x2="25280" y2="29120"/>
                        <a14:foregroundMark x1="36640" y1="27400" x2="36640" y2="27400"/>
                        <a14:foregroundMark x1="9840" y1="21120" x2="9840" y2="21120"/>
                        <a14:foregroundMark x1="8240" y1="19240" x2="8240" y2="19240"/>
                        <a14:foregroundMark x1="91400" y1="55360" x2="91400" y2="55360"/>
                        <a14:foregroundMark x1="93880" y1="30280" x2="93880" y2="30280"/>
                        <a14:foregroundMark x1="64480" y1="86080" x2="64480" y2="86080"/>
                        <a14:foregroundMark x1="37240" y1="86400" x2="37240" y2="86400"/>
                        <a14:foregroundMark x1="47880" y1="86080" x2="47880" y2="86080"/>
                        <a14:foregroundMark x1="52520" y1="86080" x2="52520" y2="86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18825" y="763480"/>
            <a:ext cx="6094520" cy="6094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4B7175-DE70-178C-0E11-C4EB9A6496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006549"/>
            <a:ext cx="5140171" cy="3222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E7DB0-077F-7461-04B7-B1E81167E04A}"/>
              </a:ext>
            </a:extLst>
          </p:cNvPr>
          <p:cNvSpPr txBox="1"/>
          <p:nvPr/>
        </p:nvSpPr>
        <p:spPr>
          <a:xfrm>
            <a:off x="955829" y="2583974"/>
            <a:ext cx="316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Individuals / Team members start by assessing capacity using the CapMap tool.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569024D5-9A99-B6C4-F283-9806DCCC8C2D}"/>
              </a:ext>
            </a:extLst>
          </p:cNvPr>
          <p:cNvSpPr/>
          <p:nvPr/>
        </p:nvSpPr>
        <p:spPr>
          <a:xfrm>
            <a:off x="4151236" y="2758692"/>
            <a:ext cx="1467589" cy="8433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778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D2C22-C840-3FF9-74CF-8A100D9A6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After reading about the tool, </a:t>
            </a:r>
            <a:br>
              <a:rPr lang="en-US" dirty="0"/>
            </a:br>
            <a:r>
              <a:rPr lang="en-US" dirty="0"/>
              <a:t>take the actual assessment…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20EC7-4C1B-0AE9-4ED6-EBDA53CE6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1930"/>
            <a:ext cx="4572000" cy="388429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the short-form questionnaire (20 questions) or the long-form questionnaire (77 questions).   The long form gives more insight into the specific knowledge and skills of RCCE-IM and is useful for teams embarking on national plans.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CapMap is currently available in English and Russian.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Take the assessment and then…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F43B17-3B07-F7EF-1C56-81B8432D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2E8D32-E3CE-0249-E6BD-A33D13E38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9874"/>
            <a:ext cx="4634802" cy="6507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101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F7118E04-3D9F-05E3-9611-C4ECCCEA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/>
          <a:lstStyle/>
          <a:p>
            <a:r>
              <a:rPr lang="en-US" dirty="0"/>
              <a:t>Receive your result…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4F3950-59F8-A1FA-54F8-FCF10989E2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1" r="9841"/>
          <a:stretch>
            <a:fillRect/>
          </a:stretch>
        </p:blipFill>
        <p:spPr>
          <a:xfrm>
            <a:off x="4267200" y="10"/>
            <a:ext cx="7924800" cy="6857990"/>
          </a:xfrm>
          <a:prstGeom prst="rect">
            <a:avLst/>
          </a:prstGeom>
          <a:noFill/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5E038A1-407D-C12B-B4CC-DC0DF210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The result is emailed to your email address. WHO also receives a copy. </a:t>
            </a:r>
          </a:p>
          <a:p>
            <a:r>
              <a:rPr lang="en-US" dirty="0"/>
              <a:t>The CapMap assessment result is used to identify priority areas, gaps in capacity and strengths across teams. </a:t>
            </a:r>
          </a:p>
          <a:p>
            <a:r>
              <a:rPr lang="en-US" dirty="0"/>
              <a:t>As a trainer, we review results to the assessment from participants to build trainings that are tailored to specific needs, strengths and gaps.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5CCD8-3CD3-42B9-90A5-6DFE8298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959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6094520" cy="1004888"/>
          </a:xfrm>
        </p:spPr>
        <p:txBody>
          <a:bodyPr/>
          <a:lstStyle/>
          <a:p>
            <a:r>
              <a:rPr lang="en-GB" dirty="0"/>
              <a:t>Now it’s time to work out how to make a plan…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B66C949-E0ED-5A54-64B3-A2E68FC5E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931" y="200655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A black computer monitor with a stand&#10;&#10;AI-generated content may be incorrect.">
            <a:extLst>
              <a:ext uri="{FF2B5EF4-FFF2-40B4-BE49-F238E27FC236}">
                <a16:creationId xmlns:a16="http://schemas.microsoft.com/office/drawing/2014/main" id="{1441617A-68C2-E891-5FD7-74DBD24EC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40" r="93880">
                        <a14:foregroundMark x1="25280" y1="29120" x2="25280" y2="29120"/>
                        <a14:foregroundMark x1="36640" y1="27400" x2="36640" y2="27400"/>
                        <a14:foregroundMark x1="9840" y1="21120" x2="9840" y2="21120"/>
                        <a14:foregroundMark x1="8240" y1="19240" x2="8240" y2="19240"/>
                        <a14:foregroundMark x1="91400" y1="55360" x2="91400" y2="55360"/>
                        <a14:foregroundMark x1="93880" y1="30280" x2="93880" y2="30280"/>
                        <a14:foregroundMark x1="64480" y1="86080" x2="64480" y2="86080"/>
                        <a14:foregroundMark x1="37240" y1="86400" x2="37240" y2="86400"/>
                        <a14:foregroundMark x1="47880" y1="86080" x2="47880" y2="86080"/>
                        <a14:foregroundMark x1="52520" y1="86080" x2="52520" y2="86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4895" y="745189"/>
            <a:ext cx="6094520" cy="60945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A0102A-A625-70E7-750F-EC359D57E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879" y="2006551"/>
            <a:ext cx="5133655" cy="3195961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CAF1B224-2484-ADA9-35A7-EF6BB66C8B87}"/>
              </a:ext>
            </a:extLst>
          </p:cNvPr>
          <p:cNvSpPr/>
          <p:nvPr/>
        </p:nvSpPr>
        <p:spPr>
          <a:xfrm>
            <a:off x="3831640" y="2949071"/>
            <a:ext cx="1467589" cy="8433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F2DDA2-57D2-0348-400B-2BBA8199961C}"/>
              </a:ext>
            </a:extLst>
          </p:cNvPr>
          <p:cNvSpPr txBox="1"/>
          <p:nvPr/>
        </p:nvSpPr>
        <p:spPr>
          <a:xfrm>
            <a:off x="342160" y="2592120"/>
            <a:ext cx="3162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Teams dig into the RCCE-IM Plan Creator tool to learn how to make a plan and access templates and tools.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726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D5160CB-51C7-3146-AF7D-F62DF9CA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6094520" cy="1004888"/>
          </a:xfrm>
        </p:spPr>
        <p:txBody>
          <a:bodyPr/>
          <a:lstStyle/>
          <a:p>
            <a:r>
              <a:rPr lang="en-GB" dirty="0"/>
              <a:t>And then teams work together to make a plan…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0C14E-0B17-4641-9DE3-787ADB99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BF2E0-EE3B-6A4E-9FB9-82DE86E1F02F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B66C949-E0ED-5A54-64B3-A2E68FC5E4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931" y="2006551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3" name="Picture 12" descr="A black computer monitor with a stand&#10;&#10;AI-generated content may be incorrect.">
            <a:extLst>
              <a:ext uri="{FF2B5EF4-FFF2-40B4-BE49-F238E27FC236}">
                <a16:creationId xmlns:a16="http://schemas.microsoft.com/office/drawing/2014/main" id="{1441617A-68C2-E891-5FD7-74DBD24EC1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40" r="93880">
                        <a14:foregroundMark x1="25280" y1="29120" x2="25280" y2="29120"/>
                        <a14:foregroundMark x1="36640" y1="27400" x2="36640" y2="27400"/>
                        <a14:foregroundMark x1="9840" y1="21120" x2="9840" y2="21120"/>
                        <a14:foregroundMark x1="8240" y1="19240" x2="8240" y2="19240"/>
                        <a14:foregroundMark x1="91400" y1="55360" x2="91400" y2="55360"/>
                        <a14:foregroundMark x1="93880" y1="30280" x2="93880" y2="30280"/>
                        <a14:foregroundMark x1="64480" y1="86080" x2="64480" y2="86080"/>
                        <a14:foregroundMark x1="37240" y1="86400" x2="37240" y2="86400"/>
                        <a14:foregroundMark x1="47880" y1="86080" x2="47880" y2="86080"/>
                        <a14:foregroundMark x1="52520" y1="86080" x2="52520" y2="86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4895" y="745189"/>
            <a:ext cx="6094520" cy="6094520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CAF1B224-2484-ADA9-35A7-EF6BB66C8B87}"/>
              </a:ext>
            </a:extLst>
          </p:cNvPr>
          <p:cNvSpPr/>
          <p:nvPr/>
        </p:nvSpPr>
        <p:spPr>
          <a:xfrm>
            <a:off x="3831640" y="2949071"/>
            <a:ext cx="1467589" cy="8433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F2DDA2-57D2-0348-400B-2BBA8199961C}"/>
              </a:ext>
            </a:extLst>
          </p:cNvPr>
          <p:cNvSpPr txBox="1"/>
          <p:nvPr/>
        </p:nvSpPr>
        <p:spPr>
          <a:xfrm>
            <a:off x="342160" y="2592120"/>
            <a:ext cx="3162300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/>
              <a:t>Teams upload the RCCE-IM plan templates into the collaborative platform (SharePoint, Box, Dropbox, etc.) that they already use to make a plan and access templates and tools.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79306F-6706-D5C0-3DEA-C344703B2B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8606" y="3269845"/>
            <a:ext cx="1219370" cy="19052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71E2F4-85DC-C459-7296-05024D574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8536" y="1952565"/>
            <a:ext cx="1079511" cy="6395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D2CF38-05FC-36E1-55DE-0CDC8E7D74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1210" y="2575887"/>
            <a:ext cx="1079511" cy="746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76D1CB-8247-76F5-AB61-E4AEB8D715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7495" y="1955903"/>
            <a:ext cx="2679060" cy="31945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BC087C-C46F-9B05-241F-C32DB5E8BE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64280" y="1952565"/>
            <a:ext cx="2656930" cy="328030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677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omputer monitor with a stand&#10;&#10;AI-generated content may be incorrect.">
            <a:extLst>
              <a:ext uri="{FF2B5EF4-FFF2-40B4-BE49-F238E27FC236}">
                <a16:creationId xmlns:a16="http://schemas.microsoft.com/office/drawing/2014/main" id="{96E4CD75-C573-0B06-8652-52682B43D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240" r="93880">
                        <a14:foregroundMark x1="25280" y1="29120" x2="25280" y2="29120"/>
                        <a14:foregroundMark x1="36640" y1="27400" x2="36640" y2="27400"/>
                        <a14:foregroundMark x1="9840" y1="21120" x2="9840" y2="21120"/>
                        <a14:foregroundMark x1="8240" y1="19240" x2="8240" y2="19240"/>
                        <a14:foregroundMark x1="91400" y1="55360" x2="91400" y2="55360"/>
                        <a14:foregroundMark x1="93880" y1="30280" x2="93880" y2="30280"/>
                        <a14:foregroundMark x1="64480" y1="86080" x2="64480" y2="86080"/>
                        <a14:foregroundMark x1="37240" y1="86400" x2="37240" y2="86400"/>
                        <a14:foregroundMark x1="47880" y1="86080" x2="47880" y2="86080"/>
                        <a14:foregroundMark x1="52520" y1="86080" x2="52520" y2="860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03886" y="-656036"/>
            <a:ext cx="5606408" cy="56064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7118E04-3D9F-05E3-9611-C4ECCCEA9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3337560" cy="857150"/>
          </a:xfrm>
        </p:spPr>
        <p:txBody>
          <a:bodyPr>
            <a:normAutofit fontScale="90000"/>
          </a:bodyPr>
          <a:lstStyle/>
          <a:p>
            <a:r>
              <a:rPr lang="en-US" dirty="0"/>
              <a:t>Does your Ministry team want to localize the materials for your site? 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5E038A1-407D-C12B-B4CC-DC0DF210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337560" cy="3881120"/>
          </a:xfrm>
        </p:spPr>
        <p:txBody>
          <a:bodyPr/>
          <a:lstStyle/>
          <a:p>
            <a:r>
              <a:rPr lang="en-US" dirty="0"/>
              <a:t>The tools we present here were developed in English. </a:t>
            </a:r>
          </a:p>
          <a:p>
            <a:r>
              <a:rPr lang="en-US" dirty="0"/>
              <a:t>The intention is to translate tools using crowdsourcing through Ministry teams.</a:t>
            </a:r>
          </a:p>
          <a:p>
            <a:r>
              <a:rPr lang="en-US" dirty="0"/>
              <a:t>Belgium and Germany are currently in process to translate the tools into French, Dutch and German. </a:t>
            </a:r>
          </a:p>
          <a:p>
            <a:r>
              <a:rPr lang="en-US" dirty="0"/>
              <a:t>WHO Europe retains a copy of the translated file for use on our site. We provide you the source files to host the tools on your webpage.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5CCD8-3CD3-42B9-90A5-6DFE8298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764" y="6397384"/>
            <a:ext cx="380035" cy="32067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14BF2E0-EE3B-6A4E-9FB9-82DE86E1F02F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B46DCD-BE45-B36B-7BBE-B6420C48B0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6"/>
          <a:stretch/>
        </p:blipFill>
        <p:spPr bwMode="auto">
          <a:xfrm>
            <a:off x="5681180" y="458331"/>
            <a:ext cx="4366709" cy="29706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BFA95-45AD-EBD4-30F1-C78E37C8BA4B}"/>
              </a:ext>
            </a:extLst>
          </p:cNvPr>
          <p:cNvSpPr txBox="1"/>
          <p:nvPr/>
        </p:nvSpPr>
        <p:spPr>
          <a:xfrm>
            <a:off x="7605075" y="2789877"/>
            <a:ext cx="81354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8A32C0-22F9-D98A-0615-58EFD1ED7366}"/>
              </a:ext>
            </a:extLst>
          </p:cNvPr>
          <p:cNvSpPr txBox="1"/>
          <p:nvPr/>
        </p:nvSpPr>
        <p:spPr>
          <a:xfrm>
            <a:off x="5003886" y="5109755"/>
            <a:ext cx="6190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 you want to work with us to localize the tool for your Ministry? 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Go to: https://forms.office.com/e/3p8WJHuDUR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F4A1D6-678B-D2AB-EA2E-278651569A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8702" y="5245256"/>
            <a:ext cx="929325" cy="92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61785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WHO_palette">
      <a:dk1>
        <a:srgbClr val="000000"/>
      </a:dk1>
      <a:lt1>
        <a:srgbClr val="FFFFFF"/>
      </a:lt1>
      <a:dk2>
        <a:srgbClr val="00205C"/>
      </a:dk2>
      <a:lt2>
        <a:srgbClr val="E7E6E6"/>
      </a:lt2>
      <a:accent1>
        <a:srgbClr val="0099DD"/>
      </a:accent1>
      <a:accent2>
        <a:srgbClr val="F16829"/>
      </a:accent2>
      <a:accent3>
        <a:srgbClr val="F3A81C"/>
      </a:accent3>
      <a:accent4>
        <a:srgbClr val="A6228C"/>
      </a:accent4>
      <a:accent5>
        <a:srgbClr val="5B2C86"/>
      </a:accent5>
      <a:accent6>
        <a:srgbClr val="80BC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WHOPPTtemplate.potx" id="{275DD702-D0E1-4C1D-8F83-E914E537826B}" vid="{26BE8866-5D95-41D9-B13A-5D3F28F4EF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389C59ADE53C49B45E3B489436BC07" ma:contentTypeVersion="18" ma:contentTypeDescription="Create a new document." ma:contentTypeScope="" ma:versionID="382e376d3ad2ebe9b60d661cacafeaa7">
  <xsd:schema xmlns:xsd="http://www.w3.org/2001/XMLSchema" xmlns:xs="http://www.w3.org/2001/XMLSchema" xmlns:p="http://schemas.microsoft.com/office/2006/metadata/properties" xmlns:ns2="f94a4242-da51-4b1d-bad4-07d006b730d3" xmlns:ns3="bd879b36-96f5-4c4e-979a-9eb1cd712529" targetNamespace="http://schemas.microsoft.com/office/2006/metadata/properties" ma:root="true" ma:fieldsID="c1ea21926a0006b5083e04c32c0cebda" ns2:_="" ns3:_="">
    <xsd:import namespace="f94a4242-da51-4b1d-bad4-07d006b730d3"/>
    <xsd:import namespace="bd879b36-96f5-4c4e-979a-9eb1cd7125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a4242-da51-4b1d-bad4-07d006b73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a4eac88-8ae6-4a96-90c7-97bc93c84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879b36-96f5-4c4e-979a-9eb1cd71252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52edfb5-6ab5-4a67-b8c8-74eaf5c36299}" ma:internalName="TaxCatchAll" ma:showField="CatchAllData" ma:web="bd879b36-96f5-4c4e-979a-9eb1cd7125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94a4242-da51-4b1d-bad4-07d006b730d3">
      <Terms xmlns="http://schemas.microsoft.com/office/infopath/2007/PartnerControls"/>
    </lcf76f155ced4ddcb4097134ff3c332f>
    <TaxCatchAll xmlns="bd879b36-96f5-4c4e-979a-9eb1cd712529" xsi:nil="true"/>
    <SharedWithUsers xmlns="bd879b36-96f5-4c4e-979a-9eb1cd712529">
      <UserInfo>
        <DisplayName>RANJAN, Radhika</DisplayName>
        <AccountId>793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514A069-8216-4A98-816D-78F887D733FE}"/>
</file>

<file path=customXml/itemProps2.xml><?xml version="1.0" encoding="utf-8"?>
<ds:datastoreItem xmlns:ds="http://schemas.openxmlformats.org/officeDocument/2006/customXml" ds:itemID="{BEAAE073-15C6-4297-9457-7C9F8A75D7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F73142-980B-4AF5-84F5-2B9AB6814D1B}">
  <ds:schemaRefs>
    <ds:schemaRef ds:uri="2a110658-28a3-4d5c-ad2d-925b9c811107"/>
    <ds:schemaRef ds:uri="d8970ee4-cf9a-40b5-b0c7-6b714dc755c8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WHOPPTtemplate</Template>
  <TotalTime>77</TotalTime>
  <Words>603</Words>
  <Application>Microsoft Office PowerPoint</Application>
  <PresentationFormat>Widescreen</PresentationFormat>
  <Paragraphs>56</Paragraphs>
  <Slides>10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RCCE-IM Tools: - Assessing capacity - Creating a Plan</vt:lpstr>
      <vt:lpstr>RCCE-IM Expanded Capacities</vt:lpstr>
      <vt:lpstr>We measure and monitor all the capacity-building work we do.</vt:lpstr>
      <vt:lpstr>Let’s take a look at the tools…</vt:lpstr>
      <vt:lpstr>After reading about the tool,  take the actual assessment…</vt:lpstr>
      <vt:lpstr>Receive your result…</vt:lpstr>
      <vt:lpstr>Now it’s time to work out how to make a plan…</vt:lpstr>
      <vt:lpstr>And then teams work together to make a plan…</vt:lpstr>
      <vt:lpstr>Does your Ministry team want to localize the materials for your site?  </vt:lpstr>
      <vt:lpstr>Thank you!</vt:lpstr>
    </vt:vector>
  </TitlesOfParts>
  <Manager/>
  <Company>World Health Organization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CLAXTON, Nancy</dc:creator>
  <cp:keywords/>
  <dc:description/>
  <cp:lastModifiedBy>CLAXTON, Nancy</cp:lastModifiedBy>
  <cp:revision>18</cp:revision>
  <dcterms:created xsi:type="dcterms:W3CDTF">2025-10-13T15:57:37Z</dcterms:created>
  <dcterms:modified xsi:type="dcterms:W3CDTF">2025-10-14T14:02:57Z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0x010100C4389C59ADE53C49B45E3B489436BC07</vt:lpwstr>
  </property>
  <property fmtid="{D5CDD505-2E9C-101B-9397-08002B2CF9AE}" pid="3" name="MediaServiceImageTags">
    <vt:lpwstr/>
  </property>
  <property fmtid="{D5CDD505-2E9C-101B-9397-08002B2CF9AE}" pid="4" name="ArticulateGUID">
    <vt:lpwstr>253810D9-0721-484D-A0AB-0EE986D5E353</vt:lpwstr>
  </property>
  <property fmtid="{D5CDD505-2E9C-101B-9397-08002B2CF9AE}" pid="5" name="ArticulatePath">
    <vt:lpwstr>https://worldhealthorg-my.sharepoint.com/personal/claxtonn_who_int/Documents/RCCE-IM tools/EPI-WIN/Session items/Presenting the RCCE-IM Tools - 2025</vt:lpwstr>
  </property>
</Properties>
</file>