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6" r:id="rId4"/>
    <p:sldMasterId id="2147483727" r:id="rId5"/>
    <p:sldMasterId id="2147483745" r:id="rId6"/>
    <p:sldMasterId id="2147483762" r:id="rId7"/>
    <p:sldMasterId id="2147483779" r:id="rId8"/>
    <p:sldMasterId id="2147483797" r:id="rId9"/>
  </p:sldMasterIdLst>
  <p:notesMasterIdLst>
    <p:notesMasterId r:id="rId28"/>
  </p:notesMasterIdLst>
  <p:handoutMasterIdLst>
    <p:handoutMasterId r:id="rId29"/>
  </p:handoutMasterIdLst>
  <p:sldIdLst>
    <p:sldId id="824" r:id="rId10"/>
    <p:sldId id="571" r:id="rId11"/>
    <p:sldId id="813" r:id="rId12"/>
    <p:sldId id="795" r:id="rId13"/>
    <p:sldId id="796" r:id="rId14"/>
    <p:sldId id="829" r:id="rId15"/>
    <p:sldId id="827" r:id="rId16"/>
    <p:sldId id="810" r:id="rId17"/>
    <p:sldId id="800" r:id="rId18"/>
    <p:sldId id="801" r:id="rId19"/>
    <p:sldId id="802" r:id="rId20"/>
    <p:sldId id="803" r:id="rId21"/>
    <p:sldId id="799" r:id="rId22"/>
    <p:sldId id="804" r:id="rId23"/>
    <p:sldId id="814" r:id="rId24"/>
    <p:sldId id="823" r:id="rId25"/>
    <p:sldId id="529" r:id="rId26"/>
    <p:sldId id="828"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Ebrima" panose="02000000000000000000" pitchFamily="2" charset="0"/>
      <p:regular r:id="rId34"/>
      <p:bold r:id="rId35"/>
    </p:embeddedFont>
    <p:embeddedFont>
      <p:font typeface="Google Sans" panose="020B0604020202020204" charset="0"/>
      <p:regular r:id="rId36"/>
      <p:bold r:id="rId37"/>
      <p:italic r:id="rId38"/>
      <p:boldItalic r:id="rId39"/>
    </p:embeddedFont>
    <p:embeddedFont>
      <p:font typeface="Roboto" panose="020B0604020202020204"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D1C025-033A-4E1D-A822-AD2A9134425A}">
          <p14:sldIdLst>
            <p14:sldId id="824"/>
            <p14:sldId id="571"/>
            <p14:sldId id="813"/>
            <p14:sldId id="795"/>
            <p14:sldId id="796"/>
            <p14:sldId id="829"/>
            <p14:sldId id="827"/>
            <p14:sldId id="810"/>
            <p14:sldId id="800"/>
            <p14:sldId id="801"/>
            <p14:sldId id="802"/>
            <p14:sldId id="803"/>
            <p14:sldId id="799"/>
            <p14:sldId id="804"/>
            <p14:sldId id="814"/>
            <p14:sldId id="823"/>
            <p14:sldId id="529"/>
            <p14:sldId id="828"/>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orient="horz" pos="7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HL, Garrett Livingston" initials="MGL" lastIdx="1" clrIdx="0">
    <p:extLst>
      <p:ext uri="{19B8F6BF-5375-455C-9EA6-DF929625EA0E}">
        <p15:presenceInfo xmlns:p15="http://schemas.microsoft.com/office/powerpoint/2012/main" userId="S::mehlg@who.int::a007aff7-0089-4772-8cac-5216dca51c4d" providerId="AD"/>
      </p:ext>
    </p:extLst>
  </p:cmAuthor>
  <p:cmAuthor id="2" name="TUNCALP MINGARD, Özge" initials="TÖ" lastIdx="9" clrIdx="1">
    <p:extLst>
      <p:ext uri="{19B8F6BF-5375-455C-9EA6-DF929625EA0E}">
        <p15:presenceInfo xmlns:p15="http://schemas.microsoft.com/office/powerpoint/2012/main" userId="S::tuncalpo@who.int::79e00151-3564-4314-9140-67f1fb9a2948" providerId="AD"/>
      </p:ext>
    </p:extLst>
  </p:cmAuthor>
  <p:cmAuthor id="3" name="LOWRANCE, David" initials="LD" lastIdx="19" clrIdx="2">
    <p:extLst>
      <p:ext uri="{19B8F6BF-5375-455C-9EA6-DF929625EA0E}">
        <p15:presenceInfo xmlns:p15="http://schemas.microsoft.com/office/powerpoint/2012/main" userId="S::lowranced@who.int::14c72b1e-abdd-49af-9ce3-158077060d1f" providerId="AD"/>
      </p:ext>
    </p:extLst>
  </p:cmAuthor>
  <p:cmAuthor id="4" name="RATANAPRAYUL, Natschja" initials="RN" lastIdx="23" clrIdx="3">
    <p:extLst>
      <p:ext uri="{19B8F6BF-5375-455C-9EA6-DF929625EA0E}">
        <p15:presenceInfo xmlns:p15="http://schemas.microsoft.com/office/powerpoint/2012/main" userId="S::ratanaprayuln@who.int::bbbfef26-df64-4b9c-847d-2757242eb8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3B3B3"/>
    <a:srgbClr val="97C5EB"/>
    <a:srgbClr val="000099"/>
    <a:srgbClr val="7F7F7F"/>
    <a:srgbClr val="38761D"/>
    <a:srgbClr val="3E92D1"/>
    <a:srgbClr val="0092C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10782-E0F4-2543-97FC-96985CCA651F}" v="3" dt="2021-02-18T13:45: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6" autoAdjust="0"/>
    <p:restoredTop sz="76029" autoAdjust="0"/>
  </p:normalViewPr>
  <p:slideViewPr>
    <p:cSldViewPr snapToGrid="0">
      <p:cViewPr varScale="1">
        <p:scale>
          <a:sx n="79" d="100"/>
          <a:sy n="79" d="100"/>
        </p:scale>
        <p:origin x="990" y="54"/>
      </p:cViewPr>
      <p:guideLst>
        <p:guide orient="horz" pos="2137"/>
        <p:guide pos="3840"/>
        <p:guide orient="horz" pos="720"/>
      </p:guideLst>
    </p:cSldViewPr>
  </p:slideViewPr>
  <p:notesTextViewPr>
    <p:cViewPr>
      <p:scale>
        <a:sx n="1" d="1"/>
        <a:sy n="1" d="1"/>
      </p:scale>
      <p:origin x="0" y="0"/>
    </p:cViewPr>
  </p:notesTextViewPr>
  <p:sorterViewPr>
    <p:cViewPr>
      <p:scale>
        <a:sx n="158" d="100"/>
        <a:sy n="158" d="100"/>
      </p:scale>
      <p:origin x="0" y="-38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7E8843-A7C4-432A-9F08-16396B59A19A}" type="datetimeFigureOut">
              <a:rPr lang="en-US" smtClean="0"/>
              <a:t>5/17/2021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CDB66-C0F6-45B6-BFF5-4575694EFB28}" type="datetimeFigureOut">
              <a:rPr lang="en-US" smtClean="0"/>
              <a:t>5/17/2021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lancet.com/journals/lancet/article/PIIS0140673603145461/fulltext#secd11100565e585"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implementationscience.biomedcentral.com/articles/10.1186/s13012-016-0440-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FFFFFF"/>
                </a:solidFill>
                <a:latin typeface="Ebrima" panose="02000000000000000000" pitchFamily="2" charset="0"/>
              </a:rPr>
              <a:t>The WHO envisions a future where everyone in the world benefits fully and immediately from life-saving health interventions and universal public health practices. The introduction of the Smart Guidelines, which we’re here to discuss today, will help make this vision a reality. The entire World Health Organization, as well as its partners in public health like PEPFAR and the US CDC and global technology corporations like Google are joining forces to bring the Smart Guidelines to life. </a:t>
            </a:r>
            <a:endParaRPr lang="en-GB" sz="1800" b="0" dirty="0">
              <a:effectLst/>
              <a:latin typeface="Calibri" panose="020F0502020204030204" pitchFamily="34" charset="0"/>
              <a:cs typeface="Arial" panose="020B0604020202020204" pitchFamily="34" charset="0"/>
            </a:endParaRPr>
          </a:p>
          <a:p>
            <a:endParaRPr lang="en-GB" sz="1800" dirty="0">
              <a:effectLst/>
              <a:latin typeface="Calibri" panose="020F0502020204030204" pitchFamily="34" charset="0"/>
              <a:cs typeface="Arial" panose="020B0604020202020204" pitchFamily="34" charset="0"/>
            </a:endParaRPr>
          </a:p>
          <a:p>
            <a:r>
              <a:rPr lang="en-GB" sz="1800" dirty="0">
                <a:effectLst/>
                <a:latin typeface="Calibri" panose="020F0502020204030204" pitchFamily="34" charset="0"/>
                <a:cs typeface="Arial" panose="020B0604020202020204" pitchFamily="34" charset="0"/>
              </a:rPr>
              <a:t>I am thrilled to share with you more about what this initiative is about, how it unfolds, and most importantly the impact it will have. </a:t>
            </a:r>
          </a:p>
          <a:p>
            <a:endParaRPr lang="en-GB" sz="1800" dirty="0">
              <a:effectLst/>
              <a:latin typeface="Calibri" panose="020F050202020403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t>
            </a:r>
          </a:p>
          <a:p>
            <a:r>
              <a:rPr lang="en-GB" sz="1800" dirty="0">
                <a:latin typeface="Arial" panose="020B0604020202020204" pitchFamily="34" charset="0"/>
                <a:cs typeface="Arial" panose="020B0604020202020204" pitchFamily="34" charset="0"/>
              </a:rPr>
              <a:t>SMART: </a:t>
            </a:r>
            <a:r>
              <a:rPr lang="en-GB" sz="1800" b="1" dirty="0">
                <a:effectLst/>
                <a:latin typeface="Calibri" panose="020F0502020204030204" pitchFamily="34" charset="0"/>
                <a:ea typeface="Calibri" panose="020F0502020204030204" pitchFamily="34" charset="0"/>
              </a:rPr>
              <a:t>S</a:t>
            </a:r>
            <a:r>
              <a:rPr lang="en-GB" sz="1800" dirty="0">
                <a:effectLst/>
                <a:latin typeface="Calibri" panose="020F0502020204030204" pitchFamily="34" charset="0"/>
                <a:ea typeface="Calibri" panose="020F0502020204030204" pitchFamily="34" charset="0"/>
              </a:rPr>
              <a:t>tandards-based, </a:t>
            </a:r>
            <a:r>
              <a:rPr lang="en-GB" sz="1800" b="1" dirty="0">
                <a:effectLst/>
                <a:latin typeface="Calibri" panose="020F0502020204030204" pitchFamily="34" charset="0"/>
                <a:ea typeface="Calibri" panose="020F0502020204030204" pitchFamily="34" charset="0"/>
              </a:rPr>
              <a:t>M</a:t>
            </a:r>
            <a:r>
              <a:rPr lang="en-GB" sz="1800" dirty="0">
                <a:effectLst/>
                <a:latin typeface="Calibri" panose="020F0502020204030204" pitchFamily="34" charset="0"/>
                <a:ea typeface="Calibri" panose="020F0502020204030204" pitchFamily="34" charset="0"/>
              </a:rPr>
              <a:t>achine-readable, </a:t>
            </a:r>
            <a:r>
              <a:rPr lang="en-GB" sz="1800" b="1" dirty="0">
                <a:effectLst/>
                <a:latin typeface="Calibri" panose="020F0502020204030204" pitchFamily="34" charset="0"/>
                <a:ea typeface="Calibri" panose="020F0502020204030204" pitchFamily="34" charset="0"/>
              </a:rPr>
              <a:t>A</a:t>
            </a:r>
            <a:r>
              <a:rPr lang="en-GB" sz="1800" dirty="0">
                <a:effectLst/>
                <a:latin typeface="Calibri" panose="020F0502020204030204" pitchFamily="34" charset="0"/>
                <a:ea typeface="Calibri" panose="020F0502020204030204" pitchFamily="34" charset="0"/>
              </a:rPr>
              <a:t>daptive, </a:t>
            </a:r>
            <a:r>
              <a:rPr lang="en-GB" sz="1800" b="1" dirty="0">
                <a:effectLst/>
                <a:latin typeface="Calibri" panose="020F0502020204030204" pitchFamily="34" charset="0"/>
                <a:ea typeface="Calibri" panose="020F0502020204030204" pitchFamily="34" charset="0"/>
              </a:rPr>
              <a:t>R</a:t>
            </a:r>
            <a:r>
              <a:rPr lang="en-GB" sz="1800" dirty="0">
                <a:effectLst/>
                <a:latin typeface="Calibri" panose="020F0502020204030204" pitchFamily="34" charset="0"/>
                <a:ea typeface="Calibri" panose="020F0502020204030204" pitchFamily="34" charset="0"/>
              </a:rPr>
              <a:t>equirements-based, and </a:t>
            </a:r>
            <a:r>
              <a:rPr lang="en-GB" sz="1800" b="1" dirty="0">
                <a:effectLst/>
                <a:latin typeface="Calibri" panose="020F0502020204030204" pitchFamily="34" charset="0"/>
                <a:ea typeface="Calibri" panose="020F0502020204030204" pitchFamily="34" charset="0"/>
              </a:rPr>
              <a:t>T</a:t>
            </a:r>
            <a:r>
              <a:rPr lang="en-GB" sz="1800" dirty="0">
                <a:effectLst/>
                <a:latin typeface="Calibri" panose="020F0502020204030204" pitchFamily="34" charset="0"/>
                <a:ea typeface="Calibri" panose="020F0502020204030204" pitchFamily="34" charset="0"/>
              </a:rPr>
              <a:t>estable</a:t>
            </a:r>
          </a:p>
          <a:p>
            <a:endParaRPr lang="en-GB" sz="1800" dirty="0">
              <a:effectLst/>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the recommendation moves to L2, the guideline narrative is translated into structured components to support operationalizing the recommendations within the context of country programs. This provides uniformity in the application of the intervention so that there are more consistent and predictive outcomes across countries.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for the ANC guideline</a:t>
            </a:r>
            <a:r>
              <a:rPr lang="en-US" sz="1200" b="0" dirty="0"/>
              <a:t>, the anemia recommendation is now in the form of a decision table, in which can be translated easily into an application, which the health worker then utilizes during a patient encounter. This guides the health worker to the specific recommendation to use the hemoglobinometer when testing for anemia.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64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layer 3, the anemia recommendation is transformed into a digital format for the first time: it is now in a standards-based software code that preserves the decision logic and data standards necessary to ensure the fidelity of guidelines is maintained and can be accurately implemented through digital tools. </a:t>
            </a:r>
            <a:r>
              <a:rPr lang="en-US" sz="1200" b="0" dirty="0"/>
              <a:t>This screenshot shows that the software code is written to state that hemoglobin is measured from a hemoglobinometer, and </a:t>
            </a:r>
            <a:r>
              <a:rPr lang="en-US" sz="1200" dirty="0"/>
              <a:t>if this software were to be integrated</a:t>
            </a:r>
            <a:r>
              <a:rPr lang="en-US" sz="1200" baseline="0" dirty="0"/>
              <a:t> into </a:t>
            </a:r>
            <a:r>
              <a:rPr lang="en-US" sz="1200" dirty="0"/>
              <a:t>a digital tool, that recommendation would be preserved.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r>
              <a:rPr lang="en-US" dirty="0"/>
              <a:t>--</a:t>
            </a:r>
          </a:p>
          <a:p>
            <a:r>
              <a:rPr lang="en-US" dirty="0"/>
              <a:t>-Image Source: http://</a:t>
            </a:r>
            <a:r>
              <a:rPr lang="en-US" dirty="0" err="1"/>
              <a:t>build.fhir.org</a:t>
            </a:r>
            <a:r>
              <a:rPr lang="en-US" dirty="0"/>
              <a:t>/</a:t>
            </a:r>
            <a:r>
              <a:rPr lang="en-US" dirty="0" err="1"/>
              <a:t>ig</a:t>
            </a:r>
            <a:r>
              <a:rPr lang="en-US" dirty="0"/>
              <a:t>/who-int/</a:t>
            </a:r>
            <a:r>
              <a:rPr lang="en-US" dirty="0" err="1"/>
              <a:t>anc-cds</a:t>
            </a:r>
            <a:r>
              <a:rPr lang="en-US" dirty="0"/>
              <a:t>/Library-anc-recommendation-a2.html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68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then we arrive at Layer 4: here, the guidelines have been fully incorporated into a software application that can be integrated with a country’s digital health system</a:t>
            </a:r>
            <a:r>
              <a:rPr lang="en-US" sz="1200" baseline="0" dirty="0"/>
              <a:t>. This screenshot is from the ANC L4 reference software, and as you can see has fields for data capture during a patient’s physical exam</a:t>
            </a:r>
            <a:r>
              <a:rPr lang="en-US" sz="1200" b="0" baseline="0" dirty="0"/>
              <a:t>. </a:t>
            </a:r>
            <a:r>
              <a:rPr lang="en-US" sz="1200" baseline="0" dirty="0"/>
              <a:t>This software is</a:t>
            </a:r>
            <a:r>
              <a:rPr lang="en-US" sz="1200" dirty="0"/>
              <a:t> based on the decision logic,</a:t>
            </a:r>
            <a:r>
              <a:rPr lang="en-US" sz="1200" baseline="0" dirty="0"/>
              <a:t> </a:t>
            </a:r>
            <a:r>
              <a:rPr lang="en-US" sz="1200" dirty="0"/>
              <a:t>data standards and definitions -- defined in Layer 2 and expressed in code in Layer 3</a:t>
            </a:r>
            <a:r>
              <a:rPr lang="en-US" sz="1200" baseline="0" dirty="0"/>
              <a:t> - </a:t>
            </a:r>
            <a:r>
              <a:rPr lang="en-US" sz="1200" dirty="0"/>
              <a:t>but adds the digital functionality and user</a:t>
            </a:r>
            <a:r>
              <a:rPr lang="en-US" sz="1200" baseline="0" dirty="0"/>
              <a:t> </a:t>
            </a:r>
            <a:r>
              <a:rPr lang="en-US" sz="1200" dirty="0"/>
              <a:t>interface necessary s</a:t>
            </a:r>
            <a:r>
              <a:rPr lang="en-US" sz="1200" baseline="0" dirty="0"/>
              <a:t>o that the software is ready to be localized and deployed for use </a:t>
            </a:r>
            <a:r>
              <a:rPr lang="en-US" sz="1200" dirty="0"/>
              <a:t>by health program actors</a:t>
            </a:r>
            <a:r>
              <a:rPr lang="en-US" sz="1200" baseline="0" dirty="0"/>
              <a:t> in country. </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1" dirty="0"/>
              <a:t>ANC is not the only health program area where Smart Guidelines are already being implemented. </a:t>
            </a:r>
          </a:p>
          <a:p>
            <a:pPr marL="171450" marR="0" lvl="0" indent="-171450"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Smart Guidelines are drafted or in progress for 10 other health domains (e.g., HIV, Family Planning)</a:t>
            </a:r>
          </a:p>
          <a:p>
            <a:pPr marL="171450" marR="0" lvl="0" indent="-171450" algn="l" defTabSz="942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WHO has also partnered with Google to support country capacity building and establishment of an open-source technology stack and libraries (SDK) to facilitate adoption of WHO smart guidelines packages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200" b="0" dirty="0"/>
              <a:t>When looking at the full arc of guideline transformation across </a:t>
            </a:r>
            <a:r>
              <a:rPr lang="en-US" sz="1200" b="0"/>
              <a:t>the lat, </a:t>
            </a:r>
            <a:r>
              <a:rPr lang="en-US" sz="1200" b="0" dirty="0"/>
              <a:t>the team at WHO has standardized this progression from paper and legacy systems to intelligent digital systems while providing components at each layer that can support the operationalization of guidelines regardless of the maturity of a country’s digital health ecosystem.</a:t>
            </a:r>
          </a:p>
          <a:p>
            <a:pPr defTabSz="942289">
              <a:defRPr/>
            </a:pPr>
            <a:endParaRPr lang="en-US" sz="1200" b="1" dirty="0"/>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1" dirty="0"/>
              <a:t>Layer 1 </a:t>
            </a:r>
            <a:r>
              <a:rPr lang="en-US" sz="1200" b="0" dirty="0"/>
              <a:t>continues to </a:t>
            </a:r>
            <a:r>
              <a:rPr lang="en-US" sz="1200" dirty="0"/>
              <a:t>provide the guidelines in narrative format but with a </a:t>
            </a:r>
            <a:r>
              <a:rPr lang="en-US" sz="1200" b="1" dirty="0"/>
              <a:t>unique identifier </a:t>
            </a:r>
            <a:r>
              <a:rPr lang="en-US" sz="1200" b="0" dirty="0"/>
              <a:t>for each recommendation, </a:t>
            </a:r>
            <a:r>
              <a:rPr lang="en-US" sz="1200" b="1" dirty="0"/>
              <a:t>to easily track and integrate updates and changes to guidelines as they are published. </a:t>
            </a:r>
            <a:endParaRPr lang="en-US" sz="1200" dirty="0"/>
          </a:p>
          <a:p>
            <a:pPr defTabSz="942289">
              <a:defRPr/>
            </a:pPr>
            <a:endParaRPr lang="en-US" sz="1200" dirty="0"/>
          </a:p>
          <a:p>
            <a:pPr defTabSz="942289">
              <a:defRPr/>
            </a:pPr>
            <a:r>
              <a:rPr lang="en-US" sz="1200" b="1" dirty="0"/>
              <a:t>Layer 2 </a:t>
            </a:r>
            <a:r>
              <a:rPr lang="en-US" sz="1200" b="0" dirty="0"/>
              <a:t>translates the narrative guidelines into </a:t>
            </a:r>
            <a:r>
              <a:rPr lang="en-US" sz="1200" dirty="0"/>
              <a:t>structured components - such as illustrated </a:t>
            </a:r>
            <a:r>
              <a:rPr lang="en-US" sz="1200" b="1" dirty="0"/>
              <a:t>workflows, decision-support documentation, and data dictionaries, packaged as Digital </a:t>
            </a:r>
            <a:r>
              <a:rPr kumimoji="0" lang="en-US" sz="1200" b="1" i="0" u="none" strike="noStrike" kern="1200" cap="none" spc="0" normalizeH="0" baseline="0" noProof="0" dirty="0">
                <a:ln>
                  <a:noFill/>
                </a:ln>
                <a:solidFill>
                  <a:prstClr val="black"/>
                </a:solidFill>
                <a:effectLst/>
                <a:uLnTx/>
                <a:uFillTx/>
                <a:latin typeface="Ebrima"/>
                <a:ea typeface="+mn-ea"/>
                <a:cs typeface="+mn-cs"/>
              </a:rPr>
              <a:t>Adaptation</a:t>
            </a:r>
            <a:r>
              <a:rPr lang="en-US" sz="1200" b="1" dirty="0"/>
              <a:t> Kits</a:t>
            </a:r>
            <a:r>
              <a:rPr lang="en-US" sz="1200" b="1" baseline="0" dirty="0"/>
              <a:t> -</a:t>
            </a:r>
            <a:r>
              <a:rPr lang="en-US" sz="1200" b="1" dirty="0"/>
              <a:t> so that guidelines can be operationalized within country health programs </a:t>
            </a:r>
            <a:r>
              <a:rPr lang="en-US" sz="1200" b="0" dirty="0"/>
              <a:t>and consistently applied.</a:t>
            </a:r>
          </a:p>
          <a:p>
            <a:pPr defTabSz="942289">
              <a:defRPr/>
            </a:pPr>
            <a:endParaRPr lang="en-US" sz="1200" dirty="0"/>
          </a:p>
          <a:p>
            <a:pPr marL="0" marR="0" lvl="0" indent="0" algn="l" defTabSz="942289" rtl="0" eaLnBrk="1" fontAlgn="auto" latinLnBrk="0" hangingPunct="1">
              <a:lnSpc>
                <a:spcPct val="100000"/>
              </a:lnSpc>
              <a:spcBef>
                <a:spcPts val="0"/>
              </a:spcBef>
              <a:spcAft>
                <a:spcPts val="0"/>
              </a:spcAft>
              <a:buClrTx/>
              <a:buSzTx/>
              <a:buFontTx/>
              <a:buNone/>
              <a:tabLst/>
              <a:defRPr/>
            </a:pPr>
            <a:r>
              <a:rPr lang="en-US" sz="1200" b="1" dirty="0"/>
              <a:t>Layer 3 </a:t>
            </a:r>
            <a:r>
              <a:rPr lang="en-US" sz="1200" dirty="0"/>
              <a:t>transforms the L2 components (e.g., decision-support processes) into digital format through standards-based </a:t>
            </a:r>
            <a:r>
              <a:rPr lang="en-US" sz="1200" b="1" dirty="0"/>
              <a:t>software code that developers can integrate into digital systems,</a:t>
            </a:r>
            <a:r>
              <a:rPr lang="en-US" sz="1200" b="0" dirty="0"/>
              <a:t> avoiding </a:t>
            </a:r>
            <a:r>
              <a:rPr lang="en-US" sz="1200" dirty="0"/>
              <a:t>inadvertent errors in guideline translation and allowing for interoperability at scale. </a:t>
            </a:r>
            <a:r>
              <a:rPr lang="en-US" sz="1200" b="1" dirty="0"/>
              <a:t>L3 focuses on the L2 components that are most essential for guideline fidelity. </a:t>
            </a:r>
          </a:p>
          <a:p>
            <a:pPr defTabSz="942289">
              <a:defRPr/>
            </a:pPr>
            <a:r>
              <a:rPr lang="en-US" sz="1200" dirty="0"/>
              <a:t> </a:t>
            </a:r>
          </a:p>
          <a:p>
            <a:pPr defTabSz="942289">
              <a:defRPr/>
            </a:pPr>
            <a:r>
              <a:rPr lang="en-US" sz="1200" b="1" dirty="0"/>
              <a:t>Layer 4 </a:t>
            </a:r>
            <a:r>
              <a:rPr lang="en-US" sz="1200" dirty="0"/>
              <a:t>turns L3 guideline code into </a:t>
            </a:r>
            <a:r>
              <a:rPr lang="en-US" sz="1200" b="1" dirty="0"/>
              <a:t>fully functional software applications that can be customized and integrated</a:t>
            </a:r>
            <a:r>
              <a:rPr lang="en-US" sz="1200" dirty="0"/>
              <a:t> into any country digital system. </a:t>
            </a:r>
          </a:p>
          <a:p>
            <a:pPr marL="235572" indent="-235572" defTabSz="942289">
              <a:buFont typeface="+mj-lt"/>
              <a:buAutoNum type="arabicPeriod"/>
              <a:defRPr/>
            </a:pPr>
            <a:endParaRPr lang="en-US" sz="1200" dirty="0"/>
          </a:p>
          <a:p>
            <a:pPr defTabSz="942289">
              <a:defRPr/>
            </a:pPr>
            <a:r>
              <a:rPr lang="en-US" sz="1200" b="1" dirty="0"/>
              <a:t>The vision of Layer 5 </a:t>
            </a:r>
            <a:r>
              <a:rPr lang="en-US" sz="1200" dirty="0"/>
              <a:t>is to eventually provide </a:t>
            </a:r>
            <a:r>
              <a:rPr lang="en-US" sz="1200" b="1" dirty="0"/>
              <a:t>advanced analytics </a:t>
            </a:r>
            <a:r>
              <a:rPr lang="en-US" sz="1200" dirty="0"/>
              <a:t>and</a:t>
            </a:r>
            <a:r>
              <a:rPr lang="en-US" sz="1200" b="1" dirty="0"/>
              <a:t> Artificial Intelligence </a:t>
            </a:r>
            <a:r>
              <a:rPr lang="en-US" sz="1200" dirty="0"/>
              <a:t>to support continuous improvement of recommendations (and associated software code) for precision patient care and data use. Layer 5 will ultimately offer the ability of countries and the WHO to learn from how recommendations are used and what issues come up, all contributing to improved health services.</a:t>
            </a:r>
          </a:p>
          <a:p>
            <a:pPr defTabSz="942289">
              <a:defRPr/>
            </a:pPr>
            <a:endParaRPr lang="en-US" sz="1200" b="1" dirty="0"/>
          </a:p>
          <a:p>
            <a:pPr defTabSz="942289">
              <a:defRPr/>
            </a:pPr>
            <a:endParaRPr lang="en-US" sz="1200" dirty="0"/>
          </a:p>
          <a:p>
            <a:pPr defTabSz="942289">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2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aa10b3a1_1_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aa10b3a1_1_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defTabSz="942289">
              <a:defRPr/>
            </a:pPr>
            <a:r>
              <a:rPr lang="en-US" sz="1600" dirty="0">
                <a:highlight>
                  <a:srgbClr val="FFFFFF"/>
                </a:highlight>
                <a:latin typeface="Google Sans"/>
                <a:ea typeface="Google Sans"/>
                <a:cs typeface="Google Sans"/>
                <a:sym typeface="Google Sans"/>
              </a:rPr>
              <a:t>When we take a step back from the details and specific components of the layers, we see that at the initiative level, the </a:t>
            </a:r>
            <a:r>
              <a:rPr lang="en-US" sz="1600" b="1" dirty="0">
                <a:highlight>
                  <a:srgbClr val="FFFFFF"/>
                </a:highlight>
                <a:latin typeface="Google Sans"/>
                <a:ea typeface="Google Sans"/>
                <a:cs typeface="Google Sans"/>
                <a:sym typeface="Google Sans"/>
              </a:rPr>
              <a:t>Smart Guidelines support </a:t>
            </a:r>
            <a:r>
              <a:rPr lang="en-US" sz="3600" b="1" dirty="0">
                <a:solidFill>
                  <a:schemeClr val="bg1"/>
                </a:solidFill>
                <a:highlight>
                  <a:srgbClr val="FFFFFF"/>
                </a:highlight>
              </a:rPr>
              <a:t>a paradigm shift: they systematize and accelerate the consistent application of life-saving interventions globally.</a:t>
            </a:r>
            <a:endParaRPr lang="en-US" sz="1600" dirty="0">
              <a:highlight>
                <a:srgbClr val="FFFFFF"/>
              </a:highlight>
              <a:latin typeface="Google Sans"/>
              <a:ea typeface="Google Sans"/>
              <a:cs typeface="Google Sans"/>
              <a:sym typeface="Google Sans"/>
            </a:endParaRPr>
          </a:p>
          <a:p>
            <a:pPr defTabSz="942289">
              <a:defRPr/>
            </a:pPr>
            <a:endParaRPr lang="en-US" sz="1600" dirty="0">
              <a:highlight>
                <a:srgbClr val="FFFFFF"/>
              </a:highlight>
              <a:latin typeface="Google Sans"/>
              <a:ea typeface="Google Sans"/>
              <a:cs typeface="Google Sans"/>
              <a:sym typeface="Google Sans"/>
            </a:endParaRPr>
          </a:p>
          <a:p>
            <a:pPr defTabSz="942289">
              <a:defRPr/>
            </a:pPr>
            <a:endParaRPr lang="en-US" sz="1600" dirty="0">
              <a:highlight>
                <a:srgbClr val="FFFFFF"/>
              </a:highlight>
              <a:latin typeface="Google Sans"/>
              <a:ea typeface="Google Sans"/>
              <a:cs typeface="Google Sans"/>
              <a:sym typeface="Google Sans"/>
            </a:endParaRPr>
          </a:p>
          <a:p>
            <a:pPr defTabSz="942289">
              <a:defRPr/>
            </a:pPr>
            <a:r>
              <a:rPr lang="en-US" sz="1600" dirty="0">
                <a:highlight>
                  <a:srgbClr val="FFFFFF"/>
                </a:highlight>
                <a:latin typeface="Google Sans"/>
                <a:ea typeface="Google Sans"/>
                <a:cs typeface="Google Sans"/>
                <a:sym typeface="Google Sans"/>
              </a:rPr>
              <a:t>---------------------------</a:t>
            </a:r>
          </a:p>
          <a:p>
            <a:pPr marL="0" marR="0" lvl="0" indent="0" algn="l" defTabSz="942289" rtl="0" eaLnBrk="1" fontAlgn="auto" latinLnBrk="0" hangingPunct="1">
              <a:lnSpc>
                <a:spcPct val="100000"/>
              </a:lnSpc>
              <a:spcBef>
                <a:spcPts val="0"/>
              </a:spcBef>
              <a:spcAft>
                <a:spcPts val="0"/>
              </a:spcAft>
              <a:buClrTx/>
              <a:buSzTx/>
              <a:buFontTx/>
              <a:buNone/>
              <a:tabLst/>
              <a:defRPr/>
            </a:pPr>
            <a:r>
              <a:rPr lang="en-US" sz="1600" dirty="0">
                <a:highlight>
                  <a:srgbClr val="FFFFFF"/>
                </a:highlight>
                <a:latin typeface="Google Sans"/>
                <a:ea typeface="Google Sans"/>
                <a:cs typeface="Google Sans"/>
                <a:sym typeface="Google Sans"/>
              </a:rPr>
              <a:t>(Optional additional statement) There are two levels to this paradigm</a:t>
            </a:r>
            <a:r>
              <a:rPr lang="en-US" sz="1600" baseline="0" dirty="0">
                <a:highlight>
                  <a:srgbClr val="FFFFFF"/>
                </a:highlight>
                <a:latin typeface="Google Sans"/>
                <a:ea typeface="Google Sans"/>
                <a:cs typeface="Google Sans"/>
                <a:sym typeface="Google Sans"/>
              </a:rPr>
              <a:t> shift: 1) it brings evidence-based medicine to health care in countries, and 2) supports global public health, in that all interventions are represented consistently and accurately in digital systems. </a:t>
            </a:r>
            <a:endParaRPr lang="en-US" sz="1600" dirty="0">
              <a:highlight>
                <a:srgbClr val="FFFFFF"/>
              </a:highlight>
              <a:latin typeface="Google Sans"/>
              <a:ea typeface="Google Sans"/>
              <a:cs typeface="Google Sans"/>
              <a:sym typeface="Google Sans"/>
            </a:endParaRPr>
          </a:p>
          <a:p>
            <a:pPr defTabSz="942289">
              <a:defRPr/>
            </a:pPr>
            <a:endParaRPr lang="en-US" sz="1600" dirty="0">
              <a:highlight>
                <a:srgbClr val="FFFFFF"/>
              </a:highlight>
              <a:latin typeface="Google Sans"/>
              <a:ea typeface="Google Sans"/>
              <a:cs typeface="Google Sans"/>
              <a:sym typeface="Google Sans"/>
            </a:endParaRPr>
          </a:p>
          <a:p>
            <a:pPr defTabSz="942289">
              <a:defRPr/>
            </a:pPr>
            <a:endParaRPr lang="en-US" sz="1600" dirty="0">
              <a:highlight>
                <a:srgbClr val="FFFFFF"/>
              </a:highlight>
              <a:latin typeface="Google Sans"/>
              <a:ea typeface="Google Sans"/>
              <a:cs typeface="Google Sans"/>
              <a:sym typeface="Google Sans"/>
            </a:endParaRPr>
          </a:p>
          <a:p>
            <a:endParaRPr lang="en-US" sz="1600" baseline="0" dirty="0">
              <a:highlight>
                <a:srgbClr val="FFFFFF"/>
              </a:highlight>
              <a:latin typeface="Google Sans"/>
              <a:ea typeface="Google Sans"/>
              <a:cs typeface="Google Sans"/>
              <a:sym typeface="Google Sans"/>
            </a:endParaRPr>
          </a:p>
          <a:p>
            <a:pPr defTabSz="942289">
              <a:defRPr/>
            </a:pPr>
            <a:endParaRPr lang="en-US" sz="1600" dirty="0">
              <a:highlight>
                <a:srgbClr val="FFFFFF"/>
              </a:highlight>
              <a:latin typeface="Google Sans"/>
              <a:ea typeface="Google Sans"/>
              <a:cs typeface="Google Sans"/>
              <a:sym typeface="Google Sans"/>
            </a:endParaRPr>
          </a:p>
          <a:p>
            <a:endParaRPr sz="1600" dirty="0">
              <a:highlight>
                <a:srgbClr val="FFFFFF"/>
              </a:highlight>
              <a:latin typeface="Google Sans"/>
              <a:ea typeface="Google Sans"/>
              <a:cs typeface="Google Sans"/>
              <a:sym typeface="Google Sans"/>
            </a:endParaRPr>
          </a:p>
        </p:txBody>
      </p:sp>
    </p:spTree>
    <p:extLst>
      <p:ext uri="{BB962C8B-B14F-4D97-AF65-F5344CB8AC3E}">
        <p14:creationId xmlns:p14="http://schemas.microsoft.com/office/powerpoint/2010/main" val="397897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 the opportunity of the Smart Guidelines is to </a:t>
            </a:r>
            <a:r>
              <a:rPr lang="en-US" b="1" dirty="0">
                <a:solidFill>
                  <a:srgbClr val="009CDE"/>
                </a:solidFill>
                <a:ea typeface="Google Sans"/>
                <a:cs typeface="Google Sans"/>
                <a:sym typeface="Google Sans"/>
              </a:rPr>
              <a:t>transform the way the evidence base is used in health service delivery globally</a:t>
            </a:r>
            <a:r>
              <a:rPr lang="en-US" b="1" baseline="0" dirty="0">
                <a:solidFill>
                  <a:srgbClr val="009CDE"/>
                </a:solidFill>
                <a:ea typeface="Google Sans"/>
                <a:cs typeface="Google Sans"/>
                <a:sym typeface="Google Sans"/>
              </a:rPr>
              <a:t>, </a:t>
            </a:r>
            <a:r>
              <a:rPr lang="en-US" b="1" baseline="0" dirty="0"/>
              <a:t>for greater health system efficiency, sustainability, and impact.</a:t>
            </a:r>
          </a:p>
          <a:p>
            <a:endParaRPr lang="en-US" baseline="0" dirty="0"/>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They </a:t>
            </a:r>
            <a:r>
              <a:rPr lang="en-US" sz="1200" b="1" kern="1200" dirty="0">
                <a:solidFill>
                  <a:schemeClr val="tx1"/>
                </a:solidFill>
                <a:effectLst/>
                <a:latin typeface="+mn-lt"/>
                <a:ea typeface="+mn-ea"/>
                <a:cs typeface="+mn-cs"/>
              </a:rPr>
              <a:t>accelerate</a:t>
            </a:r>
            <a:r>
              <a:rPr lang="en-US" sz="1200" b="1" kern="1200" baseline="0" dirty="0">
                <a:solidFill>
                  <a:schemeClr val="tx1"/>
                </a:solidFill>
                <a:effectLst/>
                <a:latin typeface="+mn-lt"/>
                <a:ea typeface="+mn-ea"/>
                <a:cs typeface="+mn-cs"/>
              </a:rPr>
              <a:t> guideline use</a:t>
            </a:r>
            <a:r>
              <a:rPr lang="en-US" sz="1200" b="0" kern="1200" baseline="0" dirty="0">
                <a:solidFill>
                  <a:schemeClr val="tx1"/>
                </a:solidFill>
                <a:effectLst/>
                <a:latin typeface="+mn-lt"/>
                <a:ea typeface="+mn-ea"/>
                <a:cs typeface="+mn-cs"/>
              </a:rPr>
              <a:t> by addressing three key delays that have impeded adoption. </a:t>
            </a:r>
            <a:r>
              <a:rPr lang="en-US" sz="1200" b="0" kern="1200" dirty="0">
                <a:solidFill>
                  <a:schemeClr val="tx1"/>
                </a:solidFill>
                <a:effectLst/>
                <a:latin typeface="+mn-lt"/>
                <a:ea typeface="+mn-ea"/>
                <a:cs typeface="+mn-cs"/>
              </a:rPr>
              <a:t>1) They help countries adopt guidelines</a:t>
            </a:r>
            <a:r>
              <a:rPr lang="en-US" sz="1200" b="0" kern="1200" baseline="0" dirty="0">
                <a:solidFill>
                  <a:schemeClr val="tx1"/>
                </a:solidFill>
                <a:effectLst/>
                <a:latin typeface="+mn-lt"/>
                <a:ea typeface="+mn-ea"/>
                <a:cs typeface="+mn-cs"/>
              </a:rPr>
              <a:t> to begin with</a:t>
            </a:r>
            <a:r>
              <a:rPr lang="en-US" sz="1200" b="0" kern="1200" dirty="0">
                <a:solidFill>
                  <a:schemeClr val="tx1"/>
                </a:solidFill>
                <a:effectLst/>
                <a:latin typeface="+mn-lt"/>
                <a:ea typeface="+mn-ea"/>
                <a:cs typeface="+mn-cs"/>
              </a:rPr>
              <a:t>; 2) they support guideline localization;</a:t>
            </a:r>
            <a:r>
              <a:rPr lang="en-US" sz="1200" b="0" kern="1200" baseline="0" dirty="0">
                <a:solidFill>
                  <a:schemeClr val="tx1"/>
                </a:solidFill>
                <a:effectLst/>
                <a:latin typeface="+mn-lt"/>
                <a:ea typeface="+mn-ea"/>
                <a:cs typeface="+mn-cs"/>
              </a:rPr>
              <a:t> and</a:t>
            </a:r>
            <a:r>
              <a:rPr lang="en-US" sz="1200" b="0" kern="1200" dirty="0">
                <a:solidFill>
                  <a:schemeClr val="tx1"/>
                </a:solidFill>
                <a:effectLst/>
                <a:latin typeface="+mn-lt"/>
                <a:ea typeface="+mn-ea"/>
                <a:cs typeface="+mn-cs"/>
              </a:rPr>
              <a:t> 3) they</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help get guidelines</a:t>
            </a:r>
            <a:r>
              <a:rPr lang="en-US" sz="1200" b="0" kern="1200" baseline="0" dirty="0">
                <a:solidFill>
                  <a:schemeClr val="tx1"/>
                </a:solidFill>
                <a:effectLst/>
                <a:latin typeface="+mn-lt"/>
                <a:ea typeface="+mn-ea"/>
                <a:cs typeface="+mn-cs"/>
              </a:rPr>
              <a:t> reflected </a:t>
            </a:r>
            <a:r>
              <a:rPr lang="en-US" sz="1200" b="0" kern="1200" dirty="0">
                <a:solidFill>
                  <a:schemeClr val="tx1"/>
                </a:solidFill>
                <a:effectLst/>
                <a:latin typeface="+mn-lt"/>
                <a:ea typeface="+mn-ea"/>
                <a:cs typeface="+mn-cs"/>
              </a:rPr>
              <a:t>in fast-evolving digital systems</a:t>
            </a:r>
            <a:endParaRPr lang="en-US" b="0"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They</a:t>
            </a:r>
            <a:r>
              <a:rPr lang="en-US" sz="1200" b="0"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rPr>
              <a:t>ensure guideline fidelity </a:t>
            </a:r>
            <a:r>
              <a:rPr lang="en-US" sz="1200" b="0" i="0" u="none" strike="noStrike" kern="1200" baseline="0" dirty="0">
                <a:solidFill>
                  <a:schemeClr val="tx1"/>
                </a:solidFill>
                <a:effectLst/>
                <a:latin typeface="+mn-lt"/>
                <a:ea typeface="+mn-ea"/>
                <a:cs typeface="+mn-cs"/>
              </a:rPr>
              <a:t>as they are</a:t>
            </a:r>
            <a:r>
              <a:rPr lang="en-US" sz="1200" b="0" i="0" u="none" strike="noStrike" kern="1200" dirty="0">
                <a:solidFill>
                  <a:schemeClr val="tx1"/>
                </a:solidFill>
                <a:effectLst/>
                <a:latin typeface="+mn-lt"/>
                <a:ea typeface="+mn-ea"/>
                <a:cs typeface="+mn-cs"/>
              </a:rPr>
              <a:t> adapted and implemented in country digital systems, helping to ensure interventions are applied in accordance with the latest guidelines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83C5C"/>
                </a:solidFill>
                <a:effectLst/>
                <a:uLnTx/>
                <a:uFillTx/>
                <a:latin typeface="Ebrima"/>
                <a:ea typeface="+mn-ea"/>
                <a:cs typeface="+mn-cs"/>
              </a:rPr>
              <a:t>They </a:t>
            </a:r>
            <a:r>
              <a:rPr kumimoji="0" lang="en-US" sz="1200" b="1" i="0" u="none" strike="noStrike" kern="1200" cap="none" spc="0" normalizeH="0" baseline="0" noProof="0" dirty="0">
                <a:ln>
                  <a:noFill/>
                </a:ln>
                <a:solidFill>
                  <a:srgbClr val="183C5C"/>
                </a:solidFill>
                <a:effectLst/>
                <a:uLnTx/>
                <a:uFillTx/>
                <a:latin typeface="Ebrima"/>
                <a:ea typeface="+mn-ea"/>
                <a:cs typeface="+mn-cs"/>
              </a:rPr>
              <a:t>improve analytics and M&amp;E </a:t>
            </a:r>
            <a:r>
              <a:rPr kumimoji="0" lang="en-US" sz="1200" b="0" i="0" u="none" strike="noStrike" kern="1200" cap="none" spc="0" normalizeH="0" baseline="0" noProof="0" dirty="0">
                <a:ln>
                  <a:noFill/>
                </a:ln>
                <a:solidFill>
                  <a:srgbClr val="183C5C"/>
                </a:solidFill>
                <a:effectLst/>
                <a:uLnTx/>
                <a:uFillTx/>
                <a:latin typeface="Ebrima"/>
                <a:ea typeface="+mn-ea"/>
                <a:cs typeface="+mn-cs"/>
              </a:rPr>
              <a:t>by </a:t>
            </a:r>
            <a:r>
              <a:rPr lang="en-US" sz="1200" b="0" i="0" kern="1200" dirty="0">
                <a:solidFill>
                  <a:schemeClr val="tx1"/>
                </a:solidFill>
                <a:effectLst/>
                <a:latin typeface="+mn-lt"/>
                <a:ea typeface="+mn-ea"/>
                <a:cs typeface="+mn-cs"/>
              </a:rPr>
              <a:t>collecting the right data to accurately monitor, course correct, and attribute health gains</a:t>
            </a:r>
            <a:endParaRPr kumimoji="0" lang="en-US" sz="1200" b="0" i="0" u="none" strike="noStrike" kern="1200" cap="none" spc="0" normalizeH="0" baseline="0" noProof="0" dirty="0">
              <a:ln>
                <a:noFill/>
              </a:ln>
              <a:solidFill>
                <a:srgbClr val="183C5C"/>
              </a:solidFill>
              <a:effectLst/>
              <a:uLnTx/>
              <a:uFillTx/>
              <a:latin typeface="Ebrima"/>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t>
            </a:r>
            <a:r>
              <a:rPr lang="en-US" b="1" dirty="0"/>
              <a:t>support continuous strengthening of the evidence base that is used to update and improve guidelines overtime, </a:t>
            </a:r>
            <a:r>
              <a:rPr lang="en-US" b="0" dirty="0"/>
              <a:t>though </a:t>
            </a:r>
            <a:r>
              <a:rPr lang="en-US" b="0" baseline="0" dirty="0"/>
              <a:t>f</a:t>
            </a:r>
            <a:r>
              <a:rPr lang="en-US" dirty="0"/>
              <a:t>eedback loops that will enrich and speed up the evidence base in support of evidence-based medicine, as well as provide the WHO more clarity on guideline usage and impact.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717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fontAlgn="t">
              <a:defRPr/>
            </a:pPr>
            <a:r>
              <a:rPr lang="en-US" sz="1600" b="1" dirty="0">
                <a:highlight>
                  <a:srgbClr val="FFFFFF"/>
                </a:highlight>
                <a:latin typeface="Google Sans"/>
                <a:ea typeface="Roboto"/>
                <a:cs typeface="Google Sans"/>
                <a:sym typeface="Google Sans"/>
              </a:rPr>
              <a:t>Actors throughout the ecosystem, including the donor community, have an important opportunity to advance the development and uptake of Smart Guidelines:</a:t>
            </a:r>
          </a:p>
          <a:p>
            <a:pPr defTabSz="942289" fontAlgn="t">
              <a:defRPr/>
            </a:pPr>
            <a:endParaRPr lang="en-US" sz="1600" b="1" dirty="0">
              <a:highlight>
                <a:srgbClr val="FFFFFF"/>
              </a:highlight>
              <a:latin typeface="Google Sans"/>
              <a:ea typeface="Roboto"/>
              <a:cs typeface="Google Sans"/>
              <a:sym typeface="Google Sans"/>
            </a:endParaRPr>
          </a:p>
          <a:p>
            <a:pPr marL="395288"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highlight>
                  <a:srgbClr val="FFFFFF"/>
                </a:highlight>
                <a:latin typeface="Google Sans"/>
                <a:ea typeface="Roboto"/>
                <a:cs typeface="Google Sans"/>
                <a:sym typeface="Google Sans"/>
              </a:rPr>
              <a:t>Guideline Developers within the WHO can engage with business analysts and other experts to </a:t>
            </a:r>
            <a:r>
              <a:rPr kumimoji="0" lang="en-US" sz="1600" b="0"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rPr>
              <a:t>ensure guidelines are accurately translated to digital tools</a:t>
            </a:r>
          </a:p>
          <a:p>
            <a:pPr marL="395288"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rPr>
              <a:t>Program Managers and other MOH actors within countries can </a:t>
            </a: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request digital products that implement Smart Guidelines</a:t>
            </a:r>
          </a:p>
          <a:p>
            <a:pPr marL="395288"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Technologies can adopt Smart Guidelines as the primary mechanism to improve the functionality and interoperability of tools</a:t>
            </a:r>
          </a:p>
          <a:p>
            <a:pPr marL="395288"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And Health System Actors can advocate for the adoption of Smart Guideline tools in the context of health service delivery</a:t>
            </a:r>
            <a:endParaRPr kumimoji="0" lang="en-US" sz="1600" b="0" i="0" u="none" strike="sng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pPr marL="109538"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pPr marL="109538"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To get to the next level of thinking on how these different actors will be involved and contribute will be to design a comprehensive operationalization plan.</a:t>
            </a:r>
            <a:endParaRPr kumimoji="0" lang="en-US" sz="1600" b="1"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7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7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SMART Guidelines </a:t>
            </a:r>
            <a:r>
              <a:rPr lang="en-US" sz="1200" kern="1200" dirty="0">
                <a:solidFill>
                  <a:schemeClr val="tx1"/>
                </a:solidFill>
                <a:effectLst/>
                <a:latin typeface="+mn-lt"/>
                <a:ea typeface="+mn-ea"/>
                <a:cs typeface="+mn-cs"/>
              </a:rPr>
              <a:t>are an operationalization of this vision for a new WHO-supported approach to facilitate rapid, effective, global implementation of WHO guideline recommendations in the digital age.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3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everybody outside of the WHO understands that guidelines are such a crucial part of what the WHO does. So let’s start with a common understanding of WHO guidelines as they are today. Hundreds of guidelines exist to shape the processes of health systems and the behavior of health care workers around the world. </a:t>
            </a:r>
            <a:r>
              <a:rPr lang="en-US" sz="1200" dirty="0"/>
              <a:t>They serve as a starting point as well as a guiding star for countries seeking to design high-impact health programs, and are especially critical for countries that lack their own evidence base to draw upon. It’s helpful to remember that the guidelines developed and disseminated by the WHO are really a suite of proven life-saving interventions that influence the health of billions of people globally.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97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As you all know firsthand, the guidelines articulate and endorse rigorously tested recommendations for health interventions to be adopted within country programs. </a:t>
            </a:r>
          </a:p>
          <a:p>
            <a:endParaRPr lang="en-US" sz="1600" dirty="0"/>
          </a:p>
          <a:p>
            <a:r>
              <a:rPr lang="en-US" sz="1600" dirty="0"/>
              <a:t>The examples listed here, related to immunization, HIV, and Antenatal Care guidelines, are just some of the specific examples of impact the interventions within WHO guidelines have had.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Ebrima"/>
                <a:ea typeface="+mn-ea"/>
                <a:cs typeface="+mn-cs"/>
              </a:rPr>
              <a:t>Immunization schedules recommended by WHO are globally adopted, </a:t>
            </a:r>
            <a:r>
              <a:rPr kumimoji="0" lang="en-US" sz="1600" b="1" i="0" u="none" strike="noStrike" kern="1200" cap="none" spc="0" normalizeH="0" baseline="0" noProof="0" dirty="0">
                <a:ln>
                  <a:noFill/>
                </a:ln>
                <a:solidFill>
                  <a:srgbClr val="FF0000"/>
                </a:solidFill>
                <a:effectLst/>
                <a:uLnTx/>
                <a:uFillTx/>
                <a:latin typeface="Ebrima"/>
                <a:ea typeface="+mn-ea"/>
                <a:cs typeface="+mn-cs"/>
              </a:rPr>
              <a:t>protecting millions of children from potentially life-threatening diseases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Ebrima"/>
                <a:ea typeface="+mn-ea"/>
                <a:cs typeface="+mn-cs"/>
              </a:rPr>
              <a:t>HIV-related guidelines expanding the target population to universal eligibility have accelerated ART scale-up and coverage, </a:t>
            </a:r>
            <a:r>
              <a:rPr kumimoji="0" lang="en-US" sz="1600" b="1" i="0" u="none" strike="noStrike" kern="1200" cap="none" spc="0" normalizeH="0" baseline="0" noProof="0" dirty="0">
                <a:ln>
                  <a:noFill/>
                </a:ln>
                <a:solidFill>
                  <a:srgbClr val="FF0000"/>
                </a:solidFill>
                <a:effectLst/>
                <a:uLnTx/>
                <a:uFillTx/>
                <a:latin typeface="Ebrima"/>
                <a:ea typeface="+mn-ea"/>
                <a:cs typeface="+mn-cs"/>
              </a:rPr>
              <a:t>leading to documented improvements in clinical outcomes</a:t>
            </a:r>
            <a:r>
              <a:rPr kumimoji="0" lang="en-US" sz="1600" b="0" i="0" u="none" strike="noStrike" kern="1200" cap="none" spc="0" normalizeH="0" baseline="0" noProof="0" dirty="0">
                <a:ln>
                  <a:noFill/>
                </a:ln>
                <a:solidFill>
                  <a:srgbClr val="FF0000"/>
                </a:solidFill>
                <a:effectLst/>
                <a:uLnTx/>
                <a:uFillTx/>
                <a:latin typeface="Ebrima"/>
                <a:ea typeface="+mn-ea"/>
                <a:cs typeface="+mn-cs"/>
              </a:rPr>
              <a:t> (e.g., VL suppression, CD4 cell counts) </a:t>
            </a:r>
            <a:r>
              <a:rPr kumimoji="0" lang="en-US" sz="1600" b="1" i="0" u="none" strike="noStrike" kern="1200" cap="none" spc="0" normalizeH="0" baseline="0" noProof="0" dirty="0">
                <a:ln>
                  <a:noFill/>
                </a:ln>
                <a:solidFill>
                  <a:srgbClr val="FF0000"/>
                </a:solidFill>
                <a:effectLst/>
                <a:uLnTx/>
                <a:uFillTx/>
                <a:latin typeface="Ebrima"/>
                <a:ea typeface="+mn-ea"/>
                <a:cs typeface="+mn-cs"/>
              </a:rPr>
              <a:t>and impact </a:t>
            </a:r>
            <a:r>
              <a:rPr kumimoji="0" lang="en-US" sz="1600" b="0" i="0" u="none" strike="noStrike" kern="1200" cap="none" spc="0" normalizeH="0" baseline="0" noProof="0" dirty="0">
                <a:ln>
                  <a:noFill/>
                </a:ln>
                <a:solidFill>
                  <a:srgbClr val="FF0000"/>
                </a:solidFill>
                <a:effectLst/>
                <a:uLnTx/>
                <a:uFillTx/>
                <a:latin typeface="Ebrima"/>
                <a:ea typeface="+mn-ea"/>
                <a:cs typeface="+mn-cs"/>
              </a:rPr>
              <a:t>(e.g., mortality, incidence)</a:t>
            </a:r>
          </a:p>
          <a:p>
            <a:pPr marL="285750" indent="-285750">
              <a:buFont typeface="Arial" panose="020B0604020202020204" pitchFamily="34" charset="0"/>
              <a:buChar char="•"/>
              <a:defRPr/>
            </a:pPr>
            <a:r>
              <a:rPr lang="en-US" sz="1600" dirty="0">
                <a:solidFill>
                  <a:schemeClr val="accent2"/>
                </a:solidFill>
                <a:latin typeface="Ebrima"/>
              </a:rPr>
              <a:t>WHO recommendations related to routine care and management of complications during pregnancy and childbirth </a:t>
            </a:r>
            <a:r>
              <a:rPr lang="en-US" sz="1600" b="1" dirty="0">
                <a:solidFill>
                  <a:schemeClr val="accent2"/>
                </a:solidFill>
                <a:latin typeface="Ebrima"/>
              </a:rPr>
              <a:t>reduce maternal and perinatal mortality and morbidity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To put it succinctly, </a:t>
            </a:r>
            <a:r>
              <a:rPr kumimoji="0" lang="en-US" sz="1600" b="1" i="0" u="none" strike="noStrike" kern="1200" cap="none" spc="0" normalizeH="0" baseline="0" noProof="0" dirty="0">
                <a:ln>
                  <a:noFill/>
                </a:ln>
                <a:solidFill>
                  <a:srgbClr val="183C5C"/>
                </a:solidFill>
                <a:effectLst/>
                <a:uLnTx/>
                <a:uFillTx/>
                <a:latin typeface="Ebrima"/>
                <a:ea typeface="+mn-ea"/>
                <a:cs typeface="+mn-cs"/>
              </a:rPr>
              <a:t>when applied consistently, the recommendations within the WHO guidelines save lives. </a:t>
            </a:r>
            <a:endParaRPr lang="en-US" sz="1600"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9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However, the potential benefits of guidelines are currently diluted and delayed, potentially resulting in significant consequences for global health. Why is that? </a:t>
            </a:r>
            <a:r>
              <a:rPr lang="en-US" b="0" dirty="0"/>
              <a:t>Until recently, the only viable and consistent mechanism available to you all at the WHO for disseminating guidelines has been through written documents. </a:t>
            </a:r>
            <a:endParaRPr lang="en-US" b="1" dirty="0"/>
          </a:p>
          <a:p>
            <a:endParaRPr lang="en-US" b="0" dirty="0"/>
          </a:p>
          <a:p>
            <a:pPr marL="171450" indent="-171450">
              <a:buFont typeface="Arial" panose="020B0604020202020204" pitchFamily="34" charset="0"/>
              <a:buChar char="•"/>
            </a:pPr>
            <a:r>
              <a:rPr lang="en-US" b="0" dirty="0"/>
              <a:t>However in their narrative format, it can take well over a decade for recommendations </a:t>
            </a:r>
            <a:r>
              <a:rPr kumimoji="0" lang="en-US" sz="1200" b="0" i="0" u="none" strike="noStrike" kern="1200" cap="none" spc="0" normalizeH="0" baseline="0" noProof="0" dirty="0">
                <a:ln>
                  <a:noFill/>
                </a:ln>
                <a:solidFill>
                  <a:srgbClr val="183C5C"/>
                </a:solidFill>
                <a:effectLst/>
                <a:uLnTx/>
                <a:uFillTx/>
                <a:latin typeface="Arial"/>
                <a:ea typeface="+mn-ea"/>
                <a:cs typeface="+mn-cs"/>
              </a:rPr>
              <a:t>to be developed, adapted by countries and institutionalized within health care processes, resulting in individuals being denied </a:t>
            </a:r>
            <a:r>
              <a:rPr kumimoji="0" lang="en-US" sz="1200" b="0" i="0" u="none" strike="noStrike" kern="1200" cap="none" spc="0" normalizeH="0" baseline="0" noProof="0" dirty="0">
                <a:ln>
                  <a:noFill/>
                </a:ln>
                <a:solidFill>
                  <a:srgbClr val="009CDE"/>
                </a:solidFill>
                <a:effectLst/>
                <a:uLnTx/>
                <a:uFillTx/>
                <a:latin typeface="Arial"/>
                <a:ea typeface="+mn-ea"/>
                <a:cs typeface="+mn-cs"/>
              </a:rPr>
              <a:t>access to effective interventions for years after the interventions are first identified</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srgbClr val="009CDE"/>
                </a:solidFill>
                <a:effectLst/>
                <a:uLnTx/>
                <a:uFillTx/>
                <a:latin typeface="Arial"/>
                <a:ea typeface="+mn-ea"/>
                <a:cs typeface="+mn-cs"/>
              </a:rPr>
              <a:t>And that process of adapting guidelines for use in country can compromise guideline accuracy (or </a:t>
            </a:r>
            <a:r>
              <a:rPr kumimoji="0" lang="en-US" sz="1200" b="0" i="0" u="none" strike="noStrike" kern="1200" cap="none" spc="0" normalizeH="0" baseline="0" noProof="0" dirty="0">
                <a:ln>
                  <a:noFill/>
                </a:ln>
                <a:solidFill>
                  <a:srgbClr val="183C5C"/>
                </a:solidFill>
                <a:effectLst/>
                <a:uLnTx/>
                <a:uFillTx/>
                <a:latin typeface="Arial"/>
                <a:ea typeface="+mn-ea"/>
                <a:cs typeface="+mn-cs"/>
              </a:rPr>
              <a:t>fidelity) and consistency, which can lead to health care professionals providing care that doesn’t follow the guidelines.</a:t>
            </a:r>
          </a:p>
          <a:p>
            <a:pPr marL="171450" indent="-171450">
              <a:buFont typeface="Arial" panose="020B0604020202020204" pitchFamily="34" charset="0"/>
              <a:buChar char="•"/>
            </a:pPr>
            <a:r>
              <a:rPr kumimoji="0" lang="en-US" sz="1200" b="0" i="0" u="none" strike="noStrike" kern="1200" cap="none" spc="0" normalizeH="0" baseline="0" noProof="0" dirty="0">
                <a:ln>
                  <a:noFill/>
                </a:ln>
                <a:solidFill>
                  <a:srgbClr val="183C5C"/>
                </a:solidFill>
                <a:effectLst/>
                <a:uLnTx/>
                <a:uFillTx/>
                <a:latin typeface="Arial"/>
                <a:ea typeface="+mn-ea"/>
                <a:cs typeface="+mn-cs"/>
              </a:rPr>
              <a:t>Additionally, there is little about the current format or dissemination processes of the narrative guidelines that supports those of you within the WHO in tracking guideline adoption and use across different country contexts. This inhibits evaluation of clinical and data practices, and leaves you </a:t>
            </a:r>
            <a:r>
              <a:rPr kumimoji="0" lang="en-US" sz="1200" b="0" i="0" u="none" strike="noStrike" kern="1200" cap="none" spc="0" normalizeH="0" baseline="0" noProof="0" dirty="0">
                <a:ln>
                  <a:noFill/>
                </a:ln>
                <a:solidFill>
                  <a:srgbClr val="009CDE"/>
                </a:solidFill>
                <a:effectLst/>
                <a:uLnTx/>
                <a:uFillTx/>
                <a:latin typeface="Arial"/>
                <a:ea typeface="+mn-ea"/>
                <a:cs typeface="+mn-cs"/>
              </a:rPr>
              <a:t>unable to confirm guideline impact or make critical updates and enhancements to improve guidelines over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83C5C"/>
                </a:solidFill>
                <a:effectLst/>
                <a:uLnTx/>
                <a:uFillTx/>
                <a:latin typeface="Arial"/>
                <a:ea typeface="+mn-ea"/>
                <a:cs typeface="+mn-cs"/>
              </a:rPr>
              <a:t>Where limited survey studies have allowed for evaluation of guideline adoption, they have shown that passive dissemination of narrative guidelines is unlikely to result in systemic changes in health service delivery or desired health outcomes. This indicates that </a:t>
            </a:r>
            <a:r>
              <a:rPr kumimoji="0" lang="en-US" sz="1200" b="0" i="0" u="none" strike="noStrike" kern="1200" cap="none" spc="0" normalizeH="0" baseline="0" noProof="0" dirty="0">
                <a:ln>
                  <a:noFill/>
                </a:ln>
                <a:solidFill>
                  <a:srgbClr val="009CDE"/>
                </a:solidFill>
                <a:effectLst/>
                <a:uLnTx/>
                <a:uFillTx/>
                <a:latin typeface="Arial"/>
                <a:ea typeface="+mn-ea"/>
                <a:cs typeface="+mn-cs"/>
              </a:rPr>
              <a:t>guidelines, which are made up of life-saving measures, are lacking a dissemination mechanism to realize their full impact at scale.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9CDE"/>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83C5C"/>
              </a:solidFill>
              <a:effectLst/>
              <a:uLnTx/>
              <a:uFillTx/>
              <a:latin typeface="Arial"/>
              <a:ea typeface="+mn-ea"/>
              <a:cs typeface="+mn-cs"/>
            </a:endParaRPr>
          </a:p>
          <a:p>
            <a:r>
              <a:rPr lang="en-US" dirty="0"/>
              <a:t>--</a:t>
            </a:r>
          </a:p>
          <a:p>
            <a:r>
              <a:rPr lang="en-US"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-“The lag between the discovery of more efficacious forms of treatment and their incorporation into routine patient care is unnecessarily long, in the range of about 15 to 20 years (</a:t>
            </a:r>
            <a:r>
              <a:rPr lang="en-US" dirty="0" err="1">
                <a:solidFill>
                  <a:prstClr val="black"/>
                </a:solidFill>
              </a:rPr>
              <a:t>Balas</a:t>
            </a:r>
            <a:r>
              <a:rPr lang="en-US" dirty="0">
                <a:solidFill>
                  <a:prstClr val="black"/>
                </a:solidFill>
              </a:rPr>
              <a:t> and Boren, 2000). Even then, adherence of clinical practice to the evidence is highly uneven.” (https://</a:t>
            </a:r>
            <a:r>
              <a:rPr lang="en-US" dirty="0" err="1">
                <a:solidFill>
                  <a:prstClr val="black"/>
                </a:solidFill>
              </a:rPr>
              <a:t>www.ncbi.nlm.nih.gov</a:t>
            </a:r>
            <a:r>
              <a:rPr lang="en-US" dirty="0">
                <a:solidFill>
                  <a:prstClr val="black"/>
                </a:solidFill>
              </a:rPr>
              <a:t>/books/NBK222272/)</a:t>
            </a:r>
          </a:p>
          <a:p>
            <a:r>
              <a:rPr lang="en-US" b="0" dirty="0">
                <a:solidFill>
                  <a:prstClr val="black"/>
                </a:solidFill>
              </a:rPr>
              <a:t>-</a:t>
            </a:r>
            <a:r>
              <a:rPr lang="en-US" sz="1200" b="0" dirty="0">
                <a:solidFill>
                  <a:prstClr val="black"/>
                </a:solidFill>
              </a:rPr>
              <a:t>“</a:t>
            </a:r>
            <a:r>
              <a:rPr lang="en-US" sz="1200" b="0" dirty="0"/>
              <a:t>Results of studies in the USA and the Netherlands suggest that about 30–40% of patients do not receive care according to present scientific evidence, and about 20–25% of care provided is not needed or is potentially harmful.” (</a:t>
            </a:r>
            <a:r>
              <a:rPr lang="en-US" dirty="0">
                <a:solidFill>
                  <a:prstClr val="black"/>
                </a:solidFill>
                <a:hlinkClick r:id="rId3"/>
              </a:rPr>
              <a:t>https://www.thelancet.com/journals/lancet/article/PIIS0140673603145461/fulltext#secd11100565e585</a:t>
            </a:r>
            <a:r>
              <a:rPr lang="en-US" dirty="0">
                <a:solidFill>
                  <a:prstClr val="black"/>
                </a:solidFill>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 “WHO guidelines generally </a:t>
            </a:r>
            <a:r>
              <a:rPr lang="en-US" dirty="0" err="1">
                <a:solidFill>
                  <a:prstClr val="black"/>
                </a:solidFill>
              </a:rPr>
              <a:t>favour</a:t>
            </a:r>
            <a:r>
              <a:rPr lang="en-US" dirty="0">
                <a:solidFill>
                  <a:prstClr val="black"/>
                </a:solidFill>
              </a:rPr>
              <a:t> passive techniques such as dissemination of the guideline in print or electronic form: this approach alone is unlikely to result in changes in health professional practice or the desired health outcomes [9].” (</a:t>
            </a:r>
            <a:r>
              <a:rPr lang="en-US" dirty="0">
                <a:solidFill>
                  <a:prstClr val="black"/>
                </a:solidFill>
                <a:hlinkClick r:id="rId4"/>
              </a:rPr>
              <a:t>https://implementationscience.biomedcentral.com/articles/10.1186/s13012-016-0440-4</a:t>
            </a:r>
            <a:r>
              <a:rPr lang="en-US" dirty="0">
                <a:solidFill>
                  <a:prstClr val="black"/>
                </a:solidFill>
              </a:rPr>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WHO guidelines (n = 123) </a:t>
            </a:r>
            <a:r>
              <a:rPr lang="en-US" sz="1200" dirty="0" err="1"/>
              <a:t>analysed</a:t>
            </a:r>
            <a:r>
              <a:rPr lang="en-US" sz="1200" dirty="0"/>
              <a:t> mentioned implementation techniques 800 times, although most mentioned implementation techniques very briefly, if at all. Passive strategies (21 %, 167/800) and general policy strategies (62 %, 496/800) occurred most often.</a:t>
            </a:r>
            <a:r>
              <a:rPr lang="en-US" sz="1200" b="0" i="0" kern="1200" dirty="0">
                <a:solidFill>
                  <a:schemeClr val="tx1"/>
                </a:solidFill>
                <a:effectLst/>
                <a:latin typeface="+mn-lt"/>
                <a:ea typeface="+mn-ea"/>
                <a:cs typeface="+mn-cs"/>
              </a:rPr>
              <a:t> Evidence-based active implementation methods were generally neglected with no guideline mentioning reminders (</a:t>
            </a:r>
            <a:r>
              <a:rPr lang="en-US" sz="1200" b="0" i="0" kern="1200" dirty="0" err="1">
                <a:solidFill>
                  <a:schemeClr val="tx1"/>
                </a:solidFill>
                <a:effectLst/>
                <a:latin typeface="+mn-lt"/>
                <a:ea typeface="+mn-ea"/>
                <a:cs typeface="+mn-cs"/>
              </a:rPr>
              <a:t>computerised</a:t>
            </a:r>
            <a:r>
              <a:rPr lang="en-US" sz="1200" b="0" i="0" kern="1200" dirty="0">
                <a:solidFill>
                  <a:schemeClr val="tx1"/>
                </a:solidFill>
                <a:effectLst/>
                <a:latin typeface="+mn-lt"/>
                <a:ea typeface="+mn-ea"/>
                <a:cs typeface="+mn-cs"/>
              </a:rPr>
              <a:t> or paper) and only one mentioning a multifaceted approach. Many guidelines contained implementation sections that were identical to those used in older guidelines produced by the same WHO technical unit.</a:t>
            </a:r>
            <a:r>
              <a:rPr lang="en-US" sz="1200" dirty="0"/>
              <a:t>" </a:t>
            </a:r>
            <a:r>
              <a:rPr lang="en-US" dirty="0">
                <a:solidFill>
                  <a:prstClr val="black"/>
                </a:solidFill>
              </a:rPr>
              <a:t>(</a:t>
            </a:r>
            <a:r>
              <a:rPr lang="en-US" dirty="0">
                <a:solidFill>
                  <a:prstClr val="black"/>
                </a:solidFill>
                <a:hlinkClick r:id="rId4"/>
              </a:rPr>
              <a:t>https://implementationscience.biomedcentral.com/articles/10.1186/s13012-016-0440-4</a:t>
            </a:r>
            <a:r>
              <a:rPr lang="en-US" dirty="0">
                <a:solidFill>
                  <a:prstClr val="black"/>
                </a:solidFill>
              </a:rPr>
              <a:t>) </a:t>
            </a:r>
            <a:endParaRPr lang="en-US" sz="1200" dirty="0"/>
          </a:p>
          <a:p>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So we have the life-saving interventions communicated through narrative guidelines that countries are challenged to implement efficiently and effectively. Alongside these challenges, countries are investing in the development of national digital health systems that interface with and influence the behavior of actors at all levels of the health system. This impact of </a:t>
            </a:r>
            <a:r>
              <a:rPr lang="en-US" sz="1200" b="1" dirty="0"/>
              <a:t>health system digitization or digital health stands to either help or further hinder guideline implementation. </a:t>
            </a:r>
          </a:p>
          <a:p>
            <a:endParaRPr kumimoji="0" lang="en-US" sz="1200" b="1"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r>
              <a:rPr kumimoji="0" lang="en-US" sz="1200" b="1"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Currently, there are no consistent processes or tools for applying the narrative guidelines in digital systems. This presents a risk that systems will not consistently guide users to the healthcare practices recommended in the guidelines. However, with appropriate support, digital health systems can accelerate guideline implementation and improve their fidelity, thereby saving lives.</a:t>
            </a:r>
          </a:p>
          <a:p>
            <a:endParaRPr lang="en-US" sz="1200" b="1" dirty="0"/>
          </a:p>
          <a:p>
            <a:r>
              <a:rPr lang="en-US" sz="1200" b="0" dirty="0"/>
              <a:t>In other words, the Smart Guidelines initiative is an </a:t>
            </a:r>
            <a:r>
              <a:rPr lang="en-US" sz="1200" dirty="0"/>
              <a:t>opportunity to dramatically streamline and accelerate adoption of guidelines through digital health systems. If we ignore this opportunity, we also stand to make guideline adoption that much more difficult. In other words, digital health investments can either</a:t>
            </a:r>
            <a:r>
              <a:rPr lang="en-US" sz="1200" baseline="0" dirty="0"/>
              <a:t> support or interfere with the delivery of life-saving interventions</a:t>
            </a:r>
            <a:r>
              <a:rPr lang="en-US" sz="1200" dirty="0"/>
              <a:t>, depending on how well the systems being built manifest the guidelines.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46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spend some time talking about what the Smart Guidelines actually are. </a:t>
            </a:r>
            <a:r>
              <a:rPr lang="en-US" b="0" i="1" dirty="0"/>
              <a:t>(Read the slide verbatim)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92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2000" dirty="0"/>
              <a:t>Smart Guidelines provide an evolutionary pathway, allowing countries to apply tools to support operationalizing and implementing the health interventions recommended by WHO guidelines, no matter their digital health maturity. This initiative establishes 5 Smart Guideline Layers that progressively build from traditional paper-based systems towards intelligent digital systems as illustrated here. </a:t>
            </a:r>
          </a:p>
          <a:p>
            <a:pPr defTabSz="942289">
              <a:defRPr/>
            </a:pPr>
            <a:endParaRPr lang="en-US" sz="2000" dirty="0"/>
          </a:p>
          <a:p>
            <a:pPr defTabSz="942289">
              <a:defRPr/>
            </a:pPr>
            <a:endParaRPr lang="en-US" sz="2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29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together, the components provided by each layer of the Smart Guidelines can contribute to improved country health services. Starting with the analogue (or non-digital) components in L1 and L2 (these are called narrative guidelines and digital adaption kits) and then progressing to the digital components of L3 and L4 (also called Machine-readable Recommendations and Reference Software), these each support countries wherever they may be in terms of digital ecosystem maturity. And they all lead to the final layer, L5, which is currently conceptual in nature and will ultimately seek to utilize AI and Machine Learning to bring precision health models to bear for stronger evidenced-based health systems in the long-term.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To better illustrate how the guidelines are represented in each layer, let’s take a look at a specific recommendation from Antenatal care (ANC) guidelines so we can provide an example of one recommendation’s “journey” from L1 – L4.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281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Starting with L1, you’ll see </a:t>
            </a:r>
            <a:r>
              <a:rPr lang="en-US" sz="1200" b="0" dirty="0"/>
              <a:t>here a very specific recommendation from the WHO guideline on ANC, related to diagnosing anemia in pregnant women. This guideline states </a:t>
            </a:r>
            <a:r>
              <a:rPr lang="en-US" sz="1200" dirty="0"/>
              <a:t>that </a:t>
            </a:r>
            <a:r>
              <a:rPr lang="en-US" dirty="0"/>
              <a:t>where full blood count testing is not available, </a:t>
            </a:r>
            <a:r>
              <a:rPr lang="en-US" sz="1200" dirty="0"/>
              <a:t>on-site hemoglobin testing with a specific tool (a hemoglobinometer) is recommended over the use of another tool (a hemoglobin color scale). In this scenario, a healthcare provider either must have this recommendation memorized or they are referring to this guideline during a patient encounter.</a:t>
            </a:r>
            <a:r>
              <a:rPr lang="en-US" dirty="0"/>
              <a:t> </a:t>
            </a: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351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17/05/2021</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17/05/2021</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17/05/2021</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17/05/2021</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828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itle Slide 4">
  <p:cSld name="Blank Title Slide 4">
    <p:bg>
      <p:bgPr>
        <a:solidFill>
          <a:srgbClr val="FFFFFF"/>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sldNum" idx="12"/>
          </p:nvPr>
        </p:nvSpPr>
        <p:spPr>
          <a:xfrm>
            <a:off x="11336584" y="6391632"/>
            <a:ext cx="731600" cy="238000"/>
          </a:xfrm>
          <a:prstGeom prst="rect">
            <a:avLst/>
          </a:prstGeom>
          <a:noFill/>
          <a:ln>
            <a:noFill/>
          </a:ln>
        </p:spPr>
        <p:txBody>
          <a:bodyPr spcFirstLastPara="1" wrap="square" lIns="57150" tIns="57150" rIns="57150" bIns="57150" anchor="ctr" anchorCtr="0">
            <a:noAutofit/>
          </a:bodyPr>
          <a:lstStyle>
            <a:lvl1pPr lvl="0" rtl="0">
              <a:buNone/>
              <a:defRPr sz="800">
                <a:solidFill>
                  <a:srgbClr val="B7B7B7"/>
                </a:solidFill>
                <a:latin typeface="Roboto"/>
                <a:ea typeface="Roboto"/>
                <a:cs typeface="Roboto"/>
                <a:sym typeface="Roboto"/>
              </a:defRPr>
            </a:lvl1pPr>
            <a:lvl2pPr lvl="1" rtl="0">
              <a:buNone/>
              <a:defRPr sz="800">
                <a:solidFill>
                  <a:srgbClr val="B7B7B7"/>
                </a:solidFill>
                <a:latin typeface="Roboto"/>
                <a:ea typeface="Roboto"/>
                <a:cs typeface="Roboto"/>
                <a:sym typeface="Roboto"/>
              </a:defRPr>
            </a:lvl2pPr>
            <a:lvl3pPr lvl="2" rtl="0">
              <a:buNone/>
              <a:defRPr sz="800">
                <a:solidFill>
                  <a:srgbClr val="B7B7B7"/>
                </a:solidFill>
                <a:latin typeface="Roboto"/>
                <a:ea typeface="Roboto"/>
                <a:cs typeface="Roboto"/>
                <a:sym typeface="Roboto"/>
              </a:defRPr>
            </a:lvl3pPr>
            <a:lvl4pPr lvl="3" rtl="0">
              <a:buNone/>
              <a:defRPr sz="800">
                <a:solidFill>
                  <a:srgbClr val="B7B7B7"/>
                </a:solidFill>
                <a:latin typeface="Roboto"/>
                <a:ea typeface="Roboto"/>
                <a:cs typeface="Roboto"/>
                <a:sym typeface="Roboto"/>
              </a:defRPr>
            </a:lvl4pPr>
            <a:lvl5pPr lvl="4" rtl="0">
              <a:buNone/>
              <a:defRPr sz="800">
                <a:solidFill>
                  <a:srgbClr val="B7B7B7"/>
                </a:solidFill>
                <a:latin typeface="Roboto"/>
                <a:ea typeface="Roboto"/>
                <a:cs typeface="Roboto"/>
                <a:sym typeface="Roboto"/>
              </a:defRPr>
            </a:lvl5pPr>
            <a:lvl6pPr lvl="5" rtl="0">
              <a:buNone/>
              <a:defRPr sz="800">
                <a:solidFill>
                  <a:srgbClr val="B7B7B7"/>
                </a:solidFill>
                <a:latin typeface="Roboto"/>
                <a:ea typeface="Roboto"/>
                <a:cs typeface="Roboto"/>
                <a:sym typeface="Roboto"/>
              </a:defRPr>
            </a:lvl6pPr>
            <a:lvl7pPr lvl="6" rtl="0">
              <a:buNone/>
              <a:defRPr sz="800">
                <a:solidFill>
                  <a:srgbClr val="B7B7B7"/>
                </a:solidFill>
                <a:latin typeface="Roboto"/>
                <a:ea typeface="Roboto"/>
                <a:cs typeface="Roboto"/>
                <a:sym typeface="Roboto"/>
              </a:defRPr>
            </a:lvl7pPr>
            <a:lvl8pPr lvl="7" rtl="0">
              <a:buNone/>
              <a:defRPr sz="800">
                <a:solidFill>
                  <a:srgbClr val="B7B7B7"/>
                </a:solidFill>
                <a:latin typeface="Roboto"/>
                <a:ea typeface="Roboto"/>
                <a:cs typeface="Roboto"/>
                <a:sym typeface="Roboto"/>
              </a:defRPr>
            </a:lvl8pPr>
            <a:lvl9pPr lvl="8" rtl="0">
              <a:buNone/>
              <a:defRPr sz="800">
                <a:solidFill>
                  <a:srgbClr val="B7B7B7"/>
                </a:solidFill>
                <a:latin typeface="Roboto"/>
                <a:ea typeface="Roboto"/>
                <a:cs typeface="Roboto"/>
                <a:sym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800" b="0" i="0" u="none" strike="noStrike" kern="1200" cap="none" spc="0" normalizeH="0" baseline="0" noProof="0" smtClean="0">
                <a:ln>
                  <a:noFill/>
                </a:ln>
                <a:solidFill>
                  <a:srgbClr val="B7B7B7"/>
                </a:solidFill>
                <a:effectLst/>
                <a:uLnTx/>
                <a:uFillTx/>
                <a:latin typeface="Roboto"/>
                <a:ea typeface="Roboto"/>
                <a:sym typeface="Roboto"/>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 sz="800" b="0" i="0" u="none" strike="noStrike" kern="1200" cap="none" spc="0" normalizeH="0" baseline="0" noProof="0">
              <a:ln>
                <a:noFill/>
              </a:ln>
              <a:solidFill>
                <a:srgbClr val="B7B7B7"/>
              </a:solidFill>
              <a:effectLst/>
              <a:uLnTx/>
              <a:uFillTx/>
              <a:latin typeface="Roboto"/>
              <a:ea typeface="Roboto"/>
              <a:sym typeface="Roboto"/>
            </a:endParaRPr>
          </a:p>
        </p:txBody>
      </p:sp>
      <p:sp>
        <p:nvSpPr>
          <p:cNvPr id="133" name="Google Shape;133;p23"/>
          <p:cNvSpPr/>
          <p:nvPr/>
        </p:nvSpPr>
        <p:spPr>
          <a:xfrm>
            <a:off x="-41" y="-7500"/>
            <a:ext cx="12192000" cy="80400"/>
          </a:xfrm>
          <a:prstGeom prst="rect">
            <a:avLst/>
          </a:prstGeom>
          <a:solidFill>
            <a:srgbClr val="EFEFEF"/>
          </a:solidFill>
          <a:ln>
            <a:noFill/>
          </a:ln>
        </p:spPr>
        <p:txBody>
          <a:bodyPr spcFirstLastPara="1" wrap="square" lIns="76200" tIns="76200" rIns="76200" bIns="762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2554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2680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804620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6685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57311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8578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6782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51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7409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75418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fld id="{AD0CC27D-0020-48D4-9B6C-9E6EA0640D93}" type="datetime1">
              <a:rPr lang="en-GB" noProof="0" smtClean="0"/>
              <a:t>17/05/2021</a:t>
            </a:fld>
            <a:endParaRPr lang="en-GB" noProof="0"/>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66956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fld id="{A68D69CF-73BC-4E26-B56A-FEC2ABB77ED4}" type="datetime1">
              <a:rPr lang="en-GB" noProof="0" smtClean="0"/>
              <a:t>17/05/2021</a:t>
            </a:fld>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56179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99262F6C-3198-4C0D-9FD3-A522B66D4040}" type="datetime1">
              <a:rPr lang="en-GB" noProof="0" smtClean="0"/>
              <a:t>17/05/2021</a:t>
            </a:fld>
            <a:endParaRPr lang="en-GB" noProof="0"/>
          </a:p>
        </p:txBody>
      </p:sp>
      <p:sp>
        <p:nvSpPr>
          <p:cNvPr id="8" name="Footer Placeholder 7"/>
          <p:cNvSpPr>
            <a:spLocks noGrp="1"/>
          </p:cNvSpPr>
          <p:nvPr>
            <p:ph type="ftr" sz="quarter" idx="31"/>
          </p:nvPr>
        </p:nvSpPr>
        <p:spPr bwMode="gray"/>
        <p:txBody>
          <a:bodyPr/>
          <a:lstStyle/>
          <a:p>
            <a:r>
              <a:rPr lang="en-GB" noProof="0"/>
              <a:t>|     Title of the presentation</a:t>
            </a:r>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97073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fld id="{7BA931E1-7FC2-4DBD-9F66-3D1575A3F79C}" type="datetime1">
              <a:rPr lang="en-GB" noProof="0" smtClean="0"/>
              <a:t>17/05/2021</a:t>
            </a:fld>
            <a:endParaRPr lang="en-GB" noProof="0"/>
          </a:p>
        </p:txBody>
      </p:sp>
      <p:sp>
        <p:nvSpPr>
          <p:cNvPr id="4" name="Footer Placeholder 3"/>
          <p:cNvSpPr>
            <a:spLocks noGrp="1"/>
          </p:cNvSpPr>
          <p:nvPr>
            <p:ph type="ftr" sz="quarter" idx="11"/>
          </p:nvPr>
        </p:nvSpPr>
        <p:spPr bwMode="invGray"/>
        <p:txBody>
          <a:bodyPr/>
          <a:lstStyle/>
          <a:p>
            <a:r>
              <a:rPr lang="en-GB" noProof="0"/>
              <a:t>|     Title of the presentation</a:t>
            </a:r>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26485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8873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53329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965683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63752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616299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822975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13372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43587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73926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7690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fld id="{AD0CC27D-0020-48D4-9B6C-9E6EA0640D93}" type="datetime1">
              <a:rPr lang="en-GB" noProof="0" smtClean="0"/>
              <a:t>17/05/2021</a:t>
            </a:fld>
            <a:endParaRPr lang="en-GB" noProof="0"/>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18826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fld id="{A68D69CF-73BC-4E26-B56A-FEC2ABB77ED4}" type="datetime1">
              <a:rPr lang="en-GB" noProof="0" smtClean="0"/>
              <a:t>17/05/2021</a:t>
            </a:fld>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590144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99262F6C-3198-4C0D-9FD3-A522B66D4040}" type="datetime1">
              <a:rPr lang="en-GB" noProof="0" smtClean="0"/>
              <a:t>17/05/2021</a:t>
            </a:fld>
            <a:endParaRPr lang="en-GB" noProof="0"/>
          </a:p>
        </p:txBody>
      </p:sp>
      <p:sp>
        <p:nvSpPr>
          <p:cNvPr id="8" name="Footer Placeholder 7"/>
          <p:cNvSpPr>
            <a:spLocks noGrp="1"/>
          </p:cNvSpPr>
          <p:nvPr>
            <p:ph type="ftr" sz="quarter" idx="31"/>
          </p:nvPr>
        </p:nvSpPr>
        <p:spPr bwMode="gray"/>
        <p:txBody>
          <a:bodyPr/>
          <a:lstStyle/>
          <a:p>
            <a:r>
              <a:rPr lang="en-GB" noProof="0" dirty="0"/>
              <a:t>|     Title of the presentation</a:t>
            </a:r>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55653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fld id="{7BA931E1-7FC2-4DBD-9F66-3D1575A3F79C}" type="datetime1">
              <a:rPr lang="en-GB" noProof="0" smtClean="0"/>
              <a:t>17/05/2021</a:t>
            </a:fld>
            <a:endParaRPr lang="en-GB" noProof="0"/>
          </a:p>
        </p:txBody>
      </p:sp>
      <p:sp>
        <p:nvSpPr>
          <p:cNvPr id="4" name="Footer Placeholder 3"/>
          <p:cNvSpPr>
            <a:spLocks noGrp="1"/>
          </p:cNvSpPr>
          <p:nvPr>
            <p:ph type="ftr" sz="quarter" idx="11"/>
          </p:nvPr>
        </p:nvSpPr>
        <p:spPr bwMode="invGray"/>
        <p:txBody>
          <a:bodyPr/>
          <a:lstStyle/>
          <a:p>
            <a:r>
              <a:rPr lang="en-GB" noProof="0"/>
              <a:t>|     Title of the presentation</a:t>
            </a:r>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90867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83430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90582749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663274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08959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400224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024871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19586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51738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71588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58069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17/05/2021</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2223676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17/05/2021</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513428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17/05/2021</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7505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17/05/2021</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38264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74277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8F2AE24-6C3D-4363-8DA8-E9E849065A01}" type="datetime1">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l" defTabSz="457200" rtl="0" eaLnBrk="1" fontAlgn="auto" latinLnBrk="0" hangingPunct="1">
                <a:lnSpc>
                  <a:spcPct val="100000"/>
                </a:lnSpc>
                <a:spcBef>
                  <a:spcPts val="0"/>
                </a:spcBef>
                <a:spcAft>
                  <a:spcPts val="0"/>
                </a:spcAft>
                <a:buClrTx/>
                <a:buSzTx/>
                <a:buFontTx/>
                <a:buNone/>
                <a:tabLst/>
                <a:defRPr/>
              </a:pPr>
              <a:t>17/05/2021</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4" name="Footer Placeholder 3"/>
          <p:cNvSpPr>
            <a:spLocks noGrp="1"/>
          </p:cNvSpPr>
          <p:nvPr>
            <p:ph type="ftr" sz="quarter" idx="11"/>
          </p:nvPr>
        </p:nvSpPr>
        <p:spPr bwMode="gray"/>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rPr>
              <a:t>|     Title of the presentation</a:t>
            </a:r>
          </a:p>
        </p:txBody>
      </p:sp>
      <p:sp>
        <p:nvSpPr>
          <p:cNvPr id="5" name="Slide Number Placeholder 4"/>
          <p:cNvSpPr>
            <a:spLocks noGrp="1"/>
          </p:cNvSpPr>
          <p:nvPr>
            <p:ph type="sldNum" sz="quarter" idx="12"/>
          </p:nvPr>
        </p:nvSpPr>
        <p:spPr bwMode="gray"/>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a:solidFill>
                  <a:schemeClr val="bg1"/>
                </a:solidFill>
                <a:latin typeface="+mn-lt"/>
              </a:defRPr>
            </a:lvl1pPr>
          </a:lstStyle>
          <a:p>
            <a:pPr lvl="0"/>
            <a:r>
              <a:rPr lang="en-GB" noProof="0" dirty="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796087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
        <p:nvSpPr>
          <p:cNvPr id="9" name="TextBox 8">
            <a:extLst>
              <a:ext uri="{FF2B5EF4-FFF2-40B4-BE49-F238E27FC236}">
                <a16:creationId xmlns:a16="http://schemas.microsoft.com/office/drawing/2014/main" id="{7AEBC550-507E-B946-95A9-59D88698191D}"/>
              </a:ext>
            </a:extLst>
          </p:cNvPr>
          <p:cNvSpPr txBox="1"/>
          <p:nvPr userDrawn="1"/>
        </p:nvSpPr>
        <p:spPr>
          <a:xfrm>
            <a:off x="9952074" y="21265"/>
            <a:ext cx="1754290" cy="369332"/>
          </a:xfrm>
          <a:prstGeom prst="rect">
            <a:avLst/>
          </a:prstGeom>
          <a:noFill/>
        </p:spPr>
        <p:txBody>
          <a:bodyPr wrap="square" rtlCol="0">
            <a:spAutoFit/>
          </a:bodyPr>
          <a:lstStyle/>
          <a:p>
            <a:pPr algn="ctr"/>
            <a:r>
              <a:rPr lang="en-US" b="1" dirty="0">
                <a:solidFill>
                  <a:srgbClr val="7F7F7F"/>
                </a:solidFill>
              </a:rPr>
              <a:t>DRAFT</a:t>
            </a:r>
          </a:p>
        </p:txBody>
      </p:sp>
    </p:spTree>
    <p:extLst>
      <p:ext uri="{BB962C8B-B14F-4D97-AF65-F5344CB8AC3E}">
        <p14:creationId xmlns:p14="http://schemas.microsoft.com/office/powerpoint/2010/main" val="36558345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33873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1727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667211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702430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98854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162047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3247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64989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17/05/2021</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732825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17/05/2021</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61373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17/05/2021</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52787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17/05/2021</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438687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5992094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2DFE-2787-5D4B-BE21-26B337ECD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46A03-CCD3-9348-977D-A7D76AE6D694}"/>
              </a:ext>
            </a:extLst>
          </p:cNvPr>
          <p:cNvSpPr>
            <a:spLocks noGrp="1"/>
          </p:cNvSpPr>
          <p:nvPr>
            <p:ph type="dt" sz="half" idx="10"/>
          </p:nvPr>
        </p:nvSpPr>
        <p:spPr/>
        <p:txBody>
          <a:bodyPr/>
          <a:lstStyle/>
          <a:p>
            <a:fld id="{CB2A9C5F-569E-41BE-B5E5-7CBFE1B687B2}" type="datetime1">
              <a:rPr lang="en-GB" smtClean="0"/>
              <a:pPr/>
              <a:t>17/05/2021</a:t>
            </a:fld>
            <a:endParaRPr lang="en-GB"/>
          </a:p>
        </p:txBody>
      </p:sp>
      <p:sp>
        <p:nvSpPr>
          <p:cNvPr id="4" name="Footer Placeholder 3">
            <a:extLst>
              <a:ext uri="{FF2B5EF4-FFF2-40B4-BE49-F238E27FC236}">
                <a16:creationId xmlns:a16="http://schemas.microsoft.com/office/drawing/2014/main" id="{973C3F6E-CF80-4E41-ABF6-DE9C086A4A9B}"/>
              </a:ext>
            </a:extLst>
          </p:cNvPr>
          <p:cNvSpPr>
            <a:spLocks noGrp="1"/>
          </p:cNvSpPr>
          <p:nvPr>
            <p:ph type="ftr" sz="quarter" idx="11"/>
          </p:nvPr>
        </p:nvSpPr>
        <p:spPr/>
        <p:txBody>
          <a:bodyPr/>
          <a:lstStyle/>
          <a:p>
            <a:r>
              <a:rPr lang="en-GB"/>
              <a:t>|     Title of the presentation</a:t>
            </a:r>
          </a:p>
        </p:txBody>
      </p:sp>
      <p:sp>
        <p:nvSpPr>
          <p:cNvPr id="5" name="Slide Number Placeholder 4">
            <a:extLst>
              <a:ext uri="{FF2B5EF4-FFF2-40B4-BE49-F238E27FC236}">
                <a16:creationId xmlns:a16="http://schemas.microsoft.com/office/drawing/2014/main" id="{3FFCB8D4-0E2E-6A49-9EDB-07135B48D983}"/>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843615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004801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17/05/2021</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5274043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147881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990200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320118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17/05/2021</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125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891802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17/05/2021</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1" name="TextBox 10">
            <a:extLst>
              <a:ext uri="{FF2B5EF4-FFF2-40B4-BE49-F238E27FC236}">
                <a16:creationId xmlns:a16="http://schemas.microsoft.com/office/drawing/2014/main" id="{F102FDE0-2A0B-124D-94F3-90ADDC3C735C}"/>
              </a:ext>
            </a:extLst>
          </p:cNvPr>
          <p:cNvSpPr txBox="1"/>
          <p:nvPr userDrawn="1"/>
        </p:nvSpPr>
        <p:spPr>
          <a:xfrm>
            <a:off x="9952074" y="21265"/>
            <a:ext cx="1754290" cy="369332"/>
          </a:xfrm>
          <a:prstGeom prst="rect">
            <a:avLst/>
          </a:prstGeom>
          <a:noFill/>
        </p:spPr>
        <p:txBody>
          <a:bodyPr wrap="square" rtlCol="0">
            <a:spAutoFit/>
          </a:bodyPr>
          <a:lstStyle/>
          <a:p>
            <a:pPr algn="ctr"/>
            <a:r>
              <a:rPr lang="en-US" b="1" dirty="0">
                <a:solidFill>
                  <a:srgbClr val="7F7F7F"/>
                </a:solidFill>
              </a:rPr>
              <a:t>DRAFT</a:t>
            </a:r>
          </a:p>
        </p:txBody>
      </p:sp>
    </p:spTree>
    <p:extLst>
      <p:ext uri="{BB962C8B-B14F-4D97-AF65-F5344CB8AC3E}">
        <p14:creationId xmlns:p14="http://schemas.microsoft.com/office/powerpoint/2010/main" val="1716768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488403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fld id="{AD0CC27D-0020-48D4-9B6C-9E6EA0640D93}" type="datetime1">
              <a:rPr lang="en-GB" noProof="0" smtClean="0"/>
              <a:t>17/05/2021</a:t>
            </a:fld>
            <a:endParaRPr lang="en-GB" noProof="0"/>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3796477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fld id="{A68D69CF-73BC-4E26-B56A-FEC2ABB77ED4}" type="datetime1">
              <a:rPr lang="en-GB" noProof="0" smtClean="0"/>
              <a:t>17/05/2021</a:t>
            </a:fld>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print">
              <a:extLst>
                <a:ext uri="{28A0092B-C50C-407E-A947-70E740481C1C}">
                  <a14:useLocalDpi xmlns:a14="http://schemas.microsoft.com/office/drawing/2010/main" val="0"/>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22892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99262F6C-3198-4C0D-9FD3-A522B66D4040}" type="datetime1">
              <a:rPr lang="en-GB" noProof="0" smtClean="0"/>
              <a:t>17/05/2021</a:t>
            </a:fld>
            <a:endParaRPr lang="en-GB" noProof="0"/>
          </a:p>
        </p:txBody>
      </p:sp>
      <p:sp>
        <p:nvSpPr>
          <p:cNvPr id="8" name="Footer Placeholder 7"/>
          <p:cNvSpPr>
            <a:spLocks noGrp="1"/>
          </p:cNvSpPr>
          <p:nvPr>
            <p:ph type="ftr" sz="quarter" idx="31"/>
          </p:nvPr>
        </p:nvSpPr>
        <p:spPr bwMode="gray"/>
        <p:txBody>
          <a:bodyPr/>
          <a:lstStyle/>
          <a:p>
            <a:r>
              <a:rPr lang="en-GB" noProof="0"/>
              <a:t>|     Title of the presentation</a:t>
            </a:r>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38339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fld id="{7BA931E1-7FC2-4DBD-9F66-3D1575A3F79C}" type="datetime1">
              <a:rPr lang="en-GB" noProof="0" smtClean="0"/>
              <a:t>17/05/2021</a:t>
            </a:fld>
            <a:endParaRPr lang="en-GB" noProof="0"/>
          </a:p>
        </p:txBody>
      </p:sp>
      <p:sp>
        <p:nvSpPr>
          <p:cNvPr id="4" name="Footer Placeholder 3"/>
          <p:cNvSpPr>
            <a:spLocks noGrp="1"/>
          </p:cNvSpPr>
          <p:nvPr>
            <p:ph type="ftr" sz="quarter" idx="11"/>
          </p:nvPr>
        </p:nvSpPr>
        <p:spPr bwMode="invGray"/>
        <p:txBody>
          <a:bodyPr/>
          <a:lstStyle/>
          <a:p>
            <a:r>
              <a:rPr lang="en-GB" noProof="0"/>
              <a:t>|     Title of the presentation</a:t>
            </a:r>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82145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57171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17/05/2021</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png"/><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1.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17/05/2021</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812" r:id="rId15"/>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fld id="{CB2A9C5F-569E-41BE-B5E5-7CBFE1B687B2}" type="datetime1">
              <a:rPr lang="en-GB" noProof="0" smtClean="0"/>
              <a:t>17/05/2021</a:t>
            </a:fld>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r>
              <a:rPr lang="en-GB" noProof="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9" name="Rectangle 8"/>
          <p:cNvSpPr/>
          <p:nvPr userDrawn="1"/>
        </p:nvSpPr>
        <p:spPr bwMode="invGray">
          <a:xfrm>
            <a:off x="9735601" y="371958"/>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22249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fld id="{CB2A9C5F-569E-41BE-B5E5-7CBFE1B687B2}" type="datetime1">
              <a:rPr lang="en-GB" noProof="0" smtClean="0"/>
              <a:t>17/05/2021</a:t>
            </a:fld>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r>
              <a:rPr lang="en-GB" noProof="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9" name="Rectangle 8"/>
          <p:cNvSpPr/>
          <p:nvPr userDrawn="1"/>
        </p:nvSpPr>
        <p:spPr bwMode="invGray">
          <a:xfrm>
            <a:off x="9735601" y="371958"/>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149475266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hf hdr="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17/05/2021</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82278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8" r:id="rId15"/>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17/05/2021</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53056065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5" r:id="rId15"/>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fld id="{CB2A9C5F-569E-41BE-B5E5-7CBFE1B687B2}" type="datetime1">
              <a:rPr lang="en-GB" noProof="0" smtClean="0"/>
              <a:t>17/05/2021</a:t>
            </a:fld>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r>
              <a:rPr lang="en-GB" noProof="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9" name="Rectangle 8"/>
          <p:cNvSpPr/>
          <p:nvPr userDrawn="1"/>
        </p:nvSpPr>
        <p:spPr bwMode="invGray">
          <a:xfrm>
            <a:off x="9735601" y="371958"/>
            <a:ext cx="1976400" cy="694800"/>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67557534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Lst>
  <p:hf hdr="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5.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emf"/><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5.jpe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0.emf"/><Relationship Id="rId9"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emf"/><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hyperlink" Target="http://www.srhr.org/antenatalcare" TargetMode="External"/><Relationship Id="rId5" Type="http://schemas.openxmlformats.org/officeDocument/2006/relationships/hyperlink" Target="https://www.who.int/teams/digital-health-and-innovation/smart-guidelines/" TargetMode="External"/><Relationship Id="rId4" Type="http://schemas.openxmlformats.org/officeDocument/2006/relationships/hyperlink" Target="mailto:mehlg@who.in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helancet.com/journals/landig/article/PIIS2589-7500(21)00038-8/fulltex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s://www.srhr.org/antenatalcare/#Tools" TargetMode="External"/><Relationship Id="rId4" Type="http://schemas.openxmlformats.org/officeDocument/2006/relationships/image" Target="../media/image20.emf"/><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1AB09D1C-E70B-964B-A5A6-F231CC672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0" y="0"/>
            <a:ext cx="12192000" cy="8136835"/>
          </a:xfrm>
          <a:prstGeom prst="rect">
            <a:avLst/>
          </a:prstGeom>
          <a:solidFill>
            <a:schemeClr val="tx2"/>
          </a:solidFill>
        </p:spPr>
      </p:pic>
      <p:sp>
        <p:nvSpPr>
          <p:cNvPr id="10" name="Subtitle 9"/>
          <p:cNvSpPr>
            <a:spLocks noGrp="1"/>
          </p:cNvSpPr>
          <p:nvPr>
            <p:ph type="subTitle" idx="1"/>
          </p:nvPr>
        </p:nvSpPr>
        <p:spPr>
          <a:xfrm>
            <a:off x="-10418" y="4618491"/>
            <a:ext cx="12192000" cy="674931"/>
          </a:xfrm>
        </p:spPr>
        <p:txBody>
          <a:bodyPr anchor="t" anchorCtr="0"/>
          <a:lstStyle/>
          <a:p>
            <a:pPr>
              <a:lnSpc>
                <a:spcPct val="100000"/>
              </a:lnSpc>
            </a:pPr>
            <a:r>
              <a:rPr lang="en-GB" dirty="0"/>
              <a:t>SMART Guidelines: </a:t>
            </a:r>
            <a:r>
              <a:rPr lang="en-GB" i="1" dirty="0"/>
              <a:t>Advancing Guideline Use in the Digital Age</a:t>
            </a:r>
          </a:p>
        </p:txBody>
      </p:sp>
      <p:sp>
        <p:nvSpPr>
          <p:cNvPr id="17" name="Text Placeholder 16"/>
          <p:cNvSpPr>
            <a:spLocks noGrp="1"/>
          </p:cNvSpPr>
          <p:nvPr>
            <p:ph type="body" sz="quarter" idx="16"/>
          </p:nvPr>
        </p:nvSpPr>
        <p:spPr>
          <a:xfrm>
            <a:off x="9506327" y="6858000"/>
            <a:ext cx="2195259" cy="247650"/>
          </a:xfrm>
        </p:spPr>
        <p:txBody>
          <a:bodyPr/>
          <a:lstStyle/>
          <a:p>
            <a:endParaRPr lang="en-GB" dirty="0">
              <a:solidFill>
                <a:schemeClr val="bg1"/>
              </a:solidFill>
            </a:endParaRPr>
          </a:p>
        </p:txBody>
      </p:sp>
      <p:sp>
        <p:nvSpPr>
          <p:cNvPr id="2" name="Text Placeholder 1"/>
          <p:cNvSpPr>
            <a:spLocks noGrp="1"/>
          </p:cNvSpPr>
          <p:nvPr>
            <p:ph type="body" sz="quarter" idx="15"/>
          </p:nvPr>
        </p:nvSpPr>
        <p:spPr>
          <a:xfrm>
            <a:off x="479996" y="6851242"/>
            <a:ext cx="11211172" cy="288000"/>
          </a:xfrm>
        </p:spPr>
        <p:txBody>
          <a:bodyPr/>
          <a:lstStyle/>
          <a:p>
            <a:r>
              <a:rPr lang="en-GB" dirty="0"/>
              <a:t>February 2021</a:t>
            </a:r>
          </a:p>
        </p:txBody>
      </p:sp>
      <p:sp>
        <p:nvSpPr>
          <p:cNvPr id="7" name="Picture Placeholder 6">
            <a:extLst>
              <a:ext uri="{FF2B5EF4-FFF2-40B4-BE49-F238E27FC236}">
                <a16:creationId xmlns:a16="http://schemas.microsoft.com/office/drawing/2014/main" id="{A84B3FF2-2381-2349-9665-53CD1652F37F}"/>
              </a:ext>
            </a:extLst>
          </p:cNvPr>
          <p:cNvSpPr>
            <a:spLocks noGrp="1"/>
          </p:cNvSpPr>
          <p:nvPr>
            <p:ph type="pic" sz="quarter" idx="22"/>
          </p:nvPr>
        </p:nvSpPr>
        <p:spPr/>
      </p:sp>
    </p:spTree>
    <p:extLst>
      <p:ext uri="{BB962C8B-B14F-4D97-AF65-F5344CB8AC3E}">
        <p14:creationId xmlns:p14="http://schemas.microsoft.com/office/powerpoint/2010/main" val="17245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47ED294-B1C5-EE46-BBCD-92EF3A9AF00F}"/>
              </a:ext>
            </a:extLst>
          </p:cNvPr>
          <p:cNvSpPr/>
          <p:nvPr/>
        </p:nvSpPr>
        <p:spPr>
          <a:xfrm>
            <a:off x="334513" y="3121472"/>
            <a:ext cx="3479713" cy="347132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Components of a Digital Adaptation Kit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1. Health Interventions &amp; Recommendations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2. Generic Personas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3. User Scenarios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4. Business Processes &amp; Workflows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5. Core Data Elements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6. Decision Support Logic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7. Indicators &amp; Monitoring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Ebrima"/>
                <a:ea typeface="+mn-ea"/>
                <a:cs typeface="+mn-cs"/>
              </a:rPr>
              <a:t>8. Functional &amp; Non- functional Requirements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brima"/>
              <a:ea typeface="+mn-ea"/>
              <a:cs typeface="+mn-cs"/>
            </a:endParaRPr>
          </a:p>
        </p:txBody>
      </p:sp>
      <p:sp>
        <p:nvSpPr>
          <p:cNvPr id="3" name="Title 2">
            <a:extLst>
              <a:ext uri="{FF2B5EF4-FFF2-40B4-BE49-F238E27FC236}">
                <a16:creationId xmlns:a16="http://schemas.microsoft.com/office/drawing/2014/main" id="{AFB706D1-2E2D-4A52-8015-084E85EA22D9}"/>
              </a:ext>
            </a:extLst>
          </p:cNvPr>
          <p:cNvSpPr>
            <a:spLocks noGrp="1"/>
          </p:cNvSpPr>
          <p:nvPr>
            <p:ph type="title"/>
          </p:nvPr>
        </p:nvSpPr>
        <p:spPr>
          <a:xfrm>
            <a:off x="479999" y="-233892"/>
            <a:ext cx="10000431" cy="720000"/>
          </a:xfrm>
        </p:spPr>
        <p:txBody>
          <a:bodyPr/>
          <a:lstStyle/>
          <a:p>
            <a:r>
              <a:rPr lang="en-US" dirty="0"/>
              <a:t>SMART Guidelines in practice for antenatal care (ANC)</a:t>
            </a:r>
          </a:p>
        </p:txBody>
      </p:sp>
      <p:sp>
        <p:nvSpPr>
          <p:cNvPr id="48" name="Speech Bubble: Rectangle 15">
            <a:extLst>
              <a:ext uri="{FF2B5EF4-FFF2-40B4-BE49-F238E27FC236}">
                <a16:creationId xmlns:a16="http://schemas.microsoft.com/office/drawing/2014/main" id="{B7F3C058-C7C5-7B48-8063-B820FEC23079}"/>
              </a:ext>
            </a:extLst>
          </p:cNvPr>
          <p:cNvSpPr/>
          <p:nvPr/>
        </p:nvSpPr>
        <p:spPr>
          <a:xfrm>
            <a:off x="3912846" y="1583212"/>
            <a:ext cx="8106272" cy="4936902"/>
          </a:xfrm>
          <a:prstGeom prst="wedgeRectCallout">
            <a:avLst>
              <a:gd name="adj1" fmla="val -62553"/>
              <a:gd name="adj2" fmla="val 32527"/>
            </a:avLst>
          </a:prstGeom>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L2: Structured logic from Digital Adaptation Kit</a:t>
            </a:r>
          </a:p>
        </p:txBody>
      </p:sp>
      <p:grpSp>
        <p:nvGrpSpPr>
          <p:cNvPr id="26" name="Group 25">
            <a:extLst>
              <a:ext uri="{FF2B5EF4-FFF2-40B4-BE49-F238E27FC236}">
                <a16:creationId xmlns:a16="http://schemas.microsoft.com/office/drawing/2014/main" id="{2DEB46BE-3973-0F45-80CA-F39679A32BBF}"/>
              </a:ext>
            </a:extLst>
          </p:cNvPr>
          <p:cNvGrpSpPr/>
          <p:nvPr/>
        </p:nvGrpSpPr>
        <p:grpSpPr>
          <a:xfrm>
            <a:off x="1778363" y="1223568"/>
            <a:ext cx="1302894" cy="1681102"/>
            <a:chOff x="2686500" y="1227927"/>
            <a:chExt cx="1835493" cy="2696786"/>
          </a:xfrm>
        </p:grpSpPr>
        <p:sp>
          <p:nvSpPr>
            <p:cNvPr id="52" name="Rectangle 51">
              <a:extLst>
                <a:ext uri="{FF2B5EF4-FFF2-40B4-BE49-F238E27FC236}">
                  <a16:creationId xmlns:a16="http://schemas.microsoft.com/office/drawing/2014/main" id="{B6FD6EA8-0E54-A94D-9752-7C3CF97FB3E1}"/>
                </a:ext>
              </a:extLst>
            </p:cNvPr>
            <p:cNvSpPr/>
            <p:nvPr/>
          </p:nvSpPr>
          <p:spPr>
            <a:xfrm>
              <a:off x="2686500" y="1227927"/>
              <a:ext cx="1835493"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53" name="Rectangle 52">
              <a:extLst>
                <a:ext uri="{FF2B5EF4-FFF2-40B4-BE49-F238E27FC236}">
                  <a16:creationId xmlns:a16="http://schemas.microsoft.com/office/drawing/2014/main" id="{FC913877-4BE9-0146-A9CA-AC07A2868735}"/>
                </a:ext>
              </a:extLst>
            </p:cNvPr>
            <p:cNvSpPr/>
            <p:nvPr/>
          </p:nvSpPr>
          <p:spPr>
            <a:xfrm>
              <a:off x="2809772" y="1827965"/>
              <a:ext cx="1614549" cy="113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D7FB4974-313F-0B46-ACE4-6EB0D2C89B2C}"/>
                </a:ext>
              </a:extLst>
            </p:cNvPr>
            <p:cNvSpPr/>
            <p:nvPr/>
          </p:nvSpPr>
          <p:spPr>
            <a:xfrm>
              <a:off x="2686500" y="1739092"/>
              <a:ext cx="1827598" cy="218562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5" name="Picture 54" descr="A screenshot of a cell phone&#10;&#10;Description automatically generated">
              <a:extLst>
                <a:ext uri="{FF2B5EF4-FFF2-40B4-BE49-F238E27FC236}">
                  <a16:creationId xmlns:a16="http://schemas.microsoft.com/office/drawing/2014/main" id="{A9182893-FC9E-DE4E-AF08-08E558EBC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111" y="1863871"/>
              <a:ext cx="1666423" cy="1166496"/>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TextBox 55">
              <a:extLst>
                <a:ext uri="{FF2B5EF4-FFF2-40B4-BE49-F238E27FC236}">
                  <a16:creationId xmlns:a16="http://schemas.microsoft.com/office/drawing/2014/main" id="{98018BDF-131D-364B-8F65-A71D61FF4D93}"/>
                </a:ext>
              </a:extLst>
            </p:cNvPr>
            <p:cNvSpPr txBox="1"/>
            <p:nvPr/>
          </p:nvSpPr>
          <p:spPr>
            <a:xfrm>
              <a:off x="2701296" y="3044036"/>
              <a:ext cx="1811284"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ANC Digital Adaptation Kit</a:t>
              </a:r>
            </a:p>
          </p:txBody>
        </p:sp>
      </p:grpSp>
      <p:sp>
        <p:nvSpPr>
          <p:cNvPr id="25" name="Title 5">
            <a:extLst>
              <a:ext uri="{FF2B5EF4-FFF2-40B4-BE49-F238E27FC236}">
                <a16:creationId xmlns:a16="http://schemas.microsoft.com/office/drawing/2014/main" id="{ACD990CB-2C2C-4999-80C5-F6110FFAB24A}"/>
              </a:ext>
            </a:extLst>
          </p:cNvPr>
          <p:cNvSpPr txBox="1">
            <a:spLocks/>
          </p:cNvSpPr>
          <p:nvPr/>
        </p:nvSpPr>
        <p:spPr bwMode="invGray">
          <a:xfrm>
            <a:off x="479999" y="806214"/>
            <a:ext cx="9256667" cy="33395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183C5C"/>
                </a:solidFill>
                <a:effectLst/>
                <a:uLnTx/>
                <a:uFillTx/>
                <a:latin typeface="Ebrima"/>
                <a:ea typeface="+mj-ea"/>
                <a:cs typeface="+mj-cs"/>
              </a:rPr>
              <a:t>L2: Translates narrative guidelines into structured components for operationalizing within country programs</a:t>
            </a:r>
          </a:p>
        </p:txBody>
      </p:sp>
      <p:grpSp>
        <p:nvGrpSpPr>
          <p:cNvPr id="2" name="Group 1">
            <a:extLst>
              <a:ext uri="{FF2B5EF4-FFF2-40B4-BE49-F238E27FC236}">
                <a16:creationId xmlns:a16="http://schemas.microsoft.com/office/drawing/2014/main" id="{C02BADFD-F36C-406C-8504-68363DB9DE94}"/>
              </a:ext>
            </a:extLst>
          </p:cNvPr>
          <p:cNvGrpSpPr/>
          <p:nvPr/>
        </p:nvGrpSpPr>
        <p:grpSpPr>
          <a:xfrm>
            <a:off x="295099" y="1206827"/>
            <a:ext cx="1404709" cy="1697843"/>
            <a:chOff x="295099" y="1206827"/>
            <a:chExt cx="1404709" cy="1697843"/>
          </a:xfrm>
        </p:grpSpPr>
        <p:sp>
          <p:nvSpPr>
            <p:cNvPr id="40" name="Rectangle 39">
              <a:extLst>
                <a:ext uri="{FF2B5EF4-FFF2-40B4-BE49-F238E27FC236}">
                  <a16:creationId xmlns:a16="http://schemas.microsoft.com/office/drawing/2014/main" id="{D0ED33F1-2752-42A5-85BE-550E7F522449}"/>
                </a:ext>
              </a:extLst>
            </p:cNvPr>
            <p:cNvSpPr/>
            <p:nvPr/>
          </p:nvSpPr>
          <p:spPr>
            <a:xfrm>
              <a:off x="363153" y="1508665"/>
              <a:ext cx="1297290" cy="139600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2DCBD66B-900C-49FD-95EC-57083778CBC4}"/>
                </a:ext>
              </a:extLst>
            </p:cNvPr>
            <p:cNvGrpSpPr/>
            <p:nvPr/>
          </p:nvGrpSpPr>
          <p:grpSpPr>
            <a:xfrm>
              <a:off x="295099" y="1206827"/>
              <a:ext cx="1404709" cy="1589802"/>
              <a:chOff x="295099" y="1206827"/>
              <a:chExt cx="1404709" cy="1589802"/>
            </a:xfrm>
          </p:grpSpPr>
          <p:grpSp>
            <p:nvGrpSpPr>
              <p:cNvPr id="34" name="Group 33">
                <a:extLst>
                  <a:ext uri="{FF2B5EF4-FFF2-40B4-BE49-F238E27FC236}">
                    <a16:creationId xmlns:a16="http://schemas.microsoft.com/office/drawing/2014/main" id="{E25654FF-89E4-46F3-8C54-A1A700424ED5}"/>
                  </a:ext>
                </a:extLst>
              </p:cNvPr>
              <p:cNvGrpSpPr/>
              <p:nvPr/>
            </p:nvGrpSpPr>
            <p:grpSpPr>
              <a:xfrm>
                <a:off x="295099" y="1206827"/>
                <a:ext cx="1404709" cy="1589802"/>
                <a:chOff x="330958" y="1201072"/>
                <a:chExt cx="1978928" cy="2550324"/>
              </a:xfrm>
            </p:grpSpPr>
            <p:pic>
              <p:nvPicPr>
                <p:cNvPr id="38" name="Picture 37">
                  <a:extLst>
                    <a:ext uri="{FF2B5EF4-FFF2-40B4-BE49-F238E27FC236}">
                      <a16:creationId xmlns:a16="http://schemas.microsoft.com/office/drawing/2014/main" id="{69E2A03F-823D-42E8-8623-76CF2FB9736A}"/>
                    </a:ext>
                  </a:extLst>
                </p:cNvPr>
                <p:cNvPicPr>
                  <a:picLocks noChangeAspect="1"/>
                </p:cNvPicPr>
                <p:nvPr/>
              </p:nvPicPr>
              <p:blipFill>
                <a:blip r:embed="rId4"/>
                <a:stretch>
                  <a:fillRect/>
                </a:stretch>
              </p:blipFill>
              <p:spPr>
                <a:xfrm>
                  <a:off x="1908431" y="1804902"/>
                  <a:ext cx="264449" cy="93573"/>
                </a:xfrm>
                <a:prstGeom prst="rect">
                  <a:avLst/>
                </a:prstGeom>
              </p:spPr>
            </p:pic>
            <p:sp>
              <p:nvSpPr>
                <p:cNvPr id="39" name="TextBox 38">
                  <a:extLst>
                    <a:ext uri="{FF2B5EF4-FFF2-40B4-BE49-F238E27FC236}">
                      <a16:creationId xmlns:a16="http://schemas.microsoft.com/office/drawing/2014/main" id="{AAC7BD91-58BC-4D6A-84AE-F30A37B1DA65}"/>
                    </a:ext>
                  </a:extLst>
                </p:cNvPr>
                <p:cNvSpPr txBox="1"/>
                <p:nvPr/>
              </p:nvSpPr>
              <p:spPr>
                <a:xfrm>
                  <a:off x="330958" y="3060177"/>
                  <a:ext cx="1978928"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WHO ANC recommendations</a:t>
                  </a:r>
                </a:p>
              </p:txBody>
            </p:sp>
            <p:sp>
              <p:nvSpPr>
                <p:cNvPr id="37" name="Rectangle 36">
                  <a:extLst>
                    <a:ext uri="{FF2B5EF4-FFF2-40B4-BE49-F238E27FC236}">
                      <a16:creationId xmlns:a16="http://schemas.microsoft.com/office/drawing/2014/main" id="{24E4C506-A411-4DF3-892C-11624D66B3B1}"/>
                    </a:ext>
                  </a:extLst>
                </p:cNvPr>
                <p:cNvSpPr/>
                <p:nvPr/>
              </p:nvSpPr>
              <p:spPr>
                <a:xfrm>
                  <a:off x="425309" y="1201072"/>
                  <a:ext cx="1842540" cy="5357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grpSp>
          <p:pic>
            <p:nvPicPr>
              <p:cNvPr id="35" name="Picture 2">
                <a:extLst>
                  <a:ext uri="{FF2B5EF4-FFF2-40B4-BE49-F238E27FC236}">
                    <a16:creationId xmlns:a16="http://schemas.microsoft.com/office/drawing/2014/main" id="{0A4AECDF-BD4F-4E8B-B497-DE1DF0BF09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82" y="1554123"/>
                <a:ext cx="606376" cy="83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6A2A0A1-D55F-4777-912A-F2E813F29349}"/>
                  </a:ext>
                </a:extLst>
              </p:cNvPr>
              <p:cNvSpPr/>
              <p:nvPr/>
            </p:nvSpPr>
            <p:spPr>
              <a:xfrm>
                <a:off x="1414842" y="1559833"/>
                <a:ext cx="187715" cy="319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a:extLst>
              <a:ext uri="{FF2B5EF4-FFF2-40B4-BE49-F238E27FC236}">
                <a16:creationId xmlns:a16="http://schemas.microsoft.com/office/drawing/2014/main" id="{F902C9D9-8F2D-4161-8806-7AB712011221}"/>
              </a:ext>
            </a:extLst>
          </p:cNvPr>
          <p:cNvPicPr>
            <a:picLocks noChangeAspect="1"/>
          </p:cNvPicPr>
          <p:nvPr/>
        </p:nvPicPr>
        <p:blipFill>
          <a:blip r:embed="rId6"/>
          <a:stretch>
            <a:fillRect/>
          </a:stretch>
        </p:blipFill>
        <p:spPr>
          <a:xfrm>
            <a:off x="3980829" y="2047214"/>
            <a:ext cx="7970306" cy="4347939"/>
          </a:xfrm>
          <a:prstGeom prst="rect">
            <a:avLst/>
          </a:prstGeom>
          <a:solidFill>
            <a:schemeClr val="bg1"/>
          </a:solidFill>
        </p:spPr>
      </p:pic>
      <p:sp>
        <p:nvSpPr>
          <p:cNvPr id="29" name="Rounded Rectangle 56">
            <a:extLst>
              <a:ext uri="{FF2B5EF4-FFF2-40B4-BE49-F238E27FC236}">
                <a16:creationId xmlns:a16="http://schemas.microsoft.com/office/drawing/2014/main" id="{8304CB8C-0303-49A4-BE89-CDFAD1FCBBBA}"/>
              </a:ext>
            </a:extLst>
          </p:cNvPr>
          <p:cNvSpPr/>
          <p:nvPr/>
        </p:nvSpPr>
        <p:spPr>
          <a:xfrm>
            <a:off x="3980829" y="2635561"/>
            <a:ext cx="884484" cy="503002"/>
          </a:xfrm>
          <a:prstGeom prst="roundRect">
            <a:avLst>
              <a:gd name="adj" fmla="val 7099"/>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ounded Rectangle 56">
            <a:extLst>
              <a:ext uri="{FF2B5EF4-FFF2-40B4-BE49-F238E27FC236}">
                <a16:creationId xmlns:a16="http://schemas.microsoft.com/office/drawing/2014/main" id="{F002A427-4A2B-422F-AFC8-6A752FFB3A5D}"/>
              </a:ext>
            </a:extLst>
          </p:cNvPr>
          <p:cNvSpPr/>
          <p:nvPr/>
        </p:nvSpPr>
        <p:spPr>
          <a:xfrm>
            <a:off x="3980829" y="3446091"/>
            <a:ext cx="884484" cy="503002"/>
          </a:xfrm>
          <a:prstGeom prst="roundRect">
            <a:avLst>
              <a:gd name="adj" fmla="val 7099"/>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ounded Rectangle 56">
            <a:extLst>
              <a:ext uri="{FF2B5EF4-FFF2-40B4-BE49-F238E27FC236}">
                <a16:creationId xmlns:a16="http://schemas.microsoft.com/office/drawing/2014/main" id="{F7C90BDF-B70D-453B-B356-5C6AF51848CA}"/>
              </a:ext>
            </a:extLst>
          </p:cNvPr>
          <p:cNvSpPr/>
          <p:nvPr/>
        </p:nvSpPr>
        <p:spPr>
          <a:xfrm>
            <a:off x="3980829" y="4543195"/>
            <a:ext cx="884484" cy="503002"/>
          </a:xfrm>
          <a:prstGeom prst="roundRect">
            <a:avLst>
              <a:gd name="adj" fmla="val 7099"/>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ounded Rectangle 56">
            <a:extLst>
              <a:ext uri="{FF2B5EF4-FFF2-40B4-BE49-F238E27FC236}">
                <a16:creationId xmlns:a16="http://schemas.microsoft.com/office/drawing/2014/main" id="{5642053F-7F6D-4D5C-B860-5BBF14E115D8}"/>
              </a:ext>
            </a:extLst>
          </p:cNvPr>
          <p:cNvSpPr/>
          <p:nvPr/>
        </p:nvSpPr>
        <p:spPr>
          <a:xfrm>
            <a:off x="3980829" y="5388798"/>
            <a:ext cx="884484" cy="503002"/>
          </a:xfrm>
          <a:prstGeom prst="roundRect">
            <a:avLst>
              <a:gd name="adj" fmla="val 7099"/>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4121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706D1-2E2D-4A52-8015-084E85EA22D9}"/>
              </a:ext>
            </a:extLst>
          </p:cNvPr>
          <p:cNvSpPr>
            <a:spLocks noGrp="1"/>
          </p:cNvSpPr>
          <p:nvPr>
            <p:ph type="title"/>
          </p:nvPr>
        </p:nvSpPr>
        <p:spPr>
          <a:xfrm>
            <a:off x="479999" y="-214436"/>
            <a:ext cx="10000431" cy="720000"/>
          </a:xfrm>
        </p:spPr>
        <p:txBody>
          <a:bodyPr/>
          <a:lstStyle/>
          <a:p>
            <a:r>
              <a:rPr lang="en-US" dirty="0"/>
              <a:t>SMART Guidelines in practice for antenatal care (ANC)</a:t>
            </a:r>
          </a:p>
        </p:txBody>
      </p:sp>
      <p:sp>
        <p:nvSpPr>
          <p:cNvPr id="47" name="Speech Bubble: Rectangle 15">
            <a:extLst>
              <a:ext uri="{FF2B5EF4-FFF2-40B4-BE49-F238E27FC236}">
                <a16:creationId xmlns:a16="http://schemas.microsoft.com/office/drawing/2014/main" id="{1DCE5CD7-2A86-8942-BE9A-761AF6416D21}"/>
              </a:ext>
            </a:extLst>
          </p:cNvPr>
          <p:cNvSpPr/>
          <p:nvPr/>
        </p:nvSpPr>
        <p:spPr>
          <a:xfrm>
            <a:off x="3211838" y="1223568"/>
            <a:ext cx="8898721" cy="5433264"/>
          </a:xfrm>
          <a:prstGeom prst="wedgeRectCallout">
            <a:avLst>
              <a:gd name="adj1" fmla="val -68291"/>
              <a:gd name="adj2" fmla="val 6667"/>
            </a:avLst>
          </a:prstGeom>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L3: Guideline in software code </a:t>
            </a:r>
          </a:p>
        </p:txBody>
      </p:sp>
      <p:grpSp>
        <p:nvGrpSpPr>
          <p:cNvPr id="46" name="Group 45">
            <a:extLst>
              <a:ext uri="{FF2B5EF4-FFF2-40B4-BE49-F238E27FC236}">
                <a16:creationId xmlns:a16="http://schemas.microsoft.com/office/drawing/2014/main" id="{CC16433B-0258-ED43-8DE3-5875A93A268A}"/>
              </a:ext>
            </a:extLst>
          </p:cNvPr>
          <p:cNvGrpSpPr/>
          <p:nvPr/>
        </p:nvGrpSpPr>
        <p:grpSpPr>
          <a:xfrm>
            <a:off x="1778363" y="1223568"/>
            <a:ext cx="1302894" cy="1681102"/>
            <a:chOff x="2686500" y="1227927"/>
            <a:chExt cx="1835493" cy="2696786"/>
          </a:xfrm>
        </p:grpSpPr>
        <p:sp>
          <p:nvSpPr>
            <p:cNvPr id="62" name="Rectangle 61">
              <a:extLst>
                <a:ext uri="{FF2B5EF4-FFF2-40B4-BE49-F238E27FC236}">
                  <a16:creationId xmlns:a16="http://schemas.microsoft.com/office/drawing/2014/main" id="{91A8AF1F-4D27-CB4B-A78A-10C17FE9766F}"/>
                </a:ext>
              </a:extLst>
            </p:cNvPr>
            <p:cNvSpPr/>
            <p:nvPr/>
          </p:nvSpPr>
          <p:spPr>
            <a:xfrm>
              <a:off x="2686500" y="1227927"/>
              <a:ext cx="1835493"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63" name="Rectangle 62">
              <a:extLst>
                <a:ext uri="{FF2B5EF4-FFF2-40B4-BE49-F238E27FC236}">
                  <a16:creationId xmlns:a16="http://schemas.microsoft.com/office/drawing/2014/main" id="{37C150F9-33D8-CD41-AE2C-F330B429D549}"/>
                </a:ext>
              </a:extLst>
            </p:cNvPr>
            <p:cNvSpPr/>
            <p:nvPr/>
          </p:nvSpPr>
          <p:spPr>
            <a:xfrm>
              <a:off x="2809772" y="1827965"/>
              <a:ext cx="1614549" cy="113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49C6AFC9-9C05-4A4A-BFCB-00B135D586EE}"/>
                </a:ext>
              </a:extLst>
            </p:cNvPr>
            <p:cNvSpPr/>
            <p:nvPr/>
          </p:nvSpPr>
          <p:spPr>
            <a:xfrm>
              <a:off x="2686500" y="1739092"/>
              <a:ext cx="1827598" cy="218562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5" name="Picture 64" descr="A screenshot of a cell phone&#10;&#10;Description automatically generated">
              <a:extLst>
                <a:ext uri="{FF2B5EF4-FFF2-40B4-BE49-F238E27FC236}">
                  <a16:creationId xmlns:a16="http://schemas.microsoft.com/office/drawing/2014/main" id="{D297AB9F-9F49-D448-AB10-746A07F4D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111" y="1863871"/>
              <a:ext cx="1666423" cy="1166496"/>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6" name="TextBox 65">
              <a:extLst>
                <a:ext uri="{FF2B5EF4-FFF2-40B4-BE49-F238E27FC236}">
                  <a16:creationId xmlns:a16="http://schemas.microsoft.com/office/drawing/2014/main" id="{B6C84922-DC7C-FD46-B6C7-7BF48B6B7CB9}"/>
                </a:ext>
              </a:extLst>
            </p:cNvPr>
            <p:cNvSpPr txBox="1"/>
            <p:nvPr/>
          </p:nvSpPr>
          <p:spPr>
            <a:xfrm>
              <a:off x="2701296" y="3044036"/>
              <a:ext cx="1811284"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ANC Digital Adaptation Kit</a:t>
              </a:r>
            </a:p>
          </p:txBody>
        </p:sp>
      </p:grpSp>
      <p:grpSp>
        <p:nvGrpSpPr>
          <p:cNvPr id="49" name="Group 48">
            <a:extLst>
              <a:ext uri="{FF2B5EF4-FFF2-40B4-BE49-F238E27FC236}">
                <a16:creationId xmlns:a16="http://schemas.microsoft.com/office/drawing/2014/main" id="{57EC5034-7B0E-AE44-B5F4-320E5DF2A583}"/>
              </a:ext>
            </a:extLst>
          </p:cNvPr>
          <p:cNvGrpSpPr/>
          <p:nvPr/>
        </p:nvGrpSpPr>
        <p:grpSpPr>
          <a:xfrm>
            <a:off x="362071" y="3014591"/>
            <a:ext cx="1330598" cy="1911970"/>
            <a:chOff x="4952217" y="1216352"/>
            <a:chExt cx="1874522" cy="3067140"/>
          </a:xfrm>
        </p:grpSpPr>
        <p:sp>
          <p:nvSpPr>
            <p:cNvPr id="56" name="Rectangle 55">
              <a:extLst>
                <a:ext uri="{FF2B5EF4-FFF2-40B4-BE49-F238E27FC236}">
                  <a16:creationId xmlns:a16="http://schemas.microsoft.com/office/drawing/2014/main" id="{DA2DB48C-2693-4444-A8F7-8A524ED6708E}"/>
                </a:ext>
              </a:extLst>
            </p:cNvPr>
            <p:cNvSpPr/>
            <p:nvPr/>
          </p:nvSpPr>
          <p:spPr>
            <a:xfrm>
              <a:off x="4952217" y="1713859"/>
              <a:ext cx="1842539" cy="253141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7" name="Group 56">
              <a:extLst>
                <a:ext uri="{FF2B5EF4-FFF2-40B4-BE49-F238E27FC236}">
                  <a16:creationId xmlns:a16="http://schemas.microsoft.com/office/drawing/2014/main" id="{47F1C805-0FFD-6A44-A085-2A0DB11D0502}"/>
                </a:ext>
              </a:extLst>
            </p:cNvPr>
            <p:cNvGrpSpPr>
              <a:grpSpLocks noChangeAspect="1"/>
            </p:cNvGrpSpPr>
            <p:nvPr/>
          </p:nvGrpSpPr>
          <p:grpSpPr>
            <a:xfrm>
              <a:off x="5134100" y="1861630"/>
              <a:ext cx="1479230" cy="1219984"/>
              <a:chOff x="7456900" y="1746591"/>
              <a:chExt cx="3290814" cy="2714073"/>
            </a:xfrm>
            <a:solidFill>
              <a:schemeClr val="bg1"/>
            </a:solidFill>
          </p:grpSpPr>
          <p:pic>
            <p:nvPicPr>
              <p:cNvPr id="59" name="Picture 58">
                <a:extLst>
                  <a:ext uri="{FF2B5EF4-FFF2-40B4-BE49-F238E27FC236}">
                    <a16:creationId xmlns:a16="http://schemas.microsoft.com/office/drawing/2014/main" id="{20D2820E-621B-7943-A67F-06111CEAF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900" y="1746591"/>
                <a:ext cx="3290814" cy="2714073"/>
              </a:xfrm>
              <a:prstGeom prst="rect">
                <a:avLst/>
              </a:prstGeom>
              <a:grpFill/>
            </p:spPr>
          </p:pic>
          <p:pic>
            <p:nvPicPr>
              <p:cNvPr id="60" name="Picture 59" descr="A screenshot of a social media post&#10;&#10;Description automatically generated">
                <a:extLst>
                  <a:ext uri="{FF2B5EF4-FFF2-40B4-BE49-F238E27FC236}">
                    <a16:creationId xmlns:a16="http://schemas.microsoft.com/office/drawing/2014/main" id="{6F2339D9-1051-EC4B-AD88-B92AFFF32A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51776" r="42781" b="20689"/>
              <a:stretch/>
            </p:blipFill>
            <p:spPr>
              <a:xfrm>
                <a:off x="7615354" y="1876330"/>
                <a:ext cx="2973906" cy="1886721"/>
              </a:xfrm>
              <a:prstGeom prst="roundRect">
                <a:avLst>
                  <a:gd name="adj" fmla="val 7052"/>
                </a:avLst>
              </a:prstGeom>
              <a:grpFill/>
            </p:spPr>
          </p:pic>
          <p:pic>
            <p:nvPicPr>
              <p:cNvPr id="61" name="Picture 60">
                <a:extLst>
                  <a:ext uri="{FF2B5EF4-FFF2-40B4-BE49-F238E27FC236}">
                    <a16:creationId xmlns:a16="http://schemas.microsoft.com/office/drawing/2014/main" id="{DBA82039-D43D-534B-85C9-3A8E91D98F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85048" y="1961556"/>
                <a:ext cx="842587" cy="544172"/>
              </a:xfrm>
              <a:prstGeom prst="rect">
                <a:avLst/>
              </a:prstGeom>
              <a:grpFill/>
            </p:spPr>
          </p:pic>
        </p:grpSp>
        <p:sp>
          <p:nvSpPr>
            <p:cNvPr id="58" name="TextBox 57">
              <a:extLst>
                <a:ext uri="{FF2B5EF4-FFF2-40B4-BE49-F238E27FC236}">
                  <a16:creationId xmlns:a16="http://schemas.microsoft.com/office/drawing/2014/main" id="{F3742A46-77C2-7C42-B265-14B067400713}"/>
                </a:ext>
              </a:extLst>
            </p:cNvPr>
            <p:cNvSpPr txBox="1"/>
            <p:nvPr/>
          </p:nvSpPr>
          <p:spPr>
            <a:xfrm>
              <a:off x="5015455" y="3049172"/>
              <a:ext cx="1811284" cy="1234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FHIR standards built into WHO digital ANC module</a:t>
              </a:r>
            </a:p>
          </p:txBody>
        </p:sp>
        <p:sp>
          <p:nvSpPr>
            <p:cNvPr id="55" name="Rectangle 54">
              <a:extLst>
                <a:ext uri="{FF2B5EF4-FFF2-40B4-BE49-F238E27FC236}">
                  <a16:creationId xmlns:a16="http://schemas.microsoft.com/office/drawing/2014/main" id="{F691FE8E-7BFA-B944-9307-D44FAC45888E}"/>
                </a:ext>
              </a:extLst>
            </p:cNvPr>
            <p:cNvSpPr/>
            <p:nvPr/>
          </p:nvSpPr>
          <p:spPr>
            <a:xfrm>
              <a:off x="4952221" y="1216352"/>
              <a:ext cx="1853280" cy="54924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Ebrima"/>
                  <a:ea typeface="+mn-ea"/>
                  <a:cs typeface="+mn-cs"/>
                </a:rPr>
                <a:t>L3</a:t>
              </a:r>
            </a:p>
          </p:txBody>
        </p:sp>
      </p:grpSp>
      <p:pic>
        <p:nvPicPr>
          <p:cNvPr id="9" name="Picture 8" descr="Text&#10;&#10;Description automatically generated with medium confidence">
            <a:extLst>
              <a:ext uri="{FF2B5EF4-FFF2-40B4-BE49-F238E27FC236}">
                <a16:creationId xmlns:a16="http://schemas.microsoft.com/office/drawing/2014/main" id="{3200175C-E75D-A944-8FF3-8352DB81203C}"/>
              </a:ext>
            </a:extLst>
          </p:cNvPr>
          <p:cNvPicPr>
            <a:picLocks noChangeAspect="1"/>
          </p:cNvPicPr>
          <p:nvPr/>
        </p:nvPicPr>
        <p:blipFill rotWithShape="1">
          <a:blip r:embed="rId7">
            <a:extLst>
              <a:ext uri="{28A0092B-C50C-407E-A947-70E740481C1C}">
                <a14:useLocalDpi xmlns:a14="http://schemas.microsoft.com/office/drawing/2010/main" val="0"/>
              </a:ext>
            </a:extLst>
          </a:blip>
          <a:srcRect t="38538" b="34415"/>
          <a:stretch/>
        </p:blipFill>
        <p:spPr>
          <a:xfrm>
            <a:off x="3322374" y="2124472"/>
            <a:ext cx="8677648" cy="1021064"/>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0322A488-BC12-814F-B27D-C53EFFBA58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2366" y="3108960"/>
            <a:ext cx="8677656" cy="3169976"/>
          </a:xfrm>
          <a:prstGeom prst="rect">
            <a:avLst/>
          </a:prstGeom>
        </p:spPr>
      </p:pic>
      <p:sp>
        <p:nvSpPr>
          <p:cNvPr id="31" name="Rounded Rectangle 56">
            <a:extLst>
              <a:ext uri="{FF2B5EF4-FFF2-40B4-BE49-F238E27FC236}">
                <a16:creationId xmlns:a16="http://schemas.microsoft.com/office/drawing/2014/main" id="{4ABED007-05F6-46BB-B752-DA65211A0986}"/>
              </a:ext>
            </a:extLst>
          </p:cNvPr>
          <p:cNvSpPr/>
          <p:nvPr/>
        </p:nvSpPr>
        <p:spPr>
          <a:xfrm>
            <a:off x="6955072" y="2394871"/>
            <a:ext cx="3948279" cy="336193"/>
          </a:xfrm>
          <a:prstGeom prst="roundRect">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Title 5">
            <a:extLst>
              <a:ext uri="{FF2B5EF4-FFF2-40B4-BE49-F238E27FC236}">
                <a16:creationId xmlns:a16="http://schemas.microsoft.com/office/drawing/2014/main" id="{2741F42A-8708-48A3-AD60-FF33A48E9FDE}"/>
              </a:ext>
            </a:extLst>
          </p:cNvPr>
          <p:cNvSpPr txBox="1">
            <a:spLocks/>
          </p:cNvSpPr>
          <p:nvPr/>
        </p:nvSpPr>
        <p:spPr bwMode="invGray">
          <a:xfrm>
            <a:off x="479999" y="798691"/>
            <a:ext cx="9256667" cy="33395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183C5C"/>
                </a:solidFill>
                <a:effectLst/>
                <a:uLnTx/>
                <a:uFillTx/>
                <a:latin typeface="Ebrima"/>
                <a:ea typeface="+mj-ea"/>
                <a:cs typeface="+mj-cs"/>
              </a:rPr>
              <a:t>L3: Transforms L2 components into standards-based software code that accurately reflects guideline decision logic and data requirements</a:t>
            </a:r>
          </a:p>
        </p:txBody>
      </p:sp>
      <p:grpSp>
        <p:nvGrpSpPr>
          <p:cNvPr id="32" name="Group 31">
            <a:extLst>
              <a:ext uri="{FF2B5EF4-FFF2-40B4-BE49-F238E27FC236}">
                <a16:creationId xmlns:a16="http://schemas.microsoft.com/office/drawing/2014/main" id="{8589EC45-AE6C-4D1C-8FDA-CF6E16955F2C}"/>
              </a:ext>
            </a:extLst>
          </p:cNvPr>
          <p:cNvGrpSpPr/>
          <p:nvPr/>
        </p:nvGrpSpPr>
        <p:grpSpPr>
          <a:xfrm>
            <a:off x="334513" y="1206827"/>
            <a:ext cx="1404709" cy="1697843"/>
            <a:chOff x="334513" y="1206827"/>
            <a:chExt cx="1404709" cy="1697843"/>
          </a:xfrm>
        </p:grpSpPr>
        <p:sp>
          <p:nvSpPr>
            <p:cNvPr id="33" name="Rectangle 32">
              <a:extLst>
                <a:ext uri="{FF2B5EF4-FFF2-40B4-BE49-F238E27FC236}">
                  <a16:creationId xmlns:a16="http://schemas.microsoft.com/office/drawing/2014/main" id="{BAD43230-020D-4805-8B3B-F7D7FAD3E1EF}"/>
                </a:ext>
              </a:extLst>
            </p:cNvPr>
            <p:cNvSpPr/>
            <p:nvPr/>
          </p:nvSpPr>
          <p:spPr>
            <a:xfrm>
              <a:off x="363153" y="1508665"/>
              <a:ext cx="1297290" cy="139600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A7C7A06F-1A98-4090-84B5-6D863186B929}"/>
                </a:ext>
              </a:extLst>
            </p:cNvPr>
            <p:cNvGrpSpPr/>
            <p:nvPr/>
          </p:nvGrpSpPr>
          <p:grpSpPr>
            <a:xfrm>
              <a:off x="334513" y="1206827"/>
              <a:ext cx="1404709" cy="1550388"/>
              <a:chOff x="334513" y="1206827"/>
              <a:chExt cx="1404709" cy="1550388"/>
            </a:xfrm>
          </p:grpSpPr>
          <p:grpSp>
            <p:nvGrpSpPr>
              <p:cNvPr id="35" name="Group 34">
                <a:extLst>
                  <a:ext uri="{FF2B5EF4-FFF2-40B4-BE49-F238E27FC236}">
                    <a16:creationId xmlns:a16="http://schemas.microsoft.com/office/drawing/2014/main" id="{4E0135CC-4C75-4CBB-B948-7C04291D2AD1}"/>
                  </a:ext>
                </a:extLst>
              </p:cNvPr>
              <p:cNvGrpSpPr/>
              <p:nvPr/>
            </p:nvGrpSpPr>
            <p:grpSpPr>
              <a:xfrm>
                <a:off x="334513" y="1206827"/>
                <a:ext cx="1404709" cy="1550388"/>
                <a:chOff x="386484" y="1201072"/>
                <a:chExt cx="1978928" cy="2487097"/>
              </a:xfrm>
            </p:grpSpPr>
            <p:pic>
              <p:nvPicPr>
                <p:cNvPr id="38" name="Picture 37">
                  <a:extLst>
                    <a:ext uri="{FF2B5EF4-FFF2-40B4-BE49-F238E27FC236}">
                      <a16:creationId xmlns:a16="http://schemas.microsoft.com/office/drawing/2014/main" id="{CD2EB04F-7A82-4911-AA56-5AB3A84C367E}"/>
                    </a:ext>
                  </a:extLst>
                </p:cNvPr>
                <p:cNvPicPr>
                  <a:picLocks noChangeAspect="1"/>
                </p:cNvPicPr>
                <p:nvPr/>
              </p:nvPicPr>
              <p:blipFill>
                <a:blip r:embed="rId9"/>
                <a:stretch>
                  <a:fillRect/>
                </a:stretch>
              </p:blipFill>
              <p:spPr>
                <a:xfrm>
                  <a:off x="1908431" y="1804902"/>
                  <a:ext cx="264449" cy="93573"/>
                </a:xfrm>
                <a:prstGeom prst="rect">
                  <a:avLst/>
                </a:prstGeom>
              </p:spPr>
            </p:pic>
            <p:sp>
              <p:nvSpPr>
                <p:cNvPr id="39" name="TextBox 38">
                  <a:extLst>
                    <a:ext uri="{FF2B5EF4-FFF2-40B4-BE49-F238E27FC236}">
                      <a16:creationId xmlns:a16="http://schemas.microsoft.com/office/drawing/2014/main" id="{ABDB6C1E-35B1-432C-8AB0-FE2308F5AF46}"/>
                    </a:ext>
                  </a:extLst>
                </p:cNvPr>
                <p:cNvSpPr txBox="1"/>
                <p:nvPr/>
              </p:nvSpPr>
              <p:spPr>
                <a:xfrm>
                  <a:off x="386484" y="2996950"/>
                  <a:ext cx="1978928"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WHO ANC recommendations</a:t>
                  </a:r>
                </a:p>
              </p:txBody>
            </p:sp>
            <p:sp>
              <p:nvSpPr>
                <p:cNvPr id="40" name="Rectangle 39">
                  <a:extLst>
                    <a:ext uri="{FF2B5EF4-FFF2-40B4-BE49-F238E27FC236}">
                      <a16:creationId xmlns:a16="http://schemas.microsoft.com/office/drawing/2014/main" id="{A9DFCF78-E003-42DA-9282-441A39739C71}"/>
                    </a:ext>
                  </a:extLst>
                </p:cNvPr>
                <p:cNvSpPr/>
                <p:nvPr/>
              </p:nvSpPr>
              <p:spPr>
                <a:xfrm>
                  <a:off x="425309" y="1201072"/>
                  <a:ext cx="1842540" cy="5357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grpSp>
          <p:pic>
            <p:nvPicPr>
              <p:cNvPr id="36" name="Picture 2">
                <a:extLst>
                  <a:ext uri="{FF2B5EF4-FFF2-40B4-BE49-F238E27FC236}">
                    <a16:creationId xmlns:a16="http://schemas.microsoft.com/office/drawing/2014/main" id="{CF7896FC-C332-4429-9070-84B76921BD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882" y="1554123"/>
                <a:ext cx="606376" cy="83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31267BFB-F42D-4F7C-A477-3882FB8C7FE7}"/>
                  </a:ext>
                </a:extLst>
              </p:cNvPr>
              <p:cNvSpPr/>
              <p:nvPr/>
            </p:nvSpPr>
            <p:spPr>
              <a:xfrm>
                <a:off x="1414842" y="1559833"/>
                <a:ext cx="187715" cy="319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132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706D1-2E2D-4A52-8015-084E85EA22D9}"/>
              </a:ext>
            </a:extLst>
          </p:cNvPr>
          <p:cNvSpPr>
            <a:spLocks noGrp="1"/>
          </p:cNvSpPr>
          <p:nvPr>
            <p:ph type="title"/>
          </p:nvPr>
        </p:nvSpPr>
        <p:spPr>
          <a:xfrm>
            <a:off x="479999" y="-214438"/>
            <a:ext cx="10000431" cy="720000"/>
          </a:xfrm>
        </p:spPr>
        <p:txBody>
          <a:bodyPr/>
          <a:lstStyle/>
          <a:p>
            <a:r>
              <a:rPr lang="en-US" dirty="0"/>
              <a:t>SMART Guidelines in practice for antenatal care (ANC)</a:t>
            </a:r>
          </a:p>
        </p:txBody>
      </p:sp>
      <p:grpSp>
        <p:nvGrpSpPr>
          <p:cNvPr id="5" name="Group 4">
            <a:extLst>
              <a:ext uri="{FF2B5EF4-FFF2-40B4-BE49-F238E27FC236}">
                <a16:creationId xmlns:a16="http://schemas.microsoft.com/office/drawing/2014/main" id="{8EF0B7D8-C85C-734C-84C1-FFF3B88A3279}"/>
              </a:ext>
            </a:extLst>
          </p:cNvPr>
          <p:cNvGrpSpPr/>
          <p:nvPr/>
        </p:nvGrpSpPr>
        <p:grpSpPr>
          <a:xfrm>
            <a:off x="1778363" y="1223568"/>
            <a:ext cx="1302894" cy="1681102"/>
            <a:chOff x="2686500" y="1227927"/>
            <a:chExt cx="1835493" cy="2696786"/>
          </a:xfrm>
        </p:grpSpPr>
        <p:sp>
          <p:nvSpPr>
            <p:cNvPr id="24" name="Rectangle 23">
              <a:extLst>
                <a:ext uri="{FF2B5EF4-FFF2-40B4-BE49-F238E27FC236}">
                  <a16:creationId xmlns:a16="http://schemas.microsoft.com/office/drawing/2014/main" id="{72EBBD5B-F62E-CD48-A0BA-15E250141B94}"/>
                </a:ext>
              </a:extLst>
            </p:cNvPr>
            <p:cNvSpPr/>
            <p:nvPr/>
          </p:nvSpPr>
          <p:spPr>
            <a:xfrm>
              <a:off x="2686500" y="1227927"/>
              <a:ext cx="1835493"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25" name="Rectangle 24">
              <a:extLst>
                <a:ext uri="{FF2B5EF4-FFF2-40B4-BE49-F238E27FC236}">
                  <a16:creationId xmlns:a16="http://schemas.microsoft.com/office/drawing/2014/main" id="{859AE069-5018-5146-BBB2-548DF61BEEBA}"/>
                </a:ext>
              </a:extLst>
            </p:cNvPr>
            <p:cNvSpPr/>
            <p:nvPr/>
          </p:nvSpPr>
          <p:spPr>
            <a:xfrm>
              <a:off x="2809772" y="1827965"/>
              <a:ext cx="1614549" cy="113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AADF66A1-77FE-464E-9494-7E6345D9962A}"/>
                </a:ext>
              </a:extLst>
            </p:cNvPr>
            <p:cNvSpPr/>
            <p:nvPr/>
          </p:nvSpPr>
          <p:spPr>
            <a:xfrm>
              <a:off x="2686500" y="1739092"/>
              <a:ext cx="1827598" cy="218562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2" name="Picture 41" descr="A screenshot of a cell phone&#10;&#10;Description automatically generated">
              <a:extLst>
                <a:ext uri="{FF2B5EF4-FFF2-40B4-BE49-F238E27FC236}">
                  <a16:creationId xmlns:a16="http://schemas.microsoft.com/office/drawing/2014/main" id="{E0233E27-1863-9440-BF1A-DC93394DF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111" y="1863871"/>
              <a:ext cx="1666423" cy="1166496"/>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TextBox 42">
              <a:extLst>
                <a:ext uri="{FF2B5EF4-FFF2-40B4-BE49-F238E27FC236}">
                  <a16:creationId xmlns:a16="http://schemas.microsoft.com/office/drawing/2014/main" id="{444D89CE-B17C-BA47-B69F-8FB5A7FF1238}"/>
                </a:ext>
              </a:extLst>
            </p:cNvPr>
            <p:cNvSpPr txBox="1"/>
            <p:nvPr/>
          </p:nvSpPr>
          <p:spPr>
            <a:xfrm>
              <a:off x="2701296" y="3044036"/>
              <a:ext cx="1811284"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ANC Digital Adaptation Kit</a:t>
              </a:r>
            </a:p>
          </p:txBody>
        </p:sp>
      </p:grpSp>
      <p:grpSp>
        <p:nvGrpSpPr>
          <p:cNvPr id="6" name="Group 5">
            <a:extLst>
              <a:ext uri="{FF2B5EF4-FFF2-40B4-BE49-F238E27FC236}">
                <a16:creationId xmlns:a16="http://schemas.microsoft.com/office/drawing/2014/main" id="{7021703B-FB27-264E-8852-168CE9C4DA74}"/>
              </a:ext>
            </a:extLst>
          </p:cNvPr>
          <p:cNvGrpSpPr/>
          <p:nvPr/>
        </p:nvGrpSpPr>
        <p:grpSpPr>
          <a:xfrm>
            <a:off x="341323" y="3014591"/>
            <a:ext cx="1332297" cy="1934296"/>
            <a:chOff x="4949824" y="1216352"/>
            <a:chExt cx="1876915" cy="3102955"/>
          </a:xfrm>
        </p:grpSpPr>
        <p:sp>
          <p:nvSpPr>
            <p:cNvPr id="27" name="Rectangle 26">
              <a:extLst>
                <a:ext uri="{FF2B5EF4-FFF2-40B4-BE49-F238E27FC236}">
                  <a16:creationId xmlns:a16="http://schemas.microsoft.com/office/drawing/2014/main" id="{57713160-FA46-7146-BC7F-5987926570FC}"/>
                </a:ext>
              </a:extLst>
            </p:cNvPr>
            <p:cNvSpPr/>
            <p:nvPr/>
          </p:nvSpPr>
          <p:spPr>
            <a:xfrm>
              <a:off x="4952219" y="1216352"/>
              <a:ext cx="1874520" cy="5492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Ebrima"/>
                  <a:ea typeface="+mn-ea"/>
                  <a:cs typeface="+mn-cs"/>
                </a:rPr>
                <a:t>L3</a:t>
              </a:r>
            </a:p>
          </p:txBody>
        </p:sp>
        <p:sp>
          <p:nvSpPr>
            <p:cNvPr id="30" name="Rectangle 29">
              <a:extLst>
                <a:ext uri="{FF2B5EF4-FFF2-40B4-BE49-F238E27FC236}">
                  <a16:creationId xmlns:a16="http://schemas.microsoft.com/office/drawing/2014/main" id="{F026C72F-044F-0043-9CD3-7361DFA86369}"/>
                </a:ext>
              </a:extLst>
            </p:cNvPr>
            <p:cNvSpPr/>
            <p:nvPr/>
          </p:nvSpPr>
          <p:spPr>
            <a:xfrm>
              <a:off x="4949824" y="1752075"/>
              <a:ext cx="1863594" cy="256723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70D59A5B-73A0-324A-AFBB-A8016611E3BA}"/>
                </a:ext>
              </a:extLst>
            </p:cNvPr>
            <p:cNvGrpSpPr>
              <a:grpSpLocks noChangeAspect="1"/>
            </p:cNvGrpSpPr>
            <p:nvPr/>
          </p:nvGrpSpPr>
          <p:grpSpPr>
            <a:xfrm>
              <a:off x="5134100" y="1861630"/>
              <a:ext cx="1479230" cy="1219984"/>
              <a:chOff x="7456900" y="1746591"/>
              <a:chExt cx="3290814" cy="2714073"/>
            </a:xfrm>
            <a:solidFill>
              <a:schemeClr val="bg1"/>
            </a:solidFill>
          </p:grpSpPr>
          <p:pic>
            <p:nvPicPr>
              <p:cNvPr id="33" name="Picture 32">
                <a:extLst>
                  <a:ext uri="{FF2B5EF4-FFF2-40B4-BE49-F238E27FC236}">
                    <a16:creationId xmlns:a16="http://schemas.microsoft.com/office/drawing/2014/main" id="{1514B951-C5E1-D046-857F-86B30318D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900" y="1746591"/>
                <a:ext cx="3290814" cy="2714073"/>
              </a:xfrm>
              <a:prstGeom prst="rect">
                <a:avLst/>
              </a:prstGeom>
              <a:grpFill/>
            </p:spPr>
          </p:pic>
          <p:pic>
            <p:nvPicPr>
              <p:cNvPr id="34" name="Picture 33" descr="A screenshot of a social media post&#10;&#10;Description automatically generated">
                <a:extLst>
                  <a:ext uri="{FF2B5EF4-FFF2-40B4-BE49-F238E27FC236}">
                    <a16:creationId xmlns:a16="http://schemas.microsoft.com/office/drawing/2014/main" id="{AD585700-9F24-8C43-AB95-9C68591C0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51776" r="42781" b="20689"/>
              <a:stretch/>
            </p:blipFill>
            <p:spPr>
              <a:xfrm>
                <a:off x="7615354" y="1876330"/>
                <a:ext cx="2973906" cy="1886721"/>
              </a:xfrm>
              <a:prstGeom prst="roundRect">
                <a:avLst>
                  <a:gd name="adj" fmla="val 7052"/>
                </a:avLst>
              </a:prstGeom>
              <a:grpFill/>
            </p:spPr>
          </p:pic>
          <p:pic>
            <p:nvPicPr>
              <p:cNvPr id="35" name="Picture 34">
                <a:extLst>
                  <a:ext uri="{FF2B5EF4-FFF2-40B4-BE49-F238E27FC236}">
                    <a16:creationId xmlns:a16="http://schemas.microsoft.com/office/drawing/2014/main" id="{6A6274DE-7FE0-184B-A37F-FBE70E90CA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85048" y="1961556"/>
                <a:ext cx="842587" cy="544172"/>
              </a:xfrm>
              <a:prstGeom prst="rect">
                <a:avLst/>
              </a:prstGeom>
              <a:grpFill/>
            </p:spPr>
          </p:pic>
        </p:grpSp>
        <p:sp>
          <p:nvSpPr>
            <p:cNvPr id="44" name="TextBox 43">
              <a:extLst>
                <a:ext uri="{FF2B5EF4-FFF2-40B4-BE49-F238E27FC236}">
                  <a16:creationId xmlns:a16="http://schemas.microsoft.com/office/drawing/2014/main" id="{F13A49F3-93C3-BA42-8DC6-30127F584A59}"/>
                </a:ext>
              </a:extLst>
            </p:cNvPr>
            <p:cNvSpPr txBox="1"/>
            <p:nvPr/>
          </p:nvSpPr>
          <p:spPr>
            <a:xfrm>
              <a:off x="5015455" y="3049172"/>
              <a:ext cx="1811284" cy="1234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FHIR standards built into WHO digital ANC module</a:t>
              </a:r>
            </a:p>
          </p:txBody>
        </p:sp>
      </p:grpSp>
      <p:grpSp>
        <p:nvGrpSpPr>
          <p:cNvPr id="8" name="Group 7">
            <a:extLst>
              <a:ext uri="{FF2B5EF4-FFF2-40B4-BE49-F238E27FC236}">
                <a16:creationId xmlns:a16="http://schemas.microsoft.com/office/drawing/2014/main" id="{241494EE-383A-1E4D-B504-B9B0B71A973D}"/>
              </a:ext>
            </a:extLst>
          </p:cNvPr>
          <p:cNvGrpSpPr/>
          <p:nvPr/>
        </p:nvGrpSpPr>
        <p:grpSpPr>
          <a:xfrm>
            <a:off x="1759313" y="3014591"/>
            <a:ext cx="1330597" cy="1934296"/>
            <a:chOff x="7280117" y="1216352"/>
            <a:chExt cx="1874520" cy="3102956"/>
          </a:xfrm>
        </p:grpSpPr>
        <p:sp>
          <p:nvSpPr>
            <p:cNvPr id="26" name="Rectangle 25">
              <a:extLst>
                <a:ext uri="{FF2B5EF4-FFF2-40B4-BE49-F238E27FC236}">
                  <a16:creationId xmlns:a16="http://schemas.microsoft.com/office/drawing/2014/main" id="{EA3B345B-867C-4540-8A90-8834AD5A597E}"/>
                </a:ext>
              </a:extLst>
            </p:cNvPr>
            <p:cNvSpPr/>
            <p:nvPr/>
          </p:nvSpPr>
          <p:spPr>
            <a:xfrm>
              <a:off x="7280117" y="1216352"/>
              <a:ext cx="1874520" cy="5723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L4 </a:t>
              </a:r>
            </a:p>
          </p:txBody>
        </p:sp>
        <p:sp>
          <p:nvSpPr>
            <p:cNvPr id="31" name="Rectangle 30">
              <a:extLst>
                <a:ext uri="{FF2B5EF4-FFF2-40B4-BE49-F238E27FC236}">
                  <a16:creationId xmlns:a16="http://schemas.microsoft.com/office/drawing/2014/main" id="{A8F9FF04-4600-744E-87B7-D25CB37D5AD4}"/>
                </a:ext>
              </a:extLst>
            </p:cNvPr>
            <p:cNvSpPr/>
            <p:nvPr/>
          </p:nvSpPr>
          <p:spPr>
            <a:xfrm>
              <a:off x="7303577" y="1781639"/>
              <a:ext cx="1827598" cy="253766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TextBox 44">
              <a:extLst>
                <a:ext uri="{FF2B5EF4-FFF2-40B4-BE49-F238E27FC236}">
                  <a16:creationId xmlns:a16="http://schemas.microsoft.com/office/drawing/2014/main" id="{2992891B-DCEA-8F45-A68A-F28AB4F55498}"/>
                </a:ext>
              </a:extLst>
            </p:cNvPr>
            <p:cNvSpPr txBox="1"/>
            <p:nvPr/>
          </p:nvSpPr>
          <p:spPr>
            <a:xfrm>
              <a:off x="7312430" y="3068382"/>
              <a:ext cx="1811284" cy="9627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WHO digital ANC module: generic version 1.0</a:t>
              </a:r>
            </a:p>
          </p:txBody>
        </p:sp>
        <p:pic>
          <p:nvPicPr>
            <p:cNvPr id="46" name="Picture 45" descr="ANCappscreenshot1.png - Windows Photo Viewer">
              <a:extLst>
                <a:ext uri="{FF2B5EF4-FFF2-40B4-BE49-F238E27FC236}">
                  <a16:creationId xmlns:a16="http://schemas.microsoft.com/office/drawing/2014/main" id="{CDA34071-68F1-5843-8342-A59174FBE0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366" t="23266" r="42382" b="23551"/>
            <a:stretch/>
          </p:blipFill>
          <p:spPr>
            <a:xfrm>
              <a:off x="7924631" y="1901456"/>
              <a:ext cx="585492" cy="111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7" name="Speech Bubble: Rectangle 15">
            <a:extLst>
              <a:ext uri="{FF2B5EF4-FFF2-40B4-BE49-F238E27FC236}">
                <a16:creationId xmlns:a16="http://schemas.microsoft.com/office/drawing/2014/main" id="{17E454B0-907C-644E-99C7-849DEC46214D}"/>
              </a:ext>
            </a:extLst>
          </p:cNvPr>
          <p:cNvSpPr/>
          <p:nvPr/>
        </p:nvSpPr>
        <p:spPr>
          <a:xfrm>
            <a:off x="4206240" y="1223567"/>
            <a:ext cx="7812879" cy="5491557"/>
          </a:xfrm>
          <a:prstGeom prst="wedgeRectCallout">
            <a:avLst>
              <a:gd name="adj1" fmla="val -63975"/>
              <a:gd name="adj2" fmla="val -13868"/>
            </a:avLst>
          </a:prstGeom>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L4: WHO digital ANC module</a:t>
            </a:r>
          </a:p>
        </p:txBody>
      </p:sp>
      <p:grpSp>
        <p:nvGrpSpPr>
          <p:cNvPr id="54" name="Group 53">
            <a:extLst>
              <a:ext uri="{FF2B5EF4-FFF2-40B4-BE49-F238E27FC236}">
                <a16:creationId xmlns:a16="http://schemas.microsoft.com/office/drawing/2014/main" id="{89D84444-4088-E145-A9F4-3B24BADAEEE4}"/>
              </a:ext>
            </a:extLst>
          </p:cNvPr>
          <p:cNvGrpSpPr/>
          <p:nvPr/>
        </p:nvGrpSpPr>
        <p:grpSpPr>
          <a:xfrm>
            <a:off x="7013179" y="1827153"/>
            <a:ext cx="2368945" cy="4744317"/>
            <a:chOff x="4690561" y="1668556"/>
            <a:chExt cx="1969826" cy="3944995"/>
          </a:xfrm>
        </p:grpSpPr>
        <p:pic>
          <p:nvPicPr>
            <p:cNvPr id="55" name="Picture 5" descr="https://lh6.googleusercontent.com/yZj0vbNTGxaPsUIyXykI0kewF1HCFJiuwPft7fJZ47mOjKYk5V8qpos4mKcWgagegUWHkj5gJ-f-8rALi6EDZKVR6uU9mNdfZro2LvzL8gKsmNbAAOuvPegSzLRN7z21Rwihh_5D7Ap2v0Z1mQ">
              <a:extLst>
                <a:ext uri="{FF2B5EF4-FFF2-40B4-BE49-F238E27FC236}">
                  <a16:creationId xmlns:a16="http://schemas.microsoft.com/office/drawing/2014/main" id="{ACEC9177-742E-1E42-8487-F0192CE9BF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0561" y="1668556"/>
              <a:ext cx="1969826" cy="394499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55" descr="A screenshot of a cell phone&#10;&#10;Description automatically generated">
              <a:extLst>
                <a:ext uri="{FF2B5EF4-FFF2-40B4-BE49-F238E27FC236}">
                  <a16:creationId xmlns:a16="http://schemas.microsoft.com/office/drawing/2014/main" id="{A51C51D0-393C-FE43-B262-EF0642F1D418}"/>
                </a:ext>
              </a:extLst>
            </p:cNvPr>
            <p:cNvPicPr>
              <a:picLocks noChangeAspect="1"/>
            </p:cNvPicPr>
            <p:nvPr/>
          </p:nvPicPr>
          <p:blipFill rotWithShape="1">
            <a:blip r:embed="rId9"/>
            <a:srcRect b="16619"/>
            <a:stretch/>
          </p:blipFill>
          <p:spPr>
            <a:xfrm>
              <a:off x="4807391" y="2086269"/>
              <a:ext cx="1756373" cy="3055449"/>
            </a:xfrm>
            <a:prstGeom prst="rect">
              <a:avLst/>
            </a:prstGeom>
          </p:spPr>
        </p:pic>
      </p:grpSp>
      <p:sp>
        <p:nvSpPr>
          <p:cNvPr id="49" name="Title 5">
            <a:extLst>
              <a:ext uri="{FF2B5EF4-FFF2-40B4-BE49-F238E27FC236}">
                <a16:creationId xmlns:a16="http://schemas.microsoft.com/office/drawing/2014/main" id="{34A49A06-6161-4C9A-B7C2-025B1FC631F3}"/>
              </a:ext>
            </a:extLst>
          </p:cNvPr>
          <p:cNvSpPr txBox="1">
            <a:spLocks/>
          </p:cNvSpPr>
          <p:nvPr/>
        </p:nvSpPr>
        <p:spPr bwMode="invGray">
          <a:xfrm>
            <a:off x="479999" y="779237"/>
            <a:ext cx="9256667" cy="33395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183C5C"/>
                </a:solidFill>
                <a:effectLst/>
                <a:uLnTx/>
                <a:uFillTx/>
                <a:latin typeface="Ebrima"/>
                <a:ea typeface="+mj-ea"/>
                <a:cs typeface="+mj-cs"/>
              </a:rPr>
              <a:t>L4: Manifests guidelines in software applications that are ready to be deployed in the field</a:t>
            </a:r>
          </a:p>
        </p:txBody>
      </p:sp>
      <p:sp>
        <p:nvSpPr>
          <p:cNvPr id="50" name="Rectangle 49">
            <a:extLst>
              <a:ext uri="{FF2B5EF4-FFF2-40B4-BE49-F238E27FC236}">
                <a16:creationId xmlns:a16="http://schemas.microsoft.com/office/drawing/2014/main" id="{796C5CA0-5525-4048-A2FF-3EAAAB653DE1}"/>
              </a:ext>
            </a:extLst>
          </p:cNvPr>
          <p:cNvSpPr/>
          <p:nvPr/>
        </p:nvSpPr>
        <p:spPr>
          <a:xfrm>
            <a:off x="363153" y="1508665"/>
            <a:ext cx="1297290" cy="139600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F3EB345C-EA8A-4302-BD92-17238C5925C7}"/>
              </a:ext>
            </a:extLst>
          </p:cNvPr>
          <p:cNvGrpSpPr/>
          <p:nvPr/>
        </p:nvGrpSpPr>
        <p:grpSpPr>
          <a:xfrm>
            <a:off x="334513" y="1206827"/>
            <a:ext cx="1404709" cy="1550388"/>
            <a:chOff x="334513" y="1206827"/>
            <a:chExt cx="1404709" cy="1550388"/>
          </a:xfrm>
        </p:grpSpPr>
        <p:grpSp>
          <p:nvGrpSpPr>
            <p:cNvPr id="52" name="Group 51">
              <a:extLst>
                <a:ext uri="{FF2B5EF4-FFF2-40B4-BE49-F238E27FC236}">
                  <a16:creationId xmlns:a16="http://schemas.microsoft.com/office/drawing/2014/main" id="{77BC016C-E9C5-472E-B990-4C95E1BE72E7}"/>
                </a:ext>
              </a:extLst>
            </p:cNvPr>
            <p:cNvGrpSpPr/>
            <p:nvPr/>
          </p:nvGrpSpPr>
          <p:grpSpPr>
            <a:xfrm>
              <a:off x="334513" y="1206827"/>
              <a:ext cx="1404709" cy="1550388"/>
              <a:chOff x="386484" y="1201072"/>
              <a:chExt cx="1978928" cy="2487097"/>
            </a:xfrm>
          </p:grpSpPr>
          <p:pic>
            <p:nvPicPr>
              <p:cNvPr id="58" name="Picture 57">
                <a:extLst>
                  <a:ext uri="{FF2B5EF4-FFF2-40B4-BE49-F238E27FC236}">
                    <a16:creationId xmlns:a16="http://schemas.microsoft.com/office/drawing/2014/main" id="{D16C6A53-5D8A-4215-ABA2-5F73534BC56C}"/>
                  </a:ext>
                </a:extLst>
              </p:cNvPr>
              <p:cNvPicPr>
                <a:picLocks noChangeAspect="1"/>
              </p:cNvPicPr>
              <p:nvPr/>
            </p:nvPicPr>
            <p:blipFill>
              <a:blip r:embed="rId10"/>
              <a:stretch>
                <a:fillRect/>
              </a:stretch>
            </p:blipFill>
            <p:spPr>
              <a:xfrm>
                <a:off x="1908431" y="1804902"/>
                <a:ext cx="264449" cy="93573"/>
              </a:xfrm>
              <a:prstGeom prst="rect">
                <a:avLst/>
              </a:prstGeom>
            </p:spPr>
          </p:pic>
          <p:sp>
            <p:nvSpPr>
              <p:cNvPr id="59" name="TextBox 58">
                <a:extLst>
                  <a:ext uri="{FF2B5EF4-FFF2-40B4-BE49-F238E27FC236}">
                    <a16:creationId xmlns:a16="http://schemas.microsoft.com/office/drawing/2014/main" id="{245CAA37-DCD7-4D18-BFE5-F5AE260174A0}"/>
                  </a:ext>
                </a:extLst>
              </p:cNvPr>
              <p:cNvSpPr txBox="1"/>
              <p:nvPr/>
            </p:nvSpPr>
            <p:spPr>
              <a:xfrm>
                <a:off x="386484" y="2996950"/>
                <a:ext cx="1978928"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WHO ANC recommendations</a:t>
                </a:r>
              </a:p>
            </p:txBody>
          </p:sp>
          <p:sp>
            <p:nvSpPr>
              <p:cNvPr id="60" name="Rectangle 59">
                <a:extLst>
                  <a:ext uri="{FF2B5EF4-FFF2-40B4-BE49-F238E27FC236}">
                    <a16:creationId xmlns:a16="http://schemas.microsoft.com/office/drawing/2014/main" id="{394D2319-7ED6-4C2E-A207-FD7F8A79EB2A}"/>
                  </a:ext>
                </a:extLst>
              </p:cNvPr>
              <p:cNvSpPr/>
              <p:nvPr/>
            </p:nvSpPr>
            <p:spPr>
              <a:xfrm>
                <a:off x="425309" y="1201072"/>
                <a:ext cx="1842540" cy="5357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grpSp>
        <p:pic>
          <p:nvPicPr>
            <p:cNvPr id="53" name="Picture 2">
              <a:extLst>
                <a:ext uri="{FF2B5EF4-FFF2-40B4-BE49-F238E27FC236}">
                  <a16:creationId xmlns:a16="http://schemas.microsoft.com/office/drawing/2014/main" id="{BBD51C5D-6FA8-4C48-8132-73846C5D40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882" y="1554123"/>
              <a:ext cx="606376" cy="83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2EB7EC03-808E-4019-B541-3E04327956C1}"/>
                </a:ext>
              </a:extLst>
            </p:cNvPr>
            <p:cNvSpPr/>
            <p:nvPr/>
          </p:nvSpPr>
          <p:spPr>
            <a:xfrm>
              <a:off x="1414842" y="1559833"/>
              <a:ext cx="187715" cy="319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56">
            <a:extLst>
              <a:ext uri="{FF2B5EF4-FFF2-40B4-BE49-F238E27FC236}">
                <a16:creationId xmlns:a16="http://schemas.microsoft.com/office/drawing/2014/main" id="{D490641F-1317-4204-AB82-089EEFD7E574}"/>
              </a:ext>
            </a:extLst>
          </p:cNvPr>
          <p:cNvSpPr/>
          <p:nvPr/>
        </p:nvSpPr>
        <p:spPr>
          <a:xfrm>
            <a:off x="7095580" y="4413503"/>
            <a:ext cx="2228443" cy="1260690"/>
          </a:xfrm>
          <a:prstGeom prst="roundRect">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6987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Rectangle 372"/>
          <p:cNvSpPr/>
          <p:nvPr/>
        </p:nvSpPr>
        <p:spPr>
          <a:xfrm>
            <a:off x="340007" y="1871220"/>
            <a:ext cx="1827598" cy="190176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p:cNvSpPr/>
          <p:nvPr/>
        </p:nvSpPr>
        <p:spPr>
          <a:xfrm>
            <a:off x="2631114" y="1350184"/>
            <a:ext cx="1835493"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197" name="Rectangle 196"/>
          <p:cNvSpPr/>
          <p:nvPr/>
        </p:nvSpPr>
        <p:spPr>
          <a:xfrm>
            <a:off x="2754386" y="1950222"/>
            <a:ext cx="1614549" cy="113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599781" y="1363394"/>
            <a:ext cx="1874520" cy="559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L5</a:t>
            </a:r>
          </a:p>
        </p:txBody>
      </p:sp>
      <p:sp>
        <p:nvSpPr>
          <p:cNvPr id="11" name="Rectangle 10"/>
          <p:cNvSpPr/>
          <p:nvPr/>
        </p:nvSpPr>
        <p:spPr>
          <a:xfrm>
            <a:off x="7334049" y="1350370"/>
            <a:ext cx="1874520" cy="5723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L4 </a:t>
            </a:r>
          </a:p>
        </p:txBody>
      </p:sp>
      <p:sp>
        <p:nvSpPr>
          <p:cNvPr id="10" name="Rectangle 9"/>
          <p:cNvSpPr/>
          <p:nvPr/>
        </p:nvSpPr>
        <p:spPr>
          <a:xfrm>
            <a:off x="5006151" y="1350370"/>
            <a:ext cx="1874520" cy="5492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Ebrima"/>
                <a:ea typeface="+mn-ea"/>
                <a:cs typeface="+mn-cs"/>
              </a:rPr>
              <a:t>L3</a:t>
            </a:r>
          </a:p>
        </p:txBody>
      </p:sp>
      <p:sp>
        <p:nvSpPr>
          <p:cNvPr id="8" name="Rectangle 7"/>
          <p:cNvSpPr/>
          <p:nvPr/>
        </p:nvSpPr>
        <p:spPr>
          <a:xfrm>
            <a:off x="340007" y="1360056"/>
            <a:ext cx="1842540" cy="5357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sp>
        <p:nvSpPr>
          <p:cNvPr id="6" name="Title 5"/>
          <p:cNvSpPr>
            <a:spLocks noGrp="1"/>
          </p:cNvSpPr>
          <p:nvPr>
            <p:ph type="title"/>
          </p:nvPr>
        </p:nvSpPr>
        <p:spPr>
          <a:xfrm>
            <a:off x="582661" y="2897"/>
            <a:ext cx="9256667" cy="720000"/>
          </a:xfrm>
        </p:spPr>
        <p:txBody>
          <a:bodyPr/>
          <a:lstStyle/>
          <a:p>
            <a:r>
              <a:rPr lang="en-US" dirty="0"/>
              <a:t>The SMART Guidelines Layers</a:t>
            </a:r>
            <a:endParaRPr lang="en-US" dirty="0">
              <a:solidFill>
                <a:schemeClr val="accent2"/>
              </a:solidFill>
            </a:endParaRPr>
          </a:p>
        </p:txBody>
      </p:sp>
      <p:sp>
        <p:nvSpPr>
          <p:cNvPr id="13" name="TextBox 12"/>
          <p:cNvSpPr txBox="1"/>
          <p:nvPr/>
        </p:nvSpPr>
        <p:spPr>
          <a:xfrm>
            <a:off x="182851" y="4145398"/>
            <a:ext cx="2137935"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Traditional guidelines </a:t>
            </a:r>
            <a:r>
              <a:rPr kumimoji="0" lang="en-US" sz="1800" b="1" i="0" u="none" strike="noStrike" kern="1200" cap="none" spc="0" normalizeH="0" baseline="0" noProof="0" dirty="0">
                <a:ln>
                  <a:noFill/>
                </a:ln>
                <a:solidFill>
                  <a:srgbClr val="009CDE"/>
                </a:solidFill>
                <a:effectLst/>
                <a:uLnTx/>
                <a:uFillTx/>
                <a:latin typeface="Ebrima"/>
                <a:ea typeface="+mn-ea"/>
                <a:cs typeface="+mn-cs"/>
              </a:rPr>
              <a:t>enhanced with unique identifiers </a:t>
            </a:r>
            <a:r>
              <a:rPr kumimoji="0" lang="en-US" sz="1800" b="1" i="0" u="none" strike="noStrike" kern="1200" cap="none" spc="0" normalizeH="0" baseline="0" noProof="0" dirty="0">
                <a:ln>
                  <a:noFill/>
                </a:ln>
                <a:solidFill>
                  <a:prstClr val="black"/>
                </a:solidFill>
                <a:effectLst/>
                <a:uLnTx/>
                <a:uFillTx/>
                <a:latin typeface="Ebrima"/>
                <a:ea typeface="+mn-ea"/>
                <a:cs typeface="+mn-cs"/>
              </a:rPr>
              <a:t>to track recommendation updates</a:t>
            </a:r>
          </a:p>
        </p:txBody>
      </p:sp>
      <p:sp>
        <p:nvSpPr>
          <p:cNvPr id="14" name="TextBox 13"/>
          <p:cNvSpPr txBox="1"/>
          <p:nvPr/>
        </p:nvSpPr>
        <p:spPr>
          <a:xfrm>
            <a:off x="2247493" y="4069183"/>
            <a:ext cx="282189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Translates narrative guidelines into </a:t>
            </a:r>
            <a:r>
              <a:rPr kumimoji="0" lang="en-US" sz="1800" b="1" i="0" u="none" strike="noStrike" kern="1200" cap="none" spc="0" normalizeH="0" baseline="0" noProof="0" dirty="0">
                <a:ln>
                  <a:noFill/>
                </a:ln>
                <a:solidFill>
                  <a:srgbClr val="009CDE"/>
                </a:solidFill>
                <a:effectLst/>
                <a:uLnTx/>
                <a:uFillTx/>
                <a:latin typeface="Ebrima"/>
                <a:ea typeface="+mn-ea"/>
                <a:cs typeface="+mn-cs"/>
              </a:rPr>
              <a:t>structured components </a:t>
            </a:r>
            <a:r>
              <a:rPr kumimoji="0" lang="en-US" sz="1800" b="1" i="0" u="none" strike="noStrike" kern="1200" cap="none" spc="0" normalizeH="0" baseline="0" noProof="0" dirty="0">
                <a:ln>
                  <a:noFill/>
                </a:ln>
                <a:solidFill>
                  <a:prstClr val="black"/>
                </a:solidFill>
                <a:effectLst/>
                <a:uLnTx/>
                <a:uFillTx/>
                <a:latin typeface="Ebrima"/>
                <a:ea typeface="+mn-ea"/>
                <a:cs typeface="+mn-cs"/>
              </a:rPr>
              <a:t>(e.g., decision trees, flow diagrams) for operationalizing within country programs</a:t>
            </a:r>
          </a:p>
        </p:txBody>
      </p:sp>
      <p:sp>
        <p:nvSpPr>
          <p:cNvPr id="16" name="TextBox 15"/>
          <p:cNvSpPr txBox="1"/>
          <p:nvPr/>
        </p:nvSpPr>
        <p:spPr>
          <a:xfrm>
            <a:off x="5021047" y="4049256"/>
            <a:ext cx="222591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Transforms L2 components into  </a:t>
            </a:r>
            <a:r>
              <a:rPr kumimoji="0" lang="en-US" sz="1800" b="1" i="0" u="none" strike="noStrike" kern="1200" cap="none" spc="0" normalizeH="0" baseline="0" noProof="0" dirty="0">
                <a:ln>
                  <a:noFill/>
                </a:ln>
                <a:solidFill>
                  <a:srgbClr val="009CDE"/>
                </a:solidFill>
                <a:effectLst/>
                <a:uLnTx/>
                <a:uFillTx/>
                <a:latin typeface="Ebrima"/>
                <a:ea typeface="+mn-ea"/>
                <a:cs typeface="+mn-cs"/>
              </a:rPr>
              <a:t>standards-based software code</a:t>
            </a:r>
            <a:r>
              <a:rPr kumimoji="0" lang="en-US" sz="1800" b="1" i="0" u="none" strike="noStrike" kern="1200" cap="none" spc="0" normalizeH="0" baseline="0" noProof="0" dirty="0">
                <a:ln>
                  <a:noFill/>
                </a:ln>
                <a:solidFill>
                  <a:prstClr val="black"/>
                </a:solidFill>
                <a:effectLst/>
                <a:uLnTx/>
                <a:uFillTx/>
                <a:latin typeface="Ebrima"/>
                <a:ea typeface="+mn-ea"/>
                <a:cs typeface="+mn-cs"/>
              </a:rPr>
              <a:t> that accurately reflects guideline decision logic and data requirements</a:t>
            </a:r>
          </a:p>
        </p:txBody>
      </p:sp>
      <p:sp>
        <p:nvSpPr>
          <p:cNvPr id="17" name="TextBox 16"/>
          <p:cNvSpPr txBox="1"/>
          <p:nvPr/>
        </p:nvSpPr>
        <p:spPr>
          <a:xfrm>
            <a:off x="7534082" y="4045500"/>
            <a:ext cx="2088553"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Manifests guidelines in </a:t>
            </a:r>
            <a:r>
              <a:rPr kumimoji="0" lang="en-US" sz="1800" b="1" i="0" u="none" strike="noStrike" kern="1200" cap="none" spc="0" normalizeH="0" baseline="0" noProof="0" dirty="0">
                <a:ln>
                  <a:noFill/>
                </a:ln>
                <a:solidFill>
                  <a:srgbClr val="009CDE"/>
                </a:solidFill>
                <a:effectLst/>
                <a:uLnTx/>
                <a:uFillTx/>
                <a:latin typeface="Ebrima"/>
                <a:ea typeface="+mn-ea"/>
                <a:cs typeface="+mn-cs"/>
              </a:rPr>
              <a:t>software applications </a:t>
            </a:r>
            <a:r>
              <a:rPr kumimoji="0" lang="en-US" sz="1800" b="1" i="0" u="none" strike="noStrike" kern="1200" cap="none" spc="0" normalizeH="0" baseline="0" noProof="0" dirty="0">
                <a:ln>
                  <a:noFill/>
                </a:ln>
                <a:solidFill>
                  <a:prstClr val="black"/>
                </a:solidFill>
                <a:effectLst/>
                <a:uLnTx/>
                <a:uFillTx/>
                <a:latin typeface="Ebrima"/>
                <a:ea typeface="+mn-ea"/>
                <a:cs typeface="+mn-cs"/>
              </a:rPr>
              <a:t>that are ready to be deployed in the field</a:t>
            </a:r>
          </a:p>
        </p:txBody>
      </p:sp>
      <p:sp>
        <p:nvSpPr>
          <p:cNvPr id="18" name="TextBox 17"/>
          <p:cNvSpPr txBox="1"/>
          <p:nvPr/>
        </p:nvSpPr>
        <p:spPr>
          <a:xfrm>
            <a:off x="9659591" y="4057261"/>
            <a:ext cx="2088554"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Provides </a:t>
            </a:r>
            <a:r>
              <a:rPr kumimoji="0" lang="en-US" sz="1800" b="1" i="0" u="none" strike="noStrike" kern="1200" cap="none" spc="0" normalizeH="0" baseline="0" noProof="0" dirty="0">
                <a:ln>
                  <a:noFill/>
                </a:ln>
                <a:solidFill>
                  <a:srgbClr val="009CDE"/>
                </a:solidFill>
                <a:effectLst/>
                <a:uLnTx/>
                <a:uFillTx/>
                <a:latin typeface="Ebrima"/>
                <a:ea typeface="+mn-ea"/>
                <a:cs typeface="+mn-cs"/>
              </a:rPr>
              <a:t>advanced analytics </a:t>
            </a:r>
            <a:r>
              <a:rPr kumimoji="0" lang="en-US" sz="1800" b="1" i="0" u="none" strike="noStrike" kern="1200" cap="none" spc="0" normalizeH="0" baseline="0" noProof="0" dirty="0">
                <a:ln>
                  <a:noFill/>
                </a:ln>
                <a:solidFill>
                  <a:prstClr val="black"/>
                </a:solidFill>
                <a:effectLst/>
                <a:uLnTx/>
                <a:uFillTx/>
                <a:latin typeface="Ebrima"/>
                <a:ea typeface="+mn-ea"/>
                <a:cs typeface="+mn-cs"/>
              </a:rPr>
              <a:t>to support continuous improvement of health services</a:t>
            </a:r>
          </a:p>
        </p:txBody>
      </p:sp>
      <p:sp>
        <p:nvSpPr>
          <p:cNvPr id="19" name="Rectangle 18"/>
          <p:cNvSpPr/>
          <p:nvPr/>
        </p:nvSpPr>
        <p:spPr>
          <a:xfrm>
            <a:off x="2631114" y="1861349"/>
            <a:ext cx="1827598" cy="190195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4" name="Rectangle 373"/>
          <p:cNvSpPr/>
          <p:nvPr/>
        </p:nvSpPr>
        <p:spPr>
          <a:xfrm>
            <a:off x="5017077" y="1886094"/>
            <a:ext cx="1827598" cy="190195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6" name="Rectangle 375"/>
          <p:cNvSpPr/>
          <p:nvPr/>
        </p:nvSpPr>
        <p:spPr>
          <a:xfrm>
            <a:off x="9623242" y="1886094"/>
            <a:ext cx="1827598" cy="1901952"/>
          </a:xfrm>
          <a:prstGeom prst="rect">
            <a:avLst/>
          </a:prstGeom>
          <a:noFill/>
          <a:ln>
            <a:solidFill>
              <a:schemeClr val="tx1">
                <a:lumMod val="65000"/>
                <a:lumOff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5" name="Rectangle 374"/>
          <p:cNvSpPr/>
          <p:nvPr/>
        </p:nvSpPr>
        <p:spPr>
          <a:xfrm>
            <a:off x="7357510" y="1915657"/>
            <a:ext cx="1827598" cy="190195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33398418-9807-ED4B-96A7-0713D1AF2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337" y="2073941"/>
            <a:ext cx="1522502" cy="1153771"/>
          </a:xfrm>
          <a:prstGeom prst="rect">
            <a:avLst/>
          </a:prstGeom>
        </p:spPr>
      </p:pic>
      <p:grpSp>
        <p:nvGrpSpPr>
          <p:cNvPr id="5" name="Group 4"/>
          <p:cNvGrpSpPr>
            <a:grpSpLocks noChangeAspect="1"/>
          </p:cNvGrpSpPr>
          <p:nvPr/>
        </p:nvGrpSpPr>
        <p:grpSpPr>
          <a:xfrm>
            <a:off x="5188032" y="1995648"/>
            <a:ext cx="1479230" cy="1219984"/>
            <a:chOff x="7456900" y="1746591"/>
            <a:chExt cx="3290814" cy="2714073"/>
          </a:xfrm>
          <a:solidFill>
            <a:schemeClr val="bg1"/>
          </a:solidFill>
        </p:grpSpPr>
        <p:pic>
          <p:nvPicPr>
            <p:cNvPr id="42" name="Picture 41">
              <a:extLst>
                <a:ext uri="{FF2B5EF4-FFF2-40B4-BE49-F238E27FC236}">
                  <a16:creationId xmlns:a16="http://schemas.microsoft.com/office/drawing/2014/main" id="{187953B4-8C40-964D-9BA3-4DB170124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900" y="1746591"/>
              <a:ext cx="3290814" cy="2714073"/>
            </a:xfrm>
            <a:prstGeom prst="rect">
              <a:avLst/>
            </a:prstGeom>
            <a:grpFill/>
          </p:spPr>
        </p:pic>
        <p:pic>
          <p:nvPicPr>
            <p:cNvPr id="43" name="Picture 42" descr="A screenshot of a social media post&#10;&#10;Description automatically generated">
              <a:extLst>
                <a:ext uri="{FF2B5EF4-FFF2-40B4-BE49-F238E27FC236}">
                  <a16:creationId xmlns:a16="http://schemas.microsoft.com/office/drawing/2014/main" id="{DDCC4207-85C8-A145-8965-6BE2276DE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51776" r="42781" b="20689"/>
            <a:stretch/>
          </p:blipFill>
          <p:spPr>
            <a:xfrm>
              <a:off x="7615354" y="1876330"/>
              <a:ext cx="2973906" cy="1886721"/>
            </a:xfrm>
            <a:prstGeom prst="roundRect">
              <a:avLst>
                <a:gd name="adj" fmla="val 7052"/>
              </a:avLst>
            </a:prstGeom>
            <a:grpFill/>
          </p:spPr>
        </p:pic>
        <p:pic>
          <p:nvPicPr>
            <p:cNvPr id="44" name="Picture 43">
              <a:extLst>
                <a:ext uri="{FF2B5EF4-FFF2-40B4-BE49-F238E27FC236}">
                  <a16:creationId xmlns:a16="http://schemas.microsoft.com/office/drawing/2014/main" id="{3D7828F6-E248-F244-A307-F5EBDA410A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85048" y="1961556"/>
              <a:ext cx="842587" cy="544172"/>
            </a:xfrm>
            <a:prstGeom prst="rect">
              <a:avLst/>
            </a:prstGeom>
            <a:grpFill/>
          </p:spPr>
        </p:pic>
      </p:grpSp>
      <p:sp>
        <p:nvSpPr>
          <p:cNvPr id="4" name="TextBox 3">
            <a:extLst>
              <a:ext uri="{FF2B5EF4-FFF2-40B4-BE49-F238E27FC236}">
                <a16:creationId xmlns:a16="http://schemas.microsoft.com/office/drawing/2014/main" id="{1FF26F56-B179-9C40-B0FE-AFD8D47B51A1}"/>
              </a:ext>
            </a:extLst>
          </p:cNvPr>
          <p:cNvSpPr txBox="1"/>
          <p:nvPr/>
        </p:nvSpPr>
        <p:spPr>
          <a:xfrm>
            <a:off x="340007" y="3381952"/>
            <a:ext cx="18112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Enhanced Guidelines</a:t>
            </a:r>
          </a:p>
        </p:txBody>
      </p:sp>
      <p:sp>
        <p:nvSpPr>
          <p:cNvPr id="46" name="TextBox 45">
            <a:extLst>
              <a:ext uri="{FF2B5EF4-FFF2-40B4-BE49-F238E27FC236}">
                <a16:creationId xmlns:a16="http://schemas.microsoft.com/office/drawing/2014/main" id="{6BA5CCC6-6D88-AC40-9899-E943AA417082}"/>
              </a:ext>
            </a:extLst>
          </p:cNvPr>
          <p:cNvSpPr txBox="1"/>
          <p:nvPr/>
        </p:nvSpPr>
        <p:spPr>
          <a:xfrm>
            <a:off x="2645910" y="3346211"/>
            <a:ext cx="18112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Digital Adaptation Kits</a:t>
            </a:r>
          </a:p>
        </p:txBody>
      </p:sp>
      <p:sp>
        <p:nvSpPr>
          <p:cNvPr id="47" name="TextBox 46">
            <a:extLst>
              <a:ext uri="{FF2B5EF4-FFF2-40B4-BE49-F238E27FC236}">
                <a16:creationId xmlns:a16="http://schemas.microsoft.com/office/drawing/2014/main" id="{05522AC6-492E-D04F-BB5F-EF65EDA95C75}"/>
              </a:ext>
            </a:extLst>
          </p:cNvPr>
          <p:cNvSpPr txBox="1"/>
          <p:nvPr/>
        </p:nvSpPr>
        <p:spPr>
          <a:xfrm>
            <a:off x="5069387" y="3236105"/>
            <a:ext cx="1811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Machine-Readable Recommendations</a:t>
            </a:r>
          </a:p>
        </p:txBody>
      </p:sp>
      <p:sp>
        <p:nvSpPr>
          <p:cNvPr id="48" name="TextBox 47">
            <a:extLst>
              <a:ext uri="{FF2B5EF4-FFF2-40B4-BE49-F238E27FC236}">
                <a16:creationId xmlns:a16="http://schemas.microsoft.com/office/drawing/2014/main" id="{ED5889A4-E49C-8F44-B65B-3647FCBFB28B}"/>
              </a:ext>
            </a:extLst>
          </p:cNvPr>
          <p:cNvSpPr txBox="1"/>
          <p:nvPr/>
        </p:nvSpPr>
        <p:spPr>
          <a:xfrm>
            <a:off x="7366362" y="3308233"/>
            <a:ext cx="18112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Reference Software</a:t>
            </a:r>
          </a:p>
        </p:txBody>
      </p:sp>
      <p:sp>
        <p:nvSpPr>
          <p:cNvPr id="49" name="TextBox 48">
            <a:extLst>
              <a:ext uri="{FF2B5EF4-FFF2-40B4-BE49-F238E27FC236}">
                <a16:creationId xmlns:a16="http://schemas.microsoft.com/office/drawing/2014/main" id="{504AA2E0-FD7D-4B4A-AE3B-DB0094400A8E}"/>
              </a:ext>
            </a:extLst>
          </p:cNvPr>
          <p:cNvSpPr txBox="1"/>
          <p:nvPr/>
        </p:nvSpPr>
        <p:spPr>
          <a:xfrm>
            <a:off x="9623242" y="3353361"/>
            <a:ext cx="18112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Ebrima"/>
                <a:ea typeface="+mn-ea"/>
                <a:cs typeface="+mn-cs"/>
              </a:rPr>
              <a:t>Precision Models</a:t>
            </a:r>
          </a:p>
        </p:txBody>
      </p:sp>
      <p:pic>
        <p:nvPicPr>
          <p:cNvPr id="50" name="Picture 49" descr="ANCappscreenshot1.png - Windows Photo Viewer">
            <a:extLst>
              <a:ext uri="{FF2B5EF4-FFF2-40B4-BE49-F238E27FC236}">
                <a16:creationId xmlns:a16="http://schemas.microsoft.com/office/drawing/2014/main" id="{043F8F5E-3719-2248-8213-584B664CA4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366" t="23266" r="42382" b="23551"/>
          <a:stretch/>
        </p:blipFill>
        <p:spPr>
          <a:xfrm>
            <a:off x="7978563" y="2035474"/>
            <a:ext cx="585492" cy="111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Picture 53" descr="A screenshot of a cell phone&#10;&#10;Description automatically generated">
            <a:extLst>
              <a:ext uri="{FF2B5EF4-FFF2-40B4-BE49-F238E27FC236}">
                <a16:creationId xmlns:a16="http://schemas.microsoft.com/office/drawing/2014/main" id="{0CE3D546-E101-41BE-AB4A-9ED6BC590E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8340" y="1951620"/>
            <a:ext cx="1666423" cy="1166496"/>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a:extLst>
              <a:ext uri="{FF2B5EF4-FFF2-40B4-BE49-F238E27FC236}">
                <a16:creationId xmlns:a16="http://schemas.microsoft.com/office/drawing/2014/main" id="{9ED34646-D132-4797-98B2-57EC660619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524" y="1934685"/>
            <a:ext cx="967819" cy="133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198" b="7619"/>
          <a:stretch/>
        </p:blipFill>
        <p:spPr>
          <a:xfrm>
            <a:off x="0" y="-71120"/>
            <a:ext cx="12192000" cy="6929120"/>
          </a:xfrm>
          <a:prstGeom prst="rect">
            <a:avLst/>
          </a:prstGeom>
        </p:spPr>
      </p:pic>
      <p:sp>
        <p:nvSpPr>
          <p:cNvPr id="9" name="Content Placeholder 12"/>
          <p:cNvSpPr txBox="1">
            <a:spLocks/>
          </p:cNvSpPr>
          <p:nvPr/>
        </p:nvSpPr>
        <p:spPr>
          <a:xfrm>
            <a:off x="0" y="4155665"/>
            <a:ext cx="12192000" cy="2152812"/>
          </a:xfrm>
          <a:prstGeom prst="rect">
            <a:avLst/>
          </a:prstGeom>
          <a:solidFill>
            <a:schemeClr val="tx1">
              <a:alpha val="42000"/>
            </a:schemeClr>
          </a:solidFill>
        </p:spPr>
        <p:txBody>
          <a:bodyPr rIns="1005840"/>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
                <a:prstClr val="black"/>
              </a:buClr>
              <a:buSzPct val="80000"/>
              <a:buFontTx/>
              <a:buNone/>
              <a:tabLst/>
              <a:defRPr/>
            </a:pPr>
            <a:endParaRPr kumimoji="0" lang="en-US" sz="2400" b="0"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endParaRPr>
          </a:p>
        </p:txBody>
      </p:sp>
      <p:sp>
        <p:nvSpPr>
          <p:cNvPr id="30" name="Title 1"/>
          <p:cNvSpPr>
            <a:spLocks noGrp="1"/>
          </p:cNvSpPr>
          <p:nvPr>
            <p:ph type="title"/>
          </p:nvPr>
        </p:nvSpPr>
        <p:spPr>
          <a:xfrm>
            <a:off x="729574" y="4403206"/>
            <a:ext cx="10739337" cy="1453355"/>
          </a:xfrm>
        </p:spPr>
        <p:txBody>
          <a:bodyPr/>
          <a:lstStyle/>
          <a:p>
            <a:pPr algn="ctr"/>
            <a:r>
              <a:rPr lang="en-US" dirty="0">
                <a:solidFill>
                  <a:schemeClr val="bg1"/>
                </a:solidFill>
              </a:rPr>
              <a:t>The SMART Guidelines support a paradigm shift: </a:t>
            </a:r>
            <a:br>
              <a:rPr lang="en-US" dirty="0">
                <a:solidFill>
                  <a:schemeClr val="bg1"/>
                </a:solidFill>
              </a:rPr>
            </a:br>
            <a:r>
              <a:rPr lang="en-US" dirty="0">
                <a:solidFill>
                  <a:schemeClr val="bg1"/>
                </a:solidFill>
              </a:rPr>
              <a:t>they systematize and accelerate the consistent application of life-saving interventions globally</a:t>
            </a:r>
          </a:p>
        </p:txBody>
      </p:sp>
    </p:spTree>
    <p:extLst>
      <p:ext uri="{BB962C8B-B14F-4D97-AF65-F5344CB8AC3E}">
        <p14:creationId xmlns:p14="http://schemas.microsoft.com/office/powerpoint/2010/main" val="2319951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rot="5400000">
            <a:off x="3974230" y="-1916506"/>
            <a:ext cx="4297132" cy="11361282"/>
          </a:xfrm>
          <a:prstGeom prst="homePlate">
            <a:avLst>
              <a:gd name="adj" fmla="val 3008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itle 7">
            <a:extLst>
              <a:ext uri="{FF2B5EF4-FFF2-40B4-BE49-F238E27FC236}">
                <a16:creationId xmlns:a16="http://schemas.microsoft.com/office/drawing/2014/main" id="{EE03F4B1-0FBD-4506-893F-F23830CB48CE}"/>
              </a:ext>
            </a:extLst>
          </p:cNvPr>
          <p:cNvSpPr>
            <a:spLocks noGrp="1"/>
          </p:cNvSpPr>
          <p:nvPr>
            <p:ph type="title"/>
          </p:nvPr>
        </p:nvSpPr>
        <p:spPr>
          <a:xfrm>
            <a:off x="479999" y="750078"/>
            <a:ext cx="10284371" cy="720000"/>
          </a:xfrm>
        </p:spPr>
        <p:txBody>
          <a:bodyPr/>
          <a:lstStyle/>
          <a:p>
            <a:pPr lvl="0">
              <a:defRPr/>
            </a:pPr>
            <a:r>
              <a:rPr lang="en-US" dirty="0">
                <a:solidFill>
                  <a:srgbClr val="009CDE"/>
                </a:solidFill>
                <a:ea typeface="Google Sans"/>
                <a:cs typeface="Google Sans"/>
                <a:sym typeface="Google Sans"/>
              </a:rPr>
              <a:t>SMART Guidelines transform the way WHO’s evidence base is applied for health service delivery globally. They…</a:t>
            </a:r>
            <a:endParaRPr lang="en-US" sz="2800" b="1" dirty="0">
              <a:solidFill>
                <a:srgbClr val="009CDE"/>
              </a:solidFill>
              <a:latin typeface="Ebrima"/>
              <a:ea typeface="Google Sans"/>
              <a:cs typeface="Google Sans"/>
              <a:sym typeface="Google Sans"/>
            </a:endParaRPr>
          </a:p>
        </p:txBody>
      </p:sp>
      <p:sp>
        <p:nvSpPr>
          <p:cNvPr id="10" name="Rectangle 9"/>
          <p:cNvSpPr/>
          <p:nvPr/>
        </p:nvSpPr>
        <p:spPr>
          <a:xfrm>
            <a:off x="480000" y="1625527"/>
            <a:ext cx="2743200" cy="31085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Ebrima"/>
                <a:ea typeface="+mn-ea"/>
                <a:cs typeface="+mn-cs"/>
              </a:rPr>
              <a:t>Accelerate guideline use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183C5C"/>
                </a:solidFill>
                <a:effectLst/>
                <a:uLnTx/>
                <a:uFillTx/>
                <a:latin typeface="Ebrima"/>
                <a:ea typeface="+mn-ea"/>
                <a:cs typeface="+mn-cs"/>
              </a:rPr>
              <a:t>Accelerate the adoption of clinical, public health, and data interventions in member states by leveraging evolving digital technologies</a:t>
            </a:r>
          </a:p>
        </p:txBody>
      </p:sp>
      <p:sp>
        <p:nvSpPr>
          <p:cNvPr id="14" name="Rectangle 13"/>
          <p:cNvSpPr/>
          <p:nvPr/>
        </p:nvSpPr>
        <p:spPr>
          <a:xfrm>
            <a:off x="8788007" y="1577142"/>
            <a:ext cx="2959719"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Ebrima"/>
                <a:ea typeface="+mn-ea"/>
                <a:cs typeface="+mn-cs"/>
              </a:rPr>
              <a:t>Strengthen the evidence base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183C5C"/>
                </a:solidFill>
                <a:effectLst/>
                <a:uLnTx/>
                <a:uFillTx/>
                <a:latin typeface="Ebrima"/>
                <a:ea typeface="+mn-ea"/>
                <a:cs typeface="+mn-cs"/>
              </a:rPr>
              <a:t>Create feedback loops to continuously track how guidelines are used, enriching and speeding up the evidence base, and enabling more rigorous evaluation of guideline impact</a:t>
            </a:r>
          </a:p>
        </p:txBody>
      </p:sp>
      <p:sp>
        <p:nvSpPr>
          <p:cNvPr id="15" name="Rectangle 14"/>
          <p:cNvSpPr/>
          <p:nvPr/>
        </p:nvSpPr>
        <p:spPr>
          <a:xfrm>
            <a:off x="3179251" y="1625527"/>
            <a:ext cx="2484130"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Ebrima"/>
                <a:ea typeface="+mn-ea"/>
                <a:cs typeface="+mn-cs"/>
              </a:rPr>
              <a:t>Ensure guideline fidelity</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srgbClr val="183C5C"/>
                </a:solidFill>
                <a:effectLst/>
                <a:uLnTx/>
                <a:uFillTx/>
                <a:latin typeface="Ebrima"/>
                <a:ea typeface="+mn-ea"/>
                <a:cs typeface="+mn-cs"/>
              </a:rPr>
              <a:t>Systematically encourage the consistent and accurate interpretation of guidelines as digitization takes place</a:t>
            </a:r>
            <a:endParaRPr kumimoji="0" lang="en-US" sz="2000" b="0" i="0" u="none" strike="sngStrike" kern="1200" cap="none" spc="0" normalizeH="0" baseline="0" noProof="0" dirty="0">
              <a:ln>
                <a:noFill/>
              </a:ln>
              <a:solidFill>
                <a:srgbClr val="183C5C"/>
              </a:solidFill>
              <a:effectLst/>
              <a:uLnTx/>
              <a:uFillTx/>
              <a:latin typeface="Ebrima"/>
              <a:ea typeface="+mn-ea"/>
              <a:cs typeface="+mn-cs"/>
            </a:endParaRPr>
          </a:p>
        </p:txBody>
      </p:sp>
      <p:sp>
        <p:nvSpPr>
          <p:cNvPr id="16" name="TextBox 15"/>
          <p:cNvSpPr txBox="1"/>
          <p:nvPr/>
        </p:nvSpPr>
        <p:spPr>
          <a:xfrm>
            <a:off x="442154" y="6030686"/>
            <a:ext cx="113612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CDE"/>
                </a:solidFill>
                <a:effectLst/>
                <a:uLnTx/>
                <a:uFillTx/>
                <a:latin typeface="Ebrima"/>
                <a:ea typeface="+mn-ea"/>
                <a:cs typeface="+mn-cs"/>
              </a:rPr>
              <a:t>…for better clinical care &amp; stronger health systems </a:t>
            </a:r>
          </a:p>
        </p:txBody>
      </p:sp>
      <p:sp>
        <p:nvSpPr>
          <p:cNvPr id="9" name="Rectangle 8">
            <a:extLst>
              <a:ext uri="{FF2B5EF4-FFF2-40B4-BE49-F238E27FC236}">
                <a16:creationId xmlns:a16="http://schemas.microsoft.com/office/drawing/2014/main" id="{E0E5D9CD-C305-A242-AC00-4A8E07DCE358}"/>
              </a:ext>
            </a:extLst>
          </p:cNvPr>
          <p:cNvSpPr/>
          <p:nvPr/>
        </p:nvSpPr>
        <p:spPr>
          <a:xfrm>
            <a:off x="5854094" y="1625527"/>
            <a:ext cx="2743200" cy="4031873"/>
          </a:xfrm>
          <a:prstGeom prst="rect">
            <a:avLst/>
          </a:prstGeom>
        </p:spPr>
        <p:txBody>
          <a:bodyPr wrap="square">
            <a:spAutoFit/>
          </a:bodyPr>
          <a:lstStyle/>
          <a:p>
            <a:pPr>
              <a:spcAft>
                <a:spcPts val="1200"/>
              </a:spcAft>
              <a:defRPr/>
            </a:pPr>
            <a:r>
              <a:rPr lang="en-US" sz="2300" b="1" dirty="0">
                <a:solidFill>
                  <a:srgbClr val="183C5C"/>
                </a:solidFill>
                <a:latin typeface="Ebrima"/>
              </a:rPr>
              <a:t>Improve analytics and M&amp;E</a:t>
            </a:r>
            <a:endParaRPr kumimoji="0" lang="en-US" sz="2300" b="1" i="0" u="none" strike="noStrike" kern="1200" cap="none" spc="0" normalizeH="0" baseline="0" noProof="0" dirty="0">
              <a:ln>
                <a:noFill/>
              </a:ln>
              <a:solidFill>
                <a:srgbClr val="183C5C"/>
              </a:solidFill>
              <a:effectLst/>
              <a:uLnTx/>
              <a:uFillTx/>
              <a:latin typeface="Ebrima"/>
              <a:ea typeface="+mn-ea"/>
              <a:cs typeface="+mn-cs"/>
            </a:endParaRPr>
          </a:p>
          <a:p>
            <a:pPr>
              <a:spcAft>
                <a:spcPts val="1200"/>
              </a:spcAft>
              <a:defRPr/>
            </a:pPr>
            <a:r>
              <a:rPr lang="en-US" sz="2000" dirty="0">
                <a:solidFill>
                  <a:srgbClr val="183C5C"/>
                </a:solidFill>
                <a:latin typeface="Ebrima"/>
              </a:rPr>
              <a:t>Strengthen data quality, metrics, and reporting  - across geographies and different levels of digital system maturity – to accurately monitor, course correct, and attribute health gains</a:t>
            </a:r>
            <a:endParaRPr kumimoji="0" lang="en-US" sz="2000" b="0" i="0" u="none" strike="noStrike" kern="1200" cap="none" spc="0" normalizeH="0" baseline="0" noProof="0" dirty="0">
              <a:ln>
                <a:noFill/>
              </a:ln>
              <a:solidFill>
                <a:srgbClr val="183C5C"/>
              </a:solidFill>
              <a:effectLst/>
              <a:uLnTx/>
              <a:uFillTx/>
              <a:latin typeface="Ebrima"/>
              <a:ea typeface="+mn-ea"/>
              <a:cs typeface="+mn-cs"/>
            </a:endParaRPr>
          </a:p>
        </p:txBody>
      </p:sp>
    </p:spTree>
    <p:extLst>
      <p:ext uri="{BB962C8B-B14F-4D97-AF65-F5344CB8AC3E}">
        <p14:creationId xmlns:p14="http://schemas.microsoft.com/office/powerpoint/2010/main" val="139289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3187164" y="2725530"/>
            <a:ext cx="2771131" cy="348794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90" name="Rectangle 89"/>
          <p:cNvSpPr/>
          <p:nvPr/>
        </p:nvSpPr>
        <p:spPr>
          <a:xfrm>
            <a:off x="6178867" y="2725530"/>
            <a:ext cx="2770632" cy="348794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p:txBody>
      </p:sp>
      <p:sp>
        <p:nvSpPr>
          <p:cNvPr id="93" name="Rectangle 92"/>
          <p:cNvSpPr/>
          <p:nvPr/>
        </p:nvSpPr>
        <p:spPr>
          <a:xfrm>
            <a:off x="9196822" y="2725527"/>
            <a:ext cx="2542110" cy="3491857"/>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Ebrima"/>
              <a:ea typeface="+mn-ea"/>
              <a:cs typeface="+mn-cs"/>
            </a:endParaRPr>
          </a:p>
        </p:txBody>
      </p:sp>
      <p:sp>
        <p:nvSpPr>
          <p:cNvPr id="3" name="Rectangle 2"/>
          <p:cNvSpPr/>
          <p:nvPr/>
        </p:nvSpPr>
        <p:spPr>
          <a:xfrm>
            <a:off x="311309" y="2726835"/>
            <a:ext cx="2609327" cy="3491857"/>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a:p>
            <a:pPr marL="231775" marR="0" lvl="0" indent="-231775"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Ebrima"/>
              <a:ea typeface="+mn-ea"/>
              <a:cs typeface="+mn-cs"/>
            </a:endParaRPr>
          </a:p>
        </p:txBody>
      </p:sp>
      <p:sp>
        <p:nvSpPr>
          <p:cNvPr id="71" name="Rectangle 70">
            <a:extLst>
              <a:ext uri="{FF2B5EF4-FFF2-40B4-BE49-F238E27FC236}">
                <a16:creationId xmlns:a16="http://schemas.microsoft.com/office/drawing/2014/main" id="{5B099B77-4A81-DA4F-9E6D-66597841E035}"/>
              </a:ext>
            </a:extLst>
          </p:cNvPr>
          <p:cNvSpPr/>
          <p:nvPr/>
        </p:nvSpPr>
        <p:spPr>
          <a:xfrm>
            <a:off x="306741" y="4360344"/>
            <a:ext cx="2609327" cy="13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83C5C"/>
                </a:solidFill>
                <a:effectLst/>
                <a:uLnTx/>
                <a:uFillTx/>
                <a:latin typeface="Ebrima"/>
                <a:ea typeface="+mn-ea"/>
                <a:cs typeface="+mn-cs"/>
              </a:rPr>
              <a:t>Guideline Developers</a:t>
            </a:r>
            <a:endParaRPr kumimoji="0" lang="en-US" sz="2000" b="1" i="0" u="none" strike="noStrike" kern="1200" cap="none" spc="0" normalizeH="0" baseline="0" noProof="0" dirty="0">
              <a:ln>
                <a:noFill/>
              </a:ln>
              <a:solidFill>
                <a:srgbClr val="183C5C"/>
              </a:solidFill>
              <a:effectLst/>
              <a:uLnTx/>
              <a:uFillTx/>
              <a:latin typeface="Ebrima"/>
              <a:ea typeface="+mn-ea"/>
              <a:cs typeface="+mn-cs"/>
            </a:endParaRPr>
          </a:p>
          <a:p>
            <a:pPr marL="109538"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Ebrima"/>
              <a:ea typeface="+mn-ea"/>
              <a:cs typeface="Times New Roman" panose="02020603050405020304" pitchFamily="18" charset="0"/>
            </a:endParaRPr>
          </a:p>
          <a:p>
            <a:pPr marL="109538"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rPr>
              <a:t>Engage with business analysts </a:t>
            </a:r>
            <a:r>
              <a:rPr lang="en-US" sz="1600" dirty="0">
                <a:solidFill>
                  <a:prstClr val="black"/>
                </a:solidFill>
                <a:latin typeface="Ebrima"/>
                <a:cs typeface="Times New Roman" panose="02020603050405020304" pitchFamily="18" charset="0"/>
              </a:rPr>
              <a:t>and other experts </a:t>
            </a:r>
            <a:r>
              <a:rPr kumimoji="0" lang="en-US" sz="1600" b="0" i="0" u="none" strike="noStrike" kern="1200" cap="none" spc="0" normalizeH="0" baseline="0" noProof="0" dirty="0">
                <a:ln>
                  <a:noFill/>
                </a:ln>
                <a:solidFill>
                  <a:prstClr val="black"/>
                </a:solidFill>
                <a:effectLst/>
                <a:uLnTx/>
                <a:uFillTx/>
                <a:latin typeface="Ebrima"/>
                <a:ea typeface="+mn-ea"/>
                <a:cs typeface="Times New Roman" panose="02020603050405020304" pitchFamily="18" charset="0"/>
              </a:rPr>
              <a:t>to ensure guidance is accurately translated to digital tools</a:t>
            </a:r>
          </a:p>
          <a:p>
            <a:pPr marL="231775" marR="0" lvl="0" indent="-231775"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Ebrima"/>
              <a:ea typeface="+mn-ea"/>
              <a:cs typeface="+mn-cs"/>
            </a:endParaRPr>
          </a:p>
        </p:txBody>
      </p:sp>
      <p:sp>
        <p:nvSpPr>
          <p:cNvPr id="72" name="Rectangle 71">
            <a:extLst>
              <a:ext uri="{FF2B5EF4-FFF2-40B4-BE49-F238E27FC236}">
                <a16:creationId xmlns:a16="http://schemas.microsoft.com/office/drawing/2014/main" id="{856D78DD-D40E-184F-B509-58B5217B8385}"/>
              </a:ext>
            </a:extLst>
          </p:cNvPr>
          <p:cNvSpPr/>
          <p:nvPr/>
        </p:nvSpPr>
        <p:spPr>
          <a:xfrm>
            <a:off x="3191256" y="4212483"/>
            <a:ext cx="2771131" cy="135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Program Managers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Request digital products that implement Smart Guidelines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p:txBody>
      </p:sp>
      <p:sp>
        <p:nvSpPr>
          <p:cNvPr id="73" name="Rectangle 72">
            <a:extLst>
              <a:ext uri="{FF2B5EF4-FFF2-40B4-BE49-F238E27FC236}">
                <a16:creationId xmlns:a16="http://schemas.microsoft.com/office/drawing/2014/main" id="{0F662196-732C-9246-9FA5-E6792056054D}"/>
              </a:ext>
            </a:extLst>
          </p:cNvPr>
          <p:cNvSpPr/>
          <p:nvPr/>
        </p:nvSpPr>
        <p:spPr>
          <a:xfrm>
            <a:off x="6180510" y="4210552"/>
            <a:ext cx="2770632" cy="135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Technologists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Adopt Smart Guidelines as the primary mechanism to improve the functionality and interoperability of tools</a:t>
            </a:r>
            <a:endParaRPr kumimoji="0" lang="en-US" sz="1600" b="0" i="0" u="none" strike="sng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AEB0EE64-4EDF-9B4A-8962-50FB971267A6}"/>
              </a:ext>
            </a:extLst>
          </p:cNvPr>
          <p:cNvSpPr/>
          <p:nvPr/>
        </p:nvSpPr>
        <p:spPr>
          <a:xfrm>
            <a:off x="9199693" y="4314738"/>
            <a:ext cx="2542110" cy="1090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Health System Actors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Advocate for the adoption of Smart Guideline tools in the context of health service delivery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2" name="Rectangle 1"/>
          <p:cNvSpPr/>
          <p:nvPr/>
        </p:nvSpPr>
        <p:spPr>
          <a:xfrm>
            <a:off x="310896" y="1698048"/>
            <a:ext cx="11469609"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Ebrima"/>
              <a:ea typeface="+mn-ea"/>
              <a:cs typeface="+mn-cs"/>
            </a:endParaRPr>
          </a:p>
        </p:txBody>
      </p:sp>
      <p:sp>
        <p:nvSpPr>
          <p:cNvPr id="152" name="Oval 151"/>
          <p:cNvSpPr/>
          <p:nvPr/>
        </p:nvSpPr>
        <p:spPr>
          <a:xfrm>
            <a:off x="837493" y="2852713"/>
            <a:ext cx="1404213" cy="1386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Google Shape;230;p31">
            <a:extLst>
              <a:ext uri="{FF2B5EF4-FFF2-40B4-BE49-F238E27FC236}">
                <a16:creationId xmlns:a16="http://schemas.microsoft.com/office/drawing/2014/main" id="{C40E01BC-16CB-084B-B666-B27A70F5F998}"/>
              </a:ext>
            </a:extLst>
          </p:cNvPr>
          <p:cNvSpPr txBox="1"/>
          <p:nvPr/>
        </p:nvSpPr>
        <p:spPr>
          <a:xfrm>
            <a:off x="160413" y="184011"/>
            <a:ext cx="9459846" cy="552400"/>
          </a:xfrm>
          <a:prstGeom prst="rect">
            <a:avLst/>
          </a:prstGeom>
          <a:noFill/>
          <a:ln>
            <a:noFill/>
          </a:ln>
        </p:spPr>
        <p:txBody>
          <a:bodyPr spcFirstLastPara="1" wrap="square" lIns="121900" tIns="121900" rIns="121900" bIns="1219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CDE"/>
                </a:solidFill>
                <a:effectLst/>
                <a:uLnTx/>
                <a:uFillTx/>
                <a:latin typeface="Ebrima"/>
                <a:ea typeface="+mn-ea"/>
                <a:cs typeface="+mn-cs"/>
              </a:rPr>
              <a:t>Call to Action: opportunities for engagement for actors at all levels</a:t>
            </a:r>
          </a:p>
        </p:txBody>
      </p:sp>
      <p:sp>
        <p:nvSpPr>
          <p:cNvPr id="12" name="TextBox 11">
            <a:extLst>
              <a:ext uri="{FF2B5EF4-FFF2-40B4-BE49-F238E27FC236}">
                <a16:creationId xmlns:a16="http://schemas.microsoft.com/office/drawing/2014/main" id="{33353087-0C7A-1141-86EB-6593917A3200}"/>
              </a:ext>
            </a:extLst>
          </p:cNvPr>
          <p:cNvSpPr txBox="1"/>
          <p:nvPr/>
        </p:nvSpPr>
        <p:spPr>
          <a:xfrm>
            <a:off x="2211301" y="1732845"/>
            <a:ext cx="9482503" cy="86177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Donor Community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Ebrima"/>
                <a:ea typeface="+mn-ea"/>
                <a:cs typeface="Times New Roman" panose="02020603050405020304" pitchFamily="18" charset="0"/>
              </a:rPr>
              <a:t>Support the development and maintenance of Smart Guidelines, invest in products that adopt Smart Guidelines, and require use of Smart Guidelines in country implementations</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E66F1F89-A5EF-EA4F-9E9C-EFA74A86A2BD}"/>
              </a:ext>
            </a:extLst>
          </p:cNvPr>
          <p:cNvSpPr/>
          <p:nvPr/>
        </p:nvSpPr>
        <p:spPr>
          <a:xfrm>
            <a:off x="3870622" y="2852713"/>
            <a:ext cx="1404213" cy="1386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Oval 65">
            <a:extLst>
              <a:ext uri="{FF2B5EF4-FFF2-40B4-BE49-F238E27FC236}">
                <a16:creationId xmlns:a16="http://schemas.microsoft.com/office/drawing/2014/main" id="{92AF5ECC-2505-5541-A74B-A46E88F9FC7B}"/>
              </a:ext>
            </a:extLst>
          </p:cNvPr>
          <p:cNvSpPr/>
          <p:nvPr/>
        </p:nvSpPr>
        <p:spPr>
          <a:xfrm>
            <a:off x="6829924" y="2852713"/>
            <a:ext cx="1404213" cy="1386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Oval 66">
            <a:extLst>
              <a:ext uri="{FF2B5EF4-FFF2-40B4-BE49-F238E27FC236}">
                <a16:creationId xmlns:a16="http://schemas.microsoft.com/office/drawing/2014/main" id="{F645170D-02A7-E84D-A03B-5988525429CE}"/>
              </a:ext>
            </a:extLst>
          </p:cNvPr>
          <p:cNvSpPr/>
          <p:nvPr/>
        </p:nvSpPr>
        <p:spPr>
          <a:xfrm>
            <a:off x="9765770" y="2852713"/>
            <a:ext cx="1404213" cy="1386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A0E473D2-2575-BF42-827A-3C7CD2489707}"/>
              </a:ext>
            </a:extLst>
          </p:cNvPr>
          <p:cNvPicPr>
            <a:picLocks noChangeAspect="1"/>
          </p:cNvPicPr>
          <p:nvPr/>
        </p:nvPicPr>
        <p:blipFill>
          <a:blip r:embed="rId3"/>
          <a:stretch>
            <a:fillRect/>
          </a:stretch>
        </p:blipFill>
        <p:spPr>
          <a:xfrm>
            <a:off x="7064432" y="2904567"/>
            <a:ext cx="842621" cy="1080284"/>
          </a:xfrm>
          <a:prstGeom prst="rect">
            <a:avLst/>
          </a:prstGeom>
        </p:spPr>
      </p:pic>
      <p:pic>
        <p:nvPicPr>
          <p:cNvPr id="9" name="Picture 8">
            <a:extLst>
              <a:ext uri="{FF2B5EF4-FFF2-40B4-BE49-F238E27FC236}">
                <a16:creationId xmlns:a16="http://schemas.microsoft.com/office/drawing/2014/main" id="{83E9D04B-8D40-5D49-9D38-0205D3309059}"/>
              </a:ext>
            </a:extLst>
          </p:cNvPr>
          <p:cNvPicPr>
            <a:picLocks noChangeAspect="1"/>
          </p:cNvPicPr>
          <p:nvPr/>
        </p:nvPicPr>
        <p:blipFill>
          <a:blip r:embed="rId4"/>
          <a:stretch>
            <a:fillRect/>
          </a:stretch>
        </p:blipFill>
        <p:spPr>
          <a:xfrm>
            <a:off x="9915546" y="3249185"/>
            <a:ext cx="995311" cy="735665"/>
          </a:xfrm>
          <a:prstGeom prst="rect">
            <a:avLst/>
          </a:prstGeom>
        </p:spPr>
      </p:pic>
      <p:pic>
        <p:nvPicPr>
          <p:cNvPr id="11" name="Picture 10">
            <a:extLst>
              <a:ext uri="{FF2B5EF4-FFF2-40B4-BE49-F238E27FC236}">
                <a16:creationId xmlns:a16="http://schemas.microsoft.com/office/drawing/2014/main" id="{8CEA129B-181F-3743-BBEA-C4D51E48039B}"/>
              </a:ext>
            </a:extLst>
          </p:cNvPr>
          <p:cNvPicPr>
            <a:picLocks noChangeAspect="1"/>
          </p:cNvPicPr>
          <p:nvPr/>
        </p:nvPicPr>
        <p:blipFill>
          <a:blip r:embed="rId5"/>
          <a:stretch>
            <a:fillRect/>
          </a:stretch>
        </p:blipFill>
        <p:spPr>
          <a:xfrm>
            <a:off x="4017842" y="2987503"/>
            <a:ext cx="1038055" cy="997347"/>
          </a:xfrm>
          <a:prstGeom prst="rect">
            <a:avLst/>
          </a:prstGeom>
        </p:spPr>
      </p:pic>
      <p:sp>
        <p:nvSpPr>
          <p:cNvPr id="75" name="Oval 74">
            <a:extLst>
              <a:ext uri="{FF2B5EF4-FFF2-40B4-BE49-F238E27FC236}">
                <a16:creationId xmlns:a16="http://schemas.microsoft.com/office/drawing/2014/main" id="{F21ED1A0-40AF-664D-817D-ECA3671FE1B7}"/>
              </a:ext>
            </a:extLst>
          </p:cNvPr>
          <p:cNvSpPr/>
          <p:nvPr/>
        </p:nvSpPr>
        <p:spPr>
          <a:xfrm>
            <a:off x="1227535" y="1775420"/>
            <a:ext cx="784816" cy="7747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E6923D9E-1B67-094A-BDF3-0E94A6F06BD4}"/>
              </a:ext>
            </a:extLst>
          </p:cNvPr>
          <p:cNvPicPr>
            <a:picLocks noChangeAspect="1"/>
          </p:cNvPicPr>
          <p:nvPr/>
        </p:nvPicPr>
        <p:blipFill>
          <a:blip r:embed="rId6"/>
          <a:stretch>
            <a:fillRect/>
          </a:stretch>
        </p:blipFill>
        <p:spPr>
          <a:xfrm>
            <a:off x="1316176" y="1918448"/>
            <a:ext cx="608469" cy="459296"/>
          </a:xfrm>
          <a:prstGeom prst="rect">
            <a:avLst/>
          </a:prstGeom>
        </p:spPr>
      </p:pic>
      <p:pic>
        <p:nvPicPr>
          <p:cNvPr id="24" name="Picture 23">
            <a:extLst>
              <a:ext uri="{FF2B5EF4-FFF2-40B4-BE49-F238E27FC236}">
                <a16:creationId xmlns:a16="http://schemas.microsoft.com/office/drawing/2014/main" id="{34D8BEA8-6A7C-5145-9DF9-FF8057C5D863}"/>
              </a:ext>
            </a:extLst>
          </p:cNvPr>
          <p:cNvPicPr>
            <a:picLocks noChangeAspect="1"/>
          </p:cNvPicPr>
          <p:nvPr/>
        </p:nvPicPr>
        <p:blipFill>
          <a:blip r:embed="rId7"/>
          <a:stretch>
            <a:fillRect/>
          </a:stretch>
        </p:blipFill>
        <p:spPr>
          <a:xfrm>
            <a:off x="1009247" y="3074813"/>
            <a:ext cx="1060704" cy="822725"/>
          </a:xfrm>
          <a:prstGeom prst="rect">
            <a:avLst/>
          </a:prstGeom>
        </p:spPr>
      </p:pic>
    </p:spTree>
    <p:extLst>
      <p:ext uri="{BB962C8B-B14F-4D97-AF65-F5344CB8AC3E}">
        <p14:creationId xmlns:p14="http://schemas.microsoft.com/office/powerpoint/2010/main" val="3567807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6576"/>
            <a:ext cx="12192000" cy="6894576"/>
          </a:xfrm>
          <a:prstGeom prst="rect">
            <a:avLst/>
          </a:prstGeom>
        </p:spPr>
      </p:pic>
      <p:sp>
        <p:nvSpPr>
          <p:cNvPr id="88" name="Content Placeholder 12"/>
          <p:cNvSpPr txBox="1">
            <a:spLocks/>
          </p:cNvSpPr>
          <p:nvPr/>
        </p:nvSpPr>
        <p:spPr>
          <a:xfrm>
            <a:off x="0" y="348445"/>
            <a:ext cx="12192000" cy="2632749"/>
          </a:xfrm>
          <a:prstGeom prst="rect">
            <a:avLst/>
          </a:prstGeom>
          <a:solidFill>
            <a:schemeClr val="tx1">
              <a:alpha val="35000"/>
            </a:schemeClr>
          </a:solidFill>
        </p:spPr>
        <p:txBody>
          <a:bodyPr rIns="1005840"/>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
                <a:prstClr val="black"/>
              </a:buClr>
              <a:buSzPct val="80000"/>
              <a:buFontTx/>
              <a:buNone/>
              <a:tabLst/>
              <a:defRPr/>
            </a:pPr>
            <a:endParaRPr kumimoji="0" lang="en-US" sz="2400" b="0" i="0" u="none" strike="noStrike" kern="1200" cap="none" spc="0" normalizeH="0" baseline="0" noProof="0">
              <a:ln>
                <a:noFill/>
              </a:ln>
              <a:solidFill>
                <a:prstClr val="black"/>
              </a:solidFill>
              <a:effectLst/>
              <a:uLnTx/>
              <a:uFillTx/>
              <a:latin typeface="Ebrima"/>
              <a:ea typeface="+mn-ea"/>
              <a:cs typeface="Times New Roman" panose="02020603050405020304" pitchFamily="18" charset="0"/>
            </a:endParaRPr>
          </a:p>
        </p:txBody>
      </p:sp>
      <p:sp>
        <p:nvSpPr>
          <p:cNvPr id="22" name="Content Placeholder 10"/>
          <p:cNvSpPr txBox="1">
            <a:spLocks/>
          </p:cNvSpPr>
          <p:nvPr/>
        </p:nvSpPr>
        <p:spPr bwMode="invGray">
          <a:xfrm>
            <a:off x="12965745" y="1674817"/>
            <a:ext cx="4361333" cy="1499706"/>
          </a:xfrm>
          <a:prstGeom prst="rect">
            <a:avLst/>
          </a:prstGeom>
        </p:spPr>
        <p:txBody>
          <a:bodyPr vert="horz" lIns="18000" tIns="0" rIns="18000" bIns="0" rtlCol="0">
            <a:noAutofit/>
          </a:bodyPr>
          <a:lstStyle>
            <a:defPPr>
              <a:defRPr lang="en-US"/>
            </a:defPPr>
            <a:lvl1pPr indent="0" defTabSz="914400">
              <a:lnSpc>
                <a:spcPct val="110000"/>
              </a:lnSpc>
              <a:spcBef>
                <a:spcPts val="1000"/>
              </a:spcBef>
              <a:spcAft>
                <a:spcPts val="600"/>
              </a:spcAft>
              <a:buClr>
                <a:schemeClr val="tx1"/>
              </a:buClr>
              <a:buSzPct val="80000"/>
              <a:buFontTx/>
              <a:buNone/>
              <a:defRPr sz="1600" b="0">
                <a:solidFill>
                  <a:schemeClr val="accent2"/>
                </a:solidFill>
                <a:latin typeface="+mj-lt"/>
                <a:cs typeface="Times New Roman" panose="02020603050405020304" pitchFamily="18" charset="0"/>
              </a:defRPr>
            </a:lvl1pPr>
            <a:lvl2pPr marL="466725" indent="-285750" defTabSz="914400">
              <a:lnSpc>
                <a:spcPct val="110000"/>
              </a:lnSpc>
              <a:spcBef>
                <a:spcPts val="500"/>
              </a:spcBef>
              <a:spcAft>
                <a:spcPts val="600"/>
              </a:spcAft>
              <a:buClr>
                <a:schemeClr val="tx1"/>
              </a:buClr>
              <a:buSzPct val="100000"/>
              <a:buFont typeface="Arial" panose="020B0604020202020204" pitchFamily="34" charset="0"/>
              <a:buChar char="•"/>
              <a:defRPr sz="1400"/>
            </a:lvl2pPr>
            <a:lvl3pPr marL="827087" indent="-285750" defTabSz="914400">
              <a:lnSpc>
                <a:spcPct val="110000"/>
              </a:lnSpc>
              <a:spcBef>
                <a:spcPts val="500"/>
              </a:spcBef>
              <a:spcAft>
                <a:spcPts val="600"/>
              </a:spcAft>
              <a:buClr>
                <a:schemeClr val="tx1"/>
              </a:buClr>
              <a:buSzPct val="100000"/>
              <a:buFont typeface="Arial" panose="020B0604020202020204" pitchFamily="34" charset="0"/>
              <a:buChar char="•"/>
              <a:defRPr sz="1400"/>
            </a:lvl3pPr>
            <a:lvl4pPr marL="1179513" indent="-285750" defTabSz="914400">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a:lvl4pPr>
            <a:lvl5pPr marL="1616075" indent="-358775" defTabSz="914400">
              <a:lnSpc>
                <a:spcPct val="110000"/>
              </a:lnSpc>
              <a:spcBef>
                <a:spcPts val="500"/>
              </a:spcBef>
              <a:spcAft>
                <a:spcPts val="600"/>
              </a:spcAft>
              <a:buClr>
                <a:schemeClr val="tx1"/>
              </a:buClr>
              <a:buSzPct val="100000"/>
              <a:buFont typeface="Arial" panose="020B0604020202020204" pitchFamily="34" charset="0"/>
              <a:buChar char="•"/>
              <a:defRPr sz="1400"/>
            </a:lvl5pPr>
            <a:lvl6pPr marL="2062163" indent="-358775" defTabSz="914400">
              <a:lnSpc>
                <a:spcPct val="90000"/>
              </a:lnSpc>
              <a:spcBef>
                <a:spcPts val="500"/>
              </a:spcBef>
              <a:buClr>
                <a:schemeClr val="tx1"/>
              </a:buClr>
              <a:buFont typeface="Arial" panose="020B0604020202020204" pitchFamily="34" charset="0"/>
              <a:buChar char="•"/>
              <a:defRPr sz="1400"/>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10000"/>
              </a:lnSpc>
              <a:spcBef>
                <a:spcPts val="1000"/>
              </a:spcBef>
              <a:spcAft>
                <a:spcPts val="600"/>
              </a:spcAft>
              <a:buClr>
                <a:prstClr val="black"/>
              </a:buClr>
              <a:buSzPct val="80000"/>
              <a:buFontTx/>
              <a:buNone/>
              <a:tabLst/>
              <a:defRPr/>
            </a:pPr>
            <a:endParaRPr kumimoji="0" lang="en-US" sz="1600" b="0" i="0" u="none" strike="noStrike" kern="1200" cap="none" spc="0" normalizeH="0" baseline="0" noProof="0">
              <a:ln>
                <a:noFill/>
              </a:ln>
              <a:solidFill>
                <a:srgbClr val="183C5C"/>
              </a:solidFill>
              <a:effectLst/>
              <a:uLnTx/>
              <a:uFillTx/>
              <a:latin typeface="Ebrima"/>
              <a:ea typeface="+mn-ea"/>
              <a:cs typeface="Times New Roman" panose="02020603050405020304" pitchFamily="18" charset="0"/>
            </a:endParaRPr>
          </a:p>
        </p:txBody>
      </p:sp>
      <p:sp>
        <p:nvSpPr>
          <p:cNvPr id="3" name="Rectangle 2"/>
          <p:cNvSpPr/>
          <p:nvPr/>
        </p:nvSpPr>
        <p:spPr>
          <a:xfrm>
            <a:off x="529208" y="828912"/>
            <a:ext cx="10108032" cy="49244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Ebrima"/>
                <a:ea typeface="+mn-ea"/>
                <a:cs typeface="+mn-cs"/>
              </a:rPr>
              <a:t>Thank you!</a:t>
            </a:r>
            <a:endParaRPr kumimoji="0" lang="en-US" sz="2400" b="1" i="0" u="none" strike="noStrike" kern="1200" cap="none" spc="0" normalizeH="0" baseline="0" noProof="0" dirty="0">
              <a:ln>
                <a:noFill/>
              </a:ln>
              <a:solidFill>
                <a:prstClr val="white"/>
              </a:solidFill>
              <a:effectLst/>
              <a:uLnTx/>
              <a:uFillTx/>
              <a:latin typeface="Ebrima"/>
              <a:ea typeface="+mn-ea"/>
              <a:cs typeface="+mn-cs"/>
            </a:endParaRPr>
          </a:p>
        </p:txBody>
      </p:sp>
      <p:sp>
        <p:nvSpPr>
          <p:cNvPr id="2" name="TextBox 1">
            <a:extLst>
              <a:ext uri="{FF2B5EF4-FFF2-40B4-BE49-F238E27FC236}">
                <a16:creationId xmlns:a16="http://schemas.microsoft.com/office/drawing/2014/main" id="{3AFE18E4-F273-4991-869E-3A61092D2C92}"/>
              </a:ext>
            </a:extLst>
          </p:cNvPr>
          <p:cNvSpPr txBox="1"/>
          <p:nvPr/>
        </p:nvSpPr>
        <p:spPr>
          <a:xfrm>
            <a:off x="4754591" y="2981194"/>
            <a:ext cx="7421367" cy="3323987"/>
          </a:xfrm>
          <a:prstGeom prst="rect">
            <a:avLst/>
          </a:prstGeom>
          <a:solidFill>
            <a:srgbClr val="000000">
              <a:alpha val="34902"/>
            </a:srgbClr>
          </a:solidFill>
        </p:spPr>
        <p:txBody>
          <a:bodyPr wrap="square" lIns="91440" tIns="45720" rIns="91440" bIns="45720" rtlCol="0" anchor="t">
            <a:spAutoFit/>
          </a:bodyPr>
          <a:lstStyle/>
          <a:p>
            <a:r>
              <a:rPr lang="en-US" b="1" i="1" dirty="0">
                <a:solidFill>
                  <a:schemeClr val="bg1"/>
                </a:solidFill>
                <a:latin typeface="+mj-lt"/>
              </a:rPr>
              <a:t>For more information:</a:t>
            </a:r>
          </a:p>
          <a:p>
            <a:endParaRPr lang="en-US" b="1" dirty="0">
              <a:solidFill>
                <a:schemeClr val="bg1"/>
              </a:solidFill>
              <a:latin typeface="+mj-lt"/>
            </a:endParaRPr>
          </a:p>
          <a:p>
            <a:r>
              <a:rPr lang="en-US" b="1" dirty="0">
                <a:solidFill>
                  <a:schemeClr val="bg1"/>
                </a:solidFill>
                <a:latin typeface="+mj-lt"/>
              </a:rPr>
              <a:t>Dr Garrett Mehl, </a:t>
            </a:r>
            <a:r>
              <a:rPr lang="en-US" b="1" dirty="0">
                <a:solidFill>
                  <a:schemeClr val="bg1"/>
                </a:solidFill>
                <a:latin typeface="+mj-lt"/>
                <a:hlinkClick r:id="rId4">
                  <a:extLst>
                    <a:ext uri="{A12FA001-AC4F-418D-AE19-62706E023703}">
                      <ahyp:hlinkClr xmlns:ahyp="http://schemas.microsoft.com/office/drawing/2018/hyperlinkcolor" val="tx"/>
                    </a:ext>
                  </a:extLst>
                </a:hlinkClick>
              </a:rPr>
              <a:t>mehlg@who.int</a:t>
            </a:r>
            <a:endParaRPr lang="en-US" b="1" dirty="0">
              <a:solidFill>
                <a:schemeClr val="bg1"/>
              </a:solidFill>
              <a:latin typeface="+mj-lt"/>
            </a:endParaRPr>
          </a:p>
          <a:p>
            <a:r>
              <a:rPr lang="en-US" b="1" dirty="0">
                <a:solidFill>
                  <a:schemeClr val="bg1"/>
                </a:solidFill>
                <a:latin typeface="+mj-lt"/>
              </a:rPr>
              <a:t>Department of Digital Health and Innovations, Science Division, WHO</a:t>
            </a:r>
          </a:p>
          <a:p>
            <a:r>
              <a:rPr lang="en-US" b="1" dirty="0">
                <a:solidFill>
                  <a:schemeClr val="bg1"/>
                </a:solidFill>
                <a:latin typeface="+mj-lt"/>
              </a:rPr>
              <a:t> </a:t>
            </a:r>
          </a:p>
          <a:p>
            <a:r>
              <a:rPr lang="en-US" sz="1600" b="1" dirty="0">
                <a:solidFill>
                  <a:schemeClr val="bg1"/>
                </a:solidFill>
                <a:latin typeface="+mj-lt"/>
                <a:hlinkClick r:id="rId5" tooltip="https://www.who.int/teams/digital-health-and-innovation/smart-guidelines/">
                  <a:extLst>
                    <a:ext uri="{A12FA001-AC4F-418D-AE19-62706E023703}">
                      <ahyp:hlinkClr xmlns:ahyp="http://schemas.microsoft.com/office/drawing/2018/hyperlinkcolor" val="tx"/>
                    </a:ext>
                  </a:extLst>
                </a:hlinkClick>
              </a:rPr>
              <a:t>https://www.who.int/teams/digital-health-and-innovation/smart-guidelines/</a:t>
            </a:r>
            <a:endParaRPr lang="en-US" sz="1600" b="1" dirty="0">
              <a:solidFill>
                <a:schemeClr val="bg1"/>
              </a:solidFill>
              <a:latin typeface="+mj-lt"/>
              <a:ea typeface="Ebrima"/>
              <a:cs typeface="Ebrima"/>
            </a:endParaRPr>
          </a:p>
          <a:p>
            <a:endParaRPr lang="en-US" sz="1400" b="1" dirty="0">
              <a:solidFill>
                <a:srgbClr val="000000"/>
              </a:solidFill>
              <a:latin typeface="+mj-lt"/>
              <a:ea typeface="Ebrima"/>
              <a:cs typeface="Ebrima"/>
            </a:endParaRPr>
          </a:p>
          <a:p>
            <a:endParaRPr lang="en-US" sz="2000" b="1" dirty="0">
              <a:solidFill>
                <a:schemeClr val="bg1"/>
              </a:solidFill>
              <a:latin typeface="+mj-lt"/>
              <a:ea typeface="Ebrima"/>
              <a:cs typeface="Ebrima"/>
            </a:endParaRPr>
          </a:p>
          <a:p>
            <a:r>
              <a:rPr lang="en-US" b="1" dirty="0">
                <a:solidFill>
                  <a:schemeClr val="bg1"/>
                </a:solidFill>
                <a:latin typeface="+mj-lt"/>
                <a:ea typeface="Ebrima"/>
                <a:cs typeface="Ebrima"/>
              </a:rPr>
              <a:t>For more information on WHO ANC SMART Guideline: </a:t>
            </a:r>
          </a:p>
          <a:p>
            <a:r>
              <a:rPr lang="en-US" b="1" dirty="0">
                <a:solidFill>
                  <a:schemeClr val="bg1"/>
                </a:solidFill>
                <a:latin typeface="+mj-lt"/>
                <a:ea typeface="Ebrima"/>
                <a:cs typeface="Ebrima"/>
                <a:hlinkClick r:id="rId6">
                  <a:extLst>
                    <a:ext uri="{A12FA001-AC4F-418D-AE19-62706E023703}">
                      <ahyp:hlinkClr xmlns:ahyp="http://schemas.microsoft.com/office/drawing/2018/hyperlinkcolor" val="tx"/>
                    </a:ext>
                  </a:extLst>
                </a:hlinkClick>
              </a:rPr>
              <a:t>www.srhr.org/antenatalcare</a:t>
            </a:r>
            <a:r>
              <a:rPr lang="en-US" b="1" dirty="0">
                <a:solidFill>
                  <a:schemeClr val="bg1"/>
                </a:solidFill>
                <a:latin typeface="+mj-lt"/>
                <a:ea typeface="Ebrima"/>
                <a:cs typeface="Ebrima"/>
              </a:rPr>
              <a:t> </a:t>
            </a:r>
          </a:p>
        </p:txBody>
      </p:sp>
    </p:spTree>
    <p:extLst>
      <p:ext uri="{BB962C8B-B14F-4D97-AF65-F5344CB8AC3E}">
        <p14:creationId xmlns:p14="http://schemas.microsoft.com/office/powerpoint/2010/main" val="342866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5B19A-87C3-469A-B0A8-EF16D5AD18C5}"/>
              </a:ext>
            </a:extLst>
          </p:cNvPr>
          <p:cNvSpPr>
            <a:spLocks noGrp="1"/>
          </p:cNvSpPr>
          <p:nvPr>
            <p:ph type="title"/>
          </p:nvPr>
        </p:nvSpPr>
        <p:spPr/>
        <p:txBody>
          <a:bodyPr/>
          <a:lstStyle/>
          <a:p>
            <a:r>
              <a:rPr lang="en-US" dirty="0"/>
              <a:t>SMART Guidelines</a:t>
            </a:r>
          </a:p>
        </p:txBody>
      </p:sp>
      <p:sp>
        <p:nvSpPr>
          <p:cNvPr id="7" name="TextBox 6">
            <a:extLst>
              <a:ext uri="{FF2B5EF4-FFF2-40B4-BE49-F238E27FC236}">
                <a16:creationId xmlns:a16="http://schemas.microsoft.com/office/drawing/2014/main" id="{078B54F3-023F-4BBD-972C-B1D539D829B8}"/>
              </a:ext>
            </a:extLst>
          </p:cNvPr>
          <p:cNvSpPr txBox="1"/>
          <p:nvPr/>
        </p:nvSpPr>
        <p:spPr>
          <a:xfrm>
            <a:off x="479999" y="1987826"/>
            <a:ext cx="8160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9CDE"/>
                </a:solidFill>
                <a:effectLst/>
                <a:uLnTx/>
                <a:uFillTx/>
                <a:latin typeface="Arial"/>
                <a:ea typeface="+mn-ea"/>
                <a:cs typeface="+mn-cs"/>
              </a:rPr>
              <a:t>S</a:t>
            </a:r>
            <a:r>
              <a:rPr kumimoji="0" lang="en-US" sz="2600" b="0" i="0" u="none" strike="noStrike" kern="1200" cap="none" spc="0" normalizeH="0" baseline="0" noProof="0" dirty="0">
                <a:ln>
                  <a:noFill/>
                </a:ln>
                <a:solidFill>
                  <a:srgbClr val="009CDE"/>
                </a:solidFill>
                <a:effectLst/>
                <a:uLnTx/>
                <a:uFillTx/>
                <a:latin typeface="Arial"/>
                <a:ea typeface="+mn-ea"/>
                <a:cs typeface="+mn-cs"/>
              </a:rPr>
              <a:t> = </a:t>
            </a:r>
            <a:r>
              <a:rPr kumimoji="0" lang="en-US" sz="2600" b="1" i="0" u="none" strike="noStrike" kern="1200" cap="none" spc="0" normalizeH="0" baseline="0" noProof="0" dirty="0">
                <a:ln>
                  <a:noFill/>
                </a:ln>
                <a:solidFill>
                  <a:srgbClr val="009CDE"/>
                </a:solidFill>
                <a:effectLst/>
                <a:uLnTx/>
                <a:uFillTx/>
                <a:latin typeface="Arial"/>
                <a:ea typeface="+mn-ea"/>
                <a:cs typeface="+mn-cs"/>
              </a:rPr>
              <a:t>S</a:t>
            </a:r>
            <a:r>
              <a:rPr kumimoji="0" lang="en-US" sz="2600" b="0" i="0" u="none" strike="noStrike" kern="1200" cap="none" spc="0" normalizeH="0" baseline="0" noProof="0" dirty="0">
                <a:ln>
                  <a:noFill/>
                </a:ln>
                <a:solidFill>
                  <a:srgbClr val="009CDE"/>
                </a:solidFill>
                <a:effectLst/>
                <a:uLnTx/>
                <a:uFillTx/>
                <a:latin typeface="Arial"/>
                <a:ea typeface="+mn-ea"/>
                <a:cs typeface="+mn-cs"/>
              </a:rPr>
              <a:t>tandards-based</a:t>
            </a:r>
          </a:p>
        </p:txBody>
      </p:sp>
      <p:sp>
        <p:nvSpPr>
          <p:cNvPr id="12" name="TextBox 11">
            <a:extLst>
              <a:ext uri="{FF2B5EF4-FFF2-40B4-BE49-F238E27FC236}">
                <a16:creationId xmlns:a16="http://schemas.microsoft.com/office/drawing/2014/main" id="{5394BBDD-AB9B-448B-9D37-20A8934300EE}"/>
              </a:ext>
            </a:extLst>
          </p:cNvPr>
          <p:cNvSpPr txBox="1"/>
          <p:nvPr/>
        </p:nvSpPr>
        <p:spPr>
          <a:xfrm>
            <a:off x="479999" y="2608173"/>
            <a:ext cx="8160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9CDE"/>
                </a:solidFill>
                <a:effectLst/>
                <a:uLnTx/>
                <a:uFillTx/>
                <a:latin typeface="Arial"/>
                <a:ea typeface="+mn-ea"/>
                <a:cs typeface="+mn-cs"/>
              </a:rPr>
              <a:t>M</a:t>
            </a:r>
            <a:r>
              <a:rPr kumimoji="0" lang="en-US" sz="2600" b="0" i="0" u="none" strike="noStrike" kern="1200" cap="none" spc="0" normalizeH="0" baseline="0" noProof="0" dirty="0">
                <a:ln>
                  <a:noFill/>
                </a:ln>
                <a:solidFill>
                  <a:srgbClr val="009CDE"/>
                </a:solidFill>
                <a:effectLst/>
                <a:uLnTx/>
                <a:uFillTx/>
                <a:latin typeface="Arial"/>
                <a:ea typeface="+mn-ea"/>
                <a:cs typeface="+mn-cs"/>
              </a:rPr>
              <a:t> = </a:t>
            </a:r>
            <a:r>
              <a:rPr kumimoji="0" lang="en-US" sz="2600" b="1" i="0" u="none" strike="noStrike" kern="1200" cap="none" spc="0" normalizeH="0" baseline="0" noProof="0" dirty="0">
                <a:ln>
                  <a:noFill/>
                </a:ln>
                <a:solidFill>
                  <a:srgbClr val="009CDE"/>
                </a:solidFill>
                <a:effectLst/>
                <a:uLnTx/>
                <a:uFillTx/>
                <a:latin typeface="Arial"/>
                <a:ea typeface="+mn-ea"/>
                <a:cs typeface="+mn-cs"/>
              </a:rPr>
              <a:t>M</a:t>
            </a:r>
            <a:r>
              <a:rPr kumimoji="0" lang="en-US" sz="2600" b="0" i="0" u="none" strike="noStrike" kern="1200" cap="none" spc="0" normalizeH="0" baseline="0" noProof="0" dirty="0">
                <a:ln>
                  <a:noFill/>
                </a:ln>
                <a:solidFill>
                  <a:srgbClr val="009CDE"/>
                </a:solidFill>
                <a:effectLst/>
                <a:uLnTx/>
                <a:uFillTx/>
                <a:latin typeface="Arial"/>
                <a:ea typeface="+mn-ea"/>
                <a:cs typeface="+mn-cs"/>
              </a:rPr>
              <a:t>achine-</a:t>
            </a:r>
            <a:r>
              <a:rPr kumimoji="0" lang="en-US" sz="2600" b="0" i="0" u="none" strike="noStrike" kern="1200" cap="none" spc="0" normalizeH="0" baseline="0" noProof="0" dirty="0" err="1">
                <a:ln>
                  <a:noFill/>
                </a:ln>
                <a:solidFill>
                  <a:srgbClr val="009CDE"/>
                </a:solidFill>
                <a:effectLst/>
                <a:uLnTx/>
                <a:uFillTx/>
                <a:latin typeface="Arial"/>
                <a:ea typeface="+mn-ea"/>
                <a:cs typeface="+mn-cs"/>
              </a:rPr>
              <a:t>readible</a:t>
            </a:r>
            <a:endParaRPr kumimoji="0" lang="en-US" sz="2600" b="0" i="0" u="none" strike="noStrike" kern="1200" cap="none" spc="0" normalizeH="0" baseline="0" noProof="0" dirty="0">
              <a:ln>
                <a:noFill/>
              </a:ln>
              <a:solidFill>
                <a:srgbClr val="009CD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44171E0-4669-4781-BA2E-3B703CC49C4F}"/>
              </a:ext>
            </a:extLst>
          </p:cNvPr>
          <p:cNvSpPr txBox="1"/>
          <p:nvPr/>
        </p:nvSpPr>
        <p:spPr>
          <a:xfrm>
            <a:off x="479999" y="3228520"/>
            <a:ext cx="8160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9CDE"/>
                </a:solidFill>
                <a:effectLst/>
                <a:uLnTx/>
                <a:uFillTx/>
                <a:latin typeface="Arial"/>
                <a:ea typeface="+mn-ea"/>
                <a:cs typeface="+mn-cs"/>
              </a:rPr>
              <a:t>A</a:t>
            </a:r>
            <a:r>
              <a:rPr kumimoji="0" lang="en-US" sz="2600" b="0" i="0" u="none" strike="noStrike" kern="1200" cap="none" spc="0" normalizeH="0" baseline="0" noProof="0" dirty="0">
                <a:ln>
                  <a:noFill/>
                </a:ln>
                <a:solidFill>
                  <a:srgbClr val="009CDE"/>
                </a:solidFill>
                <a:effectLst/>
                <a:uLnTx/>
                <a:uFillTx/>
                <a:latin typeface="Arial"/>
                <a:ea typeface="+mn-ea"/>
                <a:cs typeface="+mn-cs"/>
              </a:rPr>
              <a:t> = </a:t>
            </a:r>
            <a:r>
              <a:rPr kumimoji="0" lang="en-US" sz="2600" b="1" i="0" u="none" strike="noStrike" kern="1200" cap="none" spc="0" normalizeH="0" baseline="0" noProof="0" dirty="0">
                <a:ln>
                  <a:noFill/>
                </a:ln>
                <a:solidFill>
                  <a:srgbClr val="009CDE"/>
                </a:solidFill>
                <a:effectLst/>
                <a:uLnTx/>
                <a:uFillTx/>
                <a:latin typeface="Arial"/>
                <a:ea typeface="+mn-ea"/>
                <a:cs typeface="+mn-cs"/>
              </a:rPr>
              <a:t>A</a:t>
            </a:r>
            <a:r>
              <a:rPr kumimoji="0" lang="en-US" sz="2600" b="0" i="0" u="none" strike="noStrike" kern="1200" cap="none" spc="0" normalizeH="0" baseline="0" noProof="0" dirty="0">
                <a:ln>
                  <a:noFill/>
                </a:ln>
                <a:solidFill>
                  <a:srgbClr val="009CDE"/>
                </a:solidFill>
                <a:effectLst/>
                <a:uLnTx/>
                <a:uFillTx/>
                <a:latin typeface="Arial"/>
                <a:ea typeface="+mn-ea"/>
                <a:cs typeface="+mn-cs"/>
              </a:rPr>
              <a:t>daptive</a:t>
            </a:r>
          </a:p>
        </p:txBody>
      </p:sp>
      <p:sp>
        <p:nvSpPr>
          <p:cNvPr id="14" name="TextBox 13">
            <a:extLst>
              <a:ext uri="{FF2B5EF4-FFF2-40B4-BE49-F238E27FC236}">
                <a16:creationId xmlns:a16="http://schemas.microsoft.com/office/drawing/2014/main" id="{C40D5664-2CA1-4838-984B-97430172B442}"/>
              </a:ext>
            </a:extLst>
          </p:cNvPr>
          <p:cNvSpPr txBox="1"/>
          <p:nvPr/>
        </p:nvSpPr>
        <p:spPr>
          <a:xfrm>
            <a:off x="479999" y="3848867"/>
            <a:ext cx="8160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9CDE"/>
                </a:solidFill>
                <a:effectLst/>
                <a:uLnTx/>
                <a:uFillTx/>
                <a:latin typeface="Arial"/>
                <a:ea typeface="+mn-ea"/>
                <a:cs typeface="+mn-cs"/>
              </a:rPr>
              <a:t>R</a:t>
            </a:r>
            <a:r>
              <a:rPr kumimoji="0" lang="en-US" sz="2600" b="0" i="0" u="none" strike="noStrike" kern="1200" cap="none" spc="0" normalizeH="0" baseline="0" noProof="0" dirty="0">
                <a:ln>
                  <a:noFill/>
                </a:ln>
                <a:solidFill>
                  <a:srgbClr val="009CDE"/>
                </a:solidFill>
                <a:effectLst/>
                <a:uLnTx/>
                <a:uFillTx/>
                <a:latin typeface="Arial"/>
                <a:ea typeface="+mn-ea"/>
                <a:cs typeface="+mn-cs"/>
              </a:rPr>
              <a:t> = </a:t>
            </a:r>
            <a:r>
              <a:rPr kumimoji="0" lang="en-US" sz="2600" b="1" i="0" u="none" strike="noStrike" kern="1200" cap="none" spc="0" normalizeH="0" baseline="0" noProof="0" dirty="0">
                <a:ln>
                  <a:noFill/>
                </a:ln>
                <a:solidFill>
                  <a:srgbClr val="009CDE"/>
                </a:solidFill>
                <a:effectLst/>
                <a:uLnTx/>
                <a:uFillTx/>
                <a:latin typeface="Arial"/>
                <a:ea typeface="+mn-ea"/>
                <a:cs typeface="+mn-cs"/>
              </a:rPr>
              <a:t>R</a:t>
            </a:r>
            <a:r>
              <a:rPr kumimoji="0" lang="en-US" sz="2600" b="0" i="0" u="none" strike="noStrike" kern="1200" cap="none" spc="0" normalizeH="0" baseline="0" noProof="0" dirty="0">
                <a:ln>
                  <a:noFill/>
                </a:ln>
                <a:solidFill>
                  <a:srgbClr val="009CDE"/>
                </a:solidFill>
                <a:effectLst/>
                <a:uLnTx/>
                <a:uFillTx/>
                <a:latin typeface="Arial"/>
                <a:ea typeface="+mn-ea"/>
                <a:cs typeface="+mn-cs"/>
              </a:rPr>
              <a:t>equirements-based</a:t>
            </a:r>
          </a:p>
        </p:txBody>
      </p:sp>
      <p:sp>
        <p:nvSpPr>
          <p:cNvPr id="15" name="TextBox 14">
            <a:extLst>
              <a:ext uri="{FF2B5EF4-FFF2-40B4-BE49-F238E27FC236}">
                <a16:creationId xmlns:a16="http://schemas.microsoft.com/office/drawing/2014/main" id="{31E5461C-563C-4403-A572-0FED2C672900}"/>
              </a:ext>
            </a:extLst>
          </p:cNvPr>
          <p:cNvSpPr txBox="1"/>
          <p:nvPr/>
        </p:nvSpPr>
        <p:spPr>
          <a:xfrm>
            <a:off x="479999" y="4469215"/>
            <a:ext cx="8160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9CDE"/>
                </a:solidFill>
                <a:effectLst/>
                <a:uLnTx/>
                <a:uFillTx/>
                <a:latin typeface="Arial"/>
                <a:ea typeface="+mn-ea"/>
                <a:cs typeface="+mn-cs"/>
              </a:rPr>
              <a:t>T</a:t>
            </a:r>
            <a:r>
              <a:rPr kumimoji="0" lang="en-US" sz="2600" b="0" i="0" u="none" strike="noStrike" kern="1200" cap="none" spc="0" normalizeH="0" baseline="0" noProof="0" dirty="0">
                <a:ln>
                  <a:noFill/>
                </a:ln>
                <a:solidFill>
                  <a:srgbClr val="009CDE"/>
                </a:solidFill>
                <a:effectLst/>
                <a:uLnTx/>
                <a:uFillTx/>
                <a:latin typeface="Arial"/>
                <a:ea typeface="+mn-ea"/>
                <a:cs typeface="+mn-cs"/>
              </a:rPr>
              <a:t> =</a:t>
            </a:r>
            <a:r>
              <a:rPr kumimoji="0" lang="en-US" sz="2600" b="1" i="0" u="none" strike="noStrike" kern="1200" cap="none" spc="0" normalizeH="0" baseline="0" noProof="0" dirty="0">
                <a:ln>
                  <a:noFill/>
                </a:ln>
                <a:solidFill>
                  <a:srgbClr val="009CDE"/>
                </a:solidFill>
                <a:effectLst/>
                <a:uLnTx/>
                <a:uFillTx/>
                <a:latin typeface="Arial"/>
                <a:ea typeface="+mn-ea"/>
                <a:cs typeface="+mn-cs"/>
              </a:rPr>
              <a:t> T</a:t>
            </a:r>
            <a:r>
              <a:rPr kumimoji="0" lang="en-US" sz="2600" b="0" i="0" u="none" strike="noStrike" kern="1200" cap="none" spc="0" normalizeH="0" baseline="0" noProof="0" dirty="0">
                <a:ln>
                  <a:noFill/>
                </a:ln>
                <a:solidFill>
                  <a:srgbClr val="009CDE"/>
                </a:solidFill>
                <a:effectLst/>
                <a:uLnTx/>
                <a:uFillTx/>
                <a:latin typeface="Arial"/>
                <a:ea typeface="+mn-ea"/>
                <a:cs typeface="+mn-cs"/>
              </a:rPr>
              <a:t>estable</a:t>
            </a:r>
          </a:p>
        </p:txBody>
      </p:sp>
      <p:sp>
        <p:nvSpPr>
          <p:cNvPr id="8" name="Google Shape;3074;p8">
            <a:extLst>
              <a:ext uri="{FF2B5EF4-FFF2-40B4-BE49-F238E27FC236}">
                <a16:creationId xmlns:a16="http://schemas.microsoft.com/office/drawing/2014/main" id="{13C4FE07-B861-5D44-8AD4-F15594CCBFA3}"/>
              </a:ext>
            </a:extLst>
          </p:cNvPr>
          <p:cNvSpPr/>
          <p:nvPr/>
        </p:nvSpPr>
        <p:spPr>
          <a:xfrm>
            <a:off x="5622478" y="1708929"/>
            <a:ext cx="6035041" cy="2877477"/>
          </a:xfrm>
          <a:prstGeom prst="rect">
            <a:avLst/>
          </a:prstGeom>
          <a:solidFill>
            <a:schemeClr val="accent1"/>
          </a:solidFill>
          <a:ln w="19050" cap="flat" cmpd="sng">
            <a:solidFill>
              <a:schemeClr val="accent6"/>
            </a:solidFill>
            <a:prstDash val="solid"/>
            <a:round/>
            <a:headEnd type="none" w="sm" len="sm"/>
            <a:tailEnd type="none" w="sm" len="sm"/>
          </a:ln>
        </p:spPr>
        <p:txBody>
          <a:bodyPr spcFirstLastPara="1" wrap="square" lIns="182875" tIns="182875" rIns="182875" bIns="0" anchor="t" anchorCtr="0">
            <a:noAutofit/>
          </a:bodyPr>
          <a:lstStyle/>
          <a:p>
            <a:pPr marL="0" marR="0" lvl="0" indent="0" algn="ctr" defTabSz="914400" rtl="0" eaLnBrk="1" fontAlgn="b" latinLnBrk="0" hangingPunct="1">
              <a:lnSpc>
                <a:spcPct val="112000"/>
              </a:lnSpc>
              <a:spcBef>
                <a:spcPts val="0"/>
              </a:spcBef>
              <a:spcAft>
                <a:spcPts val="0"/>
              </a:spcAft>
              <a:buClr>
                <a:srgbClr val="FFFFFF"/>
              </a:buClr>
              <a:buSzPct val="125000"/>
              <a:buFontTx/>
              <a:buNone/>
              <a:tabLst/>
              <a:defRPr/>
            </a:pPr>
            <a:r>
              <a:rPr kumimoji="0" lang="en-US" sz="2600" b="0" i="0" u="none" strike="noStrike" kern="1200" cap="none" spc="0" normalizeH="0" baseline="0" noProof="0" dirty="0">
                <a:ln>
                  <a:noFill/>
                </a:ln>
                <a:solidFill>
                  <a:prstClr val="white"/>
                </a:solidFill>
                <a:effectLst/>
                <a:uLnTx/>
                <a:uFillTx/>
                <a:latin typeface="Ebrima"/>
                <a:ea typeface="+mn-ea"/>
                <a:cs typeface="+mn-cs"/>
              </a:rPr>
              <a:t>SMART Guidelines are an operationalization of this vision for a new WHO-supported approach to facilitate rapid, effective, global implementation of WHO guideline recommendations in the digital age</a:t>
            </a:r>
          </a:p>
        </p:txBody>
      </p:sp>
      <p:pic>
        <p:nvPicPr>
          <p:cNvPr id="2" name="Picture 1">
            <a:hlinkClick r:id="rId3"/>
            <a:extLst>
              <a:ext uri="{FF2B5EF4-FFF2-40B4-BE49-F238E27FC236}">
                <a16:creationId xmlns:a16="http://schemas.microsoft.com/office/drawing/2014/main" id="{402E9BCA-A8C1-46D4-A563-9D6FDCB20BE5}"/>
              </a:ext>
            </a:extLst>
          </p:cNvPr>
          <p:cNvPicPr>
            <a:picLocks noChangeAspect="1"/>
          </p:cNvPicPr>
          <p:nvPr/>
        </p:nvPicPr>
        <p:blipFill>
          <a:blip r:embed="rId4"/>
          <a:stretch>
            <a:fillRect/>
          </a:stretch>
        </p:blipFill>
        <p:spPr>
          <a:xfrm>
            <a:off x="278781" y="5045720"/>
            <a:ext cx="11385395" cy="1752762"/>
          </a:xfrm>
          <a:prstGeom prst="rect">
            <a:avLst/>
          </a:prstGeom>
        </p:spPr>
      </p:pic>
    </p:spTree>
    <p:extLst>
      <p:ext uri="{BB962C8B-B14F-4D97-AF65-F5344CB8AC3E}">
        <p14:creationId xmlns:p14="http://schemas.microsoft.com/office/powerpoint/2010/main" val="391276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2408" t="1056" r="19328" b="25864"/>
          <a:stretch/>
        </p:blipFill>
        <p:spPr>
          <a:xfrm>
            <a:off x="188189" y="1348244"/>
            <a:ext cx="6028712" cy="5045124"/>
          </a:xfrm>
          <a:prstGeom prst="rect">
            <a:avLst/>
          </a:prstGeom>
        </p:spPr>
      </p:pic>
      <p:sp>
        <p:nvSpPr>
          <p:cNvPr id="6" name="Title 5"/>
          <p:cNvSpPr>
            <a:spLocks noGrp="1"/>
          </p:cNvSpPr>
          <p:nvPr>
            <p:ph type="title"/>
          </p:nvPr>
        </p:nvSpPr>
        <p:spPr>
          <a:xfrm>
            <a:off x="465756" y="464632"/>
            <a:ext cx="8780627" cy="1244270"/>
          </a:xfrm>
        </p:spPr>
        <p:txBody>
          <a:bodyPr anchor="t" anchorCtr="0"/>
          <a:lstStyle/>
          <a:p>
            <a:r>
              <a:rPr lang="en-US" sz="2800" b="1" dirty="0">
                <a:solidFill>
                  <a:schemeClr val="accent1"/>
                </a:solidFill>
                <a:latin typeface="+mj-lt"/>
              </a:rPr>
              <a:t>WHO guidelines influence the health of billions around the world </a:t>
            </a:r>
            <a:endParaRPr lang="en-US" dirty="0">
              <a:solidFill>
                <a:schemeClr val="accent1"/>
              </a:solidFill>
            </a:endParaRPr>
          </a:p>
        </p:txBody>
      </p:sp>
      <p:sp>
        <p:nvSpPr>
          <p:cNvPr id="8" name="Rectangle 7"/>
          <p:cNvSpPr/>
          <p:nvPr/>
        </p:nvSpPr>
        <p:spPr>
          <a:xfrm>
            <a:off x="6312596" y="2993986"/>
            <a:ext cx="5791200" cy="3154710"/>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j-lt"/>
                <a:ea typeface="+mn-ea"/>
                <a:cs typeface="+mn-cs"/>
              </a:rPr>
              <a:t>WHO Guidelines are a critical resource for the majority of the world</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j-lt"/>
                <a:ea typeface="+mn-ea"/>
                <a:cs typeface="+mn-cs"/>
              </a:rPr>
              <a:t>Hundreds of guidelines exist</a:t>
            </a: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mj-lt"/>
                <a:ea typeface="+mn-ea"/>
                <a:cs typeface="+mn-cs"/>
              </a:rPr>
              <a:t>These guidelines shape behaviors across country health systems</a:t>
            </a:r>
          </a:p>
          <a:p>
            <a:pPr marL="285750" indent="-285750">
              <a:spcAft>
                <a:spcPts val="1800"/>
              </a:spcAft>
              <a:buFont typeface="Arial" panose="020B0604020202020204" pitchFamily="34" charset="0"/>
              <a:buChar char="•"/>
            </a:pPr>
            <a:r>
              <a:rPr lang="en-US" sz="2200" dirty="0">
                <a:solidFill>
                  <a:prstClr val="black"/>
                </a:solidFill>
                <a:latin typeface="+mj-lt"/>
              </a:rPr>
              <a:t>Guidelines comprise proven life-saving interventions</a:t>
            </a:r>
            <a:r>
              <a:rPr lang="en-US" sz="2200" dirty="0">
                <a:solidFill>
                  <a:schemeClr val="accent1"/>
                </a:solidFill>
                <a:latin typeface="+mj-lt"/>
              </a:rPr>
              <a:t> </a:t>
            </a:r>
          </a:p>
        </p:txBody>
      </p:sp>
      <p:sp>
        <p:nvSpPr>
          <p:cNvPr id="9" name="Rectangle 8"/>
          <p:cNvSpPr/>
          <p:nvPr/>
        </p:nvSpPr>
        <p:spPr>
          <a:xfrm>
            <a:off x="6113417" y="248929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brima"/>
              <a:ea typeface="+mn-ea"/>
              <a:cs typeface="+mn-cs"/>
            </a:endParaRPr>
          </a:p>
        </p:txBody>
      </p:sp>
      <p:sp>
        <p:nvSpPr>
          <p:cNvPr id="11" name="Rectangle 10"/>
          <p:cNvSpPr/>
          <p:nvPr/>
        </p:nvSpPr>
        <p:spPr>
          <a:xfrm>
            <a:off x="6312596" y="1348244"/>
            <a:ext cx="5691215" cy="1214179"/>
          </a:xfrm>
          <a:prstGeom prst="rect">
            <a:avLst/>
          </a:prstGeom>
          <a:solidFill>
            <a:schemeClr val="accent2"/>
          </a:solidFill>
          <a:ln>
            <a:solidFill>
              <a:schemeClr val="tx1">
                <a:lumMod val="65000"/>
                <a:lumOff val="35000"/>
              </a:schemeClr>
            </a:solidFill>
          </a:ln>
        </p:spPr>
        <p:txBody>
          <a:bodyPr wrap="square">
            <a:spAutoFit/>
          </a:bodyPr>
          <a:lstStyle/>
          <a:p>
            <a:pPr marL="0" marR="0" lvl="0" indent="0" algn="ctr" defTabSz="457200" rtl="0" eaLnBrk="1" fontAlgn="auto" latinLnBrk="0" hangingPunct="1">
              <a:lnSpc>
                <a:spcPts val="3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2"/>
                </a:solidFill>
                <a:effectLst/>
                <a:uLnTx/>
                <a:uFillTx/>
                <a:latin typeface="Ebrima"/>
                <a:ea typeface="+mn-ea"/>
                <a:cs typeface="+mn-cs"/>
              </a:rPr>
              <a:t>The World Health Organization (WHO) delivers guidelines for clinical care and public health services in the country setting. </a:t>
            </a:r>
          </a:p>
        </p:txBody>
      </p:sp>
      <p:sp>
        <p:nvSpPr>
          <p:cNvPr id="5" name="Rectangle 4">
            <a:extLst>
              <a:ext uri="{FF2B5EF4-FFF2-40B4-BE49-F238E27FC236}">
                <a16:creationId xmlns:a16="http://schemas.microsoft.com/office/drawing/2014/main" id="{8E97FEA7-DC58-4D57-9704-27804DEA0502}"/>
              </a:ext>
            </a:extLst>
          </p:cNvPr>
          <p:cNvSpPr/>
          <p:nvPr/>
        </p:nvSpPr>
        <p:spPr>
          <a:xfrm>
            <a:off x="6312596" y="2562423"/>
            <a:ext cx="5691215" cy="383094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045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8234803-18A6-A344-9758-9D21877F2F8B}"/>
              </a:ext>
            </a:extLst>
          </p:cNvPr>
          <p:cNvPicPr>
            <a:picLocks noChangeAspect="1"/>
          </p:cNvPicPr>
          <p:nvPr/>
        </p:nvPicPr>
        <p:blipFill rotWithShape="1">
          <a:blip r:embed="rId3">
            <a:extLst>
              <a:ext uri="{28A0092B-C50C-407E-A947-70E740481C1C}">
                <a14:useLocalDpi xmlns:a14="http://schemas.microsoft.com/office/drawing/2010/main" val="0"/>
              </a:ext>
            </a:extLst>
          </a:blip>
          <a:srcRect l="7731" r="27372" b="15690"/>
          <a:stretch/>
        </p:blipFill>
        <p:spPr>
          <a:xfrm>
            <a:off x="0" y="1458725"/>
            <a:ext cx="6216903" cy="5388563"/>
          </a:xfrm>
          <a:prstGeom prst="rect">
            <a:avLst/>
          </a:prstGeom>
        </p:spPr>
      </p:pic>
      <p:sp>
        <p:nvSpPr>
          <p:cNvPr id="6" name="Title 5"/>
          <p:cNvSpPr>
            <a:spLocks noGrp="1"/>
          </p:cNvSpPr>
          <p:nvPr>
            <p:ph type="title"/>
          </p:nvPr>
        </p:nvSpPr>
        <p:spPr>
          <a:xfrm>
            <a:off x="468590" y="589017"/>
            <a:ext cx="9662083" cy="923330"/>
          </a:xfrm>
        </p:spPr>
        <p:txBody>
          <a:bodyPr anchor="t" anchorCtr="0"/>
          <a:lstStyle/>
          <a:p>
            <a:pPr marL="0" marR="0" lvl="0" indent="0" fontAlgn="auto">
              <a:spcAft>
                <a:spcPts val="0"/>
              </a:spcAft>
              <a:buClrTx/>
              <a:buSzTx/>
              <a:tabLst/>
              <a:defRPr/>
            </a:pPr>
            <a:r>
              <a:rPr lang="en-US" dirty="0"/>
              <a:t>When applied consistently, the recommendations within guidelines save lives</a:t>
            </a:r>
          </a:p>
        </p:txBody>
      </p:sp>
      <p:sp>
        <p:nvSpPr>
          <p:cNvPr id="9" name="Rectangle 8"/>
          <p:cNvSpPr/>
          <p:nvPr/>
        </p:nvSpPr>
        <p:spPr>
          <a:xfrm>
            <a:off x="6113417" y="248929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brima"/>
              <a:ea typeface="+mn-ea"/>
              <a:cs typeface="+mn-cs"/>
            </a:endParaRPr>
          </a:p>
        </p:txBody>
      </p:sp>
      <p:sp>
        <p:nvSpPr>
          <p:cNvPr id="14" name="Rectangle 13">
            <a:extLst>
              <a:ext uri="{FF2B5EF4-FFF2-40B4-BE49-F238E27FC236}">
                <a16:creationId xmlns:a16="http://schemas.microsoft.com/office/drawing/2014/main" id="{73B60216-CE7B-6C4B-8FDB-4898726BCAE7}"/>
              </a:ext>
            </a:extLst>
          </p:cNvPr>
          <p:cNvSpPr/>
          <p:nvPr/>
        </p:nvSpPr>
        <p:spPr>
          <a:xfrm>
            <a:off x="6276750" y="1874297"/>
            <a:ext cx="5872820" cy="4862870"/>
          </a:xfrm>
          <a:prstGeom prst="rect">
            <a:avLst/>
          </a:prstGeom>
          <a:ln>
            <a:noFill/>
          </a:ln>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accent1"/>
                </a:solidFill>
                <a:effectLst/>
                <a:uLnTx/>
                <a:uFillTx/>
                <a:latin typeface="Ebrima"/>
                <a:ea typeface="+mn-ea"/>
                <a:cs typeface="+mn-cs"/>
              </a:rPr>
              <a:t>Protect millions of children from potentially life-threatening diseases </a:t>
            </a:r>
            <a:r>
              <a:rPr kumimoji="0" lang="en-US" sz="2000" i="0" u="none" strike="noStrike" kern="1200" cap="none" spc="0" normalizeH="0" baseline="0" noProof="0" dirty="0">
                <a:ln>
                  <a:noFill/>
                </a:ln>
                <a:solidFill>
                  <a:schemeClr val="accent1"/>
                </a:solidFill>
                <a:effectLst/>
                <a:uLnTx/>
                <a:uFillTx/>
                <a:latin typeface="Ebrima"/>
                <a:ea typeface="+mn-ea"/>
                <a:cs typeface="+mn-cs"/>
              </a:rPr>
              <a:t>as a result of recommended immunization schedules</a:t>
            </a:r>
            <a:endParaRPr kumimoji="0" lang="en-US" sz="2000" b="1" i="0" u="none" strike="noStrike" kern="1200" cap="none" spc="0" normalizeH="0" baseline="0" noProof="0" dirty="0">
              <a:ln>
                <a:noFill/>
              </a:ln>
              <a:solidFill>
                <a:schemeClr val="accent1"/>
              </a:solidFill>
              <a:effectLst/>
              <a:uLnTx/>
              <a:uFillTx/>
              <a:latin typeface="Ebri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accent1"/>
              </a:solidFill>
              <a:effectLst/>
              <a:uLnTx/>
              <a:uFillTx/>
              <a:latin typeface="Ebrim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accent1"/>
              </a:solidFill>
              <a:effectLst/>
              <a:uLnTx/>
              <a:uFillTx/>
              <a:latin typeface="Ebrima"/>
              <a:ea typeface="+mn-ea"/>
              <a:cs typeface="+mn-cs"/>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accent1"/>
                </a:solidFill>
                <a:effectLst/>
                <a:uLnTx/>
                <a:uFillTx/>
                <a:latin typeface="Ebrima"/>
                <a:ea typeface="+mn-ea"/>
                <a:cs typeface="+mn-cs"/>
              </a:rPr>
              <a:t>Reduce incidence and mortality within HIV programs </a:t>
            </a:r>
            <a:r>
              <a:rPr kumimoji="0" lang="en-US" sz="2000" b="0" i="0" u="none" strike="noStrike" kern="1200" cap="none" spc="0" normalizeH="0" baseline="0" noProof="0" dirty="0">
                <a:ln>
                  <a:noFill/>
                </a:ln>
                <a:solidFill>
                  <a:schemeClr val="accent1"/>
                </a:solidFill>
                <a:effectLst/>
                <a:uLnTx/>
                <a:uFillTx/>
                <a:latin typeface="Ebrima"/>
                <a:ea typeface="+mn-ea"/>
                <a:cs typeface="+mn-cs"/>
              </a:rPr>
              <a:t>due to increased eligibility accelerating ART scale-up and coverage</a:t>
            </a:r>
            <a:endParaRPr kumimoji="0" lang="en-US" sz="2000" b="1" i="0" u="none" strike="noStrike" kern="1200" cap="none" spc="0" normalizeH="0" baseline="0" noProof="0" dirty="0">
              <a:ln>
                <a:noFill/>
              </a:ln>
              <a:solidFill>
                <a:schemeClr val="accent1"/>
              </a:solidFill>
              <a:effectLst/>
              <a:uLnTx/>
              <a:uFillTx/>
              <a:latin typeface="Ebrima"/>
              <a:ea typeface="+mn-ea"/>
              <a:cs typeface="+mn-cs"/>
            </a:endParaRPr>
          </a:p>
          <a:p>
            <a:pPr marL="285750" indent="-285750">
              <a:spcAft>
                <a:spcPts val="1800"/>
              </a:spcAft>
              <a:buFont typeface="Arial" panose="020B0604020202020204" pitchFamily="34" charset="0"/>
              <a:buChar char="•"/>
              <a:defRPr/>
            </a:pPr>
            <a:endParaRPr lang="en-US" sz="2000" b="1" dirty="0">
              <a:solidFill>
                <a:schemeClr val="accent1"/>
              </a:solidFill>
              <a:latin typeface="Ebrima"/>
            </a:endParaRPr>
          </a:p>
          <a:p>
            <a:pPr marL="285750" indent="-285750">
              <a:spcAft>
                <a:spcPts val="1800"/>
              </a:spcAft>
              <a:buFont typeface="Arial" panose="020B0604020202020204" pitchFamily="34" charset="0"/>
              <a:buChar char="•"/>
              <a:defRPr/>
            </a:pPr>
            <a:r>
              <a:rPr lang="en-US" sz="2000" b="1" dirty="0">
                <a:solidFill>
                  <a:schemeClr val="accent1"/>
                </a:solidFill>
                <a:latin typeface="Ebrima"/>
              </a:rPr>
              <a:t>Reduce maternal and perinatal mortality and morbidity </a:t>
            </a:r>
            <a:r>
              <a:rPr lang="en-US" sz="2000" dirty="0">
                <a:solidFill>
                  <a:schemeClr val="accent1"/>
                </a:solidFill>
                <a:latin typeface="Ebrima"/>
              </a:rPr>
              <a:t>when ANC routine care and management of complications during pregnancy and childbirth recommendations are applied</a:t>
            </a:r>
            <a:endParaRPr lang="en-US" sz="2000" b="1" dirty="0">
              <a:solidFill>
                <a:schemeClr val="accent1"/>
              </a:solidFill>
              <a:latin typeface="Ebrima"/>
            </a:endParaRPr>
          </a:p>
        </p:txBody>
      </p:sp>
      <p:sp>
        <p:nvSpPr>
          <p:cNvPr id="4" name="TextBox 3">
            <a:extLst>
              <a:ext uri="{FF2B5EF4-FFF2-40B4-BE49-F238E27FC236}">
                <a16:creationId xmlns:a16="http://schemas.microsoft.com/office/drawing/2014/main" id="{D3610EEC-7729-4CC0-ABEF-4A0F7F847E36}"/>
              </a:ext>
            </a:extLst>
          </p:cNvPr>
          <p:cNvSpPr txBox="1"/>
          <p:nvPr/>
        </p:nvSpPr>
        <p:spPr>
          <a:xfrm>
            <a:off x="6353175" y="1345005"/>
            <a:ext cx="4495800" cy="400110"/>
          </a:xfrm>
          <a:prstGeom prst="rect">
            <a:avLst/>
          </a:prstGeom>
          <a:noFill/>
        </p:spPr>
        <p:txBody>
          <a:bodyPr wrap="square" rtlCol="0">
            <a:spAutoFit/>
          </a:bodyPr>
          <a:lstStyle/>
          <a:p>
            <a:r>
              <a:rPr lang="en-US" sz="2000" b="1" dirty="0">
                <a:solidFill>
                  <a:schemeClr val="accent1"/>
                </a:solidFill>
              </a:rPr>
              <a:t>For example, WHO guidelines:</a:t>
            </a:r>
          </a:p>
        </p:txBody>
      </p:sp>
    </p:spTree>
    <p:extLst>
      <p:ext uri="{BB962C8B-B14F-4D97-AF65-F5344CB8AC3E}">
        <p14:creationId xmlns:p14="http://schemas.microsoft.com/office/powerpoint/2010/main" val="21623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22878" y="5724698"/>
            <a:ext cx="11636229" cy="1070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3"/>
          <p:cNvSpPr/>
          <p:nvPr/>
        </p:nvSpPr>
        <p:spPr>
          <a:xfrm>
            <a:off x="322879" y="3200689"/>
            <a:ext cx="11636228" cy="1070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376F77DB-6624-4D6A-8B3F-ED50F1AA74A3}"/>
              </a:ext>
            </a:extLst>
          </p:cNvPr>
          <p:cNvSpPr>
            <a:spLocks noGrp="1"/>
          </p:cNvSpPr>
          <p:nvPr>
            <p:ph type="title"/>
          </p:nvPr>
        </p:nvSpPr>
        <p:spPr>
          <a:xfrm>
            <a:off x="479998" y="359999"/>
            <a:ext cx="9346907" cy="720000"/>
          </a:xfrm>
        </p:spPr>
        <p:txBody>
          <a:bodyPr/>
          <a:lstStyle/>
          <a:p>
            <a:r>
              <a:rPr lang="en-US" dirty="0"/>
              <a:t>However, the potential benefits of guidelines are diluted and delayed… </a:t>
            </a:r>
          </a:p>
        </p:txBody>
      </p:sp>
      <p:sp>
        <p:nvSpPr>
          <p:cNvPr id="9" name="TextBox 8">
            <a:extLst>
              <a:ext uri="{FF2B5EF4-FFF2-40B4-BE49-F238E27FC236}">
                <a16:creationId xmlns:a16="http://schemas.microsoft.com/office/drawing/2014/main" id="{243AD7E3-932F-489A-B8B0-7C82757F3643}"/>
              </a:ext>
            </a:extLst>
          </p:cNvPr>
          <p:cNvSpPr txBox="1"/>
          <p:nvPr/>
        </p:nvSpPr>
        <p:spPr>
          <a:xfrm>
            <a:off x="1022932" y="2472284"/>
            <a:ext cx="5486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Arial"/>
                <a:ea typeface="+mn-ea"/>
                <a:cs typeface="+mn-cs"/>
              </a:rPr>
              <a:t>Time delays</a:t>
            </a:r>
          </a:p>
        </p:txBody>
      </p:sp>
      <p:sp>
        <p:nvSpPr>
          <p:cNvPr id="10" name="TextBox 9">
            <a:extLst>
              <a:ext uri="{FF2B5EF4-FFF2-40B4-BE49-F238E27FC236}">
                <a16:creationId xmlns:a16="http://schemas.microsoft.com/office/drawing/2014/main" id="{47E4D8CD-DE82-4E3C-929F-00B3FECB3895}"/>
              </a:ext>
            </a:extLst>
          </p:cNvPr>
          <p:cNvSpPr txBox="1"/>
          <p:nvPr/>
        </p:nvSpPr>
        <p:spPr>
          <a:xfrm>
            <a:off x="977100" y="4639796"/>
            <a:ext cx="442755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300" b="1" dirty="0">
                <a:solidFill>
                  <a:srgbClr val="183C5C"/>
                </a:solidFill>
                <a:latin typeface="Arial"/>
              </a:rPr>
              <a:t>Limited </a:t>
            </a:r>
            <a:r>
              <a:rPr kumimoji="0" lang="en-US" sz="2300" b="1" i="0" u="none" strike="noStrike" kern="1200" cap="none" spc="0" normalizeH="0" baseline="0" noProof="0" dirty="0">
                <a:ln>
                  <a:noFill/>
                </a:ln>
                <a:solidFill>
                  <a:srgbClr val="183C5C"/>
                </a:solidFill>
                <a:effectLst/>
                <a:uLnTx/>
                <a:uFillTx/>
                <a:latin typeface="Arial"/>
                <a:ea typeface="+mn-ea"/>
                <a:cs typeface="+mn-cs"/>
              </a:rPr>
              <a:t>ability to evaluate and adapt</a:t>
            </a:r>
          </a:p>
        </p:txBody>
      </p:sp>
      <p:sp>
        <p:nvSpPr>
          <p:cNvPr id="11" name="TextBox 10">
            <a:extLst>
              <a:ext uri="{FF2B5EF4-FFF2-40B4-BE49-F238E27FC236}">
                <a16:creationId xmlns:a16="http://schemas.microsoft.com/office/drawing/2014/main" id="{BAC61E37-417A-45A7-8A70-6B054E538445}"/>
              </a:ext>
            </a:extLst>
          </p:cNvPr>
          <p:cNvSpPr txBox="1"/>
          <p:nvPr/>
        </p:nvSpPr>
        <p:spPr>
          <a:xfrm>
            <a:off x="1022932" y="3556040"/>
            <a:ext cx="5486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Arial"/>
                <a:ea typeface="+mn-ea"/>
                <a:cs typeface="+mn-cs"/>
              </a:rPr>
              <a:t>Diminished accuracy</a:t>
            </a:r>
          </a:p>
        </p:txBody>
      </p:sp>
      <p:sp>
        <p:nvSpPr>
          <p:cNvPr id="12" name="TextBox 11">
            <a:extLst>
              <a:ext uri="{FF2B5EF4-FFF2-40B4-BE49-F238E27FC236}">
                <a16:creationId xmlns:a16="http://schemas.microsoft.com/office/drawing/2014/main" id="{8517D54F-0A70-4F1E-B13F-46F4E314877D}"/>
              </a:ext>
            </a:extLst>
          </p:cNvPr>
          <p:cNvSpPr txBox="1"/>
          <p:nvPr/>
        </p:nvSpPr>
        <p:spPr>
          <a:xfrm>
            <a:off x="1022932" y="5918107"/>
            <a:ext cx="4764809"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183C5C"/>
                </a:solidFill>
                <a:effectLst/>
                <a:uLnTx/>
                <a:uFillTx/>
                <a:latin typeface="Arial"/>
                <a:ea typeface="+mn-ea"/>
                <a:cs typeface="+mn-cs"/>
              </a:rPr>
              <a:t>Passive dissemination mechanism</a:t>
            </a:r>
          </a:p>
        </p:txBody>
      </p:sp>
      <p:sp>
        <p:nvSpPr>
          <p:cNvPr id="17" name="TextBox 16">
            <a:extLst>
              <a:ext uri="{FF2B5EF4-FFF2-40B4-BE49-F238E27FC236}">
                <a16:creationId xmlns:a16="http://schemas.microsoft.com/office/drawing/2014/main" id="{35A12B01-1D6E-4EE4-970B-983E02EC5283}"/>
              </a:ext>
            </a:extLst>
          </p:cNvPr>
          <p:cNvSpPr txBox="1"/>
          <p:nvPr/>
        </p:nvSpPr>
        <p:spPr>
          <a:xfrm>
            <a:off x="6976281" y="2417743"/>
            <a:ext cx="512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9CDE"/>
                </a:solidFill>
                <a:effectLst/>
                <a:uLnTx/>
                <a:uFillTx/>
                <a:latin typeface="Arial"/>
                <a:ea typeface="+mn-ea"/>
                <a:cs typeface="+mn-cs"/>
              </a:rPr>
              <a:t>Patients are denied access</a:t>
            </a:r>
          </a:p>
        </p:txBody>
      </p:sp>
      <p:sp>
        <p:nvSpPr>
          <p:cNvPr id="18" name="TextBox 17">
            <a:extLst>
              <a:ext uri="{FF2B5EF4-FFF2-40B4-BE49-F238E27FC236}">
                <a16:creationId xmlns:a16="http://schemas.microsoft.com/office/drawing/2014/main" id="{CC98D30A-2377-4CAC-BFE4-0D1EF03F57C9}"/>
              </a:ext>
            </a:extLst>
          </p:cNvPr>
          <p:cNvSpPr txBox="1"/>
          <p:nvPr/>
        </p:nvSpPr>
        <p:spPr>
          <a:xfrm>
            <a:off x="6968789" y="3505650"/>
            <a:ext cx="5486400" cy="461665"/>
          </a:xfrm>
          <a:prstGeom prst="rect">
            <a:avLst/>
          </a:prstGeom>
          <a:noFill/>
          <a:ln>
            <a:noFill/>
          </a:ln>
        </p:spPr>
        <p:txBody>
          <a:bodyPr wrap="square" rtlCol="0">
            <a:spAutoFit/>
          </a:bodyPr>
          <a:lstStyle/>
          <a:p>
            <a:pPr>
              <a:defRPr/>
            </a:pPr>
            <a:r>
              <a:rPr lang="en-US" sz="2300" b="1" dirty="0">
                <a:solidFill>
                  <a:srgbClr val="009CDE"/>
                </a:solidFill>
                <a:latin typeface="Arial"/>
              </a:rPr>
              <a:t>Health services are compromised</a:t>
            </a:r>
          </a:p>
        </p:txBody>
      </p:sp>
      <p:sp>
        <p:nvSpPr>
          <p:cNvPr id="19" name="TextBox 18">
            <a:extLst>
              <a:ext uri="{FF2B5EF4-FFF2-40B4-BE49-F238E27FC236}">
                <a16:creationId xmlns:a16="http://schemas.microsoft.com/office/drawing/2014/main" id="{A587BDBD-FC25-41A6-8BDA-F94BFD24FCE8}"/>
              </a:ext>
            </a:extLst>
          </p:cNvPr>
          <p:cNvSpPr txBox="1"/>
          <p:nvPr/>
        </p:nvSpPr>
        <p:spPr>
          <a:xfrm>
            <a:off x="6929906" y="4511102"/>
            <a:ext cx="50292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chemeClr val="tx2"/>
                </a:solidFill>
                <a:effectLst/>
                <a:uLnTx/>
                <a:uFillTx/>
                <a:latin typeface="Arial"/>
                <a:ea typeface="+mn-ea"/>
                <a:cs typeface="+mn-cs"/>
              </a:rPr>
              <a:t>Delayed improvements to health practices</a:t>
            </a:r>
            <a:endParaRPr kumimoji="0" lang="en-US" sz="2300" b="1" i="0" u="none" strike="noStrike" kern="1200" cap="none" spc="0" normalizeH="0" baseline="0" noProof="0" dirty="0">
              <a:ln>
                <a:noFill/>
              </a:ln>
              <a:solidFill>
                <a:srgbClr val="009CDE"/>
              </a:solidFill>
              <a:effectLst/>
              <a:uLnTx/>
              <a:uFillTx/>
              <a:latin typeface="Arial"/>
              <a:ea typeface="+mn-ea"/>
              <a:cs typeface="+mn-cs"/>
            </a:endParaRPr>
          </a:p>
        </p:txBody>
      </p:sp>
      <p:sp>
        <p:nvSpPr>
          <p:cNvPr id="20" name="TextBox 19">
            <a:extLst>
              <a:ext uri="{FF2B5EF4-FFF2-40B4-BE49-F238E27FC236}">
                <a16:creationId xmlns:a16="http://schemas.microsoft.com/office/drawing/2014/main" id="{484249B9-0D86-44FD-93C2-B96D2D988961}"/>
              </a:ext>
            </a:extLst>
          </p:cNvPr>
          <p:cNvSpPr txBox="1"/>
          <p:nvPr/>
        </p:nvSpPr>
        <p:spPr>
          <a:xfrm>
            <a:off x="6929906" y="5980788"/>
            <a:ext cx="512194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9CDE"/>
                </a:solidFill>
                <a:effectLst/>
                <a:uLnTx/>
                <a:uFillTx/>
                <a:latin typeface="Arial"/>
                <a:ea typeface="+mn-ea"/>
                <a:cs typeface="+mn-cs"/>
              </a:rPr>
              <a:t>Lack of impact at scale</a:t>
            </a:r>
          </a:p>
        </p:txBody>
      </p:sp>
      <p:grpSp>
        <p:nvGrpSpPr>
          <p:cNvPr id="24" name="Google Shape;2891;p1">
            <a:extLst>
              <a:ext uri="{FF2B5EF4-FFF2-40B4-BE49-F238E27FC236}">
                <a16:creationId xmlns:a16="http://schemas.microsoft.com/office/drawing/2014/main" id="{D037DD9C-831E-EC4B-81C9-6CF8F92C3EA5}"/>
              </a:ext>
            </a:extLst>
          </p:cNvPr>
          <p:cNvGrpSpPr>
            <a:grpSpLocks noChangeAspect="1"/>
          </p:cNvGrpSpPr>
          <p:nvPr/>
        </p:nvGrpSpPr>
        <p:grpSpPr>
          <a:xfrm>
            <a:off x="5678013" y="2372302"/>
            <a:ext cx="548640" cy="548640"/>
            <a:chOff x="4995684" y="3909143"/>
            <a:chExt cx="987846" cy="987846"/>
          </a:xfrm>
        </p:grpSpPr>
        <p:sp>
          <p:nvSpPr>
            <p:cNvPr id="25" name="Google Shape;2892;p1">
              <a:extLst>
                <a:ext uri="{FF2B5EF4-FFF2-40B4-BE49-F238E27FC236}">
                  <a16:creationId xmlns:a16="http://schemas.microsoft.com/office/drawing/2014/main" id="{9EF5CFFA-E3FC-ED49-88B8-170DBF02DAA2}"/>
                </a:ext>
              </a:extLst>
            </p:cNvPr>
            <p:cNvSpPr/>
            <p:nvPr/>
          </p:nvSpPr>
          <p:spPr>
            <a:xfrm>
              <a:off x="4995684" y="3909143"/>
              <a:ext cx="987846" cy="98784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sp>
          <p:nvSpPr>
            <p:cNvPr id="26" name="Google Shape;2893;p1">
              <a:extLst>
                <a:ext uri="{FF2B5EF4-FFF2-40B4-BE49-F238E27FC236}">
                  <a16:creationId xmlns:a16="http://schemas.microsoft.com/office/drawing/2014/main" id="{B9D86B11-B025-5348-8724-036C919AE4AA}"/>
                </a:ext>
              </a:extLst>
            </p:cNvPr>
            <p:cNvSpPr/>
            <p:nvPr/>
          </p:nvSpPr>
          <p:spPr>
            <a:xfrm>
              <a:off x="5193254" y="4186506"/>
              <a:ext cx="635044" cy="461346"/>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grpSp>
      <p:grpSp>
        <p:nvGrpSpPr>
          <p:cNvPr id="30" name="Google Shape;2891;p1">
            <a:extLst>
              <a:ext uri="{FF2B5EF4-FFF2-40B4-BE49-F238E27FC236}">
                <a16:creationId xmlns:a16="http://schemas.microsoft.com/office/drawing/2014/main" id="{D4090721-58B8-434F-A0C5-6CA4F7E80AE4}"/>
              </a:ext>
            </a:extLst>
          </p:cNvPr>
          <p:cNvGrpSpPr>
            <a:grpSpLocks noChangeAspect="1"/>
          </p:cNvGrpSpPr>
          <p:nvPr/>
        </p:nvGrpSpPr>
        <p:grpSpPr>
          <a:xfrm>
            <a:off x="5678013" y="4704082"/>
            <a:ext cx="548640" cy="548640"/>
            <a:chOff x="4995684" y="3909143"/>
            <a:chExt cx="987846" cy="987846"/>
          </a:xfrm>
        </p:grpSpPr>
        <p:sp>
          <p:nvSpPr>
            <p:cNvPr id="31" name="Google Shape;2892;p1">
              <a:extLst>
                <a:ext uri="{FF2B5EF4-FFF2-40B4-BE49-F238E27FC236}">
                  <a16:creationId xmlns:a16="http://schemas.microsoft.com/office/drawing/2014/main" id="{02F71F2A-F662-4744-B18E-C58B4D20662F}"/>
                </a:ext>
              </a:extLst>
            </p:cNvPr>
            <p:cNvSpPr/>
            <p:nvPr/>
          </p:nvSpPr>
          <p:spPr>
            <a:xfrm>
              <a:off x="4995684" y="3909143"/>
              <a:ext cx="987846" cy="987846"/>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sp>
          <p:nvSpPr>
            <p:cNvPr id="32" name="Google Shape;2893;p1">
              <a:extLst>
                <a:ext uri="{FF2B5EF4-FFF2-40B4-BE49-F238E27FC236}">
                  <a16:creationId xmlns:a16="http://schemas.microsoft.com/office/drawing/2014/main" id="{A2B13427-EB96-634E-949A-B06718D66C67}"/>
                </a:ext>
              </a:extLst>
            </p:cNvPr>
            <p:cNvSpPr/>
            <p:nvPr/>
          </p:nvSpPr>
          <p:spPr>
            <a:xfrm>
              <a:off x="5193254" y="4186506"/>
              <a:ext cx="635044" cy="461346"/>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grpSp>
      <p:grpSp>
        <p:nvGrpSpPr>
          <p:cNvPr id="33" name="Google Shape;2891;p1">
            <a:extLst>
              <a:ext uri="{FF2B5EF4-FFF2-40B4-BE49-F238E27FC236}">
                <a16:creationId xmlns:a16="http://schemas.microsoft.com/office/drawing/2014/main" id="{682F4507-4F81-B044-B79C-284E15CE2FC2}"/>
              </a:ext>
            </a:extLst>
          </p:cNvPr>
          <p:cNvGrpSpPr>
            <a:grpSpLocks noChangeAspect="1"/>
          </p:cNvGrpSpPr>
          <p:nvPr/>
        </p:nvGrpSpPr>
        <p:grpSpPr>
          <a:xfrm>
            <a:off x="5678013" y="6013123"/>
            <a:ext cx="548640" cy="548640"/>
            <a:chOff x="4995684" y="3909143"/>
            <a:chExt cx="987846" cy="987846"/>
          </a:xfrm>
        </p:grpSpPr>
        <p:sp>
          <p:nvSpPr>
            <p:cNvPr id="34" name="Google Shape;2892;p1">
              <a:extLst>
                <a:ext uri="{FF2B5EF4-FFF2-40B4-BE49-F238E27FC236}">
                  <a16:creationId xmlns:a16="http://schemas.microsoft.com/office/drawing/2014/main" id="{ABDD71D6-0517-E34F-81C3-98CE3795DE7D}"/>
                </a:ext>
              </a:extLst>
            </p:cNvPr>
            <p:cNvSpPr/>
            <p:nvPr/>
          </p:nvSpPr>
          <p:spPr>
            <a:xfrm>
              <a:off x="4995684" y="3909143"/>
              <a:ext cx="987846" cy="987846"/>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sp>
          <p:nvSpPr>
            <p:cNvPr id="35" name="Google Shape;2893;p1">
              <a:extLst>
                <a:ext uri="{FF2B5EF4-FFF2-40B4-BE49-F238E27FC236}">
                  <a16:creationId xmlns:a16="http://schemas.microsoft.com/office/drawing/2014/main" id="{26C35957-ADCB-F34F-ACCD-EF57D66C7ABB}"/>
                </a:ext>
              </a:extLst>
            </p:cNvPr>
            <p:cNvSpPr/>
            <p:nvPr/>
          </p:nvSpPr>
          <p:spPr>
            <a:xfrm>
              <a:off x="5193254" y="4186506"/>
              <a:ext cx="635044" cy="461346"/>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grpSp>
      <p:grpSp>
        <p:nvGrpSpPr>
          <p:cNvPr id="27" name="Google Shape;2891;p1">
            <a:extLst>
              <a:ext uri="{FF2B5EF4-FFF2-40B4-BE49-F238E27FC236}">
                <a16:creationId xmlns:a16="http://schemas.microsoft.com/office/drawing/2014/main" id="{3722AF3F-E0EF-954D-BF9C-26B02404DC09}"/>
              </a:ext>
            </a:extLst>
          </p:cNvPr>
          <p:cNvGrpSpPr>
            <a:grpSpLocks noChangeAspect="1"/>
          </p:cNvGrpSpPr>
          <p:nvPr/>
        </p:nvGrpSpPr>
        <p:grpSpPr>
          <a:xfrm>
            <a:off x="5678013" y="3456058"/>
            <a:ext cx="548640" cy="548640"/>
            <a:chOff x="4995684" y="3909143"/>
            <a:chExt cx="987846" cy="987846"/>
          </a:xfrm>
        </p:grpSpPr>
        <p:sp>
          <p:nvSpPr>
            <p:cNvPr id="28" name="Google Shape;2892;p1">
              <a:extLst>
                <a:ext uri="{FF2B5EF4-FFF2-40B4-BE49-F238E27FC236}">
                  <a16:creationId xmlns:a16="http://schemas.microsoft.com/office/drawing/2014/main" id="{255DF121-42B2-A54F-871C-7FF0F9735D55}"/>
                </a:ext>
              </a:extLst>
            </p:cNvPr>
            <p:cNvSpPr/>
            <p:nvPr/>
          </p:nvSpPr>
          <p:spPr>
            <a:xfrm>
              <a:off x="4995684" y="3909143"/>
              <a:ext cx="987846" cy="987846"/>
            </a:xfrm>
            <a:prstGeom prst="ellipse">
              <a:avLst/>
            </a:prstGeom>
            <a:solidFill>
              <a:schemeClr val="bg1"/>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sp>
          <p:nvSpPr>
            <p:cNvPr id="29" name="Google Shape;2893;p1">
              <a:extLst>
                <a:ext uri="{FF2B5EF4-FFF2-40B4-BE49-F238E27FC236}">
                  <a16:creationId xmlns:a16="http://schemas.microsoft.com/office/drawing/2014/main" id="{68F39766-ED3A-0B45-A2A6-8396340A3788}"/>
                </a:ext>
              </a:extLst>
            </p:cNvPr>
            <p:cNvSpPr/>
            <p:nvPr/>
          </p:nvSpPr>
          <p:spPr>
            <a:xfrm>
              <a:off x="5193254" y="4186506"/>
              <a:ext cx="635044" cy="461346"/>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300" b="0" i="0" u="none" strike="noStrike" kern="1200" cap="none" spc="0" normalizeH="0" baseline="0" noProof="0">
                <a:ln>
                  <a:noFill/>
                </a:ln>
                <a:solidFill>
                  <a:srgbClr val="5A5C53"/>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6182C4D2-F2E5-450D-B690-27BF4A0EC8ED}"/>
              </a:ext>
            </a:extLst>
          </p:cNvPr>
          <p:cNvSpPr txBox="1"/>
          <p:nvPr/>
        </p:nvSpPr>
        <p:spPr>
          <a:xfrm>
            <a:off x="645687" y="1528823"/>
            <a:ext cx="4829175" cy="477054"/>
          </a:xfrm>
          <a:prstGeom prst="rect">
            <a:avLst/>
          </a:prstGeom>
          <a:noFill/>
        </p:spPr>
        <p:txBody>
          <a:bodyPr wrap="square" rtlCol="0">
            <a:spAutoFit/>
          </a:bodyPr>
          <a:lstStyle/>
          <a:p>
            <a:pPr algn="ctr"/>
            <a:r>
              <a:rPr lang="en-US" sz="2400" b="1" u="sng" dirty="0">
                <a:solidFill>
                  <a:schemeClr val="accent2"/>
                </a:solidFill>
              </a:rPr>
              <a:t>Current State</a:t>
            </a:r>
          </a:p>
        </p:txBody>
      </p:sp>
      <p:sp>
        <p:nvSpPr>
          <p:cNvPr id="39" name="TextBox 38">
            <a:extLst>
              <a:ext uri="{FF2B5EF4-FFF2-40B4-BE49-F238E27FC236}">
                <a16:creationId xmlns:a16="http://schemas.microsoft.com/office/drawing/2014/main" id="{77CF1763-11EE-4606-9FB1-51165E243490}"/>
              </a:ext>
            </a:extLst>
          </p:cNvPr>
          <p:cNvSpPr txBox="1"/>
          <p:nvPr/>
        </p:nvSpPr>
        <p:spPr>
          <a:xfrm>
            <a:off x="8022043" y="1572765"/>
            <a:ext cx="5019675" cy="461665"/>
          </a:xfrm>
          <a:prstGeom prst="rect">
            <a:avLst/>
          </a:prstGeom>
          <a:noFill/>
        </p:spPr>
        <p:txBody>
          <a:bodyPr wrap="square" rtlCol="0">
            <a:spAutoFit/>
          </a:bodyPr>
          <a:lstStyle/>
          <a:p>
            <a:r>
              <a:rPr lang="en-US" sz="2400" b="1" u="sng" dirty="0">
                <a:solidFill>
                  <a:schemeClr val="accent1"/>
                </a:solidFill>
              </a:rPr>
              <a:t>Implications</a:t>
            </a:r>
          </a:p>
        </p:txBody>
      </p:sp>
      <p:pic>
        <p:nvPicPr>
          <p:cNvPr id="5" name="Graphic 4" descr="Hourglass 30% with solid fill">
            <a:extLst>
              <a:ext uri="{FF2B5EF4-FFF2-40B4-BE49-F238E27FC236}">
                <a16:creationId xmlns:a16="http://schemas.microsoft.com/office/drawing/2014/main" id="{116FF66E-356B-45E9-A073-A53DF2D10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900" y="2406820"/>
            <a:ext cx="616193" cy="616193"/>
          </a:xfrm>
          <a:prstGeom prst="rect">
            <a:avLst/>
          </a:prstGeom>
        </p:spPr>
      </p:pic>
      <p:pic>
        <p:nvPicPr>
          <p:cNvPr id="8" name="Graphic 7" descr="Badge Tick1 with solid fill">
            <a:extLst>
              <a:ext uri="{FF2B5EF4-FFF2-40B4-BE49-F238E27FC236}">
                <a16:creationId xmlns:a16="http://schemas.microsoft.com/office/drawing/2014/main" id="{EDAC36DE-FF83-43C6-84A9-8995B2C90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919" y="3466935"/>
            <a:ext cx="616193" cy="616193"/>
          </a:xfrm>
          <a:prstGeom prst="rect">
            <a:avLst/>
          </a:prstGeom>
        </p:spPr>
      </p:pic>
      <p:pic>
        <p:nvPicPr>
          <p:cNvPr id="14" name="Graphic 13" descr="Circles with arrows with solid fill">
            <a:extLst>
              <a:ext uri="{FF2B5EF4-FFF2-40B4-BE49-F238E27FC236}">
                <a16:creationId xmlns:a16="http://schemas.microsoft.com/office/drawing/2014/main" id="{DB920AA3-B4F6-46E9-8829-00B0735166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256" y="4615144"/>
            <a:ext cx="698215" cy="698215"/>
          </a:xfrm>
          <a:prstGeom prst="rect">
            <a:avLst/>
          </a:prstGeom>
        </p:spPr>
      </p:pic>
      <p:pic>
        <p:nvPicPr>
          <p:cNvPr id="16" name="Graphic 15" descr="Document with solid fill">
            <a:extLst>
              <a:ext uri="{FF2B5EF4-FFF2-40B4-BE49-F238E27FC236}">
                <a16:creationId xmlns:a16="http://schemas.microsoft.com/office/drawing/2014/main" id="{013A1C97-FE38-4796-B90A-EF0B0F9AA3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919" y="5960922"/>
            <a:ext cx="668718" cy="668718"/>
          </a:xfrm>
          <a:prstGeom prst="rect">
            <a:avLst/>
          </a:prstGeom>
        </p:spPr>
      </p:pic>
    </p:spTree>
    <p:extLst>
      <p:ext uri="{BB962C8B-B14F-4D97-AF65-F5344CB8AC3E}">
        <p14:creationId xmlns:p14="http://schemas.microsoft.com/office/powerpoint/2010/main" val="238568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AAF3AA-90C3-344F-AE97-D1903BD522CB}"/>
              </a:ext>
            </a:extLst>
          </p:cNvPr>
          <p:cNvPicPr>
            <a:picLocks noChangeAspect="1"/>
          </p:cNvPicPr>
          <p:nvPr/>
        </p:nvPicPr>
        <p:blipFill rotWithShape="1">
          <a:blip r:embed="rId3">
            <a:extLst>
              <a:ext uri="{28A0092B-C50C-407E-A947-70E740481C1C}">
                <a14:useLocalDpi xmlns:a14="http://schemas.microsoft.com/office/drawing/2010/main" val="0"/>
              </a:ext>
            </a:extLst>
          </a:blip>
          <a:srcRect l="20589" t="37532" r="19328" b="11855"/>
          <a:stretch/>
        </p:blipFill>
        <p:spPr>
          <a:xfrm>
            <a:off x="3432" y="1"/>
            <a:ext cx="12191999" cy="6852238"/>
          </a:xfrm>
          <a:prstGeom prst="rect">
            <a:avLst/>
          </a:prstGeom>
        </p:spPr>
      </p:pic>
      <p:sp>
        <p:nvSpPr>
          <p:cNvPr id="8" name="Content Placeholder 12">
            <a:extLst>
              <a:ext uri="{FF2B5EF4-FFF2-40B4-BE49-F238E27FC236}">
                <a16:creationId xmlns:a16="http://schemas.microsoft.com/office/drawing/2014/main" id="{E431D381-B3DC-914B-B91D-A7A856142C4D}"/>
              </a:ext>
            </a:extLst>
          </p:cNvPr>
          <p:cNvSpPr txBox="1">
            <a:spLocks/>
          </p:cNvSpPr>
          <p:nvPr/>
        </p:nvSpPr>
        <p:spPr>
          <a:xfrm>
            <a:off x="-3432" y="4410074"/>
            <a:ext cx="12192000" cy="2191893"/>
          </a:xfrm>
          <a:prstGeom prst="rect">
            <a:avLst/>
          </a:prstGeom>
          <a:solidFill>
            <a:schemeClr val="tx1">
              <a:alpha val="42000"/>
            </a:schemeClr>
          </a:solidFill>
        </p:spPr>
        <p:txBody>
          <a:bodyPr rIns="1005840"/>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marR="0" lvl="0" indent="0" algn="l" defTabSz="914400" rtl="0" eaLnBrk="1" fontAlgn="auto" latinLnBrk="0" hangingPunct="1">
              <a:lnSpc>
                <a:spcPct val="110000"/>
              </a:lnSpc>
              <a:spcBef>
                <a:spcPts val="1000"/>
              </a:spcBef>
              <a:spcAft>
                <a:spcPts val="600"/>
              </a:spcAft>
              <a:buClr>
                <a:prstClr val="black"/>
              </a:buClr>
              <a:buSzPct val="80000"/>
              <a:buFontTx/>
              <a:buNone/>
              <a:tabLst/>
              <a:defRPr/>
            </a:pPr>
            <a:r>
              <a:rPr kumimoji="0" lang="en-US" sz="2400" b="1"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Countries are investing heavily in digital health systems. They directly impact the behavior of actors across healthcare delivery. However, without clear processes and tools, there is a risk these systems will not consistently guide users to the best healthcare practices. With appropriate support, digital health systems can save lives.</a:t>
            </a:r>
          </a:p>
        </p:txBody>
      </p:sp>
      <p:sp>
        <p:nvSpPr>
          <p:cNvPr id="10" name="Content Placeholder 12">
            <a:extLst>
              <a:ext uri="{FF2B5EF4-FFF2-40B4-BE49-F238E27FC236}">
                <a16:creationId xmlns:a16="http://schemas.microsoft.com/office/drawing/2014/main" id="{281C4210-4855-4FC7-B7E0-9EB0E3AE92D9}"/>
              </a:ext>
            </a:extLst>
          </p:cNvPr>
          <p:cNvSpPr txBox="1">
            <a:spLocks/>
          </p:cNvSpPr>
          <p:nvPr/>
        </p:nvSpPr>
        <p:spPr>
          <a:xfrm>
            <a:off x="10295" y="-5759"/>
            <a:ext cx="12192000" cy="933479"/>
          </a:xfrm>
          <a:prstGeom prst="rect">
            <a:avLst/>
          </a:prstGeom>
          <a:solidFill>
            <a:schemeClr val="tx1">
              <a:alpha val="42000"/>
            </a:schemeClr>
          </a:solidFill>
        </p:spPr>
        <p:txBody>
          <a:bodyPr rIns="1005840"/>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
                <a:prstClr val="black"/>
              </a:buClr>
              <a:buSzPct val="80000"/>
              <a:buFontTx/>
              <a:buNone/>
              <a:tabLst/>
              <a:defRPr/>
            </a:pPr>
            <a:r>
              <a:rPr kumimoji="0" lang="en-US" sz="2800" b="1" i="0" u="none" strike="noStrike" kern="1200" cap="none" spc="0" normalizeH="0" baseline="0" noProof="0" dirty="0">
                <a:ln>
                  <a:noFill/>
                </a:ln>
                <a:solidFill>
                  <a:prstClr val="white"/>
                </a:solidFill>
                <a:effectLst/>
                <a:uLnTx/>
                <a:uFillTx/>
                <a:latin typeface="Ebrima"/>
                <a:ea typeface="+mn-ea"/>
                <a:cs typeface="Times New Roman" panose="02020603050405020304" pitchFamily="18" charset="0"/>
              </a:rPr>
              <a:t>Health system digitization stands to either help or further hinder guideline implementation</a:t>
            </a:r>
          </a:p>
        </p:txBody>
      </p:sp>
    </p:spTree>
    <p:extLst>
      <p:ext uri="{BB962C8B-B14F-4D97-AF65-F5344CB8AC3E}">
        <p14:creationId xmlns:p14="http://schemas.microsoft.com/office/powerpoint/2010/main" val="29008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74583" cy="6897189"/>
          </a:xfrm>
          <a:prstGeom prst="rect">
            <a:avLst/>
          </a:prstGeom>
        </p:spPr>
      </p:pic>
      <p:sp>
        <p:nvSpPr>
          <p:cNvPr id="13" name="Content Placeholder 12"/>
          <p:cNvSpPr>
            <a:spLocks noGrp="1"/>
          </p:cNvSpPr>
          <p:nvPr>
            <p:ph sz="half" idx="2"/>
          </p:nvPr>
        </p:nvSpPr>
        <p:spPr>
          <a:xfrm>
            <a:off x="0" y="2063839"/>
            <a:ext cx="12174583" cy="3048792"/>
          </a:xfrm>
          <a:solidFill>
            <a:schemeClr val="tx1">
              <a:alpha val="48000"/>
            </a:schemeClr>
          </a:solidFill>
        </p:spPr>
        <p:txBody>
          <a:bodyPr rIns="1005840"/>
          <a:lstStyle/>
          <a:p>
            <a:pPr marL="690563"/>
            <a:r>
              <a:rPr lang="en-US" sz="2400" dirty="0">
                <a:latin typeface="+mj-lt"/>
                <a:cs typeface="Arial" panose="020B0604020202020204" pitchFamily="34" charset="0"/>
              </a:rPr>
              <a:t>SMART Guidelines are a new approach to using clinical, public health, and data recommendations in the digital age. At their heart, SMART Guidelines are a comprehensive set of documentation, reusable digital health components (e.g., interoperability standards, code libraries, recommended datasets, algorithms, technical and operational specifications) and procedures to steer guideline localization and translation into effective and interoperable digital systems, which preserves fidelity and accelerates uptake of recommendations within evolving digital health systems.</a:t>
            </a:r>
          </a:p>
        </p:txBody>
      </p:sp>
      <p:sp>
        <p:nvSpPr>
          <p:cNvPr id="17" name="Title 16"/>
          <p:cNvSpPr>
            <a:spLocks noGrp="1"/>
          </p:cNvSpPr>
          <p:nvPr>
            <p:ph type="title"/>
          </p:nvPr>
        </p:nvSpPr>
        <p:spPr>
          <a:xfrm>
            <a:off x="346650" y="141623"/>
            <a:ext cx="9483150" cy="720000"/>
          </a:xfrm>
        </p:spPr>
        <p:txBody>
          <a:bodyPr/>
          <a:lstStyle/>
          <a:p>
            <a:r>
              <a:rPr lang="en-US" sz="3200" dirty="0"/>
              <a:t>Introducing SMART Guidelines…</a:t>
            </a:r>
          </a:p>
        </p:txBody>
      </p:sp>
    </p:spTree>
    <p:extLst>
      <p:ext uri="{BB962C8B-B14F-4D97-AF65-F5344CB8AC3E}">
        <p14:creationId xmlns:p14="http://schemas.microsoft.com/office/powerpoint/2010/main" val="348057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5E7C77-27F3-D44D-AFB3-43400447887F}"/>
              </a:ext>
            </a:extLst>
          </p:cNvPr>
          <p:cNvGrpSpPr/>
          <p:nvPr/>
        </p:nvGrpSpPr>
        <p:grpSpPr>
          <a:xfrm>
            <a:off x="1978163" y="1898396"/>
            <a:ext cx="8695422" cy="3708097"/>
            <a:chOff x="1978163" y="2756406"/>
            <a:chExt cx="8695422" cy="2850087"/>
          </a:xfrm>
        </p:grpSpPr>
        <p:cxnSp>
          <p:nvCxnSpPr>
            <p:cNvPr id="11" name="Straight Arrow Connector 10">
              <a:extLst>
                <a:ext uri="{FF2B5EF4-FFF2-40B4-BE49-F238E27FC236}">
                  <a16:creationId xmlns:a16="http://schemas.microsoft.com/office/drawing/2014/main" id="{0F7740FD-7343-4A45-BE66-EE3863F90F77}"/>
                </a:ext>
              </a:extLst>
            </p:cNvPr>
            <p:cNvCxnSpPr>
              <a:cxnSpLocks/>
            </p:cNvCxnSpPr>
            <p:nvPr/>
          </p:nvCxnSpPr>
          <p:spPr>
            <a:xfrm>
              <a:off x="1978163" y="5606493"/>
              <a:ext cx="86954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1AF53A3-1D38-F04D-A3AC-889B0516E4AC}"/>
                </a:ext>
              </a:extLst>
            </p:cNvPr>
            <p:cNvSpPr/>
            <p:nvPr/>
          </p:nvSpPr>
          <p:spPr>
            <a:xfrm>
              <a:off x="4016641" y="4898124"/>
              <a:ext cx="1371600" cy="5492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30" name="Rectangle 29">
              <a:extLst>
                <a:ext uri="{FF2B5EF4-FFF2-40B4-BE49-F238E27FC236}">
                  <a16:creationId xmlns:a16="http://schemas.microsoft.com/office/drawing/2014/main" id="{A50430CD-5B82-2144-A997-8F2EA200452A}"/>
                </a:ext>
              </a:extLst>
            </p:cNvPr>
            <p:cNvSpPr/>
            <p:nvPr/>
          </p:nvSpPr>
          <p:spPr>
            <a:xfrm>
              <a:off x="9084678" y="4898124"/>
              <a:ext cx="1371600" cy="559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31" name="Rectangle 30">
              <a:extLst>
                <a:ext uri="{FF2B5EF4-FFF2-40B4-BE49-F238E27FC236}">
                  <a16:creationId xmlns:a16="http://schemas.microsoft.com/office/drawing/2014/main" id="{1F81945F-FB46-3E4D-8656-661580F038A8}"/>
                </a:ext>
              </a:extLst>
            </p:cNvPr>
            <p:cNvSpPr/>
            <p:nvPr/>
          </p:nvSpPr>
          <p:spPr>
            <a:xfrm>
              <a:off x="7396734" y="4898124"/>
              <a:ext cx="1371600" cy="57232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 </a:t>
              </a:r>
            </a:p>
          </p:txBody>
        </p:sp>
        <p:sp>
          <p:nvSpPr>
            <p:cNvPr id="32" name="Rectangle 31">
              <a:extLst>
                <a:ext uri="{FF2B5EF4-FFF2-40B4-BE49-F238E27FC236}">
                  <a16:creationId xmlns:a16="http://schemas.microsoft.com/office/drawing/2014/main" id="{FE846C72-D3BA-6A46-8F55-FC60372A4AD9}"/>
                </a:ext>
              </a:extLst>
            </p:cNvPr>
            <p:cNvSpPr/>
            <p:nvPr/>
          </p:nvSpPr>
          <p:spPr>
            <a:xfrm>
              <a:off x="5708790" y="4898124"/>
              <a:ext cx="1371600" cy="5492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Ebrima"/>
                <a:ea typeface="+mn-ea"/>
                <a:cs typeface="+mn-cs"/>
              </a:endParaRPr>
            </a:p>
          </p:txBody>
        </p:sp>
        <p:sp>
          <p:nvSpPr>
            <p:cNvPr id="33" name="Rectangle 32">
              <a:extLst>
                <a:ext uri="{FF2B5EF4-FFF2-40B4-BE49-F238E27FC236}">
                  <a16:creationId xmlns:a16="http://schemas.microsoft.com/office/drawing/2014/main" id="{4B8C34BF-C62E-3947-A3C7-25A9F85FECCE}"/>
                </a:ext>
              </a:extLst>
            </p:cNvPr>
            <p:cNvSpPr/>
            <p:nvPr/>
          </p:nvSpPr>
          <p:spPr>
            <a:xfrm>
              <a:off x="2324492" y="4898124"/>
              <a:ext cx="1371600" cy="5357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sp>
          <p:nvSpPr>
            <p:cNvPr id="41" name="Rectangle 40">
              <a:extLst>
                <a:ext uri="{FF2B5EF4-FFF2-40B4-BE49-F238E27FC236}">
                  <a16:creationId xmlns:a16="http://schemas.microsoft.com/office/drawing/2014/main" id="{7E2A855D-BB5B-B344-9177-8463575045AD}"/>
                </a:ext>
              </a:extLst>
            </p:cNvPr>
            <p:cNvSpPr/>
            <p:nvPr/>
          </p:nvSpPr>
          <p:spPr>
            <a:xfrm>
              <a:off x="4016641" y="4364404"/>
              <a:ext cx="1371600"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42" name="Rectangle 41">
              <a:extLst>
                <a:ext uri="{FF2B5EF4-FFF2-40B4-BE49-F238E27FC236}">
                  <a16:creationId xmlns:a16="http://schemas.microsoft.com/office/drawing/2014/main" id="{DE0FF896-F81A-BB44-BA0E-0811458DB496}"/>
                </a:ext>
              </a:extLst>
            </p:cNvPr>
            <p:cNvSpPr/>
            <p:nvPr/>
          </p:nvSpPr>
          <p:spPr>
            <a:xfrm>
              <a:off x="9084678" y="4364404"/>
              <a:ext cx="1371600" cy="5593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43" name="Rectangle 42">
              <a:extLst>
                <a:ext uri="{FF2B5EF4-FFF2-40B4-BE49-F238E27FC236}">
                  <a16:creationId xmlns:a16="http://schemas.microsoft.com/office/drawing/2014/main" id="{5F7F86B0-64F7-5441-B3B3-FC3BAD80ACE1}"/>
                </a:ext>
              </a:extLst>
            </p:cNvPr>
            <p:cNvSpPr/>
            <p:nvPr/>
          </p:nvSpPr>
          <p:spPr>
            <a:xfrm>
              <a:off x="7396734" y="4364404"/>
              <a:ext cx="1371600" cy="57232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 </a:t>
              </a:r>
            </a:p>
          </p:txBody>
        </p:sp>
        <p:sp>
          <p:nvSpPr>
            <p:cNvPr id="44" name="Rectangle 43">
              <a:extLst>
                <a:ext uri="{FF2B5EF4-FFF2-40B4-BE49-F238E27FC236}">
                  <a16:creationId xmlns:a16="http://schemas.microsoft.com/office/drawing/2014/main" id="{309043B8-1AB9-D14B-9B9F-A11FD3F4E619}"/>
                </a:ext>
              </a:extLst>
            </p:cNvPr>
            <p:cNvSpPr/>
            <p:nvPr/>
          </p:nvSpPr>
          <p:spPr>
            <a:xfrm>
              <a:off x="5708790" y="4364404"/>
              <a:ext cx="1371600"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Ebrima"/>
                <a:ea typeface="+mn-ea"/>
                <a:cs typeface="+mn-cs"/>
              </a:endParaRPr>
            </a:p>
          </p:txBody>
        </p:sp>
        <p:sp>
          <p:nvSpPr>
            <p:cNvPr id="46" name="Rectangle 45">
              <a:extLst>
                <a:ext uri="{FF2B5EF4-FFF2-40B4-BE49-F238E27FC236}">
                  <a16:creationId xmlns:a16="http://schemas.microsoft.com/office/drawing/2014/main" id="{62C48E91-2CF3-0B44-89E7-75CF3CA40425}"/>
                </a:ext>
              </a:extLst>
            </p:cNvPr>
            <p:cNvSpPr/>
            <p:nvPr/>
          </p:nvSpPr>
          <p:spPr>
            <a:xfrm>
              <a:off x="9084678" y="3830684"/>
              <a:ext cx="1371600" cy="55930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47" name="Rectangle 46">
              <a:extLst>
                <a:ext uri="{FF2B5EF4-FFF2-40B4-BE49-F238E27FC236}">
                  <a16:creationId xmlns:a16="http://schemas.microsoft.com/office/drawing/2014/main" id="{1ED07F41-D1B3-5C46-A089-935D56697C8C}"/>
                </a:ext>
              </a:extLst>
            </p:cNvPr>
            <p:cNvSpPr/>
            <p:nvPr/>
          </p:nvSpPr>
          <p:spPr>
            <a:xfrm>
              <a:off x="7396734" y="3830684"/>
              <a:ext cx="1371600" cy="5723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 </a:t>
              </a:r>
            </a:p>
          </p:txBody>
        </p:sp>
        <p:sp>
          <p:nvSpPr>
            <p:cNvPr id="48" name="Rectangle 47">
              <a:extLst>
                <a:ext uri="{FF2B5EF4-FFF2-40B4-BE49-F238E27FC236}">
                  <a16:creationId xmlns:a16="http://schemas.microsoft.com/office/drawing/2014/main" id="{24F70E75-3AC8-BC41-B513-AEA095E6CD47}"/>
                </a:ext>
              </a:extLst>
            </p:cNvPr>
            <p:cNvSpPr/>
            <p:nvPr/>
          </p:nvSpPr>
          <p:spPr>
            <a:xfrm>
              <a:off x="5708790" y="3830684"/>
              <a:ext cx="1371600" cy="5492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Ebrima"/>
                  <a:ea typeface="+mn-ea"/>
                  <a:cs typeface="+mn-cs"/>
                </a:rPr>
                <a:t>L3</a:t>
              </a:r>
            </a:p>
          </p:txBody>
        </p:sp>
        <p:sp>
          <p:nvSpPr>
            <p:cNvPr id="49" name="Rectangle 48">
              <a:extLst>
                <a:ext uri="{FF2B5EF4-FFF2-40B4-BE49-F238E27FC236}">
                  <a16:creationId xmlns:a16="http://schemas.microsoft.com/office/drawing/2014/main" id="{5DBBC0E7-F909-2B4F-8282-BE3548F4F9BF}"/>
                </a:ext>
              </a:extLst>
            </p:cNvPr>
            <p:cNvSpPr/>
            <p:nvPr/>
          </p:nvSpPr>
          <p:spPr>
            <a:xfrm>
              <a:off x="9084678" y="3296964"/>
              <a:ext cx="1371600" cy="5593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Ebrima"/>
                <a:ea typeface="+mn-ea"/>
                <a:cs typeface="+mn-cs"/>
              </a:endParaRPr>
            </a:p>
          </p:txBody>
        </p:sp>
        <p:sp>
          <p:nvSpPr>
            <p:cNvPr id="51" name="Rectangle 50">
              <a:extLst>
                <a:ext uri="{FF2B5EF4-FFF2-40B4-BE49-F238E27FC236}">
                  <a16:creationId xmlns:a16="http://schemas.microsoft.com/office/drawing/2014/main" id="{A7A06F5D-59E7-9244-8015-688F8F905C0B}"/>
                </a:ext>
              </a:extLst>
            </p:cNvPr>
            <p:cNvSpPr/>
            <p:nvPr/>
          </p:nvSpPr>
          <p:spPr>
            <a:xfrm>
              <a:off x="7396734" y="3296964"/>
              <a:ext cx="1371600" cy="5723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L4 </a:t>
              </a:r>
            </a:p>
          </p:txBody>
        </p:sp>
        <p:sp>
          <p:nvSpPr>
            <p:cNvPr id="53" name="Rectangle 52">
              <a:extLst>
                <a:ext uri="{FF2B5EF4-FFF2-40B4-BE49-F238E27FC236}">
                  <a16:creationId xmlns:a16="http://schemas.microsoft.com/office/drawing/2014/main" id="{6ABAEC7A-5C11-0E4A-B47F-3392BAF7167B}"/>
                </a:ext>
              </a:extLst>
            </p:cNvPr>
            <p:cNvSpPr/>
            <p:nvPr/>
          </p:nvSpPr>
          <p:spPr>
            <a:xfrm>
              <a:off x="9084678" y="2756406"/>
              <a:ext cx="1371600" cy="559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L5</a:t>
              </a:r>
            </a:p>
          </p:txBody>
        </p:sp>
      </p:grpSp>
      <p:sp>
        <p:nvSpPr>
          <p:cNvPr id="120" name="TextBox 119"/>
          <p:cNvSpPr txBox="1"/>
          <p:nvPr/>
        </p:nvSpPr>
        <p:spPr>
          <a:xfrm>
            <a:off x="8889115" y="6535848"/>
            <a:ext cx="226219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Ebrima"/>
                <a:ea typeface="+mn-ea"/>
                <a:cs typeface="+mn-cs"/>
              </a:rPr>
              <a:t>Intelligent digital systems</a:t>
            </a:r>
          </a:p>
        </p:txBody>
      </p:sp>
      <p:sp>
        <p:nvSpPr>
          <p:cNvPr id="119" name="TextBox 118"/>
          <p:cNvSpPr txBox="1"/>
          <p:nvPr/>
        </p:nvSpPr>
        <p:spPr>
          <a:xfrm>
            <a:off x="1751949" y="6442088"/>
            <a:ext cx="280886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Ebrima"/>
                <a:ea typeface="+mn-ea"/>
                <a:cs typeface="+mn-cs"/>
              </a:rPr>
              <a:t>Paper-based and legacy systems</a:t>
            </a:r>
          </a:p>
        </p:txBody>
      </p:sp>
      <p:sp>
        <p:nvSpPr>
          <p:cNvPr id="140" name="TextBox 139"/>
          <p:cNvSpPr txBox="1"/>
          <p:nvPr/>
        </p:nvSpPr>
        <p:spPr>
          <a:xfrm>
            <a:off x="2186739" y="5785118"/>
            <a:ext cx="749397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CDE"/>
                </a:solidFill>
                <a:effectLst/>
                <a:uLnTx/>
                <a:uFillTx/>
                <a:latin typeface="Ebrima"/>
                <a:ea typeface="+mn-ea"/>
                <a:cs typeface="+mn-cs"/>
              </a:rPr>
              <a:t>Progressive Digital Pathway</a:t>
            </a:r>
          </a:p>
        </p:txBody>
      </p:sp>
      <p:sp>
        <p:nvSpPr>
          <p:cNvPr id="34" name="TextBox 33"/>
          <p:cNvSpPr txBox="1"/>
          <p:nvPr/>
        </p:nvSpPr>
        <p:spPr>
          <a:xfrm>
            <a:off x="350434" y="1387401"/>
            <a:ext cx="31283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CDE">
                    <a:lumMod val="60000"/>
                    <a:lumOff val="40000"/>
                  </a:srgbClr>
                </a:solidFill>
                <a:effectLst/>
                <a:uLnTx/>
                <a:uFillTx/>
                <a:latin typeface="Ebrima"/>
                <a:ea typeface="+mn-ea"/>
                <a:cs typeface="+mn-cs"/>
              </a:rPr>
              <a:t>SMART GUIDELINE LAYER</a:t>
            </a:r>
          </a:p>
        </p:txBody>
      </p:sp>
      <p:sp>
        <p:nvSpPr>
          <p:cNvPr id="35" name="Oval 34"/>
          <p:cNvSpPr/>
          <p:nvPr/>
        </p:nvSpPr>
        <p:spPr>
          <a:xfrm>
            <a:off x="1060031" y="4839363"/>
            <a:ext cx="644070" cy="46852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Ebrima"/>
                <a:ea typeface="+mn-ea"/>
                <a:cs typeface="+mn-cs"/>
              </a:rPr>
              <a:t>L1</a:t>
            </a:r>
          </a:p>
        </p:txBody>
      </p:sp>
      <p:sp>
        <p:nvSpPr>
          <p:cNvPr id="36" name="Oval 35"/>
          <p:cNvSpPr/>
          <p:nvPr/>
        </p:nvSpPr>
        <p:spPr>
          <a:xfrm>
            <a:off x="1050752" y="4145952"/>
            <a:ext cx="644070" cy="4685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Ebrima"/>
                <a:ea typeface="+mn-ea"/>
                <a:cs typeface="+mn-cs"/>
              </a:rPr>
              <a:t>L2</a:t>
            </a:r>
          </a:p>
        </p:txBody>
      </p:sp>
      <p:sp>
        <p:nvSpPr>
          <p:cNvPr id="37" name="Oval 36"/>
          <p:cNvSpPr/>
          <p:nvPr/>
        </p:nvSpPr>
        <p:spPr>
          <a:xfrm>
            <a:off x="1050624" y="3384124"/>
            <a:ext cx="644070" cy="46852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brima"/>
                <a:ea typeface="+mn-ea"/>
                <a:cs typeface="+mn-cs"/>
              </a:rPr>
              <a:t>L3</a:t>
            </a:r>
          </a:p>
        </p:txBody>
      </p:sp>
      <p:sp>
        <p:nvSpPr>
          <p:cNvPr id="38" name="Oval 37"/>
          <p:cNvSpPr/>
          <p:nvPr/>
        </p:nvSpPr>
        <p:spPr>
          <a:xfrm>
            <a:off x="1051783" y="2682256"/>
            <a:ext cx="644070" cy="468524"/>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brima"/>
                <a:ea typeface="+mn-ea"/>
                <a:cs typeface="+mn-cs"/>
              </a:rPr>
              <a:t>L4</a:t>
            </a:r>
          </a:p>
        </p:txBody>
      </p:sp>
      <p:sp>
        <p:nvSpPr>
          <p:cNvPr id="39" name="Oval 38"/>
          <p:cNvSpPr/>
          <p:nvPr/>
        </p:nvSpPr>
        <p:spPr>
          <a:xfrm>
            <a:off x="1037343" y="1875458"/>
            <a:ext cx="644070" cy="468524"/>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Ebrima"/>
                <a:ea typeface="+mn-ea"/>
                <a:cs typeface="+mn-cs"/>
              </a:rPr>
              <a:t>L5</a:t>
            </a:r>
          </a:p>
        </p:txBody>
      </p:sp>
      <p:sp>
        <p:nvSpPr>
          <p:cNvPr id="40" name="Title 16"/>
          <p:cNvSpPr txBox="1">
            <a:spLocks/>
          </p:cNvSpPr>
          <p:nvPr/>
        </p:nvSpPr>
        <p:spPr bwMode="invGray">
          <a:xfrm>
            <a:off x="350434" y="578859"/>
            <a:ext cx="10244463" cy="720000"/>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9CDE"/>
                </a:solidFill>
                <a:effectLst/>
                <a:uLnTx/>
                <a:uFillTx/>
                <a:latin typeface="Ebrima"/>
                <a:ea typeface="+mj-ea"/>
                <a:cs typeface="+mj-cs"/>
              </a:rPr>
              <a:t>SMART Guidelines provide a pathway to advance the adoption of best clinical and data practices, even if a country is not yet fully digital</a:t>
            </a:r>
          </a:p>
        </p:txBody>
      </p:sp>
      <p:pic>
        <p:nvPicPr>
          <p:cNvPr id="3" name="Picture 2">
            <a:extLst>
              <a:ext uri="{FF2B5EF4-FFF2-40B4-BE49-F238E27FC236}">
                <a16:creationId xmlns:a16="http://schemas.microsoft.com/office/drawing/2014/main" id="{D0E0C773-E54F-6C42-87D7-6B16E81DC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079" y="5771593"/>
            <a:ext cx="1150968" cy="669000"/>
          </a:xfrm>
          <a:prstGeom prst="rect">
            <a:avLst/>
          </a:prstGeom>
        </p:spPr>
      </p:pic>
      <p:pic>
        <p:nvPicPr>
          <p:cNvPr id="5" name="Picture 4">
            <a:extLst>
              <a:ext uri="{FF2B5EF4-FFF2-40B4-BE49-F238E27FC236}">
                <a16:creationId xmlns:a16="http://schemas.microsoft.com/office/drawing/2014/main" id="{FFA10C75-C567-DC44-9E0F-1A80EFEFE8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562" y="5722480"/>
            <a:ext cx="1146683" cy="868971"/>
          </a:xfrm>
          <a:prstGeom prst="rect">
            <a:avLst/>
          </a:prstGeom>
        </p:spPr>
      </p:pic>
      <p:cxnSp>
        <p:nvCxnSpPr>
          <p:cNvPr id="4" name="Straight Arrow Connector 3">
            <a:extLst>
              <a:ext uri="{FF2B5EF4-FFF2-40B4-BE49-F238E27FC236}">
                <a16:creationId xmlns:a16="http://schemas.microsoft.com/office/drawing/2014/main" id="{2AE3BADF-35E2-451F-BFFB-0A37E2B4AF1E}"/>
              </a:ext>
            </a:extLst>
          </p:cNvPr>
          <p:cNvCxnSpPr>
            <a:cxnSpLocks/>
          </p:cNvCxnSpPr>
          <p:nvPr/>
        </p:nvCxnSpPr>
        <p:spPr>
          <a:xfrm flipV="1">
            <a:off x="2151327" y="1816651"/>
            <a:ext cx="0" cy="4025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Circular Arrow 53">
            <a:extLst>
              <a:ext uri="{FF2B5EF4-FFF2-40B4-BE49-F238E27FC236}">
                <a16:creationId xmlns:a16="http://schemas.microsoft.com/office/drawing/2014/main" id="{EBB57C7F-ED71-EB40-ACAB-68726FB4BBBF}"/>
              </a:ext>
            </a:extLst>
          </p:cNvPr>
          <p:cNvSpPr/>
          <p:nvPr/>
        </p:nvSpPr>
        <p:spPr>
          <a:xfrm rot="9677426" flipH="1">
            <a:off x="1663613" y="-155368"/>
            <a:ext cx="8870007" cy="5746076"/>
          </a:xfrm>
          <a:prstGeom prst="circularArrow">
            <a:avLst>
              <a:gd name="adj1" fmla="val 7853"/>
              <a:gd name="adj2" fmla="val 352719"/>
              <a:gd name="adj3" fmla="val 20225394"/>
              <a:gd name="adj4" fmla="val 13728037"/>
              <a:gd name="adj5" fmla="val 10640"/>
            </a:avLst>
          </a:prstGeom>
          <a:solidFill>
            <a:schemeClr val="tx2"/>
          </a:solidFill>
        </p:spPr>
        <p:txBody>
          <a:bodyPr vert="horz" wrap="square" lIns="98886" tIns="49443" rIns="98886" bIns="49443" numCol="1" rtlCol="0" anchor="t" anchorCtr="0" compatLnSpc="1">
            <a:prstTxWarp prst="textNoShape">
              <a:avLst/>
            </a:prstTxWarp>
          </a:bodyPr>
          <a:lstStyle/>
          <a:p>
            <a:pPr marL="0" marR="0" lvl="0" indent="0" algn="l" defTabSz="887554" rtl="0" eaLnBrk="1" fontAlgn="base" latinLnBrk="0" hangingPunct="1">
              <a:lnSpc>
                <a:spcPct val="90000"/>
              </a:lnSpc>
              <a:spcBef>
                <a:spcPct val="25000"/>
              </a:spcBef>
              <a:spcAft>
                <a:spcPct val="25000"/>
              </a:spcAft>
              <a:buClr>
                <a:srgbClr val="69CDE7"/>
              </a:buClr>
              <a:buSzTx/>
              <a:buFontTx/>
              <a:buNone/>
              <a:tabLst/>
              <a:defRPr/>
            </a:pPr>
            <a:endParaRPr kumimoji="0" lang="en-US" sz="1359" b="1" i="0" u="none" strike="noStrike" kern="1200" cap="none" spc="0" normalizeH="0" baseline="0" noProof="0" dirty="0">
              <a:ln>
                <a:noFill/>
              </a:ln>
              <a:solidFill>
                <a:srgbClr val="69CDE7"/>
              </a:solidFill>
              <a:effectLst/>
              <a:uLnTx/>
              <a:uFillTx/>
              <a:latin typeface="Ebrima"/>
              <a:ea typeface="ＭＳ Ｐゴシック" pitchFamily="124" charset="-128"/>
              <a:cs typeface="+mn-cs"/>
            </a:endParaRPr>
          </a:p>
        </p:txBody>
      </p:sp>
    </p:spTree>
    <p:extLst>
      <p:ext uri="{BB962C8B-B14F-4D97-AF65-F5344CB8AC3E}">
        <p14:creationId xmlns:p14="http://schemas.microsoft.com/office/powerpoint/2010/main" val="3083718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4730" y="927967"/>
            <a:ext cx="10141998" cy="720000"/>
          </a:xfrm>
        </p:spPr>
        <p:txBody>
          <a:bodyPr/>
          <a:lstStyle/>
          <a:p>
            <a:r>
              <a:rPr lang="en-US" dirty="0"/>
              <a:t>When applied in the context of country health systems, the components within each layer can contribute to improved health services</a:t>
            </a:r>
            <a:endParaRPr lang="en-US" dirty="0">
              <a:solidFill>
                <a:schemeClr val="accent2"/>
              </a:solidFill>
            </a:endParaRPr>
          </a:p>
        </p:txBody>
      </p:sp>
      <p:sp>
        <p:nvSpPr>
          <p:cNvPr id="9" name="Rectangle 8"/>
          <p:cNvSpPr/>
          <p:nvPr/>
        </p:nvSpPr>
        <p:spPr>
          <a:xfrm>
            <a:off x="2795458" y="2026365"/>
            <a:ext cx="1835493" cy="54924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L2</a:t>
            </a:r>
          </a:p>
        </p:txBody>
      </p:sp>
      <p:sp>
        <p:nvSpPr>
          <p:cNvPr id="197" name="Rectangle 196"/>
          <p:cNvSpPr/>
          <p:nvPr/>
        </p:nvSpPr>
        <p:spPr>
          <a:xfrm>
            <a:off x="2918730" y="2626403"/>
            <a:ext cx="1614549" cy="1134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p:cNvSpPr/>
          <p:nvPr/>
        </p:nvSpPr>
        <p:spPr>
          <a:xfrm>
            <a:off x="9764125" y="2039575"/>
            <a:ext cx="1874520" cy="559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L5</a:t>
            </a:r>
          </a:p>
        </p:txBody>
      </p:sp>
      <p:sp>
        <p:nvSpPr>
          <p:cNvPr id="11" name="Rectangle 10"/>
          <p:cNvSpPr/>
          <p:nvPr/>
        </p:nvSpPr>
        <p:spPr>
          <a:xfrm>
            <a:off x="7498393" y="2026551"/>
            <a:ext cx="1874520" cy="5723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brima"/>
                <a:ea typeface="+mn-ea"/>
                <a:cs typeface="+mn-cs"/>
              </a:rPr>
              <a:t>L4 </a:t>
            </a:r>
          </a:p>
        </p:txBody>
      </p:sp>
      <p:sp>
        <p:nvSpPr>
          <p:cNvPr id="10" name="Rectangle 9"/>
          <p:cNvSpPr/>
          <p:nvPr/>
        </p:nvSpPr>
        <p:spPr>
          <a:xfrm>
            <a:off x="5170495" y="2026551"/>
            <a:ext cx="1874520" cy="5492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Ebrima"/>
                <a:ea typeface="+mn-ea"/>
                <a:cs typeface="+mn-cs"/>
              </a:rPr>
              <a:t>L3</a:t>
            </a:r>
          </a:p>
        </p:txBody>
      </p:sp>
      <p:sp>
        <p:nvSpPr>
          <p:cNvPr id="13" name="TextBox 12"/>
          <p:cNvSpPr txBox="1"/>
          <p:nvPr/>
        </p:nvSpPr>
        <p:spPr>
          <a:xfrm>
            <a:off x="473217" y="5486404"/>
            <a:ext cx="21379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Narrative Guidelines </a:t>
            </a:r>
          </a:p>
        </p:txBody>
      </p:sp>
      <p:sp>
        <p:nvSpPr>
          <p:cNvPr id="14" name="TextBox 13"/>
          <p:cNvSpPr txBox="1"/>
          <p:nvPr/>
        </p:nvSpPr>
        <p:spPr>
          <a:xfrm>
            <a:off x="2596299" y="5523201"/>
            <a:ext cx="2225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Digital Adaptation Kits</a:t>
            </a:r>
          </a:p>
        </p:txBody>
      </p:sp>
      <p:sp>
        <p:nvSpPr>
          <p:cNvPr id="16" name="TextBox 15"/>
          <p:cNvSpPr txBox="1"/>
          <p:nvPr/>
        </p:nvSpPr>
        <p:spPr>
          <a:xfrm>
            <a:off x="5015160" y="5523201"/>
            <a:ext cx="222591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Machine-r</a:t>
            </a:r>
            <a:r>
              <a:rPr kumimoji="0" lang="en-US" sz="1800" b="1" i="0" u="none" strike="noStrike" kern="1200" cap="none" spc="0" normalizeH="0" baseline="0" noProof="0" dirty="0" err="1">
                <a:ln>
                  <a:noFill/>
                </a:ln>
                <a:solidFill>
                  <a:prstClr val="black"/>
                </a:solidFill>
                <a:effectLst/>
                <a:uLnTx/>
                <a:uFillTx/>
                <a:latin typeface="Ebrima"/>
                <a:ea typeface="+mn-ea"/>
                <a:cs typeface="+mn-cs"/>
              </a:rPr>
              <a:t>eadable</a:t>
            </a:r>
            <a:r>
              <a:rPr kumimoji="0" lang="en-US" sz="1800" b="1" i="0" u="none" strike="noStrike" kern="1200" cap="none" spc="0" normalizeH="0" baseline="0" noProof="0" dirty="0">
                <a:ln>
                  <a:noFill/>
                </a:ln>
                <a:solidFill>
                  <a:prstClr val="black"/>
                </a:solidFill>
                <a:effectLst/>
                <a:uLnTx/>
                <a:uFillTx/>
                <a:latin typeface="Ebrima"/>
                <a:ea typeface="+mn-ea"/>
                <a:cs typeface="+mn-cs"/>
              </a:rPr>
              <a:t> Recommendations</a:t>
            </a:r>
          </a:p>
        </p:txBody>
      </p:sp>
      <p:sp>
        <p:nvSpPr>
          <p:cNvPr id="17" name="TextBox 16"/>
          <p:cNvSpPr txBox="1"/>
          <p:nvPr/>
        </p:nvSpPr>
        <p:spPr>
          <a:xfrm>
            <a:off x="7391376" y="5523201"/>
            <a:ext cx="208855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Reference Software</a:t>
            </a:r>
          </a:p>
        </p:txBody>
      </p:sp>
      <p:sp>
        <p:nvSpPr>
          <p:cNvPr id="18" name="TextBox 17"/>
          <p:cNvSpPr txBox="1"/>
          <p:nvPr/>
        </p:nvSpPr>
        <p:spPr>
          <a:xfrm>
            <a:off x="9630230" y="5508444"/>
            <a:ext cx="20885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Precision Health Models</a:t>
            </a:r>
          </a:p>
        </p:txBody>
      </p:sp>
      <p:sp>
        <p:nvSpPr>
          <p:cNvPr id="19" name="Rectangle 18"/>
          <p:cNvSpPr/>
          <p:nvPr/>
        </p:nvSpPr>
        <p:spPr>
          <a:xfrm>
            <a:off x="2795458" y="2537530"/>
            <a:ext cx="1827598" cy="190195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4" name="Rectangle 373"/>
          <p:cNvSpPr/>
          <p:nvPr/>
        </p:nvSpPr>
        <p:spPr>
          <a:xfrm>
            <a:off x="5171896" y="2562275"/>
            <a:ext cx="1863594" cy="1901952"/>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6" name="Rectangle 375"/>
          <p:cNvSpPr/>
          <p:nvPr/>
        </p:nvSpPr>
        <p:spPr>
          <a:xfrm>
            <a:off x="9787586" y="2562275"/>
            <a:ext cx="1827598" cy="1901952"/>
          </a:xfrm>
          <a:prstGeom prst="rect">
            <a:avLst/>
          </a:prstGeom>
          <a:noFill/>
          <a:ln>
            <a:solidFill>
              <a:schemeClr val="tx1">
                <a:lumMod val="65000"/>
                <a:lumOff val="3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5" name="Rectangle 374"/>
          <p:cNvSpPr/>
          <p:nvPr/>
        </p:nvSpPr>
        <p:spPr>
          <a:xfrm>
            <a:off x="7507917" y="2591838"/>
            <a:ext cx="1851059" cy="1901952"/>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33398418-9807-ED4B-96A7-0713D1AF2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4681" y="2750122"/>
            <a:ext cx="1522502" cy="1153771"/>
          </a:xfrm>
          <a:prstGeom prst="rect">
            <a:avLst/>
          </a:prstGeom>
        </p:spPr>
      </p:pic>
      <p:grpSp>
        <p:nvGrpSpPr>
          <p:cNvPr id="5" name="Group 4"/>
          <p:cNvGrpSpPr>
            <a:grpSpLocks noChangeAspect="1"/>
          </p:cNvGrpSpPr>
          <p:nvPr/>
        </p:nvGrpSpPr>
        <p:grpSpPr>
          <a:xfrm>
            <a:off x="5352376" y="2671829"/>
            <a:ext cx="1479230" cy="1219984"/>
            <a:chOff x="7456900" y="1746591"/>
            <a:chExt cx="3290814" cy="2714073"/>
          </a:xfrm>
          <a:solidFill>
            <a:schemeClr val="bg1"/>
          </a:solidFill>
        </p:grpSpPr>
        <p:pic>
          <p:nvPicPr>
            <p:cNvPr id="42" name="Picture 41">
              <a:extLst>
                <a:ext uri="{FF2B5EF4-FFF2-40B4-BE49-F238E27FC236}">
                  <a16:creationId xmlns:a16="http://schemas.microsoft.com/office/drawing/2014/main" id="{187953B4-8C40-964D-9BA3-4DB170124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6900" y="1746591"/>
              <a:ext cx="3290814" cy="2714073"/>
            </a:xfrm>
            <a:prstGeom prst="rect">
              <a:avLst/>
            </a:prstGeom>
            <a:grpFill/>
          </p:spPr>
        </p:pic>
        <p:pic>
          <p:nvPicPr>
            <p:cNvPr id="43" name="Picture 42" descr="A screenshot of a social media post&#10;&#10;Description automatically generated">
              <a:extLst>
                <a:ext uri="{FF2B5EF4-FFF2-40B4-BE49-F238E27FC236}">
                  <a16:creationId xmlns:a16="http://schemas.microsoft.com/office/drawing/2014/main" id="{DDCC4207-85C8-A145-8965-6BE2276DE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51776" r="42781" b="20689"/>
            <a:stretch/>
          </p:blipFill>
          <p:spPr>
            <a:xfrm>
              <a:off x="7615354" y="1876330"/>
              <a:ext cx="2973906" cy="1886721"/>
            </a:xfrm>
            <a:prstGeom prst="roundRect">
              <a:avLst>
                <a:gd name="adj" fmla="val 7052"/>
              </a:avLst>
            </a:prstGeom>
            <a:grpFill/>
          </p:spPr>
        </p:pic>
        <p:pic>
          <p:nvPicPr>
            <p:cNvPr id="44" name="Picture 43">
              <a:extLst>
                <a:ext uri="{FF2B5EF4-FFF2-40B4-BE49-F238E27FC236}">
                  <a16:creationId xmlns:a16="http://schemas.microsoft.com/office/drawing/2014/main" id="{3D7828F6-E248-F244-A307-F5EBDA410A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85048" y="1961556"/>
              <a:ext cx="842587" cy="544172"/>
            </a:xfrm>
            <a:prstGeom prst="rect">
              <a:avLst/>
            </a:prstGeom>
            <a:grpFill/>
          </p:spPr>
        </p:pic>
      </p:grpSp>
      <p:pic>
        <p:nvPicPr>
          <p:cNvPr id="45" name="Picture 44" descr="A screenshot of a cell phone&#10;&#10;Description automatically generated">
            <a:extLst>
              <a:ext uri="{FF2B5EF4-FFF2-40B4-BE49-F238E27FC236}">
                <a16:creationId xmlns:a16="http://schemas.microsoft.com/office/drawing/2014/main" id="{984F88BB-973D-CA49-BE7D-A3085D9BD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6069" y="2662309"/>
            <a:ext cx="1666423" cy="1166496"/>
          </a:xfrm>
          <a:prstGeom prst="rect">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6" name="TextBox 45">
            <a:extLst>
              <a:ext uri="{FF2B5EF4-FFF2-40B4-BE49-F238E27FC236}">
                <a16:creationId xmlns:a16="http://schemas.microsoft.com/office/drawing/2014/main" id="{6BA5CCC6-6D88-AC40-9899-E943AA417082}"/>
              </a:ext>
            </a:extLst>
          </p:cNvPr>
          <p:cNvSpPr txBox="1"/>
          <p:nvPr/>
        </p:nvSpPr>
        <p:spPr>
          <a:xfrm>
            <a:off x="2810254" y="3842475"/>
            <a:ext cx="1811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ANC Digital Adaptation Kit</a:t>
            </a:r>
          </a:p>
        </p:txBody>
      </p:sp>
      <p:sp>
        <p:nvSpPr>
          <p:cNvPr id="47" name="TextBox 46">
            <a:extLst>
              <a:ext uri="{FF2B5EF4-FFF2-40B4-BE49-F238E27FC236}">
                <a16:creationId xmlns:a16="http://schemas.microsoft.com/office/drawing/2014/main" id="{05522AC6-492E-D04F-BB5F-EF65EDA95C75}"/>
              </a:ext>
            </a:extLst>
          </p:cNvPr>
          <p:cNvSpPr txBox="1"/>
          <p:nvPr/>
        </p:nvSpPr>
        <p:spPr>
          <a:xfrm>
            <a:off x="5233731" y="3859371"/>
            <a:ext cx="181128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FHIR standards built into WHO digital ANC module</a:t>
            </a:r>
          </a:p>
        </p:txBody>
      </p:sp>
      <p:sp>
        <p:nvSpPr>
          <p:cNvPr id="48" name="TextBox 47">
            <a:extLst>
              <a:ext uri="{FF2B5EF4-FFF2-40B4-BE49-F238E27FC236}">
                <a16:creationId xmlns:a16="http://schemas.microsoft.com/office/drawing/2014/main" id="{ED5889A4-E49C-8F44-B65B-3647FCBFB28B}"/>
              </a:ext>
            </a:extLst>
          </p:cNvPr>
          <p:cNvSpPr txBox="1"/>
          <p:nvPr/>
        </p:nvSpPr>
        <p:spPr>
          <a:xfrm>
            <a:off x="7530706" y="3878581"/>
            <a:ext cx="181128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WHO digital ANC module: generic version 1.0</a:t>
            </a:r>
          </a:p>
        </p:txBody>
      </p:sp>
      <p:sp>
        <p:nvSpPr>
          <p:cNvPr id="49" name="TextBox 48">
            <a:extLst>
              <a:ext uri="{FF2B5EF4-FFF2-40B4-BE49-F238E27FC236}">
                <a16:creationId xmlns:a16="http://schemas.microsoft.com/office/drawing/2014/main" id="{504AA2E0-FD7D-4B4A-AE3B-DB0094400A8E}"/>
              </a:ext>
            </a:extLst>
          </p:cNvPr>
          <p:cNvSpPr txBox="1"/>
          <p:nvPr/>
        </p:nvSpPr>
        <p:spPr>
          <a:xfrm>
            <a:off x="9787586" y="3955459"/>
            <a:ext cx="18112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Ebrima"/>
                <a:ea typeface="+mn-ea"/>
                <a:cs typeface="+mn-cs"/>
              </a:rPr>
              <a:t>In progress</a:t>
            </a:r>
          </a:p>
        </p:txBody>
      </p:sp>
      <p:pic>
        <p:nvPicPr>
          <p:cNvPr id="50" name="Picture 49" descr="ANCappscreenshot1.png - Windows Photo Viewer">
            <a:extLst>
              <a:ext uri="{FF2B5EF4-FFF2-40B4-BE49-F238E27FC236}">
                <a16:creationId xmlns:a16="http://schemas.microsoft.com/office/drawing/2014/main" id="{043F8F5E-3719-2248-8213-584B664CA4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366" t="23266" r="42382" b="23551"/>
          <a:stretch/>
        </p:blipFill>
        <p:spPr>
          <a:xfrm>
            <a:off x="8142907" y="2711655"/>
            <a:ext cx="585492" cy="111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a:extLst>
              <a:ext uri="{FF2B5EF4-FFF2-40B4-BE49-F238E27FC236}">
                <a16:creationId xmlns:a16="http://schemas.microsoft.com/office/drawing/2014/main" id="{B3943499-3A9C-534A-AFE8-78CFEA2C83CA}"/>
              </a:ext>
            </a:extLst>
          </p:cNvPr>
          <p:cNvGrpSpPr/>
          <p:nvPr/>
        </p:nvGrpSpPr>
        <p:grpSpPr>
          <a:xfrm>
            <a:off x="543120" y="4717416"/>
            <a:ext cx="11054273" cy="430443"/>
            <a:chOff x="543120" y="4593430"/>
            <a:chExt cx="11054273" cy="830973"/>
          </a:xfrm>
        </p:grpSpPr>
        <p:sp>
          <p:nvSpPr>
            <p:cNvPr id="20" name="Triangle 19">
              <a:extLst>
                <a:ext uri="{FF2B5EF4-FFF2-40B4-BE49-F238E27FC236}">
                  <a16:creationId xmlns:a16="http://schemas.microsoft.com/office/drawing/2014/main" id="{20C71707-35BF-2441-83A4-CC1608E6D41A}"/>
                </a:ext>
              </a:extLst>
            </p:cNvPr>
            <p:cNvSpPr/>
            <p:nvPr/>
          </p:nvSpPr>
          <p:spPr>
            <a:xfrm rot="10800000">
              <a:off x="543120" y="4593430"/>
              <a:ext cx="1803771" cy="83097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Triangle 57">
              <a:extLst>
                <a:ext uri="{FF2B5EF4-FFF2-40B4-BE49-F238E27FC236}">
                  <a16:creationId xmlns:a16="http://schemas.microsoft.com/office/drawing/2014/main" id="{AB742E96-E70F-0A49-BDA3-C033E7D474B0}"/>
                </a:ext>
              </a:extLst>
            </p:cNvPr>
            <p:cNvSpPr/>
            <p:nvPr/>
          </p:nvSpPr>
          <p:spPr>
            <a:xfrm rot="10800000">
              <a:off x="2817767" y="4593430"/>
              <a:ext cx="1803771" cy="83097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Triangle 58">
              <a:extLst>
                <a:ext uri="{FF2B5EF4-FFF2-40B4-BE49-F238E27FC236}">
                  <a16:creationId xmlns:a16="http://schemas.microsoft.com/office/drawing/2014/main" id="{2B84C997-7EDD-3945-B789-B642A728B8D3}"/>
                </a:ext>
              </a:extLst>
            </p:cNvPr>
            <p:cNvSpPr/>
            <p:nvPr/>
          </p:nvSpPr>
          <p:spPr>
            <a:xfrm rot="10800000">
              <a:off x="5170495" y="4593430"/>
              <a:ext cx="1803771" cy="83097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Triangle 59">
              <a:extLst>
                <a:ext uri="{FF2B5EF4-FFF2-40B4-BE49-F238E27FC236}">
                  <a16:creationId xmlns:a16="http://schemas.microsoft.com/office/drawing/2014/main" id="{0C30B655-454A-0440-A8AD-4A603456EE03}"/>
                </a:ext>
              </a:extLst>
            </p:cNvPr>
            <p:cNvSpPr/>
            <p:nvPr/>
          </p:nvSpPr>
          <p:spPr>
            <a:xfrm rot="10800000">
              <a:off x="7538219" y="4593430"/>
              <a:ext cx="1803771" cy="83097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Triangle 60">
              <a:extLst>
                <a:ext uri="{FF2B5EF4-FFF2-40B4-BE49-F238E27FC236}">
                  <a16:creationId xmlns:a16="http://schemas.microsoft.com/office/drawing/2014/main" id="{A7C1911F-ACA4-E448-BB40-3EA0F842C995}"/>
                </a:ext>
              </a:extLst>
            </p:cNvPr>
            <p:cNvSpPr/>
            <p:nvPr/>
          </p:nvSpPr>
          <p:spPr>
            <a:xfrm rot="10800000">
              <a:off x="9793622" y="4593430"/>
              <a:ext cx="1803771" cy="83097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1" name="Rectangle 50">
            <a:extLst>
              <a:ext uri="{FF2B5EF4-FFF2-40B4-BE49-F238E27FC236}">
                <a16:creationId xmlns:a16="http://schemas.microsoft.com/office/drawing/2014/main" id="{38329AC9-F9E0-413C-8746-EB553DC682DE}"/>
              </a:ext>
            </a:extLst>
          </p:cNvPr>
          <p:cNvSpPr/>
          <p:nvPr/>
        </p:nvSpPr>
        <p:spPr>
          <a:xfrm>
            <a:off x="454879" y="2532461"/>
            <a:ext cx="1827598" cy="190176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0934383-93AB-4C07-AEB6-D35FE50397A7}"/>
              </a:ext>
            </a:extLst>
          </p:cNvPr>
          <p:cNvSpPr/>
          <p:nvPr/>
        </p:nvSpPr>
        <p:spPr>
          <a:xfrm>
            <a:off x="454879" y="2021297"/>
            <a:ext cx="1842540" cy="5357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sp>
        <p:nvSpPr>
          <p:cNvPr id="53" name="TextBox 52">
            <a:extLst>
              <a:ext uri="{FF2B5EF4-FFF2-40B4-BE49-F238E27FC236}">
                <a16:creationId xmlns:a16="http://schemas.microsoft.com/office/drawing/2014/main" id="{7E3EA9C9-71B4-42AB-BA56-119BF47DF6E7}"/>
              </a:ext>
            </a:extLst>
          </p:cNvPr>
          <p:cNvSpPr txBox="1"/>
          <p:nvPr/>
        </p:nvSpPr>
        <p:spPr>
          <a:xfrm>
            <a:off x="454879" y="3852693"/>
            <a:ext cx="181128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Ebrima"/>
                <a:ea typeface="+mn-ea"/>
                <a:cs typeface="+mn-cs"/>
              </a:rPr>
              <a:t>WHO ANC Recommendations</a:t>
            </a:r>
          </a:p>
        </p:txBody>
      </p:sp>
      <p:pic>
        <p:nvPicPr>
          <p:cNvPr id="54" name="Picture 2">
            <a:extLst>
              <a:ext uri="{FF2B5EF4-FFF2-40B4-BE49-F238E27FC236}">
                <a16:creationId xmlns:a16="http://schemas.microsoft.com/office/drawing/2014/main" id="{15B257E6-57D4-4AB7-B85A-C79F4F7695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396" y="2595926"/>
            <a:ext cx="967819" cy="133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D512081-4B77-400F-A67B-51A24E05271F}"/>
              </a:ext>
            </a:extLst>
          </p:cNvPr>
          <p:cNvSpPr txBox="1"/>
          <p:nvPr/>
        </p:nvSpPr>
        <p:spPr>
          <a:xfrm>
            <a:off x="2346434" y="6484883"/>
            <a:ext cx="79983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Ebrima"/>
                <a:ea typeface="Ebrima"/>
                <a:cs typeface="Arial"/>
              </a:rPr>
              <a:t>WHO ANC SMART guidelines</a:t>
            </a:r>
            <a:r>
              <a:rPr lang="en-US" dirty="0">
                <a:latin typeface="Ebrima"/>
                <a:ea typeface="Ebrima"/>
                <a:cs typeface="Arial"/>
              </a:rPr>
              <a:t> – </a:t>
            </a:r>
            <a:r>
              <a:rPr lang="en-US" dirty="0">
                <a:latin typeface="Ebrima"/>
                <a:ea typeface="+mn-lt"/>
                <a:cs typeface="+mn-lt"/>
                <a:hlinkClick r:id="rId10"/>
              </a:rPr>
              <a:t>https://www.srhr.org/antenatalcare/#Tools</a:t>
            </a:r>
            <a:r>
              <a:rPr lang="en-US" dirty="0">
                <a:latin typeface="Ebrima"/>
                <a:ea typeface="Ebrima"/>
                <a:cs typeface="Arial"/>
              </a:rPr>
              <a:t>  </a:t>
            </a:r>
            <a:endParaRPr lang="en-US" dirty="0"/>
          </a:p>
        </p:txBody>
      </p:sp>
    </p:spTree>
    <p:extLst>
      <p:ext uri="{BB962C8B-B14F-4D97-AF65-F5344CB8AC3E}">
        <p14:creationId xmlns:p14="http://schemas.microsoft.com/office/powerpoint/2010/main" val="29232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706D1-2E2D-4A52-8015-084E85EA22D9}"/>
              </a:ext>
            </a:extLst>
          </p:cNvPr>
          <p:cNvSpPr>
            <a:spLocks noGrp="1"/>
          </p:cNvSpPr>
          <p:nvPr>
            <p:ph type="title"/>
          </p:nvPr>
        </p:nvSpPr>
        <p:spPr>
          <a:xfrm>
            <a:off x="479999" y="-214436"/>
            <a:ext cx="10000431" cy="720000"/>
          </a:xfrm>
        </p:spPr>
        <p:txBody>
          <a:bodyPr/>
          <a:lstStyle/>
          <a:p>
            <a:r>
              <a:rPr lang="en-US" dirty="0"/>
              <a:t>SMART Guidelines in practice for antenatal care (ANC)</a:t>
            </a:r>
          </a:p>
        </p:txBody>
      </p:sp>
      <p:sp>
        <p:nvSpPr>
          <p:cNvPr id="50" name="Speech Bubble: Rectangle 15">
            <a:extLst>
              <a:ext uri="{FF2B5EF4-FFF2-40B4-BE49-F238E27FC236}">
                <a16:creationId xmlns:a16="http://schemas.microsoft.com/office/drawing/2014/main" id="{67CA3ECE-2371-F049-A14A-7C79ED3F3932}"/>
              </a:ext>
            </a:extLst>
          </p:cNvPr>
          <p:cNvSpPr/>
          <p:nvPr/>
        </p:nvSpPr>
        <p:spPr>
          <a:xfrm>
            <a:off x="259097" y="3213976"/>
            <a:ext cx="11827730" cy="3131959"/>
          </a:xfrm>
          <a:prstGeom prst="wedgeRectCallout">
            <a:avLst>
              <a:gd name="adj1" fmla="val -37621"/>
              <a:gd name="adj2" fmla="val -106697"/>
            </a:avLst>
          </a:prstGeom>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L1: Text from guideline</a:t>
            </a:r>
          </a:p>
        </p:txBody>
      </p:sp>
      <p:pic>
        <p:nvPicPr>
          <p:cNvPr id="55" name="Picture 54">
            <a:extLst>
              <a:ext uri="{FF2B5EF4-FFF2-40B4-BE49-F238E27FC236}">
                <a16:creationId xmlns:a16="http://schemas.microsoft.com/office/drawing/2014/main" id="{E0B72560-A19D-A54F-849E-18D58C032FE3}"/>
              </a:ext>
            </a:extLst>
          </p:cNvPr>
          <p:cNvPicPr>
            <a:picLocks noChangeAspect="1"/>
          </p:cNvPicPr>
          <p:nvPr/>
        </p:nvPicPr>
        <p:blipFill rotWithShape="1">
          <a:blip r:embed="rId3"/>
          <a:srcRect l="717" t="20811" r="1548" b="4336"/>
          <a:stretch/>
        </p:blipFill>
        <p:spPr>
          <a:xfrm>
            <a:off x="334513" y="4025676"/>
            <a:ext cx="11598391" cy="1503793"/>
          </a:xfrm>
          <a:prstGeom prst="rect">
            <a:avLst/>
          </a:prstGeom>
        </p:spPr>
      </p:pic>
      <p:sp>
        <p:nvSpPr>
          <p:cNvPr id="57" name="Rounded Rectangle 56">
            <a:extLst>
              <a:ext uri="{FF2B5EF4-FFF2-40B4-BE49-F238E27FC236}">
                <a16:creationId xmlns:a16="http://schemas.microsoft.com/office/drawing/2014/main" id="{06E8C4DB-18FD-C848-87FF-F81815900AC0}"/>
              </a:ext>
            </a:extLst>
          </p:cNvPr>
          <p:cNvSpPr/>
          <p:nvPr/>
        </p:nvSpPr>
        <p:spPr>
          <a:xfrm>
            <a:off x="3424047" y="4709289"/>
            <a:ext cx="5497830" cy="269916"/>
          </a:xfrm>
          <a:prstGeom prst="roundRect">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ounded Rectangle 56">
            <a:extLst>
              <a:ext uri="{FF2B5EF4-FFF2-40B4-BE49-F238E27FC236}">
                <a16:creationId xmlns:a16="http://schemas.microsoft.com/office/drawing/2014/main" id="{0837B93C-C323-4FEB-A10D-F08E1E6854BC}"/>
              </a:ext>
            </a:extLst>
          </p:cNvPr>
          <p:cNvSpPr/>
          <p:nvPr/>
        </p:nvSpPr>
        <p:spPr>
          <a:xfrm>
            <a:off x="2511576" y="4965418"/>
            <a:ext cx="1435391" cy="269916"/>
          </a:xfrm>
          <a:prstGeom prst="roundRect">
            <a:avLst/>
          </a:prstGeom>
          <a:solidFill>
            <a:srgbClr val="FFFF00">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itle 5">
            <a:extLst>
              <a:ext uri="{FF2B5EF4-FFF2-40B4-BE49-F238E27FC236}">
                <a16:creationId xmlns:a16="http://schemas.microsoft.com/office/drawing/2014/main" id="{17D883C6-4C31-454D-AB5B-D0D8F8617DF5}"/>
              </a:ext>
            </a:extLst>
          </p:cNvPr>
          <p:cNvSpPr txBox="1">
            <a:spLocks/>
          </p:cNvSpPr>
          <p:nvPr/>
        </p:nvSpPr>
        <p:spPr bwMode="invGray">
          <a:xfrm>
            <a:off x="479999" y="813481"/>
            <a:ext cx="9256667" cy="33395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183C5C"/>
                </a:solidFill>
                <a:effectLst/>
                <a:uLnTx/>
                <a:uFillTx/>
                <a:latin typeface="Ebrima"/>
                <a:ea typeface="+mj-ea"/>
                <a:cs typeface="+mj-cs"/>
              </a:rPr>
              <a:t>L1: Traditional guidelines enhanced with unique identifiers to track recommendation updates</a:t>
            </a:r>
          </a:p>
        </p:txBody>
      </p:sp>
      <p:grpSp>
        <p:nvGrpSpPr>
          <p:cNvPr id="24" name="Group 23">
            <a:extLst>
              <a:ext uri="{FF2B5EF4-FFF2-40B4-BE49-F238E27FC236}">
                <a16:creationId xmlns:a16="http://schemas.microsoft.com/office/drawing/2014/main" id="{F10E747E-1887-4BA0-9E7B-DA973F8BDB7F}"/>
              </a:ext>
            </a:extLst>
          </p:cNvPr>
          <p:cNvGrpSpPr/>
          <p:nvPr/>
        </p:nvGrpSpPr>
        <p:grpSpPr>
          <a:xfrm>
            <a:off x="334513" y="1206827"/>
            <a:ext cx="1404709" cy="1697843"/>
            <a:chOff x="334513" y="1206827"/>
            <a:chExt cx="1404709" cy="1697843"/>
          </a:xfrm>
        </p:grpSpPr>
        <p:sp>
          <p:nvSpPr>
            <p:cNvPr id="25" name="Rectangle 24">
              <a:extLst>
                <a:ext uri="{FF2B5EF4-FFF2-40B4-BE49-F238E27FC236}">
                  <a16:creationId xmlns:a16="http://schemas.microsoft.com/office/drawing/2014/main" id="{C777727F-BCF7-40C3-B555-05FF3D37B382}"/>
                </a:ext>
              </a:extLst>
            </p:cNvPr>
            <p:cNvSpPr/>
            <p:nvPr/>
          </p:nvSpPr>
          <p:spPr>
            <a:xfrm>
              <a:off x="363153" y="1508665"/>
              <a:ext cx="1297290" cy="139600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40B7DDBC-A2C3-49AD-A815-42E8615E7A82}"/>
                </a:ext>
              </a:extLst>
            </p:cNvPr>
            <p:cNvGrpSpPr/>
            <p:nvPr/>
          </p:nvGrpSpPr>
          <p:grpSpPr>
            <a:xfrm>
              <a:off x="334513" y="1206827"/>
              <a:ext cx="1404709" cy="1550388"/>
              <a:chOff x="334513" y="1206827"/>
              <a:chExt cx="1404709" cy="1550388"/>
            </a:xfrm>
          </p:grpSpPr>
          <p:grpSp>
            <p:nvGrpSpPr>
              <p:cNvPr id="27" name="Group 26">
                <a:extLst>
                  <a:ext uri="{FF2B5EF4-FFF2-40B4-BE49-F238E27FC236}">
                    <a16:creationId xmlns:a16="http://schemas.microsoft.com/office/drawing/2014/main" id="{7B600E13-BA97-47C9-92B8-1BF38EA250CD}"/>
                  </a:ext>
                </a:extLst>
              </p:cNvPr>
              <p:cNvGrpSpPr/>
              <p:nvPr/>
            </p:nvGrpSpPr>
            <p:grpSpPr>
              <a:xfrm>
                <a:off x="334513" y="1206827"/>
                <a:ext cx="1404709" cy="1550388"/>
                <a:chOff x="386484" y="1201072"/>
                <a:chExt cx="1978928" cy="2487097"/>
              </a:xfrm>
            </p:grpSpPr>
            <p:pic>
              <p:nvPicPr>
                <p:cNvPr id="30" name="Picture 29">
                  <a:extLst>
                    <a:ext uri="{FF2B5EF4-FFF2-40B4-BE49-F238E27FC236}">
                      <a16:creationId xmlns:a16="http://schemas.microsoft.com/office/drawing/2014/main" id="{57B7F57F-04C9-46E0-A6DF-F6E52999DBE5}"/>
                    </a:ext>
                  </a:extLst>
                </p:cNvPr>
                <p:cNvPicPr>
                  <a:picLocks noChangeAspect="1"/>
                </p:cNvPicPr>
                <p:nvPr/>
              </p:nvPicPr>
              <p:blipFill>
                <a:blip r:embed="rId4"/>
                <a:stretch>
                  <a:fillRect/>
                </a:stretch>
              </p:blipFill>
              <p:spPr>
                <a:xfrm>
                  <a:off x="1908431" y="1804902"/>
                  <a:ext cx="264449" cy="93573"/>
                </a:xfrm>
                <a:prstGeom prst="rect">
                  <a:avLst/>
                </a:prstGeom>
              </p:spPr>
            </p:pic>
            <p:sp>
              <p:nvSpPr>
                <p:cNvPr id="31" name="TextBox 30">
                  <a:extLst>
                    <a:ext uri="{FF2B5EF4-FFF2-40B4-BE49-F238E27FC236}">
                      <a16:creationId xmlns:a16="http://schemas.microsoft.com/office/drawing/2014/main" id="{8C1E8315-D8F3-489E-B3A8-5199BF809665}"/>
                    </a:ext>
                  </a:extLst>
                </p:cNvPr>
                <p:cNvSpPr txBox="1"/>
                <p:nvPr/>
              </p:nvSpPr>
              <p:spPr>
                <a:xfrm>
                  <a:off x="386484" y="2996950"/>
                  <a:ext cx="1978928" cy="6912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Ebrima"/>
                      <a:ea typeface="+mn-ea"/>
                      <a:cs typeface="+mn-cs"/>
                    </a:rPr>
                    <a:t>WHO ANC recommendations</a:t>
                  </a:r>
                </a:p>
              </p:txBody>
            </p:sp>
            <p:sp>
              <p:nvSpPr>
                <p:cNvPr id="32" name="Rectangle 31">
                  <a:extLst>
                    <a:ext uri="{FF2B5EF4-FFF2-40B4-BE49-F238E27FC236}">
                      <a16:creationId xmlns:a16="http://schemas.microsoft.com/office/drawing/2014/main" id="{7D218CF0-0B95-4A6A-9EBB-F3A6279CA866}"/>
                    </a:ext>
                  </a:extLst>
                </p:cNvPr>
                <p:cNvSpPr/>
                <p:nvPr/>
              </p:nvSpPr>
              <p:spPr>
                <a:xfrm>
                  <a:off x="425309" y="1201072"/>
                  <a:ext cx="1842540" cy="5357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Ebrima"/>
                      <a:ea typeface="+mn-ea"/>
                      <a:cs typeface="+mn-cs"/>
                    </a:rPr>
                    <a:t>L1</a:t>
                  </a:r>
                </a:p>
              </p:txBody>
            </p:sp>
          </p:grpSp>
          <p:pic>
            <p:nvPicPr>
              <p:cNvPr id="28" name="Picture 2">
                <a:extLst>
                  <a:ext uri="{FF2B5EF4-FFF2-40B4-BE49-F238E27FC236}">
                    <a16:creationId xmlns:a16="http://schemas.microsoft.com/office/drawing/2014/main" id="{BE7CD85D-1C5A-4EBE-8044-17584C2B6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82" y="1554123"/>
                <a:ext cx="606376" cy="83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9B4B671B-C81F-430E-882F-1BF529D5D78B}"/>
                  </a:ext>
                </a:extLst>
              </p:cNvPr>
              <p:cNvSpPr/>
              <p:nvPr/>
            </p:nvSpPr>
            <p:spPr>
              <a:xfrm>
                <a:off x="1414842" y="1559833"/>
                <a:ext cx="187715" cy="319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63455937"/>
      </p:ext>
    </p:extLst>
  </p:cSld>
  <p:clrMapOvr>
    <a:masterClrMapping/>
  </p:clrMapOvr>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53529D1FC6824CBA83EEDA5E51662C" ma:contentTypeVersion="6" ma:contentTypeDescription="Create a new document." ma:contentTypeScope="" ma:versionID="e80a3c672e2bb02f81bcdbb5b78667a0">
  <xsd:schema xmlns:xsd="http://www.w3.org/2001/XMLSchema" xmlns:xs="http://www.w3.org/2001/XMLSchema" xmlns:p="http://schemas.microsoft.com/office/2006/metadata/properties" xmlns:ns2="ce1eb032-f7c0-42b6-914e-65a5c98ce8c4" xmlns:ns3="db15119c-9bb3-4b2d-aba7-a20f2bdcd107" targetNamespace="http://schemas.microsoft.com/office/2006/metadata/properties" ma:root="true" ma:fieldsID="5a058f936c472e4e37684952cb513433" ns2:_="" ns3:_="">
    <xsd:import namespace="ce1eb032-f7c0-42b6-914e-65a5c98ce8c4"/>
    <xsd:import namespace="db15119c-9bb3-4b2d-aba7-a20f2bdcd1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1eb032-f7c0-42b6-914e-65a5c98ce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15119c-9bb3-4b2d-aba7-a20f2bdcd10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C1E4E83-AF5E-4B70-8BA3-6E58FE77E048}">
  <ds:schemaRefs>
    <ds:schemaRef ds:uri="http://schemas.microsoft.com/sharepoint/v3/contenttype/forms"/>
  </ds:schemaRefs>
</ds:datastoreItem>
</file>

<file path=customXml/itemProps2.xml><?xml version="1.0" encoding="utf-8"?>
<ds:datastoreItem xmlns:ds="http://schemas.openxmlformats.org/officeDocument/2006/customXml" ds:itemID="{23116973-27ED-411E-895E-D836E6C8B768}">
  <ds:schemaRefs>
    <ds:schemaRef ds:uri="http://schemas.microsoft.com/office/2006/metadata/contentType"/>
    <ds:schemaRef ds:uri="http://schemas.microsoft.com/office/2006/metadata/properties/metaAttributes"/>
    <ds:schemaRef ds:uri="http://www.w3.org/2000/xmlns/"/>
    <ds:schemaRef ds:uri="http://www.w3.org/2001/XMLSchema"/>
    <ds:schemaRef ds:uri="ce1eb032-f7c0-42b6-914e-65a5c98ce8c4"/>
    <ds:schemaRef ds:uri="db15119c-9bb3-4b2d-aba7-a20f2bdcd10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19FE96-E68F-4AAF-8D67-99C1EC2CE22E}">
  <ds:schemaRefs>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db15119c-9bb3-4b2d-aba7-a20f2bdcd107"/>
    <ds:schemaRef ds:uri="ce1eb032-f7c0-42b6-914e-65a5c98ce8c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25114</TotalTime>
  <Words>3779</Words>
  <Application>Microsoft Office PowerPoint</Application>
  <PresentationFormat>Widescreen</PresentationFormat>
  <Paragraphs>292</Paragraphs>
  <Slides>18</Slides>
  <Notes>18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18</vt:i4>
      </vt:variant>
    </vt:vector>
  </HeadingPairs>
  <TitlesOfParts>
    <vt:vector size="30" baseType="lpstr">
      <vt:lpstr>Google Sans</vt:lpstr>
      <vt:lpstr>Roboto</vt:lpstr>
      <vt:lpstr>Arial</vt:lpstr>
      <vt:lpstr>Times New Roman</vt:lpstr>
      <vt:lpstr>Ebrima</vt:lpstr>
      <vt:lpstr>Calibri</vt:lpstr>
      <vt:lpstr>2_Office Theme</vt:lpstr>
      <vt:lpstr>3_Office Theme</vt:lpstr>
      <vt:lpstr>4_Office Theme</vt:lpstr>
      <vt:lpstr>5_Office Theme</vt:lpstr>
      <vt:lpstr>6_Office Theme</vt:lpstr>
      <vt:lpstr>7_Office Theme</vt:lpstr>
      <vt:lpstr>PowerPoint Presentation</vt:lpstr>
      <vt:lpstr>WHO guidelines influence the health of billions around the world </vt:lpstr>
      <vt:lpstr>When applied consistently, the recommendations within guidelines save lives</vt:lpstr>
      <vt:lpstr>However, the potential benefits of guidelines are diluted and delayed… </vt:lpstr>
      <vt:lpstr>PowerPoint Presentation</vt:lpstr>
      <vt:lpstr>Introducing SMART Guidelines…</vt:lpstr>
      <vt:lpstr>PowerPoint Presentation</vt:lpstr>
      <vt:lpstr>When applied in the context of country health systems, the components within each layer can contribute to improved health services</vt:lpstr>
      <vt:lpstr>SMART Guidelines in practice for antenatal care (ANC)</vt:lpstr>
      <vt:lpstr>SMART Guidelines in practice for antenatal care (ANC)</vt:lpstr>
      <vt:lpstr>SMART Guidelines in practice for antenatal care (ANC)</vt:lpstr>
      <vt:lpstr>SMART Guidelines in practice for antenatal care (ANC)</vt:lpstr>
      <vt:lpstr>The SMART Guidelines Layers</vt:lpstr>
      <vt:lpstr>The SMART Guidelines support a paradigm shift:  they systematize and accelerate the consistent application of life-saving interventions globally</vt:lpstr>
      <vt:lpstr>SMART Guidelines transform the way WHO’s evidence base is applied for health service delivery globally. They…</vt:lpstr>
      <vt:lpstr>PowerPoint Presentation</vt:lpstr>
      <vt:lpstr>PowerPoint Presentation</vt:lpstr>
      <vt:lpstr>SMART 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RATANAPRAYUL, Natschja</cp:lastModifiedBy>
  <cp:revision>633</cp:revision>
  <dcterms:created xsi:type="dcterms:W3CDTF">2016-09-26T17:27:22Z</dcterms:created>
  <dcterms:modified xsi:type="dcterms:W3CDTF">2021-05-17T08:06:32Z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0x0101006553529D1FC6824CBA83EEDA5E51662C</vt:lpwstr>
  </property>
</Properties>
</file>