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6" r:id="rId4"/>
  </p:sldMasterIdLst>
  <p:notesMasterIdLst>
    <p:notesMasterId r:id="rId23"/>
  </p:notesMasterIdLst>
  <p:handoutMasterIdLst>
    <p:handoutMasterId r:id="rId24"/>
  </p:handoutMasterIdLst>
  <p:sldIdLst>
    <p:sldId id="257" r:id="rId5"/>
    <p:sldId id="294" r:id="rId6"/>
    <p:sldId id="352" r:id="rId7"/>
    <p:sldId id="366" r:id="rId8"/>
    <p:sldId id="393" r:id="rId9"/>
    <p:sldId id="296" r:id="rId10"/>
    <p:sldId id="394" r:id="rId11"/>
    <p:sldId id="392" r:id="rId12"/>
    <p:sldId id="386" r:id="rId13"/>
    <p:sldId id="380" r:id="rId14"/>
    <p:sldId id="387" r:id="rId15"/>
    <p:sldId id="401" r:id="rId16"/>
    <p:sldId id="402" r:id="rId17"/>
    <p:sldId id="403" r:id="rId18"/>
    <p:sldId id="381" r:id="rId19"/>
    <p:sldId id="382" r:id="rId20"/>
    <p:sldId id="325" r:id="rId21"/>
    <p:sldId id="385" r:id="rId22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MINKEY, Laura Ann" initials="SLA" lastIdx="1" clrIdx="0">
    <p:extLst>
      <p:ext uri="{19B8F6BF-5375-455C-9EA6-DF929625EA0E}">
        <p15:presenceInfo xmlns:p15="http://schemas.microsoft.com/office/powerpoint/2012/main" userId="S::sminkeyl@who.int::d77d5062-d2ea-4547-988f-e973d5aae5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249" autoAdjust="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6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282" y="-90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GSRPVAC\Launch%20and%20comms\Charts%20and%20graphs%20for%20GSRPVAC%20launch%20presentatio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5948304594508654E-2"/>
          <c:y val="5.7828751525127634E-2"/>
          <c:w val="0.85748422589060991"/>
          <c:h val="0.7039207029174684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 11. High reach approaches'!$A$2</c:f>
              <c:strCache>
                <c:ptCount val="1"/>
                <c:pt idx="0">
                  <c:v>Prevention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11. High reach approaches'!$B$1:$F$1</c:f>
              <c:strCache>
                <c:ptCount val="5"/>
                <c:pt idx="0">
                  <c:v>Low (N=20)</c:v>
                </c:pt>
                <c:pt idx="1">
                  <c:v>Lower-middle (N=41)</c:v>
                </c:pt>
                <c:pt idx="2">
                  <c:v>Upper-middle (N=48)</c:v>
                </c:pt>
                <c:pt idx="3">
                  <c:v>High (N=46)</c:v>
                </c:pt>
                <c:pt idx="4">
                  <c:v>World (N=155)</c:v>
                </c:pt>
              </c:strCache>
            </c:strRef>
          </c:cat>
          <c:val>
            <c:numRef>
              <c:f>'Fig 11. High reach approaches'!$B$2:$F$2</c:f>
              <c:numCache>
                <c:formatCode>0</c:formatCode>
                <c:ptCount val="5"/>
                <c:pt idx="0">
                  <c:v>10.81</c:v>
                </c:pt>
                <c:pt idx="1">
                  <c:v>27.93</c:v>
                </c:pt>
                <c:pt idx="2">
                  <c:v>28.83</c:v>
                </c:pt>
                <c:pt idx="3">
                  <c:v>32.43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6D-4B0C-A72D-DCB194A56DEA}"/>
            </c:ext>
          </c:extLst>
        </c:ser>
        <c:ser>
          <c:idx val="1"/>
          <c:order val="1"/>
          <c:tx>
            <c:strRef>
              <c:f>'Fig 11. High reach approaches'!$A$3</c:f>
              <c:strCache>
                <c:ptCount val="1"/>
                <c:pt idx="0">
                  <c:v>Response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5204249336280642E-3"/>
                  <c:y val="5.290101441124785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6D-4B0C-A72D-DCB194A56D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11. High reach approaches'!$B$1:$F$1</c:f>
              <c:strCache>
                <c:ptCount val="5"/>
                <c:pt idx="0">
                  <c:v>Low (N=20)</c:v>
                </c:pt>
                <c:pt idx="1">
                  <c:v>Lower-middle (N=41)</c:v>
                </c:pt>
                <c:pt idx="2">
                  <c:v>Upper-middle (N=48)</c:v>
                </c:pt>
                <c:pt idx="3">
                  <c:v>High (N=46)</c:v>
                </c:pt>
                <c:pt idx="4">
                  <c:v>World (N=155)</c:v>
                </c:pt>
              </c:strCache>
            </c:strRef>
          </c:cat>
          <c:val>
            <c:numRef>
              <c:f>'Fig 11. High reach approaches'!$B$3:$F$3</c:f>
              <c:numCache>
                <c:formatCode>0</c:formatCode>
                <c:ptCount val="5"/>
                <c:pt idx="0">
                  <c:v>4.82</c:v>
                </c:pt>
                <c:pt idx="1">
                  <c:v>22.89</c:v>
                </c:pt>
                <c:pt idx="2">
                  <c:v>31.33</c:v>
                </c:pt>
                <c:pt idx="3">
                  <c:v>40.96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06D-4B0C-A72D-DCB194A56D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42982832"/>
        <c:axId val="642990704"/>
      </c:barChart>
      <c:catAx>
        <c:axId val="6429828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200">
                    <a:solidFill>
                      <a:schemeClr val="tx1"/>
                    </a:solidFill>
                  </a:rPr>
                  <a:t>Country</a:t>
                </a:r>
                <a:r>
                  <a:rPr lang="en-GB" sz="1200" baseline="0">
                    <a:solidFill>
                      <a:schemeClr val="tx1"/>
                    </a:solidFill>
                  </a:rPr>
                  <a:t> income level</a:t>
                </a:r>
                <a:endParaRPr lang="en-GB" sz="120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990704"/>
        <c:crosses val="autoZero"/>
        <c:auto val="1"/>
        <c:lblAlgn val="ctr"/>
        <c:lblOffset val="100"/>
        <c:noMultiLvlLbl val="0"/>
      </c:catAx>
      <c:valAx>
        <c:axId val="64299070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>
                    <a:solidFill>
                      <a:schemeClr val="tx1"/>
                    </a:solidFill>
                  </a:rPr>
                  <a:t>Percent of approaches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42982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6967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183" y="1"/>
            <a:ext cx="2949841" cy="496967"/>
          </a:xfrm>
          <a:prstGeom prst="rect">
            <a:avLst/>
          </a:prstGeom>
        </p:spPr>
        <p:txBody>
          <a:bodyPr vert="horz" lIns="91429" tIns="45715" rIns="91429" bIns="45715" rtlCol="0"/>
          <a:lstStyle>
            <a:lvl1pPr algn="r">
              <a:defRPr sz="1200"/>
            </a:lvl1pPr>
          </a:lstStyle>
          <a:p>
            <a:pPr>
              <a:defRPr/>
            </a:pPr>
            <a:fld id="{906F91FE-7115-44B7-A54A-A7CA5A3E5211}" type="datetimeFigureOut">
              <a:rPr lang="en-GB"/>
              <a:pPr>
                <a:defRPr/>
              </a:pPr>
              <a:t>26/08/2020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774"/>
            <a:ext cx="2949841" cy="49696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183" y="9440774"/>
            <a:ext cx="2949841" cy="496967"/>
          </a:xfrm>
          <a:prstGeom prst="rect">
            <a:avLst/>
          </a:prstGeom>
        </p:spPr>
        <p:txBody>
          <a:bodyPr vert="horz" lIns="91429" tIns="45715" rIns="91429" bIns="45715" rtlCol="0" anchor="b"/>
          <a:lstStyle>
            <a:lvl1pPr algn="r">
              <a:defRPr sz="1200"/>
            </a:lvl1pPr>
          </a:lstStyle>
          <a:p>
            <a:pPr>
              <a:defRPr/>
            </a:pPr>
            <a:fld id="{D1CE0746-E514-4B9F-83BF-AF1D5664173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759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B24644-1ECE-4E52-91F1-C95059F76D3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1580A4-6C9C-438C-ADF0-F3EC73E456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91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1580A4-6C9C-438C-ADF0-F3EC73E456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96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E48613-0A38-4A42-A3E9-4CA9029E018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31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1C7191-C9CA-461A-91B9-34DF7674211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530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B8197-9F96-46A4-9EEA-B017FCD5DF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653DE-62F5-40DE-A1D2-32DF26F8231C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990BA5-A2A6-4CCB-BE35-0146BA78A36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478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51B4EFC-81F1-4650-8F70-29BB4ED227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8313" y="6310313"/>
            <a:ext cx="55514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b="1" i="1"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/>
              <a:t>Global status report on violence prevention 2014</a:t>
            </a:r>
          </a:p>
        </p:txBody>
      </p:sp>
    </p:spTree>
    <p:extLst>
      <p:ext uri="{BB962C8B-B14F-4D97-AF65-F5344CB8AC3E}">
        <p14:creationId xmlns:p14="http://schemas.microsoft.com/office/powerpoint/2010/main" val="474470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3ABDE3-B946-4004-BC13-75938A08C20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86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E5293-B213-4994-856F-54D63F265A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9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4E2DD-86F9-436C-9307-951695B2D581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04B7CC-DB56-4CBE-B72B-6BAD343C210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6237288"/>
            <a:ext cx="3419475" cy="541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5716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9CD203-44CF-47AA-A409-9721F58E03B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BDB6CE-D279-4A46-BE63-629670CAA4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4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955101-0EBC-4921-BC65-93E079335D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9CE1422-7EE8-406F-9F13-68CF7A4A2B7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862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hyperlink" Target="http://www.who.int/global-status-report-on-violence-against-children-202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617D852-7DC7-4F5C-AC41-097B4A1AF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58163"/>
            <a:ext cx="4608512" cy="628540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37277" y="742807"/>
            <a:ext cx="9295868" cy="5894555"/>
            <a:chOff x="-137277" y="742807"/>
            <a:chExt cx="9295868" cy="5894555"/>
          </a:xfrm>
        </p:grpSpPr>
        <p:cxnSp>
          <p:nvCxnSpPr>
            <p:cNvPr id="3" name="Straight Connector 2"/>
            <p:cNvCxnSpPr/>
            <p:nvPr/>
          </p:nvCxnSpPr>
          <p:spPr>
            <a:xfrm flipH="1" flipV="1">
              <a:off x="2767630" y="2667000"/>
              <a:ext cx="1683213" cy="753489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/>
            <p:cNvCxnSpPr/>
            <p:nvPr/>
          </p:nvCxnSpPr>
          <p:spPr>
            <a:xfrm flipH="1" flipV="1">
              <a:off x="3317194" y="2009692"/>
              <a:ext cx="1188939" cy="1397766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 flipV="1">
              <a:off x="1163287" y="2552931"/>
              <a:ext cx="3302950" cy="854528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 flipV="1">
              <a:off x="2230159" y="1900073"/>
              <a:ext cx="2298039" cy="1547539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H="1">
              <a:off x="1134296" y="3420487"/>
              <a:ext cx="3361505" cy="951331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2230159" y="3455564"/>
              <a:ext cx="2248088" cy="916254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 flipV="1">
              <a:off x="1535293" y="3196173"/>
              <a:ext cx="2930943" cy="224315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2767630" y="3390703"/>
              <a:ext cx="1751042" cy="216447"/>
            </a:xfrm>
            <a:prstGeom prst="line">
              <a:avLst/>
            </a:prstGeom>
            <a:ln w="190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4478243" y="3407457"/>
              <a:ext cx="3836081" cy="246296"/>
            </a:xfrm>
            <a:prstGeom prst="line">
              <a:avLst/>
            </a:prstGeom>
            <a:ln w="1905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4528197" y="2872603"/>
              <a:ext cx="3461934" cy="558722"/>
            </a:xfrm>
            <a:prstGeom prst="line">
              <a:avLst/>
            </a:prstGeom>
            <a:ln w="1905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4528196" y="2352019"/>
              <a:ext cx="2725626" cy="1112139"/>
            </a:xfrm>
            <a:prstGeom prst="line">
              <a:avLst/>
            </a:prstGeom>
            <a:ln w="19050">
              <a:solidFill>
                <a:srgbClr val="66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4495800" y="3420489"/>
              <a:ext cx="1219200" cy="2062769"/>
            </a:xfrm>
            <a:prstGeom prst="line">
              <a:avLst/>
            </a:prstGeom>
            <a:solidFill>
              <a:srgbClr val="C00000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 flipV="1">
              <a:off x="4518671" y="3455563"/>
              <a:ext cx="1423210" cy="828534"/>
            </a:xfrm>
            <a:prstGeom prst="line">
              <a:avLst/>
            </a:prstGeom>
            <a:solidFill>
              <a:srgbClr val="C00000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>
              <a:off x="3911663" y="3464156"/>
              <a:ext cx="566581" cy="1921271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H="1">
              <a:off x="4466236" y="2476125"/>
              <a:ext cx="526874" cy="971484"/>
            </a:xfrm>
            <a:prstGeom prst="line">
              <a:avLst/>
            </a:prstGeom>
            <a:ln w="19050">
              <a:solidFill>
                <a:srgbClr val="66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4528196" y="1944493"/>
              <a:ext cx="1448698" cy="1486833"/>
            </a:xfrm>
            <a:prstGeom prst="line">
              <a:avLst/>
            </a:prstGeom>
            <a:ln w="19050">
              <a:solidFill>
                <a:srgbClr val="66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2283417" y="3420487"/>
              <a:ext cx="2182819" cy="1532513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3411610" y="3447609"/>
              <a:ext cx="1066635" cy="1100078"/>
            </a:xfrm>
            <a:prstGeom prst="line">
              <a:avLst/>
            </a:prstGeom>
            <a:ln w="19050">
              <a:solidFill>
                <a:schemeClr val="tx1">
                  <a:lumMod val="85000"/>
                  <a:lumOff val="1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7" idx="4"/>
            </p:cNvCxnSpPr>
            <p:nvPr/>
          </p:nvCxnSpPr>
          <p:spPr>
            <a:xfrm>
              <a:off x="4310718" y="1940462"/>
              <a:ext cx="195415" cy="1523694"/>
            </a:xfrm>
            <a:prstGeom prst="line">
              <a:avLst/>
            </a:prstGeom>
            <a:ln w="19050">
              <a:solidFill>
                <a:srgbClr val="66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4518671" y="3433699"/>
              <a:ext cx="2678714" cy="512279"/>
            </a:xfrm>
            <a:prstGeom prst="line">
              <a:avLst/>
            </a:prstGeom>
            <a:ln w="1905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4554373" y="3310972"/>
              <a:ext cx="2036338" cy="136638"/>
            </a:xfrm>
            <a:prstGeom prst="line">
              <a:avLst/>
            </a:prstGeom>
            <a:ln w="19050">
              <a:solidFill>
                <a:srgbClr val="66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H="1" flipV="1">
              <a:off x="4484953" y="3420487"/>
              <a:ext cx="282501" cy="1393251"/>
            </a:xfrm>
            <a:prstGeom prst="line">
              <a:avLst/>
            </a:prstGeom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Oval 24"/>
            <p:cNvSpPr/>
            <p:nvPr/>
          </p:nvSpPr>
          <p:spPr bwMode="auto">
            <a:xfrm>
              <a:off x="6633215" y="1900073"/>
              <a:ext cx="1301677" cy="678249"/>
            </a:xfrm>
            <a:prstGeom prst="ellipse">
              <a:avLst/>
            </a:prstGeom>
            <a:solidFill>
              <a:srgbClr val="6699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Chronic Lung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Disease</a:t>
              </a:r>
            </a:p>
          </p:txBody>
        </p:sp>
        <p:sp>
          <p:nvSpPr>
            <p:cNvPr id="26" name="Oval 25"/>
            <p:cNvSpPr/>
            <p:nvPr/>
          </p:nvSpPr>
          <p:spPr bwMode="auto">
            <a:xfrm>
              <a:off x="2767630" y="1715330"/>
              <a:ext cx="1033777" cy="553661"/>
            </a:xfrm>
            <a:prstGeom prst="ellipse">
              <a:avLst/>
            </a:prstGeom>
            <a:solidFill>
              <a:srgbClr val="CC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Fractures</a:t>
              </a:r>
            </a:p>
          </p:txBody>
        </p:sp>
        <p:sp>
          <p:nvSpPr>
            <p:cNvPr id="27" name="Oval 26"/>
            <p:cNvSpPr/>
            <p:nvPr/>
          </p:nvSpPr>
          <p:spPr bwMode="auto">
            <a:xfrm>
              <a:off x="3086038" y="5139702"/>
              <a:ext cx="1393897" cy="728383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Pregnancy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Complications</a:t>
              </a: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5547722" y="1512825"/>
              <a:ext cx="1018888" cy="610391"/>
            </a:xfrm>
            <a:prstGeom prst="ellipse">
              <a:avLst/>
            </a:prstGeom>
            <a:solidFill>
              <a:srgbClr val="6699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Cancer</a:t>
              </a: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314468" y="2409464"/>
              <a:ext cx="747830" cy="437335"/>
            </a:xfrm>
            <a:prstGeom prst="ellipse">
              <a:avLst/>
            </a:prstGeom>
            <a:solidFill>
              <a:srgbClr val="CC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Burns</a:t>
              </a: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1369784" y="4895329"/>
              <a:ext cx="1480863" cy="767758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Unintended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and  Adolescent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Pregnancy</a:t>
              </a:r>
            </a:p>
          </p:txBody>
        </p:sp>
        <p:cxnSp>
          <p:nvCxnSpPr>
            <p:cNvPr id="31" name="Straight Connector 30"/>
            <p:cNvCxnSpPr/>
            <p:nvPr/>
          </p:nvCxnSpPr>
          <p:spPr>
            <a:xfrm flipV="1">
              <a:off x="4518671" y="2667000"/>
              <a:ext cx="1372338" cy="764327"/>
            </a:xfrm>
            <a:prstGeom prst="line">
              <a:avLst/>
            </a:prstGeom>
            <a:ln w="19050">
              <a:solidFill>
                <a:srgbClr val="66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/>
            <p:cNvSpPr/>
            <p:nvPr/>
          </p:nvSpPr>
          <p:spPr bwMode="auto">
            <a:xfrm>
              <a:off x="3079763" y="4284097"/>
              <a:ext cx="974978" cy="549349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27432" rIns="27432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Fetal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Death</a:t>
              </a:r>
            </a:p>
          </p:txBody>
        </p:sp>
        <p:sp>
          <p:nvSpPr>
            <p:cNvPr id="33" name="Oval 32"/>
            <p:cNvSpPr/>
            <p:nvPr/>
          </p:nvSpPr>
          <p:spPr bwMode="auto">
            <a:xfrm>
              <a:off x="448597" y="1984849"/>
              <a:ext cx="1041131" cy="734340"/>
            </a:xfrm>
            <a:prstGeom prst="ellipse">
              <a:avLst/>
            </a:prstGeom>
            <a:solidFill>
              <a:srgbClr val="CC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Internal Injury</a:t>
              </a: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5589767" y="2352019"/>
              <a:ext cx="1072402" cy="552227"/>
            </a:xfrm>
            <a:prstGeom prst="ellipse">
              <a:avLst/>
            </a:prstGeom>
            <a:solidFill>
              <a:srgbClr val="6699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Diabetes</a:t>
              </a: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4495800" y="2037039"/>
              <a:ext cx="925659" cy="629961"/>
            </a:xfrm>
            <a:prstGeom prst="ellipse">
              <a:avLst/>
            </a:prstGeom>
            <a:solidFill>
              <a:srgbClr val="6699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Heart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Disease</a:t>
              </a:r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4506134" y="3424311"/>
              <a:ext cx="2060476" cy="1895345"/>
            </a:xfrm>
            <a:prstGeom prst="line">
              <a:avLst/>
            </a:prstGeom>
            <a:solidFill>
              <a:srgbClr val="C00000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Oval 36"/>
            <p:cNvSpPr/>
            <p:nvPr/>
          </p:nvSpPr>
          <p:spPr bwMode="auto">
            <a:xfrm>
              <a:off x="5094467" y="5298781"/>
              <a:ext cx="990599" cy="57400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HIV</a:t>
              </a:r>
            </a:p>
          </p:txBody>
        </p:sp>
        <p:sp>
          <p:nvSpPr>
            <p:cNvPr id="38" name="Oval 37"/>
            <p:cNvSpPr/>
            <p:nvPr/>
          </p:nvSpPr>
          <p:spPr bwMode="auto">
            <a:xfrm>
              <a:off x="4284967" y="4501861"/>
              <a:ext cx="889411" cy="652657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lIns="0" tIns="18288" rIns="0" bIns="18288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STDs</a:t>
              </a:r>
            </a:p>
          </p:txBody>
        </p:sp>
        <p:cxnSp>
          <p:nvCxnSpPr>
            <p:cNvPr id="39" name="Straight Connector 38"/>
            <p:cNvCxnSpPr/>
            <p:nvPr/>
          </p:nvCxnSpPr>
          <p:spPr>
            <a:xfrm flipH="1" flipV="1">
              <a:off x="4499739" y="3411289"/>
              <a:ext cx="3276256" cy="1359230"/>
            </a:xfrm>
            <a:prstGeom prst="line">
              <a:avLst/>
            </a:prstGeom>
            <a:solidFill>
              <a:srgbClr val="C00000"/>
            </a:solidFill>
            <a:ln w="28575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 39"/>
            <p:cNvSpPr/>
            <p:nvPr/>
          </p:nvSpPr>
          <p:spPr bwMode="auto">
            <a:xfrm>
              <a:off x="3810000" y="2872603"/>
              <a:ext cx="1483054" cy="1036200"/>
            </a:xfrm>
            <a:prstGeom prst="ellipse">
              <a:avLst/>
            </a:prstGeom>
            <a:solidFill>
              <a:srgbClr val="C00000"/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Violence</a:t>
              </a:r>
            </a:p>
            <a:p>
              <a:pPr algn="ctr"/>
              <a:endParaRPr lang="en-US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1" name="Oval 40"/>
            <p:cNvSpPr/>
            <p:nvPr/>
          </p:nvSpPr>
          <p:spPr bwMode="auto">
            <a:xfrm>
              <a:off x="5436237" y="4078013"/>
              <a:ext cx="1297657" cy="678951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Alcohol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And Drugs</a:t>
              </a:r>
            </a:p>
          </p:txBody>
        </p:sp>
        <p:sp>
          <p:nvSpPr>
            <p:cNvPr id="42" name="Oval 41"/>
            <p:cNvSpPr/>
            <p:nvPr/>
          </p:nvSpPr>
          <p:spPr bwMode="auto">
            <a:xfrm>
              <a:off x="7353547" y="4371818"/>
              <a:ext cx="1298942" cy="797402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Unsafe 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Sexual Practices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239877" y="5673442"/>
              <a:ext cx="261077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/>
                <a:t>Maternal and</a:t>
              </a:r>
            </a:p>
            <a:p>
              <a:pPr algn="ctr"/>
              <a:r>
                <a:rPr lang="en-US" sz="2000" b="1" dirty="0"/>
                <a:t>child health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47346" y="924366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CC6600"/>
                  </a:solidFill>
                </a:rPr>
                <a:t>Injury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76888" y="742807"/>
              <a:ext cx="364099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669900"/>
                  </a:solidFill>
                </a:rPr>
                <a:t>Non-communicable </a:t>
              </a:r>
            </a:p>
            <a:p>
              <a:pPr algn="ctr"/>
              <a:r>
                <a:rPr lang="en-US" sz="2000" b="1" dirty="0">
                  <a:solidFill>
                    <a:srgbClr val="669900"/>
                  </a:solidFill>
                </a:rPr>
                <a:t>disease and risk </a:t>
              </a:r>
              <a:r>
                <a:rPr lang="en-US" sz="2000" b="1" dirty="0" err="1">
                  <a:solidFill>
                    <a:srgbClr val="669900"/>
                  </a:solidFill>
                </a:rPr>
                <a:t>behaviours</a:t>
              </a:r>
              <a:endParaRPr lang="en-US" sz="2000" b="1" dirty="0">
                <a:solidFill>
                  <a:srgbClr val="669900"/>
                </a:solidFill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6054804" y="5701181"/>
              <a:ext cx="31037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Communicable disease</a:t>
              </a:r>
            </a:p>
            <a:p>
              <a:pPr algn="ctr"/>
              <a:r>
                <a:rPr lang="en-US" sz="2000" b="1" dirty="0">
                  <a:solidFill>
                    <a:schemeClr val="accent6">
                      <a:lumMod val="50000"/>
                    </a:schemeClr>
                  </a:solidFill>
                </a:rPr>
                <a:t>and risk </a:t>
              </a:r>
              <a:r>
                <a:rPr lang="en-US" sz="2000" b="1" dirty="0" err="1">
                  <a:solidFill>
                    <a:schemeClr val="accent6">
                      <a:lumMod val="50000"/>
                    </a:schemeClr>
                  </a:solidFill>
                </a:rPr>
                <a:t>behaviours</a:t>
              </a:r>
              <a:endParaRPr lang="en-US" sz="20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7" name="Oval 46"/>
            <p:cNvSpPr/>
            <p:nvPr/>
          </p:nvSpPr>
          <p:spPr bwMode="auto">
            <a:xfrm>
              <a:off x="3853982" y="1387630"/>
              <a:ext cx="913472" cy="552832"/>
            </a:xfrm>
            <a:prstGeom prst="ellipse">
              <a:avLst/>
            </a:prstGeom>
            <a:solidFill>
              <a:srgbClr val="6699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Stroke</a:t>
              </a:r>
            </a:p>
          </p:txBody>
        </p:sp>
        <p:sp>
          <p:nvSpPr>
            <p:cNvPr id="48" name="Oval 47"/>
            <p:cNvSpPr/>
            <p:nvPr/>
          </p:nvSpPr>
          <p:spPr bwMode="auto">
            <a:xfrm>
              <a:off x="6220481" y="3043947"/>
              <a:ext cx="883376" cy="534050"/>
            </a:xfrm>
            <a:prstGeom prst="ellipse">
              <a:avLst/>
            </a:prstGeom>
            <a:solidFill>
              <a:srgbClr val="6699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Alcohol</a:t>
              </a: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6754299" y="3684133"/>
              <a:ext cx="886173" cy="459116"/>
            </a:xfrm>
            <a:prstGeom prst="ellipse">
              <a:avLst/>
            </a:prstGeom>
            <a:solidFill>
              <a:srgbClr val="6699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Smoking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7668799" y="2514549"/>
              <a:ext cx="931577" cy="628281"/>
            </a:xfrm>
            <a:prstGeom prst="ellipse">
              <a:avLst/>
            </a:prstGeom>
            <a:solidFill>
              <a:srgbClr val="6699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Obesity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7775995" y="3299875"/>
              <a:ext cx="1093183" cy="646103"/>
            </a:xfrm>
            <a:prstGeom prst="ellipse">
              <a:avLst/>
            </a:prstGeom>
            <a:solidFill>
              <a:srgbClr val="6699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Physical</a:t>
              </a:r>
            </a:p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Inactivity</a:t>
              </a:r>
            </a:p>
          </p:txBody>
        </p:sp>
        <p:sp>
          <p:nvSpPr>
            <p:cNvPr id="52" name="Oval 51"/>
            <p:cNvSpPr/>
            <p:nvPr/>
          </p:nvSpPr>
          <p:spPr bwMode="auto">
            <a:xfrm>
              <a:off x="6215102" y="4953896"/>
              <a:ext cx="1220492" cy="73152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Multiple Partners</a:t>
              </a:r>
            </a:p>
          </p:txBody>
        </p:sp>
        <p:sp>
          <p:nvSpPr>
            <p:cNvPr id="53" name="Oval 52"/>
            <p:cNvSpPr/>
            <p:nvPr/>
          </p:nvSpPr>
          <p:spPr bwMode="auto">
            <a:xfrm>
              <a:off x="1573328" y="1471446"/>
              <a:ext cx="965060" cy="693147"/>
            </a:xfrm>
            <a:prstGeom prst="ellipse">
              <a:avLst/>
            </a:prstGeom>
            <a:solidFill>
              <a:srgbClr val="CC66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Head Injury</a:t>
              </a: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-137277" y="3359209"/>
              <a:ext cx="132265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rgbClr val="0070C0"/>
                  </a:solidFill>
                </a:rPr>
                <a:t>Mental health</a:t>
              </a: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342128" y="4078013"/>
              <a:ext cx="1065591" cy="711224"/>
            </a:xfrm>
            <a:prstGeom prst="ellipse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Suicide</a:t>
              </a:r>
            </a:p>
          </p:txBody>
        </p:sp>
        <p:sp>
          <p:nvSpPr>
            <p:cNvPr id="56" name="Oval 55"/>
            <p:cNvSpPr/>
            <p:nvPr/>
          </p:nvSpPr>
          <p:spPr bwMode="auto">
            <a:xfrm>
              <a:off x="931306" y="2921479"/>
              <a:ext cx="1124552" cy="791673"/>
            </a:xfrm>
            <a:prstGeom prst="ellipse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Depression and Anxiety</a:t>
              </a:r>
            </a:p>
          </p:txBody>
        </p:sp>
        <p:sp>
          <p:nvSpPr>
            <p:cNvPr id="57" name="Oval 56"/>
            <p:cNvSpPr/>
            <p:nvPr/>
          </p:nvSpPr>
          <p:spPr bwMode="auto">
            <a:xfrm>
              <a:off x="2139280" y="3343618"/>
              <a:ext cx="923018" cy="510097"/>
            </a:xfrm>
            <a:prstGeom prst="ellipse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9144" rIns="9144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PTSD</a:t>
              </a:r>
            </a:p>
          </p:txBody>
        </p:sp>
        <p:sp>
          <p:nvSpPr>
            <p:cNvPr id="58" name="Oval 57"/>
            <p:cNvSpPr/>
            <p:nvPr/>
          </p:nvSpPr>
          <p:spPr bwMode="auto">
            <a:xfrm>
              <a:off x="1800220" y="4144553"/>
              <a:ext cx="859878" cy="578143"/>
            </a:xfrm>
            <a:prstGeom prst="ellipse">
              <a:avLst/>
            </a:prstGeom>
            <a:solidFill>
              <a:srgbClr val="0070C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lIns="45720" rIns="45720" rtlCol="0" anchor="ctr"/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Assault</a:t>
              </a:r>
            </a:p>
          </p:txBody>
        </p:sp>
        <p:cxnSp>
          <p:nvCxnSpPr>
            <p:cNvPr id="59" name="Straight Connector 58"/>
            <p:cNvCxnSpPr/>
            <p:nvPr/>
          </p:nvCxnSpPr>
          <p:spPr>
            <a:xfrm>
              <a:off x="3733400" y="6506018"/>
              <a:ext cx="737646" cy="0"/>
            </a:xfrm>
            <a:prstGeom prst="line">
              <a:avLst/>
            </a:prstGeom>
            <a:ln w="19050">
              <a:solidFill>
                <a:srgbClr val="6699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flipH="1">
              <a:off x="1604399" y="6504457"/>
              <a:ext cx="960945" cy="0"/>
            </a:xfrm>
            <a:prstGeom prst="line">
              <a:avLst/>
            </a:prstGeom>
            <a:ln w="19050">
              <a:solidFill>
                <a:srgbClr val="CC6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/>
            <p:cNvSpPr txBox="1"/>
            <p:nvPr/>
          </p:nvSpPr>
          <p:spPr>
            <a:xfrm>
              <a:off x="2618602" y="6375752"/>
              <a:ext cx="93487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Direct effect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4450843" y="6375213"/>
              <a:ext cx="342433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/>
                <a:t>Indirect effect due to adoption of high-risk behaviour</a:t>
              </a:r>
            </a:p>
          </p:txBody>
        </p:sp>
      </p:grpSp>
      <p:sp>
        <p:nvSpPr>
          <p:cNvPr id="63" name="Rectangle 4"/>
          <p:cNvSpPr>
            <a:spLocks noChangeArrowheads="1"/>
          </p:cNvSpPr>
          <p:nvPr/>
        </p:nvSpPr>
        <p:spPr bwMode="auto">
          <a:xfrm>
            <a:off x="251520" y="188640"/>
            <a:ext cx="8623992" cy="692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2"/>
                  </a:outerShdw>
                </a:effectLst>
              </a14:hiddenEffects>
            </a:ext>
          </a:extLst>
        </p:spPr>
        <p:txBody>
          <a:bodyPr/>
          <a:lstStyle/>
          <a:p>
            <a:pPr algn="ctr" defTabSz="914377">
              <a:spcBef>
                <a:spcPct val="0"/>
              </a:spcBef>
            </a:pPr>
            <a:r>
              <a:rPr lang="en-GB" sz="2800" b="1" dirty="0">
                <a:solidFill>
                  <a:srgbClr val="C00000"/>
                </a:solidFill>
                <a:latin typeface="Lato Black" charset="0"/>
                <a:ea typeface="+mj-ea"/>
                <a:cs typeface="+mj-cs"/>
              </a:rPr>
              <a:t>Health consequences of violence against children</a:t>
            </a:r>
          </a:p>
        </p:txBody>
      </p:sp>
    </p:spTree>
    <p:extLst>
      <p:ext uri="{BB962C8B-B14F-4D97-AF65-F5344CB8AC3E}">
        <p14:creationId xmlns:p14="http://schemas.microsoft.com/office/powerpoint/2010/main" val="826288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CE6B019-FC2B-454B-87DD-70440EA4CA2A}"/>
              </a:ext>
            </a:extLst>
          </p:cNvPr>
          <p:cNvSpPr/>
          <p:nvPr/>
        </p:nvSpPr>
        <p:spPr>
          <a:xfrm>
            <a:off x="4664466" y="366623"/>
            <a:ext cx="418083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&lt; 10% of low-income countries report having fully funded national actions plans compared to half of high-income countries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Only one fifth of countries have national action plans that include specified indicators on the prevalence of violence against children</a:t>
            </a:r>
            <a:endParaRPr lang="en-US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24E740-8FF3-4B51-B43F-E5D1E65A75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29" y="454360"/>
            <a:ext cx="4001757" cy="594928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141254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62863697-D3B9-4C40-8C75-166524671B7C}"/>
              </a:ext>
            </a:extLst>
          </p:cNvPr>
          <p:cNvSpPr txBox="1"/>
          <p:nvPr/>
        </p:nvSpPr>
        <p:spPr>
          <a:xfrm>
            <a:off x="1312906" y="5858688"/>
            <a:ext cx="689047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Percentage of countries with national laws and extent to which enforcement was considered sufficient (N=155 reporting countries)</a:t>
            </a:r>
          </a:p>
          <a:p>
            <a:pPr algn="ctr"/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625DB51-8E07-4ECA-8D73-BE8B18795B14}"/>
              </a:ext>
            </a:extLst>
          </p:cNvPr>
          <p:cNvSpPr/>
          <p:nvPr/>
        </p:nvSpPr>
        <p:spPr>
          <a:xfrm>
            <a:off x="251520" y="380249"/>
            <a:ext cx="85689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Laws to prevent violence against children are widely enacted, 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not adequately enforced </a:t>
            </a:r>
          </a:p>
        </p:txBody>
      </p:sp>
      <p:sp>
        <p:nvSpPr>
          <p:cNvPr id="22" name="TextBox 22">
            <a:extLst>
              <a:ext uri="{FF2B5EF4-FFF2-40B4-BE49-F238E27FC236}">
                <a16:creationId xmlns:a16="http://schemas.microsoft.com/office/drawing/2014/main" id="{7854F38F-40E5-4CD6-ABAB-8AB560E9FF3F}"/>
              </a:ext>
            </a:extLst>
          </p:cNvPr>
          <p:cNvSpPr txBox="1"/>
          <p:nvPr/>
        </p:nvSpPr>
        <p:spPr>
          <a:xfrm>
            <a:off x="3887793" y="1902625"/>
            <a:ext cx="453970" cy="276999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wrap="none" rtlCol="0" anchor="t">
            <a:spAutoFit/>
          </a:bodyPr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200" b="1" dirty="0">
                <a:solidFill>
                  <a:schemeClr val="bg1"/>
                </a:solidFill>
              </a:rPr>
              <a:t>58%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21DA3D4-8421-42C4-B771-7F9265EB1DB8}"/>
              </a:ext>
            </a:extLst>
          </p:cNvPr>
          <p:cNvGrpSpPr/>
          <p:nvPr/>
        </p:nvGrpSpPr>
        <p:grpSpPr>
          <a:xfrm>
            <a:off x="465988" y="1069643"/>
            <a:ext cx="8212024" cy="4718713"/>
            <a:chOff x="465988" y="1069643"/>
            <a:chExt cx="8212024" cy="471871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75095B1-FD98-4AB5-8BF3-DA6DF579E1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5988" y="1069643"/>
              <a:ext cx="8212024" cy="4718713"/>
            </a:xfrm>
            <a:prstGeom prst="rect">
              <a:avLst/>
            </a:prstGeom>
          </p:spPr>
        </p:pic>
        <p:sp>
          <p:nvSpPr>
            <p:cNvPr id="9" name="TextBox 22">
              <a:extLst>
                <a:ext uri="{FF2B5EF4-FFF2-40B4-BE49-F238E27FC236}">
                  <a16:creationId xmlns:a16="http://schemas.microsoft.com/office/drawing/2014/main" id="{F3053A01-521C-43B5-A526-7F2D59EE7A09}"/>
                </a:ext>
              </a:extLst>
            </p:cNvPr>
            <p:cNvSpPr txBox="1"/>
            <p:nvPr/>
          </p:nvSpPr>
          <p:spPr>
            <a:xfrm>
              <a:off x="4118030" y="1791636"/>
              <a:ext cx="453970" cy="27699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t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1200" dirty="0">
                  <a:solidFill>
                    <a:schemeClr val="bg1"/>
                  </a:solidFill>
                </a:rPr>
                <a:t>58%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2764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79CD9B-8E18-46D7-86E6-CB23BDBECD44}"/>
              </a:ext>
            </a:extLst>
          </p:cNvPr>
          <p:cNvSpPr txBox="1"/>
          <p:nvPr/>
        </p:nvSpPr>
        <p:spPr>
          <a:xfrm>
            <a:off x="1118923" y="5930696"/>
            <a:ext cx="69061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Percentage of prevention and response approaches where support was considered adequate to reach all in need (N=155 reporting countries)</a:t>
            </a:r>
          </a:p>
          <a:p>
            <a:pPr algn="ctr"/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3FA60C-CA01-45FC-B7E1-0A6BF1710672}"/>
              </a:ext>
            </a:extLst>
          </p:cNvPr>
          <p:cNvSpPr/>
          <p:nvPr/>
        </p:nvSpPr>
        <p:spPr>
          <a:xfrm>
            <a:off x="179512" y="380249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Government support for most INSPIRE approaches exists in many countries, but far more is needed to ensure they reach all who need them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71E851-56F9-4461-91B5-902A614687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87" y="1051354"/>
            <a:ext cx="7681626" cy="475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0916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863BE1F-130E-41E0-9654-5BC16441254D}"/>
              </a:ext>
            </a:extLst>
          </p:cNvPr>
          <p:cNvSpPr txBox="1"/>
          <p:nvPr/>
        </p:nvSpPr>
        <p:spPr>
          <a:xfrm>
            <a:off x="755576" y="5858688"/>
            <a:ext cx="76328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Percentage of prevention and response approaches considered to be reaching all in need by country income level (N=155 reporting countries)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4179C2-84E9-41E8-A19F-D23EEE618268}"/>
              </a:ext>
            </a:extLst>
          </p:cNvPr>
          <p:cNvSpPr/>
          <p:nvPr/>
        </p:nvSpPr>
        <p:spPr>
          <a:xfrm>
            <a:off x="179512" y="380249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1 in 4 countries report that prevention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programmes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response services are reaching all who need them 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F8C81D16-068A-4421-95B4-3D6762A2462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03489"/>
              </p:ext>
            </p:extLst>
          </p:nvPr>
        </p:nvGraphicFramePr>
        <p:xfrm>
          <a:off x="395536" y="1297449"/>
          <a:ext cx="8352928" cy="45004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0414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B388CC0-DBDF-4A5B-AE20-F895C72B964A}"/>
              </a:ext>
            </a:extLst>
          </p:cNvPr>
          <p:cNvSpPr txBox="1"/>
          <p:nvPr/>
        </p:nvSpPr>
        <p:spPr>
          <a:xfrm>
            <a:off x="4572000" y="2274838"/>
            <a:ext cx="43924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Governance and monitoring mechanisms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Implementation ratings for all INSPIRE approaches</a:t>
            </a:r>
          </a:p>
          <a:p>
            <a:pPr marL="285750" indent="-28575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/>
              <a:t>Prevalence of violence against children</a:t>
            </a:r>
            <a:endParaRPr lang="en-US" sz="2400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384F6A7-ED2D-434F-B17C-128C8384AFC8}"/>
              </a:ext>
            </a:extLst>
          </p:cNvPr>
          <p:cNvSpPr txBox="1">
            <a:spLocks/>
          </p:cNvSpPr>
          <p:nvPr/>
        </p:nvSpPr>
        <p:spPr>
          <a:xfrm>
            <a:off x="457200" y="188061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sz="48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Country profile pages</a:t>
            </a:r>
            <a:endParaRPr lang="en-US" sz="48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734CE94-E7F3-4742-9E54-82ED8B057201}"/>
              </a:ext>
            </a:extLst>
          </p:cNvPr>
          <p:cNvGrpSpPr/>
          <p:nvPr/>
        </p:nvGrpSpPr>
        <p:grpSpPr>
          <a:xfrm>
            <a:off x="456242" y="1124744"/>
            <a:ext cx="3939687" cy="5453293"/>
            <a:chOff x="364784" y="567995"/>
            <a:chExt cx="4258471" cy="572201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C1F6BFB-5CEB-4620-80E6-FBEE42E11F47}"/>
                </a:ext>
              </a:extLst>
            </p:cNvPr>
            <p:cNvGrpSpPr/>
            <p:nvPr/>
          </p:nvGrpSpPr>
          <p:grpSpPr>
            <a:xfrm>
              <a:off x="364784" y="567995"/>
              <a:ext cx="4258471" cy="5722010"/>
              <a:chOff x="683568" y="371286"/>
              <a:chExt cx="4464496" cy="6115428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DFCC76D5-396C-406F-B342-B7AD9E679B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568" y="371286"/>
                <a:ext cx="4464496" cy="6115428"/>
              </a:xfrm>
              <a:prstGeom prst="rect">
                <a:avLst/>
              </a:prstGeom>
            </p:spPr>
          </p:pic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F9EB8AB-C216-40B5-AB27-932065474A60}"/>
                  </a:ext>
                </a:extLst>
              </p:cNvPr>
              <p:cNvSpPr/>
              <p:nvPr/>
            </p:nvSpPr>
            <p:spPr>
              <a:xfrm>
                <a:off x="683568" y="371286"/>
                <a:ext cx="1080120" cy="24940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5A0CDEE8-D59E-4BA4-B12D-AACA8E63A184}"/>
                  </a:ext>
                </a:extLst>
              </p:cNvPr>
              <p:cNvSpPr/>
              <p:nvPr/>
            </p:nvSpPr>
            <p:spPr>
              <a:xfrm>
                <a:off x="3275856" y="402165"/>
                <a:ext cx="1728192" cy="3012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FF75530-8CAD-40B7-9758-CC43706D3CA7}"/>
                </a:ext>
              </a:extLst>
            </p:cNvPr>
            <p:cNvSpPr/>
            <p:nvPr/>
          </p:nvSpPr>
          <p:spPr>
            <a:xfrm>
              <a:off x="4499992" y="4437112"/>
              <a:ext cx="123263" cy="1824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618468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8BC6286-F1C9-4950-8DCE-B69229833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84300"/>
            <a:ext cx="8178799" cy="40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1084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5496" y="125760"/>
            <a:ext cx="9144000" cy="1143000"/>
          </a:xfrm>
          <a:prstGeom prst="rect">
            <a:avLst/>
          </a:prstGeom>
          <a:noFill/>
          <a:extLst/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774482" y="5085184"/>
            <a:ext cx="7937327" cy="150304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National Data Coordinators &amp; participating Member States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WHO colleagues involved in preparing the report, the launch &amp; follow up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Fondation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Botnar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US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Centers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for Disease Control and Prevention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ED894E-BE5C-4F3F-9B10-45C9B7C83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980728"/>
            <a:ext cx="5814900" cy="3876600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E9FF5D-7805-4A7D-BF31-AFD1682EA8BB}"/>
              </a:ext>
            </a:extLst>
          </p:cNvPr>
          <p:cNvSpPr txBox="1"/>
          <p:nvPr/>
        </p:nvSpPr>
        <p:spPr>
          <a:xfrm>
            <a:off x="143508" y="548680"/>
            <a:ext cx="88569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www.who.int/global-status-report-on-violence-against-children-2020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D32010-8DCE-4A2D-970A-0B1018821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5" y="1235832"/>
            <a:ext cx="8851655" cy="539860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0202062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 txBox="1">
            <a:spLocks noChangeArrowheads="1"/>
          </p:cNvSpPr>
          <p:nvPr/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sz="4800" b="1" dirty="0">
                <a:solidFill>
                  <a:srgbClr val="C00000"/>
                </a:solidFill>
              </a:rPr>
              <a:t>Aims of the report 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7171" name="Content Placeholder 6"/>
          <p:cNvSpPr>
            <a:spLocks noGrp="1"/>
          </p:cNvSpPr>
          <p:nvPr>
            <p:ph idx="1"/>
          </p:nvPr>
        </p:nvSpPr>
        <p:spPr>
          <a:xfrm>
            <a:off x="815189" y="1567334"/>
            <a:ext cx="3468779" cy="4525962"/>
          </a:xfrm>
        </p:spPr>
        <p:txBody>
          <a:bodyPr>
            <a:no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Describe the state of the problem 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Document what countries are doing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3200" dirty="0">
                <a:latin typeface="Arial" panose="020B0604020202020204" pitchFamily="34" charset="0"/>
                <a:cs typeface="Arial" panose="020B0604020202020204" pitchFamily="34" charset="0"/>
              </a:rPr>
              <a:t>Identify gaps and actions to address them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DF517-DAA1-481E-9BA8-A84B52B1AB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26644"/>
            <a:ext cx="3888432" cy="535893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Violence &amp; the Sustainable Development 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365C8A-D450-4C9C-9C19-5C133D9A5F11}"/>
              </a:ext>
            </a:extLst>
          </p:cNvPr>
          <p:cNvSpPr txBox="1"/>
          <p:nvPr/>
        </p:nvSpPr>
        <p:spPr>
          <a:xfrm>
            <a:off x="1079104" y="1160022"/>
            <a:ext cx="7200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Target 16.2: end all forms of violence against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Target 4a: ensure non-violent learning environments for 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Target 5.2: eliminate all forms of violence against women &amp; girls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Target 16.1: significantly reduce all forms of violence &amp; related deaths everywhere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endParaRPr lang="en-US" sz="2800" dirty="0"/>
          </a:p>
        </p:txBody>
      </p:sp>
      <p:pic>
        <p:nvPicPr>
          <p:cNvPr id="1026" name="Picture 2" descr="United Nations Office for Sustainable Development (UNOSD) | LinkedIn">
            <a:extLst>
              <a:ext uri="{FF2B5EF4-FFF2-40B4-BE49-F238E27FC236}">
                <a16:creationId xmlns:a16="http://schemas.microsoft.com/office/drawing/2014/main" id="{CA23F581-C08B-45C2-9DBA-29A54FF3B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982004"/>
            <a:ext cx="8424936" cy="1431947"/>
          </a:xfrm>
          <a:prstGeom prst="rect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GB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INSPIRE technical package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D985885-24C1-44FF-8B75-1B07C698FB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31840" y="1916832"/>
            <a:ext cx="5976664" cy="3600400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mplementation/enforcement of laws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orms &amp; values 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afe environments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arent &amp; caregiver support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ncome &amp; economic strengthening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esponse &amp; support services</a:t>
            </a:r>
          </a:p>
          <a:p>
            <a:r>
              <a:rPr lang="en-GB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ducation &amp; life skills</a:t>
            </a:r>
          </a:p>
          <a:p>
            <a:endParaRPr lang="en-GB" sz="2800" dirty="0"/>
          </a:p>
        </p:txBody>
      </p:sp>
      <p:pic>
        <p:nvPicPr>
          <p:cNvPr id="5" name="Picture 4" descr="9789241565356-eng(5).pdf - Adobe Acrobat Reader DC">
            <a:extLst>
              <a:ext uri="{FF2B5EF4-FFF2-40B4-BE49-F238E27FC236}">
                <a16:creationId xmlns:a16="http://schemas.microsoft.com/office/drawing/2014/main" id="{D59E96D7-111F-43F3-B03D-4BFF748764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19" y="1734493"/>
            <a:ext cx="2713237" cy="378273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977521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52D06E-B0AD-4BEB-ABD8-09A1880C7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84300"/>
            <a:ext cx="8178799" cy="408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15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4B0710F-B322-48DF-BFD5-5A714B7E3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94523"/>
            <a:ext cx="8178799" cy="40689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4CBDEDD-5ABE-47A6-88FE-F5DE888EBB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987" y="332656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 eaLnBrk="1" hangingPunct="1"/>
            <a:r>
              <a:rPr lang="en-GB" sz="4800" b="1" dirty="0">
                <a:solidFill>
                  <a:srgbClr val="C00000"/>
                </a:solidFill>
              </a:rPr>
              <a:t>Magnitude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2835845" cy="4968552"/>
          </a:xfrm>
        </p:spPr>
        <p:txBody>
          <a:bodyPr>
            <a:normAutofit fontScale="92500" lnSpcReduction="10000"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3 in 4 children aged 2-4 years suffer parental violence in past year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 in 3 students aged 11–15 years bullied in past month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120 million girls &amp; young women aged 0-20 years suffered forced sexual contact in lifetime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11D406-7357-4B9B-8653-88FEEF61A1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323" y="1268760"/>
            <a:ext cx="5590700" cy="432048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14566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C7AC16-0F1E-411C-83EB-186FF509B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1394523"/>
            <a:ext cx="8178799" cy="406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38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>
            <a:extLst>
              <a:ext uri="{FF2B5EF4-FFF2-40B4-BE49-F238E27FC236}">
                <a16:creationId xmlns:a16="http://schemas.microsoft.com/office/drawing/2014/main" id="{C9E99C63-F446-4156-8ABD-0B905815D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lvl="1" algn="ctr" eaLnBrk="1" hangingPunct="1"/>
            <a:r>
              <a:rPr lang="en-GB" sz="4400" b="1" dirty="0">
                <a:solidFill>
                  <a:srgbClr val="C00000"/>
                </a:solidFill>
              </a:rPr>
              <a:t>Consequences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AEA930-CFD7-433F-846C-B7AE6973BE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63" r="1963" b="14559"/>
          <a:stretch/>
        </p:blipFill>
        <p:spPr>
          <a:xfrm>
            <a:off x="490838" y="1556792"/>
            <a:ext cx="8229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448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BE4C8A757C03B41A71DBDCA1FED03ED" ma:contentTypeVersion="13" ma:contentTypeDescription="Create a new document." ma:contentTypeScope="" ma:versionID="bbfb9fe79df28f00e5a5b7432837a3c3">
  <xsd:schema xmlns:xsd="http://www.w3.org/2001/XMLSchema" xmlns:xs="http://www.w3.org/2001/XMLSchema" xmlns:p="http://schemas.microsoft.com/office/2006/metadata/properties" xmlns:ns3="2bef86c0-df14-422d-96cd-06a2c898b667" xmlns:ns4="2d6f945b-eec2-4128-8434-bff7a9b5f9fd" targetNamespace="http://schemas.microsoft.com/office/2006/metadata/properties" ma:root="true" ma:fieldsID="976a88ec1244ab60565adef8af009e53" ns3:_="" ns4:_="">
    <xsd:import namespace="2bef86c0-df14-422d-96cd-06a2c898b667"/>
    <xsd:import namespace="2d6f945b-eec2-4128-8434-bff7a9b5f9f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f86c0-df14-422d-96cd-06a2c898b6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6f945b-eec2-4128-8434-bff7a9b5f9f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43C62F9-BF5B-4428-B119-E37E1004684D}">
  <ds:schemaRefs>
    <ds:schemaRef ds:uri="http://schemas.microsoft.com/office/2006/metadata/properties"/>
    <ds:schemaRef ds:uri="http://purl.org/dc/terms/"/>
    <ds:schemaRef ds:uri="http://schemas.openxmlformats.org/package/2006/metadata/core-properties"/>
    <ds:schemaRef ds:uri="2bef86c0-df14-422d-96cd-06a2c898b667"/>
    <ds:schemaRef ds:uri="http://schemas.microsoft.com/office/2006/documentManagement/types"/>
    <ds:schemaRef ds:uri="http://schemas.microsoft.com/office/infopath/2007/PartnerControls"/>
    <ds:schemaRef ds:uri="2d6f945b-eec2-4128-8434-bff7a9b5f9fd"/>
    <ds:schemaRef ds:uri="http://purl.org/dc/elements/1.1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6FFAB28-854E-409F-AD63-B493FDF999C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2C612C-BE45-4950-8A0D-2952B6D7EC9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bef86c0-df14-422d-96cd-06a2c898b667"/>
    <ds:schemaRef ds:uri="2d6f945b-eec2-4128-8434-bff7a9b5f9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455</Words>
  <Application>Microsoft Office PowerPoint</Application>
  <PresentationFormat>On-screen Show (4:3)</PresentationFormat>
  <Paragraphs>93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Lato Black</vt:lpstr>
      <vt:lpstr>Office Theme</vt:lpstr>
      <vt:lpstr>PowerPoint Presentation</vt:lpstr>
      <vt:lpstr>PowerPoint Presentation</vt:lpstr>
      <vt:lpstr>Violence &amp; the Sustainable Development Goals</vt:lpstr>
      <vt:lpstr>INSPIRE technical 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BUTCHART, Robert Alexander</dc:creator>
  <cp:lastModifiedBy>Stephanie BURROWS</cp:lastModifiedBy>
  <cp:revision>7</cp:revision>
  <dcterms:created xsi:type="dcterms:W3CDTF">2020-06-17T11:01:09Z</dcterms:created>
  <dcterms:modified xsi:type="dcterms:W3CDTF">2020-08-26T10:09:04Z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0x0101006BE4C8A757C03B41A71DBDCA1FED03ED</vt:lpwstr>
  </property>
</Properties>
</file>