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8"/>
  </p:notesMasterIdLst>
  <p:sldIdLst>
    <p:sldId id="256" r:id="rId2"/>
    <p:sldId id="259" r:id="rId3"/>
    <p:sldId id="262" r:id="rId4"/>
    <p:sldId id="286" r:id="rId5"/>
    <p:sldId id="289" r:id="rId6"/>
    <p:sldId id="29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F69FC4-8BA6-4A94-88BD-E6499084DD86}" v="2" dt="2020-11-09T13:29:39.4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811"/>
    <p:restoredTop sz="94661"/>
  </p:normalViewPr>
  <p:slideViewPr>
    <p:cSldViewPr snapToGrid="0" snapToObjects="1">
      <p:cViewPr varScale="1">
        <p:scale>
          <a:sx n="114" d="100"/>
          <a:sy n="114" d="100"/>
        </p:scale>
        <p:origin x="203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DIN-BILLAUDAZ, Katia M.b." userId="6439e8ee-a371-4cf7-860c-5f82dac8a9ea" providerId="ADAL" clId="{1DF69FC4-8BA6-4A94-88BD-E6499084DD86}"/>
    <pc:docChg chg="modSld">
      <pc:chgData name="GAUDIN-BILLAUDAZ, Katia M.b." userId="6439e8ee-a371-4cf7-860c-5f82dac8a9ea" providerId="ADAL" clId="{1DF69FC4-8BA6-4A94-88BD-E6499084DD86}" dt="2020-11-09T13:29:39.470" v="0" actId="27636"/>
      <pc:docMkLst>
        <pc:docMk/>
      </pc:docMkLst>
      <pc:sldChg chg="modSp">
        <pc:chgData name="GAUDIN-BILLAUDAZ, Katia M.b." userId="6439e8ee-a371-4cf7-860c-5f82dac8a9ea" providerId="ADAL" clId="{1DF69FC4-8BA6-4A94-88BD-E6499084DD86}" dt="2020-11-09T13:29:39.470" v="0" actId="27636"/>
        <pc:sldMkLst>
          <pc:docMk/>
          <pc:sldMk cId="1374849814" sldId="262"/>
        </pc:sldMkLst>
        <pc:picChg chg="mod">
          <ac:chgData name="GAUDIN-BILLAUDAZ, Katia M.b." userId="6439e8ee-a371-4cf7-860c-5f82dac8a9ea" providerId="ADAL" clId="{1DF69FC4-8BA6-4A94-88BD-E6499084DD86}" dt="2020-11-09T13:29:39.470" v="0" actId="27636"/>
          <ac:picMkLst>
            <pc:docMk/>
            <pc:sldMk cId="1374849814" sldId="262"/>
            <ac:picMk id="1029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72E82-7D34-F54A-A3A1-19C175C429BF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A6271-D8D6-D348-B806-4A47724C8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82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6271-D8D6-D348-B806-4A47724C83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54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6271-D8D6-D348-B806-4A47724C83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142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new missed opportunity strategy</a:t>
            </a:r>
            <a:r>
              <a:rPr lang="en-GB" baseline="0" dirty="0"/>
              <a:t> answers </a:t>
            </a:r>
            <a:r>
              <a:rPr lang="en-GB" dirty="0"/>
              <a:t>three key questions: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>
                <a:solidFill>
                  <a:schemeClr val="tx2"/>
                </a:solidFill>
                <a:ea typeface="ＭＳ Ｐゴシック" charset="0"/>
              </a:rPr>
              <a:t>How many opportunities for vaccination are missed at </a:t>
            </a:r>
            <a:r>
              <a:rPr lang="en-GB" u="sng" dirty="0">
                <a:solidFill>
                  <a:schemeClr val="tx2"/>
                </a:solidFill>
                <a:ea typeface="ＭＳ Ｐゴシック" charset="0"/>
              </a:rPr>
              <a:t>existing</a:t>
            </a:r>
            <a:r>
              <a:rPr lang="en-GB" dirty="0">
                <a:solidFill>
                  <a:schemeClr val="tx2"/>
                </a:solidFill>
                <a:ea typeface="ＭＳ Ｐゴシック" charset="0"/>
              </a:rPr>
              <a:t> vaccination sites?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>
                <a:solidFill>
                  <a:schemeClr val="tx2"/>
                </a:solidFill>
                <a:ea typeface="ＭＳ Ｐゴシック" charset="0"/>
              </a:rPr>
              <a:t>Why are these opportunities being missed at the different vaccination sites?, and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>
                <a:solidFill>
                  <a:schemeClr val="tx2"/>
                </a:solidFill>
                <a:ea typeface="ＭＳ Ｐゴシック" charset="0"/>
              </a:rPr>
              <a:t>What can be adjusted or done differently (e.g. </a:t>
            </a:r>
            <a:r>
              <a:rPr lang="en-GB" u="sng" dirty="0">
                <a:solidFill>
                  <a:schemeClr val="tx2"/>
                </a:solidFill>
                <a:ea typeface="ＭＳ Ｐゴシック" charset="0"/>
              </a:rPr>
              <a:t>policies, procedures and behaviours</a:t>
            </a:r>
            <a:r>
              <a:rPr lang="en-GB" dirty="0">
                <a:solidFill>
                  <a:schemeClr val="tx2"/>
                </a:solidFill>
                <a:ea typeface="ＭＳ Ｐゴシック" charset="0"/>
              </a:rPr>
              <a:t>) so that we do not miss any opportunity to vaccinate?</a:t>
            </a:r>
            <a:endParaRPr lang="en-GB" sz="1100" dirty="0">
              <a:solidFill>
                <a:schemeClr val="tx2"/>
              </a:solidFill>
              <a:ea typeface="ＭＳ Ｐゴシック" charset="0"/>
            </a:endParaRP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9BC431-7106-4259-88BB-841DBBBB1431}" type="slidenum">
              <a:rPr lang="en-US" alt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90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 have developed</a:t>
            </a:r>
            <a:r>
              <a:rPr lang="en-GB" baseline="0" dirty="0"/>
              <a:t> a 10-step process for addressing missed opportunities. </a:t>
            </a:r>
          </a:p>
          <a:p>
            <a:r>
              <a:rPr lang="en-GB" dirty="0"/>
              <a:t>The</a:t>
            </a:r>
            <a:r>
              <a:rPr lang="en-GB" baseline="0" dirty="0"/>
              <a:t> 10-step process is organized into three phases: planning and preparation; assessment field work; and interventions:</a:t>
            </a:r>
          </a:p>
          <a:p>
            <a:r>
              <a:rPr lang="en-GB" baseline="0" dirty="0"/>
              <a:t>Steps 1 and 2 consist of guidelines for planning and preparing for field work</a:t>
            </a:r>
          </a:p>
          <a:p>
            <a:endParaRPr lang="en-GB" baseline="0" dirty="0"/>
          </a:p>
          <a:p>
            <a:r>
              <a:rPr lang="en-GB" baseline="0" dirty="0"/>
              <a:t>Steps 3 to 6 provide details on conducting the field work, as already presented by Richard and Martha</a:t>
            </a:r>
          </a:p>
          <a:p>
            <a:endParaRPr lang="en-GB" baseline="0" dirty="0"/>
          </a:p>
          <a:p>
            <a:r>
              <a:rPr lang="en-GB" baseline="0" dirty="0"/>
              <a:t>Steps 7-10 go into additional details on translating the findings of the assessments into locally feasible solutions, as well as ongoing supportive supervision and rapid outcome assessments every three months. </a:t>
            </a:r>
          </a:p>
          <a:p>
            <a:r>
              <a:rPr lang="en-GB" baseline="0" dirty="0"/>
              <a:t>These outcome assessments include measuring the impact on increasing coverage, improving timeliness and reducing missed opportunities. </a:t>
            </a:r>
          </a:p>
          <a:p>
            <a:endParaRPr lang="en-GB" baseline="0" dirty="0"/>
          </a:p>
          <a:p>
            <a:r>
              <a:rPr lang="en-GB" baseline="0" dirty="0"/>
              <a:t>To ensure sustainability, Step 10 provides guidelines for incorporating the MOV strategy into long-term health system strengthening plans.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9BC431-7106-4259-88BB-841DBBBB1431}" type="slidenum">
              <a:rPr lang="en-US" alt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22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</a:t>
            </a:r>
            <a:r>
              <a:rPr lang="en-GB" baseline="0" dirty="0"/>
              <a:t> scale up of the MOV strategy consists of four main components:</a:t>
            </a:r>
          </a:p>
          <a:p>
            <a:pPr marL="228600" indent="-228600">
              <a:buAutoNum type="arabicPeriod"/>
            </a:pPr>
            <a:r>
              <a:rPr lang="en-GB" baseline="0" dirty="0"/>
              <a:t>A planning guide </a:t>
            </a:r>
          </a:p>
          <a:p>
            <a:pPr marL="228600" indent="-228600">
              <a:buAutoNum type="arabicPeriod"/>
            </a:pPr>
            <a:r>
              <a:rPr lang="en-GB" baseline="0" dirty="0"/>
              <a:t>A revised and updated assessment protocol </a:t>
            </a:r>
          </a:p>
          <a:p>
            <a:pPr marL="228600" indent="-228600">
              <a:buAutoNum type="arabicPeriod"/>
            </a:pPr>
            <a:r>
              <a:rPr lang="en-GB" baseline="0" dirty="0"/>
              <a:t>An intervention handbook, and </a:t>
            </a:r>
          </a:p>
          <a:p>
            <a:pPr marL="228600" indent="-228600">
              <a:buAutoNum type="arabicPeriod"/>
            </a:pPr>
            <a:r>
              <a:rPr lang="en-GB" baseline="0" dirty="0"/>
              <a:t>A framework to facilitate coordination among partners and countries</a:t>
            </a:r>
          </a:p>
          <a:p>
            <a:pPr marL="228600" indent="-228600">
              <a:buAutoNum type="arabicPeriod"/>
            </a:pPr>
            <a:endParaRPr lang="en-GB" baseline="0" dirty="0"/>
          </a:p>
          <a:p>
            <a:pPr marL="0" indent="0">
              <a:buNone/>
            </a:pPr>
            <a:r>
              <a:rPr lang="en-GB" baseline="0" dirty="0"/>
              <a:t>Next, I will briefly elaborate on each of these components.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9BC431-7106-4259-88BB-841DBBBB1431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1012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68394" cy="69765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188" y="6245180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829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3F16-FC70-D84C-9F86-CD89D0EA4031}" type="datetime1">
              <a:rPr lang="en-US" smtClean="0"/>
              <a:t>11/9/2020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002E3-321F-0846-995D-E40C84A69641}" type="datetime1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E5736-048C-CA44-8C4E-F5256984C9BA}" type="datetime1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F7AA-5F02-844B-8840-C81882AEAA88}" type="datetime1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divider-teal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divider-teal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divider-teal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FC6E-2CC4-6E47-90E3-7AEEECAF97B7}" type="datetime1">
              <a:rPr lang="en-US" smtClean="0"/>
              <a:t>11/9/2020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Tx/>
              <a:buSzPct val="80000"/>
              <a:buFont typeface="Arial" charset="0"/>
              <a:buChar char="•"/>
              <a:defRPr>
                <a:latin typeface="+mj-lt"/>
              </a:defRPr>
            </a:lvl1pPr>
            <a:lvl2pPr marL="685800" indent="-228600">
              <a:buSzPct val="40000"/>
              <a:buFont typeface="LucidaGrande" charset="0"/>
              <a:buChar char="▶︎"/>
              <a:defRPr>
                <a:solidFill>
                  <a:schemeClr val="tx2"/>
                </a:solidFill>
              </a:defRPr>
            </a:lvl2pPr>
            <a:lvl3pPr marL="1143000" indent="-228600">
              <a:buFont typeface="LucidaGrande" charset="0"/>
              <a:buChar char="-"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600200" indent="-228600">
              <a:buSzPct val="80000"/>
              <a:buFont typeface="LucidaGrande" charset="0"/>
              <a:buChar char="■"/>
              <a:defRPr/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71F1-871F-974C-BD54-78280CD81608}" type="datetime1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82762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9653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3D2DC32-4533-424F-8DC5-6B04B3CB15AB}" type="datetime1">
              <a:rPr lang="en-US" smtClean="0"/>
              <a:t>11/9/2020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4B6D-235D-8348-9A2F-B3EE26ED279E}" type="datetime1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365127"/>
            <a:ext cx="7886700" cy="8015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ECFAE-C467-2542-BE3B-0684494E8413}" type="datetime1">
              <a:rPr lang="en-US" smtClean="0"/>
              <a:t>11/9/2020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69ACD-AD8D-6743-A0E0-C6FD8784B0F7}" type="datetime1">
              <a:rPr lang="en-US" smtClean="0"/>
              <a:t>11/9/2020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7841" y="365126"/>
            <a:ext cx="8458200" cy="801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1421588"/>
            <a:ext cx="8458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79068" y="6356351"/>
            <a:ext cx="934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8B724A4D-F740-6043-BCDD-F7B87B6423F2}" type="datetime1">
              <a:rPr lang="en-US" smtClean="0"/>
              <a:t>11/9/2020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7136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66968" y="6356351"/>
            <a:ext cx="6685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740" y="6322535"/>
            <a:ext cx="1167726" cy="357408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7657092" y="6188149"/>
            <a:ext cx="1158949" cy="6698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6198" y="6038268"/>
            <a:ext cx="1200736" cy="92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40000"/>
        <a:buFont typeface="LucidaGrande" charset="0"/>
        <a:buChar char="▶︎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-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▪︎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8321" y="1311215"/>
            <a:ext cx="4953634" cy="3724821"/>
          </a:xfrm>
        </p:spPr>
        <p:txBody>
          <a:bodyPr>
            <a:noAutofit/>
          </a:bodyPr>
          <a:lstStyle/>
          <a:p>
            <a:r>
              <a:rPr lang="en-US" sz="5400" b="1" dirty="0"/>
              <a:t>WHO workshop on Reducing Missed </a:t>
            </a:r>
            <a:br>
              <a:rPr lang="en-US" sz="5400" b="1" dirty="0"/>
            </a:br>
            <a:r>
              <a:rPr lang="en-US" sz="5400" b="1" dirty="0"/>
              <a:t>Opportunities for Vaccination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905705" y="5827594"/>
            <a:ext cx="4506912" cy="1146412"/>
          </a:xfrm>
        </p:spPr>
        <p:txBody>
          <a:bodyPr/>
          <a:lstStyle/>
          <a:p>
            <a:pPr algn="ctr"/>
            <a:r>
              <a:rPr lang="en-GB" dirty="0">
                <a:solidFill>
                  <a:srgbClr val="FFFF00"/>
                </a:solidFill>
              </a:rPr>
              <a:t>COUNTRY</a:t>
            </a:r>
            <a:endParaRPr lang="en-US" dirty="0">
              <a:solidFill>
                <a:srgbClr val="FFFF00"/>
              </a:solidFill>
            </a:endParaRPr>
          </a:p>
          <a:p>
            <a:pPr algn="ctr"/>
            <a:r>
              <a:rPr lang="en-US" sz="1600" b="1" dirty="0">
                <a:solidFill>
                  <a:srgbClr val="FFFF00"/>
                </a:solidFill>
              </a:rPr>
              <a:t>DATES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42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dirty="0"/>
              <a:t>Welcome!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Announcements &amp; introductions</a:t>
            </a:r>
          </a:p>
        </p:txBody>
      </p:sp>
    </p:spTree>
    <p:extLst>
      <p:ext uri="{BB962C8B-B14F-4D97-AF65-F5344CB8AC3E}">
        <p14:creationId xmlns:p14="http://schemas.microsoft.com/office/powerpoint/2010/main" val="937518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57841" y="5674551"/>
            <a:ext cx="8467182" cy="689985"/>
          </a:xfrm>
        </p:spPr>
        <p:txBody>
          <a:bodyPr/>
          <a:lstStyle/>
          <a:p>
            <a:r>
              <a:rPr lang="en-US" i="1" dirty="0"/>
              <a:t>….Let’s turn every health contact into a vaccination opportunity</a:t>
            </a:r>
          </a:p>
          <a:p>
            <a:endParaRPr lang="en-US" i="1" dirty="0"/>
          </a:p>
        </p:txBody>
      </p:sp>
      <p:pic>
        <p:nvPicPr>
          <p:cNvPr id="1028" name="Picture 4" descr="D:\Dropbox\MOV\RDD docs\RDD MOV File Delivery\WHO MOV FILE Delivery\Corrected Cartoons\oms1c_edite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280" y="1103167"/>
            <a:ext cx="1920979" cy="315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Dropbox\MOV\RDD docs\RDD MOV File Delivery\WHO MOV FILE Delivery\Corrected Cartoons\oms4c_edited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254" y="453785"/>
            <a:ext cx="3182459" cy="230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Dropbox\MOV\RDD docs\RDD MOV File Delivery\WHO MOV FILE Delivery\Corrected Cartoons\oms2c_edited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6114" y="519905"/>
            <a:ext cx="2932117" cy="223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Dropbox\MOV\RDD docs\RDD MOV File Delivery\WHO MOV FILE Delivery\Corrected Cartoons\oms5c_edited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254" y="3150074"/>
            <a:ext cx="3182459" cy="225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Dropbox\MOV\RDD docs\RDD MOV File Delivery\WHO MOV FILE Delivery\Corrected Cartoons\omst3c_edited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6114" y="3100710"/>
            <a:ext cx="2921485" cy="230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849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How do we achieve these objectives?</a:t>
            </a:r>
          </a:p>
        </p:txBody>
      </p:sp>
      <p:pic>
        <p:nvPicPr>
          <p:cNvPr id="1026" name="Picture 2" descr="D:\Dropbox\MOV\Consultant Training Workshop Harare\Training slides Under development\MOV_questions_answered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6846" y="1166648"/>
            <a:ext cx="10868197" cy="468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615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266" y="52649"/>
            <a:ext cx="9190316" cy="801522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/>
              <a:t>The 10-step process of the MOV strategy</a:t>
            </a:r>
            <a:endParaRPr lang="en-GB" sz="4000" b="1" dirty="0"/>
          </a:p>
        </p:txBody>
      </p:sp>
      <p:pic>
        <p:nvPicPr>
          <p:cNvPr id="2050" name="Picture 2" descr="D:\Dropbox\MOV\Consultant Training Workshop Harare\Training slides Under development\10-step process_P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35" y="908846"/>
            <a:ext cx="9094780" cy="539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836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28" y="255341"/>
            <a:ext cx="8995144" cy="1295207"/>
          </a:xfrm>
        </p:spPr>
        <p:txBody>
          <a:bodyPr>
            <a:noAutofit/>
          </a:bodyPr>
          <a:lstStyle/>
          <a:p>
            <a:pPr algn="ctr"/>
            <a:r>
              <a:rPr lang="en-US" sz="4200" b="1" dirty="0"/>
              <a:t>What are the components of the new strategy to reduce missed opportunities?</a:t>
            </a:r>
            <a:endParaRPr lang="en-GB" sz="4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2193963"/>
            <a:ext cx="2438400" cy="2419945"/>
          </a:xfrm>
          <a:prstGeom prst="roundRect">
            <a:avLst>
              <a:gd name="adj" fmla="val 9362"/>
            </a:avLst>
          </a:prstGeom>
          <a:solidFill>
            <a:schemeClr val="tx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FFFF"/>
                </a:solidFill>
                <a:latin typeface="Marker Felt"/>
                <a:cs typeface="Marker Felt"/>
              </a:rPr>
              <a:t>1</a:t>
            </a:r>
            <a:endParaRPr lang="en-US" dirty="0">
              <a:solidFill>
                <a:srgbClr val="FFFFFF"/>
              </a:solidFill>
            </a:endParaRPr>
          </a:p>
          <a:p>
            <a:pPr algn="ctr"/>
            <a:r>
              <a:rPr lang="en-US" dirty="0">
                <a:solidFill>
                  <a:srgbClr val="FFFFFF"/>
                </a:solidFill>
              </a:rPr>
              <a:t>A </a:t>
            </a:r>
            <a:r>
              <a:rPr lang="en-US" b="1" dirty="0">
                <a:solidFill>
                  <a:srgbClr val="FFFFFF"/>
                </a:solidFill>
              </a:rPr>
              <a:t>planning guide </a:t>
            </a:r>
            <a:r>
              <a:rPr lang="en-US" dirty="0">
                <a:solidFill>
                  <a:srgbClr val="FFFFFF"/>
                </a:solidFill>
              </a:rPr>
              <a:t>to assess and address missed opportunities for vaccination</a:t>
            </a:r>
          </a:p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54554" y="2193963"/>
            <a:ext cx="2438400" cy="2419945"/>
          </a:xfrm>
          <a:prstGeom prst="roundRect">
            <a:avLst>
              <a:gd name="adj" fmla="val 8875"/>
            </a:avLst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FFFF"/>
                </a:solidFill>
                <a:latin typeface="Marker Felt"/>
                <a:cs typeface="Marker Felt"/>
              </a:rPr>
              <a:t>3</a:t>
            </a:r>
            <a:endParaRPr lang="en-US" b="1" dirty="0">
              <a:solidFill>
                <a:srgbClr val="FFFFFF"/>
              </a:solidFill>
            </a:endParaRPr>
          </a:p>
          <a:p>
            <a:pPr algn="ctr"/>
            <a:r>
              <a:rPr lang="en-US" dirty="0">
                <a:solidFill>
                  <a:srgbClr val="FFFFFF"/>
                </a:solidFill>
              </a:rPr>
              <a:t>An </a:t>
            </a:r>
            <a:r>
              <a:rPr lang="en-US" b="1" dirty="0">
                <a:solidFill>
                  <a:srgbClr val="FFFFFF"/>
                </a:solidFill>
              </a:rPr>
              <a:t>intervention handbook </a:t>
            </a:r>
            <a:r>
              <a:rPr lang="en-US" dirty="0">
                <a:solidFill>
                  <a:srgbClr val="FFFFFF"/>
                </a:solidFill>
              </a:rPr>
              <a:t>to support health facility-level actions to reduce missed opportunities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4921331"/>
            <a:ext cx="8153400" cy="783193"/>
          </a:xfrm>
          <a:prstGeom prst="roundRect">
            <a:avLst/>
          </a:prstGeom>
          <a:solidFill>
            <a:schemeClr val="accent5">
              <a:lumMod val="2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 framework to facilitate coordination among </a:t>
            </a:r>
            <a:r>
              <a:rPr lang="en-US" sz="2000" b="1" u="sng" dirty="0">
                <a:solidFill>
                  <a:schemeClr val="bg1"/>
                </a:solidFill>
              </a:rPr>
              <a:t>partners</a:t>
            </a:r>
            <a:r>
              <a:rPr lang="en-US" sz="2000" b="1" dirty="0">
                <a:solidFill>
                  <a:schemeClr val="bg1"/>
                </a:solidFill>
              </a:rPr>
              <a:t> and countries </a:t>
            </a: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to scale up and maximize impact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52800" y="2193963"/>
            <a:ext cx="2438400" cy="2419945"/>
          </a:xfrm>
          <a:prstGeom prst="roundRect">
            <a:avLst>
              <a:gd name="adj" fmla="val 9362"/>
            </a:avLst>
          </a:prstGeom>
          <a:solidFill>
            <a:schemeClr val="tx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FFFF"/>
                </a:solidFill>
                <a:latin typeface="Marker Felt"/>
                <a:cs typeface="Marker Felt"/>
              </a:rPr>
              <a:t>2</a:t>
            </a:r>
            <a:endParaRPr lang="en-US" dirty="0">
              <a:solidFill>
                <a:srgbClr val="FFFFFF"/>
              </a:solidFill>
            </a:endParaRPr>
          </a:p>
          <a:p>
            <a:pPr algn="ctr"/>
            <a:r>
              <a:rPr lang="en-US" dirty="0">
                <a:solidFill>
                  <a:srgbClr val="FFFFFF"/>
                </a:solidFill>
              </a:rPr>
              <a:t>Revised </a:t>
            </a:r>
            <a:r>
              <a:rPr lang="en-US" b="1" dirty="0">
                <a:solidFill>
                  <a:srgbClr val="FFFFFF"/>
                </a:solidFill>
              </a:rPr>
              <a:t>assessment methodology </a:t>
            </a:r>
            <a:r>
              <a:rPr lang="en-US" dirty="0">
                <a:solidFill>
                  <a:srgbClr val="FFFFFF"/>
                </a:solidFill>
              </a:rPr>
              <a:t>to conduct assessments of missed opportunities</a:t>
            </a:r>
          </a:p>
        </p:txBody>
      </p:sp>
    </p:spTree>
    <p:extLst>
      <p:ext uri="{BB962C8B-B14F-4D97-AF65-F5344CB8AC3E}">
        <p14:creationId xmlns:p14="http://schemas.microsoft.com/office/powerpoint/2010/main" val="1744627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HO MOV Palette">
      <a:dk1>
        <a:srgbClr val="598DBF"/>
      </a:dk1>
      <a:lt1>
        <a:srgbClr val="FFFFFF"/>
      </a:lt1>
      <a:dk2>
        <a:srgbClr val="60C1BD"/>
      </a:dk2>
      <a:lt2>
        <a:srgbClr val="E7E6E6"/>
      </a:lt2>
      <a:accent1>
        <a:srgbClr val="ED4D32"/>
      </a:accent1>
      <a:accent2>
        <a:srgbClr val="F6A383"/>
      </a:accent2>
      <a:accent3>
        <a:srgbClr val="B9B0AB"/>
      </a:accent3>
      <a:accent4>
        <a:srgbClr val="B1DDDA"/>
      </a:accent4>
      <a:accent5>
        <a:srgbClr val="DDF0EF"/>
      </a:accent5>
      <a:accent6>
        <a:srgbClr val="D8E1EF"/>
      </a:accent6>
      <a:hlink>
        <a:srgbClr val="B9B0AB"/>
      </a:hlink>
      <a:folHlink>
        <a:srgbClr val="F6A383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582</TotalTime>
  <Words>344</Words>
  <Application>Microsoft Office PowerPoint</Application>
  <PresentationFormat>On-screen Show (4:3)</PresentationFormat>
  <Paragraphs>42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LucidaGrande</vt:lpstr>
      <vt:lpstr>Marker Felt</vt:lpstr>
      <vt:lpstr>Office Theme</vt:lpstr>
      <vt:lpstr>WHO workshop on Reducing Missed  Opportunities for Vaccination</vt:lpstr>
      <vt:lpstr>Welcome!</vt:lpstr>
      <vt:lpstr>PowerPoint Presentation</vt:lpstr>
      <vt:lpstr>How do we achieve these objectives?</vt:lpstr>
      <vt:lpstr>The 10-step process of the MOV strategy</vt:lpstr>
      <vt:lpstr>What are the components of the new strategy to reduce missed opportunities?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Richards-Diop</dc:creator>
  <cp:lastModifiedBy>GAUDIN-BILLAUDAZ, Katia M.b.</cp:lastModifiedBy>
  <cp:revision>55</cp:revision>
  <dcterms:created xsi:type="dcterms:W3CDTF">2017-05-04T19:30:50Z</dcterms:created>
  <dcterms:modified xsi:type="dcterms:W3CDTF">2020-11-09T13:29:48Z</dcterms:modified>
</cp:coreProperties>
</file>