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9"/>
  </p:notesMasterIdLst>
  <p:sldIdLst>
    <p:sldId id="256" r:id="rId2"/>
    <p:sldId id="262" r:id="rId3"/>
    <p:sldId id="260" r:id="rId4"/>
    <p:sldId id="261" r:id="rId5"/>
    <p:sldId id="299" r:id="rId6"/>
    <p:sldId id="263" r:id="rId7"/>
    <p:sldId id="264" r:id="rId8"/>
    <p:sldId id="265" r:id="rId9"/>
    <p:sldId id="266" r:id="rId10"/>
    <p:sldId id="267" r:id="rId11"/>
    <p:sldId id="280" r:id="rId12"/>
    <p:sldId id="268" r:id="rId13"/>
    <p:sldId id="269" r:id="rId14"/>
    <p:sldId id="300" r:id="rId15"/>
    <p:sldId id="301" r:id="rId16"/>
    <p:sldId id="285" r:id="rId17"/>
    <p:sldId id="296" r:id="rId18"/>
    <p:sldId id="287" r:id="rId19"/>
    <p:sldId id="288" r:id="rId20"/>
    <p:sldId id="289" r:id="rId21"/>
    <p:sldId id="298" r:id="rId22"/>
    <p:sldId id="291" r:id="rId23"/>
    <p:sldId id="292" r:id="rId24"/>
    <p:sldId id="293" r:id="rId25"/>
    <p:sldId id="294" r:id="rId26"/>
    <p:sldId id="302" r:id="rId27"/>
    <p:sldId id="295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32A0E1-B14E-4F5A-8B85-408E9A1959A1}" v="1" dt="2020-11-09T13:28:48.1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75" autoAdjust="0"/>
    <p:restoredTop sz="94673" autoAdjust="0"/>
  </p:normalViewPr>
  <p:slideViewPr>
    <p:cSldViewPr snapToGrid="0" snapToObjects="1">
      <p:cViewPr varScale="1">
        <p:scale>
          <a:sx n="108" d="100"/>
          <a:sy n="108" d="100"/>
        </p:scale>
        <p:origin x="183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DIN-BILLAUDAZ, Katia M.b." userId="6439e8ee-a371-4cf7-860c-5f82dac8a9ea" providerId="ADAL" clId="{3C32A0E1-B14E-4F5A-8B85-408E9A1959A1}"/>
    <pc:docChg chg="custSel modSld">
      <pc:chgData name="GAUDIN-BILLAUDAZ, Katia M.b." userId="6439e8ee-a371-4cf7-860c-5f82dac8a9ea" providerId="ADAL" clId="{3C32A0E1-B14E-4F5A-8B85-408E9A1959A1}" dt="2020-11-09T13:28:48.269" v="2" actId="27636"/>
      <pc:docMkLst>
        <pc:docMk/>
      </pc:docMkLst>
      <pc:sldChg chg="modSp">
        <pc:chgData name="GAUDIN-BILLAUDAZ, Katia M.b." userId="6439e8ee-a371-4cf7-860c-5f82dac8a9ea" providerId="ADAL" clId="{3C32A0E1-B14E-4F5A-8B85-408E9A1959A1}" dt="2020-11-09T13:28:48.269" v="2" actId="27636"/>
        <pc:sldMkLst>
          <pc:docMk/>
          <pc:sldMk cId="652729717" sldId="287"/>
        </pc:sldMkLst>
        <pc:spChg chg="mod">
          <ac:chgData name="GAUDIN-BILLAUDAZ, Katia M.b." userId="6439e8ee-a371-4cf7-860c-5f82dac8a9ea" providerId="ADAL" clId="{3C32A0E1-B14E-4F5A-8B85-408E9A1959A1}" dt="2020-11-09T13:28:48.269" v="2" actId="27636"/>
          <ac:spMkLst>
            <pc:docMk/>
            <pc:sldMk cId="652729717" sldId="287"/>
            <ac:spMk id="2" creationId="{00000000-0000-0000-0000-000000000000}"/>
          </ac:spMkLst>
        </pc:spChg>
      </pc:sldChg>
      <pc:sldChg chg="modSp">
        <pc:chgData name="GAUDIN-BILLAUDAZ, Katia M.b." userId="6439e8ee-a371-4cf7-860c-5f82dac8a9ea" providerId="ADAL" clId="{3C32A0E1-B14E-4F5A-8B85-408E9A1959A1}" dt="2020-11-09T13:28:48.261" v="1" actId="27636"/>
        <pc:sldMkLst>
          <pc:docMk/>
          <pc:sldMk cId="2105182119" sldId="296"/>
        </pc:sldMkLst>
        <pc:spChg chg="mod">
          <ac:chgData name="GAUDIN-BILLAUDAZ, Katia M.b." userId="6439e8ee-a371-4cf7-860c-5f82dac8a9ea" providerId="ADAL" clId="{3C32A0E1-B14E-4F5A-8B85-408E9A1959A1}" dt="2020-11-09T13:28:48.261" v="1" actId="27636"/>
          <ac:spMkLst>
            <pc:docMk/>
            <pc:sldMk cId="2105182119" sldId="296"/>
            <ac:spMk id="5" creationId="{00000000-0000-0000-0000-000000000000}"/>
          </ac:spMkLst>
        </pc:spChg>
      </pc:sldChg>
      <pc:sldChg chg="modSp">
        <pc:chgData name="GAUDIN-BILLAUDAZ, Katia M.b." userId="6439e8ee-a371-4cf7-860c-5f82dac8a9ea" providerId="ADAL" clId="{3C32A0E1-B14E-4F5A-8B85-408E9A1959A1}" dt="2020-11-09T13:28:48.249" v="0" actId="27636"/>
        <pc:sldMkLst>
          <pc:docMk/>
          <pc:sldMk cId="2499847057" sldId="300"/>
        </pc:sldMkLst>
        <pc:spChg chg="mod">
          <ac:chgData name="GAUDIN-BILLAUDAZ, Katia M.b." userId="6439e8ee-a371-4cf7-860c-5f82dac8a9ea" providerId="ADAL" clId="{3C32A0E1-B14E-4F5A-8B85-408E9A1959A1}" dt="2020-11-09T13:28:48.249" v="0" actId="27636"/>
          <ac:spMkLst>
            <pc:docMk/>
            <pc:sldMk cId="2499847057" sldId="300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72E82-7D34-F54A-A3A1-19C175C429BF}" type="datetimeFigureOut">
              <a:rPr lang="en-US" smtClean="0"/>
              <a:t>11/9/2020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6271-D8D6-D348-B806-4A47724C835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282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554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42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42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Here are the</a:t>
            </a:r>
            <a:r>
              <a:rPr lang="en-US" altLang="en-US" baseline="0" dirty="0"/>
              <a:t> current MOV partners, convened during our first webinar earlier this year. Of course, we welcome more partners!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baseline="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aseline="0" dirty="0"/>
              <a:t>We are working in close collaboration with the ministries of health in 18 countries in the Americas, sub-Saharan Africa and SE Asia.</a:t>
            </a:r>
            <a:endParaRPr lang="en-US" alt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915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new missed opportunity strategy</a:t>
            </a:r>
            <a:r>
              <a:rPr lang="en-GB" baseline="0" dirty="0"/>
              <a:t> answers </a:t>
            </a:r>
            <a:r>
              <a:rPr lang="en-GB" dirty="0"/>
              <a:t>three key questions: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How many opportunities for vaccination are missed at </a:t>
            </a:r>
            <a:r>
              <a:rPr lang="en-GB" u="sng" dirty="0">
                <a:solidFill>
                  <a:schemeClr val="tx2"/>
                </a:solidFill>
                <a:ea typeface="ＭＳ Ｐゴシック" charset="0"/>
              </a:rPr>
              <a:t>existing</a:t>
            </a: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 vaccination sites?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Why are these opportunities being missed at the different vaccination sites?, and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What can be adjusted or done differently (e.g. </a:t>
            </a:r>
            <a:r>
              <a:rPr lang="en-GB" u="sng" dirty="0">
                <a:solidFill>
                  <a:schemeClr val="tx2"/>
                </a:solidFill>
                <a:ea typeface="ＭＳ Ｐゴシック" charset="0"/>
              </a:rPr>
              <a:t>policies, procedures and behaviours</a:t>
            </a: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) so that we do not miss any opportunity to vaccinate?</a:t>
            </a:r>
            <a:endParaRPr lang="en-GB" sz="1100" dirty="0">
              <a:solidFill>
                <a:schemeClr val="tx2"/>
              </a:solidFill>
              <a:ea typeface="ＭＳ Ｐゴシック" charset="0"/>
            </a:endParaRP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0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 have developed</a:t>
            </a:r>
            <a:r>
              <a:rPr lang="en-GB" baseline="0" dirty="0"/>
              <a:t> a 10-step process for addressing missed opportunities. </a:t>
            </a:r>
          </a:p>
          <a:p>
            <a:r>
              <a:rPr lang="en-GB" dirty="0"/>
              <a:t>The</a:t>
            </a:r>
            <a:r>
              <a:rPr lang="en-GB" baseline="0" dirty="0"/>
              <a:t> 10-step process is organized into three phases: planning and preparation; assessment field work; and interventions:</a:t>
            </a:r>
          </a:p>
          <a:p>
            <a:r>
              <a:rPr lang="en-GB" baseline="0" dirty="0"/>
              <a:t>Steps 1 and 2 consist of guidelines for planning and preparing for field work</a:t>
            </a:r>
          </a:p>
          <a:p>
            <a:endParaRPr lang="en-GB" baseline="0" dirty="0"/>
          </a:p>
          <a:p>
            <a:r>
              <a:rPr lang="en-GB" baseline="0" dirty="0"/>
              <a:t>Steps 3 to 6 provide details on conducting the field work, as already presented by Richard and Martha</a:t>
            </a:r>
          </a:p>
          <a:p>
            <a:endParaRPr lang="en-GB" baseline="0" dirty="0"/>
          </a:p>
          <a:p>
            <a:r>
              <a:rPr lang="en-GB" baseline="0" dirty="0"/>
              <a:t>Steps 7-10 go into additional details on translating the findings of the assessments into locally feasible solutions, as well as ongoing supportive supervision and rapid outcome assessments every three months. </a:t>
            </a:r>
          </a:p>
          <a:p>
            <a:r>
              <a:rPr lang="en-GB" baseline="0" dirty="0"/>
              <a:t>These outcome assessments include measuring the impact on increasing coverage, improving timeliness and reducing missed opportunities. </a:t>
            </a:r>
          </a:p>
          <a:p>
            <a:endParaRPr lang="en-GB" baseline="0" dirty="0"/>
          </a:p>
          <a:p>
            <a:r>
              <a:rPr lang="en-GB" baseline="0" dirty="0"/>
              <a:t>To ensure sustainability, Step 10 provides guidelines for incorporating the MOV strategy into long-term health system strengthening plans.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22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</a:t>
            </a:r>
            <a:r>
              <a:rPr lang="en-GB" baseline="0" dirty="0"/>
              <a:t> scale up of the MOV strategy consists of four main components:</a:t>
            </a:r>
          </a:p>
          <a:p>
            <a:pPr marL="228600" indent="-228600">
              <a:buAutoNum type="arabicPeriod"/>
            </a:pPr>
            <a:r>
              <a:rPr lang="en-GB" baseline="0" dirty="0"/>
              <a:t>A planning guide </a:t>
            </a:r>
          </a:p>
          <a:p>
            <a:pPr marL="228600" indent="-228600">
              <a:buAutoNum type="arabicPeriod"/>
            </a:pPr>
            <a:r>
              <a:rPr lang="en-GB" baseline="0" dirty="0"/>
              <a:t>A revised and updated assessment protocol </a:t>
            </a:r>
          </a:p>
          <a:p>
            <a:pPr marL="228600" indent="-228600">
              <a:buAutoNum type="arabicPeriod"/>
            </a:pPr>
            <a:r>
              <a:rPr lang="en-GB" baseline="0" dirty="0"/>
              <a:t>An intervention handbook, and </a:t>
            </a:r>
          </a:p>
          <a:p>
            <a:pPr marL="228600" indent="-228600">
              <a:buAutoNum type="arabicPeriod"/>
            </a:pPr>
            <a:r>
              <a:rPr lang="en-GB" baseline="0" dirty="0"/>
              <a:t>A framework to facilitate coordination among partners and countries</a:t>
            </a:r>
          </a:p>
          <a:p>
            <a:pPr marL="228600" indent="-228600">
              <a:buAutoNum type="arabicPeriod"/>
            </a:pPr>
            <a:endParaRPr lang="en-GB" baseline="0" dirty="0"/>
          </a:p>
          <a:p>
            <a:pPr marL="0" indent="0">
              <a:buNone/>
            </a:pPr>
            <a:r>
              <a:rPr lang="en-GB" baseline="0" dirty="0"/>
              <a:t>Next, I will briefly elaborate on each of these components.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012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en-GB" dirty="0"/>
              <a:t>We</a:t>
            </a:r>
            <a:r>
              <a:rPr lang="en-GB" baseline="0" dirty="0"/>
              <a:t> are requesting a decision from SAGE to endorse this new strategy for reducing missed opportunities and advise on the proposed partner coordination mechanism for global scale up.</a:t>
            </a:r>
          </a:p>
          <a:p>
            <a:pPr lvl="0" rtl="0"/>
            <a:endParaRPr lang="en-GB" baseline="0" dirty="0"/>
          </a:p>
          <a:p>
            <a:pPr lvl="0" rtl="0"/>
            <a:r>
              <a:rPr lang="en-GB" baseline="0" dirty="0"/>
              <a:t>Thank you!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0247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8394" cy="69765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88" y="6245180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829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divider-teal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divider-teal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divider-teal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Tx/>
              <a:buSzPct val="80000"/>
              <a:buFont typeface="Arial" charset="0"/>
              <a:buChar char="•"/>
              <a:defRPr>
                <a:latin typeface="+mj-lt"/>
              </a:defRPr>
            </a:lvl1pPr>
            <a:lvl2pPr marL="685800" indent="-228600">
              <a:buSzPct val="40000"/>
              <a:buFont typeface="LucidaGrande" charset="0"/>
              <a:buChar char="▶︎"/>
              <a:defRPr>
                <a:solidFill>
                  <a:schemeClr val="accent6">
                    <a:lumMod val="25000"/>
                  </a:schemeClr>
                </a:solidFill>
              </a:defRPr>
            </a:lvl2pPr>
            <a:lvl3pPr marL="1143000" indent="-228600">
              <a:buFont typeface="LucidaGrande" charset="0"/>
              <a:buChar char="-"/>
              <a:defRPr>
                <a:solidFill>
                  <a:schemeClr val="accent6">
                    <a:lumMod val="25000"/>
                  </a:schemeClr>
                </a:solidFill>
              </a:defRPr>
            </a:lvl3pPr>
            <a:lvl4pPr marL="1600200" indent="-228600">
              <a:buSzPct val="80000"/>
              <a:buFont typeface="LucidaGrande" charset="0"/>
              <a:buChar char="■"/>
              <a:defRPr>
                <a:solidFill>
                  <a:schemeClr val="accent6">
                    <a:lumMod val="2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82762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9653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365127"/>
            <a:ext cx="7886700" cy="8015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7841" y="365126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1421588"/>
            <a:ext cx="8458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136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66968" y="6356351"/>
            <a:ext cx="668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40" y="6322535"/>
            <a:ext cx="1167726" cy="357408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7657092" y="6188149"/>
            <a:ext cx="1158949" cy="6698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6198" y="6038268"/>
            <a:ext cx="1200736" cy="92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40000"/>
        <a:buFont typeface="LucidaGrande" charset="0"/>
        <a:buChar char="▶︎"/>
        <a:defRPr sz="24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-"/>
        <a:defRPr sz="20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▪︎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0841" y="414068"/>
            <a:ext cx="4506259" cy="3246432"/>
          </a:xfrm>
        </p:spPr>
        <p:txBody>
          <a:bodyPr>
            <a:noAutofit/>
          </a:bodyPr>
          <a:lstStyle/>
          <a:p>
            <a:pPr algn="l"/>
            <a:r>
              <a:rPr lang="en-US" sz="5400" b="1" dirty="0"/>
              <a:t>Reducing Missed </a:t>
            </a:r>
            <a:br>
              <a:rPr lang="en-US" sz="5400" b="1" dirty="0"/>
            </a:br>
            <a:r>
              <a:rPr lang="en-US" sz="5400" b="1" dirty="0"/>
              <a:t>Opportunities for Vaccination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052354" y="5745191"/>
            <a:ext cx="4506912" cy="845389"/>
          </a:xfrm>
        </p:spPr>
        <p:txBody>
          <a:bodyPr/>
          <a:lstStyle/>
          <a:p>
            <a:pPr algn="ctr"/>
            <a:r>
              <a:rPr lang="en-GB" dirty="0">
                <a:solidFill>
                  <a:srgbClr val="FFFF00"/>
                </a:solidFill>
              </a:rPr>
              <a:t>COUNTRY</a:t>
            </a:r>
            <a:endParaRPr lang="en-US" dirty="0">
              <a:solidFill>
                <a:srgbClr val="FFFF00"/>
              </a:solidFill>
            </a:endParaRPr>
          </a:p>
          <a:p>
            <a:pPr algn="ctr"/>
            <a:r>
              <a:rPr lang="en-US" sz="1600" b="1" dirty="0">
                <a:solidFill>
                  <a:srgbClr val="FFFF00"/>
                </a:solidFill>
              </a:rPr>
              <a:t>DATES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42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621" y="1530221"/>
            <a:ext cx="6049334" cy="4293212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10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7841" y="283130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What is the potential missed opportunity </a:t>
            </a:r>
            <a:br>
              <a:rPr lang="en-GB" sz="3200" dirty="0"/>
            </a:br>
            <a:r>
              <a:rPr lang="en-GB" sz="3200" dirty="0"/>
              <a:t>in this picture?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2904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59940" y="1514990"/>
            <a:ext cx="6254002" cy="453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57841" y="283130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/>
              <a:t>What is the potential missed opportunity </a:t>
            </a:r>
            <a:br>
              <a:rPr lang="en-GB" sz="3200"/>
            </a:br>
            <a:r>
              <a:rPr lang="en-GB" sz="3200"/>
              <a:t>in this picture?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260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4140" y="1498183"/>
            <a:ext cx="5985601" cy="4553821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12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7841" y="283130"/>
            <a:ext cx="8458200" cy="801522"/>
          </a:xfrm>
        </p:spPr>
        <p:txBody>
          <a:bodyPr>
            <a:noAutofit/>
          </a:bodyPr>
          <a:lstStyle/>
          <a:p>
            <a:r>
              <a:rPr lang="en-GB" sz="3200" dirty="0"/>
              <a:t>What is the potential missed opportunity </a:t>
            </a:r>
            <a:br>
              <a:rPr lang="en-GB" sz="3200" dirty="0"/>
            </a:br>
            <a:r>
              <a:rPr lang="en-GB" sz="3200" dirty="0"/>
              <a:t>in this picture?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88803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does a MOV occur?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841" y="1421588"/>
            <a:ext cx="8458200" cy="3846448"/>
          </a:xfrm>
        </p:spPr>
        <p:txBody>
          <a:bodyPr>
            <a:normAutofit/>
          </a:bodyPr>
          <a:lstStyle/>
          <a:p>
            <a:r>
              <a:rPr lang="en-US" b="1" dirty="0"/>
              <a:t>Persons eligible for vaccination could miss an opportunity… </a:t>
            </a:r>
          </a:p>
          <a:p>
            <a:pPr lvl="1"/>
            <a:r>
              <a:rPr lang="en-US" dirty="0"/>
              <a:t>when receiving a different vaccine (immunization contact) or </a:t>
            </a:r>
          </a:p>
          <a:p>
            <a:pPr lvl="1"/>
            <a:r>
              <a:rPr lang="en-US" dirty="0"/>
              <a:t>when getting treated for an episode of illness (treatment contact) or</a:t>
            </a:r>
          </a:p>
          <a:p>
            <a:pPr lvl="1"/>
            <a:r>
              <a:rPr lang="en-GB" dirty="0"/>
              <a:t>When receiving other preventive services (e.g. growth monitoring, etc.)</a:t>
            </a:r>
            <a:endParaRPr lang="en-US" dirty="0"/>
          </a:p>
          <a:p>
            <a:pPr lvl="1"/>
            <a:r>
              <a:rPr lang="en-US" dirty="0"/>
              <a:t>when accompanying a family member to an appointment or </a:t>
            </a:r>
          </a:p>
          <a:p>
            <a:pPr lvl="1"/>
            <a:r>
              <a:rPr lang="en-US" dirty="0"/>
              <a:t>when a health facility does not have vaccines or related supplies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13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7842" y="5402389"/>
            <a:ext cx="6344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1"/>
                </a:solidFill>
              </a:rPr>
              <a:t>Estimated global prevalence of MOVs is:</a:t>
            </a:r>
            <a:endParaRPr lang="en-GB" sz="2800" b="1" i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8987" y="5396891"/>
            <a:ext cx="1686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1"/>
                </a:solidFill>
              </a:rPr>
              <a:t>32–47%</a:t>
            </a:r>
            <a:endParaRPr lang="en-GB" sz="2800" b="1" i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9744" y="2251040"/>
            <a:ext cx="169992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88319" y="2723150"/>
            <a:ext cx="126924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82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From “Proof-of-concept” to Scale-up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14</a:t>
            </a:fld>
            <a:endParaRPr lang="en-US"/>
          </a:p>
        </p:txBody>
      </p:sp>
      <p:sp>
        <p:nvSpPr>
          <p:cNvPr id="7" name="Pentagon 6"/>
          <p:cNvSpPr/>
          <p:nvPr/>
        </p:nvSpPr>
        <p:spPr bwMode="auto">
          <a:xfrm>
            <a:off x="5150886" y="4305872"/>
            <a:ext cx="3916913" cy="762000"/>
          </a:xfrm>
          <a:prstGeom prst="homePlate">
            <a:avLst/>
          </a:prstGeom>
          <a:solidFill>
            <a:schemeClr val="accent2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defTabSz="1042988" rtl="1" fontAlgn="base">
              <a:spcBef>
                <a:spcPct val="0"/>
              </a:spcBef>
              <a:spcAft>
                <a:spcPct val="0"/>
              </a:spcAft>
            </a:pPr>
            <a:endParaRPr lang="en-US" sz="3900" b="1">
              <a:solidFill>
                <a:srgbClr val="000066"/>
              </a:solidFill>
            </a:endParaRPr>
          </a:p>
        </p:txBody>
      </p:sp>
      <p:sp>
        <p:nvSpPr>
          <p:cNvPr id="8" name="Pentagon 7"/>
          <p:cNvSpPr/>
          <p:nvPr/>
        </p:nvSpPr>
        <p:spPr bwMode="auto">
          <a:xfrm>
            <a:off x="6997945" y="3251536"/>
            <a:ext cx="2069855" cy="853032"/>
          </a:xfrm>
          <a:prstGeom prst="homePlate">
            <a:avLst/>
          </a:prstGeom>
          <a:solidFill>
            <a:schemeClr val="tx1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defTabSz="1042988" rtl="1" fontAlgn="base">
              <a:spcBef>
                <a:spcPct val="0"/>
              </a:spcBef>
              <a:spcAft>
                <a:spcPct val="0"/>
              </a:spcAft>
            </a:pPr>
            <a:endParaRPr lang="en-US" sz="3900" b="1">
              <a:solidFill>
                <a:srgbClr val="000066"/>
              </a:solidFill>
            </a:endParaRPr>
          </a:p>
        </p:txBody>
      </p:sp>
      <p:sp>
        <p:nvSpPr>
          <p:cNvPr id="9" name="Pentagon 8"/>
          <p:cNvSpPr/>
          <p:nvPr/>
        </p:nvSpPr>
        <p:spPr bwMode="auto">
          <a:xfrm>
            <a:off x="7010400" y="2209800"/>
            <a:ext cx="2057400" cy="762000"/>
          </a:xfrm>
          <a:prstGeom prst="homePlat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defTabSz="1042988" rtl="1" fontAlgn="base">
              <a:spcBef>
                <a:spcPct val="0"/>
              </a:spcBef>
              <a:spcAft>
                <a:spcPct val="0"/>
              </a:spcAft>
            </a:pPr>
            <a:endParaRPr lang="en-US" sz="3900" b="1">
              <a:solidFill>
                <a:srgbClr val="000066"/>
              </a:solidFill>
            </a:endParaRPr>
          </a:p>
        </p:txBody>
      </p:sp>
      <p:sp>
        <p:nvSpPr>
          <p:cNvPr id="10" name="Pentagon 9"/>
          <p:cNvSpPr/>
          <p:nvPr/>
        </p:nvSpPr>
        <p:spPr bwMode="auto">
          <a:xfrm>
            <a:off x="4343400" y="3251536"/>
            <a:ext cx="2514600" cy="853032"/>
          </a:xfrm>
          <a:prstGeom prst="homePlate">
            <a:avLst/>
          </a:prstGeom>
          <a:solidFill>
            <a:schemeClr val="tx1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defTabSz="1042988" rtl="1" fontAlgn="base">
              <a:spcBef>
                <a:spcPct val="0"/>
              </a:spcBef>
              <a:spcAft>
                <a:spcPct val="0"/>
              </a:spcAft>
            </a:pPr>
            <a:endParaRPr lang="en-US" sz="3900" b="1">
              <a:solidFill>
                <a:srgbClr val="000066"/>
              </a:solidFill>
            </a:endParaRPr>
          </a:p>
        </p:txBody>
      </p:sp>
      <p:sp>
        <p:nvSpPr>
          <p:cNvPr id="11" name="Pentagon 10"/>
          <p:cNvSpPr/>
          <p:nvPr/>
        </p:nvSpPr>
        <p:spPr bwMode="auto">
          <a:xfrm>
            <a:off x="4343400" y="2223448"/>
            <a:ext cx="2514600" cy="760272"/>
          </a:xfrm>
          <a:prstGeom prst="homePlat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defTabSz="1042988" rtl="1" fontAlgn="base">
              <a:spcBef>
                <a:spcPct val="0"/>
              </a:spcBef>
              <a:spcAft>
                <a:spcPct val="0"/>
              </a:spcAft>
            </a:pPr>
            <a:endParaRPr lang="en-US" sz="3900" b="1">
              <a:solidFill>
                <a:srgbClr val="000066"/>
              </a:solidFill>
            </a:endParaRPr>
          </a:p>
        </p:txBody>
      </p:sp>
      <p:sp>
        <p:nvSpPr>
          <p:cNvPr id="12" name="Pentagon 11"/>
          <p:cNvSpPr/>
          <p:nvPr/>
        </p:nvSpPr>
        <p:spPr bwMode="auto">
          <a:xfrm>
            <a:off x="391883" y="2209799"/>
            <a:ext cx="3494317" cy="1079665"/>
          </a:xfrm>
          <a:prstGeom prst="homePlat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defTabSz="1042988" rtl="1" fontAlgn="base">
              <a:spcBef>
                <a:spcPct val="0"/>
              </a:spcBef>
              <a:spcAft>
                <a:spcPct val="0"/>
              </a:spcAft>
            </a:pPr>
            <a:endParaRPr lang="en-US" sz="3900" b="1">
              <a:solidFill>
                <a:srgbClr val="000066"/>
              </a:solidFill>
            </a:endParaRPr>
          </a:p>
        </p:txBody>
      </p:sp>
      <p:sp>
        <p:nvSpPr>
          <p:cNvPr id="13" name="Shape 176"/>
          <p:cNvSpPr/>
          <p:nvPr/>
        </p:nvSpPr>
        <p:spPr>
          <a:xfrm>
            <a:off x="246299" y="5013280"/>
            <a:ext cx="8821501" cy="624272"/>
          </a:xfrm>
          <a:prstGeom prst="rightArrow">
            <a:avLst>
              <a:gd name="adj1" fmla="val 32000"/>
              <a:gd name="adj2" fmla="val 130200"/>
            </a:avLst>
          </a:prstGeom>
          <a:solidFill>
            <a:schemeClr val="accent3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45718" tIns="45718" rIns="45718" bIns="45718" anchor="ctr"/>
          <a:lstStyle/>
          <a:p>
            <a:pPr defTabSz="91388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Shape 187"/>
          <p:cNvSpPr/>
          <p:nvPr/>
        </p:nvSpPr>
        <p:spPr>
          <a:xfrm>
            <a:off x="4069489" y="1371600"/>
            <a:ext cx="45719" cy="45832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4400" y="14400"/>
                  <a:pt x="7200" y="7200"/>
                  <a:pt x="0" y="0"/>
                </a:cubicBezTo>
              </a:path>
            </a:pathLst>
          </a:custGeom>
          <a:ln w="50800">
            <a:solidFill>
              <a:schemeClr val="accent3"/>
            </a:solidFill>
            <a:custDash>
              <a:ds d="200000" sp="200000"/>
            </a:custDash>
            <a:miter lim="400000"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</p:spPr>
        <p:txBody>
          <a:bodyPr lIns="64291" tIns="32146" rIns="64291" bIns="32146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" name="Shape 179"/>
          <p:cNvSpPr/>
          <p:nvPr/>
        </p:nvSpPr>
        <p:spPr>
          <a:xfrm>
            <a:off x="595892" y="2266651"/>
            <a:ext cx="3031568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1299248">
              <a:spcBef>
                <a:spcPts val="2800"/>
              </a:spcBef>
              <a:defRPr sz="18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Assessments completed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b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Dominican Republic, Panama, Peru, Colombia, Chad, Malawi, Burkina Faso, Timor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Leste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Kenya, DRC</a:t>
            </a:r>
          </a:p>
        </p:txBody>
      </p:sp>
      <p:sp>
        <p:nvSpPr>
          <p:cNvPr id="16" name="Shape 180"/>
          <p:cNvSpPr/>
          <p:nvPr/>
        </p:nvSpPr>
        <p:spPr>
          <a:xfrm>
            <a:off x="7162800" y="2362200"/>
            <a:ext cx="1570833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1299248">
              <a:spcBef>
                <a:spcPts val="2800"/>
              </a:spcBef>
              <a:defRPr sz="18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fontAlgn="base">
              <a:spcAft>
                <a:spcPct val="0"/>
              </a:spcAft>
            </a:pPr>
            <a:r>
              <a:rPr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</a:t>
            </a:r>
            <a: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intervention evaluation</a:t>
            </a:r>
            <a: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6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Shape 184"/>
          <p:cNvSpPr/>
          <p:nvPr/>
        </p:nvSpPr>
        <p:spPr>
          <a:xfrm>
            <a:off x="876300" y="5415888"/>
            <a:ext cx="281940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1299248">
              <a:spcBef>
                <a:spcPts val="2800"/>
              </a:spcBef>
              <a:defRPr sz="46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 fontAlgn="base">
              <a:spcAft>
                <a:spcPct val="0"/>
              </a:spcAft>
              <a:defRPr>
                <a:solidFill>
                  <a:srgbClr val="000066"/>
                </a:solidFill>
              </a:defRPr>
            </a:pPr>
            <a:r>
              <a:rPr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2015</a:t>
            </a:r>
            <a:r>
              <a:rPr lang="en-GB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/2016</a:t>
            </a:r>
            <a:endParaRPr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Shape 185"/>
          <p:cNvSpPr/>
          <p:nvPr/>
        </p:nvSpPr>
        <p:spPr>
          <a:xfrm>
            <a:off x="5220072" y="5415888"/>
            <a:ext cx="274320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1299248">
              <a:spcBef>
                <a:spcPts val="2800"/>
              </a:spcBef>
              <a:defRPr sz="46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ctr" fontAlgn="base">
              <a:spcAft>
                <a:spcPct val="0"/>
              </a:spcAft>
              <a:defRPr>
                <a:solidFill>
                  <a:srgbClr val="000066"/>
                </a:solidFill>
              </a:defRPr>
            </a:pPr>
            <a:r>
              <a:rPr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GB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/2018</a:t>
            </a:r>
            <a:endParaRPr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Shape 178"/>
          <p:cNvSpPr/>
          <p:nvPr/>
        </p:nvSpPr>
        <p:spPr>
          <a:xfrm>
            <a:off x="4420440" y="3288078"/>
            <a:ext cx="2438400" cy="677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1299248">
              <a:spcBef>
                <a:spcPts val="2800"/>
              </a:spcBef>
              <a:defRPr sz="18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Assessments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planned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 in</a:t>
            </a:r>
            <a:r>
              <a:rPr lang="en-GB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Nigeria, Mozambique, </a:t>
            </a:r>
            <a:b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Cambodia, Zimbabwe, Jordan </a:t>
            </a:r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Shape 178"/>
          <p:cNvSpPr/>
          <p:nvPr/>
        </p:nvSpPr>
        <p:spPr>
          <a:xfrm>
            <a:off x="7162800" y="3458648"/>
            <a:ext cx="1723233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1299248">
              <a:spcBef>
                <a:spcPts val="2800"/>
              </a:spcBef>
              <a:defRPr sz="18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600" b="1" dirty="0">
                <a:latin typeface="Calibri" panose="020F0502020204030204" pitchFamily="34" charset="0"/>
                <a:cs typeface="Calibri" panose="020F0502020204030204" pitchFamily="34" charset="0"/>
              </a:rPr>
              <a:t>ntervention</a:t>
            </a:r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Shape 178"/>
          <p:cNvSpPr/>
          <p:nvPr/>
        </p:nvSpPr>
        <p:spPr>
          <a:xfrm>
            <a:off x="4419600" y="2245056"/>
            <a:ext cx="2133600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1299248">
              <a:spcBef>
                <a:spcPts val="2800"/>
              </a:spcBef>
              <a:defRPr sz="18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ntervention</a:t>
            </a:r>
            <a:r>
              <a:rPr lang="en-GB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planned</a:t>
            </a:r>
            <a:r>
              <a:rPr lang="en-GB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countries that completed assessments</a:t>
            </a:r>
            <a:endParaRPr sz="16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150887" y="4251280"/>
            <a:ext cx="37351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600" b="1" dirty="0">
                <a:solidFill>
                  <a:srgbClr val="000000"/>
                </a:solidFill>
                <a:latin typeface="Calibri" pitchFamily="34" charset="0"/>
              </a:rPr>
              <a:t>Expressed interest</a:t>
            </a:r>
            <a:r>
              <a:rPr lang="en-GB" sz="1600" dirty="0">
                <a:solidFill>
                  <a:srgbClr val="000000"/>
                </a:solidFill>
                <a:latin typeface="Calibri" pitchFamily="34" charset="0"/>
              </a:rPr>
              <a:t>: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000000"/>
                </a:solidFill>
                <a:latin typeface="Calibri" pitchFamily="34" charset="0"/>
              </a:rPr>
              <a:t>Angola, Madagascar, Mauritania, Myanmar, South Sudan, Indonesia, BVI, Costa Rica, Ecuador</a:t>
            </a:r>
          </a:p>
        </p:txBody>
      </p:sp>
      <p:sp>
        <p:nvSpPr>
          <p:cNvPr id="23" name="Shape 179"/>
          <p:cNvSpPr/>
          <p:nvPr/>
        </p:nvSpPr>
        <p:spPr>
          <a:xfrm>
            <a:off x="391883" y="1371600"/>
            <a:ext cx="3494317" cy="615553"/>
          </a:xfrm>
          <a:prstGeom prst="rect">
            <a:avLst/>
          </a:prstGeom>
          <a:solidFill>
            <a:schemeClr val="tx2"/>
          </a:solidFill>
          <a:ln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>
            <a:lvl1pPr defTabSz="1299248">
              <a:spcBef>
                <a:spcPts val="2800"/>
              </a:spcBef>
              <a:defRPr sz="18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marL="0" lvl="1" indent="-6350" algn="ctr" fontAlgn="base">
              <a:spcBef>
                <a:spcPct val="8000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ＭＳ Ｐゴシック" charset="0"/>
              </a:rPr>
              <a:t>Developed and field-tested the field tools</a:t>
            </a:r>
          </a:p>
        </p:txBody>
      </p:sp>
      <p:sp>
        <p:nvSpPr>
          <p:cNvPr id="24" name="Shape 179"/>
          <p:cNvSpPr/>
          <p:nvPr/>
        </p:nvSpPr>
        <p:spPr>
          <a:xfrm>
            <a:off x="4267199" y="1371600"/>
            <a:ext cx="4618834" cy="615553"/>
          </a:xfrm>
          <a:prstGeom prst="rect">
            <a:avLst/>
          </a:prstGeom>
          <a:solidFill>
            <a:schemeClr val="tx2"/>
          </a:solidFill>
          <a:ln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marL="0" lvl="1" indent="-6350" algn="ctr" fontAlgn="base">
              <a:spcBef>
                <a:spcPct val="8000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ＭＳ Ｐゴシック" charset="0"/>
              </a:rPr>
              <a:t>Establishment of a partner coordination    framework to scale up the impact</a:t>
            </a:r>
          </a:p>
        </p:txBody>
      </p:sp>
    </p:spTree>
    <p:extLst>
      <p:ext uri="{BB962C8B-B14F-4D97-AF65-F5344CB8AC3E}">
        <p14:creationId xmlns:p14="http://schemas.microsoft.com/office/powerpoint/2010/main" val="2499847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1" descr="Image: UNICEF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7160" y="1387896"/>
            <a:ext cx="1714316" cy="11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dclogo_tag_2col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5557" y="1417987"/>
            <a:ext cx="1643743" cy="1232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8"/>
          <p:cNvSpPr txBox="1">
            <a:spLocks noChangeArrowheads="1"/>
          </p:cNvSpPr>
          <p:nvPr/>
        </p:nvSpPr>
        <p:spPr bwMode="auto">
          <a:xfrm>
            <a:off x="320675" y="5295405"/>
            <a:ext cx="8594725" cy="782335"/>
          </a:xfrm>
          <a:prstGeom prst="roundRect">
            <a:avLst/>
          </a:prstGeom>
          <a:solidFill>
            <a:schemeClr val="accent5"/>
          </a:solidFill>
          <a:ln>
            <a:headEnd/>
            <a:tailEnd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0672" tIns="45336" rIns="90672" bIns="45336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Century Gothic" panose="020B0502020202020204" pitchFamily="34" charset="0"/>
              </a:rPr>
              <a:t>In collaboration with ministries of health in 18 countries in the Americas, sub-Saharan Africa and South-East Asia</a:t>
            </a:r>
          </a:p>
        </p:txBody>
      </p:sp>
      <p:pic>
        <p:nvPicPr>
          <p:cNvPr id="5" name="Picture 5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6751" y="2928009"/>
            <a:ext cx="1393257" cy="10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4549" y="4011072"/>
            <a:ext cx="2224593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who_log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446" y="1453293"/>
            <a:ext cx="3041730" cy="11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6" descr="AMP_2012-article-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0724" y="2856262"/>
            <a:ext cx="2165995" cy="101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8" descr="logo-msf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110" y="2797686"/>
            <a:ext cx="2140538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GatesLogoSmall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9319" y="3042958"/>
            <a:ext cx="2559543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57840" y="255942"/>
            <a:ext cx="8557559" cy="80152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2060"/>
                </a:solidFill>
              </a:rPr>
              <a:t>Current list of partners working on MOV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97136" y="6356351"/>
            <a:ext cx="3086100" cy="365125"/>
          </a:xfrm>
        </p:spPr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66968" y="6356351"/>
            <a:ext cx="668522" cy="365125"/>
          </a:xfrm>
        </p:spPr>
        <p:txBody>
          <a:bodyPr/>
          <a:lstStyle/>
          <a:p>
            <a:fld id="{01F957AE-D6ED-D64E-A147-C51186BFC924}" type="slidenum">
              <a:rPr lang="en-US" smtClean="0"/>
              <a:t>15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891" y="3938588"/>
            <a:ext cx="23526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Dropbox\Data\MOV\Presentations\VillageReach logo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5897" y="4234006"/>
            <a:ext cx="3648329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94" b="11865"/>
          <a:stretch/>
        </p:blipFill>
        <p:spPr bwMode="auto">
          <a:xfrm>
            <a:off x="6980827" y="1351126"/>
            <a:ext cx="1810814" cy="133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2832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 Assessment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chemeClr val="accent6">
                    <a:lumMod val="25000"/>
                  </a:schemeClr>
                </a:solidFill>
              </a:rPr>
              <a:t>To evaluate the </a:t>
            </a:r>
            <a:r>
              <a:rPr lang="en-US" b="1" dirty="0">
                <a:solidFill>
                  <a:schemeClr val="accent6">
                    <a:lumMod val="25000"/>
                  </a:schemeClr>
                </a:solidFill>
              </a:rPr>
              <a:t>magnitude </a:t>
            </a:r>
            <a:r>
              <a:rPr lang="en-US" dirty="0">
                <a:solidFill>
                  <a:schemeClr val="accent6">
                    <a:lumMod val="25000"/>
                  </a:schemeClr>
                </a:solidFill>
              </a:rPr>
              <a:t>of missed opportunities for vaccination in a given health facility, province, or country;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chemeClr val="accent6">
                    <a:lumMod val="25000"/>
                  </a:schemeClr>
                </a:solidFill>
              </a:rPr>
              <a:t>To understand the </a:t>
            </a:r>
            <a:r>
              <a:rPr lang="en-US" b="1" dirty="0">
                <a:solidFill>
                  <a:schemeClr val="accent6">
                    <a:lumMod val="25000"/>
                  </a:schemeClr>
                </a:solidFill>
              </a:rPr>
              <a:t>underlying causes </a:t>
            </a:r>
            <a:r>
              <a:rPr lang="en-US" dirty="0">
                <a:solidFill>
                  <a:schemeClr val="accent6">
                    <a:lumMod val="25000"/>
                  </a:schemeClr>
                </a:solidFill>
              </a:rPr>
              <a:t>of missed opportunities in the selected health facilities or districts;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chemeClr val="accent6">
                    <a:lumMod val="25000"/>
                  </a:schemeClr>
                </a:solidFill>
              </a:rPr>
              <a:t>To explore </a:t>
            </a:r>
            <a:r>
              <a:rPr lang="en-US" b="1" dirty="0">
                <a:solidFill>
                  <a:schemeClr val="accent6">
                    <a:lumMod val="25000"/>
                  </a:schemeClr>
                </a:solidFill>
              </a:rPr>
              <a:t>what can be adjusted or done differently </a:t>
            </a:r>
            <a:r>
              <a:rPr lang="en-US" dirty="0">
                <a:solidFill>
                  <a:schemeClr val="accent6">
                    <a:lumMod val="25000"/>
                  </a:schemeClr>
                </a:solidFill>
              </a:rPr>
              <a:t>to reduce missed opportunities and improve coverage and equity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97136" y="6356351"/>
            <a:ext cx="3086100" cy="365125"/>
          </a:xfrm>
        </p:spPr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66968" y="6356351"/>
            <a:ext cx="668522" cy="365125"/>
          </a:xfrm>
        </p:spPr>
        <p:txBody>
          <a:bodyPr/>
          <a:lstStyle/>
          <a:p>
            <a:fld id="{01F957AE-D6ED-D64E-A147-C51186BFC92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650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How do we achieve these objectives?</a:t>
            </a:r>
            <a:endParaRPr lang="en-GB" b="1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97136" y="6356351"/>
            <a:ext cx="3086100" cy="365125"/>
          </a:xfrm>
        </p:spPr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66968" y="6356351"/>
            <a:ext cx="668522" cy="365125"/>
          </a:xfrm>
        </p:spPr>
        <p:txBody>
          <a:bodyPr/>
          <a:lstStyle/>
          <a:p>
            <a:fld id="{01F957AE-D6ED-D64E-A147-C51186BFC924}" type="slidenum">
              <a:rPr lang="en-US" smtClean="0"/>
              <a:t>17</a:t>
            </a:fld>
            <a:endParaRPr lang="en-US" dirty="0"/>
          </a:p>
        </p:txBody>
      </p:sp>
      <p:pic>
        <p:nvPicPr>
          <p:cNvPr id="1026" name="Picture 2" descr="D:\Dropbox\MOV\Consultant Training Workshop Harare\Training slides Under development\MOV_questions_answered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63359" y="1166648"/>
            <a:ext cx="10868197" cy="468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7504" y="2924944"/>
            <a:ext cx="2700000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12160" y="1484784"/>
            <a:ext cx="295232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876256" y="3140968"/>
            <a:ext cx="2232248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821167" y="1697126"/>
            <a:ext cx="190993" cy="32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768375" y="3283306"/>
            <a:ext cx="190993" cy="32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780759" y="3369427"/>
            <a:ext cx="190993" cy="32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767241" y="4686602"/>
            <a:ext cx="190993" cy="32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973567" y="1849526"/>
            <a:ext cx="190993" cy="32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6788074" y="4528020"/>
            <a:ext cx="190993" cy="32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18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023" y="236178"/>
            <a:ext cx="8945592" cy="801522"/>
          </a:xfrm>
        </p:spPr>
        <p:txBody>
          <a:bodyPr>
            <a:normAutofit/>
          </a:bodyPr>
          <a:lstStyle/>
          <a:p>
            <a:r>
              <a:rPr lang="en-US" sz="3600" dirty="0"/>
              <a:t>Key Principles of the MOV assessment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841" y="1811547"/>
            <a:ext cx="8458200" cy="3961379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n-US" dirty="0"/>
              <a:t>Focuses on implementing actions </a:t>
            </a:r>
            <a:r>
              <a:rPr lang="en-US" b="1" dirty="0"/>
              <a:t>at the local level </a:t>
            </a:r>
          </a:p>
          <a:p>
            <a:pPr marL="457200" indent="-457200">
              <a:buAutoNum type="arabicPeriod"/>
            </a:pPr>
            <a:r>
              <a:rPr lang="en-US" dirty="0"/>
              <a:t>Emphasizes </a:t>
            </a:r>
            <a:r>
              <a:rPr lang="en-US" b="1" dirty="0"/>
              <a:t>country leadership</a:t>
            </a:r>
          </a:p>
          <a:p>
            <a:pPr marL="457200" indent="-457200">
              <a:buAutoNum type="arabicPeriod"/>
            </a:pPr>
            <a:r>
              <a:rPr lang="en-US" dirty="0"/>
              <a:t>Capitalizes on </a:t>
            </a:r>
            <a:r>
              <a:rPr lang="en-US" b="1" dirty="0"/>
              <a:t>existing platforms </a:t>
            </a:r>
            <a:r>
              <a:rPr lang="en-US" dirty="0"/>
              <a:t>and builds synergies</a:t>
            </a:r>
          </a:p>
          <a:p>
            <a:pPr marL="457200" indent="-457200">
              <a:buAutoNum type="arabicPeriod"/>
            </a:pPr>
            <a:r>
              <a:rPr lang="en-US" dirty="0"/>
              <a:t>Invests in </a:t>
            </a:r>
            <a:r>
              <a:rPr lang="en-US" b="1" dirty="0"/>
              <a:t>sustainable</a:t>
            </a:r>
            <a:r>
              <a:rPr lang="en-US" dirty="0"/>
              <a:t> monitoring and supervision</a:t>
            </a:r>
          </a:p>
          <a:p>
            <a:pPr marL="919163" lvl="1" indent="-457200">
              <a:buAutoNum type="arabicPeriod"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97136" y="6356351"/>
            <a:ext cx="3086100" cy="365125"/>
          </a:xfrm>
        </p:spPr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66968" y="6356351"/>
            <a:ext cx="668522" cy="365125"/>
          </a:xfrm>
        </p:spPr>
        <p:txBody>
          <a:bodyPr/>
          <a:lstStyle/>
          <a:p>
            <a:fld id="{01F957AE-D6ED-D64E-A147-C51186BFC92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7297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Phases of the MOV Strategy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Desk Review</a:t>
            </a:r>
          </a:p>
          <a:p>
            <a:pPr lvl="1"/>
            <a:r>
              <a:rPr lang="en-GB" dirty="0"/>
              <a:t>Read reports of recent programme reviews (e.g. EPI, PIEs, EVMs, etc.)</a:t>
            </a:r>
          </a:p>
          <a:p>
            <a:pPr lvl="1"/>
            <a:r>
              <a:rPr lang="en-GB" dirty="0"/>
              <a:t>Secondary data analysis (e.g. DHS, MICS, coverage surveys)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Assessment of extent of MOVs</a:t>
            </a:r>
          </a:p>
          <a:p>
            <a:pPr lvl="1"/>
            <a:r>
              <a:rPr lang="en-GB" dirty="0"/>
              <a:t>Primary data collections</a:t>
            </a:r>
          </a:p>
          <a:p>
            <a:pPr lvl="1"/>
            <a:r>
              <a:rPr lang="en-GB" dirty="0"/>
              <a:t>Qualitative and  Quantitative field work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Intervention Phase</a:t>
            </a:r>
          </a:p>
          <a:p>
            <a:pPr lvl="1"/>
            <a:r>
              <a:rPr lang="en-GB" dirty="0"/>
              <a:t>Country-driven approaches to reduce MOVs</a:t>
            </a:r>
          </a:p>
          <a:p>
            <a:pPr lvl="1"/>
            <a:r>
              <a:rPr lang="en-GB" dirty="0"/>
              <a:t>Re-evaluation of the extent of MOVs</a:t>
            </a:r>
          </a:p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97136" y="6356351"/>
            <a:ext cx="3086100" cy="365125"/>
          </a:xfrm>
        </p:spPr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66968" y="6356351"/>
            <a:ext cx="668522" cy="365125"/>
          </a:xfrm>
        </p:spPr>
        <p:txBody>
          <a:bodyPr/>
          <a:lstStyle/>
          <a:p>
            <a:fld id="{01F957AE-D6ED-D64E-A147-C51186BFC92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884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700" dirty="0"/>
              <a:t>WELCOME!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Announcements </a:t>
            </a:r>
            <a:br>
              <a:rPr lang="en-US" dirty="0"/>
            </a:br>
            <a:r>
              <a:rPr lang="en-US" dirty="0"/>
              <a:t>and Introductions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8467182" cy="1500187"/>
          </a:xfrm>
        </p:spPr>
        <p:txBody>
          <a:bodyPr/>
          <a:lstStyle/>
          <a:p>
            <a:r>
              <a:rPr lang="en-US" i="1" dirty="0"/>
              <a:t>….Let’s turn every health contact into a vaccination opportunity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849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20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60405"/>
            <a:ext cx="9144000" cy="801688"/>
          </a:xfrm>
        </p:spPr>
        <p:txBody>
          <a:bodyPr>
            <a:normAutofit/>
          </a:bodyPr>
          <a:lstStyle/>
          <a:p>
            <a:r>
              <a:rPr lang="en-US" sz="4000" dirty="0"/>
              <a:t>The 10-step process of the MOV strategy</a:t>
            </a:r>
            <a:endParaRPr lang="en-GB" sz="4000" dirty="0"/>
          </a:p>
        </p:txBody>
      </p:sp>
      <p:pic>
        <p:nvPicPr>
          <p:cNvPr id="2050" name="Picture 2" descr="D:\Dropbox\MOV\Consultant Training Workshop Harare\Training slides Under development\10-step process_P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35" y="867902"/>
            <a:ext cx="9094780" cy="539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836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28" y="-44915"/>
            <a:ext cx="8995144" cy="1295207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/>
              <a:t>What are the components of the new strategy to reduce missed opportunities?</a:t>
            </a:r>
            <a:endParaRPr lang="en-GB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4921331"/>
            <a:ext cx="8153400" cy="783193"/>
          </a:xfrm>
          <a:prstGeom prst="roundRect">
            <a:avLst/>
          </a:prstGeom>
          <a:solidFill>
            <a:schemeClr val="accent5">
              <a:lumMod val="2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 framework to facilitate coordination among </a:t>
            </a:r>
            <a:r>
              <a:rPr lang="en-US" sz="2000" b="1" u="sng" dirty="0">
                <a:solidFill>
                  <a:schemeClr val="bg1"/>
                </a:solidFill>
              </a:rPr>
              <a:t>partners</a:t>
            </a:r>
            <a:r>
              <a:rPr lang="en-US" sz="2000" b="1" dirty="0">
                <a:solidFill>
                  <a:schemeClr val="bg1"/>
                </a:solidFill>
              </a:rPr>
              <a:t> and countries 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to scale up and maximize impact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84262" y="1473386"/>
            <a:ext cx="7983510" cy="3312000"/>
            <a:chOff x="-4359878" y="-246239"/>
            <a:chExt cx="9821656" cy="3960870"/>
          </a:xfrm>
        </p:grpSpPr>
        <p:pic>
          <p:nvPicPr>
            <p:cNvPr id="12" name="Picture 4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3010" y="-246239"/>
              <a:ext cx="2878768" cy="3960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88434" y="-246238"/>
              <a:ext cx="2878768" cy="3960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2"/>
            <p:cNvPicPr>
              <a:picLocks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359878" y="-246238"/>
              <a:ext cx="2878768" cy="3960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530093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8" y="235736"/>
            <a:ext cx="9031857" cy="801522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What we requested from SAGE </a:t>
            </a:r>
            <a:br>
              <a:rPr lang="en-US" altLang="en-US" dirty="0"/>
            </a:br>
            <a:r>
              <a:rPr lang="en-US" altLang="en-US" dirty="0"/>
              <a:t>in April 2016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841" y="1421588"/>
            <a:ext cx="8458200" cy="4351338"/>
          </a:xfrm>
        </p:spPr>
        <p:txBody>
          <a:bodyPr/>
          <a:lstStyle/>
          <a:p>
            <a:pPr marL="0" lvl="0" indent="0">
              <a:buNone/>
            </a:pPr>
            <a:r>
              <a:rPr lang="en-US" altLang="en-US" b="1" dirty="0">
                <a:solidFill>
                  <a:schemeClr val="accent1"/>
                </a:solidFill>
              </a:rPr>
              <a:t>A decision:</a:t>
            </a:r>
          </a:p>
          <a:p>
            <a:pPr lvl="0"/>
            <a:r>
              <a:rPr lang="en-US" sz="2400" dirty="0"/>
              <a:t>To endorse the current strategy </a:t>
            </a:r>
            <a:br>
              <a:rPr lang="en-US" sz="2400" dirty="0"/>
            </a:br>
            <a:r>
              <a:rPr lang="en-US" sz="2400" dirty="0"/>
              <a:t>for reducing missed opportunities</a:t>
            </a:r>
            <a:endParaRPr lang="en-GB" sz="2400" dirty="0"/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Also asked:</a:t>
            </a:r>
          </a:p>
          <a:p>
            <a:pPr lvl="0"/>
            <a:r>
              <a:rPr lang="en-US" sz="2400" dirty="0"/>
              <a:t>To advise on the proposed partner </a:t>
            </a:r>
            <a:br>
              <a:rPr lang="en-US" sz="2400" dirty="0"/>
            </a:br>
            <a:r>
              <a:rPr lang="en-US" sz="2400" dirty="0"/>
              <a:t>coordination mechanism for scaling </a:t>
            </a:r>
            <a:br>
              <a:rPr lang="en-US" sz="2400" dirty="0"/>
            </a:br>
            <a:r>
              <a:rPr lang="en-US" sz="2400" dirty="0"/>
              <a:t>up the MOV strategy</a:t>
            </a:r>
            <a:endParaRPr lang="en-GB" sz="240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97136" y="6356351"/>
            <a:ext cx="3086100" cy="365125"/>
          </a:xfrm>
        </p:spPr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66968" y="6356351"/>
            <a:ext cx="668522" cy="365125"/>
          </a:xfrm>
        </p:spPr>
        <p:txBody>
          <a:bodyPr/>
          <a:lstStyle/>
          <a:p>
            <a:fld id="{01F957AE-D6ED-D64E-A147-C51186BFC924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2" descr="C:\Users\ogbuanui\AppData\Local\Microsoft\Windows\Temporary Internet Files\Content.Outlook\5D3RHB79\opportunity-missed-taken (2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9796" y="1322696"/>
            <a:ext cx="3749309" cy="2807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113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434" y="1282539"/>
            <a:ext cx="8383052" cy="192707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SAGE Decision: Published in WER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234" y="3101031"/>
            <a:ext cx="7395358" cy="293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97136" y="6356351"/>
            <a:ext cx="3086100" cy="365125"/>
          </a:xfrm>
        </p:spPr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66968" y="6356351"/>
            <a:ext cx="668522" cy="365125"/>
          </a:xfrm>
        </p:spPr>
        <p:txBody>
          <a:bodyPr/>
          <a:lstStyle/>
          <a:p>
            <a:fld id="{01F957AE-D6ED-D64E-A147-C51186BFC924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581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SAGE Decision on MOV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841" y="1166649"/>
            <a:ext cx="8458200" cy="518970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/>
              <a:t>SAGE strongly endorsed the components of the updated MOV strategy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As a simple and concrete way to improve coverage, equity and timeliness of vaccination and 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Strategy was seen as a substantial move forward, with great potential impact, immediately applicable and to be promoted widely </a:t>
            </a:r>
          </a:p>
          <a:p>
            <a:pPr>
              <a:lnSpc>
                <a:spcPct val="110000"/>
              </a:lnSpc>
            </a:pPr>
            <a:r>
              <a:rPr lang="en-US" dirty="0"/>
              <a:t>SAGE urged other partners to join the MOV effort </a:t>
            </a:r>
          </a:p>
          <a:p>
            <a:pPr>
              <a:lnSpc>
                <a:spcPct val="110000"/>
              </a:lnSpc>
            </a:pPr>
            <a:r>
              <a:rPr lang="en-US" dirty="0"/>
              <a:t>Given its direct relevance to HSS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SAGE encouraged countries and partners to include interventions to reduce MOV in every HSS funding application and plan</a:t>
            </a:r>
            <a:endParaRPr lang="en-GB" sz="2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9611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SAGE 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824" y="1189571"/>
            <a:ext cx="8786160" cy="523852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sz="3000" dirty="0"/>
              <a:t>SAGE recommended a key change in mind-set to address MOV:</a:t>
            </a:r>
          </a:p>
          <a:p>
            <a:pPr lvl="1">
              <a:lnSpc>
                <a:spcPct val="120000"/>
              </a:lnSpc>
            </a:pPr>
            <a:r>
              <a:rPr lang="en-US" sz="2600" b="1" dirty="0"/>
              <a:t>To vaccinate children as a default response, </a:t>
            </a:r>
          </a:p>
          <a:p>
            <a:pPr lvl="1">
              <a:lnSpc>
                <a:spcPct val="120000"/>
              </a:lnSpc>
            </a:pPr>
            <a:r>
              <a:rPr lang="en-US" sz="2600" b="1" dirty="0"/>
              <a:t>And to treat every clinical presentation as a vaccination opportunity</a:t>
            </a:r>
          </a:p>
          <a:p>
            <a:pPr>
              <a:lnSpc>
                <a:spcPct val="120000"/>
              </a:lnSpc>
            </a:pPr>
            <a:r>
              <a:rPr lang="en-US" sz="3000" dirty="0"/>
              <a:t>That every child encountered at the health facility should be vaccinated </a:t>
            </a:r>
            <a:r>
              <a:rPr lang="en-US" sz="2600" b="1" dirty="0">
                <a:solidFill>
                  <a:schemeClr val="accent6">
                    <a:lumMod val="25000"/>
                  </a:schemeClr>
                </a:solidFill>
                <a:latin typeface="+mn-lt"/>
              </a:rPr>
              <a:t>(and noting that lack of documentation is NOT a valid reason for not vaccinating a child)</a:t>
            </a:r>
          </a:p>
          <a:p>
            <a:pPr>
              <a:lnSpc>
                <a:spcPct val="120000"/>
              </a:lnSpc>
            </a:pPr>
            <a:r>
              <a:rPr lang="en-US" sz="3000" dirty="0"/>
              <a:t>To increase the pace of development </a:t>
            </a:r>
            <a:r>
              <a:rPr lang="en-GB" sz="3000" dirty="0"/>
              <a:t>of electronic immunization registries and recall/</a:t>
            </a:r>
            <a:r>
              <a:rPr lang="en-US" sz="3000" dirty="0"/>
              <a:t>reminder systems </a:t>
            </a:r>
          </a:p>
          <a:p>
            <a:pPr lvl="1">
              <a:lnSpc>
                <a:spcPct val="120000"/>
              </a:lnSpc>
            </a:pPr>
            <a:r>
              <a:rPr lang="en-US" sz="2600" b="1" dirty="0"/>
              <a:t>Given the widespread adoption of mobile phones and evolution of mHealth technologies, even in resource-limited settings 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0079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Link to MOV web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600" b="1" dirty="0"/>
              <a:t>More information</a:t>
            </a:r>
          </a:p>
          <a:p>
            <a:r>
              <a:rPr lang="en-GB" sz="3600" b="1" dirty="0"/>
              <a:t>Download e-Resources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US" b="1" dirty="0"/>
              <a:t>http://www.who.int/immunization/programmes_systems/policies_strategies/MOV/en/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6871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412" y="1556792"/>
            <a:ext cx="8067036" cy="4241699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97136" y="6356351"/>
            <a:ext cx="3086100" cy="365125"/>
          </a:xfrm>
        </p:spPr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66968" y="6356351"/>
            <a:ext cx="668522" cy="365125"/>
          </a:xfrm>
        </p:spPr>
        <p:txBody>
          <a:bodyPr/>
          <a:lstStyle/>
          <a:p>
            <a:fld id="{01F957AE-D6ED-D64E-A147-C51186BFC924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57841" y="5798491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092785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of MOV Assessment Agenda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986284"/>
              </p:ext>
            </p:extLst>
          </p:nvPr>
        </p:nvGraphicFramePr>
        <p:xfrm>
          <a:off x="112143" y="1484783"/>
          <a:ext cx="8962845" cy="4303541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260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2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25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Date</a:t>
                      </a:r>
                    </a:p>
                  </a:txBody>
                  <a:tcPr marL="68063" marR="68063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Activity</a:t>
                      </a:r>
                    </a:p>
                  </a:txBody>
                  <a:tcPr marL="68063" marR="68063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0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DATES</a:t>
                      </a:r>
                    </a:p>
                  </a:txBody>
                  <a:tcPr marL="68063" marR="68063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Training</a:t>
                      </a: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on MOV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and field data collection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063" marR="6806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90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DATES</a:t>
                      </a:r>
                    </a:p>
                  </a:txBody>
                  <a:tcPr marL="68063" marR="68063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Field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teams 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deploy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to field sites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063" marR="6806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90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DATES</a:t>
                      </a:r>
                    </a:p>
                  </a:txBody>
                  <a:tcPr marL="68063" marR="68063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Field</a:t>
                      </a: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data collection</a:t>
                      </a:r>
                    </a:p>
                  </a:txBody>
                  <a:tcPr marL="68063" marR="6806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93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DATES</a:t>
                      </a:r>
                    </a:p>
                  </a:txBody>
                  <a:tcPr marL="68063" marR="68063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Brainstorm</a:t>
                      </a: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on proposed interventions and develop a work plan for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implementation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063" marR="6806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93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DATE</a:t>
                      </a:r>
                    </a:p>
                  </a:txBody>
                  <a:tcPr marL="68063" marR="68063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Debrief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with MOH leadership and immunization partners on </a:t>
                      </a:r>
                      <a:br>
                        <a:rPr lang="en-US" sz="2000" baseline="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</a:br>
                      <a:r>
                        <a:rPr lang="en-US" sz="2000" baseline="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proposed next steps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063" marR="6806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1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elements of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Review key documents</a:t>
            </a:r>
          </a:p>
          <a:p>
            <a:pPr lvl="1"/>
            <a:r>
              <a:rPr lang="en-US" dirty="0"/>
              <a:t>Planning Guide</a:t>
            </a:r>
          </a:p>
          <a:p>
            <a:pPr lvl="1"/>
            <a:r>
              <a:rPr lang="en-US" dirty="0"/>
              <a:t>Methodology</a:t>
            </a:r>
          </a:p>
          <a:p>
            <a:pPr lvl="1"/>
            <a:r>
              <a:rPr lang="en-US" dirty="0"/>
              <a:t>Intervention Handbook</a:t>
            </a:r>
          </a:p>
          <a:p>
            <a:r>
              <a:rPr lang="en-US" dirty="0"/>
              <a:t>Review questionnaires</a:t>
            </a:r>
          </a:p>
          <a:p>
            <a:r>
              <a:rPr lang="en-US" dirty="0"/>
              <a:t>Train on the use of tablets and </a:t>
            </a:r>
            <a:r>
              <a:rPr lang="en-US" i="1" dirty="0" err="1"/>
              <a:t>Zegeba</a:t>
            </a:r>
            <a:r>
              <a:rPr lang="en-US" dirty="0"/>
              <a:t> app</a:t>
            </a:r>
          </a:p>
          <a:p>
            <a:pPr lvl="1"/>
            <a:r>
              <a:rPr lang="en-US" dirty="0"/>
              <a:t>Practice through role play</a:t>
            </a:r>
          </a:p>
          <a:p>
            <a:r>
              <a:rPr lang="en-US" dirty="0"/>
              <a:t>Conduct field test</a:t>
            </a:r>
          </a:p>
          <a:p>
            <a:pPr lvl="1"/>
            <a:r>
              <a:rPr lang="en-US" dirty="0"/>
              <a:t>At a nearby facilities, which are not included in field work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49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br>
              <a:rPr lang="en-US" dirty="0"/>
            </a:br>
            <a:r>
              <a:rPr lang="en-US" dirty="0"/>
              <a:t>and Objectives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8467182" cy="1500187"/>
          </a:xfrm>
        </p:spPr>
        <p:txBody>
          <a:bodyPr/>
          <a:lstStyle/>
          <a:p>
            <a:r>
              <a:rPr lang="en-US" i="1" dirty="0"/>
              <a:t>….Let’s turn every health contact into a vaccination opportunity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930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228698"/>
            <a:ext cx="8458200" cy="801522"/>
          </a:xfrm>
        </p:spPr>
        <p:txBody>
          <a:bodyPr>
            <a:noAutofit/>
          </a:bodyPr>
          <a:lstStyle/>
          <a:p>
            <a:r>
              <a:rPr lang="en-GB" dirty="0">
                <a:ea typeface="ＭＳ Ｐゴシック" pitchFamily="34" charset="-128"/>
              </a:rPr>
              <a:t>What</a:t>
            </a:r>
            <a:r>
              <a:rPr lang="en-GB" dirty="0">
                <a:solidFill>
                  <a:srgbClr val="FFCC00"/>
                </a:solidFill>
              </a:rPr>
              <a:t> </a:t>
            </a:r>
            <a:r>
              <a:rPr lang="en-GB" dirty="0">
                <a:ea typeface="ＭＳ Ｐゴシック" pitchFamily="34" charset="-128"/>
              </a:rPr>
              <a:t>is a missed opportunity </a:t>
            </a:r>
            <a:br>
              <a:rPr lang="en-GB" dirty="0">
                <a:ea typeface="ＭＳ Ｐゴシック" pitchFamily="34" charset="-128"/>
              </a:rPr>
            </a:br>
            <a:r>
              <a:rPr lang="en-GB" dirty="0">
                <a:ea typeface="ＭＳ Ｐゴシック" pitchFamily="34" charset="-128"/>
              </a:rPr>
              <a:t>for vaccination (MOV)?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841" y="2073770"/>
            <a:ext cx="8458200" cy="4351338"/>
          </a:xfrm>
        </p:spPr>
        <p:txBody>
          <a:bodyPr/>
          <a:lstStyle/>
          <a:p>
            <a:pPr marL="0" lvl="1" indent="0">
              <a:spcBef>
                <a:spcPts val="1000"/>
              </a:spcBef>
              <a:buSzPct val="80000"/>
              <a:buNone/>
            </a:pPr>
            <a:r>
              <a:rPr lang="en-US" sz="3200" dirty="0"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…any visit to a </a:t>
            </a:r>
            <a:r>
              <a:rPr lang="en-US" sz="3200"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health service by </a:t>
            </a:r>
            <a:r>
              <a:rPr lang="en-US" sz="3200" dirty="0"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a child (or adult) who is </a:t>
            </a:r>
            <a:r>
              <a:rPr lang="en-US" sz="3200" u="sng" dirty="0"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eligible</a:t>
            </a:r>
            <a:r>
              <a:rPr lang="en-US" sz="3200" dirty="0"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 for vaccination (unvaccinated, partially vaccinated or, not up-to-date, and free of contraindications to vaccination), which </a:t>
            </a:r>
            <a:r>
              <a:rPr lang="en-US" sz="3200" u="sng" dirty="0"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does not result in the person receiving </a:t>
            </a:r>
            <a:r>
              <a:rPr lang="en-US" sz="3200" dirty="0"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all the vaccine doses for which he or she is eligible.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6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83140" y="2606723"/>
            <a:ext cx="126924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4664" y="3478326"/>
            <a:ext cx="535374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7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241540"/>
            <a:ext cx="8458200" cy="951802"/>
          </a:xfrm>
        </p:spPr>
        <p:txBody>
          <a:bodyPr>
            <a:noAutofit/>
          </a:bodyPr>
          <a:lstStyle/>
          <a:p>
            <a:r>
              <a:rPr lang="en-US" sz="3400" dirty="0">
                <a:ea typeface="ＭＳ Ｐゴシック" pitchFamily="34" charset="-128"/>
              </a:rPr>
              <a:t>Reducing missed opportunities can contribute to the achievement of the GVAP goals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323" y="1412606"/>
            <a:ext cx="454196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6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While some of the unvaccinated children reside in “hard-to-reach” locations, some – even in low coverage settings –  do make contact with health facilities and yet </a:t>
            </a:r>
            <a:r>
              <a:rPr lang="en-US" u="sng" dirty="0">
                <a:solidFill>
                  <a:schemeClr val="accent6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not </a:t>
            </a:r>
            <a:r>
              <a:rPr lang="en-US" dirty="0">
                <a:solidFill>
                  <a:schemeClr val="accent6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receive the recommended vaccine doses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5174" y="1295400"/>
            <a:ext cx="3802566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913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420" y="1185031"/>
            <a:ext cx="3106512" cy="5096676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8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57841" y="283130"/>
            <a:ext cx="8458200" cy="801522"/>
          </a:xfrm>
        </p:spPr>
        <p:txBody>
          <a:bodyPr>
            <a:noAutofit/>
          </a:bodyPr>
          <a:lstStyle/>
          <a:p>
            <a:r>
              <a:rPr lang="en-GB" sz="3200" dirty="0"/>
              <a:t>What is the potential missed opportunity </a:t>
            </a:r>
            <a:br>
              <a:rPr lang="en-GB" sz="3200" dirty="0"/>
            </a:br>
            <a:r>
              <a:rPr lang="en-GB" sz="3200" dirty="0"/>
              <a:t>in this picture?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33113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283130"/>
            <a:ext cx="8458200" cy="801522"/>
          </a:xfrm>
        </p:spPr>
        <p:txBody>
          <a:bodyPr>
            <a:noAutofit/>
          </a:bodyPr>
          <a:lstStyle/>
          <a:p>
            <a:r>
              <a:rPr lang="en-GB" sz="3200" dirty="0"/>
              <a:t>What is the potential missed opportunity </a:t>
            </a:r>
            <a:br>
              <a:rPr lang="en-GB" sz="3200" dirty="0"/>
            </a:br>
            <a:r>
              <a:rPr lang="en-GB" sz="3200" dirty="0"/>
              <a:t>in this picture?</a:t>
            </a:r>
            <a:endParaRPr lang="en-US" sz="32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0764" y="1429712"/>
            <a:ext cx="5831048" cy="4606196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524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HO MOV Palette">
      <a:dk1>
        <a:srgbClr val="598DBF"/>
      </a:dk1>
      <a:lt1>
        <a:srgbClr val="FFFFFF"/>
      </a:lt1>
      <a:dk2>
        <a:srgbClr val="60C1BD"/>
      </a:dk2>
      <a:lt2>
        <a:srgbClr val="E7E6E6"/>
      </a:lt2>
      <a:accent1>
        <a:srgbClr val="ED4D32"/>
      </a:accent1>
      <a:accent2>
        <a:srgbClr val="F6A383"/>
      </a:accent2>
      <a:accent3>
        <a:srgbClr val="B9B0AB"/>
      </a:accent3>
      <a:accent4>
        <a:srgbClr val="B1DDDA"/>
      </a:accent4>
      <a:accent5>
        <a:srgbClr val="DDF0EF"/>
      </a:accent5>
      <a:accent6>
        <a:srgbClr val="D8E1EF"/>
      </a:accent6>
      <a:hlink>
        <a:srgbClr val="B9B0AB"/>
      </a:hlink>
      <a:folHlink>
        <a:srgbClr val="F6A38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996</TotalTime>
  <Words>1328</Words>
  <Application>Microsoft Office PowerPoint</Application>
  <PresentationFormat>On-screen Show (4:3)</PresentationFormat>
  <Paragraphs>193</Paragraphs>
  <Slides>27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Century Gothic</vt:lpstr>
      <vt:lpstr>LucidaGrande</vt:lpstr>
      <vt:lpstr>Office Theme</vt:lpstr>
      <vt:lpstr>Reducing Missed  Opportunities for Vaccination</vt:lpstr>
      <vt:lpstr>WELCOME!  Announcements  and Introductions</vt:lpstr>
      <vt:lpstr>Summary of MOV Assessment Agenda</vt:lpstr>
      <vt:lpstr>Key elements of training</vt:lpstr>
      <vt:lpstr>Background  and Objectives</vt:lpstr>
      <vt:lpstr>What is a missed opportunity  for vaccination (MOV)?</vt:lpstr>
      <vt:lpstr>Reducing missed opportunities can contribute to the achievement of the GVAP goals</vt:lpstr>
      <vt:lpstr>What is the potential missed opportunity  in this picture?</vt:lpstr>
      <vt:lpstr>What is the potential missed opportunity  in this picture?</vt:lpstr>
      <vt:lpstr>PowerPoint Presentation</vt:lpstr>
      <vt:lpstr>PowerPoint Presentation</vt:lpstr>
      <vt:lpstr>What is the potential missed opportunity  in this picture?</vt:lpstr>
      <vt:lpstr>When does a MOV occur?</vt:lpstr>
      <vt:lpstr>From “Proof-of-concept” to Scale-up</vt:lpstr>
      <vt:lpstr>Current list of partners working on MOV</vt:lpstr>
      <vt:lpstr>MOV Assessment Objectives</vt:lpstr>
      <vt:lpstr>How do we achieve these objectives?</vt:lpstr>
      <vt:lpstr>Key Principles of the MOV assessment strategy</vt:lpstr>
      <vt:lpstr>Three Phases of the MOV Strategy</vt:lpstr>
      <vt:lpstr>The 10-step process of the MOV strategy</vt:lpstr>
      <vt:lpstr>What are the components of the new strategy to reduce missed opportunities?</vt:lpstr>
      <vt:lpstr>What we requested from SAGE  in April 2016</vt:lpstr>
      <vt:lpstr>SAGE Decision: Published in WER</vt:lpstr>
      <vt:lpstr>SAGE Decision on MOV Strategy</vt:lpstr>
      <vt:lpstr>SAGE Recommendations</vt:lpstr>
      <vt:lpstr>Link to MOV web page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Richards-Diop</dc:creator>
  <cp:lastModifiedBy>GAUDIN-BILLAUDAZ, Katia M.b.</cp:lastModifiedBy>
  <cp:revision>79</cp:revision>
  <dcterms:created xsi:type="dcterms:W3CDTF">2017-05-04T19:30:50Z</dcterms:created>
  <dcterms:modified xsi:type="dcterms:W3CDTF">2020-11-09T13:28:53Z</dcterms:modified>
</cp:coreProperties>
</file>