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6"/>
  </p:notesMasterIdLst>
  <p:sldIdLst>
    <p:sldId id="256" r:id="rId2"/>
    <p:sldId id="292" r:id="rId3"/>
    <p:sldId id="293" r:id="rId4"/>
    <p:sldId id="29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811"/>
    <p:restoredTop sz="94661"/>
  </p:normalViewPr>
  <p:slideViewPr>
    <p:cSldViewPr snapToGrid="0" snapToObjects="1">
      <p:cViewPr>
        <p:scale>
          <a:sx n="80" d="100"/>
          <a:sy n="80" d="100"/>
        </p:scale>
        <p:origin x="-1218" y="-8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72E82-7D34-F54A-A3A1-19C175C429BF}" type="datetimeFigureOut">
              <a:rPr lang="en-US" smtClean="0"/>
              <a:t>8/10/2017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A6271-D8D6-D348-B806-4A47724C83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282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A6271-D8D6-D348-B806-4A47724C83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54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68394" cy="69765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6245180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829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93F16-FC70-D84C-9F86-CD89D0EA4031}" type="datetime1">
              <a:rPr lang="en-US" smtClean="0"/>
              <a:t>8/10/2017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002E3-321F-0846-995D-E40C84A69641}" type="datetime1">
              <a:rPr lang="en-US" smtClean="0"/>
              <a:t>8/10/2017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E5736-048C-CA44-8C4E-F5256984C9BA}" type="datetime1">
              <a:rPr lang="en-US" smtClean="0"/>
              <a:t>8/10/2017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0F7AA-5F02-844B-8840-C81882AEAA88}" type="datetime1">
              <a:rPr lang="en-US" smtClean="0"/>
              <a:t>8/10/2017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divider-teal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divider-teal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177516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57841" y="854611"/>
            <a:ext cx="7886700" cy="2852737"/>
          </a:xfr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divider-teal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3943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68394" cy="697651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749" y="1571628"/>
            <a:ext cx="4845133" cy="37442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88" y="6245179"/>
            <a:ext cx="1448934" cy="443478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30841" y="1320526"/>
            <a:ext cx="4506259" cy="2339974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30188" y="4140200"/>
            <a:ext cx="4506912" cy="22606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DFC6E-2CC4-6E47-90E3-7AEEECAF97B7}" type="datetime1">
              <a:rPr lang="en-US" smtClean="0"/>
              <a:t>8/10/2017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Tx/>
              <a:buSzPct val="80000"/>
              <a:buFont typeface="Arial" charset="0"/>
              <a:buChar char="•"/>
              <a:defRPr>
                <a:latin typeface="+mj-lt"/>
              </a:defRPr>
            </a:lvl1pPr>
            <a:lvl2pPr marL="685800" indent="-228600">
              <a:buSzPct val="40000"/>
              <a:buFont typeface="LucidaGrande" charset="0"/>
              <a:buChar char="▶︎"/>
              <a:defRPr>
                <a:solidFill>
                  <a:schemeClr val="tx2"/>
                </a:solidFill>
              </a:defRPr>
            </a:lvl2pPr>
            <a:lvl3pPr marL="1143000" indent="-228600">
              <a:buFont typeface="LucidaGrande" charset="0"/>
              <a:buChar char="-"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600200" indent="-228600">
              <a:buSzPct val="80000"/>
              <a:buFont typeface="LucidaGrande" charset="0"/>
              <a:buChar char="■"/>
              <a:defRPr/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71F1-871F-974C-BD54-78280CD81608}" type="datetime1">
              <a:rPr lang="en-US" smtClean="0"/>
              <a:t>8/10/2017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82762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389653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C3D2DC32-4533-424F-8DC5-6B04B3CB15AB}" type="datetime1">
              <a:rPr lang="en-US" smtClean="0"/>
              <a:t>8/10/2017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41" y="3707348"/>
            <a:ext cx="8458200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B4B6D-235D-8348-9A2F-B3EE26ED279E}" type="datetime1">
              <a:rPr lang="en-US" smtClean="0"/>
              <a:t>8/10/2017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841" y="365127"/>
            <a:ext cx="7886700" cy="8015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ECFAE-C467-2542-BE3B-0684494E8413}" type="datetime1">
              <a:rPr lang="en-US" smtClean="0"/>
              <a:t>8/10/2017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357841" y="1166648"/>
            <a:ext cx="845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69ACD-AD8D-6743-A0E0-C6FD8784B0F7}" type="datetime1">
              <a:rPr lang="en-US" smtClean="0"/>
              <a:t>8/10/2017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957AE-D6ED-D64E-A147-C51186BFC9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7841" y="365126"/>
            <a:ext cx="8458200" cy="801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7841" y="1421588"/>
            <a:ext cx="8458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79068" y="6356351"/>
            <a:ext cx="934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/>
                </a:solidFill>
              </a:defRPr>
            </a:lvl1pPr>
          </a:lstStyle>
          <a:p>
            <a:fld id="{8B724A4D-F740-6043-BCDD-F7B87B6423F2}" type="datetime1">
              <a:rPr lang="en-US" smtClean="0"/>
              <a:t>8/10/2017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97136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Reducing Missed Opportunities for Vaccination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66968" y="6356351"/>
            <a:ext cx="6685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01F957AE-D6ED-D64E-A147-C51186BFC92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40" y="6322535"/>
            <a:ext cx="1167726" cy="357408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7657092" y="6188149"/>
            <a:ext cx="1158949" cy="6698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6198" y="6038268"/>
            <a:ext cx="1200736" cy="92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25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40000"/>
        <a:buFont typeface="LucidaGrande" charset="0"/>
        <a:buChar char="▶︎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-"/>
        <a:defRPr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LucidaGrande" charset="0"/>
        <a:buChar char="▪︎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30841" y="1320525"/>
            <a:ext cx="4506259" cy="3432227"/>
          </a:xfrm>
        </p:spPr>
        <p:txBody>
          <a:bodyPr>
            <a:noAutofit/>
          </a:bodyPr>
          <a:lstStyle/>
          <a:p>
            <a:r>
              <a:rPr lang="en-US" sz="8000" b="1" dirty="0" smtClean="0"/>
              <a:t>Mock MOV </a:t>
            </a:r>
            <a:br>
              <a:rPr lang="en-US" sz="8000" b="1" dirty="0" smtClean="0"/>
            </a:br>
            <a:r>
              <a:rPr lang="en-US" sz="8000" b="1" dirty="0" smtClean="0"/>
              <a:t>Field Work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144714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Mock Field Work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Select a team lead</a:t>
            </a:r>
          </a:p>
          <a:p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Each team member should conduct at least one exit interview and one health worker interview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Conduct as many interviews as time allows</a:t>
            </a:r>
          </a:p>
          <a:p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Each team member must report experience to team lead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Comments on question wording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Challenges</a:t>
            </a:r>
          </a:p>
          <a:p>
            <a:pPr lvl="1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Tips</a:t>
            </a:r>
          </a:p>
          <a:p>
            <a:r>
              <a:rPr lang="en-US" dirty="0" smtClean="0">
                <a:solidFill>
                  <a:schemeClr val="tx1">
                    <a:lumMod val="75000"/>
                  </a:schemeClr>
                </a:solidFill>
              </a:rPr>
              <a:t>Team lead will report on team’s experience to the plenary</a:t>
            </a:r>
            <a:endParaRPr lang="en-US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20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Mock Field Work Checklist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3200" b="1" dirty="0" smtClean="0"/>
              <a:t>Tablet (one per team member)</a:t>
            </a:r>
          </a:p>
          <a:p>
            <a:pPr lvl="1"/>
            <a:r>
              <a:rPr lang="en-US" sz="3200" b="1" dirty="0" smtClean="0"/>
              <a:t>Labels for vaccination cards</a:t>
            </a:r>
          </a:p>
          <a:p>
            <a:pPr lvl="1"/>
            <a:r>
              <a:rPr lang="en-US" sz="3200" b="1" dirty="0" smtClean="0"/>
              <a:t>Extra hard copies of questionnaires (two copies of each )</a:t>
            </a:r>
          </a:p>
          <a:p>
            <a:pPr lvl="1"/>
            <a:r>
              <a:rPr lang="en-US" sz="3200" b="1" dirty="0" smtClean="0"/>
              <a:t>Pens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80503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mtClean="0"/>
              <a:t>Mock Field Work Teams and Locations</a:t>
            </a:r>
            <a:endParaRPr lang="en-US" b="1" dirty="0"/>
          </a:p>
        </p:txBody>
      </p:sp>
      <p:graphicFrame>
        <p:nvGraphicFramePr>
          <p:cNvPr id="3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9128099"/>
              </p:ext>
            </p:extLst>
          </p:nvPr>
        </p:nvGraphicFramePr>
        <p:xfrm>
          <a:off x="442913" y="1381125"/>
          <a:ext cx="8291512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5756"/>
                <a:gridCol w="414575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Location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Team member</a:t>
                      </a:r>
                      <a:r>
                        <a:rPr lang="en-US" baseline="0" dirty="0" smtClean="0"/>
                        <a:t> names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Location Name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Names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US" b="1" dirty="0" smtClean="0"/>
                        <a:t>Return to location by time </a:t>
                      </a:r>
                      <a:endParaRPr 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03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WHO MOV Palette">
      <a:dk1>
        <a:srgbClr val="598DBF"/>
      </a:dk1>
      <a:lt1>
        <a:srgbClr val="FFFFFF"/>
      </a:lt1>
      <a:dk2>
        <a:srgbClr val="60C1BD"/>
      </a:dk2>
      <a:lt2>
        <a:srgbClr val="E7E6E6"/>
      </a:lt2>
      <a:accent1>
        <a:srgbClr val="ED4D32"/>
      </a:accent1>
      <a:accent2>
        <a:srgbClr val="F6A383"/>
      </a:accent2>
      <a:accent3>
        <a:srgbClr val="B9B0AB"/>
      </a:accent3>
      <a:accent4>
        <a:srgbClr val="B1DDDA"/>
      </a:accent4>
      <a:accent5>
        <a:srgbClr val="DDF0EF"/>
      </a:accent5>
      <a:accent6>
        <a:srgbClr val="D8E1EF"/>
      </a:accent6>
      <a:hlink>
        <a:srgbClr val="B9B0AB"/>
      </a:hlink>
      <a:folHlink>
        <a:srgbClr val="F6A383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</TotalTime>
  <Words>102</Words>
  <Application>Microsoft Office PowerPoint</Application>
  <PresentationFormat>On-screen Show (4:3)</PresentationFormat>
  <Paragraphs>22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Mock MOV  Field Work</vt:lpstr>
      <vt:lpstr>Mock Field Work</vt:lpstr>
      <vt:lpstr>Mock Field Work Checklist</vt:lpstr>
      <vt:lpstr>Mock Field Work Teams and Locations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Richards-Diop</dc:creator>
  <cp:lastModifiedBy>SHENDALE, Stephanie</cp:lastModifiedBy>
  <cp:revision>58</cp:revision>
  <dcterms:created xsi:type="dcterms:W3CDTF">2017-05-04T19:30:50Z</dcterms:created>
  <dcterms:modified xsi:type="dcterms:W3CDTF">2017-08-10T13:12:32Z</dcterms:modified>
</cp:coreProperties>
</file>