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 id="2147483698" r:id="rId3"/>
    <p:sldMasterId id="2147483711" r:id="rId4"/>
  </p:sldMasterIdLst>
  <p:notesMasterIdLst>
    <p:notesMasterId r:id="rId61"/>
  </p:notesMasterIdLst>
  <p:handoutMasterIdLst>
    <p:handoutMasterId r:id="rId62"/>
  </p:handoutMasterIdLst>
  <p:sldIdLst>
    <p:sldId id="256" r:id="rId5"/>
    <p:sldId id="260" r:id="rId6"/>
    <p:sldId id="265" r:id="rId7"/>
    <p:sldId id="266" r:id="rId8"/>
    <p:sldId id="288" r:id="rId9"/>
    <p:sldId id="264" r:id="rId10"/>
    <p:sldId id="307" r:id="rId11"/>
    <p:sldId id="308" r:id="rId12"/>
    <p:sldId id="267" r:id="rId13"/>
    <p:sldId id="309" r:id="rId14"/>
    <p:sldId id="268" r:id="rId15"/>
    <p:sldId id="310" r:id="rId16"/>
    <p:sldId id="290" r:id="rId17"/>
    <p:sldId id="292" r:id="rId18"/>
    <p:sldId id="311" r:id="rId19"/>
    <p:sldId id="263" r:id="rId20"/>
    <p:sldId id="269" r:id="rId21"/>
    <p:sldId id="291" r:id="rId22"/>
    <p:sldId id="270" r:id="rId23"/>
    <p:sldId id="271" r:id="rId24"/>
    <p:sldId id="272" r:id="rId25"/>
    <p:sldId id="273" r:id="rId26"/>
    <p:sldId id="274" r:id="rId27"/>
    <p:sldId id="275" r:id="rId28"/>
    <p:sldId id="277" r:id="rId29"/>
    <p:sldId id="293" r:id="rId30"/>
    <p:sldId id="294" r:id="rId31"/>
    <p:sldId id="295" r:id="rId32"/>
    <p:sldId id="296" r:id="rId33"/>
    <p:sldId id="297" r:id="rId34"/>
    <p:sldId id="298" r:id="rId35"/>
    <p:sldId id="299" r:id="rId36"/>
    <p:sldId id="300" r:id="rId37"/>
    <p:sldId id="301" r:id="rId38"/>
    <p:sldId id="302" r:id="rId39"/>
    <p:sldId id="303" r:id="rId40"/>
    <p:sldId id="276" r:id="rId41"/>
    <p:sldId id="278" r:id="rId42"/>
    <p:sldId id="279" r:id="rId43"/>
    <p:sldId id="305" r:id="rId44"/>
    <p:sldId id="304" r:id="rId45"/>
    <p:sldId id="280" r:id="rId46"/>
    <p:sldId id="281" r:id="rId47"/>
    <p:sldId id="283" r:id="rId48"/>
    <p:sldId id="284" r:id="rId49"/>
    <p:sldId id="285" r:id="rId50"/>
    <p:sldId id="286" r:id="rId51"/>
    <p:sldId id="287" r:id="rId52"/>
    <p:sldId id="282" r:id="rId53"/>
    <p:sldId id="258" r:id="rId54"/>
    <p:sldId id="261" r:id="rId55"/>
    <p:sldId id="262" r:id="rId56"/>
    <p:sldId id="257" r:id="rId57"/>
    <p:sldId id="289" r:id="rId58"/>
    <p:sldId id="259" r:id="rId59"/>
    <p:sldId id="306"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0000"/>
    <a:srgbClr val="FFCC00"/>
    <a:srgbClr val="158F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79E3D8-6C94-4A16-A68A-718878709054}" v="1" dt="2020-11-09T13:30:27.6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2" autoAdjust="0"/>
    <p:restoredTop sz="83819" autoAdjust="0"/>
  </p:normalViewPr>
  <p:slideViewPr>
    <p:cSldViewPr>
      <p:cViewPr varScale="1">
        <p:scale>
          <a:sx n="95" d="100"/>
          <a:sy n="95" d="100"/>
        </p:scale>
        <p:origin x="1788" y="66"/>
      </p:cViewPr>
      <p:guideLst>
        <p:guide orient="horz" pos="2160"/>
        <p:guide pos="2880"/>
      </p:guideLst>
    </p:cSldViewPr>
  </p:slideViewPr>
  <p:notesTextViewPr>
    <p:cViewPr>
      <p:scale>
        <a:sx n="1" d="1"/>
        <a:sy n="1" d="1"/>
      </p:scale>
      <p:origin x="0" y="0"/>
    </p:cViewPr>
  </p:notesTextViewPr>
  <p:sorterViewPr>
    <p:cViewPr>
      <p:scale>
        <a:sx n="110" d="100"/>
        <a:sy n="110" d="100"/>
      </p:scale>
      <p:origin x="0" y="4752"/>
    </p:cViewPr>
  </p:sorterViewPr>
  <p:notesViewPr>
    <p:cSldViewPr>
      <p:cViewPr varScale="1">
        <p:scale>
          <a:sx n="65" d="100"/>
          <a:sy n="65" d="100"/>
        </p:scale>
        <p:origin x="2578"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759BC0-B268-4F05-812F-B91C331E4C9F}" type="datetimeFigureOut">
              <a:rPr lang="en-US" smtClean="0"/>
              <a:t>11/9/2020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15B521-864A-477D-B705-0815730776CC}" type="slidenum">
              <a:rPr lang="en-US" smtClean="0"/>
              <a:t>‹#›</a:t>
            </a:fld>
            <a:endParaRPr lang="en-US"/>
          </a:p>
        </p:txBody>
      </p:sp>
    </p:spTree>
    <p:extLst>
      <p:ext uri="{BB962C8B-B14F-4D97-AF65-F5344CB8AC3E}">
        <p14:creationId xmlns:p14="http://schemas.microsoft.com/office/powerpoint/2010/main" val="3737974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5D2F26-5FEC-4208-A165-F88FB023245E}" type="datetimeFigureOut">
              <a:rPr lang="en-GB" smtClean="0"/>
              <a:t>09/11/2020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F7F36E-863A-482A-9082-6737BB845C10}" type="slidenum">
              <a:rPr lang="en-GB" smtClean="0"/>
              <a:t>‹#›</a:t>
            </a:fld>
            <a:endParaRPr lang="en-GB"/>
          </a:p>
        </p:txBody>
      </p:sp>
    </p:spTree>
    <p:extLst>
      <p:ext uri="{BB962C8B-B14F-4D97-AF65-F5344CB8AC3E}">
        <p14:creationId xmlns:p14="http://schemas.microsoft.com/office/powerpoint/2010/main" val="1386943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to trainer:</a:t>
            </a:r>
            <a:r>
              <a:rPr lang="en-GB" baseline="0" dirty="0"/>
              <a:t> </a:t>
            </a:r>
            <a:r>
              <a:rPr lang="en-GB" dirty="0"/>
              <a:t>Update with username,</a:t>
            </a:r>
            <a:r>
              <a:rPr lang="en-GB" baseline="0" dirty="0"/>
              <a:t> password</a:t>
            </a:r>
            <a:endParaRPr lang="en-GB" dirty="0"/>
          </a:p>
        </p:txBody>
      </p:sp>
      <p:sp>
        <p:nvSpPr>
          <p:cNvPr id="4" name="Slide Number Placeholder 3"/>
          <p:cNvSpPr>
            <a:spLocks noGrp="1"/>
          </p:cNvSpPr>
          <p:nvPr>
            <p:ph type="sldNum" sz="quarter" idx="10"/>
          </p:nvPr>
        </p:nvSpPr>
        <p:spPr/>
        <p:txBody>
          <a:bodyPr/>
          <a:lstStyle/>
          <a:p>
            <a:fld id="{9EF7F36E-863A-482A-9082-6737BB845C10}" type="slidenum">
              <a:rPr lang="en-GB" smtClean="0"/>
              <a:t>13</a:t>
            </a:fld>
            <a:endParaRPr lang="en-GB"/>
          </a:p>
        </p:txBody>
      </p:sp>
    </p:spTree>
    <p:extLst>
      <p:ext uri="{BB962C8B-B14F-4D97-AF65-F5344CB8AC3E}">
        <p14:creationId xmlns:p14="http://schemas.microsoft.com/office/powerpoint/2010/main" val="4226420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to trainer:</a:t>
            </a:r>
            <a:r>
              <a:rPr lang="en-GB" baseline="0" dirty="0"/>
              <a:t> </a:t>
            </a:r>
            <a:r>
              <a:rPr lang="en-GB" dirty="0"/>
              <a:t>Update with login,</a:t>
            </a:r>
            <a:r>
              <a:rPr lang="en-GB" baseline="0" dirty="0"/>
              <a:t> password for MOV country assessment…</a:t>
            </a:r>
            <a:endParaRPr lang="en-GB" dirty="0"/>
          </a:p>
        </p:txBody>
      </p:sp>
      <p:sp>
        <p:nvSpPr>
          <p:cNvPr id="4" name="Slide Number Placeholder 3"/>
          <p:cNvSpPr>
            <a:spLocks noGrp="1"/>
          </p:cNvSpPr>
          <p:nvPr>
            <p:ph type="sldNum" sz="quarter" idx="10"/>
          </p:nvPr>
        </p:nvSpPr>
        <p:spPr/>
        <p:txBody>
          <a:bodyPr/>
          <a:lstStyle/>
          <a:p>
            <a:fld id="{9EF7F36E-863A-482A-9082-6737BB845C10}" type="slidenum">
              <a:rPr lang="en-GB" smtClean="0"/>
              <a:t>17</a:t>
            </a:fld>
            <a:endParaRPr lang="en-GB"/>
          </a:p>
        </p:txBody>
      </p:sp>
    </p:spTree>
    <p:extLst>
      <p:ext uri="{BB962C8B-B14F-4D97-AF65-F5344CB8AC3E}">
        <p14:creationId xmlns:p14="http://schemas.microsoft.com/office/powerpoint/2010/main" val="1151925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to trainer:</a:t>
            </a:r>
            <a:r>
              <a:rPr lang="en-GB" baseline="0" dirty="0"/>
              <a:t> </a:t>
            </a:r>
            <a:r>
              <a:rPr lang="en-GB" dirty="0"/>
              <a:t>Update with login,</a:t>
            </a:r>
            <a:r>
              <a:rPr lang="en-GB" baseline="0" dirty="0"/>
              <a:t> password for MOV country assessment…</a:t>
            </a:r>
            <a:endParaRPr lang="en-GB" dirty="0"/>
          </a:p>
        </p:txBody>
      </p:sp>
      <p:sp>
        <p:nvSpPr>
          <p:cNvPr id="4" name="Slide Number Placeholder 3"/>
          <p:cNvSpPr>
            <a:spLocks noGrp="1"/>
          </p:cNvSpPr>
          <p:nvPr>
            <p:ph type="sldNum" sz="quarter" idx="10"/>
          </p:nvPr>
        </p:nvSpPr>
        <p:spPr/>
        <p:txBody>
          <a:bodyPr/>
          <a:lstStyle/>
          <a:p>
            <a:fld id="{9EF7F36E-863A-482A-9082-6737BB845C10}" type="slidenum">
              <a:rPr lang="en-GB" smtClean="0"/>
              <a:t>18</a:t>
            </a:fld>
            <a:endParaRPr lang="en-GB"/>
          </a:p>
        </p:txBody>
      </p:sp>
    </p:spTree>
    <p:extLst>
      <p:ext uri="{BB962C8B-B14F-4D97-AF65-F5344CB8AC3E}">
        <p14:creationId xmlns:p14="http://schemas.microsoft.com/office/powerpoint/2010/main" val="1151925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to trainer: Update if possible</a:t>
            </a:r>
            <a:r>
              <a:rPr lang="en-GB" baseline="0" dirty="0"/>
              <a:t> with screen shots of country folder</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19</a:t>
            </a:fld>
            <a:endParaRPr lang="en-GB"/>
          </a:p>
        </p:txBody>
      </p:sp>
    </p:spTree>
    <p:extLst>
      <p:ext uri="{BB962C8B-B14F-4D97-AF65-F5344CB8AC3E}">
        <p14:creationId xmlns:p14="http://schemas.microsoft.com/office/powerpoint/2010/main" val="3439614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a:t>
            </a:r>
            <a:r>
              <a:rPr lang="en-GB" baseline="0" dirty="0"/>
              <a:t> to trainer: provide name and contact of Assessment coordinator or data manager here who can help with remote troubleshooting</a:t>
            </a:r>
            <a:endParaRPr lang="en-GB" dirty="0"/>
          </a:p>
        </p:txBody>
      </p:sp>
      <p:sp>
        <p:nvSpPr>
          <p:cNvPr id="4" name="Slide Number Placeholder 3"/>
          <p:cNvSpPr>
            <a:spLocks noGrp="1"/>
          </p:cNvSpPr>
          <p:nvPr>
            <p:ph type="sldNum" sz="quarter" idx="10"/>
          </p:nvPr>
        </p:nvSpPr>
        <p:spPr/>
        <p:txBody>
          <a:bodyPr/>
          <a:lstStyle/>
          <a:p>
            <a:fld id="{9EF7F36E-863A-482A-9082-6737BB845C10}" type="slidenum">
              <a:rPr lang="en-GB" smtClean="0"/>
              <a:t>52</a:t>
            </a:fld>
            <a:endParaRPr lang="en-GB"/>
          </a:p>
        </p:txBody>
      </p:sp>
    </p:spTree>
    <p:extLst>
      <p:ext uri="{BB962C8B-B14F-4D97-AF65-F5344CB8AC3E}">
        <p14:creationId xmlns:p14="http://schemas.microsoft.com/office/powerpoint/2010/main" val="9991744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bg1"/>
                </a:solidFill>
                <a:effectLst/>
                <a:latin typeface="Calibri" pitchFamily="34" charset="0"/>
              </a:defRPr>
            </a:lvl1pPr>
          </a:lstStyle>
          <a:p>
            <a:endParaRPr lang="en-US" dirty="0"/>
          </a:p>
        </p:txBody>
      </p:sp>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Tree>
    <p:extLst>
      <p:ext uri="{BB962C8B-B14F-4D97-AF65-F5344CB8AC3E}">
        <p14:creationId xmlns:p14="http://schemas.microsoft.com/office/powerpoint/2010/main" val="340830928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1"/>
            <a:ext cx="2133600" cy="365125"/>
          </a:xfrm>
          <a:prstGeom prst="rect">
            <a:avLst/>
          </a:prstGeom>
        </p:spPr>
        <p:txBody>
          <a:bodyPr/>
          <a:lstStyle>
            <a:lvl1pPr>
              <a:defRPr/>
            </a:lvl1pPr>
          </a:lstStyle>
          <a:p>
            <a:pPr>
              <a:defRPr/>
            </a:pPr>
            <a:endParaRPr lang="en-US" altLang="en-US">
              <a:solidFill>
                <a:srgbClr val="0F56DC"/>
              </a:solidFill>
            </a:endParaRPr>
          </a:p>
        </p:txBody>
      </p:sp>
      <p:sp>
        <p:nvSpPr>
          <p:cNvPr id="3" name="Footer Placeholder 4"/>
          <p:cNvSpPr>
            <a:spLocks noGrp="1"/>
          </p:cNvSpPr>
          <p:nvPr>
            <p:ph type="ftr" sz="quarter" idx="11"/>
          </p:nvPr>
        </p:nvSpPr>
        <p:spPr>
          <a:xfrm>
            <a:off x="3124200" y="6356351"/>
            <a:ext cx="2895600" cy="365125"/>
          </a:xfrm>
          <a:prstGeom prst="rect">
            <a:avLst/>
          </a:prstGeom>
        </p:spPr>
        <p:txBody>
          <a:bodyPr/>
          <a:lstStyle>
            <a:lvl1pPr>
              <a:defRPr/>
            </a:lvl1pPr>
          </a:lstStyle>
          <a:p>
            <a:pPr>
              <a:defRPr/>
            </a:pPr>
            <a:endParaRPr lang="en-US">
              <a:solidFill>
                <a:srgbClr val="0F56DC"/>
              </a:solidFill>
            </a:endParaRPr>
          </a:p>
        </p:txBody>
      </p:sp>
      <p:sp>
        <p:nvSpPr>
          <p:cNvPr id="4" name="Slide Number Placeholder 5"/>
          <p:cNvSpPr>
            <a:spLocks noGrp="1"/>
          </p:cNvSpPr>
          <p:nvPr>
            <p:ph type="sldNum" sz="quarter" idx="12"/>
          </p:nvPr>
        </p:nvSpPr>
        <p:spPr>
          <a:xfrm>
            <a:off x="6553200" y="6356351"/>
            <a:ext cx="2133600" cy="365125"/>
          </a:xfrm>
          <a:prstGeom prst="rect">
            <a:avLst/>
          </a:prstGeom>
        </p:spPr>
        <p:txBody>
          <a:bodyPr/>
          <a:lstStyle>
            <a:lvl1pPr algn="r">
              <a:defRPr/>
            </a:lvl1pPr>
          </a:lstStyle>
          <a:p>
            <a:pPr>
              <a:defRPr/>
            </a:pPr>
            <a:fld id="{67A3E343-43FC-412C-96B5-2F77E73FA3C7}" type="slidenum">
              <a:rPr lang="en-US" altLang="en-US" smtClean="0">
                <a:solidFill>
                  <a:srgbClr val="0F56DC"/>
                </a:solidFill>
              </a:rPr>
              <a:pPr>
                <a:defRPr/>
              </a:pPr>
              <a:t>‹#›</a:t>
            </a:fld>
            <a:endParaRPr lang="en-US" altLang="en-US" dirty="0">
              <a:solidFill>
                <a:srgbClr val="0F56DC"/>
              </a:solidFill>
            </a:endParaRPr>
          </a:p>
        </p:txBody>
      </p:sp>
    </p:spTree>
    <p:extLst>
      <p:ext uri="{BB962C8B-B14F-4D97-AF65-F5344CB8AC3E}">
        <p14:creationId xmlns:p14="http://schemas.microsoft.com/office/powerpoint/2010/main" val="4194363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799393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437986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302379673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206270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245160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46286233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67215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59693502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8823872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ata Slide (for content heavy tables and charts)">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bg1"/>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marL="342900" indent="-342900">
              <a:buClr>
                <a:schemeClr val="bg1"/>
              </a:buClr>
              <a:buSzPct val="70000"/>
              <a:buFont typeface="Arial" pitchFamily="34" charset="0"/>
              <a:buChar char="•"/>
              <a:defRPr sz="2400" b="1" baseline="0">
                <a:solidFill>
                  <a:schemeClr val="bg2"/>
                </a:solidFill>
                <a:latin typeface="Calibri" pitchFamily="34" charset="0"/>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0"/>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a:t>*Citations and references</a:t>
            </a:r>
          </a:p>
        </p:txBody>
      </p:sp>
    </p:spTree>
    <p:extLst>
      <p:ext uri="{BB962C8B-B14F-4D97-AF65-F5344CB8AC3E}">
        <p14:creationId xmlns:p14="http://schemas.microsoft.com/office/powerpoint/2010/main" val="862507094"/>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8854340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lvl1pPr>
              <a:defRPr/>
            </a:lvl1pPr>
          </a:lstStyle>
          <a:p>
            <a:r>
              <a:rPr lang="en-US" dirty="0"/>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2005238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1" y="-125268"/>
            <a:ext cx="9144001" cy="1238271"/>
          </a:xfrm>
          <a:prstGeom prst="rect">
            <a:avLst/>
          </a:prstGeom>
          <a:effectLst>
            <a:outerShdw blurRad="12700" dist="25400" dir="2700000" rotWithShape="0">
              <a:srgbClr val="96CCEE"/>
            </a:outerShdw>
          </a:effectLst>
        </p:spPr>
        <p:txBody>
          <a:bodyPr lIns="0" tIns="0" rIns="0" bIns="0">
            <a:noAutofit/>
          </a:bodyPr>
          <a:lstStyle>
            <a:lvl1pPr defTabSz="913501">
              <a:defRPr sz="3400" b="1">
                <a:latin typeface="Calibri" panose="020F0502020204030204" pitchFamily="34" charset="0"/>
                <a:ea typeface="Calibri" panose="020F0502020204030204" pitchFamily="34" charset="0"/>
                <a:cs typeface="Calibri" panose="020F0502020204030204" pitchFamily="34" charset="0"/>
                <a:sym typeface="Century Gothic"/>
              </a:defRPr>
            </a:lvl1pPr>
          </a:lstStyle>
          <a:p>
            <a:r>
              <a:rPr dirty="0"/>
              <a:t>Title Text</a:t>
            </a:r>
          </a:p>
        </p:txBody>
      </p:sp>
      <p:sp>
        <p:nvSpPr>
          <p:cNvPr id="118" name="Shape 118"/>
          <p:cNvSpPr>
            <a:spLocks noGrp="1"/>
          </p:cNvSpPr>
          <p:nvPr>
            <p:ph type="body" sz="half" idx="1"/>
          </p:nvPr>
        </p:nvSpPr>
        <p:spPr>
          <a:xfrm>
            <a:off x="442542" y="1380815"/>
            <a:ext cx="4080592" cy="4750145"/>
          </a:xfrm>
          <a:prstGeom prst="rect">
            <a:avLst/>
          </a:prstGeom>
        </p:spPr>
        <p:txBody>
          <a:bodyPr lIns="0" tIns="0" rIns="0" bIns="0" anchor="t">
            <a:noAutofit/>
          </a:bodyPr>
          <a:lstStyle>
            <a:lvl1pPr marL="327076" indent="-327076"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1pPr>
            <a:lvl2pPr marL="688907" indent="-32131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2pPr>
            <a:lvl3pPr marL="1051390" indent="-358247" defTabSz="913501">
              <a:spcBef>
                <a:spcPts val="2391"/>
              </a:spcBef>
              <a:buClr>
                <a:srgbClr val="1E7FB8"/>
              </a:buClr>
              <a:buSzPct val="100000"/>
              <a:buFont typeface="Wingdings"/>
              <a:defRPr sz="2400">
                <a:latin typeface="Calibri" panose="020F0502020204030204" pitchFamily="34" charset="0"/>
                <a:ea typeface="Calibri" panose="020F0502020204030204" pitchFamily="34" charset="0"/>
                <a:cs typeface="Calibri" panose="020F0502020204030204" pitchFamily="34" charset="0"/>
                <a:sym typeface="Century Gothic"/>
              </a:defRPr>
            </a:lvl3pPr>
            <a:lvl4pPr marL="1348523" indent="-338628"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4pPr>
            <a:lvl5pPr marL="1511422" indent="-21605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19" name="Shape 119"/>
          <p:cNvSpPr>
            <a:spLocks noGrp="1"/>
          </p:cNvSpPr>
          <p:nvPr>
            <p:ph type="sldNum" sz="quarter" idx="2"/>
          </p:nvPr>
        </p:nvSpPr>
        <p:spPr>
          <a:xfrm>
            <a:off x="6553200" y="6173292"/>
            <a:ext cx="2133601" cy="366118"/>
          </a:xfrm>
          <a:prstGeom prst="rect">
            <a:avLst/>
          </a:prstGeom>
        </p:spPr>
        <p:txBody>
          <a:bodyPr wrap="square" lIns="45694" tIns="45694" rIns="45694" bIns="45694" anchor="ctr"/>
          <a:lstStyle>
            <a:lvl1pPr algn="r" defTabSz="913883">
              <a:defRPr sz="1100">
                <a:solidFill>
                  <a:srgbClr val="888888"/>
                </a:solidFill>
                <a:latin typeface="Calibri"/>
                <a:ea typeface="Calibri"/>
                <a:cs typeface="Calibri"/>
                <a:sym typeface="Calibri"/>
              </a:defRPr>
            </a:lvl1pPr>
          </a:lstStyle>
          <a:p>
            <a:pPr fontAlgn="base">
              <a:spcBef>
                <a:spcPct val="0"/>
              </a:spcBef>
              <a:spcAft>
                <a:spcPct val="0"/>
              </a:spcAft>
            </a:pPr>
            <a:fld id="{86CB4B4D-7CA3-9044-876B-883B54F8677D}" type="slidenum">
              <a:rPr/>
              <a:pPr fontAlgn="base">
                <a:spcBef>
                  <a:spcPct val="0"/>
                </a:spcBef>
                <a:spcAft>
                  <a:spcPct val="0"/>
                </a:spcAft>
              </a:pPr>
              <a:t>‹#›</a:t>
            </a:fld>
            <a:endParaRPr/>
          </a:p>
        </p:txBody>
      </p:sp>
    </p:spTree>
    <p:extLst>
      <p:ext uri="{BB962C8B-B14F-4D97-AF65-F5344CB8AC3E}">
        <p14:creationId xmlns:p14="http://schemas.microsoft.com/office/powerpoint/2010/main" val="11276645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359002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858873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extLst>
      <p:ext uri="{BB962C8B-B14F-4D97-AF65-F5344CB8AC3E}">
        <p14:creationId xmlns:p14="http://schemas.microsoft.com/office/powerpoint/2010/main" val="117224314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4929774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739370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188411751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89033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Badg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bg1"/>
                </a:solidFill>
                <a:effectLst/>
                <a:latin typeface="Calibri" pitchFamily="34" charset="0"/>
              </a:defRPr>
            </a:lvl1pPr>
          </a:lstStyle>
          <a:p>
            <a:endParaRPr lang="en-US" dirty="0"/>
          </a:p>
        </p:txBody>
      </p:sp>
    </p:spTree>
    <p:extLst>
      <p:ext uri="{BB962C8B-B14F-4D97-AF65-F5344CB8AC3E}">
        <p14:creationId xmlns:p14="http://schemas.microsoft.com/office/powerpoint/2010/main" val="231108448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78139160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1010373343"/>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8002140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lvl1pPr>
              <a:defRPr/>
            </a:lvl1pPr>
          </a:lstStyle>
          <a:p>
            <a:r>
              <a:rPr lang="en-US" dirty="0"/>
              <a:t>Click to edit Master title style</a:t>
            </a:r>
          </a:p>
        </p:txBody>
      </p:sp>
      <p:sp>
        <p:nvSpPr>
          <p:cNvPr id="3" name="Vertical Text Placeholder 2"/>
          <p:cNvSpPr>
            <a:spLocks noGrp="1"/>
          </p:cNvSpPr>
          <p:nvPr>
            <p:ph type="body" orient="vert" idx="1"/>
          </p:nvPr>
        </p:nvSpPr>
        <p:spPr>
          <a:xfrm>
            <a:off x="0" y="0"/>
            <a:ext cx="6705600" cy="5992813"/>
          </a:xfrm>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5810622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1" y="-125268"/>
            <a:ext cx="9144001" cy="1238271"/>
          </a:xfrm>
          <a:prstGeom prst="rect">
            <a:avLst/>
          </a:prstGeom>
          <a:effectLst>
            <a:outerShdw blurRad="12700" dist="25400" dir="2700000" rotWithShape="0">
              <a:srgbClr val="96CCEE"/>
            </a:outerShdw>
          </a:effectLst>
        </p:spPr>
        <p:txBody>
          <a:bodyPr lIns="0" tIns="0" rIns="0" bIns="0">
            <a:noAutofit/>
          </a:bodyPr>
          <a:lstStyle>
            <a:lvl1pPr defTabSz="913501">
              <a:defRPr sz="3400" b="1">
                <a:latin typeface="Calibri" panose="020F0502020204030204" pitchFamily="34" charset="0"/>
                <a:ea typeface="Calibri" panose="020F0502020204030204" pitchFamily="34" charset="0"/>
                <a:cs typeface="Calibri" panose="020F0502020204030204" pitchFamily="34" charset="0"/>
                <a:sym typeface="Century Gothic"/>
              </a:defRPr>
            </a:lvl1pPr>
          </a:lstStyle>
          <a:p>
            <a:r>
              <a:rPr dirty="0"/>
              <a:t>Title Text</a:t>
            </a:r>
          </a:p>
        </p:txBody>
      </p:sp>
      <p:sp>
        <p:nvSpPr>
          <p:cNvPr id="118" name="Shape 118"/>
          <p:cNvSpPr>
            <a:spLocks noGrp="1"/>
          </p:cNvSpPr>
          <p:nvPr>
            <p:ph type="body" sz="half" idx="1"/>
          </p:nvPr>
        </p:nvSpPr>
        <p:spPr>
          <a:xfrm>
            <a:off x="442542" y="1380815"/>
            <a:ext cx="4080592" cy="4750145"/>
          </a:xfrm>
          <a:prstGeom prst="rect">
            <a:avLst/>
          </a:prstGeom>
        </p:spPr>
        <p:txBody>
          <a:bodyPr lIns="0" tIns="0" rIns="0" bIns="0" anchor="t">
            <a:noAutofit/>
          </a:bodyPr>
          <a:lstStyle>
            <a:lvl1pPr marL="327076" indent="-327076"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1pPr>
            <a:lvl2pPr marL="688907" indent="-32131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2pPr>
            <a:lvl3pPr marL="1051390" indent="-358247" defTabSz="913501">
              <a:spcBef>
                <a:spcPts val="2391"/>
              </a:spcBef>
              <a:buClr>
                <a:srgbClr val="1E7FB8"/>
              </a:buClr>
              <a:buSzPct val="100000"/>
              <a:buFont typeface="Wingdings"/>
              <a:defRPr sz="2400">
                <a:latin typeface="Calibri" panose="020F0502020204030204" pitchFamily="34" charset="0"/>
                <a:ea typeface="Calibri" panose="020F0502020204030204" pitchFamily="34" charset="0"/>
                <a:cs typeface="Calibri" panose="020F0502020204030204" pitchFamily="34" charset="0"/>
                <a:sym typeface="Century Gothic"/>
              </a:defRPr>
            </a:lvl3pPr>
            <a:lvl4pPr marL="1348523" indent="-338628"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4pPr>
            <a:lvl5pPr marL="1511422" indent="-21605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19" name="Shape 119"/>
          <p:cNvSpPr>
            <a:spLocks noGrp="1"/>
          </p:cNvSpPr>
          <p:nvPr>
            <p:ph type="sldNum" sz="quarter" idx="2"/>
          </p:nvPr>
        </p:nvSpPr>
        <p:spPr>
          <a:xfrm>
            <a:off x="6553200" y="6173292"/>
            <a:ext cx="2133601" cy="366118"/>
          </a:xfrm>
          <a:prstGeom prst="rect">
            <a:avLst/>
          </a:prstGeom>
        </p:spPr>
        <p:txBody>
          <a:bodyPr wrap="square" lIns="45694" tIns="45694" rIns="45694" bIns="45694" anchor="ctr"/>
          <a:lstStyle>
            <a:lvl1pPr algn="r" defTabSz="913883">
              <a:defRPr sz="1100">
                <a:solidFill>
                  <a:srgbClr val="888888"/>
                </a:solidFill>
                <a:latin typeface="Calibri"/>
                <a:ea typeface="Calibri"/>
                <a:cs typeface="Calibri"/>
                <a:sym typeface="Calibri"/>
              </a:defRPr>
            </a:lvl1pPr>
          </a:lstStyle>
          <a:p>
            <a:pPr fontAlgn="base">
              <a:spcBef>
                <a:spcPct val="0"/>
              </a:spcBef>
              <a:spcAft>
                <a:spcPct val="0"/>
              </a:spcAft>
            </a:pPr>
            <a:fld id="{86CB4B4D-7CA3-9044-876B-883B54F8677D}" type="slidenum">
              <a:rPr/>
              <a:pPr fontAlgn="base">
                <a:spcBef>
                  <a:spcPct val="0"/>
                </a:spcBef>
                <a:spcAft>
                  <a:spcPct val="0"/>
                </a:spcAft>
              </a:pPr>
              <a:t>‹#›</a:t>
            </a:fld>
            <a:endParaRPr/>
          </a:p>
        </p:txBody>
      </p:sp>
    </p:spTree>
    <p:extLst>
      <p:ext uri="{BB962C8B-B14F-4D97-AF65-F5344CB8AC3E}">
        <p14:creationId xmlns:p14="http://schemas.microsoft.com/office/powerpoint/2010/main" val="210123325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868394" cy="6976516"/>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0188" y="6245180"/>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468297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868394" cy="6976515"/>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0188" y="6245179"/>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868394" cy="6976515"/>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0188" y="6245179"/>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p:cNvSpPr>
            <a:spLocks noGrp="1"/>
          </p:cNvSpPr>
          <p:nvPr>
            <p:ph type="ftr" sz="quarter" idx="11"/>
          </p:nvPr>
        </p:nvSpPr>
        <p:spPr/>
        <p:txBody>
          <a:body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lvl1pPr marL="228600" indent="-228600">
              <a:buClrTx/>
              <a:buSzPct val="80000"/>
              <a:buFont typeface="Arial" charset="0"/>
              <a:buChar char="•"/>
              <a:defRPr>
                <a:latin typeface="+mj-lt"/>
              </a:defRPr>
            </a:lvl1pPr>
            <a:lvl2pPr marL="685800" indent="-228600">
              <a:buSzPct val="40000"/>
              <a:buFont typeface="LucidaGrande" charset="0"/>
              <a:buChar char="▶︎"/>
              <a:defRPr>
                <a:solidFill>
                  <a:schemeClr val="tx2">
                    <a:lumMod val="75000"/>
                  </a:schemeClr>
                </a:solidFill>
              </a:defRPr>
            </a:lvl2pPr>
            <a:lvl3pPr marL="1143000" indent="-228600">
              <a:buFont typeface="LucidaGrande" charset="0"/>
              <a:buChar char="-"/>
              <a:defRPr>
                <a:solidFill>
                  <a:schemeClr val="bg2">
                    <a:lumMod val="25000"/>
                  </a:schemeClr>
                </a:solidFill>
              </a:defRPr>
            </a:lvl3pPr>
            <a:lvl4pPr marL="1600200" indent="-228600">
              <a:buSzPct val="80000"/>
              <a:buFont typeface="LucidaGrande" charset="0"/>
              <a:buChar char="■"/>
              <a:defRPr>
                <a:solidFill>
                  <a:schemeClr val="tx1">
                    <a:lumMod val="75000"/>
                  </a:schemeClr>
                </a:solidFill>
              </a:defRPr>
            </a:lvl4pPr>
            <a:lvl5pPr>
              <a:defRPr>
                <a:solidFill>
                  <a:schemeClr val="tx2">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a:p>
        </p:txBody>
      </p:sp>
      <p:cxnSp>
        <p:nvCxnSpPr>
          <p:cNvPr id="7" name="Straight Connector 6"/>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asic Content Badg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bg1"/>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marL="342900" indent="-342900">
              <a:buClr>
                <a:schemeClr val="bg1"/>
              </a:buClr>
              <a:buSzPct val="70000"/>
              <a:buFont typeface="Wingdings" pitchFamily="2" charset="2"/>
              <a:buChar char="§"/>
              <a:defRPr sz="2400" b="1" baseline="0">
                <a:solidFill>
                  <a:schemeClr val="bg2"/>
                </a:solidFill>
                <a:latin typeface="Calibri" pitchFamily="34" charset="0"/>
              </a:defRPr>
            </a:lvl1pPr>
            <a:lvl2pPr marL="742950" indent="-285750">
              <a:buClr>
                <a:schemeClr val="bg1"/>
              </a:buClr>
              <a:buSzPct val="100000"/>
              <a:buFont typeface="Arial" pitchFamily="34" charset="0"/>
              <a:buChar char="•"/>
              <a:defRPr sz="2000">
                <a:solidFill>
                  <a:schemeClr val="bg2"/>
                </a:solidFill>
              </a:defRPr>
            </a:lvl2pPr>
            <a:lvl3pPr marL="1143000" indent="-228600">
              <a:buClr>
                <a:schemeClr val="bg1"/>
              </a:buClr>
              <a:buSzPct val="100000"/>
              <a:buFont typeface="Courier New" pitchFamily="49" charset="0"/>
              <a:buChar char="o"/>
              <a:defRPr sz="1800">
                <a:solidFill>
                  <a:schemeClr val="bg2"/>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0"/>
            <a:endParaRPr lang="en-US" dirty="0"/>
          </a:p>
          <a:p>
            <a:pPr lvl="1"/>
            <a:endParaRPr lang="en-US" dirty="0"/>
          </a:p>
          <a:p>
            <a:pPr lvl="2"/>
            <a:endParaRPr lang="en-US" dirty="0"/>
          </a:p>
          <a:p>
            <a:pPr lvl="3"/>
            <a:endParaRPr lang="en-US" dirty="0"/>
          </a:p>
        </p:txBody>
      </p:sp>
      <p:sp>
        <p:nvSpPr>
          <p:cNvPr id="7" name="Text Placeholder 8"/>
          <p:cNvSpPr>
            <a:spLocks noGrp="1"/>
          </p:cNvSpPr>
          <p:nvPr>
            <p:ph type="body" sz="quarter" idx="10" hasCustomPrompt="1"/>
          </p:nvPr>
        </p:nvSpPr>
        <p:spPr>
          <a:xfrm>
            <a:off x="1905000" y="5791200"/>
            <a:ext cx="67818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a:t>*Citations and references</a:t>
            </a:r>
          </a:p>
        </p:txBody>
      </p:sp>
    </p:spTree>
    <p:extLst>
      <p:ext uri="{BB962C8B-B14F-4D97-AF65-F5344CB8AC3E}">
        <p14:creationId xmlns:p14="http://schemas.microsoft.com/office/powerpoint/2010/main" val="204141393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57841" y="827623"/>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357841" y="389653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p:cNvSpPr>
            <a:spLocks noGrp="1"/>
          </p:cNvSpPr>
          <p:nvPr>
            <p:ph type="ftr" sz="quarter" idx="11"/>
          </p:nvPr>
        </p:nvSpPr>
        <p:spPr/>
        <p:txBody>
          <a:bodyPr/>
          <a:lstStyle>
            <a:lvl1pPr>
              <a:defRPr sz="1200">
                <a:solidFill>
                  <a:schemeClr val="accent3"/>
                </a:solidFill>
              </a:defRPr>
            </a:lvl1p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lvl1pPr>
              <a:defRPr>
                <a:solidFill>
                  <a:schemeClr val="accent3"/>
                </a:solidFill>
              </a:defRPr>
            </a:lvl1pPr>
          </a:lstStyle>
          <a:p>
            <a:fld id="{01F957AE-D6ED-D64E-A147-C51186BFC924}" type="slidenum">
              <a:rPr lang="en-US" smtClean="0"/>
              <a:pPr/>
              <a:t>‹#›</a:t>
            </a:fld>
            <a:endParaRPr lang="en-US" dirty="0"/>
          </a:p>
        </p:txBody>
      </p:sp>
      <p:cxnSp>
        <p:nvCxnSpPr>
          <p:cNvPr id="8" name="Straight Connector 7"/>
          <p:cNvCxnSpPr/>
          <p:nvPr/>
        </p:nvCxnSpPr>
        <p:spPr>
          <a:xfrm>
            <a:off x="357841" y="3707348"/>
            <a:ext cx="8458200" cy="0"/>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3pPr>
              <a:defRPr>
                <a:solidFill>
                  <a:schemeClr val="bg2">
                    <a:lumMod val="25000"/>
                  </a:schemeClr>
                </a:solidFill>
              </a:defRPr>
            </a:lvl3pPr>
            <a:lvl5pPr>
              <a:defRPr>
                <a:solidFill>
                  <a:schemeClr val="tx2">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3pPr>
              <a:defRPr>
                <a:solidFill>
                  <a:schemeClr val="bg2">
                    <a:lumMod val="25000"/>
                  </a:schemeClr>
                </a:solidFill>
              </a:defRPr>
            </a:lvl3pPr>
            <a:lvl5pPr>
              <a:defRPr>
                <a:solidFill>
                  <a:schemeClr val="tx2">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t>Reducing Missed Opportunities for Vaccination</a:t>
            </a:r>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cxnSp>
        <p:nvCxnSpPr>
          <p:cNvPr id="8" name="Straight Connector 7"/>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57841" y="365127"/>
            <a:ext cx="7886700" cy="801522"/>
          </a:xfrm>
        </p:spPr>
        <p:txBody>
          <a:bodyPr/>
          <a:lstStyle>
            <a:lvl1pPr algn="ctr">
              <a:defRPr b="1"/>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lvl3pPr>
              <a:defRPr>
                <a:solidFill>
                  <a:schemeClr val="bg2">
                    <a:lumMod val="25000"/>
                  </a:schemeClr>
                </a:solidFill>
              </a:defRPr>
            </a:lvl3pPr>
            <a:lvl5pPr>
              <a:defRPr>
                <a:solidFill>
                  <a:schemeClr val="tx2">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lvl3pPr>
              <a:defRPr>
                <a:solidFill>
                  <a:schemeClr val="bg2">
                    <a:lumMod val="25000"/>
                  </a:schemeClr>
                </a:solidFill>
              </a:defRPr>
            </a:lvl3pPr>
            <a:lvl5pPr>
              <a:defRPr>
                <a:solidFill>
                  <a:schemeClr val="tx2">
                    <a:lumMod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t>Reducing Missed Opportunities for Vaccination</a:t>
            </a:r>
          </a:p>
        </p:txBody>
      </p:sp>
      <p:sp>
        <p:nvSpPr>
          <p:cNvPr id="9" name="Slide Number Placeholder 8"/>
          <p:cNvSpPr>
            <a:spLocks noGrp="1"/>
          </p:cNvSpPr>
          <p:nvPr>
            <p:ph type="sldNum" sz="quarter" idx="12"/>
          </p:nvPr>
        </p:nvSpPr>
        <p:spPr/>
        <p:txBody>
          <a:bodyPr/>
          <a:lstStyle/>
          <a:p>
            <a:fld id="{01F957AE-D6ED-D64E-A147-C51186BFC924}" type="slidenum">
              <a:rPr lang="en-US" smtClean="0"/>
              <a:t>‹#›</a:t>
            </a:fld>
            <a:endParaRPr lang="en-US"/>
          </a:p>
        </p:txBody>
      </p:sp>
      <p:cxnSp>
        <p:nvCxnSpPr>
          <p:cNvPr id="10" name="Straight Connector 9"/>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4" name="Footer Placeholder 3"/>
          <p:cNvSpPr>
            <a:spLocks noGrp="1"/>
          </p:cNvSpPr>
          <p:nvPr>
            <p:ph type="ftr" sz="quarter" idx="11"/>
          </p:nvPr>
        </p:nvSpPr>
        <p:spPr/>
        <p:txBody>
          <a:bodyPr/>
          <a:lstStyle/>
          <a:p>
            <a:r>
              <a:rPr lang="en-US" dirty="0"/>
              <a:t>Reducing Missed Opportunities for Vaccination</a:t>
            </a:r>
          </a:p>
        </p:txBody>
      </p:sp>
      <p:sp>
        <p:nvSpPr>
          <p:cNvPr id="5" name="Slide Number Placeholder 4"/>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Reducing Missed Opportunities for Vaccination</a:t>
            </a:r>
          </a:p>
        </p:txBody>
      </p:sp>
      <p:sp>
        <p:nvSpPr>
          <p:cNvPr id="4" name="Slide Number Placeholder 3"/>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Reducing Missed Opportunities for Vaccination</a:t>
            </a:r>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Reducing Missed Opportunities for Vaccination</a:t>
            </a:r>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Reducing Missed Opportunities for Vaccination</a:t>
            </a:r>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a:p>
        </p:txBody>
      </p:sp>
      <p:cxnSp>
        <p:nvCxnSpPr>
          <p:cNvPr id="7" name="Straight Connector 6"/>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a:t>Section divider-teal</a:t>
            </a:r>
          </a:p>
        </p:txBody>
      </p:sp>
      <p:sp>
        <p:nvSpPr>
          <p:cNvPr id="12"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3" name="Straight Connector 12"/>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a:t>Section divider-teal</a:t>
            </a:r>
          </a:p>
        </p:txBody>
      </p:sp>
      <p:sp>
        <p:nvSpPr>
          <p:cNvPr id="12"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3" name="Straight Connector 12"/>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1273175"/>
            <a:ext cx="7772400" cy="1362075"/>
          </a:xfrm>
          <a:prstGeom prst="rect">
            <a:avLst/>
          </a:prstGeom>
        </p:spPr>
        <p:txBody>
          <a:bodyPr anchor="t"/>
          <a:lstStyle>
            <a:lvl1pPr algn="ctr">
              <a:lnSpc>
                <a:spcPts val="3800"/>
              </a:lnSpc>
              <a:defRPr sz="3600" b="1" cap="all" baseline="0">
                <a:solidFill>
                  <a:schemeClr val="bg1"/>
                </a:solidFill>
                <a:effectLst/>
                <a:latin typeface="Calibri" pitchFamily="34" charset="0"/>
              </a:defRPr>
            </a:lvl1pPr>
          </a:lstStyle>
          <a:p>
            <a:r>
              <a:rPr lang="en-US" dirty="0"/>
              <a:t>Section Header</a:t>
            </a:r>
            <a:br>
              <a:rPr lang="en-US" dirty="0"/>
            </a:br>
            <a:endParaRPr lang="en-US" dirty="0"/>
          </a:p>
        </p:txBody>
      </p:sp>
      <p:sp>
        <p:nvSpPr>
          <p:cNvPr id="3" name="Text Placeholder 2"/>
          <p:cNvSpPr>
            <a:spLocks noGrp="1"/>
          </p:cNvSpPr>
          <p:nvPr>
            <p:ph type="body" idx="1" hasCustomPrompt="1"/>
          </p:nvPr>
        </p:nvSpPr>
        <p:spPr>
          <a:xfrm>
            <a:off x="722313" y="2743200"/>
            <a:ext cx="7772400" cy="568325"/>
          </a:xfrm>
          <a:prstGeom prst="rect">
            <a:avLst/>
          </a:prstGeom>
        </p:spPr>
        <p:txBody>
          <a:bodyPr anchor="b"/>
          <a:lstStyle>
            <a:lvl1pPr marL="0" indent="0" algn="ctr">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Subhead</a:t>
            </a:r>
          </a:p>
        </p:txBody>
      </p:sp>
    </p:spTree>
    <p:extLst>
      <p:ext uri="{BB962C8B-B14F-4D97-AF65-F5344CB8AC3E}">
        <p14:creationId xmlns:p14="http://schemas.microsoft.com/office/powerpoint/2010/main" val="3049634682"/>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_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a:t>Section divider-teal</a:t>
            </a:r>
          </a:p>
        </p:txBody>
      </p:sp>
      <p:sp>
        <p:nvSpPr>
          <p:cNvPr id="9"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cxnSp>
        <p:nvCxnSpPr>
          <p:cNvPr id="10" name="Straight Connector 9"/>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25915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b="1"/>
            </a:lvl1pPr>
          </a:lstStyle>
          <a:p>
            <a:r>
              <a:rPr lang="en-US" dirty="0"/>
              <a:t>Click to edit Master title style</a:t>
            </a:r>
          </a:p>
        </p:txBody>
      </p:sp>
      <p:sp>
        <p:nvSpPr>
          <p:cNvPr id="3" name="Content Placeholder 2"/>
          <p:cNvSpPr>
            <a:spLocks noGrp="1"/>
          </p:cNvSpPr>
          <p:nvPr>
            <p:ph idx="1"/>
          </p:nvPr>
        </p:nvSpPr>
        <p:spPr/>
        <p:txBody>
          <a:bodyPr/>
          <a:lstStyle>
            <a:lvl3pPr>
              <a:defRPr>
                <a:solidFill>
                  <a:schemeClr val="bg2">
                    <a:lumMod val="25000"/>
                  </a:schemeClr>
                </a:solidFill>
              </a:defRPr>
            </a:lvl3pPr>
            <a:lvl4pPr>
              <a:defRPr>
                <a:solidFill>
                  <a:schemeClr val="tx1">
                    <a:lumMod val="75000"/>
                  </a:schemeClr>
                </a:solidFill>
              </a:defRPr>
            </a:lvl4pPr>
            <a:lvl5pPr>
              <a:defRPr>
                <a:solidFill>
                  <a:schemeClr val="tx2">
                    <a:lumMod val="75000"/>
                  </a:schemeClr>
                </a:solidFill>
                <a:latin typeface="Century Gothic"/>
                <a:cs typeface="Century Gothi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2471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solidFill>
                  <a:schemeClr val="bg1"/>
                </a:solidFill>
                <a:effectLst/>
                <a:latin typeface="Calibri" pitchFamily="34" charset="0"/>
              </a:defRPr>
            </a:lvl1pPr>
          </a:lstStyle>
          <a:p>
            <a:r>
              <a:rPr lang="en-US" dirty="0"/>
              <a:t>Header</a:t>
            </a:r>
          </a:p>
        </p:txBody>
      </p:sp>
      <p:sp>
        <p:nvSpPr>
          <p:cNvPr id="3" name="Content Placeholder 2"/>
          <p:cNvSpPr>
            <a:spLocks noGrp="1"/>
          </p:cNvSpPr>
          <p:nvPr>
            <p:ph idx="1"/>
          </p:nvPr>
        </p:nvSpPr>
        <p:spPr>
          <a:xfrm>
            <a:off x="3575050" y="273051"/>
            <a:ext cx="5111750" cy="5518150"/>
          </a:xfrm>
          <a:prstGeom prst="rect">
            <a:avLst/>
          </a:prstGeom>
        </p:spPr>
        <p:txBody>
          <a:bodyPr anchor="ctr" anchorCtr="0"/>
          <a:lstStyle>
            <a:lvl1pPr marL="342900" indent="-342900">
              <a:buClr>
                <a:schemeClr val="bg1"/>
              </a:buClr>
              <a:buSzPct val="70000"/>
              <a:buFont typeface="Wingdings" pitchFamily="2" charset="2"/>
              <a:buChar char="§"/>
              <a:defRPr sz="2400" b="1">
                <a:solidFill>
                  <a:schemeClr val="bg2"/>
                </a:solidFill>
                <a:latin typeface="Calibri" pitchFamily="34" charset="0"/>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a:solidFill>
                  <a:schemeClr val="bg2"/>
                </a:solidFill>
              </a:defRPr>
            </a:lvl4pPr>
            <a:lvl5pPr>
              <a:buClr>
                <a:schemeClr val="bg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endParaRPr lang="en-US" dirty="0"/>
          </a:p>
        </p:txBody>
      </p:sp>
      <p:sp>
        <p:nvSpPr>
          <p:cNvPr id="4"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Paragraph of type</a:t>
            </a:r>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a:t>*Citations and references</a:t>
            </a:r>
          </a:p>
        </p:txBody>
      </p:sp>
    </p:spTree>
    <p:extLst>
      <p:ext uri="{BB962C8B-B14F-4D97-AF65-F5344CB8AC3E}">
        <p14:creationId xmlns:p14="http://schemas.microsoft.com/office/powerpoint/2010/main" val="331535802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baseline="0">
                <a:solidFill>
                  <a:schemeClr val="bg1"/>
                </a:solidFill>
                <a:effectLst/>
                <a:latin typeface="Calibri" pitchFamily="34" charset="0"/>
              </a:defRPr>
            </a:lvl1pPr>
          </a:lstStyle>
          <a:p>
            <a:r>
              <a:rPr lang="en-US" dirty="0"/>
              <a:t>Photo Title</a:t>
            </a:r>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bg1"/>
                </a:solidFill>
                <a:effectLst/>
                <a:latin typeface="Calibr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400" baseline="0">
                <a:solidFill>
                  <a:schemeClr val="bg2"/>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Caption or credits for photo</a:t>
            </a:r>
          </a:p>
        </p:txBody>
      </p:sp>
    </p:spTree>
    <p:extLst>
      <p:ext uri="{BB962C8B-B14F-4D97-AF65-F5344CB8AC3E}">
        <p14:creationId xmlns:p14="http://schemas.microsoft.com/office/powerpoint/2010/main" val="199137018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981200"/>
            <a:ext cx="6400800" cy="2057400"/>
          </a:xfrm>
          <a:prstGeom prst="rect">
            <a:avLst/>
          </a:prstGeom>
        </p:spPr>
        <p:txBody>
          <a:bodyPr/>
          <a:lstStyle>
            <a:lvl1pPr marL="0" indent="0" algn="ctr">
              <a:buNone/>
              <a:defRPr sz="2800" b="1" baseline="0">
                <a:solidFill>
                  <a:schemeClr val="bg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Tree>
    <p:extLst>
      <p:ext uri="{BB962C8B-B14F-4D97-AF65-F5344CB8AC3E}">
        <p14:creationId xmlns:p14="http://schemas.microsoft.com/office/powerpoint/2010/main" val="139891809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solidFill>
                  <a:schemeClr val="bg1"/>
                </a:solidFill>
                <a:effectLst/>
                <a:latin typeface="Calibri" pitchFamily="34" charset="0"/>
              </a:defRPr>
            </a:lvl1pPr>
          </a:lstStyle>
          <a:p>
            <a:r>
              <a:rPr lang="en-US" dirty="0"/>
              <a:t>Header</a:t>
            </a:r>
          </a:p>
        </p:txBody>
      </p:sp>
      <p:sp>
        <p:nvSpPr>
          <p:cNvPr id="8" name="Content Placeholder 2"/>
          <p:cNvSpPr>
            <a:spLocks noGrp="1"/>
          </p:cNvSpPr>
          <p:nvPr>
            <p:ph idx="1"/>
          </p:nvPr>
        </p:nvSpPr>
        <p:spPr>
          <a:xfrm>
            <a:off x="3575050" y="273051"/>
            <a:ext cx="5111750" cy="5518150"/>
          </a:xfrm>
          <a:prstGeom prst="rect">
            <a:avLst/>
          </a:prstGeom>
        </p:spPr>
        <p:txBody>
          <a:bodyPr anchor="ctr" anchorCtr="0"/>
          <a:lstStyle>
            <a:lvl1pPr marL="342900" indent="-342900">
              <a:buClr>
                <a:schemeClr val="bg1"/>
              </a:buClr>
              <a:buSzPct val="70000"/>
              <a:buFont typeface="Arial" pitchFamily="34" charset="0"/>
              <a:buChar char="•"/>
              <a:defRPr sz="2400" b="1">
                <a:solidFill>
                  <a:schemeClr val="bg2"/>
                </a:solidFill>
                <a:latin typeface="Calibri" pitchFamily="34" charset="0"/>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a:solidFill>
                  <a:schemeClr val="bg2"/>
                </a:solidFill>
              </a:defRPr>
            </a:lvl4pPr>
            <a:lvl5pPr>
              <a:buClr>
                <a:schemeClr val="bg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endParaRPr lang="en-US" dirty="0"/>
          </a:p>
        </p:txBody>
      </p:sp>
      <p:sp>
        <p:nvSpPr>
          <p:cNvPr id="9"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Paragraph of type</a:t>
            </a:r>
          </a:p>
        </p:txBody>
      </p:sp>
      <p:sp>
        <p:nvSpPr>
          <p:cNvPr id="10"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a:t>*Citations and references</a:t>
            </a:r>
          </a:p>
        </p:txBody>
      </p:sp>
    </p:spTree>
    <p:extLst>
      <p:ext uri="{BB962C8B-B14F-4D97-AF65-F5344CB8AC3E}">
        <p14:creationId xmlns:p14="http://schemas.microsoft.com/office/powerpoint/2010/main" val="193225552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4.w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w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image" Target="../media/image6.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5.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theme" Target="../theme/theme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99718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4" r:id="rId10"/>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052"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29783" dir="1514402" algn="ctr" rotWithShape="0">
                    <a:schemeClr val="bg2">
                      <a:alpha val="74998"/>
                    </a:schemeClr>
                  </a:outerShdw>
                </a:effectLst>
              </a14:hiddenEffects>
            </a:ext>
          </a:extLst>
        </p:spPr>
        <p:txBody>
          <a:bodyP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charset="0"/>
            </a:endParaRPr>
          </a:p>
        </p:txBody>
      </p:sp>
      <p:sp>
        <p:nvSpPr>
          <p:cNvPr id="2053"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pitchFamily="34" charset="-128"/>
            </a:endParaRPr>
          </a:p>
        </p:txBody>
      </p:sp>
      <p:sp>
        <p:nvSpPr>
          <p:cNvPr id="2055"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algn="r" eaLnBrk="1" fontAlgn="base" hangingPunct="1">
              <a:spcBef>
                <a:spcPct val="0"/>
              </a:spcBef>
              <a:spcAft>
                <a:spcPct val="0"/>
              </a:spcAft>
              <a:defRPr/>
            </a:pPr>
            <a:fld id="{DF81EFC1-192A-4582-8BAA-6897E15DA2B0}" type="slidenum">
              <a:rPr lang="x-none" altLang="en-US" sz="1500" smtClean="0">
                <a:solidFill>
                  <a:srgbClr val="72BBE8"/>
                </a:solidFill>
                <a:latin typeface="Arial Narrow" pitchFamily="34" charset="0"/>
              </a:rPr>
              <a:pPr algn="r" eaLnBrk="1" fontAlgn="base" hangingPunct="1">
                <a:spcBef>
                  <a:spcPct val="0"/>
                </a:spcBef>
                <a:spcAft>
                  <a:spcPct val="0"/>
                </a:spcAft>
                <a:defRPr/>
              </a:pPr>
              <a:t>‹#›</a:t>
            </a:fld>
            <a:r>
              <a:rPr lang="en-US" altLang="en-US" sz="1500" dirty="0">
                <a:solidFill>
                  <a:srgbClr val="72BBE8"/>
                </a:solidFill>
                <a:latin typeface="Arial Narrow" pitchFamily="34" charset="0"/>
              </a:rPr>
              <a:t> </a:t>
            </a:r>
            <a:r>
              <a:rPr lang="en-US" altLang="en-US" sz="2100" baseline="14000" dirty="0">
                <a:solidFill>
                  <a:srgbClr val="FFFFFF"/>
                </a:solidFill>
                <a:latin typeface="Arial Narrow" pitchFamily="34" charset="0"/>
              </a:rPr>
              <a:t>|</a:t>
            </a:r>
          </a:p>
        </p:txBody>
      </p:sp>
      <p:pic>
        <p:nvPicPr>
          <p:cNvPr id="3079" name="Picture 8" descr="WHO-EN-white-H"/>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5017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ransition/>
  <p:txStyles>
    <p:titleStyle>
      <a:lvl1pPr algn="ctr" rtl="0" eaLnBrk="0" fontAlgn="base" hangingPunct="0">
        <a:spcBef>
          <a:spcPct val="0"/>
        </a:spcBef>
        <a:spcAft>
          <a:spcPct val="0"/>
        </a:spcAft>
        <a:defRPr sz="3500" b="1">
          <a:solidFill>
            <a:srgbClr val="002060"/>
          </a:solidFill>
          <a:latin typeface="Calibri" panose="020F050202020403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Calibri" panose="020F0502020204030204" pitchFamily="34" charset="0"/>
          <a:ea typeface="MS PGothic" pitchFamily="34" charset="-128"/>
          <a:cs typeface="+mn-cs"/>
        </a:defRPr>
      </a:lvl1pPr>
      <a:lvl2pPr marL="804863" indent="-280988" algn="l" rtl="0" eaLnBrk="0" fontAlgn="base" hangingPunct="0">
        <a:spcBef>
          <a:spcPct val="20000"/>
        </a:spcBef>
        <a:spcAft>
          <a:spcPct val="0"/>
        </a:spcAft>
        <a:buClr>
          <a:srgbClr val="1E7FB8"/>
        </a:buClr>
        <a:buFont typeface="Arial" charset="0"/>
        <a:buChar char="–"/>
        <a:defRPr sz="2100">
          <a:solidFill>
            <a:srgbClr val="000066"/>
          </a:solidFill>
          <a:latin typeface="Calibri" panose="020F0502020204030204" pitchFamily="34" charset="0"/>
          <a:ea typeface="Calibri" panose="020F0502020204030204" pitchFamily="34" charset="0"/>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ea typeface="Arial" charset="0"/>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052"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29783" dir="1514402" algn="ctr" rotWithShape="0">
                    <a:schemeClr val="bg2">
                      <a:alpha val="74998"/>
                    </a:schemeClr>
                  </a:outerShdw>
                </a:effectLst>
              </a14:hiddenEffects>
            </a:ext>
          </a:extLst>
        </p:spPr>
        <p:txBody>
          <a:bodyP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charset="0"/>
            </a:endParaRPr>
          </a:p>
        </p:txBody>
      </p:sp>
      <p:sp>
        <p:nvSpPr>
          <p:cNvPr id="2053"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pitchFamily="34" charset="-128"/>
            </a:endParaRPr>
          </a:p>
        </p:txBody>
      </p:sp>
      <p:sp>
        <p:nvSpPr>
          <p:cNvPr id="2055"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algn="r" eaLnBrk="1" fontAlgn="base" hangingPunct="1">
              <a:spcBef>
                <a:spcPct val="0"/>
              </a:spcBef>
              <a:spcAft>
                <a:spcPct val="0"/>
              </a:spcAft>
              <a:defRPr/>
            </a:pPr>
            <a:fld id="{DF81EFC1-192A-4582-8BAA-6897E15DA2B0}" type="slidenum">
              <a:rPr lang="x-none" altLang="en-US" sz="1500" smtClean="0">
                <a:solidFill>
                  <a:srgbClr val="72BBE8"/>
                </a:solidFill>
                <a:latin typeface="Arial Narrow" pitchFamily="34" charset="0"/>
              </a:rPr>
              <a:pPr algn="r" eaLnBrk="1" fontAlgn="base" hangingPunct="1">
                <a:spcBef>
                  <a:spcPct val="0"/>
                </a:spcBef>
                <a:spcAft>
                  <a:spcPct val="0"/>
                </a:spcAft>
                <a:defRPr/>
              </a:pPr>
              <a:t>‹#›</a:t>
            </a:fld>
            <a:r>
              <a:rPr lang="en-US" altLang="en-US" sz="1500" dirty="0">
                <a:solidFill>
                  <a:srgbClr val="72BBE8"/>
                </a:solidFill>
                <a:latin typeface="Arial Narrow" pitchFamily="34" charset="0"/>
              </a:rPr>
              <a:t> </a:t>
            </a:r>
            <a:r>
              <a:rPr lang="en-US" altLang="en-US" sz="2100" baseline="14000" dirty="0">
                <a:solidFill>
                  <a:srgbClr val="FFFFFF"/>
                </a:solidFill>
                <a:latin typeface="Arial Narrow" pitchFamily="34" charset="0"/>
              </a:rPr>
              <a:t>|</a:t>
            </a:r>
          </a:p>
        </p:txBody>
      </p:sp>
      <p:pic>
        <p:nvPicPr>
          <p:cNvPr id="3079" name="Picture 8" descr="WHO-EN-white-H"/>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576366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ransition/>
  <p:hf hdr="0" ftr="0" dt="0"/>
  <p:txStyles>
    <p:titleStyle>
      <a:lvl1pPr algn="ctr" rtl="0" eaLnBrk="0" fontAlgn="base" hangingPunct="0">
        <a:spcBef>
          <a:spcPct val="0"/>
        </a:spcBef>
        <a:spcAft>
          <a:spcPct val="0"/>
        </a:spcAft>
        <a:defRPr sz="3500" b="1">
          <a:solidFill>
            <a:schemeClr val="hlink"/>
          </a:solidFill>
          <a:latin typeface="Calibri" panose="020F050202020403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Calibri" panose="020F0502020204030204" pitchFamily="34" charset="0"/>
          <a:ea typeface="MS PGothic" pitchFamily="34" charset="-128"/>
          <a:cs typeface="+mn-cs"/>
        </a:defRPr>
      </a:lvl1pPr>
      <a:lvl2pPr marL="804863" indent="-280988" algn="l" rtl="0" eaLnBrk="0" fontAlgn="base" hangingPunct="0">
        <a:spcBef>
          <a:spcPct val="20000"/>
        </a:spcBef>
        <a:spcAft>
          <a:spcPct val="0"/>
        </a:spcAft>
        <a:buClr>
          <a:srgbClr val="1E7FB8"/>
        </a:buClr>
        <a:buFont typeface="Arial" charset="0"/>
        <a:buChar char="–"/>
        <a:defRPr sz="2100">
          <a:solidFill>
            <a:srgbClr val="000066"/>
          </a:solidFill>
          <a:latin typeface="Calibri" panose="020F0502020204030204" pitchFamily="34" charset="0"/>
          <a:ea typeface="Calibri" panose="020F0502020204030204" pitchFamily="34" charset="0"/>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ea typeface="Arial" charset="0"/>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7841" y="365126"/>
            <a:ext cx="8458200" cy="80152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57841" y="1421588"/>
            <a:ext cx="84582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197136" y="6356351"/>
            <a:ext cx="3086100" cy="365125"/>
          </a:xfrm>
          <a:prstGeom prst="rect">
            <a:avLst/>
          </a:prstGeom>
        </p:spPr>
        <p:txBody>
          <a:bodyPr vert="horz" lIns="91440" tIns="45720" rIns="91440" bIns="45720" rtlCol="0" anchor="ctr"/>
          <a:lstStyle>
            <a:lvl1pPr algn="ctr">
              <a:defRPr sz="1200">
                <a:solidFill>
                  <a:schemeClr val="accent3"/>
                </a:solidFill>
              </a:defRPr>
            </a:lvl1pPr>
          </a:lstStyle>
          <a:p>
            <a:r>
              <a:rPr lang="en-US" dirty="0"/>
              <a:t>Reducing Missed Opportunities for Vaccination</a:t>
            </a:r>
          </a:p>
        </p:txBody>
      </p:sp>
      <p:sp>
        <p:nvSpPr>
          <p:cNvPr id="6" name="Slide Number Placeholder 5"/>
          <p:cNvSpPr>
            <a:spLocks noGrp="1"/>
          </p:cNvSpPr>
          <p:nvPr>
            <p:ph type="sldNum" sz="quarter" idx="4"/>
          </p:nvPr>
        </p:nvSpPr>
        <p:spPr>
          <a:xfrm>
            <a:off x="6366968" y="6356351"/>
            <a:ext cx="668522" cy="365125"/>
          </a:xfrm>
          <a:prstGeom prst="rect">
            <a:avLst/>
          </a:prstGeom>
        </p:spPr>
        <p:txBody>
          <a:bodyPr vert="horz" lIns="91440" tIns="45720" rIns="91440" bIns="45720" rtlCol="0" anchor="ctr"/>
          <a:lstStyle>
            <a:lvl1pPr algn="r">
              <a:defRPr sz="1200">
                <a:solidFill>
                  <a:schemeClr val="accent3"/>
                </a:solidFill>
              </a:defRPr>
            </a:lvl1pPr>
          </a:lstStyle>
          <a:p>
            <a:fld id="{01F957AE-D6ED-D64E-A147-C51186BFC924}" type="slidenum">
              <a:rPr lang="en-US" smtClean="0"/>
              <a:pPr/>
              <a:t>‹#›</a:t>
            </a:fld>
            <a:endParaRPr lang="en-US" dirty="0"/>
          </a:p>
        </p:txBody>
      </p:sp>
      <p:pic>
        <p:nvPicPr>
          <p:cNvPr id="9" name="Picture 8"/>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89740" y="6322535"/>
            <a:ext cx="1167726" cy="357408"/>
          </a:xfrm>
          <a:prstGeom prst="rect">
            <a:avLst/>
          </a:prstGeom>
        </p:spPr>
      </p:pic>
      <p:sp>
        <p:nvSpPr>
          <p:cNvPr id="10" name="Rectangle 9"/>
          <p:cNvSpPr/>
          <p:nvPr/>
        </p:nvSpPr>
        <p:spPr>
          <a:xfrm>
            <a:off x="7657092" y="6188149"/>
            <a:ext cx="1158949" cy="669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7636198" y="6038268"/>
            <a:ext cx="1200736" cy="925941"/>
          </a:xfrm>
          <a:prstGeom prst="rect">
            <a:avLst/>
          </a:prstGeom>
        </p:spPr>
      </p:pic>
    </p:spTree>
    <p:extLst>
      <p:ext uri="{BB962C8B-B14F-4D97-AF65-F5344CB8AC3E}">
        <p14:creationId xmlns:p14="http://schemas.microsoft.com/office/powerpoint/2010/main" val="1863325339"/>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662"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50000"/>
            </a:schemeClr>
          </a:solidFill>
          <a:latin typeface="+mn-lt"/>
          <a:ea typeface="+mn-ea"/>
          <a:cs typeface="+mn-cs"/>
        </a:defRPr>
      </a:lvl1pPr>
      <a:lvl2pPr marL="685800" indent="-228600" algn="l" defTabSz="914400" rtl="0" eaLnBrk="1" latinLnBrk="0" hangingPunct="1">
        <a:lnSpc>
          <a:spcPct val="90000"/>
        </a:lnSpc>
        <a:spcBef>
          <a:spcPts val="500"/>
        </a:spcBef>
        <a:buSzPct val="40000"/>
        <a:buFont typeface="LucidaGrande" charset="0"/>
        <a:buChar char="▶︎"/>
        <a:defRPr sz="2400" kern="1200">
          <a:solidFill>
            <a:schemeClr val="tx2">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LucidaGrande" charset="0"/>
        <a:buChar char="-"/>
        <a:defRPr sz="2000" kern="120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LucidaGrande" charset="0"/>
        <a:buChar char="▪︎"/>
        <a:defRPr sz="1800" kern="1200">
          <a:solidFill>
            <a:schemeClr val="tx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44.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4.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3.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3.xml"/></Relationships>
</file>

<file path=ppt/slides/_rels/slide5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0"/>
            <a:ext cx="9144000" cy="1700808"/>
          </a:xfrm>
          <a:prstGeom prst="rect">
            <a:avLst/>
          </a:prstGeom>
        </p:spPr>
        <p:txBody>
          <a:bodyPr/>
          <a:lstStyle>
            <a:lvl1pPr algn="ctr" defTabSz="914018" rtl="0" fontAlgn="base">
              <a:spcBef>
                <a:spcPct val="0"/>
              </a:spcBef>
              <a:spcAft>
                <a:spcPct val="0"/>
              </a:spcAft>
              <a:defRPr sz="3500" b="1">
                <a:solidFill>
                  <a:srgbClr val="000066"/>
                </a:solidFill>
                <a:latin typeface="Century Gothic"/>
                <a:ea typeface="+mj-ea"/>
                <a:cs typeface="Century Gothic"/>
              </a:defRPr>
            </a:lvl1pPr>
            <a:lvl2pPr algn="ctr" defTabSz="914018" rtl="0" fontAlgn="base">
              <a:spcBef>
                <a:spcPct val="0"/>
              </a:spcBef>
              <a:spcAft>
                <a:spcPct val="0"/>
              </a:spcAft>
              <a:defRPr sz="3500" b="1">
                <a:solidFill>
                  <a:srgbClr val="000066"/>
                </a:solidFill>
                <a:latin typeface="Arial" charset="0"/>
                <a:cs typeface="Arial" charset="0"/>
              </a:defRPr>
            </a:lvl2pPr>
            <a:lvl3pPr algn="ctr" defTabSz="914018" rtl="0" fontAlgn="base">
              <a:spcBef>
                <a:spcPct val="0"/>
              </a:spcBef>
              <a:spcAft>
                <a:spcPct val="0"/>
              </a:spcAft>
              <a:defRPr sz="3500" b="1">
                <a:solidFill>
                  <a:srgbClr val="000066"/>
                </a:solidFill>
                <a:latin typeface="Arial" charset="0"/>
                <a:cs typeface="Arial" charset="0"/>
              </a:defRPr>
            </a:lvl3pPr>
            <a:lvl4pPr algn="ctr" defTabSz="914018" rtl="0" fontAlgn="base">
              <a:spcBef>
                <a:spcPct val="0"/>
              </a:spcBef>
              <a:spcAft>
                <a:spcPct val="0"/>
              </a:spcAft>
              <a:defRPr sz="3500" b="1">
                <a:solidFill>
                  <a:srgbClr val="000066"/>
                </a:solidFill>
                <a:latin typeface="Arial" charset="0"/>
                <a:cs typeface="Arial" charset="0"/>
              </a:defRPr>
            </a:lvl4pPr>
            <a:lvl5pPr algn="ctr" defTabSz="914018" rtl="0" fontAlgn="base">
              <a:spcBef>
                <a:spcPct val="0"/>
              </a:spcBef>
              <a:spcAft>
                <a:spcPct val="0"/>
              </a:spcAft>
              <a:defRPr sz="3500" b="1">
                <a:solidFill>
                  <a:srgbClr val="000066"/>
                </a:solidFill>
                <a:latin typeface="Arial" charset="0"/>
                <a:cs typeface="Arial" charset="0"/>
              </a:defRPr>
            </a:lvl5pPr>
            <a:lvl6pPr marL="400666" algn="ctr" defTabSz="914018" rtl="0" fontAlgn="base">
              <a:spcBef>
                <a:spcPct val="0"/>
              </a:spcBef>
              <a:spcAft>
                <a:spcPct val="0"/>
              </a:spcAft>
              <a:defRPr sz="3500" b="1">
                <a:solidFill>
                  <a:srgbClr val="000066"/>
                </a:solidFill>
                <a:latin typeface="Arial" charset="0"/>
                <a:cs typeface="Arial" charset="0"/>
              </a:defRPr>
            </a:lvl6pPr>
            <a:lvl7pPr marL="801330" algn="ctr" defTabSz="914018" rtl="0" fontAlgn="base">
              <a:spcBef>
                <a:spcPct val="0"/>
              </a:spcBef>
              <a:spcAft>
                <a:spcPct val="0"/>
              </a:spcAft>
              <a:defRPr sz="3500" b="1">
                <a:solidFill>
                  <a:srgbClr val="000066"/>
                </a:solidFill>
                <a:latin typeface="Arial" charset="0"/>
                <a:cs typeface="Arial" charset="0"/>
              </a:defRPr>
            </a:lvl7pPr>
            <a:lvl8pPr marL="1201995" algn="ctr" defTabSz="914018" rtl="0" fontAlgn="base">
              <a:spcBef>
                <a:spcPct val="0"/>
              </a:spcBef>
              <a:spcAft>
                <a:spcPct val="0"/>
              </a:spcAft>
              <a:defRPr sz="3500" b="1">
                <a:solidFill>
                  <a:srgbClr val="000066"/>
                </a:solidFill>
                <a:latin typeface="Arial" charset="0"/>
                <a:cs typeface="Arial" charset="0"/>
              </a:defRPr>
            </a:lvl8pPr>
            <a:lvl9pPr marL="1602660" algn="ctr" defTabSz="914018" rtl="0" fontAlgn="base">
              <a:spcBef>
                <a:spcPct val="0"/>
              </a:spcBef>
              <a:spcAft>
                <a:spcPct val="0"/>
              </a:spcAft>
              <a:defRPr sz="3500" b="1">
                <a:solidFill>
                  <a:srgbClr val="000066"/>
                </a:solidFill>
                <a:latin typeface="Arial" charset="0"/>
                <a:cs typeface="Arial" charset="0"/>
              </a:defRPr>
            </a:lvl9pPr>
          </a:lstStyle>
          <a:p>
            <a:endParaRPr lang="en-GB" sz="3600" kern="0" dirty="0">
              <a:solidFill>
                <a:schemeClr val="bg1"/>
              </a:solidFill>
            </a:endParaRPr>
          </a:p>
        </p:txBody>
      </p:sp>
      <p:sp>
        <p:nvSpPr>
          <p:cNvPr id="4" name="Content Placeholder 2"/>
          <p:cNvSpPr txBox="1">
            <a:spLocks/>
          </p:cNvSpPr>
          <p:nvPr/>
        </p:nvSpPr>
        <p:spPr>
          <a:xfrm>
            <a:off x="323528" y="2852936"/>
            <a:ext cx="8291501" cy="1041170"/>
          </a:xfrm>
          <a:prstGeom prst="rect">
            <a:avLst/>
          </a:prstGeom>
        </p:spPr>
        <p:txBody>
          <a:bodyPr/>
          <a:lstStyle>
            <a:lvl1pPr marL="342235" indent="-342235" algn="l" defTabSz="914018" rtl="0" fontAlgn="base">
              <a:spcBef>
                <a:spcPct val="80000"/>
              </a:spcBef>
              <a:spcAft>
                <a:spcPct val="0"/>
              </a:spcAft>
              <a:buClr>
                <a:srgbClr val="1E7FB8"/>
              </a:buClr>
              <a:buFont typeface="Wingdings" pitchFamily="2" charset="2"/>
              <a:buChar char="l"/>
              <a:defRPr sz="2500">
                <a:solidFill>
                  <a:srgbClr val="000066"/>
                </a:solidFill>
                <a:latin typeface="Century Gothic"/>
                <a:ea typeface="+mn-ea"/>
                <a:cs typeface="Century Gothic"/>
              </a:defRPr>
            </a:lvl1pPr>
            <a:lvl2pPr marL="805504" indent="-282414" algn="l" defTabSz="914018" rtl="0" fontAlgn="base">
              <a:spcBef>
                <a:spcPct val="20000"/>
              </a:spcBef>
              <a:spcAft>
                <a:spcPct val="0"/>
              </a:spcAft>
              <a:buClr>
                <a:srgbClr val="1E7FB8"/>
              </a:buClr>
              <a:buFont typeface="Arial" charset="0"/>
              <a:buChar char="–"/>
              <a:defRPr sz="2100">
                <a:solidFill>
                  <a:srgbClr val="000066"/>
                </a:solidFill>
                <a:latin typeface="Century Gothic"/>
                <a:cs typeface="Century Gothic"/>
              </a:defRPr>
            </a:lvl2pPr>
            <a:lvl3pPr marL="1256252" indent="-269893" algn="l" defTabSz="914018" rtl="0" fontAlgn="base">
              <a:spcBef>
                <a:spcPct val="20000"/>
              </a:spcBef>
              <a:spcAft>
                <a:spcPct val="0"/>
              </a:spcAft>
              <a:buClr>
                <a:srgbClr val="1E7FB8"/>
              </a:buClr>
              <a:buChar char="•"/>
              <a:defRPr sz="2100">
                <a:solidFill>
                  <a:srgbClr val="000066"/>
                </a:solidFill>
                <a:latin typeface="Century Gothic"/>
                <a:cs typeface="Century Gothic"/>
              </a:defRPr>
            </a:lvl3pPr>
            <a:lvl4pPr marL="1663873" indent="-226766" algn="l" defTabSz="914018" rtl="0" fontAlgn="base">
              <a:spcBef>
                <a:spcPct val="20000"/>
              </a:spcBef>
              <a:spcAft>
                <a:spcPct val="0"/>
              </a:spcAft>
              <a:buClr>
                <a:srgbClr val="1E7FB8"/>
              </a:buClr>
              <a:buChar char="–"/>
              <a:defRPr sz="2100">
                <a:solidFill>
                  <a:srgbClr val="000066"/>
                </a:solidFill>
                <a:latin typeface="Century Gothic"/>
                <a:cs typeface="Century Gothic"/>
              </a:defRPr>
            </a:lvl4pPr>
            <a:lvl5pPr marL="1988023" indent="-144685" algn="r" defTabSz="914018" rtl="1" fontAlgn="base">
              <a:spcBef>
                <a:spcPct val="20000"/>
              </a:spcBef>
              <a:spcAft>
                <a:spcPct val="0"/>
              </a:spcAft>
              <a:buChar char="»"/>
              <a:defRPr sz="2000">
                <a:solidFill>
                  <a:srgbClr val="000066"/>
                </a:solidFill>
                <a:latin typeface="+mn-lt"/>
                <a:cs typeface="+mn-cs"/>
              </a:defRPr>
            </a:lvl5pPr>
            <a:lvl6pPr marL="2388688" indent="-144685" algn="r" defTabSz="914018" rtl="1" fontAlgn="base">
              <a:spcBef>
                <a:spcPct val="20000"/>
              </a:spcBef>
              <a:spcAft>
                <a:spcPct val="0"/>
              </a:spcAft>
              <a:buChar char="»"/>
              <a:defRPr sz="2000">
                <a:solidFill>
                  <a:srgbClr val="000066"/>
                </a:solidFill>
                <a:latin typeface="+mn-lt"/>
                <a:cs typeface="+mn-cs"/>
              </a:defRPr>
            </a:lvl6pPr>
            <a:lvl7pPr marL="2789353" indent="-144685" algn="r" defTabSz="914018" rtl="1" fontAlgn="base">
              <a:spcBef>
                <a:spcPct val="20000"/>
              </a:spcBef>
              <a:spcAft>
                <a:spcPct val="0"/>
              </a:spcAft>
              <a:buChar char="»"/>
              <a:defRPr sz="2000">
                <a:solidFill>
                  <a:srgbClr val="000066"/>
                </a:solidFill>
                <a:latin typeface="+mn-lt"/>
                <a:cs typeface="+mn-cs"/>
              </a:defRPr>
            </a:lvl7pPr>
            <a:lvl8pPr marL="3190018" indent="-144685" algn="r" defTabSz="914018" rtl="1" fontAlgn="base">
              <a:spcBef>
                <a:spcPct val="20000"/>
              </a:spcBef>
              <a:spcAft>
                <a:spcPct val="0"/>
              </a:spcAft>
              <a:buChar char="»"/>
              <a:defRPr sz="2000">
                <a:solidFill>
                  <a:srgbClr val="000066"/>
                </a:solidFill>
                <a:latin typeface="+mn-lt"/>
                <a:cs typeface="+mn-cs"/>
              </a:defRPr>
            </a:lvl8pPr>
            <a:lvl9pPr marL="3590683" indent="-144685" algn="r" defTabSz="914018" rtl="1" fontAlgn="base">
              <a:spcBef>
                <a:spcPct val="20000"/>
              </a:spcBef>
              <a:spcAft>
                <a:spcPct val="0"/>
              </a:spcAft>
              <a:buChar char="»"/>
              <a:defRPr sz="2000">
                <a:solidFill>
                  <a:srgbClr val="000066"/>
                </a:solidFill>
                <a:latin typeface="+mn-lt"/>
                <a:cs typeface="+mn-cs"/>
              </a:defRPr>
            </a:lvl9pPr>
          </a:lstStyle>
          <a:p>
            <a:pPr marL="0" indent="0" algn="ctr">
              <a:buFont typeface="Wingdings" pitchFamily="2" charset="2"/>
              <a:buNone/>
            </a:pPr>
            <a:endParaRPr lang="en-GB" sz="3200" b="1" kern="0" dirty="0">
              <a:solidFill>
                <a:srgbClr val="FFCC00"/>
              </a:solidFill>
              <a:ea typeface="+mj-ea"/>
            </a:endParaRPr>
          </a:p>
          <a:p>
            <a:pPr marL="0" indent="0" algn="ctr" defTabSz="914400">
              <a:spcBef>
                <a:spcPct val="0"/>
              </a:spcBef>
              <a:buClrTx/>
              <a:buFont typeface="Wingdings" pitchFamily="2" charset="2"/>
              <a:buNone/>
              <a:defRPr/>
            </a:pPr>
            <a:br>
              <a:rPr lang="en-GB" sz="3700" b="1" kern="1200" dirty="0">
                <a:solidFill>
                  <a:srgbClr val="FFFFFF"/>
                </a:solidFill>
                <a:latin typeface="Arial" charset="0"/>
                <a:ea typeface="ＭＳ Ｐゴシック" pitchFamily="34" charset="-128"/>
                <a:cs typeface="Arial"/>
              </a:rPr>
            </a:br>
            <a:br>
              <a:rPr lang="en-GB" sz="3700" b="1" kern="1200" dirty="0">
                <a:solidFill>
                  <a:srgbClr val="FFFFFF"/>
                </a:solidFill>
                <a:latin typeface="Arial" charset="0"/>
                <a:ea typeface="ＭＳ Ｐゴシック" pitchFamily="34" charset="-128"/>
                <a:cs typeface="Arial"/>
              </a:rPr>
            </a:br>
            <a:r>
              <a:rPr lang="en-GB" sz="2400" kern="1200" dirty="0">
                <a:solidFill>
                  <a:srgbClr val="FFFFFF"/>
                </a:solidFill>
                <a:latin typeface="Arial" charset="0"/>
                <a:ea typeface="ＭＳ Ｐゴシック" pitchFamily="34" charset="-128"/>
                <a:cs typeface="Arial"/>
              </a:rPr>
              <a:t> </a:t>
            </a:r>
            <a:endParaRPr lang="en-GB" sz="3200" b="1" kern="0" dirty="0">
              <a:solidFill>
                <a:srgbClr val="FFCC00"/>
              </a:solidFill>
              <a:ea typeface="+mj-ea"/>
            </a:endParaRPr>
          </a:p>
          <a:p>
            <a:pPr marL="0" indent="0" algn="ctr">
              <a:buFont typeface="Wingdings" pitchFamily="2" charset="2"/>
              <a:buNone/>
            </a:pPr>
            <a:endParaRPr lang="en-GB" b="1" kern="0" dirty="0">
              <a:solidFill>
                <a:schemeClr val="accent2">
                  <a:lumMod val="40000"/>
                  <a:lumOff val="60000"/>
                </a:schemeClr>
              </a:solidFill>
            </a:endParaRPr>
          </a:p>
        </p:txBody>
      </p:sp>
      <p:sp>
        <p:nvSpPr>
          <p:cNvPr id="2" name="Title 1"/>
          <p:cNvSpPr>
            <a:spLocks noGrp="1"/>
          </p:cNvSpPr>
          <p:nvPr>
            <p:ph type="title"/>
          </p:nvPr>
        </p:nvSpPr>
        <p:spPr/>
        <p:txBody>
          <a:bodyPr>
            <a:noAutofit/>
          </a:bodyPr>
          <a:lstStyle/>
          <a:p>
            <a:r>
              <a:rPr lang="en-GB" sz="6000" b="1" kern="0" dirty="0"/>
              <a:t>Using the tablets and </a:t>
            </a:r>
            <a:r>
              <a:rPr lang="en-GB" sz="6000" b="1" kern="0" dirty="0" err="1"/>
              <a:t>Zegeba</a:t>
            </a:r>
            <a:r>
              <a:rPr lang="en-GB" sz="6000" b="1" kern="0" dirty="0"/>
              <a:t> app</a:t>
            </a:r>
            <a:endParaRPr lang="en-US" sz="6000" dirty="0"/>
          </a:p>
        </p:txBody>
      </p:sp>
    </p:spTree>
    <p:extLst>
      <p:ext uri="{BB962C8B-B14F-4D97-AF65-F5344CB8AC3E}">
        <p14:creationId xmlns:p14="http://schemas.microsoft.com/office/powerpoint/2010/main" val="4268688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458200" cy="801522"/>
          </a:xfrm>
        </p:spPr>
        <p:txBody>
          <a:bodyPr/>
          <a:lstStyle/>
          <a:p>
            <a:r>
              <a:rPr lang="en-US" dirty="0"/>
              <a:t>Reduce screen brightness</a:t>
            </a:r>
          </a:p>
        </p:txBody>
      </p:sp>
      <p:sp>
        <p:nvSpPr>
          <p:cNvPr id="5" name="TextBox 4"/>
          <p:cNvSpPr txBox="1"/>
          <p:nvPr/>
        </p:nvSpPr>
        <p:spPr>
          <a:xfrm>
            <a:off x="543569" y="5761418"/>
            <a:ext cx="7881388" cy="523220"/>
          </a:xfrm>
          <a:prstGeom prst="rect">
            <a:avLst/>
          </a:prstGeom>
          <a:noFill/>
        </p:spPr>
        <p:txBody>
          <a:bodyPr wrap="none" rtlCol="0">
            <a:spAutoFit/>
          </a:bodyPr>
          <a:lstStyle/>
          <a:p>
            <a:r>
              <a:rPr lang="en-US" sz="2800" dirty="0"/>
              <a:t>Settings </a:t>
            </a:r>
            <a:r>
              <a:rPr lang="en-US" sz="2800" dirty="0">
                <a:sym typeface="Wingdings" panose="05000000000000000000" pitchFamily="2" charset="2"/>
              </a:rPr>
              <a:t> Display  Brightness and Screen timeout</a:t>
            </a:r>
            <a:endParaRPr lang="en-US" sz="2800" dirty="0"/>
          </a:p>
        </p:txBody>
      </p:sp>
      <p:cxnSp>
        <p:nvCxnSpPr>
          <p:cNvPr id="8" name="Straight Arrow Connector 7"/>
          <p:cNvCxnSpPr/>
          <p:nvPr/>
        </p:nvCxnSpPr>
        <p:spPr bwMode="auto">
          <a:xfrm flipH="1">
            <a:off x="6291064" y="3934647"/>
            <a:ext cx="1152128" cy="54006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 name="Content Placeholder 6"/>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843808" y="1211313"/>
            <a:ext cx="3412579" cy="4550106"/>
          </a:xfrm>
        </p:spPr>
      </p:pic>
      <p:sp>
        <p:nvSpPr>
          <p:cNvPr id="6" name="Oval 5"/>
          <p:cNvSpPr/>
          <p:nvPr/>
        </p:nvSpPr>
        <p:spPr bwMode="auto">
          <a:xfrm>
            <a:off x="4293096" y="1484785"/>
            <a:ext cx="1997968" cy="792088"/>
          </a:xfrm>
          <a:prstGeom prst="ellipse">
            <a:avLst/>
          </a:prstGeom>
          <a:noFill/>
          <a:ln w="38100" cap="flat" cmpd="sng" algn="ctr">
            <a:solidFill>
              <a:srgbClr val="FFCC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722329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179206"/>
            <a:ext cx="8458200" cy="801522"/>
          </a:xfrm>
        </p:spPr>
        <p:txBody>
          <a:bodyPr/>
          <a:lstStyle/>
          <a:p>
            <a:r>
              <a:rPr lang="en-US" dirty="0"/>
              <a:t>Disable Connections</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882650" y="916743"/>
            <a:ext cx="7378700" cy="4611688"/>
          </a:xfrm>
        </p:spPr>
      </p:pic>
      <p:sp>
        <p:nvSpPr>
          <p:cNvPr id="5" name="TextBox 4"/>
          <p:cNvSpPr txBox="1"/>
          <p:nvPr/>
        </p:nvSpPr>
        <p:spPr>
          <a:xfrm>
            <a:off x="35496" y="5517232"/>
            <a:ext cx="9132628" cy="430887"/>
          </a:xfrm>
          <a:prstGeom prst="rect">
            <a:avLst/>
          </a:prstGeom>
          <a:noFill/>
        </p:spPr>
        <p:txBody>
          <a:bodyPr wrap="none" rtlCol="0">
            <a:spAutoFit/>
          </a:bodyPr>
          <a:lstStyle/>
          <a:p>
            <a:r>
              <a:rPr lang="en-US" sz="2200" dirty="0"/>
              <a:t>Home screen </a:t>
            </a:r>
            <a:r>
              <a:rPr lang="en-US" sz="2200" dirty="0">
                <a:sym typeface="Wingdings" panose="05000000000000000000" pitchFamily="2" charset="2"/>
              </a:rPr>
              <a:t> Pull down from top  Disable </a:t>
            </a:r>
            <a:r>
              <a:rPr lang="en-US" sz="2200" dirty="0" err="1">
                <a:sym typeface="Wingdings" panose="05000000000000000000" pitchFamily="2" charset="2"/>
              </a:rPr>
              <a:t>Wifi</a:t>
            </a:r>
            <a:r>
              <a:rPr lang="en-US" sz="2200" dirty="0">
                <a:sym typeface="Wingdings" panose="05000000000000000000" pitchFamily="2" charset="2"/>
              </a:rPr>
              <a:t>, Bluetooth, Location</a:t>
            </a:r>
            <a:endParaRPr lang="en-US" sz="2200" dirty="0"/>
          </a:p>
        </p:txBody>
      </p:sp>
      <p:cxnSp>
        <p:nvCxnSpPr>
          <p:cNvPr id="7" name="Straight Arrow Connector 6"/>
          <p:cNvCxnSpPr/>
          <p:nvPr/>
        </p:nvCxnSpPr>
        <p:spPr bwMode="auto">
          <a:xfrm flipV="1">
            <a:off x="1835696" y="1556792"/>
            <a:ext cx="1008112" cy="88564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flipV="1">
            <a:off x="5220072" y="1828773"/>
            <a:ext cx="855712" cy="1227317"/>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p:nvPr/>
        </p:nvCxnSpPr>
        <p:spPr bwMode="auto">
          <a:xfrm flipV="1">
            <a:off x="2672784" y="2060848"/>
            <a:ext cx="1124070" cy="1465310"/>
          </a:xfrm>
          <a:prstGeom prst="straightConnector1">
            <a:avLst/>
          </a:prstGeom>
          <a:solidFill>
            <a:schemeClr val="accent1"/>
          </a:solidFill>
          <a:ln w="38100" cap="flat" cmpd="sng" algn="ctr">
            <a:solidFill>
              <a:schemeClr val="accent3"/>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p:cNvSpPr txBox="1"/>
          <p:nvPr/>
        </p:nvSpPr>
        <p:spPr>
          <a:xfrm>
            <a:off x="971600" y="3488174"/>
            <a:ext cx="6183680" cy="461665"/>
          </a:xfrm>
          <a:prstGeom prst="rect">
            <a:avLst/>
          </a:prstGeom>
          <a:noFill/>
        </p:spPr>
        <p:txBody>
          <a:bodyPr wrap="none" rtlCol="0">
            <a:spAutoFit/>
          </a:bodyPr>
          <a:lstStyle/>
          <a:p>
            <a:r>
              <a:rPr lang="en-US" sz="2400" dirty="0">
                <a:solidFill>
                  <a:schemeClr val="bg1"/>
                </a:solidFill>
              </a:rPr>
              <a:t>You can also reduce screen brightness here</a:t>
            </a:r>
          </a:p>
        </p:txBody>
      </p:sp>
      <p:cxnSp>
        <p:nvCxnSpPr>
          <p:cNvPr id="17" name="Straight Arrow Connector 16"/>
          <p:cNvCxnSpPr/>
          <p:nvPr/>
        </p:nvCxnSpPr>
        <p:spPr bwMode="auto">
          <a:xfrm flipV="1">
            <a:off x="2108633" y="1872329"/>
            <a:ext cx="1318552" cy="1284497"/>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00616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4043" y="1232816"/>
            <a:ext cx="4075534" cy="5434045"/>
          </a:xfrm>
          <a:prstGeom prst="rect">
            <a:avLst/>
          </a:prstGeom>
        </p:spPr>
      </p:pic>
      <p:sp>
        <p:nvSpPr>
          <p:cNvPr id="2" name="Title 1"/>
          <p:cNvSpPr>
            <a:spLocks noGrp="1"/>
          </p:cNvSpPr>
          <p:nvPr>
            <p:ph type="title"/>
          </p:nvPr>
        </p:nvSpPr>
        <p:spPr>
          <a:xfrm>
            <a:off x="357841" y="179206"/>
            <a:ext cx="8458200" cy="801522"/>
          </a:xfrm>
        </p:spPr>
        <p:txBody>
          <a:bodyPr/>
          <a:lstStyle/>
          <a:p>
            <a:r>
              <a:rPr lang="en-US" dirty="0"/>
              <a:t>Disable Connections</a:t>
            </a:r>
          </a:p>
        </p:txBody>
      </p:sp>
      <p:sp>
        <p:nvSpPr>
          <p:cNvPr id="5" name="TextBox 4"/>
          <p:cNvSpPr txBox="1"/>
          <p:nvPr/>
        </p:nvSpPr>
        <p:spPr>
          <a:xfrm>
            <a:off x="1403648" y="4123770"/>
            <a:ext cx="6534096" cy="430887"/>
          </a:xfrm>
          <a:prstGeom prst="rect">
            <a:avLst/>
          </a:prstGeom>
          <a:solidFill>
            <a:schemeClr val="bg1"/>
          </a:solidFill>
        </p:spPr>
        <p:txBody>
          <a:bodyPr wrap="none" rtlCol="0">
            <a:spAutoFit/>
          </a:bodyPr>
          <a:lstStyle/>
          <a:p>
            <a:r>
              <a:rPr lang="en-US" sz="2200" dirty="0">
                <a:sym typeface="Wingdings" panose="05000000000000000000" pitchFamily="2" charset="2"/>
              </a:rPr>
              <a:t>Pull down from top  Disable </a:t>
            </a:r>
            <a:r>
              <a:rPr lang="en-US" sz="2200" dirty="0" err="1">
                <a:sym typeface="Wingdings" panose="05000000000000000000" pitchFamily="2" charset="2"/>
              </a:rPr>
              <a:t>Wifi</a:t>
            </a:r>
            <a:r>
              <a:rPr lang="en-US" sz="2200" dirty="0">
                <a:sym typeface="Wingdings" panose="05000000000000000000" pitchFamily="2" charset="2"/>
              </a:rPr>
              <a:t>, Bluetooth, Location</a:t>
            </a:r>
            <a:endParaRPr lang="en-US" sz="2200" dirty="0"/>
          </a:p>
        </p:txBody>
      </p:sp>
      <p:cxnSp>
        <p:nvCxnSpPr>
          <p:cNvPr id="7" name="Straight Arrow Connector 6"/>
          <p:cNvCxnSpPr/>
          <p:nvPr/>
        </p:nvCxnSpPr>
        <p:spPr bwMode="auto">
          <a:xfrm flipV="1">
            <a:off x="2214182" y="1754184"/>
            <a:ext cx="1008112" cy="88564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flipV="1">
            <a:off x="4860032" y="1772816"/>
            <a:ext cx="855712" cy="1227317"/>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flipV="1">
            <a:off x="2337118" y="1800183"/>
            <a:ext cx="1318552" cy="1284497"/>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01346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Connect  to wireless to send data</a:t>
            </a:r>
            <a:endParaRPr lang="en-GB" dirty="0"/>
          </a:p>
        </p:txBody>
      </p:sp>
      <p:sp>
        <p:nvSpPr>
          <p:cNvPr id="3" name="Content Placeholder 2"/>
          <p:cNvSpPr>
            <a:spLocks noGrp="1"/>
          </p:cNvSpPr>
          <p:nvPr>
            <p:ph idx="1"/>
          </p:nvPr>
        </p:nvSpPr>
        <p:spPr/>
        <p:txBody>
          <a:bodyPr/>
          <a:lstStyle/>
          <a:p>
            <a:r>
              <a:rPr lang="en-GB" dirty="0"/>
              <a:t>Username:</a:t>
            </a:r>
          </a:p>
          <a:p>
            <a:r>
              <a:rPr lang="en-GB" dirty="0"/>
              <a:t>Password:</a:t>
            </a:r>
            <a:endParaRPr lang="en-US" dirty="0"/>
          </a:p>
          <a:p>
            <a:pPr marL="0" indent="0" algn="ctr">
              <a:buNone/>
            </a:pPr>
            <a:endParaRPr lang="en-US" sz="3200" dirty="0"/>
          </a:p>
          <a:p>
            <a:pPr marL="0" indent="0" algn="ctr">
              <a:buNone/>
            </a:pPr>
            <a:endParaRPr lang="en-US" sz="3200" dirty="0"/>
          </a:p>
          <a:p>
            <a:pPr marL="0" indent="0" algn="ctr">
              <a:buNone/>
            </a:pPr>
            <a:r>
              <a:rPr lang="en-US" sz="3200" dirty="0"/>
              <a:t>Please </a:t>
            </a:r>
            <a:r>
              <a:rPr lang="en-US" sz="3200" b="1" dirty="0"/>
              <a:t>DO NOT </a:t>
            </a:r>
            <a:r>
              <a:rPr lang="en-US" sz="3200" dirty="0"/>
              <a:t>connect personal devices to these networks</a:t>
            </a:r>
            <a:endParaRPr lang="en-GB" sz="3200" dirty="0"/>
          </a:p>
          <a:p>
            <a:endParaRPr lang="en-GB" dirty="0"/>
          </a:p>
        </p:txBody>
      </p:sp>
    </p:spTree>
    <p:extLst>
      <p:ext uri="{BB962C8B-B14F-4D97-AF65-F5344CB8AC3E}">
        <p14:creationId xmlns:p14="http://schemas.microsoft.com/office/powerpoint/2010/main" val="27989483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800" dirty="0"/>
              <a:t>Set today’s date and time</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6348" y="1268760"/>
            <a:ext cx="7682746" cy="4801716"/>
          </a:xfrm>
          <a:prstGeom prst="rect">
            <a:avLst/>
          </a:prstGeom>
        </p:spPr>
      </p:pic>
      <p:sp>
        <p:nvSpPr>
          <p:cNvPr id="4" name="Oval 3"/>
          <p:cNvSpPr/>
          <p:nvPr/>
        </p:nvSpPr>
        <p:spPr bwMode="auto">
          <a:xfrm>
            <a:off x="899592" y="3789040"/>
            <a:ext cx="1296144" cy="504056"/>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5" name="Oval 4"/>
          <p:cNvSpPr/>
          <p:nvPr/>
        </p:nvSpPr>
        <p:spPr bwMode="auto">
          <a:xfrm>
            <a:off x="3707904" y="1412776"/>
            <a:ext cx="1296144" cy="432048"/>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815047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79712" y="1126435"/>
            <a:ext cx="4320480" cy="5760640"/>
          </a:xfrm>
          <a:prstGeom prst="rect">
            <a:avLst/>
          </a:prstGeom>
        </p:spPr>
      </p:pic>
      <p:sp>
        <p:nvSpPr>
          <p:cNvPr id="2" name="Title 1"/>
          <p:cNvSpPr>
            <a:spLocks noGrp="1"/>
          </p:cNvSpPr>
          <p:nvPr>
            <p:ph type="title"/>
          </p:nvPr>
        </p:nvSpPr>
        <p:spPr/>
        <p:txBody>
          <a:bodyPr>
            <a:normAutofit/>
          </a:bodyPr>
          <a:lstStyle/>
          <a:p>
            <a:r>
              <a:rPr lang="en-GB" sz="4800" dirty="0"/>
              <a:t>Set today’s date and time</a:t>
            </a:r>
          </a:p>
        </p:txBody>
      </p:sp>
      <p:sp>
        <p:nvSpPr>
          <p:cNvPr id="4" name="Oval 3"/>
          <p:cNvSpPr/>
          <p:nvPr/>
        </p:nvSpPr>
        <p:spPr bwMode="auto">
          <a:xfrm>
            <a:off x="1979712" y="5949280"/>
            <a:ext cx="1944216" cy="504056"/>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5" name="Oval 4"/>
          <p:cNvSpPr/>
          <p:nvPr/>
        </p:nvSpPr>
        <p:spPr bwMode="auto">
          <a:xfrm>
            <a:off x="3779912" y="2045796"/>
            <a:ext cx="1296144" cy="432048"/>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361774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88913"/>
            <a:ext cx="8458200" cy="801687"/>
          </a:xfrm>
        </p:spPr>
        <p:txBody>
          <a:bodyPr/>
          <a:lstStyle/>
          <a:p>
            <a:pPr algn="ctr"/>
            <a:r>
              <a:rPr lang="en-US" b="1" dirty="0"/>
              <a:t>Survey App: </a:t>
            </a:r>
            <a:r>
              <a:rPr lang="en-US" b="1" i="1" dirty="0" err="1"/>
              <a:t>Zegeba</a:t>
            </a:r>
            <a:endParaRPr lang="en-US" b="1" i="1"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7544" y="980728"/>
            <a:ext cx="8064896" cy="5040560"/>
          </a:xfrm>
          <a:prstGeom prst="rect">
            <a:avLst/>
          </a:prstGeom>
        </p:spPr>
      </p:pic>
      <p:sp>
        <p:nvSpPr>
          <p:cNvPr id="4" name="Oval 3"/>
          <p:cNvSpPr/>
          <p:nvPr/>
        </p:nvSpPr>
        <p:spPr bwMode="auto">
          <a:xfrm>
            <a:off x="827584" y="4149080"/>
            <a:ext cx="1296144" cy="864096"/>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643945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116632"/>
            <a:ext cx="8458200" cy="801522"/>
          </a:xfrm>
        </p:spPr>
        <p:txBody>
          <a:bodyPr/>
          <a:lstStyle/>
          <a:p>
            <a:r>
              <a:rPr lang="en-US" dirty="0" err="1"/>
              <a:t>Zegeba</a:t>
            </a:r>
            <a:r>
              <a:rPr lang="en-US" dirty="0"/>
              <a:t> Login (for training only)</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7544" y="1052736"/>
            <a:ext cx="8170015" cy="5106259"/>
          </a:xfrm>
          <a:prstGeom prst="rect">
            <a:avLst/>
          </a:prstGeom>
        </p:spPr>
      </p:pic>
      <p:sp>
        <p:nvSpPr>
          <p:cNvPr id="5" name="TextBox 4"/>
          <p:cNvSpPr txBox="1"/>
          <p:nvPr/>
        </p:nvSpPr>
        <p:spPr>
          <a:xfrm>
            <a:off x="1835696" y="3789040"/>
            <a:ext cx="3387530" cy="1200329"/>
          </a:xfrm>
          <a:prstGeom prst="rect">
            <a:avLst/>
          </a:prstGeom>
          <a:solidFill>
            <a:srgbClr val="FFFF66"/>
          </a:solidFill>
        </p:spPr>
        <p:txBody>
          <a:bodyPr wrap="none" rtlCol="0">
            <a:spAutoFit/>
          </a:bodyPr>
          <a:lstStyle/>
          <a:p>
            <a:r>
              <a:rPr lang="en-US" sz="3600" b="1" dirty="0"/>
              <a:t>Login: training</a:t>
            </a:r>
          </a:p>
          <a:p>
            <a:r>
              <a:rPr lang="en-US" sz="3600" b="1" dirty="0"/>
              <a:t>Password: _____</a:t>
            </a:r>
          </a:p>
        </p:txBody>
      </p:sp>
    </p:spTree>
    <p:extLst>
      <p:ext uri="{BB962C8B-B14F-4D97-AF65-F5344CB8AC3E}">
        <p14:creationId xmlns:p14="http://schemas.microsoft.com/office/powerpoint/2010/main" val="2357661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188640"/>
            <a:ext cx="8458200" cy="801522"/>
          </a:xfrm>
        </p:spPr>
        <p:txBody>
          <a:bodyPr/>
          <a:lstStyle/>
          <a:p>
            <a:r>
              <a:rPr lang="en-US" dirty="0" err="1"/>
              <a:t>Zegeba</a:t>
            </a:r>
            <a:r>
              <a:rPr lang="en-US" dirty="0"/>
              <a:t> Login (for field work)</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1933" y="990162"/>
            <a:ext cx="8170015" cy="5106259"/>
          </a:xfrm>
          <a:prstGeom prst="rect">
            <a:avLst/>
          </a:prstGeom>
        </p:spPr>
      </p:pic>
      <p:sp>
        <p:nvSpPr>
          <p:cNvPr id="5" name="TextBox 4"/>
          <p:cNvSpPr txBox="1"/>
          <p:nvPr/>
        </p:nvSpPr>
        <p:spPr>
          <a:xfrm>
            <a:off x="1259632" y="3789040"/>
            <a:ext cx="7058343" cy="1200329"/>
          </a:xfrm>
          <a:prstGeom prst="rect">
            <a:avLst/>
          </a:prstGeom>
          <a:solidFill>
            <a:srgbClr val="FFFF66"/>
          </a:solidFill>
        </p:spPr>
        <p:txBody>
          <a:bodyPr wrap="none" rtlCol="0">
            <a:spAutoFit/>
          </a:bodyPr>
          <a:lstStyle/>
          <a:p>
            <a:r>
              <a:rPr lang="en-US" sz="3600" b="1" dirty="0"/>
              <a:t>Login: ???? (interviewer name)</a:t>
            </a:r>
          </a:p>
          <a:p>
            <a:r>
              <a:rPr lang="en-US" sz="3600" b="1" dirty="0"/>
              <a:t>Password: ????</a:t>
            </a:r>
          </a:p>
        </p:txBody>
      </p:sp>
    </p:spTree>
    <p:extLst>
      <p:ext uri="{BB962C8B-B14F-4D97-AF65-F5344CB8AC3E}">
        <p14:creationId xmlns:p14="http://schemas.microsoft.com/office/powerpoint/2010/main" val="3451089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79388"/>
            <a:ext cx="8458200" cy="801687"/>
          </a:xfrm>
        </p:spPr>
        <p:txBody>
          <a:bodyPr/>
          <a:lstStyle/>
          <a:p>
            <a:pPr algn="ctr"/>
            <a:r>
              <a:rPr lang="en-US" b="1" dirty="0"/>
              <a:t>Country Folder </a:t>
            </a:r>
            <a:r>
              <a:rPr lang="en-US" b="1" dirty="0">
                <a:sym typeface="Wingdings" panose="05000000000000000000" pitchFamily="2" charset="2"/>
              </a:rPr>
              <a:t> Surveys</a:t>
            </a:r>
            <a:endParaRPr lang="en-US" b="1" dirty="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7504" y="1167172"/>
            <a:ext cx="6954957" cy="4346848"/>
          </a:xfrm>
          <a:prstGeom prst="rect">
            <a:avLst/>
          </a:prstGeom>
        </p:spPr>
      </p:pic>
      <p:cxnSp>
        <p:nvCxnSpPr>
          <p:cNvPr id="7" name="Elbow Connector 6"/>
          <p:cNvCxnSpPr/>
          <p:nvPr/>
        </p:nvCxnSpPr>
        <p:spPr bwMode="auto">
          <a:xfrm>
            <a:off x="1835696" y="2116460"/>
            <a:ext cx="1080120" cy="664468"/>
          </a:xfrm>
          <a:prstGeom prst="bentConnector3">
            <a:avLst/>
          </a:prstGeom>
          <a:solidFill>
            <a:schemeClr val="accent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79608" y="1988840"/>
            <a:ext cx="6156176" cy="3847610"/>
          </a:xfrm>
          <a:prstGeom prst="rect">
            <a:avLst/>
          </a:prstGeom>
        </p:spPr>
      </p:pic>
    </p:spTree>
    <p:extLst>
      <p:ext uri="{BB962C8B-B14F-4D97-AF65-F5344CB8AC3E}">
        <p14:creationId xmlns:p14="http://schemas.microsoft.com/office/powerpoint/2010/main" val="1356853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35200"/>
            <a:ext cx="7772400" cy="2387600"/>
          </a:xfrm>
        </p:spPr>
        <p:txBody>
          <a:bodyPr>
            <a:normAutofit fontScale="90000"/>
          </a:bodyPr>
          <a:lstStyle/>
          <a:p>
            <a:pPr marL="0" indent="0" algn="ctr"/>
            <a:r>
              <a:rPr lang="en-US" dirty="0"/>
              <a:t>You are responsible for the </a:t>
            </a:r>
            <a:br>
              <a:rPr lang="en-US" dirty="0"/>
            </a:br>
            <a:r>
              <a:rPr lang="en-US" b="1" dirty="0"/>
              <a:t>tablet</a:t>
            </a:r>
            <a:r>
              <a:rPr lang="en-US" dirty="0"/>
              <a:t> </a:t>
            </a:r>
            <a:br>
              <a:rPr lang="en-US" dirty="0"/>
            </a:br>
            <a:r>
              <a:rPr lang="en-US" sz="4000" dirty="0"/>
              <a:t>AND </a:t>
            </a:r>
            <a:br>
              <a:rPr lang="en-US" sz="4000" dirty="0"/>
            </a:br>
            <a:r>
              <a:rPr lang="en-US" b="1" dirty="0"/>
              <a:t>charger </a:t>
            </a:r>
            <a:br>
              <a:rPr lang="en-US" b="1" dirty="0"/>
            </a:br>
            <a:r>
              <a:rPr lang="en-US" sz="3200" dirty="0"/>
              <a:t>(if you took a charger) </a:t>
            </a:r>
            <a:endParaRPr lang="en-US" dirty="0"/>
          </a:p>
        </p:txBody>
      </p:sp>
    </p:spTree>
    <p:extLst>
      <p:ext uri="{BB962C8B-B14F-4D97-AF65-F5344CB8AC3E}">
        <p14:creationId xmlns:p14="http://schemas.microsoft.com/office/powerpoint/2010/main" val="3942059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Capture Exit Survey Data</a:t>
            </a:r>
          </a:p>
        </p:txBody>
      </p:sp>
      <p:pic>
        <p:nvPicPr>
          <p:cNvPr id="4"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r="-336"/>
          <a:stretch/>
        </p:blipFill>
        <p:spPr>
          <a:xfrm>
            <a:off x="149225" y="1341438"/>
            <a:ext cx="8994775" cy="2378075"/>
          </a:xfrm>
        </p:spPr>
      </p:pic>
      <p:sp>
        <p:nvSpPr>
          <p:cNvPr id="5" name="TextBox 4"/>
          <p:cNvSpPr txBox="1"/>
          <p:nvPr/>
        </p:nvSpPr>
        <p:spPr>
          <a:xfrm>
            <a:off x="4539704" y="1844824"/>
            <a:ext cx="4424784" cy="1224136"/>
          </a:xfrm>
          <a:prstGeom prst="rect">
            <a:avLst/>
          </a:prstGeom>
          <a:solidFill>
            <a:schemeClr val="bg1"/>
          </a:solidFill>
        </p:spPr>
        <p:txBody>
          <a:bodyPr wrap="square" rtlCol="0">
            <a:spAutoFit/>
          </a:bodyPr>
          <a:lstStyle/>
          <a:p>
            <a:endParaRPr lang="en-US" dirty="0"/>
          </a:p>
        </p:txBody>
      </p:sp>
      <p:sp>
        <p:nvSpPr>
          <p:cNvPr id="6" name="Oval 5"/>
          <p:cNvSpPr/>
          <p:nvPr/>
        </p:nvSpPr>
        <p:spPr bwMode="auto">
          <a:xfrm>
            <a:off x="755576" y="1988840"/>
            <a:ext cx="1152128" cy="36004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7" name="TextBox 6"/>
          <p:cNvSpPr txBox="1"/>
          <p:nvPr/>
        </p:nvSpPr>
        <p:spPr>
          <a:xfrm>
            <a:off x="1187624" y="3573016"/>
            <a:ext cx="6815567" cy="954107"/>
          </a:xfrm>
          <a:prstGeom prst="rect">
            <a:avLst/>
          </a:prstGeom>
          <a:noFill/>
        </p:spPr>
        <p:txBody>
          <a:bodyPr wrap="square" rtlCol="0">
            <a:spAutoFit/>
          </a:bodyPr>
          <a:lstStyle/>
          <a:p>
            <a:pPr algn="ctr"/>
            <a:r>
              <a:rPr lang="en-US" sz="2800" dirty="0"/>
              <a:t>When you want to enter NEW data, select “</a:t>
            </a:r>
            <a:r>
              <a:rPr lang="en-US" sz="2800" dirty="0">
                <a:solidFill>
                  <a:srgbClr val="00B050"/>
                </a:solidFill>
              </a:rPr>
              <a:t>Capture Data</a:t>
            </a:r>
            <a:r>
              <a:rPr lang="en-US" sz="2800" dirty="0"/>
              <a:t>”</a:t>
            </a:r>
          </a:p>
        </p:txBody>
      </p:sp>
    </p:spTree>
    <p:extLst>
      <p:ext uri="{BB962C8B-B14F-4D97-AF65-F5344CB8AC3E}">
        <p14:creationId xmlns:p14="http://schemas.microsoft.com/office/powerpoint/2010/main" val="20913147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Entering Exit Survey Data</a:t>
            </a:r>
          </a:p>
        </p:txBody>
      </p:sp>
      <p:pic>
        <p:nvPicPr>
          <p:cNvPr id="9" name="Content Placeholder 8"/>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827088" y="1271588"/>
            <a:ext cx="7489825" cy="4679950"/>
          </a:xfrm>
        </p:spPr>
      </p:pic>
      <p:sp>
        <p:nvSpPr>
          <p:cNvPr id="7" name="TextBox 6"/>
          <p:cNvSpPr txBox="1"/>
          <p:nvPr/>
        </p:nvSpPr>
        <p:spPr>
          <a:xfrm>
            <a:off x="1164215" y="3717032"/>
            <a:ext cx="6815567" cy="1384995"/>
          </a:xfrm>
          <a:prstGeom prst="rect">
            <a:avLst/>
          </a:prstGeom>
          <a:noFill/>
        </p:spPr>
        <p:txBody>
          <a:bodyPr wrap="square" rtlCol="0">
            <a:spAutoFit/>
          </a:bodyPr>
          <a:lstStyle/>
          <a:p>
            <a:pPr algn="ctr"/>
            <a:r>
              <a:rPr lang="en-US" sz="2800" dirty="0"/>
              <a:t>Enter the unique Questionnaire serial number from your team’s list. </a:t>
            </a:r>
            <a:br>
              <a:rPr lang="en-US" sz="2800" dirty="0"/>
            </a:br>
            <a:r>
              <a:rPr lang="en-US" sz="2800" dirty="0">
                <a:solidFill>
                  <a:srgbClr val="FF0000"/>
                </a:solidFill>
              </a:rPr>
              <a:t>Be careful not to duplicate! </a:t>
            </a:r>
          </a:p>
        </p:txBody>
      </p:sp>
      <p:sp>
        <p:nvSpPr>
          <p:cNvPr id="10" name="TextBox 9"/>
          <p:cNvSpPr txBox="1"/>
          <p:nvPr/>
        </p:nvSpPr>
        <p:spPr>
          <a:xfrm>
            <a:off x="107504" y="2915724"/>
            <a:ext cx="2959465" cy="523220"/>
          </a:xfrm>
          <a:prstGeom prst="rect">
            <a:avLst/>
          </a:prstGeom>
          <a:noFill/>
        </p:spPr>
        <p:txBody>
          <a:bodyPr wrap="none" rtlCol="0">
            <a:spAutoFit/>
          </a:bodyPr>
          <a:lstStyle/>
          <a:p>
            <a:r>
              <a:rPr lang="en-US" sz="1400" dirty="0"/>
              <a:t>Questions with a </a:t>
            </a:r>
            <a:r>
              <a:rPr lang="en-US" dirty="0"/>
              <a:t>“</a:t>
            </a:r>
            <a:r>
              <a:rPr lang="en-US" sz="2800" b="1" dirty="0">
                <a:solidFill>
                  <a:schemeClr val="accent1">
                    <a:lumMod val="50000"/>
                  </a:schemeClr>
                </a:solidFill>
              </a:rPr>
              <a:t>!</a:t>
            </a:r>
            <a:r>
              <a:rPr lang="en-US" dirty="0"/>
              <a:t>” </a:t>
            </a:r>
            <a:r>
              <a:rPr lang="en-US" sz="1400" dirty="0"/>
              <a:t>are required! </a:t>
            </a:r>
          </a:p>
        </p:txBody>
      </p:sp>
      <p:cxnSp>
        <p:nvCxnSpPr>
          <p:cNvPr id="12" name="Straight Arrow Connector 11"/>
          <p:cNvCxnSpPr/>
          <p:nvPr/>
        </p:nvCxnSpPr>
        <p:spPr bwMode="auto">
          <a:xfrm flipV="1">
            <a:off x="1907704" y="2548426"/>
            <a:ext cx="1440160" cy="52053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15508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Entering Exit Survey Data</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561975" y="1225550"/>
            <a:ext cx="8020050" cy="5011738"/>
          </a:xfrm>
        </p:spPr>
      </p:pic>
      <p:sp>
        <p:nvSpPr>
          <p:cNvPr id="5" name="TextBox 4"/>
          <p:cNvSpPr txBox="1"/>
          <p:nvPr/>
        </p:nvSpPr>
        <p:spPr>
          <a:xfrm>
            <a:off x="-31987" y="2566645"/>
            <a:ext cx="2880320" cy="646331"/>
          </a:xfrm>
          <a:prstGeom prst="rect">
            <a:avLst/>
          </a:prstGeom>
          <a:solidFill>
            <a:schemeClr val="bg1">
              <a:lumMod val="85000"/>
            </a:schemeClr>
          </a:solidFill>
          <a:ln>
            <a:solidFill>
              <a:schemeClr val="tx1"/>
            </a:solidFill>
          </a:ln>
        </p:spPr>
        <p:txBody>
          <a:bodyPr wrap="square" rtlCol="0">
            <a:spAutoFit/>
          </a:bodyPr>
          <a:lstStyle/>
          <a:p>
            <a:pPr algn="ctr">
              <a:spcAft>
                <a:spcPts val="600"/>
              </a:spcAft>
            </a:pPr>
            <a:r>
              <a:rPr lang="en-US" dirty="0">
                <a:solidFill>
                  <a:schemeClr val="accent6">
                    <a:lumMod val="10000"/>
                  </a:schemeClr>
                </a:solidFill>
              </a:rPr>
              <a:t>Some fields will self-populate</a:t>
            </a:r>
          </a:p>
        </p:txBody>
      </p:sp>
      <p:sp>
        <p:nvSpPr>
          <p:cNvPr id="6" name="Rectangle 5"/>
          <p:cNvSpPr/>
          <p:nvPr/>
        </p:nvSpPr>
        <p:spPr>
          <a:xfrm>
            <a:off x="5580112" y="4809926"/>
            <a:ext cx="3456384" cy="923330"/>
          </a:xfrm>
          <a:prstGeom prst="rect">
            <a:avLst/>
          </a:prstGeom>
          <a:solidFill>
            <a:schemeClr val="bg1">
              <a:lumMod val="75000"/>
            </a:schemeClr>
          </a:solidFill>
          <a:ln>
            <a:solidFill>
              <a:schemeClr val="tx1"/>
            </a:solidFill>
          </a:ln>
        </p:spPr>
        <p:txBody>
          <a:bodyPr wrap="square">
            <a:spAutoFit/>
          </a:bodyPr>
          <a:lstStyle/>
          <a:p>
            <a:pPr>
              <a:spcAft>
                <a:spcPts val="600"/>
              </a:spcAft>
            </a:pPr>
            <a:r>
              <a:rPr lang="en-US" dirty="0">
                <a:solidFill>
                  <a:schemeClr val="accent6">
                    <a:lumMod val="10000"/>
                  </a:schemeClr>
                </a:solidFill>
              </a:rPr>
              <a:t>As you enter information, more questions and pages will appear based on your responses </a:t>
            </a:r>
          </a:p>
        </p:txBody>
      </p:sp>
      <p:sp>
        <p:nvSpPr>
          <p:cNvPr id="7" name="Rectangle 6"/>
          <p:cNvSpPr/>
          <p:nvPr/>
        </p:nvSpPr>
        <p:spPr>
          <a:xfrm>
            <a:off x="107504" y="3861048"/>
            <a:ext cx="2553088" cy="646331"/>
          </a:xfrm>
          <a:prstGeom prst="rect">
            <a:avLst/>
          </a:prstGeom>
          <a:solidFill>
            <a:schemeClr val="bg1">
              <a:lumMod val="75000"/>
            </a:schemeClr>
          </a:solidFill>
          <a:ln>
            <a:solidFill>
              <a:schemeClr val="tx1"/>
            </a:solidFill>
          </a:ln>
        </p:spPr>
        <p:txBody>
          <a:bodyPr wrap="square">
            <a:spAutoFit/>
          </a:bodyPr>
          <a:lstStyle/>
          <a:p>
            <a:pPr algn="ctr">
              <a:spcAft>
                <a:spcPts val="600"/>
              </a:spcAft>
            </a:pPr>
            <a:r>
              <a:rPr lang="en-US" dirty="0">
                <a:solidFill>
                  <a:schemeClr val="accent6">
                    <a:lumMod val="10000"/>
                  </a:schemeClr>
                </a:solidFill>
              </a:rPr>
              <a:t>Questions will turn </a:t>
            </a:r>
            <a:r>
              <a:rPr lang="en-US" dirty="0">
                <a:solidFill>
                  <a:srgbClr val="00B050"/>
                </a:solidFill>
              </a:rPr>
              <a:t>green</a:t>
            </a:r>
            <a:r>
              <a:rPr lang="en-US" dirty="0"/>
              <a:t> </a:t>
            </a:r>
            <a:r>
              <a:rPr lang="en-US" dirty="0">
                <a:solidFill>
                  <a:schemeClr val="accent6">
                    <a:lumMod val="10000"/>
                  </a:schemeClr>
                </a:solidFill>
              </a:rPr>
              <a:t>as you select responses</a:t>
            </a:r>
          </a:p>
        </p:txBody>
      </p:sp>
      <p:cxnSp>
        <p:nvCxnSpPr>
          <p:cNvPr id="9" name="Straight Arrow Connector 8"/>
          <p:cNvCxnSpPr/>
          <p:nvPr/>
        </p:nvCxnSpPr>
        <p:spPr bwMode="auto">
          <a:xfrm>
            <a:off x="2555776" y="2889809"/>
            <a:ext cx="1404000" cy="154949"/>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Straight Arrow Connector 13"/>
          <p:cNvCxnSpPr/>
          <p:nvPr/>
        </p:nvCxnSpPr>
        <p:spPr bwMode="auto">
          <a:xfrm flipV="1">
            <a:off x="2586062" y="3936521"/>
            <a:ext cx="1872208" cy="284754"/>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Arrow Connector 15"/>
          <p:cNvCxnSpPr/>
          <p:nvPr/>
        </p:nvCxnSpPr>
        <p:spPr bwMode="auto">
          <a:xfrm flipH="1">
            <a:off x="4355976" y="5203790"/>
            <a:ext cx="1224136" cy="72008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97519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Entering Exit Survey Data</a:t>
            </a:r>
          </a:p>
        </p:txBody>
      </p:sp>
      <p:pic>
        <p:nvPicPr>
          <p:cNvPr id="4"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647700" y="1181100"/>
            <a:ext cx="7848600" cy="3133725"/>
          </a:xfrm>
        </p:spPr>
      </p:pic>
      <p:sp>
        <p:nvSpPr>
          <p:cNvPr id="5" name="TextBox 4"/>
          <p:cNvSpPr txBox="1"/>
          <p:nvPr/>
        </p:nvSpPr>
        <p:spPr>
          <a:xfrm>
            <a:off x="3419872" y="2101826"/>
            <a:ext cx="5616624" cy="646331"/>
          </a:xfrm>
          <a:prstGeom prst="rect">
            <a:avLst/>
          </a:prstGeom>
          <a:solidFill>
            <a:schemeClr val="bg1">
              <a:lumMod val="85000"/>
            </a:schemeClr>
          </a:solidFill>
          <a:ln>
            <a:solidFill>
              <a:schemeClr val="tx1"/>
            </a:solidFill>
          </a:ln>
        </p:spPr>
        <p:txBody>
          <a:bodyPr wrap="square" rtlCol="0">
            <a:spAutoFit/>
          </a:bodyPr>
          <a:lstStyle/>
          <a:p>
            <a:pPr algn="ctr"/>
            <a:r>
              <a:rPr lang="en-US" dirty="0">
                <a:solidFill>
                  <a:schemeClr val="accent6">
                    <a:lumMod val="10000"/>
                  </a:schemeClr>
                </a:solidFill>
              </a:rPr>
              <a:t>Once all the required questions for a page have been completed, the page will turn </a:t>
            </a:r>
            <a:r>
              <a:rPr lang="en-US" b="1" dirty="0">
                <a:solidFill>
                  <a:srgbClr val="00B050"/>
                </a:solidFill>
              </a:rPr>
              <a:t>green</a:t>
            </a:r>
            <a:r>
              <a:rPr lang="en-US" dirty="0"/>
              <a:t> </a:t>
            </a:r>
            <a:r>
              <a:rPr lang="en-US" dirty="0">
                <a:solidFill>
                  <a:schemeClr val="accent6">
                    <a:lumMod val="10000"/>
                  </a:schemeClr>
                </a:solidFill>
              </a:rPr>
              <a:t>here</a:t>
            </a:r>
          </a:p>
        </p:txBody>
      </p:sp>
      <p:cxnSp>
        <p:nvCxnSpPr>
          <p:cNvPr id="10" name="Straight Arrow Connector 9"/>
          <p:cNvCxnSpPr/>
          <p:nvPr/>
        </p:nvCxnSpPr>
        <p:spPr bwMode="auto">
          <a:xfrm flipH="1">
            <a:off x="2051720" y="2492896"/>
            <a:ext cx="1368152" cy="144016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3115453" y="4541742"/>
            <a:ext cx="2880320" cy="646331"/>
          </a:xfrm>
          <a:prstGeom prst="rect">
            <a:avLst/>
          </a:prstGeom>
          <a:solidFill>
            <a:schemeClr val="bg1">
              <a:lumMod val="85000"/>
            </a:schemeClr>
          </a:solidFill>
          <a:ln>
            <a:solidFill>
              <a:schemeClr val="tx1"/>
            </a:solidFill>
          </a:ln>
        </p:spPr>
        <p:txBody>
          <a:bodyPr wrap="square" rtlCol="0">
            <a:spAutoFit/>
          </a:bodyPr>
          <a:lstStyle/>
          <a:p>
            <a:pPr algn="ctr"/>
            <a:r>
              <a:rPr lang="en-US" b="1" dirty="0">
                <a:solidFill>
                  <a:srgbClr val="7030A0"/>
                </a:solidFill>
              </a:rPr>
              <a:t>Purple hand</a:t>
            </a:r>
            <a:r>
              <a:rPr lang="en-US" dirty="0"/>
              <a:t> </a:t>
            </a:r>
            <a:r>
              <a:rPr lang="en-US" dirty="0">
                <a:solidFill>
                  <a:schemeClr val="accent6">
                    <a:lumMod val="10000"/>
                  </a:schemeClr>
                </a:solidFill>
              </a:rPr>
              <a:t>shows you the page you are currently on</a:t>
            </a:r>
          </a:p>
        </p:txBody>
      </p:sp>
      <p:cxnSp>
        <p:nvCxnSpPr>
          <p:cNvPr id="15" name="Straight Arrow Connector 14"/>
          <p:cNvCxnSpPr/>
          <p:nvPr/>
        </p:nvCxnSpPr>
        <p:spPr bwMode="auto">
          <a:xfrm flipV="1">
            <a:off x="1927321" y="4361725"/>
            <a:ext cx="540568" cy="816670"/>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6084168" y="4890554"/>
            <a:ext cx="2880320" cy="923330"/>
          </a:xfrm>
          <a:prstGeom prst="rect">
            <a:avLst/>
          </a:prstGeom>
          <a:solidFill>
            <a:schemeClr val="bg1">
              <a:lumMod val="85000"/>
            </a:schemeClr>
          </a:solidFill>
          <a:ln>
            <a:solidFill>
              <a:schemeClr val="tx1"/>
            </a:solidFill>
          </a:ln>
        </p:spPr>
        <p:txBody>
          <a:bodyPr wrap="square" rtlCol="0">
            <a:spAutoFit/>
          </a:bodyPr>
          <a:lstStyle/>
          <a:p>
            <a:pPr algn="ctr"/>
            <a:r>
              <a:rPr lang="en-US" b="1" dirty="0">
                <a:ln w="3175">
                  <a:solidFill>
                    <a:schemeClr val="tx1"/>
                  </a:solidFill>
                </a:ln>
                <a:solidFill>
                  <a:schemeClr val="bg1"/>
                </a:solidFill>
              </a:rPr>
              <a:t>White</a:t>
            </a:r>
            <a:r>
              <a:rPr lang="en-US" dirty="0"/>
              <a:t> </a:t>
            </a:r>
            <a:r>
              <a:rPr lang="en-US" dirty="0">
                <a:solidFill>
                  <a:schemeClr val="accent6">
                    <a:lumMod val="10000"/>
                  </a:schemeClr>
                </a:solidFill>
              </a:rPr>
              <a:t>means you have not yet responded to any of the questions</a:t>
            </a:r>
          </a:p>
        </p:txBody>
      </p:sp>
      <p:cxnSp>
        <p:nvCxnSpPr>
          <p:cNvPr id="19" name="Straight Arrow Connector 18"/>
          <p:cNvCxnSpPr/>
          <p:nvPr/>
        </p:nvCxnSpPr>
        <p:spPr bwMode="auto">
          <a:xfrm flipH="1" flipV="1">
            <a:off x="6548990" y="4298321"/>
            <a:ext cx="759314" cy="571446"/>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Picture 2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95736" y="3848957"/>
            <a:ext cx="677041" cy="475169"/>
          </a:xfrm>
          <a:prstGeom prst="rect">
            <a:avLst/>
          </a:prstGeom>
        </p:spPr>
      </p:pic>
      <p:sp>
        <p:nvSpPr>
          <p:cNvPr id="22" name="TextBox 21"/>
          <p:cNvSpPr txBox="1"/>
          <p:nvPr/>
        </p:nvSpPr>
        <p:spPr>
          <a:xfrm>
            <a:off x="49415" y="5246298"/>
            <a:ext cx="2880320" cy="646331"/>
          </a:xfrm>
          <a:prstGeom prst="rect">
            <a:avLst/>
          </a:prstGeom>
          <a:solidFill>
            <a:schemeClr val="bg1">
              <a:lumMod val="85000"/>
            </a:schemeClr>
          </a:solidFill>
          <a:ln>
            <a:solidFill>
              <a:schemeClr val="tx1"/>
            </a:solidFill>
          </a:ln>
        </p:spPr>
        <p:txBody>
          <a:bodyPr wrap="square" rtlCol="0">
            <a:spAutoFit/>
          </a:bodyPr>
          <a:lstStyle/>
          <a:p>
            <a:pPr algn="ctr"/>
            <a:r>
              <a:rPr lang="en-US" b="1" dirty="0">
                <a:solidFill>
                  <a:schemeClr val="accent1">
                    <a:lumMod val="50000"/>
                  </a:schemeClr>
                </a:solidFill>
              </a:rPr>
              <a:t>!</a:t>
            </a:r>
            <a:r>
              <a:rPr lang="en-US" dirty="0"/>
              <a:t> </a:t>
            </a:r>
            <a:r>
              <a:rPr lang="en-US" dirty="0">
                <a:solidFill>
                  <a:schemeClr val="accent6">
                    <a:lumMod val="10000"/>
                  </a:schemeClr>
                </a:solidFill>
              </a:rPr>
              <a:t>means you are missing required questions</a:t>
            </a:r>
          </a:p>
        </p:txBody>
      </p:sp>
      <p:cxnSp>
        <p:nvCxnSpPr>
          <p:cNvPr id="25" name="Straight Arrow Connector 24"/>
          <p:cNvCxnSpPr/>
          <p:nvPr/>
        </p:nvCxnSpPr>
        <p:spPr bwMode="auto">
          <a:xfrm flipH="1" flipV="1">
            <a:off x="4045097" y="4319108"/>
            <a:ext cx="130859" cy="175727"/>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54153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116632"/>
            <a:ext cx="8458200" cy="801522"/>
          </a:xfrm>
        </p:spPr>
        <p:txBody>
          <a:bodyPr/>
          <a:lstStyle/>
          <a:p>
            <a:r>
              <a:rPr lang="en-US" dirty="0"/>
              <a:t>Entering Vaccination Dates</a:t>
            </a:r>
          </a:p>
        </p:txBody>
      </p:sp>
      <p:pic>
        <p:nvPicPr>
          <p:cNvPr id="4"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0" y="908050"/>
            <a:ext cx="7812088" cy="5332413"/>
          </a:xfrm>
        </p:spPr>
      </p:pic>
      <p:sp>
        <p:nvSpPr>
          <p:cNvPr id="5" name="Oval 4"/>
          <p:cNvSpPr/>
          <p:nvPr/>
        </p:nvSpPr>
        <p:spPr bwMode="auto">
          <a:xfrm>
            <a:off x="3652838" y="1340768"/>
            <a:ext cx="1800200" cy="288032"/>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6" name="TextBox 5"/>
          <p:cNvSpPr txBox="1"/>
          <p:nvPr/>
        </p:nvSpPr>
        <p:spPr>
          <a:xfrm>
            <a:off x="5724128" y="3295124"/>
            <a:ext cx="3240360" cy="2585323"/>
          </a:xfrm>
          <a:prstGeom prst="rect">
            <a:avLst/>
          </a:prstGeom>
          <a:solidFill>
            <a:schemeClr val="bg1">
              <a:lumMod val="75000"/>
            </a:schemeClr>
          </a:solidFill>
          <a:ln>
            <a:solidFill>
              <a:schemeClr val="tx1"/>
            </a:solidFill>
          </a:ln>
        </p:spPr>
        <p:txBody>
          <a:bodyPr wrap="square" rtlCol="0">
            <a:spAutoFit/>
          </a:bodyPr>
          <a:lstStyle/>
          <a:p>
            <a:pPr algn="ctr"/>
            <a:r>
              <a:rPr lang="en-US" dirty="0">
                <a:solidFill>
                  <a:schemeClr val="accent6">
                    <a:lumMod val="10000"/>
                  </a:schemeClr>
                </a:solidFill>
              </a:rPr>
              <a:t>If the caregiver has the child’s vaccination card, proceed to fill in the vaccination dates </a:t>
            </a:r>
          </a:p>
          <a:p>
            <a:pPr algn="ctr"/>
            <a:endParaRPr lang="en-US" dirty="0"/>
          </a:p>
          <a:p>
            <a:pPr algn="ctr"/>
            <a:r>
              <a:rPr lang="en-US" dirty="0">
                <a:solidFill>
                  <a:schemeClr val="accent6">
                    <a:lumMod val="10000"/>
                  </a:schemeClr>
                </a:solidFill>
              </a:rPr>
              <a:t>Pay attention to </a:t>
            </a:r>
            <a:r>
              <a:rPr lang="en-US" b="1" dirty="0">
                <a:solidFill>
                  <a:schemeClr val="accent6">
                    <a:lumMod val="10000"/>
                  </a:schemeClr>
                </a:solidFill>
              </a:rPr>
              <a:t>MM/DD/YY </a:t>
            </a:r>
            <a:r>
              <a:rPr lang="en-US" dirty="0">
                <a:solidFill>
                  <a:schemeClr val="accent6">
                    <a:lumMod val="10000"/>
                  </a:schemeClr>
                </a:solidFill>
              </a:rPr>
              <a:t>or </a:t>
            </a:r>
            <a:r>
              <a:rPr lang="en-US" b="1" dirty="0">
                <a:solidFill>
                  <a:schemeClr val="accent6">
                    <a:lumMod val="10000"/>
                  </a:schemeClr>
                </a:solidFill>
              </a:rPr>
              <a:t>DD/MM/YY</a:t>
            </a:r>
          </a:p>
          <a:p>
            <a:pPr algn="ctr"/>
            <a:endParaRPr lang="en-US" dirty="0">
              <a:solidFill>
                <a:schemeClr val="accent6">
                  <a:lumMod val="10000"/>
                </a:schemeClr>
              </a:solidFill>
            </a:endParaRPr>
          </a:p>
          <a:p>
            <a:pPr algn="ctr"/>
            <a:r>
              <a:rPr lang="en-US" dirty="0">
                <a:solidFill>
                  <a:schemeClr val="accent6">
                    <a:lumMod val="10000"/>
                  </a:schemeClr>
                </a:solidFill>
              </a:rPr>
              <a:t>Double-check your input before proceeding!!!</a:t>
            </a:r>
          </a:p>
        </p:txBody>
      </p:sp>
    </p:spTree>
    <p:extLst>
      <p:ext uri="{BB962C8B-B14F-4D97-AF65-F5344CB8AC3E}">
        <p14:creationId xmlns:p14="http://schemas.microsoft.com/office/powerpoint/2010/main" val="1064812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272" y="395230"/>
            <a:ext cx="8458200" cy="801522"/>
          </a:xfrm>
        </p:spPr>
        <p:txBody>
          <a:bodyPr>
            <a:noAutofit/>
          </a:bodyPr>
          <a:lstStyle/>
          <a:p>
            <a:r>
              <a:rPr lang="en-US" sz="4200" dirty="0"/>
              <a:t>Attaching photos of the </a:t>
            </a:r>
            <a:br>
              <a:rPr lang="en-US" sz="4200" dirty="0"/>
            </a:br>
            <a:r>
              <a:rPr lang="en-US" sz="4200" dirty="0"/>
              <a:t>vaccination card</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72614" y="1624473"/>
            <a:ext cx="5883562" cy="3316695"/>
          </a:xfrm>
          <a:prstGeom prst="rect">
            <a:avLst/>
          </a:prstGeom>
        </p:spPr>
      </p:pic>
      <p:pic>
        <p:nvPicPr>
          <p:cNvPr id="4" name="Content Placeholder 3"/>
          <p:cNvPicPr>
            <a:picLocks noGrp="1" noChangeAspect="1"/>
          </p:cNvPicPr>
          <p:nvPr>
            <p:ph idx="4294967295"/>
          </p:nvPr>
        </p:nvPicPr>
        <p:blipFill rotWithShape="1">
          <a:blip r:embed="rId3" cstate="email">
            <a:extLst>
              <a:ext uri="{28A0092B-C50C-407E-A947-70E740481C1C}">
                <a14:useLocalDpi xmlns:a14="http://schemas.microsoft.com/office/drawing/2010/main"/>
              </a:ext>
            </a:extLst>
          </a:blip>
          <a:srcRect/>
          <a:stretch/>
        </p:blipFill>
        <p:spPr>
          <a:xfrm>
            <a:off x="2001713" y="4581128"/>
            <a:ext cx="6962775" cy="1622425"/>
          </a:xfrm>
        </p:spPr>
      </p:pic>
      <p:sp>
        <p:nvSpPr>
          <p:cNvPr id="6" name="Oval 5"/>
          <p:cNvSpPr/>
          <p:nvPr/>
        </p:nvSpPr>
        <p:spPr bwMode="auto">
          <a:xfrm>
            <a:off x="4067944" y="3663384"/>
            <a:ext cx="1224136" cy="341680"/>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8" name="TextBox 7"/>
          <p:cNvSpPr txBox="1"/>
          <p:nvPr/>
        </p:nvSpPr>
        <p:spPr>
          <a:xfrm>
            <a:off x="5601730" y="2117755"/>
            <a:ext cx="3240360" cy="2031325"/>
          </a:xfrm>
          <a:prstGeom prst="rect">
            <a:avLst/>
          </a:prstGeom>
          <a:solidFill>
            <a:schemeClr val="bg1">
              <a:lumMod val="75000"/>
            </a:schemeClr>
          </a:solidFill>
          <a:ln>
            <a:solidFill>
              <a:schemeClr val="tx1"/>
            </a:solidFill>
          </a:ln>
        </p:spPr>
        <p:txBody>
          <a:bodyPr wrap="square" rtlCol="0">
            <a:spAutoFit/>
          </a:bodyPr>
          <a:lstStyle/>
          <a:p>
            <a:pPr algn="ctr"/>
            <a:r>
              <a:rPr lang="en-US" dirty="0">
                <a:solidFill>
                  <a:schemeClr val="accent6">
                    <a:lumMod val="10000"/>
                  </a:schemeClr>
                </a:solidFill>
              </a:rPr>
              <a:t>Remember to take a photo of the child’s vaccination card and attach it to the survey!</a:t>
            </a:r>
          </a:p>
          <a:p>
            <a:pPr algn="ctr"/>
            <a:endParaRPr lang="en-US" dirty="0"/>
          </a:p>
          <a:p>
            <a:pPr algn="ctr"/>
            <a:r>
              <a:rPr lang="en-US" dirty="0">
                <a:solidFill>
                  <a:schemeClr val="accent6">
                    <a:lumMod val="10000"/>
                  </a:schemeClr>
                </a:solidFill>
              </a:rPr>
              <a:t>Check the photo to make sure it is </a:t>
            </a:r>
            <a:r>
              <a:rPr lang="en-US" b="1" dirty="0">
                <a:solidFill>
                  <a:schemeClr val="accent6">
                    <a:lumMod val="10000"/>
                  </a:schemeClr>
                </a:solidFill>
              </a:rPr>
              <a:t>CLEAR</a:t>
            </a:r>
            <a:r>
              <a:rPr lang="en-US" dirty="0">
                <a:solidFill>
                  <a:schemeClr val="accent6">
                    <a:lumMod val="10000"/>
                  </a:schemeClr>
                </a:solidFill>
              </a:rPr>
              <a:t> and contains </a:t>
            </a:r>
            <a:r>
              <a:rPr lang="en-US" b="1" dirty="0">
                <a:solidFill>
                  <a:schemeClr val="accent6">
                    <a:lumMod val="10000"/>
                  </a:schemeClr>
                </a:solidFill>
              </a:rPr>
              <a:t>ALL</a:t>
            </a:r>
            <a:r>
              <a:rPr lang="en-US" dirty="0">
                <a:solidFill>
                  <a:schemeClr val="accent6">
                    <a:lumMod val="10000"/>
                  </a:schemeClr>
                </a:solidFill>
              </a:rPr>
              <a:t> vaccination information</a:t>
            </a:r>
          </a:p>
        </p:txBody>
      </p:sp>
      <p:sp>
        <p:nvSpPr>
          <p:cNvPr id="7" name="Oval 6"/>
          <p:cNvSpPr/>
          <p:nvPr/>
        </p:nvSpPr>
        <p:spPr bwMode="auto">
          <a:xfrm>
            <a:off x="5508104" y="4961347"/>
            <a:ext cx="720080" cy="411869"/>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10158642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67544" y="539080"/>
            <a:ext cx="8458200" cy="801688"/>
          </a:xfrm>
        </p:spPr>
        <p:txBody>
          <a:bodyPr>
            <a:noAutofit/>
          </a:bodyPr>
          <a:lstStyle/>
          <a:p>
            <a:pPr algn="ctr"/>
            <a:r>
              <a:rPr lang="en-US" b="1" dirty="0"/>
              <a:t>Take a CLEAR photo of the vaccination card or register</a:t>
            </a:r>
          </a:p>
        </p:txBody>
      </p:sp>
      <p:sp>
        <p:nvSpPr>
          <p:cNvPr id="3" name="Content Placeholder 2"/>
          <p:cNvSpPr>
            <a:spLocks noGrp="1"/>
          </p:cNvSpPr>
          <p:nvPr>
            <p:ph idx="4294967295"/>
          </p:nvPr>
        </p:nvSpPr>
        <p:spPr>
          <a:xfrm>
            <a:off x="250378" y="2560835"/>
            <a:ext cx="4465638" cy="4900613"/>
          </a:xfrm>
        </p:spPr>
        <p:txBody>
          <a:bodyPr/>
          <a:lstStyle/>
          <a:p>
            <a:pPr marL="0" indent="0">
              <a:buNone/>
            </a:pPr>
            <a:r>
              <a:rPr lang="en-US" sz="2800" i="1" dirty="0"/>
              <a:t>For the next set of pictures:</a:t>
            </a:r>
          </a:p>
          <a:p>
            <a:pPr marL="0" indent="0">
              <a:buNone/>
            </a:pPr>
            <a:r>
              <a:rPr lang="en-US" sz="2800" dirty="0"/>
              <a:t>Is this an appropriate photo? </a:t>
            </a:r>
          </a:p>
          <a:p>
            <a:pPr marL="523875" lvl="1" indent="0">
              <a:buNone/>
            </a:pPr>
            <a:r>
              <a:rPr lang="en-US" sz="2400" b="1" dirty="0"/>
              <a:t>Why or why not?</a:t>
            </a:r>
          </a:p>
          <a:p>
            <a:pPr marL="523875" lvl="1" indent="0">
              <a:buNone/>
            </a:pPr>
            <a:endParaRPr lang="en-US" dirty="0"/>
          </a:p>
        </p:txBody>
      </p:sp>
      <p:pic>
        <p:nvPicPr>
          <p:cNvPr id="4"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716016" y="1556792"/>
            <a:ext cx="3906027" cy="477403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9757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312738" y="1125538"/>
            <a:ext cx="8831262" cy="4965700"/>
          </a:xfrm>
        </p:spPr>
      </p:pic>
    </p:spTree>
    <p:extLst>
      <p:ext uri="{BB962C8B-B14F-4D97-AF65-F5344CB8AC3E}">
        <p14:creationId xmlns:p14="http://schemas.microsoft.com/office/powerpoint/2010/main" val="32187141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234826" y="620688"/>
            <a:ext cx="8729662" cy="5443537"/>
          </a:xfrm>
        </p:spPr>
      </p:pic>
    </p:spTree>
    <p:extLst>
      <p:ext uri="{BB962C8B-B14F-4D97-AF65-F5344CB8AC3E}">
        <p14:creationId xmlns:p14="http://schemas.microsoft.com/office/powerpoint/2010/main" val="27062820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81408" y="908050"/>
            <a:ext cx="8955088" cy="5041900"/>
          </a:xfrm>
        </p:spPr>
      </p:pic>
    </p:spTree>
    <p:extLst>
      <p:ext uri="{BB962C8B-B14F-4D97-AF65-F5344CB8AC3E}">
        <p14:creationId xmlns:p14="http://schemas.microsoft.com/office/powerpoint/2010/main" val="2351907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Tips for handling the tablet</a:t>
            </a:r>
          </a:p>
        </p:txBody>
      </p:sp>
      <p:sp>
        <p:nvSpPr>
          <p:cNvPr id="3" name="Content Placeholder 2"/>
          <p:cNvSpPr>
            <a:spLocks noGrp="1"/>
          </p:cNvSpPr>
          <p:nvPr>
            <p:ph idx="1"/>
          </p:nvPr>
        </p:nvSpPr>
        <p:spPr>
          <a:xfrm>
            <a:off x="323528" y="1265584"/>
            <a:ext cx="8712967" cy="4683696"/>
          </a:xfrm>
        </p:spPr>
        <p:txBody>
          <a:bodyPr/>
          <a:lstStyle/>
          <a:p>
            <a:pPr lvl="0">
              <a:spcBef>
                <a:spcPts val="1800"/>
              </a:spcBef>
            </a:pPr>
            <a:r>
              <a:rPr lang="en-US" sz="2400" dirty="0"/>
              <a:t>To save battery power</a:t>
            </a:r>
          </a:p>
          <a:p>
            <a:pPr lvl="1">
              <a:spcBef>
                <a:spcPts val="1800"/>
              </a:spcBef>
            </a:pPr>
            <a:r>
              <a:rPr lang="en-US" sz="2000" dirty="0"/>
              <a:t>Please disable Bluetooth, WIFI and Location Services (GPS); </a:t>
            </a:r>
          </a:p>
          <a:p>
            <a:pPr lvl="1">
              <a:spcBef>
                <a:spcPts val="1800"/>
              </a:spcBef>
            </a:pPr>
            <a:r>
              <a:rPr lang="en-US" sz="2000" dirty="0"/>
              <a:t>If battery is low, switch on the Battery Save/Low-power mode</a:t>
            </a:r>
          </a:p>
          <a:p>
            <a:pPr lvl="0">
              <a:spcBef>
                <a:spcPts val="1800"/>
              </a:spcBef>
            </a:pPr>
            <a:r>
              <a:rPr lang="en-US" sz="2400" dirty="0"/>
              <a:t>Reduce the brightness of the screen and set screen time-out for one minute or less</a:t>
            </a:r>
          </a:p>
          <a:p>
            <a:pPr lvl="0">
              <a:spcBef>
                <a:spcPts val="1800"/>
              </a:spcBef>
            </a:pPr>
            <a:r>
              <a:rPr lang="en-US" sz="2400" dirty="0"/>
              <a:t>Charge overnight, </a:t>
            </a:r>
            <a:r>
              <a:rPr lang="en-US" sz="2400" i="1" dirty="0"/>
              <a:t>every night</a:t>
            </a:r>
          </a:p>
          <a:p>
            <a:pPr lvl="0">
              <a:spcBef>
                <a:spcPts val="1800"/>
              </a:spcBef>
            </a:pPr>
            <a:r>
              <a:rPr lang="en-US" sz="2400" dirty="0"/>
              <a:t>Protect from rain and from direct sunlight</a:t>
            </a:r>
          </a:p>
          <a:p>
            <a:pPr lvl="0">
              <a:spcBef>
                <a:spcPts val="1800"/>
              </a:spcBef>
            </a:pPr>
            <a:r>
              <a:rPr lang="en-US" sz="2400" dirty="0"/>
              <a:t>Do not drop</a:t>
            </a:r>
          </a:p>
          <a:p>
            <a:pPr lvl="0">
              <a:spcBef>
                <a:spcPts val="1800"/>
              </a:spcBef>
            </a:pPr>
            <a:r>
              <a:rPr lang="en-US" sz="2400" dirty="0"/>
              <a:t>Do not leave unattended</a:t>
            </a:r>
          </a:p>
        </p:txBody>
      </p:sp>
    </p:spTree>
    <p:extLst>
      <p:ext uri="{BB962C8B-B14F-4D97-AF65-F5344CB8AC3E}">
        <p14:creationId xmlns:p14="http://schemas.microsoft.com/office/powerpoint/2010/main" val="5934591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251717" y="331218"/>
            <a:ext cx="8640763" cy="5762078"/>
          </a:xfrm>
        </p:spPr>
      </p:pic>
    </p:spTree>
    <p:extLst>
      <p:ext uri="{BB962C8B-B14F-4D97-AF65-F5344CB8AC3E}">
        <p14:creationId xmlns:p14="http://schemas.microsoft.com/office/powerpoint/2010/main" val="19478309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130051" y="836712"/>
            <a:ext cx="8834437" cy="4968875"/>
          </a:xfrm>
        </p:spPr>
      </p:pic>
    </p:spTree>
    <p:extLst>
      <p:ext uri="{BB962C8B-B14F-4D97-AF65-F5344CB8AC3E}">
        <p14:creationId xmlns:p14="http://schemas.microsoft.com/office/powerpoint/2010/main" val="4098651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281558" y="170888"/>
            <a:ext cx="8538914" cy="5850400"/>
          </a:xfrm>
        </p:spPr>
      </p:pic>
    </p:spTree>
    <p:extLst>
      <p:ext uri="{BB962C8B-B14F-4D97-AF65-F5344CB8AC3E}">
        <p14:creationId xmlns:p14="http://schemas.microsoft.com/office/powerpoint/2010/main" val="31250773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1100255" y="116458"/>
            <a:ext cx="6640097" cy="6048846"/>
          </a:xfrm>
        </p:spPr>
      </p:pic>
      <p:sp>
        <p:nvSpPr>
          <p:cNvPr id="8" name="TextBox 7"/>
          <p:cNvSpPr txBox="1"/>
          <p:nvPr/>
        </p:nvSpPr>
        <p:spPr>
          <a:xfrm>
            <a:off x="2699792" y="1484784"/>
            <a:ext cx="1584176" cy="1839218"/>
          </a:xfrm>
          <a:prstGeom prst="rect">
            <a:avLst/>
          </a:prstGeom>
          <a:solidFill>
            <a:srgbClr val="A2A094"/>
          </a:solidFill>
        </p:spPr>
        <p:txBody>
          <a:bodyPr wrap="square" rtlCol="0">
            <a:spAutoFit/>
          </a:bodyPr>
          <a:lstStyle/>
          <a:p>
            <a:endParaRPr lang="en-US" dirty="0"/>
          </a:p>
        </p:txBody>
      </p:sp>
    </p:spTree>
    <p:extLst>
      <p:ext uri="{BB962C8B-B14F-4D97-AF65-F5344CB8AC3E}">
        <p14:creationId xmlns:p14="http://schemas.microsoft.com/office/powerpoint/2010/main" val="3222941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Tips for taking good photos</a:t>
            </a:r>
          </a:p>
        </p:txBody>
      </p:sp>
      <p:sp>
        <p:nvSpPr>
          <p:cNvPr id="3" name="Content Placeholder 2"/>
          <p:cNvSpPr>
            <a:spLocks noGrp="1"/>
          </p:cNvSpPr>
          <p:nvPr>
            <p:ph idx="1"/>
          </p:nvPr>
        </p:nvSpPr>
        <p:spPr>
          <a:xfrm>
            <a:off x="442913" y="1337592"/>
            <a:ext cx="8291512" cy="4611688"/>
          </a:xfrm>
        </p:spPr>
        <p:txBody>
          <a:bodyPr/>
          <a:lstStyle/>
          <a:p>
            <a:r>
              <a:rPr lang="en-US" sz="2800" dirty="0"/>
              <a:t>Hold the camera/tablet steady</a:t>
            </a:r>
          </a:p>
          <a:p>
            <a:r>
              <a:rPr lang="en-US" sz="2800" dirty="0"/>
              <a:t>Ensure there is good lighting</a:t>
            </a:r>
          </a:p>
          <a:p>
            <a:r>
              <a:rPr lang="en-US" sz="2800" dirty="0"/>
              <a:t>Ensure that survey ID label is affixed to the vaccination card and visible on all photos</a:t>
            </a:r>
          </a:p>
          <a:p>
            <a:r>
              <a:rPr lang="en-US" sz="2800" dirty="0"/>
              <a:t>Take multiple photos</a:t>
            </a:r>
          </a:p>
          <a:p>
            <a:pPr lvl="1"/>
            <a:r>
              <a:rPr lang="en-US" sz="2400" dirty="0"/>
              <a:t>Sometimes not everything will fit in one photo- that is ok! </a:t>
            </a:r>
          </a:p>
          <a:p>
            <a:pPr lvl="1"/>
            <a:r>
              <a:rPr lang="en-US" sz="2400" dirty="0"/>
              <a:t>You can attach multiple images to one survey</a:t>
            </a:r>
          </a:p>
          <a:p>
            <a:endParaRPr lang="en-US" sz="2800" dirty="0"/>
          </a:p>
        </p:txBody>
      </p:sp>
    </p:spTree>
    <p:extLst>
      <p:ext uri="{BB962C8B-B14F-4D97-AF65-F5344CB8AC3E}">
        <p14:creationId xmlns:p14="http://schemas.microsoft.com/office/powerpoint/2010/main" val="7469623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Tips for taking good photos</a:t>
            </a:r>
          </a:p>
        </p:txBody>
      </p:sp>
      <p:sp>
        <p:nvSpPr>
          <p:cNvPr id="3" name="Content Placeholder 2"/>
          <p:cNvSpPr>
            <a:spLocks noGrp="1"/>
          </p:cNvSpPr>
          <p:nvPr>
            <p:ph idx="1"/>
          </p:nvPr>
        </p:nvSpPr>
        <p:spPr/>
        <p:txBody>
          <a:bodyPr>
            <a:normAutofit/>
          </a:bodyPr>
          <a:lstStyle/>
          <a:p>
            <a:r>
              <a:rPr lang="en-US" sz="2800" dirty="0"/>
              <a:t>Check the photo after you take it</a:t>
            </a:r>
          </a:p>
          <a:p>
            <a:pPr lvl="1"/>
            <a:r>
              <a:rPr lang="en-US" sz="2400" dirty="0"/>
              <a:t>Is it blurry? </a:t>
            </a:r>
          </a:p>
          <a:p>
            <a:pPr lvl="1"/>
            <a:r>
              <a:rPr lang="en-US" sz="2400" dirty="0"/>
              <a:t>Can you see ALL vaccination dates and information?</a:t>
            </a:r>
          </a:p>
          <a:p>
            <a:pPr lvl="1"/>
            <a:r>
              <a:rPr lang="en-US" sz="2400" dirty="0"/>
              <a:t>Did you place a label on the vaccination card/passport?</a:t>
            </a:r>
          </a:p>
          <a:p>
            <a:r>
              <a:rPr lang="en-US" sz="2800" dirty="0"/>
              <a:t>Take it again!</a:t>
            </a:r>
          </a:p>
          <a:p>
            <a:pPr lvl="1"/>
            <a:r>
              <a:rPr lang="en-US" sz="2400" dirty="0"/>
              <a:t>If you’re not sure or the photo didn’t turn out well, take another picture!</a:t>
            </a:r>
          </a:p>
          <a:p>
            <a:r>
              <a:rPr lang="en-US" sz="2800" b="1" dirty="0">
                <a:solidFill>
                  <a:srgbClr val="FF0000"/>
                </a:solidFill>
              </a:rPr>
              <a:t>VERY IMPORTANT!</a:t>
            </a:r>
            <a:r>
              <a:rPr lang="en-US" sz="2800" b="1" dirty="0"/>
              <a:t> A photo of the vaccination history is critical for data validation and to ensure no data is lost</a:t>
            </a:r>
            <a:endParaRPr lang="en-US" sz="2800" dirty="0"/>
          </a:p>
        </p:txBody>
      </p:sp>
    </p:spTree>
    <p:extLst>
      <p:ext uri="{BB962C8B-B14F-4D97-AF65-F5344CB8AC3E}">
        <p14:creationId xmlns:p14="http://schemas.microsoft.com/office/powerpoint/2010/main" val="1874151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251214"/>
            <a:ext cx="8458200" cy="801522"/>
          </a:xfrm>
        </p:spPr>
        <p:txBody>
          <a:bodyPr>
            <a:normAutofit fontScale="90000"/>
          </a:bodyPr>
          <a:lstStyle/>
          <a:p>
            <a:r>
              <a:rPr lang="en-US" dirty="0"/>
              <a:t>Tips for extracting data from vaccination cards</a:t>
            </a:r>
          </a:p>
        </p:txBody>
      </p:sp>
      <p:sp>
        <p:nvSpPr>
          <p:cNvPr id="3" name="Content Placeholder 2"/>
          <p:cNvSpPr>
            <a:spLocks noGrp="1"/>
          </p:cNvSpPr>
          <p:nvPr>
            <p:ph idx="1"/>
          </p:nvPr>
        </p:nvSpPr>
        <p:spPr>
          <a:xfrm>
            <a:off x="357841" y="1421588"/>
            <a:ext cx="8458200" cy="4815724"/>
          </a:xfrm>
        </p:spPr>
        <p:txBody>
          <a:bodyPr>
            <a:normAutofit/>
          </a:bodyPr>
          <a:lstStyle/>
          <a:p>
            <a:pPr>
              <a:lnSpc>
                <a:spcPct val="100000"/>
              </a:lnSpc>
            </a:pPr>
            <a:r>
              <a:rPr lang="en-US" dirty="0"/>
              <a:t>Assume the vaccine was given if any </a:t>
            </a:r>
            <a:r>
              <a:rPr lang="en-US" b="1" dirty="0"/>
              <a:t>deliberate mark </a:t>
            </a:r>
            <a:r>
              <a:rPr lang="en-US" dirty="0"/>
              <a:t>has been made within the “date given” column</a:t>
            </a:r>
          </a:p>
          <a:p>
            <a:pPr lvl="1">
              <a:lnSpc>
                <a:spcPct val="100000"/>
              </a:lnSpc>
            </a:pPr>
            <a:r>
              <a:rPr lang="en-US" dirty="0"/>
              <a:t>E.g. date, check mark, signature or initials, stamp</a:t>
            </a:r>
          </a:p>
          <a:p>
            <a:pPr>
              <a:lnSpc>
                <a:spcPct val="100000"/>
              </a:lnSpc>
            </a:pPr>
            <a:r>
              <a:rPr lang="en-US" dirty="0"/>
              <a:t>If the vaccine has been given, copy the date given </a:t>
            </a:r>
          </a:p>
          <a:p>
            <a:pPr lvl="1">
              <a:lnSpc>
                <a:spcPct val="100000"/>
              </a:lnSpc>
            </a:pPr>
            <a:r>
              <a:rPr lang="en-US" dirty="0"/>
              <a:t>Pay attention to the local date format (DD/MM/YY or MM/DD/YY)</a:t>
            </a:r>
          </a:p>
          <a:p>
            <a:pPr>
              <a:lnSpc>
                <a:spcPct val="100000"/>
              </a:lnSpc>
            </a:pPr>
            <a:r>
              <a:rPr lang="en-US" dirty="0"/>
              <a:t>If you judge the vaccine </a:t>
            </a:r>
            <a:r>
              <a:rPr lang="en-US" b="1" dirty="0"/>
              <a:t>HAS NOT </a:t>
            </a:r>
            <a:r>
              <a:rPr lang="en-US" dirty="0"/>
              <a:t>been given, leave the date space </a:t>
            </a:r>
            <a:r>
              <a:rPr lang="en-US" b="1" dirty="0"/>
              <a:t>blank</a:t>
            </a:r>
          </a:p>
        </p:txBody>
      </p:sp>
    </p:spTree>
    <p:extLst>
      <p:ext uri="{BB962C8B-B14F-4D97-AF65-F5344CB8AC3E}">
        <p14:creationId xmlns:p14="http://schemas.microsoft.com/office/powerpoint/2010/main" val="3011434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57841" y="44624"/>
            <a:ext cx="8458200" cy="801522"/>
          </a:xfrm>
        </p:spPr>
        <p:txBody>
          <a:bodyPr>
            <a:normAutofit/>
          </a:bodyPr>
          <a:lstStyle/>
          <a:p>
            <a:r>
              <a:rPr lang="en-GB" dirty="0"/>
              <a:t>When there is no vaccination card</a:t>
            </a:r>
            <a:endParaRPr lang="en-US" dirty="0"/>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0" y="769962"/>
            <a:ext cx="8745538" cy="5467350"/>
          </a:xfrm>
        </p:spPr>
      </p:pic>
      <p:sp>
        <p:nvSpPr>
          <p:cNvPr id="6" name="Oval 5"/>
          <p:cNvSpPr/>
          <p:nvPr/>
        </p:nvSpPr>
        <p:spPr bwMode="auto">
          <a:xfrm>
            <a:off x="4139952" y="1268760"/>
            <a:ext cx="2160240" cy="432048"/>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 name="Oval 1"/>
          <p:cNvSpPr/>
          <p:nvPr/>
        </p:nvSpPr>
        <p:spPr bwMode="auto">
          <a:xfrm>
            <a:off x="1331640" y="2204864"/>
            <a:ext cx="6408712" cy="2304256"/>
          </a:xfrm>
          <a:prstGeom prst="ellipse">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GB" sz="3900" b="1" i="0" u="none" strike="noStrike" cap="none" normalizeH="0" baseline="0">
              <a:ln>
                <a:noFill/>
              </a:ln>
              <a:solidFill>
                <a:srgbClr val="000066"/>
              </a:solidFill>
              <a:effectLst/>
              <a:latin typeface="Arial" charset="0"/>
              <a:cs typeface="Arial" charset="0"/>
            </a:endParaRPr>
          </a:p>
        </p:txBody>
      </p:sp>
      <p:sp>
        <p:nvSpPr>
          <p:cNvPr id="7" name="TextBox 6"/>
          <p:cNvSpPr txBox="1"/>
          <p:nvPr/>
        </p:nvSpPr>
        <p:spPr>
          <a:xfrm>
            <a:off x="5796136" y="3717032"/>
            <a:ext cx="3240360" cy="2246769"/>
          </a:xfrm>
          <a:prstGeom prst="rect">
            <a:avLst/>
          </a:prstGeom>
          <a:solidFill>
            <a:schemeClr val="bg1">
              <a:lumMod val="75000"/>
            </a:schemeClr>
          </a:solidFill>
          <a:ln>
            <a:solidFill>
              <a:schemeClr val="tx1"/>
            </a:solidFill>
          </a:ln>
        </p:spPr>
        <p:txBody>
          <a:bodyPr wrap="square" rtlCol="0">
            <a:spAutoFit/>
          </a:bodyPr>
          <a:lstStyle/>
          <a:p>
            <a:pPr algn="ctr"/>
            <a:r>
              <a:rPr lang="en-US" sz="2000" dirty="0">
                <a:solidFill>
                  <a:schemeClr val="accent6">
                    <a:lumMod val="10000"/>
                  </a:schemeClr>
                </a:solidFill>
              </a:rPr>
              <a:t>If the caregiver does NOT have the child’s vaccination card, enter the child’s information in the space provided in order to locate the child in the health facility register after the survey</a:t>
            </a:r>
          </a:p>
        </p:txBody>
      </p:sp>
    </p:spTree>
    <p:extLst>
      <p:ext uri="{BB962C8B-B14F-4D97-AF65-F5344CB8AC3E}">
        <p14:creationId xmlns:p14="http://schemas.microsoft.com/office/powerpoint/2010/main" val="3363021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251214"/>
            <a:ext cx="8458200" cy="801522"/>
          </a:xfrm>
        </p:spPr>
        <p:txBody>
          <a:bodyPr>
            <a:normAutofit fontScale="90000"/>
          </a:bodyPr>
          <a:lstStyle/>
          <a:p>
            <a:r>
              <a:rPr lang="en-US" dirty="0"/>
              <a:t>Entering data from the </a:t>
            </a:r>
            <a:br>
              <a:rPr lang="en-US" dirty="0"/>
            </a:br>
            <a:r>
              <a:rPr lang="en-US" dirty="0"/>
              <a:t>health facility register</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0" y="1325587"/>
            <a:ext cx="7859713" cy="4911725"/>
          </a:xfrm>
        </p:spPr>
      </p:pic>
      <p:sp>
        <p:nvSpPr>
          <p:cNvPr id="5" name="TextBox 4"/>
          <p:cNvSpPr txBox="1"/>
          <p:nvPr/>
        </p:nvSpPr>
        <p:spPr>
          <a:xfrm>
            <a:off x="5868144" y="3106703"/>
            <a:ext cx="3240360" cy="2554545"/>
          </a:xfrm>
          <a:prstGeom prst="rect">
            <a:avLst/>
          </a:prstGeom>
          <a:solidFill>
            <a:schemeClr val="bg1">
              <a:lumMod val="75000"/>
            </a:schemeClr>
          </a:solidFill>
          <a:ln>
            <a:solidFill>
              <a:schemeClr val="tx1"/>
            </a:solidFill>
          </a:ln>
        </p:spPr>
        <p:txBody>
          <a:bodyPr wrap="square" rtlCol="0">
            <a:spAutoFit/>
          </a:bodyPr>
          <a:lstStyle/>
          <a:p>
            <a:r>
              <a:rPr lang="en-US" sz="2000" dirty="0">
                <a:solidFill>
                  <a:schemeClr val="accent6">
                    <a:lumMod val="10000"/>
                  </a:schemeClr>
                </a:solidFill>
              </a:rPr>
              <a:t>After the interview, </a:t>
            </a:r>
          </a:p>
          <a:p>
            <a:pPr marL="342900" indent="-342900">
              <a:buFont typeface="+mj-lt"/>
              <a:buAutoNum type="arabicPeriod"/>
            </a:pPr>
            <a:r>
              <a:rPr lang="en-US" sz="2000" dirty="0">
                <a:solidFill>
                  <a:schemeClr val="accent6">
                    <a:lumMod val="10000"/>
                  </a:schemeClr>
                </a:solidFill>
              </a:rPr>
              <a:t>Find the child in the health facility register</a:t>
            </a:r>
          </a:p>
          <a:p>
            <a:pPr marL="342900" indent="-342900">
              <a:buFont typeface="+mj-lt"/>
              <a:buAutoNum type="arabicPeriod"/>
            </a:pPr>
            <a:r>
              <a:rPr lang="en-US" sz="2000" dirty="0">
                <a:solidFill>
                  <a:schemeClr val="accent6">
                    <a:lumMod val="10000"/>
                  </a:schemeClr>
                </a:solidFill>
              </a:rPr>
              <a:t>Enter the vaccination dates</a:t>
            </a:r>
          </a:p>
          <a:p>
            <a:pPr marL="342900" indent="-342900">
              <a:buFont typeface="+mj-lt"/>
              <a:buAutoNum type="arabicPeriod"/>
            </a:pPr>
            <a:r>
              <a:rPr lang="en-US" sz="2000" dirty="0">
                <a:solidFill>
                  <a:schemeClr val="accent6">
                    <a:lumMod val="10000"/>
                  </a:schemeClr>
                </a:solidFill>
              </a:rPr>
              <a:t>Take a photo of the register and attach it to the survey</a:t>
            </a:r>
          </a:p>
        </p:txBody>
      </p:sp>
      <p:sp>
        <p:nvSpPr>
          <p:cNvPr id="6" name="Left Brace 5"/>
          <p:cNvSpPr/>
          <p:nvPr/>
        </p:nvSpPr>
        <p:spPr bwMode="auto">
          <a:xfrm>
            <a:off x="323528" y="3429000"/>
            <a:ext cx="576064" cy="2376264"/>
          </a:xfrm>
          <a:prstGeom prst="leftBrac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7" name="Oval 6"/>
          <p:cNvSpPr/>
          <p:nvPr/>
        </p:nvSpPr>
        <p:spPr bwMode="auto">
          <a:xfrm>
            <a:off x="6084168" y="2132856"/>
            <a:ext cx="720080" cy="360040"/>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11734716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note about entering dates!</a:t>
            </a:r>
          </a:p>
        </p:txBody>
      </p:sp>
      <p:sp>
        <p:nvSpPr>
          <p:cNvPr id="3" name="Content Placeholder 2"/>
          <p:cNvSpPr>
            <a:spLocks noGrp="1"/>
          </p:cNvSpPr>
          <p:nvPr>
            <p:ph idx="1"/>
          </p:nvPr>
        </p:nvSpPr>
        <p:spPr/>
        <p:txBody>
          <a:bodyPr>
            <a:noAutofit/>
          </a:bodyPr>
          <a:lstStyle/>
          <a:p>
            <a:pPr>
              <a:lnSpc>
                <a:spcPct val="110000"/>
              </a:lnSpc>
              <a:spcBef>
                <a:spcPts val="0"/>
              </a:spcBef>
            </a:pPr>
            <a:r>
              <a:rPr lang="en-US" dirty="0"/>
              <a:t>The field will automatically populate with today’s date</a:t>
            </a:r>
          </a:p>
          <a:p>
            <a:pPr lvl="1">
              <a:lnSpc>
                <a:spcPct val="110000"/>
              </a:lnSpc>
              <a:spcBef>
                <a:spcPts val="0"/>
              </a:spcBef>
            </a:pPr>
            <a:r>
              <a:rPr lang="en-US" dirty="0"/>
              <a:t>This field uses DD/MM/YYYY</a:t>
            </a:r>
          </a:p>
          <a:p>
            <a:pPr>
              <a:lnSpc>
                <a:spcPct val="110000"/>
              </a:lnSpc>
              <a:spcBef>
                <a:spcPts val="0"/>
              </a:spcBef>
            </a:pPr>
            <a:r>
              <a:rPr lang="en-US" dirty="0"/>
              <a:t>You can use the arrows on the calendar to find the correct date and select</a:t>
            </a:r>
          </a:p>
          <a:p>
            <a:pPr marL="0" indent="0" algn="ctr">
              <a:lnSpc>
                <a:spcPct val="110000"/>
              </a:lnSpc>
              <a:spcBef>
                <a:spcPts val="0"/>
              </a:spcBef>
              <a:buNone/>
            </a:pPr>
            <a:r>
              <a:rPr lang="en-US" b="1" dirty="0"/>
              <a:t>OR…</a:t>
            </a:r>
          </a:p>
          <a:p>
            <a:pPr>
              <a:lnSpc>
                <a:spcPct val="110000"/>
              </a:lnSpc>
              <a:spcBef>
                <a:spcPts val="0"/>
              </a:spcBef>
            </a:pPr>
            <a:r>
              <a:rPr lang="en-US" dirty="0"/>
              <a:t>You can click the trash icon on the calendar and enter in the correct date using </a:t>
            </a:r>
            <a:r>
              <a:rPr lang="en-US" u="sng" dirty="0"/>
              <a:t>numbers only</a:t>
            </a:r>
          </a:p>
          <a:p>
            <a:pPr lvl="1">
              <a:lnSpc>
                <a:spcPct val="110000"/>
              </a:lnSpc>
              <a:spcBef>
                <a:spcPts val="0"/>
              </a:spcBef>
            </a:pPr>
            <a:r>
              <a:rPr lang="en-US" dirty="0"/>
              <a:t>E.g. Vaccination date February 1, 2017</a:t>
            </a:r>
          </a:p>
          <a:p>
            <a:pPr lvl="1">
              <a:lnSpc>
                <a:spcPct val="110000"/>
              </a:lnSpc>
              <a:spcBef>
                <a:spcPts val="0"/>
              </a:spcBef>
            </a:pPr>
            <a:r>
              <a:rPr lang="en-US" dirty="0"/>
              <a:t>Enter in 01022017 and it will convert it to 01/02/2017</a:t>
            </a:r>
          </a:p>
          <a:p>
            <a:pPr lvl="1">
              <a:lnSpc>
                <a:spcPct val="110000"/>
              </a:lnSpc>
              <a:spcBef>
                <a:spcPts val="0"/>
              </a:spcBef>
            </a:pPr>
            <a:r>
              <a:rPr lang="en-US" dirty="0"/>
              <a:t>Double check that the date appears correctly before moving on!</a:t>
            </a:r>
          </a:p>
          <a:p>
            <a:pPr marL="0" indent="0">
              <a:lnSpc>
                <a:spcPct val="110000"/>
              </a:lnSpc>
              <a:spcBef>
                <a:spcPts val="0"/>
              </a:spcBef>
              <a:buNone/>
            </a:pPr>
            <a:endParaRPr lang="en-US" dirty="0"/>
          </a:p>
        </p:txBody>
      </p:sp>
    </p:spTree>
    <p:extLst>
      <p:ext uri="{BB962C8B-B14F-4D97-AF65-F5344CB8AC3E}">
        <p14:creationId xmlns:p14="http://schemas.microsoft.com/office/powerpoint/2010/main" val="1965109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31640" y="1340768"/>
            <a:ext cx="6480721" cy="4658018"/>
          </a:xfrm>
          <a:prstGeom prst="rect">
            <a:avLst/>
          </a:prstGeom>
        </p:spPr>
      </p:pic>
      <p:sp>
        <p:nvSpPr>
          <p:cNvPr id="3" name="Title 2"/>
          <p:cNvSpPr>
            <a:spLocks noGrp="1"/>
          </p:cNvSpPr>
          <p:nvPr>
            <p:ph type="title"/>
          </p:nvPr>
        </p:nvSpPr>
        <p:spPr/>
        <p:txBody>
          <a:bodyPr>
            <a:normAutofit/>
          </a:bodyPr>
          <a:lstStyle/>
          <a:p>
            <a:r>
              <a:rPr lang="en-US" dirty="0"/>
              <a:t>Unlock code: 1234</a:t>
            </a:r>
          </a:p>
        </p:txBody>
      </p:sp>
    </p:spTree>
    <p:extLst>
      <p:ext uri="{BB962C8B-B14F-4D97-AF65-F5344CB8AC3E}">
        <p14:creationId xmlns:p14="http://schemas.microsoft.com/office/powerpoint/2010/main" val="39185690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 entering dates </a:t>
            </a:r>
          </a:p>
        </p:txBody>
      </p:sp>
      <p:sp>
        <p:nvSpPr>
          <p:cNvPr id="3" name="Content Placeholder 2"/>
          <p:cNvSpPr>
            <a:spLocks noGrp="1"/>
          </p:cNvSpPr>
          <p:nvPr>
            <p:ph idx="1"/>
          </p:nvPr>
        </p:nvSpPr>
        <p:spPr/>
        <p:txBody>
          <a:bodyPr>
            <a:noAutofit/>
          </a:bodyPr>
          <a:lstStyle/>
          <a:p>
            <a:pPr marL="457200" lvl="1" indent="0">
              <a:lnSpc>
                <a:spcPct val="110000"/>
              </a:lnSpc>
              <a:spcBef>
                <a:spcPts val="0"/>
              </a:spcBef>
              <a:buNone/>
            </a:pPr>
            <a:endParaRPr lang="en-US" dirty="0"/>
          </a:p>
          <a:p>
            <a:pPr marL="0" indent="0">
              <a:lnSpc>
                <a:spcPct val="110000"/>
              </a:lnSpc>
              <a:spcBef>
                <a:spcPts val="0"/>
              </a:spcBef>
              <a:buNone/>
            </a:pPr>
            <a:endParaRPr lang="en-US" dirty="0"/>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9119" y="1268760"/>
            <a:ext cx="8421237" cy="4608512"/>
          </a:xfrm>
          <a:prstGeom prst="rect">
            <a:avLst/>
          </a:prstGeom>
        </p:spPr>
      </p:pic>
      <p:sp>
        <p:nvSpPr>
          <p:cNvPr id="5" name="Oval 4"/>
          <p:cNvSpPr/>
          <p:nvPr/>
        </p:nvSpPr>
        <p:spPr>
          <a:xfrm>
            <a:off x="3707904" y="5517232"/>
            <a:ext cx="576064" cy="43204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7575539">
            <a:off x="4139952" y="5085184"/>
            <a:ext cx="504056" cy="36004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18499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2" cstate="email">
            <a:extLst>
              <a:ext uri="{28A0092B-C50C-407E-A947-70E740481C1C}">
                <a14:useLocalDpi xmlns:a14="http://schemas.microsoft.com/office/drawing/2010/main"/>
              </a:ext>
            </a:extLst>
          </a:blip>
          <a:srcRect/>
          <a:stretch/>
        </p:blipFill>
        <p:spPr>
          <a:xfrm>
            <a:off x="234826" y="620688"/>
            <a:ext cx="8729662" cy="5443537"/>
          </a:xfrm>
        </p:spPr>
      </p:pic>
    </p:spTree>
    <p:extLst>
      <p:ext uri="{BB962C8B-B14F-4D97-AF65-F5344CB8AC3E}">
        <p14:creationId xmlns:p14="http://schemas.microsoft.com/office/powerpoint/2010/main" val="26246457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Saving Exit Survey Data</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179512" y="1125538"/>
            <a:ext cx="8250238" cy="5154612"/>
          </a:xfrm>
        </p:spPr>
      </p:pic>
      <p:sp>
        <p:nvSpPr>
          <p:cNvPr id="5" name="TextBox 4"/>
          <p:cNvSpPr txBox="1"/>
          <p:nvPr/>
        </p:nvSpPr>
        <p:spPr>
          <a:xfrm>
            <a:off x="5292080" y="2492896"/>
            <a:ext cx="3384376" cy="3046988"/>
          </a:xfrm>
          <a:prstGeom prst="rect">
            <a:avLst/>
          </a:prstGeom>
          <a:solidFill>
            <a:schemeClr val="bg1">
              <a:lumMod val="75000"/>
            </a:schemeClr>
          </a:solidFill>
          <a:ln>
            <a:solidFill>
              <a:schemeClr val="tx1"/>
            </a:solidFill>
          </a:ln>
        </p:spPr>
        <p:txBody>
          <a:bodyPr wrap="square" rtlCol="0">
            <a:spAutoFit/>
          </a:bodyPr>
          <a:lstStyle/>
          <a:p>
            <a:pPr algn="ctr"/>
            <a:r>
              <a:rPr lang="en-US" sz="2400" dirty="0">
                <a:solidFill>
                  <a:schemeClr val="accent6">
                    <a:lumMod val="10000"/>
                  </a:schemeClr>
                </a:solidFill>
              </a:rPr>
              <a:t>When you reach the end of the survey, click </a:t>
            </a:r>
          </a:p>
          <a:p>
            <a:pPr algn="ctr"/>
            <a:r>
              <a:rPr lang="en-US" sz="2400" b="1" dirty="0">
                <a:solidFill>
                  <a:srgbClr val="00B050"/>
                </a:solidFill>
              </a:rPr>
              <a:t>Save and Close </a:t>
            </a:r>
          </a:p>
          <a:p>
            <a:pPr algn="ctr"/>
            <a:r>
              <a:rPr lang="en-US" sz="2400" dirty="0">
                <a:solidFill>
                  <a:schemeClr val="accent6">
                    <a:lumMod val="10000"/>
                  </a:schemeClr>
                </a:solidFill>
              </a:rPr>
              <a:t>to save all the information you entered</a:t>
            </a:r>
          </a:p>
          <a:p>
            <a:pPr algn="ctr"/>
            <a:endParaRPr lang="en-US" sz="2400" dirty="0"/>
          </a:p>
          <a:p>
            <a:pPr algn="ctr"/>
            <a:r>
              <a:rPr lang="en-US" sz="2400" b="1" dirty="0">
                <a:solidFill>
                  <a:srgbClr val="FF0000"/>
                </a:solidFill>
              </a:rPr>
              <a:t>Cancel</a:t>
            </a:r>
            <a:r>
              <a:rPr lang="en-US" sz="2400" b="1" dirty="0"/>
              <a:t> </a:t>
            </a:r>
            <a:r>
              <a:rPr lang="en-US" sz="2400" b="1" dirty="0">
                <a:solidFill>
                  <a:schemeClr val="accent6">
                    <a:lumMod val="10000"/>
                  </a:schemeClr>
                </a:solidFill>
              </a:rPr>
              <a:t>will delete everything!</a:t>
            </a:r>
          </a:p>
        </p:txBody>
      </p:sp>
      <p:sp>
        <p:nvSpPr>
          <p:cNvPr id="6" name="Oval 5"/>
          <p:cNvSpPr/>
          <p:nvPr/>
        </p:nvSpPr>
        <p:spPr bwMode="auto">
          <a:xfrm>
            <a:off x="1043608" y="1988840"/>
            <a:ext cx="2232248" cy="504056"/>
          </a:xfrm>
          <a:prstGeom prst="ellipse">
            <a:avLst/>
          </a:prstGeom>
          <a:noFill/>
          <a:ln w="28575"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8308503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Capture Health worker Data</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5632" y="1412776"/>
            <a:ext cx="7272808" cy="4545505"/>
          </a:xfrm>
          <a:prstGeom prst="rect">
            <a:avLst/>
          </a:prstGeom>
        </p:spPr>
      </p:pic>
      <p:sp>
        <p:nvSpPr>
          <p:cNvPr id="5" name="TextBox 4"/>
          <p:cNvSpPr txBox="1"/>
          <p:nvPr/>
        </p:nvSpPr>
        <p:spPr>
          <a:xfrm>
            <a:off x="4598721" y="1916832"/>
            <a:ext cx="3573680" cy="936104"/>
          </a:xfrm>
          <a:prstGeom prst="rect">
            <a:avLst/>
          </a:prstGeom>
          <a:solidFill>
            <a:schemeClr val="bg1"/>
          </a:solidFill>
        </p:spPr>
        <p:txBody>
          <a:bodyPr wrap="square" rtlCol="0">
            <a:spAutoFit/>
          </a:bodyPr>
          <a:lstStyle/>
          <a:p>
            <a:endParaRPr lang="en-US" dirty="0"/>
          </a:p>
        </p:txBody>
      </p:sp>
      <p:sp>
        <p:nvSpPr>
          <p:cNvPr id="6" name="Oval 5"/>
          <p:cNvSpPr/>
          <p:nvPr/>
        </p:nvSpPr>
        <p:spPr bwMode="auto">
          <a:xfrm>
            <a:off x="2699792" y="1844824"/>
            <a:ext cx="1944216" cy="1044116"/>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7" name="TextBox 6"/>
          <p:cNvSpPr txBox="1"/>
          <p:nvPr/>
        </p:nvSpPr>
        <p:spPr>
          <a:xfrm>
            <a:off x="2123728" y="3761656"/>
            <a:ext cx="5229864" cy="954107"/>
          </a:xfrm>
          <a:prstGeom prst="rect">
            <a:avLst/>
          </a:prstGeom>
          <a:solidFill>
            <a:schemeClr val="bg1">
              <a:lumMod val="75000"/>
            </a:schemeClr>
          </a:solidFill>
          <a:ln>
            <a:solidFill>
              <a:schemeClr val="tx1"/>
            </a:solidFill>
          </a:ln>
        </p:spPr>
        <p:txBody>
          <a:bodyPr wrap="square" rtlCol="0">
            <a:spAutoFit/>
          </a:bodyPr>
          <a:lstStyle/>
          <a:p>
            <a:pPr algn="ctr"/>
            <a:r>
              <a:rPr lang="en-US" sz="2800" dirty="0">
                <a:solidFill>
                  <a:schemeClr val="accent6">
                    <a:lumMod val="10000"/>
                  </a:schemeClr>
                </a:solidFill>
              </a:rPr>
              <a:t>Follow the same procedures for entering in Health worker data</a:t>
            </a:r>
          </a:p>
        </p:txBody>
      </p:sp>
    </p:spTree>
    <p:extLst>
      <p:ext uri="{BB962C8B-B14F-4D97-AF65-F5344CB8AC3E}">
        <p14:creationId xmlns:p14="http://schemas.microsoft.com/office/powerpoint/2010/main" val="37872257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 or Add Data</a:t>
            </a:r>
          </a:p>
        </p:txBody>
      </p:sp>
      <p:pic>
        <p:nvPicPr>
          <p:cNvPr id="4" name="Content Placeholder 3"/>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0" y="1412776"/>
            <a:ext cx="9144000" cy="2141649"/>
          </a:xfrm>
        </p:spPr>
      </p:pic>
      <p:sp>
        <p:nvSpPr>
          <p:cNvPr id="5" name="TextBox 4"/>
          <p:cNvSpPr txBox="1"/>
          <p:nvPr/>
        </p:nvSpPr>
        <p:spPr>
          <a:xfrm>
            <a:off x="4716016" y="2051552"/>
            <a:ext cx="4248472" cy="1089416"/>
          </a:xfrm>
          <a:prstGeom prst="rect">
            <a:avLst/>
          </a:prstGeom>
          <a:solidFill>
            <a:schemeClr val="bg1"/>
          </a:solidFill>
        </p:spPr>
        <p:txBody>
          <a:bodyPr wrap="square" rtlCol="0">
            <a:spAutoFit/>
          </a:bodyPr>
          <a:lstStyle/>
          <a:p>
            <a:endParaRPr lang="en-US" dirty="0"/>
          </a:p>
        </p:txBody>
      </p:sp>
      <p:sp>
        <p:nvSpPr>
          <p:cNvPr id="6" name="Oval 5"/>
          <p:cNvSpPr/>
          <p:nvPr/>
        </p:nvSpPr>
        <p:spPr bwMode="auto">
          <a:xfrm>
            <a:off x="107504" y="2420888"/>
            <a:ext cx="2160240" cy="288032"/>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8" name="TextBox 7"/>
          <p:cNvSpPr txBox="1"/>
          <p:nvPr/>
        </p:nvSpPr>
        <p:spPr>
          <a:xfrm>
            <a:off x="5292080" y="2492896"/>
            <a:ext cx="3240360" cy="3416320"/>
          </a:xfrm>
          <a:prstGeom prst="rect">
            <a:avLst/>
          </a:prstGeom>
          <a:solidFill>
            <a:schemeClr val="bg1">
              <a:lumMod val="75000"/>
            </a:schemeClr>
          </a:solidFill>
          <a:ln>
            <a:solidFill>
              <a:schemeClr val="tx1"/>
            </a:solidFill>
          </a:ln>
        </p:spPr>
        <p:txBody>
          <a:bodyPr wrap="square" rtlCol="0">
            <a:spAutoFit/>
          </a:bodyPr>
          <a:lstStyle/>
          <a:p>
            <a:pPr algn="ctr"/>
            <a:r>
              <a:rPr lang="en-US" sz="2400" dirty="0">
                <a:solidFill>
                  <a:schemeClr val="accent6">
                    <a:lumMod val="10000"/>
                  </a:schemeClr>
                </a:solidFill>
              </a:rPr>
              <a:t>How do you go back and edit the survey to enter in vaccination dates from a register? </a:t>
            </a:r>
          </a:p>
          <a:p>
            <a:endParaRPr lang="en-US" sz="2400" dirty="0">
              <a:solidFill>
                <a:schemeClr val="accent6">
                  <a:lumMod val="10000"/>
                </a:schemeClr>
              </a:solidFill>
            </a:endParaRPr>
          </a:p>
          <a:p>
            <a:pPr marL="342900" indent="-342900">
              <a:buFont typeface="+mj-lt"/>
              <a:buAutoNum type="arabicPeriod"/>
            </a:pPr>
            <a:r>
              <a:rPr lang="en-US" sz="2400" dirty="0">
                <a:solidFill>
                  <a:schemeClr val="accent6">
                    <a:lumMod val="10000"/>
                  </a:schemeClr>
                </a:solidFill>
              </a:rPr>
              <a:t>Select the survey you need to edit (Exit)</a:t>
            </a:r>
          </a:p>
          <a:p>
            <a:pPr marL="342900" indent="-342900">
              <a:buFont typeface="+mj-lt"/>
              <a:buAutoNum type="arabicPeriod"/>
            </a:pPr>
            <a:r>
              <a:rPr lang="en-US" sz="2400" dirty="0">
                <a:solidFill>
                  <a:schemeClr val="accent6">
                    <a:lumMod val="10000"/>
                  </a:schemeClr>
                </a:solidFill>
              </a:rPr>
              <a:t>Click </a:t>
            </a:r>
            <a:r>
              <a:rPr lang="en-US" sz="2400" b="1" dirty="0">
                <a:solidFill>
                  <a:srgbClr val="0070C0"/>
                </a:solidFill>
              </a:rPr>
              <a:t>View Data</a:t>
            </a:r>
          </a:p>
          <a:p>
            <a:endParaRPr lang="en-US" sz="2400" dirty="0"/>
          </a:p>
        </p:txBody>
      </p:sp>
    </p:spTree>
    <p:extLst>
      <p:ext uri="{BB962C8B-B14F-4D97-AF65-F5344CB8AC3E}">
        <p14:creationId xmlns:p14="http://schemas.microsoft.com/office/powerpoint/2010/main" val="7170405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 or Add Data</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657993" y="1196752"/>
            <a:ext cx="8018463" cy="5011738"/>
          </a:xfrm>
        </p:spPr>
      </p:pic>
      <p:sp>
        <p:nvSpPr>
          <p:cNvPr id="5" name="TextBox 4"/>
          <p:cNvSpPr txBox="1"/>
          <p:nvPr/>
        </p:nvSpPr>
        <p:spPr>
          <a:xfrm>
            <a:off x="1547664" y="3487067"/>
            <a:ext cx="6408712" cy="2462213"/>
          </a:xfrm>
          <a:prstGeom prst="rect">
            <a:avLst/>
          </a:prstGeom>
          <a:solidFill>
            <a:schemeClr val="bg1">
              <a:lumMod val="75000"/>
            </a:schemeClr>
          </a:solidFill>
          <a:ln>
            <a:solidFill>
              <a:schemeClr val="tx1"/>
            </a:solidFill>
          </a:ln>
        </p:spPr>
        <p:txBody>
          <a:bodyPr wrap="square" rtlCol="0">
            <a:spAutoFit/>
          </a:bodyPr>
          <a:lstStyle/>
          <a:p>
            <a:pPr algn="ctr"/>
            <a:r>
              <a:rPr lang="en-US" sz="2200" dirty="0">
                <a:solidFill>
                  <a:schemeClr val="accent6">
                    <a:lumMod val="10000"/>
                  </a:schemeClr>
                </a:solidFill>
              </a:rPr>
              <a:t>This page will show you a varying number of columns including:</a:t>
            </a:r>
          </a:p>
          <a:p>
            <a:pPr marL="285750" indent="-285750">
              <a:buFont typeface="Arial" panose="020B0604020202020204" pitchFamily="34" charset="0"/>
              <a:buChar char="•"/>
            </a:pPr>
            <a:r>
              <a:rPr lang="en-US" sz="2200" b="1" dirty="0" err="1">
                <a:solidFill>
                  <a:srgbClr val="7030A0"/>
                </a:solidFill>
              </a:rPr>
              <a:t>Autosaved</a:t>
            </a:r>
            <a:r>
              <a:rPr lang="en-US" sz="2200" dirty="0">
                <a:solidFill>
                  <a:schemeClr val="accent6">
                    <a:lumMod val="10000"/>
                  </a:schemeClr>
                </a:solidFill>
              </a:rPr>
              <a:t>: Data automatically saved locally on your tablet</a:t>
            </a:r>
          </a:p>
          <a:p>
            <a:pPr marL="285750" indent="-285750">
              <a:buFont typeface="Arial" panose="020B0604020202020204" pitchFamily="34" charset="0"/>
              <a:buChar char="•"/>
            </a:pPr>
            <a:r>
              <a:rPr lang="en-US" sz="2200" b="1" dirty="0">
                <a:solidFill>
                  <a:srgbClr val="7030A0"/>
                </a:solidFill>
              </a:rPr>
              <a:t>Sent</a:t>
            </a:r>
            <a:r>
              <a:rPr lang="en-US" sz="2200" dirty="0">
                <a:solidFill>
                  <a:schemeClr val="accent6">
                    <a:lumMod val="10000"/>
                  </a:schemeClr>
                </a:solidFill>
              </a:rPr>
              <a:t>: Data that has been uploaded to the network</a:t>
            </a:r>
          </a:p>
          <a:p>
            <a:pPr marL="285750" indent="-285750">
              <a:buFont typeface="Arial" panose="020B0604020202020204" pitchFamily="34" charset="0"/>
              <a:buChar char="•"/>
            </a:pPr>
            <a:r>
              <a:rPr lang="en-US" sz="2200" b="1" dirty="0">
                <a:solidFill>
                  <a:srgbClr val="7030A0"/>
                </a:solidFill>
              </a:rPr>
              <a:t>Outbox</a:t>
            </a:r>
            <a:r>
              <a:rPr lang="en-US" sz="2200" dirty="0">
                <a:solidFill>
                  <a:schemeClr val="accent6">
                    <a:lumMod val="10000"/>
                  </a:schemeClr>
                </a:solidFill>
              </a:rPr>
              <a:t>: Data that you have selected to send but is pending an internet connection</a:t>
            </a:r>
          </a:p>
        </p:txBody>
      </p:sp>
    </p:spTree>
    <p:extLst>
      <p:ext uri="{BB962C8B-B14F-4D97-AF65-F5344CB8AC3E}">
        <p14:creationId xmlns:p14="http://schemas.microsoft.com/office/powerpoint/2010/main" val="9119767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 or Add Data</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164355" y="1196975"/>
            <a:ext cx="7720013" cy="4824413"/>
          </a:xfrm>
        </p:spPr>
      </p:pic>
      <p:sp>
        <p:nvSpPr>
          <p:cNvPr id="5" name="TextBox 4"/>
          <p:cNvSpPr txBox="1"/>
          <p:nvPr/>
        </p:nvSpPr>
        <p:spPr>
          <a:xfrm>
            <a:off x="5652120" y="2564904"/>
            <a:ext cx="3240360" cy="3170099"/>
          </a:xfrm>
          <a:prstGeom prst="rect">
            <a:avLst/>
          </a:prstGeom>
          <a:solidFill>
            <a:schemeClr val="bg1">
              <a:lumMod val="75000"/>
            </a:schemeClr>
          </a:solidFill>
          <a:ln>
            <a:solidFill>
              <a:schemeClr val="tx1"/>
            </a:solidFill>
          </a:ln>
        </p:spPr>
        <p:txBody>
          <a:bodyPr wrap="square" rtlCol="0">
            <a:spAutoFit/>
          </a:bodyPr>
          <a:lstStyle/>
          <a:p>
            <a:pPr algn="ctr"/>
            <a:r>
              <a:rPr lang="en-US" sz="2000" dirty="0">
                <a:solidFill>
                  <a:schemeClr val="accent6">
                    <a:lumMod val="10000"/>
                  </a:schemeClr>
                </a:solidFill>
              </a:rPr>
              <a:t>Find the survey that you want to edit based on the </a:t>
            </a:r>
          </a:p>
          <a:p>
            <a:pPr algn="ctr"/>
            <a:endParaRPr lang="en-US" sz="2000" dirty="0"/>
          </a:p>
          <a:p>
            <a:pPr algn="ctr"/>
            <a:r>
              <a:rPr lang="en-US" sz="2000" dirty="0">
                <a:solidFill>
                  <a:schemeClr val="accent2">
                    <a:lumMod val="75000"/>
                  </a:schemeClr>
                </a:solidFill>
              </a:rPr>
              <a:t>Questionnaire serial number</a:t>
            </a:r>
          </a:p>
          <a:p>
            <a:pPr algn="ctr"/>
            <a:r>
              <a:rPr lang="en-US" sz="2000" dirty="0">
                <a:solidFill>
                  <a:srgbClr val="00B050"/>
                </a:solidFill>
              </a:rPr>
              <a:t>Location</a:t>
            </a:r>
          </a:p>
          <a:p>
            <a:pPr algn="ctr"/>
            <a:r>
              <a:rPr lang="en-US" sz="2000" dirty="0">
                <a:solidFill>
                  <a:srgbClr val="0070C0"/>
                </a:solidFill>
              </a:rPr>
              <a:t>Interviewer name</a:t>
            </a:r>
          </a:p>
          <a:p>
            <a:pPr algn="ctr"/>
            <a:r>
              <a:rPr lang="en-US" sz="2000" dirty="0">
                <a:solidFill>
                  <a:srgbClr val="7030A0"/>
                </a:solidFill>
              </a:rPr>
              <a:t>Date of interview</a:t>
            </a:r>
          </a:p>
          <a:p>
            <a:pPr algn="ctr"/>
            <a:endParaRPr lang="en-US" sz="2000" dirty="0">
              <a:solidFill>
                <a:srgbClr val="7030A0"/>
              </a:solidFill>
            </a:endParaRPr>
          </a:p>
          <a:p>
            <a:pPr algn="ctr"/>
            <a:r>
              <a:rPr lang="en-US" sz="2000" dirty="0">
                <a:solidFill>
                  <a:schemeClr val="accent6">
                    <a:lumMod val="10000"/>
                  </a:schemeClr>
                </a:solidFill>
              </a:rPr>
              <a:t>Make sure you select the right survey!</a:t>
            </a:r>
          </a:p>
        </p:txBody>
      </p:sp>
      <p:sp>
        <p:nvSpPr>
          <p:cNvPr id="6" name="Oval 5"/>
          <p:cNvSpPr/>
          <p:nvPr/>
        </p:nvSpPr>
        <p:spPr bwMode="auto">
          <a:xfrm>
            <a:off x="3419872" y="3212976"/>
            <a:ext cx="288032" cy="288032"/>
          </a:xfrm>
          <a:prstGeom prst="ellipse">
            <a:avLst/>
          </a:prstGeom>
          <a:noFill/>
          <a:ln w="12700" cap="flat" cmpd="sng" algn="ctr">
            <a:solidFill>
              <a:schemeClr val="accent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7" name="Oval 6"/>
          <p:cNvSpPr/>
          <p:nvPr/>
        </p:nvSpPr>
        <p:spPr bwMode="auto">
          <a:xfrm>
            <a:off x="3707904" y="3210839"/>
            <a:ext cx="360040" cy="288032"/>
          </a:xfrm>
          <a:prstGeom prst="ellipse">
            <a:avLst/>
          </a:prstGeom>
          <a:noFill/>
          <a:ln w="127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92D050"/>
              </a:solidFill>
              <a:effectLst/>
              <a:latin typeface="Arial" charset="0"/>
              <a:cs typeface="Arial" charset="0"/>
            </a:endParaRPr>
          </a:p>
        </p:txBody>
      </p:sp>
      <p:sp>
        <p:nvSpPr>
          <p:cNvPr id="8" name="Oval 7"/>
          <p:cNvSpPr/>
          <p:nvPr/>
        </p:nvSpPr>
        <p:spPr bwMode="auto">
          <a:xfrm>
            <a:off x="4046849" y="3210839"/>
            <a:ext cx="360040" cy="288032"/>
          </a:xfrm>
          <a:prstGeom prst="ellipse">
            <a:avLst/>
          </a:prstGeom>
          <a:noFill/>
          <a:ln w="12700"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9" name="Oval 8"/>
          <p:cNvSpPr/>
          <p:nvPr/>
        </p:nvSpPr>
        <p:spPr bwMode="auto">
          <a:xfrm>
            <a:off x="4353782" y="3212976"/>
            <a:ext cx="506250" cy="288032"/>
          </a:xfrm>
          <a:prstGeom prst="ellipse">
            <a:avLst/>
          </a:prstGeom>
          <a:noFill/>
          <a:ln w="12700" cap="flat" cmpd="sng" algn="ctr">
            <a:solidFill>
              <a:srgbClr val="7030A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1441521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Edit or Add Data</a:t>
            </a:r>
          </a:p>
        </p:txBody>
      </p:sp>
      <p:pic>
        <p:nvPicPr>
          <p:cNvPr id="6" name="Content Placeholder 5"/>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395536" y="1104354"/>
            <a:ext cx="8099425" cy="5060950"/>
          </a:xfrm>
        </p:spPr>
      </p:pic>
      <p:sp>
        <p:nvSpPr>
          <p:cNvPr id="7" name="TextBox 6"/>
          <p:cNvSpPr txBox="1"/>
          <p:nvPr/>
        </p:nvSpPr>
        <p:spPr>
          <a:xfrm>
            <a:off x="5796136" y="1547631"/>
            <a:ext cx="3240360" cy="1631216"/>
          </a:xfrm>
          <a:prstGeom prst="rect">
            <a:avLst/>
          </a:prstGeom>
          <a:solidFill>
            <a:schemeClr val="bg1">
              <a:lumMod val="75000"/>
            </a:schemeClr>
          </a:solidFill>
          <a:ln>
            <a:solidFill>
              <a:schemeClr val="tx1"/>
            </a:solidFill>
          </a:ln>
        </p:spPr>
        <p:txBody>
          <a:bodyPr wrap="square" rtlCol="0">
            <a:spAutoFit/>
          </a:bodyPr>
          <a:lstStyle/>
          <a:p>
            <a:pPr algn="ctr"/>
            <a:r>
              <a:rPr lang="en-US" sz="2000" dirty="0">
                <a:solidFill>
                  <a:schemeClr val="accent6">
                    <a:lumMod val="10000"/>
                  </a:schemeClr>
                </a:solidFill>
              </a:rPr>
              <a:t>Highlight the one you want to edit and click “Open” </a:t>
            </a:r>
          </a:p>
          <a:p>
            <a:pPr algn="ctr"/>
            <a:endParaRPr lang="en-US" sz="2000" dirty="0">
              <a:solidFill>
                <a:schemeClr val="accent6">
                  <a:lumMod val="10000"/>
                </a:schemeClr>
              </a:solidFill>
            </a:endParaRPr>
          </a:p>
          <a:p>
            <a:pPr algn="ctr"/>
            <a:r>
              <a:rPr lang="en-US" sz="2000" dirty="0">
                <a:solidFill>
                  <a:schemeClr val="accent6">
                    <a:lumMod val="10000"/>
                  </a:schemeClr>
                </a:solidFill>
              </a:rPr>
              <a:t>Make your changes in the survey directly</a:t>
            </a:r>
          </a:p>
        </p:txBody>
      </p:sp>
      <p:sp>
        <p:nvSpPr>
          <p:cNvPr id="8" name="Oval 7"/>
          <p:cNvSpPr/>
          <p:nvPr/>
        </p:nvSpPr>
        <p:spPr bwMode="auto">
          <a:xfrm>
            <a:off x="4644008" y="3229764"/>
            <a:ext cx="1728192" cy="360040"/>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3256720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Edit or Add Data</a:t>
            </a:r>
          </a:p>
        </p:txBody>
      </p:sp>
      <p:pic>
        <p:nvPicPr>
          <p:cNvPr id="4" name="Content Placeholder 3"/>
          <p:cNvPicPr>
            <a:picLocks noGrp="1" noChangeAspect="1"/>
          </p:cNvPicPr>
          <p:nvPr>
            <p:ph idx="4294967295"/>
          </p:nvPr>
        </p:nvPicPr>
        <p:blipFill>
          <a:blip r:embed="rId2" cstate="email">
            <a:extLst>
              <a:ext uri="{28A0092B-C50C-407E-A947-70E740481C1C}">
                <a14:useLocalDpi xmlns:a14="http://schemas.microsoft.com/office/drawing/2010/main"/>
              </a:ext>
            </a:extLst>
          </a:blip>
          <a:stretch>
            <a:fillRect/>
          </a:stretch>
        </p:blipFill>
        <p:spPr>
          <a:xfrm>
            <a:off x="-612576" y="1052736"/>
            <a:ext cx="8248650" cy="5156200"/>
          </a:xfrm>
        </p:spPr>
      </p:pic>
      <p:sp>
        <p:nvSpPr>
          <p:cNvPr id="5" name="TextBox 4"/>
          <p:cNvSpPr txBox="1"/>
          <p:nvPr/>
        </p:nvSpPr>
        <p:spPr>
          <a:xfrm>
            <a:off x="5004048" y="1794296"/>
            <a:ext cx="3744416" cy="3477875"/>
          </a:xfrm>
          <a:prstGeom prst="rect">
            <a:avLst/>
          </a:prstGeom>
          <a:solidFill>
            <a:schemeClr val="bg1">
              <a:lumMod val="75000"/>
            </a:schemeClr>
          </a:solidFill>
          <a:ln>
            <a:solidFill>
              <a:schemeClr val="tx1"/>
            </a:solidFill>
          </a:ln>
        </p:spPr>
        <p:txBody>
          <a:bodyPr wrap="square" rtlCol="0">
            <a:spAutoFit/>
          </a:bodyPr>
          <a:lstStyle/>
          <a:p>
            <a:r>
              <a:rPr lang="en-US" sz="2200" dirty="0">
                <a:solidFill>
                  <a:schemeClr val="accent6">
                    <a:lumMod val="10000"/>
                  </a:schemeClr>
                </a:solidFill>
              </a:rPr>
              <a:t>When you have made all you edits, remember to </a:t>
            </a:r>
          </a:p>
          <a:p>
            <a:pPr algn="ctr"/>
            <a:r>
              <a:rPr lang="en-US" sz="2200" b="1" dirty="0">
                <a:solidFill>
                  <a:srgbClr val="00B050"/>
                </a:solidFill>
              </a:rPr>
              <a:t>Save and Close </a:t>
            </a:r>
          </a:p>
          <a:p>
            <a:pPr algn="ctr"/>
            <a:endParaRPr lang="en-US" sz="2200" b="1" dirty="0">
              <a:solidFill>
                <a:srgbClr val="00B050"/>
              </a:solidFill>
            </a:endParaRPr>
          </a:p>
          <a:p>
            <a:r>
              <a:rPr lang="en-US" sz="2200" dirty="0">
                <a:solidFill>
                  <a:schemeClr val="accent6">
                    <a:lumMod val="10000"/>
                  </a:schemeClr>
                </a:solidFill>
              </a:rPr>
              <a:t>- You can still edit a survey that has already been uploaded to the server (i.e. in Sent folder). The next time you </a:t>
            </a:r>
            <a:r>
              <a:rPr lang="en-US" sz="2200" b="1" dirty="0">
                <a:solidFill>
                  <a:schemeClr val="accent6">
                    <a:lumMod val="10000"/>
                  </a:schemeClr>
                </a:solidFill>
              </a:rPr>
              <a:t>Sync</a:t>
            </a:r>
            <a:r>
              <a:rPr lang="en-US" sz="2200" dirty="0">
                <a:solidFill>
                  <a:schemeClr val="accent6">
                    <a:lumMod val="10000"/>
                  </a:schemeClr>
                </a:solidFill>
              </a:rPr>
              <a:t>, it will automatically update the saved survey with your latest edits.</a:t>
            </a:r>
            <a:endParaRPr lang="en-US" sz="2200" b="1" dirty="0">
              <a:solidFill>
                <a:schemeClr val="accent6">
                  <a:lumMod val="10000"/>
                </a:schemeClr>
              </a:solidFill>
            </a:endParaRPr>
          </a:p>
        </p:txBody>
      </p:sp>
      <p:sp>
        <p:nvSpPr>
          <p:cNvPr id="6" name="Oval 5"/>
          <p:cNvSpPr/>
          <p:nvPr/>
        </p:nvSpPr>
        <p:spPr bwMode="auto">
          <a:xfrm>
            <a:off x="88731" y="2018111"/>
            <a:ext cx="2232248" cy="360040"/>
          </a:xfrm>
          <a:prstGeom prst="ellipse">
            <a:avLst/>
          </a:prstGeom>
          <a:noFill/>
          <a:ln w="28575"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9015833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Upload Data Nightly</a:t>
            </a:r>
          </a:p>
        </p:txBody>
      </p:sp>
      <p:pic>
        <p:nvPicPr>
          <p:cNvPr id="4" name="Content Placeholder 3"/>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0" y="1340768"/>
            <a:ext cx="9081479" cy="2880320"/>
          </a:xfrm>
        </p:spPr>
      </p:pic>
      <p:sp>
        <p:nvSpPr>
          <p:cNvPr id="5" name="Oval 4"/>
          <p:cNvSpPr/>
          <p:nvPr/>
        </p:nvSpPr>
        <p:spPr bwMode="auto">
          <a:xfrm>
            <a:off x="1043608" y="1556792"/>
            <a:ext cx="432048" cy="318542"/>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6" name="TextBox 5"/>
          <p:cNvSpPr txBox="1"/>
          <p:nvPr/>
        </p:nvSpPr>
        <p:spPr>
          <a:xfrm>
            <a:off x="3275856" y="2996952"/>
            <a:ext cx="3960440" cy="3046988"/>
          </a:xfrm>
          <a:prstGeom prst="rect">
            <a:avLst/>
          </a:prstGeom>
          <a:solidFill>
            <a:schemeClr val="bg1">
              <a:lumMod val="75000"/>
            </a:schemeClr>
          </a:solidFill>
          <a:ln>
            <a:solidFill>
              <a:schemeClr val="tx1"/>
            </a:solidFill>
          </a:ln>
        </p:spPr>
        <p:txBody>
          <a:bodyPr wrap="square" rtlCol="0">
            <a:spAutoFit/>
          </a:bodyPr>
          <a:lstStyle/>
          <a:p>
            <a:pPr algn="ctr"/>
            <a:r>
              <a:rPr lang="en-US" sz="2400" b="1" dirty="0">
                <a:solidFill>
                  <a:srgbClr val="FF0000"/>
                </a:solidFill>
              </a:rPr>
              <a:t>Important!</a:t>
            </a:r>
          </a:p>
          <a:p>
            <a:pPr algn="ctr"/>
            <a:r>
              <a:rPr lang="en-US" sz="2400" b="1" dirty="0">
                <a:solidFill>
                  <a:schemeClr val="accent6">
                    <a:lumMod val="10000"/>
                  </a:schemeClr>
                </a:solidFill>
              </a:rPr>
              <a:t>Upload your survey data every evening when you connect to </a:t>
            </a:r>
            <a:r>
              <a:rPr lang="en-US" sz="2400" b="1" dirty="0" err="1">
                <a:solidFill>
                  <a:schemeClr val="accent6">
                    <a:lumMod val="10000"/>
                  </a:schemeClr>
                </a:solidFill>
              </a:rPr>
              <a:t>Wifi</a:t>
            </a:r>
            <a:r>
              <a:rPr lang="en-US" sz="2400" b="1" dirty="0">
                <a:solidFill>
                  <a:schemeClr val="accent6">
                    <a:lumMod val="10000"/>
                  </a:schemeClr>
                </a:solidFill>
              </a:rPr>
              <a:t>!</a:t>
            </a:r>
          </a:p>
          <a:p>
            <a:pPr algn="ctr"/>
            <a:endParaRPr lang="en-US" sz="2400" b="1" dirty="0">
              <a:solidFill>
                <a:schemeClr val="accent6">
                  <a:lumMod val="10000"/>
                </a:schemeClr>
              </a:solidFill>
            </a:endParaRPr>
          </a:p>
          <a:p>
            <a:pPr marL="342900" indent="-342900">
              <a:buFont typeface="+mj-lt"/>
              <a:buAutoNum type="arabicPeriod"/>
            </a:pPr>
            <a:r>
              <a:rPr lang="en-US" sz="2400" dirty="0">
                <a:solidFill>
                  <a:schemeClr val="accent6">
                    <a:lumMod val="10000"/>
                  </a:schemeClr>
                </a:solidFill>
              </a:rPr>
              <a:t>Open </a:t>
            </a:r>
            <a:r>
              <a:rPr lang="en-US" sz="2400" dirty="0" err="1">
                <a:solidFill>
                  <a:schemeClr val="accent6">
                    <a:lumMod val="10000"/>
                  </a:schemeClr>
                </a:solidFill>
              </a:rPr>
              <a:t>Zegeba</a:t>
            </a:r>
            <a:r>
              <a:rPr lang="en-US" sz="2400" dirty="0">
                <a:solidFill>
                  <a:schemeClr val="accent6">
                    <a:lumMod val="10000"/>
                  </a:schemeClr>
                </a:solidFill>
              </a:rPr>
              <a:t> and login</a:t>
            </a:r>
          </a:p>
          <a:p>
            <a:pPr marL="342900" indent="-342900">
              <a:buFont typeface="+mj-lt"/>
              <a:buAutoNum type="arabicPeriod"/>
            </a:pPr>
            <a:r>
              <a:rPr lang="en-US" sz="2400" dirty="0">
                <a:solidFill>
                  <a:schemeClr val="accent6">
                    <a:lumMod val="10000"/>
                  </a:schemeClr>
                </a:solidFill>
              </a:rPr>
              <a:t>Click </a:t>
            </a:r>
            <a:r>
              <a:rPr lang="en-US" sz="2400" b="1" dirty="0">
                <a:solidFill>
                  <a:schemeClr val="accent6">
                    <a:lumMod val="10000"/>
                  </a:schemeClr>
                </a:solidFill>
              </a:rPr>
              <a:t>Sync</a:t>
            </a:r>
            <a:r>
              <a:rPr lang="en-US" sz="2400" dirty="0">
                <a:solidFill>
                  <a:schemeClr val="accent6">
                    <a:lumMod val="10000"/>
                  </a:schemeClr>
                </a:solidFill>
              </a:rPr>
              <a:t> button and wait for it to finish</a:t>
            </a:r>
          </a:p>
        </p:txBody>
      </p:sp>
      <p:cxnSp>
        <p:nvCxnSpPr>
          <p:cNvPr id="8" name="Straight Arrow Connector 7"/>
          <p:cNvCxnSpPr/>
          <p:nvPr/>
        </p:nvCxnSpPr>
        <p:spPr bwMode="auto">
          <a:xfrm flipH="1" flipV="1">
            <a:off x="1403648" y="1977852"/>
            <a:ext cx="1674441" cy="1296144"/>
          </a:xfrm>
          <a:prstGeom prst="straightConnector1">
            <a:avLst/>
          </a:prstGeom>
          <a:solidFill>
            <a:schemeClr val="accent1"/>
          </a:solidFill>
          <a:ln w="2857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22119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31640" y="1340768"/>
            <a:ext cx="6480721" cy="4658018"/>
          </a:xfrm>
          <a:prstGeom prst="rect">
            <a:avLst/>
          </a:prstGeom>
        </p:spPr>
      </p:pic>
      <p:sp>
        <p:nvSpPr>
          <p:cNvPr id="3" name="Title 2"/>
          <p:cNvSpPr>
            <a:spLocks noGrp="1"/>
          </p:cNvSpPr>
          <p:nvPr>
            <p:ph type="title"/>
          </p:nvPr>
        </p:nvSpPr>
        <p:spPr/>
        <p:txBody>
          <a:bodyPr/>
          <a:lstStyle/>
          <a:p>
            <a:r>
              <a:rPr lang="en-US" dirty="0"/>
              <a:t>Tablet Basics</a:t>
            </a:r>
          </a:p>
        </p:txBody>
      </p:sp>
      <p:sp>
        <p:nvSpPr>
          <p:cNvPr id="4" name="TextBox 3"/>
          <p:cNvSpPr txBox="1"/>
          <p:nvPr/>
        </p:nvSpPr>
        <p:spPr>
          <a:xfrm>
            <a:off x="251520" y="476672"/>
            <a:ext cx="1819729" cy="400110"/>
          </a:xfrm>
          <a:prstGeom prst="rect">
            <a:avLst/>
          </a:prstGeom>
          <a:noFill/>
        </p:spPr>
        <p:txBody>
          <a:bodyPr wrap="none" rtlCol="0">
            <a:spAutoFit/>
          </a:bodyPr>
          <a:lstStyle/>
          <a:p>
            <a:r>
              <a:rPr lang="en-US" sz="2000" b="1" dirty="0"/>
              <a:t>Power On/Off</a:t>
            </a:r>
          </a:p>
        </p:txBody>
      </p:sp>
      <p:sp>
        <p:nvSpPr>
          <p:cNvPr id="5" name="TextBox 4"/>
          <p:cNvSpPr txBox="1"/>
          <p:nvPr/>
        </p:nvSpPr>
        <p:spPr>
          <a:xfrm>
            <a:off x="179512" y="1700808"/>
            <a:ext cx="1092158" cy="400110"/>
          </a:xfrm>
          <a:prstGeom prst="rect">
            <a:avLst/>
          </a:prstGeom>
          <a:noFill/>
        </p:spPr>
        <p:txBody>
          <a:bodyPr wrap="none" rtlCol="0">
            <a:spAutoFit/>
          </a:bodyPr>
          <a:lstStyle/>
          <a:p>
            <a:r>
              <a:rPr lang="en-US" sz="2000" b="1" dirty="0"/>
              <a:t>Volume</a:t>
            </a:r>
            <a:endParaRPr lang="en-US" b="1" dirty="0"/>
          </a:p>
        </p:txBody>
      </p:sp>
      <p:sp>
        <p:nvSpPr>
          <p:cNvPr id="6" name="TextBox 5"/>
          <p:cNvSpPr txBox="1"/>
          <p:nvPr/>
        </p:nvSpPr>
        <p:spPr>
          <a:xfrm>
            <a:off x="332903" y="4433228"/>
            <a:ext cx="854721" cy="400110"/>
          </a:xfrm>
          <a:prstGeom prst="rect">
            <a:avLst/>
          </a:prstGeom>
          <a:noFill/>
        </p:spPr>
        <p:txBody>
          <a:bodyPr wrap="none" rtlCol="0">
            <a:spAutoFit/>
          </a:bodyPr>
          <a:lstStyle/>
          <a:p>
            <a:r>
              <a:rPr lang="en-US" sz="2000" b="1" dirty="0"/>
              <a:t>Menu</a:t>
            </a:r>
            <a:endParaRPr lang="en-US" b="1" dirty="0"/>
          </a:p>
        </p:txBody>
      </p:sp>
      <p:sp>
        <p:nvSpPr>
          <p:cNvPr id="7" name="TextBox 6"/>
          <p:cNvSpPr txBox="1"/>
          <p:nvPr/>
        </p:nvSpPr>
        <p:spPr>
          <a:xfrm>
            <a:off x="8338021" y="3526505"/>
            <a:ext cx="898003" cy="400110"/>
          </a:xfrm>
          <a:prstGeom prst="rect">
            <a:avLst/>
          </a:prstGeom>
          <a:noFill/>
        </p:spPr>
        <p:txBody>
          <a:bodyPr wrap="none" rtlCol="0">
            <a:spAutoFit/>
          </a:bodyPr>
          <a:lstStyle/>
          <a:p>
            <a:r>
              <a:rPr lang="en-US" sz="2000" b="1" dirty="0"/>
              <a:t>Home</a:t>
            </a:r>
            <a:endParaRPr lang="en-US" b="1" dirty="0"/>
          </a:p>
        </p:txBody>
      </p:sp>
      <p:sp>
        <p:nvSpPr>
          <p:cNvPr id="8" name="TextBox 7"/>
          <p:cNvSpPr txBox="1"/>
          <p:nvPr/>
        </p:nvSpPr>
        <p:spPr>
          <a:xfrm>
            <a:off x="8244408" y="4836760"/>
            <a:ext cx="798617" cy="400110"/>
          </a:xfrm>
          <a:prstGeom prst="rect">
            <a:avLst/>
          </a:prstGeom>
          <a:noFill/>
        </p:spPr>
        <p:txBody>
          <a:bodyPr wrap="none" rtlCol="0">
            <a:spAutoFit/>
          </a:bodyPr>
          <a:lstStyle/>
          <a:p>
            <a:r>
              <a:rPr lang="en-US" sz="2000" b="1" dirty="0"/>
              <a:t>Back</a:t>
            </a:r>
          </a:p>
        </p:txBody>
      </p:sp>
      <p:cxnSp>
        <p:nvCxnSpPr>
          <p:cNvPr id="10" name="Straight Arrow Connector 9"/>
          <p:cNvCxnSpPr/>
          <p:nvPr/>
        </p:nvCxnSpPr>
        <p:spPr bwMode="auto">
          <a:xfrm>
            <a:off x="1475656" y="908720"/>
            <a:ext cx="517143" cy="360040"/>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p:cNvCxnSpPr>
            <a:stCxn id="5" idx="3"/>
          </p:cNvCxnSpPr>
          <p:nvPr/>
        </p:nvCxnSpPr>
        <p:spPr bwMode="auto">
          <a:xfrm flipV="1">
            <a:off x="1271670" y="1411348"/>
            <a:ext cx="1404000" cy="489515"/>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p:cNvCxnSpPr/>
          <p:nvPr/>
        </p:nvCxnSpPr>
        <p:spPr bwMode="auto">
          <a:xfrm>
            <a:off x="1229291" y="4673709"/>
            <a:ext cx="2334597" cy="1009390"/>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Straight Arrow Connector 16"/>
          <p:cNvCxnSpPr/>
          <p:nvPr/>
        </p:nvCxnSpPr>
        <p:spPr bwMode="auto">
          <a:xfrm flipH="1">
            <a:off x="4572000" y="3717032"/>
            <a:ext cx="3766021" cy="1894059"/>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Arrow Connector 19"/>
          <p:cNvCxnSpPr/>
          <p:nvPr/>
        </p:nvCxnSpPr>
        <p:spPr bwMode="auto">
          <a:xfrm flipH="1">
            <a:off x="5508105" y="5021426"/>
            <a:ext cx="2664295" cy="711830"/>
          </a:xfrm>
          <a:prstGeom prst="straightConnector1">
            <a:avLst/>
          </a:prstGeom>
          <a:solidFill>
            <a:schemeClr val="accent1"/>
          </a:solidFill>
          <a:ln w="127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069263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a:t>
            </a:r>
          </a:p>
        </p:txBody>
      </p:sp>
      <p:sp>
        <p:nvSpPr>
          <p:cNvPr id="3" name="Content Placeholder 2"/>
          <p:cNvSpPr>
            <a:spLocks noGrp="1"/>
          </p:cNvSpPr>
          <p:nvPr>
            <p:ph idx="1"/>
          </p:nvPr>
        </p:nvSpPr>
        <p:spPr>
          <a:xfrm>
            <a:off x="357841" y="1340768"/>
            <a:ext cx="8458200" cy="4351338"/>
          </a:xfrm>
        </p:spPr>
        <p:txBody>
          <a:bodyPr/>
          <a:lstStyle/>
          <a:p>
            <a:pPr lvl="0"/>
            <a:r>
              <a:rPr lang="en-US" dirty="0"/>
              <a:t>If you have problems with syncing the app, try exiting out of the app completely </a:t>
            </a:r>
          </a:p>
          <a:p>
            <a:pPr lvl="1"/>
            <a:r>
              <a:rPr lang="en-US" dirty="0"/>
              <a:t>Click the back arrow on the base of the tablet</a:t>
            </a:r>
          </a:p>
          <a:p>
            <a:pPr lvl="1"/>
            <a:r>
              <a:rPr lang="en-US" dirty="0"/>
              <a:t>A message saying, “Do you want to exit the app?” will appear </a:t>
            </a:r>
          </a:p>
          <a:p>
            <a:pPr lvl="1"/>
            <a:r>
              <a:rPr lang="en-US" dirty="0"/>
              <a:t>Click OK</a:t>
            </a:r>
          </a:p>
          <a:p>
            <a:pPr lvl="1"/>
            <a:r>
              <a:rPr lang="en-US" dirty="0"/>
              <a:t>Open </a:t>
            </a:r>
            <a:r>
              <a:rPr lang="en-US" dirty="0" err="1"/>
              <a:t>Zegeba</a:t>
            </a:r>
            <a:r>
              <a:rPr lang="en-US" dirty="0"/>
              <a:t> back up again</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087243" y="4243908"/>
            <a:ext cx="4968552" cy="1633364"/>
          </a:xfrm>
          <a:prstGeom prst="rect">
            <a:avLst/>
          </a:prstGeom>
        </p:spPr>
      </p:pic>
      <p:sp>
        <p:nvSpPr>
          <p:cNvPr id="5" name="Oval 4"/>
          <p:cNvSpPr/>
          <p:nvPr/>
        </p:nvSpPr>
        <p:spPr bwMode="auto">
          <a:xfrm>
            <a:off x="8302377" y="5013176"/>
            <a:ext cx="432048" cy="318542"/>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1543" y="3861048"/>
            <a:ext cx="3240360" cy="2304256"/>
          </a:xfrm>
          <a:prstGeom prst="rect">
            <a:avLst/>
          </a:prstGeom>
        </p:spPr>
      </p:pic>
      <p:sp>
        <p:nvSpPr>
          <p:cNvPr id="7" name="Oval 6"/>
          <p:cNvSpPr/>
          <p:nvPr/>
        </p:nvSpPr>
        <p:spPr bwMode="auto">
          <a:xfrm>
            <a:off x="1907704" y="5846762"/>
            <a:ext cx="432048" cy="318542"/>
          </a:xfrm>
          <a:prstGeom prst="ellipse">
            <a:avLst/>
          </a:pr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8" name="Right Arrow 7"/>
          <p:cNvSpPr/>
          <p:nvPr/>
        </p:nvSpPr>
        <p:spPr bwMode="auto">
          <a:xfrm>
            <a:off x="3419872" y="4839097"/>
            <a:ext cx="576064" cy="159271"/>
          </a:xfrm>
          <a:prstGeom prst="rightArrow">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22621268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a:t>
            </a:r>
          </a:p>
        </p:txBody>
      </p:sp>
      <p:sp>
        <p:nvSpPr>
          <p:cNvPr id="3" name="Content Placeholder 2"/>
          <p:cNvSpPr>
            <a:spLocks noGrp="1"/>
          </p:cNvSpPr>
          <p:nvPr>
            <p:ph idx="1"/>
          </p:nvPr>
        </p:nvSpPr>
        <p:spPr/>
        <p:txBody>
          <a:bodyPr/>
          <a:lstStyle/>
          <a:p>
            <a:pPr lvl="0"/>
            <a:r>
              <a:rPr lang="en-US" dirty="0">
                <a:solidFill>
                  <a:srgbClr val="FF0000"/>
                </a:solidFill>
              </a:rPr>
              <a:t>RED</a:t>
            </a:r>
            <a:r>
              <a:rPr lang="en-US" dirty="0"/>
              <a:t> “Sync error!” </a:t>
            </a:r>
          </a:p>
          <a:p>
            <a:pPr lvl="1"/>
            <a:r>
              <a:rPr lang="en-US" dirty="0"/>
              <a:t>Likely an internet connection issue</a:t>
            </a:r>
          </a:p>
          <a:p>
            <a:pPr lvl="1"/>
            <a:r>
              <a:rPr lang="en-US" dirty="0"/>
              <a:t>Try to reconnect to </a:t>
            </a:r>
            <a:r>
              <a:rPr lang="en-US" dirty="0" err="1"/>
              <a:t>Wifi</a:t>
            </a:r>
            <a:r>
              <a:rPr lang="en-US" dirty="0"/>
              <a:t> or</a:t>
            </a:r>
          </a:p>
          <a:p>
            <a:pPr lvl="1"/>
            <a:r>
              <a:rPr lang="en-US" dirty="0"/>
              <a:t>Wait, and try again when the signal improves</a:t>
            </a:r>
          </a:p>
          <a:p>
            <a:endParaRPr lang="en-US" dirty="0"/>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9165" y="3284984"/>
            <a:ext cx="8685670" cy="2511280"/>
          </a:xfrm>
          <a:prstGeom prst="rect">
            <a:avLst/>
          </a:prstGeom>
        </p:spPr>
      </p:pic>
    </p:spTree>
    <p:extLst>
      <p:ext uri="{BB962C8B-B14F-4D97-AF65-F5344CB8AC3E}">
        <p14:creationId xmlns:p14="http://schemas.microsoft.com/office/powerpoint/2010/main" val="31641695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Troubleshooting</a:t>
            </a:r>
          </a:p>
        </p:txBody>
      </p:sp>
      <p:sp>
        <p:nvSpPr>
          <p:cNvPr id="3" name="Content Placeholder 2"/>
          <p:cNvSpPr>
            <a:spLocks noGrp="1"/>
          </p:cNvSpPr>
          <p:nvPr>
            <p:ph idx="1"/>
          </p:nvPr>
        </p:nvSpPr>
        <p:spPr/>
        <p:txBody>
          <a:bodyPr/>
          <a:lstStyle/>
          <a:p>
            <a:pPr lvl="0"/>
            <a:r>
              <a:rPr lang="en-US" dirty="0">
                <a:solidFill>
                  <a:schemeClr val="accent2">
                    <a:lumMod val="75000"/>
                  </a:schemeClr>
                </a:solidFill>
              </a:rPr>
              <a:t>ORANGE</a:t>
            </a:r>
            <a:r>
              <a:rPr lang="en-US" dirty="0"/>
              <a:t> “Sync warning!” </a:t>
            </a:r>
          </a:p>
          <a:p>
            <a:pPr lvl="1"/>
            <a:r>
              <a:rPr lang="en-US" dirty="0"/>
              <a:t>First, click on “</a:t>
            </a:r>
            <a:r>
              <a:rPr lang="en-US" b="1" dirty="0"/>
              <a:t>Menu</a:t>
            </a:r>
            <a:r>
              <a:rPr lang="en-US" dirty="0"/>
              <a:t>” → “</a:t>
            </a:r>
            <a:r>
              <a:rPr lang="en-US" b="1" dirty="0"/>
              <a:t>Manage sync conflicts</a:t>
            </a:r>
            <a:r>
              <a:rPr lang="en-US" dirty="0"/>
              <a:t>”</a:t>
            </a:r>
          </a:p>
          <a:p>
            <a:pPr lvl="1"/>
            <a:r>
              <a:rPr lang="en-US" dirty="0"/>
              <a:t>If </a:t>
            </a:r>
            <a:r>
              <a:rPr lang="en-US" dirty="0">
                <a:cs typeface="Calibri" panose="020F0502020204030204" pitchFamily="34" charset="0"/>
              </a:rPr>
              <a:t>this doesn’t work, click “</a:t>
            </a:r>
            <a:r>
              <a:rPr lang="en-US" b="1" dirty="0">
                <a:cs typeface="Calibri" panose="020F0502020204030204" pitchFamily="34" charset="0"/>
              </a:rPr>
              <a:t>Menu</a:t>
            </a:r>
            <a:r>
              <a:rPr lang="en-US" dirty="0">
                <a:cs typeface="Calibri" panose="020F0502020204030204" pitchFamily="34" charset="0"/>
              </a:rPr>
              <a:t>” → “</a:t>
            </a:r>
            <a:r>
              <a:rPr lang="en-US" b="1" dirty="0">
                <a:cs typeface="Calibri" panose="020F0502020204030204" pitchFamily="34" charset="0"/>
              </a:rPr>
              <a:t>show sync result</a:t>
            </a:r>
            <a:r>
              <a:rPr lang="en-US" dirty="0">
                <a:cs typeface="Calibri" panose="020F0502020204030204" pitchFamily="34" charset="0"/>
              </a:rPr>
              <a:t>” </a:t>
            </a:r>
          </a:p>
          <a:p>
            <a:pPr lvl="2"/>
            <a:r>
              <a:rPr lang="en-US" sz="2400" dirty="0">
                <a:latin typeface="Calibri" panose="020F0502020204030204" pitchFamily="34" charset="0"/>
                <a:cs typeface="Calibri" panose="020F0502020204030204" pitchFamily="34" charset="0"/>
              </a:rPr>
              <a:t>See where the conflict lies and address the issue (if you are able) or contact </a:t>
            </a:r>
            <a:r>
              <a:rPr lang="en-US" sz="2400" i="1" dirty="0">
                <a:solidFill>
                  <a:schemeClr val="accent6">
                    <a:lumMod val="75000"/>
                  </a:schemeClr>
                </a:solidFill>
                <a:latin typeface="Calibri" panose="020F0502020204030204" pitchFamily="34" charset="0"/>
                <a:cs typeface="Calibri" panose="020F0502020204030204" pitchFamily="34" charset="0"/>
              </a:rPr>
              <a:t>&lt;&lt;name&gt;&gt;</a:t>
            </a:r>
          </a:p>
          <a:p>
            <a:endParaRPr lang="en-US" dirty="0">
              <a:cs typeface="Calibri" panose="020F0502020204030204" pitchFamily="34" charset="0"/>
            </a:endParaRPr>
          </a:p>
        </p:txBody>
      </p:sp>
    </p:spTree>
    <p:extLst>
      <p:ext uri="{BB962C8B-B14F-4D97-AF65-F5344CB8AC3E}">
        <p14:creationId xmlns:p14="http://schemas.microsoft.com/office/powerpoint/2010/main" val="35747886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Recap: Take care of the tablets</a:t>
            </a:r>
          </a:p>
        </p:txBody>
      </p:sp>
      <p:sp>
        <p:nvSpPr>
          <p:cNvPr id="3" name="Content Placeholder 2"/>
          <p:cNvSpPr>
            <a:spLocks noGrp="1"/>
          </p:cNvSpPr>
          <p:nvPr>
            <p:ph idx="1"/>
          </p:nvPr>
        </p:nvSpPr>
        <p:spPr/>
        <p:txBody>
          <a:bodyPr>
            <a:normAutofit/>
          </a:bodyPr>
          <a:lstStyle/>
          <a:p>
            <a:pPr lvl="0"/>
            <a:r>
              <a:rPr lang="en-US" dirty="0"/>
              <a:t>To save battery power</a:t>
            </a:r>
          </a:p>
          <a:p>
            <a:pPr lvl="1"/>
            <a:r>
              <a:rPr lang="en-US" dirty="0"/>
              <a:t>disable Bluetooth, WIFI and Location Services (GPS)</a:t>
            </a:r>
          </a:p>
          <a:p>
            <a:pPr lvl="1"/>
            <a:r>
              <a:rPr lang="en-US" dirty="0"/>
              <a:t>Reduce the brightness of the screen and set screen time-out for one minute or less</a:t>
            </a:r>
          </a:p>
          <a:p>
            <a:pPr lvl="1"/>
            <a:r>
              <a:rPr lang="en-US" dirty="0"/>
              <a:t>Switch on the Battery Save/Low-power mode, if needed</a:t>
            </a:r>
          </a:p>
          <a:p>
            <a:pPr lvl="0"/>
            <a:r>
              <a:rPr lang="en-US" dirty="0"/>
              <a:t>Charge overnight, every night</a:t>
            </a:r>
          </a:p>
          <a:p>
            <a:pPr lvl="0"/>
            <a:r>
              <a:rPr lang="en-US" dirty="0"/>
              <a:t>Protect from rain and from direct sunlight</a:t>
            </a:r>
          </a:p>
          <a:p>
            <a:pPr lvl="0"/>
            <a:r>
              <a:rPr lang="en-US" dirty="0"/>
              <a:t>Do not drop</a:t>
            </a:r>
          </a:p>
          <a:p>
            <a:r>
              <a:rPr lang="en-US" dirty="0"/>
              <a:t>Do not leave unattended</a:t>
            </a:r>
          </a:p>
        </p:txBody>
      </p:sp>
    </p:spTree>
    <p:extLst>
      <p:ext uri="{BB962C8B-B14F-4D97-AF65-F5344CB8AC3E}">
        <p14:creationId xmlns:p14="http://schemas.microsoft.com/office/powerpoint/2010/main" val="20042330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Questions?</a:t>
            </a:r>
          </a:p>
        </p:txBody>
      </p:sp>
    </p:spTree>
    <p:extLst>
      <p:ext uri="{BB962C8B-B14F-4D97-AF65-F5344CB8AC3E}">
        <p14:creationId xmlns:p14="http://schemas.microsoft.com/office/powerpoint/2010/main" val="39869020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Play</a:t>
            </a:r>
          </a:p>
        </p:txBody>
      </p:sp>
      <p:sp>
        <p:nvSpPr>
          <p:cNvPr id="3" name="Content Placeholder 2"/>
          <p:cNvSpPr>
            <a:spLocks noGrp="1"/>
          </p:cNvSpPr>
          <p:nvPr>
            <p:ph idx="1"/>
          </p:nvPr>
        </p:nvSpPr>
        <p:spPr/>
        <p:txBody>
          <a:bodyPr/>
          <a:lstStyle/>
          <a:p>
            <a:r>
              <a:rPr lang="en-US" dirty="0"/>
              <a:t>Find a partner </a:t>
            </a:r>
          </a:p>
          <a:p>
            <a:r>
              <a:rPr lang="en-US" dirty="0"/>
              <a:t>Take turns being the caregiver and interviewer</a:t>
            </a:r>
          </a:p>
          <a:p>
            <a:r>
              <a:rPr lang="en-US" dirty="0"/>
              <a:t>Take turns being the health worker and interviewer</a:t>
            </a:r>
          </a:p>
          <a:p>
            <a:r>
              <a:rPr lang="en-US" dirty="0"/>
              <a:t>Record any issues with wording or answer choices for group discussion</a:t>
            </a:r>
          </a:p>
        </p:txBody>
      </p:sp>
    </p:spTree>
    <p:extLst>
      <p:ext uri="{BB962C8B-B14F-4D97-AF65-F5344CB8AC3E}">
        <p14:creationId xmlns:p14="http://schemas.microsoft.com/office/powerpoint/2010/main" val="16522653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16655" y="-99392"/>
            <a:ext cx="12801422" cy="7200800"/>
          </a:xfrm>
          <a:prstGeom prst="rect">
            <a:avLst/>
          </a:prstGeom>
        </p:spPr>
      </p:pic>
    </p:spTree>
    <p:extLst>
      <p:ext uri="{BB962C8B-B14F-4D97-AF65-F5344CB8AC3E}">
        <p14:creationId xmlns:p14="http://schemas.microsoft.com/office/powerpoint/2010/main" val="3823989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7841" y="116632"/>
            <a:ext cx="8458200" cy="801522"/>
          </a:xfrm>
        </p:spPr>
        <p:txBody>
          <a:bodyPr/>
          <a:lstStyle/>
          <a:p>
            <a:r>
              <a:rPr lang="en-US" dirty="0"/>
              <a:t>Power Saving Mode</a:t>
            </a:r>
          </a:p>
        </p:txBody>
      </p:sp>
      <p:pic>
        <p:nvPicPr>
          <p:cNvPr id="2" name="Content Placeholder 1"/>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791072" y="908720"/>
            <a:ext cx="7381328" cy="4613331"/>
          </a:xfrm>
        </p:spPr>
      </p:pic>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697760" y="4293096"/>
            <a:ext cx="3960440" cy="792088"/>
          </a:xfrm>
          <a:prstGeom prst="rect">
            <a:avLst/>
          </a:prstGeom>
        </p:spPr>
      </p:pic>
      <p:sp>
        <p:nvSpPr>
          <p:cNvPr id="7" name="TextBox 6"/>
          <p:cNvSpPr txBox="1"/>
          <p:nvPr/>
        </p:nvSpPr>
        <p:spPr>
          <a:xfrm>
            <a:off x="651200" y="5522051"/>
            <a:ext cx="7661072" cy="523220"/>
          </a:xfrm>
          <a:prstGeom prst="rect">
            <a:avLst/>
          </a:prstGeom>
          <a:noFill/>
        </p:spPr>
        <p:txBody>
          <a:bodyPr wrap="none" rtlCol="0">
            <a:spAutoFit/>
          </a:bodyPr>
          <a:lstStyle/>
          <a:p>
            <a:r>
              <a:rPr lang="en-US" sz="2800" dirty="0"/>
              <a:t>Settings </a:t>
            </a:r>
            <a:r>
              <a:rPr lang="en-US" sz="2800" dirty="0">
                <a:sym typeface="Wingdings" panose="05000000000000000000" pitchFamily="2" charset="2"/>
              </a:rPr>
              <a:t> General  Power saving mode ON</a:t>
            </a:r>
            <a:endParaRPr lang="en-US" sz="2800" dirty="0"/>
          </a:p>
        </p:txBody>
      </p:sp>
      <p:cxnSp>
        <p:nvCxnSpPr>
          <p:cNvPr id="9" name="Elbow Connector 8"/>
          <p:cNvCxnSpPr/>
          <p:nvPr/>
        </p:nvCxnSpPr>
        <p:spPr bwMode="auto">
          <a:xfrm>
            <a:off x="3275856" y="4149080"/>
            <a:ext cx="1421904" cy="720080"/>
          </a:xfrm>
          <a:prstGeom prst="bentConnector3">
            <a:avLst/>
          </a:prstGeom>
          <a:solidFill>
            <a:schemeClr val="accent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Oval 9"/>
          <p:cNvSpPr/>
          <p:nvPr/>
        </p:nvSpPr>
        <p:spPr bwMode="auto">
          <a:xfrm>
            <a:off x="3491880" y="908720"/>
            <a:ext cx="1205880" cy="648072"/>
          </a:xfrm>
          <a:prstGeom prst="ellipse">
            <a:avLst/>
          </a:prstGeom>
          <a:noFill/>
          <a:ln w="38100" cap="flat" cmpd="sng" algn="ctr">
            <a:solidFill>
              <a:srgbClr val="FFCC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966319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7841" y="116632"/>
            <a:ext cx="8458200" cy="801522"/>
          </a:xfrm>
        </p:spPr>
        <p:txBody>
          <a:bodyPr/>
          <a:lstStyle/>
          <a:p>
            <a:r>
              <a:rPr lang="en-US" dirty="0"/>
              <a:t>Power Saving Mode</a:t>
            </a:r>
          </a:p>
        </p:txBody>
      </p:sp>
      <p:pic>
        <p:nvPicPr>
          <p:cNvPr id="11" name="Content Placeholder 10"/>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89657" y="707381"/>
            <a:ext cx="3806279" cy="5075040"/>
          </a:xfrm>
        </p:spPr>
      </p:pic>
      <p:sp>
        <p:nvSpPr>
          <p:cNvPr id="10" name="Oval 9"/>
          <p:cNvSpPr/>
          <p:nvPr/>
        </p:nvSpPr>
        <p:spPr bwMode="auto">
          <a:xfrm>
            <a:off x="189657" y="3140968"/>
            <a:ext cx="1584176" cy="484892"/>
          </a:xfrm>
          <a:prstGeom prst="ellipse">
            <a:avLst/>
          </a:prstGeom>
          <a:noFill/>
          <a:ln w="38100" cap="flat" cmpd="sng" algn="ctr">
            <a:solidFill>
              <a:srgbClr val="FFCC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39394" y="816256"/>
            <a:ext cx="3936272" cy="5248363"/>
          </a:xfrm>
          <a:prstGeom prst="rect">
            <a:avLst/>
          </a:prstGeom>
        </p:spPr>
      </p:pic>
      <p:cxnSp>
        <p:nvCxnSpPr>
          <p:cNvPr id="9" name="Elbow Connector 8"/>
          <p:cNvCxnSpPr/>
          <p:nvPr/>
        </p:nvCxnSpPr>
        <p:spPr bwMode="auto">
          <a:xfrm>
            <a:off x="1773833" y="3412936"/>
            <a:ext cx="3374231" cy="2128463"/>
          </a:xfrm>
          <a:prstGeom prst="bentConnector3">
            <a:avLst/>
          </a:prstGeom>
          <a:solidFill>
            <a:schemeClr val="accent1"/>
          </a:solidFill>
          <a:ln w="5715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p:cNvSpPr txBox="1"/>
          <p:nvPr/>
        </p:nvSpPr>
        <p:spPr>
          <a:xfrm>
            <a:off x="683568" y="5782421"/>
            <a:ext cx="6385915" cy="523220"/>
          </a:xfrm>
          <a:prstGeom prst="rect">
            <a:avLst/>
          </a:prstGeom>
          <a:noFill/>
        </p:spPr>
        <p:txBody>
          <a:bodyPr wrap="none" rtlCol="0">
            <a:spAutoFit/>
          </a:bodyPr>
          <a:lstStyle/>
          <a:p>
            <a:r>
              <a:rPr lang="en-US" sz="2800" dirty="0"/>
              <a:t>Settings </a:t>
            </a:r>
            <a:r>
              <a:rPr lang="en-US" sz="2800" dirty="0">
                <a:sym typeface="Wingdings" panose="05000000000000000000" pitchFamily="2" charset="2"/>
              </a:rPr>
              <a:t> Device maintenance  Battery</a:t>
            </a:r>
            <a:endParaRPr lang="en-US" sz="2800" dirty="0"/>
          </a:p>
        </p:txBody>
      </p:sp>
    </p:spTree>
    <p:extLst>
      <p:ext uri="{BB962C8B-B14F-4D97-AF65-F5344CB8AC3E}">
        <p14:creationId xmlns:p14="http://schemas.microsoft.com/office/powerpoint/2010/main" val="3103607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saving mode</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532655" y="1268760"/>
            <a:ext cx="4108572" cy="5478098"/>
          </a:xfrm>
        </p:spPr>
      </p:pic>
      <p:sp>
        <p:nvSpPr>
          <p:cNvPr id="5" name="Oval 4"/>
          <p:cNvSpPr/>
          <p:nvPr/>
        </p:nvSpPr>
        <p:spPr bwMode="auto">
          <a:xfrm>
            <a:off x="4159965" y="3501008"/>
            <a:ext cx="853951" cy="412884"/>
          </a:xfrm>
          <a:prstGeom prst="ellipse">
            <a:avLst/>
          </a:prstGeom>
          <a:noFill/>
          <a:ln w="38100" cap="flat" cmpd="sng" algn="ctr">
            <a:solidFill>
              <a:srgbClr val="FFCC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6" name="Oval 5"/>
          <p:cNvSpPr/>
          <p:nvPr/>
        </p:nvSpPr>
        <p:spPr bwMode="auto">
          <a:xfrm>
            <a:off x="5408590" y="3501008"/>
            <a:ext cx="850392" cy="411480"/>
          </a:xfrm>
          <a:prstGeom prst="ellipse">
            <a:avLst/>
          </a:prstGeom>
          <a:noFill/>
          <a:ln w="38100" cap="flat" cmpd="sng" algn="ctr">
            <a:solidFill>
              <a:srgbClr val="FFCC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extLst>
      <p:ext uri="{BB962C8B-B14F-4D97-AF65-F5344CB8AC3E}">
        <p14:creationId xmlns:p14="http://schemas.microsoft.com/office/powerpoint/2010/main" val="35323349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458200" cy="801522"/>
          </a:xfrm>
        </p:spPr>
        <p:txBody>
          <a:bodyPr/>
          <a:lstStyle/>
          <a:p>
            <a:r>
              <a:rPr lang="en-US" dirty="0"/>
              <a:t>Reduce screen brightness</a:t>
            </a:r>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755576" y="908720"/>
            <a:ext cx="7378700" cy="4611688"/>
          </a:xfrm>
        </p:spPr>
      </p:pic>
      <p:sp>
        <p:nvSpPr>
          <p:cNvPr id="5" name="TextBox 4"/>
          <p:cNvSpPr txBox="1"/>
          <p:nvPr/>
        </p:nvSpPr>
        <p:spPr>
          <a:xfrm>
            <a:off x="415800" y="5520408"/>
            <a:ext cx="8600431" cy="523220"/>
          </a:xfrm>
          <a:prstGeom prst="rect">
            <a:avLst/>
          </a:prstGeom>
          <a:noFill/>
        </p:spPr>
        <p:txBody>
          <a:bodyPr wrap="none" rtlCol="0">
            <a:spAutoFit/>
          </a:bodyPr>
          <a:lstStyle/>
          <a:p>
            <a:r>
              <a:rPr lang="en-US" sz="2800" dirty="0"/>
              <a:t>Settings </a:t>
            </a:r>
            <a:r>
              <a:rPr lang="en-US" sz="2800" dirty="0">
                <a:sym typeface="Wingdings" panose="05000000000000000000" pitchFamily="2" charset="2"/>
              </a:rPr>
              <a:t> Device  Brightness and Screen timeout</a:t>
            </a:r>
            <a:endParaRPr lang="en-US" sz="2800" dirty="0"/>
          </a:p>
        </p:txBody>
      </p:sp>
      <p:sp>
        <p:nvSpPr>
          <p:cNvPr id="6" name="Oval 5"/>
          <p:cNvSpPr/>
          <p:nvPr/>
        </p:nvSpPr>
        <p:spPr bwMode="auto">
          <a:xfrm>
            <a:off x="1547664" y="980728"/>
            <a:ext cx="1205880" cy="648072"/>
          </a:xfrm>
          <a:prstGeom prst="ellipse">
            <a:avLst/>
          </a:prstGeom>
          <a:noFill/>
          <a:ln w="38100" cap="flat" cmpd="sng" algn="ctr">
            <a:solidFill>
              <a:srgbClr val="FFCC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r" defTabSz="1042988" rtl="1" eaLnBrk="1" fontAlgn="base" latinLnBrk="0" hangingPunct="1">
              <a:lnSpc>
                <a:spcPct val="100000"/>
              </a:lnSpc>
              <a:spcBef>
                <a:spcPct val="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cxnSp>
        <p:nvCxnSpPr>
          <p:cNvPr id="8" name="Straight Arrow Connector 7"/>
          <p:cNvCxnSpPr/>
          <p:nvPr/>
        </p:nvCxnSpPr>
        <p:spPr bwMode="auto">
          <a:xfrm flipH="1">
            <a:off x="4139952" y="1556792"/>
            <a:ext cx="1152128" cy="54006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Arrow Connector 9"/>
          <p:cNvCxnSpPr/>
          <p:nvPr/>
        </p:nvCxnSpPr>
        <p:spPr bwMode="auto">
          <a:xfrm flipH="1">
            <a:off x="4355976" y="1916832"/>
            <a:ext cx="1152128" cy="54006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08146908"/>
      </p:ext>
    </p:extLst>
  </p:cSld>
  <p:clrMapOvr>
    <a:masterClrMapping/>
  </p:clrMapOvr>
</p:sld>
</file>

<file path=ppt/theme/theme1.xml><?xml version="1.0" encoding="utf-8"?>
<a:theme xmlns:a="http://schemas.openxmlformats.org/drawingml/2006/main" name="Theme1">
  <a:themeElements>
    <a:clrScheme name="CDC OD Dark PPT Colors">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MOV">
  <a:themeElements>
    <a:clrScheme name="WHO MOV Palette">
      <a:dk1>
        <a:srgbClr val="598DBF"/>
      </a:dk1>
      <a:lt1>
        <a:srgbClr val="FFFFFF"/>
      </a:lt1>
      <a:dk2>
        <a:srgbClr val="60C1BD"/>
      </a:dk2>
      <a:lt2>
        <a:srgbClr val="E7E6E6"/>
      </a:lt2>
      <a:accent1>
        <a:srgbClr val="ED4D32"/>
      </a:accent1>
      <a:accent2>
        <a:srgbClr val="F6A383"/>
      </a:accent2>
      <a:accent3>
        <a:srgbClr val="B9B0AB"/>
      </a:accent3>
      <a:accent4>
        <a:srgbClr val="B1DDDA"/>
      </a:accent4>
      <a:accent5>
        <a:srgbClr val="DDF0EF"/>
      </a:accent5>
      <a:accent6>
        <a:srgbClr val="D8E1EF"/>
      </a:accent6>
      <a:hlink>
        <a:srgbClr val="B9B0AB"/>
      </a:hlink>
      <a:folHlink>
        <a:srgbClr val="F6A383"/>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TotalTime>
  <Words>1420</Words>
  <Application>Microsoft Office PowerPoint</Application>
  <PresentationFormat>On-screen Show (4:3)</PresentationFormat>
  <Paragraphs>199</Paragraphs>
  <Slides>56</Slides>
  <Notes>5</Notes>
  <HiddenSlides>1</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56</vt:i4>
      </vt:variant>
    </vt:vector>
  </HeadingPairs>
  <TitlesOfParts>
    <vt:vector size="69" baseType="lpstr">
      <vt:lpstr>Arial</vt:lpstr>
      <vt:lpstr>Arial Narrow</vt:lpstr>
      <vt:lpstr>Calibri</vt:lpstr>
      <vt:lpstr>Calibri Light</vt:lpstr>
      <vt:lpstr>Century Gothic</vt:lpstr>
      <vt:lpstr>Courier New</vt:lpstr>
      <vt:lpstr>LucidaGrande</vt:lpstr>
      <vt:lpstr>Myriad Web Pro</vt:lpstr>
      <vt:lpstr>Wingdings</vt:lpstr>
      <vt:lpstr>Theme1</vt:lpstr>
      <vt:lpstr>PPTtemplate</vt:lpstr>
      <vt:lpstr>1_PPTtemplate</vt:lpstr>
      <vt:lpstr>MOV</vt:lpstr>
      <vt:lpstr>Using the tablets and Zegeba app</vt:lpstr>
      <vt:lpstr>You are responsible for the  tablet  AND  charger  (if you took a charger) </vt:lpstr>
      <vt:lpstr>Tips for handling the tablet</vt:lpstr>
      <vt:lpstr>Unlock code: 1234</vt:lpstr>
      <vt:lpstr>Tablet Basics</vt:lpstr>
      <vt:lpstr>Power Saving Mode</vt:lpstr>
      <vt:lpstr>Power Saving Mode</vt:lpstr>
      <vt:lpstr>Power saving mode</vt:lpstr>
      <vt:lpstr>Reduce screen brightness</vt:lpstr>
      <vt:lpstr>Reduce screen brightness</vt:lpstr>
      <vt:lpstr>Disable Connections</vt:lpstr>
      <vt:lpstr>Disable Connections</vt:lpstr>
      <vt:lpstr>Connect  to wireless to send data</vt:lpstr>
      <vt:lpstr>Set today’s date and time</vt:lpstr>
      <vt:lpstr>Set today’s date and time</vt:lpstr>
      <vt:lpstr>Survey App: Zegeba</vt:lpstr>
      <vt:lpstr>Zegeba Login (for training only)</vt:lpstr>
      <vt:lpstr>Zegeba Login (for field work)</vt:lpstr>
      <vt:lpstr>Country Folder  Surveys</vt:lpstr>
      <vt:lpstr>Capture Exit Survey Data</vt:lpstr>
      <vt:lpstr>Entering Exit Survey Data</vt:lpstr>
      <vt:lpstr>Entering Exit Survey Data</vt:lpstr>
      <vt:lpstr>Entering Exit Survey Data</vt:lpstr>
      <vt:lpstr>Entering Vaccination Dates</vt:lpstr>
      <vt:lpstr>Attaching photos of the  vaccination card</vt:lpstr>
      <vt:lpstr>Take a CLEAR photo of the vaccination card or register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 for taking good photos</vt:lpstr>
      <vt:lpstr>Tips for taking good photos</vt:lpstr>
      <vt:lpstr>Tips for extracting data from vaccination cards</vt:lpstr>
      <vt:lpstr>When there is no vaccination card</vt:lpstr>
      <vt:lpstr>Entering data from the  health facility register</vt:lpstr>
      <vt:lpstr>A note about entering dates!</vt:lpstr>
      <vt:lpstr>Practice entering dates </vt:lpstr>
      <vt:lpstr>PowerPoint Presentation</vt:lpstr>
      <vt:lpstr>Saving Exit Survey Data</vt:lpstr>
      <vt:lpstr>Capture Health worker Data</vt:lpstr>
      <vt:lpstr>Edit or Add Data</vt:lpstr>
      <vt:lpstr>Edit or Add Data</vt:lpstr>
      <vt:lpstr>Edit or Add Data</vt:lpstr>
      <vt:lpstr>Edit or Add Data</vt:lpstr>
      <vt:lpstr>Edit or Add Data</vt:lpstr>
      <vt:lpstr>Upload Data Nightly</vt:lpstr>
      <vt:lpstr>Troubleshooting</vt:lpstr>
      <vt:lpstr>Troubleshooting</vt:lpstr>
      <vt:lpstr>Troubleshooting</vt:lpstr>
      <vt:lpstr>Recap: Take care of the tablets</vt:lpstr>
      <vt:lpstr>Questions?</vt:lpstr>
      <vt:lpstr>Role Play</vt:lpstr>
      <vt:lpstr>PowerPoint Presentation</vt:lpstr>
    </vt:vector>
  </TitlesOfParts>
  <Company>WHO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Sampling Plan for MOV field work</dc:title>
  <dc:creator>OGBUANU, Ikechukwu Udo</dc:creator>
  <cp:lastModifiedBy>GAUDIN-BILLAUDAZ, Katia M.b.</cp:lastModifiedBy>
  <cp:revision>205</cp:revision>
  <dcterms:created xsi:type="dcterms:W3CDTF">2016-02-16T02:41:12Z</dcterms:created>
  <dcterms:modified xsi:type="dcterms:W3CDTF">2020-11-09T13:30:34Z</dcterms:modified>
</cp:coreProperties>
</file>