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6"/>
  </p:notesMasterIdLst>
  <p:sldIdLst>
    <p:sldId id="256" r:id="rId2"/>
    <p:sldId id="286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69" autoAdjust="0"/>
    <p:restoredTop sz="94661"/>
  </p:normalViewPr>
  <p:slideViewPr>
    <p:cSldViewPr snapToGrid="0" snapToObjects="1">
      <p:cViewPr>
        <p:scale>
          <a:sx n="60" d="100"/>
          <a:sy n="60" d="100"/>
        </p:scale>
        <p:origin x="-1728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89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9/18/2017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en-US" dirty="0">
                <a:latin typeface="Calibri" panose="020F0502020204030204" pitchFamily="34" charset="0"/>
              </a:rPr>
              <a:t>Stress that you are not there to educate or inform, but to learn from the participants </a:t>
            </a: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353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889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 smtClean="0"/>
              <a:t>Keep track of the participants</a:t>
            </a:r>
            <a:r>
              <a:rPr lang="en-US" baseline="0" dirty="0" smtClean="0"/>
              <a:t> to help keep track later when listening to the recording</a:t>
            </a:r>
          </a:p>
          <a:p>
            <a:pPr algn="l"/>
            <a:r>
              <a:rPr lang="en-US" baseline="0" dirty="0" smtClean="0"/>
              <a:t>Record key demographic information on participants</a:t>
            </a:r>
          </a:p>
          <a:p>
            <a:pPr algn="l"/>
            <a:r>
              <a:rPr lang="en-US" baseline="0" dirty="0" smtClean="0"/>
              <a:t>Record key issues and body language</a:t>
            </a:r>
          </a:p>
          <a:p>
            <a:pPr algn="l"/>
            <a:r>
              <a:rPr lang="en-US" baseline="0" dirty="0" smtClean="0"/>
              <a:t>Facts, not interpretation</a:t>
            </a:r>
          </a:p>
          <a:p>
            <a:pPr algn="l"/>
            <a:r>
              <a:rPr lang="en-US" baseline="0" dirty="0" smtClean="0"/>
              <a:t>Critical if recording fails or if people refuse to be recorded</a:t>
            </a:r>
          </a:p>
          <a:p>
            <a:pPr algn="l"/>
            <a:r>
              <a:rPr lang="en-US" altLang="en-US" dirty="0" smtClean="0">
                <a:latin typeface="Calibri" panose="020F0502020204030204" pitchFamily="34" charset="0"/>
              </a:rPr>
              <a:t>The note-taker should have a copy of the discussion guide and be familiar with it as well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03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dirty="0" smtClean="0"/>
              <a:t>Use</a:t>
            </a:r>
            <a:r>
              <a:rPr lang="en-US" b="1" baseline="0" dirty="0" smtClean="0"/>
              <a:t> this slide if NOT recording the FGDs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Keep track of the participants</a:t>
            </a:r>
            <a:r>
              <a:rPr lang="en-US" baseline="0" dirty="0" smtClean="0"/>
              <a:t> </a:t>
            </a:r>
          </a:p>
          <a:p>
            <a:pPr algn="l"/>
            <a:r>
              <a:rPr lang="en-US" baseline="0" dirty="0" smtClean="0"/>
              <a:t>Record key demographic information on participants</a:t>
            </a:r>
          </a:p>
          <a:p>
            <a:pPr algn="l"/>
            <a:r>
              <a:rPr lang="en-US" baseline="0" dirty="0" smtClean="0"/>
              <a:t>Record key issues and body language</a:t>
            </a:r>
          </a:p>
          <a:p>
            <a:pPr algn="l"/>
            <a:r>
              <a:rPr lang="en-US" baseline="0" dirty="0" smtClean="0"/>
              <a:t>Facts, not interpretation</a:t>
            </a:r>
          </a:p>
          <a:p>
            <a:pPr algn="l"/>
            <a:r>
              <a:rPr lang="en-US" baseline="0" dirty="0" smtClean="0"/>
              <a:t>Critical if people refuse to be recorded</a:t>
            </a:r>
          </a:p>
          <a:p>
            <a:pPr algn="l"/>
            <a:r>
              <a:rPr lang="en-US" altLang="en-US" dirty="0" smtClean="0">
                <a:latin typeface="Calibri" panose="020F0502020204030204" pitchFamily="34" charset="0"/>
              </a:rPr>
              <a:t>The note-taker should have a copy of the discussion guide and be familiar with it as well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0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l"/>
            <a:r>
              <a:rPr lang="en-US" dirty="0" smtClean="0"/>
              <a:t>Saturation – there is no new information coming</a:t>
            </a:r>
            <a:r>
              <a:rPr lang="en-US" baseline="0" dirty="0" smtClean="0"/>
              <a:t> from additional sessions</a:t>
            </a:r>
          </a:p>
          <a:p>
            <a:pPr lvl="1" algn="l"/>
            <a:r>
              <a:rPr lang="en-US" baseline="0" dirty="0" smtClean="0"/>
              <a:t>Each session should be about 45 minutes, and no more than 90 minutes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392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274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new missed opportunity strategy</a:t>
            </a:r>
            <a:r>
              <a:rPr lang="en-GB" baseline="0" dirty="0" smtClean="0"/>
              <a:t> answers </a:t>
            </a:r>
            <a:r>
              <a:rPr lang="en-GB" dirty="0" smtClean="0"/>
              <a:t>three key questions: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How many opportunities for vaccination are missed at </a:t>
            </a:r>
            <a:r>
              <a:rPr lang="en-GB" u="sng" dirty="0" smtClean="0">
                <a:solidFill>
                  <a:schemeClr val="tx2"/>
                </a:solidFill>
                <a:ea typeface="ＭＳ Ｐゴシック" charset="0"/>
              </a:rPr>
              <a:t>existing</a:t>
            </a: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 vaccination sites?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Why are these opportunities being missed at the different vaccination sites?, and</a:t>
            </a:r>
          </a:p>
          <a:p>
            <a:pPr marL="457200" indent="-457200">
              <a:lnSpc>
                <a:spcPct val="80000"/>
              </a:lnSpc>
              <a:buClrTx/>
              <a:buFont typeface="+mj-lt"/>
              <a:buAutoNum type="arabicPeriod"/>
            </a:pP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What can be adjusted or done differently (e.g. </a:t>
            </a:r>
            <a:r>
              <a:rPr lang="en-GB" u="sng" dirty="0" smtClean="0">
                <a:solidFill>
                  <a:schemeClr val="tx2"/>
                </a:solidFill>
                <a:ea typeface="ＭＳ Ｐゴシック" charset="0"/>
              </a:rPr>
              <a:t>policies, procedures and behaviours</a:t>
            </a:r>
            <a:r>
              <a:rPr lang="en-GB" dirty="0" smtClean="0">
                <a:solidFill>
                  <a:schemeClr val="tx2"/>
                </a:solidFill>
                <a:ea typeface="ＭＳ Ｐゴシック" charset="0"/>
              </a:rPr>
              <a:t>) so that we do not miss any opportunity to vaccinate?</a:t>
            </a:r>
            <a:endParaRPr lang="en-GB" sz="1100" dirty="0" smtClean="0">
              <a:solidFill>
                <a:schemeClr val="tx2"/>
              </a:solidFill>
              <a:ea typeface="ＭＳ Ｐゴシック" charset="0"/>
            </a:endParaRPr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90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en-US" dirty="0">
                <a:latin typeface="Calibri" panose="020F0502020204030204" pitchFamily="34" charset="0"/>
              </a:rPr>
              <a:t>A way to understand a range of views on a topic, but not a way to reach consensus</a:t>
            </a:r>
          </a:p>
          <a:p>
            <a:pPr algn="l"/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34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nl-NL" altLang="en-US" dirty="0" smtClean="0"/>
              <a:t>Examples:</a:t>
            </a:r>
            <a:r>
              <a:rPr lang="nl-NL" altLang="en-US" baseline="0" dirty="0" smtClean="0"/>
              <a:t> </a:t>
            </a:r>
            <a:r>
              <a:rPr lang="nl-NL" altLang="en-US" dirty="0" smtClean="0"/>
              <a:t>Study of defaulting behavior</a:t>
            </a:r>
            <a:endParaRPr lang="en-US" altLang="en-US" dirty="0" smtClean="0"/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29057" indent="-28040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2162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7027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18927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3DF5220F-839C-445F-89EC-3C65C78F96D6}" type="slidenum">
              <a:rPr lang="en-US" altLang="en-US" sz="1200">
                <a:latin typeface="Calibri" pitchFamily="34" charset="0"/>
              </a:rPr>
              <a:pPr eaLnBrk="1" hangingPunct="1"/>
              <a:t>5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81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/>
            <a:r>
              <a:rPr lang="nl-NL" altLang="en-US" dirty="0" smtClean="0"/>
              <a:t>Examples:</a:t>
            </a:r>
            <a:r>
              <a:rPr lang="nl-NL" altLang="en-US" baseline="0" dirty="0" smtClean="0"/>
              <a:t> </a:t>
            </a:r>
            <a:r>
              <a:rPr lang="nl-NL" altLang="en-US" dirty="0" smtClean="0"/>
              <a:t>Study of defaulting behavior</a:t>
            </a:r>
            <a:endParaRPr lang="en-US" altLang="en-US" dirty="0" smtClean="0"/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29057" indent="-28040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2162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7027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18927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3DF5220F-839C-445F-89EC-3C65C78F96D6}" type="slidenum">
              <a:rPr lang="en-US" altLang="en-US" sz="1200">
                <a:latin typeface="Calibri" pitchFamily="34" charset="0"/>
              </a:rPr>
              <a:pPr eaLnBrk="1" hangingPunct="1"/>
              <a:t>6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735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4588" y="687388"/>
            <a:ext cx="4568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aseline="0" noProof="0" dirty="0" smtClean="0"/>
              <a:t>Remind moderator of the topics and questions that should be covered to meet the research objectives </a:t>
            </a:r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baseline="0" noProof="0" dirty="0" smtClean="0"/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aseline="0" noProof="0" dirty="0" smtClean="0"/>
              <a:t>Discussion guide (the structure and type of questions should be similar to an IDI)</a:t>
            </a:r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 smtClean="0"/>
              <a:t>Questions</a:t>
            </a:r>
            <a:r>
              <a:rPr lang="en-US" baseline="0" dirty="0" smtClean="0"/>
              <a:t> should be designed for depth, detail, and diversity</a:t>
            </a:r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baseline="0" dirty="0" smtClean="0"/>
              <a:t>Open (not leading)</a:t>
            </a:r>
          </a:p>
          <a:p>
            <a:pPr algn="l"/>
            <a:r>
              <a:rPr lang="en-US" baseline="0" dirty="0" smtClean="0"/>
              <a:t>Focused, clear and simple</a:t>
            </a:r>
          </a:p>
          <a:p>
            <a:pPr algn="l"/>
            <a:r>
              <a:rPr lang="en-US" baseline="0" dirty="0" smtClean="0"/>
              <a:t>Non-dichotomous (yes/no)</a:t>
            </a:r>
          </a:p>
          <a:p>
            <a:pPr algn="l"/>
            <a:r>
              <a:rPr lang="en-US" baseline="0" dirty="0" smtClean="0"/>
              <a:t>One dimensional (not double barreled)</a:t>
            </a:r>
          </a:p>
          <a:p>
            <a:pPr algn="l"/>
            <a:r>
              <a:rPr lang="en-US" baseline="0" dirty="0" smtClean="0"/>
              <a:t>Don’t use technical language</a:t>
            </a:r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baseline="0" noProof="0" dirty="0" smtClean="0"/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29057" indent="-28040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2162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570276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18927" indent="-224325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76E9CD2A-174C-49F3-A99F-62D8496040E4}" type="slidenum">
              <a:rPr lang="en-US" altLang="en-US" sz="1200">
                <a:latin typeface="Calibri" pitchFamily="34" charset="0"/>
              </a:rPr>
              <a:pPr eaLnBrk="1" hangingPunct="1"/>
              <a:t>8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486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baseline="0" noProof="0" dirty="0" smtClean="0"/>
              <a:t>In a FGD, you might have 8 participants, one moderator, and two note takers (total of 11 people)</a:t>
            </a:r>
          </a:p>
          <a:p>
            <a:pPr>
              <a:spcBef>
                <a:spcPct val="0"/>
              </a:spcBef>
            </a:pPr>
            <a:endParaRPr lang="en-US" altLang="en-US" noProof="0" dirty="0" smtClean="0"/>
          </a:p>
          <a:p>
            <a:pPr>
              <a:spcBef>
                <a:spcPct val="0"/>
              </a:spcBef>
            </a:pPr>
            <a:r>
              <a:rPr lang="en-US" altLang="en-US" noProof="0" dirty="0" smtClean="0"/>
              <a:t>Private – so</a:t>
            </a:r>
            <a:r>
              <a:rPr lang="en-US" altLang="en-US" baseline="0" noProof="0" dirty="0" smtClean="0"/>
              <a:t> participants feel open to share their opinions</a:t>
            </a:r>
          </a:p>
          <a:p>
            <a:pPr>
              <a:spcBef>
                <a:spcPct val="0"/>
              </a:spcBef>
            </a:pPr>
            <a:r>
              <a:rPr lang="en-US" altLang="en-US" baseline="0" noProof="0" dirty="0" smtClean="0"/>
              <a:t>Quiet – so that participants can hear one another but also to get a clear recording of the FGD</a:t>
            </a:r>
          </a:p>
          <a:p>
            <a:pPr defTabSz="897301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 noProof="0" dirty="0" smtClean="0"/>
          </a:p>
          <a:p>
            <a:pPr>
              <a:spcBef>
                <a:spcPct val="0"/>
              </a:spcBef>
            </a:pPr>
            <a:r>
              <a:rPr lang="en-US" altLang="en-US" noProof="0" dirty="0" smtClean="0"/>
              <a:t>The facilitator and note taker must be included as part of the circle</a:t>
            </a:r>
          </a:p>
          <a:p>
            <a:pPr>
              <a:spcBef>
                <a:spcPct val="0"/>
              </a:spcBef>
            </a:pPr>
            <a:endParaRPr lang="en-US" noProof="0" dirty="0" smtClean="0"/>
          </a:p>
          <a:p>
            <a:r>
              <a:rPr lang="en-US" altLang="en-US" dirty="0">
                <a:latin typeface="Calibri" panose="020F0502020204030204" pitchFamily="34" charset="0"/>
              </a:rPr>
              <a:t>It is highly recommended that </a:t>
            </a:r>
            <a:r>
              <a:rPr lang="en-US" altLang="en-US" u="sng" dirty="0">
                <a:latin typeface="Calibri" panose="020F0502020204030204" pitchFamily="34" charset="0"/>
              </a:rPr>
              <a:t>two</a:t>
            </a:r>
            <a:r>
              <a:rPr lang="en-US" altLang="en-US" dirty="0">
                <a:latin typeface="Calibri" panose="020F0502020204030204" pitchFamily="34" charset="0"/>
              </a:rPr>
              <a:t> digital recorders be used to assist in capturing information</a:t>
            </a:r>
          </a:p>
          <a:p>
            <a:r>
              <a:rPr lang="en-US" altLang="en-US" dirty="0">
                <a:latin typeface="Calibri" panose="020F0502020204030204" pitchFamily="34" charset="0"/>
              </a:rPr>
              <a:t>Test the recorders before you go </a:t>
            </a:r>
          </a:p>
          <a:p>
            <a:r>
              <a:rPr lang="en-US" altLang="en-US" dirty="0">
                <a:latin typeface="Calibri" panose="020F0502020204030204" pitchFamily="34" charset="0"/>
              </a:rPr>
              <a:t>Make sure everyone knows how to use the recorders, charge, change batteries, </a:t>
            </a:r>
            <a:r>
              <a:rPr lang="en-US" altLang="en-US" dirty="0" err="1">
                <a:latin typeface="Calibri" panose="020F0502020204030204" pitchFamily="34" charset="0"/>
              </a:rPr>
              <a:t>etc</a:t>
            </a:r>
            <a:endParaRPr lang="en-US" altLang="en-US" dirty="0">
              <a:latin typeface="Calibri" panose="020F0502020204030204" pitchFamily="34" charset="0"/>
            </a:endParaRPr>
          </a:p>
          <a:p>
            <a:r>
              <a:rPr lang="en-US" altLang="en-US" dirty="0">
                <a:latin typeface="Calibri" panose="020F0502020204030204" pitchFamily="34" charset="0"/>
              </a:rPr>
              <a:t>Make sure recorders are charged and/or there are extra batteries available</a:t>
            </a:r>
          </a:p>
          <a:p>
            <a:r>
              <a:rPr lang="en-US" altLang="en-US" dirty="0">
                <a:latin typeface="Calibri" panose="020F0502020204030204" pitchFamily="34" charset="0"/>
              </a:rPr>
              <a:t>One or two good microphones are indispensable</a:t>
            </a:r>
          </a:p>
          <a:p>
            <a:endParaRPr lang="en-US" altLang="en-US" dirty="0"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288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 smtClean="0"/>
              <a:t>Allo</a:t>
            </a:r>
            <a:r>
              <a:rPr lang="en-US" baseline="0" dirty="0" smtClean="0"/>
              <a:t>w participants to introduce themselves with whatever name they choose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Stress that you are</a:t>
            </a:r>
            <a:r>
              <a:rPr lang="en-US" baseline="0" dirty="0" smtClean="0"/>
              <a:t> not the “expert” and are here to learn from the participants. You value their opinion and there are not right or wrong answers. </a:t>
            </a: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en-US" dirty="0">
                <a:latin typeface="Calibri" panose="020F0502020204030204" pitchFamily="34" charset="0"/>
              </a:rPr>
              <a:t>Let people hear their own voices before the session starts </a:t>
            </a:r>
            <a:r>
              <a:rPr lang="en-US" altLang="en-US" dirty="0">
                <a:latin typeface="Arial" charset="0"/>
              </a:rPr>
              <a:t>on the recording if they wish</a:t>
            </a: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en-US" dirty="0">
              <a:latin typeface="Arial" charset="0"/>
            </a:endParaRP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en-US" dirty="0">
                <a:latin typeface="Calibri" panose="020F0502020204030204" pitchFamily="34" charset="0"/>
              </a:rPr>
              <a:t>You might offer drinks and allow some informal discussion before the actual session starts</a:t>
            </a: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en-US" dirty="0">
              <a:latin typeface="Calibri" panose="020F0502020204030204" pitchFamily="34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803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main role of the moderator is to foster a productive group discussion that</a:t>
            </a:r>
            <a:r>
              <a:rPr lang="en-US" baseline="0" dirty="0" smtClean="0"/>
              <a:t> generates useful data to meet the research objectives.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Facilitate</a:t>
            </a:r>
            <a:r>
              <a:rPr lang="en-US" baseline="0" dirty="0" smtClean="0"/>
              <a:t> the discussion</a:t>
            </a:r>
          </a:p>
          <a:p>
            <a:r>
              <a:rPr lang="en-US" baseline="0" dirty="0" smtClean="0"/>
              <a:t>Encourage discussion between participants</a:t>
            </a:r>
          </a:p>
          <a:p>
            <a:r>
              <a:rPr lang="en-US" baseline="0" dirty="0" smtClean="0"/>
              <a:t>Seek a variety of views and experiences</a:t>
            </a:r>
          </a:p>
          <a:p>
            <a:r>
              <a:rPr lang="en-US" baseline="0" dirty="0" smtClean="0"/>
              <a:t>Use proving to seek depth and detail in response</a:t>
            </a:r>
          </a:p>
          <a:p>
            <a:r>
              <a:rPr lang="en-US" baseline="0" dirty="0" smtClean="0"/>
              <a:t>Listen to issues raised and follow leads for discussion</a:t>
            </a:r>
          </a:p>
          <a:p>
            <a:r>
              <a:rPr lang="en-US" baseline="0" dirty="0" smtClean="0"/>
              <a:t>Keep the discussion focused on research topics</a:t>
            </a:r>
          </a:p>
          <a:p>
            <a:r>
              <a:rPr lang="en-US" baseline="0" dirty="0" smtClean="0"/>
              <a:t>Determine whether responses provide sufficient information on each topic</a:t>
            </a:r>
          </a:p>
          <a:p>
            <a:r>
              <a:rPr lang="en-US" baseline="0" dirty="0" smtClean="0"/>
              <a:t>Invite new issues and opinions</a:t>
            </a:r>
          </a:p>
          <a:p>
            <a:r>
              <a:rPr lang="en-US" baseline="0" dirty="0" smtClean="0"/>
              <a:t>Vary moderation techniques to broaden or narrow the discussion</a:t>
            </a:r>
          </a:p>
          <a:p>
            <a:r>
              <a:rPr lang="en-US" baseline="0" dirty="0" smtClean="0"/>
              <a:t>Monitor timing and pacing of the discussion</a:t>
            </a:r>
          </a:p>
          <a:p>
            <a:pPr defTabSz="897301" rtl="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altLang="en-US" dirty="0">
                <a:latin typeface="Calibri" panose="020F0502020204030204" pitchFamily="34" charset="0"/>
              </a:rPr>
              <a:t>Observe your non-verbal communication (e.g. tone of voice, facial expressions, body language, etc.)</a:t>
            </a:r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World Health Organization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1CBE09EC-A4F6-4835-A055-C2A4BB5A552F}" type="datetime3">
              <a:rPr lang="en-US" smtClean="0"/>
              <a:pPr/>
              <a:t>18 September 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7146C-01FB-4AA2-887D-58E6F92B8E24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59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3F16-FC70-D84C-9F86-CD89D0EA4031}" type="datetime1">
              <a:rPr lang="en-US" smtClean="0"/>
              <a:t>9/18/2017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002E3-321F-0846-995D-E40C84A69641}" type="datetime1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E5736-048C-CA44-8C4E-F5256984C9BA}" type="datetime1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F7AA-5F02-844B-8840-C81882AEAA88}" type="datetime1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FC6E-2CC4-6E47-90E3-7AEEECAF97B7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/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/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71F1-871F-974C-BD54-78280CD81608}" type="datetime1">
              <a:rPr lang="en-US" smtClean="0"/>
              <a:t>9/18/2017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3D2DC32-4533-424F-8DC5-6B04B3CB15AB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4B6D-235D-8348-9A2F-B3EE26ED279E}" type="datetime1">
              <a:rPr lang="en-US" smtClean="0"/>
              <a:t>9/18/2017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ECFAE-C467-2542-BE3B-0684494E8413}" type="datetime1">
              <a:rPr lang="en-US" smtClean="0"/>
              <a:t>9/18/2017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69ACD-AD8D-6743-A0E0-C6FD8784B0F7}" type="datetime1">
              <a:rPr lang="en-US" smtClean="0"/>
              <a:t>9/18/2017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79068" y="6356351"/>
            <a:ext cx="934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8B724A4D-F740-6043-BCDD-F7B87B6423F2}" type="datetime1">
              <a:rPr lang="en-US" smtClean="0"/>
              <a:t>9/18/2017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0841" y="-582781"/>
            <a:ext cx="4506259" cy="2339974"/>
          </a:xfrm>
        </p:spPr>
        <p:txBody>
          <a:bodyPr>
            <a:noAutofit/>
          </a:bodyPr>
          <a:lstStyle/>
          <a:p>
            <a:pPr marL="0" indent="0"/>
            <a:r>
              <a:rPr lang="en-GB" sz="4800" b="1" kern="0" dirty="0" smtClean="0"/>
              <a:t>Qualitative </a:t>
            </a:r>
            <a:r>
              <a:rPr lang="en-GB" sz="4800" b="1" kern="0" dirty="0"/>
              <a:t>Data Collection</a:t>
            </a:r>
            <a:r>
              <a:rPr lang="en-GB" sz="4800" b="1" kern="0" dirty="0" smtClean="0"/>
              <a:t>:</a:t>
            </a:r>
            <a:endParaRPr lang="en-GB" sz="4800" b="1" kern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30188" y="1769041"/>
            <a:ext cx="4506912" cy="2260600"/>
          </a:xfrm>
        </p:spPr>
        <p:txBody>
          <a:bodyPr>
            <a:noAutofit/>
          </a:bodyPr>
          <a:lstStyle/>
          <a:p>
            <a:r>
              <a:rPr lang="en-GB" sz="5400" b="1" kern="0" dirty="0"/>
              <a:t>Focus Group Discussions</a:t>
            </a:r>
            <a:br>
              <a:rPr lang="en-GB" sz="5400" b="1" kern="0" dirty="0"/>
            </a:br>
            <a:r>
              <a:rPr lang="en-GB" sz="5400" b="1" kern="0" dirty="0"/>
              <a:t>and </a:t>
            </a:r>
            <a:br>
              <a:rPr lang="en-GB" sz="5400" b="1" kern="0" dirty="0"/>
            </a:br>
            <a:r>
              <a:rPr lang="en-GB" sz="5400" b="1" kern="0" dirty="0"/>
              <a:t>In-depth Interviews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a FGD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39" y="1282831"/>
            <a:ext cx="8291501" cy="487450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Recruitment</a:t>
            </a:r>
          </a:p>
          <a:p>
            <a:pPr lvl="1">
              <a:lnSpc>
                <a:spcPct val="80000"/>
              </a:lnSpc>
            </a:pPr>
            <a:r>
              <a:rPr lang="en-US" altLang="en-US" sz="2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6-8</a:t>
            </a: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 participants per group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Participants should be homogeneous enough to permit free discussion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May have to rely on key informant for the first selection of participants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Physical arrangements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Neutral, private, quiet setting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rgbClr val="FF0000"/>
                </a:solidFill>
                <a:latin typeface="Calibri" panose="020F0502020204030204" pitchFamily="34" charset="0"/>
              </a:rPr>
              <a:t>Away from the clinic area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Arrange the chairs in a </a:t>
            </a:r>
            <a:r>
              <a:rPr lang="en-US" altLang="en-US" sz="2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circle </a:t>
            </a:r>
          </a:p>
          <a:p>
            <a:pPr lvl="1">
              <a:lnSpc>
                <a:spcPct val="80000"/>
              </a:lnSpc>
            </a:pPr>
            <a:r>
              <a:rPr lang="en-US" altLang="en-US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Facilitators should be seated at the same level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Communication and interaction should be encouraged in every way </a:t>
            </a:r>
          </a:p>
          <a:p>
            <a:pPr>
              <a:lnSpc>
                <a:spcPct val="80000"/>
              </a:lnSpc>
            </a:pPr>
            <a:r>
              <a:rPr lang="en-US" dirty="0" smtClean="0"/>
              <a:t>Materials</a:t>
            </a:r>
          </a:p>
          <a:p>
            <a:pPr lvl="1"/>
            <a:r>
              <a:rPr lang="en-US" sz="2000" smtClean="0">
                <a:solidFill>
                  <a:schemeClr val="tx2">
                    <a:lumMod val="75000"/>
                  </a:schemeClr>
                </a:solidFill>
              </a:rPr>
              <a:t>Discussion guide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Note-taking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materials</a:t>
            </a:r>
          </a:p>
        </p:txBody>
      </p:sp>
    </p:spTree>
    <p:extLst>
      <p:ext uri="{BB962C8B-B14F-4D97-AF65-F5344CB8AC3E}">
        <p14:creationId xmlns:p14="http://schemas.microsoft.com/office/powerpoint/2010/main" val="238456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Setting the Stage</a:t>
            </a:r>
          </a:p>
        </p:txBody>
      </p:sp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228600" y="1338048"/>
            <a:ext cx="8686800" cy="482454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Provide information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Describe the purpose of the FGD 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Explain how the information will be used and confidentiality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Stress the importance of their contribution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Establish ground “rules”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Ask permission to use a digital recorder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Introductions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Introduce yourself as moderator and the note taker(s)</a:t>
            </a:r>
          </a:p>
          <a:p>
            <a:pPr lvl="1">
              <a:lnSpc>
                <a:spcPct val="90000"/>
              </a:lnSpc>
            </a:pPr>
            <a:r>
              <a:rPr lang="en-US" altLang="en-US" sz="2500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Let participants introduce themselves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Build </a:t>
            </a:r>
            <a:r>
              <a:rPr lang="en-US" altLang="en-US" b="1" dirty="0">
                <a:latin typeface="Calibri" panose="020F0502020204030204" pitchFamily="34" charset="0"/>
              </a:rPr>
              <a:t>rapport </a:t>
            </a:r>
            <a:r>
              <a:rPr lang="en-US" altLang="en-US" dirty="0">
                <a:latin typeface="Calibri" panose="020F0502020204030204" pitchFamily="34" charset="0"/>
              </a:rPr>
              <a:t>with the group</a:t>
            </a:r>
            <a:endParaRPr lang="en-US" altLang="en-US" sz="2400" dirty="0">
              <a:latin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9300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3"/>
          <p:cNvSpPr>
            <a:spLocks noGrp="1"/>
          </p:cNvSpPr>
          <p:nvPr>
            <p:ph type="title"/>
          </p:nvPr>
        </p:nvSpPr>
        <p:spPr>
          <a:xfrm>
            <a:off x="357344" y="366847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Moderator roles</a:t>
            </a:r>
          </a:p>
        </p:txBody>
      </p:sp>
      <p:sp>
        <p:nvSpPr>
          <p:cNvPr id="12290" name="Content Placeholder 4"/>
          <p:cNvSpPr>
            <a:spLocks noGrp="1"/>
          </p:cNvSpPr>
          <p:nvPr>
            <p:ph idx="1"/>
          </p:nvPr>
        </p:nvSpPr>
        <p:spPr>
          <a:xfrm>
            <a:off x="228600" y="1324747"/>
            <a:ext cx="8686800" cy="496569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en-US" sz="3000" dirty="0">
                <a:latin typeface="Calibri" panose="020F0502020204030204" pitchFamily="34" charset="0"/>
              </a:rPr>
              <a:t>Facilitate the discussion</a:t>
            </a: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Be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enthusiastic, encouraging, and 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affirm your interest in the groups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’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ideas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Invite as 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many participants as possible to express their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views</a:t>
            </a:r>
            <a:endParaRPr lang="en-US" altLang="en-US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Emphasize that there are no 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‘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right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’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or 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‘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wrong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’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answers</a:t>
            </a:r>
            <a:endParaRPr lang="en-US" altLang="ja-JP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alt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React neutrally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to both verbal and non-verbal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responses</a:t>
            </a:r>
          </a:p>
          <a:p>
            <a:pPr lvl="1">
              <a:lnSpc>
                <a:spcPct val="11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Monitor the timing and pace of the discussion</a:t>
            </a: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Subtly assure the proper time is allocated to various topics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3000" dirty="0">
                <a:latin typeface="Calibri" panose="020F0502020204030204" pitchFamily="34" charset="0"/>
              </a:rPr>
              <a:t>Deal safely with disclosure of sensitive info </a:t>
            </a: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Do </a:t>
            </a:r>
            <a:r>
              <a:rPr lang="en-US" altLang="en-US" b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NOT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 encourage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disclosure of personal information</a:t>
            </a:r>
            <a:endParaRPr lang="en-US" altLang="en-US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If a participant reveals sensitive info,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emphasize 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group confidentiality</a:t>
            </a:r>
          </a:p>
          <a:p>
            <a:pPr lvl="1">
              <a:lnSpc>
                <a:spcPct val="11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You could ask participants (if literate) to anonymously write down their opinions </a:t>
            </a:r>
          </a:p>
          <a:p>
            <a:pPr marL="0" indent="0">
              <a:lnSpc>
                <a:spcPct val="110000"/>
              </a:lnSpc>
              <a:buNone/>
            </a:pPr>
            <a:endParaRPr lang="en-US" alt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05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Calibri" panose="020F0502020204030204" pitchFamily="34" charset="0"/>
              </a:rPr>
              <a:t>Moderator </a:t>
            </a:r>
            <a:r>
              <a:rPr lang="en-US" altLang="en-US" dirty="0" smtClean="0">
                <a:latin typeface="Calibri" panose="020F0502020204030204" pitchFamily="34" charset="0"/>
              </a:rPr>
              <a:t>roles (2)</a:t>
            </a:r>
            <a:endParaRPr lang="en-US" altLang="en-US" dirty="0" smtClean="0"/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00645" y="1277143"/>
            <a:ext cx="8443539" cy="5186719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en-US" sz="3000" dirty="0">
                <a:latin typeface="Calibri" panose="020F0502020204030204" pitchFamily="34" charset="0"/>
              </a:rPr>
              <a:t>Manage group dynamics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Seek contributions from all participants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Encourage quiet participants and manage dominant members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Foster respect for different views and opinions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Reflect </a:t>
            </a:r>
            <a:r>
              <a:rPr lang="en-US" altLang="en-US" b="1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positive body language</a:t>
            </a:r>
          </a:p>
          <a:p>
            <a:pPr lvl="1">
              <a:lnSpc>
                <a:spcPct val="100000"/>
              </a:lnSpc>
            </a:pP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If participants go </a:t>
            </a:r>
            <a:r>
              <a:rPr lang="ja-JP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“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off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topic,” gently </a:t>
            </a:r>
            <a:r>
              <a:rPr lang="en-US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guide them back to </a:t>
            </a:r>
            <a:r>
              <a:rPr lang="en-GB" altLang="ja-JP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the </a:t>
            </a:r>
            <a:r>
              <a:rPr lang="en-US" altLang="ja-JP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topic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Enhance group cohesion</a:t>
            </a: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Manage the different categories of participants </a:t>
            </a:r>
          </a:p>
          <a:p>
            <a:pPr eaLnBrk="1" hangingPunct="1">
              <a:lnSpc>
                <a:spcPct val="100000"/>
              </a:lnSpc>
            </a:pPr>
            <a:r>
              <a:rPr lang="en-US" altLang="en-US" sz="3000" dirty="0">
                <a:latin typeface="Calibri" panose="020F0502020204030204" pitchFamily="34" charset="0"/>
              </a:rPr>
              <a:t>Avoid being placed in the role of expert</a:t>
            </a:r>
          </a:p>
          <a:p>
            <a:pPr lvl="1">
              <a:lnSpc>
                <a:spcPct val="100000"/>
              </a:lnSpc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Stress that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you are 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here to </a:t>
            </a: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learn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 from the </a:t>
            </a:r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participants</a:t>
            </a:r>
            <a:endParaRPr lang="en-US" altLang="en-US" dirty="0" smtClean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Direct questions </a:t>
            </a:r>
            <a:r>
              <a:rPr lang="en-US" altLang="en-US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back to the group by </a:t>
            </a:r>
            <a:r>
              <a:rPr lang="en-US" altLang="en-US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saying, </a:t>
            </a:r>
            <a:r>
              <a:rPr lang="en-US" altLang="en-US" i="1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“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What </a:t>
            </a:r>
            <a:r>
              <a:rPr lang="en-US" altLang="ja-JP" i="1" dirty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do you think</a:t>
            </a:r>
            <a:r>
              <a:rPr lang="en-US" altLang="ja-JP" i="1" dirty="0" smtClean="0">
                <a:solidFill>
                  <a:schemeClr val="tx1">
                    <a:lumMod val="75000"/>
                  </a:schemeClr>
                </a:solidFill>
                <a:latin typeface="Calibri" panose="020F0502020204030204" pitchFamily="34" charset="0"/>
              </a:rPr>
              <a:t>?”</a:t>
            </a:r>
          </a:p>
          <a:p>
            <a:pPr marL="0" indent="0">
              <a:lnSpc>
                <a:spcPct val="100000"/>
              </a:lnSpc>
              <a:spcBef>
                <a:spcPts val="1578"/>
              </a:spcBef>
              <a:buNone/>
            </a:pPr>
            <a:endParaRPr lang="en-US" altLang="ja-JP" dirty="0">
              <a:latin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endParaRPr lang="en-US" altLang="en-US" sz="28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100000"/>
              </a:lnSpc>
            </a:pPr>
            <a:endParaRPr lang="en-US" altLang="en-US" sz="25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2" eaLnBrk="1" hangingPunct="1">
              <a:lnSpc>
                <a:spcPct val="100000"/>
              </a:lnSpc>
            </a:pPr>
            <a:endParaRPr lang="en-US" altLang="en-US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2" eaLnBrk="1" hangingPunct="1">
              <a:lnSpc>
                <a:spcPct val="100000"/>
              </a:lnSpc>
            </a:pPr>
            <a:endParaRPr lang="en-US" altLang="en-US" sz="2500" dirty="0">
              <a:solidFill>
                <a:schemeClr val="tx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29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Probes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58762" y="1499643"/>
            <a:ext cx="4080591" cy="461183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Group probe</a:t>
            </a:r>
          </a:p>
          <a:p>
            <a:pPr marL="523183" lvl="1" indent="0">
              <a:buNone/>
            </a:pPr>
            <a:r>
              <a:rPr lang="en-US" dirty="0" smtClean="0"/>
              <a:t>Using </a:t>
            </a:r>
            <a:r>
              <a:rPr lang="en-US" dirty="0"/>
              <a:t>one participant’s point to probe the group </a:t>
            </a:r>
            <a:endParaRPr lang="en-US" dirty="0" smtClean="0"/>
          </a:p>
          <a:p>
            <a:pPr lvl="2"/>
            <a:r>
              <a:rPr lang="en-US" i="1" dirty="0" smtClean="0">
                <a:latin typeface="+mj-lt"/>
              </a:rPr>
              <a:t>What </a:t>
            </a:r>
            <a:r>
              <a:rPr lang="en-US" i="1" dirty="0">
                <a:latin typeface="+mj-lt"/>
              </a:rPr>
              <a:t>do other’s think of </a:t>
            </a:r>
            <a:r>
              <a:rPr lang="en-US" i="1" dirty="0" smtClean="0">
                <a:latin typeface="+mj-lt"/>
              </a:rPr>
              <a:t>David’s </a:t>
            </a:r>
            <a:r>
              <a:rPr lang="en-US" i="1" dirty="0">
                <a:latin typeface="+mj-lt"/>
              </a:rPr>
              <a:t>point</a:t>
            </a:r>
            <a:r>
              <a:rPr lang="en-US" i="1" dirty="0" smtClean="0">
                <a:latin typeface="+mj-lt"/>
              </a:rPr>
              <a:t>?</a:t>
            </a:r>
          </a:p>
          <a:p>
            <a:r>
              <a:rPr lang="en-US" b="1" dirty="0" smtClean="0"/>
              <a:t>Group explanation</a:t>
            </a:r>
          </a:p>
          <a:p>
            <a:pPr marL="523183" lvl="1" indent="0">
              <a:buNone/>
            </a:pPr>
            <a:r>
              <a:rPr lang="nl-NL" altLang="en-US" dirty="0">
                <a:latin typeface="Calibri" panose="020F0502020204030204" pitchFamily="34" charset="0"/>
              </a:rPr>
              <a:t>Ask to expand </a:t>
            </a:r>
            <a:endParaRPr lang="nl-NL" altLang="en-US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ja-JP" i="1" dirty="0" smtClean="0">
                <a:latin typeface="Calibri" panose="020F0502020204030204" pitchFamily="34" charset="0"/>
              </a:rPr>
              <a:t>Can </a:t>
            </a:r>
            <a:r>
              <a:rPr lang="en-US" altLang="ja-JP" i="1" dirty="0">
                <a:latin typeface="Calibri" panose="020F0502020204030204" pitchFamily="34" charset="0"/>
              </a:rPr>
              <a:t>you tell me more about. . . </a:t>
            </a:r>
            <a:r>
              <a:rPr lang="en-US" altLang="ja-JP" i="1" dirty="0" smtClean="0">
                <a:latin typeface="Calibri" panose="020F0502020204030204" pitchFamily="34" charset="0"/>
              </a:rPr>
              <a:t>?</a:t>
            </a:r>
            <a:endParaRPr lang="en-US" altLang="ja-JP" dirty="0">
              <a:latin typeface="Calibri" panose="020F0502020204030204" pitchFamily="34" charset="0"/>
            </a:endParaRPr>
          </a:p>
          <a:p>
            <a:pPr marL="523183" lvl="1" indent="0">
              <a:buNone/>
            </a:pPr>
            <a:r>
              <a:rPr lang="en-US" altLang="en-US" dirty="0">
                <a:latin typeface="Calibri" panose="020F0502020204030204" pitchFamily="34" charset="0"/>
              </a:rPr>
              <a:t>Ask for clarification </a:t>
            </a:r>
            <a:endParaRPr lang="nl-NL" altLang="en-US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en-US" i="1" dirty="0" smtClean="0">
                <a:latin typeface="Calibri" panose="020F0502020204030204" pitchFamily="34" charset="0"/>
              </a:rPr>
              <a:t>How </a:t>
            </a:r>
            <a:r>
              <a:rPr lang="en-US" altLang="en-US" i="1" dirty="0">
                <a:latin typeface="Calibri" panose="020F0502020204030204" pitchFamily="34" charset="0"/>
              </a:rPr>
              <a:t>does that differ from x</a:t>
            </a:r>
            <a:r>
              <a:rPr lang="en-US" altLang="en-US" i="1" dirty="0" smtClean="0">
                <a:latin typeface="Calibri" panose="020F0502020204030204" pitchFamily="34" charset="0"/>
              </a:rPr>
              <a:t>?</a:t>
            </a:r>
            <a:endParaRPr lang="en-US" dirty="0" smtClean="0"/>
          </a:p>
          <a:p>
            <a:pPr marL="523183" lvl="1" indent="0">
              <a:buNone/>
            </a:pPr>
            <a:r>
              <a:rPr lang="en-US" dirty="0" smtClean="0"/>
              <a:t>Ask for examples</a:t>
            </a:r>
          </a:p>
          <a:p>
            <a:pPr lvl="2"/>
            <a:r>
              <a:rPr lang="en-US" i="1" dirty="0" smtClean="0">
                <a:latin typeface="+mj-lt"/>
              </a:rPr>
              <a:t>What does that look like in practice?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4834969" y="1501554"/>
            <a:ext cx="4080591" cy="461183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Probe for diversity</a:t>
            </a:r>
          </a:p>
          <a:p>
            <a:pPr marL="523183" lvl="1" indent="0">
              <a:buNone/>
            </a:pPr>
            <a:r>
              <a:rPr lang="en-US" dirty="0" smtClean="0"/>
              <a:t>Ask for different views </a:t>
            </a:r>
            <a:endParaRPr lang="en-US" dirty="0"/>
          </a:p>
          <a:p>
            <a:pPr lvl="2"/>
            <a:r>
              <a:rPr lang="en-US" i="1" dirty="0" smtClean="0">
                <a:latin typeface="+mj-lt"/>
              </a:rPr>
              <a:t>Does anyone else have a different opinion?</a:t>
            </a:r>
          </a:p>
          <a:p>
            <a:r>
              <a:rPr lang="en-US" b="1" dirty="0"/>
              <a:t>Ranking</a:t>
            </a:r>
          </a:p>
          <a:p>
            <a:pPr marL="523183" lvl="1" indent="0">
              <a:buNone/>
            </a:pPr>
            <a:r>
              <a:rPr lang="en-US" dirty="0" smtClean="0"/>
              <a:t>Ask </a:t>
            </a:r>
            <a:r>
              <a:rPr lang="en-US" dirty="0"/>
              <a:t>the group to rank issues and discuss </a:t>
            </a:r>
            <a:r>
              <a:rPr lang="en-US" dirty="0" smtClean="0"/>
              <a:t>justifications</a:t>
            </a:r>
            <a:endParaRPr lang="en-US" dirty="0"/>
          </a:p>
          <a:p>
            <a:pPr lvl="2"/>
            <a:r>
              <a:rPr lang="en-US" i="1" dirty="0" smtClean="0">
                <a:latin typeface="+mj-lt"/>
              </a:rPr>
              <a:t>We </a:t>
            </a:r>
            <a:r>
              <a:rPr lang="en-US" i="1" dirty="0">
                <a:latin typeface="+mj-lt"/>
              </a:rPr>
              <a:t>have discussed three main </a:t>
            </a:r>
            <a:r>
              <a:rPr lang="en-US" i="1" dirty="0" smtClean="0">
                <a:latin typeface="+mj-lt"/>
              </a:rPr>
              <a:t>issues: a</a:t>
            </a:r>
            <a:r>
              <a:rPr lang="en-US" i="1" dirty="0">
                <a:latin typeface="+mj-lt"/>
              </a:rPr>
              <a:t>, b, and </a:t>
            </a:r>
            <a:r>
              <a:rPr lang="en-US" i="1" dirty="0" smtClean="0">
                <a:latin typeface="+mj-lt"/>
              </a:rPr>
              <a:t>c. Which is the largest issue </a:t>
            </a:r>
            <a:r>
              <a:rPr lang="en-US" i="1" dirty="0">
                <a:latin typeface="+mj-lt"/>
              </a:rPr>
              <a:t>in this </a:t>
            </a:r>
            <a:r>
              <a:rPr lang="en-US" i="1" dirty="0" smtClean="0">
                <a:latin typeface="+mj-lt"/>
              </a:rPr>
              <a:t>community? Why?</a:t>
            </a:r>
          </a:p>
          <a:p>
            <a:r>
              <a:rPr lang="en-US" b="1" dirty="0"/>
              <a:t>Silent probe</a:t>
            </a:r>
          </a:p>
          <a:p>
            <a:pPr lvl="2"/>
            <a:endParaRPr 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24919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255399" y="339820"/>
            <a:ext cx="8975672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800" dirty="0" smtClean="0">
                <a:latin typeface="Calibri" panose="020F0502020204030204" pitchFamily="34" charset="0"/>
              </a:rPr>
              <a:t>Roles of the note-taker (if recording audio)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164771" y="1387988"/>
            <a:ext cx="8915400" cy="5257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600" dirty="0">
                <a:latin typeface="Calibri" panose="020F0502020204030204" pitchFamily="34" charset="0"/>
              </a:rPr>
              <a:t>Primarily, to keep record of the </a:t>
            </a:r>
            <a:r>
              <a:rPr lang="en-US" altLang="en-US" sz="2600" u="sng" dirty="0">
                <a:latin typeface="Calibri" panose="020F0502020204030204" pitchFamily="34" charset="0"/>
              </a:rPr>
              <a:t>non-verbal</a:t>
            </a:r>
            <a:r>
              <a:rPr lang="en-US" altLang="en-US" sz="2600" dirty="0">
                <a:latin typeface="Calibri" panose="020F0502020204030204" pitchFamily="34" charset="0"/>
              </a:rPr>
              <a:t> communication and aspects of group interaction that would be missed in a </a:t>
            </a:r>
            <a:r>
              <a:rPr lang="en-US" altLang="en-US" sz="2600" dirty="0" smtClean="0">
                <a:latin typeface="Calibri" panose="020F0502020204030204" pitchFamily="34" charset="0"/>
              </a:rPr>
              <a:t>transcript</a:t>
            </a:r>
            <a:endParaRPr lang="en-US" altLang="en-US" sz="2600" dirty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en-US" sz="2600" dirty="0">
                <a:latin typeface="Calibri" panose="020F0502020204030204" pitchFamily="34" charset="0"/>
              </a:rPr>
              <a:t>Items to be recorded </a:t>
            </a:r>
            <a:r>
              <a:rPr lang="en-US" altLang="en-US" sz="2600" dirty="0" smtClean="0">
                <a:latin typeface="Calibri" panose="020F0502020204030204" pitchFamily="34" charset="0"/>
              </a:rPr>
              <a:t>include</a:t>
            </a:r>
            <a:endParaRPr lang="en-US" altLang="en-US" sz="2600" dirty="0">
              <a:latin typeface="Calibri" panose="020F0502020204030204" pitchFamily="34" charset="0"/>
            </a:endParaRPr>
          </a:p>
          <a:p>
            <a:pPr lvl="1" eaLnBrk="1" hangingPunct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Date, time, 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place, languages, participants</a:t>
            </a:r>
            <a:endParaRPr lang="en-US" altLang="en-US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 eaLnBrk="1" hangingPunct="1"/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Emotional </a:t>
            </a: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non-verbal aspects (e.g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. </a:t>
            </a: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facial expressions, gestures) </a:t>
            </a:r>
            <a:endParaRPr lang="en-US" altLang="en-US" dirty="0" smtClean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lvl="1" eaLnBrk="1" hangingPunct="1"/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Key issues discussed</a:t>
            </a:r>
          </a:p>
          <a:p>
            <a:pPr lvl="1" eaLnBrk="1" hangingPunct="1"/>
            <a:r>
              <a:rPr lang="en-US" alt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Verbatim </a:t>
            </a:r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q</a:t>
            </a:r>
            <a:r>
              <a:rPr lang="en-US" altLang="en-US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uotes</a:t>
            </a:r>
            <a:endParaRPr lang="en-US" altLang="en-US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eaLnBrk="1" hangingPunct="1"/>
            <a:r>
              <a:rPr lang="en-US" altLang="en-US" sz="2600" dirty="0">
                <a:latin typeface="Calibri" panose="020F0502020204030204" pitchFamily="34" charset="0"/>
              </a:rPr>
              <a:t>A</a:t>
            </a:r>
            <a:r>
              <a:rPr lang="en-US" altLang="en-US" sz="2600" dirty="0" smtClean="0">
                <a:latin typeface="Calibri" panose="020F0502020204030204" pitchFamily="34" charset="0"/>
              </a:rPr>
              <a:t>ssist </a:t>
            </a:r>
            <a:r>
              <a:rPr lang="en-US" altLang="en-US" sz="2600" dirty="0">
                <a:latin typeface="Calibri" panose="020F0502020204030204" pitchFamily="34" charset="0"/>
              </a:rPr>
              <a:t>the facilitator </a:t>
            </a:r>
            <a:endParaRPr lang="en-US" altLang="en-US" sz="26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Draw his/her attention to vague comments in need of clarification or missed topics </a:t>
            </a:r>
          </a:p>
          <a:p>
            <a:pPr lvl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Help resolve and manage awkward situations within the group</a:t>
            </a:r>
          </a:p>
        </p:txBody>
      </p:sp>
    </p:spTree>
    <p:extLst>
      <p:ext uri="{BB962C8B-B14F-4D97-AF65-F5344CB8AC3E}">
        <p14:creationId xmlns:p14="http://schemas.microsoft.com/office/powerpoint/2010/main" val="62694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403625" y="339820"/>
            <a:ext cx="8566954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3800" dirty="0" smtClean="0">
                <a:latin typeface="Calibri" panose="020F0502020204030204" pitchFamily="34" charset="0"/>
              </a:rPr>
              <a:t>Roles of the note-taker (if not recording)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212642" y="1354137"/>
            <a:ext cx="8915400" cy="5257800"/>
          </a:xfrm>
        </p:spPr>
        <p:txBody>
          <a:bodyPr/>
          <a:lstStyle/>
          <a:p>
            <a:pPr eaLnBrk="1" hangingPunct="1"/>
            <a:r>
              <a:rPr lang="en-US" altLang="en-US" sz="2600" u="sng" dirty="0" smtClean="0">
                <a:latin typeface="Calibri" panose="020F0502020204030204" pitchFamily="34" charset="0"/>
              </a:rPr>
              <a:t>If not recording the audio</a:t>
            </a:r>
            <a:r>
              <a:rPr lang="en-US" altLang="en-US" sz="2600" dirty="0" smtClean="0">
                <a:latin typeface="Calibri" panose="020F0502020204030204" pitchFamily="34" charset="0"/>
              </a:rPr>
              <a:t>, the note-taker is tasked with capturing as much detail from the discussion as possible, focusing on the </a:t>
            </a:r>
            <a:r>
              <a:rPr lang="en-US" altLang="en-US" sz="2600" b="1" dirty="0" smtClean="0">
                <a:latin typeface="Calibri" panose="020F0502020204030204" pitchFamily="34" charset="0"/>
              </a:rPr>
              <a:t>key issues </a:t>
            </a:r>
            <a:r>
              <a:rPr lang="en-US" altLang="en-US" sz="2600" dirty="0" smtClean="0">
                <a:latin typeface="Calibri" panose="020F0502020204030204" pitchFamily="34" charset="0"/>
              </a:rPr>
              <a:t>raised and discussed </a:t>
            </a:r>
            <a:endParaRPr lang="en-US" altLang="en-US" sz="2600" dirty="0">
              <a:latin typeface="Calibri" panose="020F0502020204030204" pitchFamily="34" charset="0"/>
            </a:endParaRPr>
          </a:p>
          <a:p>
            <a:pPr eaLnBrk="1" hangingPunct="1"/>
            <a:r>
              <a:rPr lang="en-US" altLang="en-US" sz="2600" dirty="0">
                <a:latin typeface="Calibri" panose="020F0502020204030204" pitchFamily="34" charset="0"/>
              </a:rPr>
              <a:t>Items to be recorded </a:t>
            </a:r>
            <a:r>
              <a:rPr lang="en-US" altLang="en-US" sz="2600" dirty="0" smtClean="0">
                <a:latin typeface="Calibri" panose="020F0502020204030204" pitchFamily="34" charset="0"/>
              </a:rPr>
              <a:t>include</a:t>
            </a:r>
            <a:endParaRPr lang="en-US" altLang="en-US" sz="2600" dirty="0">
              <a:latin typeface="Calibri" panose="020F0502020204030204" pitchFamily="34" charset="0"/>
            </a:endParaRPr>
          </a:p>
          <a:p>
            <a:pPr lvl="1" eaLnBrk="1" hangingPunct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Date, time, place, languages, participants</a:t>
            </a:r>
          </a:p>
          <a:p>
            <a:pPr lvl="1" eaLnBrk="1" hangingPunct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Emotional non-verbal aspects (e.g. facial expressions, gestures) </a:t>
            </a:r>
          </a:p>
          <a:p>
            <a:pPr lvl="1" eaLnBrk="1" hangingPunct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Key issues discussed</a:t>
            </a:r>
          </a:p>
          <a:p>
            <a:pPr lvl="1" eaLnBrk="1" hangingPunct="1"/>
            <a:r>
              <a:rPr lang="en-US" altLang="en-US" b="1" dirty="0">
                <a:solidFill>
                  <a:srgbClr val="FF0000"/>
                </a:solidFill>
                <a:latin typeface="Calibri" panose="020F0502020204030204" pitchFamily="34" charset="0"/>
              </a:rPr>
              <a:t>Verbatim quotes</a:t>
            </a:r>
          </a:p>
          <a:p>
            <a:pPr eaLnBrk="1" hangingPunct="1"/>
            <a:r>
              <a:rPr lang="en-US" altLang="en-US" sz="2600" dirty="0">
                <a:latin typeface="Calibri" panose="020F0502020204030204" pitchFamily="34" charset="0"/>
              </a:rPr>
              <a:t>A</a:t>
            </a:r>
            <a:r>
              <a:rPr lang="en-US" altLang="en-US" sz="2600" dirty="0" smtClean="0">
                <a:latin typeface="Calibri" panose="020F0502020204030204" pitchFamily="34" charset="0"/>
              </a:rPr>
              <a:t>ssist </a:t>
            </a:r>
            <a:r>
              <a:rPr lang="en-US" altLang="en-US" sz="2600" dirty="0">
                <a:latin typeface="Calibri" panose="020F0502020204030204" pitchFamily="34" charset="0"/>
              </a:rPr>
              <a:t>the facilitator </a:t>
            </a:r>
            <a:endParaRPr lang="en-US" altLang="en-US" sz="26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Draw his/her attention to vague comments in need of clarification or missed topics </a:t>
            </a:r>
          </a:p>
          <a:p>
            <a:pPr lvl="1"/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Help resolve and manage awkward situations within the group</a:t>
            </a:r>
          </a:p>
        </p:txBody>
      </p:sp>
    </p:spTree>
    <p:extLst>
      <p:ext uri="{BB962C8B-B14F-4D97-AF65-F5344CB8AC3E}">
        <p14:creationId xmlns:p14="http://schemas.microsoft.com/office/powerpoint/2010/main" val="27676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Number and duration of sessions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228600" y="1336180"/>
            <a:ext cx="8458200" cy="4789984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700" b="1" dirty="0">
                <a:latin typeface="Calibri" panose="020F0502020204030204" pitchFamily="34" charset="0"/>
              </a:rPr>
              <a:t>Number of sessions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Depends upon project needs and resources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In theory, FGDs should continue until </a:t>
            </a:r>
            <a:r>
              <a:rPr lang="en-US" altLang="en-US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saturation</a:t>
            </a: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 is reached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We recommend 6-10 total </a:t>
            </a:r>
            <a:r>
              <a:rPr lang="en-US" altLang="en-US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FGDs</a:t>
            </a:r>
          </a:p>
          <a:p>
            <a:pPr lvl="2">
              <a:lnSpc>
                <a:spcPct val="80000"/>
              </a:lnSpc>
            </a:pPr>
            <a:r>
              <a:rPr lang="en-US" altLang="en-US" sz="2400" i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6</a:t>
            </a:r>
            <a:r>
              <a:rPr lang="en-US" altLang="en-US" sz="2400" i="1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-10 for caregivers and 6-10 for health workers</a:t>
            </a:r>
          </a:p>
          <a:p>
            <a:pPr lvl="1">
              <a:lnSpc>
                <a:spcPct val="80000"/>
              </a:lnSpc>
            </a:pPr>
            <a:r>
              <a:rPr lang="en-US" altLang="en-US" dirty="0" smtClean="0">
                <a:solidFill>
                  <a:srgbClr val="FF0000"/>
                </a:solidFill>
                <a:latin typeface="Calibri" panose="020F0502020204030204" pitchFamily="34" charset="0"/>
              </a:rPr>
              <a:t>Each 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</a:rPr>
              <a:t>team should conduct ONE FGD with caregivers and ONE FGD with health workers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700" b="1" dirty="0">
                <a:latin typeface="Calibri" panose="020F0502020204030204" pitchFamily="34" charset="0"/>
              </a:rPr>
              <a:t>Duration of each session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We recommend about 45 minutes for MOV FGDs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A FGD session typically lasts up to an hour and a half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If it becomes clear that all the individuals have a similar opinion, the facilitator may be able to move quickly</a:t>
            </a:r>
          </a:p>
          <a:p>
            <a:pPr eaLnBrk="1" hangingPunct="1">
              <a:lnSpc>
                <a:spcPct val="80000"/>
              </a:lnSpc>
            </a:pPr>
            <a:endParaRPr lang="en-US" altLang="en-US" sz="2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36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IN-DEPTH interviews (IDI)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25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FGDs vs IDIs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42540" y="1459856"/>
            <a:ext cx="4080591" cy="46118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Purpose of FGDs…</a:t>
            </a:r>
          </a:p>
          <a:p>
            <a:r>
              <a:rPr lang="en-US" dirty="0" smtClean="0"/>
              <a:t>Used when we have enough persons to constitute a group</a:t>
            </a:r>
          </a:p>
          <a:p>
            <a:r>
              <a:rPr lang="en-US" dirty="0" smtClean="0"/>
              <a:t>To capture a range of views and experiences	</a:t>
            </a:r>
          </a:p>
          <a:p>
            <a:r>
              <a:rPr lang="en-US" dirty="0" smtClean="0"/>
              <a:t>To seek broad community-level information</a:t>
            </a:r>
          </a:p>
          <a:p>
            <a:r>
              <a:rPr lang="en-US" dirty="0" smtClean="0"/>
              <a:t>To observe group interaction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09270" y="1444090"/>
            <a:ext cx="4080591" cy="461183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Purpose of IDIs…</a:t>
            </a:r>
          </a:p>
          <a:p>
            <a:r>
              <a:rPr lang="en-US" dirty="0" smtClean="0"/>
              <a:t>Used when we lack enough persons to constitute a group</a:t>
            </a:r>
          </a:p>
          <a:p>
            <a:r>
              <a:rPr lang="en-US" dirty="0" smtClean="0"/>
              <a:t>To seek an individual perspective</a:t>
            </a:r>
          </a:p>
          <a:p>
            <a:r>
              <a:rPr lang="en-US" dirty="0" smtClean="0"/>
              <a:t>To collect detailed in-depth information</a:t>
            </a:r>
          </a:p>
          <a:p>
            <a:r>
              <a:rPr lang="en-US" dirty="0" smtClean="0"/>
              <a:t>To seek personal and/or sensitive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9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80152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Goals/Objectives of Qualitative data collection</a:t>
            </a:r>
            <a:endParaRPr lang="en-GB" sz="3600" b="1" dirty="0"/>
          </a:p>
        </p:txBody>
      </p:sp>
      <p:pic>
        <p:nvPicPr>
          <p:cNvPr id="1026" name="Picture 2" descr="D:\Dropbox\MOV\Consultant Training Workshop Harare\Training slides Under development\MOV_questions_answer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846" y="1166648"/>
            <a:ext cx="10868197" cy="468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5"/>
          <p:cNvSpPr/>
          <p:nvPr/>
        </p:nvSpPr>
        <p:spPr bwMode="auto">
          <a:xfrm rot="4548104">
            <a:off x="-197127" y="3431305"/>
            <a:ext cx="1576041" cy="93544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47" tIns="40074" rIns="80147" bIns="40074" numCol="1" rtlCol="0" anchor="t" anchorCtr="0" compatLnSpc="1">
            <a:prstTxWarp prst="textNoShape">
              <a:avLst/>
            </a:prstTxWarp>
          </a:bodyPr>
          <a:lstStyle/>
          <a:p>
            <a:pPr defTabSz="914179" rtl="1" fontAlgn="base">
              <a:spcBef>
                <a:spcPct val="0"/>
              </a:spcBef>
              <a:spcAft>
                <a:spcPct val="0"/>
              </a:spcAft>
            </a:pPr>
            <a:endParaRPr lang="en-US" sz="3400" b="1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-43577" y="4450872"/>
            <a:ext cx="2502997" cy="1240478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47" tIns="40074" rIns="80147" bIns="40074" numCol="1" rtlCol="0" anchor="t" anchorCtr="0" compatLnSpc="1">
            <a:prstTxWarp prst="textNoShape">
              <a:avLst/>
            </a:prstTxWarp>
          </a:bodyPr>
          <a:lstStyle/>
          <a:p>
            <a:pPr defTabSz="914179" rtl="1" fontAlgn="base">
              <a:spcBef>
                <a:spcPct val="0"/>
              </a:spcBef>
              <a:spcAft>
                <a:spcPct val="0"/>
              </a:spcAft>
            </a:pPr>
            <a:endParaRPr lang="en-US" sz="3400" b="1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7293800">
            <a:off x="7544968" y="2059952"/>
            <a:ext cx="1576041" cy="93544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47" tIns="40074" rIns="80147" bIns="40074" numCol="1" rtlCol="0" anchor="t" anchorCtr="0" compatLnSpc="1">
            <a:prstTxWarp prst="textNoShape">
              <a:avLst/>
            </a:prstTxWarp>
          </a:bodyPr>
          <a:lstStyle/>
          <a:p>
            <a:pPr defTabSz="914179" rtl="1" fontAlgn="base">
              <a:spcBef>
                <a:spcPct val="0"/>
              </a:spcBef>
              <a:spcAft>
                <a:spcPct val="0"/>
              </a:spcAft>
            </a:pPr>
            <a:endParaRPr lang="en-US" sz="3400" b="1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7028502" y="3175362"/>
            <a:ext cx="2115498" cy="10405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80147" tIns="40074" rIns="80147" bIns="40074" numCol="1" rtlCol="0" anchor="t" anchorCtr="0" compatLnSpc="1">
            <a:prstTxWarp prst="textNoShape">
              <a:avLst/>
            </a:prstTxWarp>
          </a:bodyPr>
          <a:lstStyle/>
          <a:p>
            <a:pPr defTabSz="914179" rtl="1" fontAlgn="base">
              <a:spcBef>
                <a:spcPct val="0"/>
              </a:spcBef>
              <a:spcAft>
                <a:spcPct val="0"/>
              </a:spcAft>
            </a:pPr>
            <a:endParaRPr lang="en-US" sz="3400" b="1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61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39" y="1260795"/>
            <a:ext cx="8291501" cy="4874505"/>
          </a:xfrm>
        </p:spPr>
        <p:txBody>
          <a:bodyPr/>
          <a:lstStyle/>
          <a:p>
            <a:pPr marL="0" indent="0">
              <a:spcBef>
                <a:spcPts val="526"/>
              </a:spcBef>
              <a:spcAft>
                <a:spcPts val="526"/>
              </a:spcAft>
              <a:buNone/>
            </a:pPr>
            <a:r>
              <a:rPr lang="en-US" dirty="0" smtClean="0">
                <a:latin typeface="+mj-lt"/>
              </a:rPr>
              <a:t>Similar to FGDs…</a:t>
            </a:r>
          </a:p>
          <a:p>
            <a:pPr>
              <a:spcBef>
                <a:spcPts val="526"/>
              </a:spcBef>
              <a:spcAft>
                <a:spcPts val="526"/>
              </a:spcAft>
            </a:pPr>
            <a:r>
              <a:rPr lang="en-US" altLang="en-US" dirty="0">
                <a:latin typeface="+mj-lt"/>
              </a:rPr>
              <a:t>Neutral, private, quiet setting</a:t>
            </a:r>
          </a:p>
          <a:p>
            <a:pPr>
              <a:spcBef>
                <a:spcPts val="526"/>
              </a:spcBef>
              <a:spcAft>
                <a:spcPts val="526"/>
              </a:spcAft>
            </a:pPr>
            <a:r>
              <a:rPr lang="en-US" dirty="0" smtClean="0">
                <a:latin typeface="+mj-lt"/>
              </a:rPr>
              <a:t>~30 minutes (shorter than an FGD)</a:t>
            </a:r>
          </a:p>
          <a:p>
            <a:pPr>
              <a:spcBef>
                <a:spcPts val="526"/>
              </a:spcBef>
              <a:spcAft>
                <a:spcPts val="526"/>
              </a:spcAft>
            </a:pPr>
            <a:r>
              <a:rPr lang="en-US" dirty="0" smtClean="0">
                <a:latin typeface="+mj-lt"/>
              </a:rPr>
              <a:t>Use probes to achieve depth</a:t>
            </a:r>
          </a:p>
          <a:p>
            <a:pPr>
              <a:spcBef>
                <a:spcPts val="526"/>
              </a:spcBef>
              <a:spcAft>
                <a:spcPts val="526"/>
              </a:spcAft>
            </a:pPr>
            <a:r>
              <a:rPr lang="en-US" dirty="0" smtClean="0">
                <a:latin typeface="+mj-lt"/>
              </a:rPr>
              <a:t>Interviewer/moderator</a:t>
            </a:r>
          </a:p>
          <a:p>
            <a:pPr lvl="1">
              <a:spcBef>
                <a:spcPts val="0"/>
              </a:spcBef>
              <a:spcAft>
                <a:spcPts val="526"/>
              </a:spcAft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One-sided conversation</a:t>
            </a:r>
          </a:p>
          <a:p>
            <a:pPr lvl="1">
              <a:spcBef>
                <a:spcPts val="0"/>
              </a:spcBef>
              <a:spcAft>
                <a:spcPts val="526"/>
              </a:spcAft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React neutrally</a:t>
            </a:r>
          </a:p>
          <a:p>
            <a:pPr lvl="1">
              <a:spcBef>
                <a:spcPts val="0"/>
              </a:spcBef>
              <a:spcAft>
                <a:spcPts val="526"/>
              </a:spcAft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Stress you are there to learn from the interviewee</a:t>
            </a:r>
          </a:p>
          <a:p>
            <a:pPr>
              <a:spcBef>
                <a:spcPts val="526"/>
              </a:spcBef>
              <a:spcAft>
                <a:spcPts val="526"/>
              </a:spcAft>
            </a:pPr>
            <a:r>
              <a:rPr lang="en-US" dirty="0" smtClean="0">
                <a:latin typeface="+mj-lt"/>
              </a:rPr>
              <a:t>Notetaking is essential!</a:t>
            </a:r>
          </a:p>
          <a:p>
            <a:pPr lvl="1">
              <a:spcBef>
                <a:spcPts val="526"/>
              </a:spcBef>
              <a:spcAft>
                <a:spcPts val="526"/>
              </a:spcAft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Capture key themes and verbatim quotes</a:t>
            </a:r>
          </a:p>
          <a:p>
            <a:pPr lvl="1">
              <a:spcBef>
                <a:spcPts val="526"/>
              </a:spcBef>
              <a:spcAft>
                <a:spcPts val="526"/>
              </a:spcAft>
            </a:pPr>
            <a:endParaRPr lang="en-US" sz="2500" dirty="0">
              <a:latin typeface="+mj-lt"/>
            </a:endParaRPr>
          </a:p>
          <a:p>
            <a:pPr lvl="1">
              <a:spcBef>
                <a:spcPts val="526"/>
              </a:spcBef>
              <a:spcAft>
                <a:spcPts val="526"/>
              </a:spcAft>
            </a:pPr>
            <a:endParaRPr lang="en-US" sz="2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5935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IDI Guide Topic Areas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Opening questions</a:t>
            </a:r>
          </a:p>
          <a:p>
            <a:r>
              <a:rPr lang="en-US" dirty="0"/>
              <a:t>Key questions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Community and health facility dynamics of immunization </a:t>
            </a:r>
            <a:r>
              <a:rPr lang="en-US" sz="2500" dirty="0" err="1">
                <a:solidFill>
                  <a:schemeClr val="tx2">
                    <a:lumMod val="75000"/>
                  </a:schemeClr>
                </a:solidFill>
              </a:rPr>
              <a:t>programmes</a:t>
            </a:r>
            <a:endParaRPr lang="en-US" sz="2500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Support or opposition to immunization 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Health worker and caregiver behaviors 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Interventions to reduce MOVs</a:t>
            </a:r>
          </a:p>
          <a:p>
            <a:r>
              <a:rPr lang="en-US" dirty="0"/>
              <a:t>Closing questions </a:t>
            </a:r>
          </a:p>
        </p:txBody>
      </p:sp>
    </p:spTree>
    <p:extLst>
      <p:ext uri="{BB962C8B-B14F-4D97-AF65-F5344CB8AC3E}">
        <p14:creationId xmlns:p14="http://schemas.microsoft.com/office/powerpoint/2010/main" val="7453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 Interviewees for IDI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539" y="1258880"/>
            <a:ext cx="8291501" cy="4874505"/>
          </a:xfrm>
        </p:spPr>
        <p:txBody>
          <a:bodyPr/>
          <a:lstStyle/>
          <a:p>
            <a:r>
              <a:rPr lang="en-US" dirty="0"/>
              <a:t>Individuals that are particularly influential or insightful at the district/sub-district/health facility level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EPI programme managers at the district and sub-district level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Facility heads or in-charges, directors, matrons, and administrators</a:t>
            </a:r>
          </a:p>
          <a:p>
            <a:r>
              <a:rPr lang="en-US" dirty="0"/>
              <a:t>Conduct </a:t>
            </a:r>
            <a:r>
              <a:rPr lang="en-US" b="1" dirty="0"/>
              <a:t>4</a:t>
            </a:r>
            <a:r>
              <a:rPr lang="en-US" dirty="0"/>
              <a:t> IDIs per team, for example:</a:t>
            </a:r>
          </a:p>
          <a:p>
            <a:pPr lvl="1"/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EPI district manager</a:t>
            </a:r>
          </a:p>
          <a:p>
            <a:pPr lvl="1"/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1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EPI sub-district manager</a:t>
            </a:r>
          </a:p>
          <a:p>
            <a:pPr lvl="1"/>
            <a:r>
              <a:rPr lang="en-US" sz="25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2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health facility heads or EPI focal points</a:t>
            </a:r>
          </a:p>
          <a:p>
            <a:pPr lvl="1"/>
            <a:endParaRPr lang="en-US" sz="2500" dirty="0"/>
          </a:p>
          <a:p>
            <a:pPr lvl="1"/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3234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FGDs and IDIs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note-takers should type up notes highlighting the KEY ISSUES raised and VERBATIM quotes</a:t>
            </a:r>
          </a:p>
          <a:p>
            <a:pPr lvl="1"/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Submit notes </a:t>
            </a:r>
            <a:r>
              <a:rPr lang="en-US" sz="2500" b="1" dirty="0">
                <a:solidFill>
                  <a:schemeClr val="tx2">
                    <a:lumMod val="75000"/>
                  </a:schemeClr>
                </a:solidFill>
              </a:rPr>
              <a:t>every evening 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</a:rPr>
              <a:t>following a  FGD or IDI to the designated qualitative expert/social scientist and the Assessment Coordinator</a:t>
            </a:r>
          </a:p>
          <a:p>
            <a:pPr lvl="1"/>
            <a:r>
              <a:rPr lang="en-US" sz="2500" i="1" dirty="0">
                <a:solidFill>
                  <a:schemeClr val="bg2">
                    <a:lumMod val="25000"/>
                  </a:schemeClr>
                </a:solidFill>
              </a:rPr>
              <a:t>&lt;&lt;Contact information&gt;&gt;</a:t>
            </a:r>
          </a:p>
          <a:p>
            <a:r>
              <a:rPr lang="en-US" dirty="0"/>
              <a:t>Designated qualitative expert/social scientist will collate results for debrief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857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16302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Focus Group Discussions (FGD)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31614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/>
          </p:cNvSpPr>
          <p:nvPr>
            <p:ph type="title"/>
          </p:nvPr>
        </p:nvSpPr>
        <p:spPr>
          <a:xfrm>
            <a:off x="533400" y="313877"/>
            <a:ext cx="8229600" cy="792163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latin typeface="Calibri" panose="020F0502020204030204" pitchFamily="34" charset="0"/>
              </a:rPr>
              <a:t>What is an FGD?</a:t>
            </a:r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457777" y="1394528"/>
            <a:ext cx="8382000" cy="4382344"/>
          </a:xfrm>
        </p:spPr>
        <p:txBody>
          <a:bodyPr/>
          <a:lstStyle/>
          <a:p>
            <a:pPr marL="473310" indent="-473310"/>
            <a:r>
              <a:rPr lang="en-US" altLang="en-US" dirty="0">
                <a:latin typeface="Calibri" panose="020F0502020204030204" pitchFamily="34" charset="0"/>
              </a:rPr>
              <a:t>The focus group discussion is a </a:t>
            </a:r>
            <a:r>
              <a:rPr lang="en-US" altLang="en-US" b="1" dirty="0">
                <a:latin typeface="Calibri" panose="020F0502020204030204" pitchFamily="34" charset="0"/>
              </a:rPr>
              <a:t>conversation among persons of the same socioeconomic</a:t>
            </a:r>
            <a:r>
              <a:rPr lang="en-US" altLang="en-US" dirty="0">
                <a:latin typeface="Calibri" panose="020F0502020204030204" pitchFamily="34" charset="0"/>
              </a:rPr>
              <a:t> class </a:t>
            </a:r>
          </a:p>
          <a:p>
            <a:pPr marL="1331830" lvl="3" indent="-473310"/>
            <a:r>
              <a:rPr lang="en-US" altLang="en-US" sz="2500" u="sng" dirty="0">
                <a:latin typeface="Calibri" panose="020F0502020204030204" pitchFamily="34" charset="0"/>
              </a:rPr>
              <a:t>Focuses</a:t>
            </a:r>
            <a:r>
              <a:rPr lang="en-US" altLang="en-US" sz="2500" dirty="0">
                <a:latin typeface="Calibri" panose="020F0502020204030204" pitchFamily="34" charset="0"/>
              </a:rPr>
              <a:t> on specific issues</a:t>
            </a:r>
          </a:p>
          <a:p>
            <a:pPr marL="1331830" lvl="3" indent="-473310"/>
            <a:r>
              <a:rPr lang="en-US" altLang="en-US" sz="2500" dirty="0">
                <a:latin typeface="Calibri" panose="020F0502020204030204" pitchFamily="34" charset="0"/>
              </a:rPr>
              <a:t>Predetermined </a:t>
            </a:r>
            <a:r>
              <a:rPr lang="en-US" altLang="en-US" sz="2500" u="sng" dirty="0">
                <a:latin typeface="Calibri" panose="020F0502020204030204" pitchFamily="34" charset="0"/>
              </a:rPr>
              <a:t>group</a:t>
            </a:r>
            <a:r>
              <a:rPr lang="en-US" altLang="en-US" sz="2500" dirty="0">
                <a:latin typeface="Calibri" panose="020F0502020204030204" pitchFamily="34" charset="0"/>
              </a:rPr>
              <a:t> of individuals</a:t>
            </a:r>
          </a:p>
          <a:p>
            <a:pPr marL="1331830" lvl="3" indent="-473310"/>
            <a:r>
              <a:rPr lang="en-US" altLang="en-US" sz="2500" dirty="0">
                <a:latin typeface="Calibri" panose="020F0502020204030204" pitchFamily="34" charset="0"/>
              </a:rPr>
              <a:t>Participating in an interactive </a:t>
            </a:r>
            <a:r>
              <a:rPr lang="en-US" altLang="en-US" sz="2500" u="sng" dirty="0">
                <a:latin typeface="Calibri" panose="020F0502020204030204" pitchFamily="34" charset="0"/>
              </a:rPr>
              <a:t>discussion</a:t>
            </a:r>
          </a:p>
          <a:p>
            <a:pPr marL="473310" indent="-473310"/>
            <a:r>
              <a:rPr lang="en-US" altLang="en-US" dirty="0">
                <a:latin typeface="Calibri" panose="020F0502020204030204" pitchFamily="34" charset="0"/>
              </a:rPr>
              <a:t>A way to understand the </a:t>
            </a:r>
            <a:r>
              <a:rPr lang="en-US" altLang="en-US" b="1" dirty="0">
                <a:latin typeface="Calibri" panose="020F0502020204030204" pitchFamily="34" charset="0"/>
              </a:rPr>
              <a:t>range</a:t>
            </a:r>
            <a:r>
              <a:rPr lang="en-US" altLang="en-US" dirty="0">
                <a:latin typeface="Calibri" panose="020F0502020204030204" pitchFamily="34" charset="0"/>
              </a:rPr>
              <a:t> of views on a topic</a:t>
            </a:r>
          </a:p>
          <a:p>
            <a:pPr marL="473310" indent="-473310"/>
            <a:r>
              <a:rPr lang="en-US" altLang="en-US" dirty="0">
                <a:latin typeface="Calibri" panose="020F0502020204030204" pitchFamily="34" charset="0"/>
              </a:rPr>
              <a:t>Led by a trained </a:t>
            </a:r>
            <a:r>
              <a:rPr lang="en-US" altLang="en-US" b="1" dirty="0">
                <a:latin typeface="Calibri" panose="020F0502020204030204" pitchFamily="34" charset="0"/>
              </a:rPr>
              <a:t>moderator</a:t>
            </a:r>
            <a:r>
              <a:rPr lang="en-US" altLang="en-US" dirty="0">
                <a:latin typeface="Calibri" panose="020F0502020204030204" pitchFamily="34" charset="0"/>
              </a:rPr>
              <a:t> using an </a:t>
            </a:r>
            <a:r>
              <a:rPr lang="en-US" altLang="en-US" b="1" dirty="0">
                <a:latin typeface="Calibri" panose="020F0502020204030204" pitchFamily="34" charset="0"/>
              </a:rPr>
              <a:t>open-ended</a:t>
            </a:r>
            <a:r>
              <a:rPr lang="en-US" altLang="en-US" dirty="0">
                <a:latin typeface="Calibri" panose="020F0502020204030204" pitchFamily="34" charset="0"/>
              </a:rPr>
              <a:t> guide</a:t>
            </a:r>
            <a:endParaRPr lang="en-US" altLang="en-US" sz="2100" dirty="0">
              <a:latin typeface="Calibri" panose="020F0502020204030204" pitchFamily="34" charset="0"/>
            </a:endParaRPr>
          </a:p>
          <a:p>
            <a:pPr marL="473310" indent="-473310"/>
            <a:endParaRPr lang="en-US" altLang="en-US" sz="2100" dirty="0"/>
          </a:p>
        </p:txBody>
      </p:sp>
    </p:spTree>
    <p:extLst>
      <p:ext uri="{BB962C8B-B14F-4D97-AF65-F5344CB8AC3E}">
        <p14:creationId xmlns:p14="http://schemas.microsoft.com/office/powerpoint/2010/main" val="428923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are FGDs </a:t>
            </a:r>
            <a:r>
              <a:rPr lang="nl-NL" altLang="en-US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appropriate</a:t>
            </a:r>
            <a:r>
              <a:rPr lang="nl-NL" alt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alt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310" indent="-473310"/>
            <a:r>
              <a:rPr lang="en-US" sz="3500" dirty="0"/>
              <a:t>To explore new topics </a:t>
            </a:r>
          </a:p>
          <a:p>
            <a:pPr marL="1331830" lvl="3" indent="-473310"/>
            <a:r>
              <a:rPr lang="en-US" sz="2800" dirty="0"/>
              <a:t>Especially where there is little prior research</a:t>
            </a:r>
          </a:p>
          <a:p>
            <a:pPr marL="473310" indent="-473310"/>
            <a:r>
              <a:rPr lang="en-US" sz="3500" dirty="0"/>
              <a:t>To identify a range of perspectives</a:t>
            </a:r>
          </a:p>
          <a:p>
            <a:pPr marL="473310" indent="-473310"/>
            <a:r>
              <a:rPr lang="en-US" sz="3500" dirty="0"/>
              <a:t>To understand community/cultural norms</a:t>
            </a:r>
          </a:p>
          <a:p>
            <a:pPr marL="473310" indent="-473310"/>
            <a:r>
              <a:rPr lang="en-US" sz="3500" dirty="0"/>
              <a:t>To inform mixed-method studies</a:t>
            </a:r>
          </a:p>
          <a:p>
            <a:pPr marL="473310" indent="-473310"/>
            <a:endParaRPr lang="en-US" altLang="en-US" sz="3500" dirty="0"/>
          </a:p>
        </p:txBody>
      </p:sp>
    </p:spTree>
    <p:extLst>
      <p:ext uri="{BB962C8B-B14F-4D97-AF65-F5344CB8AC3E}">
        <p14:creationId xmlns:p14="http://schemas.microsoft.com/office/powerpoint/2010/main" val="27177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are FGDs </a:t>
            </a:r>
            <a:r>
              <a:rPr lang="nl-NL" altLang="en-US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inappropriate</a:t>
            </a:r>
            <a:r>
              <a:rPr lang="nl-NL" alt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US" altLang="en-US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310" indent="-473310"/>
            <a:r>
              <a:rPr lang="en-US" altLang="en-US" sz="3000" dirty="0">
                <a:latin typeface="Calibri" panose="020F0502020204030204" pitchFamily="34" charset="0"/>
              </a:rPr>
              <a:t>For exploring controversial or polarizing topics</a:t>
            </a:r>
          </a:p>
          <a:p>
            <a:pPr marL="1331830" lvl="3" indent="-473310"/>
            <a:r>
              <a:rPr lang="en-US" altLang="en-US" dirty="0" smtClean="0">
                <a:latin typeface="Calibri" panose="020F0502020204030204" pitchFamily="34" charset="0"/>
              </a:rPr>
              <a:t> </a:t>
            </a:r>
            <a:r>
              <a:rPr lang="en-US" altLang="en-US" sz="2500" dirty="0">
                <a:latin typeface="Calibri" panose="020F0502020204030204" pitchFamily="34" charset="0"/>
              </a:rPr>
              <a:t>e.g. stigmatized behaviors</a:t>
            </a:r>
            <a:endParaRPr lang="en-US" altLang="en-US" dirty="0">
              <a:latin typeface="Calibri" panose="020F0502020204030204" pitchFamily="34" charset="0"/>
            </a:endParaRPr>
          </a:p>
          <a:p>
            <a:pPr marL="473310" indent="-473310"/>
            <a:r>
              <a:rPr lang="nl-NL" altLang="en-US" sz="3000" dirty="0">
                <a:latin typeface="Calibri" panose="020F0502020204030204" pitchFamily="34" charset="0"/>
              </a:rPr>
              <a:t>For engaging hidden or high status populations</a:t>
            </a:r>
          </a:p>
          <a:p>
            <a:pPr marL="473310" indent="-473310"/>
            <a:r>
              <a:rPr lang="nl-NL" altLang="en-US" sz="3000" dirty="0">
                <a:latin typeface="Calibri" panose="020F0502020204030204" pitchFamily="34" charset="0"/>
              </a:rPr>
              <a:t>For studying individual choices or behaviors where socially undesirable motives would be expressed</a:t>
            </a:r>
          </a:p>
          <a:p>
            <a:pPr marL="473310" indent="-473310"/>
            <a:r>
              <a:rPr lang="nl-NL" altLang="en-US" sz="3000" dirty="0">
                <a:latin typeface="Calibri" panose="020F0502020204030204" pitchFamily="34" charset="0"/>
              </a:rPr>
              <a:t>For topics where social harm is a risk if disclosure (confidentiality breech) occurs</a:t>
            </a:r>
            <a:endParaRPr lang="en-US" altLang="en-US" sz="3000" dirty="0">
              <a:latin typeface="Calibri" panose="020F0502020204030204" pitchFamily="34" charset="0"/>
            </a:endParaRPr>
          </a:p>
          <a:p>
            <a:pPr marL="473310" indent="-473310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50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MOV FGD Eligibility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310" indent="-473310"/>
            <a:r>
              <a:rPr lang="en-US" dirty="0"/>
              <a:t>Same eligibility as for exit interviews and health worker KAPs, however, </a:t>
            </a:r>
          </a:p>
          <a:p>
            <a:pPr marL="1331830" lvl="3" indent="-473310"/>
            <a:r>
              <a:rPr lang="en-US" sz="2500" dirty="0"/>
              <a:t>Must not be the same people interviewed for the quantitative surveys</a:t>
            </a:r>
          </a:p>
          <a:p>
            <a:pPr marL="1331830" lvl="3" indent="-473310"/>
            <a:r>
              <a:rPr lang="en-US" sz="2500" dirty="0"/>
              <a:t>Ideally from a health facility NOT sampled for the quantitative surveys</a:t>
            </a:r>
          </a:p>
          <a:p>
            <a:pPr marL="1331830" lvl="3" indent="-473310"/>
            <a:r>
              <a:rPr lang="en-US" sz="2500" dirty="0"/>
              <a:t>Aim to have homogenous groups</a:t>
            </a:r>
          </a:p>
        </p:txBody>
      </p:sp>
    </p:spTree>
    <p:extLst>
      <p:ext uri="{BB962C8B-B14F-4D97-AF65-F5344CB8AC3E}">
        <p14:creationId xmlns:p14="http://schemas.microsoft.com/office/powerpoint/2010/main" val="284682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09902" y="325609"/>
            <a:ext cx="8229600" cy="838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 smtClean="0">
                <a:latin typeface="Calibri" panose="020F0502020204030204" pitchFamily="34" charset="0"/>
              </a:rPr>
              <a:t>Preparing for a FGD: Discussion Guide</a:t>
            </a: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381000" y="1353837"/>
            <a:ext cx="8632682" cy="502975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Calibri" panose="020F0502020204030204" pitchFamily="34" charset="0"/>
              </a:rPr>
              <a:t>Discussion guide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A written guide of </a:t>
            </a:r>
            <a:r>
              <a:rPr lang="en-US" altLang="en-US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open-ended</a:t>
            </a: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 questions to be covered 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</a:rPr>
              <a:t>Familiarize yourself with the guide and the purpose of the FGD</a:t>
            </a:r>
          </a:p>
          <a:p>
            <a:pPr>
              <a:lnSpc>
                <a:spcPct val="80000"/>
              </a:lnSpc>
            </a:pPr>
            <a:r>
              <a:rPr lang="en-US" altLang="en-US" dirty="0" smtClean="0">
                <a:latin typeface="Calibri" panose="020F0502020204030204" pitchFamily="34" charset="0"/>
              </a:rPr>
              <a:t>Structure of the guide</a:t>
            </a:r>
          </a:p>
          <a:p>
            <a:pPr lvl="1">
              <a:lnSpc>
                <a:spcPct val="80000"/>
              </a:lnSpc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Introduction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2"/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Introductions, background on research topic, purpose of study, ethical issues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Opening questions</a:t>
            </a:r>
          </a:p>
          <a:p>
            <a:pPr lvl="2"/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Easy to answer and broadly related to the discussion topic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Key questions</a:t>
            </a:r>
          </a:p>
          <a:p>
            <a:pPr lvl="2"/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Essential data generating questions</a:t>
            </a:r>
          </a:p>
          <a:p>
            <a:pPr lvl="2"/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Most of the questions and probes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Closing questions</a:t>
            </a:r>
          </a:p>
          <a:p>
            <a:pPr lvl="2"/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Summarize, end on a positive note</a:t>
            </a:r>
          </a:p>
          <a:p>
            <a:pPr lvl="2">
              <a:lnSpc>
                <a:spcPct val="80000"/>
              </a:lnSpc>
            </a:pPr>
            <a:endParaRPr lang="en-US" altLang="en-US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00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 FGD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73310" indent="-473310"/>
            <a:r>
              <a:rPr lang="en-US" dirty="0"/>
              <a:t>Opening questions</a:t>
            </a:r>
          </a:p>
          <a:p>
            <a:pPr marL="473310" indent="-473310"/>
            <a:r>
              <a:rPr lang="en-US" dirty="0"/>
              <a:t>Key Questions – topic areas</a:t>
            </a:r>
          </a:p>
          <a:p>
            <a:pPr marL="924138" lvl="2" indent="-473310">
              <a:buFont typeface="Calibri" panose="020F0502020204030204" pitchFamily="34" charset="0"/>
              <a:buChar char="—"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General vaccination (caregivers)</a:t>
            </a:r>
          </a:p>
          <a:p>
            <a:pPr marL="924138" lvl="2" indent="-473310">
              <a:buFont typeface="Calibri" panose="020F0502020204030204" pitchFamily="34" charset="0"/>
              <a:buChar char="—"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Vaccination services (health workers)</a:t>
            </a:r>
          </a:p>
          <a:p>
            <a:pPr marL="924138" lvl="2" indent="-473310">
              <a:buFont typeface="Calibri" panose="020F0502020204030204" pitchFamily="34" charset="0"/>
              <a:buChar char="—"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Vaccine compliance</a:t>
            </a:r>
          </a:p>
          <a:p>
            <a:pPr marL="924138" lvl="2" indent="-473310">
              <a:buFont typeface="Calibri" panose="020F0502020204030204" pitchFamily="34" charset="0"/>
              <a:buChar char="—"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Missed opportunities</a:t>
            </a:r>
          </a:p>
          <a:p>
            <a:pPr marL="473310" indent="-473310"/>
            <a:r>
              <a:rPr lang="en-US" dirty="0"/>
              <a:t>Closing questions</a:t>
            </a:r>
          </a:p>
        </p:txBody>
      </p:sp>
    </p:spTree>
    <p:extLst>
      <p:ext uri="{BB962C8B-B14F-4D97-AF65-F5344CB8AC3E}">
        <p14:creationId xmlns:p14="http://schemas.microsoft.com/office/powerpoint/2010/main" val="141038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</TotalTime>
  <Words>1906</Words>
  <Application>Microsoft Office PowerPoint</Application>
  <PresentationFormat>On-screen Show (4:3)</PresentationFormat>
  <Paragraphs>296</Paragraphs>
  <Slides>24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Qualitative Data Collection:</vt:lpstr>
      <vt:lpstr>Goals/Objectives of Qualitative data collection</vt:lpstr>
      <vt:lpstr>Focus Group Discussions (FGD)</vt:lpstr>
      <vt:lpstr>What is an FGD?</vt:lpstr>
      <vt:lpstr>When are FGDs appropriate?</vt:lpstr>
      <vt:lpstr>When are FGDs inappropriate?</vt:lpstr>
      <vt:lpstr>MOV FGD Eligibility</vt:lpstr>
      <vt:lpstr>Preparing for a FGD: Discussion Guide</vt:lpstr>
      <vt:lpstr>MOV FGD Guide</vt:lpstr>
      <vt:lpstr>Preparing for a FGD</vt:lpstr>
      <vt:lpstr>Setting the Stage</vt:lpstr>
      <vt:lpstr>Moderator roles</vt:lpstr>
      <vt:lpstr>Moderator roles (2)</vt:lpstr>
      <vt:lpstr>Probes</vt:lpstr>
      <vt:lpstr>Roles of the note-taker (if recording audio)</vt:lpstr>
      <vt:lpstr>Roles of the note-taker (if not recording)</vt:lpstr>
      <vt:lpstr>Number and duration of sessions</vt:lpstr>
      <vt:lpstr>IN-DEPTH interviews (IDI)</vt:lpstr>
      <vt:lpstr>FGDs vs IDIs</vt:lpstr>
      <vt:lpstr>Methodology</vt:lpstr>
      <vt:lpstr>IDI Guide Topic Areas</vt:lpstr>
      <vt:lpstr>MOV Interviewees for IDI</vt:lpstr>
      <vt:lpstr>After the FGDs and IDIs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OGBUANU, Ikechukwu Udo</cp:lastModifiedBy>
  <cp:revision>56</cp:revision>
  <dcterms:created xsi:type="dcterms:W3CDTF">2017-05-04T19:30:50Z</dcterms:created>
  <dcterms:modified xsi:type="dcterms:W3CDTF">2017-09-18T14:13:35Z</dcterms:modified>
</cp:coreProperties>
</file>