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  <p:sldMasterId id="2147483674" r:id="rId3"/>
  </p:sldMasterIdLst>
  <p:notesMasterIdLst>
    <p:notesMasterId r:id="rId21"/>
  </p:notesMasterIdLst>
  <p:handoutMasterIdLst>
    <p:handoutMasterId r:id="rId22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85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>
      <p:cViewPr varScale="1">
        <p:scale>
          <a:sx n="123" d="100"/>
          <a:sy n="123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ACDF6-13E3-4C75-94D9-109EAE0F46CE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FFB03-EAE9-4CA0-9614-68126C967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94186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AF6E9-044E-4F02-AAFD-0A22BB6F72AA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7584F-EFFA-462F-9602-9DA30D11D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133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54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It is important to have a</a:t>
            </a:r>
            <a:r>
              <a:rPr lang="en-GB" baseline="0" dirty="0" smtClean="0"/>
              <a:t> discussion on missed opportunities because "by definition" (you can see the definition on this slide) these are children that are </a:t>
            </a:r>
            <a:r>
              <a:rPr lang="en-GB" b="1" u="sng" baseline="0" dirty="0" smtClean="0"/>
              <a:t>not </a:t>
            </a:r>
            <a:r>
              <a:rPr lang="en-GB" baseline="0" dirty="0" smtClean="0"/>
              <a:t>"hard to reach"!  We are already reaching them!</a:t>
            </a:r>
          </a:p>
          <a:p>
            <a:endParaRPr lang="en-GB" baseline="0" dirty="0" smtClean="0"/>
          </a:p>
        </p:txBody>
      </p:sp>
    </p:spTree>
    <p:extLst>
      <p:ext uri="{BB962C8B-B14F-4D97-AF65-F5344CB8AC3E}">
        <p14:creationId xmlns:p14="http://schemas.microsoft.com/office/powerpoint/2010/main" val="3614698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 new missed opportunity strategy</a:t>
            </a:r>
            <a:r>
              <a:rPr lang="en-GB" baseline="0" dirty="0" smtClean="0"/>
              <a:t> answers </a:t>
            </a:r>
            <a:r>
              <a:rPr lang="en-GB" dirty="0" smtClean="0"/>
              <a:t>three key questions: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 smtClean="0">
                <a:solidFill>
                  <a:schemeClr val="tx2"/>
                </a:solidFill>
                <a:ea typeface="ＭＳ Ｐゴシック" charset="0"/>
              </a:rPr>
              <a:t>How many opportunities for vaccination are missed at </a:t>
            </a:r>
            <a:r>
              <a:rPr lang="en-GB" u="sng" dirty="0" smtClean="0">
                <a:solidFill>
                  <a:schemeClr val="tx2"/>
                </a:solidFill>
                <a:ea typeface="ＭＳ Ｐゴシック" charset="0"/>
              </a:rPr>
              <a:t>existing</a:t>
            </a:r>
            <a:r>
              <a:rPr lang="en-GB" dirty="0" smtClean="0">
                <a:solidFill>
                  <a:schemeClr val="tx2"/>
                </a:solidFill>
                <a:ea typeface="ＭＳ Ｐゴシック" charset="0"/>
              </a:rPr>
              <a:t> vaccination sites?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 smtClean="0">
                <a:solidFill>
                  <a:schemeClr val="tx2"/>
                </a:solidFill>
                <a:ea typeface="ＭＳ Ｐゴシック" charset="0"/>
              </a:rPr>
              <a:t>Why are these opportunities being missed at the different vaccination sites?, and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 smtClean="0">
                <a:solidFill>
                  <a:schemeClr val="tx2"/>
                </a:solidFill>
                <a:ea typeface="ＭＳ Ｐゴシック" charset="0"/>
              </a:rPr>
              <a:t>What can be adjusted or done differently (e.g. </a:t>
            </a:r>
            <a:r>
              <a:rPr lang="en-GB" u="sng" dirty="0" smtClean="0">
                <a:solidFill>
                  <a:schemeClr val="tx2"/>
                </a:solidFill>
                <a:ea typeface="ＭＳ Ｐゴシック" charset="0"/>
              </a:rPr>
              <a:t>policies, procedures and behaviours</a:t>
            </a:r>
            <a:r>
              <a:rPr lang="en-GB" dirty="0" smtClean="0">
                <a:solidFill>
                  <a:schemeClr val="tx2"/>
                </a:solidFill>
                <a:ea typeface="ＭＳ Ｐゴシック" charset="0"/>
              </a:rPr>
              <a:t>) so that we do not miss any opportunity to vaccinate?</a:t>
            </a:r>
            <a:endParaRPr lang="en-GB" sz="1100" dirty="0" smtClean="0">
              <a:solidFill>
                <a:schemeClr val="tx2"/>
              </a:solidFill>
              <a:ea typeface="ＭＳ Ｐゴシック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1974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117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02ADF-851F-49B6-A984-D065DAFB8980}" type="datetime1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230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5A5A5-ECB4-4FCB-B72D-9D3E35BA6065}" type="datetime1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063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4E4E-E54A-46CF-88A6-39F36C950C25}" type="datetime1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37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04946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431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348737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913" y="1381125"/>
            <a:ext cx="4068762" cy="4611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>
                <a:latin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4075" y="1381125"/>
            <a:ext cx="4070350" cy="4611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>
                <a:latin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65463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>
                <a:latin typeface="Calibri" panose="020F0502020204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>
                <a:latin typeface="Calibri" panose="020F0502020204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74377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16397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598082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852897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E2-FD6E-444D-B8B3-099563CA41B2}" type="datetime1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240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126172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24480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992813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992813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9578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xfrm>
            <a:off x="-1" y="-125268"/>
            <a:ext cx="9144001" cy="1238271"/>
          </a:xfrm>
          <a:prstGeom prst="rect">
            <a:avLst/>
          </a:prstGeom>
          <a:effectLst>
            <a:outerShdw blurRad="12700" dist="25400" dir="2700000" rotWithShape="0">
              <a:srgbClr val="96CCEE"/>
            </a:outerShdw>
          </a:effectLst>
        </p:spPr>
        <p:txBody>
          <a:bodyPr lIns="0" tIns="0" rIns="0" bIns="0">
            <a:noAutofit/>
          </a:bodyPr>
          <a:lstStyle>
            <a:lvl1pPr defTabSz="913501">
              <a:defRPr sz="3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entury Gothic"/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sz="half" idx="1"/>
          </p:nvPr>
        </p:nvSpPr>
        <p:spPr>
          <a:xfrm>
            <a:off x="442542" y="1380815"/>
            <a:ext cx="4080592" cy="475014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327076" indent="-327076" defTabSz="913501">
              <a:spcBef>
                <a:spcPts val="2391"/>
              </a:spcBef>
              <a:buClr>
                <a:srgbClr val="1E7FB8"/>
              </a:buClr>
              <a:buSzPct val="100000"/>
              <a:buFont typeface="Wingdings"/>
              <a:buChar char="●"/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entury Gothic"/>
              </a:defRPr>
            </a:lvl1pPr>
            <a:lvl2pPr marL="688907" indent="-321317" defTabSz="913501">
              <a:spcBef>
                <a:spcPts val="2391"/>
              </a:spcBef>
              <a:buClr>
                <a:srgbClr val="1E7FB8"/>
              </a:buClr>
              <a:buSzPct val="100000"/>
              <a:buFont typeface="Wingdings"/>
              <a:buChar char="–"/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entury Gothic"/>
              </a:defRPr>
            </a:lvl2pPr>
            <a:lvl3pPr marL="1051390" indent="-358247" defTabSz="913501">
              <a:spcBef>
                <a:spcPts val="2391"/>
              </a:spcBef>
              <a:buClr>
                <a:srgbClr val="1E7FB8"/>
              </a:buClr>
              <a:buSzPct val="100000"/>
              <a:buFont typeface="Wingdings"/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entury Gothic"/>
              </a:defRPr>
            </a:lvl3pPr>
            <a:lvl4pPr marL="1348523" indent="-338628" defTabSz="913501">
              <a:spcBef>
                <a:spcPts val="2391"/>
              </a:spcBef>
              <a:buClr>
                <a:srgbClr val="1E7FB8"/>
              </a:buClr>
              <a:buSzPct val="100000"/>
              <a:buFont typeface="Wingdings"/>
              <a:buChar char="–"/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entury Gothic"/>
              </a:defRPr>
            </a:lvl4pPr>
            <a:lvl5pPr marL="1511422" indent="-216057" defTabSz="913501">
              <a:spcBef>
                <a:spcPts val="2391"/>
              </a:spcBef>
              <a:buClr>
                <a:srgbClr val="1E7FB8"/>
              </a:buClr>
              <a:buSzPct val="100000"/>
              <a:buFont typeface="Wingdings"/>
              <a:buChar char="»"/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entury Gothic"/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xfrm>
            <a:off x="6553200" y="6173292"/>
            <a:ext cx="2133601" cy="366118"/>
          </a:xfrm>
          <a:prstGeom prst="rect">
            <a:avLst/>
          </a:prstGeom>
        </p:spPr>
        <p:txBody>
          <a:bodyPr wrap="square" lIns="45694" tIns="45694" rIns="45694" bIns="45694" anchor="ctr"/>
          <a:lstStyle>
            <a:lvl1pPr algn="r" defTabSz="913883"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6CB4B4D-7CA3-9044-876B-883B54F8677D}" type="slidenum">
              <a:rPr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519079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80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94544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64121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99606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FD95-F8D2-4B2D-BDD0-ED6A5FB35B6C}" type="datetime1">
              <a:rPr lang="en-US" smtClean="0">
                <a:solidFill>
                  <a:srgbClr val="B9B0AB"/>
                </a:solidFill>
              </a:rPr>
              <a:t>10/9/2017</a:t>
            </a:fld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‹#›</a:t>
            </a:fld>
            <a:endParaRPr lang="en-US" dirty="0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6389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Tx/>
              <a:buSzPct val="80000"/>
              <a:buFont typeface="Arial" charset="0"/>
              <a:buChar char="•"/>
              <a:defRPr>
                <a:solidFill>
                  <a:schemeClr val="tx1">
                    <a:lumMod val="75000"/>
                  </a:schemeClr>
                </a:solidFill>
                <a:latin typeface="+mj-lt"/>
              </a:defRPr>
            </a:lvl1pPr>
            <a:lvl2pPr marL="685800" indent="-228600">
              <a:buSzPct val="40000"/>
              <a:buFont typeface="LucidaGrande" charset="0"/>
              <a:buChar char="▶︎"/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 marL="1143000" indent="-228600">
              <a:buFont typeface="LucidaGrande" charset="0"/>
              <a:buChar char="-"/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 marL="1600200" indent="-228600">
              <a:buSzPct val="80000"/>
              <a:buFont typeface="LucidaGrande" charset="0"/>
              <a:buChar char="■"/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9FD38-BF79-454E-B40C-324038571767}" type="datetime1">
              <a:rPr lang="en-US" smtClean="0">
                <a:solidFill>
                  <a:srgbClr val="B9B0AB"/>
                </a:solidFill>
              </a:rPr>
              <a:t>10/9/2017</a:t>
            </a:fld>
            <a:endParaRPr lang="en-US">
              <a:solidFill>
                <a:srgbClr val="B9B0A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‹#›</a:t>
            </a:fld>
            <a:endParaRPr lang="en-US">
              <a:solidFill>
                <a:srgbClr val="B9B0AB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3223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82762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9653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F0859204-4C99-45D1-BB86-88A084A13DD7}" type="datetime1">
              <a:rPr lang="en-US" smtClean="0">
                <a:solidFill>
                  <a:srgbClr val="B9B0AB"/>
                </a:solidFill>
              </a:rPr>
              <a:t>10/9/2017</a:t>
            </a:fld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‹#›</a:t>
            </a:fld>
            <a:endParaRPr lang="en-US" dirty="0">
              <a:solidFill>
                <a:srgbClr val="B9B0AB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097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2631B-EE44-4235-ACF4-F583305392B4}" type="datetime1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3793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82FB4-C7EB-4AF5-8AE3-611E0749A0AB}" type="datetime1">
              <a:rPr lang="en-US" smtClean="0">
                <a:solidFill>
                  <a:srgbClr val="B9B0AB"/>
                </a:solidFill>
              </a:rPr>
              <a:t>10/9/2017</a:t>
            </a:fld>
            <a:endParaRPr lang="en-US">
              <a:solidFill>
                <a:srgbClr val="B9B0AB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‹#›</a:t>
            </a:fld>
            <a:endParaRPr lang="en-US">
              <a:solidFill>
                <a:srgbClr val="B9B0AB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24488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365127"/>
            <a:ext cx="7886700" cy="8015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9E6E8-7A0C-439D-AF6F-75D1E2012DAE}" type="datetime1">
              <a:rPr lang="en-US" smtClean="0">
                <a:solidFill>
                  <a:srgbClr val="B9B0AB"/>
                </a:solidFill>
              </a:rPr>
              <a:t>10/9/2017</a:t>
            </a:fld>
            <a:endParaRPr lang="en-US">
              <a:solidFill>
                <a:srgbClr val="B9B0AB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‹#›</a:t>
            </a:fld>
            <a:endParaRPr lang="en-US">
              <a:solidFill>
                <a:srgbClr val="B9B0AB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4450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81A15-BF9E-46A8-A937-0046785650A4}" type="datetime1">
              <a:rPr lang="en-US" smtClean="0">
                <a:solidFill>
                  <a:srgbClr val="B9B0AB"/>
                </a:solidFill>
              </a:rPr>
              <a:t>10/9/2017</a:t>
            </a:fld>
            <a:endParaRPr lang="en-US">
              <a:solidFill>
                <a:srgbClr val="B9B0AB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‹#›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5311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85C84-1E16-424D-877E-6D18B8D3009C}" type="datetime1">
              <a:rPr lang="en-US" smtClean="0">
                <a:solidFill>
                  <a:srgbClr val="B9B0AB"/>
                </a:solidFill>
              </a:rPr>
              <a:t>10/9/2017</a:t>
            </a:fld>
            <a:endParaRPr lang="en-US">
              <a:solidFill>
                <a:srgbClr val="B9B0AB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‹#›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1594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6E80A-F457-4820-9FE0-9F7D8828242B}" type="datetime1">
              <a:rPr lang="en-US" smtClean="0">
                <a:solidFill>
                  <a:srgbClr val="B9B0AB"/>
                </a:solidFill>
              </a:rPr>
              <a:t>10/9/2017</a:t>
            </a:fld>
            <a:endParaRPr lang="en-US">
              <a:solidFill>
                <a:srgbClr val="B9B0AB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‹#›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2063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AA05D-E332-4900-8491-E7CCB8A03B8F}" type="datetime1">
              <a:rPr lang="en-US" smtClean="0">
                <a:solidFill>
                  <a:srgbClr val="B9B0AB"/>
                </a:solidFill>
              </a:rPr>
              <a:t>10/9/2017</a:t>
            </a:fld>
            <a:endParaRPr lang="en-US">
              <a:solidFill>
                <a:srgbClr val="B9B0AB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‹#›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6022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47C8-7A77-423A-A8F2-BD5B415E5F39}" type="datetime1">
              <a:rPr lang="en-US" smtClean="0">
                <a:solidFill>
                  <a:srgbClr val="B9B0AB"/>
                </a:solidFill>
              </a:rPr>
              <a:t>10/9/2017</a:t>
            </a:fld>
            <a:endParaRPr lang="en-US">
              <a:solidFill>
                <a:srgbClr val="B9B0A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‹#›</a:t>
            </a:fld>
            <a:endParaRPr lang="en-US">
              <a:solidFill>
                <a:srgbClr val="B9B0AB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28233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17751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0128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46064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511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B31F0-3549-4BA7-B237-05D957C00846}" type="datetime1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543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6000C-D565-48EE-8B52-206967628074}" type="datetime1">
              <a:rPr lang="en-US" smtClean="0"/>
              <a:t>10/9/2017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740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1C7D1-ED2D-45C5-A119-371F835BABE9}" type="datetime1">
              <a:rPr lang="en-US" smtClean="0"/>
              <a:t>10/9/2017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525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1F42D-CE35-4189-882D-8F7C52328398}" type="datetime1">
              <a:rPr lang="en-US" smtClean="0"/>
              <a:t>10/9/2017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4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1640-A6CF-4CCE-9219-8A80E41CC37E}" type="datetime1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849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A5601-E817-452B-A18B-3BBD5244DEAF}" type="datetime1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901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w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17219-F59C-4D47-8307-8D64DCDA9BF3}" type="datetime1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Reducing Missed Opportunities for Vaccination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A8538-1DD6-40FB-A051-40DF1AC5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13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29783" dir="1514402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900" b="1" dirty="0">
              <a:solidFill>
                <a:srgbClr val="000066"/>
              </a:solidFill>
              <a:latin typeface="Calibri" panose="020F0502020204030204" pitchFamily="34" charset="0"/>
              <a:ea typeface="ＭＳ Ｐゴシック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588" y="6015038"/>
            <a:ext cx="9144000" cy="842962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900" b="1" dirty="0">
              <a:solidFill>
                <a:srgbClr val="000066"/>
              </a:solidFill>
              <a:latin typeface="Calibri" panose="020F0502020204030204" pitchFamily="34" charset="0"/>
              <a:ea typeface="ＭＳ Ｐゴシック" pitchFamily="34" charset="-12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360363" y="6399213"/>
            <a:ext cx="355600" cy="33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 sz="3900" b="1">
                <a:solidFill>
                  <a:srgbClr val="000066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3900" b="1">
                <a:solidFill>
                  <a:srgbClr val="000066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3900" b="1">
                <a:solidFill>
                  <a:srgbClr val="000066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3900" b="1">
                <a:solidFill>
                  <a:srgbClr val="000066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3900" b="1">
                <a:solidFill>
                  <a:srgbClr val="000066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DF81EFC1-192A-4582-8BAA-6897E15DA2B0}" type="slidenum">
              <a:rPr lang="x-none" altLang="en-US" sz="1500" smtClean="0">
                <a:solidFill>
                  <a:srgbClr val="72BBE8"/>
                </a:solidFill>
                <a:latin typeface="Arial Narrow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lang="en-US" altLang="en-US" sz="1500" dirty="0" smtClean="0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US" altLang="en-US" sz="2100" baseline="14000" dirty="0" smtClean="0">
                <a:solidFill>
                  <a:srgbClr val="FFFFFF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3079" name="Picture 8" descr="WHO-EN-white-H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6040438"/>
            <a:ext cx="22082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912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hlink"/>
          </a:solidFill>
          <a:latin typeface="Calibri" panose="020F0502020204030204" pitchFamily="34" charset="0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hlink"/>
          </a:solidFill>
          <a:latin typeface="Arial" charset="0"/>
          <a:ea typeface="MS PGothic" pitchFamily="34" charset="-128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hlink"/>
          </a:solidFill>
          <a:latin typeface="Arial" charset="0"/>
          <a:ea typeface="MS PGothic" pitchFamily="34" charset="-128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hlink"/>
          </a:solidFill>
          <a:latin typeface="Arial" charset="0"/>
          <a:ea typeface="MS PGothic" pitchFamily="34" charset="-128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hlink"/>
          </a:solidFill>
          <a:latin typeface="Arial" charset="0"/>
          <a:ea typeface="MS PGothic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 b="1">
          <a:solidFill>
            <a:schemeClr val="hlink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 b="1">
          <a:solidFill>
            <a:schemeClr val="hlink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 b="1">
          <a:solidFill>
            <a:schemeClr val="hlink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00">
          <a:solidFill>
            <a:srgbClr val="000066"/>
          </a:solidFill>
          <a:latin typeface="Calibri" panose="020F0502020204030204" pitchFamily="34" charset="0"/>
          <a:ea typeface="MS PGothic" pitchFamily="34" charset="-128"/>
          <a:cs typeface="+mn-cs"/>
        </a:defRPr>
      </a:lvl1pPr>
      <a:lvl2pPr marL="804863" indent="-280988" algn="l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100">
          <a:solidFill>
            <a:srgbClr val="000066"/>
          </a:solidFill>
          <a:latin typeface="Calibri" panose="020F0502020204030204" pitchFamily="34" charset="0"/>
          <a:ea typeface="Calibri" panose="020F0502020204030204" pitchFamily="34" charset="0"/>
          <a:cs typeface="+mn-cs"/>
        </a:defRPr>
      </a:lvl2pPr>
      <a:lvl3pPr marL="1255713" indent="-269875" algn="l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Calibri" panose="020F0502020204030204" pitchFamily="34" charset="0"/>
          <a:cs typeface="+mn-cs"/>
        </a:defRPr>
      </a:lvl3pPr>
      <a:lvl4pPr marL="1663700" indent="-227013" algn="l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Calibri" panose="020F0502020204030204" pitchFamily="34" charset="0"/>
          <a:cs typeface="+mn-cs"/>
        </a:defRPr>
      </a:lvl4pPr>
      <a:lvl5pPr marL="1989138" indent="-14605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Arial" charset="0"/>
          <a:cs typeface="+mn-cs"/>
        </a:defRPr>
      </a:lvl5pPr>
      <a:lvl6pPr marL="2446338" indent="-146050" algn="r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903538" indent="-146050" algn="r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360738" indent="-146050" algn="r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817938" indent="-146050" algn="r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7841" y="365126"/>
            <a:ext cx="8458200" cy="801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1421588"/>
            <a:ext cx="8458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79068" y="6356351"/>
            <a:ext cx="934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DAC082D1-EE19-4628-8BF9-256B9C338E01}" type="datetime1">
              <a:rPr lang="en-US" smtClean="0">
                <a:solidFill>
                  <a:srgbClr val="B9B0AB"/>
                </a:solidFill>
              </a:rPr>
              <a:t>10/9/2017</a:t>
            </a:fld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7136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66968" y="6356351"/>
            <a:ext cx="6685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‹#›</a:t>
            </a:fld>
            <a:endParaRPr lang="en-US" dirty="0">
              <a:solidFill>
                <a:srgbClr val="B9B0AB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40" y="6322535"/>
            <a:ext cx="1167726" cy="35740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57092" y="6188149"/>
            <a:ext cx="1158949" cy="6698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6198" y="6038268"/>
            <a:ext cx="1200736" cy="92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244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40000"/>
        <a:buFont typeface="LucidaGrande" charset="0"/>
        <a:buChar char="▶︎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-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▪︎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30841" y="414068"/>
            <a:ext cx="4506259" cy="3246432"/>
          </a:xfrm>
        </p:spPr>
        <p:txBody>
          <a:bodyPr>
            <a:noAutofit/>
          </a:bodyPr>
          <a:lstStyle/>
          <a:p>
            <a:pPr algn="l"/>
            <a:r>
              <a:rPr lang="en-US" sz="5400" b="1" dirty="0"/>
              <a:t>Reducing </a:t>
            </a:r>
            <a:r>
              <a:rPr lang="en-US" sz="5400" b="1" dirty="0" smtClean="0"/>
              <a:t>Missed </a:t>
            </a: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b="1" dirty="0"/>
              <a:t>Opportunities for Vaccination</a:t>
            </a:r>
          </a:p>
        </p:txBody>
      </p:sp>
    </p:spTree>
    <p:extLst>
      <p:ext uri="{BB962C8B-B14F-4D97-AF65-F5344CB8AC3E}">
        <p14:creationId xmlns:p14="http://schemas.microsoft.com/office/powerpoint/2010/main" val="183663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191666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Among those </a:t>
            </a:r>
            <a:r>
              <a:rPr lang="en-US" sz="4000" b="1" u="sng" dirty="0" smtClean="0"/>
              <a:t>NEVER</a:t>
            </a:r>
            <a:r>
              <a:rPr lang="en-US" sz="4000" b="1" dirty="0" smtClean="0"/>
              <a:t> vaccinated, was this child vaccinated today? (n=8)</a:t>
            </a:r>
            <a:endParaRPr lang="en-US" sz="4000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10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55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Does your child have a vaccination card?</a:t>
            </a:r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11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04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What is the purpose of the vaccination card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12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63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Did the health worker ask for the vaccination card today?</a:t>
            </a:r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13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81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Did the health worker ask for the vaccination status of the child today?</a:t>
            </a:r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14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12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Did they tell you which vaccines were administered today?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15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98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Did the health worker tell you the date of the next appointment?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16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99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How long did you </a:t>
            </a:r>
            <a:r>
              <a:rPr lang="en-US" b="1" dirty="0"/>
              <a:t>wait </a:t>
            </a:r>
            <a:r>
              <a:rPr lang="en-US" b="1" dirty="0" smtClean="0"/>
              <a:t>for </a:t>
            </a:r>
            <a:r>
              <a:rPr lang="en-US" b="1" dirty="0"/>
              <a:t>your child to be vaccinated?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17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65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251214"/>
            <a:ext cx="8458200" cy="801522"/>
          </a:xfrm>
        </p:spPr>
        <p:txBody>
          <a:bodyPr>
            <a:noAutofit/>
          </a:bodyPr>
          <a:lstStyle/>
          <a:p>
            <a:r>
              <a:rPr lang="en-GB" sz="3600" b="1" dirty="0"/>
              <a:t>What is a missed opportunity for vaccination?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593957" cy="37338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marL="523875" lvl="1" indent="0">
              <a:buClr>
                <a:srgbClr val="0070C0"/>
              </a:buClr>
              <a:buNone/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…any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visit to a health facility by a child 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(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or adult) who is </a:t>
            </a:r>
            <a:r>
              <a:rPr lang="en-US" sz="3200" b="1" u="sng" dirty="0" smtClean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eligible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for 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vaccination (unvaccinated, partially vaccinated or, not up-to-date, and free of contraindications to vaccination), which </a:t>
            </a:r>
            <a:r>
              <a:rPr lang="en-US" sz="3200" b="1" u="sng" dirty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does not result in the person receiving</a:t>
            </a:r>
            <a:r>
              <a:rPr lang="en-US" sz="3200" u="sng" dirty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all the vaccine doses 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for 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which he or she is 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eligible.</a:t>
            </a:r>
            <a:endParaRPr lang="en-US" sz="3200" dirty="0">
              <a:solidFill>
                <a:schemeClr val="tx1"/>
              </a:solidFill>
              <a:latin typeface="Calibri" panose="020F0502020204030204" pitchFamily="34" charset="0"/>
              <a:ea typeface="ＭＳ Ｐゴシック" charset="0"/>
              <a:cs typeface="Calibri" panose="020F0502020204030204" pitchFamily="34" charset="0"/>
            </a:endParaRPr>
          </a:p>
          <a:p>
            <a:pPr>
              <a:buClr>
                <a:srgbClr val="0070C0"/>
              </a:buClr>
            </a:pPr>
            <a:endParaRPr lang="en-US" sz="2000" dirty="0" smtClean="0">
              <a:ea typeface="ＭＳ Ｐゴシック" charset="0"/>
            </a:endParaRPr>
          </a:p>
          <a:p>
            <a:pPr>
              <a:buClr>
                <a:srgbClr val="0070C0"/>
              </a:buClr>
            </a:pPr>
            <a:endParaRPr lang="en-GB" sz="2000" dirty="0">
              <a:ea typeface="ＭＳ Ｐゴシック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2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86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13184" y="76200"/>
            <a:ext cx="8507288" cy="1066800"/>
          </a:xfrm>
        </p:spPr>
        <p:txBody>
          <a:bodyPr>
            <a:noAutofit/>
          </a:bodyPr>
          <a:lstStyle/>
          <a:p>
            <a:r>
              <a:rPr lang="en-GB" sz="3600" b="1" dirty="0"/>
              <a:t>The new MOV strategy answers </a:t>
            </a:r>
            <a:r>
              <a:rPr lang="en-GB" sz="3600" b="1" dirty="0" smtClean="0"/>
              <a:t>three </a:t>
            </a:r>
            <a:r>
              <a:rPr lang="en-GB" sz="3600" b="1" dirty="0"/>
              <a:t>key questions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3</a:t>
            </a:fld>
            <a:endParaRPr lang="en-US">
              <a:solidFill>
                <a:srgbClr val="B9B0AB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948" y="1242733"/>
            <a:ext cx="5600104" cy="51385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87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62670"/>
            <a:ext cx="8229600" cy="706090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chemeClr val="tx1"/>
                </a:solidFill>
              </a:rPr>
              <a:t>Outline of today’s presentation</a:t>
            </a:r>
            <a:endParaRPr lang="en-GB" sz="40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656415"/>
              </p:ext>
            </p:extLst>
          </p:nvPr>
        </p:nvGraphicFramePr>
        <p:xfrm>
          <a:off x="323528" y="1501789"/>
          <a:ext cx="8352928" cy="41198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672"/>
                <a:gridCol w="2304256"/>
              </a:tblGrid>
              <a:tr h="648489">
                <a:tc>
                  <a:txBody>
                    <a:bodyPr/>
                    <a:lstStyle/>
                    <a:p>
                      <a:pPr marL="457200" marR="0" indent="-457200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800" b="1" dirty="0" smtClean="0"/>
                        <a:t>Quantitative data results</a:t>
                      </a:r>
                      <a:endParaRPr lang="en-GB" sz="28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 anchor="b"/>
                </a:tc>
              </a:tr>
              <a:tr h="648489">
                <a:tc>
                  <a:txBody>
                    <a:bodyPr/>
                    <a:lstStyle/>
                    <a:p>
                      <a:pPr marL="457200" marR="0" indent="-457200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800" b="1" dirty="0" smtClean="0"/>
                        <a:t>Qualitative data results</a:t>
                      </a:r>
                      <a:endParaRPr lang="en-GB" sz="28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 anchor="b"/>
                </a:tc>
              </a:tr>
              <a:tr h="2174347">
                <a:tc>
                  <a:txBody>
                    <a:bodyPr/>
                    <a:lstStyle/>
                    <a:p>
                      <a:pPr marL="457200" marR="0" indent="-457200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800" b="1" dirty="0" smtClean="0"/>
                        <a:t>Work plan</a:t>
                      </a:r>
                    </a:p>
                    <a:p>
                      <a:pPr marL="514350" marR="0" indent="-514350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romanLcPeriod"/>
                        <a:tabLst/>
                        <a:defRPr/>
                      </a:pPr>
                      <a:r>
                        <a:rPr lang="en-GB" sz="2000" b="0" dirty="0" smtClean="0"/>
                        <a:t>Chronogram of proposed activities</a:t>
                      </a:r>
                    </a:p>
                    <a:p>
                      <a:pPr marL="514350" marR="0" indent="-514350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romanLcPeriod"/>
                        <a:tabLst/>
                        <a:defRPr/>
                      </a:pPr>
                      <a:r>
                        <a:rPr lang="en-GB" sz="2000" b="0" dirty="0" smtClean="0"/>
                        <a:t>Plan for ongoing follow-up</a:t>
                      </a:r>
                    </a:p>
                    <a:p>
                      <a:pPr marL="514350" marR="0" indent="-514350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romanLcPeriod"/>
                        <a:tabLst/>
                        <a:defRPr/>
                      </a:pPr>
                      <a:r>
                        <a:rPr lang="en-GB" sz="2000" b="0" dirty="0" smtClean="0"/>
                        <a:t>Discussion of next steps</a:t>
                      </a:r>
                    </a:p>
                    <a:p>
                      <a:pPr marL="457200" indent="-457200" algn="justLow">
                        <a:buFont typeface="Arial" panose="020B0604020202020204" pitchFamily="34" charset="0"/>
                        <a:buChar char="•"/>
                      </a:pPr>
                      <a:r>
                        <a:rPr lang="en-GB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Lessons learned</a:t>
                      </a:r>
                    </a:p>
                    <a:p>
                      <a:pPr marL="0" indent="0" algn="justLow">
                        <a:buFont typeface="Arial" panose="020B0604020202020204" pitchFamily="34" charset="0"/>
                        <a:buNone/>
                      </a:pPr>
                      <a:r>
                        <a:rPr lang="en-GB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Challenges and opportunities</a:t>
                      </a:r>
                      <a:endParaRPr lang="en-GB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/>
                </a:tc>
              </a:tr>
              <a:tr h="648489">
                <a:tc>
                  <a:txBody>
                    <a:bodyPr/>
                    <a:lstStyle/>
                    <a:p>
                      <a:pPr marL="0" marR="0" indent="0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dirty="0" smtClean="0"/>
                        <a:t>Questions, comments</a:t>
                      </a:r>
                      <a:endParaRPr lang="en-GB" sz="20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justLow"/>
                      <a:endParaRPr lang="en-GB" sz="2000" dirty="0"/>
                    </a:p>
                  </a:txBody>
                  <a:tcPr anchor="b"/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4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90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chemeClr val="tx1"/>
                </a:solidFill>
              </a:rPr>
              <a:t>Summary</a:t>
            </a:r>
            <a:r>
              <a:rPr lang="en-GB" sz="3600" b="1" dirty="0" smtClean="0">
                <a:solidFill>
                  <a:schemeClr val="tx1"/>
                </a:solidFill>
              </a:rPr>
              <a:t> of field work</a:t>
            </a:r>
            <a:endParaRPr lang="en-GB" sz="36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3925"/>
            <a:ext cx="8229600" cy="4857403"/>
          </a:xfrm>
        </p:spPr>
        <p:txBody>
          <a:bodyPr>
            <a:normAutofit/>
          </a:bodyPr>
          <a:lstStyle/>
          <a:p>
            <a:r>
              <a:rPr lang="en-GB" b="1" dirty="0" smtClean="0">
                <a:latin typeface="+mn-lt"/>
              </a:rPr>
              <a:t>Three days of data collection in xxx</a:t>
            </a:r>
          </a:p>
          <a:p>
            <a:r>
              <a:rPr lang="en-GB" b="1" dirty="0">
                <a:latin typeface="+mn-lt"/>
              </a:rPr>
              <a:t>Ten teams per state</a:t>
            </a:r>
          </a:p>
          <a:p>
            <a:pPr lvl="1"/>
            <a:r>
              <a:rPr lang="en-GB" dirty="0" smtClean="0"/>
              <a:t>XX exit interviews of caregivers </a:t>
            </a:r>
          </a:p>
          <a:p>
            <a:pPr lvl="2"/>
            <a:r>
              <a:rPr lang="en-GB" b="1" dirty="0" smtClean="0"/>
              <a:t>xx </a:t>
            </a:r>
            <a:r>
              <a:rPr lang="en-GB" dirty="0" smtClean="0"/>
              <a:t>available for today’s analysis</a:t>
            </a:r>
          </a:p>
          <a:p>
            <a:pPr lvl="1"/>
            <a:r>
              <a:rPr lang="en-GB" dirty="0" smtClean="0"/>
              <a:t>XX health worker interviews</a:t>
            </a:r>
          </a:p>
          <a:p>
            <a:pPr lvl="2"/>
            <a:r>
              <a:rPr lang="en-GB" b="1" dirty="0" smtClean="0"/>
              <a:t>xx</a:t>
            </a:r>
            <a:r>
              <a:rPr lang="en-GB" dirty="0" smtClean="0"/>
              <a:t> available for analysis:</a:t>
            </a:r>
          </a:p>
          <a:p>
            <a:r>
              <a:rPr lang="en-GB" b="1" dirty="0" smtClean="0">
                <a:latin typeface="+mn-lt"/>
              </a:rPr>
              <a:t>Focus </a:t>
            </a:r>
            <a:r>
              <a:rPr lang="en-GB" b="1" dirty="0">
                <a:latin typeface="+mn-lt"/>
              </a:rPr>
              <a:t>group discussions (n = x)</a:t>
            </a:r>
          </a:p>
          <a:p>
            <a:pPr lvl="1"/>
            <a:r>
              <a:rPr lang="en-GB" dirty="0" smtClean="0"/>
              <a:t>For mothers/caregivers (n = x):</a:t>
            </a:r>
          </a:p>
          <a:p>
            <a:pPr lvl="1"/>
            <a:r>
              <a:rPr lang="en-GB" dirty="0" smtClean="0"/>
              <a:t>For </a:t>
            </a:r>
            <a:r>
              <a:rPr lang="en-GB" dirty="0"/>
              <a:t>health workers </a:t>
            </a:r>
            <a:r>
              <a:rPr lang="en-GB" dirty="0" smtClean="0"/>
              <a:t>(n = x):</a:t>
            </a:r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5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91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b="1" dirty="0" smtClean="0"/>
              <a:t>Caregiver Exit Interviews </a:t>
            </a:r>
            <a:br>
              <a:rPr lang="en-GB" sz="4000" b="1" dirty="0" smtClean="0"/>
            </a:br>
            <a:r>
              <a:rPr lang="en-GB" sz="3600" i="1" dirty="0" smtClean="0"/>
              <a:t>[Preliminary Results]</a:t>
            </a:r>
            <a:endParaRPr lang="en-GB" sz="3600" b="1" i="1" dirty="0"/>
          </a:p>
        </p:txBody>
      </p:sp>
    </p:spTree>
    <p:extLst>
      <p:ext uri="{BB962C8B-B14F-4D97-AF65-F5344CB8AC3E}">
        <p14:creationId xmlns:p14="http://schemas.microsoft.com/office/powerpoint/2010/main" val="82475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4000" b="1" dirty="0"/>
              <a:t>Distribution of survey respondents by </a:t>
            </a:r>
            <a:r>
              <a:rPr lang="en-US" sz="4000" b="1" dirty="0" smtClean="0"/>
              <a:t>xxx</a:t>
            </a:r>
            <a:endParaRPr lang="en-US" sz="4000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7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11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365126"/>
            <a:ext cx="8636529" cy="80152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What was the reason for your visit today?</a:t>
            </a:r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8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88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Has this child ever been vaccinated?</a:t>
            </a:r>
            <a:endParaRPr lang="en-US" sz="4000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B9B0AB"/>
                </a:solidFill>
              </a:rPr>
              <a:t>Reducing Missed Opportunities for Vaccination</a:t>
            </a:r>
            <a:endParaRPr lang="en-US" dirty="0">
              <a:solidFill>
                <a:srgbClr val="B9B0A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>
                <a:solidFill>
                  <a:srgbClr val="B9B0AB"/>
                </a:solidFill>
              </a:rPr>
              <a:pPr/>
              <a:t>9</a:t>
            </a:fld>
            <a:endParaRPr lang="en-US">
              <a:solidFill>
                <a:srgbClr val="B9B0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88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V">
  <a:themeElements>
    <a:clrScheme name="WHO MOV Palette">
      <a:dk1>
        <a:srgbClr val="598DBF"/>
      </a:dk1>
      <a:lt1>
        <a:srgbClr val="FFFFFF"/>
      </a:lt1>
      <a:dk2>
        <a:srgbClr val="60C1BD"/>
      </a:dk2>
      <a:lt2>
        <a:srgbClr val="E7E6E6"/>
      </a:lt2>
      <a:accent1>
        <a:srgbClr val="ED4D32"/>
      </a:accent1>
      <a:accent2>
        <a:srgbClr val="F6A383"/>
      </a:accent2>
      <a:accent3>
        <a:srgbClr val="B9B0AB"/>
      </a:accent3>
      <a:accent4>
        <a:srgbClr val="B1DDDA"/>
      </a:accent4>
      <a:accent5>
        <a:srgbClr val="DDF0EF"/>
      </a:accent5>
      <a:accent6>
        <a:srgbClr val="D8E1EF"/>
      </a:accent6>
      <a:hlink>
        <a:srgbClr val="B9B0AB"/>
      </a:hlink>
      <a:folHlink>
        <a:srgbClr val="F6A383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</TotalTime>
  <Words>474</Words>
  <Application>Microsoft Office PowerPoint</Application>
  <PresentationFormat>On-screen Show (4:3)</PresentationFormat>
  <Paragraphs>71</Paragraphs>
  <Slides>17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Office Theme</vt:lpstr>
      <vt:lpstr>PPTtemplate</vt:lpstr>
      <vt:lpstr>MOV</vt:lpstr>
      <vt:lpstr>Reducing Missed  Opportunities for Vaccination</vt:lpstr>
      <vt:lpstr>What is a missed opportunity for vaccination?</vt:lpstr>
      <vt:lpstr>The new MOV strategy answers three key questions </vt:lpstr>
      <vt:lpstr>Outline of today’s presentation</vt:lpstr>
      <vt:lpstr>Summary of field work</vt:lpstr>
      <vt:lpstr>Caregiver Exit Interviews  [Preliminary Results]</vt:lpstr>
      <vt:lpstr>Distribution of survey respondents by xxx</vt:lpstr>
      <vt:lpstr>What was the reason for your visit today?</vt:lpstr>
      <vt:lpstr>Has this child ever been vaccinated?</vt:lpstr>
      <vt:lpstr>Among those NEVER vaccinated, was this child vaccinated today? (n=8)</vt:lpstr>
      <vt:lpstr>Does your child have a vaccination card?</vt:lpstr>
      <vt:lpstr>What is the purpose of the vaccination card?</vt:lpstr>
      <vt:lpstr>Did the health worker ask for the vaccination card today?</vt:lpstr>
      <vt:lpstr>Did the health worker ask for the vaccination status of the child today?</vt:lpstr>
      <vt:lpstr>Did they tell you which vaccines were administered today?</vt:lpstr>
      <vt:lpstr>Did the health worker tell you the date of the next appointment?</vt:lpstr>
      <vt:lpstr>How long did you wait for your child to be vaccinated?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Reducing Missed  Opportunities for Vaccination</dc:title>
  <dc:creator>NIC LOCHLAINN, Laura</dc:creator>
  <cp:lastModifiedBy>SHENDALE, Stephanie</cp:lastModifiedBy>
  <cp:revision>42</cp:revision>
  <dcterms:created xsi:type="dcterms:W3CDTF">2017-09-18T09:59:53Z</dcterms:created>
  <dcterms:modified xsi:type="dcterms:W3CDTF">2017-10-09T17:03:59Z</dcterms:modified>
</cp:coreProperties>
</file>