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6" r:id="rId2"/>
    <p:sldId id="292" r:id="rId3"/>
    <p:sldId id="293" r:id="rId4"/>
    <p:sldId id="294" r:id="rId5"/>
    <p:sldId id="312" r:id="rId6"/>
    <p:sldId id="296" r:id="rId7"/>
    <p:sldId id="297" r:id="rId8"/>
    <p:sldId id="317" r:id="rId9"/>
    <p:sldId id="298" r:id="rId10"/>
    <p:sldId id="299" r:id="rId11"/>
    <p:sldId id="313" r:id="rId12"/>
    <p:sldId id="300" r:id="rId13"/>
    <p:sldId id="314" r:id="rId14"/>
    <p:sldId id="316" r:id="rId15"/>
    <p:sldId id="301" r:id="rId16"/>
    <p:sldId id="302" r:id="rId17"/>
    <p:sldId id="303" r:id="rId18"/>
    <p:sldId id="304" r:id="rId19"/>
    <p:sldId id="318" r:id="rId20"/>
    <p:sldId id="305" r:id="rId21"/>
    <p:sldId id="306" r:id="rId22"/>
    <p:sldId id="307" r:id="rId23"/>
    <p:sldId id="315" r:id="rId24"/>
    <p:sldId id="308" r:id="rId25"/>
    <p:sldId id="309" r:id="rId26"/>
    <p:sldId id="310" r:id="rId27"/>
    <p:sldId id="31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F8C9EE-6522-4034-B9D8-EA374C9461F3}" v="3" dt="2020-11-09T13:31:56.888"/>
  </p1510:revLst>
</p1510:revInfo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11"/>
    <p:restoredTop sz="94661"/>
  </p:normalViewPr>
  <p:slideViewPr>
    <p:cSldViewPr snapToGrid="0" snapToObjects="1">
      <p:cViewPr varScale="1">
        <p:scale>
          <a:sx n="114" d="100"/>
          <a:sy n="114" d="100"/>
        </p:scale>
        <p:origin x="203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napToObjects="1"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DIN-BILLAUDAZ, Katia M.b." userId="6439e8ee-a371-4cf7-860c-5f82dac8a9ea" providerId="ADAL" clId="{9BF8C9EE-6522-4034-B9D8-EA374C9461F3}"/>
    <pc:docChg chg="modSld">
      <pc:chgData name="GAUDIN-BILLAUDAZ, Katia M.b." userId="6439e8ee-a371-4cf7-860c-5f82dac8a9ea" providerId="ADAL" clId="{9BF8C9EE-6522-4034-B9D8-EA374C9461F3}" dt="2020-11-09T13:31:48.978" v="0" actId="27636"/>
      <pc:docMkLst>
        <pc:docMk/>
      </pc:docMkLst>
      <pc:sldChg chg="modSp">
        <pc:chgData name="GAUDIN-BILLAUDAZ, Katia M.b." userId="6439e8ee-a371-4cf7-860c-5f82dac8a9ea" providerId="ADAL" clId="{9BF8C9EE-6522-4034-B9D8-EA374C9461F3}" dt="2020-11-09T13:31:48.978" v="0" actId="27636"/>
        <pc:sldMkLst>
          <pc:docMk/>
          <pc:sldMk cId="247545405" sldId="315"/>
        </pc:sldMkLst>
        <pc:picChg chg="mod">
          <ac:chgData name="GAUDIN-BILLAUDAZ, Katia M.b." userId="6439e8ee-a371-4cf7-860c-5f82dac8a9ea" providerId="ADAL" clId="{9BF8C9EE-6522-4034-B9D8-EA374C9461F3}" dt="2020-11-09T13:31:48.978" v="0" actId="27636"/>
          <ac:picMkLst>
            <pc:docMk/>
            <pc:sldMk cId="247545405" sldId="315"/>
            <ac:picMk id="1026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97B34-6023-4D69-AE9F-2EB72035E6C7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F036C-BC21-43D3-AEE8-C337709DA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754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72E82-7D34-F54A-A3A1-19C175C429BF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A6271-D8D6-D348-B806-4A47724C8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82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6271-D8D6-D348-B806-4A47724C83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54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68394" cy="69765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188" y="6245180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829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divider-teal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divider-teal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divider-teal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207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Tx/>
              <a:buSzPct val="80000"/>
              <a:buFont typeface="Arial" charset="0"/>
              <a:buChar char="•"/>
              <a:defRPr>
                <a:latin typeface="+mj-lt"/>
              </a:defRPr>
            </a:lvl1pPr>
            <a:lvl2pPr marL="685800" indent="-228600">
              <a:buSzPct val="40000"/>
              <a:buFont typeface="LucidaGrande" charset="0"/>
              <a:buChar char="▶︎"/>
              <a:defRPr>
                <a:solidFill>
                  <a:schemeClr val="tx2"/>
                </a:solidFill>
              </a:defRPr>
            </a:lvl2pPr>
            <a:lvl3pPr marL="1143000" indent="-228600">
              <a:buFont typeface="LucidaGrande" charset="0"/>
              <a:buChar char="-"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600200" indent="-228600">
              <a:buSzPct val="80000"/>
              <a:buFont typeface="LucidaGrande" charset="0"/>
              <a:buChar char="■"/>
              <a:defRPr/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82762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9653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365127"/>
            <a:ext cx="7886700" cy="8015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Reducing Missed Opportunities for Vaccination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7841" y="365126"/>
            <a:ext cx="8458200" cy="801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1421588"/>
            <a:ext cx="8458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7136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Reducing Missed Opportunities for Vaccination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66968" y="6356351"/>
            <a:ext cx="6685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740" y="6322535"/>
            <a:ext cx="1167726" cy="357408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7657092" y="6188149"/>
            <a:ext cx="1158949" cy="6698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6198" y="6038268"/>
            <a:ext cx="1200736" cy="92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80" r:id="rId1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40000"/>
        <a:buFont typeface="LucidaGrande" charset="0"/>
        <a:buChar char="▶︎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-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▪︎"/>
        <a:defRPr sz="1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b="1" dirty="0"/>
              <a:t>Brainstorming and Interventions Action Plan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142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08400"/>
            <a:ext cx="8229600" cy="1143000"/>
          </a:xfrm>
        </p:spPr>
        <p:txBody>
          <a:bodyPr/>
          <a:lstStyle/>
          <a:p>
            <a:r>
              <a:rPr lang="en-GB" b="1" dirty="0"/>
              <a:t>Best practice brainstorming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15816"/>
            <a:ext cx="8229600" cy="5184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Facilitator plays a critical role: </a:t>
            </a:r>
          </a:p>
          <a:p>
            <a:pPr lvl="1"/>
            <a:r>
              <a:rPr lang="en-GB" sz="2400" dirty="0">
                <a:solidFill>
                  <a:schemeClr val="tx2">
                    <a:lumMod val="75000"/>
                  </a:schemeClr>
                </a:solidFill>
              </a:rPr>
              <a:t>Ensures everyone is clear about the focus question. Write on the flip chart to keep it visible.</a:t>
            </a:r>
          </a:p>
          <a:p>
            <a:pPr lvl="1"/>
            <a:r>
              <a:rPr lang="en-GB" sz="2400" dirty="0">
                <a:solidFill>
                  <a:schemeClr val="tx2">
                    <a:lumMod val="75000"/>
                  </a:schemeClr>
                </a:solidFill>
              </a:rPr>
              <a:t>Ensures a safe zone- no personal accusations, criticism</a:t>
            </a:r>
          </a:p>
          <a:p>
            <a:pPr marL="0" indent="0">
              <a:buNone/>
            </a:pPr>
            <a:endParaRPr lang="en-GB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2800" b="1" dirty="0"/>
              <a:t>Step 1: Creating the ideas</a:t>
            </a:r>
          </a:p>
          <a:p>
            <a:pPr lvl="1"/>
            <a:r>
              <a:rPr lang="en-GB" sz="2400" dirty="0">
                <a:solidFill>
                  <a:schemeClr val="tx2">
                    <a:lumMod val="75000"/>
                  </a:schemeClr>
                </a:solidFill>
              </a:rPr>
              <a:t>Record ideas with </a:t>
            </a:r>
            <a:r>
              <a:rPr lang="en-GB" sz="2400" u="sng" dirty="0">
                <a:solidFill>
                  <a:schemeClr val="tx2">
                    <a:lumMod val="75000"/>
                  </a:schemeClr>
                </a:solidFill>
              </a:rPr>
              <a:t>no editing or judging</a:t>
            </a:r>
          </a:p>
          <a:p>
            <a:pPr lvl="1"/>
            <a:r>
              <a:rPr lang="en-GB" sz="2400" dirty="0">
                <a:solidFill>
                  <a:schemeClr val="tx2">
                    <a:lumMod val="75000"/>
                  </a:schemeClr>
                </a:solidFill>
              </a:rPr>
              <a:t>If ideas dry up- Repeat question, how person X might solve</a:t>
            </a:r>
          </a:p>
          <a:p>
            <a:pPr marL="0" indent="0">
              <a:buNone/>
            </a:pPr>
            <a:endParaRPr lang="en-GB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2800" b="1" dirty="0"/>
              <a:t>Step 2: Clarifying the ideas</a:t>
            </a:r>
          </a:p>
          <a:p>
            <a:pPr lvl="1"/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Clarifying understanding of all ideas. Still no criticism, analysis or decisions yet</a:t>
            </a:r>
          </a:p>
        </p:txBody>
      </p:sp>
    </p:spTree>
    <p:extLst>
      <p:ext uri="{BB962C8B-B14F-4D97-AF65-F5344CB8AC3E}">
        <p14:creationId xmlns:p14="http://schemas.microsoft.com/office/powerpoint/2010/main" val="1944240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11</a:t>
            </a:fld>
            <a:endParaRPr lang="en-US"/>
          </a:p>
        </p:txBody>
      </p:sp>
      <p:pic>
        <p:nvPicPr>
          <p:cNvPr id="2050" name="Picture 2" descr="D:\Dropbox\MOV\RDD docs\Photos to try layout ideas\Brainstorming session to prioritize interventions, DRC 3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214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1104"/>
            <a:ext cx="8229600" cy="1143000"/>
          </a:xfrm>
        </p:spPr>
        <p:txBody>
          <a:bodyPr/>
          <a:lstStyle/>
          <a:p>
            <a:r>
              <a:rPr lang="en-GB" dirty="0"/>
              <a:t>Best practice brainstorming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15816"/>
            <a:ext cx="8229600" cy="5184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Step 3: Organizing ideas</a:t>
            </a:r>
          </a:p>
          <a:p>
            <a:pPr lvl="1" indent="-342900"/>
            <a:r>
              <a:rPr lang="en-GB" sz="2500" dirty="0">
                <a:solidFill>
                  <a:schemeClr val="tx2">
                    <a:lumMod val="75000"/>
                  </a:schemeClr>
                </a:solidFill>
              </a:rPr>
              <a:t>Reduce redundancies and repetition</a:t>
            </a:r>
          </a:p>
          <a:p>
            <a:pPr lvl="1" indent="-342900"/>
            <a:r>
              <a:rPr lang="en-GB" sz="2500" dirty="0">
                <a:solidFill>
                  <a:schemeClr val="tx2">
                    <a:lumMod val="75000"/>
                  </a:schemeClr>
                </a:solidFill>
              </a:rPr>
              <a:t>Categorize/condense/combine/refine</a:t>
            </a:r>
          </a:p>
          <a:p>
            <a:pPr lvl="1" indent="-342900"/>
            <a:r>
              <a:rPr lang="en-GB" sz="2500" dirty="0">
                <a:solidFill>
                  <a:schemeClr val="tx2">
                    <a:lumMod val="75000"/>
                  </a:schemeClr>
                </a:solidFill>
              </a:rPr>
              <a:t>Label the groups of ideas</a:t>
            </a:r>
          </a:p>
          <a:p>
            <a:pPr marL="0" indent="0">
              <a:buNone/>
            </a:pPr>
            <a:endParaRPr lang="en-GB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2800" b="1" dirty="0"/>
              <a:t>Step 4: Analyse or prioritize ideas</a:t>
            </a:r>
          </a:p>
          <a:p>
            <a:pPr lvl="1" indent="-342900"/>
            <a:r>
              <a:rPr lang="en-GB" sz="2500" dirty="0">
                <a:solidFill>
                  <a:schemeClr val="tx2">
                    <a:lumMod val="75000"/>
                  </a:schemeClr>
                </a:solidFill>
              </a:rPr>
              <a:t>Assess/analyse suggested activities and compare to the original question</a:t>
            </a:r>
          </a:p>
          <a:p>
            <a:pPr lvl="1" indent="-342900"/>
            <a:r>
              <a:rPr lang="en-GB" sz="2500" dirty="0">
                <a:solidFill>
                  <a:schemeClr val="tx2">
                    <a:lumMod val="75000"/>
                  </a:schemeClr>
                </a:solidFill>
              </a:rPr>
              <a:t>Use relevant criteria for selection: financial, time, staff, urgency</a:t>
            </a:r>
          </a:p>
          <a:p>
            <a:pPr lvl="1" indent="-342900"/>
            <a:r>
              <a:rPr lang="en-GB" sz="2500" dirty="0">
                <a:solidFill>
                  <a:schemeClr val="tx2">
                    <a:lumMod val="75000"/>
                  </a:schemeClr>
                </a:solidFill>
              </a:rPr>
              <a:t>Prioritize options</a:t>
            </a:r>
          </a:p>
        </p:txBody>
      </p:sp>
    </p:spTree>
    <p:extLst>
      <p:ext uri="{BB962C8B-B14F-4D97-AF65-F5344CB8AC3E}">
        <p14:creationId xmlns:p14="http://schemas.microsoft.com/office/powerpoint/2010/main" val="1054528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13</a:t>
            </a:fld>
            <a:endParaRPr lang="en-US"/>
          </a:p>
        </p:txBody>
      </p:sp>
      <p:pic>
        <p:nvPicPr>
          <p:cNvPr id="1026" name="Picture 2" descr="D:\data\MOV\Layout\photos\used\12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076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14</a:t>
            </a:fld>
            <a:endParaRPr lang="en-US"/>
          </a:p>
        </p:txBody>
      </p:sp>
      <p:pic>
        <p:nvPicPr>
          <p:cNvPr id="3074" name="Picture 2" descr="D:\Dropbox\MOV\RDD docs\Photos to try layout ideas\Brainstroming session, DR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6645" y="0"/>
            <a:ext cx="9480645" cy="711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440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GB" dirty="0"/>
              <a:t>Impact/Feasibility Grid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9301946"/>
              </p:ext>
            </p:extLst>
          </p:nvPr>
        </p:nvGraphicFramePr>
        <p:xfrm>
          <a:off x="1763688" y="1457488"/>
          <a:ext cx="5400600" cy="3402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447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B</a:t>
                      </a:r>
                    </a:p>
                    <a:p>
                      <a:pPr algn="ctr"/>
                      <a:r>
                        <a:rPr lang="en-GB" dirty="0"/>
                        <a:t>High impact</a:t>
                      </a:r>
                    </a:p>
                    <a:p>
                      <a:pPr algn="ctr"/>
                      <a:r>
                        <a:rPr lang="en-GB" dirty="0"/>
                        <a:t>Requires planning</a:t>
                      </a:r>
                      <a:r>
                        <a:rPr lang="en-GB" baseline="0" dirty="0"/>
                        <a:t> and/or persuasion</a:t>
                      </a:r>
                    </a:p>
                    <a:p>
                      <a:pPr algn="ctr"/>
                      <a:r>
                        <a:rPr lang="en-GB" b="1" i="1" baseline="0" dirty="0"/>
                        <a:t>Long term investment</a:t>
                      </a:r>
                      <a:endParaRPr lang="en-US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u="sng" dirty="0"/>
                        <a:t>A</a:t>
                      </a:r>
                    </a:p>
                    <a:p>
                      <a:pPr algn="ctr"/>
                      <a:r>
                        <a:rPr lang="en-GB" dirty="0"/>
                        <a:t>High impact</a:t>
                      </a:r>
                    </a:p>
                    <a:p>
                      <a:pPr algn="ctr"/>
                      <a:r>
                        <a:rPr lang="en-GB" b="1" i="1" dirty="0"/>
                        <a:t>Quick fixes</a:t>
                      </a:r>
                      <a:endParaRPr lang="en-US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7846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D</a:t>
                      </a:r>
                    </a:p>
                    <a:p>
                      <a:pPr algn="ctr"/>
                      <a:r>
                        <a:rPr lang="en-GB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Low impact</a:t>
                      </a:r>
                    </a:p>
                    <a:p>
                      <a:pPr algn="ctr"/>
                      <a:r>
                        <a:rPr lang="en-GB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Difficult or expensive</a:t>
                      </a:r>
                    </a:p>
                    <a:p>
                      <a:pPr algn="ctr"/>
                      <a:r>
                        <a:rPr lang="en-GB" b="1" i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Resistance</a:t>
                      </a:r>
                      <a:endParaRPr lang="en-US" b="1" i="1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C</a:t>
                      </a:r>
                    </a:p>
                    <a:p>
                      <a:pPr algn="ctr"/>
                      <a:r>
                        <a:rPr lang="en-GB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Low impact</a:t>
                      </a:r>
                    </a:p>
                    <a:p>
                      <a:pPr algn="ctr"/>
                      <a:r>
                        <a:rPr lang="en-GB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Quick fixes</a:t>
                      </a:r>
                    </a:p>
                    <a:p>
                      <a:pPr algn="ctr"/>
                      <a:r>
                        <a:rPr lang="en-GB" b="1" i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Nice to haves </a:t>
                      </a:r>
                      <a:endParaRPr lang="en-US" b="1" i="1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H="1" flipV="1">
            <a:off x="1464623" y="1340768"/>
            <a:ext cx="11033" cy="3600400"/>
          </a:xfrm>
          <a:prstGeom prst="straightConnector1">
            <a:avLst/>
          </a:prstGeom>
          <a:ln w="603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547664" y="5157192"/>
            <a:ext cx="5904656" cy="0"/>
          </a:xfrm>
          <a:prstGeom prst="straightConnector1">
            <a:avLst/>
          </a:prstGeom>
          <a:ln w="603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419872" y="5301208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2">
                    <a:lumMod val="10000"/>
                  </a:schemeClr>
                </a:solidFill>
              </a:rPr>
              <a:t>Feasibility</a:t>
            </a:r>
            <a:endParaRPr lang="en-US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5959" y="1988840"/>
            <a:ext cx="738664" cy="223224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2">
                    <a:lumMod val="10000"/>
                  </a:schemeClr>
                </a:solidFill>
              </a:rPr>
              <a:t>Impact</a:t>
            </a:r>
            <a:endParaRPr lang="en-US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5959" y="4571836"/>
            <a:ext cx="62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prstClr val="black"/>
                </a:solidFill>
              </a:rPr>
              <a:t>Low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5959" y="1704510"/>
            <a:ext cx="679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prstClr val="black"/>
                </a:solidFill>
              </a:rPr>
              <a:t>High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03660" y="5242873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prstClr val="black"/>
                </a:solidFill>
              </a:rPr>
              <a:t>Hard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08" y="5255041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prstClr val="black"/>
                </a:solidFill>
              </a:rPr>
              <a:t>Easy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673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228646"/>
            <a:ext cx="8458200" cy="801522"/>
          </a:xfrm>
        </p:spPr>
        <p:txBody>
          <a:bodyPr>
            <a:normAutofit fontScale="90000"/>
          </a:bodyPr>
          <a:lstStyle/>
          <a:p>
            <a:r>
              <a:rPr lang="en-US" dirty="0"/>
              <a:t>Factors for determining feasibility and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3" y="1268760"/>
            <a:ext cx="8291512" cy="4611688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/>
              <a:t>Feasibility</a:t>
            </a:r>
          </a:p>
          <a:p>
            <a:pPr marL="919163" lvl="1" indent="-457200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What is the timeline? </a:t>
            </a:r>
          </a:p>
          <a:p>
            <a:pPr marL="919163" lvl="1" indent="-457200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What commitment is necessary?</a:t>
            </a: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/>
              <a:t>Funding</a:t>
            </a:r>
          </a:p>
          <a:p>
            <a:pPr lvl="1" indent="-342900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Think about existing funding streams</a:t>
            </a: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/>
              <a:t>Partner collaboration</a:t>
            </a:r>
          </a:p>
          <a:p>
            <a:pPr marL="919163" lvl="1" indent="-457200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Explore synergies with existing work plans</a:t>
            </a:r>
          </a:p>
          <a:p>
            <a:pPr marL="919163" lvl="1" indent="-457200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How does this fit with national immunization plans?</a:t>
            </a: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/>
              <a:t>Potential impact</a:t>
            </a:r>
          </a:p>
          <a:p>
            <a:pPr marL="919163" lvl="1" indent="-457200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What is the possible impact on reducing MOVs?</a:t>
            </a:r>
          </a:p>
        </p:txBody>
      </p:sp>
    </p:spTree>
    <p:extLst>
      <p:ext uri="{BB962C8B-B14F-4D97-AF65-F5344CB8AC3E}">
        <p14:creationId xmlns:p14="http://schemas.microsoft.com/office/powerpoint/2010/main" val="1456826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255942"/>
            <a:ext cx="8458200" cy="801522"/>
          </a:xfrm>
        </p:spPr>
        <p:txBody>
          <a:bodyPr>
            <a:normAutofit fontScale="90000"/>
          </a:bodyPr>
          <a:lstStyle/>
          <a:p>
            <a:r>
              <a:rPr lang="en-US" dirty="0"/>
              <a:t>Sample questions for brainstorming session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9112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800" dirty="0"/>
              <a:t>From the debrief presentation you just listened to and your experience during data collection, make a list of 3-5 major causes of MOVs in this</a:t>
            </a:r>
            <a:r>
              <a:rPr lang="en-US" sz="2800" i="1" dirty="0"/>
              <a:t> </a:t>
            </a:r>
            <a:r>
              <a:rPr lang="en-US" sz="2800" i="1" dirty="0">
                <a:solidFill>
                  <a:schemeClr val="accent2">
                    <a:lumMod val="75000"/>
                  </a:schemeClr>
                </a:solidFill>
              </a:rPr>
              <a:t>&lt;&lt;LOCALITY&gt;&gt;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  <a:p>
            <a:pPr marL="519112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800" dirty="0"/>
              <a:t>What are the top three priority activities in this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&lt;&lt;</a:t>
            </a:r>
            <a:r>
              <a:rPr lang="en-US" sz="2800" i="1" dirty="0">
                <a:solidFill>
                  <a:schemeClr val="accent2">
                    <a:lumMod val="75000"/>
                  </a:schemeClr>
                </a:solidFill>
              </a:rPr>
              <a:t>LOCALITY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 &gt;&gt; </a:t>
            </a:r>
            <a:r>
              <a:rPr lang="en-US" sz="2800" dirty="0"/>
              <a:t>for reducing MOVs?</a:t>
            </a:r>
          </a:p>
          <a:p>
            <a:pPr marL="519112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800" dirty="0"/>
              <a:t>Lay out a draft action plan (chronogram) of MOV activities for the next 6-12 months in this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&lt;&lt;</a:t>
            </a:r>
            <a:r>
              <a:rPr lang="en-US" sz="2800" i="1" dirty="0">
                <a:solidFill>
                  <a:schemeClr val="accent2">
                    <a:lumMod val="75000"/>
                  </a:schemeClr>
                </a:solidFill>
              </a:rPr>
              <a:t>LOCALITY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&gt;&gt; </a:t>
            </a:r>
            <a:r>
              <a:rPr lang="en-US" sz="2800" dirty="0"/>
              <a:t>for reducing MOVs</a:t>
            </a:r>
          </a:p>
        </p:txBody>
      </p:sp>
    </p:spTree>
    <p:extLst>
      <p:ext uri="{BB962C8B-B14F-4D97-AF65-F5344CB8AC3E}">
        <p14:creationId xmlns:p14="http://schemas.microsoft.com/office/powerpoint/2010/main" val="3671822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WGs 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rapporteur presents WG’s top three priority interventions</a:t>
            </a:r>
          </a:p>
          <a:p>
            <a:pPr lvl="1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5 minutes presentation</a:t>
            </a:r>
          </a:p>
          <a:p>
            <a:pPr lvl="1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5 minutes Q&amp;A from the group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1424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19</a:t>
            </a:fld>
            <a:endParaRPr lang="en-US"/>
          </a:p>
        </p:txBody>
      </p:sp>
      <p:pic>
        <p:nvPicPr>
          <p:cNvPr id="6146" name="Picture 2" descr="D:\Dropbox\MOV\RDD docs\Photos to try layout ideas\Outputs from brainstorming working group, DRC2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568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Sample Agenda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5575809"/>
              </p:ext>
            </p:extLst>
          </p:nvPr>
        </p:nvGraphicFramePr>
        <p:xfrm>
          <a:off x="442913" y="1299237"/>
          <a:ext cx="8233542" cy="4986203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524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6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2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8671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Time</a:t>
                      </a: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Activity</a:t>
                      </a: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Responsible</a:t>
                      </a:r>
                    </a:p>
                  </a:txBody>
                  <a:tcPr marL="85774" marR="8577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671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9:00 – 11:00</a:t>
                      </a:r>
                      <a:endParaRPr lang="en-GB" sz="1800" b="1" i="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Experiences</a:t>
                      </a:r>
                      <a:r>
                        <a:rPr lang="en-GB" sz="1800" baseline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 from the field </a:t>
                      </a: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All 10 teams</a:t>
                      </a:r>
                    </a:p>
                  </a:txBody>
                  <a:tcPr marL="85774" marR="8577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671">
                <a:tc>
                  <a:txBody>
                    <a:bodyPr/>
                    <a:lstStyle/>
                    <a:p>
                      <a:endParaRPr lang="en-GB" sz="1800" b="1" i="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Break</a:t>
                      </a:r>
                      <a:endParaRPr lang="en-GB" sz="1800" i="1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671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11:00</a:t>
                      </a:r>
                      <a:r>
                        <a:rPr lang="en-GB" sz="1800" baseline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 – 12:00</a:t>
                      </a:r>
                      <a:endParaRPr lang="en-GB" sz="1800" b="1" i="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Present</a:t>
                      </a:r>
                      <a:r>
                        <a:rPr lang="en-GB" sz="1800" baseline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 and d</a:t>
                      </a:r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iscuss draft analysis results</a:t>
                      </a:r>
                      <a:r>
                        <a:rPr lang="en-GB" sz="1800" baseline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  <a:endParaRPr lang="en-GB" sz="18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5377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12:00 – 13:00</a:t>
                      </a:r>
                      <a:endParaRPr lang="en-GB" sz="1800" b="1" i="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Brainstorming I: </a:t>
                      </a:r>
                    </a:p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Identify key causes and solutions for MOVs (three priorities per</a:t>
                      </a:r>
                      <a:r>
                        <a:rPr lang="en-GB" sz="1800" baseline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 working [WG])</a:t>
                      </a:r>
                      <a:endParaRPr lang="en-GB" sz="18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Three WGs</a:t>
                      </a:r>
                    </a:p>
                  </a:txBody>
                  <a:tcPr marL="85774" marR="8577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8671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13:00 – 14:00</a:t>
                      </a:r>
                      <a:endParaRPr lang="en-GB" sz="1800" b="1" i="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Lunch</a:t>
                      </a:r>
                      <a:endParaRPr lang="en-GB" sz="1800" i="1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5377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14:00 – 16:00</a:t>
                      </a:r>
                      <a:endParaRPr lang="en-GB" sz="1800" b="1" i="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Brainstorming II:</a:t>
                      </a:r>
                      <a:r>
                        <a:rPr lang="en-GB" sz="1800" baseline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en-GB" sz="1800" baseline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Action plan/chronogram of activities to reduce missed opportunities (6-12 months time-frame)</a:t>
                      </a:r>
                      <a:endParaRPr lang="en-GB" sz="18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Three WGs</a:t>
                      </a:r>
                    </a:p>
                  </a:txBody>
                  <a:tcPr marL="85774" marR="8577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8671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16:00 – 16:30</a:t>
                      </a:r>
                      <a:endParaRPr lang="en-GB" sz="1800" b="1" i="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Break</a:t>
                      </a:r>
                      <a:endParaRPr lang="en-GB" sz="1800" i="1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5377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16:30 – 17:30</a:t>
                      </a:r>
                      <a:endParaRPr lang="en-GB" sz="1800" b="1" i="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Review of </a:t>
                      </a:r>
                      <a:r>
                        <a:rPr lang="en-GB" sz="1800" baseline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action plan</a:t>
                      </a:r>
                    </a:p>
                    <a:p>
                      <a:r>
                        <a:rPr lang="en-GB" sz="1800" baseline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Re-prioritisation by the plenary (3–5 priorities)</a:t>
                      </a:r>
                      <a:endParaRPr lang="en-GB" sz="18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5774" marR="8577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Three WGs</a:t>
                      </a:r>
                    </a:p>
                  </a:txBody>
                  <a:tcPr marL="85774" marR="85774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2162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GB" sz="4400" i="1" dirty="0"/>
              <a:t>Priority Interventions</a:t>
            </a:r>
            <a:endParaRPr lang="en-GB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4400" dirty="0"/>
              <a:t>Examples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0570348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Interventions to reduce MOVs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52999"/>
          </a:xfrm>
        </p:spPr>
        <p:txBody>
          <a:bodyPr/>
          <a:lstStyle/>
          <a:p>
            <a:r>
              <a:rPr lang="en-GB" sz="2000" b="1" dirty="0"/>
              <a:t>Priority Intervention 1</a:t>
            </a:r>
          </a:p>
          <a:p>
            <a:pPr lvl="1"/>
            <a:r>
              <a:rPr lang="en-GB" sz="1800" dirty="0"/>
              <a:t>Priority Intervention 1 Detail </a:t>
            </a:r>
          </a:p>
          <a:p>
            <a:pPr lvl="1"/>
            <a:r>
              <a:rPr lang="en-GB" sz="1800" dirty="0"/>
              <a:t>Priority Intervention 1 Detail </a:t>
            </a:r>
          </a:p>
          <a:p>
            <a:pPr lvl="1"/>
            <a:r>
              <a:rPr lang="en-GB" sz="1800" dirty="0"/>
              <a:t>Priority Intervention 1 Detail </a:t>
            </a:r>
            <a:endParaRPr lang="en-GB" sz="1800" b="1" dirty="0"/>
          </a:p>
          <a:p>
            <a:r>
              <a:rPr lang="en-GB" sz="2000" b="1" dirty="0"/>
              <a:t>Priority Intervention 2</a:t>
            </a:r>
          </a:p>
          <a:p>
            <a:pPr lvl="1"/>
            <a:r>
              <a:rPr lang="en-GB" sz="1800" dirty="0"/>
              <a:t>Priority Intervention 2 Detail </a:t>
            </a:r>
          </a:p>
          <a:p>
            <a:pPr lvl="1"/>
            <a:r>
              <a:rPr lang="en-GB" sz="1800" dirty="0"/>
              <a:t>Priority Intervention 2 Detail </a:t>
            </a:r>
          </a:p>
          <a:p>
            <a:pPr lvl="1"/>
            <a:r>
              <a:rPr lang="en-GB" sz="1800" dirty="0"/>
              <a:t>Priority Intervention 2 Detail </a:t>
            </a:r>
            <a:endParaRPr lang="en-GB" sz="1800" b="1" dirty="0"/>
          </a:p>
          <a:p>
            <a:r>
              <a:rPr lang="en-GB" sz="2000" b="1" dirty="0"/>
              <a:t>Priority Intervention 3</a:t>
            </a:r>
          </a:p>
          <a:p>
            <a:pPr lvl="1"/>
            <a:r>
              <a:rPr lang="en-GB" sz="1800" dirty="0"/>
              <a:t>Priority Intervention 3 Detail </a:t>
            </a:r>
          </a:p>
          <a:p>
            <a:pPr lvl="1"/>
            <a:r>
              <a:rPr lang="en-GB" sz="1800" dirty="0"/>
              <a:t>Priority Intervention 3 Detail </a:t>
            </a:r>
          </a:p>
          <a:p>
            <a:pPr lvl="1"/>
            <a:r>
              <a:rPr lang="en-GB" sz="1800" dirty="0"/>
              <a:t>Priority Intervention 3 Detail </a:t>
            </a:r>
          </a:p>
          <a:p>
            <a:endParaRPr lang="en-GB" sz="2000" b="1" dirty="0"/>
          </a:p>
          <a:p>
            <a:pPr marL="0" indent="0">
              <a:buNone/>
            </a:pP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27689221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Sample action plans/chronograms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3200" b="1" dirty="0"/>
              <a:t>Remember to include</a:t>
            </a:r>
            <a:r>
              <a:rPr lang="en-GB" dirty="0"/>
              <a:t>:</a:t>
            </a:r>
          </a:p>
          <a:p>
            <a:pPr>
              <a:buFontTx/>
              <a:buChar char="-"/>
            </a:pPr>
            <a:r>
              <a:rPr lang="en-GB" dirty="0"/>
              <a:t>Timeline</a:t>
            </a:r>
          </a:p>
          <a:p>
            <a:pPr>
              <a:buFontTx/>
              <a:buChar char="-"/>
            </a:pPr>
            <a:r>
              <a:rPr lang="en-GB" dirty="0"/>
              <a:t>Person(s) responsible</a:t>
            </a:r>
          </a:p>
          <a:p>
            <a:pPr>
              <a:buFontTx/>
              <a:buChar char="-"/>
            </a:pPr>
            <a:r>
              <a:rPr lang="en-GB" dirty="0"/>
              <a:t>Funding source/synergy with existing activities or work plans</a:t>
            </a:r>
          </a:p>
        </p:txBody>
      </p:sp>
    </p:spTree>
    <p:extLst>
      <p:ext uri="{BB962C8B-B14F-4D97-AF65-F5344CB8AC3E}">
        <p14:creationId xmlns:p14="http://schemas.microsoft.com/office/powerpoint/2010/main" val="21756239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23</a:t>
            </a:fld>
            <a:endParaRPr lang="en-US"/>
          </a:p>
        </p:txBody>
      </p:sp>
      <p:pic>
        <p:nvPicPr>
          <p:cNvPr id="1026" name="Picture 2" descr="D:\Dropbox\MOV\RDD docs\Photos to try layout ideas\Chronogram of activties from brainstorming session, DRC2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85725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454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Gantt Chart from Chad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67062"/>
            <a:ext cx="9144000" cy="319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8382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40" y="222500"/>
            <a:ext cx="9035520" cy="5940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1748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627211"/>
              </p:ext>
            </p:extLst>
          </p:nvPr>
        </p:nvGraphicFramePr>
        <p:xfrm>
          <a:off x="251998" y="116632"/>
          <a:ext cx="8640004" cy="5940000"/>
        </p:xfrm>
        <a:graphic>
          <a:graphicData uri="http://schemas.openxmlformats.org/drawingml/2006/table">
            <a:tbl>
              <a:tblPr/>
              <a:tblGrid>
                <a:gridCol w="429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8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47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4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52633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108632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745263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263965">
                <a:tc gridSpan="19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MALAWI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MoV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ANNUAL IMPLEMENTATION PLAN FOR 2017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52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YEAR: 2017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Expected Output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Resources Needed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47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No.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Activity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 Month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 Month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Compl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Train health workers in Immunization in Practice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3000 HWs trained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$900,000</a:t>
                      </a:r>
                    </a:p>
                  </a:txBody>
                  <a:tcPr marL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27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Conduct regular district supervision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 district supervisory visits conducted yearly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$174,000</a:t>
                      </a:r>
                    </a:p>
                  </a:txBody>
                  <a:tcPr marL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91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Orient drama groups on immunization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sessions conducted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$50,000</a:t>
                      </a:r>
                    </a:p>
                  </a:txBody>
                  <a:tcPr marL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1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Intensify health talks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Health talks intensified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$0</a:t>
                      </a:r>
                    </a:p>
                  </a:txBody>
                  <a:tcPr marL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81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Conduct drama performances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290 drama performances conducted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$145,000</a:t>
                      </a:r>
                    </a:p>
                  </a:txBody>
                  <a:tcPr marL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45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Air radio slots and jingles on immunization schedule and contraindication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730 radio slots aired yearly to each of the 3 radio stations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$21,900</a:t>
                      </a:r>
                    </a:p>
                  </a:txBody>
                  <a:tcPr marL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85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Disseminate TV slots on immunization schedule and contraindication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365 TV slots aired yearly to each of the 2 TV stations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$26,500</a:t>
                      </a:r>
                    </a:p>
                  </a:txBody>
                  <a:tcPr marL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06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Hold radio panel discussion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Sessions conducted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$4,000</a:t>
                      </a:r>
                    </a:p>
                  </a:txBody>
                  <a:tcPr marL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03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Orient community volunteers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4200 volunteers oriented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$168,000</a:t>
                      </a:r>
                    </a:p>
                  </a:txBody>
                  <a:tcPr marL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377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Conduct regular national supportive supervision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82"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supervisory visits conducted</a:t>
                      </a:r>
                    </a:p>
                  </a:txBody>
                  <a:tcPr marR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$16,000</a:t>
                      </a:r>
                    </a:p>
                  </a:txBody>
                  <a:tcPr marL="6082" marT="6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93906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0734"/>
            <a:ext cx="9144000" cy="570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5441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Experiences from the field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team to identify one person to report on field experience (5 minutes per team)</a:t>
            </a:r>
          </a:p>
          <a:p>
            <a:pPr lvl="1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Common themes at field site</a:t>
            </a:r>
          </a:p>
          <a:p>
            <a:pPr lvl="1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Challenges in the field </a:t>
            </a:r>
          </a:p>
          <a:p>
            <a:pPr lvl="1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Comments/suggestions on assessment tools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518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kern="0" dirty="0"/>
              <a:t>Preliminary Results for Brainstorming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3200" b="1" kern="0" dirty="0"/>
              <a:t>(See </a:t>
            </a:r>
            <a:r>
              <a:rPr lang="en-GB" sz="3200" b="1" i="1" kern="0" dirty="0"/>
              <a:t>Preliminary Analysis </a:t>
            </a:r>
            <a:r>
              <a:rPr lang="en-GB" sz="3200" b="1" kern="0" dirty="0"/>
              <a:t>and</a:t>
            </a:r>
            <a:r>
              <a:rPr lang="en-GB" sz="3200" b="1" i="1" kern="0" dirty="0"/>
              <a:t> Debrief </a:t>
            </a:r>
            <a:r>
              <a:rPr lang="en-GB" sz="3200" b="1" kern="0" dirty="0"/>
              <a:t>Slides)</a:t>
            </a:r>
            <a:endParaRPr lang="en-GB" b="1" kern="0" dirty="0"/>
          </a:p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95536" y="2708920"/>
            <a:ext cx="8291501" cy="1207064"/>
          </a:xfrm>
          <a:prstGeom prst="rect">
            <a:avLst/>
          </a:prstGeom>
        </p:spPr>
        <p:txBody>
          <a:bodyPr/>
          <a:lstStyle>
            <a:lvl1pPr marL="342235" indent="-342235" algn="l" defTabSz="914018" rtl="0" fontAlgn="base">
              <a:spcBef>
                <a:spcPct val="80000"/>
              </a:spcBef>
              <a:spcAft>
                <a:spcPct val="0"/>
              </a:spcAft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Century Gothic"/>
                <a:ea typeface="+mn-ea"/>
                <a:cs typeface="Century Gothic"/>
              </a:defRPr>
            </a:lvl1pPr>
            <a:lvl2pPr marL="805504" indent="-282414" algn="l" defTabSz="914018" rtl="0" fontAlgn="base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Font typeface="Arial" charset="0"/>
              <a:buChar char="–"/>
              <a:defRPr sz="2100">
                <a:solidFill>
                  <a:srgbClr val="000066"/>
                </a:solidFill>
                <a:latin typeface="Century Gothic"/>
                <a:cs typeface="Century Gothic"/>
              </a:defRPr>
            </a:lvl2pPr>
            <a:lvl3pPr marL="1256252" indent="-269893" algn="l" defTabSz="914018" rtl="0" fontAlgn="base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Century Gothic"/>
                <a:cs typeface="Century Gothic"/>
              </a:defRPr>
            </a:lvl3pPr>
            <a:lvl4pPr marL="1663873" indent="-226766" algn="l" defTabSz="914018" rtl="0" fontAlgn="base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Century Gothic"/>
                <a:cs typeface="Century Gothic"/>
              </a:defRPr>
            </a:lvl4pPr>
            <a:lvl5pPr marL="1988023" indent="-144685" algn="r" defTabSz="914018" rtl="1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5pPr>
            <a:lvl6pPr marL="2388688" indent="-144685" algn="r" defTabSz="914018" rtl="1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6pPr>
            <a:lvl7pPr marL="2789353" indent="-144685" algn="r" defTabSz="914018" rtl="1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7pPr>
            <a:lvl8pPr marL="3190018" indent="-144685" algn="r" defTabSz="914018" rtl="1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8pPr>
            <a:lvl9pPr marL="3590683" indent="-144685" algn="r" defTabSz="914018" rtl="1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endParaRPr lang="en-GB" sz="1800" b="1" kern="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031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477" y="854611"/>
            <a:ext cx="7886700" cy="2852737"/>
          </a:xfrm>
        </p:spPr>
        <p:txBody>
          <a:bodyPr>
            <a:normAutofit/>
          </a:bodyPr>
          <a:lstStyle/>
          <a:p>
            <a:pPr marL="0" indent="0"/>
            <a:r>
              <a:rPr lang="en-GB" sz="5400" dirty="0"/>
              <a:t>Working Group Brainstorming Sessions: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95536" y="2708920"/>
            <a:ext cx="8291501" cy="1207064"/>
          </a:xfrm>
          <a:prstGeom prst="rect">
            <a:avLst/>
          </a:prstGeom>
        </p:spPr>
        <p:txBody>
          <a:bodyPr/>
          <a:lstStyle>
            <a:lvl1pPr marL="342235" indent="-342235" algn="l" defTabSz="914018" rtl="0" fontAlgn="base">
              <a:spcBef>
                <a:spcPct val="80000"/>
              </a:spcBef>
              <a:spcAft>
                <a:spcPct val="0"/>
              </a:spcAft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Century Gothic"/>
                <a:ea typeface="+mn-ea"/>
                <a:cs typeface="Century Gothic"/>
              </a:defRPr>
            </a:lvl1pPr>
            <a:lvl2pPr marL="805504" indent="-282414" algn="l" defTabSz="914018" rtl="0" fontAlgn="base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Font typeface="Arial" charset="0"/>
              <a:buChar char="–"/>
              <a:defRPr sz="2100">
                <a:solidFill>
                  <a:srgbClr val="000066"/>
                </a:solidFill>
                <a:latin typeface="Century Gothic"/>
                <a:cs typeface="Century Gothic"/>
              </a:defRPr>
            </a:lvl2pPr>
            <a:lvl3pPr marL="1256252" indent="-269893" algn="l" defTabSz="914018" rtl="0" fontAlgn="base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Century Gothic"/>
                <a:cs typeface="Century Gothic"/>
              </a:defRPr>
            </a:lvl3pPr>
            <a:lvl4pPr marL="1663873" indent="-226766" algn="l" defTabSz="914018" rtl="0" fontAlgn="base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Century Gothic"/>
                <a:cs typeface="Century Gothic"/>
              </a:defRPr>
            </a:lvl4pPr>
            <a:lvl5pPr marL="1988023" indent="-144685" algn="r" defTabSz="914018" rtl="1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5pPr>
            <a:lvl6pPr marL="2388688" indent="-144685" algn="r" defTabSz="914018" rtl="1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6pPr>
            <a:lvl7pPr marL="2789353" indent="-144685" algn="r" defTabSz="914018" rtl="1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7pPr>
            <a:lvl8pPr marL="3190018" indent="-144685" algn="r" defTabSz="914018" rtl="1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8pPr>
            <a:lvl9pPr marL="3590683" indent="-144685" algn="r" defTabSz="914018" rtl="1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endParaRPr lang="en-GB" sz="1800" b="1" kern="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sz="3200" b="1" dirty="0"/>
              <a:t>Creating an action plan to reduce missed opportunities in </a:t>
            </a:r>
            <a:r>
              <a:rPr lang="en-GB" sz="3200" b="1" i="1" dirty="0"/>
              <a:t>&lt;&lt;&lt;Country&gt;&gt;&gt;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715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Split into </a:t>
            </a:r>
            <a:r>
              <a:rPr lang="en-US" b="1" dirty="0"/>
              <a:t>2-3</a:t>
            </a:r>
            <a:r>
              <a:rPr lang="en-US" dirty="0"/>
              <a:t> working groups of </a:t>
            </a:r>
            <a:r>
              <a:rPr lang="en-US" b="1" dirty="0"/>
              <a:t>~5</a:t>
            </a:r>
            <a:r>
              <a:rPr lang="en-US" dirty="0"/>
              <a:t> participants each </a:t>
            </a:r>
          </a:p>
          <a:p>
            <a:pPr lvl="1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Diversity of field locations</a:t>
            </a:r>
          </a:p>
          <a:p>
            <a:pPr lvl="1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Mix of organizations represented (e.g.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MoH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, WHO, UNICEF, etc.)</a:t>
            </a:r>
          </a:p>
        </p:txBody>
      </p:sp>
    </p:spTree>
    <p:extLst>
      <p:ext uri="{BB962C8B-B14F-4D97-AF65-F5344CB8AC3E}">
        <p14:creationId xmlns:p14="http://schemas.microsoft.com/office/powerpoint/2010/main" val="190692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cs typeface="Calibri" panose="020F0502020204030204" pitchFamily="34" charset="0"/>
              </a:rPr>
              <a:t>Expected final output from each WG </a:t>
            </a:r>
            <a:endParaRPr lang="en-US" dirty="0">
              <a:cs typeface="Calibri" panose="020F0502020204030204" pitchFamily="34" charset="0"/>
            </a:endParaRPr>
          </a:p>
        </p:txBody>
      </p:sp>
      <p:graphicFrame>
        <p:nvGraphicFramePr>
          <p:cNvPr id="5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6543617"/>
              </p:ext>
            </p:extLst>
          </p:nvPr>
        </p:nvGraphicFramePr>
        <p:xfrm>
          <a:off x="107503" y="1282972"/>
          <a:ext cx="8884096" cy="3874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55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4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48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54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51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99346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Main issues identified (prioritize 3 for each WG)</a:t>
                      </a:r>
                      <a:endParaRPr lang="en-GB" sz="1600" i="1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Proposed interventions </a:t>
                      </a:r>
                    </a:p>
                    <a:p>
                      <a:pPr algn="ctr"/>
                      <a:r>
                        <a:rPr lang="en-GB" sz="1600" dirty="0"/>
                        <a:t>(3</a:t>
                      </a:r>
                      <a:r>
                        <a:rPr lang="en-GB" sz="1600" baseline="0" dirty="0"/>
                        <a:t> priority activities only)</a:t>
                      </a:r>
                      <a:endParaRPr lang="en-GB" sz="1600" i="1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Immediate next</a:t>
                      </a:r>
                      <a:r>
                        <a:rPr lang="en-GB" sz="1600" baseline="0" dirty="0"/>
                        <a:t> steps</a:t>
                      </a:r>
                      <a:endParaRPr lang="en-GB" sz="16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Timeline for completion</a:t>
                      </a:r>
                      <a:endParaRPr lang="en-GB" sz="16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Responsible person/</a:t>
                      </a:r>
                    </a:p>
                    <a:p>
                      <a:pPr algn="ctr"/>
                      <a:r>
                        <a:rPr lang="en-GB" sz="1600" dirty="0"/>
                        <a:t>organization</a:t>
                      </a:r>
                      <a:endParaRPr lang="en-GB" sz="16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Remarks on funding/</a:t>
                      </a:r>
                    </a:p>
                    <a:p>
                      <a:pPr algn="ctr"/>
                      <a:r>
                        <a:rPr lang="en-GB" sz="1600" dirty="0"/>
                        <a:t>sustainability</a:t>
                      </a:r>
                      <a:endParaRPr lang="en-GB" sz="16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endParaRPr lang="en-GB" sz="1400" b="1" i="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endParaRPr lang="en-GB" sz="1400" b="1" i="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i="1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endParaRPr lang="en-GB" sz="1400" b="1" i="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endParaRPr lang="en-GB" sz="1400" b="1" i="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endParaRPr lang="en-GB" sz="1400" b="1" i="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i="1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endParaRPr lang="en-GB" sz="1400" b="1" i="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5496" y="5435932"/>
            <a:ext cx="9001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Submit in Excel format to Assessment Coordinator </a:t>
            </a:r>
            <a:r>
              <a:rPr lang="en-US" sz="2200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(Name, email address)</a:t>
            </a:r>
          </a:p>
        </p:txBody>
      </p:sp>
    </p:spTree>
    <p:extLst>
      <p:ext uri="{BB962C8B-B14F-4D97-AF65-F5344CB8AC3E}">
        <p14:creationId xmlns:p14="http://schemas.microsoft.com/office/powerpoint/2010/main" val="213567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Reducing Missed Opportunities for Vaccination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8</a:t>
            </a:fld>
            <a:endParaRPr lang="en-US"/>
          </a:p>
        </p:txBody>
      </p:sp>
      <p:pic>
        <p:nvPicPr>
          <p:cNvPr id="4098" name="Picture 2" descr="D:\Dropbox\MOV\RDD docs\Photos to try layout ideas\Output from brainstorming working group, DR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761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Brainstorming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Each group selects a facilitator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Group provides ideas for reducing MOVs</a:t>
            </a:r>
          </a:p>
          <a:p>
            <a:pPr lvl="1" indent="-342900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Rapporteur records all ideas on a flip chart</a:t>
            </a:r>
          </a:p>
          <a:p>
            <a:pPr lvl="1" indent="-342900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Encourage all ideas!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Group combines ideas on the flip chart into similar themes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Group prioritizes ideas based on potential impact and feasibility</a:t>
            </a:r>
          </a:p>
          <a:p>
            <a:pPr marL="919163" lvl="1" indent="-457200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Determine what will be presented to the plenary by the rapporteur</a:t>
            </a:r>
          </a:p>
          <a:p>
            <a:pPr marL="919163" lvl="1" indent="-457200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Prepare to elaborate/defend ideas </a:t>
            </a:r>
          </a:p>
        </p:txBody>
      </p:sp>
    </p:spTree>
    <p:extLst>
      <p:ext uri="{BB962C8B-B14F-4D97-AF65-F5344CB8AC3E}">
        <p14:creationId xmlns:p14="http://schemas.microsoft.com/office/powerpoint/2010/main" val="755475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HO MOV Palette">
      <a:dk1>
        <a:srgbClr val="598DBF"/>
      </a:dk1>
      <a:lt1>
        <a:srgbClr val="FFFFFF"/>
      </a:lt1>
      <a:dk2>
        <a:srgbClr val="60C1BD"/>
      </a:dk2>
      <a:lt2>
        <a:srgbClr val="E7E6E6"/>
      </a:lt2>
      <a:accent1>
        <a:srgbClr val="ED4D32"/>
      </a:accent1>
      <a:accent2>
        <a:srgbClr val="F6A383"/>
      </a:accent2>
      <a:accent3>
        <a:srgbClr val="B9B0AB"/>
      </a:accent3>
      <a:accent4>
        <a:srgbClr val="B1DDDA"/>
      </a:accent4>
      <a:accent5>
        <a:srgbClr val="DDF0EF"/>
      </a:accent5>
      <a:accent6>
        <a:srgbClr val="D8E1EF"/>
      </a:accent6>
      <a:hlink>
        <a:srgbClr val="B9B0AB"/>
      </a:hlink>
      <a:folHlink>
        <a:srgbClr val="F6A383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376</TotalTime>
  <Words>960</Words>
  <Application>Microsoft Office PowerPoint</Application>
  <PresentationFormat>On-screen Show (4:3)</PresentationFormat>
  <Paragraphs>382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Arial Narrow</vt:lpstr>
      <vt:lpstr>Calibri</vt:lpstr>
      <vt:lpstr>Calibri Light</vt:lpstr>
      <vt:lpstr>Century Gothic</vt:lpstr>
      <vt:lpstr>LucidaGrande</vt:lpstr>
      <vt:lpstr>Wingdings</vt:lpstr>
      <vt:lpstr>Office Theme</vt:lpstr>
      <vt:lpstr>Brainstorming and Interventions Action Plan</vt:lpstr>
      <vt:lpstr>Sample Agenda</vt:lpstr>
      <vt:lpstr>Experiences from the field</vt:lpstr>
      <vt:lpstr>Preliminary Results for Brainstorming</vt:lpstr>
      <vt:lpstr>Working Group Brainstorming Sessions:</vt:lpstr>
      <vt:lpstr>Working Groups</vt:lpstr>
      <vt:lpstr>Expected final output from each WG </vt:lpstr>
      <vt:lpstr>PowerPoint Presentation</vt:lpstr>
      <vt:lpstr>Brainstorming Process</vt:lpstr>
      <vt:lpstr>Best practice brainstorming</vt:lpstr>
      <vt:lpstr>PowerPoint Presentation</vt:lpstr>
      <vt:lpstr>Best practice brainstorming</vt:lpstr>
      <vt:lpstr>PowerPoint Presentation</vt:lpstr>
      <vt:lpstr>PowerPoint Presentation</vt:lpstr>
      <vt:lpstr>Impact/Feasibility Grid</vt:lpstr>
      <vt:lpstr>Factors for determining feasibility and impact</vt:lpstr>
      <vt:lpstr>Sample questions for brainstorming session</vt:lpstr>
      <vt:lpstr>WGs Presentation</vt:lpstr>
      <vt:lpstr>PowerPoint Presentation</vt:lpstr>
      <vt:lpstr>Priority Interventions</vt:lpstr>
      <vt:lpstr>Interventions to reduce MOVs</vt:lpstr>
      <vt:lpstr>Sample action plans/chronograms</vt:lpstr>
      <vt:lpstr>PowerPoint Presentation</vt:lpstr>
      <vt:lpstr>Gantt Chart from Chad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Richards-Diop</dc:creator>
  <cp:lastModifiedBy>GAUDIN-BILLAUDAZ, Katia M.b.</cp:lastModifiedBy>
  <cp:revision>60</cp:revision>
  <dcterms:created xsi:type="dcterms:W3CDTF">2017-05-04T19:30:50Z</dcterms:created>
  <dcterms:modified xsi:type="dcterms:W3CDTF">2020-11-09T13:31:57Z</dcterms:modified>
</cp:coreProperties>
</file>