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61" r:id="rId5"/>
    <p:sldId id="258" r:id="rId6"/>
    <p:sldId id="262" r:id="rId7"/>
    <p:sldId id="259"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71515D-2693-423C-AE37-8F940759C56F}" type="datetimeFigureOut">
              <a:rPr lang="en-US" smtClean="0"/>
              <a:t>5/25/2017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362358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71515D-2693-423C-AE37-8F940759C56F}" type="datetimeFigureOut">
              <a:rPr lang="en-US" smtClean="0"/>
              <a:t>5/25/2017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3623273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71515D-2693-423C-AE37-8F940759C56F}" type="datetimeFigureOut">
              <a:rPr lang="en-US" smtClean="0"/>
              <a:t>5/25/2017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2990455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71515D-2693-423C-AE37-8F940759C56F}" type="datetimeFigureOut">
              <a:rPr lang="en-US" smtClean="0"/>
              <a:t>5/25/2017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157163737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71515D-2693-423C-AE37-8F940759C56F}" type="datetimeFigureOut">
              <a:rPr lang="en-US" smtClean="0"/>
              <a:t>5/25/2017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4077719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71515D-2693-423C-AE37-8F940759C56F}" type="datetimeFigureOut">
              <a:rPr lang="en-US" smtClean="0"/>
              <a:t>5/25/2017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2623598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71515D-2693-423C-AE37-8F940759C56F}" type="datetimeFigureOut">
              <a:rPr lang="en-US" smtClean="0"/>
              <a:t>5/25/2017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831045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71515D-2693-423C-AE37-8F940759C56F}" type="datetimeFigureOut">
              <a:rPr lang="en-US" smtClean="0"/>
              <a:t>5/25/2017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8947309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71515D-2693-423C-AE37-8F940759C56F}" type="datetimeFigureOut">
              <a:rPr lang="en-US" smtClean="0"/>
              <a:t>5/25/2017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3873979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71515D-2693-423C-AE37-8F940759C56F}" type="datetimeFigureOut">
              <a:rPr lang="en-US" smtClean="0"/>
              <a:t>5/25/2017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2477864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71515D-2693-423C-AE37-8F940759C56F}" type="datetimeFigureOut">
              <a:rPr lang="en-US" smtClean="0"/>
              <a:t>5/25/2017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6FC8A3-05FC-42C1-835C-FB79FF2944B0}" type="slidenum">
              <a:rPr lang="en-US" smtClean="0"/>
              <a:t>‹#›</a:t>
            </a:fld>
            <a:endParaRPr lang="en-US"/>
          </a:p>
        </p:txBody>
      </p:sp>
    </p:spTree>
    <p:extLst>
      <p:ext uri="{BB962C8B-B14F-4D97-AF65-F5344CB8AC3E}">
        <p14:creationId xmlns:p14="http://schemas.microsoft.com/office/powerpoint/2010/main" val="1804507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71515D-2693-423C-AE37-8F940759C56F}" type="datetimeFigureOut">
              <a:rPr lang="en-US" smtClean="0"/>
              <a:t>5/25/2017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6FC8A3-05FC-42C1-835C-FB79FF2944B0}" type="slidenum">
              <a:rPr lang="en-US" smtClean="0"/>
              <a:t>‹#›</a:t>
            </a:fld>
            <a:endParaRPr lang="en-US"/>
          </a:p>
        </p:txBody>
      </p:sp>
    </p:spTree>
    <p:extLst>
      <p:ext uri="{BB962C8B-B14F-4D97-AF65-F5344CB8AC3E}">
        <p14:creationId xmlns:p14="http://schemas.microsoft.com/office/powerpoint/2010/main" val="42080110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b="1" kern="1200">
          <a:solidFill>
            <a:schemeClr val="accent1">
              <a:lumMod val="75000"/>
            </a:schemeClr>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Handling Different Personality Traits in FGD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62593169"/>
              </p:ext>
            </p:extLst>
          </p:nvPr>
        </p:nvGraphicFramePr>
        <p:xfrm>
          <a:off x="457200" y="1600200"/>
          <a:ext cx="8229600" cy="2108200"/>
        </p:xfrm>
        <a:graphic>
          <a:graphicData uri="http://schemas.openxmlformats.org/drawingml/2006/table">
            <a:tbl>
              <a:tblPr firstRow="1" bandRow="1">
                <a:tableStyleId>{5C22544A-7EE6-4342-B048-85BDC9FD1C3A}</a:tableStyleId>
              </a:tblPr>
              <a:tblGrid>
                <a:gridCol w="1882552"/>
                <a:gridCol w="3024336"/>
                <a:gridCol w="3322712"/>
              </a:tblGrid>
              <a:tr h="370840">
                <a:tc>
                  <a:txBody>
                    <a:bodyPr/>
                    <a:lstStyle/>
                    <a:p>
                      <a:r>
                        <a:rPr lang="en-US" dirty="0" smtClean="0"/>
                        <a:t>Traits</a:t>
                      </a:r>
                      <a:endParaRPr lang="en-US" dirty="0"/>
                    </a:p>
                  </a:txBody>
                  <a:tcPr/>
                </a:tc>
                <a:tc>
                  <a:txBody>
                    <a:bodyPr/>
                    <a:lstStyle/>
                    <a:p>
                      <a:r>
                        <a:rPr lang="en-US" dirty="0" smtClean="0"/>
                        <a:t>Participant</a:t>
                      </a:r>
                      <a:endParaRPr lang="en-US" dirty="0"/>
                    </a:p>
                  </a:txBody>
                  <a:tcPr/>
                </a:tc>
                <a:tc>
                  <a:txBody>
                    <a:bodyPr/>
                    <a:lstStyle/>
                    <a:p>
                      <a:r>
                        <a:rPr lang="en-US" dirty="0" smtClean="0"/>
                        <a:t>Moderator</a:t>
                      </a:r>
                      <a:endParaRPr lang="en-US" dirty="0"/>
                    </a:p>
                  </a:txBody>
                  <a:tcPr/>
                </a:tc>
              </a:tr>
              <a:tr h="370840">
                <a:tc>
                  <a:txBody>
                    <a:bodyPr/>
                    <a:lstStyle/>
                    <a:p>
                      <a:r>
                        <a:rPr lang="en-US" dirty="0" smtClean="0"/>
                        <a:t>The superstar</a:t>
                      </a:r>
                      <a:endParaRPr lang="en-US" dirty="0"/>
                    </a:p>
                  </a:txBody>
                  <a:tcPr/>
                </a:tc>
                <a:tc>
                  <a:txBody>
                    <a:bodyPr/>
                    <a:lstStyle/>
                    <a:p>
                      <a:r>
                        <a:rPr lang="en-US" dirty="0" smtClean="0"/>
                        <a:t>Knows all</a:t>
                      </a:r>
                      <a:r>
                        <a:rPr lang="en-US" baseline="0" dirty="0" smtClean="0"/>
                        <a:t> and tells all, chiming at every opportunity</a:t>
                      </a:r>
                      <a:endParaRPr lang="en-US" dirty="0"/>
                    </a:p>
                  </a:txBody>
                  <a:tcPr/>
                </a:tc>
                <a:tc>
                  <a:txBody>
                    <a:bodyPr/>
                    <a:lstStyle/>
                    <a:p>
                      <a:r>
                        <a:rPr lang="en-US" dirty="0" smtClean="0"/>
                        <a:t>Tell them you appreciate their thoughts and that the feedback they have provided to this point is valuable, however, you would also like</a:t>
                      </a:r>
                      <a:r>
                        <a:rPr lang="en-US" baseline="0" dirty="0" smtClean="0"/>
                        <a:t> to hear from other participants</a:t>
                      </a:r>
                      <a:endParaRPr lang="en-US" dirty="0"/>
                    </a:p>
                  </a:txBody>
                  <a:tcPr/>
                </a:tc>
              </a:tr>
            </a:tbl>
          </a:graphicData>
        </a:graphic>
      </p:graphicFrame>
    </p:spTree>
    <p:extLst>
      <p:ext uri="{BB962C8B-B14F-4D97-AF65-F5344CB8AC3E}">
        <p14:creationId xmlns:p14="http://schemas.microsoft.com/office/powerpoint/2010/main" val="17640630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Handling Different Personality Traits in FGD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099894040"/>
              </p:ext>
            </p:extLst>
          </p:nvPr>
        </p:nvGraphicFramePr>
        <p:xfrm>
          <a:off x="457200" y="1600200"/>
          <a:ext cx="8229600" cy="2656840"/>
        </p:xfrm>
        <a:graphic>
          <a:graphicData uri="http://schemas.openxmlformats.org/drawingml/2006/table">
            <a:tbl>
              <a:tblPr firstRow="1" bandRow="1">
                <a:tableStyleId>{5C22544A-7EE6-4342-B048-85BDC9FD1C3A}</a:tableStyleId>
              </a:tblPr>
              <a:tblGrid>
                <a:gridCol w="1882552"/>
                <a:gridCol w="3024336"/>
                <a:gridCol w="3322712"/>
              </a:tblGrid>
              <a:tr h="370840">
                <a:tc>
                  <a:txBody>
                    <a:bodyPr/>
                    <a:lstStyle/>
                    <a:p>
                      <a:r>
                        <a:rPr lang="en-US" dirty="0" smtClean="0"/>
                        <a:t>Traits</a:t>
                      </a:r>
                      <a:endParaRPr lang="en-US" dirty="0"/>
                    </a:p>
                  </a:txBody>
                  <a:tcPr/>
                </a:tc>
                <a:tc>
                  <a:txBody>
                    <a:bodyPr/>
                    <a:lstStyle/>
                    <a:p>
                      <a:r>
                        <a:rPr lang="en-US" dirty="0" smtClean="0"/>
                        <a:t>Participant</a:t>
                      </a:r>
                      <a:endParaRPr lang="en-US" dirty="0"/>
                    </a:p>
                  </a:txBody>
                  <a:tcPr/>
                </a:tc>
                <a:tc>
                  <a:txBody>
                    <a:bodyPr/>
                    <a:lstStyle/>
                    <a:p>
                      <a:r>
                        <a:rPr lang="en-US" dirty="0" smtClean="0"/>
                        <a:t>Moderator</a:t>
                      </a:r>
                      <a:endParaRPr lang="en-US" dirty="0"/>
                    </a:p>
                  </a:txBody>
                  <a:tcPr/>
                </a:tc>
              </a:tr>
              <a:tr h="370840">
                <a:tc>
                  <a:txBody>
                    <a:bodyPr/>
                    <a:lstStyle/>
                    <a:p>
                      <a:r>
                        <a:rPr lang="en-US" dirty="0" smtClean="0"/>
                        <a:t>Over achiever</a:t>
                      </a:r>
                      <a:endParaRPr lang="en-US" dirty="0"/>
                    </a:p>
                  </a:txBody>
                  <a:tcPr/>
                </a:tc>
                <a:tc>
                  <a:txBody>
                    <a:bodyPr/>
                    <a:lstStyle/>
                    <a:p>
                      <a:r>
                        <a:rPr lang="en-US" dirty="0" smtClean="0"/>
                        <a:t>Comes to the FGD too well prepared.</a:t>
                      </a:r>
                      <a:r>
                        <a:rPr lang="en-US" baseline="0" dirty="0" smtClean="0"/>
                        <a:t> They are usually accompanied with notes on the topic on hand, a notebook of complaints; a flow chart of improvements, </a:t>
                      </a:r>
                      <a:r>
                        <a:rPr lang="en-US" baseline="0" dirty="0" err="1" smtClean="0"/>
                        <a:t>etc</a:t>
                      </a:r>
                      <a:endParaRPr lang="en-US" dirty="0"/>
                    </a:p>
                  </a:txBody>
                  <a:tcPr/>
                </a:tc>
                <a:tc>
                  <a:txBody>
                    <a:bodyPr/>
                    <a:lstStyle/>
                    <a:p>
                      <a:r>
                        <a:rPr lang="en-US" dirty="0" smtClean="0"/>
                        <a:t>Tell</a:t>
                      </a:r>
                      <a:r>
                        <a:rPr lang="en-US" baseline="0" dirty="0" smtClean="0"/>
                        <a:t> them while you appreciate their time and thoughts going into this group, we’d rather not let anyone bring materials into the FGD itself. However, we will still take your notes and will consider them when we write the report</a:t>
                      </a:r>
                      <a:endParaRPr lang="en-US" dirty="0"/>
                    </a:p>
                  </a:txBody>
                  <a:tcPr/>
                </a:tc>
              </a:tr>
            </a:tbl>
          </a:graphicData>
        </a:graphic>
      </p:graphicFrame>
    </p:spTree>
    <p:extLst>
      <p:ext uri="{BB962C8B-B14F-4D97-AF65-F5344CB8AC3E}">
        <p14:creationId xmlns:p14="http://schemas.microsoft.com/office/powerpoint/2010/main" val="37132253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Handling Different Personality Traits in FGD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8594691"/>
              </p:ext>
            </p:extLst>
          </p:nvPr>
        </p:nvGraphicFramePr>
        <p:xfrm>
          <a:off x="467544" y="1622544"/>
          <a:ext cx="8229600" cy="2382520"/>
        </p:xfrm>
        <a:graphic>
          <a:graphicData uri="http://schemas.openxmlformats.org/drawingml/2006/table">
            <a:tbl>
              <a:tblPr firstRow="1" bandRow="1">
                <a:tableStyleId>{5C22544A-7EE6-4342-B048-85BDC9FD1C3A}</a:tableStyleId>
              </a:tblPr>
              <a:tblGrid>
                <a:gridCol w="1378496"/>
                <a:gridCol w="3528392"/>
                <a:gridCol w="3322712"/>
              </a:tblGrid>
              <a:tr h="370840">
                <a:tc>
                  <a:txBody>
                    <a:bodyPr/>
                    <a:lstStyle/>
                    <a:p>
                      <a:r>
                        <a:rPr lang="en-US" dirty="0" smtClean="0"/>
                        <a:t>Traits</a:t>
                      </a:r>
                      <a:endParaRPr lang="en-US" dirty="0"/>
                    </a:p>
                  </a:txBody>
                  <a:tcPr/>
                </a:tc>
                <a:tc>
                  <a:txBody>
                    <a:bodyPr/>
                    <a:lstStyle/>
                    <a:p>
                      <a:r>
                        <a:rPr lang="en-US" dirty="0" smtClean="0"/>
                        <a:t>Participant</a:t>
                      </a:r>
                      <a:endParaRPr lang="en-US" dirty="0"/>
                    </a:p>
                  </a:txBody>
                  <a:tcPr/>
                </a:tc>
                <a:tc>
                  <a:txBody>
                    <a:bodyPr/>
                    <a:lstStyle/>
                    <a:p>
                      <a:r>
                        <a:rPr lang="en-US" dirty="0" smtClean="0"/>
                        <a:t>Moderator</a:t>
                      </a:r>
                      <a:endParaRPr lang="en-US" dirty="0"/>
                    </a:p>
                  </a:txBody>
                  <a:tcPr/>
                </a:tc>
              </a:tr>
              <a:tr h="370840">
                <a:tc>
                  <a:txBody>
                    <a:bodyPr/>
                    <a:lstStyle/>
                    <a:p>
                      <a:r>
                        <a:rPr lang="en-US" dirty="0" smtClean="0"/>
                        <a:t>Where is money person?</a:t>
                      </a:r>
                      <a:endParaRPr lang="en-US" dirty="0"/>
                    </a:p>
                  </a:txBody>
                  <a:tcPr/>
                </a:tc>
                <a:tc>
                  <a:txBody>
                    <a:bodyPr/>
                    <a:lstStyle/>
                    <a:p>
                      <a:r>
                        <a:rPr lang="en-US" dirty="0" smtClean="0"/>
                        <a:t>Steps through the door of</a:t>
                      </a:r>
                      <a:r>
                        <a:rPr lang="en-US" baseline="0" dirty="0" smtClean="0"/>
                        <a:t> a facility lobby and begins asking about the stipend.  They confirm how much they are prepaid, how it will be dispersed and whether they want to be paid. The same concern is brought up during the FGD</a:t>
                      </a:r>
                      <a:endParaRPr lang="en-US" dirty="0"/>
                    </a:p>
                  </a:txBody>
                  <a:tcPr/>
                </a:tc>
                <a:tc>
                  <a:txBody>
                    <a:bodyPr/>
                    <a:lstStyle/>
                    <a:p>
                      <a:r>
                        <a:rPr lang="en-US" dirty="0" smtClean="0"/>
                        <a:t>Make it</a:t>
                      </a:r>
                      <a:r>
                        <a:rPr lang="en-US" baseline="0" dirty="0" smtClean="0"/>
                        <a:t> clear at the time of arrival that stipends will be paid following conclusions of the FGD and other conditions of payment</a:t>
                      </a:r>
                      <a:endParaRPr lang="en-US" dirty="0"/>
                    </a:p>
                  </a:txBody>
                  <a:tcPr/>
                </a:tc>
              </a:tr>
            </a:tbl>
          </a:graphicData>
        </a:graphic>
      </p:graphicFrame>
    </p:spTree>
    <p:extLst>
      <p:ext uri="{BB962C8B-B14F-4D97-AF65-F5344CB8AC3E}">
        <p14:creationId xmlns:p14="http://schemas.microsoft.com/office/powerpoint/2010/main" val="13828533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Handling Different Personality Traits in FGD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11676529"/>
              </p:ext>
            </p:extLst>
          </p:nvPr>
        </p:nvGraphicFramePr>
        <p:xfrm>
          <a:off x="457200" y="1663680"/>
          <a:ext cx="8229600" cy="3205480"/>
        </p:xfrm>
        <a:graphic>
          <a:graphicData uri="http://schemas.openxmlformats.org/drawingml/2006/table">
            <a:tbl>
              <a:tblPr firstRow="1" bandRow="1">
                <a:tableStyleId>{5C22544A-7EE6-4342-B048-85BDC9FD1C3A}</a:tableStyleId>
              </a:tblPr>
              <a:tblGrid>
                <a:gridCol w="1378496"/>
                <a:gridCol w="3528392"/>
                <a:gridCol w="3322712"/>
              </a:tblGrid>
              <a:tr h="370840">
                <a:tc>
                  <a:txBody>
                    <a:bodyPr/>
                    <a:lstStyle/>
                    <a:p>
                      <a:r>
                        <a:rPr lang="en-US" dirty="0" smtClean="0"/>
                        <a:t>Traits</a:t>
                      </a:r>
                      <a:endParaRPr lang="en-US" dirty="0"/>
                    </a:p>
                  </a:txBody>
                  <a:tcPr/>
                </a:tc>
                <a:tc>
                  <a:txBody>
                    <a:bodyPr/>
                    <a:lstStyle/>
                    <a:p>
                      <a:r>
                        <a:rPr lang="en-US" dirty="0" smtClean="0"/>
                        <a:t>Participant</a:t>
                      </a:r>
                      <a:endParaRPr lang="en-US" dirty="0"/>
                    </a:p>
                  </a:txBody>
                  <a:tcPr/>
                </a:tc>
                <a:tc>
                  <a:txBody>
                    <a:bodyPr/>
                    <a:lstStyle/>
                    <a:p>
                      <a:r>
                        <a:rPr lang="en-US" dirty="0" smtClean="0"/>
                        <a:t>Moderator</a:t>
                      </a:r>
                      <a:endParaRPr lang="en-US" dirty="0"/>
                    </a:p>
                  </a:txBody>
                  <a:tcPr/>
                </a:tc>
              </a:tr>
              <a:tr h="370840">
                <a:tc>
                  <a:txBody>
                    <a:bodyPr/>
                    <a:lstStyle/>
                    <a:p>
                      <a:r>
                        <a:rPr lang="en-US" dirty="0" smtClean="0"/>
                        <a:t>The Ax Grinder</a:t>
                      </a:r>
                      <a:endParaRPr lang="en-US" dirty="0"/>
                    </a:p>
                  </a:txBody>
                  <a:tcPr/>
                </a:tc>
                <a:tc>
                  <a:txBody>
                    <a:bodyPr/>
                    <a:lstStyle/>
                    <a:p>
                      <a:r>
                        <a:rPr lang="en-US" dirty="0" smtClean="0"/>
                        <a:t>Believes it is their duty to not only get under the skin of the moderator</a:t>
                      </a:r>
                      <a:r>
                        <a:rPr lang="en-US" baseline="0" dirty="0" smtClean="0"/>
                        <a:t> but also every other FGD participant in the room. If they could provoke the viewers behind the one-way mirror, they would do that too. They play devil’s advocate to every opinion given and will stop at nothing to create an unpleasant couple of hours for all involved</a:t>
                      </a:r>
                      <a:endParaRPr lang="en-US" dirty="0"/>
                    </a:p>
                  </a:txBody>
                  <a:tcPr/>
                </a:tc>
                <a:tc>
                  <a:txBody>
                    <a:bodyPr/>
                    <a:lstStyle/>
                    <a:p>
                      <a:r>
                        <a:rPr lang="en-US" dirty="0" smtClean="0"/>
                        <a:t>It is best to identify this</a:t>
                      </a:r>
                      <a:r>
                        <a:rPr lang="en-US" baseline="0" dirty="0" smtClean="0"/>
                        <a:t> profile early (preferably in the FGD recruit) and stifle the problem before it grows into a bigger issue and affects the group.  If the Ax Grinder doesn’t show his/her true identity until the group is underway, it is best to have them paid although unwillingly, and removed</a:t>
                      </a:r>
                      <a:endParaRPr lang="en-US" dirty="0"/>
                    </a:p>
                  </a:txBody>
                  <a:tcPr/>
                </a:tc>
              </a:tr>
            </a:tbl>
          </a:graphicData>
        </a:graphic>
      </p:graphicFrame>
    </p:spTree>
    <p:extLst>
      <p:ext uri="{BB962C8B-B14F-4D97-AF65-F5344CB8AC3E}">
        <p14:creationId xmlns:p14="http://schemas.microsoft.com/office/powerpoint/2010/main" val="734191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Handling Different Personality Traits in FGD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46614838"/>
              </p:ext>
            </p:extLst>
          </p:nvPr>
        </p:nvGraphicFramePr>
        <p:xfrm>
          <a:off x="457200" y="1556792"/>
          <a:ext cx="8229600" cy="2656840"/>
        </p:xfrm>
        <a:graphic>
          <a:graphicData uri="http://schemas.openxmlformats.org/drawingml/2006/table">
            <a:tbl>
              <a:tblPr firstRow="1" bandRow="1">
                <a:tableStyleId>{5C22544A-7EE6-4342-B048-85BDC9FD1C3A}</a:tableStyleId>
              </a:tblPr>
              <a:tblGrid>
                <a:gridCol w="1378496"/>
                <a:gridCol w="3528392"/>
                <a:gridCol w="3322712"/>
              </a:tblGrid>
              <a:tr h="370840">
                <a:tc>
                  <a:txBody>
                    <a:bodyPr/>
                    <a:lstStyle/>
                    <a:p>
                      <a:r>
                        <a:rPr lang="en-US" dirty="0" smtClean="0"/>
                        <a:t>Traits</a:t>
                      </a:r>
                      <a:endParaRPr lang="en-US" dirty="0"/>
                    </a:p>
                  </a:txBody>
                  <a:tcPr/>
                </a:tc>
                <a:tc>
                  <a:txBody>
                    <a:bodyPr/>
                    <a:lstStyle/>
                    <a:p>
                      <a:r>
                        <a:rPr lang="en-US" dirty="0" smtClean="0"/>
                        <a:t>Participant</a:t>
                      </a:r>
                      <a:endParaRPr lang="en-US" dirty="0"/>
                    </a:p>
                  </a:txBody>
                  <a:tcPr/>
                </a:tc>
                <a:tc>
                  <a:txBody>
                    <a:bodyPr/>
                    <a:lstStyle/>
                    <a:p>
                      <a:r>
                        <a:rPr lang="en-US" dirty="0" smtClean="0"/>
                        <a:t>Moderator</a:t>
                      </a:r>
                      <a:endParaRPr lang="en-US" dirty="0"/>
                    </a:p>
                  </a:txBody>
                  <a:tcPr/>
                </a:tc>
              </a:tr>
              <a:tr h="370840">
                <a:tc>
                  <a:txBody>
                    <a:bodyPr/>
                    <a:lstStyle/>
                    <a:p>
                      <a:r>
                        <a:rPr lang="en-US" dirty="0" smtClean="0"/>
                        <a:t>The one shinning moment</a:t>
                      </a:r>
                      <a:r>
                        <a:rPr lang="en-US" baseline="0" dirty="0" smtClean="0"/>
                        <a:t> participant</a:t>
                      </a:r>
                      <a:endParaRPr lang="en-US" dirty="0"/>
                    </a:p>
                  </a:txBody>
                  <a:tcPr/>
                </a:tc>
                <a:tc>
                  <a:txBody>
                    <a:bodyPr/>
                    <a:lstStyle/>
                    <a:p>
                      <a:r>
                        <a:rPr lang="en-US" dirty="0" smtClean="0"/>
                        <a:t>A relatively quiet participant</a:t>
                      </a:r>
                      <a:r>
                        <a:rPr lang="en-US" baseline="0" dirty="0" smtClean="0"/>
                        <a:t> who tends to agree /disagree with the majority. Offers nothing more than ‘yeah, it is ok’ or ‘no I don’t like it’. Then all of a sudden gives the moderator a golden nugget of information</a:t>
                      </a:r>
                      <a:endParaRPr lang="en-US" dirty="0"/>
                    </a:p>
                  </a:txBody>
                  <a:tcPr/>
                </a:tc>
                <a:tc>
                  <a:txBody>
                    <a:bodyPr/>
                    <a:lstStyle/>
                    <a:p>
                      <a:r>
                        <a:rPr lang="en-US" dirty="0" smtClean="0"/>
                        <a:t>Get this person involved early and</a:t>
                      </a:r>
                      <a:r>
                        <a:rPr lang="en-US" baseline="0" dirty="0" smtClean="0"/>
                        <a:t> often. There is most likely more that s/he has to offer. If the moment doesn’t happen until the tail end of the FGD, make sure you follow up and expand on the comment with the participant before the end</a:t>
                      </a:r>
                      <a:endParaRPr lang="en-US" dirty="0"/>
                    </a:p>
                  </a:txBody>
                  <a:tcPr/>
                </a:tc>
              </a:tr>
            </a:tbl>
          </a:graphicData>
        </a:graphic>
      </p:graphicFrame>
    </p:spTree>
    <p:extLst>
      <p:ext uri="{BB962C8B-B14F-4D97-AF65-F5344CB8AC3E}">
        <p14:creationId xmlns:p14="http://schemas.microsoft.com/office/powerpoint/2010/main" val="15247673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Handling Different Personality Traits in FGD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2631336"/>
              </p:ext>
            </p:extLst>
          </p:nvPr>
        </p:nvGraphicFramePr>
        <p:xfrm>
          <a:off x="457200" y="1591672"/>
          <a:ext cx="8229600" cy="3205480"/>
        </p:xfrm>
        <a:graphic>
          <a:graphicData uri="http://schemas.openxmlformats.org/drawingml/2006/table">
            <a:tbl>
              <a:tblPr firstRow="1" bandRow="1">
                <a:tableStyleId>{5C22544A-7EE6-4342-B048-85BDC9FD1C3A}</a:tableStyleId>
              </a:tblPr>
              <a:tblGrid>
                <a:gridCol w="1378496"/>
                <a:gridCol w="3528392"/>
                <a:gridCol w="3322712"/>
              </a:tblGrid>
              <a:tr h="370840">
                <a:tc>
                  <a:txBody>
                    <a:bodyPr/>
                    <a:lstStyle/>
                    <a:p>
                      <a:r>
                        <a:rPr lang="en-US" dirty="0" smtClean="0"/>
                        <a:t>Traits</a:t>
                      </a:r>
                      <a:endParaRPr lang="en-US" dirty="0"/>
                    </a:p>
                  </a:txBody>
                  <a:tcPr/>
                </a:tc>
                <a:tc>
                  <a:txBody>
                    <a:bodyPr/>
                    <a:lstStyle/>
                    <a:p>
                      <a:r>
                        <a:rPr lang="en-US" dirty="0" smtClean="0"/>
                        <a:t>Participant</a:t>
                      </a:r>
                      <a:endParaRPr lang="en-US" dirty="0"/>
                    </a:p>
                  </a:txBody>
                  <a:tcPr/>
                </a:tc>
                <a:tc>
                  <a:txBody>
                    <a:bodyPr/>
                    <a:lstStyle/>
                    <a:p>
                      <a:r>
                        <a:rPr lang="en-US" dirty="0" smtClean="0"/>
                        <a:t>Moderator</a:t>
                      </a:r>
                      <a:endParaRPr lang="en-US" dirty="0"/>
                    </a:p>
                  </a:txBody>
                  <a:tcPr/>
                </a:tc>
              </a:tr>
              <a:tr h="370840">
                <a:tc>
                  <a:txBody>
                    <a:bodyPr/>
                    <a:lstStyle/>
                    <a:p>
                      <a:r>
                        <a:rPr lang="en-US" dirty="0" smtClean="0"/>
                        <a:t>The doormat</a:t>
                      </a:r>
                      <a:endParaRPr lang="en-US" dirty="0"/>
                    </a:p>
                  </a:txBody>
                  <a:tcPr/>
                </a:tc>
                <a:tc>
                  <a:txBody>
                    <a:bodyPr/>
                    <a:lstStyle/>
                    <a:p>
                      <a:r>
                        <a:rPr lang="en-US" dirty="0" smtClean="0"/>
                        <a:t>Fuels</a:t>
                      </a:r>
                      <a:r>
                        <a:rPr lang="en-US" baseline="0" dirty="0" smtClean="0"/>
                        <a:t> the Ax Grinder. This participant is generally quiet and non-opinionated in fear of other disagreeing with their thoughts. When the Doormat does finally get around to offering an opinion and another participant disagrees, the Doormat shuts down completely</a:t>
                      </a:r>
                      <a:endParaRPr lang="en-US" dirty="0"/>
                    </a:p>
                  </a:txBody>
                  <a:tcPr/>
                </a:tc>
                <a:tc>
                  <a:txBody>
                    <a:bodyPr/>
                    <a:lstStyle/>
                    <a:p>
                      <a:r>
                        <a:rPr lang="en-US" dirty="0" smtClean="0"/>
                        <a:t>Make</a:t>
                      </a:r>
                      <a:r>
                        <a:rPr lang="en-US" baseline="0" dirty="0" smtClean="0"/>
                        <a:t> it very clear in the beginning of the FGD that there is no right or wrong answer. Encourage this participant to voice their opinion, no matter what. Get them involved, if you see them agreeing or disagreeing  with another’s comment (nodding or shaking their heads) follow-up to them. </a:t>
                      </a:r>
                      <a:endParaRPr lang="en-US" dirty="0"/>
                    </a:p>
                  </a:txBody>
                  <a:tcPr/>
                </a:tc>
              </a:tr>
            </a:tbl>
          </a:graphicData>
        </a:graphic>
      </p:graphicFrame>
    </p:spTree>
    <p:extLst>
      <p:ext uri="{BB962C8B-B14F-4D97-AF65-F5344CB8AC3E}">
        <p14:creationId xmlns:p14="http://schemas.microsoft.com/office/powerpoint/2010/main" val="426063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Handling Different Personality Traits in FGD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31170410"/>
              </p:ext>
            </p:extLst>
          </p:nvPr>
        </p:nvGraphicFramePr>
        <p:xfrm>
          <a:off x="457200" y="1666592"/>
          <a:ext cx="8229600" cy="3479800"/>
        </p:xfrm>
        <a:graphic>
          <a:graphicData uri="http://schemas.openxmlformats.org/drawingml/2006/table">
            <a:tbl>
              <a:tblPr firstRow="1" bandRow="1">
                <a:tableStyleId>{5C22544A-7EE6-4342-B048-85BDC9FD1C3A}</a:tableStyleId>
              </a:tblPr>
              <a:tblGrid>
                <a:gridCol w="1378496"/>
                <a:gridCol w="3528392"/>
                <a:gridCol w="3322712"/>
              </a:tblGrid>
              <a:tr h="370840">
                <a:tc>
                  <a:txBody>
                    <a:bodyPr/>
                    <a:lstStyle/>
                    <a:p>
                      <a:r>
                        <a:rPr lang="en-US" dirty="0" smtClean="0"/>
                        <a:t>Traits</a:t>
                      </a:r>
                      <a:endParaRPr lang="en-US" dirty="0"/>
                    </a:p>
                  </a:txBody>
                  <a:tcPr/>
                </a:tc>
                <a:tc>
                  <a:txBody>
                    <a:bodyPr/>
                    <a:lstStyle/>
                    <a:p>
                      <a:r>
                        <a:rPr lang="en-US" dirty="0" smtClean="0"/>
                        <a:t>Participant</a:t>
                      </a:r>
                      <a:endParaRPr lang="en-US" dirty="0"/>
                    </a:p>
                  </a:txBody>
                  <a:tcPr/>
                </a:tc>
                <a:tc>
                  <a:txBody>
                    <a:bodyPr/>
                    <a:lstStyle/>
                    <a:p>
                      <a:r>
                        <a:rPr lang="en-US" dirty="0" smtClean="0"/>
                        <a:t>Moderator</a:t>
                      </a:r>
                      <a:endParaRPr lang="en-US" dirty="0"/>
                    </a:p>
                  </a:txBody>
                  <a:tcPr/>
                </a:tc>
              </a:tr>
              <a:tr h="370840">
                <a:tc>
                  <a:txBody>
                    <a:bodyPr/>
                    <a:lstStyle/>
                    <a:p>
                      <a:r>
                        <a:rPr lang="en-US" dirty="0" smtClean="0"/>
                        <a:t>The over indulger</a:t>
                      </a:r>
                      <a:endParaRPr lang="en-US" dirty="0"/>
                    </a:p>
                  </a:txBody>
                  <a:tcPr/>
                </a:tc>
                <a:tc>
                  <a:txBody>
                    <a:bodyPr/>
                    <a:lstStyle/>
                    <a:p>
                      <a:r>
                        <a:rPr lang="en-US" dirty="0" smtClean="0"/>
                        <a:t>The name explains the persona.</a:t>
                      </a:r>
                      <a:r>
                        <a:rPr lang="en-US" baseline="0" dirty="0" smtClean="0"/>
                        <a:t> This is the participant who is more interested in the food, snacks and refreshments than the discussion. The participant get up multiple times, disrupting the group momentum (also including bathroom breaks). This participant is also known to utilize his/her packets to their advantage on the way out</a:t>
                      </a:r>
                      <a:endParaRPr lang="en-US" dirty="0"/>
                    </a:p>
                  </a:txBody>
                  <a:tcPr/>
                </a:tc>
                <a:tc>
                  <a:txBody>
                    <a:bodyPr/>
                    <a:lstStyle/>
                    <a:p>
                      <a:r>
                        <a:rPr lang="en-US" dirty="0" smtClean="0"/>
                        <a:t>Explain that while participants are</a:t>
                      </a:r>
                      <a:r>
                        <a:rPr lang="en-US" baseline="0" dirty="0" smtClean="0"/>
                        <a:t> free to help themselves, ask then to wait for a break in the FGD or while participants are working on their packets during the intermissions.</a:t>
                      </a:r>
                      <a:endParaRPr lang="en-US" dirty="0"/>
                    </a:p>
                  </a:txBody>
                  <a:tcPr/>
                </a:tc>
              </a:tr>
            </a:tbl>
          </a:graphicData>
        </a:graphic>
      </p:graphicFrame>
    </p:spTree>
    <p:extLst>
      <p:ext uri="{BB962C8B-B14F-4D97-AF65-F5344CB8AC3E}">
        <p14:creationId xmlns:p14="http://schemas.microsoft.com/office/powerpoint/2010/main" val="2977098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MOV2</Template>
  <TotalTime>1717</TotalTime>
  <Words>673</Words>
  <Application>Microsoft Office PowerPoint</Application>
  <PresentationFormat>On-screen Show (4:3)</PresentationFormat>
  <Paragraphs>49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Handling Different Personality Traits in FGD</vt:lpstr>
      <vt:lpstr>Handling Different Personality Traits in FGD</vt:lpstr>
      <vt:lpstr>Handling Different Personality Traits in FGD</vt:lpstr>
      <vt:lpstr>Handling Different Personality Traits in FGD</vt:lpstr>
      <vt:lpstr>Handling Different Personality Traits in FGD</vt:lpstr>
      <vt:lpstr>Handling Different Personality Traits in FGD</vt:lpstr>
      <vt:lpstr>Handling Different Personality Traits in FGD</vt:lpstr>
    </vt:vector>
  </TitlesOfParts>
  <Company>WHO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Different Personality Traits in FGD</dc:title>
  <dc:creator>OKEIBUNOR, Joseph Chukwudi</dc:creator>
  <cp:lastModifiedBy>SHENDALE, Stephanie</cp:lastModifiedBy>
  <cp:revision>11</cp:revision>
  <dcterms:created xsi:type="dcterms:W3CDTF">2017-05-23T08:13:37Z</dcterms:created>
  <dcterms:modified xsi:type="dcterms:W3CDTF">2017-05-25T10:57:32Z</dcterms:modified>
</cp:coreProperties>
</file>