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4" r:id="rId8"/>
    <p:sldId id="262" r:id="rId9"/>
    <p:sldId id="263" r:id="rId1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lastRow>
    <a:firstRow>
      <a:tcTxStyle b="on" i="off">
        <a:fontRef idx="maj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2598" autoAdjust="0"/>
  </p:normalViewPr>
  <p:slideViewPr>
    <p:cSldViewPr snapToGrid="0" snapToObjects="1">
      <p:cViewPr varScale="1">
        <p:scale>
          <a:sx n="72" d="100"/>
          <a:sy n="72" d="100"/>
        </p:scale>
        <p:origin x="18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j-lt"/>
        <a:ea typeface="+mj-ea"/>
        <a:cs typeface="+mj-cs"/>
        <a:sym typeface="Calibri"/>
      </a:defRPr>
    </a:lvl1pPr>
    <a:lvl2pPr indent="228600" defTabSz="1300480" latinLnBrk="0">
      <a:defRPr sz="1600">
        <a:latin typeface="+mj-lt"/>
        <a:ea typeface="+mj-ea"/>
        <a:cs typeface="+mj-cs"/>
        <a:sym typeface="Calibri"/>
      </a:defRPr>
    </a:lvl2pPr>
    <a:lvl3pPr indent="457200" defTabSz="1300480" latinLnBrk="0">
      <a:defRPr sz="1600">
        <a:latin typeface="+mj-lt"/>
        <a:ea typeface="+mj-ea"/>
        <a:cs typeface="+mj-cs"/>
        <a:sym typeface="Calibri"/>
      </a:defRPr>
    </a:lvl3pPr>
    <a:lvl4pPr indent="685800" defTabSz="1300480" latinLnBrk="0">
      <a:defRPr sz="1600">
        <a:latin typeface="+mj-lt"/>
        <a:ea typeface="+mj-ea"/>
        <a:cs typeface="+mj-cs"/>
        <a:sym typeface="Calibri"/>
      </a:defRPr>
    </a:lvl4pPr>
    <a:lvl5pPr indent="914400" defTabSz="1300480" latinLnBrk="0">
      <a:defRPr sz="1600">
        <a:latin typeface="+mj-lt"/>
        <a:ea typeface="+mj-ea"/>
        <a:cs typeface="+mj-cs"/>
        <a:sym typeface="Calibri"/>
      </a:defRPr>
    </a:lvl5pPr>
    <a:lvl6pPr indent="1143000" defTabSz="1300480" latinLnBrk="0">
      <a:defRPr sz="1600">
        <a:latin typeface="+mj-lt"/>
        <a:ea typeface="+mj-ea"/>
        <a:cs typeface="+mj-cs"/>
        <a:sym typeface="Calibri"/>
      </a:defRPr>
    </a:lvl6pPr>
    <a:lvl7pPr indent="1371600" defTabSz="1300480" latinLnBrk="0">
      <a:defRPr sz="1600">
        <a:latin typeface="+mj-lt"/>
        <a:ea typeface="+mj-ea"/>
        <a:cs typeface="+mj-cs"/>
        <a:sym typeface="Calibri"/>
      </a:defRPr>
    </a:lvl7pPr>
    <a:lvl8pPr indent="1600200" defTabSz="1300480" latinLnBrk="0">
      <a:defRPr sz="1600">
        <a:latin typeface="+mj-lt"/>
        <a:ea typeface="+mj-ea"/>
        <a:cs typeface="+mj-cs"/>
        <a:sym typeface="Calibri"/>
      </a:defRPr>
    </a:lvl8pPr>
    <a:lvl9pPr indent="1828800" defTabSz="1300480" latinLnBrk="0">
      <a:defRPr sz="16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r>
              <a:rPr dirty="0"/>
              <a:t>Provide participants with the practicalities of the venue and organizational matters. Clarify any logistical issues.</a:t>
            </a:r>
          </a:p>
          <a:p>
            <a:r>
              <a:rPr dirty="0"/>
              <a:t>	</a:t>
            </a:r>
          </a:p>
          <a:p>
            <a:r>
              <a:rPr dirty="0"/>
              <a:t>Outline the expectations of the participants and the style of the course. It is worth mentioning that group work will be involved throughout the course. Highlight any rules e.g. turn-taking when talking, ensuring the groups have a diversity of backgrounds and experience.</a:t>
            </a:r>
          </a:p>
          <a:p>
            <a:r>
              <a:rPr dirty="0"/>
              <a:t> </a:t>
            </a:r>
          </a:p>
          <a:p>
            <a:r>
              <a:rPr dirty="0"/>
              <a:t>Provide participants and instructors an opportunity to get to know one another and introduce themselves. Consider using an interactive approach, such as an “ice breaker” game.</a:t>
            </a:r>
          </a:p>
          <a:p>
            <a:r>
              <a:rPr dirty="0"/>
              <a:t>	</a:t>
            </a:r>
          </a:p>
          <a:p>
            <a:r>
              <a:rPr dirty="0"/>
              <a:t>It is also useful to get participants to share their motivation for attending the course and their experiences in implementing </a:t>
            </a:r>
            <a:r>
              <a:rPr dirty="0" err="1"/>
              <a:t>HiAP</a:t>
            </a:r>
            <a:r>
              <a:rPr dirty="0"/>
              <a:t> (if any).</a:t>
            </a:r>
          </a:p>
          <a:p>
            <a:r>
              <a:rPr dirty="0"/>
              <a:t> </a:t>
            </a:r>
          </a:p>
          <a:p>
            <a:r>
              <a:rPr dirty="0"/>
              <a:t>Provide the participants with the opportunity to ask questions about the course.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noRot="1" noChangeAspect="1"/>
          </p:cNvSpPr>
          <p:nvPr>
            <p:ph type="sldImg"/>
          </p:nvPr>
        </p:nvSpPr>
        <p:spPr>
          <a:prstGeom prst="rect">
            <a:avLst/>
          </a:prstGeom>
        </p:spPr>
        <p:txBody>
          <a:bodyPr/>
          <a:lstStyle/>
          <a:p>
            <a:endParaRPr/>
          </a:p>
        </p:txBody>
      </p:sp>
      <p:sp>
        <p:nvSpPr>
          <p:cNvPr id="160" name="Shape 160"/>
          <p:cNvSpPr>
            <a:spLocks noGrp="1"/>
          </p:cNvSpPr>
          <p:nvPr>
            <p:ph type="body" sz="quarter" idx="1"/>
          </p:nvPr>
        </p:nvSpPr>
        <p:spPr>
          <a:prstGeom prst="rect">
            <a:avLst/>
          </a:prstGeom>
        </p:spPr>
        <p:txBody>
          <a:bodyPr/>
          <a:lstStyle/>
          <a:p>
            <a:r>
              <a:rPr dirty="0"/>
              <a:t>Provide participants with an overview of the purpose of the course and in particular, the course aims.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noRot="1" noChangeAspect="1"/>
          </p:cNvSpPr>
          <p:nvPr>
            <p:ph type="sldImg"/>
          </p:nvPr>
        </p:nvSpPr>
        <p:spPr>
          <a:prstGeom prst="rect">
            <a:avLst/>
          </a:prstGeom>
        </p:spPr>
        <p:txBody>
          <a:bodyPr/>
          <a:lstStyle/>
          <a:p>
            <a:endParaRPr/>
          </a:p>
        </p:txBody>
      </p:sp>
      <p:sp>
        <p:nvSpPr>
          <p:cNvPr id="180" name="Shape 180"/>
          <p:cNvSpPr>
            <a:spLocks noGrp="1"/>
          </p:cNvSpPr>
          <p:nvPr>
            <p:ph type="body" sz="quarter" idx="1"/>
          </p:nvPr>
        </p:nvSpPr>
        <p:spPr>
          <a:prstGeom prst="rect">
            <a:avLst/>
          </a:prstGeom>
        </p:spPr>
        <p:txBody>
          <a:bodyPr/>
          <a:lstStyle/>
          <a:p>
            <a:r>
              <a:rPr dirty="0"/>
              <a:t>This slide should contain the key concepts and knowledge the participants can expect to acquire during the course.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a:spLocks noGrp="1" noRot="1" noChangeAspect="1"/>
          </p:cNvSpPr>
          <p:nvPr>
            <p:ph type="sldImg"/>
          </p:nvPr>
        </p:nvSpPr>
        <p:spPr>
          <a:prstGeom prst="rect">
            <a:avLst/>
          </a:prstGeom>
        </p:spPr>
        <p:txBody>
          <a:bodyPr/>
          <a:lstStyle/>
          <a:p>
            <a:endParaRPr/>
          </a:p>
        </p:txBody>
      </p:sp>
      <p:sp>
        <p:nvSpPr>
          <p:cNvPr id="205" name="Shape 205"/>
          <p:cNvSpPr>
            <a:spLocks noGrp="1"/>
          </p:cNvSpPr>
          <p:nvPr>
            <p:ph type="body" sz="quarter" idx="1"/>
          </p:nvPr>
        </p:nvSpPr>
        <p:spPr>
          <a:prstGeom prst="rect">
            <a:avLst/>
          </a:prstGeom>
        </p:spPr>
        <p:txBody>
          <a:bodyPr/>
          <a:lstStyle/>
          <a:p>
            <a:r>
              <a:rPr dirty="0"/>
              <a:t>Provide participants with an overview of the structure and timetable of the course, including start, finish and break times.</a:t>
            </a:r>
          </a:p>
          <a:p>
            <a:r>
              <a:rPr dirty="0"/>
              <a:t> </a:t>
            </a:r>
          </a:p>
          <a:p>
            <a:r>
              <a:rPr dirty="0"/>
              <a:t>Ensure participants understand that the course is participatory and that interactions throughout the course should remain respectful, even if there are differing opinions and perspectives.</a:t>
            </a:r>
          </a:p>
          <a:p>
            <a:endParaRPr dirty="0"/>
          </a:p>
          <a:p>
            <a:r>
              <a:rPr dirty="0"/>
              <a:t>Refer participants to the pre-course reading that they should try to cover if they have not already done so.</a:t>
            </a:r>
          </a:p>
          <a:p>
            <a:endParaRPr dirty="0"/>
          </a:p>
          <a:p>
            <a:r>
              <a:rPr dirty="0"/>
              <a:t>Draw the participants’ attention to the learning objectives for each module (this can be provided as a hand-out; refer to Appendices of the </a:t>
            </a:r>
            <a:r>
              <a:rPr dirty="0" err="1"/>
              <a:t>HiAP</a:t>
            </a:r>
            <a:r>
              <a:rPr dirty="0"/>
              <a:t> Training Manual).</a:t>
            </a:r>
          </a:p>
          <a:p>
            <a:r>
              <a:rPr dirty="0"/>
              <a:t> </a:t>
            </a:r>
          </a:p>
          <a:p>
            <a:r>
              <a:rPr dirty="0"/>
              <a:t>Highlight that evaluation forms may be handed out at the end of some or all of the sessions and these will be kept confidential. Explain these are important for improving future </a:t>
            </a:r>
            <a:r>
              <a:rPr dirty="0" err="1"/>
              <a:t>HiAP</a:t>
            </a:r>
            <a:r>
              <a:rPr dirty="0"/>
              <a:t> training and addressing any gaps in the presentation of the course.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prstGeom prst="rect">
            <a:avLst/>
          </a:prstGeom>
        </p:spPr>
        <p:txBody>
          <a:bodyPr/>
          <a:lstStyle/>
          <a:p>
            <a:endParaRPr/>
          </a:p>
        </p:txBody>
      </p:sp>
      <p:sp>
        <p:nvSpPr>
          <p:cNvPr id="236" name="Shape 236"/>
          <p:cNvSpPr>
            <a:spLocks noGrp="1"/>
          </p:cNvSpPr>
          <p:nvPr>
            <p:ph type="body" sz="quarter" idx="1"/>
          </p:nvPr>
        </p:nvSpPr>
        <p:spPr>
          <a:prstGeom prst="rect">
            <a:avLst/>
          </a:prstGeom>
        </p:spPr>
        <p:txBody>
          <a:bodyPr/>
          <a:lstStyle/>
          <a:p>
            <a:r>
              <a:rPr dirty="0"/>
              <a:t>Provide participants with an introductory explanation of Health in All Policies. This sets the scene and provides some context for the participants, drawing a link to the benefits of attending the course, and the skills and knowledge participants can expect to acquire throughout the upcoming sessions.</a:t>
            </a:r>
          </a:p>
          <a:p>
            <a:r>
              <a:rPr dirty="0"/>
              <a:t> </a:t>
            </a:r>
          </a:p>
          <a:p>
            <a:r>
              <a:rPr dirty="0"/>
              <a:t>Governments around the world are facing major societal challenges; issues that stretch across national boundaries, cross sector divides, impact on economic, social and environmental goals, and fail to respond to traditional government policy solutions. The increasingly complex problems have made governments aware that joined-up policy-making and implementation is needed. </a:t>
            </a:r>
          </a:p>
          <a:p>
            <a:r>
              <a:rPr dirty="0"/>
              <a:t> </a:t>
            </a:r>
          </a:p>
          <a:p>
            <a:r>
              <a:rPr dirty="0"/>
              <a:t>It is understood that health and well</a:t>
            </a:r>
            <a:r>
              <a:rPr lang="en-US" dirty="0"/>
              <a:t>-</a:t>
            </a:r>
            <a:r>
              <a:rPr dirty="0"/>
              <a:t>being can be adversely affected by policies outside the remit of the health sector itself. Health is a multidimensional construct and so action on the determinants of health is required to advance human development, sustainability and equity, as well as to improve health outcomes.</a:t>
            </a:r>
          </a:p>
          <a:p>
            <a:r>
              <a:rPr dirty="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prstGeom prst="rect">
            <a:avLst/>
          </a:prstGeom>
        </p:spPr>
        <p:txBody>
          <a:bodyPr/>
          <a:lstStyle/>
          <a:p>
            <a:endParaRPr/>
          </a:p>
        </p:txBody>
      </p:sp>
      <p:sp>
        <p:nvSpPr>
          <p:cNvPr id="236" name="Shape 236"/>
          <p:cNvSpPr>
            <a:spLocks noGrp="1"/>
          </p:cNvSpPr>
          <p:nvPr>
            <p:ph type="body" sz="quarter" idx="1"/>
          </p:nvPr>
        </p:nvSpPr>
        <p:spPr>
          <a:prstGeom prst="rect">
            <a:avLst/>
          </a:prstGeom>
        </p:spPr>
        <p:txBody>
          <a:bodyPr/>
          <a:lstStyle/>
          <a:p>
            <a:r>
              <a:rPr dirty="0"/>
              <a:t>Health in All Policies provides a useful and robust mechanism to facilitate the co-design and co-production of policy solutions that deliver benefits to health and partnering sectors. The approach is increasingly being seen as an effective way to implement intersectoral action.</a:t>
            </a:r>
          </a:p>
          <a:p>
            <a:r>
              <a:rPr dirty="0"/>
              <a:t> </a:t>
            </a:r>
          </a:p>
          <a:p>
            <a:r>
              <a:rPr dirty="0"/>
              <a:t>The overarching principles, processes and practices for </a:t>
            </a:r>
            <a:r>
              <a:rPr dirty="0" err="1"/>
              <a:t>HiAP</a:t>
            </a:r>
            <a:r>
              <a:rPr dirty="0"/>
              <a:t> that will be explored throughout the course can be translated and applied in the participants’ work for increased collaboration in policy-making that takes account of health impacts or used to initiate or strengthen their own </a:t>
            </a:r>
            <a:r>
              <a:rPr dirty="0" err="1"/>
              <a:t>HiAP</a:t>
            </a:r>
            <a:r>
              <a:rPr dirty="0"/>
              <a:t> approach in their context/location, if the entry points are available.</a:t>
            </a:r>
          </a:p>
        </p:txBody>
      </p:sp>
    </p:spTree>
    <p:extLst>
      <p:ext uri="{BB962C8B-B14F-4D97-AF65-F5344CB8AC3E}">
        <p14:creationId xmlns:p14="http://schemas.microsoft.com/office/powerpoint/2010/main" val="97304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a:spLocks noGrp="1" noRot="1" noChangeAspect="1"/>
          </p:cNvSpPr>
          <p:nvPr>
            <p:ph type="sldImg"/>
          </p:nvPr>
        </p:nvSpPr>
        <p:spPr>
          <a:prstGeom prst="rect">
            <a:avLst/>
          </a:prstGeom>
        </p:spPr>
        <p:txBody>
          <a:bodyPr/>
          <a:lstStyle/>
          <a:p>
            <a:endParaRPr/>
          </a:p>
        </p:txBody>
      </p:sp>
      <p:sp>
        <p:nvSpPr>
          <p:cNvPr id="259" name="Shape 259"/>
          <p:cNvSpPr>
            <a:spLocks noGrp="1"/>
          </p:cNvSpPr>
          <p:nvPr>
            <p:ph type="body" sz="quarter" idx="1"/>
          </p:nvPr>
        </p:nvSpPr>
        <p:spPr>
          <a:prstGeom prst="rect">
            <a:avLst/>
          </a:prstGeom>
        </p:spPr>
        <p:txBody>
          <a:bodyPr/>
          <a:lstStyle/>
          <a:p>
            <a:r>
              <a:rPr lang="en-US" dirty="0"/>
              <a:t>Introduce the concept of policy champions (also known as policy entrepreneurs). The role of policy champions will be discussed throughout the course as we move through the lectures. </a:t>
            </a:r>
          </a:p>
          <a:p>
            <a:endParaRPr lang="en-US" dirty="0"/>
          </a:p>
          <a:p>
            <a:r>
              <a:rPr dirty="0"/>
              <a:t>Policy champions undertake creative problem solving, craft ‘workarounds’ and harness collaborative opportunities. These people stretch outside of formal structures or boundaries in order to facilitate collaborative ways of working. They can also nurture the right skills and attitudes among staff.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4"/>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4"/>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39"/>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39"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defRPr>
            </a:pPr>
            <a:endParaRPr/>
          </a:p>
        </p:txBody>
      </p:sp>
      <p:sp>
        <p:nvSpPr>
          <p:cNvPr id="95" name="Pentagon 1"/>
          <p:cNvSpPr/>
          <p:nvPr/>
        </p:nvSpPr>
        <p:spPr>
          <a:xfrm>
            <a:off x="8910803" y="-42352"/>
            <a:ext cx="4118310" cy="27220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008B92"/>
              </a:gs>
              <a:gs pos="100000">
                <a:srgbClr val="53C0C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96" name="Subtitle 2"/>
          <p:cNvSpPr txBox="1">
            <a:spLocks noGrp="1"/>
          </p:cNvSpPr>
          <p:nvPr>
            <p:ph type="subTitle" sz="quarter" idx="1"/>
          </p:nvPr>
        </p:nvSpPr>
        <p:spPr>
          <a:xfrm>
            <a:off x="485848" y="4662146"/>
            <a:ext cx="6707481" cy="1048943"/>
          </a:xfrm>
          <a:prstGeom prst="rect">
            <a:avLst/>
          </a:prstGeom>
        </p:spPr>
        <p:txBody>
          <a:bodyPr>
            <a:normAutofit lnSpcReduction="10000"/>
          </a:bodyPr>
          <a:lstStyle/>
          <a:p>
            <a:pPr algn="l" defTabSz="1021786">
              <a:spcBef>
                <a:spcPts val="1000"/>
              </a:spcBef>
              <a:defRPr sz="3201" b="1" spc="-118">
                <a:solidFill>
                  <a:srgbClr val="FFFFFF"/>
                </a:solidFill>
                <a:latin typeface="Century Gothic"/>
                <a:ea typeface="Century Gothic"/>
                <a:cs typeface="Century Gothic"/>
                <a:sym typeface="Century Gothic"/>
              </a:defRPr>
            </a:pPr>
            <a:r>
              <a:t>MODULE 1 </a:t>
            </a:r>
            <a:r>
              <a:rPr b="0"/>
              <a:t>PART 1</a:t>
            </a:r>
            <a:endParaRPr sz="2619" spc="-26"/>
          </a:p>
          <a:p>
            <a:pPr algn="l" defTabSz="1021786">
              <a:lnSpc>
                <a:spcPct val="120000"/>
              </a:lnSpc>
              <a:spcBef>
                <a:spcPts val="1000"/>
              </a:spcBef>
              <a:defRPr sz="2425" spc="-97">
                <a:solidFill>
                  <a:srgbClr val="FFFFFF"/>
                </a:solidFill>
                <a:latin typeface="Century Gothic"/>
                <a:ea typeface="Century Gothic"/>
                <a:cs typeface="Century Gothic"/>
                <a:sym typeface="Century Gothic"/>
              </a:defRPr>
            </a:pPr>
            <a:r>
              <a:t>Introduction and the Determinants of Health</a:t>
            </a:r>
          </a:p>
        </p:txBody>
      </p:sp>
      <p:pic>
        <p:nvPicPr>
          <p:cNvPr id="97" name="WHO-Logo-white.png" descr="WHO-Logo-white.png"/>
          <p:cNvPicPr>
            <a:picLocks noChangeAspect="1"/>
          </p:cNvPicPr>
          <p:nvPr/>
        </p:nvPicPr>
        <p:blipFill>
          <a:blip r:embed="rId3"/>
          <a:stretch>
            <a:fillRect/>
          </a:stretch>
        </p:blipFill>
        <p:spPr>
          <a:xfrm>
            <a:off x="234950" y="7227089"/>
            <a:ext cx="3676892" cy="1517257"/>
          </a:xfrm>
          <a:prstGeom prst="rect">
            <a:avLst/>
          </a:prstGeom>
          <a:ln w="12700">
            <a:miter lim="400000"/>
          </a:ln>
        </p:spPr>
      </p:pic>
      <p:sp>
        <p:nvSpPr>
          <p:cNvPr id="98" name="Pentagon 1"/>
          <p:cNvSpPr/>
          <p:nvPr/>
        </p:nvSpPr>
        <p:spPr>
          <a:xfrm>
            <a:off x="9329903" y="2679699"/>
            <a:ext cx="3699210" cy="118800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006128"/>
              </a:gs>
              <a:gs pos="100000">
                <a:srgbClr val="4AB15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006128"/>
                </a:solidFill>
                <a:latin typeface="+mn-lt"/>
                <a:ea typeface="+mn-ea"/>
                <a:cs typeface="+mn-cs"/>
                <a:sym typeface="Helvetica"/>
              </a:defRPr>
            </a:pPr>
            <a:endParaRPr/>
          </a:p>
        </p:txBody>
      </p:sp>
      <p:sp>
        <p:nvSpPr>
          <p:cNvPr id="99" name="Pentagon 1"/>
          <p:cNvSpPr/>
          <p:nvPr/>
        </p:nvSpPr>
        <p:spPr>
          <a:xfrm>
            <a:off x="8603432" y="3862809"/>
            <a:ext cx="4432636"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629623"/>
              </a:gs>
              <a:gs pos="100000">
                <a:srgbClr val="90C34A"/>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0" name="Pentagon 1"/>
          <p:cNvSpPr/>
          <p:nvPr/>
        </p:nvSpPr>
        <p:spPr>
          <a:xfrm>
            <a:off x="7648574" y="5045919"/>
            <a:ext cx="5372435"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D3C000"/>
              </a:gs>
              <a:gs pos="100000">
                <a:srgbClr val="E8D74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1" name="Pentagon 1"/>
          <p:cNvSpPr/>
          <p:nvPr/>
        </p:nvSpPr>
        <p:spPr>
          <a:xfrm>
            <a:off x="6670750" y="6229029"/>
            <a:ext cx="6358592" cy="1188003"/>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EEAB00"/>
              </a:gs>
              <a:gs pos="100000">
                <a:srgbClr val="FDC14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102" name="Pentagon 1"/>
          <p:cNvSpPr/>
          <p:nvPr/>
        </p:nvSpPr>
        <p:spPr>
          <a:xfrm>
            <a:off x="5743618" y="7412139"/>
            <a:ext cx="7292456" cy="1188003"/>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E46506"/>
              </a:gs>
              <a:gs pos="100000">
                <a:srgbClr val="F27C34"/>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latin typeface="+mn-lt"/>
                <a:ea typeface="+mn-ea"/>
                <a:cs typeface="+mn-cs"/>
                <a:sym typeface="Helvetica"/>
              </a:defRPr>
            </a:pPr>
            <a:endParaRPr/>
          </a:p>
        </p:txBody>
      </p:sp>
      <p:sp>
        <p:nvSpPr>
          <p:cNvPr id="103" name="Pentagon 1"/>
          <p:cNvSpPr/>
          <p:nvPr/>
        </p:nvSpPr>
        <p:spPr>
          <a:xfrm>
            <a:off x="4794844" y="8595251"/>
            <a:ext cx="8241017" cy="1188003"/>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BE0D0D"/>
              </a:gs>
              <a:gs pos="100000">
                <a:srgbClr val="D7322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latin typeface="+mn-lt"/>
                <a:ea typeface="+mn-ea"/>
                <a:cs typeface="+mn-cs"/>
                <a:sym typeface="Helvetica"/>
              </a:defRPr>
            </a:pPr>
            <a:endParaRPr/>
          </a:p>
        </p:txBody>
      </p:sp>
      <p:sp>
        <p:nvSpPr>
          <p:cNvPr id="104" name="Rectangle 2"/>
          <p:cNvSpPr/>
          <p:nvPr/>
        </p:nvSpPr>
        <p:spPr>
          <a:xfrm>
            <a:off x="10883248" y="501277"/>
            <a:ext cx="1620126" cy="1620124"/>
          </a:xfrm>
          <a:prstGeom prst="rect">
            <a:avLst/>
          </a:prstGeom>
          <a:ln w="127000">
            <a:solidFill>
              <a:srgbClr val="242E7C"/>
            </a:solidFill>
            <a:miter/>
          </a:ln>
        </p:spPr>
        <p:txBody>
          <a:bodyPr lIns="48766" tIns="48766" rIns="48766" bIns="48766" anchor="ctr"/>
          <a:lstStyle/>
          <a:p>
            <a:pPr>
              <a:defRPr>
                <a:solidFill>
                  <a:srgbClr val="242E7C"/>
                </a:solidFill>
                <a:latin typeface="+mn-lt"/>
                <a:ea typeface="+mn-ea"/>
                <a:cs typeface="+mn-cs"/>
                <a:sym typeface="Helvetica"/>
              </a:defRPr>
            </a:pPr>
            <a:endParaRPr/>
          </a:p>
        </p:txBody>
      </p:sp>
      <p:sp>
        <p:nvSpPr>
          <p:cNvPr id="105" name="TextBox 3"/>
          <p:cNvSpPr txBox="1"/>
          <p:nvPr/>
        </p:nvSpPr>
        <p:spPr>
          <a:xfrm>
            <a:off x="10828101" y="572448"/>
            <a:ext cx="1659109" cy="15072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spAutoFit/>
          </a:bodyPr>
          <a:lstStyle>
            <a:lvl1pPr algn="ctr">
              <a:defRPr sz="9000" b="1" spc="-300">
                <a:solidFill>
                  <a:srgbClr val="242E7C"/>
                </a:solidFill>
                <a:latin typeface="Century Gothic"/>
                <a:ea typeface="Century Gothic"/>
                <a:cs typeface="Century Gothic"/>
                <a:sym typeface="Century Gothic"/>
              </a:defRPr>
            </a:lvl1pPr>
          </a:lstStyle>
          <a:p>
            <a:r>
              <a:t>1</a:t>
            </a:r>
          </a:p>
        </p:txBody>
      </p:sp>
      <p:sp>
        <p:nvSpPr>
          <p:cNvPr id="106" name="Title 1"/>
          <p:cNvSpPr txBox="1">
            <a:spLocks noGrp="1"/>
          </p:cNvSpPr>
          <p:nvPr>
            <p:ph type="ctrTitle"/>
          </p:nvPr>
        </p:nvSpPr>
        <p:spPr>
          <a:xfrm>
            <a:off x="485847" y="485846"/>
            <a:ext cx="7945019" cy="3457339"/>
          </a:xfrm>
          <a:prstGeom prst="rect">
            <a:avLst/>
          </a:prstGeom>
        </p:spPr>
        <p:txBody>
          <a:bodyPr lIns="38100" tIns="38100" rIns="38100" bIns="38100" anchor="t"/>
          <a:lstStyle/>
          <a:p>
            <a:pPr algn="l" defTabSz="384047">
              <a:lnSpc>
                <a:spcPct val="100000"/>
              </a:lnSpc>
              <a:spcBef>
                <a:spcPts val="800"/>
              </a:spcBef>
              <a:defRPr sz="5200" b="1" cap="all">
                <a:solidFill>
                  <a:srgbClr val="FFFFFF"/>
                </a:solidFill>
                <a:uFill>
                  <a:solidFill>
                    <a:srgbClr val="000000"/>
                  </a:solidFill>
                </a:uFill>
                <a:latin typeface="Century Gothic"/>
                <a:ea typeface="Century Gothic"/>
                <a:cs typeface="Century Gothic"/>
                <a:sym typeface="Century Gothic"/>
              </a:defRPr>
            </a:pPr>
            <a:r>
              <a:t>Outline of Course Structure and Learning Objectives:</a:t>
            </a:r>
          </a:p>
          <a:p>
            <a:pPr algn="l" defTabSz="384047">
              <a:lnSpc>
                <a:spcPct val="100000"/>
              </a:lnSpc>
              <a:spcBef>
                <a:spcPts val="800"/>
              </a:spcBef>
              <a:defRPr sz="5200" b="1" cap="all">
                <a:solidFill>
                  <a:srgbClr val="FFFFFF"/>
                </a:solidFill>
                <a:uFill>
                  <a:solidFill>
                    <a:srgbClr val="000000"/>
                  </a:solidFill>
                </a:uFill>
                <a:latin typeface="Century Gothic"/>
                <a:ea typeface="Century Gothic"/>
                <a:cs typeface="Century Gothic"/>
                <a:sym typeface="Century Gothic"/>
              </a:defRPr>
            </a:pPr>
            <a:r>
              <a:t>Getting started</a:t>
            </a:r>
          </a:p>
        </p:txBody>
      </p:sp>
      <p:pic>
        <p:nvPicPr>
          <p:cNvPr id="107" name="HiAP-modules-text-BLue.png" descr="HiAP-modules-text-BLue.png"/>
          <p:cNvPicPr>
            <a:picLocks noChangeAspect="1"/>
          </p:cNvPicPr>
          <p:nvPr/>
        </p:nvPicPr>
        <p:blipFill>
          <a:blip r:embed="rId4"/>
          <a:stretch>
            <a:fillRect/>
          </a:stretch>
        </p:blipFill>
        <p:spPr>
          <a:xfrm>
            <a:off x="10112306" y="79982"/>
            <a:ext cx="685506" cy="217666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12" name="Title 1"/>
          <p:cNvSpPr txBox="1"/>
          <p:nvPr/>
        </p:nvSpPr>
        <p:spPr>
          <a:xfrm>
            <a:off x="2920998" y="249766"/>
            <a:ext cx="9360595"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Welcome and Introductions</a:t>
            </a:r>
          </a:p>
        </p:txBody>
      </p:sp>
      <p:grpSp>
        <p:nvGrpSpPr>
          <p:cNvPr id="118" name="Group"/>
          <p:cNvGrpSpPr/>
          <p:nvPr/>
        </p:nvGrpSpPr>
        <p:grpSpPr>
          <a:xfrm>
            <a:off x="0" y="-16671"/>
            <a:ext cx="2568183" cy="1943899"/>
            <a:chOff x="0" y="0"/>
            <a:chExt cx="2568182" cy="1943898"/>
          </a:xfrm>
        </p:grpSpPr>
        <p:sp>
          <p:nvSpPr>
            <p:cNvPr id="11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16" name="Group 25"/>
            <p:cNvGrpSpPr/>
            <p:nvPr/>
          </p:nvGrpSpPr>
          <p:grpSpPr>
            <a:xfrm>
              <a:off x="617106" y="458878"/>
              <a:ext cx="1127558" cy="1026211"/>
              <a:chOff x="0" y="-1"/>
              <a:chExt cx="1127557" cy="1026210"/>
            </a:xfrm>
          </p:grpSpPr>
          <p:sp>
            <p:nvSpPr>
              <p:cNvPr id="114"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15"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17"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pic>
        <p:nvPicPr>
          <p:cNvPr id="119"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sp>
        <p:nvSpPr>
          <p:cNvPr id="120" name="Manages context and relationships"/>
          <p:cNvSpPr txBox="1"/>
          <p:nvPr/>
        </p:nvSpPr>
        <p:spPr>
          <a:xfrm>
            <a:off x="2045589" y="2755393"/>
            <a:ext cx="3254909" cy="6182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defTabSz="457200">
              <a:lnSpc>
                <a:spcPct val="115000"/>
              </a:lnSpc>
              <a:defRPr sz="3400">
                <a:uFill>
                  <a:solidFill>
                    <a:srgbClr val="000000"/>
                  </a:solidFill>
                </a:uFill>
                <a:latin typeface="Century Gothic"/>
                <a:ea typeface="Century Gothic"/>
                <a:cs typeface="Century Gothic"/>
                <a:sym typeface="Century Gothic"/>
              </a:defRPr>
            </a:lvl1pPr>
          </a:lstStyle>
          <a:p>
            <a:r>
              <a:t>House-keeping</a:t>
            </a:r>
          </a:p>
        </p:txBody>
      </p:sp>
      <p:sp>
        <p:nvSpPr>
          <p:cNvPr id="121" name="Understands the culture of the organizations"/>
          <p:cNvSpPr txBox="1"/>
          <p:nvPr/>
        </p:nvSpPr>
        <p:spPr>
          <a:xfrm>
            <a:off x="2032889" y="4510573"/>
            <a:ext cx="10030199" cy="6182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3400">
                <a:uFill>
                  <a:solidFill>
                    <a:srgbClr val="000000"/>
                  </a:solidFill>
                </a:uFill>
                <a:latin typeface="Century Gothic"/>
                <a:ea typeface="Century Gothic"/>
                <a:cs typeface="Century Gothic"/>
                <a:sym typeface="Century Gothic"/>
              </a:defRPr>
            </a:lvl1pPr>
          </a:lstStyle>
          <a:p>
            <a:r>
              <a:t>Expectations</a:t>
            </a:r>
          </a:p>
        </p:txBody>
      </p:sp>
      <p:sp>
        <p:nvSpPr>
          <p:cNvPr id="122" name="Creates conditions that favour…"/>
          <p:cNvSpPr txBox="1"/>
          <p:nvPr/>
        </p:nvSpPr>
        <p:spPr>
          <a:xfrm>
            <a:off x="2027286" y="5946795"/>
            <a:ext cx="10041403" cy="17021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spcBef>
                <a:spcPts val="1200"/>
              </a:spcBef>
              <a:defRPr sz="3400">
                <a:uFill>
                  <a:solidFill>
                    <a:srgbClr val="000000"/>
                  </a:solidFill>
                </a:uFill>
                <a:latin typeface="Century Gothic"/>
                <a:ea typeface="Century Gothic"/>
                <a:cs typeface="Century Gothic"/>
                <a:sym typeface="Century Gothic"/>
              </a:defRPr>
            </a:pPr>
            <a:r>
              <a:rPr dirty="0"/>
              <a:t>Getting to know each other</a:t>
            </a:r>
            <a:r>
              <a:rPr sz="2300" dirty="0"/>
              <a:t> </a:t>
            </a:r>
          </a:p>
          <a:p>
            <a:pPr marL="685800" lvl="1" indent="-228600" defTabSz="457200">
              <a:lnSpc>
                <a:spcPct val="115000"/>
              </a:lnSpc>
              <a:buSzPct val="100000"/>
              <a:buFont typeface="Courier New"/>
              <a:buChar char="–"/>
              <a:defRPr sz="2000">
                <a:uFill>
                  <a:solidFill>
                    <a:srgbClr val="000000"/>
                  </a:solidFill>
                </a:uFill>
                <a:latin typeface="Century Gothic"/>
                <a:ea typeface="Century Gothic"/>
                <a:cs typeface="Century Gothic"/>
                <a:sym typeface="Century Gothic"/>
              </a:defRPr>
            </a:pPr>
            <a:r>
              <a:rPr dirty="0"/>
              <a:t>Motivation for attending the course</a:t>
            </a:r>
          </a:p>
          <a:p>
            <a:pPr marL="685800" lvl="1" indent="-228600" defTabSz="457200">
              <a:lnSpc>
                <a:spcPct val="115000"/>
              </a:lnSpc>
              <a:buSzPct val="100000"/>
              <a:buFont typeface="Courier New"/>
              <a:buChar char="–"/>
              <a:defRPr sz="2000">
                <a:uFill>
                  <a:solidFill>
                    <a:srgbClr val="000000"/>
                  </a:solidFill>
                </a:uFill>
                <a:latin typeface="Century Gothic"/>
                <a:ea typeface="Century Gothic"/>
                <a:cs typeface="Century Gothic"/>
                <a:sym typeface="Century Gothic"/>
              </a:defRPr>
            </a:pPr>
            <a:r>
              <a:rPr dirty="0"/>
              <a:t>What sector you work in</a:t>
            </a:r>
          </a:p>
          <a:p>
            <a:pPr marL="685800" lvl="1" indent="-228600" defTabSz="457200">
              <a:lnSpc>
                <a:spcPct val="115000"/>
              </a:lnSpc>
              <a:buSzPct val="100000"/>
              <a:buFont typeface="Courier New"/>
              <a:buChar char="–"/>
              <a:defRPr sz="2000">
                <a:uFill>
                  <a:solidFill>
                    <a:srgbClr val="000000"/>
                  </a:solidFill>
                </a:uFill>
                <a:latin typeface="Century Gothic"/>
                <a:ea typeface="Century Gothic"/>
                <a:cs typeface="Century Gothic"/>
                <a:sym typeface="Century Gothic"/>
              </a:defRPr>
            </a:pPr>
            <a:r>
              <a:rPr dirty="0"/>
              <a:t>Experience in implementing </a:t>
            </a:r>
            <a:r>
              <a:rPr dirty="0" err="1"/>
              <a:t>HiAP</a:t>
            </a:r>
            <a:endParaRPr dirty="0"/>
          </a:p>
        </p:txBody>
      </p:sp>
      <p:sp>
        <p:nvSpPr>
          <p:cNvPr id="123" name="Pentagon 1"/>
          <p:cNvSpPr/>
          <p:nvPr/>
        </p:nvSpPr>
        <p:spPr>
          <a:xfrm>
            <a:off x="-1" y="5690630"/>
            <a:ext cx="1646638"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24" name="Pentagon 1"/>
          <p:cNvSpPr/>
          <p:nvPr/>
        </p:nvSpPr>
        <p:spPr>
          <a:xfrm>
            <a:off x="-1" y="3935650"/>
            <a:ext cx="1646638" cy="17680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grpSp>
        <p:nvGrpSpPr>
          <p:cNvPr id="127" name="Group"/>
          <p:cNvGrpSpPr/>
          <p:nvPr/>
        </p:nvGrpSpPr>
        <p:grpSpPr>
          <a:xfrm>
            <a:off x="1258258" y="3943188"/>
            <a:ext cx="10741450" cy="1754590"/>
            <a:chOff x="0" y="0"/>
            <a:chExt cx="10741449" cy="1754588"/>
          </a:xfrm>
        </p:grpSpPr>
        <p:sp>
          <p:nvSpPr>
            <p:cNvPr id="125" name="Line"/>
            <p:cNvSpPr/>
            <p:nvPr/>
          </p:nvSpPr>
          <p:spPr>
            <a:xfrm>
              <a:off x="-1" y="-1"/>
              <a:ext cx="10741450"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26" name="Line"/>
            <p:cNvSpPr/>
            <p:nvPr/>
          </p:nvSpPr>
          <p:spPr>
            <a:xfrm>
              <a:off x="-1" y="1754588"/>
              <a:ext cx="10741450"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128" name="Pentagon 1"/>
          <p:cNvSpPr/>
          <p:nvPr/>
        </p:nvSpPr>
        <p:spPr>
          <a:xfrm>
            <a:off x="-1" y="2180270"/>
            <a:ext cx="1646638" cy="176847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33" name="Title 1"/>
          <p:cNvSpPr txBox="1">
            <a:spLocks noGrp="1"/>
          </p:cNvSpPr>
          <p:nvPr>
            <p:ph type="title"/>
          </p:nvPr>
        </p:nvSpPr>
        <p:spPr>
          <a:xfrm>
            <a:off x="2959098" y="237066"/>
            <a:ext cx="930018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Purpose of the Course</a:t>
            </a:r>
          </a:p>
        </p:txBody>
      </p:sp>
      <p:grpSp>
        <p:nvGrpSpPr>
          <p:cNvPr id="139" name="Group"/>
          <p:cNvGrpSpPr/>
          <p:nvPr/>
        </p:nvGrpSpPr>
        <p:grpSpPr>
          <a:xfrm>
            <a:off x="0" y="-16671"/>
            <a:ext cx="2568183" cy="1943899"/>
            <a:chOff x="0" y="0"/>
            <a:chExt cx="2568182" cy="1943898"/>
          </a:xfrm>
        </p:grpSpPr>
        <p:sp>
          <p:nvSpPr>
            <p:cNvPr id="134"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37" name="Group 25"/>
            <p:cNvGrpSpPr/>
            <p:nvPr/>
          </p:nvGrpSpPr>
          <p:grpSpPr>
            <a:xfrm>
              <a:off x="617106" y="458878"/>
              <a:ext cx="1127558" cy="1026211"/>
              <a:chOff x="0" y="-1"/>
              <a:chExt cx="1127557" cy="1026210"/>
            </a:xfrm>
          </p:grpSpPr>
          <p:sp>
            <p:nvSpPr>
              <p:cNvPr id="135"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36"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38"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140" name="Content Placeholder 2"/>
          <p:cNvSpPr txBox="1">
            <a:spLocks noGrp="1"/>
          </p:cNvSpPr>
          <p:nvPr>
            <p:ph type="body" sz="quarter" idx="1"/>
          </p:nvPr>
        </p:nvSpPr>
        <p:spPr>
          <a:xfrm>
            <a:off x="2025437" y="3309232"/>
            <a:ext cx="9324145" cy="592835"/>
          </a:xfrm>
          <a:prstGeom prst="rect">
            <a:avLst/>
          </a:prstGeom>
        </p:spPr>
        <p:txBody>
          <a:bodyPr/>
          <a:lstStyle>
            <a:lvl1pPr marL="0" indent="0" defTabSz="457200">
              <a:lnSpc>
                <a:spcPct val="115000"/>
              </a:lnSpc>
              <a:spcBef>
                <a:spcPts val="0"/>
              </a:spcBef>
              <a:buSzTx/>
              <a:buNone/>
              <a:defRPr sz="2200">
                <a:uFill>
                  <a:solidFill>
                    <a:srgbClr val="000000"/>
                  </a:solidFill>
                </a:uFill>
                <a:latin typeface="Century Gothic"/>
                <a:ea typeface="Century Gothic"/>
                <a:cs typeface="Century Gothic"/>
                <a:sym typeface="Century Gothic"/>
              </a:defRPr>
            </a:lvl1pPr>
          </a:lstStyle>
          <a:p>
            <a:r>
              <a:rPr dirty="0"/>
              <a:t>Build capacity to promote, implement and evaluate </a:t>
            </a:r>
            <a:r>
              <a:rPr dirty="0" err="1"/>
              <a:t>HiAP</a:t>
            </a:r>
            <a:r>
              <a:rPr dirty="0"/>
              <a:t>;</a:t>
            </a:r>
          </a:p>
        </p:txBody>
      </p:sp>
      <p:sp>
        <p:nvSpPr>
          <p:cNvPr id="141" name="Line"/>
          <p:cNvSpPr/>
          <p:nvPr/>
        </p:nvSpPr>
        <p:spPr>
          <a:xfrm>
            <a:off x="1417065" y="4233996"/>
            <a:ext cx="10654264" cy="1"/>
          </a:xfrm>
          <a:prstGeom prst="line">
            <a:avLst/>
          </a:prstGeom>
          <a:ln w="12700">
            <a:solidFill>
              <a:srgbClr val="242E7C"/>
            </a:solidFill>
            <a:miter lim="400000"/>
          </a:ln>
        </p:spPr>
        <p:txBody>
          <a:bodyPr lIns="45718" tIns="45718" rIns="45718" bIns="45718"/>
          <a:lstStyle/>
          <a:p>
            <a:endParaRPr/>
          </a:p>
        </p:txBody>
      </p:sp>
      <p:sp>
        <p:nvSpPr>
          <p:cNvPr id="142" name="Line"/>
          <p:cNvSpPr/>
          <p:nvPr/>
        </p:nvSpPr>
        <p:spPr>
          <a:xfrm>
            <a:off x="1417065" y="5619732"/>
            <a:ext cx="10654264" cy="1"/>
          </a:xfrm>
          <a:prstGeom prst="line">
            <a:avLst/>
          </a:prstGeom>
          <a:ln w="12700">
            <a:solidFill>
              <a:srgbClr val="242E7C"/>
            </a:solidFill>
            <a:miter lim="400000"/>
          </a:ln>
        </p:spPr>
        <p:txBody>
          <a:bodyPr lIns="45718" tIns="45718" rIns="45718" bIns="45718"/>
          <a:lstStyle/>
          <a:p>
            <a:endParaRPr/>
          </a:p>
        </p:txBody>
      </p:sp>
      <p:sp>
        <p:nvSpPr>
          <p:cNvPr id="143" name="Line"/>
          <p:cNvSpPr/>
          <p:nvPr/>
        </p:nvSpPr>
        <p:spPr>
          <a:xfrm>
            <a:off x="1417065" y="7005466"/>
            <a:ext cx="10654264" cy="1"/>
          </a:xfrm>
          <a:prstGeom prst="line">
            <a:avLst/>
          </a:prstGeom>
          <a:ln w="12700">
            <a:solidFill>
              <a:srgbClr val="242E7C"/>
            </a:solidFill>
            <a:miter lim="400000"/>
          </a:ln>
        </p:spPr>
        <p:txBody>
          <a:bodyPr lIns="45718" tIns="45718" rIns="45718" bIns="45718"/>
          <a:lstStyle/>
          <a:p>
            <a:endParaRPr/>
          </a:p>
        </p:txBody>
      </p:sp>
      <p:sp>
        <p:nvSpPr>
          <p:cNvPr id="144" name="Line"/>
          <p:cNvSpPr/>
          <p:nvPr/>
        </p:nvSpPr>
        <p:spPr>
          <a:xfrm>
            <a:off x="1417065" y="8391201"/>
            <a:ext cx="10654264" cy="1"/>
          </a:xfrm>
          <a:prstGeom prst="line">
            <a:avLst/>
          </a:prstGeom>
          <a:ln w="12700">
            <a:solidFill>
              <a:srgbClr val="242E7C"/>
            </a:solidFill>
            <a:miter lim="400000"/>
          </a:ln>
        </p:spPr>
        <p:txBody>
          <a:bodyPr lIns="45718" tIns="45718" rIns="45718" bIns="45718"/>
          <a:lstStyle/>
          <a:p>
            <a:endParaRPr/>
          </a:p>
        </p:txBody>
      </p:sp>
      <p:sp>
        <p:nvSpPr>
          <p:cNvPr id="145" name="Content Placeholder 2"/>
          <p:cNvSpPr txBox="1"/>
          <p:nvPr/>
        </p:nvSpPr>
        <p:spPr>
          <a:xfrm>
            <a:off x="2025437" y="4648384"/>
            <a:ext cx="9324145" cy="5323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1079397">
              <a:lnSpc>
                <a:spcPct val="120000"/>
              </a:lnSpc>
              <a:spcBef>
                <a:spcPts val="1100"/>
              </a:spcBef>
              <a:defRPr sz="2200">
                <a:latin typeface="Century Gothic"/>
                <a:ea typeface="Century Gothic"/>
                <a:cs typeface="Century Gothic"/>
                <a:sym typeface="Century Gothic"/>
              </a:defRPr>
            </a:lvl1pPr>
          </a:lstStyle>
          <a:p>
            <a:r>
              <a:t>Encourage participants to engage and collaborate across sectors;</a:t>
            </a:r>
          </a:p>
        </p:txBody>
      </p:sp>
      <p:sp>
        <p:nvSpPr>
          <p:cNvPr id="146" name="Content Placeholder 2"/>
          <p:cNvSpPr txBox="1"/>
          <p:nvPr/>
        </p:nvSpPr>
        <p:spPr>
          <a:xfrm>
            <a:off x="2025437" y="6058761"/>
            <a:ext cx="9324145" cy="5323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lvl1pPr defTabSz="1079397">
              <a:lnSpc>
                <a:spcPct val="120000"/>
              </a:lnSpc>
              <a:spcBef>
                <a:spcPts val="1100"/>
              </a:spcBef>
              <a:defRPr sz="2200">
                <a:latin typeface="Century Gothic"/>
                <a:ea typeface="Century Gothic"/>
                <a:cs typeface="Century Gothic"/>
                <a:sym typeface="Century Gothic"/>
              </a:defRPr>
            </a:lvl1pPr>
          </a:lstStyle>
          <a:p>
            <a:r>
              <a:t>Facilitate the exchange of experiences and lessons learned;</a:t>
            </a:r>
          </a:p>
        </p:txBody>
      </p:sp>
      <p:sp>
        <p:nvSpPr>
          <p:cNvPr id="147" name="Content Placeholder 2"/>
          <p:cNvSpPr txBox="1"/>
          <p:nvPr/>
        </p:nvSpPr>
        <p:spPr>
          <a:xfrm>
            <a:off x="2016192" y="7170283"/>
            <a:ext cx="9324148" cy="979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200">
                <a:latin typeface="Century Gothic"/>
                <a:ea typeface="Century Gothic"/>
                <a:cs typeface="Century Gothic"/>
                <a:sym typeface="Century Gothic"/>
              </a:defRPr>
            </a:lvl1pPr>
          </a:lstStyle>
          <a:p>
            <a:r>
              <a:rPr dirty="0"/>
              <a:t>Promote regional and global collaboration on </a:t>
            </a:r>
            <a:r>
              <a:rPr dirty="0" err="1"/>
              <a:t>HiAP</a:t>
            </a:r>
            <a:r>
              <a:rPr dirty="0"/>
              <a:t>; and</a:t>
            </a:r>
          </a:p>
        </p:txBody>
      </p:sp>
      <p:sp>
        <p:nvSpPr>
          <p:cNvPr id="148" name="Content Placeholder 2"/>
          <p:cNvSpPr txBox="1"/>
          <p:nvPr/>
        </p:nvSpPr>
        <p:spPr>
          <a:xfrm>
            <a:off x="2016192" y="8644917"/>
            <a:ext cx="9324148" cy="979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p>
            <a:pPr defTabSz="1079397">
              <a:lnSpc>
                <a:spcPct val="120000"/>
              </a:lnSpc>
              <a:spcBef>
                <a:spcPts val="1100"/>
              </a:spcBef>
              <a:defRPr sz="2200">
                <a:latin typeface="Century Gothic"/>
                <a:ea typeface="Century Gothic"/>
                <a:cs typeface="Century Gothic"/>
                <a:sym typeface="Century Gothic"/>
              </a:defRPr>
            </a:pPr>
            <a:r>
              <a:t>Give participants the knowledge and confidence to </a:t>
            </a:r>
            <a:br/>
            <a:r>
              <a:t>become a policy champion or policy entrepreneur.</a:t>
            </a:r>
          </a:p>
        </p:txBody>
      </p:sp>
      <p:sp>
        <p:nvSpPr>
          <p:cNvPr id="149" name="Defining features:"/>
          <p:cNvSpPr txBox="1"/>
          <p:nvPr/>
        </p:nvSpPr>
        <p:spPr>
          <a:xfrm>
            <a:off x="1986927" y="2214863"/>
            <a:ext cx="4343659" cy="592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a:lnSpc>
                <a:spcPct val="90000"/>
              </a:lnSpc>
              <a:defRPr sz="3200" b="1" cap="all" spc="-29">
                <a:latin typeface="Century Gothic"/>
                <a:ea typeface="Century Gothic"/>
                <a:cs typeface="Century Gothic"/>
                <a:sym typeface="Century Gothic"/>
              </a:defRPr>
            </a:lvl1pPr>
          </a:lstStyle>
          <a:p>
            <a:r>
              <a:t>This course aims to:</a:t>
            </a:r>
          </a:p>
        </p:txBody>
      </p:sp>
      <p:sp>
        <p:nvSpPr>
          <p:cNvPr id="150" name="Rectangle"/>
          <p:cNvSpPr/>
          <p:nvPr/>
        </p:nvSpPr>
        <p:spPr>
          <a:xfrm>
            <a:off x="-18059" y="4540589"/>
            <a:ext cx="193832" cy="1049236"/>
          </a:xfrm>
          <a:prstGeom prst="rect">
            <a:avLst/>
          </a:prstGeom>
          <a:solidFill>
            <a:srgbClr val="FFFFFF"/>
          </a:solidFill>
          <a:ln w="12700">
            <a:miter lim="400000"/>
          </a:ln>
        </p:spPr>
        <p:txBody>
          <a:bodyPr lIns="48766" tIns="48766" rIns="48766" bIns="48766" anchor="ctr"/>
          <a:lstStyle/>
          <a:p>
            <a:pPr>
              <a:defRPr>
                <a:latin typeface="+mn-lt"/>
                <a:ea typeface="+mn-ea"/>
                <a:cs typeface="+mn-cs"/>
                <a:sym typeface="Helvetica"/>
              </a:defRPr>
            </a:pPr>
            <a:endParaRPr/>
          </a:p>
        </p:txBody>
      </p:sp>
      <p:sp>
        <p:nvSpPr>
          <p:cNvPr id="151" name="Rectangle"/>
          <p:cNvSpPr/>
          <p:nvPr/>
        </p:nvSpPr>
        <p:spPr>
          <a:xfrm>
            <a:off x="-35205" y="5880194"/>
            <a:ext cx="193832" cy="1049236"/>
          </a:xfrm>
          <a:prstGeom prst="rect">
            <a:avLst/>
          </a:prstGeom>
          <a:solidFill>
            <a:srgbClr val="FFFFFF"/>
          </a:solidFill>
          <a:ln w="12700">
            <a:miter lim="400000"/>
          </a:ln>
        </p:spPr>
        <p:txBody>
          <a:bodyPr lIns="48766" tIns="48766" rIns="48766" bIns="48766" anchor="ctr"/>
          <a:lstStyle/>
          <a:p>
            <a:pPr>
              <a:defRPr>
                <a:latin typeface="+mn-lt"/>
                <a:ea typeface="+mn-ea"/>
                <a:cs typeface="+mn-cs"/>
                <a:sym typeface="Helvetica"/>
              </a:defRPr>
            </a:pPr>
            <a:endParaRPr/>
          </a:p>
        </p:txBody>
      </p:sp>
      <p:sp>
        <p:nvSpPr>
          <p:cNvPr id="152" name="Rectangle"/>
          <p:cNvSpPr/>
          <p:nvPr/>
        </p:nvSpPr>
        <p:spPr>
          <a:xfrm>
            <a:off x="-58682" y="7213810"/>
            <a:ext cx="193831" cy="1054020"/>
          </a:xfrm>
          <a:prstGeom prst="rect">
            <a:avLst/>
          </a:prstGeom>
          <a:solidFill>
            <a:srgbClr val="FFFFFF"/>
          </a:solidFill>
          <a:ln w="12700">
            <a:miter lim="400000"/>
          </a:ln>
        </p:spPr>
        <p:txBody>
          <a:bodyPr lIns="48766" tIns="48766" rIns="48766" bIns="48766" anchor="ctr"/>
          <a:lstStyle/>
          <a:p>
            <a:pPr>
              <a:defRPr>
                <a:latin typeface="+mn-lt"/>
                <a:ea typeface="+mn-ea"/>
                <a:cs typeface="+mn-cs"/>
                <a:sym typeface="Helvetica"/>
              </a:defRPr>
            </a:pPr>
            <a:endParaRPr/>
          </a:p>
        </p:txBody>
      </p:sp>
      <p:sp>
        <p:nvSpPr>
          <p:cNvPr id="153" name="Rectangle"/>
          <p:cNvSpPr/>
          <p:nvPr/>
        </p:nvSpPr>
        <p:spPr>
          <a:xfrm>
            <a:off x="-59433" y="8551988"/>
            <a:ext cx="193832" cy="1054020"/>
          </a:xfrm>
          <a:prstGeom prst="rect">
            <a:avLst/>
          </a:prstGeom>
          <a:solidFill>
            <a:srgbClr val="FFFFFF"/>
          </a:solidFill>
          <a:ln w="12700">
            <a:miter lim="400000"/>
          </a:ln>
        </p:spPr>
        <p:txBody>
          <a:bodyPr lIns="48766" tIns="48766" rIns="48766" bIns="48766" anchor="ctr"/>
          <a:lstStyle/>
          <a:p>
            <a:pPr>
              <a:defRPr>
                <a:latin typeface="+mn-lt"/>
                <a:ea typeface="+mn-ea"/>
                <a:cs typeface="+mn-cs"/>
                <a:sym typeface="Helvetica"/>
              </a:defRPr>
            </a:pPr>
            <a:endParaRPr/>
          </a:p>
        </p:txBody>
      </p:sp>
      <p:sp>
        <p:nvSpPr>
          <p:cNvPr id="154" name="Pentagon 1"/>
          <p:cNvSpPr/>
          <p:nvPr/>
        </p:nvSpPr>
        <p:spPr>
          <a:xfrm>
            <a:off x="0" y="2831742"/>
            <a:ext cx="1652985"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55" name="Pentagon 1"/>
          <p:cNvSpPr/>
          <p:nvPr/>
        </p:nvSpPr>
        <p:spPr>
          <a:xfrm>
            <a:off x="0" y="4216836"/>
            <a:ext cx="1652985"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156" name="Pentagon 1"/>
          <p:cNvSpPr/>
          <p:nvPr/>
        </p:nvSpPr>
        <p:spPr>
          <a:xfrm>
            <a:off x="0" y="5601930"/>
            <a:ext cx="1652985" cy="13950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0"/>
                </a:lnTo>
                <a:lnTo>
                  <a:pt x="13670"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57" name="Pentagon 1"/>
          <p:cNvSpPr/>
          <p:nvPr/>
        </p:nvSpPr>
        <p:spPr>
          <a:xfrm>
            <a:off x="0" y="6989008"/>
            <a:ext cx="1652985" cy="139541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58" name="Pentagon 1"/>
          <p:cNvSpPr/>
          <p:nvPr/>
        </p:nvSpPr>
        <p:spPr>
          <a:xfrm>
            <a:off x="0" y="8375292"/>
            <a:ext cx="1652985"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63" name="Title 1"/>
          <p:cNvSpPr txBox="1">
            <a:spLocks noGrp="1"/>
          </p:cNvSpPr>
          <p:nvPr>
            <p:ph type="title"/>
          </p:nvPr>
        </p:nvSpPr>
        <p:spPr>
          <a:xfrm>
            <a:off x="2948321" y="248346"/>
            <a:ext cx="8487434"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Participant Outcomes</a:t>
            </a:r>
          </a:p>
        </p:txBody>
      </p:sp>
      <p:grpSp>
        <p:nvGrpSpPr>
          <p:cNvPr id="169" name="Group"/>
          <p:cNvGrpSpPr/>
          <p:nvPr/>
        </p:nvGrpSpPr>
        <p:grpSpPr>
          <a:xfrm>
            <a:off x="0" y="-16671"/>
            <a:ext cx="2568183" cy="1943899"/>
            <a:chOff x="0" y="0"/>
            <a:chExt cx="2568182" cy="1943898"/>
          </a:xfrm>
        </p:grpSpPr>
        <p:sp>
          <p:nvSpPr>
            <p:cNvPr id="164"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167" name="Group 25"/>
            <p:cNvGrpSpPr/>
            <p:nvPr/>
          </p:nvGrpSpPr>
          <p:grpSpPr>
            <a:xfrm>
              <a:off x="617106" y="458878"/>
              <a:ext cx="1127558" cy="1026211"/>
              <a:chOff x="0" y="-1"/>
              <a:chExt cx="1127557" cy="1026210"/>
            </a:xfrm>
          </p:grpSpPr>
          <p:sp>
            <p:nvSpPr>
              <p:cNvPr id="165"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66"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168"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170" name="Defining features:"/>
          <p:cNvSpPr txBox="1"/>
          <p:nvPr/>
        </p:nvSpPr>
        <p:spPr>
          <a:xfrm>
            <a:off x="1477955" y="2214863"/>
            <a:ext cx="9196162" cy="592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lvl1pPr>
              <a:lnSpc>
                <a:spcPct val="90000"/>
              </a:lnSpc>
              <a:defRPr sz="3200" b="1" cap="all" spc="-29">
                <a:latin typeface="Century Gothic"/>
                <a:ea typeface="Century Gothic"/>
                <a:cs typeface="Century Gothic"/>
                <a:sym typeface="Century Gothic"/>
              </a:defRPr>
            </a:lvl1pPr>
          </a:lstStyle>
          <a:p>
            <a:r>
              <a:t>At the end of the course, participants will:</a:t>
            </a:r>
          </a:p>
        </p:txBody>
      </p:sp>
      <p:sp>
        <p:nvSpPr>
          <p:cNvPr id="171" name="Pentagon 1"/>
          <p:cNvSpPr/>
          <p:nvPr/>
        </p:nvSpPr>
        <p:spPr>
          <a:xfrm>
            <a:off x="11880849" y="6751239"/>
            <a:ext cx="1131097" cy="1619650"/>
          </a:xfrm>
          <a:custGeom>
            <a:avLst/>
            <a:gdLst/>
            <a:ahLst/>
            <a:cxnLst>
              <a:cxn ang="0">
                <a:pos x="wd2" y="hd2"/>
              </a:cxn>
              <a:cxn ang="5400000">
                <a:pos x="wd2" y="hd2"/>
              </a:cxn>
              <a:cxn ang="10800000">
                <a:pos x="wd2" y="hd2"/>
              </a:cxn>
              <a:cxn ang="16200000">
                <a:pos x="wd2" y="hd2"/>
              </a:cxn>
            </a:cxnLst>
            <a:rect l="0" t="0" r="r" b="b"/>
            <a:pathLst>
              <a:path w="21600" h="21600" extrusionOk="0">
                <a:moveTo>
                  <a:pt x="13445" y="0"/>
                </a:moveTo>
                <a:lnTo>
                  <a:pt x="0" y="11004"/>
                </a:lnTo>
                <a:lnTo>
                  <a:pt x="13445" y="21600"/>
                </a:lnTo>
                <a:lnTo>
                  <a:pt x="21600" y="21600"/>
                </a:lnTo>
                <a:lnTo>
                  <a:pt x="21600" y="0"/>
                </a:lnTo>
                <a:lnTo>
                  <a:pt x="13445" y="0"/>
                </a:lnTo>
                <a:close/>
              </a:path>
            </a:pathLst>
          </a:custGeom>
          <a:solidFill>
            <a:srgbClr val="A7168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72" name="Pentagon 1"/>
          <p:cNvSpPr/>
          <p:nvPr/>
        </p:nvSpPr>
        <p:spPr>
          <a:xfrm>
            <a:off x="11880849" y="5143103"/>
            <a:ext cx="1131097" cy="1620046"/>
          </a:xfrm>
          <a:custGeom>
            <a:avLst/>
            <a:gdLst/>
            <a:ahLst/>
            <a:cxnLst>
              <a:cxn ang="0">
                <a:pos x="wd2" y="hd2"/>
              </a:cxn>
              <a:cxn ang="5400000">
                <a:pos x="wd2" y="hd2"/>
              </a:cxn>
              <a:cxn ang="10800000">
                <a:pos x="wd2" y="hd2"/>
              </a:cxn>
              <a:cxn ang="16200000">
                <a:pos x="wd2" y="hd2"/>
              </a:cxn>
            </a:cxnLst>
            <a:rect l="0" t="0" r="r" b="b"/>
            <a:pathLst>
              <a:path w="21600" h="21600" extrusionOk="0">
                <a:moveTo>
                  <a:pt x="13445" y="0"/>
                </a:moveTo>
                <a:lnTo>
                  <a:pt x="0" y="11001"/>
                </a:lnTo>
                <a:lnTo>
                  <a:pt x="13445" y="21600"/>
                </a:lnTo>
                <a:lnTo>
                  <a:pt x="21600" y="21600"/>
                </a:lnTo>
                <a:lnTo>
                  <a:pt x="21600" y="0"/>
                </a:lnTo>
                <a:lnTo>
                  <a:pt x="13445"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173" name="Pentagon 1"/>
          <p:cNvSpPr/>
          <p:nvPr/>
        </p:nvSpPr>
        <p:spPr>
          <a:xfrm>
            <a:off x="-2" y="6751239"/>
            <a:ext cx="1024338" cy="1619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6754" y="21600"/>
                </a:lnTo>
                <a:lnTo>
                  <a:pt x="21600" y="11004"/>
                </a:lnTo>
                <a:lnTo>
                  <a:pt x="6754"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74" name="Pentagon 1"/>
          <p:cNvSpPr/>
          <p:nvPr/>
        </p:nvSpPr>
        <p:spPr>
          <a:xfrm>
            <a:off x="-2" y="5143103"/>
            <a:ext cx="1024338" cy="162004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6754" y="21600"/>
                </a:lnTo>
                <a:lnTo>
                  <a:pt x="21600" y="11001"/>
                </a:lnTo>
                <a:lnTo>
                  <a:pt x="6754" y="0"/>
                </a:lnTo>
                <a:lnTo>
                  <a:pt x="0" y="0"/>
                </a:lnTo>
                <a:close/>
              </a:path>
            </a:pathLst>
          </a:custGeom>
          <a:solidFill>
            <a:srgbClr val="006128"/>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graphicFrame>
        <p:nvGraphicFramePr>
          <p:cNvPr id="175" name="Table 3"/>
          <p:cNvGraphicFramePr/>
          <p:nvPr>
            <p:extLst>
              <p:ext uri="{D42A27DB-BD31-4B8C-83A1-F6EECF244321}">
                <p14:modId xmlns:p14="http://schemas.microsoft.com/office/powerpoint/2010/main" val="336150441"/>
              </p:ext>
            </p:extLst>
          </p:nvPr>
        </p:nvGraphicFramePr>
        <p:xfrm>
          <a:off x="1523977" y="3500682"/>
          <a:ext cx="4741651" cy="5182664"/>
        </p:xfrm>
        <a:graphic>
          <a:graphicData uri="http://schemas.openxmlformats.org/drawingml/2006/table">
            <a:tbl>
              <a:tblPr firstRow="1" bandRow="1">
                <a:tableStyleId>{4C3C2611-4C71-4FC5-86AE-919BDF0F9419}</a:tableStyleId>
              </a:tblPr>
              <a:tblGrid>
                <a:gridCol w="4741651">
                  <a:extLst>
                    <a:ext uri="{9D8B030D-6E8A-4147-A177-3AD203B41FA5}">
                      <a16:colId xmlns:a16="http://schemas.microsoft.com/office/drawing/2014/main" val="20000"/>
                    </a:ext>
                  </a:extLst>
                </a:gridCol>
              </a:tblGrid>
              <a:tr h="1631212">
                <a:tc>
                  <a:txBody>
                    <a:bodyPr/>
                    <a:lstStyle/>
                    <a:p>
                      <a:pPr algn="l">
                        <a:defRPr sz="1800" b="0"/>
                      </a:pPr>
                      <a:r>
                        <a:rPr sz="2000" dirty="0">
                          <a:latin typeface="Century Gothic"/>
                          <a:ea typeface="Century Gothic"/>
                          <a:cs typeface="Century Gothic"/>
                          <a:sym typeface="Century Gothic"/>
                        </a:rPr>
                        <a:t>Have an increased knowledge and understanding of the </a:t>
                      </a:r>
                      <a:r>
                        <a:rPr sz="2000" dirty="0" err="1">
                          <a:latin typeface="Century Gothic"/>
                          <a:ea typeface="Century Gothic"/>
                          <a:cs typeface="Century Gothic"/>
                          <a:sym typeface="Century Gothic"/>
                        </a:rPr>
                        <a:t>HiAP</a:t>
                      </a:r>
                      <a:r>
                        <a:rPr sz="2000" dirty="0">
                          <a:latin typeface="Century Gothic"/>
                          <a:ea typeface="Century Gothic"/>
                          <a:cs typeface="Century Gothic"/>
                          <a:sym typeface="Century Gothic"/>
                        </a:rPr>
                        <a:t> approach and when it should be used</a:t>
                      </a:r>
                    </a:p>
                  </a:txBody>
                  <a:tcPr marL="45720" marR="45720" anchor="ctr" horzOverflow="overflow">
                    <a:lnT w="12700">
                      <a:miter lim="400000"/>
                    </a:lnT>
                  </a:tcPr>
                </a:tc>
                <a:extLst>
                  <a:ext uri="{0D108BD9-81ED-4DB2-BD59-A6C34878D82A}">
                    <a16:rowId xmlns:a16="http://schemas.microsoft.com/office/drawing/2014/main" val="10000"/>
                  </a:ext>
                </a:extLst>
              </a:tr>
              <a:tr h="1631212">
                <a:tc>
                  <a:txBody>
                    <a:bodyPr/>
                    <a:lstStyle/>
                    <a:p>
                      <a:pPr algn="l">
                        <a:defRPr sz="1800"/>
                      </a:pPr>
                      <a:r>
                        <a:rPr sz="2000" dirty="0">
                          <a:latin typeface="Century Gothic"/>
                          <a:ea typeface="Century Gothic"/>
                          <a:cs typeface="Century Gothic"/>
                          <a:sym typeface="Century Gothic"/>
                        </a:rPr>
                        <a:t>Have been exposed to how health issues get placed on </a:t>
                      </a:r>
                      <a:r>
                        <a:rPr sz="2000" dirty="0" err="1">
                          <a:latin typeface="Century Gothic"/>
                          <a:ea typeface="Century Gothic"/>
                          <a:cs typeface="Century Gothic"/>
                          <a:sym typeface="Century Gothic"/>
                        </a:rPr>
                        <a:t>th</a:t>
                      </a:r>
                      <a:r>
                        <a:rPr lang="en-GB" sz="2000" dirty="0">
                          <a:latin typeface="Century Gothic"/>
                          <a:ea typeface="Century Gothic"/>
                          <a:cs typeface="Century Gothic"/>
                          <a:sym typeface="Century Gothic"/>
                        </a:rPr>
                        <a:t>e </a:t>
                      </a:r>
                      <a:r>
                        <a:rPr sz="2000" dirty="0">
                          <a:latin typeface="Century Gothic"/>
                          <a:ea typeface="Century Gothic"/>
                          <a:cs typeface="Century Gothic"/>
                          <a:sym typeface="Century Gothic"/>
                        </a:rPr>
                        <a:t>political</a:t>
                      </a:r>
                      <a:endParaRPr lang="en-GB" sz="2000" dirty="0">
                        <a:latin typeface="Century Gothic"/>
                        <a:ea typeface="Century Gothic"/>
                        <a:cs typeface="Century Gothic"/>
                        <a:sym typeface="Century Gothic"/>
                      </a:endParaRPr>
                    </a:p>
                    <a:p>
                      <a:pPr algn="l">
                        <a:defRPr sz="1800"/>
                      </a:pPr>
                      <a:r>
                        <a:rPr sz="2000" dirty="0">
                          <a:latin typeface="Century Gothic"/>
                          <a:ea typeface="Century Gothic"/>
                          <a:cs typeface="Century Gothic"/>
                          <a:sym typeface="Century Gothic"/>
                        </a:rPr>
                        <a:t>and policy agenda</a:t>
                      </a:r>
                    </a:p>
                  </a:txBody>
                  <a:tcPr marL="45720" marR="45720" anchor="ctr" horzOverflow="overflow">
                    <a:lnB w="12700">
                      <a:solidFill>
                        <a:srgbClr val="242E7C"/>
                      </a:solidFill>
                      <a:miter lim="400000"/>
                    </a:lnB>
                    <a:noFill/>
                  </a:tcPr>
                </a:tc>
                <a:extLst>
                  <a:ext uri="{0D108BD9-81ED-4DB2-BD59-A6C34878D82A}">
                    <a16:rowId xmlns:a16="http://schemas.microsoft.com/office/drawing/2014/main" val="10001"/>
                  </a:ext>
                </a:extLst>
              </a:tr>
              <a:tr h="1631212">
                <a:tc>
                  <a:txBody>
                    <a:bodyPr/>
                    <a:lstStyle/>
                    <a:p>
                      <a:pPr algn="l">
                        <a:defRPr sz="2000">
                          <a:latin typeface="Century Gothic"/>
                          <a:ea typeface="Century Gothic"/>
                          <a:cs typeface="Century Gothic"/>
                          <a:sym typeface="Century Gothic"/>
                        </a:defRPr>
                      </a:pPr>
                      <a:endParaRPr dirty="0"/>
                    </a:p>
                    <a:p>
                      <a:pPr algn="l">
                        <a:defRPr sz="2000">
                          <a:latin typeface="Century Gothic"/>
                          <a:ea typeface="Century Gothic"/>
                          <a:cs typeface="Century Gothic"/>
                          <a:sym typeface="Century Gothic"/>
                        </a:defRPr>
                      </a:pPr>
                      <a:r>
                        <a:rPr dirty="0"/>
                        <a:t>Have had an opportunity to consider what motivates politicians and policy-makers across sectors to take into account the health consequences of their policies</a:t>
                      </a:r>
                    </a:p>
                  </a:txBody>
                  <a:tcPr marL="45720" marR="45720" anchor="ctr" horzOverflow="overflow">
                    <a:lnT w="12700">
                      <a:solidFill>
                        <a:srgbClr val="242E7C"/>
                      </a:solidFill>
                      <a:miter lim="400000"/>
                    </a:lnT>
                    <a:noFill/>
                  </a:tcPr>
                </a:tc>
                <a:extLst>
                  <a:ext uri="{0D108BD9-81ED-4DB2-BD59-A6C34878D82A}">
                    <a16:rowId xmlns:a16="http://schemas.microsoft.com/office/drawing/2014/main" val="10002"/>
                  </a:ext>
                </a:extLst>
              </a:tr>
            </a:tbl>
          </a:graphicData>
        </a:graphic>
      </p:graphicFrame>
      <p:graphicFrame>
        <p:nvGraphicFramePr>
          <p:cNvPr id="176" name="Table 4"/>
          <p:cNvGraphicFramePr/>
          <p:nvPr>
            <p:extLst>
              <p:ext uri="{D42A27DB-BD31-4B8C-83A1-F6EECF244321}">
                <p14:modId xmlns:p14="http://schemas.microsoft.com/office/powerpoint/2010/main" val="107630875"/>
              </p:ext>
            </p:extLst>
          </p:nvPr>
        </p:nvGraphicFramePr>
        <p:xfrm>
          <a:off x="6695440" y="3501244"/>
          <a:ext cx="4754351" cy="4892511"/>
        </p:xfrm>
        <a:graphic>
          <a:graphicData uri="http://schemas.openxmlformats.org/drawingml/2006/table">
            <a:tbl>
              <a:tblPr firstRow="1">
                <a:tableStyleId>{4C3C2611-4C71-4FC5-86AE-919BDF0F9419}</a:tableStyleId>
              </a:tblPr>
              <a:tblGrid>
                <a:gridCol w="4754351">
                  <a:extLst>
                    <a:ext uri="{9D8B030D-6E8A-4147-A177-3AD203B41FA5}">
                      <a16:colId xmlns:a16="http://schemas.microsoft.com/office/drawing/2014/main" val="20000"/>
                    </a:ext>
                  </a:extLst>
                </a:gridCol>
              </a:tblGrid>
              <a:tr h="1630837">
                <a:tc>
                  <a:txBody>
                    <a:bodyPr/>
                    <a:lstStyle/>
                    <a:p>
                      <a:pPr algn="l">
                        <a:defRPr sz="1800" b="0"/>
                      </a:pPr>
                      <a:r>
                        <a:rPr sz="2000" dirty="0">
                          <a:latin typeface="Century Gothic"/>
                          <a:ea typeface="Century Gothic"/>
                          <a:cs typeface="Century Gothic"/>
                          <a:sym typeface="Century Gothic"/>
                        </a:rPr>
                        <a:t>Have learnt about the</a:t>
                      </a:r>
                      <a:r>
                        <a:rPr lang="en-GB" sz="2000" dirty="0">
                          <a:latin typeface="Century Gothic"/>
                          <a:ea typeface="Century Gothic"/>
                          <a:cs typeface="Century Gothic"/>
                          <a:sym typeface="Century Gothic"/>
                        </a:rPr>
                        <a:t> </a:t>
                      </a:r>
                      <a:r>
                        <a:rPr sz="2000" dirty="0">
                          <a:latin typeface="Century Gothic"/>
                          <a:ea typeface="Century Gothic"/>
                          <a:cs typeface="Century Gothic"/>
                          <a:sym typeface="Century Gothic"/>
                        </a:rPr>
                        <a:t>conditions</a:t>
                      </a:r>
                      <a:r>
                        <a:rPr lang="en-GB" sz="2000" dirty="0">
                          <a:latin typeface="Century Gothic"/>
                          <a:ea typeface="Century Gothic"/>
                          <a:cs typeface="Century Gothic"/>
                          <a:sym typeface="Century Gothic"/>
                        </a:rPr>
                        <a:t> </a:t>
                      </a:r>
                      <a:r>
                        <a:rPr sz="2000" dirty="0">
                          <a:latin typeface="Century Gothic"/>
                          <a:ea typeface="Century Gothic"/>
                          <a:cs typeface="Century Gothic"/>
                          <a:sym typeface="Century Gothic"/>
                        </a:rPr>
                        <a:t>that </a:t>
                      </a:r>
                      <a:r>
                        <a:rPr sz="2000" dirty="0" err="1">
                          <a:latin typeface="Century Gothic"/>
                          <a:ea typeface="Century Gothic"/>
                          <a:cs typeface="Century Gothic"/>
                          <a:sym typeface="Century Gothic"/>
                        </a:rPr>
                        <a:t>favour</a:t>
                      </a:r>
                      <a:r>
                        <a:rPr sz="2000" dirty="0">
                          <a:latin typeface="Century Gothic"/>
                          <a:ea typeface="Century Gothic"/>
                          <a:cs typeface="Century Gothic"/>
                          <a:sym typeface="Century Gothic"/>
                        </a:rPr>
                        <a:t> </a:t>
                      </a:r>
                      <a:r>
                        <a:rPr sz="2000" dirty="0" err="1">
                          <a:latin typeface="Century Gothic"/>
                          <a:ea typeface="Century Gothic"/>
                          <a:cs typeface="Century Gothic"/>
                          <a:sym typeface="Century Gothic"/>
                        </a:rPr>
                        <a:t>HiAP</a:t>
                      </a:r>
                      <a:endParaRPr sz="2000" dirty="0">
                        <a:latin typeface="Century Gothic"/>
                        <a:ea typeface="Century Gothic"/>
                        <a:cs typeface="Century Gothic"/>
                        <a:sym typeface="Century Gothic"/>
                      </a:endParaRPr>
                    </a:p>
                  </a:txBody>
                  <a:tcPr marL="45720" marR="45720" anchor="ctr" horzOverflow="overflow">
                    <a:lnT w="12700">
                      <a:miter lim="400000"/>
                    </a:lnT>
                    <a:lnB w="12700">
                      <a:solidFill>
                        <a:srgbClr val="242E7C"/>
                      </a:solidFill>
                    </a:lnB>
                  </a:tcPr>
                </a:tc>
                <a:extLst>
                  <a:ext uri="{0D108BD9-81ED-4DB2-BD59-A6C34878D82A}">
                    <a16:rowId xmlns:a16="http://schemas.microsoft.com/office/drawing/2014/main" val="10000"/>
                  </a:ext>
                </a:extLst>
              </a:tr>
              <a:tr h="1630837">
                <a:tc>
                  <a:txBody>
                    <a:bodyPr/>
                    <a:lstStyle/>
                    <a:p>
                      <a:pPr algn="l">
                        <a:defRPr sz="1800"/>
                      </a:pPr>
                      <a:r>
                        <a:rPr sz="2000" dirty="0">
                          <a:latin typeface="Century Gothic"/>
                          <a:ea typeface="Century Gothic"/>
                          <a:cs typeface="Century Gothic"/>
                          <a:sym typeface="Century Gothic"/>
                        </a:rPr>
                        <a:t>Have considered how health policy-makers can most effectively engage and negotiate with other stakeholders</a:t>
                      </a:r>
                    </a:p>
                  </a:txBody>
                  <a:tcPr marL="45720" marR="45720" anchor="ctr" horzOverflow="overflow">
                    <a:lnT w="12700">
                      <a:solidFill>
                        <a:srgbClr val="242E7C"/>
                      </a:solidFill>
                    </a:lnT>
                    <a:lnB w="12700">
                      <a:solidFill>
                        <a:srgbClr val="242E7C"/>
                      </a:solidFill>
                      <a:miter lim="400000"/>
                    </a:lnB>
                    <a:noFill/>
                  </a:tcPr>
                </a:tc>
                <a:extLst>
                  <a:ext uri="{0D108BD9-81ED-4DB2-BD59-A6C34878D82A}">
                    <a16:rowId xmlns:a16="http://schemas.microsoft.com/office/drawing/2014/main" val="10001"/>
                  </a:ext>
                </a:extLst>
              </a:tr>
              <a:tr h="1630837">
                <a:tc>
                  <a:txBody>
                    <a:bodyPr/>
                    <a:lstStyle/>
                    <a:p>
                      <a:pPr algn="l">
                        <a:defRPr sz="1800"/>
                      </a:pPr>
                      <a:r>
                        <a:rPr sz="2000" dirty="0">
                          <a:latin typeface="Century Gothic"/>
                          <a:ea typeface="Century Gothic"/>
                          <a:cs typeface="Century Gothic"/>
                          <a:sym typeface="Century Gothic"/>
                        </a:rPr>
                        <a:t>Have identified the best ways</a:t>
                      </a:r>
                      <a:r>
                        <a:rPr lang="en-GB" sz="2000" dirty="0">
                          <a:latin typeface="Century Gothic"/>
                          <a:ea typeface="Century Gothic"/>
                          <a:cs typeface="Century Gothic"/>
                          <a:sym typeface="Century Gothic"/>
                        </a:rPr>
                        <a:t> </a:t>
                      </a:r>
                      <a:r>
                        <a:rPr sz="2000" dirty="0">
                          <a:latin typeface="Century Gothic"/>
                          <a:ea typeface="Century Gothic"/>
                          <a:cs typeface="Century Gothic"/>
                          <a:sym typeface="Century Gothic"/>
                        </a:rPr>
                        <a:t>to monitor </a:t>
                      </a:r>
                      <a:r>
                        <a:rPr sz="2000" dirty="0" err="1">
                          <a:latin typeface="Century Gothic"/>
                          <a:ea typeface="Century Gothic"/>
                          <a:cs typeface="Century Gothic"/>
                          <a:sym typeface="Century Gothic"/>
                        </a:rPr>
                        <a:t>HiAP</a:t>
                      </a:r>
                      <a:r>
                        <a:rPr sz="2000" dirty="0">
                          <a:latin typeface="Century Gothic"/>
                          <a:ea typeface="Century Gothic"/>
                          <a:cs typeface="Century Gothic"/>
                          <a:sym typeface="Century Gothic"/>
                        </a:rPr>
                        <a:t> efforts and progress.</a:t>
                      </a:r>
                    </a:p>
                  </a:txBody>
                  <a:tcPr marL="45720" marR="45720" anchor="ctr" horzOverflow="overflow">
                    <a:lnT w="12700">
                      <a:solidFill>
                        <a:srgbClr val="242E7C"/>
                      </a:solidFill>
                      <a:miter lim="400000"/>
                    </a:lnT>
                    <a:noFill/>
                  </a:tcPr>
                </a:tc>
                <a:extLst>
                  <a:ext uri="{0D108BD9-81ED-4DB2-BD59-A6C34878D82A}">
                    <a16:rowId xmlns:a16="http://schemas.microsoft.com/office/drawing/2014/main" val="10002"/>
                  </a:ext>
                </a:extLst>
              </a:tr>
            </a:tbl>
          </a:graphicData>
        </a:graphic>
      </p:graphicFrame>
      <p:sp>
        <p:nvSpPr>
          <p:cNvPr id="177" name="Pentagon 1"/>
          <p:cNvSpPr/>
          <p:nvPr/>
        </p:nvSpPr>
        <p:spPr>
          <a:xfrm>
            <a:off x="-2" y="3535362"/>
            <a:ext cx="1024338" cy="1619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6754" y="21600"/>
                </a:lnTo>
                <a:lnTo>
                  <a:pt x="21600" y="11004"/>
                </a:lnTo>
                <a:lnTo>
                  <a:pt x="6754"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78" name="Pentagon 1"/>
          <p:cNvSpPr/>
          <p:nvPr/>
        </p:nvSpPr>
        <p:spPr>
          <a:xfrm>
            <a:off x="11880849" y="3535362"/>
            <a:ext cx="1131097" cy="1619650"/>
          </a:xfrm>
          <a:custGeom>
            <a:avLst/>
            <a:gdLst/>
            <a:ahLst/>
            <a:cxnLst>
              <a:cxn ang="0">
                <a:pos x="wd2" y="hd2"/>
              </a:cxn>
              <a:cxn ang="5400000">
                <a:pos x="wd2" y="hd2"/>
              </a:cxn>
              <a:cxn ang="10800000">
                <a:pos x="wd2" y="hd2"/>
              </a:cxn>
              <a:cxn ang="16200000">
                <a:pos x="wd2" y="hd2"/>
              </a:cxn>
            </a:cxnLst>
            <a:rect l="0" t="0" r="r" b="b"/>
            <a:pathLst>
              <a:path w="21600" h="21600" extrusionOk="0">
                <a:moveTo>
                  <a:pt x="13445" y="0"/>
                </a:moveTo>
                <a:lnTo>
                  <a:pt x="0" y="11004"/>
                </a:lnTo>
                <a:lnTo>
                  <a:pt x="13445" y="21600"/>
                </a:lnTo>
                <a:lnTo>
                  <a:pt x="21600" y="21600"/>
                </a:lnTo>
                <a:lnTo>
                  <a:pt x="21600" y="0"/>
                </a:lnTo>
                <a:lnTo>
                  <a:pt x="13445"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Content Placeholder 2"/>
          <p:cNvSpPr txBox="1"/>
          <p:nvPr/>
        </p:nvSpPr>
        <p:spPr>
          <a:xfrm>
            <a:off x="2044287" y="3745569"/>
            <a:ext cx="9324148" cy="1420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rPr dirty="0"/>
              <a:t>Participatory approach to learning and group work</a:t>
            </a:r>
          </a:p>
        </p:txBody>
      </p:sp>
      <p:sp>
        <p:nvSpPr>
          <p:cNvPr id="183" name="Content Placeholder 2"/>
          <p:cNvSpPr txBox="1"/>
          <p:nvPr/>
        </p:nvSpPr>
        <p:spPr>
          <a:xfrm>
            <a:off x="2044287" y="5555029"/>
            <a:ext cx="9324148" cy="5323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Autofit/>
          </a:bodyPr>
          <a:lstStyle>
            <a:lvl1pPr defTabSz="1079397">
              <a:lnSpc>
                <a:spcPct val="108000"/>
              </a:lnSpc>
              <a:spcBef>
                <a:spcPts val="1100"/>
              </a:spcBef>
              <a:defRPr sz="2600">
                <a:latin typeface="Century Gothic"/>
                <a:ea typeface="Century Gothic"/>
                <a:cs typeface="Century Gothic"/>
                <a:sym typeface="Century Gothic"/>
              </a:defRPr>
            </a:lvl1pPr>
          </a:lstStyle>
          <a:p>
            <a:r>
              <a:rPr sz="2900" dirty="0"/>
              <a:t>Pre-course reading</a:t>
            </a:r>
          </a:p>
        </p:txBody>
      </p:sp>
      <p:sp>
        <p:nvSpPr>
          <p:cNvPr id="184" name="Content Placeholder 2"/>
          <p:cNvSpPr txBox="1"/>
          <p:nvPr/>
        </p:nvSpPr>
        <p:spPr>
          <a:xfrm>
            <a:off x="2035044" y="6577592"/>
            <a:ext cx="9324146" cy="13132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t>Learning objectives</a:t>
            </a:r>
          </a:p>
        </p:txBody>
      </p:sp>
      <p:sp>
        <p:nvSpPr>
          <p:cNvPr id="185" name="Content Placeholder 2"/>
          <p:cNvSpPr txBox="1"/>
          <p:nvPr/>
        </p:nvSpPr>
        <p:spPr>
          <a:xfrm>
            <a:off x="2035044" y="8098135"/>
            <a:ext cx="9324146" cy="979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t>Participant evaluation</a:t>
            </a:r>
          </a:p>
        </p:txBody>
      </p:sp>
      <p:sp>
        <p:nvSpPr>
          <p:cNvPr id="186" name="Line"/>
          <p:cNvSpPr/>
          <p:nvPr/>
        </p:nvSpPr>
        <p:spPr>
          <a:xfrm>
            <a:off x="1390138" y="3777476"/>
            <a:ext cx="10817553" cy="1"/>
          </a:xfrm>
          <a:prstGeom prst="line">
            <a:avLst/>
          </a:prstGeom>
          <a:ln w="12700">
            <a:solidFill>
              <a:srgbClr val="242E7C"/>
            </a:solidFill>
            <a:miter lim="400000"/>
          </a:ln>
        </p:spPr>
        <p:txBody>
          <a:bodyPr lIns="45718" tIns="45718" rIns="45718" bIns="45718"/>
          <a:lstStyle/>
          <a:p>
            <a:endParaRPr/>
          </a:p>
        </p:txBody>
      </p:sp>
      <p:sp>
        <p:nvSpPr>
          <p:cNvPr id="187" name="Line"/>
          <p:cNvSpPr/>
          <p:nvPr/>
        </p:nvSpPr>
        <p:spPr>
          <a:xfrm>
            <a:off x="1390138" y="5160180"/>
            <a:ext cx="10817553" cy="1"/>
          </a:xfrm>
          <a:prstGeom prst="line">
            <a:avLst/>
          </a:prstGeom>
          <a:ln w="12700">
            <a:solidFill>
              <a:srgbClr val="242E7C"/>
            </a:solidFill>
            <a:miter lim="400000"/>
          </a:ln>
        </p:spPr>
        <p:txBody>
          <a:bodyPr lIns="45718" tIns="45718" rIns="45718" bIns="45718"/>
          <a:lstStyle/>
          <a:p>
            <a:endParaRPr/>
          </a:p>
        </p:txBody>
      </p:sp>
      <p:sp>
        <p:nvSpPr>
          <p:cNvPr id="188" name="Line"/>
          <p:cNvSpPr/>
          <p:nvPr/>
        </p:nvSpPr>
        <p:spPr>
          <a:xfrm>
            <a:off x="1390137" y="6542883"/>
            <a:ext cx="10817554" cy="1"/>
          </a:xfrm>
          <a:prstGeom prst="line">
            <a:avLst/>
          </a:prstGeom>
          <a:ln w="12700">
            <a:solidFill>
              <a:srgbClr val="242E7C"/>
            </a:solidFill>
            <a:miter lim="400000"/>
          </a:ln>
        </p:spPr>
        <p:txBody>
          <a:bodyPr lIns="45718" tIns="45718" rIns="45718" bIns="45718"/>
          <a:lstStyle/>
          <a:p>
            <a:endParaRPr/>
          </a:p>
        </p:txBody>
      </p:sp>
      <p:sp>
        <p:nvSpPr>
          <p:cNvPr id="189" name="Line"/>
          <p:cNvSpPr/>
          <p:nvPr/>
        </p:nvSpPr>
        <p:spPr>
          <a:xfrm>
            <a:off x="1390137" y="7925587"/>
            <a:ext cx="10817554" cy="1"/>
          </a:xfrm>
          <a:prstGeom prst="line">
            <a:avLst/>
          </a:prstGeom>
          <a:ln w="12700">
            <a:solidFill>
              <a:srgbClr val="242E7C"/>
            </a:solidFill>
            <a:miter lim="400000"/>
          </a:ln>
        </p:spPr>
        <p:txBody>
          <a:bodyPr lIns="45718" tIns="45718" rIns="45718" bIns="45718"/>
          <a:lstStyle/>
          <a:p>
            <a:endParaRPr/>
          </a:p>
        </p:txBody>
      </p:sp>
      <p:sp>
        <p:nvSpPr>
          <p:cNvPr id="190" name="Pentagon 1"/>
          <p:cNvSpPr/>
          <p:nvPr/>
        </p:nvSpPr>
        <p:spPr>
          <a:xfrm>
            <a:off x="-1" y="2377514"/>
            <a:ext cx="1652987" cy="139541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91" name="Pentagon 1"/>
          <p:cNvSpPr/>
          <p:nvPr/>
        </p:nvSpPr>
        <p:spPr>
          <a:xfrm>
            <a:off x="-1" y="3762609"/>
            <a:ext cx="1652987"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192" name="Pentagon 1"/>
          <p:cNvSpPr/>
          <p:nvPr/>
        </p:nvSpPr>
        <p:spPr>
          <a:xfrm>
            <a:off x="-1" y="5147702"/>
            <a:ext cx="1652987" cy="13950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0"/>
                </a:lnTo>
                <a:lnTo>
                  <a:pt x="13670"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93" name="Pentagon 1"/>
          <p:cNvSpPr/>
          <p:nvPr/>
        </p:nvSpPr>
        <p:spPr>
          <a:xfrm>
            <a:off x="-1" y="6534780"/>
            <a:ext cx="1652987"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94" name="Pentagon 1"/>
          <p:cNvSpPr/>
          <p:nvPr/>
        </p:nvSpPr>
        <p:spPr>
          <a:xfrm>
            <a:off x="-1" y="7921065"/>
            <a:ext cx="1652987" cy="139541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3670" y="21600"/>
                </a:lnTo>
                <a:lnTo>
                  <a:pt x="21600" y="11003"/>
                </a:lnTo>
                <a:lnTo>
                  <a:pt x="13670"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19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196" name="Structure of the Course"/>
          <p:cNvSpPr txBox="1">
            <a:spLocks noGrp="1"/>
          </p:cNvSpPr>
          <p:nvPr>
            <p:ph type="title"/>
          </p:nvPr>
        </p:nvSpPr>
        <p:spPr>
          <a:xfrm>
            <a:off x="2948319" y="248346"/>
            <a:ext cx="9133055" cy="1413936"/>
          </a:xfrm>
          <a:prstGeom prst="rect">
            <a:avLst/>
          </a:prstGeom>
        </p:spPr>
        <p:txBody>
          <a:bodyPr/>
          <a:lstStyle>
            <a:lvl1pPr marR="355600" algn="just"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Structure of the Course</a:t>
            </a:r>
          </a:p>
        </p:txBody>
      </p:sp>
      <p:grpSp>
        <p:nvGrpSpPr>
          <p:cNvPr id="202" name="Group"/>
          <p:cNvGrpSpPr/>
          <p:nvPr/>
        </p:nvGrpSpPr>
        <p:grpSpPr>
          <a:xfrm>
            <a:off x="0" y="-16671"/>
            <a:ext cx="2568183" cy="1943899"/>
            <a:chOff x="0" y="0"/>
            <a:chExt cx="2568182" cy="1943898"/>
          </a:xfrm>
        </p:grpSpPr>
        <p:sp>
          <p:nvSpPr>
            <p:cNvPr id="197"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00" name="Group 25"/>
            <p:cNvGrpSpPr/>
            <p:nvPr/>
          </p:nvGrpSpPr>
          <p:grpSpPr>
            <a:xfrm>
              <a:off x="617106" y="458878"/>
              <a:ext cx="1127558" cy="1026211"/>
              <a:chOff x="0" y="-1"/>
              <a:chExt cx="1127557" cy="1026210"/>
            </a:xfrm>
          </p:grpSpPr>
          <p:sp>
            <p:nvSpPr>
              <p:cNvPr id="198"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99"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01"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203" name="Content Placeholder 2"/>
          <p:cNvSpPr txBox="1"/>
          <p:nvPr/>
        </p:nvSpPr>
        <p:spPr>
          <a:xfrm>
            <a:off x="2044287" y="2364742"/>
            <a:ext cx="9324148" cy="1420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1079397">
              <a:lnSpc>
                <a:spcPct val="120000"/>
              </a:lnSpc>
              <a:spcBef>
                <a:spcPts val="1100"/>
              </a:spcBef>
              <a:defRPr sz="2900">
                <a:latin typeface="Century Gothic"/>
                <a:ea typeface="Century Gothic"/>
                <a:cs typeface="Century Gothic"/>
                <a:sym typeface="Century Gothic"/>
              </a:defRPr>
            </a:lvl1pPr>
          </a:lstStyle>
          <a:p>
            <a:r>
              <a:t>Structure and timetable of the course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08" name="Rectangle 4"/>
          <p:cNvSpPr txBox="1"/>
          <p:nvPr/>
        </p:nvSpPr>
        <p:spPr>
          <a:xfrm>
            <a:off x="5368888" y="2956272"/>
            <a:ext cx="6910221" cy="24068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defRPr sz="2000" spc="-17">
                <a:latin typeface="Century Gothic"/>
                <a:ea typeface="Century Gothic"/>
                <a:cs typeface="Century Gothic"/>
                <a:sym typeface="Century Gothic"/>
              </a:defRPr>
            </a:pPr>
            <a:r>
              <a:rPr sz="2500" dirty="0"/>
              <a:t>Governments are increasingly looking for </a:t>
            </a:r>
            <a:br>
              <a:rPr sz="2500" dirty="0"/>
            </a:br>
            <a:r>
              <a:rPr sz="2500" dirty="0"/>
              <a:t>whole-of-government approaches to address “wicked” policy problems such as obesity and climate change, and to work across sectors to develop joined-up policy solutions.</a:t>
            </a:r>
          </a:p>
        </p:txBody>
      </p:sp>
      <p:sp>
        <p:nvSpPr>
          <p:cNvPr id="209" name="Rectangle 4"/>
          <p:cNvSpPr txBox="1"/>
          <p:nvPr/>
        </p:nvSpPr>
        <p:spPr>
          <a:xfrm>
            <a:off x="5368889" y="6132522"/>
            <a:ext cx="6910221" cy="1637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defRPr sz="2000" spc="-17">
                <a:latin typeface="Century Gothic"/>
                <a:ea typeface="Century Gothic"/>
                <a:cs typeface="Century Gothic"/>
                <a:sym typeface="Century Gothic"/>
              </a:defRPr>
            </a:lvl1pPr>
          </a:lstStyle>
          <a:p>
            <a:r>
              <a:rPr sz="2500"/>
              <a:t>Public policies and decisions made in all sectors and at different levels of governance can have a significant impact on population health and health equity.</a:t>
            </a:r>
          </a:p>
        </p:txBody>
      </p:sp>
      <p:grpSp>
        <p:nvGrpSpPr>
          <p:cNvPr id="212" name="Group 1"/>
          <p:cNvGrpSpPr/>
          <p:nvPr/>
        </p:nvGrpSpPr>
        <p:grpSpPr>
          <a:xfrm>
            <a:off x="4108251" y="3051319"/>
            <a:ext cx="1016005" cy="924685"/>
            <a:chOff x="0" y="-1"/>
            <a:chExt cx="1016003" cy="924683"/>
          </a:xfrm>
        </p:grpSpPr>
        <p:sp>
          <p:nvSpPr>
            <p:cNvPr id="210" name="Title 1"/>
            <p:cNvSpPr txBox="1"/>
            <p:nvPr/>
          </p:nvSpPr>
          <p:spPr>
            <a:xfrm>
              <a:off x="-1" y="-2"/>
              <a:ext cx="1016005" cy="92468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rPr dirty="0"/>
                <a:t>1</a:t>
              </a:r>
            </a:p>
          </p:txBody>
        </p:sp>
        <p:sp>
          <p:nvSpPr>
            <p:cNvPr id="211" name="Square"/>
            <p:cNvSpPr/>
            <p:nvPr/>
          </p:nvSpPr>
          <p:spPr>
            <a:xfrm>
              <a:off x="101029" y="65586"/>
              <a:ext cx="824086" cy="82408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grpSp>
        <p:nvGrpSpPr>
          <p:cNvPr id="215" name="Group 3"/>
          <p:cNvGrpSpPr/>
          <p:nvPr/>
        </p:nvGrpSpPr>
        <p:grpSpPr>
          <a:xfrm>
            <a:off x="4108253" y="6196170"/>
            <a:ext cx="1016004" cy="924685"/>
            <a:chOff x="-1" y="-1"/>
            <a:chExt cx="1016003" cy="924683"/>
          </a:xfrm>
        </p:grpSpPr>
        <p:sp>
          <p:nvSpPr>
            <p:cNvPr id="213" name="Title 1"/>
            <p:cNvSpPr txBox="1"/>
            <p:nvPr/>
          </p:nvSpPr>
          <p:spPr>
            <a:xfrm>
              <a:off x="-2" y="-2"/>
              <a:ext cx="1016004" cy="92468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2</a:t>
              </a:r>
            </a:p>
          </p:txBody>
        </p:sp>
        <p:sp>
          <p:nvSpPr>
            <p:cNvPr id="214" name="Square"/>
            <p:cNvSpPr/>
            <p:nvPr/>
          </p:nvSpPr>
          <p:spPr>
            <a:xfrm>
              <a:off x="95959" y="65904"/>
              <a:ext cx="824086" cy="824084"/>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sp>
        <p:nvSpPr>
          <p:cNvPr id="224" name="Line"/>
          <p:cNvSpPr/>
          <p:nvPr/>
        </p:nvSpPr>
        <p:spPr>
          <a:xfrm>
            <a:off x="4186098" y="5816155"/>
            <a:ext cx="8093011" cy="1"/>
          </a:xfrm>
          <a:prstGeom prst="line">
            <a:avLst/>
          </a:prstGeom>
          <a:ln w="12700">
            <a:solidFill>
              <a:srgbClr val="242E7C"/>
            </a:solidFill>
            <a:miter lim="400000"/>
          </a:ln>
        </p:spPr>
        <p:txBody>
          <a:bodyPr lIns="45718" tIns="45718" rIns="45718" bIns="45718"/>
          <a:lstStyle/>
          <a:p>
            <a:endParaRPr/>
          </a:p>
        </p:txBody>
      </p:sp>
      <p:sp>
        <p:nvSpPr>
          <p:cNvPr id="226" name="Line"/>
          <p:cNvSpPr/>
          <p:nvPr/>
        </p:nvSpPr>
        <p:spPr>
          <a:xfrm>
            <a:off x="4112921" y="8129878"/>
            <a:ext cx="8093011" cy="1"/>
          </a:xfrm>
          <a:prstGeom prst="line">
            <a:avLst/>
          </a:prstGeom>
          <a:ln w="12700">
            <a:solidFill>
              <a:srgbClr val="242E7C"/>
            </a:solidFill>
            <a:miter lim="400000"/>
          </a:ln>
        </p:spPr>
        <p:txBody>
          <a:bodyPr lIns="45718" tIns="45718" rIns="45718" bIns="45718"/>
          <a:lstStyle/>
          <a:p>
            <a:endParaRPr/>
          </a:p>
        </p:txBody>
      </p:sp>
      <p:sp>
        <p:nvSpPr>
          <p:cNvPr id="227" name="Why Health in All Policies (HiAP) matters?"/>
          <p:cNvSpPr txBox="1">
            <a:spLocks noGrp="1"/>
          </p:cNvSpPr>
          <p:nvPr>
            <p:ph type="title"/>
          </p:nvPr>
        </p:nvSpPr>
        <p:spPr>
          <a:xfrm>
            <a:off x="2948321" y="248346"/>
            <a:ext cx="8487434"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rPr dirty="0"/>
              <a:t>Why Health in All Policies (H</a:t>
            </a:r>
            <a:r>
              <a:rPr lang="en-GB" cap="none" dirty="0" err="1"/>
              <a:t>i</a:t>
            </a:r>
            <a:r>
              <a:rPr dirty="0"/>
              <a:t>AP) matters?</a:t>
            </a:r>
          </a:p>
        </p:txBody>
      </p:sp>
      <p:grpSp>
        <p:nvGrpSpPr>
          <p:cNvPr id="233" name="Group"/>
          <p:cNvGrpSpPr/>
          <p:nvPr/>
        </p:nvGrpSpPr>
        <p:grpSpPr>
          <a:xfrm>
            <a:off x="0" y="-16671"/>
            <a:ext cx="2568183" cy="1943899"/>
            <a:chOff x="0" y="0"/>
            <a:chExt cx="2568182" cy="1943898"/>
          </a:xfrm>
        </p:grpSpPr>
        <p:sp>
          <p:nvSpPr>
            <p:cNvPr id="228"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31" name="Group 25"/>
            <p:cNvGrpSpPr/>
            <p:nvPr/>
          </p:nvGrpSpPr>
          <p:grpSpPr>
            <a:xfrm>
              <a:off x="617106" y="458878"/>
              <a:ext cx="1127558" cy="1026211"/>
              <a:chOff x="0" y="-1"/>
              <a:chExt cx="1127557" cy="1026210"/>
            </a:xfrm>
          </p:grpSpPr>
          <p:sp>
            <p:nvSpPr>
              <p:cNvPr id="229"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30"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32"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pic>
        <p:nvPicPr>
          <p:cNvPr id="234" name="HiAP-Icon-Exclamation.png" descr="HiAP-Icon-Exclamation.png"/>
          <p:cNvPicPr>
            <a:picLocks noChangeAspect="1"/>
          </p:cNvPicPr>
          <p:nvPr/>
        </p:nvPicPr>
        <p:blipFill>
          <a:blip r:embed="rId4"/>
          <a:stretch>
            <a:fillRect/>
          </a:stretch>
        </p:blipFill>
        <p:spPr>
          <a:xfrm>
            <a:off x="152328" y="4185393"/>
            <a:ext cx="3397719" cy="3261527"/>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16" name="Rectangle 4"/>
          <p:cNvSpPr txBox="1"/>
          <p:nvPr/>
        </p:nvSpPr>
        <p:spPr>
          <a:xfrm>
            <a:off x="5410544" y="2760532"/>
            <a:ext cx="6815589" cy="28112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spcBef>
                <a:spcPts val="1000"/>
              </a:spcBef>
              <a:defRPr sz="2000">
                <a:uFill>
                  <a:solidFill>
                    <a:srgbClr val="000000"/>
                  </a:solidFill>
                </a:uFill>
                <a:latin typeface="Century Gothic"/>
                <a:ea typeface="Century Gothic"/>
                <a:cs typeface="Century Gothic"/>
                <a:sym typeface="Century Gothic"/>
              </a:defRPr>
            </a:lvl1pPr>
            <a:lvl2pPr marL="685800" indent="-228600" defTabSz="457200">
              <a:lnSpc>
                <a:spcPct val="115000"/>
              </a:lnSpc>
              <a:spcBef>
                <a:spcPts val="700"/>
              </a:spcBef>
              <a:buSzPct val="100000"/>
              <a:buFont typeface="Courier New"/>
              <a:buChar char="–"/>
              <a:defRPr sz="1800">
                <a:uFill>
                  <a:solidFill>
                    <a:srgbClr val="000000"/>
                  </a:solidFill>
                </a:uFill>
                <a:latin typeface="Century Gothic"/>
                <a:ea typeface="Century Gothic"/>
                <a:cs typeface="Century Gothic"/>
                <a:sym typeface="Century Gothic"/>
              </a:defRPr>
            </a:lvl2pPr>
          </a:lstStyle>
          <a:p>
            <a:r>
              <a:rPr sz="2500" dirty="0"/>
              <a:t>Action for health requires intersectoral action</a:t>
            </a:r>
            <a:r>
              <a:rPr lang="en-GB" sz="2500" dirty="0"/>
              <a:t>:</a:t>
            </a:r>
            <a:endParaRPr sz="2500" dirty="0"/>
          </a:p>
          <a:p>
            <a:pPr lvl="1"/>
            <a:r>
              <a:rPr sz="2000" dirty="0"/>
              <a:t>Many of the determinants of health and health inequities in populations have social, environmental and economic origins that extend beyond the direct influence of the health sector and health policies.</a:t>
            </a:r>
          </a:p>
        </p:txBody>
      </p:sp>
      <p:sp>
        <p:nvSpPr>
          <p:cNvPr id="217" name="Rectangle 4"/>
          <p:cNvSpPr txBox="1"/>
          <p:nvPr/>
        </p:nvSpPr>
        <p:spPr>
          <a:xfrm>
            <a:off x="5508991" y="6330784"/>
            <a:ext cx="6659059" cy="2022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defRPr sz="2000" spc="-17">
                <a:latin typeface="Century Gothic"/>
                <a:ea typeface="Century Gothic"/>
                <a:cs typeface="Century Gothic"/>
                <a:sym typeface="Century Gothic"/>
              </a:defRPr>
            </a:lvl1pPr>
          </a:lstStyle>
          <a:p>
            <a:r>
              <a:rPr sz="2500" dirty="0" err="1"/>
              <a:t>HiAP</a:t>
            </a:r>
            <a:r>
              <a:rPr sz="2500" dirty="0"/>
              <a:t> provides a means to identify and avoid the unintended impacts of public policy that can be detrimental to the health of populations or subgroups of the population; therefore reducing risk.</a:t>
            </a:r>
          </a:p>
        </p:txBody>
      </p:sp>
      <p:grpSp>
        <p:nvGrpSpPr>
          <p:cNvPr id="220" name="Group 1"/>
          <p:cNvGrpSpPr/>
          <p:nvPr/>
        </p:nvGrpSpPr>
        <p:grpSpPr>
          <a:xfrm>
            <a:off x="4211388" y="2760532"/>
            <a:ext cx="1016005" cy="924684"/>
            <a:chOff x="0" y="-1"/>
            <a:chExt cx="1016003" cy="924682"/>
          </a:xfrm>
        </p:grpSpPr>
        <p:sp>
          <p:nvSpPr>
            <p:cNvPr id="218" name="Title 1"/>
            <p:cNvSpPr txBox="1"/>
            <p:nvPr/>
          </p:nvSpPr>
          <p:spPr>
            <a:xfrm>
              <a:off x="-1" y="-2"/>
              <a:ext cx="1016005" cy="92468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rPr dirty="0"/>
                <a:t>3</a:t>
              </a:r>
            </a:p>
          </p:txBody>
        </p:sp>
        <p:sp>
          <p:nvSpPr>
            <p:cNvPr id="219" name="Square"/>
            <p:cNvSpPr/>
            <p:nvPr/>
          </p:nvSpPr>
          <p:spPr>
            <a:xfrm>
              <a:off x="101029" y="65585"/>
              <a:ext cx="824086" cy="82408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grpSp>
        <p:nvGrpSpPr>
          <p:cNvPr id="223" name="Group 3"/>
          <p:cNvGrpSpPr/>
          <p:nvPr/>
        </p:nvGrpSpPr>
        <p:grpSpPr>
          <a:xfrm>
            <a:off x="4253026" y="6361709"/>
            <a:ext cx="1016004" cy="924685"/>
            <a:chOff x="-1" y="-1"/>
            <a:chExt cx="1016003" cy="924683"/>
          </a:xfrm>
        </p:grpSpPr>
        <p:sp>
          <p:nvSpPr>
            <p:cNvPr id="221" name="Title 1"/>
            <p:cNvSpPr txBox="1"/>
            <p:nvPr/>
          </p:nvSpPr>
          <p:spPr>
            <a:xfrm>
              <a:off x="-2" y="-2"/>
              <a:ext cx="1016004" cy="92468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222" name="Square"/>
            <p:cNvSpPr/>
            <p:nvPr/>
          </p:nvSpPr>
          <p:spPr>
            <a:xfrm>
              <a:off x="95959" y="65904"/>
              <a:ext cx="824086" cy="824084"/>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sp>
        <p:nvSpPr>
          <p:cNvPr id="225" name="Line"/>
          <p:cNvSpPr/>
          <p:nvPr/>
        </p:nvSpPr>
        <p:spPr>
          <a:xfrm>
            <a:off x="4270351" y="6022578"/>
            <a:ext cx="8093011" cy="1"/>
          </a:xfrm>
          <a:prstGeom prst="line">
            <a:avLst/>
          </a:prstGeom>
          <a:ln w="12700">
            <a:solidFill>
              <a:srgbClr val="242E7C"/>
            </a:solidFill>
            <a:miter lim="400000"/>
          </a:ln>
        </p:spPr>
        <p:txBody>
          <a:bodyPr lIns="45718" tIns="45718" rIns="45718" bIns="45718"/>
          <a:lstStyle/>
          <a:p>
            <a:endParaRPr/>
          </a:p>
        </p:txBody>
      </p:sp>
      <p:sp>
        <p:nvSpPr>
          <p:cNvPr id="226" name="Line"/>
          <p:cNvSpPr/>
          <p:nvPr/>
        </p:nvSpPr>
        <p:spPr>
          <a:xfrm>
            <a:off x="4211387" y="8713488"/>
            <a:ext cx="8093011" cy="1"/>
          </a:xfrm>
          <a:prstGeom prst="line">
            <a:avLst/>
          </a:prstGeom>
          <a:ln w="12700">
            <a:solidFill>
              <a:srgbClr val="242E7C"/>
            </a:solidFill>
            <a:miter lim="400000"/>
          </a:ln>
        </p:spPr>
        <p:txBody>
          <a:bodyPr lIns="45718" tIns="45718" rIns="45718" bIns="45718"/>
          <a:lstStyle/>
          <a:p>
            <a:endParaRPr/>
          </a:p>
        </p:txBody>
      </p:sp>
      <p:sp>
        <p:nvSpPr>
          <p:cNvPr id="227" name="Why Health in All Policies (HiAP) matters?"/>
          <p:cNvSpPr txBox="1">
            <a:spLocks noGrp="1"/>
          </p:cNvSpPr>
          <p:nvPr>
            <p:ph type="title"/>
          </p:nvPr>
        </p:nvSpPr>
        <p:spPr>
          <a:xfrm>
            <a:off x="2948321" y="248346"/>
            <a:ext cx="8487434"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rPr dirty="0"/>
              <a:t>Why Health in All Policies (H</a:t>
            </a:r>
            <a:r>
              <a:rPr lang="en-GB" cap="none" dirty="0" err="1"/>
              <a:t>i</a:t>
            </a:r>
            <a:r>
              <a:rPr dirty="0"/>
              <a:t>AP) matters?</a:t>
            </a:r>
          </a:p>
        </p:txBody>
      </p:sp>
      <p:grpSp>
        <p:nvGrpSpPr>
          <p:cNvPr id="233" name="Group"/>
          <p:cNvGrpSpPr/>
          <p:nvPr/>
        </p:nvGrpSpPr>
        <p:grpSpPr>
          <a:xfrm>
            <a:off x="0" y="-16671"/>
            <a:ext cx="2568183" cy="1943899"/>
            <a:chOff x="0" y="0"/>
            <a:chExt cx="2568182" cy="1943898"/>
          </a:xfrm>
        </p:grpSpPr>
        <p:sp>
          <p:nvSpPr>
            <p:cNvPr id="228"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31" name="Group 25"/>
            <p:cNvGrpSpPr/>
            <p:nvPr/>
          </p:nvGrpSpPr>
          <p:grpSpPr>
            <a:xfrm>
              <a:off x="617106" y="458878"/>
              <a:ext cx="1127558" cy="1026211"/>
              <a:chOff x="0" y="-1"/>
              <a:chExt cx="1127557" cy="1026210"/>
            </a:xfrm>
          </p:grpSpPr>
          <p:sp>
            <p:nvSpPr>
              <p:cNvPr id="229"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30"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32"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pic>
        <p:nvPicPr>
          <p:cNvPr id="234" name="HiAP-Icon-Exclamation.png" descr="HiAP-Icon-Exclamation.png"/>
          <p:cNvPicPr>
            <a:picLocks noChangeAspect="1"/>
          </p:cNvPicPr>
          <p:nvPr/>
        </p:nvPicPr>
        <p:blipFill>
          <a:blip r:embed="rId4"/>
          <a:stretch>
            <a:fillRect/>
          </a:stretch>
        </p:blipFill>
        <p:spPr>
          <a:xfrm>
            <a:off x="347423" y="3373037"/>
            <a:ext cx="3397719" cy="3261527"/>
          </a:xfrm>
          <a:prstGeom prst="rect">
            <a:avLst/>
          </a:prstGeom>
          <a:ln w="12700">
            <a:miter lim="400000"/>
          </a:ln>
        </p:spPr>
      </p:pic>
    </p:spTree>
    <p:extLst>
      <p:ext uri="{BB962C8B-B14F-4D97-AF65-F5344CB8AC3E}">
        <p14:creationId xmlns:p14="http://schemas.microsoft.com/office/powerpoint/2010/main" val="211040562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Manages context and relationships"/>
          <p:cNvSpPr txBox="1"/>
          <p:nvPr/>
        </p:nvSpPr>
        <p:spPr>
          <a:xfrm>
            <a:off x="2045589" y="2418724"/>
            <a:ext cx="7399202" cy="9985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rPr dirty="0"/>
              <a:t>Policy champions and policy entrepreneurs </a:t>
            </a:r>
            <a:br>
              <a:rPr dirty="0"/>
            </a:br>
            <a:r>
              <a:rPr dirty="0"/>
              <a:t>are crucial to the </a:t>
            </a:r>
            <a:r>
              <a:rPr dirty="0" err="1"/>
              <a:t>HiAP</a:t>
            </a:r>
            <a:r>
              <a:rPr dirty="0"/>
              <a:t> approach.</a:t>
            </a:r>
          </a:p>
        </p:txBody>
      </p:sp>
      <p:sp>
        <p:nvSpPr>
          <p:cNvPr id="239" name="Understands the culture of the organizations"/>
          <p:cNvSpPr txBox="1"/>
          <p:nvPr/>
        </p:nvSpPr>
        <p:spPr>
          <a:xfrm>
            <a:off x="2032889" y="4370356"/>
            <a:ext cx="10030199" cy="9985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t>A person or team willing and able to lead and </a:t>
            </a:r>
            <a:br/>
            <a:r>
              <a:t>manage the policy process.</a:t>
            </a:r>
          </a:p>
        </p:txBody>
      </p:sp>
      <p:sp>
        <p:nvSpPr>
          <p:cNvPr id="240" name="Creates conditions that favour…"/>
          <p:cNvSpPr txBox="1"/>
          <p:nvPr/>
        </p:nvSpPr>
        <p:spPr>
          <a:xfrm>
            <a:off x="2027286" y="6322188"/>
            <a:ext cx="10041403" cy="9985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spcBef>
                <a:spcPts val="1200"/>
              </a:spcBef>
              <a:defRPr sz="2700">
                <a:uFill>
                  <a:solidFill>
                    <a:srgbClr val="000000"/>
                  </a:solidFill>
                </a:uFill>
                <a:latin typeface="Century Gothic"/>
                <a:ea typeface="Century Gothic"/>
                <a:cs typeface="Century Gothic"/>
                <a:sym typeface="Century Gothic"/>
              </a:defRPr>
            </a:pPr>
            <a:r>
              <a:t>Entrepreneurial policy-makers are able to break with </a:t>
            </a:r>
            <a:br/>
            <a:r>
              <a:t>habits, transcend boundaries and initiate new policies.</a:t>
            </a:r>
          </a:p>
        </p:txBody>
      </p:sp>
      <p:sp>
        <p:nvSpPr>
          <p:cNvPr id="241" name="Works with a notion that complex outcomes can emerge…"/>
          <p:cNvSpPr txBox="1"/>
          <p:nvPr/>
        </p:nvSpPr>
        <p:spPr>
          <a:xfrm>
            <a:off x="2020189" y="8277393"/>
            <a:ext cx="7897144" cy="9985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t>Their creative acts have transformative effects </a:t>
            </a:r>
            <a:br/>
            <a:r>
              <a:t>on politics, policies and institutions.</a:t>
            </a:r>
          </a:p>
        </p:txBody>
      </p:sp>
      <p:grpSp>
        <p:nvGrpSpPr>
          <p:cNvPr id="245" name="Group"/>
          <p:cNvGrpSpPr/>
          <p:nvPr/>
        </p:nvGrpSpPr>
        <p:grpSpPr>
          <a:xfrm>
            <a:off x="1249763" y="3901946"/>
            <a:ext cx="10838119" cy="3933293"/>
            <a:chOff x="-1" y="0"/>
            <a:chExt cx="10838118" cy="3933291"/>
          </a:xfrm>
        </p:grpSpPr>
        <p:sp>
          <p:nvSpPr>
            <p:cNvPr id="242" name="Line"/>
            <p:cNvSpPr/>
            <p:nvPr/>
          </p:nvSpPr>
          <p:spPr>
            <a:xfrm>
              <a:off x="-2" y="-1"/>
              <a:ext cx="10838119"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43" name="Line"/>
            <p:cNvSpPr/>
            <p:nvPr/>
          </p:nvSpPr>
          <p:spPr>
            <a:xfrm>
              <a:off x="-2" y="1956717"/>
              <a:ext cx="10838119"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44" name="Line"/>
            <p:cNvSpPr/>
            <p:nvPr/>
          </p:nvSpPr>
          <p:spPr>
            <a:xfrm>
              <a:off x="-2" y="3933290"/>
              <a:ext cx="10838119"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246" name="Pentagon 1"/>
          <p:cNvSpPr/>
          <p:nvPr/>
        </p:nvSpPr>
        <p:spPr>
          <a:xfrm>
            <a:off x="-1" y="1922065"/>
            <a:ext cx="1646638" cy="19665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0998"/>
                </a:lnTo>
                <a:lnTo>
                  <a:pt x="10391"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247" name="Pentagon 1"/>
          <p:cNvSpPr/>
          <p:nvPr/>
        </p:nvSpPr>
        <p:spPr>
          <a:xfrm>
            <a:off x="-1" y="3886200"/>
            <a:ext cx="1646638" cy="196691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1005"/>
                </a:lnTo>
                <a:lnTo>
                  <a:pt x="10391" y="0"/>
                </a:lnTo>
                <a:lnTo>
                  <a:pt x="0" y="0"/>
                </a:lnTo>
                <a:close/>
              </a:path>
            </a:pathLst>
          </a:custGeom>
          <a:solidFill>
            <a:srgbClr val="006128"/>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latin typeface="+mn-lt"/>
                <a:ea typeface="+mn-ea"/>
                <a:cs typeface="+mn-cs"/>
                <a:sym typeface="Helvetica"/>
              </a:defRPr>
            </a:pPr>
            <a:endParaRPr/>
          </a:p>
        </p:txBody>
      </p:sp>
      <p:sp>
        <p:nvSpPr>
          <p:cNvPr id="248" name="Pentagon 1"/>
          <p:cNvSpPr/>
          <p:nvPr/>
        </p:nvSpPr>
        <p:spPr>
          <a:xfrm>
            <a:off x="-1" y="5838428"/>
            <a:ext cx="1646638" cy="196612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1005"/>
                </a:lnTo>
                <a:lnTo>
                  <a:pt x="10391" y="0"/>
                </a:lnTo>
                <a:lnTo>
                  <a:pt x="0" y="0"/>
                </a:lnTo>
                <a:close/>
              </a:path>
            </a:pathLst>
          </a:custGeom>
          <a:solidFill>
            <a:srgbClr val="A7168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249" name="Pentagon 1"/>
          <p:cNvSpPr/>
          <p:nvPr/>
        </p:nvSpPr>
        <p:spPr>
          <a:xfrm>
            <a:off x="-1" y="7793434"/>
            <a:ext cx="1646638" cy="19665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0998"/>
                </a:lnTo>
                <a:lnTo>
                  <a:pt x="10391"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latin typeface="+mn-lt"/>
                <a:ea typeface="+mn-ea"/>
                <a:cs typeface="+mn-cs"/>
                <a:sym typeface="Helvetica"/>
              </a:defRPr>
            </a:pPr>
            <a:endParaRPr/>
          </a:p>
        </p:txBody>
      </p:sp>
      <p:sp>
        <p:nvSpPr>
          <p:cNvPr id="25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endParaRPr/>
          </a:p>
        </p:txBody>
      </p:sp>
      <p:sp>
        <p:nvSpPr>
          <p:cNvPr id="251" name="Become a Policy Champion"/>
          <p:cNvSpPr txBox="1">
            <a:spLocks noGrp="1"/>
          </p:cNvSpPr>
          <p:nvPr>
            <p:ph type="title"/>
          </p:nvPr>
        </p:nvSpPr>
        <p:spPr>
          <a:xfrm>
            <a:off x="2948320" y="261046"/>
            <a:ext cx="9059482"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Become a Policy Champion</a:t>
            </a:r>
          </a:p>
        </p:txBody>
      </p:sp>
      <p:grpSp>
        <p:nvGrpSpPr>
          <p:cNvPr id="257" name="Group"/>
          <p:cNvGrpSpPr/>
          <p:nvPr/>
        </p:nvGrpSpPr>
        <p:grpSpPr>
          <a:xfrm>
            <a:off x="0" y="-16671"/>
            <a:ext cx="2568183" cy="1943899"/>
            <a:chOff x="0" y="0"/>
            <a:chExt cx="2568182" cy="1943898"/>
          </a:xfrm>
        </p:grpSpPr>
        <p:sp>
          <p:nvSpPr>
            <p:cNvPr id="252"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grpSp>
          <p:nvGrpSpPr>
            <p:cNvPr id="255" name="Group 25"/>
            <p:cNvGrpSpPr/>
            <p:nvPr/>
          </p:nvGrpSpPr>
          <p:grpSpPr>
            <a:xfrm>
              <a:off x="617106" y="458878"/>
              <a:ext cx="1127558" cy="1026211"/>
              <a:chOff x="0" y="-1"/>
              <a:chExt cx="1127557" cy="1026210"/>
            </a:xfrm>
          </p:grpSpPr>
          <p:sp>
            <p:nvSpPr>
              <p:cNvPr id="253"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54"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endParaRPr/>
              </a:p>
            </p:txBody>
          </p:sp>
        </p:grpSp>
        <p:pic>
          <p:nvPicPr>
            <p:cNvPr id="256"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0" name="Group"/>
          <p:cNvGrpSpPr/>
          <p:nvPr/>
        </p:nvGrpSpPr>
        <p:grpSpPr>
          <a:xfrm>
            <a:off x="-16207" y="-33621"/>
            <a:ext cx="13037214" cy="9820842"/>
            <a:chOff x="0" y="0"/>
            <a:chExt cx="13037213" cy="9820840"/>
          </a:xfrm>
        </p:grpSpPr>
        <p:sp>
          <p:nvSpPr>
            <p:cNvPr id="261" name="Rectangle"/>
            <p:cNvSpPr/>
            <p:nvPr/>
          </p:nvSpPr>
          <p:spPr>
            <a:xfrm>
              <a:off x="0" y="0"/>
              <a:ext cx="13037214" cy="9820841"/>
            </a:xfrm>
            <a:prstGeom prst="rect">
              <a:avLst/>
            </a:prstGeom>
            <a:solidFill>
              <a:srgbClr val="242E7C"/>
            </a:solidFill>
            <a:ln w="12700" cap="flat">
              <a:noFill/>
              <a:miter lim="400000"/>
            </a:ln>
            <a:effectLst/>
          </p:spPr>
          <p:txBody>
            <a:bodyPr wrap="square" lIns="48766" tIns="48766" rIns="48766" bIns="48766" numCol="1" anchor="ctr">
              <a:noAutofit/>
            </a:bodyPr>
            <a:lstStyle/>
            <a:p>
              <a:pPr>
                <a:defRPr sz="2600">
                  <a:solidFill>
                    <a:srgbClr val="242E7C"/>
                  </a:solidFill>
                </a:defRPr>
              </a:pPr>
              <a:endParaRPr/>
            </a:p>
          </p:txBody>
        </p:sp>
        <p:pic>
          <p:nvPicPr>
            <p:cNvPr id="262" name="WHO-Logo-white.png" descr="WHO-Logo-white.png"/>
            <p:cNvPicPr>
              <a:picLocks noChangeAspect="1"/>
            </p:cNvPicPr>
            <p:nvPr/>
          </p:nvPicPr>
          <p:blipFill>
            <a:blip r:embed="rId2"/>
            <a:stretch>
              <a:fillRect/>
            </a:stretch>
          </p:blipFill>
          <p:spPr>
            <a:xfrm>
              <a:off x="9816091" y="8327509"/>
              <a:ext cx="2989258" cy="1233507"/>
            </a:xfrm>
            <a:prstGeom prst="rect">
              <a:avLst/>
            </a:prstGeom>
            <a:ln w="12700" cap="flat">
              <a:noFill/>
              <a:miter lim="400000"/>
            </a:ln>
            <a:effectLst/>
          </p:spPr>
        </p:pic>
        <p:sp>
          <p:nvSpPr>
            <p:cNvPr id="263" name="Pentagon 1"/>
            <p:cNvSpPr/>
            <p:nvPr/>
          </p:nvSpPr>
          <p:spPr>
            <a:xfrm>
              <a:off x="33272" y="22507"/>
              <a:ext cx="3325020"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flip="none" rotWithShape="1">
              <a:gsLst>
                <a:gs pos="0">
                  <a:srgbClr val="006128"/>
                </a:gs>
                <a:gs pos="100000">
                  <a:srgbClr val="4AB157"/>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006128"/>
                  </a:solidFill>
                  <a:latin typeface="+mn-lt"/>
                  <a:ea typeface="+mn-ea"/>
                  <a:cs typeface="+mn-cs"/>
                  <a:sym typeface="Helvetica"/>
                </a:defRPr>
              </a:pPr>
              <a:endParaRPr/>
            </a:p>
          </p:txBody>
        </p:sp>
        <p:sp>
          <p:nvSpPr>
            <p:cNvPr id="264" name="Pentagon 1"/>
            <p:cNvSpPr/>
            <p:nvPr/>
          </p:nvSpPr>
          <p:spPr>
            <a:xfrm>
              <a:off x="33272" y="1650886"/>
              <a:ext cx="4324748"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flip="none" rotWithShape="1">
              <a:gsLst>
                <a:gs pos="0">
                  <a:srgbClr val="629623"/>
                </a:gs>
                <a:gs pos="100000">
                  <a:srgbClr val="90C34A"/>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265" name="Pentagon 1"/>
            <p:cNvSpPr/>
            <p:nvPr/>
          </p:nvSpPr>
          <p:spPr>
            <a:xfrm>
              <a:off x="33272" y="3278867"/>
              <a:ext cx="5638404"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flip="none" rotWithShape="1">
              <a:gsLst>
                <a:gs pos="0">
                  <a:srgbClr val="D3C000"/>
                </a:gs>
                <a:gs pos="100000">
                  <a:srgbClr val="E8D747"/>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266" name="Pentagon 1"/>
            <p:cNvSpPr/>
            <p:nvPr/>
          </p:nvSpPr>
          <p:spPr>
            <a:xfrm>
              <a:off x="33272" y="4907245"/>
              <a:ext cx="6984207"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flip="none" rotWithShape="1">
              <a:gsLst>
                <a:gs pos="0">
                  <a:srgbClr val="EEAB00"/>
                </a:gs>
                <a:gs pos="100000">
                  <a:srgbClr val="FDC143"/>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E50069"/>
                  </a:solidFill>
                  <a:latin typeface="+mn-lt"/>
                  <a:ea typeface="+mn-ea"/>
                  <a:cs typeface="+mn-cs"/>
                  <a:sym typeface="Helvetica"/>
                </a:defRPr>
              </a:pPr>
              <a:endParaRPr/>
            </a:p>
          </p:txBody>
        </p:sp>
        <p:sp>
          <p:nvSpPr>
            <p:cNvPr id="267" name="Pentagon 1"/>
            <p:cNvSpPr/>
            <p:nvPr/>
          </p:nvSpPr>
          <p:spPr>
            <a:xfrm>
              <a:off x="33272" y="6535226"/>
              <a:ext cx="8260160"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flip="none" rotWithShape="1">
              <a:gsLst>
                <a:gs pos="0">
                  <a:srgbClr val="E46506"/>
                </a:gs>
                <a:gs pos="100000">
                  <a:srgbClr val="F27C34"/>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latin typeface="+mn-lt"/>
                  <a:ea typeface="+mn-ea"/>
                  <a:cs typeface="+mn-cs"/>
                  <a:sym typeface="Helvetica"/>
                </a:defRPr>
              </a:pPr>
              <a:endParaRPr/>
            </a:p>
          </p:txBody>
        </p:sp>
        <p:sp>
          <p:nvSpPr>
            <p:cNvPr id="268" name="Pentagon 1"/>
            <p:cNvSpPr/>
            <p:nvPr/>
          </p:nvSpPr>
          <p:spPr>
            <a:xfrm>
              <a:off x="33272" y="8163207"/>
              <a:ext cx="9565879"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flip="none" rotWithShape="1">
              <a:gsLst>
                <a:gs pos="0">
                  <a:srgbClr val="BE0D0D"/>
                </a:gs>
                <a:gs pos="100000">
                  <a:srgbClr val="D73225"/>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BE0D0D"/>
                  </a:solidFill>
                  <a:latin typeface="+mn-lt"/>
                  <a:ea typeface="+mn-ea"/>
                  <a:cs typeface="+mn-cs"/>
                  <a:sym typeface="Helvetica"/>
                </a:defRPr>
              </a:pPr>
              <a:endParaRPr/>
            </a:p>
          </p:txBody>
        </p:sp>
        <p:sp>
          <p:nvSpPr>
            <p:cNvPr id="269" name="Line"/>
            <p:cNvSpPr/>
            <p:nvPr/>
          </p:nvSpPr>
          <p:spPr>
            <a:xfrm>
              <a:off x="7126771" y="3303097"/>
              <a:ext cx="5363828" cy="1"/>
            </a:xfrm>
            <a:prstGeom prst="line">
              <a:avLst/>
            </a:prstGeom>
            <a:noFill/>
            <a:ln w="12700" cap="flat">
              <a:solidFill>
                <a:srgbClr val="FFFFFF"/>
              </a:solidFill>
              <a:prstDash val="solid"/>
              <a:miter lim="400000"/>
            </a:ln>
            <a:effectLst/>
          </p:spPr>
          <p:txBody>
            <a:bodyPr wrap="square" lIns="45718" tIns="45718" rIns="45718" bIns="45718" numCol="1" anchor="t">
              <a:noAutofit/>
            </a:bodyPr>
            <a:lstStyle/>
            <a:p>
              <a:endParaRPr/>
            </a:p>
          </p:txBody>
        </p:sp>
      </p:grpSp>
      <p:sp>
        <p:nvSpPr>
          <p:cNvPr id="271" name="End of…"/>
          <p:cNvSpPr txBox="1">
            <a:spLocks noGrp="1"/>
          </p:cNvSpPr>
          <p:nvPr>
            <p:ph type="title"/>
          </p:nvPr>
        </p:nvSpPr>
        <p:spPr>
          <a:xfrm>
            <a:off x="6924578" y="1163230"/>
            <a:ext cx="5638405" cy="4094570"/>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1 </a:t>
            </a:r>
            <a:r>
              <a:rPr b="0"/>
              <a:t>Part 1</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to Module 1 </a:t>
            </a:r>
            <a:r>
              <a:rPr b="0"/>
              <a:t>Part 2</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66</TotalTime>
  <Words>654</Words>
  <Application>Microsoft Office PowerPoint</Application>
  <PresentationFormat>Custom</PresentationFormat>
  <Paragraphs>95</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Courier New</vt:lpstr>
      <vt:lpstr>Helvetica</vt:lpstr>
      <vt:lpstr>Office Theme</vt:lpstr>
      <vt:lpstr>Outline of Course Structure and Learning Objectives: Getting started</vt:lpstr>
      <vt:lpstr>PowerPoint Presentation</vt:lpstr>
      <vt:lpstr>Purpose of the Course</vt:lpstr>
      <vt:lpstr>Participant Outcomes</vt:lpstr>
      <vt:lpstr>Structure of the Course</vt:lpstr>
      <vt:lpstr>Why Health in All Policies (HiAP) matters?</vt:lpstr>
      <vt:lpstr>Why Health in All Policies (HiAP) matters?</vt:lpstr>
      <vt:lpstr>Become a Policy Champion</vt:lpstr>
      <vt:lpstr>End of  Module 1 Part 1  Please continue to Module 1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of Course Structure and Learning Objectives: Getting started</dc:title>
  <dc:creator>GALICKI, Claudia</dc:creator>
  <cp:lastModifiedBy>GALICKI, Claudia</cp:lastModifiedBy>
  <cp:revision>10</cp:revision>
  <dcterms:modified xsi:type="dcterms:W3CDTF">2020-04-13T14:38:53Z</dcterms:modified>
</cp:coreProperties>
</file>