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6" r:id="rId15"/>
    <p:sldId id="277" r:id="rId16"/>
    <p:sldId id="270" r:id="rId17"/>
    <p:sldId id="271" r:id="rId18"/>
    <p:sldId id="272" r:id="rId19"/>
    <p:sldId id="273" r:id="rId20"/>
    <p:sldId id="274" r:id="rId21"/>
    <p:sldId id="275" r:id="rId2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1pPr>
    <a:lvl2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2pPr>
    <a:lvl3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3pPr>
    <a:lvl4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4pPr>
    <a:lvl5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5pPr>
    <a:lvl6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6pPr>
    <a:lvl7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7pPr>
    <a:lvl8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8pPr>
    <a:lvl9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65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76308" autoAdjust="0"/>
  </p:normalViewPr>
  <p:slideViewPr>
    <p:cSldViewPr snapToGrid="0" snapToObjects="1">
      <p:cViewPr varScale="1">
        <p:scale>
          <a:sx n="76" d="100"/>
          <a:sy n="76" d="100"/>
        </p:scale>
        <p:origin x="1722"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1300480" latinLnBrk="0">
      <a:defRPr sz="1600">
        <a:latin typeface="+mn-lt"/>
        <a:ea typeface="+mn-ea"/>
        <a:cs typeface="+mn-cs"/>
        <a:sym typeface="Calibri"/>
      </a:defRPr>
    </a:lvl1pPr>
    <a:lvl2pPr indent="228600" defTabSz="1300480" latinLnBrk="0">
      <a:defRPr sz="1600">
        <a:latin typeface="+mn-lt"/>
        <a:ea typeface="+mn-ea"/>
        <a:cs typeface="+mn-cs"/>
        <a:sym typeface="Calibri"/>
      </a:defRPr>
    </a:lvl2pPr>
    <a:lvl3pPr indent="457200" defTabSz="1300480" latinLnBrk="0">
      <a:defRPr sz="1600">
        <a:latin typeface="+mn-lt"/>
        <a:ea typeface="+mn-ea"/>
        <a:cs typeface="+mn-cs"/>
        <a:sym typeface="Calibri"/>
      </a:defRPr>
    </a:lvl3pPr>
    <a:lvl4pPr indent="685800" defTabSz="1300480" latinLnBrk="0">
      <a:defRPr sz="1600">
        <a:latin typeface="+mn-lt"/>
        <a:ea typeface="+mn-ea"/>
        <a:cs typeface="+mn-cs"/>
        <a:sym typeface="Calibri"/>
      </a:defRPr>
    </a:lvl4pPr>
    <a:lvl5pPr indent="914400" defTabSz="1300480" latinLnBrk="0">
      <a:defRPr sz="1600">
        <a:latin typeface="+mn-lt"/>
        <a:ea typeface="+mn-ea"/>
        <a:cs typeface="+mn-cs"/>
        <a:sym typeface="Calibri"/>
      </a:defRPr>
    </a:lvl5pPr>
    <a:lvl6pPr indent="1143000" defTabSz="1300480" latinLnBrk="0">
      <a:defRPr sz="1600">
        <a:latin typeface="+mn-lt"/>
        <a:ea typeface="+mn-ea"/>
        <a:cs typeface="+mn-cs"/>
        <a:sym typeface="Calibri"/>
      </a:defRPr>
    </a:lvl6pPr>
    <a:lvl7pPr indent="1371600" defTabSz="1300480" latinLnBrk="0">
      <a:defRPr sz="1600">
        <a:latin typeface="+mn-lt"/>
        <a:ea typeface="+mn-ea"/>
        <a:cs typeface="+mn-cs"/>
        <a:sym typeface="Calibri"/>
      </a:defRPr>
    </a:lvl7pPr>
    <a:lvl8pPr indent="1600200" defTabSz="1300480" latinLnBrk="0">
      <a:defRPr sz="1600">
        <a:latin typeface="+mn-lt"/>
        <a:ea typeface="+mn-ea"/>
        <a:cs typeface="+mn-cs"/>
        <a:sym typeface="Calibri"/>
      </a:defRPr>
    </a:lvl8pPr>
    <a:lvl9pPr indent="1828800" defTabSz="1300480" latinLnBrk="0">
      <a:defRPr sz="16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ir2018.wid.world/"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noRot="1" noChangeAspect="1"/>
          </p:cNvSpPr>
          <p:nvPr>
            <p:ph type="sldImg"/>
          </p:nvPr>
        </p:nvSpPr>
        <p:spPr>
          <a:prstGeom prst="rect">
            <a:avLst/>
          </a:prstGeom>
        </p:spPr>
        <p:txBody>
          <a:bodyPr/>
          <a:lstStyle/>
          <a:p>
            <a:endParaRPr/>
          </a:p>
        </p:txBody>
      </p:sp>
      <p:sp>
        <p:nvSpPr>
          <p:cNvPr id="109" name="Shape 109"/>
          <p:cNvSpPr>
            <a:spLocks noGrp="1"/>
          </p:cNvSpPr>
          <p:nvPr>
            <p:ph type="body" sz="quarter" idx="1"/>
          </p:nvPr>
        </p:nvSpPr>
        <p:spPr>
          <a:prstGeom prst="rect">
            <a:avLst/>
          </a:prstGeom>
        </p:spPr>
        <p:txBody>
          <a:bodyPr/>
          <a:lstStyle/>
          <a:p>
            <a:r>
              <a:t>Title slide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Shape 312"/>
          <p:cNvSpPr>
            <a:spLocks noGrp="1" noRot="1" noChangeAspect="1"/>
          </p:cNvSpPr>
          <p:nvPr>
            <p:ph type="sldImg"/>
          </p:nvPr>
        </p:nvSpPr>
        <p:spPr>
          <a:prstGeom prst="rect">
            <a:avLst/>
          </a:prstGeom>
        </p:spPr>
        <p:txBody>
          <a:bodyPr/>
          <a:lstStyle/>
          <a:p>
            <a:endParaRPr/>
          </a:p>
        </p:txBody>
      </p:sp>
      <p:sp>
        <p:nvSpPr>
          <p:cNvPr id="313" name="Shape 313"/>
          <p:cNvSpPr>
            <a:spLocks noGrp="1"/>
          </p:cNvSpPr>
          <p:nvPr>
            <p:ph type="body" sz="quarter" idx="1"/>
          </p:nvPr>
        </p:nvSpPr>
        <p:spPr>
          <a:prstGeom prst="rect">
            <a:avLst/>
          </a:prstGeom>
        </p:spPr>
        <p:txBody>
          <a:bodyPr/>
          <a:lstStyle/>
          <a:p>
            <a:r>
              <a:t>This slide provides an introductory summary of inequality. The concept of inequality will be discussed in more detail in the next lecture.  </a:t>
            </a:r>
          </a:p>
          <a:p>
            <a:r>
              <a:t> </a:t>
            </a:r>
          </a:p>
          <a:p>
            <a:r>
              <a:t>Socioeconomic inequality relates to disparities in both economic and social resources, linked to social class and includes earnings, income, education and health that contribute to a sense of well-being. Measures incorporate such indicators as income, education, occupation, or health status. Large inequalities exist not only across countries, but also between population groups within each country.</a:t>
            </a:r>
          </a:p>
          <a:p>
            <a:r>
              <a:t> </a:t>
            </a:r>
          </a:p>
          <a:p>
            <a:r>
              <a:t>Today, almost half of the world’s wealth is owned by just 1% of the population. The top 1% richest individuals in the world captured twice as much growth as the bottom 50% individuals since 1980.</a:t>
            </a:r>
          </a:p>
          <a:p>
            <a:r>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Shape 332"/>
          <p:cNvSpPr>
            <a:spLocks noGrp="1" noRot="1" noChangeAspect="1"/>
          </p:cNvSpPr>
          <p:nvPr>
            <p:ph type="sldImg"/>
          </p:nvPr>
        </p:nvSpPr>
        <p:spPr>
          <a:prstGeom prst="rect">
            <a:avLst/>
          </a:prstGeom>
        </p:spPr>
        <p:txBody>
          <a:bodyPr/>
          <a:lstStyle/>
          <a:p>
            <a:endParaRPr/>
          </a:p>
        </p:txBody>
      </p:sp>
      <p:sp>
        <p:nvSpPr>
          <p:cNvPr id="333" name="Shape 333"/>
          <p:cNvSpPr>
            <a:spLocks noGrp="1"/>
          </p:cNvSpPr>
          <p:nvPr>
            <p:ph type="body" sz="quarter" idx="1"/>
          </p:nvPr>
        </p:nvSpPr>
        <p:spPr>
          <a:prstGeom prst="rect">
            <a:avLst/>
          </a:prstGeom>
        </p:spPr>
        <p:txBody>
          <a:bodyPr/>
          <a:lstStyle/>
          <a:p>
            <a:r>
              <a:t>Income and wealth inequalities are fundamental causes of health inequalities. They influence other factors such as housing, alcohol use and smoking. Reducing poverty and inequalities in income and wealth is important in reducing health inequalities. Income is considered to be the most important social determinant of health. </a:t>
            </a:r>
          </a:p>
          <a:p>
            <a:r>
              <a:t> </a:t>
            </a:r>
          </a:p>
          <a:p>
            <a:r>
              <a:t>Initiatives and policies for inclusive growth help to combat socioeconomic inequalities. Inclusive growth is economic growth that is distributed fairly across society and creates opportunities for all. Work on inclusive growth shows that there does not have to be a trade-off between growth and equality.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 name="Shape 382"/>
          <p:cNvSpPr>
            <a:spLocks noGrp="1" noRot="1" noChangeAspect="1"/>
          </p:cNvSpPr>
          <p:nvPr>
            <p:ph type="sldImg"/>
          </p:nvPr>
        </p:nvSpPr>
        <p:spPr>
          <a:prstGeom prst="rect">
            <a:avLst/>
          </a:prstGeom>
        </p:spPr>
        <p:txBody>
          <a:bodyPr/>
          <a:lstStyle/>
          <a:p>
            <a:endParaRPr/>
          </a:p>
        </p:txBody>
      </p:sp>
      <p:sp>
        <p:nvSpPr>
          <p:cNvPr id="383" name="Shape 383"/>
          <p:cNvSpPr>
            <a:spLocks noGrp="1"/>
          </p:cNvSpPr>
          <p:nvPr>
            <p:ph type="body" sz="quarter" idx="1"/>
          </p:nvPr>
        </p:nvSpPr>
        <p:spPr>
          <a:prstGeom prst="rect">
            <a:avLst/>
          </a:prstGeom>
        </p:spPr>
        <p:txBody>
          <a:bodyPr/>
          <a:lstStyle/>
          <a:p>
            <a:r>
              <a:rPr dirty="0"/>
              <a:t>Use a graph or diagram to introduce participants to the concept of inequality. The graph depicted above is provided as an example only and can be adapted to the contextual needs depending on the location of the training course.</a:t>
            </a:r>
          </a:p>
          <a:p>
            <a:endParaRPr dirty="0"/>
          </a:p>
          <a:p>
            <a:r>
              <a:rPr dirty="0"/>
              <a:t>Explanation for above graph:</a:t>
            </a:r>
          </a:p>
          <a:p>
            <a:r>
              <a:rPr dirty="0"/>
              <a:t> </a:t>
            </a:r>
          </a:p>
          <a:p>
            <a:r>
              <a:rPr dirty="0"/>
              <a:t>Socioeconomic inequalities have been on the rise across the world for several decades. Income equality varies greatly across world regions. It is lowest in Europe and highest in the Middle East. In recent decades, income inequality has increased in nearly all countries, but at different speeds, suggesting that institutions and policies matter in shaping inequality. Since 1980, income inequality has increased rapidly in North America, China, India, and Russia, and more moderately in </a:t>
            </a:r>
            <a:r>
              <a:rPr dirty="0" err="1"/>
              <a:t>Europe.</a:t>
            </a:r>
            <a:r>
              <a:rPr baseline="30000" dirty="0" err="1"/>
              <a:t>a</a:t>
            </a:r>
            <a:r>
              <a:rPr dirty="0"/>
              <a:t> </a:t>
            </a:r>
          </a:p>
          <a:p>
            <a:r>
              <a:rPr dirty="0"/>
              <a:t> </a:t>
            </a:r>
          </a:p>
          <a:p>
            <a:r>
              <a:rPr dirty="0"/>
              <a:t>World Inequality Lab researchers note that this period coincides with the rollback in these countries and regions of various post-World War II policies aimed at narrowing economic divides. By contrast, they point out, countries and regions that did not experience a post-war egalitarian regime, such as the Middle East, sub-Saharan Africa, and Brazil, have had relatively stable, but extremely high levels of inequality.</a:t>
            </a:r>
          </a:p>
          <a:p>
            <a:pPr>
              <a:defRPr b="1"/>
            </a:pPr>
            <a:r>
              <a:rPr dirty="0"/>
              <a:t> </a:t>
            </a:r>
          </a:p>
          <a:p>
            <a:pPr>
              <a:defRPr baseline="30000"/>
            </a:pPr>
            <a:r>
              <a:rPr dirty="0"/>
              <a:t>a</a:t>
            </a:r>
            <a:r>
              <a:rPr baseline="0" dirty="0"/>
              <a:t> World Inequality Lab, World Inequality Report (2018). Accessed: </a:t>
            </a:r>
            <a:r>
              <a:rPr u="sng" baseline="0" dirty="0">
                <a:solidFill>
                  <a:srgbClr val="0000FF"/>
                </a:solidFill>
                <a:uFill>
                  <a:solidFill>
                    <a:srgbClr val="0000FF"/>
                  </a:solidFill>
                </a:uFill>
                <a:hlinkClick r:id="rId3"/>
              </a:rPr>
              <a:t>http://wir2018.wid.world</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 name="Shape 414"/>
          <p:cNvSpPr>
            <a:spLocks noGrp="1" noRot="1" noChangeAspect="1"/>
          </p:cNvSpPr>
          <p:nvPr>
            <p:ph type="sldImg"/>
          </p:nvPr>
        </p:nvSpPr>
        <p:spPr>
          <a:prstGeom prst="rect">
            <a:avLst/>
          </a:prstGeom>
        </p:spPr>
        <p:txBody>
          <a:bodyPr/>
          <a:lstStyle/>
          <a:p>
            <a:endParaRPr/>
          </a:p>
        </p:txBody>
      </p:sp>
      <p:sp>
        <p:nvSpPr>
          <p:cNvPr id="415" name="Shape 415"/>
          <p:cNvSpPr>
            <a:spLocks noGrp="1"/>
          </p:cNvSpPr>
          <p:nvPr>
            <p:ph type="body" sz="quarter" idx="1"/>
          </p:nvPr>
        </p:nvSpPr>
        <p:spPr>
          <a:prstGeom prst="rect">
            <a:avLst/>
          </a:prstGeom>
        </p:spPr>
        <p:txBody>
          <a:bodyPr/>
          <a:lstStyle/>
          <a:p>
            <a:r>
              <a:t>Graph depicted is provided as an example only and can be adapted to the contextual needs depending on the location of the training course.</a:t>
            </a:r>
          </a:p>
          <a:p>
            <a:r>
              <a:t> </a:t>
            </a:r>
          </a:p>
          <a:p>
            <a:r>
              <a:t>Explanation for above graph:</a:t>
            </a:r>
          </a:p>
          <a:p>
            <a:r>
              <a:t> </a:t>
            </a:r>
          </a:p>
          <a:p>
            <a:r>
              <a:t>In many OECD countries, inequalities are at their highest levels in 30 years and are widening. The top 10% of income earners take home over ten times more pay than the bottom 10%.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 name="Shape 454"/>
          <p:cNvSpPr>
            <a:spLocks noGrp="1" noRot="1" noChangeAspect="1"/>
          </p:cNvSpPr>
          <p:nvPr>
            <p:ph type="sldImg"/>
          </p:nvPr>
        </p:nvSpPr>
        <p:spPr>
          <a:prstGeom prst="rect">
            <a:avLst/>
          </a:prstGeom>
        </p:spPr>
        <p:txBody>
          <a:bodyPr/>
          <a:lstStyle/>
          <a:p>
            <a:endParaRPr/>
          </a:p>
        </p:txBody>
      </p:sp>
      <p:sp>
        <p:nvSpPr>
          <p:cNvPr id="455" name="Shape 455"/>
          <p:cNvSpPr>
            <a:spLocks noGrp="1"/>
          </p:cNvSpPr>
          <p:nvPr>
            <p:ph type="body" sz="quarter" idx="1"/>
          </p:nvPr>
        </p:nvSpPr>
        <p:spPr>
          <a:prstGeom prst="rect">
            <a:avLst/>
          </a:prstGeom>
        </p:spPr>
        <p:txBody>
          <a:bodyPr/>
          <a:lstStyle/>
          <a:p>
            <a:r>
              <a:rPr lang="en-US" sz="1600" i="0" dirty="0">
                <a:effectLst/>
                <a:latin typeface="+mn-lt"/>
                <a:ea typeface="+mn-ea"/>
                <a:cs typeface="+mn-cs"/>
                <a:sym typeface="Calibri"/>
              </a:rPr>
              <a:t>Food insecurity refers to a lack of consistent access to food, which diminishes dietary quality, disrupts normal eating patterns, and can have negative consequences for nutrition, health and well-being.</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It is estimated that over 2 billion people do not have regular access to safe, nutritious and sufficient food.</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Ongoing fragility and conflict, civil insecurity, large-scale displacement, climate-change and natural resource degradation - which are linked in complex ways - continue to intensify food insecurity for millions of people.   </a:t>
            </a:r>
          </a:p>
          <a:p>
            <a:endParaRPr lang="en-ZA" sz="1600" i="0" dirty="0">
              <a:effectLst/>
              <a:latin typeface="+mn-lt"/>
              <a:ea typeface="+mn-ea"/>
              <a:cs typeface="+mn-cs"/>
              <a:sym typeface="Calibri"/>
            </a:endParaRPr>
          </a:p>
          <a:p>
            <a:endParaRPr dirty="0"/>
          </a:p>
        </p:txBody>
      </p:sp>
    </p:spTree>
    <p:extLst>
      <p:ext uri="{BB962C8B-B14F-4D97-AF65-F5344CB8AC3E}">
        <p14:creationId xmlns:p14="http://schemas.microsoft.com/office/powerpoint/2010/main" val="3778861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 name="Shape 454"/>
          <p:cNvSpPr>
            <a:spLocks noGrp="1" noRot="1" noChangeAspect="1"/>
          </p:cNvSpPr>
          <p:nvPr>
            <p:ph type="sldImg"/>
          </p:nvPr>
        </p:nvSpPr>
        <p:spPr>
          <a:prstGeom prst="rect">
            <a:avLst/>
          </a:prstGeom>
        </p:spPr>
        <p:txBody>
          <a:bodyPr/>
          <a:lstStyle/>
          <a:p>
            <a:endParaRPr/>
          </a:p>
        </p:txBody>
      </p:sp>
      <p:sp>
        <p:nvSpPr>
          <p:cNvPr id="455" name="Shape 455"/>
          <p:cNvSpPr>
            <a:spLocks noGrp="1"/>
          </p:cNvSpPr>
          <p:nvPr>
            <p:ph type="body" sz="quarter" idx="1"/>
          </p:nvPr>
        </p:nvSpPr>
        <p:spPr>
          <a:prstGeom prst="rect">
            <a:avLst/>
          </a:prstGeom>
        </p:spPr>
        <p:txBody>
          <a:bodyPr/>
          <a:lstStyle/>
          <a:p>
            <a:r>
              <a:rPr lang="en-US" sz="1600" i="0" dirty="0">
                <a:effectLst/>
                <a:latin typeface="+mn-lt"/>
                <a:ea typeface="+mn-ea"/>
                <a:cs typeface="+mn-cs"/>
                <a:sym typeface="Calibri"/>
              </a:rPr>
              <a:t>The widespread incidence of microbiological, chemical or other food safety hazards in food also continues to be a serious issue for the food system. There are some 600 million cases of foodborne illness globally each year – and children and poor people bear the brunt of this burden. </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Unsafe food not only represents a serious public health concern, but it also negatively impacts the incomes of farmers, the livelihoods of food vendors and the continuity of business and trade. </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In addition, the impact of economic slowdowns and downturns on food security and nutrition cannot be separated from the root causes of hunger and malnutrition: poverty, inequality and marginalization. </a:t>
            </a:r>
          </a:p>
          <a:p>
            <a:endParaRPr lang="en-US" sz="1600" i="0" dirty="0">
              <a:effectLst/>
              <a:latin typeface="+mn-lt"/>
              <a:ea typeface="+mn-ea"/>
              <a:cs typeface="+mn-cs"/>
              <a:sym typeface="Calibri"/>
            </a:endParaRPr>
          </a:p>
          <a:p>
            <a:r>
              <a:rPr lang="en-US" sz="1600" i="0" dirty="0">
                <a:effectLst/>
                <a:latin typeface="+mn-lt"/>
                <a:ea typeface="+mn-ea"/>
                <a:cs typeface="+mn-cs"/>
                <a:sym typeface="Calibri"/>
              </a:rPr>
              <a:t>Recent world economic reports highlight that slowdowns, stagnation and outright recessions are evident in several economies and already leading to increased unemployment and declines in income. Economic slowdowns and downturns often lead to a rise in unemployment and decline in wages and incomes, challenging access to food and essential social services for the poor. People’s access to high-quality, nutritious food can be affected, as can access to basic services such as health care. </a:t>
            </a:r>
          </a:p>
          <a:p>
            <a:endParaRPr lang="en-ZA" sz="1600" i="0" dirty="0">
              <a:effectLst/>
              <a:latin typeface="+mn-lt"/>
              <a:ea typeface="+mn-ea"/>
              <a:cs typeface="+mn-cs"/>
              <a:sym typeface="Calibri"/>
            </a:endParaRPr>
          </a:p>
          <a:p>
            <a:r>
              <a:rPr lang="en-US" sz="1600" i="0" dirty="0">
                <a:effectLst/>
                <a:latin typeface="+mn-lt"/>
                <a:ea typeface="+mn-ea"/>
                <a:cs typeface="+mn-cs"/>
                <a:sym typeface="Calibri"/>
              </a:rPr>
              <a:t>While economic shocks are rarely the primary drivers of food crises, in many instances, they worsen the severity of acute food insecurity, as well as prolonging the duration of the crisis. </a:t>
            </a:r>
          </a:p>
          <a:p>
            <a:endParaRPr lang="en-US" sz="1600" i="0" dirty="0">
              <a:effectLst/>
              <a:latin typeface="+mn-lt"/>
              <a:ea typeface="+mn-ea"/>
              <a:cs typeface="+mn-cs"/>
              <a:sym typeface="Calibri"/>
            </a:endParaRPr>
          </a:p>
          <a:p>
            <a:r>
              <a:rPr lang="en-US" sz="1600" i="0" dirty="0">
                <a:effectLst/>
                <a:latin typeface="+mn-lt"/>
                <a:ea typeface="+mn-ea"/>
                <a:cs typeface="+mn-cs"/>
                <a:sym typeface="Calibri"/>
              </a:rPr>
              <a:t>To safeguard food security and nutrition, it is critical to have in place economic and social policies to counteract the effects of adverse economic cycles when they arrive, while avoiding cuts in essential services.</a:t>
            </a:r>
            <a:r>
              <a:rPr lang="en-ZA" i="0" dirty="0">
                <a:effectLst/>
              </a:rPr>
              <a:t> </a:t>
            </a:r>
            <a:endParaRPr lang="en-US" i="0" dirty="0"/>
          </a:p>
        </p:txBody>
      </p:sp>
    </p:spTree>
    <p:extLst>
      <p:ext uri="{BB962C8B-B14F-4D97-AF65-F5344CB8AC3E}">
        <p14:creationId xmlns:p14="http://schemas.microsoft.com/office/powerpoint/2010/main" val="3074276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 name="Shape 454"/>
          <p:cNvSpPr>
            <a:spLocks noGrp="1" noRot="1" noChangeAspect="1"/>
          </p:cNvSpPr>
          <p:nvPr>
            <p:ph type="sldImg"/>
          </p:nvPr>
        </p:nvSpPr>
        <p:spPr>
          <a:prstGeom prst="rect">
            <a:avLst/>
          </a:prstGeom>
        </p:spPr>
        <p:txBody>
          <a:bodyPr/>
          <a:lstStyle/>
          <a:p>
            <a:endParaRPr/>
          </a:p>
        </p:txBody>
      </p:sp>
      <p:sp>
        <p:nvSpPr>
          <p:cNvPr id="455" name="Shape 455"/>
          <p:cNvSpPr>
            <a:spLocks noGrp="1"/>
          </p:cNvSpPr>
          <p:nvPr>
            <p:ph type="body" sz="quarter" idx="1"/>
          </p:nvPr>
        </p:nvSpPr>
        <p:spPr>
          <a:prstGeom prst="rect">
            <a:avLst/>
          </a:prstGeom>
        </p:spPr>
        <p:txBody>
          <a:bodyPr/>
          <a:lstStyle/>
          <a:p>
            <a:r>
              <a:t>Growing evidence suggests that humanity is undermining the stable state of the earth’s ecosystem. The planet is increasingly becoming unhealthy and the global south is the most affected, especially by air pollution.</a:t>
            </a:r>
          </a:p>
          <a:p>
            <a:r>
              <a:t> </a:t>
            </a:r>
          </a:p>
          <a:p>
            <a:r>
              <a:t>The major health problems resulting from environmental degradation include air pollution and the overuse, misuse and contamination of water, land and forests in an intertwining of natural resource use (or abuse) with market-driven features of the built environment, jeopardizing the spaces and places where people work, play and live.</a:t>
            </a:r>
          </a:p>
          <a:p>
            <a:r>
              <a:t> </a:t>
            </a:r>
          </a:p>
          <a:p>
            <a:r>
              <a:t>Sustainable development initiatives and policies by countries should address key environmental issues such as climate change, clean energy, urbanization and transport.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 name="Shape 530"/>
          <p:cNvSpPr>
            <a:spLocks noGrp="1" noRot="1" noChangeAspect="1"/>
          </p:cNvSpPr>
          <p:nvPr>
            <p:ph type="sldImg"/>
          </p:nvPr>
        </p:nvSpPr>
        <p:spPr>
          <a:prstGeom prst="rect">
            <a:avLst/>
          </a:prstGeom>
        </p:spPr>
        <p:txBody>
          <a:bodyPr/>
          <a:lstStyle/>
          <a:p>
            <a:endParaRPr/>
          </a:p>
        </p:txBody>
      </p:sp>
      <p:sp>
        <p:nvSpPr>
          <p:cNvPr id="531" name="Shape 531"/>
          <p:cNvSpPr>
            <a:spLocks noGrp="1"/>
          </p:cNvSpPr>
          <p:nvPr>
            <p:ph type="body" sz="quarter" idx="1"/>
          </p:nvPr>
        </p:nvSpPr>
        <p:spPr>
          <a:prstGeom prst="rect">
            <a:avLst/>
          </a:prstGeom>
        </p:spPr>
        <p:txBody>
          <a:bodyPr/>
          <a:lstStyle/>
          <a:p>
            <a:r>
              <a:t>Length of bars indicates severity of the impact on the planet or humans: the worse the impact, the longer the bar. Dotted lines reflect the cumulative nature of the locally occurring problem and its effects on the most vulnerable, showing that these effects might be more serious in some areas than others shown by the solid bar.</a:t>
            </a:r>
          </a:p>
          <a:p>
            <a:r>
              <a:t> </a:t>
            </a:r>
          </a:p>
          <a:p>
            <a:r>
              <a:t>The diagram shows that biodiversity is the worst affected component, followed by air, oceans, freshwater, and land. The irreversibility of biodiversity loss (from genes to ecosystems, including, for example, pollinators) at all levels reflects an ongoing major extinction event. </a:t>
            </a:r>
            <a:r>
              <a:rPr baseline="30000"/>
              <a:t>b</a:t>
            </a:r>
          </a:p>
          <a:p>
            <a:pPr>
              <a:defRPr baseline="30000"/>
            </a:pPr>
            <a:r>
              <a:t> </a:t>
            </a:r>
          </a:p>
          <a:p>
            <a:pPr>
              <a:defRPr baseline="30000"/>
            </a:pPr>
            <a:r>
              <a:t>b</a:t>
            </a:r>
            <a:r>
              <a:rPr baseline="0"/>
              <a:t> Ceballos G, Ehrlich PR, Dirzo R. Biological annihilation via the ongoing sixth mass extinction signalled by vertebrate population losses and declines. Proc Natl Acad Sci USA 2017; 114:E6089-96.</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 name="Shape 550"/>
          <p:cNvSpPr>
            <a:spLocks noGrp="1" noRot="1" noChangeAspect="1"/>
          </p:cNvSpPr>
          <p:nvPr>
            <p:ph type="sldImg"/>
          </p:nvPr>
        </p:nvSpPr>
        <p:spPr>
          <a:prstGeom prst="rect">
            <a:avLst/>
          </a:prstGeom>
        </p:spPr>
        <p:txBody>
          <a:bodyPr/>
          <a:lstStyle/>
          <a:p>
            <a:endParaRPr/>
          </a:p>
        </p:txBody>
      </p:sp>
      <p:sp>
        <p:nvSpPr>
          <p:cNvPr id="551" name="Shape 551"/>
          <p:cNvSpPr>
            <a:spLocks noGrp="1"/>
          </p:cNvSpPr>
          <p:nvPr>
            <p:ph type="body" sz="quarter" idx="1"/>
          </p:nvPr>
        </p:nvSpPr>
        <p:spPr>
          <a:prstGeom prst="rect">
            <a:avLst/>
          </a:prstGeom>
        </p:spPr>
        <p:txBody>
          <a:bodyPr/>
          <a:lstStyle/>
          <a:p>
            <a:r>
              <a:t>Most countries and regions are experiencing unprecedentedly rapid demographic change. The most obvious example of this change is the huge expansion of human numbers: four billion have been added since 1950. Projections for the next half century expect a highly divergent world, with stagnation or potential decline in parts of the developed world and continued rapid growth in the least developed regions.</a:t>
            </a:r>
          </a:p>
          <a:p>
            <a:r>
              <a: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 name="Shape 570"/>
          <p:cNvSpPr>
            <a:spLocks noGrp="1" noRot="1" noChangeAspect="1"/>
          </p:cNvSpPr>
          <p:nvPr>
            <p:ph type="sldImg"/>
          </p:nvPr>
        </p:nvSpPr>
        <p:spPr>
          <a:prstGeom prst="rect">
            <a:avLst/>
          </a:prstGeom>
        </p:spPr>
        <p:txBody>
          <a:bodyPr/>
          <a:lstStyle/>
          <a:p>
            <a:endParaRPr/>
          </a:p>
        </p:txBody>
      </p:sp>
      <p:sp>
        <p:nvSpPr>
          <p:cNvPr id="571" name="Shape 571"/>
          <p:cNvSpPr>
            <a:spLocks noGrp="1"/>
          </p:cNvSpPr>
          <p:nvPr>
            <p:ph type="body" sz="quarter" idx="1"/>
          </p:nvPr>
        </p:nvSpPr>
        <p:spPr>
          <a:prstGeom prst="rect">
            <a:avLst/>
          </a:prstGeom>
        </p:spPr>
        <p:txBody>
          <a:bodyPr/>
          <a:lstStyle/>
          <a:p>
            <a:r>
              <a:t>Other demographic processes are also undergoing extraordinary change: women's fertility has dropped rapidly and life expectancy has risen to new highs. Past trends in fertility and mortality have led to very young populations in high fertility countries in the developing world and to increasingly older populations in the developed world. Contemporary societies are now at very different stages of their demographic transitions. </a:t>
            </a:r>
          </a:p>
          <a:p>
            <a:r>
              <a:t> </a:t>
            </a:r>
          </a:p>
          <a:p>
            <a:r>
              <a:t>These demographic transitions place strain on the health care system as more people need care, especially for chronic illnesses such as NCDs, and in some areas there is a relatively smaller workforce to support the economy.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r>
              <a:t>Briefly summarize the key objectives for this lecture. </a:t>
            </a:r>
          </a:p>
          <a:p>
            <a:r>
              <a:t> </a:t>
            </a:r>
          </a:p>
          <a:p>
            <a:r>
              <a:t>This lecture will explore the relationships between the social determinants of health, which was discussed in the previous lecture and contemporary global challenges. The purpose of dealing with these issues together is to highlight their complex interaction and communicate why a HiAP approach is increasingly relevant.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Shape 170"/>
          <p:cNvSpPr>
            <a:spLocks noGrp="1" noRot="1" noChangeAspect="1"/>
          </p:cNvSpPr>
          <p:nvPr>
            <p:ph type="sldImg"/>
          </p:nvPr>
        </p:nvSpPr>
        <p:spPr>
          <a:prstGeom prst="rect">
            <a:avLst/>
          </a:prstGeom>
        </p:spPr>
        <p:txBody>
          <a:bodyPr/>
          <a:lstStyle/>
          <a:p>
            <a:endParaRPr/>
          </a:p>
        </p:txBody>
      </p:sp>
      <p:sp>
        <p:nvSpPr>
          <p:cNvPr id="171" name="Shape 171"/>
          <p:cNvSpPr>
            <a:spLocks noGrp="1"/>
          </p:cNvSpPr>
          <p:nvPr>
            <p:ph type="body" sz="quarter" idx="1"/>
          </p:nvPr>
        </p:nvSpPr>
        <p:spPr>
          <a:prstGeom prst="rect">
            <a:avLst/>
          </a:prstGeom>
        </p:spPr>
        <p:txBody>
          <a:bodyPr/>
          <a:lstStyle/>
          <a:p>
            <a:r>
              <a:t>With globalization of the last few decades, we have begun to think of health as truly global. Health is increasingly recognized as something requiring collaboration and solidarity across traditional boundaries. We live in an interdependent world where health and well-being are shaped by circumstances, decisions, and events occurring in sometimes distant places. For example, food supply lines are globally integrated and environmental health risks like climate change defy national borders. Successfully addressing these challenges requires new knowledge and cross sectoral learning, social innovations for how we govern our global society, and new ways of financing health interventions. There is a need to break down the artificial sectoral barriers and promote global and regional collective action on the social determinants of health, whilst maintaining local endeavours.  </a:t>
            </a:r>
          </a:p>
          <a:p>
            <a:r>
              <a:t> </a:t>
            </a:r>
          </a:p>
          <a:p>
            <a:r>
              <a:t>Additional consideration: Given the differences in social, political and environmental challenges and health inequalities, it is recommended that you adapt and supplement these teaching notes with information and examples relevant to the country or region where the HiAP course/workshop is being held.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a:spLocks noGrp="1" noRot="1" noChangeAspect="1"/>
          </p:cNvSpPr>
          <p:nvPr>
            <p:ph type="sldImg"/>
          </p:nvPr>
        </p:nvSpPr>
        <p:spPr>
          <a:prstGeom prst="rect">
            <a:avLst/>
          </a:prstGeom>
        </p:spPr>
        <p:txBody>
          <a:bodyPr/>
          <a:lstStyle/>
          <a:p>
            <a:endParaRPr/>
          </a:p>
        </p:txBody>
      </p:sp>
      <p:sp>
        <p:nvSpPr>
          <p:cNvPr id="192" name="Shape 192"/>
          <p:cNvSpPr>
            <a:spLocks noGrp="1"/>
          </p:cNvSpPr>
          <p:nvPr>
            <p:ph type="body" sz="quarter" idx="1"/>
          </p:nvPr>
        </p:nvSpPr>
        <p:spPr>
          <a:prstGeom prst="rect">
            <a:avLst/>
          </a:prstGeom>
        </p:spPr>
        <p:txBody>
          <a:bodyPr/>
          <a:lstStyle/>
          <a:p>
            <a:r>
              <a:t>Economic globalization has been the fundamental driving force behind the overall process of globalization over the last four decades. It has been characterized both by a dramatic growth in the volume of cross-border flows and by major changes in their nature. For example, international trade flows have grown at an accelerating rate.</a:t>
            </a:r>
          </a:p>
          <a:p>
            <a:r>
              <a:t> </a:t>
            </a:r>
          </a:p>
          <a:p>
            <a:r>
              <a:t>Migration is a global reality. International migration has increased to 258 million, and the numbers of refugees and people displaced by conflict, natural disasters, and climate change are at their highest levels.</a:t>
            </a:r>
            <a:r>
              <a:rPr baseline="30000"/>
              <a:t>*</a:t>
            </a:r>
            <a:r>
              <a:t> Indeed, migration is one of the most pressing issues of the 21</a:t>
            </a:r>
            <a:r>
              <a:rPr baseline="30000"/>
              <a:t>st</a:t>
            </a:r>
            <a:r>
              <a:t> century. Discrimination, gender inequalities, and exclusion from health and social services repeatedly emerge as negative health influences for migrants. Promoting health in global mobility is paramount. </a:t>
            </a:r>
          </a:p>
          <a:p>
            <a:r>
              <a:t> </a:t>
            </a:r>
          </a:p>
          <a:p>
            <a:r>
              <a:t> </a:t>
            </a:r>
          </a:p>
          <a:p>
            <a:r>
              <a:t>* The ULC-Lancet Commission on Migration and Health: the health of a world on the move. (2018). The Lancet, 392: 2606-54.</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Shape 211"/>
          <p:cNvSpPr>
            <a:spLocks noGrp="1" noRot="1" noChangeAspect="1"/>
          </p:cNvSpPr>
          <p:nvPr>
            <p:ph type="sldImg"/>
          </p:nvPr>
        </p:nvSpPr>
        <p:spPr>
          <a:prstGeom prst="rect">
            <a:avLst/>
          </a:prstGeom>
        </p:spPr>
        <p:txBody>
          <a:bodyPr/>
          <a:lstStyle/>
          <a:p>
            <a:endParaRPr/>
          </a:p>
        </p:txBody>
      </p:sp>
      <p:sp>
        <p:nvSpPr>
          <p:cNvPr id="212" name="Shape 212"/>
          <p:cNvSpPr>
            <a:spLocks noGrp="1"/>
          </p:cNvSpPr>
          <p:nvPr>
            <p:ph type="body" sz="quarter" idx="1"/>
          </p:nvPr>
        </p:nvSpPr>
        <p:spPr>
          <a:prstGeom prst="rect">
            <a:avLst/>
          </a:prstGeom>
        </p:spPr>
        <p:txBody>
          <a:bodyPr/>
          <a:lstStyle/>
          <a:p>
            <a:r>
              <a:t>Over the last several decades, many low- and middle-income economies have industrialized and grown significantly. The direct consequences of rapid economic growth on health are likely to be negative because of the profoundly disruptive nature of this change. The disruption is simultaneously multi-dimensional: social and familial relations, moral codes, the physical and built environments, forms of government, and the law itself are all thrown into flux when a society experiences industrialization and the consequent population movements that occur. </a:t>
            </a:r>
          </a:p>
          <a:p>
            <a:endParaRPr/>
          </a:p>
          <a:p>
            <a:r>
              <a:t>Industrialization leads to migration of people from rural areas to urban regions leading to overpopulation and overcrowding, which often results in poor health practices due to congestion and the development of slums. Individuals are more susceptible to contracting diseases as a result of overcrowding and poor housing conditions, for example tuberculosis. Industrialization also creates and exacerbates the unfair distribution of resources and leads to socioeconomic change. Furthermore, rapid economic growth can result in more occupational accidents, poor construction and planning that impacts urbanization, as well as more pollution and over-exploitation of natural resources.</a:t>
            </a:r>
          </a:p>
          <a:p>
            <a:r>
              <a:t> </a:t>
            </a:r>
          </a:p>
          <a:p>
            <a:r>
              <a:t>These issues and other globalization processes affect health through their impacts on the social, economic, commercial and political determinants of health and on health systems. There are multiple direct and indirect linkages between globalization and the determinants of health. </a:t>
            </a:r>
          </a:p>
          <a:p>
            <a:r>
              <a:t> </a:t>
            </a:r>
          </a:p>
          <a:p>
            <a:r>
              <a:t>The challenges continue to evolve. In light of increasing pressure, there is a need for the creation of more effective models of global governance for health, and ongoing discussion platforms to influence the complex and compelling interplay between globalization and health.</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Shape 231"/>
          <p:cNvSpPr>
            <a:spLocks noGrp="1" noRot="1" noChangeAspect="1"/>
          </p:cNvSpPr>
          <p:nvPr>
            <p:ph type="sldImg"/>
          </p:nvPr>
        </p:nvSpPr>
        <p:spPr>
          <a:prstGeom prst="rect">
            <a:avLst/>
          </a:prstGeom>
        </p:spPr>
        <p:txBody>
          <a:bodyPr/>
          <a:lstStyle/>
          <a:p>
            <a:endParaRPr/>
          </a:p>
        </p:txBody>
      </p:sp>
      <p:sp>
        <p:nvSpPr>
          <p:cNvPr id="232" name="Shape 232"/>
          <p:cNvSpPr>
            <a:spLocks noGrp="1"/>
          </p:cNvSpPr>
          <p:nvPr>
            <p:ph type="body" sz="quarter" idx="1"/>
          </p:nvPr>
        </p:nvSpPr>
        <p:spPr>
          <a:prstGeom prst="rect">
            <a:avLst/>
          </a:prstGeom>
        </p:spPr>
        <p:txBody>
          <a:bodyPr/>
          <a:lstStyle/>
          <a:p>
            <a:r>
              <a:t>Urbanization is inevitable as a country’s production moves away from agriculture and towards industry. People begin to move to the cities for better access to employment and resources. In developing countries, employment opportunities often open rapidly through the process of industrialization. Cities and towns become hubs of trade and culture, and more people start moving out of rural areas to gain access to some of these social and financial benefits. </a:t>
            </a:r>
          </a:p>
          <a:p>
            <a:endParaRPr/>
          </a:p>
          <a:p>
            <a:r>
              <a:t>If too many people start moving from rural areas to urban areas, the cities and towns begin to experience overcrowding. Jobs become scarce as more people move into urban centres and as result people become unemployed or underemployed. Affordable housing becomes an issue, and slums begin to develop. Education and social services can become strained, and poverty rises. As people struggle to feed themselves, crime can start to increase. Pollution becomes a significant issue when a large number of people live in a small geographic area. Overcrowded cities quickly become unhealthy for their residents. </a:t>
            </a:r>
          </a:p>
          <a:p>
            <a:r>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Shape 251"/>
          <p:cNvSpPr>
            <a:spLocks noGrp="1" noRot="1" noChangeAspect="1"/>
          </p:cNvSpPr>
          <p:nvPr>
            <p:ph type="sldImg"/>
          </p:nvPr>
        </p:nvSpPr>
        <p:spPr>
          <a:prstGeom prst="rect">
            <a:avLst/>
          </a:prstGeom>
        </p:spPr>
        <p:txBody>
          <a:bodyPr/>
          <a:lstStyle/>
          <a:p>
            <a:endParaRPr/>
          </a:p>
        </p:txBody>
      </p:sp>
      <p:sp>
        <p:nvSpPr>
          <p:cNvPr id="252" name="Shape 252"/>
          <p:cNvSpPr>
            <a:spLocks noGrp="1"/>
          </p:cNvSpPr>
          <p:nvPr>
            <p:ph type="body" sz="quarter" idx="1"/>
          </p:nvPr>
        </p:nvSpPr>
        <p:spPr>
          <a:prstGeom prst="rect">
            <a:avLst/>
          </a:prstGeom>
        </p:spPr>
        <p:txBody>
          <a:bodyPr/>
          <a:lstStyle/>
          <a:p>
            <a:r>
              <a:t>Urbanization can have several positive effects on society, however, if not well planned much of it is detrimental. Rapid and often unplanned urban growth is often associated with poverty, environmental degradation, and population demands that outstrip service capacity. These conditions place human health at risk. </a:t>
            </a:r>
          </a:p>
          <a:p>
            <a:r>
              <a:t> </a:t>
            </a:r>
          </a:p>
          <a:p>
            <a:r>
              <a:t>A range of urban health hazards and associated health risks as a result of urbanization are well documented: substandard housing, crowding, air pollution, insufficient or contaminated drinking water, inadequate sanitation and solid waste disposal services, vector-borne diseases, industrial waste, increased motor vehicle traffic, stress associated with poverty and unemployment, among others.</a:t>
            </a:r>
          </a:p>
          <a:p>
            <a:r>
              <a:t> </a:t>
            </a:r>
          </a:p>
          <a:p>
            <a:r>
              <a:t>Furthermore, studies have demonstrated the links between the built environment and health-related behaviour. For example, the built environment is important to promote physical activity. Cities and neighbourhoods with greater amounts of green space are associated with weekly walking and moderate-to-vigorous physical activity. Efficient public transport also encourages active travel. Urbanization done well has an important role for reducing the burden of non-communicable diseases (NCDs).</a:t>
            </a:r>
          </a:p>
          <a:p>
            <a:r>
              <a:t> </a:t>
            </a:r>
          </a:p>
          <a:p>
            <a:r>
              <a:t>Globally, a quarter of all preventable illnesses are the result of the environmental conditions in which people live. Local governments need to be mindful of their city planning so their populations can thrive for the foreseeable future and ensure urbanization is sustainable.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Shape 272"/>
          <p:cNvSpPr>
            <a:spLocks noGrp="1" noRot="1" noChangeAspect="1"/>
          </p:cNvSpPr>
          <p:nvPr>
            <p:ph type="sldImg"/>
          </p:nvPr>
        </p:nvSpPr>
        <p:spPr>
          <a:prstGeom prst="rect">
            <a:avLst/>
          </a:prstGeom>
        </p:spPr>
        <p:txBody>
          <a:bodyPr/>
          <a:lstStyle/>
          <a:p>
            <a:endParaRPr/>
          </a:p>
        </p:txBody>
      </p:sp>
      <p:sp>
        <p:nvSpPr>
          <p:cNvPr id="273" name="Shape 273"/>
          <p:cNvSpPr>
            <a:spLocks noGrp="1"/>
          </p:cNvSpPr>
          <p:nvPr>
            <p:ph type="body" sz="quarter" idx="1"/>
          </p:nvPr>
        </p:nvSpPr>
        <p:spPr>
          <a:prstGeom prst="rect">
            <a:avLst/>
          </a:prstGeom>
        </p:spPr>
        <p:txBody>
          <a:bodyPr/>
          <a:lstStyle/>
          <a:p>
            <a:r>
              <a:t>Despite considerable economic growth over the past half century, a large percentage of the world’s population still lives in poverty. It is becoming even more difficult to reach those remaining in extreme poverty, who often live in fragile countries and remote areas. Access to good schools, health care, electricity, safe water, and other critical services remains elusive for many people, often determined by socioeconomic status, gender, ethnicity, and geography. The multidimensional view of poverty – whereby other aspects such as education, access to basic utilities, health care, and security are included – reveals a world in which poverty is a much broader, more entrenched problem. </a:t>
            </a:r>
          </a:p>
          <a:p>
            <a:endParaRPr/>
          </a:p>
          <a:p>
            <a:r>
              <a:t>The share of poor according to a multidimensional definition that includes consumption, education, and access to basic utilities is approximately 50 percent higher than when relying solely on monetary poverty. Furthermore, for those who have been able to move out of poverty, progress is often temporary: economic shocks, food insecurity, and climate change threaten the gains made and potentially force people back into poverty. </a:t>
            </a:r>
          </a:p>
          <a:p>
            <a:r>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Shape 292"/>
          <p:cNvSpPr>
            <a:spLocks noGrp="1" noRot="1" noChangeAspect="1"/>
          </p:cNvSpPr>
          <p:nvPr>
            <p:ph type="sldImg"/>
          </p:nvPr>
        </p:nvSpPr>
        <p:spPr>
          <a:prstGeom prst="rect">
            <a:avLst/>
          </a:prstGeom>
        </p:spPr>
        <p:txBody>
          <a:bodyPr/>
          <a:lstStyle/>
          <a:p>
            <a:endParaRPr/>
          </a:p>
        </p:txBody>
      </p:sp>
      <p:sp>
        <p:nvSpPr>
          <p:cNvPr id="293" name="Shape 293"/>
          <p:cNvSpPr>
            <a:spLocks noGrp="1"/>
          </p:cNvSpPr>
          <p:nvPr>
            <p:ph type="body" sz="quarter" idx="1"/>
          </p:nvPr>
        </p:nvSpPr>
        <p:spPr>
          <a:prstGeom prst="rect">
            <a:avLst/>
          </a:prstGeom>
        </p:spPr>
        <p:txBody>
          <a:bodyPr/>
          <a:lstStyle/>
          <a:p>
            <a:r>
              <a:t>Health has traditionally been seen as an end product of the growth process. However, the relationship is two-way. Whilst wealth undoubtedly leads to health – people with higher incomes have a greater command over the goods and services that promote health, such as better nutrition, access to safe water, sanitation, and good quality health services – health also enhances economic growth. Health is a form of human capital and therefore an input into the growth process, as well as an output. </a:t>
            </a:r>
          </a:p>
          <a:p>
            <a:endParaRPr/>
          </a:p>
          <a:p>
            <a:r>
              <a:t>Better health enhances growth by improving productivity, and higher growth allows better human capital formation. Countries with educated, healthy populations are in a better position to prosper and lift people out of poverty, especially in a favourable policy environment. However, inclusive growth is needed to reach the remaining poor and the target of ending extreme poverty by 2030 (refer to the United Nations Sustainable Development Goals).</a:t>
            </a:r>
          </a:p>
          <a:p>
            <a:r>
              <a:t> </a:t>
            </a:r>
          </a:p>
          <a:p>
            <a:r>
              <a:t>In many countries, the past several decades of economic growth have also been accompanied by a shift in the discourse of public policy and governance towards neoliberalism. The policies that neoliberalism tends to favour includes: strict fiscal discipline, tax reform to benefit corporations and higher income individuals, market-determined exchange rates and interest rates; free trade and free capital flows, as well as state privatization and deregulation. In the health sector, this has led to less public health spending, fewer health care services and higher out-of-pocket expenses, which subsequently impact health outcomes.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625599" y="2416387"/>
            <a:ext cx="9753604" cy="2546775"/>
          </a:xfrm>
          <a:prstGeom prst="rect">
            <a:avLst/>
          </a:prstGeom>
        </p:spPr>
        <p:txBody>
          <a:bodyPr anchor="b"/>
          <a:lstStyle>
            <a:lvl1pPr algn="ctr">
              <a:defRPr sz="8400"/>
            </a:lvl1pPr>
          </a:lstStyle>
          <a:p>
            <a:r>
              <a:t>Title Text</a:t>
            </a:r>
          </a:p>
        </p:txBody>
      </p:sp>
      <p:sp>
        <p:nvSpPr>
          <p:cNvPr id="12" name="Body Level One…"/>
          <p:cNvSpPr txBox="1">
            <a:spLocks noGrp="1"/>
          </p:cNvSpPr>
          <p:nvPr>
            <p:ph type="body" sz="quarter" idx="1"/>
          </p:nvPr>
        </p:nvSpPr>
        <p:spPr>
          <a:xfrm>
            <a:off x="1625599" y="5061372"/>
            <a:ext cx="9753604" cy="1766151"/>
          </a:xfrm>
          <a:prstGeom prst="rect">
            <a:avLst/>
          </a:prstGeom>
        </p:spPr>
        <p:txBody>
          <a:bodyPr/>
          <a:lstStyle>
            <a:lvl1pPr marL="0" indent="0" algn="ctr">
              <a:buSzTx/>
              <a:buFontTx/>
              <a:buNone/>
              <a:defRPr sz="3400"/>
            </a:lvl1pPr>
            <a:lvl2pPr marL="0" indent="0" algn="ctr">
              <a:buSzTx/>
              <a:buFontTx/>
              <a:buNone/>
              <a:defRPr sz="3400"/>
            </a:lvl2pPr>
            <a:lvl3pPr marL="0" indent="0" algn="ctr">
              <a:buSzTx/>
              <a:buFontTx/>
              <a:buNone/>
              <a:defRPr sz="3400"/>
            </a:lvl3pPr>
            <a:lvl4pPr marL="0" indent="0" algn="ctr">
              <a:buSzTx/>
              <a:buFontTx/>
              <a:buNone/>
              <a:defRPr sz="3400"/>
            </a:lvl4pPr>
            <a:lvl5pPr marL="0" indent="0" algn="ctr">
              <a:buSzTx/>
              <a:buFontTx/>
              <a:buNone/>
              <a:defRPr sz="3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87306" y="3042920"/>
            <a:ext cx="11216642" cy="3042925"/>
          </a:xfrm>
          <a:prstGeom prst="rect">
            <a:avLst/>
          </a:prstGeom>
        </p:spPr>
        <p:txBody>
          <a:bodyPr anchor="b"/>
          <a:lstStyle>
            <a:lvl1pPr>
              <a:defRPr sz="8400"/>
            </a:lvl1pPr>
          </a:lstStyle>
          <a:p>
            <a:r>
              <a:t>Title Text</a:t>
            </a:r>
          </a:p>
        </p:txBody>
      </p:sp>
      <p:sp>
        <p:nvSpPr>
          <p:cNvPr id="30" name="Body Level One…"/>
          <p:cNvSpPr txBox="1">
            <a:spLocks noGrp="1"/>
          </p:cNvSpPr>
          <p:nvPr>
            <p:ph type="body" sz="quarter" idx="1"/>
          </p:nvPr>
        </p:nvSpPr>
        <p:spPr>
          <a:xfrm>
            <a:off x="887306" y="6114627"/>
            <a:ext cx="11216642" cy="1600205"/>
          </a:xfrm>
          <a:prstGeom prst="rect">
            <a:avLst/>
          </a:prstGeom>
        </p:spPr>
        <p:txBody>
          <a:bodyPr/>
          <a:lstStyle>
            <a:lvl1pPr marL="0" indent="0">
              <a:buSzTx/>
              <a:buFontTx/>
              <a:buNone/>
              <a:defRPr sz="3400">
                <a:solidFill>
                  <a:srgbClr val="888888"/>
                </a:solidFill>
              </a:defRPr>
            </a:lvl1pPr>
            <a:lvl2pPr marL="0" indent="0">
              <a:buSzTx/>
              <a:buFontTx/>
              <a:buNone/>
              <a:defRPr sz="3400">
                <a:solidFill>
                  <a:srgbClr val="888888"/>
                </a:solidFill>
              </a:defRPr>
            </a:lvl2pPr>
            <a:lvl3pPr marL="0" indent="0">
              <a:buSzTx/>
              <a:buFontTx/>
              <a:buNone/>
              <a:defRPr sz="3400">
                <a:solidFill>
                  <a:srgbClr val="888888"/>
                </a:solidFill>
              </a:defRPr>
            </a:lvl3pPr>
            <a:lvl4pPr marL="0" indent="0">
              <a:buSzTx/>
              <a:buFontTx/>
              <a:buNone/>
              <a:defRPr sz="3400">
                <a:solidFill>
                  <a:srgbClr val="888888"/>
                </a:solidFill>
              </a:defRPr>
            </a:lvl4pPr>
            <a:lvl5pPr marL="0" indent="0">
              <a:buSzTx/>
              <a:buFontTx/>
              <a:buNone/>
              <a:defRPr sz="3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94077" y="3166533"/>
            <a:ext cx="5527046" cy="464143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95773" y="1608664"/>
            <a:ext cx="11216642" cy="1413940"/>
          </a:xfrm>
          <a:prstGeom prst="rect">
            <a:avLst/>
          </a:prstGeom>
        </p:spPr>
        <p:txBody>
          <a:bodyPr/>
          <a:lstStyle/>
          <a:p>
            <a:r>
              <a:t>Title Text</a:t>
            </a:r>
          </a:p>
        </p:txBody>
      </p:sp>
      <p:sp>
        <p:nvSpPr>
          <p:cNvPr id="48" name="Body Level One…"/>
          <p:cNvSpPr txBox="1">
            <a:spLocks noGrp="1"/>
          </p:cNvSpPr>
          <p:nvPr>
            <p:ph type="body" sz="quarter" idx="1"/>
          </p:nvPr>
        </p:nvSpPr>
        <p:spPr>
          <a:xfrm>
            <a:off x="895773" y="3012438"/>
            <a:ext cx="5501641" cy="878843"/>
          </a:xfrm>
          <a:prstGeom prst="rect">
            <a:avLst/>
          </a:prstGeom>
        </p:spPr>
        <p:txBody>
          <a:bodyPr anchor="b"/>
          <a:lstStyle>
            <a:lvl1pPr marL="0" indent="0">
              <a:buSzTx/>
              <a:buFontTx/>
              <a:buNone/>
              <a:defRPr sz="3400" b="1"/>
            </a:lvl1pPr>
            <a:lvl2pPr marL="0" indent="0">
              <a:buSzTx/>
              <a:buFontTx/>
              <a:buNone/>
              <a:defRPr sz="3400" b="1"/>
            </a:lvl2pPr>
            <a:lvl3pPr marL="0" indent="0">
              <a:buSzTx/>
              <a:buFontTx/>
              <a:buNone/>
              <a:defRPr sz="3400" b="1"/>
            </a:lvl3pPr>
            <a:lvl4pPr marL="0" indent="0">
              <a:buSzTx/>
              <a:buFontTx/>
              <a:buNone/>
              <a:defRPr sz="3400" b="1"/>
            </a:lvl4pPr>
            <a:lvl5pPr marL="0" indent="0">
              <a:buSzTx/>
              <a:buFontTx/>
              <a:buNone/>
              <a:defRPr sz="3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583680" y="3012438"/>
            <a:ext cx="5528740" cy="878843"/>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73" name="Body Level One…"/>
          <p:cNvSpPr txBox="1">
            <a:spLocks noGrp="1"/>
          </p:cNvSpPr>
          <p:nvPr>
            <p:ph type="body" sz="half" idx="1"/>
          </p:nvPr>
        </p:nvSpPr>
        <p:spPr>
          <a:xfrm>
            <a:off x="5528733" y="2272451"/>
            <a:ext cx="6583682" cy="5198537"/>
          </a:xfrm>
          <a:prstGeom prst="rect">
            <a:avLst/>
          </a:prstGeom>
        </p:spPr>
        <p:txBody>
          <a:bodyPr/>
          <a:lstStyle>
            <a:lvl1pPr marL="314325" indent="-314325">
              <a:defRPr sz="4400"/>
            </a:lvl1pPr>
            <a:lvl2pPr marL="816427" indent="-359227">
              <a:defRPr sz="4400"/>
            </a:lvl2pPr>
            <a:lvl3pPr marL="1333500" indent="-419100">
              <a:defRPr sz="4400"/>
            </a:lvl3pPr>
            <a:lvl4pPr marL="1874520" indent="-502919">
              <a:defRPr sz="4400"/>
            </a:lvl4pPr>
            <a:lvl5pPr marL="2331720" indent="-502920">
              <a:defRPr sz="44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95771" y="3413759"/>
            <a:ext cx="4194391" cy="4065695"/>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83" name="Picture Placeholder 2"/>
          <p:cNvSpPr>
            <a:spLocks noGrp="1"/>
          </p:cNvSpPr>
          <p:nvPr>
            <p:ph type="pic" sz="half" idx="13"/>
          </p:nvPr>
        </p:nvSpPr>
        <p:spPr>
          <a:xfrm>
            <a:off x="5528733" y="2272451"/>
            <a:ext cx="6583682" cy="519853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95773" y="3413759"/>
            <a:ext cx="4194389" cy="4065695"/>
          </a:xfrm>
          <a:prstGeom prst="rect">
            <a:avLst/>
          </a:prstGeom>
        </p:spPr>
        <p:txBody>
          <a:bodyPr/>
          <a:lstStyle>
            <a:lvl1pPr marL="0" indent="0">
              <a:buSzTx/>
              <a:buFontTx/>
              <a:buNone/>
              <a:defRPr sz="2200"/>
            </a:lvl1pPr>
            <a:lvl2pPr marL="0" indent="0">
              <a:buSzTx/>
              <a:buFontTx/>
              <a:buNone/>
              <a:defRPr sz="2200"/>
            </a:lvl2pPr>
            <a:lvl3pPr marL="0" indent="0">
              <a:buSzTx/>
              <a:buFontTx/>
              <a:buNone/>
              <a:defRPr sz="2200"/>
            </a:lvl3pPr>
            <a:lvl4pPr marL="0" indent="0">
              <a:buSzTx/>
              <a:buFontTx/>
              <a:buNone/>
              <a:defRPr sz="2200"/>
            </a:lvl4pPr>
            <a:lvl5pPr marL="0" indent="0">
              <a:buSzTx/>
              <a:buFontTx/>
              <a:buNone/>
              <a:defRPr sz="22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94077" y="1608664"/>
            <a:ext cx="11216645" cy="14139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p>
            <a:r>
              <a:t>Title Text</a:t>
            </a:r>
          </a:p>
        </p:txBody>
      </p:sp>
      <p:sp>
        <p:nvSpPr>
          <p:cNvPr id="3" name="Body Level One…"/>
          <p:cNvSpPr txBox="1">
            <a:spLocks noGrp="1"/>
          </p:cNvSpPr>
          <p:nvPr>
            <p:ph type="body" idx="1"/>
          </p:nvPr>
        </p:nvSpPr>
        <p:spPr>
          <a:xfrm>
            <a:off x="894077" y="3166533"/>
            <a:ext cx="11216645" cy="46414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794512" y="8040697"/>
            <a:ext cx="316211" cy="306686"/>
          </a:xfrm>
          <a:prstGeom prst="rect">
            <a:avLst/>
          </a:prstGeom>
          <a:ln w="12700">
            <a:miter lim="400000"/>
          </a:ln>
        </p:spPr>
        <p:txBody>
          <a:bodyPr wrap="none" lIns="48766" tIns="48766" rIns="48766" bIns="48766" anchor="ctr">
            <a:spAutoFit/>
          </a:bodyPr>
          <a:lstStyle>
            <a:lvl1pPr algn="r">
              <a:defRPr sz="1600">
                <a:solidFill>
                  <a:srgbClr val="888888"/>
                </a:solidFill>
                <a:latin typeface="+mn-lt"/>
                <a:ea typeface="+mn-ea"/>
                <a:cs typeface="+mn-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1pPr>
      <a:lvl2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2pPr>
      <a:lvl3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3pPr>
      <a:lvl4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4pPr>
      <a:lvl5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5pPr>
      <a:lvl6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6pPr>
      <a:lvl7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7pPr>
      <a:lvl8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8pPr>
      <a:lvl9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n-lt"/>
          <a:ea typeface="+mn-ea"/>
          <a:cs typeface="+mn-cs"/>
          <a:sym typeface="Calibri"/>
        </a:defRPr>
      </a:lvl9pPr>
    </p:titleStyle>
    <p:bodyStyle>
      <a:lvl1pPr marL="310240" marR="0" indent="-31024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1pPr>
      <a:lvl2pPr marL="819150" marR="0" indent="-36195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2pPr>
      <a:lvl3pPr marL="1348738" marR="0" indent="-434338"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3pPr>
      <a:lvl4pPr marL="1854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4pPr>
      <a:lvl5pPr marL="23114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5pPr>
      <a:lvl6pPr marL="27686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6pPr>
      <a:lvl7pPr marL="32258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7pPr>
      <a:lvl8pPr marL="36830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8pPr>
      <a:lvl9pPr marL="4140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n-lt"/>
          <a:ea typeface="+mn-ea"/>
          <a:cs typeface="+mn-cs"/>
          <a:sym typeface="Calibri"/>
        </a:defRPr>
      </a:lvl9pPr>
    </p:bodyStyle>
    <p:otherStyle>
      <a:lvl1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1pPr>
      <a:lvl2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2pPr>
      <a:lvl3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3pPr>
      <a:lvl4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4pPr>
      <a:lvl5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5pPr>
      <a:lvl6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6pPr>
      <a:lvl7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7pPr>
      <a:lvl8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8pPr>
      <a:lvl9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doi.org/10.1016/S2542-5196(19)30040-3"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data.worldbank.org/indicator/NE.EXP.GNFS.Z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www.worldbank.org/en/topic/poverty/overview"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p:cNvSpPr/>
          <p:nvPr/>
        </p:nvSpPr>
        <p:spPr>
          <a:xfrm>
            <a:off x="-16207" y="-33621"/>
            <a:ext cx="13037214" cy="9820842"/>
          </a:xfrm>
          <a:prstGeom prst="rect">
            <a:avLst/>
          </a:prstGeom>
          <a:solidFill>
            <a:srgbClr val="242E7C"/>
          </a:solidFill>
          <a:ln w="12700">
            <a:miter lim="400000"/>
          </a:ln>
        </p:spPr>
        <p:txBody>
          <a:bodyPr lIns="48766" tIns="48766" rIns="48766" bIns="48766" anchor="ctr"/>
          <a:lstStyle/>
          <a:p>
            <a:pPr>
              <a:defRPr sz="2600">
                <a:solidFill>
                  <a:srgbClr val="242E7C"/>
                </a:solidFill>
                <a:latin typeface="+mn-lt"/>
                <a:ea typeface="+mn-ea"/>
                <a:cs typeface="+mn-cs"/>
                <a:sym typeface="Calibri"/>
              </a:defRPr>
            </a:pPr>
            <a:endParaRPr/>
          </a:p>
        </p:txBody>
      </p:sp>
      <p:sp>
        <p:nvSpPr>
          <p:cNvPr id="95" name="Pentagon 1"/>
          <p:cNvSpPr/>
          <p:nvPr/>
        </p:nvSpPr>
        <p:spPr>
          <a:xfrm>
            <a:off x="8910803" y="-42352"/>
            <a:ext cx="4118311" cy="27220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gradFill>
            <a:gsLst>
              <a:gs pos="0">
                <a:srgbClr val="006128"/>
              </a:gs>
              <a:gs pos="100000">
                <a:srgbClr val="40984B"/>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4B8F4C"/>
                </a:solidFill>
              </a:defRPr>
            </a:pPr>
            <a:endParaRPr/>
          </a:p>
        </p:txBody>
      </p:sp>
      <p:sp>
        <p:nvSpPr>
          <p:cNvPr id="96" name="Subtitle 2"/>
          <p:cNvSpPr txBox="1">
            <a:spLocks noGrp="1"/>
          </p:cNvSpPr>
          <p:nvPr>
            <p:ph type="subTitle" sz="quarter" idx="1"/>
          </p:nvPr>
        </p:nvSpPr>
        <p:spPr>
          <a:xfrm>
            <a:off x="485848" y="4243046"/>
            <a:ext cx="6707481" cy="1413275"/>
          </a:xfrm>
          <a:prstGeom prst="rect">
            <a:avLst/>
          </a:prstGeom>
        </p:spPr>
        <p:txBody>
          <a:bodyPr/>
          <a:lstStyle/>
          <a:p>
            <a:pPr algn="l" defTabSz="1053388">
              <a:spcBef>
                <a:spcPts val="1100"/>
              </a:spcBef>
              <a:defRPr sz="3300" b="1" spc="-200">
                <a:solidFill>
                  <a:srgbClr val="FFFFFF"/>
                </a:solidFill>
                <a:latin typeface="Century Gothic"/>
                <a:ea typeface="Century Gothic"/>
                <a:cs typeface="Century Gothic"/>
                <a:sym typeface="Century Gothic"/>
              </a:defRPr>
            </a:pPr>
            <a:r>
              <a:t>MODULE 2 </a:t>
            </a:r>
            <a:r>
              <a:rPr b="0"/>
              <a:t>PART 1</a:t>
            </a:r>
            <a:endParaRPr sz="2700" spc="-27"/>
          </a:p>
          <a:p>
            <a:pPr algn="l" defTabSz="1053388">
              <a:lnSpc>
                <a:spcPct val="120000"/>
              </a:lnSpc>
              <a:spcBef>
                <a:spcPts val="1100"/>
              </a:spcBef>
              <a:defRPr sz="2500" spc="-100">
                <a:solidFill>
                  <a:srgbClr val="FFFFFF"/>
                </a:solidFill>
                <a:latin typeface="Century Gothic"/>
                <a:ea typeface="Century Gothic"/>
                <a:cs typeface="Century Gothic"/>
                <a:sym typeface="Century Gothic"/>
              </a:defRPr>
            </a:pPr>
            <a:r>
              <a:t>21</a:t>
            </a:r>
            <a:r>
              <a:rPr baseline="31999"/>
              <a:t>st</a:t>
            </a:r>
            <a:r>
              <a:t> Century Health Dynamics and Inequality</a:t>
            </a:r>
          </a:p>
        </p:txBody>
      </p:sp>
      <p:pic>
        <p:nvPicPr>
          <p:cNvPr id="97" name="WHO-Logo-white.png" descr="WHO-Logo-white.png"/>
          <p:cNvPicPr>
            <a:picLocks noChangeAspect="1"/>
          </p:cNvPicPr>
          <p:nvPr/>
        </p:nvPicPr>
        <p:blipFill>
          <a:blip r:embed="rId3"/>
          <a:stretch>
            <a:fillRect/>
          </a:stretch>
        </p:blipFill>
        <p:spPr>
          <a:xfrm>
            <a:off x="234950" y="7227089"/>
            <a:ext cx="3676892" cy="1517258"/>
          </a:xfrm>
          <a:prstGeom prst="rect">
            <a:avLst/>
          </a:prstGeom>
          <a:ln w="12700">
            <a:miter lim="400000"/>
          </a:ln>
        </p:spPr>
      </p:pic>
      <p:sp>
        <p:nvSpPr>
          <p:cNvPr id="98" name="Pentagon 1"/>
          <p:cNvSpPr/>
          <p:nvPr/>
        </p:nvSpPr>
        <p:spPr>
          <a:xfrm>
            <a:off x="9329903" y="2679699"/>
            <a:ext cx="3699210" cy="11880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4462" y="21600"/>
                </a:lnTo>
                <a:lnTo>
                  <a:pt x="0" y="11002"/>
                </a:lnTo>
                <a:lnTo>
                  <a:pt x="4462" y="0"/>
                </a:lnTo>
                <a:lnTo>
                  <a:pt x="21600" y="0"/>
                </a:lnTo>
                <a:lnTo>
                  <a:pt x="21600" y="21600"/>
                </a:lnTo>
                <a:close/>
              </a:path>
            </a:pathLst>
          </a:custGeom>
          <a:gradFill>
            <a:gsLst>
              <a:gs pos="0">
                <a:srgbClr val="629623"/>
              </a:gs>
              <a:gs pos="100000">
                <a:srgbClr val="8CBE48"/>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006128"/>
                </a:solidFill>
              </a:defRPr>
            </a:pPr>
            <a:endParaRPr/>
          </a:p>
        </p:txBody>
      </p:sp>
      <p:sp>
        <p:nvSpPr>
          <p:cNvPr id="99" name="Pentagon 1"/>
          <p:cNvSpPr/>
          <p:nvPr/>
        </p:nvSpPr>
        <p:spPr>
          <a:xfrm>
            <a:off x="8603432" y="3862809"/>
            <a:ext cx="4432637" cy="118800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724" y="21600"/>
                </a:lnTo>
                <a:lnTo>
                  <a:pt x="0" y="11002"/>
                </a:lnTo>
                <a:lnTo>
                  <a:pt x="3724" y="0"/>
                </a:lnTo>
                <a:lnTo>
                  <a:pt x="21600" y="0"/>
                </a:lnTo>
                <a:lnTo>
                  <a:pt x="21600" y="21600"/>
                </a:lnTo>
                <a:close/>
              </a:path>
            </a:pathLst>
          </a:custGeom>
          <a:gradFill>
            <a:gsLst>
              <a:gs pos="0">
                <a:srgbClr val="D3C000"/>
              </a:gs>
              <a:gs pos="100000">
                <a:srgbClr val="ECDB48"/>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D3C000"/>
                </a:solidFill>
              </a:defRPr>
            </a:pPr>
            <a:endParaRPr/>
          </a:p>
        </p:txBody>
      </p:sp>
      <p:sp>
        <p:nvSpPr>
          <p:cNvPr id="100" name="Pentagon 1"/>
          <p:cNvSpPr/>
          <p:nvPr/>
        </p:nvSpPr>
        <p:spPr>
          <a:xfrm>
            <a:off x="7648574" y="5045919"/>
            <a:ext cx="5372436" cy="118800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072" y="21600"/>
                </a:lnTo>
                <a:lnTo>
                  <a:pt x="0" y="11002"/>
                </a:lnTo>
                <a:lnTo>
                  <a:pt x="3072" y="0"/>
                </a:lnTo>
                <a:lnTo>
                  <a:pt x="21600" y="0"/>
                </a:lnTo>
                <a:lnTo>
                  <a:pt x="21600" y="21600"/>
                </a:lnTo>
                <a:close/>
              </a:path>
            </a:pathLst>
          </a:custGeom>
          <a:gradFill>
            <a:gsLst>
              <a:gs pos="0">
                <a:srgbClr val="E8B13D"/>
              </a:gs>
              <a:gs pos="100000">
                <a:srgbClr val="F6BB41"/>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1" name="Pentagon 1"/>
          <p:cNvSpPr/>
          <p:nvPr/>
        </p:nvSpPr>
        <p:spPr>
          <a:xfrm>
            <a:off x="6670750" y="6229029"/>
            <a:ext cx="6358707" cy="1188004"/>
          </a:xfrm>
          <a:custGeom>
            <a:avLst/>
            <a:gdLst/>
            <a:ahLst/>
            <a:cxnLst>
              <a:cxn ang="0">
                <a:pos x="wd2" y="hd2"/>
              </a:cxn>
              <a:cxn ang="5400000">
                <a:pos x="wd2" y="hd2"/>
              </a:cxn>
              <a:cxn ang="10800000">
                <a:pos x="wd2" y="hd2"/>
              </a:cxn>
              <a:cxn ang="16200000">
                <a:pos x="wd2" y="hd2"/>
              </a:cxn>
            </a:cxnLst>
            <a:rect l="0" t="0" r="r" b="b"/>
            <a:pathLst>
              <a:path w="21593" h="21600" extrusionOk="0">
                <a:moveTo>
                  <a:pt x="21591" y="21600"/>
                </a:moveTo>
                <a:lnTo>
                  <a:pt x="2595" y="21600"/>
                </a:lnTo>
                <a:lnTo>
                  <a:pt x="0" y="11002"/>
                </a:lnTo>
                <a:lnTo>
                  <a:pt x="2595" y="0"/>
                </a:lnTo>
                <a:lnTo>
                  <a:pt x="21589" y="0"/>
                </a:lnTo>
                <a:cubicBezTo>
                  <a:pt x="21580" y="7200"/>
                  <a:pt x="21600" y="14400"/>
                  <a:pt x="21591" y="21600"/>
                </a:cubicBezTo>
                <a:close/>
              </a:path>
            </a:pathLst>
          </a:custGeom>
          <a:gradFill>
            <a:gsLst>
              <a:gs pos="0">
                <a:srgbClr val="E46506"/>
              </a:gs>
              <a:gs pos="100000">
                <a:srgbClr val="EA7832"/>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46506"/>
                </a:solidFill>
              </a:defRPr>
            </a:pPr>
            <a:endParaRPr/>
          </a:p>
        </p:txBody>
      </p:sp>
      <p:sp>
        <p:nvSpPr>
          <p:cNvPr id="102" name="Pentagon 1"/>
          <p:cNvSpPr/>
          <p:nvPr/>
        </p:nvSpPr>
        <p:spPr>
          <a:xfrm>
            <a:off x="5743618" y="7412139"/>
            <a:ext cx="7292459" cy="1188004"/>
          </a:xfrm>
          <a:custGeom>
            <a:avLst/>
            <a:gdLst/>
            <a:ahLst/>
            <a:cxnLst>
              <a:cxn ang="0">
                <a:pos x="wd2" y="hd2"/>
              </a:cxn>
              <a:cxn ang="5400000">
                <a:pos x="wd2" y="hd2"/>
              </a:cxn>
              <a:cxn ang="10800000">
                <a:pos x="wd2" y="hd2"/>
              </a:cxn>
              <a:cxn ang="16200000">
                <a:pos x="wd2" y="hd2"/>
              </a:cxn>
            </a:cxnLst>
            <a:rect l="0" t="0" r="r" b="b"/>
            <a:pathLst>
              <a:path w="21594" h="21600" extrusionOk="0">
                <a:moveTo>
                  <a:pt x="21592" y="21600"/>
                </a:moveTo>
                <a:lnTo>
                  <a:pt x="2263" y="21600"/>
                </a:lnTo>
                <a:lnTo>
                  <a:pt x="0" y="11002"/>
                </a:lnTo>
                <a:lnTo>
                  <a:pt x="2263" y="0"/>
                </a:lnTo>
                <a:lnTo>
                  <a:pt x="21589" y="0"/>
                </a:lnTo>
                <a:cubicBezTo>
                  <a:pt x="21581" y="7200"/>
                  <a:pt x="21600" y="14400"/>
                  <a:pt x="21592" y="21600"/>
                </a:cubicBezTo>
                <a:close/>
              </a:path>
            </a:pathLst>
          </a:custGeom>
          <a:gradFill>
            <a:gsLst>
              <a:gs pos="0">
                <a:srgbClr val="BE0D0D"/>
              </a:gs>
              <a:gs pos="100000">
                <a:srgbClr val="DF3327"/>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3" name="Pentagon 1"/>
          <p:cNvSpPr/>
          <p:nvPr/>
        </p:nvSpPr>
        <p:spPr>
          <a:xfrm>
            <a:off x="4794844" y="8595251"/>
            <a:ext cx="8240914" cy="1188004"/>
          </a:xfrm>
          <a:custGeom>
            <a:avLst/>
            <a:gdLst/>
            <a:ahLst/>
            <a:cxnLst>
              <a:cxn ang="0">
                <a:pos x="wd2" y="hd2"/>
              </a:cxn>
              <a:cxn ang="5400000">
                <a:pos x="wd2" y="hd2"/>
              </a:cxn>
              <a:cxn ang="10800000">
                <a:pos x="wd2" y="hd2"/>
              </a:cxn>
              <a:cxn ang="16200000">
                <a:pos x="wd2" y="hd2"/>
              </a:cxn>
            </a:cxnLst>
            <a:rect l="0" t="0" r="r" b="b"/>
            <a:pathLst>
              <a:path w="21595" h="21600" extrusionOk="0">
                <a:moveTo>
                  <a:pt x="21593" y="21600"/>
                </a:moveTo>
                <a:lnTo>
                  <a:pt x="2002" y="21600"/>
                </a:lnTo>
                <a:lnTo>
                  <a:pt x="0" y="11002"/>
                </a:lnTo>
                <a:lnTo>
                  <a:pt x="2002" y="0"/>
                </a:lnTo>
                <a:lnTo>
                  <a:pt x="21590" y="0"/>
                </a:lnTo>
                <a:cubicBezTo>
                  <a:pt x="21583" y="7200"/>
                  <a:pt x="21600" y="14400"/>
                  <a:pt x="21593" y="21600"/>
                </a:cubicBezTo>
                <a:close/>
              </a:path>
            </a:pathLst>
          </a:custGeom>
          <a:gradFill>
            <a:gsLst>
              <a:gs pos="0">
                <a:srgbClr val="E50069"/>
              </a:gs>
              <a:gs pos="100000">
                <a:srgbClr val="F0337B"/>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defRPr>
            </a:pPr>
            <a:endParaRPr/>
          </a:p>
        </p:txBody>
      </p:sp>
      <p:sp>
        <p:nvSpPr>
          <p:cNvPr id="104" name="Rectangle 2"/>
          <p:cNvSpPr/>
          <p:nvPr/>
        </p:nvSpPr>
        <p:spPr>
          <a:xfrm>
            <a:off x="10883248" y="501277"/>
            <a:ext cx="1620127" cy="1620124"/>
          </a:xfrm>
          <a:prstGeom prst="rect">
            <a:avLst/>
          </a:prstGeom>
          <a:ln w="127000">
            <a:solidFill>
              <a:srgbClr val="FFFFFF"/>
            </a:solidFill>
            <a:miter/>
          </a:ln>
        </p:spPr>
        <p:txBody>
          <a:bodyPr lIns="48766" tIns="48766" rIns="48766" bIns="48766" anchor="ctr"/>
          <a:lstStyle/>
          <a:p>
            <a:pPr>
              <a:defRPr>
                <a:solidFill>
                  <a:srgbClr val="242E7C"/>
                </a:solidFill>
              </a:defRPr>
            </a:pPr>
            <a:endParaRPr/>
          </a:p>
        </p:txBody>
      </p:sp>
      <p:sp>
        <p:nvSpPr>
          <p:cNvPr id="105" name="TextBox 3"/>
          <p:cNvSpPr txBox="1"/>
          <p:nvPr/>
        </p:nvSpPr>
        <p:spPr>
          <a:xfrm>
            <a:off x="10917001" y="507429"/>
            <a:ext cx="1586374" cy="15072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spAutoFit/>
          </a:bodyPr>
          <a:lstStyle>
            <a:lvl1pPr algn="ctr">
              <a:defRPr sz="9000" b="1" spc="-300">
                <a:solidFill>
                  <a:srgbClr val="FFFFFF"/>
                </a:solidFill>
                <a:latin typeface="Century Gothic"/>
                <a:ea typeface="Century Gothic"/>
                <a:cs typeface="Century Gothic"/>
                <a:sym typeface="Century Gothic"/>
              </a:defRPr>
            </a:lvl1pPr>
          </a:lstStyle>
          <a:p>
            <a:r>
              <a:t>2</a:t>
            </a:r>
          </a:p>
        </p:txBody>
      </p:sp>
      <p:sp>
        <p:nvSpPr>
          <p:cNvPr id="106" name="Title 1"/>
          <p:cNvSpPr txBox="1">
            <a:spLocks noGrp="1"/>
          </p:cNvSpPr>
          <p:nvPr>
            <p:ph type="ctrTitle"/>
          </p:nvPr>
        </p:nvSpPr>
        <p:spPr>
          <a:xfrm>
            <a:off x="485847" y="485846"/>
            <a:ext cx="8241222" cy="3457339"/>
          </a:xfrm>
          <a:prstGeom prst="rect">
            <a:avLst/>
          </a:prstGeom>
        </p:spPr>
        <p:txBody>
          <a:bodyPr lIns="38100" tIns="38100" rIns="38100" bIns="38100" anchor="t"/>
          <a:lstStyle>
            <a:lvl1pPr algn="l" defTabSz="457200">
              <a:lnSpc>
                <a:spcPct val="100000"/>
              </a:lnSpc>
              <a:spcBef>
                <a:spcPts val="1000"/>
              </a:spcBef>
              <a:defRPr sz="6200" b="1" cap="all">
                <a:solidFill>
                  <a:srgbClr val="FFFFFF"/>
                </a:solidFill>
                <a:uFill>
                  <a:solidFill>
                    <a:srgbClr val="000000"/>
                  </a:solidFill>
                </a:uFill>
                <a:latin typeface="Century Gothic"/>
                <a:ea typeface="Century Gothic"/>
                <a:cs typeface="Century Gothic"/>
                <a:sym typeface="Century Gothic"/>
              </a:defRPr>
            </a:lvl1pPr>
          </a:lstStyle>
          <a:p>
            <a:r>
              <a:t>Global Challenges and Health Dynamics</a:t>
            </a:r>
          </a:p>
        </p:txBody>
      </p:sp>
      <p:pic>
        <p:nvPicPr>
          <p:cNvPr id="107" name="HiAP-modules-text.png" descr="HiAP-modules-text.png"/>
          <p:cNvPicPr>
            <a:picLocks noChangeAspect="1"/>
          </p:cNvPicPr>
          <p:nvPr/>
        </p:nvPicPr>
        <p:blipFill>
          <a:blip r:embed="rId4"/>
          <a:stretch>
            <a:fillRect/>
          </a:stretch>
        </p:blipFill>
        <p:spPr>
          <a:xfrm>
            <a:off x="10112306" y="79982"/>
            <a:ext cx="685506" cy="2176661"/>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296"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Socioeconomic inequality</a:t>
            </a:r>
          </a:p>
        </p:txBody>
      </p:sp>
      <p:grpSp>
        <p:nvGrpSpPr>
          <p:cNvPr id="302" name="Group"/>
          <p:cNvGrpSpPr/>
          <p:nvPr/>
        </p:nvGrpSpPr>
        <p:grpSpPr>
          <a:xfrm>
            <a:off x="-1" y="-16672"/>
            <a:ext cx="2568186" cy="1943900"/>
            <a:chOff x="0" y="0"/>
            <a:chExt cx="2568184" cy="1943899"/>
          </a:xfrm>
        </p:grpSpPr>
        <p:sp>
          <p:nvSpPr>
            <p:cNvPr id="297"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00" name="Group 25"/>
            <p:cNvGrpSpPr/>
            <p:nvPr/>
          </p:nvGrpSpPr>
          <p:grpSpPr>
            <a:xfrm>
              <a:off x="617105" y="458877"/>
              <a:ext cx="1127561" cy="1026213"/>
              <a:chOff x="0" y="-1"/>
              <a:chExt cx="1127560" cy="1026211"/>
            </a:xfrm>
          </p:grpSpPr>
          <p:sp>
            <p:nvSpPr>
              <p:cNvPr id="298"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299"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01"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311" name="Group"/>
          <p:cNvGrpSpPr/>
          <p:nvPr/>
        </p:nvGrpSpPr>
        <p:grpSpPr>
          <a:xfrm>
            <a:off x="738214" y="2697143"/>
            <a:ext cx="11008935" cy="5703585"/>
            <a:chOff x="0" y="-1"/>
            <a:chExt cx="11008933" cy="5703583"/>
          </a:xfrm>
        </p:grpSpPr>
        <p:sp>
          <p:nvSpPr>
            <p:cNvPr id="303" name="Manages context and relationships"/>
            <p:cNvSpPr txBox="1"/>
            <p:nvPr/>
          </p:nvSpPr>
          <p:spPr>
            <a:xfrm>
              <a:off x="1281973" y="1404770"/>
              <a:ext cx="9726960" cy="156438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Interrelated to poverty, there is also socioeconomic inequality. Socioeconomic inequality relates to disparities in both economic and social resources.</a:t>
              </a:r>
            </a:p>
          </p:txBody>
        </p:sp>
        <p:sp>
          <p:nvSpPr>
            <p:cNvPr id="304" name="Understands the culture of the organizations"/>
            <p:cNvSpPr txBox="1"/>
            <p:nvPr/>
          </p:nvSpPr>
          <p:spPr>
            <a:xfrm>
              <a:off x="1281970" y="3780806"/>
              <a:ext cx="8964429" cy="156438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Large inequalities exist not only across countries, but also between population groups within </a:t>
              </a:r>
            </a:p>
            <a:p>
              <a:pPr defTabSz="457200">
                <a:lnSpc>
                  <a:spcPct val="115000"/>
                </a:lnSpc>
                <a:defRPr sz="2900">
                  <a:uFill>
                    <a:solidFill>
                      <a:srgbClr val="000000"/>
                    </a:solidFill>
                  </a:uFill>
                  <a:latin typeface="Century Gothic"/>
                  <a:ea typeface="Century Gothic"/>
                  <a:cs typeface="Century Gothic"/>
                  <a:sym typeface="Century Gothic"/>
                </a:defRPr>
              </a:pPr>
              <a:r>
                <a:t>each country.</a:t>
              </a:r>
            </a:p>
          </p:txBody>
        </p:sp>
        <p:sp>
          <p:nvSpPr>
            <p:cNvPr id="305" name="Line"/>
            <p:cNvSpPr/>
            <p:nvPr/>
          </p:nvSpPr>
          <p:spPr>
            <a:xfrm flipV="1">
              <a:off x="429965" y="883089"/>
              <a:ext cx="3" cy="4816386"/>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nvGrpSpPr>
            <p:cNvPr id="308" name="Group"/>
            <p:cNvGrpSpPr/>
            <p:nvPr/>
          </p:nvGrpSpPr>
          <p:grpSpPr>
            <a:xfrm>
              <a:off x="-1" y="-2"/>
              <a:ext cx="859936" cy="859933"/>
              <a:chOff x="0" y="-1"/>
              <a:chExt cx="859935" cy="859932"/>
            </a:xfrm>
          </p:grpSpPr>
          <p:sp>
            <p:nvSpPr>
              <p:cNvPr id="306" name="Title 1"/>
              <p:cNvSpPr txBox="1"/>
              <p:nvPr/>
            </p:nvSpPr>
            <p:spPr>
              <a:xfrm>
                <a:off x="48227" y="15883"/>
                <a:ext cx="763478" cy="80599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801093">
                  <a:lnSpc>
                    <a:spcPct val="96000"/>
                  </a:lnSpc>
                  <a:defRPr sz="4300" b="1" cap="all" spc="-200">
                    <a:solidFill>
                      <a:srgbClr val="BE0D0D"/>
                    </a:solidFill>
                    <a:latin typeface="Century Gothic"/>
                    <a:ea typeface="Century Gothic"/>
                    <a:cs typeface="Century Gothic"/>
                    <a:sym typeface="Century Gothic"/>
                  </a:defRPr>
                </a:lvl1pPr>
              </a:lstStyle>
              <a:p>
                <a:r>
                  <a:t>4</a:t>
                </a:r>
              </a:p>
            </p:txBody>
          </p:sp>
          <p:sp>
            <p:nvSpPr>
              <p:cNvPr id="307" name="Square"/>
              <p:cNvSpPr/>
              <p:nvPr/>
            </p:nvSpPr>
            <p:spPr>
              <a:xfrm>
                <a:off x="-1" y="-2"/>
                <a:ext cx="859936" cy="859933"/>
              </a:xfrm>
              <a:prstGeom prst="rect">
                <a:avLst/>
              </a:prstGeom>
              <a:noFill/>
              <a:ln w="50800" cap="flat">
                <a:solidFill>
                  <a:srgbClr val="BE0D0D"/>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309" name="Line"/>
            <p:cNvSpPr/>
            <p:nvPr/>
          </p:nvSpPr>
          <p:spPr>
            <a:xfrm>
              <a:off x="423612" y="5703582"/>
              <a:ext cx="1056280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310" name="Line"/>
            <p:cNvSpPr/>
            <p:nvPr/>
          </p:nvSpPr>
          <p:spPr>
            <a:xfrm>
              <a:off x="423612" y="3422413"/>
              <a:ext cx="1056280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316"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Socioeconomic inequality</a:t>
            </a:r>
          </a:p>
        </p:txBody>
      </p:sp>
      <p:grpSp>
        <p:nvGrpSpPr>
          <p:cNvPr id="322" name="Group"/>
          <p:cNvGrpSpPr/>
          <p:nvPr/>
        </p:nvGrpSpPr>
        <p:grpSpPr>
          <a:xfrm>
            <a:off x="-1" y="-16672"/>
            <a:ext cx="2568186" cy="1943900"/>
            <a:chOff x="0" y="0"/>
            <a:chExt cx="2568184" cy="1943899"/>
          </a:xfrm>
        </p:grpSpPr>
        <p:sp>
          <p:nvSpPr>
            <p:cNvPr id="317"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20" name="Group 25"/>
            <p:cNvGrpSpPr/>
            <p:nvPr/>
          </p:nvGrpSpPr>
          <p:grpSpPr>
            <a:xfrm>
              <a:off x="617105" y="458877"/>
              <a:ext cx="1127561" cy="1026213"/>
              <a:chOff x="0" y="-1"/>
              <a:chExt cx="1127560" cy="1026211"/>
            </a:xfrm>
          </p:grpSpPr>
          <p:sp>
            <p:nvSpPr>
              <p:cNvPr id="318"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319"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21"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331" name="Group"/>
          <p:cNvGrpSpPr/>
          <p:nvPr/>
        </p:nvGrpSpPr>
        <p:grpSpPr>
          <a:xfrm>
            <a:off x="738215" y="2697144"/>
            <a:ext cx="10998420" cy="5703584"/>
            <a:chOff x="0" y="0"/>
            <a:chExt cx="10998419" cy="5703582"/>
          </a:xfrm>
        </p:grpSpPr>
        <p:sp>
          <p:nvSpPr>
            <p:cNvPr id="323" name="Creates conditions that favour…"/>
            <p:cNvSpPr txBox="1"/>
            <p:nvPr/>
          </p:nvSpPr>
          <p:spPr>
            <a:xfrm>
              <a:off x="1281973" y="1359363"/>
              <a:ext cx="8964424" cy="156438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Growth in many countries has disproportionally benefited higher income groups while lower income households have been left behind.</a:t>
              </a:r>
            </a:p>
          </p:txBody>
        </p:sp>
        <p:sp>
          <p:nvSpPr>
            <p:cNvPr id="324" name="Works with a notion that complex outcomes can emerge…"/>
            <p:cNvSpPr txBox="1"/>
            <p:nvPr/>
          </p:nvSpPr>
          <p:spPr>
            <a:xfrm>
              <a:off x="1281973" y="3755406"/>
              <a:ext cx="9716446" cy="156438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Income and wealth inequalities are fundamental causes of health inequalities. They influence other factors such as housing, alcohol use and smoking.</a:t>
              </a:r>
            </a:p>
          </p:txBody>
        </p:sp>
        <p:grpSp>
          <p:nvGrpSpPr>
            <p:cNvPr id="327" name="Group"/>
            <p:cNvGrpSpPr/>
            <p:nvPr/>
          </p:nvGrpSpPr>
          <p:grpSpPr>
            <a:xfrm>
              <a:off x="-1" y="-1"/>
              <a:ext cx="859936" cy="859933"/>
              <a:chOff x="0" y="0"/>
              <a:chExt cx="859935" cy="859932"/>
            </a:xfrm>
          </p:grpSpPr>
          <p:sp>
            <p:nvSpPr>
              <p:cNvPr id="325" name="Title 1"/>
              <p:cNvSpPr txBox="1"/>
              <p:nvPr/>
            </p:nvSpPr>
            <p:spPr>
              <a:xfrm>
                <a:off x="48227" y="15884"/>
                <a:ext cx="763478" cy="80599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801093">
                  <a:lnSpc>
                    <a:spcPct val="96000"/>
                  </a:lnSpc>
                  <a:defRPr sz="4300" b="1" cap="all" spc="-200">
                    <a:solidFill>
                      <a:srgbClr val="BE0D0D"/>
                    </a:solidFill>
                    <a:latin typeface="Century Gothic"/>
                    <a:ea typeface="Century Gothic"/>
                    <a:cs typeface="Century Gothic"/>
                    <a:sym typeface="Century Gothic"/>
                  </a:defRPr>
                </a:lvl1pPr>
              </a:lstStyle>
              <a:p>
                <a:r>
                  <a:t>4</a:t>
                </a:r>
              </a:p>
            </p:txBody>
          </p:sp>
          <p:sp>
            <p:nvSpPr>
              <p:cNvPr id="326" name="Square"/>
              <p:cNvSpPr/>
              <p:nvPr/>
            </p:nvSpPr>
            <p:spPr>
              <a:xfrm>
                <a:off x="-1" y="-1"/>
                <a:ext cx="859936" cy="859933"/>
              </a:xfrm>
              <a:prstGeom prst="rect">
                <a:avLst/>
              </a:prstGeom>
              <a:noFill/>
              <a:ln w="50800" cap="flat">
                <a:solidFill>
                  <a:srgbClr val="BE0D0D"/>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328" name="Line"/>
            <p:cNvSpPr/>
            <p:nvPr/>
          </p:nvSpPr>
          <p:spPr>
            <a:xfrm flipV="1">
              <a:off x="429965" y="883089"/>
              <a:ext cx="3" cy="4816385"/>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329" name="Line"/>
            <p:cNvSpPr/>
            <p:nvPr/>
          </p:nvSpPr>
          <p:spPr>
            <a:xfrm>
              <a:off x="423612" y="5703582"/>
              <a:ext cx="1056280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330" name="Line"/>
            <p:cNvSpPr/>
            <p:nvPr/>
          </p:nvSpPr>
          <p:spPr>
            <a:xfrm>
              <a:off x="423612" y="3397012"/>
              <a:ext cx="1056280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336"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Socioeconomic inequality</a:t>
            </a:r>
          </a:p>
        </p:txBody>
      </p:sp>
      <p:grpSp>
        <p:nvGrpSpPr>
          <p:cNvPr id="342" name="Group"/>
          <p:cNvGrpSpPr/>
          <p:nvPr/>
        </p:nvGrpSpPr>
        <p:grpSpPr>
          <a:xfrm>
            <a:off x="-1" y="-16672"/>
            <a:ext cx="2568186" cy="1943900"/>
            <a:chOff x="0" y="0"/>
            <a:chExt cx="2568184" cy="1943899"/>
          </a:xfrm>
        </p:grpSpPr>
        <p:sp>
          <p:nvSpPr>
            <p:cNvPr id="337"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40" name="Group 25"/>
            <p:cNvGrpSpPr/>
            <p:nvPr/>
          </p:nvGrpSpPr>
          <p:grpSpPr>
            <a:xfrm>
              <a:off x="617105" y="458877"/>
              <a:ext cx="1127561" cy="1026213"/>
              <a:chOff x="0" y="-1"/>
              <a:chExt cx="1127560" cy="1026211"/>
            </a:xfrm>
          </p:grpSpPr>
          <p:sp>
            <p:nvSpPr>
              <p:cNvPr id="338"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339"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41"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381" name="Group"/>
          <p:cNvGrpSpPr/>
          <p:nvPr/>
        </p:nvGrpSpPr>
        <p:grpSpPr>
          <a:xfrm>
            <a:off x="1731718" y="2282992"/>
            <a:ext cx="9259546" cy="7213984"/>
            <a:chOff x="-1" y="0"/>
            <a:chExt cx="9259544" cy="7213983"/>
          </a:xfrm>
        </p:grpSpPr>
        <p:sp>
          <p:nvSpPr>
            <p:cNvPr id="343" name="Credit: slide created by Dr Catherine Hannaway, Durham University for the PAHO Health in All Policies training, May 2015."/>
            <p:cNvSpPr txBox="1"/>
            <p:nvPr/>
          </p:nvSpPr>
          <p:spPr>
            <a:xfrm>
              <a:off x="1746104" y="6857671"/>
              <a:ext cx="5939826" cy="35631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rPr sz="1600" dirty="0"/>
                <a:t>Source: World Inequality Lab, World Inequality Report, 2018</a:t>
              </a:r>
            </a:p>
          </p:txBody>
        </p:sp>
        <p:sp>
          <p:nvSpPr>
            <p:cNvPr id="344" name="Manages context and relationships"/>
            <p:cNvSpPr txBox="1"/>
            <p:nvPr/>
          </p:nvSpPr>
          <p:spPr>
            <a:xfrm>
              <a:off x="1055382" y="1267027"/>
              <a:ext cx="7188096" cy="69824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defTabSz="457200">
                <a:lnSpc>
                  <a:spcPct val="115000"/>
                </a:lnSpc>
                <a:defRPr sz="1800" b="1">
                  <a:uFill>
                    <a:solidFill>
                      <a:srgbClr val="000000"/>
                    </a:solidFill>
                  </a:uFill>
                  <a:latin typeface="Century Gothic"/>
                  <a:ea typeface="Century Gothic"/>
                  <a:cs typeface="Century Gothic"/>
                  <a:sym typeface="Century Gothic"/>
                </a:defRPr>
              </a:pPr>
              <a:r>
                <a:t>Inequality is Rising or Staying Extremely High Nearly Everywhere</a:t>
              </a:r>
              <a:br/>
              <a:r>
                <a:rPr b="0" i="1"/>
                <a:t>Top 10% income shares across the world, 1980-2016</a:t>
              </a:r>
            </a:p>
          </p:txBody>
        </p:sp>
        <p:sp>
          <p:nvSpPr>
            <p:cNvPr id="345" name="Credit: slide created by Dr Catherine Hannaway, Durham University for the PAHO Health in All Policies training, May 2015."/>
            <p:cNvSpPr txBox="1"/>
            <p:nvPr/>
          </p:nvSpPr>
          <p:spPr>
            <a:xfrm rot="16200000">
              <a:off x="-2032566" y="4156381"/>
              <a:ext cx="4442063"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b="1">
                  <a:uFill>
                    <a:solidFill>
                      <a:srgbClr val="000000"/>
                    </a:solidFill>
                  </a:uFill>
                  <a:latin typeface="Century Gothic"/>
                  <a:ea typeface="Century Gothic"/>
                  <a:cs typeface="Century Gothic"/>
                  <a:sym typeface="Century Gothic"/>
                </a:defRPr>
              </a:lvl1pPr>
            </a:lstStyle>
            <a:p>
              <a:r>
                <a:t>Share of National Income (%)</a:t>
              </a:r>
            </a:p>
          </p:txBody>
        </p:sp>
        <p:sp>
          <p:nvSpPr>
            <p:cNvPr id="346" name="Credit: slide created by Dr Catherine Hannaway, Durham University for the PAHO Health in All Policies training, May 2015."/>
            <p:cNvSpPr txBox="1"/>
            <p:nvPr/>
          </p:nvSpPr>
          <p:spPr>
            <a:xfrm>
              <a:off x="612806" y="2601453"/>
              <a:ext cx="409781"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60</a:t>
              </a:r>
            </a:p>
          </p:txBody>
        </p:sp>
        <p:sp>
          <p:nvSpPr>
            <p:cNvPr id="347" name="Credit: slide created by Dr Catherine Hannaway, Durham University for the PAHO Health in All Policies training, May 2015."/>
            <p:cNvSpPr txBox="1"/>
            <p:nvPr/>
          </p:nvSpPr>
          <p:spPr>
            <a:xfrm>
              <a:off x="620211" y="3487964"/>
              <a:ext cx="402377"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50</a:t>
              </a:r>
            </a:p>
          </p:txBody>
        </p:sp>
        <p:sp>
          <p:nvSpPr>
            <p:cNvPr id="348" name="Credit: slide created by Dr Catherine Hannaway, Durham University for the PAHO Health in All Policies training, May 2015."/>
            <p:cNvSpPr txBox="1"/>
            <p:nvPr/>
          </p:nvSpPr>
          <p:spPr>
            <a:xfrm>
              <a:off x="612806" y="4374475"/>
              <a:ext cx="409781"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40</a:t>
              </a:r>
            </a:p>
          </p:txBody>
        </p:sp>
        <p:sp>
          <p:nvSpPr>
            <p:cNvPr id="349" name="Credit: slide created by Dr Catherine Hannaway, Durham University for the PAHO Health in All Policies training, May 2015."/>
            <p:cNvSpPr txBox="1"/>
            <p:nvPr/>
          </p:nvSpPr>
          <p:spPr>
            <a:xfrm>
              <a:off x="612806" y="5260984"/>
              <a:ext cx="409781"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30</a:t>
              </a:r>
            </a:p>
          </p:txBody>
        </p:sp>
        <p:sp>
          <p:nvSpPr>
            <p:cNvPr id="350" name="Credit: slide created by Dr Catherine Hannaway, Durham University for the PAHO Health in All Policies training, May 2015."/>
            <p:cNvSpPr txBox="1"/>
            <p:nvPr/>
          </p:nvSpPr>
          <p:spPr>
            <a:xfrm>
              <a:off x="612806" y="6147496"/>
              <a:ext cx="409781"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20</a:t>
              </a:r>
            </a:p>
          </p:txBody>
        </p:sp>
        <p:sp>
          <p:nvSpPr>
            <p:cNvPr id="351" name="Credit: slide created by Dr Catherine Hannaway, Durham University for the PAHO Health in All Policies training, May 2015."/>
            <p:cNvSpPr txBox="1"/>
            <p:nvPr/>
          </p:nvSpPr>
          <p:spPr>
            <a:xfrm>
              <a:off x="1184649" y="6421833"/>
              <a:ext cx="717842"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1980</a:t>
              </a:r>
            </a:p>
          </p:txBody>
        </p:sp>
        <p:sp>
          <p:nvSpPr>
            <p:cNvPr id="352" name="Credit: slide created by Dr Catherine Hannaway, Durham University for the PAHO Health in All Policies training, May 2015."/>
            <p:cNvSpPr txBox="1"/>
            <p:nvPr/>
          </p:nvSpPr>
          <p:spPr>
            <a:xfrm>
              <a:off x="2085101" y="6421833"/>
              <a:ext cx="666981"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1985</a:t>
              </a:r>
            </a:p>
          </p:txBody>
        </p:sp>
        <p:sp>
          <p:nvSpPr>
            <p:cNvPr id="353" name="Credit: slide created by Dr Catherine Hannaway, Durham University for the PAHO Health in All Policies training, May 2015."/>
            <p:cNvSpPr txBox="1"/>
            <p:nvPr/>
          </p:nvSpPr>
          <p:spPr>
            <a:xfrm>
              <a:off x="2969593" y="6421833"/>
              <a:ext cx="648040"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1990</a:t>
              </a:r>
            </a:p>
          </p:txBody>
        </p:sp>
        <p:sp>
          <p:nvSpPr>
            <p:cNvPr id="354" name="Credit: slide created by Dr Catherine Hannaway, Durham University for the PAHO Health in All Policies training, May 2015."/>
            <p:cNvSpPr txBox="1"/>
            <p:nvPr/>
          </p:nvSpPr>
          <p:spPr>
            <a:xfrm>
              <a:off x="3842744" y="6421833"/>
              <a:ext cx="651785"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1995</a:t>
              </a:r>
            </a:p>
          </p:txBody>
        </p:sp>
        <p:sp>
          <p:nvSpPr>
            <p:cNvPr id="355" name="Credit: slide created by Dr Catherine Hannaway, Durham University for the PAHO Health in All Policies training, May 2015."/>
            <p:cNvSpPr txBox="1"/>
            <p:nvPr/>
          </p:nvSpPr>
          <p:spPr>
            <a:xfrm>
              <a:off x="4710248" y="6421833"/>
              <a:ext cx="666819"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2000</a:t>
              </a:r>
            </a:p>
          </p:txBody>
        </p:sp>
        <p:sp>
          <p:nvSpPr>
            <p:cNvPr id="356" name="Credit: slide created by Dr Catherine Hannaway, Durham University for the PAHO Health in All Policies training, May 2015."/>
            <p:cNvSpPr txBox="1"/>
            <p:nvPr/>
          </p:nvSpPr>
          <p:spPr>
            <a:xfrm>
              <a:off x="5593274" y="6421833"/>
              <a:ext cx="650813"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2005</a:t>
              </a:r>
            </a:p>
          </p:txBody>
        </p:sp>
        <p:sp>
          <p:nvSpPr>
            <p:cNvPr id="357" name="Credit: slide created by Dr Catherine Hannaway, Durham University for the PAHO Health in All Policies training, May 2015."/>
            <p:cNvSpPr txBox="1"/>
            <p:nvPr/>
          </p:nvSpPr>
          <p:spPr>
            <a:xfrm>
              <a:off x="6468297" y="6421833"/>
              <a:ext cx="650813"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2010</a:t>
              </a:r>
            </a:p>
          </p:txBody>
        </p:sp>
        <p:sp>
          <p:nvSpPr>
            <p:cNvPr id="358" name="Credit: slide created by Dr Catherine Hannaway, Durham University for the PAHO Health in All Policies training, May 2015."/>
            <p:cNvSpPr txBox="1"/>
            <p:nvPr/>
          </p:nvSpPr>
          <p:spPr>
            <a:xfrm>
              <a:off x="7363178" y="6421833"/>
              <a:ext cx="611096"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2015</a:t>
              </a:r>
            </a:p>
          </p:txBody>
        </p:sp>
        <p:grpSp>
          <p:nvGrpSpPr>
            <p:cNvPr id="367" name="Group"/>
            <p:cNvGrpSpPr/>
            <p:nvPr/>
          </p:nvGrpSpPr>
          <p:grpSpPr>
            <a:xfrm>
              <a:off x="1475571" y="2251763"/>
              <a:ext cx="223989" cy="2201480"/>
              <a:chOff x="0" y="0"/>
              <a:chExt cx="223987" cy="2201478"/>
            </a:xfrm>
          </p:grpSpPr>
          <p:sp>
            <p:nvSpPr>
              <p:cNvPr id="359" name="Square"/>
              <p:cNvSpPr/>
              <p:nvPr/>
            </p:nvSpPr>
            <p:spPr>
              <a:xfrm>
                <a:off x="0" y="-1"/>
                <a:ext cx="223988" cy="223983"/>
              </a:xfrm>
              <a:prstGeom prst="rect">
                <a:avLst/>
              </a:prstGeom>
              <a:solidFill>
                <a:srgbClr val="532075"/>
              </a:soli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360" name="Square"/>
              <p:cNvSpPr/>
              <p:nvPr/>
            </p:nvSpPr>
            <p:spPr>
              <a:xfrm>
                <a:off x="0" y="282497"/>
                <a:ext cx="223988" cy="223985"/>
              </a:xfrm>
              <a:prstGeom prst="rect">
                <a:avLst/>
              </a:prstGeom>
              <a:solidFill>
                <a:srgbClr val="E46506"/>
              </a:soli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361" name="Square"/>
              <p:cNvSpPr/>
              <p:nvPr/>
            </p:nvSpPr>
            <p:spPr>
              <a:xfrm>
                <a:off x="0" y="564997"/>
                <a:ext cx="223988" cy="223984"/>
              </a:xfrm>
              <a:prstGeom prst="rect">
                <a:avLst/>
              </a:prstGeom>
              <a:solidFill>
                <a:srgbClr val="006CA6"/>
              </a:soli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362" name="Square"/>
              <p:cNvSpPr/>
              <p:nvPr/>
            </p:nvSpPr>
            <p:spPr>
              <a:xfrm>
                <a:off x="0" y="847497"/>
                <a:ext cx="223988" cy="223984"/>
              </a:xfrm>
              <a:prstGeom prst="rect">
                <a:avLst/>
              </a:prstGeom>
              <a:solidFill>
                <a:srgbClr val="008B92"/>
              </a:soli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363" name="Square"/>
              <p:cNvSpPr/>
              <p:nvPr/>
            </p:nvSpPr>
            <p:spPr>
              <a:xfrm>
                <a:off x="0" y="1129996"/>
                <a:ext cx="223988" cy="223985"/>
              </a:xfrm>
              <a:prstGeom prst="rect">
                <a:avLst/>
              </a:prstGeom>
              <a:solidFill>
                <a:srgbClr val="006128"/>
              </a:soli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364" name="Square"/>
              <p:cNvSpPr/>
              <p:nvPr/>
            </p:nvSpPr>
            <p:spPr>
              <a:xfrm>
                <a:off x="0" y="1412495"/>
                <a:ext cx="223988" cy="223985"/>
              </a:xfrm>
              <a:prstGeom prst="rect">
                <a:avLst/>
              </a:prstGeom>
              <a:solidFill>
                <a:srgbClr val="EEAB00"/>
              </a:soli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365" name="Square"/>
              <p:cNvSpPr/>
              <p:nvPr/>
            </p:nvSpPr>
            <p:spPr>
              <a:xfrm>
                <a:off x="0" y="1694994"/>
                <a:ext cx="223988" cy="223985"/>
              </a:xfrm>
              <a:prstGeom prst="rect">
                <a:avLst/>
              </a:prstGeom>
              <a:solidFill>
                <a:srgbClr val="A71680"/>
              </a:soli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366" name="Square"/>
              <p:cNvSpPr/>
              <p:nvPr/>
            </p:nvSpPr>
            <p:spPr>
              <a:xfrm>
                <a:off x="0" y="1977494"/>
                <a:ext cx="223988" cy="223985"/>
              </a:xfrm>
              <a:prstGeom prst="rect">
                <a:avLst/>
              </a:prstGeom>
              <a:solidFill>
                <a:srgbClr val="BE0D0D"/>
              </a:soli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368" name="Credit: slide created by Dr Catherine Hannaway, Durham University for the PAHO Health in All Policies training, May 2015."/>
            <p:cNvSpPr txBox="1"/>
            <p:nvPr/>
          </p:nvSpPr>
          <p:spPr>
            <a:xfrm>
              <a:off x="1825814" y="2158799"/>
              <a:ext cx="863612"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Africa</a:t>
              </a:r>
            </a:p>
          </p:txBody>
        </p:sp>
        <p:sp>
          <p:nvSpPr>
            <p:cNvPr id="369" name="Credit: slide created by Dr Catherine Hannaway, Durham University for the PAHO Health in All Policies training, May 2015."/>
            <p:cNvSpPr txBox="1"/>
            <p:nvPr/>
          </p:nvSpPr>
          <p:spPr>
            <a:xfrm>
              <a:off x="1825814" y="2443070"/>
              <a:ext cx="717842"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Brazil</a:t>
              </a:r>
            </a:p>
          </p:txBody>
        </p:sp>
        <p:sp>
          <p:nvSpPr>
            <p:cNvPr id="370" name="Credit: slide created by Dr Catherine Hannaway, Durham University for the PAHO Health in All Policies training, May 2015."/>
            <p:cNvSpPr txBox="1"/>
            <p:nvPr/>
          </p:nvSpPr>
          <p:spPr>
            <a:xfrm>
              <a:off x="1825814" y="2727341"/>
              <a:ext cx="863612"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China</a:t>
              </a:r>
            </a:p>
          </p:txBody>
        </p:sp>
        <p:sp>
          <p:nvSpPr>
            <p:cNvPr id="371" name="Credit: slide created by Dr Catherine Hannaway, Durham University for the PAHO Health in All Policies training, May 2015."/>
            <p:cNvSpPr txBox="1"/>
            <p:nvPr/>
          </p:nvSpPr>
          <p:spPr>
            <a:xfrm>
              <a:off x="1825814" y="3295885"/>
              <a:ext cx="1060620"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India</a:t>
              </a:r>
            </a:p>
          </p:txBody>
        </p:sp>
        <p:sp>
          <p:nvSpPr>
            <p:cNvPr id="372" name="Credit: slide created by Dr Catherine Hannaway, Durham University for the PAHO Health in All Policies training, May 2015."/>
            <p:cNvSpPr txBox="1"/>
            <p:nvPr/>
          </p:nvSpPr>
          <p:spPr>
            <a:xfrm>
              <a:off x="1825814" y="3864426"/>
              <a:ext cx="1738161"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Russia</a:t>
              </a:r>
            </a:p>
          </p:txBody>
        </p:sp>
        <p:sp>
          <p:nvSpPr>
            <p:cNvPr id="373" name="Credit: slide created by Dr Catherine Hannaway, Durham University for the PAHO Health in All Policies training, May 2015."/>
            <p:cNvSpPr txBox="1"/>
            <p:nvPr/>
          </p:nvSpPr>
          <p:spPr>
            <a:xfrm>
              <a:off x="1825814" y="3580155"/>
              <a:ext cx="1444935"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Middle-East</a:t>
              </a:r>
            </a:p>
          </p:txBody>
        </p:sp>
        <p:sp>
          <p:nvSpPr>
            <p:cNvPr id="374" name="Credit: slide created by Dr Catherine Hannaway, Durham University for the PAHO Health in All Policies training, May 2015."/>
            <p:cNvSpPr txBox="1"/>
            <p:nvPr/>
          </p:nvSpPr>
          <p:spPr>
            <a:xfrm>
              <a:off x="1825814" y="4148696"/>
              <a:ext cx="1738161"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US-Canada</a:t>
              </a:r>
            </a:p>
          </p:txBody>
        </p:sp>
        <p:pic>
          <p:nvPicPr>
            <p:cNvPr id="375" name="HiAP-Graph.png" descr="HiAP-Graph.png"/>
            <p:cNvPicPr>
              <a:picLocks noChangeAspect="1"/>
            </p:cNvPicPr>
            <p:nvPr/>
          </p:nvPicPr>
          <p:blipFill>
            <a:blip r:embed="rId4"/>
            <a:stretch>
              <a:fillRect/>
            </a:stretch>
          </p:blipFill>
          <p:spPr>
            <a:xfrm>
              <a:off x="1265864" y="1930412"/>
              <a:ext cx="7298300" cy="4610156"/>
            </a:xfrm>
            <a:prstGeom prst="rect">
              <a:avLst/>
            </a:prstGeom>
            <a:ln w="12700" cap="flat">
              <a:noFill/>
              <a:miter lim="400000"/>
            </a:ln>
            <a:effectLst/>
          </p:spPr>
        </p:pic>
        <p:sp>
          <p:nvSpPr>
            <p:cNvPr id="376" name="Line"/>
            <p:cNvSpPr/>
            <p:nvPr/>
          </p:nvSpPr>
          <p:spPr>
            <a:xfrm>
              <a:off x="1077076" y="6415713"/>
              <a:ext cx="7298301" cy="1"/>
            </a:xfrm>
            <a:prstGeom prst="line">
              <a:avLst/>
            </a:prstGeom>
            <a:noFill/>
            <a:ln w="12700" cap="flat">
              <a:solidFill>
                <a:schemeClr val="accent1"/>
              </a:solidFill>
              <a:prstDash val="solid"/>
              <a:round/>
            </a:ln>
            <a:effectLst/>
          </p:spPr>
          <p:txBody>
            <a:bodyPr wrap="square" lIns="45718" tIns="45718" rIns="45718" bIns="45718" numCol="1" anchor="t">
              <a:noAutofit/>
            </a:bodyPr>
            <a:lstStyle/>
            <a:p>
              <a:endParaRPr/>
            </a:p>
          </p:txBody>
        </p:sp>
        <p:sp>
          <p:nvSpPr>
            <p:cNvPr id="377" name="Line"/>
            <p:cNvSpPr/>
            <p:nvPr/>
          </p:nvSpPr>
          <p:spPr>
            <a:xfrm flipV="1">
              <a:off x="1082468" y="2268589"/>
              <a:ext cx="5" cy="4152518"/>
            </a:xfrm>
            <a:prstGeom prst="line">
              <a:avLst/>
            </a:prstGeom>
            <a:noFill/>
            <a:ln w="12700" cap="flat">
              <a:solidFill>
                <a:schemeClr val="accent1"/>
              </a:solidFill>
              <a:prstDash val="solid"/>
              <a:round/>
            </a:ln>
            <a:effectLst/>
          </p:spPr>
          <p:txBody>
            <a:bodyPr wrap="square" lIns="45718" tIns="45718" rIns="45718" bIns="45718" numCol="1" anchor="t">
              <a:noAutofit/>
            </a:bodyPr>
            <a:lstStyle/>
            <a:p>
              <a:endParaRPr/>
            </a:p>
          </p:txBody>
        </p:sp>
        <p:sp>
          <p:nvSpPr>
            <p:cNvPr id="378" name="Credit: slide created by Dr Catherine Hannaway, Durham University for the PAHO Health in All Policies training, May 2015."/>
            <p:cNvSpPr txBox="1"/>
            <p:nvPr/>
          </p:nvSpPr>
          <p:spPr>
            <a:xfrm>
              <a:off x="1055381" y="874497"/>
              <a:ext cx="3755457" cy="4531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300" b="1">
                  <a:uFill>
                    <a:solidFill>
                      <a:srgbClr val="000000"/>
                    </a:solidFill>
                  </a:uFill>
                  <a:latin typeface="Century Gothic"/>
                  <a:ea typeface="Century Gothic"/>
                  <a:cs typeface="Century Gothic"/>
                  <a:sym typeface="Century Gothic"/>
                </a:defRPr>
              </a:lvl1pPr>
            </a:lstStyle>
            <a:p>
              <a:r>
                <a:t>Global Income Inequality</a:t>
              </a:r>
            </a:p>
          </p:txBody>
        </p:sp>
        <p:sp>
          <p:nvSpPr>
            <p:cNvPr id="379" name="Credit: slide created by Dr Catherine Hannaway, Durham University for the PAHO Health in All Policies training, May 2015."/>
            <p:cNvSpPr txBox="1"/>
            <p:nvPr/>
          </p:nvSpPr>
          <p:spPr>
            <a:xfrm>
              <a:off x="1825814" y="3011613"/>
              <a:ext cx="926648"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Europe</a:t>
              </a:r>
            </a:p>
          </p:txBody>
        </p:sp>
        <p:sp>
          <p:nvSpPr>
            <p:cNvPr id="380" name="Manages context and relationships"/>
            <p:cNvSpPr txBox="1"/>
            <p:nvPr/>
          </p:nvSpPr>
          <p:spPr>
            <a:xfrm>
              <a:off x="288468" y="0"/>
              <a:ext cx="8971075" cy="77317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defTabSz="457200">
                <a:lnSpc>
                  <a:spcPct val="90000"/>
                </a:lnSpc>
                <a:defRPr sz="2300" b="1" cap="all">
                  <a:uFill>
                    <a:solidFill>
                      <a:srgbClr val="000000"/>
                    </a:solidFill>
                  </a:uFill>
                  <a:latin typeface="Century Gothic"/>
                  <a:ea typeface="Century Gothic"/>
                  <a:cs typeface="Century Gothic"/>
                  <a:sym typeface="Century Gothic"/>
                </a:defRPr>
              </a:pPr>
              <a:r>
                <a:t>Inequalities are on the rise and halting this trend has </a:t>
              </a:r>
              <a:br/>
              <a:r>
                <a:t>become a priority for policy-makers in many countries.</a:t>
              </a:r>
            </a:p>
          </p:txBody>
        </p:sp>
      </p:gr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386"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Socioeconomic inequality</a:t>
            </a:r>
          </a:p>
        </p:txBody>
      </p:sp>
      <p:grpSp>
        <p:nvGrpSpPr>
          <p:cNvPr id="392" name="Group"/>
          <p:cNvGrpSpPr/>
          <p:nvPr/>
        </p:nvGrpSpPr>
        <p:grpSpPr>
          <a:xfrm>
            <a:off x="-1" y="-16672"/>
            <a:ext cx="2568186" cy="1943900"/>
            <a:chOff x="0" y="0"/>
            <a:chExt cx="2568184" cy="1943899"/>
          </a:xfrm>
        </p:grpSpPr>
        <p:sp>
          <p:nvSpPr>
            <p:cNvPr id="387"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90" name="Group 25"/>
            <p:cNvGrpSpPr/>
            <p:nvPr/>
          </p:nvGrpSpPr>
          <p:grpSpPr>
            <a:xfrm>
              <a:off x="617105" y="458877"/>
              <a:ext cx="1127561" cy="1026213"/>
              <a:chOff x="0" y="-1"/>
              <a:chExt cx="1127560" cy="1026211"/>
            </a:xfrm>
          </p:grpSpPr>
          <p:sp>
            <p:nvSpPr>
              <p:cNvPr id="388"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389"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391"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413" name="Group"/>
          <p:cNvGrpSpPr/>
          <p:nvPr/>
        </p:nvGrpSpPr>
        <p:grpSpPr>
          <a:xfrm>
            <a:off x="467781" y="2371893"/>
            <a:ext cx="12498856" cy="7199813"/>
            <a:chOff x="0" y="0"/>
            <a:chExt cx="12498855" cy="7199812"/>
          </a:xfrm>
        </p:grpSpPr>
        <p:sp>
          <p:nvSpPr>
            <p:cNvPr id="393" name="Manages context and relationships"/>
            <p:cNvSpPr txBox="1"/>
            <p:nvPr/>
          </p:nvSpPr>
          <p:spPr>
            <a:xfrm>
              <a:off x="1552407" y="-1"/>
              <a:ext cx="6352865" cy="69697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defTabSz="457200">
                <a:lnSpc>
                  <a:spcPct val="90000"/>
                </a:lnSpc>
                <a:defRPr sz="2300" b="1" cap="all">
                  <a:uFill>
                    <a:solidFill>
                      <a:srgbClr val="000000"/>
                    </a:solidFill>
                  </a:uFill>
                  <a:latin typeface="Century Gothic"/>
                  <a:ea typeface="Century Gothic"/>
                  <a:cs typeface="Century Gothic"/>
                  <a:sym typeface="Century Gothic"/>
                </a:defRPr>
              </a:pPr>
              <a:r>
                <a:t>Rising income inequality</a:t>
              </a:r>
              <a:br/>
              <a:r>
                <a:rPr sz="1800" b="0"/>
                <a:t>Change in real household income, OECD average</a:t>
              </a:r>
            </a:p>
          </p:txBody>
        </p:sp>
        <p:sp>
          <p:nvSpPr>
            <p:cNvPr id="394" name="Credit: slide created by Dr Catherine Hannaway, Durham University for the PAHO Health in All Policies training, May 2015."/>
            <p:cNvSpPr txBox="1"/>
            <p:nvPr/>
          </p:nvSpPr>
          <p:spPr>
            <a:xfrm>
              <a:off x="3039946" y="6768769"/>
              <a:ext cx="5989341" cy="3515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lvl1pPr algn="ctr" defTabSz="457200">
                <a:lnSpc>
                  <a:spcPct val="115000"/>
                </a:lnSpc>
                <a:defRPr sz="1600">
                  <a:uFill>
                    <a:solidFill>
                      <a:srgbClr val="000000"/>
                    </a:solidFill>
                  </a:uFill>
                  <a:latin typeface="Century Gothic"/>
                  <a:ea typeface="Century Gothic"/>
                  <a:cs typeface="Century Gothic"/>
                  <a:sym typeface="Century Gothic"/>
                </a:defRPr>
              </a:lvl1pPr>
            </a:lstStyle>
            <a:p>
              <a:r>
                <a:t>Source: In It Together - Why Less Inequality Benefits All (2015)</a:t>
              </a:r>
            </a:p>
          </p:txBody>
        </p:sp>
        <p:sp>
          <p:nvSpPr>
            <p:cNvPr id="395" name="Credit: slide created by Dr Catherine Hannaway, Durham University for the PAHO Health in All Policies training, May 2015."/>
            <p:cNvSpPr txBox="1"/>
            <p:nvPr/>
          </p:nvSpPr>
          <p:spPr>
            <a:xfrm>
              <a:off x="626407" y="6322831"/>
              <a:ext cx="821947"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1980</a:t>
              </a:r>
            </a:p>
          </p:txBody>
        </p:sp>
        <p:sp>
          <p:nvSpPr>
            <p:cNvPr id="396" name="Credit: slide created by Dr Catherine Hannaway, Durham University for the PAHO Health in All Policies training, May 2015."/>
            <p:cNvSpPr txBox="1"/>
            <p:nvPr/>
          </p:nvSpPr>
          <p:spPr>
            <a:xfrm>
              <a:off x="2185439" y="6322831"/>
              <a:ext cx="770298"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1985</a:t>
              </a:r>
            </a:p>
          </p:txBody>
        </p:sp>
        <p:sp>
          <p:nvSpPr>
            <p:cNvPr id="397" name="Credit: slide created by Dr Catherine Hannaway, Durham University for the PAHO Health in All Policies training, May 2015."/>
            <p:cNvSpPr txBox="1"/>
            <p:nvPr/>
          </p:nvSpPr>
          <p:spPr>
            <a:xfrm>
              <a:off x="3727937" y="6322831"/>
              <a:ext cx="751714"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1990</a:t>
              </a:r>
            </a:p>
          </p:txBody>
        </p:sp>
        <p:sp>
          <p:nvSpPr>
            <p:cNvPr id="398" name="Credit: slide created by Dr Catherine Hannaway, Durham University for the PAHO Health in All Policies training, May 2015."/>
            <p:cNvSpPr txBox="1"/>
            <p:nvPr/>
          </p:nvSpPr>
          <p:spPr>
            <a:xfrm>
              <a:off x="5252585" y="6322831"/>
              <a:ext cx="768829"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1995</a:t>
              </a:r>
            </a:p>
          </p:txBody>
        </p:sp>
        <p:sp>
          <p:nvSpPr>
            <p:cNvPr id="399" name="Credit: slide created by Dr Catherine Hannaway, Durham University for the PAHO Health in All Policies training, May 2015."/>
            <p:cNvSpPr txBox="1"/>
            <p:nvPr/>
          </p:nvSpPr>
          <p:spPr>
            <a:xfrm>
              <a:off x="6773827" y="6322831"/>
              <a:ext cx="792754"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2000</a:t>
              </a:r>
            </a:p>
          </p:txBody>
        </p:sp>
        <p:sp>
          <p:nvSpPr>
            <p:cNvPr id="400" name="Credit: slide created by Dr Catherine Hannaway, Durham University for the PAHO Health in All Policies training, May 2015."/>
            <p:cNvSpPr txBox="1"/>
            <p:nvPr/>
          </p:nvSpPr>
          <p:spPr>
            <a:xfrm>
              <a:off x="8320452" y="6322831"/>
              <a:ext cx="765915"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2005</a:t>
              </a:r>
            </a:p>
          </p:txBody>
        </p:sp>
        <p:sp>
          <p:nvSpPr>
            <p:cNvPr id="401" name="Credit: slide created by Dr Catherine Hannaway, Durham University for the PAHO Health in All Policies training, May 2015."/>
            <p:cNvSpPr txBox="1"/>
            <p:nvPr/>
          </p:nvSpPr>
          <p:spPr>
            <a:xfrm>
              <a:off x="9853659" y="6322831"/>
              <a:ext cx="765914"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800">
                  <a:uFill>
                    <a:solidFill>
                      <a:srgbClr val="000000"/>
                    </a:solidFill>
                  </a:uFill>
                  <a:latin typeface="Century Gothic"/>
                  <a:ea typeface="Century Gothic"/>
                  <a:cs typeface="Century Gothic"/>
                  <a:sym typeface="Century Gothic"/>
                </a:defRPr>
              </a:lvl1pPr>
            </a:lstStyle>
            <a:p>
              <a:r>
                <a:t>2010</a:t>
              </a:r>
            </a:p>
          </p:txBody>
        </p:sp>
        <p:sp>
          <p:nvSpPr>
            <p:cNvPr id="402" name="Credit: slide created by Dr Catherine Hannaway, Durham University for the PAHO Health in All Policies training, May 2015."/>
            <p:cNvSpPr txBox="1"/>
            <p:nvPr/>
          </p:nvSpPr>
          <p:spPr>
            <a:xfrm>
              <a:off x="-1" y="2608220"/>
              <a:ext cx="565788"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r" defTabSz="457200">
                <a:lnSpc>
                  <a:spcPct val="115000"/>
                </a:lnSpc>
                <a:defRPr sz="1800">
                  <a:uFill>
                    <a:solidFill>
                      <a:srgbClr val="000000"/>
                    </a:solidFill>
                  </a:uFill>
                  <a:latin typeface="Century Gothic"/>
                  <a:ea typeface="Century Gothic"/>
                  <a:cs typeface="Century Gothic"/>
                  <a:sym typeface="Century Gothic"/>
                </a:defRPr>
              </a:lvl1pPr>
            </a:lstStyle>
            <a:p>
              <a:r>
                <a:t>40%</a:t>
              </a:r>
            </a:p>
          </p:txBody>
        </p:sp>
        <p:sp>
          <p:nvSpPr>
            <p:cNvPr id="403" name="Credit: slide created by Dr Catherine Hannaway, Durham University for the PAHO Health in All Policies training, May 2015."/>
            <p:cNvSpPr txBox="1"/>
            <p:nvPr/>
          </p:nvSpPr>
          <p:spPr>
            <a:xfrm>
              <a:off x="-1" y="4291324"/>
              <a:ext cx="565788"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r" defTabSz="457200">
                <a:lnSpc>
                  <a:spcPct val="115000"/>
                </a:lnSpc>
                <a:defRPr sz="1800">
                  <a:uFill>
                    <a:solidFill>
                      <a:srgbClr val="000000"/>
                    </a:solidFill>
                  </a:uFill>
                  <a:latin typeface="Century Gothic"/>
                  <a:ea typeface="Century Gothic"/>
                  <a:cs typeface="Century Gothic"/>
                  <a:sym typeface="Century Gothic"/>
                </a:defRPr>
              </a:lvl1pPr>
            </a:lstStyle>
            <a:p>
              <a:r>
                <a:t>20%</a:t>
              </a:r>
            </a:p>
          </p:txBody>
        </p:sp>
        <p:sp>
          <p:nvSpPr>
            <p:cNvPr id="404" name="Credit: slide created by Dr Catherine Hannaway, Durham University for the PAHO Health in All Policies training, May 2015."/>
            <p:cNvSpPr txBox="1"/>
            <p:nvPr/>
          </p:nvSpPr>
          <p:spPr>
            <a:xfrm>
              <a:off x="122177" y="5974426"/>
              <a:ext cx="443611"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r" defTabSz="457200">
                <a:lnSpc>
                  <a:spcPct val="115000"/>
                </a:lnSpc>
                <a:defRPr sz="1800">
                  <a:uFill>
                    <a:solidFill>
                      <a:srgbClr val="000000"/>
                    </a:solidFill>
                  </a:uFill>
                  <a:latin typeface="Century Gothic"/>
                  <a:ea typeface="Century Gothic"/>
                  <a:cs typeface="Century Gothic"/>
                  <a:sym typeface="Century Gothic"/>
                </a:defRPr>
              </a:lvl1pPr>
            </a:lstStyle>
            <a:p>
              <a:r>
                <a:t>0%</a:t>
              </a:r>
            </a:p>
          </p:txBody>
        </p:sp>
        <p:sp>
          <p:nvSpPr>
            <p:cNvPr id="405" name="Credit: slide created by Dr Catherine Hannaway, Durham University for the PAHO Health in All Policies training, May 2015."/>
            <p:cNvSpPr txBox="1"/>
            <p:nvPr/>
          </p:nvSpPr>
          <p:spPr>
            <a:xfrm>
              <a:off x="3851767" y="1392464"/>
              <a:ext cx="3545065" cy="134086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algn="r" defTabSz="457200">
                <a:lnSpc>
                  <a:spcPct val="115000"/>
                </a:lnSpc>
                <a:defRPr sz="1800">
                  <a:uFill>
                    <a:solidFill>
                      <a:srgbClr val="000000"/>
                    </a:solidFill>
                  </a:uFill>
                  <a:latin typeface="Century Gothic"/>
                  <a:ea typeface="Century Gothic"/>
                  <a:cs typeface="Century Gothic"/>
                  <a:sym typeface="Century Gothic"/>
                </a:defRPr>
              </a:pPr>
              <a:r>
                <a:t>The gap between </a:t>
              </a:r>
              <a:br/>
              <a:r>
                <a:t>low income and high </a:t>
              </a:r>
              <a:br/>
              <a:r>
                <a:t>income earners keeps on increasing over the years</a:t>
              </a:r>
            </a:p>
          </p:txBody>
        </p:sp>
        <p:sp>
          <p:nvSpPr>
            <p:cNvPr id="406" name="Credit: slide created by Dr Catherine Hannaway, Durham University for the PAHO Health in All Policies training, May 2015."/>
            <p:cNvSpPr txBox="1"/>
            <p:nvPr/>
          </p:nvSpPr>
          <p:spPr>
            <a:xfrm>
              <a:off x="11094977" y="1871620"/>
              <a:ext cx="1340301"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Top 10%</a:t>
              </a:r>
            </a:p>
          </p:txBody>
        </p:sp>
        <p:sp>
          <p:nvSpPr>
            <p:cNvPr id="407" name="Credit: slide created by Dr Catherine Hannaway, Durham University for the PAHO Health in All Policies training, May 2015."/>
            <p:cNvSpPr txBox="1"/>
            <p:nvPr/>
          </p:nvSpPr>
          <p:spPr>
            <a:xfrm>
              <a:off x="11094977" y="3816590"/>
              <a:ext cx="1340301" cy="69824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Bottom 40%</a:t>
              </a:r>
            </a:p>
          </p:txBody>
        </p:sp>
        <p:sp>
          <p:nvSpPr>
            <p:cNvPr id="408" name="Credit: slide created by Dr Catherine Hannaway, Durham University for the PAHO Health in All Policies training, May 2015."/>
            <p:cNvSpPr txBox="1"/>
            <p:nvPr/>
          </p:nvSpPr>
          <p:spPr>
            <a:xfrm>
              <a:off x="11094977" y="4736486"/>
              <a:ext cx="1340301" cy="69824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800">
                  <a:uFill>
                    <a:solidFill>
                      <a:srgbClr val="000000"/>
                    </a:solidFill>
                  </a:uFill>
                  <a:latin typeface="Century Gothic"/>
                  <a:ea typeface="Century Gothic"/>
                  <a:cs typeface="Century Gothic"/>
                  <a:sym typeface="Century Gothic"/>
                </a:defRPr>
              </a:lvl1pPr>
            </a:lstStyle>
            <a:p>
              <a:r>
                <a:t>Bottom 10%</a:t>
              </a:r>
            </a:p>
          </p:txBody>
        </p:sp>
        <p:sp>
          <p:nvSpPr>
            <p:cNvPr id="409" name="Line"/>
            <p:cNvSpPr/>
            <p:nvPr/>
          </p:nvSpPr>
          <p:spPr>
            <a:xfrm>
              <a:off x="732591" y="6240559"/>
              <a:ext cx="10621616" cy="1"/>
            </a:xfrm>
            <a:prstGeom prst="line">
              <a:avLst/>
            </a:prstGeom>
            <a:noFill/>
            <a:ln w="12700" cap="flat">
              <a:solidFill>
                <a:schemeClr val="accent1"/>
              </a:solidFill>
              <a:prstDash val="solid"/>
              <a:round/>
            </a:ln>
            <a:effectLst/>
          </p:spPr>
          <p:txBody>
            <a:bodyPr wrap="square" lIns="45718" tIns="45718" rIns="45718" bIns="45718" numCol="1" anchor="t">
              <a:noAutofit/>
            </a:bodyPr>
            <a:lstStyle/>
            <a:p>
              <a:endParaRPr/>
            </a:p>
          </p:txBody>
        </p:sp>
        <p:sp>
          <p:nvSpPr>
            <p:cNvPr id="410" name="Line"/>
            <p:cNvSpPr/>
            <p:nvPr/>
          </p:nvSpPr>
          <p:spPr>
            <a:xfrm flipV="1">
              <a:off x="727886" y="1494107"/>
              <a:ext cx="2" cy="4751803"/>
            </a:xfrm>
            <a:prstGeom prst="line">
              <a:avLst/>
            </a:prstGeom>
            <a:noFill/>
            <a:ln w="12700" cap="flat">
              <a:solidFill>
                <a:schemeClr val="accent1"/>
              </a:solidFill>
              <a:prstDash val="solid"/>
              <a:round/>
            </a:ln>
            <a:effectLst/>
          </p:spPr>
          <p:txBody>
            <a:bodyPr wrap="square" lIns="45718" tIns="45718" rIns="45718" bIns="45718" numCol="1" anchor="t">
              <a:noAutofit/>
            </a:bodyPr>
            <a:lstStyle/>
            <a:p>
              <a:endParaRPr/>
            </a:p>
          </p:txBody>
        </p:sp>
        <p:pic>
          <p:nvPicPr>
            <p:cNvPr id="411" name="HiAP-Graph-2.png" descr="HiAP-Graph-2.png"/>
            <p:cNvPicPr>
              <a:picLocks noChangeAspect="1"/>
            </p:cNvPicPr>
            <p:nvPr/>
          </p:nvPicPr>
          <p:blipFill>
            <a:blip r:embed="rId4"/>
            <a:stretch>
              <a:fillRect/>
            </a:stretch>
          </p:blipFill>
          <p:spPr>
            <a:xfrm>
              <a:off x="779314" y="1494064"/>
              <a:ext cx="10528170" cy="5260313"/>
            </a:xfrm>
            <a:prstGeom prst="rect">
              <a:avLst/>
            </a:prstGeom>
            <a:ln w="12700" cap="flat">
              <a:noFill/>
              <a:miter lim="400000"/>
            </a:ln>
            <a:effectLst/>
          </p:spPr>
        </p:pic>
        <p:pic>
          <p:nvPicPr>
            <p:cNvPr id="412" name="F:\Product 2\Module 2\rising_income.png" descr="F:\Product 2\Module 2\rising_income.png"/>
            <p:cNvPicPr>
              <a:picLocks noChangeAspect="1"/>
            </p:cNvPicPr>
            <p:nvPr/>
          </p:nvPicPr>
          <p:blipFill>
            <a:blip r:embed="rId5"/>
            <a:srcRect l="78734" t="88799" r="1523"/>
            <a:stretch>
              <a:fillRect/>
            </a:stretch>
          </p:blipFill>
          <p:spPr>
            <a:xfrm>
              <a:off x="10681114" y="6651246"/>
              <a:ext cx="1817741" cy="548567"/>
            </a:xfrm>
            <a:prstGeom prst="rect">
              <a:avLst/>
            </a:prstGeom>
            <a:ln w="12700" cap="flat">
              <a:noFill/>
              <a:miter lim="400000"/>
            </a:ln>
            <a:effectLst/>
          </p:spPr>
        </p:pic>
      </p:gr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438"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rPr lang="en-GB" dirty="0"/>
              <a:t>FOOD INSECURITY</a:t>
            </a:r>
            <a:endParaRPr dirty="0"/>
          </a:p>
        </p:txBody>
      </p:sp>
      <p:grpSp>
        <p:nvGrpSpPr>
          <p:cNvPr id="444" name="Group"/>
          <p:cNvGrpSpPr/>
          <p:nvPr/>
        </p:nvGrpSpPr>
        <p:grpSpPr>
          <a:xfrm>
            <a:off x="-1" y="-16672"/>
            <a:ext cx="2568186" cy="1943900"/>
            <a:chOff x="0" y="0"/>
            <a:chExt cx="2568184" cy="1943899"/>
          </a:xfrm>
        </p:grpSpPr>
        <p:sp>
          <p:nvSpPr>
            <p:cNvPr id="439"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442" name="Group 25"/>
            <p:cNvGrpSpPr/>
            <p:nvPr/>
          </p:nvGrpSpPr>
          <p:grpSpPr>
            <a:xfrm>
              <a:off x="617105" y="458877"/>
              <a:ext cx="1127561" cy="1026213"/>
              <a:chOff x="0" y="-1"/>
              <a:chExt cx="1127560" cy="1026211"/>
            </a:xfrm>
          </p:grpSpPr>
          <p:sp>
            <p:nvSpPr>
              <p:cNvPr id="440"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441"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443"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453" name="Group"/>
          <p:cNvGrpSpPr/>
          <p:nvPr/>
        </p:nvGrpSpPr>
        <p:grpSpPr>
          <a:xfrm>
            <a:off x="738211" y="2697142"/>
            <a:ext cx="11045592" cy="6161075"/>
            <a:chOff x="-3" y="-2"/>
            <a:chExt cx="11045591" cy="6161074"/>
          </a:xfrm>
        </p:grpSpPr>
        <p:sp>
          <p:nvSpPr>
            <p:cNvPr id="447" name="Line"/>
            <p:cNvSpPr/>
            <p:nvPr/>
          </p:nvSpPr>
          <p:spPr>
            <a:xfrm flipV="1">
              <a:off x="429965" y="875414"/>
              <a:ext cx="2" cy="5263824"/>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nvGrpSpPr>
            <p:cNvPr id="450" name="Group"/>
            <p:cNvGrpSpPr/>
            <p:nvPr/>
          </p:nvGrpSpPr>
          <p:grpSpPr>
            <a:xfrm>
              <a:off x="-3" y="-2"/>
              <a:ext cx="859937" cy="859934"/>
              <a:chOff x="-2" y="-1"/>
              <a:chExt cx="859936" cy="859933"/>
            </a:xfrm>
          </p:grpSpPr>
          <p:sp>
            <p:nvSpPr>
              <p:cNvPr id="448" name="Title 1"/>
              <p:cNvSpPr txBox="1"/>
              <p:nvPr/>
            </p:nvSpPr>
            <p:spPr>
              <a:xfrm>
                <a:off x="48227" y="15884"/>
                <a:ext cx="763479" cy="80599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801093">
                  <a:lnSpc>
                    <a:spcPct val="96000"/>
                  </a:lnSpc>
                  <a:defRPr sz="4300" b="1" cap="all" spc="-200">
                    <a:solidFill>
                      <a:srgbClr val="629623"/>
                    </a:solidFill>
                    <a:latin typeface="Century Gothic"/>
                    <a:ea typeface="Century Gothic"/>
                    <a:cs typeface="Century Gothic"/>
                    <a:sym typeface="Century Gothic"/>
                  </a:defRPr>
                </a:lvl1pPr>
              </a:lstStyle>
              <a:p>
                <a:r>
                  <a:rPr lang="en-GB" dirty="0">
                    <a:solidFill>
                      <a:srgbClr val="E56504"/>
                    </a:solidFill>
                  </a:rPr>
                  <a:t>5</a:t>
                </a:r>
                <a:endParaRPr dirty="0">
                  <a:solidFill>
                    <a:srgbClr val="E56504"/>
                  </a:solidFill>
                </a:endParaRPr>
              </a:p>
            </p:txBody>
          </p:sp>
          <p:sp>
            <p:nvSpPr>
              <p:cNvPr id="449" name="Square"/>
              <p:cNvSpPr/>
              <p:nvPr/>
            </p:nvSpPr>
            <p:spPr>
              <a:xfrm>
                <a:off x="-2" y="-1"/>
                <a:ext cx="859936" cy="859933"/>
              </a:xfrm>
              <a:prstGeom prst="rect">
                <a:avLst/>
              </a:prstGeom>
              <a:noFill/>
              <a:ln w="50800" cap="flat">
                <a:solidFill>
                  <a:srgbClr val="E56504"/>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451" name="Line"/>
            <p:cNvSpPr/>
            <p:nvPr/>
          </p:nvSpPr>
          <p:spPr>
            <a:xfrm>
              <a:off x="423612" y="6161071"/>
              <a:ext cx="1056280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452" name="Line"/>
            <p:cNvSpPr/>
            <p:nvPr/>
          </p:nvSpPr>
          <p:spPr>
            <a:xfrm>
              <a:off x="482783" y="3438049"/>
              <a:ext cx="1056280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dirty="0"/>
            </a:p>
          </p:txBody>
        </p:sp>
      </p:grpSp>
      <p:sp>
        <p:nvSpPr>
          <p:cNvPr id="20" name="Creates conditions that favour…">
            <a:extLst>
              <a:ext uri="{FF2B5EF4-FFF2-40B4-BE49-F238E27FC236}">
                <a16:creationId xmlns:a16="http://schemas.microsoft.com/office/drawing/2014/main" id="{49AE3757-35E2-7149-8EBB-F9C159DE7DEF}"/>
              </a:ext>
            </a:extLst>
          </p:cNvPr>
          <p:cNvSpPr txBox="1"/>
          <p:nvPr/>
        </p:nvSpPr>
        <p:spPr>
          <a:xfrm>
            <a:off x="1905790" y="3572558"/>
            <a:ext cx="10244333" cy="20363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defTabSz="457200">
              <a:lnSpc>
                <a:spcPct val="115000"/>
              </a:lnSpc>
              <a:defRPr sz="2200">
                <a:uFill>
                  <a:solidFill>
                    <a:srgbClr val="000000"/>
                  </a:solidFill>
                </a:uFill>
                <a:latin typeface="Century Gothic"/>
                <a:ea typeface="Century Gothic"/>
                <a:cs typeface="Century Gothic"/>
                <a:sym typeface="Century Gothic"/>
              </a:defRPr>
            </a:lvl1pPr>
          </a:lstStyle>
          <a:p>
            <a:r>
              <a:rPr sz="2800" dirty="0"/>
              <a:t>Food security exists when all people at all times have physical, social and economic access to sufficient, safe and nutritious food to meet dietary needs and food preferences for an active and healthy life.</a:t>
            </a:r>
          </a:p>
        </p:txBody>
      </p:sp>
      <p:sp>
        <p:nvSpPr>
          <p:cNvPr id="21" name="Creates conditions that favour…">
            <a:extLst>
              <a:ext uri="{FF2B5EF4-FFF2-40B4-BE49-F238E27FC236}">
                <a16:creationId xmlns:a16="http://schemas.microsoft.com/office/drawing/2014/main" id="{B3253F69-107A-574E-B751-CA34A1719086}"/>
              </a:ext>
            </a:extLst>
          </p:cNvPr>
          <p:cNvSpPr txBox="1"/>
          <p:nvPr/>
        </p:nvSpPr>
        <p:spPr>
          <a:xfrm>
            <a:off x="1905790" y="6478544"/>
            <a:ext cx="10423571" cy="20363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defTabSz="457200">
              <a:lnSpc>
                <a:spcPct val="115000"/>
              </a:lnSpc>
              <a:defRPr sz="2200">
                <a:uFill>
                  <a:solidFill>
                    <a:srgbClr val="000000"/>
                  </a:solidFill>
                </a:uFill>
                <a:latin typeface="Century Gothic"/>
                <a:ea typeface="Century Gothic"/>
                <a:cs typeface="Century Gothic"/>
                <a:sym typeface="Century Gothic"/>
              </a:defRPr>
            </a:lvl1pPr>
          </a:lstStyle>
          <a:p>
            <a:r>
              <a:rPr sz="2800" dirty="0"/>
              <a:t>New shocks related to climate change, conflict, pests </a:t>
            </a:r>
            <a:endParaRPr lang="en-GB" sz="2800" dirty="0"/>
          </a:p>
          <a:p>
            <a:r>
              <a:rPr sz="2800" dirty="0"/>
              <a:t>(such as locusts) and infectious diseases are hurting food production, disrupting supply chains and stressing </a:t>
            </a:r>
            <a:endParaRPr lang="en-GB" sz="2800" dirty="0"/>
          </a:p>
          <a:p>
            <a:r>
              <a:rPr sz="2800" dirty="0"/>
              <a:t>people’s ability to access nutritious and affordable food.</a:t>
            </a:r>
          </a:p>
        </p:txBody>
      </p:sp>
    </p:spTree>
    <p:extLst>
      <p:ext uri="{BB962C8B-B14F-4D97-AF65-F5344CB8AC3E}">
        <p14:creationId xmlns:p14="http://schemas.microsoft.com/office/powerpoint/2010/main" val="317333911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438"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rPr lang="en-GB" dirty="0"/>
              <a:t>FOOD INSECURITY</a:t>
            </a:r>
            <a:endParaRPr dirty="0"/>
          </a:p>
        </p:txBody>
      </p:sp>
      <p:grpSp>
        <p:nvGrpSpPr>
          <p:cNvPr id="444" name="Group"/>
          <p:cNvGrpSpPr/>
          <p:nvPr/>
        </p:nvGrpSpPr>
        <p:grpSpPr>
          <a:xfrm>
            <a:off x="-1" y="-16672"/>
            <a:ext cx="2568186" cy="1943900"/>
            <a:chOff x="0" y="0"/>
            <a:chExt cx="2568184" cy="1943899"/>
          </a:xfrm>
        </p:grpSpPr>
        <p:sp>
          <p:nvSpPr>
            <p:cNvPr id="439"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442" name="Group 25"/>
            <p:cNvGrpSpPr/>
            <p:nvPr/>
          </p:nvGrpSpPr>
          <p:grpSpPr>
            <a:xfrm>
              <a:off x="617105" y="458877"/>
              <a:ext cx="1127561" cy="1026213"/>
              <a:chOff x="0" y="-1"/>
              <a:chExt cx="1127560" cy="1026211"/>
            </a:xfrm>
          </p:grpSpPr>
          <p:sp>
            <p:nvSpPr>
              <p:cNvPr id="440"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441"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443"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453" name="Group"/>
          <p:cNvGrpSpPr/>
          <p:nvPr/>
        </p:nvGrpSpPr>
        <p:grpSpPr>
          <a:xfrm>
            <a:off x="738211" y="2697142"/>
            <a:ext cx="11023329" cy="6161075"/>
            <a:chOff x="-3" y="-2"/>
            <a:chExt cx="11023328" cy="6161074"/>
          </a:xfrm>
        </p:grpSpPr>
        <p:sp>
          <p:nvSpPr>
            <p:cNvPr id="447" name="Line"/>
            <p:cNvSpPr/>
            <p:nvPr/>
          </p:nvSpPr>
          <p:spPr>
            <a:xfrm flipV="1">
              <a:off x="429965" y="875414"/>
              <a:ext cx="2" cy="5263824"/>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nvGrpSpPr>
            <p:cNvPr id="450" name="Group"/>
            <p:cNvGrpSpPr/>
            <p:nvPr/>
          </p:nvGrpSpPr>
          <p:grpSpPr>
            <a:xfrm>
              <a:off x="-3" y="-2"/>
              <a:ext cx="859937" cy="859934"/>
              <a:chOff x="-2" y="-1"/>
              <a:chExt cx="859936" cy="859933"/>
            </a:xfrm>
          </p:grpSpPr>
          <p:sp>
            <p:nvSpPr>
              <p:cNvPr id="448" name="Title 1"/>
              <p:cNvSpPr txBox="1"/>
              <p:nvPr/>
            </p:nvSpPr>
            <p:spPr>
              <a:xfrm>
                <a:off x="48227" y="15884"/>
                <a:ext cx="763479" cy="80599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801093">
                  <a:lnSpc>
                    <a:spcPct val="96000"/>
                  </a:lnSpc>
                  <a:defRPr sz="4300" b="1" cap="all" spc="-200">
                    <a:solidFill>
                      <a:srgbClr val="629623"/>
                    </a:solidFill>
                    <a:latin typeface="Century Gothic"/>
                    <a:ea typeface="Century Gothic"/>
                    <a:cs typeface="Century Gothic"/>
                    <a:sym typeface="Century Gothic"/>
                  </a:defRPr>
                </a:lvl1pPr>
              </a:lstStyle>
              <a:p>
                <a:r>
                  <a:rPr lang="en-GB" dirty="0">
                    <a:solidFill>
                      <a:srgbClr val="E56504"/>
                    </a:solidFill>
                  </a:rPr>
                  <a:t>5</a:t>
                </a:r>
                <a:endParaRPr dirty="0">
                  <a:solidFill>
                    <a:srgbClr val="E56504"/>
                  </a:solidFill>
                </a:endParaRPr>
              </a:p>
            </p:txBody>
          </p:sp>
          <p:sp>
            <p:nvSpPr>
              <p:cNvPr id="449" name="Square"/>
              <p:cNvSpPr/>
              <p:nvPr/>
            </p:nvSpPr>
            <p:spPr>
              <a:xfrm>
                <a:off x="-2" y="-1"/>
                <a:ext cx="859936" cy="859933"/>
              </a:xfrm>
              <a:prstGeom prst="rect">
                <a:avLst/>
              </a:prstGeom>
              <a:noFill/>
              <a:ln w="50800" cap="flat">
                <a:solidFill>
                  <a:srgbClr val="E56504"/>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451" name="Line"/>
            <p:cNvSpPr/>
            <p:nvPr/>
          </p:nvSpPr>
          <p:spPr>
            <a:xfrm>
              <a:off x="423612" y="6161071"/>
              <a:ext cx="1056280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452" name="Line"/>
            <p:cNvSpPr/>
            <p:nvPr/>
          </p:nvSpPr>
          <p:spPr>
            <a:xfrm>
              <a:off x="460520" y="3419533"/>
              <a:ext cx="1056280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dirty="0"/>
            </a:p>
          </p:txBody>
        </p:sp>
      </p:grpSp>
      <p:sp>
        <p:nvSpPr>
          <p:cNvPr id="19" name="Creates conditions that favour…">
            <a:extLst>
              <a:ext uri="{FF2B5EF4-FFF2-40B4-BE49-F238E27FC236}">
                <a16:creationId xmlns:a16="http://schemas.microsoft.com/office/drawing/2014/main" id="{3DBC5D23-E178-5447-9F48-25E3C310B83F}"/>
              </a:ext>
            </a:extLst>
          </p:cNvPr>
          <p:cNvSpPr txBox="1"/>
          <p:nvPr/>
        </p:nvSpPr>
        <p:spPr>
          <a:xfrm>
            <a:off x="1984152" y="4084625"/>
            <a:ext cx="10016874" cy="16438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defTabSz="457200">
              <a:lnSpc>
                <a:spcPct val="115000"/>
              </a:lnSpc>
              <a:defRPr sz="2200">
                <a:uFill>
                  <a:solidFill>
                    <a:srgbClr val="000000"/>
                  </a:solidFill>
                </a:uFill>
                <a:latin typeface="Century Gothic"/>
                <a:ea typeface="Century Gothic"/>
                <a:cs typeface="Century Gothic"/>
                <a:sym typeface="Century Gothic"/>
              </a:defRPr>
            </a:lvl1pPr>
          </a:lstStyle>
          <a:p>
            <a:r>
              <a:rPr sz="3000" dirty="0"/>
              <a:t>The widespread incidence of microbiological, chemical or other food safety hazards in food also continues to be a serious issue for the food system. </a:t>
            </a:r>
          </a:p>
        </p:txBody>
      </p:sp>
      <p:sp>
        <p:nvSpPr>
          <p:cNvPr id="22" name="Creates conditions that favour…">
            <a:extLst>
              <a:ext uri="{FF2B5EF4-FFF2-40B4-BE49-F238E27FC236}">
                <a16:creationId xmlns:a16="http://schemas.microsoft.com/office/drawing/2014/main" id="{D052CF75-326E-2147-AAC0-B6756AE4FED9}"/>
              </a:ext>
            </a:extLst>
          </p:cNvPr>
          <p:cNvSpPr txBox="1"/>
          <p:nvPr/>
        </p:nvSpPr>
        <p:spPr>
          <a:xfrm>
            <a:off x="1984152" y="6504888"/>
            <a:ext cx="10016874" cy="21747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defTabSz="457200">
              <a:lnSpc>
                <a:spcPct val="115000"/>
              </a:lnSpc>
              <a:defRPr sz="2200">
                <a:uFill>
                  <a:solidFill>
                    <a:srgbClr val="000000"/>
                  </a:solidFill>
                </a:uFill>
                <a:latin typeface="Century Gothic"/>
                <a:ea typeface="Century Gothic"/>
                <a:cs typeface="Century Gothic"/>
                <a:sym typeface="Century Gothic"/>
              </a:defRPr>
            </a:lvl1pPr>
          </a:lstStyle>
          <a:p>
            <a:r>
              <a:rPr sz="3000" dirty="0"/>
              <a:t>Recent world economic reports have highlighted economic slowdowns and downturns in several economies, impacting global food security and nutrition trends.</a:t>
            </a:r>
          </a:p>
        </p:txBody>
      </p:sp>
    </p:spTree>
    <p:extLst>
      <p:ext uri="{BB962C8B-B14F-4D97-AF65-F5344CB8AC3E}">
        <p14:creationId xmlns:p14="http://schemas.microsoft.com/office/powerpoint/2010/main" val="286185788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438"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Environmental degradation</a:t>
            </a:r>
          </a:p>
        </p:txBody>
      </p:sp>
      <p:grpSp>
        <p:nvGrpSpPr>
          <p:cNvPr id="444" name="Group"/>
          <p:cNvGrpSpPr/>
          <p:nvPr/>
        </p:nvGrpSpPr>
        <p:grpSpPr>
          <a:xfrm>
            <a:off x="-1" y="-16672"/>
            <a:ext cx="2568186" cy="1943900"/>
            <a:chOff x="0" y="0"/>
            <a:chExt cx="2568184" cy="1943899"/>
          </a:xfrm>
        </p:grpSpPr>
        <p:sp>
          <p:nvSpPr>
            <p:cNvPr id="439"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442" name="Group 25"/>
            <p:cNvGrpSpPr/>
            <p:nvPr/>
          </p:nvGrpSpPr>
          <p:grpSpPr>
            <a:xfrm>
              <a:off x="617105" y="458877"/>
              <a:ext cx="1127561" cy="1026213"/>
              <a:chOff x="0" y="-1"/>
              <a:chExt cx="1127560" cy="1026211"/>
            </a:xfrm>
          </p:grpSpPr>
          <p:sp>
            <p:nvSpPr>
              <p:cNvPr id="440"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441"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443"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453" name="Group"/>
          <p:cNvGrpSpPr/>
          <p:nvPr/>
        </p:nvGrpSpPr>
        <p:grpSpPr>
          <a:xfrm>
            <a:off x="738213" y="2697144"/>
            <a:ext cx="11353359" cy="6161073"/>
            <a:chOff x="-1" y="0"/>
            <a:chExt cx="11353358" cy="6161072"/>
          </a:xfrm>
        </p:grpSpPr>
        <p:sp>
          <p:nvSpPr>
            <p:cNvPr id="445" name="Rectangle 4"/>
            <p:cNvSpPr txBox="1"/>
            <p:nvPr/>
          </p:nvSpPr>
          <p:spPr>
            <a:xfrm>
              <a:off x="1291288" y="859802"/>
              <a:ext cx="9268270" cy="1519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nSpc>
                  <a:spcPct val="110000"/>
                </a:lnSpc>
                <a:defRPr sz="2900" spc="-23">
                  <a:latin typeface="Century Gothic"/>
                  <a:ea typeface="Century Gothic"/>
                  <a:cs typeface="Century Gothic"/>
                  <a:sym typeface="Century Gothic"/>
                </a:defRPr>
              </a:lvl1pPr>
            </a:lstStyle>
            <a:p>
              <a:r>
                <a:t>Conserving the earth’s ecosystem on which human society depends is a precondition for economic and social development, including good health.</a:t>
              </a:r>
            </a:p>
          </p:txBody>
        </p:sp>
        <p:sp>
          <p:nvSpPr>
            <p:cNvPr id="446" name="Rectangle 4"/>
            <p:cNvSpPr txBox="1"/>
            <p:nvPr/>
          </p:nvSpPr>
          <p:spPr>
            <a:xfrm>
              <a:off x="1291289" y="3091564"/>
              <a:ext cx="10062069" cy="25867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Although human health has improved dramatically since 1950, this gain has been accompanied by unprecedented environmental degradation from human activities that now threaten both human </a:t>
              </a:r>
              <a:br/>
              <a:r>
                <a:t>health and life-support systems.</a:t>
              </a:r>
            </a:p>
          </p:txBody>
        </p:sp>
        <p:sp>
          <p:nvSpPr>
            <p:cNvPr id="447" name="Line"/>
            <p:cNvSpPr/>
            <p:nvPr/>
          </p:nvSpPr>
          <p:spPr>
            <a:xfrm flipV="1">
              <a:off x="429965" y="875414"/>
              <a:ext cx="2" cy="5263824"/>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nvGrpSpPr>
            <p:cNvPr id="450" name="Group"/>
            <p:cNvGrpSpPr/>
            <p:nvPr/>
          </p:nvGrpSpPr>
          <p:grpSpPr>
            <a:xfrm>
              <a:off x="-2" y="-1"/>
              <a:ext cx="859936" cy="859933"/>
              <a:chOff x="-1" y="0"/>
              <a:chExt cx="859935" cy="859932"/>
            </a:xfrm>
          </p:grpSpPr>
          <p:sp>
            <p:nvSpPr>
              <p:cNvPr id="448" name="Title 1"/>
              <p:cNvSpPr txBox="1"/>
              <p:nvPr/>
            </p:nvSpPr>
            <p:spPr>
              <a:xfrm>
                <a:off x="48227" y="15884"/>
                <a:ext cx="763479" cy="80599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801093">
                  <a:lnSpc>
                    <a:spcPct val="96000"/>
                  </a:lnSpc>
                  <a:defRPr sz="4300" b="1" cap="all" spc="-200">
                    <a:solidFill>
                      <a:srgbClr val="629623"/>
                    </a:solidFill>
                    <a:latin typeface="Century Gothic"/>
                    <a:ea typeface="Century Gothic"/>
                    <a:cs typeface="Century Gothic"/>
                    <a:sym typeface="Century Gothic"/>
                  </a:defRPr>
                </a:lvl1pPr>
              </a:lstStyle>
              <a:p>
                <a:r>
                  <a:t>6</a:t>
                </a:r>
              </a:p>
            </p:txBody>
          </p:sp>
          <p:sp>
            <p:nvSpPr>
              <p:cNvPr id="449" name="Square"/>
              <p:cNvSpPr/>
              <p:nvPr/>
            </p:nvSpPr>
            <p:spPr>
              <a:xfrm>
                <a:off x="-2" y="-1"/>
                <a:ext cx="859936" cy="859933"/>
              </a:xfrm>
              <a:prstGeom prst="rect">
                <a:avLst/>
              </a:prstGeom>
              <a:noFill/>
              <a:ln w="50800" cap="flat">
                <a:solidFill>
                  <a:srgbClr val="629623"/>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451" name="Line"/>
            <p:cNvSpPr/>
            <p:nvPr/>
          </p:nvSpPr>
          <p:spPr>
            <a:xfrm>
              <a:off x="423612" y="6161071"/>
              <a:ext cx="1056280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452" name="Line"/>
            <p:cNvSpPr/>
            <p:nvPr/>
          </p:nvSpPr>
          <p:spPr>
            <a:xfrm>
              <a:off x="423612" y="2775793"/>
              <a:ext cx="1056280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458"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Environmental degradation</a:t>
            </a:r>
          </a:p>
        </p:txBody>
      </p:sp>
      <p:grpSp>
        <p:nvGrpSpPr>
          <p:cNvPr id="464" name="Group"/>
          <p:cNvGrpSpPr/>
          <p:nvPr/>
        </p:nvGrpSpPr>
        <p:grpSpPr>
          <a:xfrm>
            <a:off x="-1" y="-16672"/>
            <a:ext cx="2568186" cy="1943900"/>
            <a:chOff x="0" y="0"/>
            <a:chExt cx="2568184" cy="1943899"/>
          </a:xfrm>
        </p:grpSpPr>
        <p:sp>
          <p:nvSpPr>
            <p:cNvPr id="459"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462" name="Group 25"/>
            <p:cNvGrpSpPr/>
            <p:nvPr/>
          </p:nvGrpSpPr>
          <p:grpSpPr>
            <a:xfrm>
              <a:off x="617105" y="458877"/>
              <a:ext cx="1127561" cy="1026213"/>
              <a:chOff x="0" y="-1"/>
              <a:chExt cx="1127560" cy="1026211"/>
            </a:xfrm>
          </p:grpSpPr>
          <p:sp>
            <p:nvSpPr>
              <p:cNvPr id="460"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461"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463" name="HiAP-modules-text.png" descr="HiAP-modules-text.png"/>
            <p:cNvPicPr>
              <a:picLocks noChangeAspect="1"/>
            </p:cNvPicPr>
            <p:nvPr/>
          </p:nvPicPr>
          <p:blipFill>
            <a:blip r:embed="rId2"/>
            <a:stretch>
              <a:fillRect/>
            </a:stretch>
          </p:blipFill>
          <p:spPr>
            <a:xfrm>
              <a:off x="92007" y="75131"/>
              <a:ext cx="507692" cy="1612045"/>
            </a:xfrm>
            <a:prstGeom prst="rect">
              <a:avLst/>
            </a:prstGeom>
            <a:ln w="12700" cap="flat">
              <a:noFill/>
              <a:miter lim="400000"/>
            </a:ln>
            <a:effectLst/>
          </p:spPr>
        </p:pic>
      </p:grpSp>
      <p:grpSp>
        <p:nvGrpSpPr>
          <p:cNvPr id="472" name="Group"/>
          <p:cNvGrpSpPr/>
          <p:nvPr/>
        </p:nvGrpSpPr>
        <p:grpSpPr>
          <a:xfrm>
            <a:off x="738214" y="2697144"/>
            <a:ext cx="11543376" cy="6833152"/>
            <a:chOff x="0" y="-1"/>
            <a:chExt cx="11543375" cy="6833151"/>
          </a:xfrm>
        </p:grpSpPr>
        <p:sp>
          <p:nvSpPr>
            <p:cNvPr id="465" name="Rectangle 4"/>
            <p:cNvSpPr txBox="1"/>
            <p:nvPr/>
          </p:nvSpPr>
          <p:spPr>
            <a:xfrm>
              <a:off x="1291289" y="1354016"/>
              <a:ext cx="9360598" cy="309790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Environmental factors – polluted air, built environment hazards, agricultural practices, occupational hazards, radiation, climate change, chemical exposures and inadequate water and sanitation – were associated with 12.6 million deaths (23% of deaths worldwide) in 2012.</a:t>
              </a:r>
              <a:r>
                <a:rPr baseline="31999"/>
                <a:t>3</a:t>
              </a:r>
            </a:p>
          </p:txBody>
        </p:sp>
        <p:sp>
          <p:nvSpPr>
            <p:cNvPr id="466" name="Credit: slide created by Dr Catherine Hannaway, Durham University for the PAHO Health in All Policies training, May 2015."/>
            <p:cNvSpPr txBox="1"/>
            <p:nvPr/>
          </p:nvSpPr>
          <p:spPr>
            <a:xfrm>
              <a:off x="48227" y="6189518"/>
              <a:ext cx="11495148" cy="6436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algn="ctr" defTabSz="457200">
                <a:lnSpc>
                  <a:spcPct val="115000"/>
                </a:lnSpc>
                <a:defRPr sz="1600" i="1" baseline="31999">
                  <a:uFill>
                    <a:solidFill>
                      <a:srgbClr val="000000"/>
                    </a:solidFill>
                  </a:uFill>
                  <a:latin typeface="Century Gothic"/>
                  <a:ea typeface="Century Gothic"/>
                  <a:cs typeface="Century Gothic"/>
                  <a:sym typeface="Century Gothic"/>
                </a:defRPr>
              </a:pPr>
              <a:r>
                <a:t>3 </a:t>
              </a:r>
              <a:r>
                <a:rPr baseline="0"/>
                <a:t>Prüss-Ustün, A, Wolf, J, Corvalán, C, Bos, R &amp; Neira, M 2016, Preventing disease through healthy environments: </a:t>
              </a:r>
              <a:br>
                <a:rPr baseline="0"/>
              </a:br>
              <a:r>
                <a:rPr baseline="0"/>
                <a:t>a global assessment of the burden of disease from environmental risks, WHO, Geneva.</a:t>
              </a:r>
            </a:p>
          </p:txBody>
        </p:sp>
        <p:sp>
          <p:nvSpPr>
            <p:cNvPr id="467" name="Line"/>
            <p:cNvSpPr/>
            <p:nvPr/>
          </p:nvSpPr>
          <p:spPr>
            <a:xfrm flipV="1">
              <a:off x="429966" y="850014"/>
              <a:ext cx="2" cy="422166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nvGrpSpPr>
            <p:cNvPr id="470" name="Group"/>
            <p:cNvGrpSpPr/>
            <p:nvPr/>
          </p:nvGrpSpPr>
          <p:grpSpPr>
            <a:xfrm>
              <a:off x="-1" y="-2"/>
              <a:ext cx="859936" cy="859933"/>
              <a:chOff x="-1" y="-1"/>
              <a:chExt cx="859935" cy="859932"/>
            </a:xfrm>
          </p:grpSpPr>
          <p:sp>
            <p:nvSpPr>
              <p:cNvPr id="468" name="Title 1"/>
              <p:cNvSpPr txBox="1"/>
              <p:nvPr/>
            </p:nvSpPr>
            <p:spPr>
              <a:xfrm>
                <a:off x="48227" y="15883"/>
                <a:ext cx="763479" cy="80599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801093">
                  <a:lnSpc>
                    <a:spcPct val="96000"/>
                  </a:lnSpc>
                  <a:defRPr sz="4300" b="1" cap="all" spc="-200">
                    <a:solidFill>
                      <a:srgbClr val="629623"/>
                    </a:solidFill>
                    <a:latin typeface="Century Gothic"/>
                    <a:ea typeface="Century Gothic"/>
                    <a:cs typeface="Century Gothic"/>
                    <a:sym typeface="Century Gothic"/>
                  </a:defRPr>
                </a:lvl1pPr>
              </a:lstStyle>
              <a:p>
                <a:r>
                  <a:t>6</a:t>
                </a:r>
              </a:p>
            </p:txBody>
          </p:sp>
          <p:sp>
            <p:nvSpPr>
              <p:cNvPr id="469" name="Square"/>
              <p:cNvSpPr/>
              <p:nvPr/>
            </p:nvSpPr>
            <p:spPr>
              <a:xfrm>
                <a:off x="-2" y="-2"/>
                <a:ext cx="859936" cy="859933"/>
              </a:xfrm>
              <a:prstGeom prst="rect">
                <a:avLst/>
              </a:prstGeom>
              <a:noFill/>
              <a:ln w="50800" cap="flat">
                <a:solidFill>
                  <a:srgbClr val="629623"/>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471" name="Line"/>
            <p:cNvSpPr/>
            <p:nvPr/>
          </p:nvSpPr>
          <p:spPr>
            <a:xfrm>
              <a:off x="423613" y="5068109"/>
              <a:ext cx="1056280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475"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Environmental degradation</a:t>
            </a:r>
          </a:p>
        </p:txBody>
      </p:sp>
      <p:sp>
        <p:nvSpPr>
          <p:cNvPr id="476" name="Pentagon 1"/>
          <p:cNvSpPr/>
          <p:nvPr/>
        </p:nvSpPr>
        <p:spPr>
          <a:xfrm>
            <a:off x="0" y="-16672"/>
            <a:ext cx="2568183"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a:gsLst>
              <a:gs pos="0">
                <a:srgbClr val="006128"/>
              </a:gs>
              <a:gs pos="100000">
                <a:srgbClr val="3C8F47"/>
              </a:gs>
            </a:gsLst>
          </a:gra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grpSp>
        <p:nvGrpSpPr>
          <p:cNvPr id="479" name="Group 25"/>
          <p:cNvGrpSpPr/>
          <p:nvPr/>
        </p:nvGrpSpPr>
        <p:grpSpPr>
          <a:xfrm>
            <a:off x="617106" y="442208"/>
            <a:ext cx="1127559" cy="1026213"/>
            <a:chOff x="0" y="0"/>
            <a:chExt cx="1127558" cy="1026211"/>
          </a:xfrm>
        </p:grpSpPr>
        <p:sp>
          <p:nvSpPr>
            <p:cNvPr id="477" name="Title 1"/>
            <p:cNvSpPr txBox="1"/>
            <p:nvPr/>
          </p:nvSpPr>
          <p:spPr>
            <a:xfrm>
              <a:off x="0" y="-1"/>
              <a:ext cx="1127559"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478" name="Square"/>
            <p:cNvSpPr/>
            <p:nvPr/>
          </p:nvSpPr>
          <p:spPr>
            <a:xfrm>
              <a:off x="99422" y="72786"/>
              <a:ext cx="914568" cy="914568"/>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480" name="HiAP-modules-text.png" descr="HiAP-modules-text.png"/>
          <p:cNvPicPr>
            <a:picLocks noChangeAspect="1"/>
          </p:cNvPicPr>
          <p:nvPr/>
        </p:nvPicPr>
        <p:blipFill>
          <a:blip r:embed="rId3"/>
          <a:stretch>
            <a:fillRect/>
          </a:stretch>
        </p:blipFill>
        <p:spPr>
          <a:xfrm>
            <a:off x="92005" y="58462"/>
            <a:ext cx="507693" cy="1612043"/>
          </a:xfrm>
          <a:prstGeom prst="rect">
            <a:avLst/>
          </a:prstGeom>
          <a:ln w="12700">
            <a:miter lim="400000"/>
          </a:ln>
        </p:spPr>
      </p:pic>
      <p:grpSp>
        <p:nvGrpSpPr>
          <p:cNvPr id="529" name="Group"/>
          <p:cNvGrpSpPr/>
          <p:nvPr/>
        </p:nvGrpSpPr>
        <p:grpSpPr>
          <a:xfrm>
            <a:off x="4981" y="2244892"/>
            <a:ext cx="12243528" cy="7298103"/>
            <a:chOff x="0" y="0"/>
            <a:chExt cx="12243527" cy="7298102"/>
          </a:xfrm>
        </p:grpSpPr>
        <p:sp>
          <p:nvSpPr>
            <p:cNvPr id="481" name="Rectangle"/>
            <p:cNvSpPr/>
            <p:nvPr/>
          </p:nvSpPr>
          <p:spPr>
            <a:xfrm>
              <a:off x="2268317" y="4656764"/>
              <a:ext cx="9070186" cy="28773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304" y="21600"/>
                  </a:lnTo>
                  <a:lnTo>
                    <a:pt x="21600" y="10994"/>
                  </a:lnTo>
                  <a:lnTo>
                    <a:pt x="21304" y="0"/>
                  </a:lnTo>
                  <a:lnTo>
                    <a:pt x="0" y="0"/>
                  </a:lnTo>
                  <a:close/>
                </a:path>
              </a:pathLst>
            </a:custGeom>
            <a:gradFill flip="none" rotWithShape="1">
              <a:gsLst>
                <a:gs pos="0">
                  <a:srgbClr val="629623"/>
                </a:gs>
                <a:gs pos="21473">
                  <a:srgbClr val="D3C000"/>
                </a:gs>
                <a:gs pos="47373">
                  <a:srgbClr val="EEAB00"/>
                </a:gs>
                <a:gs pos="66400">
                  <a:srgbClr val="E46506"/>
                </a:gs>
                <a:gs pos="86267">
                  <a:srgbClr val="BE0D0D"/>
                </a:gs>
                <a:gs pos="99111">
                  <a:srgbClr val="532075"/>
                </a:gs>
              </a:gsLst>
              <a:lin ang="0" scaled="0"/>
            </a:gra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482" name="Rectangle"/>
            <p:cNvSpPr/>
            <p:nvPr/>
          </p:nvSpPr>
          <p:spPr>
            <a:xfrm>
              <a:off x="9402940" y="5044510"/>
              <a:ext cx="746922" cy="28773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019" y="21600"/>
                  </a:lnTo>
                  <a:lnTo>
                    <a:pt x="21600" y="10994"/>
                  </a:lnTo>
                  <a:lnTo>
                    <a:pt x="18019" y="0"/>
                  </a:lnTo>
                  <a:lnTo>
                    <a:pt x="0" y="0"/>
                  </a:lnTo>
                  <a:close/>
                </a:path>
              </a:pathLst>
            </a:custGeom>
            <a:solidFill>
              <a:srgbClr val="FFFFFF"/>
            </a:solidFill>
            <a:ln w="25400" cap="flat">
              <a:solidFill>
                <a:srgbClr val="BE0D0D"/>
              </a:solidFill>
              <a:prstDash val="sysDot"/>
              <a:miter lim="400000"/>
            </a:ln>
            <a:effectLst/>
          </p:spPr>
          <p:txBody>
            <a:bodyPr wrap="square" lIns="48766" tIns="48766" rIns="48766" bIns="48766" numCol="1" anchor="ctr">
              <a:noAutofit/>
            </a:bodyPr>
            <a:lstStyle/>
            <a:p>
              <a:pPr>
                <a:defRPr>
                  <a:solidFill>
                    <a:srgbClr val="008B92"/>
                  </a:solidFill>
                  <a:latin typeface="+mn-lt"/>
                  <a:ea typeface="+mn-ea"/>
                  <a:cs typeface="+mn-cs"/>
                  <a:sym typeface="Calibri"/>
                </a:defRPr>
              </a:pPr>
              <a:endParaRPr/>
            </a:p>
          </p:txBody>
        </p:sp>
        <p:sp>
          <p:nvSpPr>
            <p:cNvPr id="483" name="Rectangle"/>
            <p:cNvSpPr/>
            <p:nvPr/>
          </p:nvSpPr>
          <p:spPr>
            <a:xfrm>
              <a:off x="2268317" y="5046494"/>
              <a:ext cx="7252894" cy="28773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230" y="21600"/>
                  </a:lnTo>
                  <a:lnTo>
                    <a:pt x="21600" y="10994"/>
                  </a:lnTo>
                  <a:lnTo>
                    <a:pt x="21230" y="0"/>
                  </a:lnTo>
                  <a:lnTo>
                    <a:pt x="0" y="0"/>
                  </a:lnTo>
                  <a:close/>
                </a:path>
              </a:pathLst>
            </a:custGeom>
            <a:gradFill flip="none" rotWithShape="1">
              <a:gsLst>
                <a:gs pos="0">
                  <a:srgbClr val="008B92"/>
                </a:gs>
                <a:gs pos="21948">
                  <a:srgbClr val="006CA6"/>
                </a:gs>
                <a:gs pos="50881">
                  <a:srgbClr val="242E7C"/>
                </a:gs>
                <a:gs pos="99111">
                  <a:srgbClr val="FFFFFF"/>
                </a:gs>
              </a:gsLst>
              <a:lin ang="0" scaled="0"/>
            </a:gradFill>
            <a:ln w="25400" cap="flat">
              <a:solidFill>
                <a:srgbClr val="000000"/>
              </a:solidFill>
              <a:prstDash val="solid"/>
              <a:round/>
            </a:ln>
            <a:effectLst/>
          </p:spPr>
          <p:txBody>
            <a:bodyPr wrap="square" lIns="48766" tIns="48766" rIns="48766" bIns="48766" numCol="1" anchor="ctr">
              <a:noAutofit/>
            </a:bodyPr>
            <a:lstStyle/>
            <a:p>
              <a:pPr>
                <a:defRPr>
                  <a:solidFill>
                    <a:srgbClr val="008B92"/>
                  </a:solidFill>
                  <a:latin typeface="+mn-lt"/>
                  <a:ea typeface="+mn-ea"/>
                  <a:cs typeface="+mn-cs"/>
                  <a:sym typeface="Calibri"/>
                </a:defRPr>
              </a:pPr>
              <a:endParaRPr/>
            </a:p>
          </p:txBody>
        </p:sp>
        <p:sp>
          <p:nvSpPr>
            <p:cNvPr id="484" name="Rectangle"/>
            <p:cNvSpPr/>
            <p:nvPr/>
          </p:nvSpPr>
          <p:spPr>
            <a:xfrm>
              <a:off x="6952236" y="2453312"/>
              <a:ext cx="3481392" cy="2881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0832" y="21600"/>
                  </a:lnTo>
                  <a:lnTo>
                    <a:pt x="21600" y="11008"/>
                  </a:lnTo>
                  <a:lnTo>
                    <a:pt x="20832" y="0"/>
                  </a:lnTo>
                  <a:lnTo>
                    <a:pt x="0" y="0"/>
                  </a:lnTo>
                  <a:close/>
                </a:path>
              </a:pathLst>
            </a:custGeom>
            <a:solidFill>
              <a:srgbClr val="FFFFFF"/>
            </a:solidFill>
            <a:ln w="25400" cap="flat">
              <a:solidFill>
                <a:srgbClr val="BE0D0D"/>
              </a:solidFill>
              <a:prstDash val="sysDot"/>
              <a:miter lim="400000"/>
            </a:ln>
            <a:effectLst/>
          </p:spPr>
          <p:txBody>
            <a:bodyPr wrap="square" lIns="48766" tIns="48766" rIns="48766" bIns="48766" numCol="1" anchor="ctr">
              <a:noAutofit/>
            </a:bodyPr>
            <a:lstStyle/>
            <a:p>
              <a:pPr>
                <a:defRPr>
                  <a:solidFill>
                    <a:srgbClr val="008B92"/>
                  </a:solidFill>
                  <a:latin typeface="+mn-lt"/>
                  <a:ea typeface="+mn-ea"/>
                  <a:cs typeface="+mn-cs"/>
                  <a:sym typeface="Calibri"/>
                </a:defRPr>
              </a:pPr>
              <a:endParaRPr/>
            </a:p>
          </p:txBody>
        </p:sp>
        <p:sp>
          <p:nvSpPr>
            <p:cNvPr id="485" name="Rectangle"/>
            <p:cNvSpPr/>
            <p:nvPr/>
          </p:nvSpPr>
          <p:spPr>
            <a:xfrm>
              <a:off x="10016111" y="3306595"/>
              <a:ext cx="754066" cy="2881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053" y="21600"/>
                  </a:lnTo>
                  <a:lnTo>
                    <a:pt x="21600" y="11008"/>
                  </a:lnTo>
                  <a:lnTo>
                    <a:pt x="18053" y="0"/>
                  </a:lnTo>
                  <a:lnTo>
                    <a:pt x="0" y="0"/>
                  </a:lnTo>
                  <a:close/>
                </a:path>
              </a:pathLst>
            </a:custGeom>
            <a:solidFill>
              <a:srgbClr val="FFFFFF"/>
            </a:solidFill>
            <a:ln w="25400" cap="flat">
              <a:solidFill>
                <a:srgbClr val="BE0D0D"/>
              </a:solidFill>
              <a:prstDash val="sysDot"/>
              <a:miter lim="400000"/>
            </a:ln>
            <a:effectLst/>
          </p:spPr>
          <p:txBody>
            <a:bodyPr wrap="square" lIns="48766" tIns="48766" rIns="48766" bIns="48766" numCol="1" anchor="ctr">
              <a:noAutofit/>
            </a:bodyPr>
            <a:lstStyle/>
            <a:p>
              <a:pPr>
                <a:defRPr>
                  <a:solidFill>
                    <a:srgbClr val="008B92"/>
                  </a:solidFill>
                  <a:latin typeface="+mn-lt"/>
                  <a:ea typeface="+mn-ea"/>
                  <a:cs typeface="+mn-cs"/>
                  <a:sym typeface="Calibri"/>
                </a:defRPr>
              </a:pPr>
              <a:endParaRPr/>
            </a:p>
          </p:txBody>
        </p:sp>
        <p:sp>
          <p:nvSpPr>
            <p:cNvPr id="486" name="Rectangle"/>
            <p:cNvSpPr/>
            <p:nvPr/>
          </p:nvSpPr>
          <p:spPr>
            <a:xfrm>
              <a:off x="8450836" y="4164639"/>
              <a:ext cx="719141" cy="2881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7881" y="21600"/>
                  </a:lnTo>
                  <a:lnTo>
                    <a:pt x="21600" y="11008"/>
                  </a:lnTo>
                  <a:lnTo>
                    <a:pt x="17881" y="0"/>
                  </a:lnTo>
                  <a:lnTo>
                    <a:pt x="0" y="0"/>
                  </a:lnTo>
                  <a:close/>
                </a:path>
              </a:pathLst>
            </a:custGeom>
            <a:solidFill>
              <a:srgbClr val="FFFFFF"/>
            </a:solidFill>
            <a:ln w="25400" cap="flat">
              <a:solidFill>
                <a:srgbClr val="BE0D0D"/>
              </a:solidFill>
              <a:prstDash val="sysDot"/>
              <a:miter lim="400000"/>
            </a:ln>
            <a:effectLst/>
          </p:spPr>
          <p:txBody>
            <a:bodyPr wrap="square" lIns="48766" tIns="48766" rIns="48766" bIns="48766" numCol="1" anchor="ctr">
              <a:noAutofit/>
            </a:bodyPr>
            <a:lstStyle/>
            <a:p>
              <a:pPr>
                <a:defRPr>
                  <a:solidFill>
                    <a:srgbClr val="008B92"/>
                  </a:solidFill>
                  <a:latin typeface="+mn-lt"/>
                  <a:ea typeface="+mn-ea"/>
                  <a:cs typeface="+mn-cs"/>
                  <a:sym typeface="Calibri"/>
                </a:defRPr>
              </a:pPr>
              <a:endParaRPr/>
            </a:p>
          </p:txBody>
        </p:sp>
        <p:sp>
          <p:nvSpPr>
            <p:cNvPr id="487" name="Credit: slide created by Dr Catherine Hannaway, Durham University for the PAHO Health in All Policies training, May 2015."/>
            <p:cNvSpPr txBox="1"/>
            <p:nvPr/>
          </p:nvSpPr>
          <p:spPr>
            <a:xfrm>
              <a:off x="1635856" y="6654470"/>
              <a:ext cx="10045602" cy="6436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algn="ctr" defTabSz="457200">
                <a:lnSpc>
                  <a:spcPct val="115000"/>
                </a:lnSpc>
                <a:defRPr sz="1600" i="1">
                  <a:uFill>
                    <a:solidFill>
                      <a:srgbClr val="000000"/>
                    </a:solidFill>
                  </a:uFill>
                  <a:latin typeface="Century Gothic"/>
                  <a:ea typeface="Century Gothic"/>
                  <a:cs typeface="Century Gothic"/>
                  <a:sym typeface="Century Gothic"/>
                </a:defRPr>
              </a:pPr>
              <a:r>
                <a:t>Source: Gupta, J et al. (2019). Communicating the health of the planet and its links to human health. </a:t>
              </a:r>
              <a:br/>
              <a:r>
                <a:t>The Lancet, Planetary Health, DOI:</a:t>
              </a:r>
              <a:r>
                <a:rPr u="sng">
                  <a:solidFill>
                    <a:srgbClr val="0000FF"/>
                  </a:solidFill>
                  <a:uFill>
                    <a:solidFill>
                      <a:srgbClr val="0000FF"/>
                    </a:solidFill>
                  </a:uFill>
                  <a:hlinkClick r:id="rId4"/>
                </a:rPr>
                <a:t>https://doi.org/10.1016/S2542-5196(19)30040-3</a:t>
              </a:r>
              <a:r>
                <a:t>.</a:t>
              </a:r>
            </a:p>
          </p:txBody>
        </p:sp>
        <p:sp>
          <p:nvSpPr>
            <p:cNvPr id="488" name="Credit: slide created by Dr Catherine Hannaway, Durham University for the PAHO Health in All Policies training, May 2015."/>
            <p:cNvSpPr txBox="1"/>
            <p:nvPr/>
          </p:nvSpPr>
          <p:spPr>
            <a:xfrm rot="16200000">
              <a:off x="-779222" y="3053146"/>
              <a:ext cx="2848857"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lvl1pPr algn="ctr" defTabSz="457200">
                <a:lnSpc>
                  <a:spcPct val="115000"/>
                </a:lnSpc>
                <a:defRPr sz="1800" b="1">
                  <a:uFill>
                    <a:solidFill>
                      <a:srgbClr val="000000"/>
                    </a:solidFill>
                  </a:uFill>
                  <a:latin typeface="Century Gothic"/>
                  <a:ea typeface="Century Gothic"/>
                  <a:cs typeface="Century Gothic"/>
                  <a:sym typeface="Century Gothic"/>
                </a:defRPr>
              </a:lvl1pPr>
            </a:lstStyle>
            <a:p>
              <a:r>
                <a:t>Socioecological systems</a:t>
              </a:r>
            </a:p>
          </p:txBody>
        </p:sp>
        <p:sp>
          <p:nvSpPr>
            <p:cNvPr id="489" name="Credit: slide created by Dr Catherine Hannaway, Durham University for the PAHO Health in All Policies training, May 2015."/>
            <p:cNvSpPr txBox="1"/>
            <p:nvPr/>
          </p:nvSpPr>
          <p:spPr>
            <a:xfrm>
              <a:off x="1204762" y="1325656"/>
              <a:ext cx="954388" cy="3515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r" defTabSz="457200">
                <a:lnSpc>
                  <a:spcPct val="115000"/>
                </a:lnSpc>
                <a:defRPr sz="1600">
                  <a:uFill>
                    <a:solidFill>
                      <a:srgbClr val="000000"/>
                    </a:solidFill>
                  </a:uFill>
                  <a:latin typeface="Century Gothic"/>
                  <a:ea typeface="Century Gothic"/>
                  <a:cs typeface="Century Gothic"/>
                  <a:sym typeface="Century Gothic"/>
                </a:defRPr>
              </a:lvl1pPr>
            </a:lstStyle>
            <a:p>
              <a:r>
                <a:t>Air</a:t>
              </a:r>
            </a:p>
          </p:txBody>
        </p:sp>
        <p:sp>
          <p:nvSpPr>
            <p:cNvPr id="490" name="Credit: slide created by Dr Catherine Hannaway, Durham University for the PAHO Health in All Policies training, May 2015."/>
            <p:cNvSpPr txBox="1"/>
            <p:nvPr/>
          </p:nvSpPr>
          <p:spPr>
            <a:xfrm>
              <a:off x="1204762" y="2205274"/>
              <a:ext cx="954388" cy="3515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r" defTabSz="457200">
                <a:lnSpc>
                  <a:spcPct val="115000"/>
                </a:lnSpc>
                <a:defRPr sz="1600">
                  <a:uFill>
                    <a:solidFill>
                      <a:srgbClr val="000000"/>
                    </a:solidFill>
                  </a:uFill>
                  <a:latin typeface="Century Gothic"/>
                  <a:ea typeface="Century Gothic"/>
                  <a:cs typeface="Century Gothic"/>
                  <a:sym typeface="Century Gothic"/>
                </a:defRPr>
              </a:lvl1pPr>
            </a:lstStyle>
            <a:p>
              <a:r>
                <a:t>Land</a:t>
              </a:r>
            </a:p>
          </p:txBody>
        </p:sp>
        <p:sp>
          <p:nvSpPr>
            <p:cNvPr id="491" name="Credit: slide created by Dr Catherine Hannaway, Durham University for the PAHO Health in All Policies training, May 2015."/>
            <p:cNvSpPr txBox="1"/>
            <p:nvPr/>
          </p:nvSpPr>
          <p:spPr>
            <a:xfrm>
              <a:off x="780066" y="3084892"/>
              <a:ext cx="1379084" cy="3515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r" defTabSz="457200">
                <a:lnSpc>
                  <a:spcPct val="115000"/>
                </a:lnSpc>
                <a:defRPr sz="1600">
                  <a:uFill>
                    <a:solidFill>
                      <a:srgbClr val="000000"/>
                    </a:solidFill>
                  </a:uFill>
                  <a:latin typeface="Century Gothic"/>
                  <a:ea typeface="Century Gothic"/>
                  <a:cs typeface="Century Gothic"/>
                  <a:sym typeface="Century Gothic"/>
                </a:defRPr>
              </a:lvl1pPr>
            </a:lstStyle>
            <a:p>
              <a:r>
                <a:t>Freshwater</a:t>
              </a:r>
            </a:p>
          </p:txBody>
        </p:sp>
        <p:sp>
          <p:nvSpPr>
            <p:cNvPr id="492" name="Credit: slide created by Dr Catherine Hannaway, Durham University for the PAHO Health in All Policies training, May 2015."/>
            <p:cNvSpPr txBox="1"/>
            <p:nvPr/>
          </p:nvSpPr>
          <p:spPr>
            <a:xfrm>
              <a:off x="1022350" y="3964510"/>
              <a:ext cx="1136800" cy="3515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r" defTabSz="457200">
                <a:lnSpc>
                  <a:spcPct val="115000"/>
                </a:lnSpc>
                <a:defRPr sz="1600">
                  <a:uFill>
                    <a:solidFill>
                      <a:srgbClr val="000000"/>
                    </a:solidFill>
                  </a:uFill>
                  <a:latin typeface="Century Gothic"/>
                  <a:ea typeface="Century Gothic"/>
                  <a:cs typeface="Century Gothic"/>
                  <a:sym typeface="Century Gothic"/>
                </a:defRPr>
              </a:lvl1pPr>
            </a:lstStyle>
            <a:p>
              <a:r>
                <a:t>Oceans</a:t>
              </a:r>
            </a:p>
          </p:txBody>
        </p:sp>
        <p:sp>
          <p:nvSpPr>
            <p:cNvPr id="493" name="Credit: slide created by Dr Catherine Hannaway, Durham University for the PAHO Health in All Policies training, May 2015."/>
            <p:cNvSpPr txBox="1"/>
            <p:nvPr/>
          </p:nvSpPr>
          <p:spPr>
            <a:xfrm>
              <a:off x="780007" y="4844127"/>
              <a:ext cx="1379145" cy="3515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r" defTabSz="457200">
                <a:lnSpc>
                  <a:spcPct val="115000"/>
                </a:lnSpc>
                <a:defRPr sz="1600">
                  <a:uFill>
                    <a:solidFill>
                      <a:srgbClr val="000000"/>
                    </a:solidFill>
                  </a:uFill>
                  <a:latin typeface="Century Gothic"/>
                  <a:ea typeface="Century Gothic"/>
                  <a:cs typeface="Century Gothic"/>
                  <a:sym typeface="Century Gothic"/>
                </a:defRPr>
              </a:lvl1pPr>
            </a:lstStyle>
            <a:p>
              <a:r>
                <a:t>Biodiversity</a:t>
              </a:r>
            </a:p>
          </p:txBody>
        </p:sp>
        <p:sp>
          <p:nvSpPr>
            <p:cNvPr id="494" name="Line"/>
            <p:cNvSpPr/>
            <p:nvPr/>
          </p:nvSpPr>
          <p:spPr>
            <a:xfrm>
              <a:off x="745177" y="5440460"/>
              <a:ext cx="11001639" cy="1"/>
            </a:xfrm>
            <a:prstGeom prst="line">
              <a:avLst/>
            </a:prstGeom>
            <a:noFill/>
            <a:ln w="12700" cap="flat">
              <a:solidFill>
                <a:schemeClr val="accent1"/>
              </a:solidFill>
              <a:prstDash val="solid"/>
              <a:round/>
            </a:ln>
            <a:effectLst/>
          </p:spPr>
          <p:txBody>
            <a:bodyPr wrap="square" lIns="45718" tIns="45718" rIns="45718" bIns="45718" numCol="1" anchor="t">
              <a:noAutofit/>
            </a:bodyPr>
            <a:lstStyle/>
            <a:p>
              <a:endParaRPr/>
            </a:p>
          </p:txBody>
        </p:sp>
        <p:sp>
          <p:nvSpPr>
            <p:cNvPr id="495" name="Line"/>
            <p:cNvSpPr/>
            <p:nvPr/>
          </p:nvSpPr>
          <p:spPr>
            <a:xfrm flipV="1">
              <a:off x="2262143" y="952275"/>
              <a:ext cx="3" cy="4494537"/>
            </a:xfrm>
            <a:prstGeom prst="line">
              <a:avLst/>
            </a:prstGeom>
            <a:noFill/>
            <a:ln w="12700" cap="flat">
              <a:solidFill>
                <a:schemeClr val="accent1"/>
              </a:solidFill>
              <a:prstDash val="solid"/>
              <a:round/>
            </a:ln>
            <a:effectLst/>
          </p:spPr>
          <p:txBody>
            <a:bodyPr wrap="square" lIns="45718" tIns="45718" rIns="45718" bIns="45718" numCol="1" anchor="t">
              <a:noAutofit/>
            </a:bodyPr>
            <a:lstStyle/>
            <a:p>
              <a:endParaRPr/>
            </a:p>
          </p:txBody>
        </p:sp>
        <p:sp>
          <p:nvSpPr>
            <p:cNvPr id="496" name="Credit: slide created by Dr Catherine Hannaway, Durham University for the PAHO Health in All Policies training, May 2015."/>
            <p:cNvSpPr txBox="1"/>
            <p:nvPr/>
          </p:nvSpPr>
          <p:spPr>
            <a:xfrm rot="5400000">
              <a:off x="10043171" y="3053141"/>
              <a:ext cx="4023780"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lvl1pPr algn="ctr" defTabSz="457200">
                <a:lnSpc>
                  <a:spcPct val="115000"/>
                </a:lnSpc>
                <a:defRPr sz="1800" b="1">
                  <a:uFill>
                    <a:solidFill>
                      <a:srgbClr val="000000"/>
                    </a:solidFill>
                  </a:uFill>
                  <a:latin typeface="Century Gothic"/>
                  <a:ea typeface="Century Gothic"/>
                  <a:cs typeface="Century Gothic"/>
                  <a:sym typeface="Century Gothic"/>
                </a:defRPr>
              </a:lvl1pPr>
            </a:lstStyle>
            <a:p>
              <a:r>
                <a:t>Interconnectedness of Earth system</a:t>
              </a:r>
            </a:p>
          </p:txBody>
        </p:sp>
        <p:sp>
          <p:nvSpPr>
            <p:cNvPr id="497" name="Credit: slide created by Dr Catherine Hannaway, Durham University for the PAHO Health in All Policies training, May 2015."/>
            <p:cNvSpPr txBox="1"/>
            <p:nvPr/>
          </p:nvSpPr>
          <p:spPr>
            <a:xfrm>
              <a:off x="249533" y="5647546"/>
              <a:ext cx="1846118"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r" defTabSz="457200">
                <a:lnSpc>
                  <a:spcPct val="115000"/>
                </a:lnSpc>
                <a:defRPr sz="1400" b="1">
                  <a:uFill>
                    <a:solidFill>
                      <a:srgbClr val="000000"/>
                    </a:solidFill>
                  </a:uFill>
                  <a:latin typeface="Century Gothic"/>
                  <a:ea typeface="Century Gothic"/>
                  <a:cs typeface="Century Gothic"/>
                  <a:sym typeface="Century Gothic"/>
                </a:defRPr>
              </a:lvl1pPr>
            </a:lstStyle>
            <a:p>
              <a:r>
                <a:t>Planetary Impact</a:t>
              </a:r>
            </a:p>
          </p:txBody>
        </p:sp>
        <p:sp>
          <p:nvSpPr>
            <p:cNvPr id="498" name="Manages context and relationships"/>
            <p:cNvSpPr txBox="1"/>
            <p:nvPr/>
          </p:nvSpPr>
          <p:spPr>
            <a:xfrm>
              <a:off x="2015208" y="0"/>
              <a:ext cx="6377546" cy="77317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defTabSz="457200">
                <a:lnSpc>
                  <a:spcPct val="90000"/>
                </a:lnSpc>
                <a:defRPr sz="2300" b="1" cap="all">
                  <a:uFill>
                    <a:solidFill>
                      <a:srgbClr val="000000"/>
                    </a:solidFill>
                  </a:uFill>
                  <a:latin typeface="Century Gothic"/>
                  <a:ea typeface="Century Gothic"/>
                  <a:cs typeface="Century Gothic"/>
                  <a:sym typeface="Century Gothic"/>
                </a:defRPr>
              </a:pPr>
              <a:r>
                <a:t>Global impacts on health of the planet </a:t>
              </a:r>
              <a:br/>
              <a:r>
                <a:t>and human health, 2018 – 50.</a:t>
              </a:r>
            </a:p>
          </p:txBody>
        </p:sp>
        <p:sp>
          <p:nvSpPr>
            <p:cNvPr id="499" name="Credit: slide created by Dr Catherine Hannaway, Durham University for the PAHO Health in All Policies training, May 2015."/>
            <p:cNvSpPr txBox="1"/>
            <p:nvPr/>
          </p:nvSpPr>
          <p:spPr>
            <a:xfrm>
              <a:off x="-1" y="5965298"/>
              <a:ext cx="2095652" cy="5293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algn="r" defTabSz="457200">
                <a:defRPr sz="1400" b="1">
                  <a:uFill>
                    <a:solidFill>
                      <a:srgbClr val="000000"/>
                    </a:solidFill>
                  </a:uFill>
                  <a:latin typeface="Century Gothic"/>
                  <a:ea typeface="Century Gothic"/>
                  <a:cs typeface="Century Gothic"/>
                  <a:sym typeface="Century Gothic"/>
                </a:defRPr>
              </a:pPr>
              <a:r>
                <a:t>Human Health</a:t>
              </a:r>
              <a:br/>
              <a:r>
                <a:t>Impact</a:t>
              </a:r>
            </a:p>
          </p:txBody>
        </p:sp>
        <p:sp>
          <p:nvSpPr>
            <p:cNvPr id="500" name="Rectangle"/>
            <p:cNvSpPr/>
            <p:nvPr/>
          </p:nvSpPr>
          <p:spPr>
            <a:xfrm>
              <a:off x="2268317" y="5674191"/>
              <a:ext cx="9054463" cy="288036"/>
            </a:xfrm>
            <a:prstGeom prst="rect">
              <a:avLst/>
            </a:prstGeom>
            <a:gradFill flip="none" rotWithShape="1">
              <a:gsLst>
                <a:gs pos="0">
                  <a:srgbClr val="629623"/>
                </a:gs>
                <a:gs pos="21473">
                  <a:srgbClr val="D3C000"/>
                </a:gs>
                <a:gs pos="47373">
                  <a:srgbClr val="EEAB00"/>
                </a:gs>
                <a:gs pos="66400">
                  <a:srgbClr val="E46506"/>
                </a:gs>
                <a:gs pos="86267">
                  <a:srgbClr val="BE0D0D"/>
                </a:gs>
                <a:gs pos="99111">
                  <a:srgbClr val="532075"/>
                </a:gs>
              </a:gsLst>
              <a:lin ang="0" scaled="0"/>
            </a:gra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501" name="Rectangle"/>
            <p:cNvSpPr/>
            <p:nvPr/>
          </p:nvSpPr>
          <p:spPr>
            <a:xfrm>
              <a:off x="2268317" y="6062013"/>
              <a:ext cx="9054463" cy="288037"/>
            </a:xfrm>
            <a:prstGeom prst="rect">
              <a:avLst/>
            </a:prstGeom>
            <a:gradFill flip="none" rotWithShape="1">
              <a:gsLst>
                <a:gs pos="0">
                  <a:srgbClr val="008B92"/>
                </a:gs>
                <a:gs pos="21948">
                  <a:srgbClr val="006CA6"/>
                </a:gs>
                <a:gs pos="50881">
                  <a:srgbClr val="242E7C"/>
                </a:gs>
                <a:gs pos="99111">
                  <a:srgbClr val="FFFFFF"/>
                </a:gs>
              </a:gsLst>
              <a:lin ang="0" scaled="0"/>
            </a:gradFill>
            <a:ln w="25400" cap="flat">
              <a:solidFill>
                <a:srgbClr val="000000"/>
              </a:solidFill>
              <a:prstDash val="solid"/>
              <a:round/>
            </a:ln>
            <a:effectLst/>
          </p:spPr>
          <p:txBody>
            <a:bodyPr wrap="square" lIns="48766" tIns="48766" rIns="48766" bIns="48766" numCol="1" anchor="ctr">
              <a:noAutofit/>
            </a:bodyPr>
            <a:lstStyle/>
            <a:p>
              <a:pPr>
                <a:defRPr>
                  <a:solidFill>
                    <a:srgbClr val="008B92"/>
                  </a:solidFill>
                  <a:latin typeface="+mn-lt"/>
                  <a:ea typeface="+mn-ea"/>
                  <a:cs typeface="+mn-cs"/>
                  <a:sym typeface="Calibri"/>
                </a:defRPr>
              </a:pPr>
              <a:endParaRPr/>
            </a:p>
          </p:txBody>
        </p:sp>
        <p:sp>
          <p:nvSpPr>
            <p:cNvPr id="502" name="Credit: slide created by Dr Catherine Hannaway, Durham University for the PAHO Health in All Policies training, May 2015."/>
            <p:cNvSpPr txBox="1"/>
            <p:nvPr/>
          </p:nvSpPr>
          <p:spPr>
            <a:xfrm>
              <a:off x="2347291" y="5658785"/>
              <a:ext cx="787795"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400" b="1">
                  <a:uFill>
                    <a:solidFill>
                      <a:srgbClr val="000000"/>
                    </a:solidFill>
                  </a:uFill>
                  <a:latin typeface="Century Gothic"/>
                  <a:ea typeface="Century Gothic"/>
                  <a:cs typeface="Century Gothic"/>
                  <a:sym typeface="Century Gothic"/>
                </a:defRPr>
              </a:lvl1pPr>
            </a:lstStyle>
            <a:p>
              <a:r>
                <a:t>Good</a:t>
              </a:r>
            </a:p>
          </p:txBody>
        </p:sp>
        <p:sp>
          <p:nvSpPr>
            <p:cNvPr id="503" name="Credit: slide created by Dr Catherine Hannaway, Durham University for the PAHO Health in All Policies training, May 2015."/>
            <p:cNvSpPr txBox="1"/>
            <p:nvPr/>
          </p:nvSpPr>
          <p:spPr>
            <a:xfrm>
              <a:off x="4877891" y="5658785"/>
              <a:ext cx="950007"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400" b="1">
                  <a:uFill>
                    <a:solidFill>
                      <a:srgbClr val="000000"/>
                    </a:solidFill>
                  </a:uFill>
                  <a:latin typeface="Century Gothic"/>
                  <a:ea typeface="Century Gothic"/>
                  <a:cs typeface="Century Gothic"/>
                  <a:sym typeface="Century Gothic"/>
                </a:defRPr>
              </a:lvl1pPr>
            </a:lstStyle>
            <a:p>
              <a:r>
                <a:t>Stable</a:t>
              </a:r>
            </a:p>
          </p:txBody>
        </p:sp>
        <p:sp>
          <p:nvSpPr>
            <p:cNvPr id="504" name="Credit: slide created by Dr Catherine Hannaway, Durham University for the PAHO Health in All Policies training, May 2015."/>
            <p:cNvSpPr txBox="1"/>
            <p:nvPr/>
          </p:nvSpPr>
          <p:spPr>
            <a:xfrm>
              <a:off x="7570703" y="5658785"/>
              <a:ext cx="1136802"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defTabSz="457200">
                <a:lnSpc>
                  <a:spcPct val="115000"/>
                </a:lnSpc>
                <a:defRPr sz="1400" b="1">
                  <a:uFill>
                    <a:solidFill>
                      <a:srgbClr val="000000"/>
                    </a:solidFill>
                  </a:uFill>
                  <a:latin typeface="Century Gothic"/>
                  <a:ea typeface="Century Gothic"/>
                  <a:cs typeface="Century Gothic"/>
                  <a:sym typeface="Century Gothic"/>
                </a:defRPr>
              </a:lvl1pPr>
            </a:lstStyle>
            <a:p>
              <a:r>
                <a:t>Reversible</a:t>
              </a:r>
            </a:p>
          </p:txBody>
        </p:sp>
        <p:sp>
          <p:nvSpPr>
            <p:cNvPr id="505" name="Credit: slide created by Dr Catherine Hannaway, Durham University for the PAHO Health in All Policies training, May 2015."/>
            <p:cNvSpPr txBox="1"/>
            <p:nvPr/>
          </p:nvSpPr>
          <p:spPr>
            <a:xfrm>
              <a:off x="9647925" y="5658785"/>
              <a:ext cx="1542498"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r" defTabSz="457200">
                <a:lnSpc>
                  <a:spcPct val="115000"/>
                </a:lnSpc>
                <a:defRPr sz="1400" b="1">
                  <a:solidFill>
                    <a:srgbClr val="FFFFFF"/>
                  </a:solidFill>
                  <a:uFill>
                    <a:solidFill>
                      <a:srgbClr val="000000"/>
                    </a:solidFill>
                  </a:uFill>
                  <a:latin typeface="Century Gothic"/>
                  <a:ea typeface="Century Gothic"/>
                  <a:cs typeface="Century Gothic"/>
                  <a:sym typeface="Century Gothic"/>
                </a:defRPr>
              </a:lvl1pPr>
            </a:lstStyle>
            <a:p>
              <a:r>
                <a:t>Irreversible</a:t>
              </a:r>
            </a:p>
          </p:txBody>
        </p:sp>
        <p:sp>
          <p:nvSpPr>
            <p:cNvPr id="506" name="Credit: slide created by Dr Catherine Hannaway, Durham University for the PAHO Health in All Policies training, May 2015."/>
            <p:cNvSpPr txBox="1"/>
            <p:nvPr/>
          </p:nvSpPr>
          <p:spPr>
            <a:xfrm>
              <a:off x="2347291" y="6040071"/>
              <a:ext cx="565789"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400" b="1">
                  <a:solidFill>
                    <a:srgbClr val="FFFFFF"/>
                  </a:solidFill>
                  <a:uFill>
                    <a:solidFill>
                      <a:srgbClr val="000000"/>
                    </a:solidFill>
                  </a:uFill>
                  <a:latin typeface="Century Gothic"/>
                  <a:ea typeface="Century Gothic"/>
                  <a:cs typeface="Century Gothic"/>
                  <a:sym typeface="Century Gothic"/>
                </a:defRPr>
              </a:lvl1pPr>
            </a:lstStyle>
            <a:p>
              <a:r>
                <a:t>Low</a:t>
              </a:r>
            </a:p>
          </p:txBody>
        </p:sp>
        <p:sp>
          <p:nvSpPr>
            <p:cNvPr id="507" name="Credit: slide created by Dr Catherine Hannaway, Durham University for the PAHO Health in All Policies training, May 2015."/>
            <p:cNvSpPr txBox="1"/>
            <p:nvPr/>
          </p:nvSpPr>
          <p:spPr>
            <a:xfrm>
              <a:off x="2347291" y="4643391"/>
              <a:ext cx="6809029"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400" b="1">
                  <a:uFill>
                    <a:solidFill>
                      <a:srgbClr val="000000"/>
                    </a:solidFill>
                  </a:uFill>
                  <a:latin typeface="Century Gothic"/>
                  <a:ea typeface="Century Gothic"/>
                  <a:cs typeface="Century Gothic"/>
                  <a:sym typeface="Century Gothic"/>
                </a:defRPr>
              </a:lvl1pPr>
            </a:lstStyle>
            <a:p>
              <a:r>
                <a:t>Pollinators decline; extinction of genes, species, or ecosystems</a:t>
              </a:r>
            </a:p>
          </p:txBody>
        </p:sp>
        <p:sp>
          <p:nvSpPr>
            <p:cNvPr id="508" name="Credit: slide created by Dr Catherine Hannaway, Durham University for the PAHO Health in All Policies training, May 2015."/>
            <p:cNvSpPr txBox="1"/>
            <p:nvPr/>
          </p:nvSpPr>
          <p:spPr>
            <a:xfrm>
              <a:off x="2347291" y="5024678"/>
              <a:ext cx="5840158"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400" b="1">
                  <a:solidFill>
                    <a:srgbClr val="FFFFFF"/>
                  </a:solidFill>
                  <a:uFill>
                    <a:solidFill>
                      <a:srgbClr val="000000"/>
                    </a:solidFill>
                  </a:uFill>
                  <a:latin typeface="Century Gothic"/>
                  <a:ea typeface="Century Gothic"/>
                  <a:cs typeface="Century Gothic"/>
                  <a:sym typeface="Century Gothic"/>
                </a:defRPr>
              </a:lvl1pPr>
            </a:lstStyle>
            <a:p>
              <a:r>
                <a:t>Food security decrease, potential zoonoses increase</a:t>
              </a:r>
            </a:p>
          </p:txBody>
        </p:sp>
        <p:sp>
          <p:nvSpPr>
            <p:cNvPr id="509" name="Pentagon 1"/>
            <p:cNvSpPr/>
            <p:nvPr/>
          </p:nvSpPr>
          <p:spPr>
            <a:xfrm>
              <a:off x="2268318" y="1221015"/>
              <a:ext cx="7825584" cy="2881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149" y="21600"/>
                  </a:lnTo>
                  <a:lnTo>
                    <a:pt x="21149" y="21392"/>
                  </a:lnTo>
                  <a:lnTo>
                    <a:pt x="21257" y="21392"/>
                  </a:lnTo>
                  <a:lnTo>
                    <a:pt x="21600" y="10919"/>
                  </a:lnTo>
                  <a:lnTo>
                    <a:pt x="21257" y="0"/>
                  </a:lnTo>
                  <a:lnTo>
                    <a:pt x="0" y="0"/>
                  </a:lnTo>
                  <a:close/>
                </a:path>
              </a:pathLst>
            </a:custGeom>
            <a:gradFill flip="none" rotWithShape="1">
              <a:gsLst>
                <a:gs pos="0">
                  <a:srgbClr val="629623"/>
                </a:gs>
                <a:gs pos="21473">
                  <a:srgbClr val="D3C000"/>
                </a:gs>
                <a:gs pos="47373">
                  <a:srgbClr val="EEAB00"/>
                </a:gs>
                <a:gs pos="66400">
                  <a:srgbClr val="E46506"/>
                </a:gs>
                <a:gs pos="86267">
                  <a:srgbClr val="BE0D0D"/>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solidFill>
                    <a:srgbClr val="BE0D0D"/>
                  </a:solidFill>
                </a:defRPr>
              </a:pPr>
              <a:endParaRPr/>
            </a:p>
          </p:txBody>
        </p:sp>
        <p:sp>
          <p:nvSpPr>
            <p:cNvPr id="510" name="Pentagon 1"/>
            <p:cNvSpPr/>
            <p:nvPr/>
          </p:nvSpPr>
          <p:spPr>
            <a:xfrm>
              <a:off x="2268317" y="1609160"/>
              <a:ext cx="9070186" cy="2881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570"/>
                  </a:lnTo>
                  <a:lnTo>
                    <a:pt x="20702" y="21570"/>
                  </a:lnTo>
                  <a:lnTo>
                    <a:pt x="20702" y="21600"/>
                  </a:lnTo>
                  <a:lnTo>
                    <a:pt x="21304" y="21600"/>
                  </a:lnTo>
                  <a:lnTo>
                    <a:pt x="21600" y="11008"/>
                  </a:lnTo>
                  <a:lnTo>
                    <a:pt x="21304" y="30"/>
                  </a:lnTo>
                  <a:lnTo>
                    <a:pt x="20911" y="30"/>
                  </a:lnTo>
                  <a:lnTo>
                    <a:pt x="20911" y="0"/>
                  </a:lnTo>
                  <a:lnTo>
                    <a:pt x="0" y="0"/>
                  </a:lnTo>
                  <a:close/>
                </a:path>
              </a:pathLst>
            </a:custGeom>
            <a:gradFill flip="none" rotWithShape="1">
              <a:gsLst>
                <a:gs pos="0">
                  <a:srgbClr val="008B92"/>
                </a:gs>
                <a:gs pos="21948">
                  <a:srgbClr val="006CA6"/>
                </a:gs>
                <a:gs pos="50881">
                  <a:srgbClr val="242E7C"/>
                </a:gs>
                <a:gs pos="99111">
                  <a:srgbClr val="FFFFFF"/>
                </a:gs>
              </a:gsLst>
              <a:lin ang="0" scaled="0"/>
            </a:gradFill>
            <a:ln w="25400" cap="flat">
              <a:solidFill>
                <a:srgbClr val="000000"/>
              </a:solidFill>
              <a:prstDash val="solid"/>
              <a:round/>
            </a:ln>
            <a:effectLst>
              <a:outerShdw blurRad="203200" dist="25400" dir="5400000" rotWithShape="0">
                <a:srgbClr val="000000">
                  <a:alpha val="11983"/>
                </a:srgbClr>
              </a:outerShdw>
            </a:effectLst>
          </p:spPr>
          <p:txBody>
            <a:bodyPr wrap="square" lIns="48766" tIns="48766" rIns="48766" bIns="48766" numCol="1" anchor="ctr">
              <a:noAutofit/>
            </a:bodyPr>
            <a:lstStyle/>
            <a:p>
              <a:pPr>
                <a:defRPr>
                  <a:solidFill>
                    <a:srgbClr val="BE0D0D"/>
                  </a:solidFill>
                </a:defRPr>
              </a:pPr>
              <a:endParaRPr/>
            </a:p>
          </p:txBody>
        </p:sp>
        <p:sp>
          <p:nvSpPr>
            <p:cNvPr id="511" name="Credit: slide created by Dr Catherine Hannaway, Durham University for the PAHO Health in All Policies training, May 2015."/>
            <p:cNvSpPr txBox="1"/>
            <p:nvPr/>
          </p:nvSpPr>
          <p:spPr>
            <a:xfrm>
              <a:off x="2347291" y="1208817"/>
              <a:ext cx="6809029"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400" b="1">
                  <a:uFill>
                    <a:solidFill>
                      <a:srgbClr val="000000"/>
                    </a:solidFill>
                  </a:uFill>
                  <a:latin typeface="Century Gothic"/>
                  <a:ea typeface="Century Gothic"/>
                  <a:cs typeface="Century Gothic"/>
                  <a:sym typeface="Century Gothic"/>
                </a:defRPr>
              </a:lvl1pPr>
            </a:lstStyle>
            <a:p>
              <a:r>
                <a:t>Household or urban pollution and greenhouse gases</a:t>
              </a:r>
            </a:p>
          </p:txBody>
        </p:sp>
        <p:sp>
          <p:nvSpPr>
            <p:cNvPr id="512" name="Credit: slide created by Dr Catherine Hannaway, Durham University for the PAHO Health in All Policies training, May 2015."/>
            <p:cNvSpPr txBox="1"/>
            <p:nvPr/>
          </p:nvSpPr>
          <p:spPr>
            <a:xfrm>
              <a:off x="2347291" y="1590105"/>
              <a:ext cx="6476929" cy="56171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defTabSz="457200">
                <a:lnSpc>
                  <a:spcPct val="115000"/>
                </a:lnSpc>
                <a:defRPr sz="1400" b="1">
                  <a:solidFill>
                    <a:srgbClr val="FFFFFF"/>
                  </a:solidFill>
                  <a:uFill>
                    <a:solidFill>
                      <a:srgbClr val="000000"/>
                    </a:solidFill>
                  </a:uFill>
                  <a:latin typeface="Century Gothic"/>
                  <a:ea typeface="Century Gothic"/>
                  <a:cs typeface="Century Gothic"/>
                  <a:sym typeface="Century Gothic"/>
                </a:defRPr>
              </a:pPr>
              <a:r>
                <a:t>Greatest cause of death and sickness; causes displacement globally globally.</a:t>
              </a:r>
            </a:p>
          </p:txBody>
        </p:sp>
        <p:sp>
          <p:nvSpPr>
            <p:cNvPr id="513" name="Line"/>
            <p:cNvSpPr/>
            <p:nvPr/>
          </p:nvSpPr>
          <p:spPr>
            <a:xfrm>
              <a:off x="2273838" y="4563129"/>
              <a:ext cx="9484095" cy="1"/>
            </a:xfrm>
            <a:prstGeom prst="line">
              <a:avLst/>
            </a:prstGeom>
            <a:noFill/>
            <a:ln w="12700" cap="flat">
              <a:solidFill>
                <a:schemeClr val="accent1"/>
              </a:solidFill>
              <a:prstDash val="solid"/>
              <a:round/>
            </a:ln>
            <a:effectLst/>
          </p:spPr>
          <p:txBody>
            <a:bodyPr wrap="square" lIns="45718" tIns="45718" rIns="45718" bIns="45718" numCol="1" anchor="t">
              <a:noAutofit/>
            </a:bodyPr>
            <a:lstStyle/>
            <a:p>
              <a:endParaRPr/>
            </a:p>
          </p:txBody>
        </p:sp>
        <p:sp>
          <p:nvSpPr>
            <p:cNvPr id="514" name="Line"/>
            <p:cNvSpPr/>
            <p:nvPr/>
          </p:nvSpPr>
          <p:spPr>
            <a:xfrm>
              <a:off x="2255792" y="3686110"/>
              <a:ext cx="9484099" cy="1"/>
            </a:xfrm>
            <a:prstGeom prst="line">
              <a:avLst/>
            </a:prstGeom>
            <a:noFill/>
            <a:ln w="12700" cap="flat">
              <a:solidFill>
                <a:schemeClr val="accent1"/>
              </a:solidFill>
              <a:prstDash val="solid"/>
              <a:round/>
            </a:ln>
            <a:effectLst/>
          </p:spPr>
          <p:txBody>
            <a:bodyPr wrap="square" lIns="45718" tIns="45718" rIns="45718" bIns="45718" numCol="1" anchor="t">
              <a:noAutofit/>
            </a:bodyPr>
            <a:lstStyle/>
            <a:p>
              <a:endParaRPr/>
            </a:p>
          </p:txBody>
        </p:sp>
        <p:sp>
          <p:nvSpPr>
            <p:cNvPr id="515" name="Line"/>
            <p:cNvSpPr/>
            <p:nvPr/>
          </p:nvSpPr>
          <p:spPr>
            <a:xfrm>
              <a:off x="2255792" y="2833214"/>
              <a:ext cx="9484099" cy="1"/>
            </a:xfrm>
            <a:prstGeom prst="line">
              <a:avLst/>
            </a:prstGeom>
            <a:noFill/>
            <a:ln w="12700" cap="flat">
              <a:solidFill>
                <a:schemeClr val="accent1"/>
              </a:solidFill>
              <a:prstDash val="solid"/>
              <a:round/>
            </a:ln>
            <a:effectLst/>
          </p:spPr>
          <p:txBody>
            <a:bodyPr wrap="square" lIns="45718" tIns="45718" rIns="45718" bIns="45718" numCol="1" anchor="t">
              <a:noAutofit/>
            </a:bodyPr>
            <a:lstStyle/>
            <a:p>
              <a:endParaRPr/>
            </a:p>
          </p:txBody>
        </p:sp>
        <p:sp>
          <p:nvSpPr>
            <p:cNvPr id="516" name="Line"/>
            <p:cNvSpPr/>
            <p:nvPr/>
          </p:nvSpPr>
          <p:spPr>
            <a:xfrm>
              <a:off x="2255792" y="1981444"/>
              <a:ext cx="9484099" cy="1"/>
            </a:xfrm>
            <a:prstGeom prst="line">
              <a:avLst/>
            </a:prstGeom>
            <a:noFill/>
            <a:ln w="12700" cap="flat">
              <a:solidFill>
                <a:schemeClr val="accent1"/>
              </a:solidFill>
              <a:prstDash val="solid"/>
              <a:round/>
            </a:ln>
            <a:effectLst/>
          </p:spPr>
          <p:txBody>
            <a:bodyPr wrap="square" lIns="45718" tIns="45718" rIns="45718" bIns="45718" numCol="1" anchor="t">
              <a:noAutofit/>
            </a:bodyPr>
            <a:lstStyle/>
            <a:p>
              <a:endParaRPr/>
            </a:p>
          </p:txBody>
        </p:sp>
        <p:sp>
          <p:nvSpPr>
            <p:cNvPr id="517" name="Rectangle"/>
            <p:cNvSpPr/>
            <p:nvPr/>
          </p:nvSpPr>
          <p:spPr>
            <a:xfrm>
              <a:off x="2268318" y="2065565"/>
              <a:ext cx="4987531" cy="2881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064" y="21600"/>
                  </a:lnTo>
                  <a:lnTo>
                    <a:pt x="21600" y="11008"/>
                  </a:lnTo>
                  <a:lnTo>
                    <a:pt x="21064" y="0"/>
                  </a:lnTo>
                  <a:lnTo>
                    <a:pt x="0" y="0"/>
                  </a:lnTo>
                  <a:close/>
                </a:path>
              </a:pathLst>
            </a:custGeom>
            <a:gradFill flip="none" rotWithShape="1">
              <a:gsLst>
                <a:gs pos="0">
                  <a:srgbClr val="629623"/>
                </a:gs>
                <a:gs pos="21473">
                  <a:srgbClr val="D3C000"/>
                </a:gs>
                <a:gs pos="47373">
                  <a:srgbClr val="EEAB00"/>
                </a:gs>
                <a:gs pos="78030">
                  <a:srgbClr val="E46506"/>
                </a:gs>
              </a:gsLst>
              <a:lin ang="0" scaled="0"/>
            </a:gra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518" name="Rectangle"/>
            <p:cNvSpPr/>
            <p:nvPr/>
          </p:nvSpPr>
          <p:spPr>
            <a:xfrm>
              <a:off x="2268318" y="2453312"/>
              <a:ext cx="4974831" cy="2881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062" y="21600"/>
                  </a:lnTo>
                  <a:lnTo>
                    <a:pt x="21600" y="11008"/>
                  </a:lnTo>
                  <a:lnTo>
                    <a:pt x="21062" y="0"/>
                  </a:lnTo>
                  <a:lnTo>
                    <a:pt x="0" y="0"/>
                  </a:lnTo>
                  <a:close/>
                </a:path>
              </a:pathLst>
            </a:custGeom>
            <a:gradFill flip="none" rotWithShape="1">
              <a:gsLst>
                <a:gs pos="0">
                  <a:srgbClr val="008B92"/>
                </a:gs>
                <a:gs pos="21948">
                  <a:srgbClr val="006CA6"/>
                </a:gs>
                <a:gs pos="50881">
                  <a:srgbClr val="242E7C"/>
                </a:gs>
                <a:gs pos="99111">
                  <a:srgbClr val="FFFFFF"/>
                </a:gs>
              </a:gsLst>
              <a:lin ang="0" scaled="0"/>
            </a:gradFill>
            <a:ln w="25400" cap="flat">
              <a:solidFill>
                <a:srgbClr val="000000"/>
              </a:solidFill>
              <a:prstDash val="solid"/>
              <a:round/>
            </a:ln>
            <a:effectLst/>
          </p:spPr>
          <p:txBody>
            <a:bodyPr wrap="square" lIns="48766" tIns="48766" rIns="48766" bIns="48766" numCol="1" anchor="ctr">
              <a:noAutofit/>
            </a:bodyPr>
            <a:lstStyle/>
            <a:p>
              <a:pPr>
                <a:defRPr>
                  <a:solidFill>
                    <a:srgbClr val="008B92"/>
                  </a:solidFill>
                  <a:latin typeface="+mn-lt"/>
                  <a:ea typeface="+mn-ea"/>
                  <a:cs typeface="+mn-cs"/>
                  <a:sym typeface="Calibri"/>
                </a:defRPr>
              </a:pPr>
              <a:endParaRPr/>
            </a:p>
          </p:txBody>
        </p:sp>
        <p:sp>
          <p:nvSpPr>
            <p:cNvPr id="519" name="Rectangle"/>
            <p:cNvSpPr/>
            <p:nvPr/>
          </p:nvSpPr>
          <p:spPr>
            <a:xfrm>
              <a:off x="2258794" y="2918846"/>
              <a:ext cx="6742115" cy="2881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202" y="21600"/>
                  </a:lnTo>
                  <a:lnTo>
                    <a:pt x="21600" y="11008"/>
                  </a:lnTo>
                  <a:lnTo>
                    <a:pt x="21202" y="0"/>
                  </a:lnTo>
                  <a:lnTo>
                    <a:pt x="0" y="0"/>
                  </a:lnTo>
                  <a:close/>
                </a:path>
              </a:pathLst>
            </a:custGeom>
            <a:gradFill flip="none" rotWithShape="1">
              <a:gsLst>
                <a:gs pos="0">
                  <a:srgbClr val="629623"/>
                </a:gs>
                <a:gs pos="21473">
                  <a:srgbClr val="D3C000"/>
                </a:gs>
                <a:gs pos="47373">
                  <a:srgbClr val="EEAB00"/>
                </a:gs>
                <a:gs pos="66400">
                  <a:srgbClr val="E46506"/>
                </a:gs>
                <a:gs pos="86267">
                  <a:srgbClr val="BE0D0D"/>
                </a:gs>
              </a:gsLst>
              <a:lin ang="0" scaled="0"/>
            </a:gra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520" name="Rectangle"/>
            <p:cNvSpPr/>
            <p:nvPr/>
          </p:nvSpPr>
          <p:spPr>
            <a:xfrm>
              <a:off x="2268318" y="3306595"/>
              <a:ext cx="8163324" cy="2881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272" y="21600"/>
                  </a:lnTo>
                  <a:lnTo>
                    <a:pt x="21600" y="11008"/>
                  </a:lnTo>
                  <a:lnTo>
                    <a:pt x="21272" y="0"/>
                  </a:lnTo>
                  <a:lnTo>
                    <a:pt x="0" y="0"/>
                  </a:lnTo>
                  <a:close/>
                </a:path>
              </a:pathLst>
            </a:custGeom>
            <a:gradFill flip="none" rotWithShape="1">
              <a:gsLst>
                <a:gs pos="0">
                  <a:srgbClr val="008B92"/>
                </a:gs>
                <a:gs pos="21948">
                  <a:srgbClr val="006CA6"/>
                </a:gs>
                <a:gs pos="50881">
                  <a:srgbClr val="242E7C"/>
                </a:gs>
                <a:gs pos="99111">
                  <a:srgbClr val="FFFFFF"/>
                </a:gs>
              </a:gsLst>
              <a:lin ang="0" scaled="0"/>
            </a:gradFill>
            <a:ln w="25400" cap="flat">
              <a:solidFill>
                <a:srgbClr val="000000"/>
              </a:solidFill>
              <a:prstDash val="solid"/>
              <a:round/>
            </a:ln>
            <a:effectLst/>
          </p:spPr>
          <p:txBody>
            <a:bodyPr wrap="square" lIns="48766" tIns="48766" rIns="48766" bIns="48766" numCol="1" anchor="ctr">
              <a:noAutofit/>
            </a:bodyPr>
            <a:lstStyle/>
            <a:p>
              <a:pPr>
                <a:defRPr>
                  <a:solidFill>
                    <a:srgbClr val="008B92"/>
                  </a:solidFill>
                  <a:latin typeface="+mn-lt"/>
                  <a:ea typeface="+mn-ea"/>
                  <a:cs typeface="+mn-cs"/>
                  <a:sym typeface="Calibri"/>
                </a:defRPr>
              </a:pPr>
              <a:endParaRPr/>
            </a:p>
          </p:txBody>
        </p:sp>
        <p:sp>
          <p:nvSpPr>
            <p:cNvPr id="521" name="Rectangle"/>
            <p:cNvSpPr/>
            <p:nvPr/>
          </p:nvSpPr>
          <p:spPr>
            <a:xfrm>
              <a:off x="2268318" y="3776891"/>
              <a:ext cx="7564838" cy="2881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246" y="21600"/>
                  </a:lnTo>
                  <a:lnTo>
                    <a:pt x="21600" y="11008"/>
                  </a:lnTo>
                  <a:lnTo>
                    <a:pt x="21246" y="0"/>
                  </a:lnTo>
                  <a:lnTo>
                    <a:pt x="0" y="0"/>
                  </a:lnTo>
                  <a:close/>
                </a:path>
              </a:pathLst>
            </a:custGeom>
            <a:gradFill flip="none" rotWithShape="1">
              <a:gsLst>
                <a:gs pos="0">
                  <a:srgbClr val="629623"/>
                </a:gs>
                <a:gs pos="21473">
                  <a:srgbClr val="D3C000"/>
                </a:gs>
                <a:gs pos="47373">
                  <a:srgbClr val="EEAB00"/>
                </a:gs>
                <a:gs pos="66400">
                  <a:srgbClr val="E46506"/>
                </a:gs>
                <a:gs pos="86267">
                  <a:srgbClr val="BE0D0D"/>
                </a:gs>
              </a:gsLst>
              <a:lin ang="0" scaled="0"/>
            </a:gradFill>
            <a:ln w="12700" cap="flat">
              <a:noFill/>
              <a:miter lim="400000"/>
            </a:ln>
            <a:effectLst/>
          </p:spPr>
          <p:txBody>
            <a:bodyPr wrap="square" lIns="48766" tIns="48766" rIns="48766" bIns="48766" numCol="1" anchor="ctr">
              <a:noAutofit/>
            </a:bodyPr>
            <a:lstStyle/>
            <a:p>
              <a:pPr>
                <a:defRPr>
                  <a:latin typeface="+mn-lt"/>
                  <a:ea typeface="+mn-ea"/>
                  <a:cs typeface="+mn-cs"/>
                  <a:sym typeface="Calibri"/>
                </a:defRPr>
              </a:pPr>
              <a:endParaRPr/>
            </a:p>
          </p:txBody>
        </p:sp>
        <p:sp>
          <p:nvSpPr>
            <p:cNvPr id="522" name="Rectangle"/>
            <p:cNvSpPr/>
            <p:nvPr/>
          </p:nvSpPr>
          <p:spPr>
            <a:xfrm>
              <a:off x="2268318" y="4164639"/>
              <a:ext cx="6332144" cy="28813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176" y="21600"/>
                  </a:lnTo>
                  <a:lnTo>
                    <a:pt x="21600" y="11008"/>
                  </a:lnTo>
                  <a:lnTo>
                    <a:pt x="21176" y="0"/>
                  </a:lnTo>
                  <a:lnTo>
                    <a:pt x="0" y="0"/>
                  </a:lnTo>
                  <a:close/>
                </a:path>
              </a:pathLst>
            </a:custGeom>
            <a:gradFill flip="none" rotWithShape="1">
              <a:gsLst>
                <a:gs pos="0">
                  <a:srgbClr val="008B92"/>
                </a:gs>
                <a:gs pos="21948">
                  <a:srgbClr val="006CA6"/>
                </a:gs>
                <a:gs pos="50881">
                  <a:srgbClr val="242E7C"/>
                </a:gs>
                <a:gs pos="99111">
                  <a:srgbClr val="FFFFFF"/>
                </a:gs>
              </a:gsLst>
              <a:lin ang="0" scaled="0"/>
            </a:gradFill>
            <a:ln w="25400" cap="flat">
              <a:solidFill>
                <a:srgbClr val="000000"/>
              </a:solidFill>
              <a:prstDash val="solid"/>
              <a:round/>
            </a:ln>
            <a:effectLst/>
          </p:spPr>
          <p:txBody>
            <a:bodyPr wrap="square" lIns="48766" tIns="48766" rIns="48766" bIns="48766" numCol="1" anchor="ctr">
              <a:noAutofit/>
            </a:bodyPr>
            <a:lstStyle/>
            <a:p>
              <a:pPr>
                <a:defRPr>
                  <a:solidFill>
                    <a:srgbClr val="008B92"/>
                  </a:solidFill>
                  <a:latin typeface="+mn-lt"/>
                  <a:ea typeface="+mn-ea"/>
                  <a:cs typeface="+mn-cs"/>
                  <a:sym typeface="Calibri"/>
                </a:defRPr>
              </a:pPr>
              <a:endParaRPr/>
            </a:p>
          </p:txBody>
        </p:sp>
        <p:sp>
          <p:nvSpPr>
            <p:cNvPr id="523" name="Credit: slide created by Dr Catherine Hannaway, Durham University for the PAHO Health in All Policies training, May 2015."/>
            <p:cNvSpPr txBox="1"/>
            <p:nvPr/>
          </p:nvSpPr>
          <p:spPr>
            <a:xfrm>
              <a:off x="2403239" y="4151990"/>
              <a:ext cx="5840158"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400" b="1">
                  <a:solidFill>
                    <a:srgbClr val="FFFFFF"/>
                  </a:solidFill>
                  <a:uFill>
                    <a:solidFill>
                      <a:srgbClr val="000000"/>
                    </a:solidFill>
                  </a:uFill>
                  <a:latin typeface="Century Gothic"/>
                  <a:ea typeface="Century Gothic"/>
                  <a:cs typeface="Century Gothic"/>
                  <a:sym typeface="Century Gothic"/>
                </a:defRPr>
              </a:lvl1pPr>
            </a:lstStyle>
            <a:p>
              <a:r>
                <a:t>Loss of cheap protein and jobs</a:t>
              </a:r>
            </a:p>
          </p:txBody>
        </p:sp>
        <p:sp>
          <p:nvSpPr>
            <p:cNvPr id="524" name="Credit: slide created by Dr Catherine Hannaway, Durham University for the PAHO Health in All Policies training, May 2015."/>
            <p:cNvSpPr txBox="1"/>
            <p:nvPr/>
          </p:nvSpPr>
          <p:spPr>
            <a:xfrm>
              <a:off x="2403239" y="3764627"/>
              <a:ext cx="6809029"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400" b="1">
                  <a:uFill>
                    <a:solidFill>
                      <a:srgbClr val="000000"/>
                    </a:solidFill>
                  </a:uFill>
                  <a:latin typeface="Century Gothic"/>
                  <a:ea typeface="Century Gothic"/>
                  <a:cs typeface="Century Gothic"/>
                  <a:sym typeface="Century Gothic"/>
                </a:defRPr>
              </a:lvl1pPr>
            </a:lstStyle>
            <a:p>
              <a:r>
                <a:t>Fish population declines, plastic pollution, coral bleaching, polar ice melting</a:t>
              </a:r>
            </a:p>
          </p:txBody>
        </p:sp>
        <p:sp>
          <p:nvSpPr>
            <p:cNvPr id="525" name="Credit: slide created by Dr Catherine Hannaway, Durham University for the PAHO Health in All Policies training, May 2015."/>
            <p:cNvSpPr txBox="1"/>
            <p:nvPr/>
          </p:nvSpPr>
          <p:spPr>
            <a:xfrm>
              <a:off x="2403239" y="3290220"/>
              <a:ext cx="5840158"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400" b="1">
                  <a:solidFill>
                    <a:srgbClr val="FFFFFF"/>
                  </a:solidFill>
                  <a:uFill>
                    <a:solidFill>
                      <a:srgbClr val="000000"/>
                    </a:solidFill>
                  </a:uFill>
                  <a:latin typeface="Century Gothic"/>
                  <a:ea typeface="Century Gothic"/>
                  <a:cs typeface="Century Gothic"/>
                  <a:sym typeface="Century Gothic"/>
                </a:defRPr>
              </a:lvl1pPr>
            </a:lstStyle>
            <a:p>
              <a:r>
                <a:t>Impact on water security, health and jobs</a:t>
              </a:r>
            </a:p>
          </p:txBody>
        </p:sp>
        <p:sp>
          <p:nvSpPr>
            <p:cNvPr id="526" name="Credit: slide created by Dr Catherine Hannaway, Durham University for the PAHO Health in All Policies training, May 2015."/>
            <p:cNvSpPr txBox="1"/>
            <p:nvPr/>
          </p:nvSpPr>
          <p:spPr>
            <a:xfrm>
              <a:off x="2403239" y="2908933"/>
              <a:ext cx="6809029"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400" b="1">
                  <a:uFill>
                    <a:solidFill>
                      <a:srgbClr val="000000"/>
                    </a:solidFill>
                  </a:uFill>
                  <a:latin typeface="Century Gothic"/>
                  <a:ea typeface="Century Gothic"/>
                  <a:cs typeface="Century Gothic"/>
                  <a:sym typeface="Century Gothic"/>
                </a:defRPr>
              </a:lvl1pPr>
            </a:lstStyle>
            <a:p>
              <a:r>
                <a:t>Pollution (including antibiotics or nano), extraction greater than recharge</a:t>
              </a:r>
            </a:p>
          </p:txBody>
        </p:sp>
        <p:sp>
          <p:nvSpPr>
            <p:cNvPr id="527" name="Credit: slide created by Dr Catherine Hannaway, Durham University for the PAHO Health in All Policies training, May 2015."/>
            <p:cNvSpPr txBox="1"/>
            <p:nvPr/>
          </p:nvSpPr>
          <p:spPr>
            <a:xfrm>
              <a:off x="2347291" y="2434527"/>
              <a:ext cx="5840158"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400" b="1">
                  <a:solidFill>
                    <a:srgbClr val="FFFFFF"/>
                  </a:solidFill>
                  <a:uFill>
                    <a:solidFill>
                      <a:srgbClr val="000000"/>
                    </a:solidFill>
                  </a:uFill>
                  <a:latin typeface="Century Gothic"/>
                  <a:ea typeface="Century Gothic"/>
                  <a:cs typeface="Century Gothic"/>
                  <a:sym typeface="Century Gothic"/>
                </a:defRPr>
              </a:lvl1pPr>
            </a:lstStyle>
            <a:p>
              <a:r>
                <a:t>Impact on access to land, number of jobs</a:t>
              </a:r>
            </a:p>
          </p:txBody>
        </p:sp>
        <p:sp>
          <p:nvSpPr>
            <p:cNvPr id="528" name="Credit: slide created by Dr Catherine Hannaway, Durham University for the PAHO Health in All Policies training, May 2015."/>
            <p:cNvSpPr txBox="1"/>
            <p:nvPr/>
          </p:nvSpPr>
          <p:spPr>
            <a:xfrm>
              <a:off x="2347291" y="2053241"/>
              <a:ext cx="6809029" cy="3134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1400" b="1">
                  <a:uFill>
                    <a:solidFill>
                      <a:srgbClr val="000000"/>
                    </a:solidFill>
                  </a:uFill>
                  <a:latin typeface="Century Gothic"/>
                  <a:ea typeface="Century Gothic"/>
                  <a:cs typeface="Century Gothic"/>
                  <a:sym typeface="Century Gothic"/>
                </a:defRPr>
              </a:lvl1pPr>
            </a:lstStyle>
            <a:p>
              <a:r>
                <a:t>Desertification, deforestation, and chemical pollution</a:t>
              </a:r>
            </a:p>
          </p:txBody>
        </p:sp>
      </p:gr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534"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Demographic transition</a:t>
            </a:r>
          </a:p>
        </p:txBody>
      </p:sp>
      <p:grpSp>
        <p:nvGrpSpPr>
          <p:cNvPr id="540" name="Group"/>
          <p:cNvGrpSpPr/>
          <p:nvPr/>
        </p:nvGrpSpPr>
        <p:grpSpPr>
          <a:xfrm>
            <a:off x="-1" y="-16672"/>
            <a:ext cx="2568186" cy="1943900"/>
            <a:chOff x="0" y="0"/>
            <a:chExt cx="2568184" cy="1943899"/>
          </a:xfrm>
        </p:grpSpPr>
        <p:sp>
          <p:nvSpPr>
            <p:cNvPr id="535"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538" name="Group 25"/>
            <p:cNvGrpSpPr/>
            <p:nvPr/>
          </p:nvGrpSpPr>
          <p:grpSpPr>
            <a:xfrm>
              <a:off x="617105" y="458877"/>
              <a:ext cx="1127561" cy="1026213"/>
              <a:chOff x="0" y="-1"/>
              <a:chExt cx="1127560" cy="1026211"/>
            </a:xfrm>
          </p:grpSpPr>
          <p:sp>
            <p:nvSpPr>
              <p:cNvPr id="536"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537"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539"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549" name="Group"/>
          <p:cNvGrpSpPr/>
          <p:nvPr/>
        </p:nvGrpSpPr>
        <p:grpSpPr>
          <a:xfrm>
            <a:off x="738213" y="2697143"/>
            <a:ext cx="11026235" cy="5625737"/>
            <a:chOff x="-1" y="-1"/>
            <a:chExt cx="11026233" cy="5625735"/>
          </a:xfrm>
        </p:grpSpPr>
        <p:sp>
          <p:nvSpPr>
            <p:cNvPr id="541" name="Manages context and relationships"/>
            <p:cNvSpPr txBox="1"/>
            <p:nvPr/>
          </p:nvSpPr>
          <p:spPr>
            <a:xfrm>
              <a:off x="1281972" y="817932"/>
              <a:ext cx="9744259" cy="207555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Demographic transition is the transition from high birth and death rates to lower birth and death rates as </a:t>
              </a:r>
            </a:p>
            <a:p>
              <a:pPr defTabSz="457200">
                <a:lnSpc>
                  <a:spcPct val="115000"/>
                </a:lnSpc>
                <a:defRPr sz="2900">
                  <a:uFill>
                    <a:solidFill>
                      <a:srgbClr val="000000"/>
                    </a:solidFill>
                  </a:uFill>
                  <a:latin typeface="Century Gothic"/>
                  <a:ea typeface="Century Gothic"/>
                  <a:cs typeface="Century Gothic"/>
                  <a:sym typeface="Century Gothic"/>
                </a:defRPr>
              </a:pPr>
              <a:r>
                <a:t>a country or region develops from an agricultural society to an industrialized economic system.</a:t>
              </a:r>
            </a:p>
          </p:txBody>
        </p:sp>
        <p:sp>
          <p:nvSpPr>
            <p:cNvPr id="542" name="Understands the culture of the organizations"/>
            <p:cNvSpPr txBox="1"/>
            <p:nvPr/>
          </p:nvSpPr>
          <p:spPr>
            <a:xfrm>
              <a:off x="1281970" y="3704337"/>
              <a:ext cx="9744263" cy="156438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Population growth: according to the United Nations, the global population is predicted to increase from 6.8 billion to 9.1 billion between 2010 and 2050.</a:t>
              </a:r>
            </a:p>
          </p:txBody>
        </p:sp>
        <p:grpSp>
          <p:nvGrpSpPr>
            <p:cNvPr id="545" name="Group"/>
            <p:cNvGrpSpPr/>
            <p:nvPr/>
          </p:nvGrpSpPr>
          <p:grpSpPr>
            <a:xfrm>
              <a:off x="-2" y="-2"/>
              <a:ext cx="859936" cy="859933"/>
              <a:chOff x="-1" y="-1"/>
              <a:chExt cx="859935" cy="859932"/>
            </a:xfrm>
          </p:grpSpPr>
          <p:sp>
            <p:nvSpPr>
              <p:cNvPr id="543" name="Title 1"/>
              <p:cNvSpPr txBox="1"/>
              <p:nvPr/>
            </p:nvSpPr>
            <p:spPr>
              <a:xfrm>
                <a:off x="48227" y="15883"/>
                <a:ext cx="763479" cy="80599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801093">
                  <a:lnSpc>
                    <a:spcPct val="96000"/>
                  </a:lnSpc>
                  <a:defRPr sz="4300" b="1" cap="all" spc="-200">
                    <a:solidFill>
                      <a:srgbClr val="008B92"/>
                    </a:solidFill>
                    <a:latin typeface="Century Gothic"/>
                    <a:ea typeface="Century Gothic"/>
                    <a:cs typeface="Century Gothic"/>
                    <a:sym typeface="Century Gothic"/>
                  </a:defRPr>
                </a:lvl1pPr>
              </a:lstStyle>
              <a:p>
                <a:r>
                  <a:t>7</a:t>
                </a:r>
              </a:p>
            </p:txBody>
          </p:sp>
          <p:sp>
            <p:nvSpPr>
              <p:cNvPr id="544" name="Square"/>
              <p:cNvSpPr/>
              <p:nvPr/>
            </p:nvSpPr>
            <p:spPr>
              <a:xfrm>
                <a:off x="-2" y="-2"/>
                <a:ext cx="859936" cy="859933"/>
              </a:xfrm>
              <a:prstGeom prst="rect">
                <a:avLst/>
              </a:prstGeom>
              <a:noFill/>
              <a:ln w="50800" cap="flat">
                <a:solidFill>
                  <a:srgbClr val="008B92"/>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546" name="Line"/>
            <p:cNvSpPr/>
            <p:nvPr/>
          </p:nvSpPr>
          <p:spPr>
            <a:xfrm flipV="1">
              <a:off x="429966" y="868524"/>
              <a:ext cx="2" cy="475721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547" name="Line"/>
            <p:cNvSpPr/>
            <p:nvPr/>
          </p:nvSpPr>
          <p:spPr>
            <a:xfrm>
              <a:off x="423612" y="5625595"/>
              <a:ext cx="1056280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548" name="Line"/>
            <p:cNvSpPr/>
            <p:nvPr/>
          </p:nvSpPr>
          <p:spPr>
            <a:xfrm>
              <a:off x="423612" y="3347464"/>
              <a:ext cx="1056280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12"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Learning Objectives</a:t>
            </a:r>
          </a:p>
        </p:txBody>
      </p:sp>
      <p:pic>
        <p:nvPicPr>
          <p:cNvPr id="113" name="HiAP-Icon-Bulls-eye.png" descr="HiAP-Icon-Bulls-eye.png"/>
          <p:cNvPicPr>
            <a:picLocks noChangeAspect="1"/>
          </p:cNvPicPr>
          <p:nvPr/>
        </p:nvPicPr>
        <p:blipFill>
          <a:blip r:embed="rId3"/>
          <a:stretch>
            <a:fillRect/>
          </a:stretch>
        </p:blipFill>
        <p:spPr>
          <a:xfrm>
            <a:off x="368887" y="3252673"/>
            <a:ext cx="3674248" cy="3837876"/>
          </a:xfrm>
          <a:prstGeom prst="rect">
            <a:avLst/>
          </a:prstGeom>
          <a:ln w="12700">
            <a:miter lim="400000"/>
          </a:ln>
        </p:spPr>
      </p:pic>
      <p:pic>
        <p:nvPicPr>
          <p:cNvPr id="114" name="HiAP-Wireframe-graphic-2.png" descr="HiAP-Wireframe-graphic-2.png"/>
          <p:cNvPicPr>
            <a:picLocks noChangeAspect="1"/>
          </p:cNvPicPr>
          <p:nvPr/>
        </p:nvPicPr>
        <p:blipFill>
          <a:blip r:embed="rId4"/>
          <a:srcRect l="4891" t="2175" r="4889" b="87108"/>
          <a:stretch>
            <a:fillRect/>
          </a:stretch>
        </p:blipFill>
        <p:spPr>
          <a:xfrm flipH="1">
            <a:off x="-9974" y="8292541"/>
            <a:ext cx="13024747" cy="1467162"/>
          </a:xfrm>
          <a:prstGeom prst="rect">
            <a:avLst/>
          </a:prstGeom>
          <a:ln w="12700">
            <a:miter lim="400000"/>
          </a:ln>
        </p:spPr>
      </p:pic>
      <p:grpSp>
        <p:nvGrpSpPr>
          <p:cNvPr id="120" name="Group"/>
          <p:cNvGrpSpPr/>
          <p:nvPr/>
        </p:nvGrpSpPr>
        <p:grpSpPr>
          <a:xfrm>
            <a:off x="-1" y="-16672"/>
            <a:ext cx="2568186" cy="1943900"/>
            <a:chOff x="0" y="0"/>
            <a:chExt cx="2568184" cy="1943899"/>
          </a:xfrm>
        </p:grpSpPr>
        <p:sp>
          <p:nvSpPr>
            <p:cNvPr id="115"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18" name="Group 25"/>
            <p:cNvGrpSpPr/>
            <p:nvPr/>
          </p:nvGrpSpPr>
          <p:grpSpPr>
            <a:xfrm>
              <a:off x="617105" y="458877"/>
              <a:ext cx="1127561" cy="1026213"/>
              <a:chOff x="0" y="-1"/>
              <a:chExt cx="1127560" cy="1026211"/>
            </a:xfrm>
          </p:grpSpPr>
          <p:sp>
            <p:nvSpPr>
              <p:cNvPr id="116"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117"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19" name="HiAP-modules-text.png" descr="HiAP-modules-text.png"/>
            <p:cNvPicPr>
              <a:picLocks noChangeAspect="1"/>
            </p:cNvPicPr>
            <p:nvPr/>
          </p:nvPicPr>
          <p:blipFill>
            <a:blip r:embed="rId5"/>
            <a:stretch>
              <a:fillRect/>
            </a:stretch>
          </p:blipFill>
          <p:spPr>
            <a:xfrm>
              <a:off x="92007" y="75131"/>
              <a:ext cx="507692" cy="1612045"/>
            </a:xfrm>
            <a:prstGeom prst="rect">
              <a:avLst/>
            </a:prstGeom>
            <a:ln w="12700" cap="flat">
              <a:noFill/>
              <a:miter lim="400000"/>
            </a:ln>
            <a:effectLst/>
          </p:spPr>
        </p:pic>
      </p:grpSp>
      <p:sp>
        <p:nvSpPr>
          <p:cNvPr id="121" name="Rectangle 4"/>
          <p:cNvSpPr txBox="1"/>
          <p:nvPr/>
        </p:nvSpPr>
        <p:spPr>
          <a:xfrm>
            <a:off x="6080426" y="4030183"/>
            <a:ext cx="6543031" cy="9865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a:defRPr sz="2900" spc="-33">
                <a:latin typeface="Century Gothic"/>
                <a:ea typeface="Century Gothic"/>
                <a:cs typeface="Century Gothic"/>
                <a:sym typeface="Century Gothic"/>
              </a:defRPr>
            </a:lvl1pPr>
          </a:lstStyle>
          <a:p>
            <a:r>
              <a:t>Describe some of the major global challenges impacting health</a:t>
            </a:r>
          </a:p>
        </p:txBody>
      </p:sp>
      <p:sp>
        <p:nvSpPr>
          <p:cNvPr id="122" name="Line"/>
          <p:cNvSpPr/>
          <p:nvPr/>
        </p:nvSpPr>
        <p:spPr>
          <a:xfrm>
            <a:off x="4693887" y="5649589"/>
            <a:ext cx="7526275" cy="1"/>
          </a:xfrm>
          <a:prstGeom prst="line">
            <a:avLst/>
          </a:prstGeom>
          <a:ln w="12700">
            <a:solidFill>
              <a:srgbClr val="242E7C"/>
            </a:solidFill>
            <a:miter lim="400000"/>
          </a:ln>
        </p:spPr>
        <p:txBody>
          <a:bodyPr lIns="45718" tIns="45718" rIns="45718" bIns="45718"/>
          <a:lstStyle/>
          <a:p>
            <a:endParaRPr/>
          </a:p>
        </p:txBody>
      </p:sp>
      <p:grpSp>
        <p:nvGrpSpPr>
          <p:cNvPr id="125" name="Group 1"/>
          <p:cNvGrpSpPr/>
          <p:nvPr/>
        </p:nvGrpSpPr>
        <p:grpSpPr>
          <a:xfrm>
            <a:off x="4567727" y="3920987"/>
            <a:ext cx="1268756" cy="1154716"/>
            <a:chOff x="0" y="0"/>
            <a:chExt cx="1268755" cy="1154714"/>
          </a:xfrm>
        </p:grpSpPr>
        <p:sp>
          <p:nvSpPr>
            <p:cNvPr id="123" name="Title 1"/>
            <p:cNvSpPr txBox="1"/>
            <p:nvPr/>
          </p:nvSpPr>
          <p:spPr>
            <a:xfrm>
              <a:off x="0" y="-1"/>
              <a:ext cx="1268756" cy="1154715"/>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24" name="Square"/>
            <p:cNvSpPr/>
            <p:nvPr/>
          </p:nvSpPr>
          <p:spPr>
            <a:xfrm>
              <a:off x="126161" y="81900"/>
              <a:ext cx="1029093" cy="1029092"/>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554"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Demographic transition</a:t>
            </a:r>
          </a:p>
        </p:txBody>
      </p:sp>
      <p:grpSp>
        <p:nvGrpSpPr>
          <p:cNvPr id="560" name="Group"/>
          <p:cNvGrpSpPr/>
          <p:nvPr/>
        </p:nvGrpSpPr>
        <p:grpSpPr>
          <a:xfrm>
            <a:off x="-1" y="-16672"/>
            <a:ext cx="2568186" cy="1943900"/>
            <a:chOff x="0" y="0"/>
            <a:chExt cx="2568184" cy="1943899"/>
          </a:xfrm>
        </p:grpSpPr>
        <p:sp>
          <p:nvSpPr>
            <p:cNvPr id="555"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558" name="Group 25"/>
            <p:cNvGrpSpPr/>
            <p:nvPr/>
          </p:nvGrpSpPr>
          <p:grpSpPr>
            <a:xfrm>
              <a:off x="617105" y="458877"/>
              <a:ext cx="1127561" cy="1026213"/>
              <a:chOff x="0" y="-1"/>
              <a:chExt cx="1127560" cy="1026211"/>
            </a:xfrm>
          </p:grpSpPr>
          <p:sp>
            <p:nvSpPr>
              <p:cNvPr id="556"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557"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559"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569" name="Group"/>
          <p:cNvGrpSpPr/>
          <p:nvPr/>
        </p:nvGrpSpPr>
        <p:grpSpPr>
          <a:xfrm>
            <a:off x="738214" y="2697143"/>
            <a:ext cx="11013817" cy="5625737"/>
            <a:chOff x="-1" y="-1"/>
            <a:chExt cx="11013816" cy="5625735"/>
          </a:xfrm>
        </p:grpSpPr>
        <p:sp>
          <p:nvSpPr>
            <p:cNvPr id="561" name="Creates conditions that favour…"/>
            <p:cNvSpPr txBox="1"/>
            <p:nvPr/>
          </p:nvSpPr>
          <p:spPr>
            <a:xfrm>
              <a:off x="1281973" y="1397463"/>
              <a:ext cx="8964423" cy="156438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Other demographic processes undergoing change include women’s fertility and increasingly older populations in the developed world.</a:t>
              </a:r>
            </a:p>
          </p:txBody>
        </p:sp>
        <p:sp>
          <p:nvSpPr>
            <p:cNvPr id="562" name="Works with a notion that complex outcomes can emerge…"/>
            <p:cNvSpPr txBox="1"/>
            <p:nvPr/>
          </p:nvSpPr>
          <p:spPr>
            <a:xfrm>
              <a:off x="1281972" y="3704337"/>
              <a:ext cx="9731843" cy="156438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This demographic transition places strain on the health care system as more people need care, especially for chronic illnesses such as NCDs.</a:t>
              </a:r>
            </a:p>
          </p:txBody>
        </p:sp>
        <p:sp>
          <p:nvSpPr>
            <p:cNvPr id="563" name="Line"/>
            <p:cNvSpPr/>
            <p:nvPr/>
          </p:nvSpPr>
          <p:spPr>
            <a:xfrm flipV="1">
              <a:off x="429966" y="868524"/>
              <a:ext cx="2" cy="475721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nvGrpSpPr>
            <p:cNvPr id="566" name="Group"/>
            <p:cNvGrpSpPr/>
            <p:nvPr/>
          </p:nvGrpSpPr>
          <p:grpSpPr>
            <a:xfrm>
              <a:off x="-2" y="-2"/>
              <a:ext cx="859936" cy="859933"/>
              <a:chOff x="0" y="-1"/>
              <a:chExt cx="859935" cy="859932"/>
            </a:xfrm>
          </p:grpSpPr>
          <p:sp>
            <p:nvSpPr>
              <p:cNvPr id="564" name="Title 1"/>
              <p:cNvSpPr txBox="1"/>
              <p:nvPr/>
            </p:nvSpPr>
            <p:spPr>
              <a:xfrm>
                <a:off x="48227" y="15883"/>
                <a:ext cx="763478" cy="80599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801093">
                  <a:lnSpc>
                    <a:spcPct val="96000"/>
                  </a:lnSpc>
                  <a:defRPr sz="4300" b="1" cap="all" spc="-200">
                    <a:solidFill>
                      <a:srgbClr val="008B92"/>
                    </a:solidFill>
                    <a:latin typeface="Century Gothic"/>
                    <a:ea typeface="Century Gothic"/>
                    <a:cs typeface="Century Gothic"/>
                    <a:sym typeface="Century Gothic"/>
                  </a:defRPr>
                </a:lvl1pPr>
              </a:lstStyle>
              <a:p>
                <a:r>
                  <a:t>7</a:t>
                </a:r>
              </a:p>
            </p:txBody>
          </p:sp>
          <p:sp>
            <p:nvSpPr>
              <p:cNvPr id="565" name="Square"/>
              <p:cNvSpPr/>
              <p:nvPr/>
            </p:nvSpPr>
            <p:spPr>
              <a:xfrm>
                <a:off x="-1" y="-2"/>
                <a:ext cx="859936" cy="859933"/>
              </a:xfrm>
              <a:prstGeom prst="rect">
                <a:avLst/>
              </a:prstGeom>
              <a:noFill/>
              <a:ln w="50800" cap="flat">
                <a:solidFill>
                  <a:srgbClr val="008B92"/>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567" name="Line"/>
            <p:cNvSpPr/>
            <p:nvPr/>
          </p:nvSpPr>
          <p:spPr>
            <a:xfrm>
              <a:off x="423612" y="5625595"/>
              <a:ext cx="10562804"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568" name="Line"/>
            <p:cNvSpPr/>
            <p:nvPr/>
          </p:nvSpPr>
          <p:spPr>
            <a:xfrm>
              <a:off x="423612" y="3347464"/>
              <a:ext cx="10562804"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 name="Rectangle"/>
          <p:cNvSpPr/>
          <p:nvPr/>
        </p:nvSpPr>
        <p:spPr>
          <a:xfrm>
            <a:off x="-16207" y="-33621"/>
            <a:ext cx="13037214" cy="9820842"/>
          </a:xfrm>
          <a:prstGeom prst="rect">
            <a:avLst/>
          </a:prstGeom>
          <a:solidFill>
            <a:srgbClr val="242E7C"/>
          </a:solidFill>
          <a:ln w="12700">
            <a:miter lim="400000"/>
          </a:ln>
        </p:spPr>
        <p:txBody>
          <a:bodyPr lIns="48766" tIns="48766" rIns="48766" bIns="48766" anchor="ctr"/>
          <a:lstStyle/>
          <a:p>
            <a:pPr>
              <a:defRPr sz="2600">
                <a:solidFill>
                  <a:srgbClr val="242E7C"/>
                </a:solidFill>
                <a:latin typeface="+mn-lt"/>
                <a:ea typeface="+mn-ea"/>
                <a:cs typeface="+mn-cs"/>
                <a:sym typeface="Calibri"/>
              </a:defRPr>
            </a:pPr>
            <a:endParaRPr/>
          </a:p>
        </p:txBody>
      </p:sp>
      <p:pic>
        <p:nvPicPr>
          <p:cNvPr id="574" name="WHO-Logo-white.png" descr="WHO-Logo-white.png"/>
          <p:cNvPicPr>
            <a:picLocks noChangeAspect="1"/>
          </p:cNvPicPr>
          <p:nvPr/>
        </p:nvPicPr>
        <p:blipFill>
          <a:blip r:embed="rId2"/>
          <a:stretch>
            <a:fillRect/>
          </a:stretch>
        </p:blipFill>
        <p:spPr>
          <a:xfrm>
            <a:off x="9799883" y="8293889"/>
            <a:ext cx="2989260" cy="1233508"/>
          </a:xfrm>
          <a:prstGeom prst="rect">
            <a:avLst/>
          </a:prstGeom>
          <a:ln w="12700">
            <a:miter lim="400000"/>
          </a:ln>
        </p:spPr>
      </p:pic>
      <p:sp>
        <p:nvSpPr>
          <p:cNvPr id="575" name="Pentagon 1"/>
          <p:cNvSpPr/>
          <p:nvPr/>
        </p:nvSpPr>
        <p:spPr>
          <a:xfrm>
            <a:off x="17065" y="-11113"/>
            <a:ext cx="3325020" cy="16351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768" y="21600"/>
                </a:lnTo>
                <a:lnTo>
                  <a:pt x="21600" y="11004"/>
                </a:lnTo>
                <a:lnTo>
                  <a:pt x="14768" y="0"/>
                </a:lnTo>
                <a:lnTo>
                  <a:pt x="0" y="0"/>
                </a:lnTo>
                <a:close/>
              </a:path>
            </a:pathLst>
          </a:custGeom>
          <a:gradFill>
            <a:gsLst>
              <a:gs pos="0">
                <a:srgbClr val="629623"/>
              </a:gs>
              <a:gs pos="100000">
                <a:srgbClr val="8ABB47"/>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006128"/>
                </a:solidFill>
              </a:defRPr>
            </a:pPr>
            <a:endParaRPr/>
          </a:p>
        </p:txBody>
      </p:sp>
      <p:sp>
        <p:nvSpPr>
          <p:cNvPr id="576" name="Pentagon 1"/>
          <p:cNvSpPr/>
          <p:nvPr/>
        </p:nvSpPr>
        <p:spPr>
          <a:xfrm>
            <a:off x="17065" y="1617265"/>
            <a:ext cx="4324749"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6347" y="21600"/>
                </a:lnTo>
                <a:lnTo>
                  <a:pt x="21600" y="11002"/>
                </a:lnTo>
                <a:lnTo>
                  <a:pt x="16347" y="0"/>
                </a:lnTo>
                <a:lnTo>
                  <a:pt x="0" y="0"/>
                </a:lnTo>
                <a:close/>
              </a:path>
            </a:pathLst>
          </a:custGeom>
          <a:gradFill>
            <a:gsLst>
              <a:gs pos="0">
                <a:srgbClr val="D3C000"/>
              </a:gs>
              <a:gs pos="100000">
                <a:srgbClr val="FDEA4D"/>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577" name="Pentagon 1"/>
          <p:cNvSpPr/>
          <p:nvPr/>
        </p:nvSpPr>
        <p:spPr>
          <a:xfrm>
            <a:off x="17065" y="3245245"/>
            <a:ext cx="5638405"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7573" y="21600"/>
                </a:lnTo>
                <a:lnTo>
                  <a:pt x="21600" y="11002"/>
                </a:lnTo>
                <a:lnTo>
                  <a:pt x="17573" y="0"/>
                </a:lnTo>
                <a:lnTo>
                  <a:pt x="0" y="0"/>
                </a:lnTo>
                <a:close/>
              </a:path>
            </a:pathLst>
          </a:custGeom>
          <a:gradFill>
            <a:gsLst>
              <a:gs pos="0">
                <a:srgbClr val="EEAB00"/>
              </a:gs>
              <a:gs pos="100000">
                <a:srgbClr val="FFC343"/>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578" name="Pentagon 1"/>
          <p:cNvSpPr/>
          <p:nvPr/>
        </p:nvSpPr>
        <p:spPr>
          <a:xfrm>
            <a:off x="17065" y="4873625"/>
            <a:ext cx="6984208"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347" y="21600"/>
                </a:lnTo>
                <a:lnTo>
                  <a:pt x="21600" y="11002"/>
                </a:lnTo>
                <a:lnTo>
                  <a:pt x="18347" y="0"/>
                </a:lnTo>
                <a:lnTo>
                  <a:pt x="0" y="0"/>
                </a:lnTo>
                <a:close/>
              </a:path>
            </a:pathLst>
          </a:custGeom>
          <a:gradFill>
            <a:gsLst>
              <a:gs pos="0">
                <a:srgbClr val="FD8136"/>
              </a:gs>
              <a:gs pos="100000">
                <a:srgbClr val="E46506"/>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defRPr>
            </a:pPr>
            <a:endParaRPr/>
          </a:p>
        </p:txBody>
      </p:sp>
      <p:sp>
        <p:nvSpPr>
          <p:cNvPr id="579" name="Pentagon 1"/>
          <p:cNvSpPr/>
          <p:nvPr/>
        </p:nvSpPr>
        <p:spPr>
          <a:xfrm>
            <a:off x="17065" y="6501605"/>
            <a:ext cx="8260161" cy="163473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850" y="21600"/>
                </a:lnTo>
                <a:lnTo>
                  <a:pt x="21600" y="11002"/>
                </a:lnTo>
                <a:lnTo>
                  <a:pt x="18850" y="0"/>
                </a:lnTo>
                <a:lnTo>
                  <a:pt x="0" y="0"/>
                </a:lnTo>
                <a:close/>
              </a:path>
            </a:pathLst>
          </a:custGeom>
          <a:gradFill>
            <a:gsLst>
              <a:gs pos="0">
                <a:srgbClr val="BE0D0D"/>
              </a:gs>
              <a:gs pos="100000">
                <a:srgbClr val="DA3226"/>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580" name="Pentagon 1"/>
          <p:cNvSpPr/>
          <p:nvPr/>
        </p:nvSpPr>
        <p:spPr>
          <a:xfrm>
            <a:off x="17065" y="8129586"/>
            <a:ext cx="9565880" cy="163512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9226" y="21600"/>
                </a:lnTo>
                <a:lnTo>
                  <a:pt x="21600" y="11004"/>
                </a:lnTo>
                <a:lnTo>
                  <a:pt x="19226" y="0"/>
                </a:lnTo>
                <a:lnTo>
                  <a:pt x="0" y="0"/>
                </a:lnTo>
                <a:close/>
              </a:path>
            </a:pathLst>
          </a:custGeom>
          <a:gradFill>
            <a:gsLst>
              <a:gs pos="0">
                <a:srgbClr val="F4347D"/>
              </a:gs>
              <a:gs pos="100000">
                <a:srgbClr val="E50069"/>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BE0D0D"/>
                </a:solidFill>
              </a:defRPr>
            </a:pPr>
            <a:endParaRPr/>
          </a:p>
        </p:txBody>
      </p:sp>
      <p:sp>
        <p:nvSpPr>
          <p:cNvPr id="581" name="Line"/>
          <p:cNvSpPr/>
          <p:nvPr/>
        </p:nvSpPr>
        <p:spPr>
          <a:xfrm>
            <a:off x="7110565" y="3269476"/>
            <a:ext cx="5363828" cy="1"/>
          </a:xfrm>
          <a:prstGeom prst="line">
            <a:avLst/>
          </a:prstGeom>
          <a:ln w="12700">
            <a:solidFill>
              <a:srgbClr val="FFFFFF"/>
            </a:solidFill>
            <a:miter lim="400000"/>
          </a:ln>
        </p:spPr>
        <p:txBody>
          <a:bodyPr lIns="45718" tIns="45718" rIns="45718" bIns="45718"/>
          <a:lstStyle/>
          <a:p>
            <a:endParaRPr/>
          </a:p>
        </p:txBody>
      </p:sp>
      <p:sp>
        <p:nvSpPr>
          <p:cNvPr id="582" name="End of…"/>
          <p:cNvSpPr txBox="1">
            <a:spLocks noGrp="1"/>
          </p:cNvSpPr>
          <p:nvPr>
            <p:ph type="ctrTitle"/>
          </p:nvPr>
        </p:nvSpPr>
        <p:spPr>
          <a:xfrm>
            <a:off x="6924578" y="1163229"/>
            <a:ext cx="5638406" cy="4094571"/>
          </a:xfrm>
          <a:prstGeom prst="rect">
            <a:avLst/>
          </a:prstGeom>
        </p:spPr>
        <p:txBody>
          <a:bodyPr lIns="38100" tIns="38100" rIns="38100" bIns="38100" anchor="ctr"/>
          <a:lstStyle/>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End of </a:t>
            </a:r>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Module 2 </a:t>
            </a:r>
            <a:r>
              <a:rPr b="0"/>
              <a:t>Part 1</a:t>
            </a:r>
          </a:p>
          <a:p>
            <a:pPr algn="r" defTabSz="457200">
              <a:lnSpc>
                <a:spcPct val="100000"/>
              </a:lnSpc>
              <a:defRPr sz="4600">
                <a:solidFill>
                  <a:srgbClr val="FFFFFF"/>
                </a:solidFill>
                <a:uFill>
                  <a:solidFill>
                    <a:srgbClr val="000000"/>
                  </a:solidFill>
                </a:uFill>
                <a:latin typeface="Century Gothic"/>
                <a:ea typeface="Century Gothic"/>
                <a:cs typeface="Century Gothic"/>
                <a:sym typeface="Century Gothic"/>
              </a:defRPr>
            </a:pPr>
            <a:endParaRPr b="0"/>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Please continue to Module 2 </a:t>
            </a:r>
            <a:r>
              <a:rPr b="0"/>
              <a:t>Part 2</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30"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defTabSz="457200">
              <a:lnSpc>
                <a:spcPct val="115000"/>
              </a:lnSpc>
              <a:defRPr sz="4400" b="1" cap="all">
                <a:solidFill>
                  <a:srgbClr val="FFFFFF"/>
                </a:solidFill>
                <a:uFill>
                  <a:solidFill>
                    <a:srgbClr val="000000"/>
                  </a:solidFill>
                </a:uFill>
                <a:latin typeface="Century Gothic"/>
                <a:ea typeface="Century Gothic"/>
                <a:cs typeface="Century Gothic"/>
                <a:sym typeface="Century Gothic"/>
              </a:defRPr>
            </a:lvl1pPr>
          </a:lstStyle>
          <a:p>
            <a:r>
              <a:t>Global Challenges for Health</a:t>
            </a:r>
          </a:p>
        </p:txBody>
      </p:sp>
      <p:sp>
        <p:nvSpPr>
          <p:cNvPr id="131" name="Rectangle 4"/>
          <p:cNvSpPr txBox="1"/>
          <p:nvPr/>
        </p:nvSpPr>
        <p:spPr>
          <a:xfrm>
            <a:off x="4382361" y="2202533"/>
            <a:ext cx="7888270" cy="8849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a:defRPr sz="2500" spc="-21">
                <a:latin typeface="Century Gothic"/>
                <a:ea typeface="Century Gothic"/>
                <a:cs typeface="Century Gothic"/>
                <a:sym typeface="Century Gothic"/>
              </a:defRPr>
            </a:pPr>
            <a:r>
              <a:t>The 21</a:t>
            </a:r>
            <a:r>
              <a:rPr baseline="31999"/>
              <a:t>st</a:t>
            </a:r>
            <a:r>
              <a:t> century brings many complex </a:t>
            </a:r>
            <a:br/>
            <a:r>
              <a:t>and interacting challenges.</a:t>
            </a:r>
          </a:p>
        </p:txBody>
      </p:sp>
      <p:sp>
        <p:nvSpPr>
          <p:cNvPr id="132" name="Rectangle 4"/>
          <p:cNvSpPr txBox="1"/>
          <p:nvPr/>
        </p:nvSpPr>
        <p:spPr>
          <a:xfrm>
            <a:off x="4523795" y="3592169"/>
            <a:ext cx="7888270" cy="9439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defTabSz="457200">
              <a:lnSpc>
                <a:spcPct val="115000"/>
              </a:lnSpc>
              <a:defRPr sz="2500">
                <a:uFill>
                  <a:solidFill>
                    <a:srgbClr val="000000"/>
                  </a:solidFill>
                </a:uFill>
                <a:latin typeface="Century Gothic"/>
                <a:ea typeface="Century Gothic"/>
                <a:cs typeface="Century Gothic"/>
                <a:sym typeface="Century Gothic"/>
              </a:defRPr>
            </a:pPr>
            <a:r>
              <a:t>Some of the major global challenges directly </a:t>
            </a:r>
            <a:br/>
            <a:r>
              <a:t>and indirectly impacting health include:</a:t>
            </a:r>
          </a:p>
        </p:txBody>
      </p:sp>
      <p:grpSp>
        <p:nvGrpSpPr>
          <p:cNvPr id="138" name="Group"/>
          <p:cNvGrpSpPr/>
          <p:nvPr/>
        </p:nvGrpSpPr>
        <p:grpSpPr>
          <a:xfrm>
            <a:off x="-1" y="-16672"/>
            <a:ext cx="2568186" cy="1943900"/>
            <a:chOff x="0" y="0"/>
            <a:chExt cx="2568184" cy="1943899"/>
          </a:xfrm>
        </p:grpSpPr>
        <p:sp>
          <p:nvSpPr>
            <p:cNvPr id="133"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36" name="Group 25"/>
            <p:cNvGrpSpPr/>
            <p:nvPr/>
          </p:nvGrpSpPr>
          <p:grpSpPr>
            <a:xfrm>
              <a:off x="617105" y="458877"/>
              <a:ext cx="1127561" cy="1026213"/>
              <a:chOff x="0" y="-1"/>
              <a:chExt cx="1127560" cy="1026211"/>
            </a:xfrm>
          </p:grpSpPr>
          <p:sp>
            <p:nvSpPr>
              <p:cNvPr id="134"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135"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37"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pic>
        <p:nvPicPr>
          <p:cNvPr id="139" name="HiAP-Icon-Checklist.png" descr="HiAP-Icon-Checklist.png"/>
          <p:cNvPicPr>
            <a:picLocks noChangeAspect="1"/>
          </p:cNvPicPr>
          <p:nvPr/>
        </p:nvPicPr>
        <p:blipFill>
          <a:blip r:embed="rId4"/>
          <a:stretch>
            <a:fillRect/>
          </a:stretch>
        </p:blipFill>
        <p:spPr>
          <a:xfrm>
            <a:off x="114457" y="3520868"/>
            <a:ext cx="4029794" cy="4209261"/>
          </a:xfrm>
          <a:prstGeom prst="rect">
            <a:avLst/>
          </a:prstGeom>
          <a:ln w="12700">
            <a:miter lim="400000"/>
          </a:ln>
        </p:spPr>
      </p:pic>
      <p:sp>
        <p:nvSpPr>
          <p:cNvPr id="140" name="Line"/>
          <p:cNvSpPr/>
          <p:nvPr/>
        </p:nvSpPr>
        <p:spPr>
          <a:xfrm>
            <a:off x="4382361" y="3403563"/>
            <a:ext cx="7888270" cy="1"/>
          </a:xfrm>
          <a:prstGeom prst="line">
            <a:avLst/>
          </a:prstGeom>
          <a:ln w="12700">
            <a:solidFill>
              <a:srgbClr val="242E7C"/>
            </a:solidFill>
            <a:miter lim="400000"/>
          </a:ln>
        </p:spPr>
        <p:txBody>
          <a:bodyPr lIns="45718" tIns="45718" rIns="45718" bIns="45718"/>
          <a:lstStyle/>
          <a:p>
            <a:endParaRPr/>
          </a:p>
        </p:txBody>
      </p:sp>
      <p:grpSp>
        <p:nvGrpSpPr>
          <p:cNvPr id="169" name="Group"/>
          <p:cNvGrpSpPr/>
          <p:nvPr/>
        </p:nvGrpSpPr>
        <p:grpSpPr>
          <a:xfrm>
            <a:off x="4523791" y="4971188"/>
            <a:ext cx="4964983" cy="4200746"/>
            <a:chOff x="0" y="0"/>
            <a:chExt cx="4964982" cy="4200745"/>
          </a:xfrm>
        </p:grpSpPr>
        <p:grpSp>
          <p:nvGrpSpPr>
            <p:cNvPr id="143" name="Group"/>
            <p:cNvGrpSpPr/>
            <p:nvPr/>
          </p:nvGrpSpPr>
          <p:grpSpPr>
            <a:xfrm>
              <a:off x="610" y="24107"/>
              <a:ext cx="415374" cy="415371"/>
              <a:chOff x="0" y="-1"/>
              <a:chExt cx="415372" cy="415369"/>
            </a:xfrm>
          </p:grpSpPr>
          <p:sp>
            <p:nvSpPr>
              <p:cNvPr id="141" name="Title 1"/>
              <p:cNvSpPr txBox="1"/>
              <p:nvPr/>
            </p:nvSpPr>
            <p:spPr>
              <a:xfrm>
                <a:off x="23294" y="34513"/>
                <a:ext cx="368781" cy="33996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294400">
                  <a:lnSpc>
                    <a:spcPct val="96000"/>
                  </a:lnSpc>
                  <a:defRPr sz="1600" b="1" cap="all" spc="-100">
                    <a:solidFill>
                      <a:srgbClr val="532075"/>
                    </a:solidFill>
                    <a:latin typeface="Century Gothic"/>
                    <a:ea typeface="Century Gothic"/>
                    <a:cs typeface="Century Gothic"/>
                    <a:sym typeface="Century Gothic"/>
                  </a:defRPr>
                </a:lvl1pPr>
              </a:lstStyle>
              <a:p>
                <a:r>
                  <a:t>1</a:t>
                </a:r>
              </a:p>
            </p:txBody>
          </p:sp>
          <p:sp>
            <p:nvSpPr>
              <p:cNvPr id="142" name="Square"/>
              <p:cNvSpPr/>
              <p:nvPr/>
            </p:nvSpPr>
            <p:spPr>
              <a:xfrm>
                <a:off x="-1" y="-2"/>
                <a:ext cx="415374" cy="415371"/>
              </a:xfrm>
              <a:prstGeom prst="rect">
                <a:avLst/>
              </a:prstGeom>
              <a:noFill/>
              <a:ln w="50800" cap="flat">
                <a:solidFill>
                  <a:srgbClr val="532075"/>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grpSp>
          <p:nvGrpSpPr>
            <p:cNvPr id="146" name="Group"/>
            <p:cNvGrpSpPr/>
            <p:nvPr/>
          </p:nvGrpSpPr>
          <p:grpSpPr>
            <a:xfrm>
              <a:off x="610" y="654971"/>
              <a:ext cx="415374" cy="415371"/>
              <a:chOff x="0" y="-1"/>
              <a:chExt cx="415372" cy="415369"/>
            </a:xfrm>
          </p:grpSpPr>
          <p:sp>
            <p:nvSpPr>
              <p:cNvPr id="144" name="Title 1"/>
              <p:cNvSpPr txBox="1"/>
              <p:nvPr/>
            </p:nvSpPr>
            <p:spPr>
              <a:xfrm>
                <a:off x="23294" y="27186"/>
                <a:ext cx="368781" cy="33996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348474">
                  <a:lnSpc>
                    <a:spcPct val="96000"/>
                  </a:lnSpc>
                  <a:defRPr sz="1600" b="1" cap="all" spc="-100">
                    <a:solidFill>
                      <a:srgbClr val="A71680"/>
                    </a:solidFill>
                    <a:latin typeface="Century Gothic"/>
                    <a:ea typeface="Century Gothic"/>
                    <a:cs typeface="Century Gothic"/>
                    <a:sym typeface="Century Gothic"/>
                  </a:defRPr>
                </a:lvl1pPr>
              </a:lstStyle>
              <a:p>
                <a:r>
                  <a:t>2</a:t>
                </a:r>
              </a:p>
            </p:txBody>
          </p:sp>
          <p:sp>
            <p:nvSpPr>
              <p:cNvPr id="145" name="Square"/>
              <p:cNvSpPr/>
              <p:nvPr/>
            </p:nvSpPr>
            <p:spPr>
              <a:xfrm>
                <a:off x="-1" y="-2"/>
                <a:ext cx="415374" cy="415371"/>
              </a:xfrm>
              <a:prstGeom prst="rect">
                <a:avLst/>
              </a:prstGeom>
              <a:noFill/>
              <a:ln w="50800" cap="flat">
                <a:solidFill>
                  <a:srgbClr val="A71680"/>
                </a:solidFill>
                <a:prstDash val="solid"/>
                <a:miter lim="800000"/>
              </a:ln>
              <a:effectLst/>
            </p:spPr>
            <p:txBody>
              <a:bodyPr wrap="square" lIns="48766" tIns="48766" rIns="48766" bIns="48766" numCol="1" anchor="ctr">
                <a:noAutofit/>
              </a:bodyPr>
              <a:lstStyle/>
              <a:p>
                <a:pPr>
                  <a:defRPr>
                    <a:solidFill>
                      <a:srgbClr val="A71680"/>
                    </a:solidFill>
                    <a:latin typeface="+mn-lt"/>
                    <a:ea typeface="+mn-ea"/>
                    <a:cs typeface="+mn-cs"/>
                    <a:sym typeface="Calibri"/>
                  </a:defRPr>
                </a:pPr>
                <a:endParaRPr/>
              </a:p>
            </p:txBody>
          </p:sp>
        </p:grpSp>
        <p:grpSp>
          <p:nvGrpSpPr>
            <p:cNvPr id="149" name="Group"/>
            <p:cNvGrpSpPr/>
            <p:nvPr/>
          </p:nvGrpSpPr>
          <p:grpSpPr>
            <a:xfrm>
              <a:off x="610" y="1285124"/>
              <a:ext cx="415374" cy="415371"/>
              <a:chOff x="0" y="-1"/>
              <a:chExt cx="415372" cy="415369"/>
            </a:xfrm>
          </p:grpSpPr>
          <p:sp>
            <p:nvSpPr>
              <p:cNvPr id="147" name="Title 1"/>
              <p:cNvSpPr txBox="1"/>
              <p:nvPr/>
            </p:nvSpPr>
            <p:spPr>
              <a:xfrm>
                <a:off x="23294" y="27185"/>
                <a:ext cx="368781" cy="33996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348474">
                  <a:lnSpc>
                    <a:spcPct val="96000"/>
                  </a:lnSpc>
                  <a:defRPr sz="1600" b="1" cap="all" spc="-100">
                    <a:solidFill>
                      <a:srgbClr val="E50069"/>
                    </a:solidFill>
                    <a:latin typeface="Century Gothic"/>
                    <a:ea typeface="Century Gothic"/>
                    <a:cs typeface="Century Gothic"/>
                    <a:sym typeface="Century Gothic"/>
                  </a:defRPr>
                </a:lvl1pPr>
              </a:lstStyle>
              <a:p>
                <a:r>
                  <a:t>3</a:t>
                </a:r>
              </a:p>
            </p:txBody>
          </p:sp>
          <p:sp>
            <p:nvSpPr>
              <p:cNvPr id="148" name="Square"/>
              <p:cNvSpPr/>
              <p:nvPr/>
            </p:nvSpPr>
            <p:spPr>
              <a:xfrm>
                <a:off x="-1" y="-2"/>
                <a:ext cx="415374" cy="415371"/>
              </a:xfrm>
              <a:prstGeom prst="rect">
                <a:avLst/>
              </a:prstGeom>
              <a:noFill/>
              <a:ln w="50800" cap="flat">
                <a:solidFill>
                  <a:srgbClr val="E50069"/>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grpSp>
          <p:nvGrpSpPr>
            <p:cNvPr id="152" name="Group"/>
            <p:cNvGrpSpPr/>
            <p:nvPr/>
          </p:nvGrpSpPr>
          <p:grpSpPr>
            <a:xfrm>
              <a:off x="610" y="1909306"/>
              <a:ext cx="415374" cy="415371"/>
              <a:chOff x="0" y="-1"/>
              <a:chExt cx="415372" cy="415369"/>
            </a:xfrm>
          </p:grpSpPr>
          <p:sp>
            <p:nvSpPr>
              <p:cNvPr id="150" name="Title 1"/>
              <p:cNvSpPr txBox="1"/>
              <p:nvPr/>
            </p:nvSpPr>
            <p:spPr>
              <a:xfrm>
                <a:off x="15967" y="27186"/>
                <a:ext cx="368782" cy="33996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348474">
                  <a:lnSpc>
                    <a:spcPct val="96000"/>
                  </a:lnSpc>
                  <a:defRPr sz="1600" b="1" cap="all" spc="-100">
                    <a:solidFill>
                      <a:srgbClr val="BE0D0D"/>
                    </a:solidFill>
                    <a:latin typeface="Century Gothic"/>
                    <a:ea typeface="Century Gothic"/>
                    <a:cs typeface="Century Gothic"/>
                    <a:sym typeface="Century Gothic"/>
                  </a:defRPr>
                </a:lvl1pPr>
              </a:lstStyle>
              <a:p>
                <a:r>
                  <a:t>4</a:t>
                </a:r>
              </a:p>
            </p:txBody>
          </p:sp>
          <p:sp>
            <p:nvSpPr>
              <p:cNvPr id="151" name="Square"/>
              <p:cNvSpPr/>
              <p:nvPr/>
            </p:nvSpPr>
            <p:spPr>
              <a:xfrm>
                <a:off x="-1" y="-2"/>
                <a:ext cx="415374" cy="415371"/>
              </a:xfrm>
              <a:prstGeom prst="rect">
                <a:avLst/>
              </a:prstGeom>
              <a:noFill/>
              <a:ln w="50800" cap="flat">
                <a:solidFill>
                  <a:srgbClr val="BE0D0D"/>
                </a:solidFill>
                <a:prstDash val="solid"/>
                <a:miter lim="800000"/>
              </a:ln>
              <a:effectLst/>
            </p:spPr>
            <p:txBody>
              <a:bodyPr wrap="square" lIns="48766" tIns="48766" rIns="48766" bIns="48766" numCol="1" anchor="ctr">
                <a:noAutofit/>
              </a:bodyPr>
              <a:lstStyle/>
              <a:p>
                <a:pPr>
                  <a:defRPr>
                    <a:solidFill>
                      <a:srgbClr val="BE0D0D"/>
                    </a:solidFill>
                    <a:latin typeface="+mn-lt"/>
                    <a:ea typeface="+mn-ea"/>
                    <a:cs typeface="+mn-cs"/>
                    <a:sym typeface="Calibri"/>
                  </a:defRPr>
                </a:pPr>
                <a:endParaRPr/>
              </a:p>
            </p:txBody>
          </p:sp>
        </p:grpSp>
        <p:grpSp>
          <p:nvGrpSpPr>
            <p:cNvPr id="155" name="Group"/>
            <p:cNvGrpSpPr/>
            <p:nvPr/>
          </p:nvGrpSpPr>
          <p:grpSpPr>
            <a:xfrm>
              <a:off x="610" y="2546142"/>
              <a:ext cx="415374" cy="415371"/>
              <a:chOff x="0" y="-1"/>
              <a:chExt cx="415372" cy="415369"/>
            </a:xfrm>
          </p:grpSpPr>
          <p:sp>
            <p:nvSpPr>
              <p:cNvPr id="153" name="Title 1"/>
              <p:cNvSpPr txBox="1"/>
              <p:nvPr/>
            </p:nvSpPr>
            <p:spPr>
              <a:xfrm>
                <a:off x="15967" y="27186"/>
                <a:ext cx="368782" cy="33996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348474">
                  <a:lnSpc>
                    <a:spcPct val="96000"/>
                  </a:lnSpc>
                  <a:defRPr sz="1600" b="1" cap="all" spc="-100">
                    <a:solidFill>
                      <a:srgbClr val="E46506"/>
                    </a:solidFill>
                    <a:latin typeface="Century Gothic"/>
                    <a:ea typeface="Century Gothic"/>
                    <a:cs typeface="Century Gothic"/>
                    <a:sym typeface="Century Gothic"/>
                  </a:defRPr>
                </a:lvl1pPr>
              </a:lstStyle>
              <a:p>
                <a:r>
                  <a:t>5</a:t>
                </a:r>
              </a:p>
            </p:txBody>
          </p:sp>
          <p:sp>
            <p:nvSpPr>
              <p:cNvPr id="154" name="Square"/>
              <p:cNvSpPr/>
              <p:nvPr/>
            </p:nvSpPr>
            <p:spPr>
              <a:xfrm>
                <a:off x="-1" y="-2"/>
                <a:ext cx="415374" cy="415371"/>
              </a:xfrm>
              <a:prstGeom prst="rect">
                <a:avLst/>
              </a:prstGeom>
              <a:noFill/>
              <a:ln w="50800" cap="flat">
                <a:solidFill>
                  <a:srgbClr val="E46506"/>
                </a:solidFill>
                <a:prstDash val="solid"/>
                <a:miter lim="800000"/>
              </a:ln>
              <a:effectLst/>
            </p:spPr>
            <p:txBody>
              <a:bodyPr wrap="square" lIns="48766" tIns="48766" rIns="48766" bIns="48766" numCol="1" anchor="ctr">
                <a:noAutofit/>
              </a:bodyPr>
              <a:lstStyle/>
              <a:p>
                <a:pPr>
                  <a:defRPr>
                    <a:solidFill>
                      <a:srgbClr val="E46506"/>
                    </a:solidFill>
                    <a:latin typeface="+mn-lt"/>
                    <a:ea typeface="+mn-ea"/>
                    <a:cs typeface="+mn-cs"/>
                    <a:sym typeface="Calibri"/>
                  </a:defRPr>
                </a:pPr>
                <a:endParaRPr/>
              </a:p>
            </p:txBody>
          </p:sp>
        </p:grpSp>
        <p:grpSp>
          <p:nvGrpSpPr>
            <p:cNvPr id="158" name="Group"/>
            <p:cNvGrpSpPr/>
            <p:nvPr/>
          </p:nvGrpSpPr>
          <p:grpSpPr>
            <a:xfrm>
              <a:off x="-1" y="3163639"/>
              <a:ext cx="415373" cy="415371"/>
              <a:chOff x="-1" y="-1"/>
              <a:chExt cx="415372" cy="415369"/>
            </a:xfrm>
          </p:grpSpPr>
          <p:sp>
            <p:nvSpPr>
              <p:cNvPr id="156" name="Title 1"/>
              <p:cNvSpPr txBox="1"/>
              <p:nvPr/>
            </p:nvSpPr>
            <p:spPr>
              <a:xfrm>
                <a:off x="15967" y="27185"/>
                <a:ext cx="368782" cy="33996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348474">
                  <a:lnSpc>
                    <a:spcPct val="96000"/>
                  </a:lnSpc>
                  <a:defRPr sz="1600" b="1" cap="all" spc="-100">
                    <a:solidFill>
                      <a:srgbClr val="629623"/>
                    </a:solidFill>
                    <a:latin typeface="Century Gothic"/>
                    <a:ea typeface="Century Gothic"/>
                    <a:cs typeface="Century Gothic"/>
                    <a:sym typeface="Century Gothic"/>
                  </a:defRPr>
                </a:lvl1pPr>
              </a:lstStyle>
              <a:p>
                <a:r>
                  <a:t>6</a:t>
                </a:r>
              </a:p>
            </p:txBody>
          </p:sp>
          <p:sp>
            <p:nvSpPr>
              <p:cNvPr id="157" name="Square"/>
              <p:cNvSpPr/>
              <p:nvPr/>
            </p:nvSpPr>
            <p:spPr>
              <a:xfrm>
                <a:off x="-2" y="-2"/>
                <a:ext cx="415373" cy="415371"/>
              </a:xfrm>
              <a:prstGeom prst="rect">
                <a:avLst/>
              </a:prstGeom>
              <a:noFill/>
              <a:ln w="50800" cap="flat">
                <a:solidFill>
                  <a:srgbClr val="629623"/>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grpSp>
          <p:nvGrpSpPr>
            <p:cNvPr id="161" name="Group"/>
            <p:cNvGrpSpPr/>
            <p:nvPr/>
          </p:nvGrpSpPr>
          <p:grpSpPr>
            <a:xfrm>
              <a:off x="610" y="3771066"/>
              <a:ext cx="415374" cy="415371"/>
              <a:chOff x="0" y="-1"/>
              <a:chExt cx="415372" cy="415369"/>
            </a:xfrm>
          </p:grpSpPr>
          <p:sp>
            <p:nvSpPr>
              <p:cNvPr id="159" name="Title 1"/>
              <p:cNvSpPr txBox="1"/>
              <p:nvPr/>
            </p:nvSpPr>
            <p:spPr>
              <a:xfrm>
                <a:off x="15967" y="27186"/>
                <a:ext cx="368782" cy="339969"/>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348474">
                  <a:lnSpc>
                    <a:spcPct val="96000"/>
                  </a:lnSpc>
                  <a:defRPr sz="1600" b="1" cap="all" spc="-100">
                    <a:solidFill>
                      <a:srgbClr val="008B92"/>
                    </a:solidFill>
                    <a:latin typeface="Century Gothic"/>
                    <a:ea typeface="Century Gothic"/>
                    <a:cs typeface="Century Gothic"/>
                    <a:sym typeface="Century Gothic"/>
                  </a:defRPr>
                </a:lvl1pPr>
              </a:lstStyle>
              <a:p>
                <a:r>
                  <a:t>7</a:t>
                </a:r>
              </a:p>
            </p:txBody>
          </p:sp>
          <p:sp>
            <p:nvSpPr>
              <p:cNvPr id="160" name="Square"/>
              <p:cNvSpPr/>
              <p:nvPr/>
            </p:nvSpPr>
            <p:spPr>
              <a:xfrm>
                <a:off x="-1" y="-2"/>
                <a:ext cx="415374" cy="415371"/>
              </a:xfrm>
              <a:prstGeom prst="rect">
                <a:avLst/>
              </a:prstGeom>
              <a:noFill/>
              <a:ln w="50800" cap="flat">
                <a:solidFill>
                  <a:srgbClr val="008B92"/>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162" name="Rectangle 4"/>
            <p:cNvSpPr txBox="1"/>
            <p:nvPr/>
          </p:nvSpPr>
          <p:spPr>
            <a:xfrm>
              <a:off x="592738" y="0"/>
              <a:ext cx="2243643" cy="4277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100">
                  <a:uFill>
                    <a:solidFill>
                      <a:srgbClr val="000000"/>
                    </a:solidFill>
                  </a:uFill>
                  <a:latin typeface="Century Gothic"/>
                  <a:ea typeface="Century Gothic"/>
                  <a:cs typeface="Century Gothic"/>
                  <a:sym typeface="Century Gothic"/>
                </a:defRPr>
              </a:lvl1pPr>
            </a:lstStyle>
            <a:p>
              <a:r>
                <a:t>Globalization</a:t>
              </a:r>
            </a:p>
          </p:txBody>
        </p:sp>
        <p:sp>
          <p:nvSpPr>
            <p:cNvPr id="163" name="Rectangle 4"/>
            <p:cNvSpPr txBox="1"/>
            <p:nvPr/>
          </p:nvSpPr>
          <p:spPr>
            <a:xfrm>
              <a:off x="592738" y="660772"/>
              <a:ext cx="2243643" cy="4277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100">
                  <a:uFill>
                    <a:solidFill>
                      <a:srgbClr val="000000"/>
                    </a:solidFill>
                  </a:uFill>
                  <a:latin typeface="Century Gothic"/>
                  <a:ea typeface="Century Gothic"/>
                  <a:cs typeface="Century Gothic"/>
                  <a:sym typeface="Century Gothic"/>
                </a:defRPr>
              </a:lvl1pPr>
            </a:lstStyle>
            <a:p>
              <a:r>
                <a:t>Urbanization</a:t>
              </a:r>
            </a:p>
          </p:txBody>
        </p:sp>
        <p:sp>
          <p:nvSpPr>
            <p:cNvPr id="164" name="Rectangle 4"/>
            <p:cNvSpPr txBox="1"/>
            <p:nvPr/>
          </p:nvSpPr>
          <p:spPr>
            <a:xfrm>
              <a:off x="616883" y="1278813"/>
              <a:ext cx="2243643" cy="4277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100">
                  <a:uFill>
                    <a:solidFill>
                      <a:srgbClr val="000000"/>
                    </a:solidFill>
                  </a:uFill>
                  <a:latin typeface="Century Gothic"/>
                  <a:ea typeface="Century Gothic"/>
                  <a:cs typeface="Century Gothic"/>
                  <a:sym typeface="Century Gothic"/>
                </a:defRPr>
              </a:lvl1pPr>
            </a:lstStyle>
            <a:p>
              <a:r>
                <a:t>Poverty</a:t>
              </a:r>
            </a:p>
          </p:txBody>
        </p:sp>
        <p:sp>
          <p:nvSpPr>
            <p:cNvPr id="165" name="Rectangle 4"/>
            <p:cNvSpPr txBox="1"/>
            <p:nvPr/>
          </p:nvSpPr>
          <p:spPr>
            <a:xfrm>
              <a:off x="616883" y="1911252"/>
              <a:ext cx="4243169" cy="4277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100">
                  <a:uFill>
                    <a:solidFill>
                      <a:srgbClr val="000000"/>
                    </a:solidFill>
                  </a:uFill>
                  <a:latin typeface="Century Gothic"/>
                  <a:ea typeface="Century Gothic"/>
                  <a:cs typeface="Century Gothic"/>
                  <a:sym typeface="Century Gothic"/>
                </a:defRPr>
              </a:lvl1pPr>
            </a:lstStyle>
            <a:p>
              <a:r>
                <a:t>Socioeconomic inequality</a:t>
              </a:r>
            </a:p>
          </p:txBody>
        </p:sp>
        <p:sp>
          <p:nvSpPr>
            <p:cNvPr id="166" name="Rectangle 4"/>
            <p:cNvSpPr txBox="1"/>
            <p:nvPr/>
          </p:nvSpPr>
          <p:spPr>
            <a:xfrm>
              <a:off x="592736" y="2548090"/>
              <a:ext cx="2498672" cy="4277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100">
                  <a:uFill>
                    <a:solidFill>
                      <a:srgbClr val="000000"/>
                    </a:solidFill>
                  </a:uFill>
                  <a:latin typeface="Century Gothic"/>
                  <a:ea typeface="Century Gothic"/>
                  <a:cs typeface="Century Gothic"/>
                  <a:sym typeface="Century Gothic"/>
                </a:defRPr>
              </a:lvl1pPr>
            </a:lstStyle>
            <a:p>
              <a:r>
                <a:t>Food insecurity</a:t>
              </a:r>
            </a:p>
          </p:txBody>
        </p:sp>
        <p:sp>
          <p:nvSpPr>
            <p:cNvPr id="167" name="Rectangle 4"/>
            <p:cNvSpPr txBox="1"/>
            <p:nvPr/>
          </p:nvSpPr>
          <p:spPr>
            <a:xfrm>
              <a:off x="592736" y="3182956"/>
              <a:ext cx="4372246" cy="4277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100">
                  <a:uFill>
                    <a:solidFill>
                      <a:srgbClr val="000000"/>
                    </a:solidFill>
                  </a:uFill>
                  <a:latin typeface="Century Gothic"/>
                  <a:ea typeface="Century Gothic"/>
                  <a:cs typeface="Century Gothic"/>
                  <a:sym typeface="Century Gothic"/>
                </a:defRPr>
              </a:lvl1pPr>
            </a:lstStyle>
            <a:p>
              <a:r>
                <a:t>Environmental degradation</a:t>
              </a:r>
            </a:p>
          </p:txBody>
        </p:sp>
        <p:sp>
          <p:nvSpPr>
            <p:cNvPr id="168" name="Rectangle 4"/>
            <p:cNvSpPr txBox="1"/>
            <p:nvPr/>
          </p:nvSpPr>
          <p:spPr>
            <a:xfrm>
              <a:off x="592736" y="3773013"/>
              <a:ext cx="3787631" cy="4277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100">
                  <a:uFill>
                    <a:solidFill>
                      <a:srgbClr val="000000"/>
                    </a:solidFill>
                  </a:uFill>
                  <a:latin typeface="Century Gothic"/>
                  <a:ea typeface="Century Gothic"/>
                  <a:cs typeface="Century Gothic"/>
                  <a:sym typeface="Century Gothic"/>
                </a:defRPr>
              </a:lvl1pPr>
            </a:lstStyle>
            <a:p>
              <a:r>
                <a:t>Demographic transition</a:t>
              </a:r>
            </a:p>
          </p:txBody>
        </p:sp>
      </p:gr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74"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Globalization: trade, migration and industrialization</a:t>
            </a:r>
          </a:p>
        </p:txBody>
      </p:sp>
      <p:grpSp>
        <p:nvGrpSpPr>
          <p:cNvPr id="180" name="Group"/>
          <p:cNvGrpSpPr/>
          <p:nvPr/>
        </p:nvGrpSpPr>
        <p:grpSpPr>
          <a:xfrm>
            <a:off x="-1" y="-16672"/>
            <a:ext cx="2568186" cy="1943900"/>
            <a:chOff x="0" y="0"/>
            <a:chExt cx="2568184" cy="1943899"/>
          </a:xfrm>
        </p:grpSpPr>
        <p:sp>
          <p:nvSpPr>
            <p:cNvPr id="175"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78" name="Group 25"/>
            <p:cNvGrpSpPr/>
            <p:nvPr/>
          </p:nvGrpSpPr>
          <p:grpSpPr>
            <a:xfrm>
              <a:off x="617105" y="458877"/>
              <a:ext cx="1127561" cy="1026213"/>
              <a:chOff x="0" y="-1"/>
              <a:chExt cx="1127560" cy="1026211"/>
            </a:xfrm>
          </p:grpSpPr>
          <p:sp>
            <p:nvSpPr>
              <p:cNvPr id="176"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177"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179"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190" name="Group"/>
          <p:cNvGrpSpPr/>
          <p:nvPr/>
        </p:nvGrpSpPr>
        <p:grpSpPr>
          <a:xfrm>
            <a:off x="738214" y="2697144"/>
            <a:ext cx="11333920" cy="6795052"/>
            <a:chOff x="-1" y="-1"/>
            <a:chExt cx="11333919" cy="6795051"/>
          </a:xfrm>
        </p:grpSpPr>
        <p:sp>
          <p:nvSpPr>
            <p:cNvPr id="181" name="Manages context and relationships"/>
            <p:cNvSpPr txBox="1"/>
            <p:nvPr/>
          </p:nvSpPr>
          <p:spPr>
            <a:xfrm>
              <a:off x="1154973" y="1179031"/>
              <a:ext cx="9796643" cy="247179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The world is more and more economically </a:t>
              </a:r>
              <a:br/>
              <a:r>
                <a:t>interconnected. Trade between countries </a:t>
              </a:r>
              <a:br/>
              <a:r>
                <a:t>is one indication of this.</a:t>
              </a:r>
            </a:p>
            <a:p>
              <a:pPr defTabSz="457200">
                <a:lnSpc>
                  <a:spcPct val="30000"/>
                </a:lnSpc>
                <a:defRPr sz="1600">
                  <a:uFill>
                    <a:solidFill>
                      <a:srgbClr val="000000"/>
                    </a:solidFill>
                  </a:uFill>
                  <a:latin typeface="Century Gothic"/>
                  <a:ea typeface="Century Gothic"/>
                  <a:cs typeface="Century Gothic"/>
                  <a:sym typeface="Century Gothic"/>
                </a:defRPr>
              </a:pPr>
              <a:endParaRPr/>
            </a:p>
            <a:p>
              <a:pPr marL="381000" lvl="1" indent="-228600" defTabSz="457200">
                <a:lnSpc>
                  <a:spcPct val="115000"/>
                </a:lnSpc>
                <a:buSzPct val="100000"/>
                <a:buFont typeface="Courier New"/>
                <a:buChar char="–"/>
                <a:defRPr sz="2300">
                  <a:uFill>
                    <a:solidFill>
                      <a:srgbClr val="000000"/>
                    </a:solidFill>
                  </a:uFill>
                  <a:latin typeface="Century Gothic"/>
                  <a:ea typeface="Century Gothic"/>
                  <a:cs typeface="Century Gothic"/>
                  <a:sym typeface="Century Gothic"/>
                </a:defRPr>
              </a:pPr>
              <a:r>
                <a:t>Between 1960 and 2017, the value of trade in goods and services </a:t>
              </a:r>
              <a:br/>
              <a:r>
                <a:t>as a share of global GDP increased from 12% to 37%.</a:t>
              </a:r>
              <a:r>
                <a:rPr baseline="31999"/>
                <a:t>1</a:t>
              </a:r>
            </a:p>
          </p:txBody>
        </p:sp>
        <p:sp>
          <p:nvSpPr>
            <p:cNvPr id="182" name="Understands the culture of the organizations"/>
            <p:cNvSpPr txBox="1"/>
            <p:nvPr/>
          </p:nvSpPr>
          <p:spPr>
            <a:xfrm>
              <a:off x="1154972" y="4539619"/>
              <a:ext cx="5913296" cy="105320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The number of people travelling </a:t>
              </a:r>
              <a:br/>
              <a:r>
                <a:t>and migrating is increasing.</a:t>
              </a:r>
            </a:p>
          </p:txBody>
        </p:sp>
        <p:sp>
          <p:nvSpPr>
            <p:cNvPr id="183" name="Credit: slide created by Dr Catherine Hannaway, Durham University for the PAHO Health in All Policies training, May 2015."/>
            <p:cNvSpPr txBox="1"/>
            <p:nvPr/>
          </p:nvSpPr>
          <p:spPr>
            <a:xfrm>
              <a:off x="516924" y="6443518"/>
              <a:ext cx="10816995" cy="3515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algn="ctr" defTabSz="457200">
                <a:lnSpc>
                  <a:spcPct val="115000"/>
                </a:lnSpc>
                <a:defRPr sz="1600" baseline="31999">
                  <a:uFill>
                    <a:solidFill>
                      <a:srgbClr val="000000"/>
                    </a:solidFill>
                  </a:uFill>
                  <a:latin typeface="Century Gothic"/>
                  <a:ea typeface="Century Gothic"/>
                  <a:cs typeface="Century Gothic"/>
                  <a:sym typeface="Century Gothic"/>
                </a:defRPr>
              </a:pPr>
              <a:r>
                <a:t>1</a:t>
              </a:r>
              <a:r>
                <a:rPr baseline="0"/>
                <a:t> World Bank, World Development Indicators. Accessed </a:t>
              </a:r>
              <a:r>
                <a:rPr u="sng" baseline="0">
                  <a:solidFill>
                    <a:srgbClr val="0000FF"/>
                  </a:solidFill>
                  <a:uFill>
                    <a:solidFill>
                      <a:srgbClr val="0000FF"/>
                    </a:solidFill>
                  </a:uFill>
                  <a:hlinkClick r:id="rId4"/>
                </a:rPr>
                <a:t>https://data.worldbank.org/indicator/NE.EXP.GNFS.ZS</a:t>
              </a:r>
            </a:p>
          </p:txBody>
        </p:sp>
        <p:grpSp>
          <p:nvGrpSpPr>
            <p:cNvPr id="186" name="Group"/>
            <p:cNvGrpSpPr/>
            <p:nvPr/>
          </p:nvGrpSpPr>
          <p:grpSpPr>
            <a:xfrm>
              <a:off x="-2" y="-2"/>
              <a:ext cx="859936" cy="859933"/>
              <a:chOff x="0" y="-1"/>
              <a:chExt cx="859935" cy="859932"/>
            </a:xfrm>
          </p:grpSpPr>
          <p:sp>
            <p:nvSpPr>
              <p:cNvPr id="184" name="Title 1"/>
              <p:cNvSpPr txBox="1"/>
              <p:nvPr/>
            </p:nvSpPr>
            <p:spPr>
              <a:xfrm>
                <a:off x="48227" y="15883"/>
                <a:ext cx="763478" cy="80599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801093">
                  <a:lnSpc>
                    <a:spcPct val="96000"/>
                  </a:lnSpc>
                  <a:defRPr sz="4300" b="1" cap="all" spc="-200">
                    <a:solidFill>
                      <a:srgbClr val="532075"/>
                    </a:solidFill>
                    <a:latin typeface="Century Gothic"/>
                    <a:ea typeface="Century Gothic"/>
                    <a:cs typeface="Century Gothic"/>
                    <a:sym typeface="Century Gothic"/>
                  </a:defRPr>
                </a:lvl1pPr>
              </a:lstStyle>
              <a:p>
                <a:r>
                  <a:t>1</a:t>
                </a:r>
              </a:p>
            </p:txBody>
          </p:sp>
          <p:sp>
            <p:nvSpPr>
              <p:cNvPr id="185" name="Square"/>
              <p:cNvSpPr/>
              <p:nvPr/>
            </p:nvSpPr>
            <p:spPr>
              <a:xfrm>
                <a:off x="-1" y="-2"/>
                <a:ext cx="859936" cy="859933"/>
              </a:xfrm>
              <a:prstGeom prst="rect">
                <a:avLst/>
              </a:prstGeom>
              <a:noFill/>
              <a:ln w="50800" cap="flat">
                <a:solidFill>
                  <a:srgbClr val="532075"/>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187" name="Line"/>
            <p:cNvSpPr/>
            <p:nvPr/>
          </p:nvSpPr>
          <p:spPr>
            <a:xfrm flipV="1">
              <a:off x="429963" y="840997"/>
              <a:ext cx="5" cy="529890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188" name="Line"/>
            <p:cNvSpPr/>
            <p:nvPr/>
          </p:nvSpPr>
          <p:spPr>
            <a:xfrm>
              <a:off x="423614" y="4040167"/>
              <a:ext cx="1085068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189" name="Line"/>
            <p:cNvSpPr/>
            <p:nvPr/>
          </p:nvSpPr>
          <p:spPr>
            <a:xfrm>
              <a:off x="423614" y="6133544"/>
              <a:ext cx="1085068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195"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Globalization: trade, migration and industrialization</a:t>
            </a:r>
          </a:p>
        </p:txBody>
      </p:sp>
      <p:grpSp>
        <p:nvGrpSpPr>
          <p:cNvPr id="201" name="Group"/>
          <p:cNvGrpSpPr/>
          <p:nvPr/>
        </p:nvGrpSpPr>
        <p:grpSpPr>
          <a:xfrm>
            <a:off x="-1" y="-16672"/>
            <a:ext cx="2568186" cy="1943900"/>
            <a:chOff x="0" y="0"/>
            <a:chExt cx="2568184" cy="1943899"/>
          </a:xfrm>
        </p:grpSpPr>
        <p:sp>
          <p:nvSpPr>
            <p:cNvPr id="196"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99" name="Group 25"/>
            <p:cNvGrpSpPr/>
            <p:nvPr/>
          </p:nvGrpSpPr>
          <p:grpSpPr>
            <a:xfrm>
              <a:off x="617105" y="458877"/>
              <a:ext cx="1127561" cy="1026213"/>
              <a:chOff x="0" y="-1"/>
              <a:chExt cx="1127560" cy="1026211"/>
            </a:xfrm>
          </p:grpSpPr>
          <p:sp>
            <p:nvSpPr>
              <p:cNvPr id="197"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198"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200"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210" name="Group"/>
          <p:cNvGrpSpPr/>
          <p:nvPr/>
        </p:nvGrpSpPr>
        <p:grpSpPr>
          <a:xfrm>
            <a:off x="738214" y="2697144"/>
            <a:ext cx="11274301" cy="6139900"/>
            <a:chOff x="-1" y="0"/>
            <a:chExt cx="11274300" cy="6139898"/>
          </a:xfrm>
        </p:grpSpPr>
        <p:sp>
          <p:nvSpPr>
            <p:cNvPr id="202" name="Creates conditions that favour…"/>
            <p:cNvSpPr txBox="1"/>
            <p:nvPr/>
          </p:nvSpPr>
          <p:spPr>
            <a:xfrm>
              <a:off x="1154971" y="408324"/>
              <a:ext cx="8481902" cy="199110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Many low- and middle-income economies </a:t>
              </a:r>
              <a:br/>
              <a:r>
                <a:t>have industrialized and grown significantly.</a:t>
              </a:r>
              <a:endParaRPr sz="2300"/>
            </a:p>
            <a:p>
              <a:pPr marL="673100" lvl="1" indent="-215900" defTabSz="457200">
                <a:lnSpc>
                  <a:spcPct val="30000"/>
                </a:lnSpc>
                <a:buSzPct val="100000"/>
                <a:buFont typeface="Courier New"/>
                <a:buChar char="–"/>
                <a:defRPr sz="2300">
                  <a:uFill>
                    <a:solidFill>
                      <a:srgbClr val="000000"/>
                    </a:solidFill>
                  </a:uFill>
                  <a:latin typeface="Century Gothic"/>
                  <a:ea typeface="Century Gothic"/>
                  <a:cs typeface="Century Gothic"/>
                  <a:sym typeface="Century Gothic"/>
                </a:defRPr>
              </a:pPr>
              <a:endParaRPr sz="2300"/>
            </a:p>
            <a:p>
              <a:pPr marL="368300" lvl="1" indent="-215900" defTabSz="457200">
                <a:lnSpc>
                  <a:spcPct val="115000"/>
                </a:lnSpc>
                <a:buSzPct val="100000"/>
                <a:buFont typeface="Courier New"/>
                <a:buChar char="–"/>
                <a:defRPr sz="2300">
                  <a:uFill>
                    <a:solidFill>
                      <a:srgbClr val="000000"/>
                    </a:solidFill>
                  </a:uFill>
                  <a:latin typeface="Century Gothic"/>
                  <a:ea typeface="Century Gothic"/>
                  <a:cs typeface="Century Gothic"/>
                  <a:sym typeface="Century Gothic"/>
                </a:defRPr>
              </a:pPr>
              <a:r>
                <a:t>Consequences for rural to urban migration, urbanization </a:t>
              </a:r>
              <a:br/>
              <a:r>
                <a:t>and socioeconomic change.</a:t>
              </a:r>
            </a:p>
          </p:txBody>
        </p:sp>
        <p:sp>
          <p:nvSpPr>
            <p:cNvPr id="203" name="Works with a notion that complex outcomes can emerge…"/>
            <p:cNvSpPr txBox="1"/>
            <p:nvPr/>
          </p:nvSpPr>
          <p:spPr>
            <a:xfrm>
              <a:off x="1154971" y="3022983"/>
              <a:ext cx="9700420" cy="270674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This globalization is impacting health in multiple ways: </a:t>
              </a:r>
              <a:endParaRPr sz="2300"/>
            </a:p>
            <a:p>
              <a:pPr marL="381000" lvl="1" indent="-228600" defTabSz="457200">
                <a:lnSpc>
                  <a:spcPct val="30000"/>
                </a:lnSpc>
                <a:buSzPct val="100000"/>
                <a:buFont typeface="Courier New"/>
                <a:buChar char="–"/>
                <a:defRPr sz="2300">
                  <a:uFill>
                    <a:solidFill>
                      <a:srgbClr val="000000"/>
                    </a:solidFill>
                  </a:uFill>
                  <a:latin typeface="Century Gothic"/>
                  <a:ea typeface="Century Gothic"/>
                  <a:cs typeface="Century Gothic"/>
                  <a:sym typeface="Century Gothic"/>
                </a:defRPr>
              </a:pPr>
              <a:endParaRPr sz="2300"/>
            </a:p>
            <a:p>
              <a:pPr marL="381000" lvl="1" indent="-228600" defTabSz="457200">
                <a:lnSpc>
                  <a:spcPct val="115000"/>
                </a:lnSpc>
                <a:buSzPct val="100000"/>
                <a:buFont typeface="Courier New"/>
                <a:buChar char="–"/>
                <a:defRPr sz="2300">
                  <a:uFill>
                    <a:solidFill>
                      <a:srgbClr val="000000"/>
                    </a:solidFill>
                  </a:uFill>
                  <a:latin typeface="Century Gothic"/>
                  <a:ea typeface="Century Gothic"/>
                  <a:cs typeface="Century Gothic"/>
                  <a:sym typeface="Century Gothic"/>
                </a:defRPr>
              </a:pPr>
              <a:r>
                <a:t>Increases risks of global epidemics such as severe acute </a:t>
              </a:r>
              <a:br/>
              <a:r>
                <a:t>respiratory syndrome (SARs) and the spread of health hazards </a:t>
              </a:r>
              <a:br/>
              <a:r>
                <a:t>including contaminated foods and products;</a:t>
              </a:r>
            </a:p>
            <a:p>
              <a:pPr marL="381000" lvl="1" indent="-228600" defTabSz="457200">
                <a:lnSpc>
                  <a:spcPct val="115000"/>
                </a:lnSpc>
                <a:buSzPct val="100000"/>
                <a:buFont typeface="Courier New"/>
                <a:buChar char="–"/>
                <a:defRPr sz="2300">
                  <a:uFill>
                    <a:solidFill>
                      <a:srgbClr val="000000"/>
                    </a:solidFill>
                  </a:uFill>
                  <a:latin typeface="Century Gothic"/>
                  <a:ea typeface="Century Gothic"/>
                  <a:cs typeface="Century Gothic"/>
                  <a:sym typeface="Century Gothic"/>
                </a:defRPr>
              </a:pPr>
              <a:r>
                <a:t>Rapid economic growth places pressure on the labour force, </a:t>
              </a:r>
              <a:br/>
              <a:r>
                <a:t>infrastructure and environment. </a:t>
              </a:r>
            </a:p>
          </p:txBody>
        </p:sp>
        <p:sp>
          <p:nvSpPr>
            <p:cNvPr id="204" name="Line"/>
            <p:cNvSpPr/>
            <p:nvPr/>
          </p:nvSpPr>
          <p:spPr>
            <a:xfrm flipV="1">
              <a:off x="429963" y="840997"/>
              <a:ext cx="6" cy="529890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nvGrpSpPr>
            <p:cNvPr id="207" name="Group"/>
            <p:cNvGrpSpPr/>
            <p:nvPr/>
          </p:nvGrpSpPr>
          <p:grpSpPr>
            <a:xfrm>
              <a:off x="-2" y="-1"/>
              <a:ext cx="859936" cy="859933"/>
              <a:chOff x="0" y="0"/>
              <a:chExt cx="859935" cy="859932"/>
            </a:xfrm>
          </p:grpSpPr>
          <p:sp>
            <p:nvSpPr>
              <p:cNvPr id="205" name="Title 1"/>
              <p:cNvSpPr txBox="1"/>
              <p:nvPr/>
            </p:nvSpPr>
            <p:spPr>
              <a:xfrm>
                <a:off x="48227" y="15884"/>
                <a:ext cx="763478" cy="80599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801093">
                  <a:lnSpc>
                    <a:spcPct val="96000"/>
                  </a:lnSpc>
                  <a:defRPr sz="4300" b="1" cap="all" spc="-200">
                    <a:solidFill>
                      <a:srgbClr val="532075"/>
                    </a:solidFill>
                    <a:latin typeface="Century Gothic"/>
                    <a:ea typeface="Century Gothic"/>
                    <a:cs typeface="Century Gothic"/>
                    <a:sym typeface="Century Gothic"/>
                  </a:defRPr>
                </a:lvl1pPr>
              </a:lstStyle>
              <a:p>
                <a:r>
                  <a:t>1</a:t>
                </a:r>
              </a:p>
            </p:txBody>
          </p:sp>
          <p:sp>
            <p:nvSpPr>
              <p:cNvPr id="206" name="Square"/>
              <p:cNvSpPr/>
              <p:nvPr/>
            </p:nvSpPr>
            <p:spPr>
              <a:xfrm>
                <a:off x="-1" y="-1"/>
                <a:ext cx="859936" cy="859933"/>
              </a:xfrm>
              <a:prstGeom prst="rect">
                <a:avLst/>
              </a:prstGeom>
              <a:noFill/>
              <a:ln w="50800" cap="flat">
                <a:solidFill>
                  <a:srgbClr val="532075"/>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208" name="Line"/>
            <p:cNvSpPr/>
            <p:nvPr/>
          </p:nvSpPr>
          <p:spPr>
            <a:xfrm>
              <a:off x="423614" y="2699774"/>
              <a:ext cx="1085068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09" name="Line"/>
            <p:cNvSpPr/>
            <p:nvPr/>
          </p:nvSpPr>
          <p:spPr>
            <a:xfrm>
              <a:off x="423614" y="6133544"/>
              <a:ext cx="10850685"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215"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Urbanization</a:t>
            </a:r>
          </a:p>
        </p:txBody>
      </p:sp>
      <p:grpSp>
        <p:nvGrpSpPr>
          <p:cNvPr id="221" name="Group"/>
          <p:cNvGrpSpPr/>
          <p:nvPr/>
        </p:nvGrpSpPr>
        <p:grpSpPr>
          <a:xfrm>
            <a:off x="-1" y="-16672"/>
            <a:ext cx="2568186" cy="1943900"/>
            <a:chOff x="0" y="0"/>
            <a:chExt cx="2568184" cy="1943899"/>
          </a:xfrm>
        </p:grpSpPr>
        <p:sp>
          <p:nvSpPr>
            <p:cNvPr id="216"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19" name="Group 25"/>
            <p:cNvGrpSpPr/>
            <p:nvPr/>
          </p:nvGrpSpPr>
          <p:grpSpPr>
            <a:xfrm>
              <a:off x="617105" y="458877"/>
              <a:ext cx="1127561" cy="1026213"/>
              <a:chOff x="0" y="-1"/>
              <a:chExt cx="1127560" cy="1026211"/>
            </a:xfrm>
          </p:grpSpPr>
          <p:sp>
            <p:nvSpPr>
              <p:cNvPr id="217"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218"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220"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230" name="Group"/>
          <p:cNvGrpSpPr/>
          <p:nvPr/>
        </p:nvGrpSpPr>
        <p:grpSpPr>
          <a:xfrm>
            <a:off x="738214" y="2697144"/>
            <a:ext cx="10986418" cy="6387546"/>
            <a:chOff x="-1" y="0"/>
            <a:chExt cx="10986417" cy="6387545"/>
          </a:xfrm>
        </p:grpSpPr>
        <p:sp>
          <p:nvSpPr>
            <p:cNvPr id="222" name="Manages context and relationships"/>
            <p:cNvSpPr txBox="1"/>
            <p:nvPr/>
          </p:nvSpPr>
          <p:spPr>
            <a:xfrm>
              <a:off x="1281972" y="435133"/>
              <a:ext cx="9629585" cy="207555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Urbanization is the process of the population </a:t>
              </a:r>
              <a:br/>
              <a:r>
                <a:t>moving from rural areas to urban areas, </a:t>
              </a:r>
              <a:br/>
              <a:r>
                <a:t>which leads to many changes in economic, </a:t>
              </a:r>
              <a:br/>
              <a:r>
                <a:t>social and physical environments. </a:t>
              </a:r>
            </a:p>
          </p:txBody>
        </p:sp>
        <p:sp>
          <p:nvSpPr>
            <p:cNvPr id="223" name="Understands the culture of the organizations"/>
            <p:cNvSpPr txBox="1"/>
            <p:nvPr/>
          </p:nvSpPr>
          <p:spPr>
            <a:xfrm>
              <a:off x="1281971" y="3224648"/>
              <a:ext cx="7796282" cy="267118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The world is rapidly becoming more urban.</a:t>
              </a:r>
              <a:r>
                <a:rPr sz="2300"/>
                <a:t> </a:t>
              </a:r>
            </a:p>
            <a:p>
              <a:pPr lvl="1" defTabSz="457200">
                <a:lnSpc>
                  <a:spcPct val="10000"/>
                </a:lnSpc>
                <a:defRPr sz="2300">
                  <a:uFill>
                    <a:solidFill>
                      <a:srgbClr val="000000"/>
                    </a:solidFill>
                  </a:uFill>
                  <a:latin typeface="Century Gothic"/>
                  <a:ea typeface="Century Gothic"/>
                  <a:cs typeface="Century Gothic"/>
                  <a:sym typeface="Century Gothic"/>
                </a:defRPr>
              </a:pPr>
              <a:br/>
              <a:endParaRPr/>
            </a:p>
            <a:p>
              <a:pPr marL="381000" lvl="1" indent="-228600" defTabSz="457200">
                <a:lnSpc>
                  <a:spcPct val="115000"/>
                </a:lnSpc>
                <a:buSzPct val="100000"/>
                <a:buFont typeface="Courier New"/>
                <a:buChar char="–"/>
                <a:defRPr sz="2300">
                  <a:uFill>
                    <a:solidFill>
                      <a:srgbClr val="000000"/>
                    </a:solidFill>
                  </a:uFill>
                  <a:latin typeface="Century Gothic"/>
                  <a:ea typeface="Century Gothic"/>
                  <a:cs typeface="Century Gothic"/>
                  <a:sym typeface="Century Gothic"/>
                </a:defRPr>
              </a:pPr>
              <a:r>
                <a:t>Between 2010 and 2050, the percentage of </a:t>
              </a:r>
              <a:br/>
              <a:r>
                <a:t>the world’s population living in urban areas </a:t>
              </a:r>
              <a:br/>
              <a:r>
                <a:t>is predicted to increase from 50% to 70%.</a:t>
              </a:r>
            </a:p>
            <a:p>
              <a:pPr marL="381000" lvl="1" indent="-228600" defTabSz="457200">
                <a:lnSpc>
                  <a:spcPct val="115000"/>
                </a:lnSpc>
                <a:buSzPct val="100000"/>
                <a:buFont typeface="Courier New"/>
                <a:buChar char="–"/>
                <a:defRPr sz="2300">
                  <a:uFill>
                    <a:solidFill>
                      <a:srgbClr val="000000"/>
                    </a:solidFill>
                  </a:uFill>
                  <a:latin typeface="Century Gothic"/>
                  <a:ea typeface="Century Gothic"/>
                  <a:cs typeface="Century Gothic"/>
                  <a:sym typeface="Century Gothic"/>
                </a:defRPr>
              </a:pPr>
              <a:r>
                <a:t>At present, nearly 1 billion people or 33% </a:t>
              </a:r>
              <a:br/>
              <a:r>
                <a:t>of the urban population live in slums.</a:t>
              </a:r>
            </a:p>
          </p:txBody>
        </p:sp>
        <p:grpSp>
          <p:nvGrpSpPr>
            <p:cNvPr id="226" name="Group"/>
            <p:cNvGrpSpPr/>
            <p:nvPr/>
          </p:nvGrpSpPr>
          <p:grpSpPr>
            <a:xfrm>
              <a:off x="-2" y="-1"/>
              <a:ext cx="859936" cy="859933"/>
              <a:chOff x="0" y="0"/>
              <a:chExt cx="859935" cy="859932"/>
            </a:xfrm>
          </p:grpSpPr>
          <p:sp>
            <p:nvSpPr>
              <p:cNvPr id="224" name="Title 1"/>
              <p:cNvSpPr txBox="1"/>
              <p:nvPr/>
            </p:nvSpPr>
            <p:spPr>
              <a:xfrm>
                <a:off x="48227" y="15884"/>
                <a:ext cx="763478" cy="80599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801093">
                  <a:lnSpc>
                    <a:spcPct val="96000"/>
                  </a:lnSpc>
                  <a:defRPr sz="4300" b="1" cap="all" spc="-200">
                    <a:solidFill>
                      <a:srgbClr val="A71680"/>
                    </a:solidFill>
                    <a:latin typeface="Century Gothic"/>
                    <a:ea typeface="Century Gothic"/>
                    <a:cs typeface="Century Gothic"/>
                    <a:sym typeface="Century Gothic"/>
                  </a:defRPr>
                </a:lvl1pPr>
              </a:lstStyle>
              <a:p>
                <a:r>
                  <a:t>2</a:t>
                </a:r>
              </a:p>
            </p:txBody>
          </p:sp>
          <p:sp>
            <p:nvSpPr>
              <p:cNvPr id="225" name="Square"/>
              <p:cNvSpPr/>
              <p:nvPr/>
            </p:nvSpPr>
            <p:spPr>
              <a:xfrm>
                <a:off x="-1" y="-1"/>
                <a:ext cx="859936" cy="859933"/>
              </a:xfrm>
              <a:prstGeom prst="rect">
                <a:avLst/>
              </a:prstGeom>
              <a:noFill/>
              <a:ln w="50800" cap="flat">
                <a:solidFill>
                  <a:srgbClr val="A71680"/>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227" name="Line"/>
            <p:cNvSpPr/>
            <p:nvPr/>
          </p:nvSpPr>
          <p:spPr>
            <a:xfrm flipV="1">
              <a:off x="429966" y="859463"/>
              <a:ext cx="2" cy="5522199"/>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28" name="Line"/>
            <p:cNvSpPr/>
            <p:nvPr/>
          </p:nvSpPr>
          <p:spPr>
            <a:xfrm>
              <a:off x="423612" y="2871261"/>
              <a:ext cx="10562804"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29" name="Line"/>
            <p:cNvSpPr/>
            <p:nvPr/>
          </p:nvSpPr>
          <p:spPr>
            <a:xfrm>
              <a:off x="423612" y="6387544"/>
              <a:ext cx="10562804"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235"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Urbanization</a:t>
            </a:r>
          </a:p>
        </p:txBody>
      </p:sp>
      <p:grpSp>
        <p:nvGrpSpPr>
          <p:cNvPr id="241" name="Group"/>
          <p:cNvGrpSpPr/>
          <p:nvPr/>
        </p:nvGrpSpPr>
        <p:grpSpPr>
          <a:xfrm>
            <a:off x="-1" y="-16672"/>
            <a:ext cx="2568186" cy="1943900"/>
            <a:chOff x="0" y="0"/>
            <a:chExt cx="2568184" cy="1943899"/>
          </a:xfrm>
        </p:grpSpPr>
        <p:sp>
          <p:nvSpPr>
            <p:cNvPr id="236"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39" name="Group 25"/>
            <p:cNvGrpSpPr/>
            <p:nvPr/>
          </p:nvGrpSpPr>
          <p:grpSpPr>
            <a:xfrm>
              <a:off x="617105" y="458877"/>
              <a:ext cx="1127561" cy="1026213"/>
              <a:chOff x="0" y="-1"/>
              <a:chExt cx="1127560" cy="1026211"/>
            </a:xfrm>
          </p:grpSpPr>
          <p:sp>
            <p:nvSpPr>
              <p:cNvPr id="237"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238"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240"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250" name="Group"/>
          <p:cNvGrpSpPr/>
          <p:nvPr/>
        </p:nvGrpSpPr>
        <p:grpSpPr>
          <a:xfrm>
            <a:off x="738214" y="2697144"/>
            <a:ext cx="10989910" cy="6387546"/>
            <a:chOff x="-1" y="0"/>
            <a:chExt cx="10989909" cy="6387545"/>
          </a:xfrm>
        </p:grpSpPr>
        <p:sp>
          <p:nvSpPr>
            <p:cNvPr id="242" name="Creates conditions that favour…"/>
            <p:cNvSpPr txBox="1"/>
            <p:nvPr/>
          </p:nvSpPr>
          <p:spPr>
            <a:xfrm>
              <a:off x="1281971" y="1066184"/>
              <a:ext cx="9707937" cy="207555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As with rapid economic growth, urbanization can place strain on infrastructure resulting in poor living conditions and an inability to properly access social services like education and medical care.</a:t>
              </a:r>
            </a:p>
          </p:txBody>
        </p:sp>
        <p:sp>
          <p:nvSpPr>
            <p:cNvPr id="243" name="Works with a notion that complex outcomes can emerge…"/>
            <p:cNvSpPr txBox="1"/>
            <p:nvPr/>
          </p:nvSpPr>
          <p:spPr>
            <a:xfrm>
              <a:off x="1281972" y="3850689"/>
              <a:ext cx="9707934" cy="207555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defTabSz="457200">
                <a:lnSpc>
                  <a:spcPct val="115000"/>
                </a:lnSpc>
                <a:defRPr sz="2900">
                  <a:uFill>
                    <a:solidFill>
                      <a:srgbClr val="000000"/>
                    </a:solidFill>
                  </a:uFill>
                  <a:latin typeface="Century Gothic"/>
                  <a:ea typeface="Century Gothic"/>
                  <a:cs typeface="Century Gothic"/>
                  <a:sym typeface="Century Gothic"/>
                </a:defRPr>
              </a:lvl1pPr>
            </a:lstStyle>
            <a:p>
              <a:r>
                <a:t>Rapid, unplanned urbanization creates congestion and pollution, and has impacts on health-promoting behaviours and risk factors for non-communicable diseases (NCDs).</a:t>
              </a:r>
            </a:p>
          </p:txBody>
        </p:sp>
        <p:sp>
          <p:nvSpPr>
            <p:cNvPr id="244" name="Line"/>
            <p:cNvSpPr/>
            <p:nvPr/>
          </p:nvSpPr>
          <p:spPr>
            <a:xfrm flipV="1">
              <a:off x="429966" y="859463"/>
              <a:ext cx="2" cy="5522199"/>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nvGrpSpPr>
            <p:cNvPr id="247" name="Group"/>
            <p:cNvGrpSpPr/>
            <p:nvPr/>
          </p:nvGrpSpPr>
          <p:grpSpPr>
            <a:xfrm>
              <a:off x="-2" y="-1"/>
              <a:ext cx="859936" cy="859933"/>
              <a:chOff x="0" y="0"/>
              <a:chExt cx="859935" cy="859932"/>
            </a:xfrm>
          </p:grpSpPr>
          <p:sp>
            <p:nvSpPr>
              <p:cNvPr id="245" name="Title 1"/>
              <p:cNvSpPr txBox="1"/>
              <p:nvPr/>
            </p:nvSpPr>
            <p:spPr>
              <a:xfrm>
                <a:off x="48227" y="15884"/>
                <a:ext cx="763478" cy="80599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801093">
                  <a:lnSpc>
                    <a:spcPct val="96000"/>
                  </a:lnSpc>
                  <a:defRPr sz="4300" b="1" cap="all" spc="-200">
                    <a:solidFill>
                      <a:srgbClr val="A71680"/>
                    </a:solidFill>
                    <a:latin typeface="Century Gothic"/>
                    <a:ea typeface="Century Gothic"/>
                    <a:cs typeface="Century Gothic"/>
                    <a:sym typeface="Century Gothic"/>
                  </a:defRPr>
                </a:lvl1pPr>
              </a:lstStyle>
              <a:p>
                <a:r>
                  <a:t>2</a:t>
                </a:r>
              </a:p>
            </p:txBody>
          </p:sp>
          <p:sp>
            <p:nvSpPr>
              <p:cNvPr id="246" name="Square"/>
              <p:cNvSpPr/>
              <p:nvPr/>
            </p:nvSpPr>
            <p:spPr>
              <a:xfrm>
                <a:off x="-1" y="-1"/>
                <a:ext cx="859936" cy="859933"/>
              </a:xfrm>
              <a:prstGeom prst="rect">
                <a:avLst/>
              </a:prstGeom>
              <a:noFill/>
              <a:ln w="50800" cap="flat">
                <a:solidFill>
                  <a:srgbClr val="A71680"/>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248" name="Line"/>
            <p:cNvSpPr/>
            <p:nvPr/>
          </p:nvSpPr>
          <p:spPr>
            <a:xfrm>
              <a:off x="423612" y="3493561"/>
              <a:ext cx="10562804"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49" name="Line"/>
            <p:cNvSpPr/>
            <p:nvPr/>
          </p:nvSpPr>
          <p:spPr>
            <a:xfrm>
              <a:off x="423612" y="6387544"/>
              <a:ext cx="10562804"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255"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p>
            <a:pPr>
              <a:lnSpc>
                <a:spcPct val="90000"/>
              </a:lnSpc>
              <a:defRPr sz="4400" b="1" cap="all" spc="-200">
                <a:solidFill>
                  <a:srgbClr val="FFFFFF"/>
                </a:solidFill>
                <a:latin typeface="Century Gothic"/>
                <a:ea typeface="Century Gothic"/>
                <a:cs typeface="Century Gothic"/>
                <a:sym typeface="Century Gothic"/>
              </a:defRPr>
            </a:pPr>
            <a:r>
              <a:t>Economic growth, poverty </a:t>
            </a:r>
            <a:br/>
            <a:r>
              <a:t>and governance</a:t>
            </a:r>
          </a:p>
        </p:txBody>
      </p:sp>
      <p:grpSp>
        <p:nvGrpSpPr>
          <p:cNvPr id="261" name="Group"/>
          <p:cNvGrpSpPr/>
          <p:nvPr/>
        </p:nvGrpSpPr>
        <p:grpSpPr>
          <a:xfrm>
            <a:off x="-1" y="-16672"/>
            <a:ext cx="2568186" cy="1943900"/>
            <a:chOff x="0" y="0"/>
            <a:chExt cx="2568184" cy="1943899"/>
          </a:xfrm>
        </p:grpSpPr>
        <p:sp>
          <p:nvSpPr>
            <p:cNvPr id="256"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59" name="Group 25"/>
            <p:cNvGrpSpPr/>
            <p:nvPr/>
          </p:nvGrpSpPr>
          <p:grpSpPr>
            <a:xfrm>
              <a:off x="617105" y="458877"/>
              <a:ext cx="1127561" cy="1026213"/>
              <a:chOff x="0" y="-1"/>
              <a:chExt cx="1127560" cy="1026211"/>
            </a:xfrm>
          </p:grpSpPr>
          <p:sp>
            <p:nvSpPr>
              <p:cNvPr id="257"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258"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260"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271" name="Group"/>
          <p:cNvGrpSpPr/>
          <p:nvPr/>
        </p:nvGrpSpPr>
        <p:grpSpPr>
          <a:xfrm>
            <a:off x="-400569" y="2697144"/>
            <a:ext cx="13805938" cy="6897845"/>
            <a:chOff x="0" y="-1"/>
            <a:chExt cx="13805937" cy="6897844"/>
          </a:xfrm>
        </p:grpSpPr>
        <p:sp>
          <p:nvSpPr>
            <p:cNvPr id="262" name="Manages context and relationships"/>
            <p:cNvSpPr txBox="1"/>
            <p:nvPr/>
          </p:nvSpPr>
          <p:spPr>
            <a:xfrm>
              <a:off x="2420756" y="1082390"/>
              <a:ext cx="8952310" cy="105320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Economic growth is the most powerful instrument </a:t>
              </a:r>
              <a:br/>
              <a:r>
                <a:t>for reducing poverty and improving quality of life.</a:t>
              </a:r>
            </a:p>
          </p:txBody>
        </p:sp>
        <p:sp>
          <p:nvSpPr>
            <p:cNvPr id="263" name="Understands the culture of the organizations"/>
            <p:cNvSpPr txBox="1"/>
            <p:nvPr/>
          </p:nvSpPr>
          <p:spPr>
            <a:xfrm>
              <a:off x="2420753" y="2747308"/>
              <a:ext cx="9758989" cy="25867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In 2015, 736 million people lived on less than $1.90 </a:t>
              </a:r>
              <a:br/>
              <a:r>
                <a:t>a day, down from 1.85 billion in 1990.</a:t>
              </a:r>
              <a:r>
                <a:rPr baseline="31997"/>
                <a:t>2</a:t>
              </a:r>
              <a:r>
                <a:t> While poverty rates have declined in all regions, progress has been uneven. Increasingly, the majority of the world’s poor live in middle-income countries.</a:t>
              </a:r>
            </a:p>
          </p:txBody>
        </p:sp>
        <p:sp>
          <p:nvSpPr>
            <p:cNvPr id="264" name="Credit: slide created by Dr Catherine Hannaway, Durham University for the PAHO Health in All Policies training, May 2015."/>
            <p:cNvSpPr txBox="1"/>
            <p:nvPr/>
          </p:nvSpPr>
          <p:spPr>
            <a:xfrm>
              <a:off x="-1" y="6254211"/>
              <a:ext cx="13805938" cy="6436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algn="ctr" defTabSz="457200">
                <a:lnSpc>
                  <a:spcPct val="115000"/>
                </a:lnSpc>
                <a:defRPr sz="1600" baseline="31999">
                  <a:uFill>
                    <a:solidFill>
                      <a:srgbClr val="000000"/>
                    </a:solidFill>
                  </a:uFill>
                  <a:latin typeface="Century Gothic"/>
                  <a:ea typeface="Century Gothic"/>
                  <a:cs typeface="Century Gothic"/>
                  <a:sym typeface="Century Gothic"/>
                </a:defRPr>
              </a:pPr>
              <a:r>
                <a:t>2  </a:t>
              </a:r>
              <a:r>
                <a:rPr baseline="0"/>
                <a:t>The World Bank, Understanding Poverty, accessed (page updated Apr 03, 2019): </a:t>
              </a:r>
              <a:br>
                <a:rPr baseline="0"/>
              </a:br>
              <a:r>
                <a:rPr u="sng" baseline="0">
                  <a:solidFill>
                    <a:srgbClr val="0000FF"/>
                  </a:solidFill>
                  <a:uFill>
                    <a:solidFill>
                      <a:srgbClr val="0000FF"/>
                    </a:solidFill>
                  </a:uFill>
                  <a:hlinkClick r:id="rId4"/>
                </a:rPr>
                <a:t>https://www.worldbank.org/en/topic/poverty/overview</a:t>
              </a:r>
            </a:p>
          </p:txBody>
        </p:sp>
        <p:grpSp>
          <p:nvGrpSpPr>
            <p:cNvPr id="267" name="Group"/>
            <p:cNvGrpSpPr/>
            <p:nvPr/>
          </p:nvGrpSpPr>
          <p:grpSpPr>
            <a:xfrm>
              <a:off x="1138782" y="-2"/>
              <a:ext cx="859936" cy="859933"/>
              <a:chOff x="0" y="-1"/>
              <a:chExt cx="859935" cy="859932"/>
            </a:xfrm>
          </p:grpSpPr>
          <p:sp>
            <p:nvSpPr>
              <p:cNvPr id="265" name="Title 1"/>
              <p:cNvSpPr txBox="1"/>
              <p:nvPr/>
            </p:nvSpPr>
            <p:spPr>
              <a:xfrm>
                <a:off x="48227" y="15883"/>
                <a:ext cx="763478" cy="80599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801093">
                  <a:lnSpc>
                    <a:spcPct val="96000"/>
                  </a:lnSpc>
                  <a:defRPr sz="4300" b="1" cap="all" spc="-200">
                    <a:solidFill>
                      <a:srgbClr val="E50069"/>
                    </a:solidFill>
                    <a:latin typeface="Century Gothic"/>
                    <a:ea typeface="Century Gothic"/>
                    <a:cs typeface="Century Gothic"/>
                    <a:sym typeface="Century Gothic"/>
                  </a:defRPr>
                </a:lvl1pPr>
              </a:lstStyle>
              <a:p>
                <a:r>
                  <a:t>3</a:t>
                </a:r>
              </a:p>
            </p:txBody>
          </p:sp>
          <p:sp>
            <p:nvSpPr>
              <p:cNvPr id="266" name="Square"/>
              <p:cNvSpPr/>
              <p:nvPr/>
            </p:nvSpPr>
            <p:spPr>
              <a:xfrm>
                <a:off x="-1" y="-2"/>
                <a:ext cx="859936" cy="859933"/>
              </a:xfrm>
              <a:prstGeom prst="rect">
                <a:avLst/>
              </a:prstGeom>
              <a:noFill/>
              <a:ln w="50800" cap="flat">
                <a:solidFill>
                  <a:srgbClr val="E50069"/>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268" name="Line"/>
            <p:cNvSpPr/>
            <p:nvPr/>
          </p:nvSpPr>
          <p:spPr>
            <a:xfrm flipV="1">
              <a:off x="1568749" y="849494"/>
              <a:ext cx="2" cy="4868102"/>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69" name="Line"/>
            <p:cNvSpPr/>
            <p:nvPr/>
          </p:nvSpPr>
          <p:spPr>
            <a:xfrm>
              <a:off x="1562396" y="2441452"/>
              <a:ext cx="10562804"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70" name="Line"/>
            <p:cNvSpPr/>
            <p:nvPr/>
          </p:nvSpPr>
          <p:spPr>
            <a:xfrm>
              <a:off x="1562396" y="5736976"/>
              <a:ext cx="10562804"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n-lt"/>
                <a:ea typeface="+mn-ea"/>
                <a:cs typeface="+mn-cs"/>
                <a:sym typeface="Calibri"/>
              </a:defRPr>
            </a:pPr>
            <a:endParaRPr/>
          </a:p>
        </p:txBody>
      </p:sp>
      <p:sp>
        <p:nvSpPr>
          <p:cNvPr id="276" name="Title 1"/>
          <p:cNvSpPr txBox="1"/>
          <p:nvPr/>
        </p:nvSpPr>
        <p:spPr>
          <a:xfrm>
            <a:off x="2920997" y="249766"/>
            <a:ext cx="9360597"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p>
            <a:pPr>
              <a:lnSpc>
                <a:spcPct val="90000"/>
              </a:lnSpc>
              <a:defRPr sz="4400" b="1" cap="all" spc="-200">
                <a:solidFill>
                  <a:srgbClr val="FFFFFF"/>
                </a:solidFill>
                <a:latin typeface="Century Gothic"/>
                <a:ea typeface="Century Gothic"/>
                <a:cs typeface="Century Gothic"/>
                <a:sym typeface="Century Gothic"/>
              </a:defRPr>
            </a:pPr>
            <a:r>
              <a:t>Economic growth, poverty </a:t>
            </a:r>
            <a:br/>
            <a:r>
              <a:t>and governance</a:t>
            </a:r>
          </a:p>
        </p:txBody>
      </p:sp>
      <p:grpSp>
        <p:nvGrpSpPr>
          <p:cNvPr id="282" name="Group"/>
          <p:cNvGrpSpPr/>
          <p:nvPr/>
        </p:nvGrpSpPr>
        <p:grpSpPr>
          <a:xfrm>
            <a:off x="-1" y="-16672"/>
            <a:ext cx="2568186" cy="1943900"/>
            <a:chOff x="0" y="0"/>
            <a:chExt cx="2568184" cy="1943899"/>
          </a:xfrm>
        </p:grpSpPr>
        <p:sp>
          <p:nvSpPr>
            <p:cNvPr id="277" name="Pentagon 1"/>
            <p:cNvSpPr/>
            <p:nvPr/>
          </p:nvSpPr>
          <p:spPr>
            <a:xfrm>
              <a:off x="-1" y="-1"/>
              <a:ext cx="2568186" cy="19439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6128"/>
                </a:gs>
                <a:gs pos="100000">
                  <a:srgbClr val="3C8F47"/>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80" name="Group 25"/>
            <p:cNvGrpSpPr/>
            <p:nvPr/>
          </p:nvGrpSpPr>
          <p:grpSpPr>
            <a:xfrm>
              <a:off x="617105" y="458877"/>
              <a:ext cx="1127561" cy="1026213"/>
              <a:chOff x="0" y="-1"/>
              <a:chExt cx="1127560" cy="1026211"/>
            </a:xfrm>
          </p:grpSpPr>
          <p:sp>
            <p:nvSpPr>
              <p:cNvPr id="278" name="Title 1"/>
              <p:cNvSpPr txBox="1"/>
              <p:nvPr/>
            </p:nvSpPr>
            <p:spPr>
              <a:xfrm>
                <a:off x="-1" y="-2"/>
                <a:ext cx="1127561" cy="102621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FFFFFF"/>
                    </a:solidFill>
                    <a:latin typeface="Century Gothic"/>
                    <a:ea typeface="Century Gothic"/>
                    <a:cs typeface="Century Gothic"/>
                    <a:sym typeface="Century Gothic"/>
                  </a:defRPr>
                </a:lvl1pPr>
              </a:lstStyle>
              <a:p>
                <a:r>
                  <a:t>2</a:t>
                </a:r>
              </a:p>
            </p:txBody>
          </p:sp>
          <p:sp>
            <p:nvSpPr>
              <p:cNvPr id="279" name="Square"/>
              <p:cNvSpPr/>
              <p:nvPr/>
            </p:nvSpPr>
            <p:spPr>
              <a:xfrm>
                <a:off x="99422" y="72787"/>
                <a:ext cx="914569" cy="914569"/>
              </a:xfrm>
              <a:prstGeom prst="rect">
                <a:avLst/>
              </a:prstGeom>
              <a:noFill/>
              <a:ln w="50800" cap="flat">
                <a:solidFill>
                  <a:srgbClr val="FFFFFF"/>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pic>
          <p:nvPicPr>
            <p:cNvPr id="281" name="HiAP-modules-text.png" descr="HiAP-modules-text.png"/>
            <p:cNvPicPr>
              <a:picLocks noChangeAspect="1"/>
            </p:cNvPicPr>
            <p:nvPr/>
          </p:nvPicPr>
          <p:blipFill>
            <a:blip r:embed="rId3"/>
            <a:stretch>
              <a:fillRect/>
            </a:stretch>
          </p:blipFill>
          <p:spPr>
            <a:xfrm>
              <a:off x="92007" y="75131"/>
              <a:ext cx="507692" cy="1612045"/>
            </a:xfrm>
            <a:prstGeom prst="rect">
              <a:avLst/>
            </a:prstGeom>
            <a:ln w="12700" cap="flat">
              <a:noFill/>
              <a:miter lim="400000"/>
            </a:ln>
            <a:effectLst/>
          </p:spPr>
        </p:pic>
      </p:grpSp>
      <p:grpSp>
        <p:nvGrpSpPr>
          <p:cNvPr id="291" name="Group"/>
          <p:cNvGrpSpPr/>
          <p:nvPr/>
        </p:nvGrpSpPr>
        <p:grpSpPr>
          <a:xfrm>
            <a:off x="738214" y="2697143"/>
            <a:ext cx="10986418" cy="5996469"/>
            <a:chOff x="-1" y="-1"/>
            <a:chExt cx="10986417" cy="5996468"/>
          </a:xfrm>
        </p:grpSpPr>
        <p:sp>
          <p:nvSpPr>
            <p:cNvPr id="283" name="Creates conditions that favour…"/>
            <p:cNvSpPr txBox="1"/>
            <p:nvPr/>
          </p:nvSpPr>
          <p:spPr>
            <a:xfrm>
              <a:off x="1281972" y="641205"/>
              <a:ext cx="9693899" cy="207555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Health is traditionally viewed as an end product </a:t>
              </a:r>
              <a:br/>
              <a:r>
                <a:t>of the growth process. However, in the other direction, a healthy population is also a driver </a:t>
              </a:r>
            </a:p>
            <a:p>
              <a:pPr defTabSz="457200">
                <a:lnSpc>
                  <a:spcPct val="115000"/>
                </a:lnSpc>
                <a:defRPr sz="2900">
                  <a:uFill>
                    <a:solidFill>
                      <a:srgbClr val="000000"/>
                    </a:solidFill>
                  </a:uFill>
                  <a:latin typeface="Century Gothic"/>
                  <a:ea typeface="Century Gothic"/>
                  <a:cs typeface="Century Gothic"/>
                  <a:sym typeface="Century Gothic"/>
                </a:defRPr>
              </a:pPr>
              <a:r>
                <a:t>for economic growth.</a:t>
              </a:r>
            </a:p>
          </p:txBody>
        </p:sp>
        <p:sp>
          <p:nvSpPr>
            <p:cNvPr id="284" name="Works with a notion that complex outcomes can emerge…"/>
            <p:cNvSpPr txBox="1"/>
            <p:nvPr/>
          </p:nvSpPr>
          <p:spPr>
            <a:xfrm>
              <a:off x="1281972" y="3470519"/>
              <a:ext cx="9693899" cy="207555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p>
              <a:pPr defTabSz="457200">
                <a:lnSpc>
                  <a:spcPct val="115000"/>
                </a:lnSpc>
                <a:defRPr sz="2900">
                  <a:uFill>
                    <a:solidFill>
                      <a:srgbClr val="000000"/>
                    </a:solidFill>
                  </a:uFill>
                  <a:latin typeface="Century Gothic"/>
                  <a:ea typeface="Century Gothic"/>
                  <a:cs typeface="Century Gothic"/>
                  <a:sym typeface="Century Gothic"/>
                </a:defRPr>
              </a:pPr>
              <a:r>
                <a:t>In many countries, the past several decades of economic growth have been accompanied </a:t>
              </a:r>
              <a:br/>
              <a:r>
                <a:t>by a shift in the discourse of public policy </a:t>
              </a:r>
              <a:br/>
              <a:r>
                <a:t>and governance towards neoliberalism.</a:t>
              </a:r>
            </a:p>
          </p:txBody>
        </p:sp>
        <p:sp>
          <p:nvSpPr>
            <p:cNvPr id="285" name="Line"/>
            <p:cNvSpPr/>
            <p:nvPr/>
          </p:nvSpPr>
          <p:spPr>
            <a:xfrm flipV="1">
              <a:off x="429965" y="849494"/>
              <a:ext cx="2" cy="5146974"/>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nvGrpSpPr>
            <p:cNvPr id="288" name="Group"/>
            <p:cNvGrpSpPr/>
            <p:nvPr/>
          </p:nvGrpSpPr>
          <p:grpSpPr>
            <a:xfrm>
              <a:off x="-2" y="-2"/>
              <a:ext cx="859936" cy="859933"/>
              <a:chOff x="0" y="-1"/>
              <a:chExt cx="859935" cy="859932"/>
            </a:xfrm>
          </p:grpSpPr>
          <p:sp>
            <p:nvSpPr>
              <p:cNvPr id="286" name="Title 1"/>
              <p:cNvSpPr txBox="1"/>
              <p:nvPr/>
            </p:nvSpPr>
            <p:spPr>
              <a:xfrm>
                <a:off x="48227" y="15884"/>
                <a:ext cx="763478" cy="80599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801093">
                  <a:lnSpc>
                    <a:spcPct val="96000"/>
                  </a:lnSpc>
                  <a:defRPr sz="4300" b="1" cap="all" spc="-200">
                    <a:solidFill>
                      <a:srgbClr val="E50069"/>
                    </a:solidFill>
                    <a:latin typeface="Century Gothic"/>
                    <a:ea typeface="Century Gothic"/>
                    <a:cs typeface="Century Gothic"/>
                    <a:sym typeface="Century Gothic"/>
                  </a:defRPr>
                </a:lvl1pPr>
              </a:lstStyle>
              <a:p>
                <a:r>
                  <a:t>3</a:t>
                </a:r>
              </a:p>
            </p:txBody>
          </p:sp>
          <p:sp>
            <p:nvSpPr>
              <p:cNvPr id="287" name="Square"/>
              <p:cNvSpPr/>
              <p:nvPr/>
            </p:nvSpPr>
            <p:spPr>
              <a:xfrm>
                <a:off x="-1" y="-2"/>
                <a:ext cx="859936" cy="859933"/>
              </a:xfrm>
              <a:prstGeom prst="rect">
                <a:avLst/>
              </a:prstGeom>
              <a:noFill/>
              <a:ln w="50800" cap="flat">
                <a:solidFill>
                  <a:srgbClr val="E50069"/>
                </a:solidFill>
                <a:prstDash val="solid"/>
                <a:miter lim="800000"/>
              </a:ln>
              <a:effectLst/>
            </p:spPr>
            <p:txBody>
              <a:bodyPr wrap="square" lIns="48766" tIns="48766" rIns="48766" bIns="48766" numCol="1" anchor="ctr">
                <a:noAutofit/>
              </a:bodyPr>
              <a:lstStyle/>
              <a:p>
                <a:pPr>
                  <a:defRPr>
                    <a:latin typeface="+mn-lt"/>
                    <a:ea typeface="+mn-ea"/>
                    <a:cs typeface="+mn-cs"/>
                    <a:sym typeface="Calibri"/>
                  </a:defRPr>
                </a:pPr>
                <a:endParaRPr/>
              </a:p>
            </p:txBody>
          </p:sp>
        </p:grpSp>
        <p:sp>
          <p:nvSpPr>
            <p:cNvPr id="289" name="Line"/>
            <p:cNvSpPr/>
            <p:nvPr/>
          </p:nvSpPr>
          <p:spPr>
            <a:xfrm>
              <a:off x="423612" y="3076453"/>
              <a:ext cx="10562804"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290" name="Line"/>
            <p:cNvSpPr/>
            <p:nvPr/>
          </p:nvSpPr>
          <p:spPr>
            <a:xfrm>
              <a:off x="423612" y="5990977"/>
              <a:ext cx="10562804"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31</TotalTime>
  <Words>2551</Words>
  <Application>Microsoft Office PowerPoint</Application>
  <PresentationFormat>Custom</PresentationFormat>
  <Paragraphs>285</Paragraphs>
  <Slides>21</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Century Gothic</vt:lpstr>
      <vt:lpstr>Courier New</vt:lpstr>
      <vt:lpstr>Helvetica</vt:lpstr>
      <vt:lpstr>Office Theme</vt:lpstr>
      <vt:lpstr>Global Challenges and Health Dynamics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Module 2 Part 1  Please continue to Module 2 Part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Challenges and Health Dynamics</dc:title>
  <dc:creator>GALICKI, Claudia</dc:creator>
  <cp:lastModifiedBy>GALICKI, Claudia</cp:lastModifiedBy>
  <cp:revision>8</cp:revision>
  <dcterms:modified xsi:type="dcterms:W3CDTF">2020-05-17T14:29:46Z</dcterms:modified>
</cp:coreProperties>
</file>