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1pPr>
    <a:lvl2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2pPr>
    <a:lvl3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3pPr>
    <a:lvl4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4pPr>
    <a:lvl5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5pPr>
    <a:lvl6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6pPr>
    <a:lvl7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7pPr>
    <a:lvl8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8pPr>
    <a:lvl9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78687" autoAdjust="0"/>
  </p:normalViewPr>
  <p:slideViewPr>
    <p:cSldViewPr snapToGrid="0" snapToObjects="1">
      <p:cViewPr varScale="1">
        <p:scale>
          <a:sx n="78" d="100"/>
          <a:sy n="78" d="100"/>
        </p:scale>
        <p:origin x="163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1300480" latinLnBrk="0">
      <a:defRPr sz="1600">
        <a:latin typeface="+mn-lt"/>
        <a:ea typeface="+mn-ea"/>
        <a:cs typeface="+mn-cs"/>
        <a:sym typeface="Calibri"/>
      </a:defRPr>
    </a:lvl1pPr>
    <a:lvl2pPr indent="228600" defTabSz="1300480" latinLnBrk="0">
      <a:defRPr sz="1600">
        <a:latin typeface="+mn-lt"/>
        <a:ea typeface="+mn-ea"/>
        <a:cs typeface="+mn-cs"/>
        <a:sym typeface="Calibri"/>
      </a:defRPr>
    </a:lvl2pPr>
    <a:lvl3pPr indent="457200" defTabSz="1300480" latinLnBrk="0">
      <a:defRPr sz="1600">
        <a:latin typeface="+mn-lt"/>
        <a:ea typeface="+mn-ea"/>
        <a:cs typeface="+mn-cs"/>
        <a:sym typeface="Calibri"/>
      </a:defRPr>
    </a:lvl3pPr>
    <a:lvl4pPr indent="685800" defTabSz="1300480" latinLnBrk="0">
      <a:defRPr sz="1600">
        <a:latin typeface="+mn-lt"/>
        <a:ea typeface="+mn-ea"/>
        <a:cs typeface="+mn-cs"/>
        <a:sym typeface="Calibri"/>
      </a:defRPr>
    </a:lvl4pPr>
    <a:lvl5pPr indent="914400" defTabSz="1300480" latinLnBrk="0">
      <a:defRPr sz="1600">
        <a:latin typeface="+mn-lt"/>
        <a:ea typeface="+mn-ea"/>
        <a:cs typeface="+mn-cs"/>
        <a:sym typeface="Calibri"/>
      </a:defRPr>
    </a:lvl5pPr>
    <a:lvl6pPr indent="1143000" defTabSz="1300480" latinLnBrk="0">
      <a:defRPr sz="1600">
        <a:latin typeface="+mn-lt"/>
        <a:ea typeface="+mn-ea"/>
        <a:cs typeface="+mn-cs"/>
        <a:sym typeface="Calibri"/>
      </a:defRPr>
    </a:lvl6pPr>
    <a:lvl7pPr indent="1371600" defTabSz="1300480" latinLnBrk="0">
      <a:defRPr sz="1600">
        <a:latin typeface="+mn-lt"/>
        <a:ea typeface="+mn-ea"/>
        <a:cs typeface="+mn-cs"/>
        <a:sym typeface="Calibri"/>
      </a:defRPr>
    </a:lvl7pPr>
    <a:lvl8pPr indent="1600200" defTabSz="1300480" latinLnBrk="0">
      <a:defRPr sz="1600">
        <a:latin typeface="+mn-lt"/>
        <a:ea typeface="+mn-ea"/>
        <a:cs typeface="+mn-cs"/>
        <a:sym typeface="Calibri"/>
      </a:defRPr>
    </a:lvl8pPr>
    <a:lvl9pPr indent="1828800" defTabSz="1300480" latinLnBrk="0">
      <a:defRPr sz="16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noRot="1" noChangeAspect="1"/>
          </p:cNvSpPr>
          <p:nvPr>
            <p:ph type="sldImg"/>
          </p:nvPr>
        </p:nvSpPr>
        <p:spPr>
          <a:prstGeom prst="rect">
            <a:avLst/>
          </a:prstGeom>
        </p:spPr>
        <p:txBody>
          <a:bodyPr/>
          <a:lstStyle/>
          <a:p>
            <a:endParaRPr/>
          </a:p>
        </p:txBody>
      </p:sp>
      <p:sp>
        <p:nvSpPr>
          <p:cNvPr id="109" name="Shape 109"/>
          <p:cNvSpPr>
            <a:spLocks noGrp="1"/>
          </p:cNvSpPr>
          <p:nvPr>
            <p:ph type="body" sz="quarter" idx="1"/>
          </p:nvPr>
        </p:nvSpPr>
        <p:spPr>
          <a:prstGeom prst="rect">
            <a:avLst/>
          </a:prstGeom>
        </p:spPr>
        <p:txBody>
          <a:bodyPr/>
          <a:lstStyle/>
          <a:p>
            <a:r>
              <a:t>Title slide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a:spLocks noGrp="1" noRot="1" noChangeAspect="1"/>
          </p:cNvSpPr>
          <p:nvPr>
            <p:ph type="sldImg"/>
          </p:nvPr>
        </p:nvSpPr>
        <p:spPr>
          <a:prstGeom prst="rect">
            <a:avLst/>
          </a:prstGeom>
        </p:spPr>
        <p:txBody>
          <a:bodyPr/>
          <a:lstStyle/>
          <a:p>
            <a:endParaRPr/>
          </a:p>
        </p:txBody>
      </p:sp>
      <p:sp>
        <p:nvSpPr>
          <p:cNvPr id="131" name="Shape 131"/>
          <p:cNvSpPr>
            <a:spLocks noGrp="1"/>
          </p:cNvSpPr>
          <p:nvPr>
            <p:ph type="body" sz="quarter" idx="1"/>
          </p:nvPr>
        </p:nvSpPr>
        <p:spPr>
          <a:prstGeom prst="rect">
            <a:avLst/>
          </a:prstGeom>
        </p:spPr>
        <p:txBody>
          <a:bodyPr/>
          <a:lstStyle/>
          <a:p>
            <a:r>
              <a:t>Briefly summarize the key objectives for this lecture.</a:t>
            </a:r>
          </a:p>
          <a:p>
            <a:endParaRPr/>
          </a:p>
          <a:p>
            <a:r>
              <a:t>This lecture explores the nature of complexities behind many social issues, which sets the scene for the next lecture which describes the policy-making process, including considerations of important characteristics for policy change.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hape 150"/>
          <p:cNvSpPr>
            <a:spLocks noGrp="1" noRot="1" noChangeAspect="1"/>
          </p:cNvSpPr>
          <p:nvPr>
            <p:ph type="sldImg"/>
          </p:nvPr>
        </p:nvSpPr>
        <p:spPr>
          <a:prstGeom prst="rect">
            <a:avLst/>
          </a:prstGeom>
        </p:spPr>
        <p:txBody>
          <a:bodyPr/>
          <a:lstStyle/>
          <a:p>
            <a:endParaRPr/>
          </a:p>
        </p:txBody>
      </p:sp>
      <p:sp>
        <p:nvSpPr>
          <p:cNvPr id="151" name="Shape 151"/>
          <p:cNvSpPr>
            <a:spLocks noGrp="1"/>
          </p:cNvSpPr>
          <p:nvPr>
            <p:ph type="body" sz="quarter" idx="1"/>
          </p:nvPr>
        </p:nvSpPr>
        <p:spPr>
          <a:prstGeom prst="rect">
            <a:avLst/>
          </a:prstGeom>
        </p:spPr>
        <p:txBody>
          <a:bodyPr/>
          <a:lstStyle/>
          <a:p>
            <a:r>
              <a:t>Complex social issues cannot be treated with traditional linear, siloed approaches because they are often ‘wicked problems’ and can have unintended consequences if dealt with in isolation of the system within which they exist. Wicked problems are chaotic and have also been called ‘social messes’. </a:t>
            </a:r>
          </a:p>
          <a:p>
            <a:endParaRPr/>
          </a:p>
          <a:p>
            <a:r>
              <a:t>Such policy problems cannot be definitively described. Indeed, wicked problems are ill-defined (their causes are not always clear), ambiguous and often associated with strong moral and political issues and vested interests. Since they are strongly stakeholder dependent, there is often little consensus about what the problem is, let alone how to deal with it. The number of stakeholders involved in wicked problems means that there is a constant balancing and compromising process. </a:t>
            </a:r>
          </a:p>
          <a:p>
            <a:endParaRPr/>
          </a:p>
          <a:p>
            <a:r>
              <a:t>Stakeholders are: competing and cooperating, vying for position, willing to reflect, and to change their positions on the basis of this self-reflection. This is why such problems do not have stable problem formulations and do not have pre-defined solution concepts. Wicked problems are dynamic – they are sets of complex, interacting issues evolving in constantly changing social contexts. They are also long-term in nature.</a:t>
            </a:r>
          </a:p>
          <a:p>
            <a:endParaRPr/>
          </a:p>
          <a:p>
            <a:r>
              <a:t>It is important to work towards all stakeholders understanding each other’s position well enough that they can engage in meaningful discussion about the problem. Collaboration becomes the new imperative to solve wicked problems. </a:t>
            </a:r>
          </a:p>
          <a:p>
            <a:endParaRPr/>
          </a:p>
          <a:p>
            <a:r>
              <a:t>To summarise, wicked problems are complex and multi-causal, requiring system wide responses from health and outside of health sectors.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Shape 168"/>
          <p:cNvSpPr>
            <a:spLocks noGrp="1" noRot="1" noChangeAspect="1"/>
          </p:cNvSpPr>
          <p:nvPr>
            <p:ph type="sldImg"/>
          </p:nvPr>
        </p:nvSpPr>
        <p:spPr>
          <a:prstGeom prst="rect">
            <a:avLst/>
          </a:prstGeom>
        </p:spPr>
        <p:txBody>
          <a:bodyPr/>
          <a:lstStyle/>
          <a:p>
            <a:endParaRPr/>
          </a:p>
        </p:txBody>
      </p:sp>
      <p:sp>
        <p:nvSpPr>
          <p:cNvPr id="169" name="Shape 169"/>
          <p:cNvSpPr>
            <a:spLocks noGrp="1"/>
          </p:cNvSpPr>
          <p:nvPr>
            <p:ph type="body" sz="quarter" idx="1"/>
          </p:nvPr>
        </p:nvSpPr>
        <p:spPr>
          <a:prstGeom prst="rect">
            <a:avLst/>
          </a:prstGeom>
        </p:spPr>
        <p:txBody>
          <a:bodyPr/>
          <a:lstStyle/>
          <a:p>
            <a:r>
              <a:t>Obesity is a wicked problem. This slide illustrates that obesity is caused by a complex combination of factors: societal influences, food production, food consumption, the environment and an individual’s psychology, biology, and physical activity. It also highlights the important role that systems and structures not usually associated with health and well-being have in the creation of and maintenance of obesogenic environments.</a:t>
            </a:r>
          </a:p>
          <a:p>
            <a:endParaRPr/>
          </a:p>
          <a:p>
            <a:r>
              <a:t>For complex problems, such as obesity, it is clear that a single government sector (i.e. the health sector specializing in the management of care delivery), will not have all the tools, knowledge, capacity, let alone budget, to address this complexity. Often health organizations lack knowledge of the political processes and the political culture making it even more difficult to tackle these problems. Ministries of health are not equipped to deal with the “causes of the causes” such as the social determinants of health.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Shape 188"/>
          <p:cNvSpPr>
            <a:spLocks noGrp="1" noRot="1" noChangeAspect="1"/>
          </p:cNvSpPr>
          <p:nvPr>
            <p:ph type="sldImg"/>
          </p:nvPr>
        </p:nvSpPr>
        <p:spPr>
          <a:prstGeom prst="rect">
            <a:avLst/>
          </a:prstGeom>
        </p:spPr>
        <p:txBody>
          <a:bodyPr/>
          <a:lstStyle/>
          <a:p>
            <a:endParaRPr/>
          </a:p>
        </p:txBody>
      </p:sp>
      <p:sp>
        <p:nvSpPr>
          <p:cNvPr id="189" name="Shape 189"/>
          <p:cNvSpPr>
            <a:spLocks noGrp="1"/>
          </p:cNvSpPr>
          <p:nvPr>
            <p:ph type="body" sz="quarter" idx="1"/>
          </p:nvPr>
        </p:nvSpPr>
        <p:spPr>
          <a:prstGeom prst="rect">
            <a:avLst/>
          </a:prstGeom>
        </p:spPr>
        <p:txBody>
          <a:bodyPr/>
          <a:lstStyle/>
          <a:p>
            <a:r>
              <a:t>This slide compares simple, complicated and complex problems.</a:t>
            </a:r>
          </a:p>
          <a:p>
            <a:endParaRPr/>
          </a:p>
          <a:p>
            <a:r>
              <a:t>A “simple” problem (e.g. one person with a bout of gastroenteritis) would require a standard, simple solution (oral rehydration and possibly a course of antibiotics when warranted). A “complicated” problem (e.g. a salmonella outbreak in a care home for the elderly) would require investigation, data collection and analysis, and a more astute intervention (food preparation monitoring, isolation, disease management and clinical intervention). </a:t>
            </a:r>
          </a:p>
          <a:p>
            <a:endParaRPr/>
          </a:p>
          <a:p>
            <a:r>
              <a:t>“Complex” and “chaotic” problems as encountered in health in the 21</a:t>
            </a:r>
            <a:r>
              <a:rPr baseline="30000"/>
              <a:t>st</a:t>
            </a:r>
            <a:r>
              <a:t> century, require flexibility, adaptation, collaboration and a much more strategic intervention.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Shape 208"/>
          <p:cNvSpPr>
            <a:spLocks noGrp="1" noRot="1" noChangeAspect="1"/>
          </p:cNvSpPr>
          <p:nvPr>
            <p:ph type="sldImg"/>
          </p:nvPr>
        </p:nvSpPr>
        <p:spPr>
          <a:prstGeom prst="rect">
            <a:avLst/>
          </a:prstGeom>
        </p:spPr>
        <p:txBody>
          <a:bodyPr/>
          <a:lstStyle/>
          <a:p>
            <a:endParaRPr/>
          </a:p>
        </p:txBody>
      </p:sp>
      <p:sp>
        <p:nvSpPr>
          <p:cNvPr id="209" name="Shape 209"/>
          <p:cNvSpPr>
            <a:spLocks noGrp="1"/>
          </p:cNvSpPr>
          <p:nvPr>
            <p:ph type="body" sz="quarter" idx="1"/>
          </p:nvPr>
        </p:nvSpPr>
        <p:spPr>
          <a:prstGeom prst="rect">
            <a:avLst/>
          </a:prstGeom>
        </p:spPr>
        <p:txBody>
          <a:bodyPr/>
          <a:lstStyle/>
          <a:p>
            <a:r>
              <a:t>Health in All Policies is premised on this kind of strategic, collaborative approach to policy-making. The mechanisms required to address wicked problems using public policy are grounded in collaboration. They require cross-sectoral work. Understanding the complexity and messiness of wicked problems provides some insight into the need for a multifaceted and intersectoral approach to addressing them. In addition, approaches to addressing wicked problems through public policy require a mind-set that recognises that increasingly public health problems are not suited to easy solutions – there are no quick fixes. </a:t>
            </a:r>
          </a:p>
          <a:p>
            <a:endParaRPr/>
          </a:p>
          <a:p>
            <a:r>
              <a:t>Building a shared understanding of the problem is a key step towards developing solutions. It is important that there is a space that accounts for all the stakeholders’ perspectives/understandings of the problem and likely solutions, even though they are likely to be different. </a:t>
            </a:r>
          </a:p>
          <a:p>
            <a:endParaRPr/>
          </a:p>
          <a:p>
            <a:r>
              <a:t>It is important to consider and be aware that in addressing wicked problems using public policy there is a requirement for:</a:t>
            </a:r>
          </a:p>
          <a:p>
            <a:pPr marL="285750" indent="-285750">
              <a:buSzPct val="100000"/>
              <a:buFont typeface="Arial"/>
              <a:buChar char="•"/>
            </a:pPr>
            <a:r>
              <a:t>A range of trade-offs;</a:t>
            </a:r>
          </a:p>
          <a:p>
            <a:pPr marL="285750" indent="-285750">
              <a:buSzPct val="100000"/>
              <a:buFont typeface="Arial"/>
              <a:buChar char="•"/>
            </a:pPr>
            <a:r>
              <a:t>A tolerance for ambiguity and for uncertainty;</a:t>
            </a:r>
          </a:p>
          <a:p>
            <a:pPr marL="285750" indent="-285750">
              <a:buSzPct val="100000"/>
              <a:buFont typeface="Arial"/>
              <a:buChar char="•"/>
            </a:pPr>
            <a:r>
              <a:t>An opportunities driven approach; and</a:t>
            </a:r>
          </a:p>
          <a:p>
            <a:pPr marL="285750" indent="-285750">
              <a:buSzPct val="100000"/>
              <a:buFont typeface="Arial"/>
              <a:buChar char="•"/>
            </a:pPr>
            <a:r>
              <a:t>A good contextual analysis – here it is helpful to differentiate between:</a:t>
            </a:r>
          </a:p>
          <a:p>
            <a:r>
              <a:t>	- The contextual environment: factors in the external world which impact the issue but cannot be influenced by the organization;</a:t>
            </a:r>
          </a:p>
          <a:p>
            <a:r>
              <a:t>	- The transactional environment: factors that are external to the organization but can be influenced by that organization; and</a:t>
            </a:r>
          </a:p>
          <a:p>
            <a:r>
              <a:t>	- The policy or strategy space: the internal world of an organization or system which can be controlled.</a:t>
            </a:r>
          </a:p>
          <a:p>
            <a:endParaRPr/>
          </a:p>
          <a:p>
            <a:r>
              <a:t>We will now turn our attention to the policy-making process in relation to HiAP in more detail (refer to next lecture: Policy-making and HiAP – Module 4, Part 2).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625599" y="2416387"/>
            <a:ext cx="9753604" cy="2546775"/>
          </a:xfrm>
          <a:prstGeom prst="rect">
            <a:avLst/>
          </a:prstGeom>
        </p:spPr>
        <p:txBody>
          <a:bodyPr anchor="b"/>
          <a:lstStyle>
            <a:lvl1pPr algn="ctr">
              <a:defRPr sz="8400"/>
            </a:lvl1pPr>
          </a:lstStyle>
          <a:p>
            <a:r>
              <a:t>Title Text</a:t>
            </a:r>
          </a:p>
        </p:txBody>
      </p:sp>
      <p:sp>
        <p:nvSpPr>
          <p:cNvPr id="12" name="Body Level One…"/>
          <p:cNvSpPr txBox="1">
            <a:spLocks noGrp="1"/>
          </p:cNvSpPr>
          <p:nvPr>
            <p:ph type="body" sz="quarter" idx="1"/>
          </p:nvPr>
        </p:nvSpPr>
        <p:spPr>
          <a:xfrm>
            <a:off x="1625599" y="5061372"/>
            <a:ext cx="9753604" cy="1766151"/>
          </a:xfrm>
          <a:prstGeom prst="rect">
            <a:avLst/>
          </a:prstGeom>
        </p:spPr>
        <p:txBody>
          <a:bodyPr/>
          <a:lstStyle>
            <a:lvl1pPr marL="0" indent="0" algn="ctr">
              <a:buSzTx/>
              <a:buFontTx/>
              <a:buNone/>
              <a:defRPr sz="3400"/>
            </a:lvl1pPr>
            <a:lvl2pPr marL="0" indent="0" algn="ctr">
              <a:buSzTx/>
              <a:buFontTx/>
              <a:buNone/>
              <a:defRPr sz="3400"/>
            </a:lvl2pPr>
            <a:lvl3pPr marL="0" indent="0" algn="ctr">
              <a:buSzTx/>
              <a:buFontTx/>
              <a:buNone/>
              <a:defRPr sz="3400"/>
            </a:lvl3pPr>
            <a:lvl4pPr marL="0" indent="0" algn="ctr">
              <a:buSzTx/>
              <a:buFontTx/>
              <a:buNone/>
              <a:defRPr sz="3400"/>
            </a:lvl4pPr>
            <a:lvl5pPr marL="0" indent="0" algn="ctr">
              <a:buSzTx/>
              <a:buFontTx/>
              <a:buNone/>
              <a:defRPr sz="3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87306" y="3042920"/>
            <a:ext cx="11216642" cy="3042925"/>
          </a:xfrm>
          <a:prstGeom prst="rect">
            <a:avLst/>
          </a:prstGeom>
        </p:spPr>
        <p:txBody>
          <a:bodyPr anchor="b"/>
          <a:lstStyle>
            <a:lvl1pPr>
              <a:defRPr sz="8400"/>
            </a:lvl1pPr>
          </a:lstStyle>
          <a:p>
            <a:r>
              <a:t>Title Text</a:t>
            </a:r>
          </a:p>
        </p:txBody>
      </p:sp>
      <p:sp>
        <p:nvSpPr>
          <p:cNvPr id="30" name="Body Level One…"/>
          <p:cNvSpPr txBox="1">
            <a:spLocks noGrp="1"/>
          </p:cNvSpPr>
          <p:nvPr>
            <p:ph type="body" sz="quarter" idx="1"/>
          </p:nvPr>
        </p:nvSpPr>
        <p:spPr>
          <a:xfrm>
            <a:off x="887306" y="6114627"/>
            <a:ext cx="11216642" cy="1600205"/>
          </a:xfrm>
          <a:prstGeom prst="rect">
            <a:avLst/>
          </a:prstGeom>
        </p:spPr>
        <p:txBody>
          <a:bodyPr/>
          <a:lstStyle>
            <a:lvl1pPr marL="0" indent="0">
              <a:buSzTx/>
              <a:buFontTx/>
              <a:buNone/>
              <a:defRPr sz="3400">
                <a:solidFill>
                  <a:srgbClr val="888888"/>
                </a:solidFill>
              </a:defRPr>
            </a:lvl1pPr>
            <a:lvl2pPr marL="0" indent="0">
              <a:buSzTx/>
              <a:buFontTx/>
              <a:buNone/>
              <a:defRPr sz="3400">
                <a:solidFill>
                  <a:srgbClr val="888888"/>
                </a:solidFill>
              </a:defRPr>
            </a:lvl2pPr>
            <a:lvl3pPr marL="0" indent="0">
              <a:buSzTx/>
              <a:buFontTx/>
              <a:buNone/>
              <a:defRPr sz="3400">
                <a:solidFill>
                  <a:srgbClr val="888888"/>
                </a:solidFill>
              </a:defRPr>
            </a:lvl3pPr>
            <a:lvl4pPr marL="0" indent="0">
              <a:buSzTx/>
              <a:buFontTx/>
              <a:buNone/>
              <a:defRPr sz="3400">
                <a:solidFill>
                  <a:srgbClr val="888888"/>
                </a:solidFill>
              </a:defRPr>
            </a:lvl4pPr>
            <a:lvl5pPr marL="0" indent="0">
              <a:buSzTx/>
              <a:buFontTx/>
              <a:buNone/>
              <a:defRPr sz="3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94077" y="3166533"/>
            <a:ext cx="5527046" cy="464143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95773" y="1608664"/>
            <a:ext cx="11216642" cy="1413940"/>
          </a:xfrm>
          <a:prstGeom prst="rect">
            <a:avLst/>
          </a:prstGeom>
        </p:spPr>
        <p:txBody>
          <a:bodyPr/>
          <a:lstStyle/>
          <a:p>
            <a:r>
              <a:t>Title Text</a:t>
            </a:r>
          </a:p>
        </p:txBody>
      </p:sp>
      <p:sp>
        <p:nvSpPr>
          <p:cNvPr id="48" name="Body Level One…"/>
          <p:cNvSpPr txBox="1">
            <a:spLocks noGrp="1"/>
          </p:cNvSpPr>
          <p:nvPr>
            <p:ph type="body" sz="quarter" idx="1"/>
          </p:nvPr>
        </p:nvSpPr>
        <p:spPr>
          <a:xfrm>
            <a:off x="895773" y="3012438"/>
            <a:ext cx="5501641" cy="878843"/>
          </a:xfrm>
          <a:prstGeom prst="rect">
            <a:avLst/>
          </a:prstGeom>
        </p:spPr>
        <p:txBody>
          <a:bodyPr anchor="b"/>
          <a:lstStyle>
            <a:lvl1pPr marL="0" indent="0">
              <a:buSzTx/>
              <a:buFontTx/>
              <a:buNone/>
              <a:defRPr sz="3400" b="1"/>
            </a:lvl1pPr>
            <a:lvl2pPr marL="0" indent="0">
              <a:buSzTx/>
              <a:buFontTx/>
              <a:buNone/>
              <a:defRPr sz="3400" b="1"/>
            </a:lvl2pPr>
            <a:lvl3pPr marL="0" indent="0">
              <a:buSzTx/>
              <a:buFontTx/>
              <a:buNone/>
              <a:defRPr sz="3400" b="1"/>
            </a:lvl3pPr>
            <a:lvl4pPr marL="0" indent="0">
              <a:buSzTx/>
              <a:buFontTx/>
              <a:buNone/>
              <a:defRPr sz="3400" b="1"/>
            </a:lvl4pPr>
            <a:lvl5pPr marL="0" indent="0">
              <a:buSzTx/>
              <a:buFontTx/>
              <a:buNone/>
              <a:defRPr sz="3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583680" y="3012438"/>
            <a:ext cx="5528740" cy="878843"/>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95773" y="1706877"/>
            <a:ext cx="4194389" cy="1706885"/>
          </a:xfrm>
          <a:prstGeom prst="rect">
            <a:avLst/>
          </a:prstGeom>
        </p:spPr>
        <p:txBody>
          <a:bodyPr anchor="b"/>
          <a:lstStyle>
            <a:lvl1pPr>
              <a:defRPr sz="4400"/>
            </a:lvl1pPr>
          </a:lstStyle>
          <a:p>
            <a:r>
              <a:t>Title Text</a:t>
            </a:r>
          </a:p>
        </p:txBody>
      </p:sp>
      <p:sp>
        <p:nvSpPr>
          <p:cNvPr id="73" name="Body Level One…"/>
          <p:cNvSpPr txBox="1">
            <a:spLocks noGrp="1"/>
          </p:cNvSpPr>
          <p:nvPr>
            <p:ph type="body" sz="half" idx="1"/>
          </p:nvPr>
        </p:nvSpPr>
        <p:spPr>
          <a:xfrm>
            <a:off x="5528733" y="2272451"/>
            <a:ext cx="6583682" cy="5198537"/>
          </a:xfrm>
          <a:prstGeom prst="rect">
            <a:avLst/>
          </a:prstGeom>
        </p:spPr>
        <p:txBody>
          <a:bodyPr/>
          <a:lstStyle>
            <a:lvl1pPr marL="314325" indent="-314325">
              <a:defRPr sz="4400"/>
            </a:lvl1pPr>
            <a:lvl2pPr marL="816427" indent="-359227">
              <a:defRPr sz="4400"/>
            </a:lvl2pPr>
            <a:lvl3pPr marL="1333500" indent="-419100">
              <a:defRPr sz="4400"/>
            </a:lvl3pPr>
            <a:lvl4pPr marL="1874520" indent="-502919">
              <a:defRPr sz="4400"/>
            </a:lvl4pPr>
            <a:lvl5pPr marL="2331720" indent="-502920">
              <a:defRPr sz="44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95771" y="3413759"/>
            <a:ext cx="4194391" cy="4065695"/>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95773" y="1706877"/>
            <a:ext cx="4194389" cy="1706885"/>
          </a:xfrm>
          <a:prstGeom prst="rect">
            <a:avLst/>
          </a:prstGeom>
        </p:spPr>
        <p:txBody>
          <a:bodyPr anchor="b"/>
          <a:lstStyle>
            <a:lvl1pPr>
              <a:defRPr sz="4400"/>
            </a:lvl1pPr>
          </a:lstStyle>
          <a:p>
            <a:r>
              <a:t>Title Text</a:t>
            </a:r>
          </a:p>
        </p:txBody>
      </p:sp>
      <p:sp>
        <p:nvSpPr>
          <p:cNvPr id="83" name="Picture Placeholder 2"/>
          <p:cNvSpPr>
            <a:spLocks noGrp="1"/>
          </p:cNvSpPr>
          <p:nvPr>
            <p:ph type="pic" sz="half" idx="13"/>
          </p:nvPr>
        </p:nvSpPr>
        <p:spPr>
          <a:xfrm>
            <a:off x="5528733" y="2272451"/>
            <a:ext cx="6583682" cy="519853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95773" y="3413759"/>
            <a:ext cx="4194389" cy="4065695"/>
          </a:xfrm>
          <a:prstGeom prst="rect">
            <a:avLst/>
          </a:prstGeom>
        </p:spPr>
        <p:txBody>
          <a:bodyPr/>
          <a:lstStyle>
            <a:lvl1pPr marL="0" indent="0">
              <a:buSzTx/>
              <a:buFontTx/>
              <a:buNone/>
              <a:defRPr sz="2200"/>
            </a:lvl1pPr>
            <a:lvl2pPr marL="0" indent="0">
              <a:buSzTx/>
              <a:buFontTx/>
              <a:buNone/>
              <a:defRPr sz="2200"/>
            </a:lvl2pPr>
            <a:lvl3pPr marL="0" indent="0">
              <a:buSzTx/>
              <a:buFontTx/>
              <a:buNone/>
              <a:defRPr sz="2200"/>
            </a:lvl3pPr>
            <a:lvl4pPr marL="0" indent="0">
              <a:buSzTx/>
              <a:buFontTx/>
              <a:buNone/>
              <a:defRPr sz="2200"/>
            </a:lvl4pPr>
            <a:lvl5pPr marL="0" indent="0">
              <a:buSzTx/>
              <a:buFontTx/>
              <a:buNone/>
              <a:defRPr sz="22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94077" y="1608664"/>
            <a:ext cx="11216645" cy="14139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p>
            <a:r>
              <a:t>Title Text</a:t>
            </a:r>
          </a:p>
        </p:txBody>
      </p:sp>
      <p:sp>
        <p:nvSpPr>
          <p:cNvPr id="3" name="Body Level One…"/>
          <p:cNvSpPr txBox="1">
            <a:spLocks noGrp="1"/>
          </p:cNvSpPr>
          <p:nvPr>
            <p:ph type="body" idx="1"/>
          </p:nvPr>
        </p:nvSpPr>
        <p:spPr>
          <a:xfrm>
            <a:off x="894077" y="3166533"/>
            <a:ext cx="11216645" cy="46414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794512" y="8040697"/>
            <a:ext cx="316211" cy="306686"/>
          </a:xfrm>
          <a:prstGeom prst="rect">
            <a:avLst/>
          </a:prstGeom>
          <a:ln w="12700">
            <a:miter lim="400000"/>
          </a:ln>
        </p:spPr>
        <p:txBody>
          <a:bodyPr wrap="none" lIns="48766" tIns="48766" rIns="48766" bIns="48766" anchor="ctr">
            <a:spAutoFit/>
          </a:bodyPr>
          <a:lstStyle>
            <a:lvl1pPr algn="r">
              <a:defRPr sz="1600">
                <a:solidFill>
                  <a:srgbClr val="888888"/>
                </a:solidFill>
                <a:latin typeface="+mn-lt"/>
                <a:ea typeface="+mn-ea"/>
                <a:cs typeface="+mn-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1pPr>
      <a:lvl2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2pPr>
      <a:lvl3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3pPr>
      <a:lvl4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4pPr>
      <a:lvl5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5pPr>
      <a:lvl6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6pPr>
      <a:lvl7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7pPr>
      <a:lvl8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8pPr>
      <a:lvl9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9pPr>
    </p:titleStyle>
    <p:bodyStyle>
      <a:lvl1pPr marL="310240" marR="0" indent="-31024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1pPr>
      <a:lvl2pPr marL="819150" marR="0" indent="-36195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2pPr>
      <a:lvl3pPr marL="1348738" marR="0" indent="-434338"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3pPr>
      <a:lvl4pPr marL="18542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4pPr>
      <a:lvl5pPr marL="23114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5pPr>
      <a:lvl6pPr marL="27686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6pPr>
      <a:lvl7pPr marL="32258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7pPr>
      <a:lvl8pPr marL="36830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8pPr>
      <a:lvl9pPr marL="41402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9pPr>
    </p:bodyStyle>
    <p:otherStyle>
      <a:lvl1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1pPr>
      <a:lvl2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2pPr>
      <a:lvl3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3pPr>
      <a:lvl4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4pPr>
      <a:lvl5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5pPr>
      <a:lvl6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6pPr>
      <a:lvl7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7pPr>
      <a:lvl8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8pPr>
      <a:lvl9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p:cNvSpPr/>
          <p:nvPr/>
        </p:nvSpPr>
        <p:spPr>
          <a:xfrm>
            <a:off x="-16207" y="-33621"/>
            <a:ext cx="13037214" cy="9820842"/>
          </a:xfrm>
          <a:prstGeom prst="rect">
            <a:avLst/>
          </a:prstGeom>
          <a:solidFill>
            <a:srgbClr val="242E7C"/>
          </a:solidFill>
          <a:ln w="12700">
            <a:miter lim="400000"/>
          </a:ln>
        </p:spPr>
        <p:txBody>
          <a:bodyPr lIns="48766" tIns="48766" rIns="48766" bIns="48766" anchor="ctr"/>
          <a:lstStyle/>
          <a:p>
            <a:pPr>
              <a:defRPr sz="2600">
                <a:solidFill>
                  <a:srgbClr val="242E7C"/>
                </a:solidFill>
                <a:latin typeface="+mn-lt"/>
                <a:ea typeface="+mn-ea"/>
                <a:cs typeface="+mn-cs"/>
                <a:sym typeface="Calibri"/>
              </a:defRPr>
            </a:pPr>
            <a:endParaRPr/>
          </a:p>
        </p:txBody>
      </p:sp>
      <p:sp>
        <p:nvSpPr>
          <p:cNvPr id="95" name="Pentagon 1"/>
          <p:cNvSpPr/>
          <p:nvPr/>
        </p:nvSpPr>
        <p:spPr>
          <a:xfrm>
            <a:off x="8910803" y="-42352"/>
            <a:ext cx="4118311" cy="272205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6206" y="21600"/>
                </a:lnTo>
                <a:lnTo>
                  <a:pt x="0" y="11002"/>
                </a:lnTo>
                <a:lnTo>
                  <a:pt x="6206" y="0"/>
                </a:lnTo>
                <a:lnTo>
                  <a:pt x="21600" y="0"/>
                </a:lnTo>
                <a:lnTo>
                  <a:pt x="21600" y="21600"/>
                </a:lnTo>
                <a:close/>
              </a:path>
            </a:pathLst>
          </a:custGeom>
          <a:gradFill>
            <a:gsLst>
              <a:gs pos="0">
                <a:srgbClr val="D3C000"/>
              </a:gs>
              <a:gs pos="100000">
                <a:srgbClr val="F4E24B"/>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96" name="Subtitle 2"/>
          <p:cNvSpPr txBox="1">
            <a:spLocks noGrp="1"/>
          </p:cNvSpPr>
          <p:nvPr>
            <p:ph type="subTitle" sz="quarter" idx="1"/>
          </p:nvPr>
        </p:nvSpPr>
        <p:spPr>
          <a:xfrm>
            <a:off x="485848" y="4243046"/>
            <a:ext cx="6707481" cy="1048944"/>
          </a:xfrm>
          <a:prstGeom prst="rect">
            <a:avLst/>
          </a:prstGeom>
        </p:spPr>
        <p:txBody>
          <a:bodyPr/>
          <a:lstStyle/>
          <a:p>
            <a:pPr algn="l" defTabSz="1021785">
              <a:lnSpc>
                <a:spcPct val="81000"/>
              </a:lnSpc>
              <a:spcBef>
                <a:spcPts val="1000"/>
              </a:spcBef>
              <a:defRPr sz="3200" b="1" spc="-200">
                <a:solidFill>
                  <a:srgbClr val="FFFFFF"/>
                </a:solidFill>
                <a:latin typeface="Century Gothic"/>
                <a:ea typeface="Century Gothic"/>
                <a:cs typeface="Century Gothic"/>
                <a:sym typeface="Century Gothic"/>
              </a:defRPr>
            </a:pPr>
            <a:r>
              <a:t>MODULE 4 </a:t>
            </a:r>
            <a:r>
              <a:rPr b="0"/>
              <a:t>PART 1</a:t>
            </a:r>
            <a:endParaRPr spc="-32"/>
          </a:p>
          <a:p>
            <a:pPr algn="l" defTabSz="1021785">
              <a:lnSpc>
                <a:spcPct val="108000"/>
              </a:lnSpc>
              <a:spcBef>
                <a:spcPts val="1000"/>
              </a:spcBef>
              <a:defRPr sz="2400" spc="-100">
                <a:solidFill>
                  <a:srgbClr val="FFFFFF"/>
                </a:solidFill>
                <a:latin typeface="Century Gothic"/>
                <a:ea typeface="Century Gothic"/>
                <a:cs typeface="Century Gothic"/>
                <a:sym typeface="Century Gothic"/>
              </a:defRPr>
            </a:pPr>
            <a:r>
              <a:t>The policy-making process</a:t>
            </a:r>
          </a:p>
        </p:txBody>
      </p:sp>
      <p:pic>
        <p:nvPicPr>
          <p:cNvPr id="97" name="WHO-Logo-white.png" descr="WHO-Logo-white.png"/>
          <p:cNvPicPr>
            <a:picLocks noChangeAspect="1"/>
          </p:cNvPicPr>
          <p:nvPr/>
        </p:nvPicPr>
        <p:blipFill>
          <a:blip r:embed="rId3"/>
          <a:stretch>
            <a:fillRect/>
          </a:stretch>
        </p:blipFill>
        <p:spPr>
          <a:xfrm>
            <a:off x="234950" y="7227089"/>
            <a:ext cx="3676892" cy="1517258"/>
          </a:xfrm>
          <a:prstGeom prst="rect">
            <a:avLst/>
          </a:prstGeom>
          <a:ln w="12700">
            <a:miter lim="400000"/>
          </a:ln>
        </p:spPr>
      </p:pic>
      <p:sp>
        <p:nvSpPr>
          <p:cNvPr id="98" name="Pentagon 1"/>
          <p:cNvSpPr/>
          <p:nvPr/>
        </p:nvSpPr>
        <p:spPr>
          <a:xfrm>
            <a:off x="9329903" y="2679699"/>
            <a:ext cx="3699211" cy="118800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4462" y="21600"/>
                </a:lnTo>
                <a:lnTo>
                  <a:pt x="0" y="11002"/>
                </a:lnTo>
                <a:lnTo>
                  <a:pt x="4462" y="0"/>
                </a:lnTo>
                <a:lnTo>
                  <a:pt x="21600" y="0"/>
                </a:lnTo>
                <a:lnTo>
                  <a:pt x="21600" y="21600"/>
                </a:lnTo>
                <a:close/>
              </a:path>
            </a:pathLst>
          </a:custGeom>
          <a:gradFill>
            <a:gsLst>
              <a:gs pos="0">
                <a:srgbClr val="EEAB00"/>
              </a:gs>
              <a:gs pos="100000">
                <a:srgbClr val="FFC343"/>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99" name="Pentagon 1"/>
          <p:cNvSpPr/>
          <p:nvPr/>
        </p:nvSpPr>
        <p:spPr>
          <a:xfrm>
            <a:off x="8603432" y="3862809"/>
            <a:ext cx="4432637" cy="118800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3724" y="21600"/>
                </a:lnTo>
                <a:lnTo>
                  <a:pt x="0" y="11002"/>
                </a:lnTo>
                <a:lnTo>
                  <a:pt x="3724" y="0"/>
                </a:lnTo>
                <a:lnTo>
                  <a:pt x="21600" y="0"/>
                </a:lnTo>
                <a:lnTo>
                  <a:pt x="21600" y="21600"/>
                </a:lnTo>
                <a:close/>
              </a:path>
            </a:pathLst>
          </a:custGeom>
          <a:gradFill>
            <a:gsLst>
              <a:gs pos="0">
                <a:srgbClr val="E46506"/>
              </a:gs>
              <a:gs pos="100000">
                <a:srgbClr val="FF8236"/>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0" name="Pentagon 1"/>
          <p:cNvSpPr/>
          <p:nvPr/>
        </p:nvSpPr>
        <p:spPr>
          <a:xfrm>
            <a:off x="7648573" y="5045919"/>
            <a:ext cx="5372436" cy="118800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3072" y="21600"/>
                </a:lnTo>
                <a:lnTo>
                  <a:pt x="0" y="11002"/>
                </a:lnTo>
                <a:lnTo>
                  <a:pt x="3072" y="0"/>
                </a:lnTo>
                <a:lnTo>
                  <a:pt x="21600" y="0"/>
                </a:lnTo>
                <a:lnTo>
                  <a:pt x="21600" y="21600"/>
                </a:lnTo>
                <a:close/>
              </a:path>
            </a:pathLst>
          </a:custGeom>
          <a:gradFill>
            <a:gsLst>
              <a:gs pos="0">
                <a:srgbClr val="BE0D0D"/>
              </a:gs>
              <a:gs pos="100000">
                <a:srgbClr val="DE3327"/>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1" name="Pentagon 1"/>
          <p:cNvSpPr/>
          <p:nvPr/>
        </p:nvSpPr>
        <p:spPr>
          <a:xfrm>
            <a:off x="6670750" y="6229029"/>
            <a:ext cx="6358707" cy="1188004"/>
          </a:xfrm>
          <a:custGeom>
            <a:avLst/>
            <a:gdLst/>
            <a:ahLst/>
            <a:cxnLst>
              <a:cxn ang="0">
                <a:pos x="wd2" y="hd2"/>
              </a:cxn>
              <a:cxn ang="5400000">
                <a:pos x="wd2" y="hd2"/>
              </a:cxn>
              <a:cxn ang="10800000">
                <a:pos x="wd2" y="hd2"/>
              </a:cxn>
              <a:cxn ang="16200000">
                <a:pos x="wd2" y="hd2"/>
              </a:cxn>
            </a:cxnLst>
            <a:rect l="0" t="0" r="r" b="b"/>
            <a:pathLst>
              <a:path w="21593" h="21600" extrusionOk="0">
                <a:moveTo>
                  <a:pt x="21591" y="21600"/>
                </a:moveTo>
                <a:lnTo>
                  <a:pt x="2595" y="21600"/>
                </a:lnTo>
                <a:lnTo>
                  <a:pt x="0" y="11002"/>
                </a:lnTo>
                <a:lnTo>
                  <a:pt x="2595" y="0"/>
                </a:lnTo>
                <a:lnTo>
                  <a:pt x="21589" y="0"/>
                </a:lnTo>
                <a:cubicBezTo>
                  <a:pt x="21580" y="7200"/>
                  <a:pt x="21600" y="14400"/>
                  <a:pt x="21591" y="21600"/>
                </a:cubicBezTo>
                <a:close/>
              </a:path>
            </a:pathLst>
          </a:custGeom>
          <a:gradFill>
            <a:gsLst>
              <a:gs pos="0">
                <a:srgbClr val="E50069"/>
              </a:gs>
              <a:gs pos="100000">
                <a:srgbClr val="FF3682"/>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defRPr>
            </a:pPr>
            <a:endParaRPr/>
          </a:p>
        </p:txBody>
      </p:sp>
      <p:sp>
        <p:nvSpPr>
          <p:cNvPr id="102" name="Pentagon 1"/>
          <p:cNvSpPr/>
          <p:nvPr/>
        </p:nvSpPr>
        <p:spPr>
          <a:xfrm>
            <a:off x="5743618" y="7412139"/>
            <a:ext cx="7292459" cy="1188004"/>
          </a:xfrm>
          <a:custGeom>
            <a:avLst/>
            <a:gdLst/>
            <a:ahLst/>
            <a:cxnLst>
              <a:cxn ang="0">
                <a:pos x="wd2" y="hd2"/>
              </a:cxn>
              <a:cxn ang="5400000">
                <a:pos x="wd2" y="hd2"/>
              </a:cxn>
              <a:cxn ang="10800000">
                <a:pos x="wd2" y="hd2"/>
              </a:cxn>
              <a:cxn ang="16200000">
                <a:pos x="wd2" y="hd2"/>
              </a:cxn>
            </a:cxnLst>
            <a:rect l="0" t="0" r="r" b="b"/>
            <a:pathLst>
              <a:path w="21594" h="21600" extrusionOk="0">
                <a:moveTo>
                  <a:pt x="21592" y="21600"/>
                </a:moveTo>
                <a:lnTo>
                  <a:pt x="2263" y="21600"/>
                </a:lnTo>
                <a:lnTo>
                  <a:pt x="0" y="11002"/>
                </a:lnTo>
                <a:lnTo>
                  <a:pt x="2263" y="0"/>
                </a:lnTo>
                <a:lnTo>
                  <a:pt x="21589" y="0"/>
                </a:lnTo>
                <a:cubicBezTo>
                  <a:pt x="21581" y="7200"/>
                  <a:pt x="21600" y="14400"/>
                  <a:pt x="21592" y="21600"/>
                </a:cubicBezTo>
                <a:close/>
              </a:path>
            </a:pathLst>
          </a:custGeom>
          <a:gradFill>
            <a:gsLst>
              <a:gs pos="0">
                <a:srgbClr val="A71680"/>
              </a:gs>
              <a:gs pos="100000">
                <a:srgbClr val="D537AF"/>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3" name="Pentagon 1"/>
          <p:cNvSpPr/>
          <p:nvPr/>
        </p:nvSpPr>
        <p:spPr>
          <a:xfrm>
            <a:off x="4794844" y="8595251"/>
            <a:ext cx="8240914" cy="1188004"/>
          </a:xfrm>
          <a:custGeom>
            <a:avLst/>
            <a:gdLst/>
            <a:ahLst/>
            <a:cxnLst>
              <a:cxn ang="0">
                <a:pos x="wd2" y="hd2"/>
              </a:cxn>
              <a:cxn ang="5400000">
                <a:pos x="wd2" y="hd2"/>
              </a:cxn>
              <a:cxn ang="10800000">
                <a:pos x="wd2" y="hd2"/>
              </a:cxn>
              <a:cxn ang="16200000">
                <a:pos x="wd2" y="hd2"/>
              </a:cxn>
            </a:cxnLst>
            <a:rect l="0" t="0" r="r" b="b"/>
            <a:pathLst>
              <a:path w="21595" h="21600" extrusionOk="0">
                <a:moveTo>
                  <a:pt x="21593" y="21600"/>
                </a:moveTo>
                <a:lnTo>
                  <a:pt x="2002" y="21600"/>
                </a:lnTo>
                <a:lnTo>
                  <a:pt x="0" y="11002"/>
                </a:lnTo>
                <a:lnTo>
                  <a:pt x="2002" y="0"/>
                </a:lnTo>
                <a:lnTo>
                  <a:pt x="21590" y="0"/>
                </a:lnTo>
                <a:cubicBezTo>
                  <a:pt x="21583" y="7200"/>
                  <a:pt x="21600" y="14400"/>
                  <a:pt x="21593" y="21600"/>
                </a:cubicBezTo>
                <a:close/>
              </a:path>
            </a:pathLst>
          </a:custGeom>
          <a:gradFill>
            <a:gsLst>
              <a:gs pos="0">
                <a:srgbClr val="532075"/>
              </a:gs>
              <a:gs pos="100000">
                <a:srgbClr val="833BC3"/>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4" name="Rectangle 2"/>
          <p:cNvSpPr/>
          <p:nvPr/>
        </p:nvSpPr>
        <p:spPr>
          <a:xfrm>
            <a:off x="10883248" y="501277"/>
            <a:ext cx="1620128" cy="1620124"/>
          </a:xfrm>
          <a:prstGeom prst="rect">
            <a:avLst/>
          </a:prstGeom>
          <a:ln w="127000">
            <a:solidFill>
              <a:srgbClr val="242E7C"/>
            </a:solidFill>
            <a:miter/>
          </a:ln>
        </p:spPr>
        <p:txBody>
          <a:bodyPr lIns="48766" tIns="48766" rIns="48766" bIns="48766" anchor="ctr"/>
          <a:lstStyle/>
          <a:p>
            <a:pPr>
              <a:defRPr>
                <a:solidFill>
                  <a:srgbClr val="242E7C"/>
                </a:solidFill>
              </a:defRPr>
            </a:pPr>
            <a:endParaRPr/>
          </a:p>
        </p:txBody>
      </p:sp>
      <p:sp>
        <p:nvSpPr>
          <p:cNvPr id="105" name="TextBox 3"/>
          <p:cNvSpPr txBox="1"/>
          <p:nvPr/>
        </p:nvSpPr>
        <p:spPr>
          <a:xfrm>
            <a:off x="10891600" y="578799"/>
            <a:ext cx="1611776" cy="1507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spAutoFit/>
          </a:bodyPr>
          <a:lstStyle>
            <a:lvl1pPr algn="ctr">
              <a:defRPr sz="9000" b="1" spc="-300">
                <a:solidFill>
                  <a:srgbClr val="242E7C"/>
                </a:solidFill>
                <a:latin typeface="Century Gothic"/>
                <a:ea typeface="Century Gothic"/>
                <a:cs typeface="Century Gothic"/>
                <a:sym typeface="Century Gothic"/>
              </a:defRPr>
            </a:lvl1pPr>
          </a:lstStyle>
          <a:p>
            <a:r>
              <a:t>4</a:t>
            </a:r>
          </a:p>
        </p:txBody>
      </p:sp>
      <p:sp>
        <p:nvSpPr>
          <p:cNvPr id="106" name="Title 1"/>
          <p:cNvSpPr txBox="1">
            <a:spLocks noGrp="1"/>
          </p:cNvSpPr>
          <p:nvPr>
            <p:ph type="ctrTitle"/>
          </p:nvPr>
        </p:nvSpPr>
        <p:spPr>
          <a:xfrm>
            <a:off x="485847" y="485846"/>
            <a:ext cx="7945019" cy="3457340"/>
          </a:xfrm>
          <a:prstGeom prst="rect">
            <a:avLst/>
          </a:prstGeom>
        </p:spPr>
        <p:txBody>
          <a:bodyPr lIns="38100" tIns="38100" rIns="38100" bIns="38100" anchor="t"/>
          <a:lstStyle>
            <a:lvl1pPr algn="l" defTabSz="949349">
              <a:lnSpc>
                <a:spcPct val="100000"/>
              </a:lnSpc>
              <a:defRPr sz="6200" b="1" cap="all" spc="-200">
                <a:solidFill>
                  <a:srgbClr val="FFFFFF"/>
                </a:solidFill>
                <a:latin typeface="Century Gothic"/>
                <a:ea typeface="Century Gothic"/>
                <a:cs typeface="Century Gothic"/>
                <a:sym typeface="Century Gothic"/>
              </a:defRPr>
            </a:lvl1pPr>
          </a:lstStyle>
          <a:p>
            <a:r>
              <a:t>Complex social issues </a:t>
            </a:r>
          </a:p>
        </p:txBody>
      </p:sp>
      <p:pic>
        <p:nvPicPr>
          <p:cNvPr id="107" name="HiAP-modules-text-BLue.png" descr="HiAP-modules-text-BLue.png"/>
          <p:cNvPicPr>
            <a:picLocks noChangeAspect="1"/>
          </p:cNvPicPr>
          <p:nvPr/>
        </p:nvPicPr>
        <p:blipFill>
          <a:blip r:embed="rId4"/>
          <a:stretch>
            <a:fillRect/>
          </a:stretch>
        </p:blipFill>
        <p:spPr>
          <a:xfrm>
            <a:off x="10112306" y="79982"/>
            <a:ext cx="685506" cy="2176661"/>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12" name="Rectangle 4"/>
          <p:cNvSpPr txBox="1"/>
          <p:nvPr/>
        </p:nvSpPr>
        <p:spPr>
          <a:xfrm>
            <a:off x="6273920" y="3342144"/>
            <a:ext cx="5853514" cy="1431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a:defRPr sz="2900" spc="-25">
                <a:latin typeface="Century Gothic"/>
                <a:ea typeface="Century Gothic"/>
                <a:cs typeface="Century Gothic"/>
                <a:sym typeface="Century Gothic"/>
              </a:defRPr>
            </a:lvl1pPr>
          </a:lstStyle>
          <a:p>
            <a:r>
              <a:t>Recognize that complex problems require complex solutions</a:t>
            </a:r>
          </a:p>
        </p:txBody>
      </p:sp>
      <p:sp>
        <p:nvSpPr>
          <p:cNvPr id="113" name="Line"/>
          <p:cNvSpPr/>
          <p:nvPr/>
        </p:nvSpPr>
        <p:spPr>
          <a:xfrm>
            <a:off x="4509361" y="5219663"/>
            <a:ext cx="7888270" cy="2"/>
          </a:xfrm>
          <a:prstGeom prst="line">
            <a:avLst/>
          </a:prstGeom>
          <a:ln w="12700">
            <a:solidFill>
              <a:srgbClr val="242E7C"/>
            </a:solidFill>
            <a:miter lim="400000"/>
          </a:ln>
        </p:spPr>
        <p:txBody>
          <a:bodyPr lIns="45718" tIns="45718" rIns="45718" bIns="45718"/>
          <a:lstStyle/>
          <a:p>
            <a:endParaRPr/>
          </a:p>
        </p:txBody>
      </p:sp>
      <p:sp>
        <p:nvSpPr>
          <p:cNvPr id="114" name="Rectangle 4"/>
          <p:cNvSpPr txBox="1"/>
          <p:nvPr/>
        </p:nvSpPr>
        <p:spPr>
          <a:xfrm>
            <a:off x="6273920" y="5666146"/>
            <a:ext cx="6862063" cy="1431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a:defRPr sz="2900" spc="-25">
                <a:latin typeface="Century Gothic"/>
                <a:ea typeface="Century Gothic"/>
                <a:cs typeface="Century Gothic"/>
                <a:sym typeface="Century Gothic"/>
              </a:defRPr>
            </a:pPr>
            <a:r>
              <a:t>Have been able to successfully </a:t>
            </a:r>
            <a:br/>
            <a:r>
              <a:t>apply Health in All Policies thinking </a:t>
            </a:r>
            <a:br/>
            <a:r>
              <a:t>to the problem of obesity</a:t>
            </a:r>
          </a:p>
        </p:txBody>
      </p:sp>
      <p:grpSp>
        <p:nvGrpSpPr>
          <p:cNvPr id="117" name="Group 1"/>
          <p:cNvGrpSpPr/>
          <p:nvPr/>
        </p:nvGrpSpPr>
        <p:grpSpPr>
          <a:xfrm>
            <a:off x="4440726" y="3432246"/>
            <a:ext cx="1371606" cy="1248325"/>
            <a:chOff x="0" y="-1"/>
            <a:chExt cx="1371605" cy="1248323"/>
          </a:xfrm>
        </p:grpSpPr>
        <p:sp>
          <p:nvSpPr>
            <p:cNvPr id="115" name="Title 1"/>
            <p:cNvSpPr txBox="1"/>
            <p:nvPr/>
          </p:nvSpPr>
          <p:spPr>
            <a:xfrm>
              <a:off x="-1" y="-2"/>
              <a:ext cx="1371606" cy="124832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116" name="Square"/>
            <p:cNvSpPr/>
            <p:nvPr/>
          </p:nvSpPr>
          <p:spPr>
            <a:xfrm>
              <a:off x="136389" y="88540"/>
              <a:ext cx="1112515" cy="1112516"/>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grpSp>
        <p:nvGrpSpPr>
          <p:cNvPr id="120" name="Group 3"/>
          <p:cNvGrpSpPr/>
          <p:nvPr/>
        </p:nvGrpSpPr>
        <p:grpSpPr>
          <a:xfrm>
            <a:off x="4446453" y="5758751"/>
            <a:ext cx="1368861" cy="1245820"/>
            <a:chOff x="-1" y="0"/>
            <a:chExt cx="1368860" cy="1245819"/>
          </a:xfrm>
        </p:grpSpPr>
        <p:sp>
          <p:nvSpPr>
            <p:cNvPr id="118" name="Title 1"/>
            <p:cNvSpPr txBox="1"/>
            <p:nvPr/>
          </p:nvSpPr>
          <p:spPr>
            <a:xfrm>
              <a:off x="-2" y="-1"/>
              <a:ext cx="1368862" cy="124582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2</a:t>
              </a:r>
            </a:p>
          </p:txBody>
        </p:sp>
        <p:sp>
          <p:nvSpPr>
            <p:cNvPr id="119" name="Square"/>
            <p:cNvSpPr/>
            <p:nvPr/>
          </p:nvSpPr>
          <p:spPr>
            <a:xfrm>
              <a:off x="129287" y="88790"/>
              <a:ext cx="1110285" cy="1110285"/>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121" name="Title 1"/>
          <p:cNvSpPr txBox="1"/>
          <p:nvPr/>
        </p:nvSpPr>
        <p:spPr>
          <a:xfrm>
            <a:off x="2920998" y="249766"/>
            <a:ext cx="7162804"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LEARNING OBJECTIVES</a:t>
            </a:r>
          </a:p>
        </p:txBody>
      </p:sp>
      <p:pic>
        <p:nvPicPr>
          <p:cNvPr id="122" name="HiAP-Icon-Bulls-eye.png" descr="HiAP-Icon-Bulls-eye.png"/>
          <p:cNvPicPr>
            <a:picLocks noChangeAspect="1"/>
          </p:cNvPicPr>
          <p:nvPr/>
        </p:nvPicPr>
        <p:blipFill>
          <a:blip r:embed="rId3"/>
          <a:stretch>
            <a:fillRect/>
          </a:stretch>
        </p:blipFill>
        <p:spPr>
          <a:xfrm>
            <a:off x="368887" y="3265373"/>
            <a:ext cx="3674248" cy="3837876"/>
          </a:xfrm>
          <a:prstGeom prst="rect">
            <a:avLst/>
          </a:prstGeom>
          <a:ln w="12700">
            <a:miter lim="400000"/>
          </a:ln>
        </p:spPr>
      </p:pic>
      <p:grpSp>
        <p:nvGrpSpPr>
          <p:cNvPr id="128" name="Group"/>
          <p:cNvGrpSpPr/>
          <p:nvPr/>
        </p:nvGrpSpPr>
        <p:grpSpPr>
          <a:xfrm>
            <a:off x="-1" y="-16672"/>
            <a:ext cx="2568186" cy="1943900"/>
            <a:chOff x="0" y="0"/>
            <a:chExt cx="2568184" cy="1943899"/>
          </a:xfrm>
        </p:grpSpPr>
        <p:sp>
          <p:nvSpPr>
            <p:cNvPr id="123" name="Pentagon 1"/>
            <p:cNvSpPr/>
            <p:nvPr/>
          </p:nvSpPr>
          <p:spPr>
            <a:xfrm>
              <a:off x="-1" y="-1"/>
              <a:ext cx="2568185" cy="19439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D3C000"/>
                </a:gs>
                <a:gs pos="100000">
                  <a:srgbClr val="EFDE49"/>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26" name="Group 25"/>
            <p:cNvGrpSpPr/>
            <p:nvPr/>
          </p:nvGrpSpPr>
          <p:grpSpPr>
            <a:xfrm>
              <a:off x="604405" y="458877"/>
              <a:ext cx="1127561" cy="1026213"/>
              <a:chOff x="0" y="-1"/>
              <a:chExt cx="1127560" cy="1026211"/>
            </a:xfrm>
          </p:grpSpPr>
          <p:sp>
            <p:nvSpPr>
              <p:cNvPr id="124" name="Title 1"/>
              <p:cNvSpPr txBox="1"/>
              <p:nvPr/>
            </p:nvSpPr>
            <p:spPr>
              <a:xfrm>
                <a:off x="-1" y="-2"/>
                <a:ext cx="1127561" cy="102621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4</a:t>
                </a:r>
              </a:p>
            </p:txBody>
          </p:sp>
          <p:sp>
            <p:nvSpPr>
              <p:cNvPr id="125" name="Square"/>
              <p:cNvSpPr/>
              <p:nvPr/>
            </p:nvSpPr>
            <p:spPr>
              <a:xfrm>
                <a:off x="112122" y="72787"/>
                <a:ext cx="914569" cy="914569"/>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127" name="HiAP-modules-text-BLue.png" descr="HiAP-modules-text-BLue.png"/>
            <p:cNvPicPr>
              <a:picLocks noChangeAspect="1"/>
            </p:cNvPicPr>
            <p:nvPr/>
          </p:nvPicPr>
          <p:blipFill>
            <a:blip r:embed="rId4"/>
            <a:stretch>
              <a:fillRect/>
            </a:stretch>
          </p:blipFill>
          <p:spPr>
            <a:xfrm>
              <a:off x="92007" y="75131"/>
              <a:ext cx="507692" cy="1612045"/>
            </a:xfrm>
            <a:prstGeom prst="rect">
              <a:avLst/>
            </a:prstGeom>
            <a:ln w="12700" cap="flat">
              <a:noFill/>
              <a:miter lim="400000"/>
            </a:ln>
            <a:effectLst/>
          </p:spPr>
        </p:pic>
      </p:grpSp>
      <p:pic>
        <p:nvPicPr>
          <p:cNvPr id="129" name="HiAP-Wireframe-graphic-2.png" descr="HiAP-Wireframe-graphic-2.png"/>
          <p:cNvPicPr>
            <a:picLocks noChangeAspect="1"/>
          </p:cNvPicPr>
          <p:nvPr/>
        </p:nvPicPr>
        <p:blipFill>
          <a:blip r:embed="rId5"/>
          <a:srcRect l="4891" t="2175" r="4890" b="87108"/>
          <a:stretch>
            <a:fillRect/>
          </a:stretch>
        </p:blipFill>
        <p:spPr>
          <a:xfrm flipH="1">
            <a:off x="-9973" y="8292541"/>
            <a:ext cx="13024746" cy="1467162"/>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34" name="Title 1"/>
          <p:cNvSpPr txBox="1">
            <a:spLocks noGrp="1"/>
          </p:cNvSpPr>
          <p:nvPr>
            <p:ph type="title"/>
          </p:nvPr>
        </p:nvSpPr>
        <p:spPr>
          <a:xfrm>
            <a:off x="2959098" y="262466"/>
            <a:ext cx="9300186" cy="1413936"/>
          </a:xfrm>
          <a:prstGeom prst="rect">
            <a:avLst/>
          </a:prstGeom>
        </p:spPr>
        <p:txBody>
          <a:bodyPr/>
          <a:lstStyle>
            <a:lvl1pPr>
              <a:defRPr sz="4400" b="1" cap="all" spc="-200">
                <a:solidFill>
                  <a:srgbClr val="FFFFFF"/>
                </a:solidFill>
                <a:latin typeface="Century Gothic"/>
                <a:ea typeface="Century Gothic"/>
                <a:cs typeface="Century Gothic"/>
                <a:sym typeface="Century Gothic"/>
              </a:defRPr>
            </a:lvl1pPr>
          </a:lstStyle>
          <a:p>
            <a:r>
              <a:t>Wicked problems</a:t>
            </a:r>
          </a:p>
        </p:txBody>
      </p:sp>
      <p:grpSp>
        <p:nvGrpSpPr>
          <p:cNvPr id="140" name="Group"/>
          <p:cNvGrpSpPr/>
          <p:nvPr/>
        </p:nvGrpSpPr>
        <p:grpSpPr>
          <a:xfrm>
            <a:off x="-1" y="-16672"/>
            <a:ext cx="2568186" cy="1943900"/>
            <a:chOff x="0" y="0"/>
            <a:chExt cx="2568184" cy="1943899"/>
          </a:xfrm>
        </p:grpSpPr>
        <p:sp>
          <p:nvSpPr>
            <p:cNvPr id="135" name="Pentagon 1"/>
            <p:cNvSpPr/>
            <p:nvPr/>
          </p:nvSpPr>
          <p:spPr>
            <a:xfrm>
              <a:off x="-1" y="-1"/>
              <a:ext cx="2568185" cy="19439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D3C000"/>
                </a:gs>
                <a:gs pos="100000">
                  <a:srgbClr val="EFDE49"/>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38" name="Group 25"/>
            <p:cNvGrpSpPr/>
            <p:nvPr/>
          </p:nvGrpSpPr>
          <p:grpSpPr>
            <a:xfrm>
              <a:off x="604405" y="458877"/>
              <a:ext cx="1127561" cy="1026213"/>
              <a:chOff x="0" y="-1"/>
              <a:chExt cx="1127560" cy="1026211"/>
            </a:xfrm>
          </p:grpSpPr>
          <p:sp>
            <p:nvSpPr>
              <p:cNvPr id="136" name="Title 1"/>
              <p:cNvSpPr txBox="1"/>
              <p:nvPr/>
            </p:nvSpPr>
            <p:spPr>
              <a:xfrm>
                <a:off x="-1" y="-2"/>
                <a:ext cx="1127561" cy="102621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4</a:t>
                </a:r>
              </a:p>
            </p:txBody>
          </p:sp>
          <p:sp>
            <p:nvSpPr>
              <p:cNvPr id="137" name="Square"/>
              <p:cNvSpPr/>
              <p:nvPr/>
            </p:nvSpPr>
            <p:spPr>
              <a:xfrm>
                <a:off x="112122" y="72787"/>
                <a:ext cx="914569" cy="914569"/>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139" name="HiAP-modules-text-BLue.png" descr="HiAP-modules-text-BLue.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sp>
        <p:nvSpPr>
          <p:cNvPr id="141" name="Content Placeholder 2"/>
          <p:cNvSpPr txBox="1">
            <a:spLocks noGrp="1"/>
          </p:cNvSpPr>
          <p:nvPr>
            <p:ph type="body" sz="quarter" idx="1"/>
          </p:nvPr>
        </p:nvSpPr>
        <p:spPr>
          <a:xfrm>
            <a:off x="1987093" y="2912533"/>
            <a:ext cx="10441948" cy="1726011"/>
          </a:xfrm>
          <a:prstGeom prst="rect">
            <a:avLst/>
          </a:prstGeom>
        </p:spPr>
        <p:txBody>
          <a:bodyPr anchor="ctr"/>
          <a:lstStyle>
            <a:lvl1pPr marL="0" indent="0" defTabSz="457200">
              <a:lnSpc>
                <a:spcPct val="115000"/>
              </a:lnSpc>
              <a:spcBef>
                <a:spcPts val="0"/>
              </a:spcBef>
              <a:buSzTx/>
              <a:buNone/>
              <a:defRPr sz="2500">
                <a:uFill>
                  <a:solidFill>
                    <a:srgbClr val="000000"/>
                  </a:solidFill>
                </a:uFill>
                <a:latin typeface="Century Gothic"/>
                <a:ea typeface="Century Gothic"/>
                <a:cs typeface="Century Gothic"/>
                <a:sym typeface="Century Gothic"/>
              </a:defRPr>
            </a:lvl1pPr>
          </a:lstStyle>
          <a:p>
            <a:r>
              <a:t>Complex social issues: causes are not always clear, the solutions are not straightforward and there are many actors involved.</a:t>
            </a:r>
          </a:p>
        </p:txBody>
      </p:sp>
      <p:grpSp>
        <p:nvGrpSpPr>
          <p:cNvPr id="144" name="Group"/>
          <p:cNvGrpSpPr/>
          <p:nvPr/>
        </p:nvGrpSpPr>
        <p:grpSpPr>
          <a:xfrm>
            <a:off x="1387948" y="4688279"/>
            <a:ext cx="11096321" cy="1741893"/>
            <a:chOff x="-1" y="0"/>
            <a:chExt cx="11096320" cy="1741891"/>
          </a:xfrm>
        </p:grpSpPr>
        <p:sp>
          <p:nvSpPr>
            <p:cNvPr id="142" name="Line"/>
            <p:cNvSpPr/>
            <p:nvPr/>
          </p:nvSpPr>
          <p:spPr>
            <a:xfrm>
              <a:off x="-2" y="-1"/>
              <a:ext cx="11096321"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143" name="Line"/>
            <p:cNvSpPr/>
            <p:nvPr/>
          </p:nvSpPr>
          <p:spPr>
            <a:xfrm>
              <a:off x="-2" y="1741889"/>
              <a:ext cx="11096321"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
        <p:nvSpPr>
          <p:cNvPr id="145" name="Rectangle 1"/>
          <p:cNvSpPr txBox="1"/>
          <p:nvPr/>
        </p:nvSpPr>
        <p:spPr>
          <a:xfrm>
            <a:off x="1987094" y="5303956"/>
            <a:ext cx="10451019" cy="4851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t>These issues are described as “messy”, “fuzzy” or “wicked”.</a:t>
            </a:r>
          </a:p>
        </p:txBody>
      </p:sp>
      <p:sp>
        <p:nvSpPr>
          <p:cNvPr id="146" name="Rectangle 2"/>
          <p:cNvSpPr txBox="1"/>
          <p:nvPr/>
        </p:nvSpPr>
        <p:spPr>
          <a:xfrm>
            <a:off x="1987094" y="6838315"/>
            <a:ext cx="10451019" cy="93789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t>For example: health inequality and NCDs such as cancer, cardiovascular disease and mental illness.</a:t>
            </a:r>
          </a:p>
        </p:txBody>
      </p:sp>
      <p:sp>
        <p:nvSpPr>
          <p:cNvPr id="147" name="Pentagon 1"/>
          <p:cNvSpPr/>
          <p:nvPr/>
        </p:nvSpPr>
        <p:spPr>
          <a:xfrm>
            <a:off x="-1" y="2912665"/>
            <a:ext cx="1646639" cy="176847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4"/>
                </a:lnTo>
                <a:lnTo>
                  <a:pt x="11516" y="0"/>
                </a:lnTo>
                <a:lnTo>
                  <a:pt x="0" y="0"/>
                </a:lnTo>
                <a:close/>
              </a:path>
            </a:pathLst>
          </a:custGeom>
          <a:solidFill>
            <a:srgbClr val="008B92"/>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148" name="Pentagon 1"/>
          <p:cNvSpPr/>
          <p:nvPr/>
        </p:nvSpPr>
        <p:spPr>
          <a:xfrm>
            <a:off x="-1" y="4668040"/>
            <a:ext cx="1646639" cy="17680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1"/>
                </a:lnTo>
                <a:lnTo>
                  <a:pt x="11516" y="0"/>
                </a:lnTo>
                <a:lnTo>
                  <a:pt x="0" y="0"/>
                </a:lnTo>
                <a:close/>
              </a:path>
            </a:pathLst>
          </a:custGeom>
          <a:solidFill>
            <a:srgbClr val="D3C000"/>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sp>
        <p:nvSpPr>
          <p:cNvPr id="149" name="Pentagon 1"/>
          <p:cNvSpPr/>
          <p:nvPr/>
        </p:nvSpPr>
        <p:spPr>
          <a:xfrm>
            <a:off x="-1" y="6423023"/>
            <a:ext cx="1646639" cy="176847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4"/>
                </a:lnTo>
                <a:lnTo>
                  <a:pt x="11516"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54" name="Title 1"/>
          <p:cNvSpPr txBox="1">
            <a:spLocks noGrp="1"/>
          </p:cNvSpPr>
          <p:nvPr>
            <p:ph type="title"/>
          </p:nvPr>
        </p:nvSpPr>
        <p:spPr>
          <a:xfrm>
            <a:off x="2948321" y="248346"/>
            <a:ext cx="8487434" cy="1413936"/>
          </a:xfrm>
          <a:prstGeom prst="rect">
            <a:avLst/>
          </a:prstGeom>
        </p:spPr>
        <p:txBody>
          <a:bodyPr/>
          <a:lstStyle>
            <a:lvl1pPr>
              <a:defRPr sz="4400" b="1" cap="all" spc="-200">
                <a:solidFill>
                  <a:srgbClr val="FFFFFF"/>
                </a:solidFill>
                <a:latin typeface="Century Gothic"/>
                <a:ea typeface="Century Gothic"/>
                <a:cs typeface="Century Gothic"/>
                <a:sym typeface="Century Gothic"/>
              </a:defRPr>
            </a:lvl1pPr>
          </a:lstStyle>
          <a:p>
            <a:r>
              <a:t>The example of obesity</a:t>
            </a:r>
          </a:p>
        </p:txBody>
      </p:sp>
      <p:grpSp>
        <p:nvGrpSpPr>
          <p:cNvPr id="160" name="Group"/>
          <p:cNvGrpSpPr/>
          <p:nvPr/>
        </p:nvGrpSpPr>
        <p:grpSpPr>
          <a:xfrm>
            <a:off x="-1" y="-16672"/>
            <a:ext cx="2568186" cy="1943900"/>
            <a:chOff x="0" y="0"/>
            <a:chExt cx="2568184" cy="1943899"/>
          </a:xfrm>
        </p:grpSpPr>
        <p:sp>
          <p:nvSpPr>
            <p:cNvPr id="155" name="Pentagon 1"/>
            <p:cNvSpPr/>
            <p:nvPr/>
          </p:nvSpPr>
          <p:spPr>
            <a:xfrm>
              <a:off x="-1" y="-1"/>
              <a:ext cx="2568185" cy="19439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D3C000"/>
                </a:gs>
                <a:gs pos="100000">
                  <a:srgbClr val="EFDE49"/>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58" name="Group 25"/>
            <p:cNvGrpSpPr/>
            <p:nvPr/>
          </p:nvGrpSpPr>
          <p:grpSpPr>
            <a:xfrm>
              <a:off x="604405" y="458877"/>
              <a:ext cx="1127561" cy="1026213"/>
              <a:chOff x="0" y="-1"/>
              <a:chExt cx="1127560" cy="1026211"/>
            </a:xfrm>
          </p:grpSpPr>
          <p:sp>
            <p:nvSpPr>
              <p:cNvPr id="156" name="Title 1"/>
              <p:cNvSpPr txBox="1"/>
              <p:nvPr/>
            </p:nvSpPr>
            <p:spPr>
              <a:xfrm>
                <a:off x="-1" y="-2"/>
                <a:ext cx="1127561" cy="102621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4</a:t>
                </a:r>
              </a:p>
            </p:txBody>
          </p:sp>
          <p:sp>
            <p:nvSpPr>
              <p:cNvPr id="157" name="Square"/>
              <p:cNvSpPr/>
              <p:nvPr/>
            </p:nvSpPr>
            <p:spPr>
              <a:xfrm>
                <a:off x="112122" y="72787"/>
                <a:ext cx="914569" cy="914569"/>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159" name="HiAP-modules-text-BLue.png" descr="HiAP-modules-text-BLue.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sp>
        <p:nvSpPr>
          <p:cNvPr id="161" name="Defining features:"/>
          <p:cNvSpPr txBox="1"/>
          <p:nvPr/>
        </p:nvSpPr>
        <p:spPr>
          <a:xfrm>
            <a:off x="3067476" y="8746080"/>
            <a:ext cx="6869846" cy="3134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defTabSz="457200">
              <a:lnSpc>
                <a:spcPct val="115000"/>
              </a:lnSpc>
              <a:defRPr sz="1400" b="1">
                <a:uFill>
                  <a:solidFill>
                    <a:srgbClr val="000000"/>
                  </a:solidFill>
                </a:uFill>
                <a:latin typeface="Century Gothic"/>
                <a:ea typeface="Century Gothic"/>
                <a:cs typeface="Century Gothic"/>
                <a:sym typeface="Century Gothic"/>
              </a:defRPr>
            </a:lvl1pPr>
          </a:lstStyle>
          <a:p>
            <a:r>
              <a:t>The complex combination of factors behind obesity – the ‘obesity system’ map</a:t>
            </a:r>
          </a:p>
        </p:txBody>
      </p:sp>
      <p:sp>
        <p:nvSpPr>
          <p:cNvPr id="162" name="Credit: slide created by Dr Catherine Hannaway, Durham University for the PAHO Health in All Policies training, May 2015."/>
          <p:cNvSpPr txBox="1"/>
          <p:nvPr/>
        </p:nvSpPr>
        <p:spPr>
          <a:xfrm>
            <a:off x="941385" y="9140662"/>
            <a:ext cx="11122026" cy="3515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p>
            <a:pPr algn="ctr" defTabSz="457200">
              <a:lnSpc>
                <a:spcPct val="115000"/>
              </a:lnSpc>
              <a:defRPr sz="1600">
                <a:uFill>
                  <a:solidFill>
                    <a:srgbClr val="000000"/>
                  </a:solidFill>
                </a:uFill>
                <a:latin typeface="Century Gothic"/>
                <a:ea typeface="Century Gothic"/>
                <a:cs typeface="Century Gothic"/>
                <a:sym typeface="Century Gothic"/>
              </a:defRPr>
            </a:pPr>
            <a:r>
              <a:t>Source: Butland B et al. (2007) </a:t>
            </a:r>
            <a:r>
              <a:rPr i="1"/>
              <a:t>Tackling Obesities: Future Choices. </a:t>
            </a:r>
            <a:r>
              <a:t>London, Government Office for Science, p. 90.</a:t>
            </a:r>
          </a:p>
        </p:txBody>
      </p:sp>
      <p:grpSp>
        <p:nvGrpSpPr>
          <p:cNvPr id="167" name="Group"/>
          <p:cNvGrpSpPr/>
          <p:nvPr/>
        </p:nvGrpSpPr>
        <p:grpSpPr>
          <a:xfrm>
            <a:off x="1282700" y="2055459"/>
            <a:ext cx="10199093" cy="6675836"/>
            <a:chOff x="0" y="0"/>
            <a:chExt cx="10199092" cy="6675834"/>
          </a:xfrm>
        </p:grpSpPr>
        <p:pic>
          <p:nvPicPr>
            <p:cNvPr id="163" name="Obestity-System-Map.png" descr="Obestity-System-Map.png"/>
            <p:cNvPicPr>
              <a:picLocks noChangeAspect="1"/>
            </p:cNvPicPr>
            <p:nvPr/>
          </p:nvPicPr>
          <p:blipFill>
            <a:blip r:embed="rId4"/>
            <a:stretch>
              <a:fillRect/>
            </a:stretch>
          </p:blipFill>
          <p:spPr>
            <a:xfrm>
              <a:off x="533619" y="0"/>
              <a:ext cx="9372161" cy="6562498"/>
            </a:xfrm>
            <a:prstGeom prst="rect">
              <a:avLst/>
            </a:prstGeom>
            <a:ln w="12700" cap="flat">
              <a:noFill/>
              <a:miter lim="400000"/>
            </a:ln>
            <a:effectLst/>
          </p:spPr>
        </p:pic>
        <p:sp>
          <p:nvSpPr>
            <p:cNvPr id="164" name="Rectangle"/>
            <p:cNvSpPr/>
            <p:nvPr/>
          </p:nvSpPr>
          <p:spPr>
            <a:xfrm>
              <a:off x="177800" y="12700"/>
              <a:ext cx="1588493" cy="757635"/>
            </a:xfrm>
            <a:prstGeom prst="rect">
              <a:avLst/>
            </a:prstGeom>
            <a:solidFill>
              <a:srgbClr val="FFFFFF"/>
            </a:solidFill>
            <a:ln w="12700" cap="flat">
              <a:noFill/>
              <a:miter lim="400000"/>
            </a:ln>
            <a:effectLst/>
          </p:spPr>
          <p:txBody>
            <a:bodyPr wrap="square" lIns="48766" tIns="48766" rIns="48766" bIns="48766" numCol="1" anchor="ctr">
              <a:noAutofit/>
            </a:bodyPr>
            <a:lstStyle/>
            <a:p>
              <a:endParaRPr/>
            </a:p>
          </p:txBody>
        </p:sp>
        <p:sp>
          <p:nvSpPr>
            <p:cNvPr id="165" name="Rectangle"/>
            <p:cNvSpPr/>
            <p:nvPr/>
          </p:nvSpPr>
          <p:spPr>
            <a:xfrm>
              <a:off x="8610600" y="0"/>
              <a:ext cx="1588493" cy="757635"/>
            </a:xfrm>
            <a:prstGeom prst="rect">
              <a:avLst/>
            </a:prstGeom>
            <a:solidFill>
              <a:srgbClr val="FFFFFF"/>
            </a:solidFill>
            <a:ln w="12700" cap="flat">
              <a:noFill/>
              <a:miter lim="400000"/>
            </a:ln>
            <a:effectLst/>
          </p:spPr>
          <p:txBody>
            <a:bodyPr wrap="square" lIns="48766" tIns="48766" rIns="48766" bIns="48766" numCol="1" anchor="ctr">
              <a:noAutofit/>
            </a:bodyPr>
            <a:lstStyle/>
            <a:p>
              <a:endParaRPr/>
            </a:p>
          </p:txBody>
        </p:sp>
        <p:sp>
          <p:nvSpPr>
            <p:cNvPr id="166" name="Rectangle"/>
            <p:cNvSpPr/>
            <p:nvPr/>
          </p:nvSpPr>
          <p:spPr>
            <a:xfrm>
              <a:off x="0" y="5918199"/>
              <a:ext cx="1588493" cy="757636"/>
            </a:xfrm>
            <a:prstGeom prst="rect">
              <a:avLst/>
            </a:prstGeom>
            <a:solidFill>
              <a:srgbClr val="FFFFFF"/>
            </a:solidFill>
            <a:ln w="12700" cap="flat">
              <a:noFill/>
              <a:miter lim="400000"/>
            </a:ln>
            <a:effectLst/>
          </p:spPr>
          <p:txBody>
            <a:bodyPr wrap="square" lIns="48766" tIns="48766" rIns="48766" bIns="48766" numCol="1" anchor="ctr">
              <a:noAutofit/>
            </a:bodyPr>
            <a:lstStyle/>
            <a:p>
              <a:endParaRPr/>
            </a:p>
          </p:txBody>
        </p:sp>
      </p:gr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72" name="Problem types"/>
          <p:cNvSpPr txBox="1">
            <a:spLocks noGrp="1"/>
          </p:cNvSpPr>
          <p:nvPr>
            <p:ph type="title"/>
          </p:nvPr>
        </p:nvSpPr>
        <p:spPr>
          <a:xfrm>
            <a:off x="2948319" y="248346"/>
            <a:ext cx="9133056" cy="1413936"/>
          </a:xfrm>
          <a:prstGeom prst="rect">
            <a:avLst/>
          </a:prstGeom>
        </p:spPr>
        <p:txBody>
          <a:bodyPr/>
          <a:lstStyle>
            <a:lvl1pPr marR="355600" algn="just" defTabSz="457200">
              <a:lnSpc>
                <a:spcPts val="6300"/>
              </a:lnSpc>
              <a:defRPr sz="4400" b="1" cap="all">
                <a:solidFill>
                  <a:srgbClr val="FFFFFF"/>
                </a:solidFill>
                <a:uFill>
                  <a:solidFill>
                    <a:srgbClr val="000000"/>
                  </a:solidFill>
                </a:uFill>
                <a:latin typeface="Century Gothic"/>
                <a:ea typeface="Century Gothic"/>
                <a:cs typeface="Century Gothic"/>
                <a:sym typeface="Century Gothic"/>
              </a:defRPr>
            </a:lvl1pPr>
          </a:lstStyle>
          <a:p>
            <a:r>
              <a:t>Problem types</a:t>
            </a:r>
          </a:p>
        </p:txBody>
      </p:sp>
      <p:sp>
        <p:nvSpPr>
          <p:cNvPr id="173" name="COMPLEX…"/>
          <p:cNvSpPr txBox="1">
            <a:spLocks noGrp="1"/>
          </p:cNvSpPr>
          <p:nvPr>
            <p:ph type="body" sz="quarter" idx="1"/>
          </p:nvPr>
        </p:nvSpPr>
        <p:spPr>
          <a:xfrm>
            <a:off x="673289" y="2434482"/>
            <a:ext cx="4984753" cy="2870856"/>
          </a:xfrm>
          <a:prstGeom prst="rect">
            <a:avLst/>
          </a:prstGeom>
        </p:spPr>
        <p:txBody>
          <a:bodyPr/>
          <a:lstStyle/>
          <a:p>
            <a:pPr marL="0" indent="0" algn="ctr" defTabSz="457200">
              <a:lnSpc>
                <a:spcPct val="115000"/>
              </a:lnSpc>
              <a:spcBef>
                <a:spcPts val="0"/>
              </a:spcBef>
              <a:buSzTx/>
              <a:buNone/>
              <a:defRPr sz="2300" b="1">
                <a:solidFill>
                  <a:srgbClr val="E46506"/>
                </a:solidFill>
                <a:uFill>
                  <a:solidFill>
                    <a:srgbClr val="000000"/>
                  </a:solidFill>
                </a:uFill>
                <a:latin typeface="Century Gothic"/>
                <a:ea typeface="Century Gothic"/>
                <a:cs typeface="Century Gothic"/>
                <a:sym typeface="Century Gothic"/>
              </a:defRPr>
            </a:pPr>
            <a:r>
              <a:t>COMPLEX</a:t>
            </a:r>
          </a:p>
          <a:p>
            <a:pPr marL="0" indent="0" algn="ctr" defTabSz="457200">
              <a:lnSpc>
                <a:spcPct val="115000"/>
              </a:lnSpc>
              <a:spcBef>
                <a:spcPts val="0"/>
              </a:spcBef>
              <a:buSzTx/>
              <a:buNone/>
              <a:defRPr sz="2300" b="1">
                <a:solidFill>
                  <a:srgbClr val="E46506"/>
                </a:solidFill>
                <a:uFill>
                  <a:solidFill>
                    <a:srgbClr val="000000"/>
                  </a:solidFill>
                </a:uFill>
                <a:latin typeface="Century Gothic"/>
                <a:ea typeface="Century Gothic"/>
                <a:cs typeface="Century Gothic"/>
                <a:sym typeface="Century Gothic"/>
              </a:defRPr>
            </a:pPr>
            <a:endParaRPr/>
          </a:p>
          <a:p>
            <a:pPr marL="0" indent="0" algn="ctr" defTabSz="457200">
              <a:lnSpc>
                <a:spcPct val="115000"/>
              </a:lnSpc>
              <a:spcBef>
                <a:spcPts val="0"/>
              </a:spcBef>
              <a:buSzTx/>
              <a:buNone/>
              <a:defRPr sz="1700">
                <a:uFill>
                  <a:solidFill>
                    <a:srgbClr val="000000"/>
                  </a:solidFill>
                </a:uFill>
                <a:latin typeface="Century Gothic"/>
                <a:ea typeface="Century Gothic"/>
                <a:cs typeface="Century Gothic"/>
                <a:sym typeface="Century Gothic"/>
              </a:defRPr>
            </a:pPr>
            <a:r>
              <a:t>Cause and effect may be identifiable in retrospect, but may be unlikely to conform with prior expectations of how things work. Interventions must be flexible as outcomes may be unforeseen.</a:t>
            </a:r>
          </a:p>
        </p:txBody>
      </p:sp>
      <p:grpSp>
        <p:nvGrpSpPr>
          <p:cNvPr id="179" name="Group"/>
          <p:cNvGrpSpPr/>
          <p:nvPr/>
        </p:nvGrpSpPr>
        <p:grpSpPr>
          <a:xfrm>
            <a:off x="-1" y="-16672"/>
            <a:ext cx="2568186" cy="1943900"/>
            <a:chOff x="0" y="0"/>
            <a:chExt cx="2568184" cy="1943899"/>
          </a:xfrm>
        </p:grpSpPr>
        <p:sp>
          <p:nvSpPr>
            <p:cNvPr id="174" name="Pentagon 1"/>
            <p:cNvSpPr/>
            <p:nvPr/>
          </p:nvSpPr>
          <p:spPr>
            <a:xfrm>
              <a:off x="-1" y="-1"/>
              <a:ext cx="2568185" cy="19439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D3C000"/>
                </a:gs>
                <a:gs pos="100000">
                  <a:srgbClr val="EFDE49"/>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77" name="Group 25"/>
            <p:cNvGrpSpPr/>
            <p:nvPr/>
          </p:nvGrpSpPr>
          <p:grpSpPr>
            <a:xfrm>
              <a:off x="604405" y="458877"/>
              <a:ext cx="1127561" cy="1026213"/>
              <a:chOff x="0" y="-1"/>
              <a:chExt cx="1127560" cy="1026211"/>
            </a:xfrm>
          </p:grpSpPr>
          <p:sp>
            <p:nvSpPr>
              <p:cNvPr id="175" name="Title 1"/>
              <p:cNvSpPr txBox="1"/>
              <p:nvPr/>
            </p:nvSpPr>
            <p:spPr>
              <a:xfrm>
                <a:off x="-1" y="-2"/>
                <a:ext cx="1127561" cy="102621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4</a:t>
                </a:r>
              </a:p>
            </p:txBody>
          </p:sp>
          <p:sp>
            <p:nvSpPr>
              <p:cNvPr id="176" name="Square"/>
              <p:cNvSpPr/>
              <p:nvPr/>
            </p:nvSpPr>
            <p:spPr>
              <a:xfrm>
                <a:off x="112122" y="72787"/>
                <a:ext cx="914569" cy="914569"/>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178" name="HiAP-modules-text-BLue.png" descr="HiAP-modules-text-BLue.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grpSp>
        <p:nvGrpSpPr>
          <p:cNvPr id="187" name="Group"/>
          <p:cNvGrpSpPr/>
          <p:nvPr/>
        </p:nvGrpSpPr>
        <p:grpSpPr>
          <a:xfrm>
            <a:off x="367526" y="2187483"/>
            <a:ext cx="12269748" cy="7206208"/>
            <a:chOff x="0" y="0"/>
            <a:chExt cx="12269746" cy="7206207"/>
          </a:xfrm>
        </p:grpSpPr>
        <p:sp>
          <p:nvSpPr>
            <p:cNvPr id="180" name="Line"/>
            <p:cNvSpPr/>
            <p:nvPr/>
          </p:nvSpPr>
          <p:spPr>
            <a:xfrm flipV="1">
              <a:off x="6134870" y="0"/>
              <a:ext cx="5" cy="7206208"/>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181" name="Line"/>
            <p:cNvSpPr/>
            <p:nvPr/>
          </p:nvSpPr>
          <p:spPr>
            <a:xfrm>
              <a:off x="-1" y="3408135"/>
              <a:ext cx="12269748"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182" name="Circle"/>
            <p:cNvSpPr/>
            <p:nvPr/>
          </p:nvSpPr>
          <p:spPr>
            <a:xfrm>
              <a:off x="5175546" y="2448809"/>
              <a:ext cx="1918653" cy="1918653"/>
            </a:xfrm>
            <a:prstGeom prst="ellipse">
              <a:avLst/>
            </a:prstGeom>
            <a:solidFill>
              <a:srgbClr val="242E7C"/>
            </a:soli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183" name="PARTNER…"/>
            <p:cNvSpPr txBox="1"/>
            <p:nvPr/>
          </p:nvSpPr>
          <p:spPr>
            <a:xfrm>
              <a:off x="6979232" y="247000"/>
              <a:ext cx="4984751" cy="222279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normAutofit/>
            </a:bodyPr>
            <a:lstStyle/>
            <a:p>
              <a:pPr algn="ctr" defTabSz="457200">
                <a:lnSpc>
                  <a:spcPct val="115000"/>
                </a:lnSpc>
                <a:defRPr sz="2300" b="1">
                  <a:solidFill>
                    <a:srgbClr val="008B92"/>
                  </a:solidFill>
                  <a:uFill>
                    <a:solidFill>
                      <a:srgbClr val="000000"/>
                    </a:solidFill>
                  </a:uFill>
                  <a:latin typeface="Century Gothic"/>
                  <a:ea typeface="Century Gothic"/>
                  <a:cs typeface="Century Gothic"/>
                  <a:sym typeface="Century Gothic"/>
                </a:defRPr>
              </a:pPr>
              <a:r>
                <a:t>COMPLICATED</a:t>
              </a:r>
            </a:p>
            <a:p>
              <a:pPr algn="ctr" defTabSz="457200">
                <a:lnSpc>
                  <a:spcPct val="115000"/>
                </a:lnSpc>
                <a:defRPr sz="2300" b="1">
                  <a:solidFill>
                    <a:srgbClr val="008B92"/>
                  </a:solidFill>
                  <a:uFill>
                    <a:solidFill>
                      <a:srgbClr val="000000"/>
                    </a:solidFill>
                  </a:uFill>
                  <a:latin typeface="Century Gothic"/>
                  <a:ea typeface="Century Gothic"/>
                  <a:cs typeface="Century Gothic"/>
                  <a:sym typeface="Century Gothic"/>
                </a:defRPr>
              </a:pPr>
              <a:endParaRPr/>
            </a:p>
            <a:p>
              <a:pPr algn="ctr" defTabSz="457200">
                <a:lnSpc>
                  <a:spcPct val="115000"/>
                </a:lnSpc>
                <a:defRPr sz="1700">
                  <a:uFill>
                    <a:solidFill>
                      <a:srgbClr val="000000"/>
                    </a:solidFill>
                  </a:uFill>
                  <a:latin typeface="Century Gothic"/>
                  <a:ea typeface="Century Gothic"/>
                  <a:cs typeface="Century Gothic"/>
                  <a:sym typeface="Century Gothic"/>
                </a:defRPr>
              </a:pPr>
              <a:r>
                <a:t>Cause and effect may be unclear at the time, but can be inferred using data, analysis and expert knowledge. Once understood, rules for intervention can be defined and followed.</a:t>
              </a:r>
            </a:p>
          </p:txBody>
        </p:sp>
        <p:sp>
          <p:nvSpPr>
            <p:cNvPr id="184" name="DISORDER"/>
            <p:cNvSpPr txBox="1"/>
            <p:nvPr/>
          </p:nvSpPr>
          <p:spPr>
            <a:xfrm>
              <a:off x="5295155" y="3168001"/>
              <a:ext cx="1679435" cy="48027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normAutofit/>
            </a:bodyPr>
            <a:lstStyle>
              <a:lvl1pPr algn="ctr" defTabSz="457200">
                <a:lnSpc>
                  <a:spcPct val="115000"/>
                </a:lnSpc>
                <a:defRPr sz="2300" b="1">
                  <a:solidFill>
                    <a:srgbClr val="FFFFFF"/>
                  </a:solidFill>
                  <a:uFill>
                    <a:solidFill>
                      <a:srgbClr val="000000"/>
                    </a:solidFill>
                  </a:uFill>
                  <a:latin typeface="Century Gothic"/>
                  <a:ea typeface="Century Gothic"/>
                  <a:cs typeface="Century Gothic"/>
                  <a:sym typeface="Century Gothic"/>
                </a:defRPr>
              </a:lvl1pPr>
            </a:lstStyle>
            <a:p>
              <a:r>
                <a:t>DISORDER</a:t>
              </a:r>
            </a:p>
          </p:txBody>
        </p:sp>
        <p:sp>
          <p:nvSpPr>
            <p:cNvPr id="185" name="SIMPLE…"/>
            <p:cNvSpPr txBox="1"/>
            <p:nvPr/>
          </p:nvSpPr>
          <p:spPr>
            <a:xfrm>
              <a:off x="6877732" y="4018698"/>
              <a:ext cx="4984751" cy="222279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normAutofit/>
            </a:bodyPr>
            <a:lstStyle/>
            <a:p>
              <a:pPr algn="ctr" defTabSz="457200">
                <a:lnSpc>
                  <a:spcPct val="115000"/>
                </a:lnSpc>
                <a:defRPr sz="2300" b="1">
                  <a:solidFill>
                    <a:srgbClr val="629623"/>
                  </a:solidFill>
                  <a:uFill>
                    <a:solidFill>
                      <a:srgbClr val="000000"/>
                    </a:solidFill>
                  </a:uFill>
                  <a:latin typeface="Century Gothic"/>
                  <a:ea typeface="Century Gothic"/>
                  <a:cs typeface="Century Gothic"/>
                  <a:sym typeface="Century Gothic"/>
                </a:defRPr>
              </a:pPr>
              <a:r>
                <a:t>SIMPLE</a:t>
              </a:r>
            </a:p>
            <a:p>
              <a:pPr algn="ctr" defTabSz="457200">
                <a:lnSpc>
                  <a:spcPct val="115000"/>
                </a:lnSpc>
                <a:defRPr sz="2300" b="1">
                  <a:solidFill>
                    <a:srgbClr val="629623"/>
                  </a:solidFill>
                  <a:uFill>
                    <a:solidFill>
                      <a:srgbClr val="000000"/>
                    </a:solidFill>
                  </a:uFill>
                  <a:latin typeface="Century Gothic"/>
                  <a:ea typeface="Century Gothic"/>
                  <a:cs typeface="Century Gothic"/>
                  <a:sym typeface="Century Gothic"/>
                </a:defRPr>
              </a:pPr>
              <a:endParaRPr/>
            </a:p>
            <a:p>
              <a:pPr algn="ctr" defTabSz="457200">
                <a:lnSpc>
                  <a:spcPct val="115000"/>
                </a:lnSpc>
                <a:defRPr sz="1700">
                  <a:uFill>
                    <a:solidFill>
                      <a:srgbClr val="000000"/>
                    </a:solidFill>
                  </a:uFill>
                  <a:latin typeface="Century Gothic"/>
                  <a:ea typeface="Century Gothic"/>
                  <a:cs typeface="Century Gothic"/>
                  <a:sym typeface="Century Gothic"/>
                </a:defRPr>
              </a:pPr>
              <a:r>
                <a:t>Cause and effect is predictable and the appropriate response to definable situations can be codified in standard Operating Procedures which then drive interventions.</a:t>
              </a:r>
            </a:p>
          </p:txBody>
        </p:sp>
        <p:sp>
          <p:nvSpPr>
            <p:cNvPr id="186" name="CHAOTIC…"/>
            <p:cNvSpPr txBox="1"/>
            <p:nvPr/>
          </p:nvSpPr>
          <p:spPr>
            <a:xfrm>
              <a:off x="407264" y="4018698"/>
              <a:ext cx="4578747" cy="28708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normAutofit/>
            </a:bodyPr>
            <a:lstStyle/>
            <a:p>
              <a:pPr algn="ctr" defTabSz="457200">
                <a:lnSpc>
                  <a:spcPct val="115000"/>
                </a:lnSpc>
                <a:defRPr sz="2300" b="1">
                  <a:solidFill>
                    <a:srgbClr val="BE0D0D"/>
                  </a:solidFill>
                  <a:uFill>
                    <a:solidFill>
                      <a:srgbClr val="000000"/>
                    </a:solidFill>
                  </a:uFill>
                  <a:latin typeface="Century Gothic"/>
                  <a:ea typeface="Century Gothic"/>
                  <a:cs typeface="Century Gothic"/>
                  <a:sym typeface="Century Gothic"/>
                </a:defRPr>
              </a:pPr>
              <a:r>
                <a:t>CHAOTIC</a:t>
              </a:r>
            </a:p>
            <a:p>
              <a:pPr algn="ctr" defTabSz="457200">
                <a:lnSpc>
                  <a:spcPct val="115000"/>
                </a:lnSpc>
                <a:defRPr sz="2300" b="1">
                  <a:solidFill>
                    <a:srgbClr val="BE0D0D"/>
                  </a:solidFill>
                  <a:uFill>
                    <a:solidFill>
                      <a:srgbClr val="000000"/>
                    </a:solidFill>
                  </a:uFill>
                  <a:latin typeface="Century Gothic"/>
                  <a:ea typeface="Century Gothic"/>
                  <a:cs typeface="Century Gothic"/>
                  <a:sym typeface="Century Gothic"/>
                </a:defRPr>
              </a:pPr>
              <a:endParaRPr/>
            </a:p>
            <a:p>
              <a:pPr algn="ctr" defTabSz="457200">
                <a:lnSpc>
                  <a:spcPct val="115000"/>
                </a:lnSpc>
                <a:defRPr sz="1700">
                  <a:uFill>
                    <a:solidFill>
                      <a:srgbClr val="000000"/>
                    </a:solidFill>
                  </a:uFill>
                  <a:latin typeface="Century Gothic"/>
                  <a:ea typeface="Century Gothic"/>
                  <a:cs typeface="Century Gothic"/>
                  <a:sym typeface="Century Gothic"/>
                </a:defRPr>
              </a:pPr>
              <a:r>
                <a:t>Cause and effect relationships may be speculated in retrospect, but cannot be validated. Interventions must be approached as a learning exercise: act, sense, then revise if necessary.</a:t>
              </a:r>
            </a:p>
          </p:txBody>
        </p:sp>
      </p:gr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Pentagon 1"/>
          <p:cNvSpPr/>
          <p:nvPr/>
        </p:nvSpPr>
        <p:spPr>
          <a:xfrm>
            <a:off x="-3" y="5826123"/>
            <a:ext cx="1646641" cy="176847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4"/>
                </a:lnTo>
                <a:lnTo>
                  <a:pt x="11516"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192" name="Pentagon 1"/>
          <p:cNvSpPr/>
          <p:nvPr/>
        </p:nvSpPr>
        <p:spPr>
          <a:xfrm>
            <a:off x="-3" y="4071140"/>
            <a:ext cx="1646641" cy="17680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1"/>
                </a:lnTo>
                <a:lnTo>
                  <a:pt x="11516" y="0"/>
                </a:lnTo>
                <a:lnTo>
                  <a:pt x="0" y="0"/>
                </a:lnTo>
                <a:close/>
              </a:path>
            </a:pathLst>
          </a:custGeom>
          <a:solidFill>
            <a:srgbClr val="006CA6"/>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grpSp>
        <p:nvGrpSpPr>
          <p:cNvPr id="195" name="Group"/>
          <p:cNvGrpSpPr/>
          <p:nvPr/>
        </p:nvGrpSpPr>
        <p:grpSpPr>
          <a:xfrm>
            <a:off x="1387948" y="4091379"/>
            <a:ext cx="11096321" cy="1741893"/>
            <a:chOff x="-1" y="0"/>
            <a:chExt cx="11096320" cy="1741891"/>
          </a:xfrm>
        </p:grpSpPr>
        <p:sp>
          <p:nvSpPr>
            <p:cNvPr id="193" name="Line"/>
            <p:cNvSpPr/>
            <p:nvPr/>
          </p:nvSpPr>
          <p:spPr>
            <a:xfrm>
              <a:off x="-2" y="-1"/>
              <a:ext cx="11096321"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194" name="Line"/>
            <p:cNvSpPr/>
            <p:nvPr/>
          </p:nvSpPr>
          <p:spPr>
            <a:xfrm>
              <a:off x="-2" y="1741889"/>
              <a:ext cx="11096321" cy="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
        <p:nvSpPr>
          <p:cNvPr id="196" name="Pentagon 1"/>
          <p:cNvSpPr/>
          <p:nvPr/>
        </p:nvSpPr>
        <p:spPr>
          <a:xfrm>
            <a:off x="-3" y="2315765"/>
            <a:ext cx="1646641" cy="176847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4"/>
                </a:lnTo>
                <a:lnTo>
                  <a:pt x="11516" y="0"/>
                </a:lnTo>
                <a:lnTo>
                  <a:pt x="0" y="0"/>
                </a:lnTo>
                <a:close/>
              </a:path>
            </a:pathLst>
          </a:custGeom>
          <a:solidFill>
            <a:srgbClr val="E46506"/>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197" name="Rectangle 4"/>
          <p:cNvSpPr txBox="1"/>
          <p:nvPr/>
        </p:nvSpPr>
        <p:spPr>
          <a:xfrm>
            <a:off x="2039079" y="2916284"/>
            <a:ext cx="10419569" cy="542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Strategic, collaborative approach to policy-making.</a:t>
            </a:r>
          </a:p>
        </p:txBody>
      </p:sp>
      <p:sp>
        <p:nvSpPr>
          <p:cNvPr id="198" name="Rectangle 4"/>
          <p:cNvSpPr txBox="1"/>
          <p:nvPr/>
        </p:nvSpPr>
        <p:spPr>
          <a:xfrm>
            <a:off x="2039079" y="4435721"/>
            <a:ext cx="10419569" cy="10532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Mind-set that increasingly public health problems are </a:t>
            </a:r>
            <a:br/>
            <a:r>
              <a:t>not suited to easy solutions – there are no quick fixes.</a:t>
            </a:r>
          </a:p>
        </p:txBody>
      </p:sp>
      <p:sp>
        <p:nvSpPr>
          <p:cNvPr id="199" name="Rectangle 4"/>
          <p:cNvSpPr txBox="1"/>
          <p:nvPr/>
        </p:nvSpPr>
        <p:spPr>
          <a:xfrm>
            <a:off x="2039079" y="6453632"/>
            <a:ext cx="10419569" cy="26991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defTabSz="457200">
              <a:lnSpc>
                <a:spcPct val="115000"/>
              </a:lnSpc>
              <a:spcBef>
                <a:spcPts val="1000"/>
              </a:spcBef>
              <a:defRPr sz="2900">
                <a:uFill>
                  <a:solidFill>
                    <a:srgbClr val="000000"/>
                  </a:solidFill>
                </a:uFill>
                <a:latin typeface="Century Gothic"/>
                <a:ea typeface="Century Gothic"/>
                <a:cs typeface="Century Gothic"/>
                <a:sym typeface="Century Gothic"/>
              </a:defRPr>
            </a:pPr>
            <a:r>
              <a:t>Wicked problems require:</a:t>
            </a:r>
          </a:p>
          <a:p>
            <a:pPr lvl="1" indent="457200" defTabSz="457200">
              <a:lnSpc>
                <a:spcPct val="115000"/>
              </a:lnSpc>
              <a:spcBef>
                <a:spcPts val="1000"/>
              </a:spcBef>
              <a:defRPr sz="2300">
                <a:uFill>
                  <a:solidFill>
                    <a:srgbClr val="000000"/>
                  </a:solidFill>
                </a:uFill>
                <a:latin typeface="Century Gothic"/>
                <a:ea typeface="Century Gothic"/>
                <a:cs typeface="Century Gothic"/>
                <a:sym typeface="Century Gothic"/>
              </a:defRPr>
            </a:pPr>
            <a:r>
              <a:t>– A range of trade-offs;</a:t>
            </a:r>
          </a:p>
          <a:p>
            <a:pPr lvl="1" indent="457200" defTabSz="457200">
              <a:lnSpc>
                <a:spcPct val="115000"/>
              </a:lnSpc>
              <a:spcBef>
                <a:spcPts val="1000"/>
              </a:spcBef>
              <a:defRPr sz="2300">
                <a:uFill>
                  <a:solidFill>
                    <a:srgbClr val="000000"/>
                  </a:solidFill>
                </a:uFill>
                <a:latin typeface="Century Gothic"/>
                <a:ea typeface="Century Gothic"/>
                <a:cs typeface="Century Gothic"/>
                <a:sym typeface="Century Gothic"/>
              </a:defRPr>
            </a:pPr>
            <a:r>
              <a:t>– A tolerance for ambiguity and for uncertainty;</a:t>
            </a:r>
          </a:p>
          <a:p>
            <a:pPr lvl="1" indent="457200" defTabSz="457200">
              <a:lnSpc>
                <a:spcPct val="115000"/>
              </a:lnSpc>
              <a:spcBef>
                <a:spcPts val="1000"/>
              </a:spcBef>
              <a:defRPr sz="2300">
                <a:uFill>
                  <a:solidFill>
                    <a:srgbClr val="000000"/>
                  </a:solidFill>
                </a:uFill>
                <a:latin typeface="Century Gothic"/>
                <a:ea typeface="Century Gothic"/>
                <a:cs typeface="Century Gothic"/>
                <a:sym typeface="Century Gothic"/>
              </a:defRPr>
            </a:pPr>
            <a:r>
              <a:t>– An opportunities driven approach; and</a:t>
            </a:r>
          </a:p>
          <a:p>
            <a:pPr lvl="1" indent="457200" defTabSz="457200">
              <a:lnSpc>
                <a:spcPct val="115000"/>
              </a:lnSpc>
              <a:spcBef>
                <a:spcPts val="1000"/>
              </a:spcBef>
              <a:defRPr sz="2300">
                <a:uFill>
                  <a:solidFill>
                    <a:srgbClr val="000000"/>
                  </a:solidFill>
                </a:uFill>
                <a:latin typeface="Century Gothic"/>
                <a:ea typeface="Century Gothic"/>
                <a:cs typeface="Century Gothic"/>
                <a:sym typeface="Century Gothic"/>
              </a:defRPr>
            </a:pPr>
            <a:r>
              <a:t>– A good contextual analysis.</a:t>
            </a:r>
          </a:p>
        </p:txBody>
      </p:sp>
      <p:sp>
        <p:nvSpPr>
          <p:cNvPr id="200"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201" name="Addressing wicked problems using public policy"/>
          <p:cNvSpPr txBox="1">
            <a:spLocks noGrp="1"/>
          </p:cNvSpPr>
          <p:nvPr>
            <p:ph type="title"/>
          </p:nvPr>
        </p:nvSpPr>
        <p:spPr>
          <a:xfrm>
            <a:off x="2948320" y="21734"/>
            <a:ext cx="9698623" cy="2580901"/>
          </a:xfrm>
          <a:prstGeom prst="rect">
            <a:avLst/>
          </a:prstGeom>
        </p:spPr>
        <p:txBody>
          <a:bodyPr/>
          <a:lstStyle/>
          <a:p>
            <a:pPr marR="348488" defTabSz="448055">
              <a:lnSpc>
                <a:spcPct val="100000"/>
              </a:lnSpc>
              <a:defRPr sz="4400" b="1" cap="all">
                <a:solidFill>
                  <a:srgbClr val="FFFFFF"/>
                </a:solidFill>
                <a:uFill>
                  <a:solidFill>
                    <a:srgbClr val="000000"/>
                  </a:solidFill>
                </a:uFill>
                <a:latin typeface="Century Gothic"/>
                <a:ea typeface="Century Gothic"/>
                <a:cs typeface="Century Gothic"/>
                <a:sym typeface="Century Gothic"/>
              </a:defRPr>
            </a:pPr>
            <a:r>
              <a:t>Addressing wicked problems</a:t>
            </a:r>
            <a:br/>
            <a:r>
              <a:t>using public policy</a:t>
            </a:r>
            <a:br/>
            <a:endParaRPr/>
          </a:p>
        </p:txBody>
      </p:sp>
      <p:grpSp>
        <p:nvGrpSpPr>
          <p:cNvPr id="207" name="Group"/>
          <p:cNvGrpSpPr/>
          <p:nvPr/>
        </p:nvGrpSpPr>
        <p:grpSpPr>
          <a:xfrm>
            <a:off x="-1" y="-16672"/>
            <a:ext cx="2568186" cy="1943900"/>
            <a:chOff x="0" y="0"/>
            <a:chExt cx="2568184" cy="1943899"/>
          </a:xfrm>
        </p:grpSpPr>
        <p:sp>
          <p:nvSpPr>
            <p:cNvPr id="202" name="Pentagon 1"/>
            <p:cNvSpPr/>
            <p:nvPr/>
          </p:nvSpPr>
          <p:spPr>
            <a:xfrm>
              <a:off x="-1" y="-1"/>
              <a:ext cx="2568185" cy="19439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D3C000"/>
                </a:gs>
                <a:gs pos="100000">
                  <a:srgbClr val="EFDE49"/>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205" name="Group 25"/>
            <p:cNvGrpSpPr/>
            <p:nvPr/>
          </p:nvGrpSpPr>
          <p:grpSpPr>
            <a:xfrm>
              <a:off x="604405" y="458877"/>
              <a:ext cx="1127561" cy="1026213"/>
              <a:chOff x="0" y="-1"/>
              <a:chExt cx="1127560" cy="1026211"/>
            </a:xfrm>
          </p:grpSpPr>
          <p:sp>
            <p:nvSpPr>
              <p:cNvPr id="203" name="Title 1"/>
              <p:cNvSpPr txBox="1"/>
              <p:nvPr/>
            </p:nvSpPr>
            <p:spPr>
              <a:xfrm>
                <a:off x="-1" y="-2"/>
                <a:ext cx="1127561" cy="102621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4</a:t>
                </a:r>
              </a:p>
            </p:txBody>
          </p:sp>
          <p:sp>
            <p:nvSpPr>
              <p:cNvPr id="204" name="Square"/>
              <p:cNvSpPr/>
              <p:nvPr/>
            </p:nvSpPr>
            <p:spPr>
              <a:xfrm>
                <a:off x="112122" y="72787"/>
                <a:ext cx="914569" cy="914569"/>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206" name="HiAP-modules-text-BLue.png" descr="HiAP-modules-text-BLue.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Rectangle"/>
          <p:cNvSpPr/>
          <p:nvPr/>
        </p:nvSpPr>
        <p:spPr>
          <a:xfrm>
            <a:off x="-16207" y="-33621"/>
            <a:ext cx="13037214" cy="9820842"/>
          </a:xfrm>
          <a:prstGeom prst="rect">
            <a:avLst/>
          </a:prstGeom>
          <a:solidFill>
            <a:srgbClr val="242E7C"/>
          </a:solidFill>
          <a:ln w="12700">
            <a:miter lim="400000"/>
          </a:ln>
        </p:spPr>
        <p:txBody>
          <a:bodyPr lIns="48766" tIns="48766" rIns="48766" bIns="48766" anchor="ctr"/>
          <a:lstStyle/>
          <a:p>
            <a:pPr>
              <a:defRPr sz="2600">
                <a:solidFill>
                  <a:srgbClr val="242E7C"/>
                </a:solidFill>
                <a:latin typeface="+mn-lt"/>
                <a:ea typeface="+mn-ea"/>
                <a:cs typeface="+mn-cs"/>
                <a:sym typeface="Calibri"/>
              </a:defRPr>
            </a:pPr>
            <a:endParaRPr/>
          </a:p>
        </p:txBody>
      </p:sp>
      <p:sp>
        <p:nvSpPr>
          <p:cNvPr id="212" name="End of…"/>
          <p:cNvSpPr txBox="1">
            <a:spLocks noGrp="1"/>
          </p:cNvSpPr>
          <p:nvPr>
            <p:ph type="title"/>
          </p:nvPr>
        </p:nvSpPr>
        <p:spPr>
          <a:xfrm>
            <a:off x="6924578" y="1163229"/>
            <a:ext cx="5638406" cy="4094570"/>
          </a:xfrm>
          <a:prstGeom prst="rect">
            <a:avLst/>
          </a:prstGeom>
        </p:spPr>
        <p:txBody>
          <a:bodyPr lIns="38100" tIns="38100" rIns="38100" bIns="38100"/>
          <a:lstStyle/>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End of </a:t>
            </a:r>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Module 4 </a:t>
            </a:r>
            <a:r>
              <a:rPr b="0"/>
              <a:t>Part 1</a:t>
            </a:r>
          </a:p>
          <a:p>
            <a:pPr algn="r" defTabSz="457200">
              <a:lnSpc>
                <a:spcPct val="100000"/>
              </a:lnSpc>
              <a:defRPr sz="4600">
                <a:solidFill>
                  <a:srgbClr val="FFFFFF"/>
                </a:solidFill>
                <a:uFill>
                  <a:solidFill>
                    <a:srgbClr val="000000"/>
                  </a:solidFill>
                </a:uFill>
                <a:latin typeface="Century Gothic"/>
                <a:ea typeface="Century Gothic"/>
                <a:cs typeface="Century Gothic"/>
                <a:sym typeface="Century Gothic"/>
              </a:defRPr>
            </a:pPr>
            <a:endParaRPr b="0"/>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Please continue </a:t>
            </a:r>
            <a:br/>
            <a:r>
              <a:t>to Module 4 </a:t>
            </a:r>
            <a:r>
              <a:rPr b="0"/>
              <a:t>Part 2</a:t>
            </a:r>
          </a:p>
        </p:txBody>
      </p:sp>
      <p:pic>
        <p:nvPicPr>
          <p:cNvPr id="213" name="WHO-Logo-white.png" descr="WHO-Logo-white.png"/>
          <p:cNvPicPr>
            <a:picLocks noChangeAspect="1"/>
          </p:cNvPicPr>
          <p:nvPr/>
        </p:nvPicPr>
        <p:blipFill>
          <a:blip r:embed="rId2"/>
          <a:stretch>
            <a:fillRect/>
          </a:stretch>
        </p:blipFill>
        <p:spPr>
          <a:xfrm>
            <a:off x="9799883" y="8293889"/>
            <a:ext cx="2989260" cy="1233508"/>
          </a:xfrm>
          <a:prstGeom prst="rect">
            <a:avLst/>
          </a:prstGeom>
          <a:ln w="12700">
            <a:miter lim="400000"/>
          </a:ln>
        </p:spPr>
      </p:pic>
      <p:sp>
        <p:nvSpPr>
          <p:cNvPr id="214" name="Pentagon 1"/>
          <p:cNvSpPr/>
          <p:nvPr/>
        </p:nvSpPr>
        <p:spPr>
          <a:xfrm>
            <a:off x="17065" y="-11113"/>
            <a:ext cx="3325021" cy="163512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768" y="21600"/>
                </a:lnTo>
                <a:lnTo>
                  <a:pt x="21600" y="11004"/>
                </a:lnTo>
                <a:lnTo>
                  <a:pt x="14768" y="0"/>
                </a:lnTo>
                <a:lnTo>
                  <a:pt x="0" y="0"/>
                </a:lnTo>
                <a:close/>
              </a:path>
            </a:pathLst>
          </a:custGeom>
          <a:gradFill>
            <a:gsLst>
              <a:gs pos="0">
                <a:srgbClr val="EEAB00"/>
              </a:gs>
              <a:gs pos="100000">
                <a:srgbClr val="FFC343"/>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EAB00"/>
                </a:solidFill>
              </a:defRPr>
            </a:pPr>
            <a:endParaRPr/>
          </a:p>
        </p:txBody>
      </p:sp>
      <p:sp>
        <p:nvSpPr>
          <p:cNvPr id="215" name="Pentagon 1"/>
          <p:cNvSpPr/>
          <p:nvPr/>
        </p:nvSpPr>
        <p:spPr>
          <a:xfrm>
            <a:off x="17065" y="1617265"/>
            <a:ext cx="4324749" cy="16347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6347" y="21600"/>
                </a:lnTo>
                <a:lnTo>
                  <a:pt x="21600" y="11002"/>
                </a:lnTo>
                <a:lnTo>
                  <a:pt x="16347" y="0"/>
                </a:lnTo>
                <a:lnTo>
                  <a:pt x="0" y="0"/>
                </a:lnTo>
                <a:close/>
              </a:path>
            </a:pathLst>
          </a:custGeom>
          <a:gradFill>
            <a:gsLst>
              <a:gs pos="0">
                <a:srgbClr val="FF8236"/>
              </a:gs>
              <a:gs pos="100000">
                <a:srgbClr val="E46506"/>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216" name="Pentagon 1"/>
          <p:cNvSpPr/>
          <p:nvPr/>
        </p:nvSpPr>
        <p:spPr>
          <a:xfrm>
            <a:off x="17065" y="3245245"/>
            <a:ext cx="5638405" cy="16347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7573" y="21600"/>
                </a:lnTo>
                <a:lnTo>
                  <a:pt x="21600" y="11002"/>
                </a:lnTo>
                <a:lnTo>
                  <a:pt x="17573" y="0"/>
                </a:lnTo>
                <a:lnTo>
                  <a:pt x="0" y="0"/>
                </a:lnTo>
                <a:close/>
              </a:path>
            </a:pathLst>
          </a:custGeom>
          <a:gradFill>
            <a:gsLst>
              <a:gs pos="0">
                <a:srgbClr val="E23427"/>
              </a:gs>
              <a:gs pos="100000">
                <a:srgbClr val="BE0D0D"/>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BE0D0D"/>
                </a:solidFill>
              </a:defRPr>
            </a:pPr>
            <a:endParaRPr/>
          </a:p>
        </p:txBody>
      </p:sp>
      <p:sp>
        <p:nvSpPr>
          <p:cNvPr id="217" name="Pentagon 1"/>
          <p:cNvSpPr/>
          <p:nvPr/>
        </p:nvSpPr>
        <p:spPr>
          <a:xfrm>
            <a:off x="17065" y="4873624"/>
            <a:ext cx="6984208" cy="16347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347" y="21600"/>
                </a:lnTo>
                <a:lnTo>
                  <a:pt x="21600" y="11002"/>
                </a:lnTo>
                <a:lnTo>
                  <a:pt x="18347" y="0"/>
                </a:lnTo>
                <a:lnTo>
                  <a:pt x="0" y="0"/>
                </a:lnTo>
                <a:close/>
              </a:path>
            </a:pathLst>
          </a:custGeom>
          <a:gradFill>
            <a:gsLst>
              <a:gs pos="0">
                <a:srgbClr val="E50069"/>
              </a:gs>
              <a:gs pos="100000">
                <a:srgbClr val="FF3682"/>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defRPr>
            </a:pPr>
            <a:endParaRPr/>
          </a:p>
        </p:txBody>
      </p:sp>
      <p:sp>
        <p:nvSpPr>
          <p:cNvPr id="218" name="Pentagon 1"/>
          <p:cNvSpPr/>
          <p:nvPr/>
        </p:nvSpPr>
        <p:spPr>
          <a:xfrm>
            <a:off x="17065" y="6501605"/>
            <a:ext cx="8260161" cy="16347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850" y="21600"/>
                </a:lnTo>
                <a:lnTo>
                  <a:pt x="21600" y="11002"/>
                </a:lnTo>
                <a:lnTo>
                  <a:pt x="18850" y="0"/>
                </a:lnTo>
                <a:lnTo>
                  <a:pt x="0" y="0"/>
                </a:lnTo>
                <a:close/>
              </a:path>
            </a:pathLst>
          </a:custGeom>
          <a:gradFill>
            <a:gsLst>
              <a:gs pos="0">
                <a:srgbClr val="DD39B5"/>
              </a:gs>
              <a:gs pos="100000">
                <a:srgbClr val="A71680"/>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219" name="Pentagon 1"/>
          <p:cNvSpPr/>
          <p:nvPr/>
        </p:nvSpPr>
        <p:spPr>
          <a:xfrm>
            <a:off x="17065" y="8129586"/>
            <a:ext cx="9565880" cy="163512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9226" y="21600"/>
                </a:lnTo>
                <a:lnTo>
                  <a:pt x="21600" y="11004"/>
                </a:lnTo>
                <a:lnTo>
                  <a:pt x="19226" y="0"/>
                </a:lnTo>
                <a:lnTo>
                  <a:pt x="0" y="0"/>
                </a:lnTo>
                <a:close/>
              </a:path>
            </a:pathLst>
          </a:custGeom>
          <a:gradFill>
            <a:gsLst>
              <a:gs pos="0">
                <a:srgbClr val="833BC4"/>
              </a:gs>
              <a:gs pos="100000">
                <a:srgbClr val="532075"/>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BE0D0D"/>
                </a:solidFill>
              </a:defRPr>
            </a:pPr>
            <a:endParaRPr/>
          </a:p>
        </p:txBody>
      </p:sp>
      <p:sp>
        <p:nvSpPr>
          <p:cNvPr id="220" name="Line"/>
          <p:cNvSpPr/>
          <p:nvPr/>
        </p:nvSpPr>
        <p:spPr>
          <a:xfrm>
            <a:off x="7110565" y="3269476"/>
            <a:ext cx="5363828" cy="2"/>
          </a:xfrm>
          <a:prstGeom prst="line">
            <a:avLst/>
          </a:prstGeom>
          <a:ln w="12700">
            <a:solidFill>
              <a:srgbClr val="FFFFFF"/>
            </a:solidFill>
            <a:miter lim="400000"/>
          </a:ln>
        </p:spPr>
        <p:txBody>
          <a:bodyPr lIns="45718" tIns="45718" rIns="45718" bIns="45718"/>
          <a:lstStyle/>
          <a:p>
            <a:endParaRP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8766" tIns="48766" rIns="48766" bIns="48766"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8766" tIns="48766" rIns="48766" bIns="48766"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8766" tIns="48766" rIns="48766" bIns="48766"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8766" tIns="48766" rIns="48766" bIns="48766"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TotalTime>
  <Words>1121</Words>
  <Application>Microsoft Office PowerPoint</Application>
  <PresentationFormat>Custom</PresentationFormat>
  <Paragraphs>82</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Helvetica</vt:lpstr>
      <vt:lpstr>Office Theme</vt:lpstr>
      <vt:lpstr>Complex social issues </vt:lpstr>
      <vt:lpstr>PowerPoint Presentation</vt:lpstr>
      <vt:lpstr>Wicked problems</vt:lpstr>
      <vt:lpstr>The example of obesity</vt:lpstr>
      <vt:lpstr>Problem types</vt:lpstr>
      <vt:lpstr>Addressing wicked problems using public policy </vt:lpstr>
      <vt:lpstr>End of  Module 4 Part 1  Please continue  to Module 4 Part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Complex social issues</dc:title>
  <dc:creator>GALICKI, Claudia</dc:creator>
  <cp:lastModifiedBy>GALICKI, Claudia</cp:lastModifiedBy>
  <cp:revision>2</cp:revision>
  <dcterms:modified xsi:type="dcterms:W3CDTF">2020-05-12T20:28:07Z</dcterms:modified>
</cp:coreProperties>
</file>