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lvl1pPr>
    <a:lvl2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lvl2pPr>
    <a:lvl3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lvl3pPr>
    <a:lvl4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lvl4pPr>
    <a:lvl5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lvl5pPr>
    <a:lvl6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lvl6pPr>
    <a:lvl7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lvl7pPr>
    <a:lvl8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lvl8pPr>
    <a:lvl9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alpha val="20000"/>
            </a:scheme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alpha val="20000"/>
            </a:schemeClr>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12700" cap="flat">
              <a:solidFill>
                <a:schemeClr val="accent1"/>
              </a:solidFill>
              <a:prstDash val="solid"/>
              <a:round/>
            </a:ln>
          </a:top>
          <a:bottom>
            <a:ln w="12700" cap="flat">
              <a:solidFill>
                <a:schemeClr val="accent1"/>
              </a:solidFill>
              <a:prstDash val="solid"/>
              <a:round/>
            </a:ln>
          </a:bottom>
          <a:insideH>
            <a:ln w="12700" cap="flat">
              <a:noFill/>
              <a:miter lim="400000"/>
            </a:ln>
          </a:insideH>
          <a:insideV>
            <a:ln w="12700" cap="flat">
              <a:noFill/>
              <a:miter lim="400000"/>
            </a:ln>
          </a:insideV>
        </a:tcBdr>
        <a:fill>
          <a:noFill/>
        </a:fill>
      </a:tcStyle>
    </a:lastRow>
    <a:firstRow>
      <a:tcTxStyle b="on" i="off">
        <a:fontRef idx="minor">
          <a:srgbClr val="000000"/>
        </a:fontRef>
        <a:srgbClr val="000000"/>
      </a:tcTxStyle>
      <a:tcStyle>
        <a:tcBdr>
          <a:left>
            <a:ln w="12700" cap="flat">
              <a:noFill/>
              <a:miter lim="400000"/>
            </a:ln>
          </a:left>
          <a:right>
            <a:ln w="12700" cap="flat">
              <a:noFill/>
              <a:miter lim="400000"/>
            </a:ln>
          </a:right>
          <a:top>
            <a:ln w="12700" cap="flat">
              <a:solidFill>
                <a:schemeClr val="accent1"/>
              </a:solidFill>
              <a:prstDash val="solid"/>
              <a:round/>
            </a:ln>
          </a:top>
          <a:bottom>
            <a:ln w="12700" cap="flat">
              <a:solidFill>
                <a:schemeClr val="accent1"/>
              </a:solidFill>
              <a:prstDash val="solid"/>
              <a:round/>
            </a:ln>
          </a:bottom>
          <a:insideH>
            <a:ln w="12700" cap="flat">
              <a:noFill/>
              <a:miter lim="400000"/>
            </a:ln>
          </a:insideH>
          <a:insideV>
            <a:ln w="12700" cap="flat">
              <a:noFill/>
              <a:miter lim="400000"/>
            </a:ln>
          </a:insideV>
        </a:tcBdr>
        <a:fill>
          <a:no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70"/>
  </p:normalViewPr>
  <p:slideViewPr>
    <p:cSldViewPr snapToGrid="0" snapToObjects="1">
      <p:cViewPr varScale="1">
        <p:scale>
          <a:sx n="94" d="100"/>
          <a:sy n="94" d="100"/>
        </p:scale>
        <p:origin x="954"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xfrm>
            <a:off x="1143000" y="685800"/>
            <a:ext cx="4572000" cy="3429000"/>
          </a:xfrm>
          <a:prstGeom prst="rect">
            <a:avLst/>
          </a:prstGeom>
        </p:spPr>
        <p:txBody>
          <a:bodyPr/>
          <a:lstStyle/>
          <a:p>
            <a:endParaRPr/>
          </a:p>
        </p:txBody>
      </p:sp>
      <p:sp>
        <p:nvSpPr>
          <p:cNvPr id="92" name="Shape 92"/>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1300480" latinLnBrk="0">
      <a:defRPr sz="1600">
        <a:latin typeface="+mn-lt"/>
        <a:ea typeface="+mn-ea"/>
        <a:cs typeface="+mn-cs"/>
        <a:sym typeface="Calibri"/>
      </a:defRPr>
    </a:lvl1pPr>
    <a:lvl2pPr indent="228600" defTabSz="1300480" latinLnBrk="0">
      <a:defRPr sz="1600">
        <a:latin typeface="+mn-lt"/>
        <a:ea typeface="+mn-ea"/>
        <a:cs typeface="+mn-cs"/>
        <a:sym typeface="Calibri"/>
      </a:defRPr>
    </a:lvl2pPr>
    <a:lvl3pPr indent="457200" defTabSz="1300480" latinLnBrk="0">
      <a:defRPr sz="1600">
        <a:latin typeface="+mn-lt"/>
        <a:ea typeface="+mn-ea"/>
        <a:cs typeface="+mn-cs"/>
        <a:sym typeface="Calibri"/>
      </a:defRPr>
    </a:lvl3pPr>
    <a:lvl4pPr indent="685800" defTabSz="1300480" latinLnBrk="0">
      <a:defRPr sz="1600">
        <a:latin typeface="+mn-lt"/>
        <a:ea typeface="+mn-ea"/>
        <a:cs typeface="+mn-cs"/>
        <a:sym typeface="Calibri"/>
      </a:defRPr>
    </a:lvl4pPr>
    <a:lvl5pPr indent="914400" defTabSz="1300480" latinLnBrk="0">
      <a:defRPr sz="1600">
        <a:latin typeface="+mn-lt"/>
        <a:ea typeface="+mn-ea"/>
        <a:cs typeface="+mn-cs"/>
        <a:sym typeface="Calibri"/>
      </a:defRPr>
    </a:lvl5pPr>
    <a:lvl6pPr indent="1143000" defTabSz="1300480" latinLnBrk="0">
      <a:defRPr sz="1600">
        <a:latin typeface="+mn-lt"/>
        <a:ea typeface="+mn-ea"/>
        <a:cs typeface="+mn-cs"/>
        <a:sym typeface="Calibri"/>
      </a:defRPr>
    </a:lvl6pPr>
    <a:lvl7pPr indent="1371600" defTabSz="1300480" latinLnBrk="0">
      <a:defRPr sz="1600">
        <a:latin typeface="+mn-lt"/>
        <a:ea typeface="+mn-ea"/>
        <a:cs typeface="+mn-cs"/>
        <a:sym typeface="Calibri"/>
      </a:defRPr>
    </a:lvl7pPr>
    <a:lvl8pPr indent="1600200" defTabSz="1300480" latinLnBrk="0">
      <a:defRPr sz="1600">
        <a:latin typeface="+mn-lt"/>
        <a:ea typeface="+mn-ea"/>
        <a:cs typeface="+mn-cs"/>
        <a:sym typeface="Calibri"/>
      </a:defRPr>
    </a:lvl8pPr>
    <a:lvl9pPr indent="1828800" defTabSz="1300480" latinLnBrk="0">
      <a:defRPr sz="16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Shape 108"/>
          <p:cNvSpPr>
            <a:spLocks noGrp="1" noRot="1" noChangeAspect="1"/>
          </p:cNvSpPr>
          <p:nvPr>
            <p:ph type="sldImg"/>
          </p:nvPr>
        </p:nvSpPr>
        <p:spPr>
          <a:prstGeom prst="rect">
            <a:avLst/>
          </a:prstGeom>
        </p:spPr>
        <p:txBody>
          <a:bodyPr/>
          <a:lstStyle/>
          <a:p>
            <a:endParaRPr/>
          </a:p>
        </p:txBody>
      </p:sp>
      <p:sp>
        <p:nvSpPr>
          <p:cNvPr id="109" name="Shape 109"/>
          <p:cNvSpPr>
            <a:spLocks noGrp="1"/>
          </p:cNvSpPr>
          <p:nvPr>
            <p:ph type="body" sz="quarter" idx="1"/>
          </p:nvPr>
        </p:nvSpPr>
        <p:spPr>
          <a:prstGeom prst="rect">
            <a:avLst/>
          </a:prstGeom>
        </p:spPr>
        <p:txBody>
          <a:bodyPr/>
          <a:lstStyle/>
          <a:p>
            <a:r>
              <a:t>Title slide</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 name="Shape 310"/>
          <p:cNvSpPr>
            <a:spLocks noGrp="1" noRot="1" noChangeAspect="1"/>
          </p:cNvSpPr>
          <p:nvPr>
            <p:ph type="sldImg"/>
          </p:nvPr>
        </p:nvSpPr>
        <p:spPr>
          <a:prstGeom prst="rect">
            <a:avLst/>
          </a:prstGeom>
        </p:spPr>
        <p:txBody>
          <a:bodyPr/>
          <a:lstStyle/>
          <a:p>
            <a:endParaRPr/>
          </a:p>
        </p:txBody>
      </p:sp>
      <p:sp>
        <p:nvSpPr>
          <p:cNvPr id="311" name="Shape 311"/>
          <p:cNvSpPr>
            <a:spLocks noGrp="1"/>
          </p:cNvSpPr>
          <p:nvPr>
            <p:ph type="body" sz="quarter" idx="1"/>
          </p:nvPr>
        </p:nvSpPr>
        <p:spPr>
          <a:prstGeom prst="rect">
            <a:avLst/>
          </a:prstGeom>
        </p:spPr>
        <p:txBody>
          <a:bodyPr/>
          <a:lstStyle/>
          <a:p>
            <a:r>
              <a:t>This slide demonstrates that government needs to be accountable for implementing a systems response to policy-making and also hold its agencies to account for the delivery of cross-sector actions that enhance public value and public good. The health sector cannot play this role.  </a:t>
            </a:r>
          </a:p>
          <a:p>
            <a:endParaRPr/>
          </a:p>
          <a:p>
            <a:r>
              <a:t>For example, in California the HiAP Task Force was established in 2010 under the auspices of the Strategic Growth Council, a cabinet-level body charged to oversee the collaborative work across public agencies. Accountability is evident at the highest level, with many sectors represented on the Council and the Task Force, reinforcing the commitment to promoting a government culture that prioritizes collaboration, values shared goals and promotes health and equity across policy areas.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 name="Shape 356"/>
          <p:cNvSpPr>
            <a:spLocks noGrp="1" noRot="1" noChangeAspect="1"/>
          </p:cNvSpPr>
          <p:nvPr>
            <p:ph type="sldImg"/>
          </p:nvPr>
        </p:nvSpPr>
        <p:spPr>
          <a:prstGeom prst="rect">
            <a:avLst/>
          </a:prstGeom>
        </p:spPr>
        <p:txBody>
          <a:bodyPr/>
          <a:lstStyle/>
          <a:p>
            <a:endParaRPr/>
          </a:p>
        </p:txBody>
      </p:sp>
      <p:sp>
        <p:nvSpPr>
          <p:cNvPr id="357" name="Shape 357"/>
          <p:cNvSpPr>
            <a:spLocks noGrp="1"/>
          </p:cNvSpPr>
          <p:nvPr>
            <p:ph type="body" sz="quarter" idx="1"/>
          </p:nvPr>
        </p:nvSpPr>
        <p:spPr>
          <a:prstGeom prst="rect">
            <a:avLst/>
          </a:prstGeom>
        </p:spPr>
        <p:txBody>
          <a:bodyPr/>
          <a:lstStyle/>
          <a:p>
            <a:r>
              <a:t>Some notable barriers to successful intersectoral collaboration within government are likely to include: </a:t>
            </a:r>
          </a:p>
          <a:p>
            <a:endParaRPr/>
          </a:p>
          <a:p>
            <a:pPr marL="285750" indent="-285750">
              <a:buSzPct val="100000"/>
              <a:buFont typeface="Arial"/>
              <a:buChar char="•"/>
            </a:pPr>
            <a:r>
              <a:t>Distracted or unstable leadership; </a:t>
            </a:r>
          </a:p>
          <a:p>
            <a:pPr marL="285750" indent="-285750">
              <a:buSzPct val="100000"/>
              <a:buFont typeface="Arial"/>
              <a:buChar char="•"/>
            </a:pPr>
            <a:r>
              <a:t>Conflicting personalities; </a:t>
            </a:r>
          </a:p>
          <a:p>
            <a:pPr marL="285750" indent="-285750">
              <a:buSzPct val="100000"/>
              <a:buFont typeface="Arial"/>
              <a:buChar char="•"/>
            </a:pPr>
            <a:r>
              <a:t>Fragmented government functions; </a:t>
            </a:r>
          </a:p>
          <a:p>
            <a:pPr marL="285750" indent="-285750">
              <a:buSzPct val="100000"/>
              <a:buFont typeface="Arial"/>
              <a:buChar char="•"/>
            </a:pPr>
            <a:r>
              <a:t>Sub-national geographical and government jurisdiction divisions; </a:t>
            </a:r>
          </a:p>
          <a:p>
            <a:pPr marL="285750" indent="-285750">
              <a:buSzPct val="100000"/>
              <a:buFont typeface="Arial"/>
              <a:buChar char="•"/>
            </a:pPr>
            <a:r>
              <a:t>Sectors appearing to have competing interests; </a:t>
            </a:r>
          </a:p>
          <a:p>
            <a:pPr marL="285750" indent="-285750">
              <a:buSzPct val="100000"/>
              <a:buFont typeface="Arial"/>
              <a:buChar char="•"/>
            </a:pPr>
            <a:r>
              <a:t>Limited or misused resources (staff, funding, etc.); and </a:t>
            </a:r>
          </a:p>
          <a:p>
            <a:pPr marL="285750" indent="-285750">
              <a:buSzPct val="100000"/>
              <a:buFont typeface="Arial"/>
              <a:buChar char="•"/>
            </a:pPr>
            <a:r>
              <a:t>Restricted policy space.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 name="Shape 378"/>
          <p:cNvSpPr>
            <a:spLocks noGrp="1" noRot="1" noChangeAspect="1"/>
          </p:cNvSpPr>
          <p:nvPr>
            <p:ph type="sldImg"/>
          </p:nvPr>
        </p:nvSpPr>
        <p:spPr>
          <a:prstGeom prst="rect">
            <a:avLst/>
          </a:prstGeom>
        </p:spPr>
        <p:txBody>
          <a:bodyPr/>
          <a:lstStyle/>
          <a:p>
            <a:endParaRPr/>
          </a:p>
        </p:txBody>
      </p:sp>
      <p:sp>
        <p:nvSpPr>
          <p:cNvPr id="379" name="Shape 379"/>
          <p:cNvSpPr>
            <a:spLocks noGrp="1"/>
          </p:cNvSpPr>
          <p:nvPr>
            <p:ph type="body" sz="quarter" idx="1"/>
          </p:nvPr>
        </p:nvSpPr>
        <p:spPr>
          <a:prstGeom prst="rect">
            <a:avLst/>
          </a:prstGeom>
        </p:spPr>
        <p:txBody>
          <a:bodyPr/>
          <a:lstStyle/>
          <a:p>
            <a:r>
              <a:t>Intersectoral collaboration is often most effective under the following conditions: </a:t>
            </a:r>
          </a:p>
          <a:p>
            <a:r>
              <a:t> </a:t>
            </a:r>
          </a:p>
          <a:p>
            <a:pPr marL="285750" indent="-285750">
              <a:buSzPct val="100000"/>
              <a:buFont typeface="Arial"/>
              <a:buChar char="•"/>
            </a:pPr>
            <a:r>
              <a:t>Government supports and encourages intersectoral action; </a:t>
            </a:r>
          </a:p>
          <a:p>
            <a:pPr marL="285750" indent="-285750">
              <a:buSzPct val="100000"/>
              <a:buFont typeface="Arial"/>
              <a:buChar char="•"/>
            </a:pPr>
            <a:r>
              <a:t>Sectors have shared interests or both/all benefit from cooperation; </a:t>
            </a:r>
          </a:p>
          <a:p>
            <a:pPr marL="285750" indent="-285750">
              <a:buSzPct val="100000"/>
              <a:buFont typeface="Arial"/>
              <a:buChar char="•"/>
            </a:pPr>
            <a:r>
              <a:t>Issue has high political importance and requires urgent addressing; </a:t>
            </a:r>
          </a:p>
          <a:p>
            <a:pPr marL="285750" indent="-285750">
              <a:buSzPct val="100000"/>
              <a:buFont typeface="Arial"/>
              <a:buChar char="•"/>
            </a:pPr>
            <a:r>
              <a:t>Proposed policy has public support; </a:t>
            </a:r>
          </a:p>
          <a:p>
            <a:pPr marL="285750" indent="-285750">
              <a:buSzPct val="100000"/>
              <a:buFont typeface="Arial"/>
              <a:buChar char="•"/>
            </a:pPr>
            <a:r>
              <a:t>Strong, effective leaders in the bureaucracy (policy champions/entrepreneurs); </a:t>
            </a:r>
          </a:p>
          <a:p>
            <a:pPr marL="285750" indent="-285750">
              <a:buSzPct val="100000"/>
              <a:buFont typeface="Arial"/>
              <a:buChar char="•"/>
            </a:pPr>
            <a:r>
              <a:t>Intersectoral action is well planned with clear objectives, roles and responsibilities; </a:t>
            </a:r>
          </a:p>
          <a:p>
            <a:pPr marL="285750" indent="-285750">
              <a:buSzPct val="100000"/>
              <a:buFont typeface="Arial"/>
              <a:buChar char="•"/>
            </a:pPr>
            <a:r>
              <a:t>Laws exist or are planned to support the proposed policy; </a:t>
            </a:r>
          </a:p>
          <a:p>
            <a:pPr marL="285750" indent="-285750">
              <a:buSzPct val="100000"/>
              <a:buFont typeface="Arial"/>
              <a:buChar char="•"/>
            </a:pPr>
            <a:r>
              <a:t>Sufficient resources are available; and </a:t>
            </a:r>
          </a:p>
          <a:p>
            <a:pPr marL="285750" indent="-285750">
              <a:buSzPct val="100000"/>
              <a:buFont typeface="Arial"/>
              <a:buChar char="•"/>
            </a:pPr>
            <a:r>
              <a:t>There are plans to monitor and sustain outcomes.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noRot="1" noChangeAspect="1"/>
          </p:cNvSpPr>
          <p:nvPr>
            <p:ph type="sldImg"/>
          </p:nvPr>
        </p:nvSpPr>
        <p:spPr>
          <a:prstGeom prst="rect">
            <a:avLst/>
          </a:prstGeom>
        </p:spPr>
        <p:txBody>
          <a:bodyPr/>
          <a:lstStyle/>
          <a:p>
            <a:endParaRPr/>
          </a:p>
        </p:txBody>
      </p:sp>
      <p:sp>
        <p:nvSpPr>
          <p:cNvPr id="138" name="Shape 138"/>
          <p:cNvSpPr>
            <a:spLocks noGrp="1"/>
          </p:cNvSpPr>
          <p:nvPr>
            <p:ph type="body" sz="quarter" idx="1"/>
          </p:nvPr>
        </p:nvSpPr>
        <p:spPr>
          <a:prstGeom prst="rect">
            <a:avLst/>
          </a:prstGeom>
        </p:spPr>
        <p:txBody>
          <a:bodyPr/>
          <a:lstStyle/>
          <a:p>
            <a:r>
              <a:t>Briefly summarize the key objectives for this lecture.</a:t>
            </a:r>
          </a:p>
          <a:p>
            <a:r>
              <a:t> </a:t>
            </a:r>
          </a:p>
          <a:p>
            <a:r>
              <a:t>This lecture explores the crucial role of government in HiAP and discusses the conditions under which HiAP action is most effective, before moving to the next lecture in this module to explore the government structures and mechanisms used to facilitate successful HiAP action. The theme of this Module is the implementation of HiAP from the perspective of government.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Shape 160"/>
          <p:cNvSpPr>
            <a:spLocks noGrp="1" noRot="1" noChangeAspect="1"/>
          </p:cNvSpPr>
          <p:nvPr>
            <p:ph type="sldImg"/>
          </p:nvPr>
        </p:nvSpPr>
        <p:spPr>
          <a:prstGeom prst="rect">
            <a:avLst/>
          </a:prstGeom>
        </p:spPr>
        <p:txBody>
          <a:bodyPr/>
          <a:lstStyle/>
          <a:p>
            <a:endParaRPr/>
          </a:p>
        </p:txBody>
      </p:sp>
      <p:sp>
        <p:nvSpPr>
          <p:cNvPr id="161" name="Shape 161"/>
          <p:cNvSpPr>
            <a:spLocks noGrp="1"/>
          </p:cNvSpPr>
          <p:nvPr>
            <p:ph type="body" sz="quarter" idx="1"/>
          </p:nvPr>
        </p:nvSpPr>
        <p:spPr>
          <a:prstGeom prst="rect">
            <a:avLst/>
          </a:prstGeom>
        </p:spPr>
        <p:txBody>
          <a:bodyPr/>
          <a:lstStyle/>
          <a:p>
            <a:r>
              <a:t>This slide recaps some of the key messages from earlier lectures, which re-emphasizes government responsibility for the health of the population.</a:t>
            </a:r>
          </a:p>
          <a:p>
            <a:r>
              <a:t> </a:t>
            </a:r>
          </a:p>
          <a:p>
            <a:r>
              <a:t>Historically, the principle of government responsibility for the health of its population has been central to public health. In most countries, the efforts of government have been fundamental to addressing the social, economic and environmental determinants of health. The redistributive powers of government have also been critical for redressing health inequalities. The government’s role in health is therefore a matter of principle and pragmatism. </a:t>
            </a:r>
          </a:p>
          <a:p>
            <a:r>
              <a:t> </a:t>
            </a:r>
          </a:p>
          <a:p>
            <a:r>
              <a:t>Governments are the guardians of social commitments and values such as solidarity, social justice and equity, which are often stated in their constitutions, signed treaties and conventions. In many constitutions worldwide, the rights to health, health care and education are clearly indicated and governments are responsible for providing access to these services without financial barriers and for ensuring that the value of health as a basic human right of all is protected.</a:t>
            </a:r>
          </a:p>
          <a:p>
            <a:r>
              <a:t> </a:t>
            </a:r>
          </a:p>
          <a:p>
            <a:r>
              <a:t>Since the 1970s, there has been a shift in the discourse of public policy and governance, which has attempted to minimize the responsibility of government for the health of its people. This ideological shift, which has close ties to managerialism and neoliberalism, has led in some countries to greater deregulation and privatization in the health sector. </a:t>
            </a:r>
          </a:p>
          <a:p>
            <a:r>
              <a:t> </a:t>
            </a:r>
          </a:p>
          <a:p>
            <a:r>
              <a:t>More generally, the push toward “small government”, including limiting interventions in the economy and spending on social welfare has restricted policy space and permitted inequalities to increase. At the same time, social movements in many countries have called for greater participation, transparency and accountability in policy decision-making and the number of health actors has increased, especially at the international level. As a consequence, health is an increasingly contested and congested policy space.</a:t>
            </a:r>
          </a:p>
          <a:p>
            <a:r>
              <a:t> </a:t>
            </a:r>
          </a:p>
          <a:p>
            <a:r>
              <a:t>Example:</a:t>
            </a:r>
          </a:p>
          <a:p>
            <a:r>
              <a:t>Here, you might want to illustrate examples of how government takes responsibility for the health of its people, particularly those relevant to the region or country where the HiAP course/workshop is being held.</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 name="Shape 176"/>
          <p:cNvSpPr>
            <a:spLocks noGrp="1" noRot="1" noChangeAspect="1"/>
          </p:cNvSpPr>
          <p:nvPr>
            <p:ph type="sldImg"/>
          </p:nvPr>
        </p:nvSpPr>
        <p:spPr>
          <a:prstGeom prst="rect">
            <a:avLst/>
          </a:prstGeom>
        </p:spPr>
        <p:txBody>
          <a:bodyPr/>
          <a:lstStyle/>
          <a:p>
            <a:endParaRPr/>
          </a:p>
        </p:txBody>
      </p:sp>
      <p:sp>
        <p:nvSpPr>
          <p:cNvPr id="177" name="Shape 177"/>
          <p:cNvSpPr>
            <a:spLocks noGrp="1"/>
          </p:cNvSpPr>
          <p:nvPr>
            <p:ph type="body" sz="quarter" idx="1"/>
          </p:nvPr>
        </p:nvSpPr>
        <p:spPr>
          <a:prstGeom prst="rect">
            <a:avLst/>
          </a:prstGeom>
        </p:spPr>
        <p:txBody>
          <a:bodyPr/>
          <a:lstStyle/>
          <a:p>
            <a:r>
              <a:t>Governments and health systems are struggling to cope. Problems, such as the obesity epidemic, will not be resolved using traditional medical health care approaches, and will not be enough to prevent the human and economic costs associated with the growing global burden of chronic disease and illness. Governance for health is becoming of paramount importance in view of the increasing complexity of health systems and changing epidemiological and demographic scenarios. Ministries of health and health systems cannot just be inward looking – improving the delivery and reach of their health services alone – they must reach out to policy-makers in sectors outside of health such as economic, transport, housing, and food sectors and assist these sectors to develop policies and services that have a positive impact on health.</a:t>
            </a:r>
          </a:p>
          <a:p>
            <a:r>
              <a:t> </a:t>
            </a:r>
          </a:p>
          <a:p>
            <a:r>
              <a:t>The increasingly complex problems have made governments aware that joined-up policy-making and implementation is necessary, if the wider determinants of health are to be addressed. Shared governance models for health are needed, where all of government works towards improved health and well-being for their population.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 name="Shape 192"/>
          <p:cNvSpPr>
            <a:spLocks noGrp="1" noRot="1" noChangeAspect="1"/>
          </p:cNvSpPr>
          <p:nvPr>
            <p:ph type="sldImg"/>
          </p:nvPr>
        </p:nvSpPr>
        <p:spPr>
          <a:prstGeom prst="rect">
            <a:avLst/>
          </a:prstGeom>
        </p:spPr>
        <p:txBody>
          <a:bodyPr/>
          <a:lstStyle/>
          <a:p>
            <a:endParaRPr/>
          </a:p>
        </p:txBody>
      </p:sp>
      <p:sp>
        <p:nvSpPr>
          <p:cNvPr id="193" name="Shape 193"/>
          <p:cNvSpPr>
            <a:spLocks noGrp="1"/>
          </p:cNvSpPr>
          <p:nvPr>
            <p:ph type="body" sz="quarter" idx="1"/>
          </p:nvPr>
        </p:nvSpPr>
        <p:spPr>
          <a:prstGeom prst="rect">
            <a:avLst/>
          </a:prstGeom>
        </p:spPr>
        <p:txBody>
          <a:bodyPr/>
          <a:lstStyle/>
          <a:p>
            <a:r>
              <a:t>The clustering of wicked problems in the health area is one of the reasons why the concept of Health in All Policies has gained such prominence as an innovative approach to governance for health. The new role of health changes the health policy debate because health is everywhere: every decision a government makes impacts on health and at the individual level every behavioural choice also has a health consequence.</a:t>
            </a:r>
          </a:p>
          <a:p>
            <a:r>
              <a:t> </a:t>
            </a:r>
          </a:p>
          <a:p>
            <a:r>
              <a:t>Governance for health requires whole-of-government and whole-of-society approaches and new positioning of the role for health ministers and health ministries.</a:t>
            </a:r>
          </a:p>
          <a:p>
            <a:r>
              <a:t> </a:t>
            </a:r>
          </a:p>
          <a:p>
            <a:r>
              <a:t>Additional consideration:</a:t>
            </a:r>
          </a:p>
          <a:p>
            <a:r>
              <a:t> </a:t>
            </a:r>
          </a:p>
          <a:p>
            <a:r>
              <a:t>At the end of this lecture, you may like to provide a hand-out to participants, which provides detail on some of the terminology associated with HiAP (e.g. intersectoral action, whole of government, whole of society approaches). Refer to the HiAP Training Manual for these definitions.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 name="Shape 216"/>
          <p:cNvSpPr>
            <a:spLocks noGrp="1" noRot="1" noChangeAspect="1"/>
          </p:cNvSpPr>
          <p:nvPr>
            <p:ph type="sldImg"/>
          </p:nvPr>
        </p:nvSpPr>
        <p:spPr>
          <a:prstGeom prst="rect">
            <a:avLst/>
          </a:prstGeom>
        </p:spPr>
        <p:txBody>
          <a:bodyPr/>
          <a:lstStyle/>
          <a:p>
            <a:endParaRPr/>
          </a:p>
        </p:txBody>
      </p:sp>
      <p:sp>
        <p:nvSpPr>
          <p:cNvPr id="217" name="Shape 217"/>
          <p:cNvSpPr>
            <a:spLocks noGrp="1"/>
          </p:cNvSpPr>
          <p:nvPr>
            <p:ph type="body" sz="quarter" idx="1"/>
          </p:nvPr>
        </p:nvSpPr>
        <p:spPr>
          <a:prstGeom prst="rect">
            <a:avLst/>
          </a:prstGeom>
        </p:spPr>
        <p:txBody>
          <a:bodyPr/>
          <a:lstStyle/>
          <a:p>
            <a:r>
              <a:t>Given government responsibility for health and the complexity of many contemporary health challenges, governments have several crucial roles to play in the HiAP approach including but not limited to: </a:t>
            </a:r>
          </a:p>
          <a:p>
            <a:endParaRPr/>
          </a:p>
          <a:p>
            <a:r>
              <a:t>- Commissioning research; </a:t>
            </a:r>
          </a:p>
          <a:p>
            <a:r>
              <a:t>- Engaging stakeholders within and beyond government; </a:t>
            </a:r>
          </a:p>
          <a:p>
            <a:r>
              <a:t>- Formulating and implementing intersectoral policies; and </a:t>
            </a:r>
          </a:p>
          <a:p>
            <a:r>
              <a:t>- Evaluating their impact.</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 name="Shape 264"/>
          <p:cNvSpPr>
            <a:spLocks noGrp="1" noRot="1" noChangeAspect="1"/>
          </p:cNvSpPr>
          <p:nvPr>
            <p:ph type="sldImg"/>
          </p:nvPr>
        </p:nvSpPr>
        <p:spPr>
          <a:prstGeom prst="rect">
            <a:avLst/>
          </a:prstGeom>
        </p:spPr>
        <p:txBody>
          <a:bodyPr/>
          <a:lstStyle/>
          <a:p>
            <a:endParaRPr/>
          </a:p>
        </p:txBody>
      </p:sp>
      <p:sp>
        <p:nvSpPr>
          <p:cNvPr id="265" name="Shape 265"/>
          <p:cNvSpPr>
            <a:spLocks noGrp="1"/>
          </p:cNvSpPr>
          <p:nvPr>
            <p:ph type="body" sz="quarter" idx="1"/>
          </p:nvPr>
        </p:nvSpPr>
        <p:spPr>
          <a:prstGeom prst="rect">
            <a:avLst/>
          </a:prstGeom>
        </p:spPr>
        <p:txBody>
          <a:bodyPr/>
          <a:lstStyle/>
          <a:p>
            <a:r>
              <a:t>For multisectoral collaboration to become a standardized approach across government, governments must bring about a shift from issue-specific driven ways of working across sectors and low levels of integration to a systematic approach for policy development.</a:t>
            </a:r>
          </a:p>
          <a:p>
            <a:endParaRPr/>
          </a:p>
          <a:p>
            <a:r>
              <a:t>This slide illustrates that there is an important role of government in HiAP through supporting mutual activity and increasing levels of intentional integration, recognizing that co-creation of new values requires different ways of working, demanding actors/policy-makers to have a common strategy, joint identity, joint goals and joint responsibilities. Implementing systematic approaches will ultimately increase mutual benefits.  </a:t>
            </a:r>
          </a:p>
          <a:p>
            <a:endParaRPr/>
          </a:p>
          <a:p>
            <a:pPr>
              <a:defRPr b="1"/>
            </a:pPr>
            <a:r>
              <a:t>The main message here is that HiAP should become a system for policy-making.</a:t>
            </a:r>
            <a:r>
              <a:rPr b="0"/>
              <a:t> Information sharing or coordination on its own is still extremely valuable; the point that the slide is illustrating is that the role of government in HiAP is to build-up a systems approach and networked responses and mandate mechanisms to support policy-makers to move beyond silos.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 name="Shape 277"/>
          <p:cNvSpPr>
            <a:spLocks noGrp="1" noRot="1" noChangeAspect="1"/>
          </p:cNvSpPr>
          <p:nvPr>
            <p:ph type="sldImg"/>
          </p:nvPr>
        </p:nvSpPr>
        <p:spPr>
          <a:prstGeom prst="rect">
            <a:avLst/>
          </a:prstGeom>
        </p:spPr>
        <p:txBody>
          <a:bodyPr/>
          <a:lstStyle/>
          <a:p>
            <a:endParaRPr/>
          </a:p>
        </p:txBody>
      </p:sp>
      <p:sp>
        <p:nvSpPr>
          <p:cNvPr id="278" name="Shape 278"/>
          <p:cNvSpPr>
            <a:spLocks noGrp="1"/>
          </p:cNvSpPr>
          <p:nvPr>
            <p:ph type="body" sz="quarter" idx="1"/>
          </p:nvPr>
        </p:nvSpPr>
        <p:spPr>
          <a:prstGeom prst="rect">
            <a:avLst/>
          </a:prstGeom>
        </p:spPr>
        <p:txBody>
          <a:bodyPr/>
          <a:lstStyle/>
          <a:p>
            <a:r>
              <a:t>There needs to be a commitment from government to implement new ways of working and an investment of resources to support a systematic approach to joint policy-making, which takes account of health impacts.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 name="Shape 293"/>
          <p:cNvSpPr>
            <a:spLocks noGrp="1" noRot="1" noChangeAspect="1"/>
          </p:cNvSpPr>
          <p:nvPr>
            <p:ph type="sldImg"/>
          </p:nvPr>
        </p:nvSpPr>
        <p:spPr>
          <a:prstGeom prst="rect">
            <a:avLst/>
          </a:prstGeom>
        </p:spPr>
        <p:txBody>
          <a:bodyPr/>
          <a:lstStyle/>
          <a:p>
            <a:endParaRPr/>
          </a:p>
        </p:txBody>
      </p:sp>
      <p:sp>
        <p:nvSpPr>
          <p:cNvPr id="294" name="Shape 294"/>
          <p:cNvSpPr>
            <a:spLocks noGrp="1"/>
          </p:cNvSpPr>
          <p:nvPr>
            <p:ph type="body" sz="quarter" idx="1"/>
          </p:nvPr>
        </p:nvSpPr>
        <p:spPr>
          <a:prstGeom prst="rect">
            <a:avLst/>
          </a:prstGeom>
        </p:spPr>
        <p:txBody>
          <a:bodyPr/>
          <a:lstStyle/>
          <a:p>
            <a:r>
              <a:t>This slide demonstrates that government needs to be accountable for implementing a systems response to policy-making and also hold its agencies to account for the delivery of cross-sector actions that enhance public value and public good. The health sector cannot play this role.  </a:t>
            </a:r>
          </a:p>
          <a:p>
            <a:endParaRPr/>
          </a:p>
          <a:p>
            <a:r>
              <a:t>For example, in California the HiAP Task Force was established in 2010 under the auspices of the Strategic Growth Council, a cabinet-level body charged to oversee the collaborative work across public agencies. Accountability is evident at the highest level, with many sectors represented on the Council and the Task Force, reinforcing the commitment to promoting a government culture that prioritizes collaboration, values shared goals and promotes health and equity across policy areas.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625599" y="2416387"/>
            <a:ext cx="9753604" cy="2546775"/>
          </a:xfrm>
          <a:prstGeom prst="rect">
            <a:avLst/>
          </a:prstGeom>
        </p:spPr>
        <p:txBody>
          <a:bodyPr anchor="b"/>
          <a:lstStyle>
            <a:lvl1pPr algn="ctr">
              <a:defRPr sz="8400"/>
            </a:lvl1pPr>
          </a:lstStyle>
          <a:p>
            <a:r>
              <a:t>Title Text</a:t>
            </a:r>
          </a:p>
        </p:txBody>
      </p:sp>
      <p:sp>
        <p:nvSpPr>
          <p:cNvPr id="12" name="Body Level One…"/>
          <p:cNvSpPr txBox="1">
            <a:spLocks noGrp="1"/>
          </p:cNvSpPr>
          <p:nvPr>
            <p:ph type="body" sz="quarter" idx="1"/>
          </p:nvPr>
        </p:nvSpPr>
        <p:spPr>
          <a:xfrm>
            <a:off x="1625599" y="5061372"/>
            <a:ext cx="9753604" cy="1766150"/>
          </a:xfrm>
          <a:prstGeom prst="rect">
            <a:avLst/>
          </a:prstGeom>
        </p:spPr>
        <p:txBody>
          <a:bodyPr/>
          <a:lstStyle>
            <a:lvl1pPr marL="0" indent="0" algn="ctr">
              <a:buSzTx/>
              <a:buFontTx/>
              <a:buNone/>
              <a:defRPr sz="3400"/>
            </a:lvl1pPr>
            <a:lvl2pPr marL="0" indent="0" algn="ctr">
              <a:buSzTx/>
              <a:buFontTx/>
              <a:buNone/>
              <a:defRPr sz="3400"/>
            </a:lvl2pPr>
            <a:lvl3pPr marL="0" indent="0" algn="ctr">
              <a:buSzTx/>
              <a:buFontTx/>
              <a:buNone/>
              <a:defRPr sz="3400"/>
            </a:lvl3pPr>
            <a:lvl4pPr marL="0" indent="0" algn="ctr">
              <a:buSzTx/>
              <a:buFontTx/>
              <a:buNone/>
              <a:defRPr sz="3400"/>
            </a:lvl4pPr>
            <a:lvl5pPr marL="0" indent="0" algn="ctr">
              <a:buSzTx/>
              <a:buFontTx/>
              <a:buNone/>
              <a:defRPr sz="3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887306" y="3042920"/>
            <a:ext cx="11216642" cy="3042923"/>
          </a:xfrm>
          <a:prstGeom prst="rect">
            <a:avLst/>
          </a:prstGeom>
        </p:spPr>
        <p:txBody>
          <a:bodyPr anchor="b"/>
          <a:lstStyle>
            <a:lvl1pPr>
              <a:defRPr sz="8400"/>
            </a:lvl1pPr>
          </a:lstStyle>
          <a:p>
            <a:r>
              <a:t>Title Text</a:t>
            </a:r>
          </a:p>
        </p:txBody>
      </p:sp>
      <p:sp>
        <p:nvSpPr>
          <p:cNvPr id="30" name="Body Level One…"/>
          <p:cNvSpPr txBox="1">
            <a:spLocks noGrp="1"/>
          </p:cNvSpPr>
          <p:nvPr>
            <p:ph type="body" sz="quarter" idx="1"/>
          </p:nvPr>
        </p:nvSpPr>
        <p:spPr>
          <a:xfrm>
            <a:off x="887306" y="6114627"/>
            <a:ext cx="11216642" cy="1600203"/>
          </a:xfrm>
          <a:prstGeom prst="rect">
            <a:avLst/>
          </a:prstGeom>
        </p:spPr>
        <p:txBody>
          <a:bodyPr/>
          <a:lstStyle>
            <a:lvl1pPr marL="0" indent="0">
              <a:buSzTx/>
              <a:buFontTx/>
              <a:buNone/>
              <a:defRPr sz="3400">
                <a:solidFill>
                  <a:srgbClr val="888888"/>
                </a:solidFill>
              </a:defRPr>
            </a:lvl1pPr>
            <a:lvl2pPr marL="0" indent="0">
              <a:buSzTx/>
              <a:buFontTx/>
              <a:buNone/>
              <a:defRPr sz="3400">
                <a:solidFill>
                  <a:srgbClr val="888888"/>
                </a:solidFill>
              </a:defRPr>
            </a:lvl2pPr>
            <a:lvl3pPr marL="0" indent="0">
              <a:buSzTx/>
              <a:buFontTx/>
              <a:buNone/>
              <a:defRPr sz="3400">
                <a:solidFill>
                  <a:srgbClr val="888888"/>
                </a:solidFill>
              </a:defRPr>
            </a:lvl3pPr>
            <a:lvl4pPr marL="0" indent="0">
              <a:buSzTx/>
              <a:buFontTx/>
              <a:buNone/>
              <a:defRPr sz="3400">
                <a:solidFill>
                  <a:srgbClr val="888888"/>
                </a:solidFill>
              </a:defRPr>
            </a:lvl4pPr>
            <a:lvl5pPr marL="0" indent="0">
              <a:buSzTx/>
              <a:buFontTx/>
              <a:buNone/>
              <a:defRPr sz="34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894077" y="3166533"/>
            <a:ext cx="5527045" cy="464143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xfrm>
            <a:off x="895773" y="1608664"/>
            <a:ext cx="11216642" cy="1413938"/>
          </a:xfrm>
          <a:prstGeom prst="rect">
            <a:avLst/>
          </a:prstGeom>
        </p:spPr>
        <p:txBody>
          <a:bodyPr/>
          <a:lstStyle/>
          <a:p>
            <a:r>
              <a:t>Title Text</a:t>
            </a:r>
          </a:p>
        </p:txBody>
      </p:sp>
      <p:sp>
        <p:nvSpPr>
          <p:cNvPr id="48" name="Body Level One…"/>
          <p:cNvSpPr txBox="1">
            <a:spLocks noGrp="1"/>
          </p:cNvSpPr>
          <p:nvPr>
            <p:ph type="body" sz="quarter" idx="1"/>
          </p:nvPr>
        </p:nvSpPr>
        <p:spPr>
          <a:xfrm>
            <a:off x="895773" y="3012438"/>
            <a:ext cx="5501641" cy="878843"/>
          </a:xfrm>
          <a:prstGeom prst="rect">
            <a:avLst/>
          </a:prstGeom>
        </p:spPr>
        <p:txBody>
          <a:bodyPr anchor="b"/>
          <a:lstStyle>
            <a:lvl1pPr marL="0" indent="0">
              <a:buSzTx/>
              <a:buFontTx/>
              <a:buNone/>
              <a:defRPr sz="3400" b="1"/>
            </a:lvl1pPr>
            <a:lvl2pPr marL="0" indent="0">
              <a:buSzTx/>
              <a:buFontTx/>
              <a:buNone/>
              <a:defRPr sz="3400" b="1"/>
            </a:lvl2pPr>
            <a:lvl3pPr marL="0" indent="0">
              <a:buSzTx/>
              <a:buFontTx/>
              <a:buNone/>
              <a:defRPr sz="3400" b="1"/>
            </a:lvl3pPr>
            <a:lvl4pPr marL="0" indent="0">
              <a:buSzTx/>
              <a:buFontTx/>
              <a:buNone/>
              <a:defRPr sz="3400" b="1"/>
            </a:lvl4pPr>
            <a:lvl5pPr marL="0" indent="0">
              <a:buSzTx/>
              <a:buFontTx/>
              <a:buNone/>
              <a:defRPr sz="3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13"/>
          </p:nvPr>
        </p:nvSpPr>
        <p:spPr>
          <a:xfrm>
            <a:off x="6583680" y="3012438"/>
            <a:ext cx="5528738" cy="878843"/>
          </a:xfrm>
          <a:prstGeom prst="rect">
            <a:avLst/>
          </a:prstGeom>
        </p:spPr>
        <p:txBody>
          <a:bodyPr anchor="b"/>
          <a:lstStyle/>
          <a:p>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895773" y="1706877"/>
            <a:ext cx="4194389" cy="1706885"/>
          </a:xfrm>
          <a:prstGeom prst="rect">
            <a:avLst/>
          </a:prstGeom>
        </p:spPr>
        <p:txBody>
          <a:bodyPr anchor="b"/>
          <a:lstStyle>
            <a:lvl1pPr>
              <a:defRPr sz="4400"/>
            </a:lvl1pPr>
          </a:lstStyle>
          <a:p>
            <a:r>
              <a:t>Title Text</a:t>
            </a:r>
          </a:p>
        </p:txBody>
      </p:sp>
      <p:sp>
        <p:nvSpPr>
          <p:cNvPr id="73" name="Body Level One…"/>
          <p:cNvSpPr txBox="1">
            <a:spLocks noGrp="1"/>
          </p:cNvSpPr>
          <p:nvPr>
            <p:ph type="body" sz="half" idx="1"/>
          </p:nvPr>
        </p:nvSpPr>
        <p:spPr>
          <a:xfrm>
            <a:off x="5528733" y="2272451"/>
            <a:ext cx="6583682" cy="5198537"/>
          </a:xfrm>
          <a:prstGeom prst="rect">
            <a:avLst/>
          </a:prstGeom>
        </p:spPr>
        <p:txBody>
          <a:bodyPr/>
          <a:lstStyle>
            <a:lvl1pPr marL="314325" indent="-314325">
              <a:defRPr sz="4400"/>
            </a:lvl1pPr>
            <a:lvl2pPr marL="816427" indent="-359227">
              <a:defRPr sz="4400"/>
            </a:lvl2pPr>
            <a:lvl3pPr marL="1333500" indent="-419100">
              <a:defRPr sz="4400"/>
            </a:lvl3pPr>
            <a:lvl4pPr marL="1874520" indent="-502919">
              <a:defRPr sz="4400"/>
            </a:lvl4pPr>
            <a:lvl5pPr marL="2331720" indent="-502920">
              <a:defRPr sz="4400"/>
            </a:lvl5p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13"/>
          </p:nvPr>
        </p:nvSpPr>
        <p:spPr>
          <a:xfrm>
            <a:off x="895771" y="3413759"/>
            <a:ext cx="4194391" cy="4065695"/>
          </a:xfrm>
          <a:prstGeom prst="rect">
            <a:avLst/>
          </a:prstGeom>
        </p:spPr>
        <p:txBody>
          <a:bodyPr/>
          <a:lstStyle/>
          <a:p>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895773" y="1706877"/>
            <a:ext cx="4194389" cy="1706885"/>
          </a:xfrm>
          <a:prstGeom prst="rect">
            <a:avLst/>
          </a:prstGeom>
        </p:spPr>
        <p:txBody>
          <a:bodyPr anchor="b"/>
          <a:lstStyle>
            <a:lvl1pPr>
              <a:defRPr sz="4400"/>
            </a:lvl1pPr>
          </a:lstStyle>
          <a:p>
            <a:r>
              <a:t>Title Text</a:t>
            </a:r>
          </a:p>
        </p:txBody>
      </p:sp>
      <p:sp>
        <p:nvSpPr>
          <p:cNvPr id="83" name="Picture Placeholder 2"/>
          <p:cNvSpPr>
            <a:spLocks noGrp="1"/>
          </p:cNvSpPr>
          <p:nvPr>
            <p:ph type="pic" sz="half" idx="13"/>
          </p:nvPr>
        </p:nvSpPr>
        <p:spPr>
          <a:xfrm>
            <a:off x="5528733" y="2272451"/>
            <a:ext cx="6583682" cy="5198537"/>
          </a:xfrm>
          <a:prstGeom prst="rect">
            <a:avLst/>
          </a:prstGeom>
        </p:spPr>
        <p:txBody>
          <a:bodyPr lIns="91439" tIns="45719" rIns="91439" bIns="45719">
            <a:noAutofit/>
          </a:bodyPr>
          <a:lstStyle/>
          <a:p>
            <a:endParaRPr/>
          </a:p>
        </p:txBody>
      </p:sp>
      <p:sp>
        <p:nvSpPr>
          <p:cNvPr id="84" name="Body Level One…"/>
          <p:cNvSpPr txBox="1">
            <a:spLocks noGrp="1"/>
          </p:cNvSpPr>
          <p:nvPr>
            <p:ph type="body" sz="quarter" idx="1"/>
          </p:nvPr>
        </p:nvSpPr>
        <p:spPr>
          <a:xfrm>
            <a:off x="895773" y="3413759"/>
            <a:ext cx="4194389" cy="4065695"/>
          </a:xfrm>
          <a:prstGeom prst="rect">
            <a:avLst/>
          </a:prstGeom>
        </p:spPr>
        <p:txBody>
          <a:bodyPr/>
          <a:lstStyle>
            <a:lvl1pPr marL="0" indent="0">
              <a:buSzTx/>
              <a:buFontTx/>
              <a:buNone/>
              <a:defRPr sz="2200"/>
            </a:lvl1pPr>
            <a:lvl2pPr marL="0" indent="0">
              <a:buSzTx/>
              <a:buFontTx/>
              <a:buNone/>
              <a:defRPr sz="2200"/>
            </a:lvl2pPr>
            <a:lvl3pPr marL="0" indent="0">
              <a:buSzTx/>
              <a:buFontTx/>
              <a:buNone/>
              <a:defRPr sz="2200"/>
            </a:lvl3pPr>
            <a:lvl4pPr marL="0" indent="0">
              <a:buSzTx/>
              <a:buFontTx/>
              <a:buNone/>
              <a:defRPr sz="2200"/>
            </a:lvl4pPr>
            <a:lvl5pPr marL="0" indent="0">
              <a:buSzTx/>
              <a:buFontTx/>
              <a:buNone/>
              <a:defRPr sz="22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94077" y="1608664"/>
            <a:ext cx="11216645" cy="14139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nchor="ctr">
            <a:normAutofit/>
          </a:bodyPr>
          <a:lstStyle/>
          <a:p>
            <a:r>
              <a:t>Title Text</a:t>
            </a:r>
          </a:p>
        </p:txBody>
      </p:sp>
      <p:sp>
        <p:nvSpPr>
          <p:cNvPr id="3" name="Body Level One…"/>
          <p:cNvSpPr txBox="1">
            <a:spLocks noGrp="1"/>
          </p:cNvSpPr>
          <p:nvPr>
            <p:ph type="body" idx="1"/>
          </p:nvPr>
        </p:nvSpPr>
        <p:spPr>
          <a:xfrm>
            <a:off x="894077" y="3166533"/>
            <a:ext cx="11216645" cy="464143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794511" y="8040697"/>
            <a:ext cx="316212" cy="306686"/>
          </a:xfrm>
          <a:prstGeom prst="rect">
            <a:avLst/>
          </a:prstGeom>
          <a:ln w="12700">
            <a:miter lim="400000"/>
          </a:ln>
        </p:spPr>
        <p:txBody>
          <a:bodyPr wrap="none" lIns="48766" tIns="48766" rIns="48766" bIns="48766" anchor="ctr">
            <a:spAutoFit/>
          </a:bodyPr>
          <a:lstStyle>
            <a:lvl1pPr algn="r">
              <a:defRPr sz="1600">
                <a:solidFill>
                  <a:srgbClr val="888888"/>
                </a:solidFill>
                <a:latin typeface="+mn-lt"/>
                <a:ea typeface="+mn-ea"/>
                <a:cs typeface="+mn-cs"/>
                <a:sym typeface="Calibri"/>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n-lt"/>
          <a:ea typeface="+mn-ea"/>
          <a:cs typeface="+mn-cs"/>
          <a:sym typeface="Calibri"/>
        </a:defRPr>
      </a:lvl1pPr>
      <a:lvl2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n-lt"/>
          <a:ea typeface="+mn-ea"/>
          <a:cs typeface="+mn-cs"/>
          <a:sym typeface="Calibri"/>
        </a:defRPr>
      </a:lvl2pPr>
      <a:lvl3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n-lt"/>
          <a:ea typeface="+mn-ea"/>
          <a:cs typeface="+mn-cs"/>
          <a:sym typeface="Calibri"/>
        </a:defRPr>
      </a:lvl3pPr>
      <a:lvl4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n-lt"/>
          <a:ea typeface="+mn-ea"/>
          <a:cs typeface="+mn-cs"/>
          <a:sym typeface="Calibri"/>
        </a:defRPr>
      </a:lvl4pPr>
      <a:lvl5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n-lt"/>
          <a:ea typeface="+mn-ea"/>
          <a:cs typeface="+mn-cs"/>
          <a:sym typeface="Calibri"/>
        </a:defRPr>
      </a:lvl5pPr>
      <a:lvl6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n-lt"/>
          <a:ea typeface="+mn-ea"/>
          <a:cs typeface="+mn-cs"/>
          <a:sym typeface="Calibri"/>
        </a:defRPr>
      </a:lvl6pPr>
      <a:lvl7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n-lt"/>
          <a:ea typeface="+mn-ea"/>
          <a:cs typeface="+mn-cs"/>
          <a:sym typeface="Calibri"/>
        </a:defRPr>
      </a:lvl7pPr>
      <a:lvl8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n-lt"/>
          <a:ea typeface="+mn-ea"/>
          <a:cs typeface="+mn-cs"/>
          <a:sym typeface="Calibri"/>
        </a:defRPr>
      </a:lvl8pPr>
      <a:lvl9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n-lt"/>
          <a:ea typeface="+mn-ea"/>
          <a:cs typeface="+mn-cs"/>
          <a:sym typeface="Calibri"/>
        </a:defRPr>
      </a:lvl9pPr>
    </p:titleStyle>
    <p:bodyStyle>
      <a:lvl1pPr marL="310240" marR="0" indent="-31024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n-lt"/>
          <a:ea typeface="+mn-ea"/>
          <a:cs typeface="+mn-cs"/>
          <a:sym typeface="Calibri"/>
        </a:defRPr>
      </a:lvl1pPr>
      <a:lvl2pPr marL="819150" marR="0" indent="-36195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n-lt"/>
          <a:ea typeface="+mn-ea"/>
          <a:cs typeface="+mn-cs"/>
          <a:sym typeface="Calibri"/>
        </a:defRPr>
      </a:lvl2pPr>
      <a:lvl3pPr marL="1348738" marR="0" indent="-434338"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n-lt"/>
          <a:ea typeface="+mn-ea"/>
          <a:cs typeface="+mn-cs"/>
          <a:sym typeface="Calibri"/>
        </a:defRPr>
      </a:lvl3pPr>
      <a:lvl4pPr marL="1854200" marR="0" indent="-48260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n-lt"/>
          <a:ea typeface="+mn-ea"/>
          <a:cs typeface="+mn-cs"/>
          <a:sym typeface="Calibri"/>
        </a:defRPr>
      </a:lvl4pPr>
      <a:lvl5pPr marL="2311400" marR="0" indent="-48260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n-lt"/>
          <a:ea typeface="+mn-ea"/>
          <a:cs typeface="+mn-cs"/>
          <a:sym typeface="Calibri"/>
        </a:defRPr>
      </a:lvl5pPr>
      <a:lvl6pPr marL="2768600" marR="0" indent="-48260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n-lt"/>
          <a:ea typeface="+mn-ea"/>
          <a:cs typeface="+mn-cs"/>
          <a:sym typeface="Calibri"/>
        </a:defRPr>
      </a:lvl6pPr>
      <a:lvl7pPr marL="3225800" marR="0" indent="-48260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n-lt"/>
          <a:ea typeface="+mn-ea"/>
          <a:cs typeface="+mn-cs"/>
          <a:sym typeface="Calibri"/>
        </a:defRPr>
      </a:lvl7pPr>
      <a:lvl8pPr marL="3683000" marR="0" indent="-48260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n-lt"/>
          <a:ea typeface="+mn-ea"/>
          <a:cs typeface="+mn-cs"/>
          <a:sym typeface="Calibri"/>
        </a:defRPr>
      </a:lvl8pPr>
      <a:lvl9pPr marL="4140200" marR="0" indent="-48260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n-lt"/>
          <a:ea typeface="+mn-ea"/>
          <a:cs typeface="+mn-cs"/>
          <a:sym typeface="Calibri"/>
        </a:defRPr>
      </a:lvl9pPr>
    </p:bodyStyle>
    <p:otherStyle>
      <a:lvl1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1pPr>
      <a:lvl2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2pPr>
      <a:lvl3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3pPr>
      <a:lvl4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4pPr>
      <a:lvl5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5pPr>
      <a:lvl6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6pPr>
      <a:lvl7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7pPr>
      <a:lvl8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8pPr>
      <a:lvl9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Rectangle"/>
          <p:cNvSpPr/>
          <p:nvPr/>
        </p:nvSpPr>
        <p:spPr>
          <a:xfrm>
            <a:off x="-16207" y="-33621"/>
            <a:ext cx="13037214" cy="9820842"/>
          </a:xfrm>
          <a:prstGeom prst="rect">
            <a:avLst/>
          </a:prstGeom>
          <a:solidFill>
            <a:srgbClr val="242E7C"/>
          </a:solidFill>
          <a:ln w="12700">
            <a:miter lim="400000"/>
          </a:ln>
        </p:spPr>
        <p:txBody>
          <a:bodyPr lIns="48766" tIns="48766" rIns="48766" bIns="48766" anchor="ctr"/>
          <a:lstStyle/>
          <a:p>
            <a:pPr>
              <a:defRPr sz="2600">
                <a:solidFill>
                  <a:srgbClr val="242E7C"/>
                </a:solidFill>
                <a:latin typeface="+mn-lt"/>
                <a:ea typeface="+mn-ea"/>
                <a:cs typeface="+mn-cs"/>
                <a:sym typeface="Calibri"/>
              </a:defRPr>
            </a:pPr>
            <a:endParaRPr/>
          </a:p>
        </p:txBody>
      </p:sp>
      <p:sp>
        <p:nvSpPr>
          <p:cNvPr id="95" name="Pentagon 1"/>
          <p:cNvSpPr/>
          <p:nvPr/>
        </p:nvSpPr>
        <p:spPr>
          <a:xfrm>
            <a:off x="8910803" y="-42352"/>
            <a:ext cx="4118309" cy="2722054"/>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6206" y="21600"/>
                </a:lnTo>
                <a:lnTo>
                  <a:pt x="0" y="11002"/>
                </a:lnTo>
                <a:lnTo>
                  <a:pt x="6206" y="0"/>
                </a:lnTo>
                <a:lnTo>
                  <a:pt x="21600" y="0"/>
                </a:lnTo>
                <a:lnTo>
                  <a:pt x="21600" y="21600"/>
                </a:lnTo>
                <a:close/>
              </a:path>
            </a:pathLst>
          </a:custGeom>
          <a:gradFill>
            <a:gsLst>
              <a:gs pos="0">
                <a:srgbClr val="EEAB00"/>
              </a:gs>
              <a:gs pos="100000">
                <a:srgbClr val="F7BD41"/>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endParaRPr/>
          </a:p>
        </p:txBody>
      </p:sp>
      <p:sp>
        <p:nvSpPr>
          <p:cNvPr id="96" name="Subtitle 2"/>
          <p:cNvSpPr txBox="1">
            <a:spLocks noGrp="1"/>
          </p:cNvSpPr>
          <p:nvPr>
            <p:ph type="subTitle" sz="quarter" idx="1"/>
          </p:nvPr>
        </p:nvSpPr>
        <p:spPr>
          <a:xfrm>
            <a:off x="485848" y="4243046"/>
            <a:ext cx="6707481" cy="1686121"/>
          </a:xfrm>
          <a:prstGeom prst="rect">
            <a:avLst/>
          </a:prstGeom>
        </p:spPr>
        <p:txBody>
          <a:bodyPr/>
          <a:lstStyle/>
          <a:p>
            <a:pPr algn="l" defTabSz="1053388">
              <a:spcBef>
                <a:spcPts val="1100"/>
              </a:spcBef>
              <a:defRPr sz="3300" b="1" spc="-200">
                <a:solidFill>
                  <a:srgbClr val="FFFFFF"/>
                </a:solidFill>
                <a:latin typeface="Century Gothic"/>
                <a:ea typeface="Century Gothic"/>
                <a:cs typeface="Century Gothic"/>
                <a:sym typeface="Century Gothic"/>
              </a:defRPr>
            </a:pPr>
            <a:r>
              <a:t>MODULE 5 </a:t>
            </a:r>
            <a:r>
              <a:rPr b="0"/>
              <a:t>PART 1</a:t>
            </a:r>
            <a:endParaRPr spc="-33"/>
          </a:p>
          <a:p>
            <a:pPr algn="l" defTabSz="457200">
              <a:lnSpc>
                <a:spcPct val="100000"/>
              </a:lnSpc>
              <a:spcBef>
                <a:spcPts val="0"/>
              </a:spcBef>
              <a:defRPr sz="2500">
                <a:solidFill>
                  <a:srgbClr val="FFFFFF"/>
                </a:solidFill>
                <a:uFill>
                  <a:solidFill>
                    <a:srgbClr val="000000"/>
                  </a:solidFill>
                </a:uFill>
                <a:latin typeface="Century Gothic"/>
                <a:ea typeface="Century Gothic"/>
                <a:cs typeface="Century Gothic"/>
                <a:sym typeface="Century Gothic"/>
              </a:defRPr>
            </a:pPr>
            <a:r>
              <a:t>The role of government in HiAP/</a:t>
            </a:r>
          </a:p>
          <a:p>
            <a:pPr algn="l" defTabSz="457200">
              <a:lnSpc>
                <a:spcPct val="100000"/>
              </a:lnSpc>
              <a:spcBef>
                <a:spcPts val="0"/>
              </a:spcBef>
              <a:defRPr sz="2500">
                <a:solidFill>
                  <a:srgbClr val="FFFFFF"/>
                </a:solidFill>
                <a:uFill>
                  <a:solidFill>
                    <a:srgbClr val="000000"/>
                  </a:solidFill>
                </a:uFill>
                <a:latin typeface="Century Gothic"/>
                <a:ea typeface="Century Gothic"/>
                <a:cs typeface="Century Gothic"/>
                <a:sym typeface="Century Gothic"/>
              </a:defRPr>
            </a:pPr>
            <a:r>
              <a:t>Whole-of-government approaches</a:t>
            </a:r>
          </a:p>
        </p:txBody>
      </p:sp>
      <p:pic>
        <p:nvPicPr>
          <p:cNvPr id="97" name="WHO-Logo-white.png" descr="WHO-Logo-white.png"/>
          <p:cNvPicPr>
            <a:picLocks noChangeAspect="1"/>
          </p:cNvPicPr>
          <p:nvPr/>
        </p:nvPicPr>
        <p:blipFill>
          <a:blip r:embed="rId3"/>
          <a:stretch>
            <a:fillRect/>
          </a:stretch>
        </p:blipFill>
        <p:spPr>
          <a:xfrm>
            <a:off x="234950" y="7227089"/>
            <a:ext cx="3676892" cy="1517256"/>
          </a:xfrm>
          <a:prstGeom prst="rect">
            <a:avLst/>
          </a:prstGeom>
          <a:ln w="12700">
            <a:miter lim="400000"/>
          </a:ln>
        </p:spPr>
      </p:pic>
      <p:sp>
        <p:nvSpPr>
          <p:cNvPr id="98" name="Pentagon 1"/>
          <p:cNvSpPr/>
          <p:nvPr/>
        </p:nvSpPr>
        <p:spPr>
          <a:xfrm>
            <a:off x="9329903" y="2679699"/>
            <a:ext cx="3699209" cy="1188001"/>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4462" y="21600"/>
                </a:lnTo>
                <a:lnTo>
                  <a:pt x="0" y="11002"/>
                </a:lnTo>
                <a:lnTo>
                  <a:pt x="4462" y="0"/>
                </a:lnTo>
                <a:lnTo>
                  <a:pt x="21600" y="0"/>
                </a:lnTo>
                <a:lnTo>
                  <a:pt x="21600" y="21600"/>
                </a:lnTo>
                <a:close/>
              </a:path>
            </a:pathLst>
          </a:custGeom>
          <a:gradFill>
            <a:gsLst>
              <a:gs pos="0">
                <a:srgbClr val="E46506"/>
              </a:gs>
              <a:gs pos="100000">
                <a:srgbClr val="FF8236"/>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endParaRPr/>
          </a:p>
        </p:txBody>
      </p:sp>
      <p:sp>
        <p:nvSpPr>
          <p:cNvPr id="99" name="Pentagon 1"/>
          <p:cNvSpPr/>
          <p:nvPr/>
        </p:nvSpPr>
        <p:spPr>
          <a:xfrm>
            <a:off x="8603433" y="3862809"/>
            <a:ext cx="4432634" cy="1188002"/>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3724" y="21600"/>
                </a:lnTo>
                <a:lnTo>
                  <a:pt x="0" y="11002"/>
                </a:lnTo>
                <a:lnTo>
                  <a:pt x="3724" y="0"/>
                </a:lnTo>
                <a:lnTo>
                  <a:pt x="21600" y="0"/>
                </a:lnTo>
                <a:lnTo>
                  <a:pt x="21600" y="21600"/>
                </a:lnTo>
                <a:close/>
              </a:path>
            </a:pathLst>
          </a:custGeom>
          <a:gradFill>
            <a:gsLst>
              <a:gs pos="0">
                <a:srgbClr val="BE0D0D"/>
              </a:gs>
              <a:gs pos="100000">
                <a:srgbClr val="EB3629"/>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endParaRPr/>
          </a:p>
        </p:txBody>
      </p:sp>
      <p:sp>
        <p:nvSpPr>
          <p:cNvPr id="100" name="Pentagon 1"/>
          <p:cNvSpPr/>
          <p:nvPr/>
        </p:nvSpPr>
        <p:spPr>
          <a:xfrm>
            <a:off x="7648574" y="5045919"/>
            <a:ext cx="5372434" cy="1188002"/>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3072" y="21600"/>
                </a:lnTo>
                <a:lnTo>
                  <a:pt x="0" y="11002"/>
                </a:lnTo>
                <a:lnTo>
                  <a:pt x="3072" y="0"/>
                </a:lnTo>
                <a:lnTo>
                  <a:pt x="21600" y="0"/>
                </a:lnTo>
                <a:lnTo>
                  <a:pt x="21600" y="21600"/>
                </a:lnTo>
                <a:close/>
              </a:path>
            </a:pathLst>
          </a:custGeom>
          <a:gradFill>
            <a:gsLst>
              <a:gs pos="0">
                <a:srgbClr val="E50069"/>
              </a:gs>
              <a:gs pos="100000">
                <a:srgbClr val="F5347D"/>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endParaRPr/>
          </a:p>
        </p:txBody>
      </p:sp>
      <p:sp>
        <p:nvSpPr>
          <p:cNvPr id="101" name="Pentagon 1"/>
          <p:cNvSpPr/>
          <p:nvPr/>
        </p:nvSpPr>
        <p:spPr>
          <a:xfrm>
            <a:off x="6670750" y="6229029"/>
            <a:ext cx="6358477" cy="1188002"/>
          </a:xfrm>
          <a:custGeom>
            <a:avLst/>
            <a:gdLst/>
            <a:ahLst/>
            <a:cxnLst>
              <a:cxn ang="0">
                <a:pos x="wd2" y="hd2"/>
              </a:cxn>
              <a:cxn ang="5400000">
                <a:pos x="wd2" y="hd2"/>
              </a:cxn>
              <a:cxn ang="10800000">
                <a:pos x="wd2" y="hd2"/>
              </a:cxn>
              <a:cxn ang="16200000">
                <a:pos x="wd2" y="hd2"/>
              </a:cxn>
            </a:cxnLst>
            <a:rect l="0" t="0" r="r" b="b"/>
            <a:pathLst>
              <a:path w="21593" h="21600" extrusionOk="0">
                <a:moveTo>
                  <a:pt x="21591" y="21600"/>
                </a:moveTo>
                <a:lnTo>
                  <a:pt x="2595" y="21600"/>
                </a:lnTo>
                <a:lnTo>
                  <a:pt x="0" y="11002"/>
                </a:lnTo>
                <a:lnTo>
                  <a:pt x="2595" y="0"/>
                </a:lnTo>
                <a:lnTo>
                  <a:pt x="21589" y="0"/>
                </a:lnTo>
                <a:cubicBezTo>
                  <a:pt x="21580" y="7200"/>
                  <a:pt x="21600" y="14400"/>
                  <a:pt x="21591" y="21600"/>
                </a:cubicBezTo>
                <a:close/>
              </a:path>
            </a:pathLst>
          </a:custGeom>
          <a:gradFill>
            <a:gsLst>
              <a:gs pos="0">
                <a:srgbClr val="A71680"/>
              </a:gs>
              <a:gs pos="100000">
                <a:srgbClr val="D738B1"/>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solidFill>
                  <a:srgbClr val="E50069"/>
                </a:solidFill>
              </a:defRPr>
            </a:pPr>
            <a:endParaRPr/>
          </a:p>
        </p:txBody>
      </p:sp>
      <p:sp>
        <p:nvSpPr>
          <p:cNvPr id="102" name="Pentagon 1"/>
          <p:cNvSpPr/>
          <p:nvPr/>
        </p:nvSpPr>
        <p:spPr>
          <a:xfrm>
            <a:off x="5743619" y="7412139"/>
            <a:ext cx="7292451" cy="1188002"/>
          </a:xfrm>
          <a:custGeom>
            <a:avLst/>
            <a:gdLst/>
            <a:ahLst/>
            <a:cxnLst>
              <a:cxn ang="0">
                <a:pos x="wd2" y="hd2"/>
              </a:cxn>
              <a:cxn ang="5400000">
                <a:pos x="wd2" y="hd2"/>
              </a:cxn>
              <a:cxn ang="10800000">
                <a:pos x="wd2" y="hd2"/>
              </a:cxn>
              <a:cxn ang="16200000">
                <a:pos x="wd2" y="hd2"/>
              </a:cxn>
            </a:cxnLst>
            <a:rect l="0" t="0" r="r" b="b"/>
            <a:pathLst>
              <a:path w="21594" h="21600" extrusionOk="0">
                <a:moveTo>
                  <a:pt x="21592" y="21600"/>
                </a:moveTo>
                <a:lnTo>
                  <a:pt x="2263" y="21600"/>
                </a:lnTo>
                <a:lnTo>
                  <a:pt x="0" y="11002"/>
                </a:lnTo>
                <a:lnTo>
                  <a:pt x="2263" y="0"/>
                </a:lnTo>
                <a:lnTo>
                  <a:pt x="21589" y="0"/>
                </a:lnTo>
                <a:cubicBezTo>
                  <a:pt x="21581" y="7200"/>
                  <a:pt x="21600" y="14400"/>
                  <a:pt x="21592" y="21600"/>
                </a:cubicBezTo>
                <a:close/>
              </a:path>
            </a:pathLst>
          </a:custGeom>
          <a:gradFill>
            <a:gsLst>
              <a:gs pos="0">
                <a:srgbClr val="532075"/>
              </a:gs>
              <a:gs pos="100000">
                <a:srgbClr val="7435AE"/>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endParaRPr/>
          </a:p>
        </p:txBody>
      </p:sp>
      <p:sp>
        <p:nvSpPr>
          <p:cNvPr id="103" name="Pentagon 1"/>
          <p:cNvSpPr/>
          <p:nvPr/>
        </p:nvSpPr>
        <p:spPr>
          <a:xfrm>
            <a:off x="4794844" y="8595251"/>
            <a:ext cx="8241120" cy="1188002"/>
          </a:xfrm>
          <a:custGeom>
            <a:avLst/>
            <a:gdLst/>
            <a:ahLst/>
            <a:cxnLst>
              <a:cxn ang="0">
                <a:pos x="wd2" y="hd2"/>
              </a:cxn>
              <a:cxn ang="5400000">
                <a:pos x="wd2" y="hd2"/>
              </a:cxn>
              <a:cxn ang="10800000">
                <a:pos x="wd2" y="hd2"/>
              </a:cxn>
              <a:cxn ang="16200000">
                <a:pos x="wd2" y="hd2"/>
              </a:cxn>
            </a:cxnLst>
            <a:rect l="0" t="0" r="r" b="b"/>
            <a:pathLst>
              <a:path w="21595" h="21600" extrusionOk="0">
                <a:moveTo>
                  <a:pt x="21593" y="21600"/>
                </a:moveTo>
                <a:lnTo>
                  <a:pt x="2002" y="21600"/>
                </a:lnTo>
                <a:lnTo>
                  <a:pt x="0" y="11002"/>
                </a:lnTo>
                <a:lnTo>
                  <a:pt x="2002" y="0"/>
                </a:lnTo>
                <a:lnTo>
                  <a:pt x="21590" y="0"/>
                </a:lnTo>
                <a:cubicBezTo>
                  <a:pt x="21583" y="7200"/>
                  <a:pt x="21600" y="14400"/>
                  <a:pt x="21593" y="21600"/>
                </a:cubicBezTo>
                <a:close/>
              </a:path>
            </a:pathLst>
          </a:custGeom>
          <a:gradFill>
            <a:gsLst>
              <a:gs pos="0">
                <a:srgbClr val="242E7C"/>
              </a:gs>
              <a:gs pos="100000">
                <a:srgbClr val="3944B5"/>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endParaRPr/>
          </a:p>
        </p:txBody>
      </p:sp>
      <p:sp>
        <p:nvSpPr>
          <p:cNvPr id="104" name="Rectangle 2"/>
          <p:cNvSpPr/>
          <p:nvPr/>
        </p:nvSpPr>
        <p:spPr>
          <a:xfrm>
            <a:off x="10883248" y="501278"/>
            <a:ext cx="1620125" cy="1620122"/>
          </a:xfrm>
          <a:prstGeom prst="rect">
            <a:avLst/>
          </a:prstGeom>
          <a:ln w="127000">
            <a:solidFill>
              <a:srgbClr val="242E7C"/>
            </a:solidFill>
            <a:miter/>
          </a:ln>
        </p:spPr>
        <p:txBody>
          <a:bodyPr lIns="48766" tIns="48766" rIns="48766" bIns="48766" anchor="ctr"/>
          <a:lstStyle/>
          <a:p>
            <a:pPr>
              <a:defRPr>
                <a:solidFill>
                  <a:srgbClr val="242E7C"/>
                </a:solidFill>
              </a:defRPr>
            </a:pPr>
            <a:endParaRPr/>
          </a:p>
        </p:txBody>
      </p:sp>
      <p:sp>
        <p:nvSpPr>
          <p:cNvPr id="105" name="TextBox 3"/>
          <p:cNvSpPr/>
          <p:nvPr/>
        </p:nvSpPr>
        <p:spPr>
          <a:xfrm>
            <a:off x="10917001" y="-903506"/>
            <a:ext cx="1501818" cy="2868474"/>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nchor="ctr">
            <a:spAutoFit/>
          </a:bodyPr>
          <a:lstStyle>
            <a:lvl1pPr algn="ctr">
              <a:defRPr sz="9000" b="1" spc="-300">
                <a:solidFill>
                  <a:srgbClr val="242E7C"/>
                </a:solidFill>
                <a:latin typeface="Century Gothic"/>
                <a:ea typeface="Century Gothic"/>
                <a:cs typeface="Century Gothic"/>
                <a:sym typeface="Century Gothic"/>
              </a:defRPr>
            </a:lvl1pPr>
          </a:lstStyle>
          <a:p>
            <a:endParaRPr lang="en-US" dirty="0"/>
          </a:p>
          <a:p>
            <a:r>
              <a:rPr dirty="0"/>
              <a:t>5</a:t>
            </a:r>
          </a:p>
        </p:txBody>
      </p:sp>
      <p:sp>
        <p:nvSpPr>
          <p:cNvPr id="106" name="Title 1"/>
          <p:cNvSpPr txBox="1">
            <a:spLocks noGrp="1"/>
          </p:cNvSpPr>
          <p:nvPr>
            <p:ph type="ctrTitle"/>
          </p:nvPr>
        </p:nvSpPr>
        <p:spPr>
          <a:xfrm>
            <a:off x="485847" y="485847"/>
            <a:ext cx="7945019" cy="3457337"/>
          </a:xfrm>
          <a:prstGeom prst="rect">
            <a:avLst/>
          </a:prstGeom>
        </p:spPr>
        <p:txBody>
          <a:bodyPr lIns="38100" tIns="38100" rIns="38100" bIns="38100" anchor="t"/>
          <a:lstStyle/>
          <a:p>
            <a:pPr algn="l" defTabSz="949349">
              <a:lnSpc>
                <a:spcPct val="100000"/>
              </a:lnSpc>
              <a:defRPr sz="6200" b="1" cap="all" spc="-200">
                <a:solidFill>
                  <a:srgbClr val="FFFFFF"/>
                </a:solidFill>
                <a:latin typeface="Century Gothic"/>
                <a:ea typeface="Century Gothic"/>
                <a:cs typeface="Century Gothic"/>
                <a:sym typeface="Century Gothic"/>
              </a:defRPr>
            </a:pPr>
            <a:r>
              <a:t>The role of government in the H</a:t>
            </a:r>
            <a:r>
              <a:rPr cap="none"/>
              <a:t>i</a:t>
            </a:r>
            <a:r>
              <a:t>AP approach</a:t>
            </a:r>
          </a:p>
        </p:txBody>
      </p:sp>
      <p:pic>
        <p:nvPicPr>
          <p:cNvPr id="107" name="HiAP-modules-text-BLue.png" descr="HiAP-modules-text-BLue.png"/>
          <p:cNvPicPr>
            <a:picLocks noChangeAspect="1"/>
          </p:cNvPicPr>
          <p:nvPr/>
        </p:nvPicPr>
        <p:blipFill>
          <a:blip r:embed="rId4"/>
          <a:stretch>
            <a:fillRect/>
          </a:stretch>
        </p:blipFill>
        <p:spPr>
          <a:xfrm>
            <a:off x="10112306" y="79983"/>
            <a:ext cx="685506" cy="2176660"/>
          </a:xfrm>
          <a:prstGeom prst="rect">
            <a:avLst/>
          </a:prstGeom>
          <a:ln w="12700">
            <a:miter lim="400000"/>
          </a:ln>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n-lt"/>
                <a:ea typeface="+mn-ea"/>
                <a:cs typeface="+mn-cs"/>
                <a:sym typeface="Calibri"/>
              </a:defRPr>
            </a:pPr>
            <a:endParaRPr/>
          </a:p>
        </p:txBody>
      </p:sp>
      <p:grpSp>
        <p:nvGrpSpPr>
          <p:cNvPr id="302" name="Group 1"/>
          <p:cNvGrpSpPr/>
          <p:nvPr/>
        </p:nvGrpSpPr>
        <p:grpSpPr>
          <a:xfrm>
            <a:off x="397933" y="2195610"/>
            <a:ext cx="12267936" cy="7245433"/>
            <a:chOff x="0" y="0"/>
            <a:chExt cx="12267936" cy="7245432"/>
          </a:xfrm>
        </p:grpSpPr>
        <p:pic>
          <p:nvPicPr>
            <p:cNvPr id="297" name="HiAP-arrow.png" descr="HiAP-arrow.png"/>
            <p:cNvPicPr>
              <a:picLocks noChangeAspect="1"/>
            </p:cNvPicPr>
            <p:nvPr/>
          </p:nvPicPr>
          <p:blipFill>
            <a:blip r:embed="rId3"/>
            <a:stretch>
              <a:fillRect/>
            </a:stretch>
          </p:blipFill>
          <p:spPr>
            <a:xfrm>
              <a:off x="4888610" y="2693595"/>
              <a:ext cx="1423714" cy="940389"/>
            </a:xfrm>
            <a:prstGeom prst="rect">
              <a:avLst/>
            </a:prstGeom>
            <a:ln w="12700" cap="flat">
              <a:noFill/>
              <a:miter lim="400000"/>
            </a:ln>
            <a:effectLst/>
          </p:spPr>
        </p:pic>
        <p:sp>
          <p:nvSpPr>
            <p:cNvPr id="298" name="Rectangle"/>
            <p:cNvSpPr/>
            <p:nvPr/>
          </p:nvSpPr>
          <p:spPr>
            <a:xfrm>
              <a:off x="6299199" y="0"/>
              <a:ext cx="5968738" cy="7186358"/>
            </a:xfrm>
            <a:prstGeom prst="rect">
              <a:avLst/>
            </a:prstGeom>
            <a:solidFill>
              <a:srgbClr val="629623">
                <a:alpha val="22522"/>
              </a:srgbClr>
            </a:solidFill>
            <a:ln w="63500" cap="flat">
              <a:solidFill>
                <a:srgbClr val="629623"/>
              </a:solidFill>
              <a:prstDash val="solid"/>
              <a:round/>
            </a:ln>
            <a:effectLst/>
          </p:spPr>
          <p:txBody>
            <a:bodyPr wrap="square" lIns="48766" tIns="48766" rIns="48766" bIns="48766" numCol="1" anchor="ctr">
              <a:noAutofit/>
            </a:bodyPr>
            <a:lstStyle/>
            <a:p>
              <a:pPr>
                <a:defRPr>
                  <a:latin typeface="+mn-lt"/>
                  <a:ea typeface="+mn-ea"/>
                  <a:cs typeface="+mn-cs"/>
                  <a:sym typeface="Calibri"/>
                </a:defRPr>
              </a:pPr>
              <a:endParaRPr/>
            </a:p>
          </p:txBody>
        </p:sp>
        <p:sp>
          <p:nvSpPr>
            <p:cNvPr id="299" name="Rectangle"/>
            <p:cNvSpPr/>
            <p:nvPr/>
          </p:nvSpPr>
          <p:spPr>
            <a:xfrm>
              <a:off x="0" y="437522"/>
              <a:ext cx="5528470" cy="6140915"/>
            </a:xfrm>
            <a:prstGeom prst="rect">
              <a:avLst/>
            </a:prstGeom>
            <a:solidFill>
              <a:srgbClr val="FFFFFF"/>
            </a:solidFill>
            <a:ln w="63500" cap="flat">
              <a:solidFill>
                <a:srgbClr val="629623"/>
              </a:solidFill>
              <a:prstDash val="solid"/>
              <a:round/>
            </a:ln>
            <a:effectLst/>
          </p:spPr>
          <p:txBody>
            <a:bodyPr wrap="square" lIns="48766" tIns="48766" rIns="48766" bIns="48766" numCol="1" anchor="ctr">
              <a:noAutofit/>
            </a:bodyPr>
            <a:lstStyle/>
            <a:p>
              <a:pPr>
                <a:defRPr>
                  <a:latin typeface="+mn-lt"/>
                  <a:ea typeface="+mn-ea"/>
                  <a:cs typeface="+mn-cs"/>
                  <a:sym typeface="Calibri"/>
                </a:defRPr>
              </a:pPr>
              <a:endParaRPr/>
            </a:p>
          </p:txBody>
        </p:sp>
        <p:sp>
          <p:nvSpPr>
            <p:cNvPr id="300" name="Strategic Growth Council  Propose: Enhances collaboration between State agencies in their work to advance sustainable communities.  Role: Per Governor’s Executive Order,  provides accountability and oversight  for the Task Force.  Members: Secretaries of Environmental Protection agency, Natural Resources Agency, State Transportation Agency, Business, Consumer Services, and Housing Agency, Health and Human Services Agency, Department of Food and Agriculture, Governor’s Office of Planning &amp; Research, three public members."/>
            <p:cNvSpPr txBox="1"/>
            <p:nvPr/>
          </p:nvSpPr>
          <p:spPr>
            <a:xfrm>
              <a:off x="141873" y="600422"/>
              <a:ext cx="5244722" cy="512673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t">
              <a:spAutoFit/>
            </a:bodyPr>
            <a:lstStyle/>
            <a:p>
              <a:pPr>
                <a:defRPr sz="1800" b="1">
                  <a:latin typeface="Century Gothic"/>
                  <a:ea typeface="Century Gothic"/>
                  <a:cs typeface="Century Gothic"/>
                  <a:sym typeface="Century Gothic"/>
                </a:defRPr>
              </a:pPr>
              <a:r>
                <a:t>Strategic Growth Council</a:t>
              </a:r>
              <a:br/>
              <a:br/>
              <a:r>
                <a:t>Purpose: </a:t>
              </a:r>
              <a:r>
                <a:rPr b="0"/>
                <a:t>Enhances collaboration between State agencies in their work to advance sustainable communities.</a:t>
              </a:r>
              <a:br>
                <a:rPr b="0"/>
              </a:br>
              <a:br>
                <a:rPr b="0"/>
              </a:br>
              <a:r>
                <a:t>Role: </a:t>
              </a:r>
              <a:r>
                <a:rPr b="0"/>
                <a:t>Per Governor’s Executive Order, </a:t>
              </a:r>
              <a:br>
                <a:rPr b="0"/>
              </a:br>
              <a:r>
                <a:rPr b="0"/>
                <a:t>provides accountability and oversight </a:t>
              </a:r>
              <a:br>
                <a:rPr b="0"/>
              </a:br>
              <a:r>
                <a:rPr b="0"/>
                <a:t>for the Task Force.</a:t>
              </a:r>
              <a:br>
                <a:rPr b="0"/>
              </a:br>
              <a:br>
                <a:rPr b="0"/>
              </a:br>
              <a:r>
                <a:t>Members: </a:t>
              </a:r>
              <a:r>
                <a:rPr b="0"/>
                <a:t>Secretaries of Environmental Protection agency, Natural Resources Agency, State Transportation Agency, Business, Consumer Services, and Housing Agency, Health and Human Services Agency, Department of Food and Agriculture, Governor’s Office of Planning &amp; Research, three public members.</a:t>
              </a:r>
            </a:p>
          </p:txBody>
        </p:sp>
        <p:sp>
          <p:nvSpPr>
            <p:cNvPr id="301" name="California Health in All Policies Task Force  Propose: Transform culture of government; embed health, equity, and environmental sustainability into agency operations, foster collaboration.  Members: Air Resources Board, Office of the Attorney General, Business, Consumer Service and Development; Department of Corrections and Rehabilitation; Department of Education; Environmental Protection Agency; Department of Finance; Department of Food and Agriculture; Department of Forestry and Fire Protection; Department of General Service Government Operations Agency; Health and Human Services Agency; Department of Housing and Community Development; Labor and Workforce Development Agency; Natural Resources Agency; Department of Parks and Recreation; Office of Planning and Research; Department of Social Service Department of Transportation; Office of Traffic Safety; Transportation Agency."/>
            <p:cNvSpPr txBox="1"/>
            <p:nvPr/>
          </p:nvSpPr>
          <p:spPr>
            <a:xfrm>
              <a:off x="6481556" y="162900"/>
              <a:ext cx="5604026" cy="708253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t">
              <a:spAutoFit/>
            </a:bodyPr>
            <a:lstStyle/>
            <a:p>
              <a:pPr>
                <a:defRPr sz="1800" b="1">
                  <a:latin typeface="Century Gothic"/>
                  <a:ea typeface="Century Gothic"/>
                  <a:cs typeface="Century Gothic"/>
                  <a:sym typeface="Century Gothic"/>
                </a:defRPr>
              </a:pPr>
              <a:r>
                <a:t>California Health in All Policies Task Force</a:t>
              </a:r>
              <a:br/>
              <a:br/>
              <a:r>
                <a:t>Purpose: </a:t>
              </a:r>
              <a:r>
                <a:rPr b="0"/>
                <a:t>Transform culture of government; embed health, equity, and environmental sustainability into agency operations; foster collaboration.</a:t>
              </a:r>
              <a:br>
                <a:rPr b="0"/>
              </a:br>
              <a:br>
                <a:rPr b="0"/>
              </a:br>
              <a:r>
                <a:t>Members: </a:t>
              </a:r>
              <a:r>
                <a:rPr b="0"/>
                <a:t>Air Resources Board; Office of the Attorney General; Business, Consumer Services, and Housing Agency; Department of Community Services and Development; Department of Corrections and Rehabilitation; Department of Education; Environmental Protection Agency; Department of Finance; Department of Food and Agriculture; Department of Forestry and Fire Protection; Department of General Service Government Operations Agency; Health and Human Services Agency; Department of Housing and Community Development; Labor and Workforce Development Agency; Natural Resources Agency; Department of Parks and Recreation; Office of Planning and Research; Department of Social Service; Department of Transportation; Office of Traffic Safety; Transportation Agency.</a:t>
              </a:r>
            </a:p>
          </p:txBody>
        </p:sp>
      </p:grpSp>
      <p:sp>
        <p:nvSpPr>
          <p:cNvPr id="303" name="Accountability"/>
          <p:cNvSpPr txBox="1">
            <a:spLocks noGrp="1"/>
          </p:cNvSpPr>
          <p:nvPr>
            <p:ph type="title"/>
          </p:nvPr>
        </p:nvSpPr>
        <p:spPr>
          <a:xfrm>
            <a:off x="2948320" y="261046"/>
            <a:ext cx="9059482" cy="1413936"/>
          </a:xfrm>
          <a:prstGeom prst="rect">
            <a:avLst/>
          </a:prstGeom>
        </p:spPr>
        <p:txBody>
          <a:bodyPr/>
          <a:lstStyle/>
          <a:p>
            <a:pPr marR="355600" defTabSz="457200">
              <a:lnSpc>
                <a:spcPts val="6300"/>
              </a:lnSpc>
              <a:defRPr sz="4400" b="1" cap="all">
                <a:solidFill>
                  <a:srgbClr val="FFFFFF"/>
                </a:solidFill>
                <a:uFill>
                  <a:solidFill>
                    <a:srgbClr val="000000"/>
                  </a:solidFill>
                </a:uFill>
                <a:latin typeface="Century Gothic"/>
                <a:ea typeface="Century Gothic"/>
                <a:cs typeface="Century Gothic"/>
                <a:sym typeface="Century Gothic"/>
              </a:defRPr>
            </a:pPr>
            <a:r>
              <a:t>Accountability: example</a:t>
            </a:r>
          </a:p>
        </p:txBody>
      </p:sp>
      <p:grpSp>
        <p:nvGrpSpPr>
          <p:cNvPr id="309" name="Group"/>
          <p:cNvGrpSpPr/>
          <p:nvPr/>
        </p:nvGrpSpPr>
        <p:grpSpPr>
          <a:xfrm>
            <a:off x="0" y="-16670"/>
            <a:ext cx="2568181" cy="1943896"/>
            <a:chOff x="0" y="0"/>
            <a:chExt cx="2568180" cy="1943894"/>
          </a:xfrm>
        </p:grpSpPr>
        <p:sp>
          <p:nvSpPr>
            <p:cNvPr id="304" name="Pentagon 1"/>
            <p:cNvSpPr/>
            <p:nvPr/>
          </p:nvSpPr>
          <p:spPr>
            <a:xfrm>
              <a:off x="0" y="-1"/>
              <a:ext cx="2568181" cy="194389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EEAB00"/>
                </a:gs>
                <a:gs pos="100000">
                  <a:srgbClr val="F9BE41"/>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307" name="Group 25"/>
            <p:cNvGrpSpPr/>
            <p:nvPr/>
          </p:nvGrpSpPr>
          <p:grpSpPr>
            <a:xfrm>
              <a:off x="604406" y="458879"/>
              <a:ext cx="1127555" cy="1026208"/>
              <a:chOff x="0" y="0"/>
              <a:chExt cx="1127553" cy="1026207"/>
            </a:xfrm>
          </p:grpSpPr>
          <p:sp>
            <p:nvSpPr>
              <p:cNvPr id="305" name="Title 1"/>
              <p:cNvSpPr txBox="1"/>
              <p:nvPr/>
            </p:nvSpPr>
            <p:spPr>
              <a:xfrm>
                <a:off x="0" y="-1"/>
                <a:ext cx="1127555" cy="1026208"/>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5</a:t>
                </a:r>
              </a:p>
            </p:txBody>
          </p:sp>
          <p:sp>
            <p:nvSpPr>
              <p:cNvPr id="306" name="Square"/>
              <p:cNvSpPr/>
              <p:nvPr/>
            </p:nvSpPr>
            <p:spPr>
              <a:xfrm>
                <a:off x="112122" y="72786"/>
                <a:ext cx="914565" cy="914565"/>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pic>
          <p:nvPicPr>
            <p:cNvPr id="308" name="HiAP-modules-text-BLue.png" descr="HiAP-modules-text-BLue.png"/>
            <p:cNvPicPr>
              <a:picLocks noChangeAspect="1"/>
            </p:cNvPicPr>
            <p:nvPr/>
          </p:nvPicPr>
          <p:blipFill>
            <a:blip r:embed="rId4"/>
            <a:stretch>
              <a:fillRect/>
            </a:stretch>
          </p:blipFill>
          <p:spPr>
            <a:xfrm>
              <a:off x="92007" y="75131"/>
              <a:ext cx="507690" cy="1612042"/>
            </a:xfrm>
            <a:prstGeom prst="rect">
              <a:avLst/>
            </a:prstGeom>
            <a:ln w="12700" cap="flat">
              <a:noFill/>
              <a:miter lim="400000"/>
            </a:ln>
            <a:effectLst/>
          </p:spPr>
        </p:pic>
      </p:gr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n-lt"/>
                <a:ea typeface="+mn-ea"/>
                <a:cs typeface="+mn-cs"/>
                <a:sym typeface="Calibri"/>
              </a:defRPr>
            </a:pPr>
            <a:endParaRPr/>
          </a:p>
        </p:txBody>
      </p:sp>
      <p:sp>
        <p:nvSpPr>
          <p:cNvPr id="314" name="Barriers to successful intersectoral collaboration within government"/>
          <p:cNvSpPr txBox="1">
            <a:spLocks noGrp="1"/>
          </p:cNvSpPr>
          <p:nvPr>
            <p:ph type="title"/>
          </p:nvPr>
        </p:nvSpPr>
        <p:spPr>
          <a:xfrm>
            <a:off x="2948321" y="261046"/>
            <a:ext cx="10099689" cy="1413936"/>
          </a:xfrm>
          <a:prstGeom prst="rect">
            <a:avLst/>
          </a:prstGeom>
        </p:spPr>
        <p:txBody>
          <a:bodyPr/>
          <a:lstStyle>
            <a:lvl1pPr marR="309372" defTabSz="397763">
              <a:lnSpc>
                <a:spcPct val="100000"/>
              </a:lnSpc>
              <a:defRPr sz="3800" b="1" cap="all">
                <a:solidFill>
                  <a:srgbClr val="FFFFFF"/>
                </a:solidFill>
                <a:uFill>
                  <a:solidFill>
                    <a:srgbClr val="000000"/>
                  </a:solidFill>
                </a:uFill>
                <a:latin typeface="Century Gothic"/>
                <a:ea typeface="Century Gothic"/>
                <a:cs typeface="Century Gothic"/>
                <a:sym typeface="Century Gothic"/>
              </a:defRPr>
            </a:lvl1pPr>
          </a:lstStyle>
          <a:p>
            <a:r>
              <a:t>Barriers to successful intersectoral collaboration within government</a:t>
            </a:r>
          </a:p>
        </p:txBody>
      </p:sp>
      <p:grpSp>
        <p:nvGrpSpPr>
          <p:cNvPr id="320" name="Group"/>
          <p:cNvGrpSpPr/>
          <p:nvPr/>
        </p:nvGrpSpPr>
        <p:grpSpPr>
          <a:xfrm>
            <a:off x="0" y="-16670"/>
            <a:ext cx="2568181" cy="1943896"/>
            <a:chOff x="0" y="0"/>
            <a:chExt cx="2568180" cy="1943894"/>
          </a:xfrm>
        </p:grpSpPr>
        <p:sp>
          <p:nvSpPr>
            <p:cNvPr id="315" name="Pentagon 1"/>
            <p:cNvSpPr/>
            <p:nvPr/>
          </p:nvSpPr>
          <p:spPr>
            <a:xfrm>
              <a:off x="0" y="-1"/>
              <a:ext cx="2568181" cy="194389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EEAB00"/>
                </a:gs>
                <a:gs pos="100000">
                  <a:srgbClr val="F9BE41"/>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318" name="Group 25"/>
            <p:cNvGrpSpPr/>
            <p:nvPr/>
          </p:nvGrpSpPr>
          <p:grpSpPr>
            <a:xfrm>
              <a:off x="604406" y="458879"/>
              <a:ext cx="1127555" cy="1026208"/>
              <a:chOff x="0" y="0"/>
              <a:chExt cx="1127553" cy="1026207"/>
            </a:xfrm>
          </p:grpSpPr>
          <p:sp>
            <p:nvSpPr>
              <p:cNvPr id="316" name="Title 1"/>
              <p:cNvSpPr txBox="1"/>
              <p:nvPr/>
            </p:nvSpPr>
            <p:spPr>
              <a:xfrm>
                <a:off x="0" y="-1"/>
                <a:ext cx="1127555" cy="1026208"/>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5</a:t>
                </a:r>
              </a:p>
            </p:txBody>
          </p:sp>
          <p:sp>
            <p:nvSpPr>
              <p:cNvPr id="317" name="Square"/>
              <p:cNvSpPr/>
              <p:nvPr/>
            </p:nvSpPr>
            <p:spPr>
              <a:xfrm>
                <a:off x="112122" y="72786"/>
                <a:ext cx="914565" cy="914565"/>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pic>
          <p:nvPicPr>
            <p:cNvPr id="319" name="HiAP-modules-text-BLue.png" descr="HiAP-modules-text-BLue.png"/>
            <p:cNvPicPr>
              <a:picLocks noChangeAspect="1"/>
            </p:cNvPicPr>
            <p:nvPr/>
          </p:nvPicPr>
          <p:blipFill>
            <a:blip r:embed="rId3"/>
            <a:stretch>
              <a:fillRect/>
            </a:stretch>
          </p:blipFill>
          <p:spPr>
            <a:xfrm>
              <a:off x="92007" y="75131"/>
              <a:ext cx="507690" cy="1612042"/>
            </a:xfrm>
            <a:prstGeom prst="rect">
              <a:avLst/>
            </a:prstGeom>
            <a:ln w="12700" cap="flat">
              <a:noFill/>
              <a:miter lim="400000"/>
            </a:ln>
            <a:effectLst/>
          </p:spPr>
        </p:pic>
      </p:grpSp>
      <p:grpSp>
        <p:nvGrpSpPr>
          <p:cNvPr id="323" name="Group"/>
          <p:cNvGrpSpPr/>
          <p:nvPr/>
        </p:nvGrpSpPr>
        <p:grpSpPr>
          <a:xfrm>
            <a:off x="0" y="8340327"/>
            <a:ext cx="1651639" cy="914009"/>
            <a:chOff x="0" y="-1"/>
            <a:chExt cx="1651638" cy="914007"/>
          </a:xfrm>
        </p:grpSpPr>
        <p:sp>
          <p:nvSpPr>
            <p:cNvPr id="321" name="Pentagon 1"/>
            <p:cNvSpPr/>
            <p:nvPr/>
          </p:nvSpPr>
          <p:spPr>
            <a:xfrm flipH="1">
              <a:off x="269015" y="138"/>
              <a:ext cx="1382624" cy="913868"/>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6206" y="21600"/>
                  </a:lnTo>
                  <a:lnTo>
                    <a:pt x="0" y="11002"/>
                  </a:lnTo>
                  <a:lnTo>
                    <a:pt x="6206" y="0"/>
                  </a:lnTo>
                  <a:lnTo>
                    <a:pt x="21600" y="0"/>
                  </a:lnTo>
                  <a:lnTo>
                    <a:pt x="21600" y="21600"/>
                  </a:lnTo>
                  <a:close/>
                </a:path>
              </a:pathLst>
            </a:custGeom>
            <a:solidFill>
              <a:srgbClr val="BE0D0D"/>
            </a:soli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sp>
          <p:nvSpPr>
            <p:cNvPr id="322" name="Rectangle"/>
            <p:cNvSpPr/>
            <p:nvPr/>
          </p:nvSpPr>
          <p:spPr>
            <a:xfrm>
              <a:off x="0" y="-2"/>
              <a:ext cx="298452" cy="914009"/>
            </a:xfrm>
            <a:prstGeom prst="rect">
              <a:avLst/>
            </a:prstGeom>
            <a:solidFill>
              <a:srgbClr val="BE0D0D"/>
            </a:solidFill>
            <a:ln w="12700" cap="flat">
              <a:noFill/>
              <a:miter lim="400000"/>
            </a:ln>
            <a:effectLst/>
          </p:spPr>
          <p:txBody>
            <a:bodyPr wrap="square" lIns="48766" tIns="48766" rIns="48766" bIns="48766" numCol="1" anchor="ctr">
              <a:noAutofit/>
            </a:bodyPr>
            <a:lstStyle/>
            <a:p>
              <a:endParaRPr/>
            </a:p>
          </p:txBody>
        </p:sp>
      </p:grpSp>
      <p:grpSp>
        <p:nvGrpSpPr>
          <p:cNvPr id="326" name="Group"/>
          <p:cNvGrpSpPr/>
          <p:nvPr/>
        </p:nvGrpSpPr>
        <p:grpSpPr>
          <a:xfrm>
            <a:off x="0" y="7429972"/>
            <a:ext cx="1651639" cy="916313"/>
            <a:chOff x="0" y="0"/>
            <a:chExt cx="1651638" cy="916312"/>
          </a:xfrm>
        </p:grpSpPr>
        <p:sp>
          <p:nvSpPr>
            <p:cNvPr id="324" name="Pentagon 1"/>
            <p:cNvSpPr/>
            <p:nvPr/>
          </p:nvSpPr>
          <p:spPr>
            <a:xfrm flipH="1">
              <a:off x="269015" y="-1"/>
              <a:ext cx="1382624" cy="913867"/>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6206" y="21600"/>
                  </a:lnTo>
                  <a:lnTo>
                    <a:pt x="0" y="11002"/>
                  </a:lnTo>
                  <a:lnTo>
                    <a:pt x="6206" y="0"/>
                  </a:lnTo>
                  <a:lnTo>
                    <a:pt x="21600" y="0"/>
                  </a:lnTo>
                  <a:lnTo>
                    <a:pt x="21600" y="21600"/>
                  </a:lnTo>
                  <a:close/>
                </a:path>
              </a:pathLst>
            </a:custGeom>
            <a:solidFill>
              <a:srgbClr val="E46506"/>
            </a:soli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pPr>
                <a:defRPr>
                  <a:solidFill>
                    <a:srgbClr val="E50069"/>
                  </a:solidFill>
                </a:defRPr>
              </a:pPr>
              <a:endParaRPr/>
            </a:p>
          </p:txBody>
        </p:sp>
        <p:sp>
          <p:nvSpPr>
            <p:cNvPr id="325" name="Rectangle"/>
            <p:cNvSpPr/>
            <p:nvPr/>
          </p:nvSpPr>
          <p:spPr>
            <a:xfrm>
              <a:off x="0" y="2305"/>
              <a:ext cx="298452" cy="914008"/>
            </a:xfrm>
            <a:prstGeom prst="rect">
              <a:avLst/>
            </a:prstGeom>
            <a:solidFill>
              <a:srgbClr val="E46506"/>
            </a:solidFill>
            <a:ln w="12700" cap="flat">
              <a:noFill/>
              <a:miter lim="400000"/>
            </a:ln>
            <a:effectLst/>
          </p:spPr>
          <p:txBody>
            <a:bodyPr wrap="square" lIns="48766" tIns="48766" rIns="48766" bIns="48766" numCol="1" anchor="ctr">
              <a:noAutofit/>
            </a:bodyPr>
            <a:lstStyle/>
            <a:p>
              <a:endParaRPr/>
            </a:p>
          </p:txBody>
        </p:sp>
      </p:grpSp>
      <p:grpSp>
        <p:nvGrpSpPr>
          <p:cNvPr id="329" name="Group"/>
          <p:cNvGrpSpPr/>
          <p:nvPr/>
        </p:nvGrpSpPr>
        <p:grpSpPr>
          <a:xfrm>
            <a:off x="0" y="6518275"/>
            <a:ext cx="1651639" cy="918432"/>
            <a:chOff x="0" y="0"/>
            <a:chExt cx="1651638" cy="918431"/>
          </a:xfrm>
        </p:grpSpPr>
        <p:sp>
          <p:nvSpPr>
            <p:cNvPr id="327" name="Pentagon 1"/>
            <p:cNvSpPr/>
            <p:nvPr/>
          </p:nvSpPr>
          <p:spPr>
            <a:xfrm flipH="1">
              <a:off x="269015" y="4566"/>
              <a:ext cx="1382624" cy="913867"/>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6206" y="21600"/>
                  </a:lnTo>
                  <a:lnTo>
                    <a:pt x="0" y="11002"/>
                  </a:lnTo>
                  <a:lnTo>
                    <a:pt x="6206" y="0"/>
                  </a:lnTo>
                  <a:lnTo>
                    <a:pt x="21600" y="0"/>
                  </a:lnTo>
                  <a:lnTo>
                    <a:pt x="21600" y="21600"/>
                  </a:lnTo>
                  <a:close/>
                </a:path>
              </a:pathLst>
            </a:custGeom>
            <a:solidFill>
              <a:srgbClr val="EEAB00"/>
            </a:soli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sp>
          <p:nvSpPr>
            <p:cNvPr id="328" name="Rectangle"/>
            <p:cNvSpPr/>
            <p:nvPr/>
          </p:nvSpPr>
          <p:spPr>
            <a:xfrm>
              <a:off x="0" y="0"/>
              <a:ext cx="298452" cy="914005"/>
            </a:xfrm>
            <a:prstGeom prst="rect">
              <a:avLst/>
            </a:prstGeom>
            <a:solidFill>
              <a:srgbClr val="EEAB00"/>
            </a:solidFill>
            <a:ln w="12700" cap="flat">
              <a:noFill/>
              <a:miter lim="400000"/>
            </a:ln>
            <a:effectLst/>
          </p:spPr>
          <p:txBody>
            <a:bodyPr wrap="square" lIns="48766" tIns="48766" rIns="48766" bIns="48766" numCol="1" anchor="ctr">
              <a:noAutofit/>
            </a:bodyPr>
            <a:lstStyle/>
            <a:p>
              <a:endParaRPr/>
            </a:p>
          </p:txBody>
        </p:sp>
      </p:grpSp>
      <p:grpSp>
        <p:nvGrpSpPr>
          <p:cNvPr id="332" name="Group"/>
          <p:cNvGrpSpPr/>
          <p:nvPr/>
        </p:nvGrpSpPr>
        <p:grpSpPr>
          <a:xfrm>
            <a:off x="0" y="5610621"/>
            <a:ext cx="1651639" cy="918212"/>
            <a:chOff x="0" y="0"/>
            <a:chExt cx="1651638" cy="918211"/>
          </a:xfrm>
        </p:grpSpPr>
        <p:sp>
          <p:nvSpPr>
            <p:cNvPr id="330" name="Pentagon 1"/>
            <p:cNvSpPr/>
            <p:nvPr/>
          </p:nvSpPr>
          <p:spPr>
            <a:xfrm flipH="1">
              <a:off x="269015" y="4343"/>
              <a:ext cx="1382624" cy="913869"/>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6206" y="21600"/>
                  </a:lnTo>
                  <a:lnTo>
                    <a:pt x="0" y="11002"/>
                  </a:lnTo>
                  <a:lnTo>
                    <a:pt x="6206" y="0"/>
                  </a:lnTo>
                  <a:lnTo>
                    <a:pt x="21600" y="0"/>
                  </a:lnTo>
                  <a:lnTo>
                    <a:pt x="21600" y="21600"/>
                  </a:lnTo>
                  <a:close/>
                </a:path>
              </a:pathLst>
            </a:custGeom>
            <a:solidFill>
              <a:srgbClr val="D3C000"/>
            </a:soli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sp>
          <p:nvSpPr>
            <p:cNvPr id="331" name="Rectangle"/>
            <p:cNvSpPr/>
            <p:nvPr/>
          </p:nvSpPr>
          <p:spPr>
            <a:xfrm>
              <a:off x="0" y="0"/>
              <a:ext cx="298452" cy="913612"/>
            </a:xfrm>
            <a:prstGeom prst="rect">
              <a:avLst/>
            </a:prstGeom>
            <a:solidFill>
              <a:srgbClr val="D3C000"/>
            </a:solidFill>
            <a:ln w="12700" cap="flat">
              <a:noFill/>
              <a:miter lim="400000"/>
            </a:ln>
            <a:effectLst/>
          </p:spPr>
          <p:txBody>
            <a:bodyPr wrap="square" lIns="48766" tIns="48766" rIns="48766" bIns="48766" numCol="1" anchor="ctr">
              <a:noAutofit/>
            </a:bodyPr>
            <a:lstStyle/>
            <a:p>
              <a:endParaRPr/>
            </a:p>
          </p:txBody>
        </p:sp>
      </p:grpSp>
      <p:grpSp>
        <p:nvGrpSpPr>
          <p:cNvPr id="335" name="Group"/>
          <p:cNvGrpSpPr/>
          <p:nvPr/>
        </p:nvGrpSpPr>
        <p:grpSpPr>
          <a:xfrm>
            <a:off x="0" y="4704953"/>
            <a:ext cx="1651639" cy="915281"/>
            <a:chOff x="0" y="0"/>
            <a:chExt cx="1651638" cy="915280"/>
          </a:xfrm>
        </p:grpSpPr>
        <p:sp>
          <p:nvSpPr>
            <p:cNvPr id="333" name="Pentagon 1"/>
            <p:cNvSpPr/>
            <p:nvPr/>
          </p:nvSpPr>
          <p:spPr>
            <a:xfrm flipH="1">
              <a:off x="269015" y="1412"/>
              <a:ext cx="1382624" cy="913869"/>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6206" y="21600"/>
                  </a:lnTo>
                  <a:lnTo>
                    <a:pt x="0" y="11002"/>
                  </a:lnTo>
                  <a:lnTo>
                    <a:pt x="6206" y="0"/>
                  </a:lnTo>
                  <a:lnTo>
                    <a:pt x="21600" y="0"/>
                  </a:lnTo>
                  <a:lnTo>
                    <a:pt x="21600" y="21600"/>
                  </a:lnTo>
                  <a:close/>
                </a:path>
              </a:pathLst>
            </a:custGeom>
            <a:solidFill>
              <a:srgbClr val="629623"/>
            </a:soli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sp>
          <p:nvSpPr>
            <p:cNvPr id="334" name="Rectangle"/>
            <p:cNvSpPr/>
            <p:nvPr/>
          </p:nvSpPr>
          <p:spPr>
            <a:xfrm>
              <a:off x="0" y="-1"/>
              <a:ext cx="298452" cy="914009"/>
            </a:xfrm>
            <a:prstGeom prst="rect">
              <a:avLst/>
            </a:prstGeom>
            <a:solidFill>
              <a:srgbClr val="629623"/>
            </a:solidFill>
            <a:ln w="12700" cap="flat">
              <a:noFill/>
              <a:miter lim="400000"/>
            </a:ln>
            <a:effectLst/>
          </p:spPr>
          <p:txBody>
            <a:bodyPr wrap="square" lIns="48766" tIns="48766" rIns="48766" bIns="48766" numCol="1" anchor="ctr">
              <a:noAutofit/>
            </a:bodyPr>
            <a:lstStyle/>
            <a:p>
              <a:endParaRPr/>
            </a:p>
          </p:txBody>
        </p:sp>
      </p:grpSp>
      <p:grpSp>
        <p:nvGrpSpPr>
          <p:cNvPr id="338" name="Group"/>
          <p:cNvGrpSpPr/>
          <p:nvPr/>
        </p:nvGrpSpPr>
        <p:grpSpPr>
          <a:xfrm>
            <a:off x="0" y="3799237"/>
            <a:ext cx="1651639" cy="914055"/>
            <a:chOff x="0" y="0"/>
            <a:chExt cx="1651638" cy="914054"/>
          </a:xfrm>
        </p:grpSpPr>
        <p:sp>
          <p:nvSpPr>
            <p:cNvPr id="336" name="Pentagon 1"/>
            <p:cNvSpPr/>
            <p:nvPr/>
          </p:nvSpPr>
          <p:spPr>
            <a:xfrm flipH="1">
              <a:off x="269015" y="0"/>
              <a:ext cx="1382624" cy="913868"/>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6206" y="21600"/>
                  </a:lnTo>
                  <a:lnTo>
                    <a:pt x="0" y="11002"/>
                  </a:lnTo>
                  <a:lnTo>
                    <a:pt x="6206" y="0"/>
                  </a:lnTo>
                  <a:lnTo>
                    <a:pt x="21600" y="0"/>
                  </a:lnTo>
                  <a:lnTo>
                    <a:pt x="21600" y="21600"/>
                  </a:lnTo>
                  <a:close/>
                </a:path>
              </a:pathLst>
            </a:custGeom>
            <a:solidFill>
              <a:srgbClr val="006128"/>
            </a:soli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pPr>
                <a:defRPr>
                  <a:solidFill>
                    <a:srgbClr val="E50069"/>
                  </a:solidFill>
                </a:defRPr>
              </a:pPr>
              <a:endParaRPr/>
            </a:p>
          </p:txBody>
        </p:sp>
        <p:sp>
          <p:nvSpPr>
            <p:cNvPr id="337" name="Rectangle"/>
            <p:cNvSpPr/>
            <p:nvPr/>
          </p:nvSpPr>
          <p:spPr>
            <a:xfrm>
              <a:off x="0" y="46"/>
              <a:ext cx="298452" cy="914008"/>
            </a:xfrm>
            <a:prstGeom prst="rect">
              <a:avLst/>
            </a:prstGeom>
            <a:solidFill>
              <a:srgbClr val="006128"/>
            </a:solidFill>
            <a:ln w="12700" cap="flat">
              <a:noFill/>
              <a:miter lim="400000"/>
            </a:ln>
            <a:effectLst/>
          </p:spPr>
          <p:txBody>
            <a:bodyPr wrap="square" lIns="48766" tIns="48766" rIns="48766" bIns="48766" numCol="1" anchor="ctr">
              <a:noAutofit/>
            </a:bodyPr>
            <a:lstStyle/>
            <a:p>
              <a:endParaRPr/>
            </a:p>
          </p:txBody>
        </p:sp>
      </p:grpSp>
      <p:sp>
        <p:nvSpPr>
          <p:cNvPr id="339" name="Collective intelligence, not individual genius"/>
          <p:cNvSpPr txBox="1"/>
          <p:nvPr/>
        </p:nvSpPr>
        <p:spPr>
          <a:xfrm>
            <a:off x="2023626" y="3090721"/>
            <a:ext cx="5269142" cy="4912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a:spAutoFit/>
          </a:bodyPr>
          <a:lstStyle>
            <a:lvl1pPr defTabSz="457200">
              <a:lnSpc>
                <a:spcPct val="115000"/>
              </a:lnSpc>
              <a:defRPr sz="2500">
                <a:uFill>
                  <a:solidFill>
                    <a:srgbClr val="000000"/>
                  </a:solidFill>
                </a:uFill>
                <a:latin typeface="Century Gothic"/>
                <a:ea typeface="Century Gothic"/>
                <a:cs typeface="Century Gothic"/>
                <a:sym typeface="Century Gothic"/>
              </a:defRPr>
            </a:lvl1pPr>
          </a:lstStyle>
          <a:p>
            <a:r>
              <a:t>Distracted or unstable leadership;</a:t>
            </a:r>
          </a:p>
        </p:txBody>
      </p:sp>
      <p:sp>
        <p:nvSpPr>
          <p:cNvPr id="340" name="From targets to a systems approach"/>
          <p:cNvSpPr txBox="1"/>
          <p:nvPr/>
        </p:nvSpPr>
        <p:spPr>
          <a:xfrm>
            <a:off x="2023627" y="3997852"/>
            <a:ext cx="3932170" cy="4912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a:spAutoFit/>
          </a:bodyPr>
          <a:lstStyle>
            <a:lvl1pPr defTabSz="457200">
              <a:lnSpc>
                <a:spcPct val="115000"/>
              </a:lnSpc>
              <a:defRPr sz="2500">
                <a:uFill>
                  <a:solidFill>
                    <a:srgbClr val="000000"/>
                  </a:solidFill>
                </a:uFill>
                <a:latin typeface="Century Gothic"/>
                <a:ea typeface="Century Gothic"/>
                <a:cs typeface="Century Gothic"/>
                <a:sym typeface="Century Gothic"/>
              </a:defRPr>
            </a:lvl1pPr>
          </a:lstStyle>
          <a:p>
            <a:r>
              <a:t>Conflicting personalities; </a:t>
            </a:r>
          </a:p>
        </p:txBody>
      </p:sp>
      <p:sp>
        <p:nvSpPr>
          <p:cNvPr id="341" name="Accept the reality of ‘wicked problems’"/>
          <p:cNvSpPr txBox="1"/>
          <p:nvPr/>
        </p:nvSpPr>
        <p:spPr>
          <a:xfrm>
            <a:off x="2023627" y="4904982"/>
            <a:ext cx="5663692" cy="4912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a:spAutoFit/>
          </a:bodyPr>
          <a:lstStyle>
            <a:lvl1pPr defTabSz="457200">
              <a:lnSpc>
                <a:spcPct val="115000"/>
              </a:lnSpc>
              <a:defRPr sz="2500">
                <a:uFill>
                  <a:solidFill>
                    <a:srgbClr val="000000"/>
                  </a:solidFill>
                </a:uFill>
                <a:latin typeface="Century Gothic"/>
                <a:ea typeface="Century Gothic"/>
                <a:cs typeface="Century Gothic"/>
                <a:sym typeface="Century Gothic"/>
              </a:defRPr>
            </a:lvl1pPr>
          </a:lstStyle>
          <a:p>
            <a:r>
              <a:t>Fragmented government functions; </a:t>
            </a:r>
          </a:p>
        </p:txBody>
      </p:sp>
      <p:sp>
        <p:nvSpPr>
          <p:cNvPr id="342" name="Work with uncertainty"/>
          <p:cNvSpPr txBox="1"/>
          <p:nvPr/>
        </p:nvSpPr>
        <p:spPr>
          <a:xfrm>
            <a:off x="2023626" y="5812111"/>
            <a:ext cx="10140009" cy="4912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a:spAutoFit/>
          </a:bodyPr>
          <a:lstStyle>
            <a:lvl1pPr defTabSz="457200">
              <a:lnSpc>
                <a:spcPct val="115000"/>
              </a:lnSpc>
              <a:defRPr sz="2500">
                <a:uFill>
                  <a:solidFill>
                    <a:srgbClr val="000000"/>
                  </a:solidFill>
                </a:uFill>
                <a:latin typeface="Century Gothic"/>
                <a:ea typeface="Century Gothic"/>
                <a:cs typeface="Century Gothic"/>
                <a:sym typeface="Century Gothic"/>
              </a:defRPr>
            </a:lvl1pPr>
          </a:lstStyle>
          <a:p>
            <a:r>
              <a:t>Sub-national geographical and government jurisdiction divisions; </a:t>
            </a:r>
          </a:p>
        </p:txBody>
      </p:sp>
      <p:sp>
        <p:nvSpPr>
          <p:cNvPr id="343" name="Shift from providing answers to asking the questions"/>
          <p:cNvSpPr txBox="1"/>
          <p:nvPr/>
        </p:nvSpPr>
        <p:spPr>
          <a:xfrm>
            <a:off x="2023626" y="6721457"/>
            <a:ext cx="7515827" cy="4912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a:spAutoFit/>
          </a:bodyPr>
          <a:lstStyle>
            <a:lvl1pPr defTabSz="457200">
              <a:lnSpc>
                <a:spcPct val="115000"/>
              </a:lnSpc>
              <a:defRPr sz="2500">
                <a:uFill>
                  <a:solidFill>
                    <a:srgbClr val="000000"/>
                  </a:solidFill>
                </a:uFill>
                <a:latin typeface="Century Gothic"/>
                <a:ea typeface="Century Gothic"/>
                <a:cs typeface="Century Gothic"/>
                <a:sym typeface="Century Gothic"/>
              </a:defRPr>
            </a:lvl1pPr>
          </a:lstStyle>
          <a:p>
            <a:r>
              <a:t>Sectors appearing to have competing interests; </a:t>
            </a:r>
          </a:p>
        </p:txBody>
      </p:sp>
      <p:sp>
        <p:nvSpPr>
          <p:cNvPr id="344" name="Acknowledge limits of the ‘can do’ culture"/>
          <p:cNvSpPr txBox="1"/>
          <p:nvPr/>
        </p:nvSpPr>
        <p:spPr>
          <a:xfrm>
            <a:off x="2023627" y="7628587"/>
            <a:ext cx="8365853" cy="4912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a:spAutoFit/>
          </a:bodyPr>
          <a:lstStyle>
            <a:lvl1pPr defTabSz="457200">
              <a:lnSpc>
                <a:spcPct val="115000"/>
              </a:lnSpc>
              <a:defRPr sz="2500">
                <a:uFill>
                  <a:solidFill>
                    <a:srgbClr val="000000"/>
                  </a:solidFill>
                </a:uFill>
                <a:latin typeface="Century Gothic"/>
                <a:ea typeface="Century Gothic"/>
                <a:cs typeface="Century Gothic"/>
                <a:sym typeface="Century Gothic"/>
              </a:defRPr>
            </a:lvl1pPr>
          </a:lstStyle>
          <a:p>
            <a:r>
              <a:t>Limited or misused resources (staff, funding, etc.); and</a:t>
            </a:r>
          </a:p>
        </p:txBody>
      </p:sp>
      <p:sp>
        <p:nvSpPr>
          <p:cNvPr id="345" name="Encourage positive deviance in place of negativity."/>
          <p:cNvSpPr txBox="1"/>
          <p:nvPr/>
        </p:nvSpPr>
        <p:spPr>
          <a:xfrm>
            <a:off x="2023627" y="8548416"/>
            <a:ext cx="3795434" cy="4912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a:spAutoFit/>
          </a:bodyPr>
          <a:lstStyle>
            <a:lvl1pPr defTabSz="457200">
              <a:lnSpc>
                <a:spcPct val="115000"/>
              </a:lnSpc>
              <a:defRPr sz="2500">
                <a:uFill>
                  <a:solidFill>
                    <a:srgbClr val="000000"/>
                  </a:solidFill>
                </a:uFill>
                <a:latin typeface="Century Gothic"/>
                <a:ea typeface="Century Gothic"/>
                <a:cs typeface="Century Gothic"/>
                <a:sym typeface="Century Gothic"/>
              </a:defRPr>
            </a:lvl1pPr>
          </a:lstStyle>
          <a:p>
            <a:r>
              <a:t>Restricted policy space.</a:t>
            </a:r>
          </a:p>
        </p:txBody>
      </p:sp>
      <p:grpSp>
        <p:nvGrpSpPr>
          <p:cNvPr id="352" name="Group"/>
          <p:cNvGrpSpPr/>
          <p:nvPr/>
        </p:nvGrpSpPr>
        <p:grpSpPr>
          <a:xfrm>
            <a:off x="1588361" y="3799617"/>
            <a:ext cx="10726223" cy="4533396"/>
            <a:chOff x="0" y="0"/>
            <a:chExt cx="10726222" cy="4533394"/>
          </a:xfrm>
        </p:grpSpPr>
        <p:sp>
          <p:nvSpPr>
            <p:cNvPr id="346" name="Line"/>
            <p:cNvSpPr/>
            <p:nvPr/>
          </p:nvSpPr>
          <p:spPr>
            <a:xfrm>
              <a:off x="0" y="-1"/>
              <a:ext cx="10726223"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sp>
          <p:nvSpPr>
            <p:cNvPr id="347" name="Line"/>
            <p:cNvSpPr/>
            <p:nvPr/>
          </p:nvSpPr>
          <p:spPr>
            <a:xfrm>
              <a:off x="0" y="916464"/>
              <a:ext cx="10726223" cy="2"/>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sp>
          <p:nvSpPr>
            <p:cNvPr id="348" name="Line"/>
            <p:cNvSpPr/>
            <p:nvPr/>
          </p:nvSpPr>
          <p:spPr>
            <a:xfrm>
              <a:off x="0" y="1810894"/>
              <a:ext cx="10726223" cy="2"/>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sp>
          <p:nvSpPr>
            <p:cNvPr id="349" name="Line"/>
            <p:cNvSpPr/>
            <p:nvPr/>
          </p:nvSpPr>
          <p:spPr>
            <a:xfrm>
              <a:off x="0" y="2719133"/>
              <a:ext cx="10726223" cy="2"/>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sp>
          <p:nvSpPr>
            <p:cNvPr id="350" name="Line"/>
            <p:cNvSpPr/>
            <p:nvPr/>
          </p:nvSpPr>
          <p:spPr>
            <a:xfrm>
              <a:off x="0" y="3638963"/>
              <a:ext cx="10726223" cy="2"/>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sp>
          <p:nvSpPr>
            <p:cNvPr id="351" name="Line"/>
            <p:cNvSpPr/>
            <p:nvPr/>
          </p:nvSpPr>
          <p:spPr>
            <a:xfrm>
              <a:off x="0" y="4533393"/>
              <a:ext cx="10726223" cy="2"/>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grpSp>
      <p:grpSp>
        <p:nvGrpSpPr>
          <p:cNvPr id="355" name="Group"/>
          <p:cNvGrpSpPr/>
          <p:nvPr/>
        </p:nvGrpSpPr>
        <p:grpSpPr>
          <a:xfrm>
            <a:off x="0" y="2892026"/>
            <a:ext cx="1651639" cy="914009"/>
            <a:chOff x="0" y="-1"/>
            <a:chExt cx="1651638" cy="914007"/>
          </a:xfrm>
        </p:grpSpPr>
        <p:sp>
          <p:nvSpPr>
            <p:cNvPr id="353" name="Pentagon 1"/>
            <p:cNvSpPr/>
            <p:nvPr/>
          </p:nvSpPr>
          <p:spPr>
            <a:xfrm flipH="1">
              <a:off x="269015" y="78"/>
              <a:ext cx="1382624" cy="913868"/>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6206" y="21600"/>
                  </a:lnTo>
                  <a:lnTo>
                    <a:pt x="0" y="11002"/>
                  </a:lnTo>
                  <a:lnTo>
                    <a:pt x="6206" y="0"/>
                  </a:lnTo>
                  <a:lnTo>
                    <a:pt x="21600" y="0"/>
                  </a:lnTo>
                  <a:lnTo>
                    <a:pt x="21600" y="21600"/>
                  </a:lnTo>
                  <a:close/>
                </a:path>
              </a:pathLst>
            </a:custGeom>
            <a:solidFill>
              <a:srgbClr val="008B92"/>
            </a:soli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sp>
          <p:nvSpPr>
            <p:cNvPr id="354" name="Rectangle"/>
            <p:cNvSpPr/>
            <p:nvPr/>
          </p:nvSpPr>
          <p:spPr>
            <a:xfrm>
              <a:off x="0" y="-2"/>
              <a:ext cx="298452" cy="914009"/>
            </a:xfrm>
            <a:prstGeom prst="rect">
              <a:avLst/>
            </a:prstGeom>
            <a:solidFill>
              <a:srgbClr val="008B92"/>
            </a:solidFill>
            <a:ln w="12700" cap="flat">
              <a:noFill/>
              <a:miter lim="400000"/>
            </a:ln>
            <a:effectLst/>
          </p:spPr>
          <p:txBody>
            <a:bodyPr wrap="square" lIns="48766" tIns="48766" rIns="48766" bIns="48766" numCol="1" anchor="ctr">
              <a:noAutofit/>
            </a:bodyPr>
            <a:lstStyle/>
            <a:p>
              <a:endParaRPr/>
            </a:p>
          </p:txBody>
        </p:sp>
      </p:gr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 name="Pentagon 1"/>
          <p:cNvSpPr/>
          <p:nvPr/>
        </p:nvSpPr>
        <p:spPr>
          <a:xfrm>
            <a:off x="-1" y="7886172"/>
            <a:ext cx="1646639" cy="129778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202" y="21600"/>
                </a:lnTo>
                <a:lnTo>
                  <a:pt x="21600" y="10998"/>
                </a:lnTo>
                <a:lnTo>
                  <a:pt x="14202" y="0"/>
                </a:lnTo>
                <a:lnTo>
                  <a:pt x="0" y="0"/>
                </a:lnTo>
                <a:close/>
              </a:path>
            </a:pathLst>
          </a:custGeom>
          <a:solidFill>
            <a:srgbClr val="EEAB00"/>
          </a:solidFill>
          <a:ln w="12700">
            <a:miter lim="400000"/>
          </a:ln>
          <a:effectLst>
            <a:outerShdw blurRad="203200" dist="25400" dir="5400000" rotWithShape="0">
              <a:srgbClr val="000000">
                <a:alpha val="11983"/>
              </a:srgbClr>
            </a:outerShdw>
          </a:effectLst>
        </p:spPr>
        <p:txBody>
          <a:bodyPr lIns="48766" tIns="48766" rIns="48766" bIns="48766" anchor="ctr"/>
          <a:lstStyle/>
          <a:p>
            <a:endParaRPr/>
          </a:p>
        </p:txBody>
      </p:sp>
      <p:sp>
        <p:nvSpPr>
          <p:cNvPr id="360"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n-lt"/>
                <a:ea typeface="+mn-ea"/>
                <a:cs typeface="+mn-cs"/>
                <a:sym typeface="Calibri"/>
              </a:defRPr>
            </a:pPr>
            <a:endParaRPr/>
          </a:p>
        </p:txBody>
      </p:sp>
      <p:sp>
        <p:nvSpPr>
          <p:cNvPr id="361" name="Favourable conditions for effective intersectoral collaboration within government"/>
          <p:cNvSpPr txBox="1">
            <a:spLocks noGrp="1"/>
          </p:cNvSpPr>
          <p:nvPr>
            <p:ph type="title"/>
          </p:nvPr>
        </p:nvSpPr>
        <p:spPr>
          <a:xfrm>
            <a:off x="2948321" y="45145"/>
            <a:ext cx="10099689" cy="1814253"/>
          </a:xfrm>
          <a:prstGeom prst="rect">
            <a:avLst/>
          </a:prstGeom>
        </p:spPr>
        <p:txBody>
          <a:bodyPr/>
          <a:lstStyle>
            <a:lvl1pPr marR="316484" defTabSz="406908">
              <a:defRPr sz="3900" b="1" cap="all">
                <a:solidFill>
                  <a:srgbClr val="FFFFFF"/>
                </a:solidFill>
                <a:uFill>
                  <a:solidFill>
                    <a:srgbClr val="000000"/>
                  </a:solidFill>
                </a:uFill>
                <a:latin typeface="Century Gothic"/>
                <a:ea typeface="Century Gothic"/>
                <a:cs typeface="Century Gothic"/>
                <a:sym typeface="Century Gothic"/>
              </a:defRPr>
            </a:lvl1pPr>
          </a:lstStyle>
          <a:p>
            <a:r>
              <a:t>Favourable conditions for effective intersectoral collaboration within government</a:t>
            </a:r>
          </a:p>
        </p:txBody>
      </p:sp>
      <p:grpSp>
        <p:nvGrpSpPr>
          <p:cNvPr id="367" name="Group"/>
          <p:cNvGrpSpPr/>
          <p:nvPr/>
        </p:nvGrpSpPr>
        <p:grpSpPr>
          <a:xfrm>
            <a:off x="0" y="-16670"/>
            <a:ext cx="2568181" cy="1943896"/>
            <a:chOff x="0" y="0"/>
            <a:chExt cx="2568180" cy="1943894"/>
          </a:xfrm>
        </p:grpSpPr>
        <p:sp>
          <p:nvSpPr>
            <p:cNvPr id="362" name="Pentagon 1"/>
            <p:cNvSpPr/>
            <p:nvPr/>
          </p:nvSpPr>
          <p:spPr>
            <a:xfrm>
              <a:off x="0" y="-1"/>
              <a:ext cx="2568181" cy="194389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EEAB00"/>
                </a:gs>
                <a:gs pos="100000">
                  <a:srgbClr val="F9BE41"/>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365" name="Group 25"/>
            <p:cNvGrpSpPr/>
            <p:nvPr/>
          </p:nvGrpSpPr>
          <p:grpSpPr>
            <a:xfrm>
              <a:off x="604406" y="458879"/>
              <a:ext cx="1127555" cy="1026208"/>
              <a:chOff x="0" y="0"/>
              <a:chExt cx="1127553" cy="1026207"/>
            </a:xfrm>
          </p:grpSpPr>
          <p:sp>
            <p:nvSpPr>
              <p:cNvPr id="363" name="Title 1"/>
              <p:cNvSpPr txBox="1"/>
              <p:nvPr/>
            </p:nvSpPr>
            <p:spPr>
              <a:xfrm>
                <a:off x="0" y="-1"/>
                <a:ext cx="1127555" cy="1026208"/>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5</a:t>
                </a:r>
              </a:p>
            </p:txBody>
          </p:sp>
          <p:sp>
            <p:nvSpPr>
              <p:cNvPr id="364" name="Square"/>
              <p:cNvSpPr/>
              <p:nvPr/>
            </p:nvSpPr>
            <p:spPr>
              <a:xfrm>
                <a:off x="112122" y="72786"/>
                <a:ext cx="914565" cy="914565"/>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pic>
          <p:nvPicPr>
            <p:cNvPr id="366" name="HiAP-modules-text-BLue.png" descr="HiAP-modules-text-BLue.png"/>
            <p:cNvPicPr>
              <a:picLocks noChangeAspect="1"/>
            </p:cNvPicPr>
            <p:nvPr/>
          </p:nvPicPr>
          <p:blipFill>
            <a:blip r:embed="rId3"/>
            <a:stretch>
              <a:fillRect/>
            </a:stretch>
          </p:blipFill>
          <p:spPr>
            <a:xfrm>
              <a:off x="92007" y="75131"/>
              <a:ext cx="507690" cy="1612042"/>
            </a:xfrm>
            <a:prstGeom prst="rect">
              <a:avLst/>
            </a:prstGeom>
            <a:ln w="12700" cap="flat">
              <a:noFill/>
              <a:miter lim="400000"/>
            </a:ln>
            <a:effectLst/>
          </p:spPr>
        </p:pic>
      </p:grpSp>
      <p:graphicFrame>
        <p:nvGraphicFramePr>
          <p:cNvPr id="368" name="Table 3"/>
          <p:cNvGraphicFramePr/>
          <p:nvPr/>
        </p:nvGraphicFramePr>
        <p:xfrm>
          <a:off x="1774612" y="2738682"/>
          <a:ext cx="4618448" cy="7711441"/>
        </p:xfrm>
        <a:graphic>
          <a:graphicData uri="http://schemas.openxmlformats.org/drawingml/2006/table">
            <a:tbl>
              <a:tblPr firstRow="1" bandRow="1">
                <a:tableStyleId>{4C3C2611-4C71-4FC5-86AE-919BDF0F9419}</a:tableStyleId>
              </a:tblPr>
              <a:tblGrid>
                <a:gridCol w="4618448">
                  <a:extLst>
                    <a:ext uri="{9D8B030D-6E8A-4147-A177-3AD203B41FA5}">
                      <a16:colId xmlns:a16="http://schemas.microsoft.com/office/drawing/2014/main" val="20000"/>
                    </a:ext>
                  </a:extLst>
                </a:gridCol>
              </a:tblGrid>
              <a:tr h="1285240">
                <a:tc>
                  <a:txBody>
                    <a:bodyPr/>
                    <a:lstStyle/>
                    <a:p>
                      <a:pPr algn="l">
                        <a:defRPr sz="1800" b="0"/>
                      </a:pPr>
                      <a:r>
                        <a:rPr sz="2500">
                          <a:uFill>
                            <a:solidFill>
                              <a:srgbClr val="000000"/>
                            </a:solidFill>
                          </a:uFill>
                          <a:latin typeface="Century Gothic"/>
                          <a:ea typeface="Century Gothic"/>
                          <a:cs typeface="Century Gothic"/>
                          <a:sym typeface="Century Gothic"/>
                        </a:rPr>
                        <a:t>Government supports and encourages intersectoral action; </a:t>
                      </a:r>
                    </a:p>
                  </a:txBody>
                  <a:tcPr marL="45720" marR="45720" anchor="ctr" horzOverflow="overflow">
                    <a:lnT w="12700">
                      <a:miter lim="400000"/>
                    </a:lnT>
                  </a:tcPr>
                </a:tc>
                <a:extLst>
                  <a:ext uri="{0D108BD9-81ED-4DB2-BD59-A6C34878D82A}">
                    <a16:rowId xmlns:a16="http://schemas.microsoft.com/office/drawing/2014/main" val="10000"/>
                  </a:ext>
                </a:extLst>
              </a:tr>
              <a:tr h="1285240">
                <a:tc>
                  <a:txBody>
                    <a:bodyPr/>
                    <a:lstStyle/>
                    <a:p>
                      <a:pPr algn="l">
                        <a:defRPr sz="1800"/>
                      </a:pPr>
                      <a:r>
                        <a:rPr sz="2500">
                          <a:uFill>
                            <a:solidFill>
                              <a:srgbClr val="000000"/>
                            </a:solidFill>
                          </a:uFill>
                          <a:latin typeface="Century Gothic"/>
                          <a:ea typeface="Century Gothic"/>
                          <a:cs typeface="Century Gothic"/>
                          <a:sym typeface="Century Gothic"/>
                        </a:rPr>
                        <a:t>Sectors have shared interests or both/all benefit from cooperation; </a:t>
                      </a:r>
                    </a:p>
                  </a:txBody>
                  <a:tcPr marL="45720" marR="45720" anchor="ctr" horzOverflow="overflow">
                    <a:lnB w="12700">
                      <a:solidFill>
                        <a:srgbClr val="242E7C"/>
                      </a:solidFill>
                      <a:miter lim="400000"/>
                    </a:lnB>
                    <a:noFill/>
                  </a:tcPr>
                </a:tc>
                <a:extLst>
                  <a:ext uri="{0D108BD9-81ED-4DB2-BD59-A6C34878D82A}">
                    <a16:rowId xmlns:a16="http://schemas.microsoft.com/office/drawing/2014/main" val="10001"/>
                  </a:ext>
                </a:extLst>
              </a:tr>
              <a:tr h="1285240">
                <a:tc>
                  <a:txBody>
                    <a:bodyPr/>
                    <a:lstStyle/>
                    <a:p>
                      <a:pPr algn="l">
                        <a:defRPr sz="1800"/>
                      </a:pPr>
                      <a:r>
                        <a:rPr sz="2500">
                          <a:uFill>
                            <a:solidFill>
                              <a:srgbClr val="000000"/>
                            </a:solidFill>
                          </a:uFill>
                          <a:latin typeface="Century Gothic"/>
                          <a:ea typeface="Century Gothic"/>
                          <a:cs typeface="Century Gothic"/>
                          <a:sym typeface="Century Gothic"/>
                        </a:rPr>
                        <a:t>Issue has high political importance and requires urgent addressing; </a:t>
                      </a:r>
                    </a:p>
                  </a:txBody>
                  <a:tcPr marL="45720" marR="45720" anchor="ctr" horzOverflow="overflow">
                    <a:lnT w="12700">
                      <a:solidFill>
                        <a:srgbClr val="242E7C"/>
                      </a:solidFill>
                      <a:miter lim="400000"/>
                    </a:lnT>
                    <a:lnB w="12700">
                      <a:solidFill>
                        <a:srgbClr val="242E7C"/>
                      </a:solidFill>
                      <a:miter lim="400000"/>
                    </a:lnB>
                    <a:noFill/>
                  </a:tcPr>
                </a:tc>
                <a:extLst>
                  <a:ext uri="{0D108BD9-81ED-4DB2-BD59-A6C34878D82A}">
                    <a16:rowId xmlns:a16="http://schemas.microsoft.com/office/drawing/2014/main" val="10002"/>
                  </a:ext>
                </a:extLst>
              </a:tr>
              <a:tr h="1285240">
                <a:tc>
                  <a:txBody>
                    <a:bodyPr/>
                    <a:lstStyle/>
                    <a:p>
                      <a:pPr algn="l">
                        <a:defRPr sz="1800"/>
                      </a:pPr>
                      <a:r>
                        <a:rPr sz="2500">
                          <a:uFill>
                            <a:solidFill>
                              <a:srgbClr val="000000"/>
                            </a:solidFill>
                          </a:uFill>
                          <a:latin typeface="Century Gothic"/>
                          <a:ea typeface="Century Gothic"/>
                          <a:cs typeface="Century Gothic"/>
                          <a:sym typeface="Century Gothic"/>
                        </a:rPr>
                        <a:t>Proposed policy has  public support; </a:t>
                      </a:r>
                    </a:p>
                  </a:txBody>
                  <a:tcPr marL="45720" marR="45720" anchor="ctr" horzOverflow="overflow">
                    <a:lnT w="12700">
                      <a:solidFill>
                        <a:srgbClr val="242E7C"/>
                      </a:solidFill>
                      <a:miter lim="400000"/>
                    </a:lnT>
                    <a:lnB w="12700">
                      <a:solidFill>
                        <a:srgbClr val="242E7C"/>
                      </a:solidFill>
                      <a:miter lim="400000"/>
                    </a:lnB>
                    <a:noFill/>
                  </a:tcPr>
                </a:tc>
                <a:extLst>
                  <a:ext uri="{0D108BD9-81ED-4DB2-BD59-A6C34878D82A}">
                    <a16:rowId xmlns:a16="http://schemas.microsoft.com/office/drawing/2014/main" val="10003"/>
                  </a:ext>
                </a:extLst>
              </a:tr>
              <a:tr h="1285240">
                <a:tc>
                  <a:txBody>
                    <a:bodyPr/>
                    <a:lstStyle/>
                    <a:p>
                      <a:pPr algn="l">
                        <a:defRPr sz="1800"/>
                      </a:pPr>
                      <a:r>
                        <a:rPr sz="2500">
                          <a:uFill>
                            <a:solidFill>
                              <a:srgbClr val="000000"/>
                            </a:solidFill>
                          </a:uFill>
                          <a:latin typeface="Century Gothic"/>
                          <a:ea typeface="Century Gothic"/>
                          <a:cs typeface="Century Gothic"/>
                          <a:sym typeface="Century Gothic"/>
                        </a:rPr>
                        <a:t>Strong, effective leaders in the bureaucracy (policy champions/entrepreneurs); </a:t>
                      </a:r>
                    </a:p>
                  </a:txBody>
                  <a:tcPr marL="45720" marR="45720" anchor="ctr" horzOverflow="overflow">
                    <a:lnT w="12700">
                      <a:solidFill>
                        <a:srgbClr val="242E7C"/>
                      </a:solidFill>
                      <a:miter lim="400000"/>
                    </a:lnT>
                    <a:noFill/>
                  </a:tcPr>
                </a:tc>
                <a:extLst>
                  <a:ext uri="{0D108BD9-81ED-4DB2-BD59-A6C34878D82A}">
                    <a16:rowId xmlns:a16="http://schemas.microsoft.com/office/drawing/2014/main" val="10004"/>
                  </a:ext>
                </a:extLst>
              </a:tr>
              <a:tr h="1285240">
                <a:tc>
                  <a:txBody>
                    <a:bodyPr/>
                    <a:lstStyle/>
                    <a:p>
                      <a:pPr algn="l">
                        <a:defRPr sz="2300">
                          <a:latin typeface="Century Gothic"/>
                          <a:ea typeface="Century Gothic"/>
                          <a:cs typeface="Century Gothic"/>
                          <a:sym typeface="Century Gothic"/>
                        </a:defRPr>
                      </a:pPr>
                      <a:endParaRPr/>
                    </a:p>
                  </a:txBody>
                  <a:tcPr marL="45720" marR="45720" anchor="ctr" horzOverflow="overflow">
                    <a:noFill/>
                  </a:tcPr>
                </a:tc>
                <a:extLst>
                  <a:ext uri="{0D108BD9-81ED-4DB2-BD59-A6C34878D82A}">
                    <a16:rowId xmlns:a16="http://schemas.microsoft.com/office/drawing/2014/main" val="10005"/>
                  </a:ext>
                </a:extLst>
              </a:tr>
            </a:tbl>
          </a:graphicData>
        </a:graphic>
      </p:graphicFrame>
      <p:graphicFrame>
        <p:nvGraphicFramePr>
          <p:cNvPr id="369" name="Table 4"/>
          <p:cNvGraphicFramePr/>
          <p:nvPr/>
        </p:nvGraphicFramePr>
        <p:xfrm>
          <a:off x="6670040" y="2739244"/>
          <a:ext cx="4754352" cy="7711441"/>
        </p:xfrm>
        <a:graphic>
          <a:graphicData uri="http://schemas.openxmlformats.org/drawingml/2006/table">
            <a:tbl>
              <a:tblPr firstRow="1">
                <a:tableStyleId>{4C3C2611-4C71-4FC5-86AE-919BDF0F9419}</a:tableStyleId>
              </a:tblPr>
              <a:tblGrid>
                <a:gridCol w="4754351">
                  <a:extLst>
                    <a:ext uri="{9D8B030D-6E8A-4147-A177-3AD203B41FA5}">
                      <a16:colId xmlns:a16="http://schemas.microsoft.com/office/drawing/2014/main" val="20000"/>
                    </a:ext>
                  </a:extLst>
                </a:gridCol>
              </a:tblGrid>
              <a:tr h="1285240">
                <a:tc>
                  <a:txBody>
                    <a:bodyPr/>
                    <a:lstStyle/>
                    <a:p>
                      <a:pPr algn="l">
                        <a:defRPr sz="1800" b="0"/>
                      </a:pPr>
                      <a:r>
                        <a:rPr sz="2500">
                          <a:uFill>
                            <a:solidFill>
                              <a:srgbClr val="000000"/>
                            </a:solidFill>
                          </a:uFill>
                          <a:latin typeface="Century Gothic"/>
                          <a:ea typeface="Century Gothic"/>
                          <a:cs typeface="Century Gothic"/>
                          <a:sym typeface="Century Gothic"/>
                        </a:rPr>
                        <a:t>Intersectoral action is well planned with clear objectives, roles and responsibilities; </a:t>
                      </a:r>
                    </a:p>
                  </a:txBody>
                  <a:tcPr marL="45720" marR="45720" anchor="ctr" horzOverflow="overflow">
                    <a:lnT w="12700">
                      <a:miter lim="400000"/>
                    </a:lnT>
                    <a:lnB w="12700">
                      <a:solidFill>
                        <a:srgbClr val="242E7C"/>
                      </a:solidFill>
                    </a:lnB>
                  </a:tcPr>
                </a:tc>
                <a:extLst>
                  <a:ext uri="{0D108BD9-81ED-4DB2-BD59-A6C34878D82A}">
                    <a16:rowId xmlns:a16="http://schemas.microsoft.com/office/drawing/2014/main" val="10000"/>
                  </a:ext>
                </a:extLst>
              </a:tr>
              <a:tr h="1285240">
                <a:tc>
                  <a:txBody>
                    <a:bodyPr/>
                    <a:lstStyle/>
                    <a:p>
                      <a:pPr algn="l">
                        <a:defRPr sz="1800"/>
                      </a:pPr>
                      <a:r>
                        <a:rPr sz="2500">
                          <a:uFill>
                            <a:solidFill>
                              <a:srgbClr val="000000"/>
                            </a:solidFill>
                          </a:uFill>
                          <a:latin typeface="Century Gothic"/>
                          <a:ea typeface="Century Gothic"/>
                          <a:cs typeface="Century Gothic"/>
                          <a:sym typeface="Century Gothic"/>
                        </a:rPr>
                        <a:t>Laws exist or are planned to support the proposed policy; </a:t>
                      </a:r>
                    </a:p>
                  </a:txBody>
                  <a:tcPr marL="45720" marR="45720" anchor="ctr" horzOverflow="overflow">
                    <a:lnT w="12700">
                      <a:solidFill>
                        <a:srgbClr val="242E7C"/>
                      </a:solidFill>
                    </a:lnT>
                    <a:lnB w="12700">
                      <a:solidFill>
                        <a:srgbClr val="242E7C"/>
                      </a:solidFill>
                      <a:miter lim="400000"/>
                    </a:lnB>
                    <a:noFill/>
                  </a:tcPr>
                </a:tc>
                <a:extLst>
                  <a:ext uri="{0D108BD9-81ED-4DB2-BD59-A6C34878D82A}">
                    <a16:rowId xmlns:a16="http://schemas.microsoft.com/office/drawing/2014/main" val="10001"/>
                  </a:ext>
                </a:extLst>
              </a:tr>
              <a:tr h="1285240">
                <a:tc>
                  <a:txBody>
                    <a:bodyPr/>
                    <a:lstStyle/>
                    <a:p>
                      <a:pPr algn="l">
                        <a:defRPr sz="1800"/>
                      </a:pPr>
                      <a:r>
                        <a:rPr sz="2500">
                          <a:uFill>
                            <a:solidFill>
                              <a:srgbClr val="000000"/>
                            </a:solidFill>
                          </a:uFill>
                          <a:latin typeface="Century Gothic"/>
                          <a:ea typeface="Century Gothic"/>
                          <a:cs typeface="Century Gothic"/>
                          <a:sym typeface="Century Gothic"/>
                        </a:rPr>
                        <a:t>Sufficient resources  are available; and </a:t>
                      </a:r>
                    </a:p>
                  </a:txBody>
                  <a:tcPr marL="45720" marR="45720" anchor="ctr" horzOverflow="overflow">
                    <a:lnT w="12700">
                      <a:solidFill>
                        <a:srgbClr val="242E7C"/>
                      </a:solidFill>
                      <a:miter lim="400000"/>
                    </a:lnT>
                    <a:lnB w="12700">
                      <a:solidFill>
                        <a:srgbClr val="000000"/>
                      </a:solidFill>
                      <a:miter lim="400000"/>
                    </a:lnB>
                    <a:noFill/>
                  </a:tcPr>
                </a:tc>
                <a:extLst>
                  <a:ext uri="{0D108BD9-81ED-4DB2-BD59-A6C34878D82A}">
                    <a16:rowId xmlns:a16="http://schemas.microsoft.com/office/drawing/2014/main" val="10002"/>
                  </a:ext>
                </a:extLst>
              </a:tr>
              <a:tr h="1285240">
                <a:tc>
                  <a:txBody>
                    <a:bodyPr/>
                    <a:lstStyle/>
                    <a:p>
                      <a:pPr algn="l">
                        <a:defRPr sz="1800"/>
                      </a:pPr>
                      <a:r>
                        <a:rPr sz="2500">
                          <a:uFill>
                            <a:solidFill>
                              <a:srgbClr val="000000"/>
                            </a:solidFill>
                          </a:uFill>
                          <a:latin typeface="Century Gothic"/>
                          <a:ea typeface="Century Gothic"/>
                          <a:cs typeface="Century Gothic"/>
                          <a:sym typeface="Century Gothic"/>
                        </a:rPr>
                        <a:t>There are plans to monitor and sustain outcomes.</a:t>
                      </a:r>
                    </a:p>
                  </a:txBody>
                  <a:tcPr marL="45720" marR="45720" anchor="ctr" horzOverflow="overflow">
                    <a:lnT w="12700">
                      <a:solidFill>
                        <a:srgbClr val="000000"/>
                      </a:solidFill>
                      <a:miter lim="400000"/>
                    </a:lnT>
                    <a:noFill/>
                  </a:tcPr>
                </a:tc>
                <a:extLst>
                  <a:ext uri="{0D108BD9-81ED-4DB2-BD59-A6C34878D82A}">
                    <a16:rowId xmlns:a16="http://schemas.microsoft.com/office/drawing/2014/main" val="10003"/>
                  </a:ext>
                </a:extLst>
              </a:tr>
              <a:tr h="1285240">
                <a:tc>
                  <a:txBody>
                    <a:bodyPr/>
                    <a:lstStyle/>
                    <a:p>
                      <a:pPr algn="l">
                        <a:defRPr sz="2300">
                          <a:latin typeface="Century Gothic"/>
                          <a:ea typeface="Century Gothic"/>
                          <a:cs typeface="Century Gothic"/>
                          <a:sym typeface="Century Gothic"/>
                        </a:defRPr>
                      </a:pPr>
                      <a:endParaRPr/>
                    </a:p>
                  </a:txBody>
                  <a:tcPr marL="45720" marR="45720" anchor="ctr" horzOverflow="overflow">
                    <a:noFill/>
                  </a:tcPr>
                </a:tc>
                <a:extLst>
                  <a:ext uri="{0D108BD9-81ED-4DB2-BD59-A6C34878D82A}">
                    <a16:rowId xmlns:a16="http://schemas.microsoft.com/office/drawing/2014/main" val="10004"/>
                  </a:ext>
                </a:extLst>
              </a:tr>
              <a:tr h="1285240">
                <a:tc>
                  <a:txBody>
                    <a:bodyPr/>
                    <a:lstStyle/>
                    <a:p>
                      <a:pPr algn="l">
                        <a:defRPr sz="2300">
                          <a:latin typeface="Century Gothic"/>
                          <a:ea typeface="Century Gothic"/>
                          <a:cs typeface="Century Gothic"/>
                          <a:sym typeface="Century Gothic"/>
                        </a:defRPr>
                      </a:pPr>
                      <a:endParaRPr/>
                    </a:p>
                  </a:txBody>
                  <a:tcPr marL="45720" marR="45720" anchor="ctr" horzOverflow="overflow">
                    <a:noFill/>
                  </a:tcPr>
                </a:tc>
                <a:extLst>
                  <a:ext uri="{0D108BD9-81ED-4DB2-BD59-A6C34878D82A}">
                    <a16:rowId xmlns:a16="http://schemas.microsoft.com/office/drawing/2014/main" val="10005"/>
                  </a:ext>
                </a:extLst>
              </a:tr>
            </a:tbl>
          </a:graphicData>
        </a:graphic>
      </p:graphicFrame>
      <p:sp>
        <p:nvSpPr>
          <p:cNvPr id="370" name="Pentagon 1"/>
          <p:cNvSpPr/>
          <p:nvPr/>
        </p:nvSpPr>
        <p:spPr>
          <a:xfrm>
            <a:off x="-1" y="6600297"/>
            <a:ext cx="1646639" cy="129778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202" y="21600"/>
                </a:lnTo>
                <a:lnTo>
                  <a:pt x="21600" y="10998"/>
                </a:lnTo>
                <a:lnTo>
                  <a:pt x="14202" y="0"/>
                </a:lnTo>
                <a:lnTo>
                  <a:pt x="0" y="0"/>
                </a:lnTo>
                <a:close/>
              </a:path>
            </a:pathLst>
          </a:custGeom>
          <a:solidFill>
            <a:srgbClr val="D3C000"/>
          </a:solidFill>
          <a:ln w="12700">
            <a:miter lim="400000"/>
          </a:ln>
          <a:effectLst>
            <a:outerShdw blurRad="203200" dist="25400" dir="5400000" rotWithShape="0">
              <a:srgbClr val="000000">
                <a:alpha val="11983"/>
              </a:srgbClr>
            </a:outerShdw>
          </a:effectLst>
        </p:spPr>
        <p:txBody>
          <a:bodyPr lIns="48766" tIns="48766" rIns="48766" bIns="48766" anchor="ctr"/>
          <a:lstStyle/>
          <a:p>
            <a:endParaRPr/>
          </a:p>
        </p:txBody>
      </p:sp>
      <p:sp>
        <p:nvSpPr>
          <p:cNvPr id="371" name="Pentagon 1"/>
          <p:cNvSpPr/>
          <p:nvPr/>
        </p:nvSpPr>
        <p:spPr>
          <a:xfrm>
            <a:off x="-1" y="5310454"/>
            <a:ext cx="1646639" cy="129738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202" y="21600"/>
                </a:lnTo>
                <a:lnTo>
                  <a:pt x="21600" y="11002"/>
                </a:lnTo>
                <a:lnTo>
                  <a:pt x="14202" y="0"/>
                </a:lnTo>
                <a:lnTo>
                  <a:pt x="0" y="0"/>
                </a:lnTo>
                <a:close/>
              </a:path>
            </a:pathLst>
          </a:custGeom>
          <a:solidFill>
            <a:srgbClr val="629623"/>
          </a:solidFill>
          <a:ln w="12700">
            <a:miter lim="400000"/>
          </a:ln>
          <a:effectLst>
            <a:outerShdw blurRad="203200" dist="25400" dir="5400000" rotWithShape="0">
              <a:srgbClr val="000000">
                <a:alpha val="11983"/>
              </a:srgbClr>
            </a:outerShdw>
          </a:effectLst>
        </p:spPr>
        <p:txBody>
          <a:bodyPr lIns="48766" tIns="48766" rIns="48766" bIns="48766" anchor="ctr"/>
          <a:lstStyle/>
          <a:p>
            <a:endParaRPr/>
          </a:p>
        </p:txBody>
      </p:sp>
      <p:sp>
        <p:nvSpPr>
          <p:cNvPr id="372" name="Pentagon 1"/>
          <p:cNvSpPr/>
          <p:nvPr/>
        </p:nvSpPr>
        <p:spPr>
          <a:xfrm>
            <a:off x="-1" y="4022197"/>
            <a:ext cx="1646639" cy="129778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202" y="21600"/>
                </a:lnTo>
                <a:lnTo>
                  <a:pt x="21600" y="11005"/>
                </a:lnTo>
                <a:lnTo>
                  <a:pt x="14202" y="0"/>
                </a:lnTo>
                <a:lnTo>
                  <a:pt x="0" y="0"/>
                </a:lnTo>
                <a:close/>
              </a:path>
            </a:pathLst>
          </a:custGeom>
          <a:solidFill>
            <a:srgbClr val="006128"/>
          </a:solidFill>
          <a:ln w="12700">
            <a:miter lim="400000"/>
          </a:ln>
          <a:effectLst>
            <a:outerShdw blurRad="203200" dist="25400" dir="5400000" rotWithShape="0">
              <a:srgbClr val="000000">
                <a:alpha val="11983"/>
              </a:srgbClr>
            </a:outerShdw>
          </a:effectLst>
        </p:spPr>
        <p:txBody>
          <a:bodyPr lIns="48766" tIns="48766" rIns="48766" bIns="48766" anchor="ctr"/>
          <a:lstStyle/>
          <a:p>
            <a:pPr>
              <a:defRPr>
                <a:solidFill>
                  <a:srgbClr val="E50069"/>
                </a:solidFill>
              </a:defRPr>
            </a:pPr>
            <a:endParaRPr/>
          </a:p>
        </p:txBody>
      </p:sp>
      <p:sp>
        <p:nvSpPr>
          <p:cNvPr id="373" name="Pentagon 1"/>
          <p:cNvSpPr/>
          <p:nvPr/>
        </p:nvSpPr>
        <p:spPr>
          <a:xfrm>
            <a:off x="-1" y="2734336"/>
            <a:ext cx="1646639" cy="129778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202" y="21600"/>
                </a:lnTo>
                <a:lnTo>
                  <a:pt x="21600" y="10998"/>
                </a:lnTo>
                <a:lnTo>
                  <a:pt x="14202" y="0"/>
                </a:lnTo>
                <a:lnTo>
                  <a:pt x="0" y="0"/>
                </a:lnTo>
                <a:close/>
              </a:path>
            </a:pathLst>
          </a:custGeom>
          <a:solidFill>
            <a:srgbClr val="008B92"/>
          </a:solidFill>
          <a:ln w="12700">
            <a:miter lim="400000"/>
          </a:ln>
          <a:effectLst>
            <a:outerShdw blurRad="203200" dist="25400" dir="5400000" rotWithShape="0">
              <a:srgbClr val="000000">
                <a:alpha val="11983"/>
              </a:srgbClr>
            </a:outerShdw>
          </a:effectLst>
        </p:spPr>
        <p:txBody>
          <a:bodyPr lIns="48766" tIns="48766" rIns="48766" bIns="48766" anchor="ctr"/>
          <a:lstStyle/>
          <a:p>
            <a:endParaRPr/>
          </a:p>
        </p:txBody>
      </p:sp>
      <p:sp>
        <p:nvSpPr>
          <p:cNvPr id="374" name="Pentagon 1"/>
          <p:cNvSpPr/>
          <p:nvPr/>
        </p:nvSpPr>
        <p:spPr>
          <a:xfrm flipH="1">
            <a:off x="11366499" y="6600297"/>
            <a:ext cx="1646639" cy="129778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202" y="21600"/>
                </a:lnTo>
                <a:lnTo>
                  <a:pt x="21600" y="10998"/>
                </a:lnTo>
                <a:lnTo>
                  <a:pt x="14202" y="0"/>
                </a:lnTo>
                <a:lnTo>
                  <a:pt x="0" y="0"/>
                </a:lnTo>
                <a:close/>
              </a:path>
            </a:pathLst>
          </a:custGeom>
          <a:solidFill>
            <a:srgbClr val="A71680"/>
          </a:solidFill>
          <a:ln w="12700">
            <a:miter lim="400000"/>
          </a:ln>
          <a:effectLst>
            <a:outerShdw blurRad="203200" dist="25400" dir="5400000" rotWithShape="0">
              <a:srgbClr val="000000">
                <a:alpha val="11983"/>
              </a:srgbClr>
            </a:outerShdw>
          </a:effectLst>
        </p:spPr>
        <p:txBody>
          <a:bodyPr lIns="48766" tIns="48766" rIns="48766" bIns="48766" anchor="ctr"/>
          <a:lstStyle/>
          <a:p>
            <a:endParaRPr/>
          </a:p>
        </p:txBody>
      </p:sp>
      <p:sp>
        <p:nvSpPr>
          <p:cNvPr id="375" name="Pentagon 1"/>
          <p:cNvSpPr/>
          <p:nvPr/>
        </p:nvSpPr>
        <p:spPr>
          <a:xfrm flipH="1">
            <a:off x="11366499" y="5310454"/>
            <a:ext cx="1646639" cy="129738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202" y="21600"/>
                </a:lnTo>
                <a:lnTo>
                  <a:pt x="21600" y="11002"/>
                </a:lnTo>
                <a:lnTo>
                  <a:pt x="14202" y="0"/>
                </a:lnTo>
                <a:lnTo>
                  <a:pt x="0" y="0"/>
                </a:lnTo>
                <a:close/>
              </a:path>
            </a:pathLst>
          </a:custGeom>
          <a:solidFill>
            <a:srgbClr val="E50069"/>
          </a:solidFill>
          <a:ln w="12700">
            <a:miter lim="400000"/>
          </a:ln>
          <a:effectLst>
            <a:outerShdw blurRad="203200" dist="25400" dir="5400000" rotWithShape="0">
              <a:srgbClr val="000000">
                <a:alpha val="11983"/>
              </a:srgbClr>
            </a:outerShdw>
          </a:effectLst>
        </p:spPr>
        <p:txBody>
          <a:bodyPr lIns="48766" tIns="48766" rIns="48766" bIns="48766" anchor="ctr"/>
          <a:lstStyle/>
          <a:p>
            <a:endParaRPr/>
          </a:p>
        </p:txBody>
      </p:sp>
      <p:sp>
        <p:nvSpPr>
          <p:cNvPr id="376" name="Pentagon 1"/>
          <p:cNvSpPr/>
          <p:nvPr/>
        </p:nvSpPr>
        <p:spPr>
          <a:xfrm flipH="1">
            <a:off x="11366499" y="4022197"/>
            <a:ext cx="1646639" cy="129778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202" y="21600"/>
                </a:lnTo>
                <a:lnTo>
                  <a:pt x="21600" y="11005"/>
                </a:lnTo>
                <a:lnTo>
                  <a:pt x="14202" y="0"/>
                </a:lnTo>
                <a:lnTo>
                  <a:pt x="0" y="0"/>
                </a:lnTo>
                <a:close/>
              </a:path>
            </a:pathLst>
          </a:custGeom>
          <a:solidFill>
            <a:srgbClr val="BE0D0D"/>
          </a:solidFill>
          <a:ln w="12700">
            <a:miter lim="400000"/>
          </a:ln>
          <a:effectLst>
            <a:outerShdw blurRad="203200" dist="25400" dir="5400000" rotWithShape="0">
              <a:srgbClr val="000000">
                <a:alpha val="11983"/>
              </a:srgbClr>
            </a:outerShdw>
          </a:effectLst>
        </p:spPr>
        <p:txBody>
          <a:bodyPr lIns="48766" tIns="48766" rIns="48766" bIns="48766" anchor="ctr"/>
          <a:lstStyle/>
          <a:p>
            <a:pPr>
              <a:defRPr>
                <a:solidFill>
                  <a:srgbClr val="E50069"/>
                </a:solidFill>
              </a:defRPr>
            </a:pPr>
            <a:endParaRPr/>
          </a:p>
        </p:txBody>
      </p:sp>
      <p:sp>
        <p:nvSpPr>
          <p:cNvPr id="377" name="Pentagon 1"/>
          <p:cNvSpPr/>
          <p:nvPr/>
        </p:nvSpPr>
        <p:spPr>
          <a:xfrm flipH="1">
            <a:off x="11366499" y="2734336"/>
            <a:ext cx="1646639" cy="129778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202" y="21600"/>
                </a:lnTo>
                <a:lnTo>
                  <a:pt x="21600" y="10998"/>
                </a:lnTo>
                <a:lnTo>
                  <a:pt x="14202" y="0"/>
                </a:lnTo>
                <a:lnTo>
                  <a:pt x="0" y="0"/>
                </a:lnTo>
                <a:close/>
              </a:path>
            </a:pathLst>
          </a:custGeom>
          <a:solidFill>
            <a:srgbClr val="E46506"/>
          </a:solidFill>
          <a:ln w="12700">
            <a:miter lim="400000"/>
          </a:ln>
          <a:effectLst>
            <a:outerShdw blurRad="203200" dist="25400" dir="5400000" rotWithShape="0">
              <a:srgbClr val="000000">
                <a:alpha val="11983"/>
              </a:srgbClr>
            </a:outerShdw>
          </a:effectLst>
        </p:spPr>
        <p:txBody>
          <a:bodyPr lIns="48766" tIns="48766" rIns="48766" bIns="48766" anchor="ctr"/>
          <a:lstStyle/>
          <a:p>
            <a:endParaRP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 name="Rectangle"/>
          <p:cNvSpPr/>
          <p:nvPr/>
        </p:nvSpPr>
        <p:spPr>
          <a:xfrm>
            <a:off x="-16207" y="-33621"/>
            <a:ext cx="13037214" cy="9820842"/>
          </a:xfrm>
          <a:prstGeom prst="rect">
            <a:avLst/>
          </a:prstGeom>
          <a:solidFill>
            <a:srgbClr val="242E7C"/>
          </a:solidFill>
          <a:ln w="12700">
            <a:miter lim="400000"/>
          </a:ln>
        </p:spPr>
        <p:txBody>
          <a:bodyPr lIns="48766" tIns="48766" rIns="48766" bIns="48766" anchor="ctr"/>
          <a:lstStyle/>
          <a:p>
            <a:pPr>
              <a:defRPr sz="2600">
                <a:solidFill>
                  <a:srgbClr val="242E7C"/>
                </a:solidFill>
                <a:latin typeface="+mn-lt"/>
                <a:ea typeface="+mn-ea"/>
                <a:cs typeface="+mn-cs"/>
                <a:sym typeface="Calibri"/>
              </a:defRPr>
            </a:pPr>
            <a:endParaRPr/>
          </a:p>
        </p:txBody>
      </p:sp>
      <p:pic>
        <p:nvPicPr>
          <p:cNvPr id="382" name="WHO-Logo-white.png" descr="WHO-Logo-white.png"/>
          <p:cNvPicPr>
            <a:picLocks noChangeAspect="1"/>
          </p:cNvPicPr>
          <p:nvPr/>
        </p:nvPicPr>
        <p:blipFill>
          <a:blip r:embed="rId2"/>
          <a:stretch>
            <a:fillRect/>
          </a:stretch>
        </p:blipFill>
        <p:spPr>
          <a:xfrm>
            <a:off x="9799883" y="8293889"/>
            <a:ext cx="2989260" cy="1233508"/>
          </a:xfrm>
          <a:prstGeom prst="rect">
            <a:avLst/>
          </a:prstGeom>
          <a:ln w="12700">
            <a:miter lim="400000"/>
          </a:ln>
        </p:spPr>
      </p:pic>
      <p:sp>
        <p:nvSpPr>
          <p:cNvPr id="383" name="Pentagon 1"/>
          <p:cNvSpPr/>
          <p:nvPr/>
        </p:nvSpPr>
        <p:spPr>
          <a:xfrm>
            <a:off x="17065" y="-11113"/>
            <a:ext cx="3325021" cy="163512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768" y="21600"/>
                </a:lnTo>
                <a:lnTo>
                  <a:pt x="21600" y="11004"/>
                </a:lnTo>
                <a:lnTo>
                  <a:pt x="14768" y="0"/>
                </a:lnTo>
                <a:lnTo>
                  <a:pt x="0" y="0"/>
                </a:lnTo>
                <a:close/>
              </a:path>
            </a:pathLst>
          </a:custGeom>
          <a:gradFill>
            <a:gsLst>
              <a:gs pos="0">
                <a:srgbClr val="E46506"/>
              </a:gs>
              <a:gs pos="100000">
                <a:srgbClr val="FF8236"/>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solidFill>
                  <a:srgbClr val="E46506"/>
                </a:solidFill>
              </a:defRPr>
            </a:pPr>
            <a:endParaRPr/>
          </a:p>
        </p:txBody>
      </p:sp>
      <p:sp>
        <p:nvSpPr>
          <p:cNvPr id="384" name="Pentagon 1"/>
          <p:cNvSpPr/>
          <p:nvPr/>
        </p:nvSpPr>
        <p:spPr>
          <a:xfrm>
            <a:off x="17065" y="1617265"/>
            <a:ext cx="4324749" cy="163473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6347" y="21600"/>
                </a:lnTo>
                <a:lnTo>
                  <a:pt x="21600" y="11002"/>
                </a:lnTo>
                <a:lnTo>
                  <a:pt x="16347" y="0"/>
                </a:lnTo>
                <a:lnTo>
                  <a:pt x="0" y="0"/>
                </a:lnTo>
                <a:close/>
              </a:path>
            </a:pathLst>
          </a:custGeom>
          <a:gradFill>
            <a:gsLst>
              <a:gs pos="0">
                <a:srgbClr val="EB3629"/>
              </a:gs>
              <a:gs pos="100000">
                <a:srgbClr val="BE0D0D"/>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endParaRPr/>
          </a:p>
        </p:txBody>
      </p:sp>
      <p:sp>
        <p:nvSpPr>
          <p:cNvPr id="385" name="Pentagon 1"/>
          <p:cNvSpPr/>
          <p:nvPr/>
        </p:nvSpPr>
        <p:spPr>
          <a:xfrm>
            <a:off x="17065" y="3245245"/>
            <a:ext cx="5638405" cy="163473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7573" y="21600"/>
                </a:lnTo>
                <a:lnTo>
                  <a:pt x="21600" y="11002"/>
                </a:lnTo>
                <a:lnTo>
                  <a:pt x="17573" y="0"/>
                </a:lnTo>
                <a:lnTo>
                  <a:pt x="0" y="0"/>
                </a:lnTo>
                <a:close/>
              </a:path>
            </a:pathLst>
          </a:custGeom>
          <a:gradFill>
            <a:gsLst>
              <a:gs pos="0">
                <a:srgbClr val="F2347C"/>
              </a:gs>
              <a:gs pos="100000">
                <a:srgbClr val="E50069"/>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solidFill>
                  <a:srgbClr val="BE0D0D"/>
                </a:solidFill>
              </a:defRPr>
            </a:pPr>
            <a:endParaRPr/>
          </a:p>
        </p:txBody>
      </p:sp>
      <p:sp>
        <p:nvSpPr>
          <p:cNvPr id="386" name="Pentagon 1"/>
          <p:cNvSpPr/>
          <p:nvPr/>
        </p:nvSpPr>
        <p:spPr>
          <a:xfrm>
            <a:off x="17065" y="4873624"/>
            <a:ext cx="6984208" cy="163473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8347" y="21600"/>
                </a:lnTo>
                <a:lnTo>
                  <a:pt x="21600" y="11002"/>
                </a:lnTo>
                <a:lnTo>
                  <a:pt x="18347" y="0"/>
                </a:lnTo>
                <a:lnTo>
                  <a:pt x="0" y="0"/>
                </a:lnTo>
                <a:close/>
              </a:path>
            </a:pathLst>
          </a:custGeom>
          <a:gradFill>
            <a:gsLst>
              <a:gs pos="0">
                <a:srgbClr val="CB34A6"/>
              </a:gs>
              <a:gs pos="100000">
                <a:srgbClr val="A71680"/>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solidFill>
                  <a:srgbClr val="E50069"/>
                </a:solidFill>
              </a:defRPr>
            </a:pPr>
            <a:endParaRPr/>
          </a:p>
        </p:txBody>
      </p:sp>
      <p:sp>
        <p:nvSpPr>
          <p:cNvPr id="387" name="Pentagon 1"/>
          <p:cNvSpPr/>
          <p:nvPr/>
        </p:nvSpPr>
        <p:spPr>
          <a:xfrm>
            <a:off x="17065" y="6501605"/>
            <a:ext cx="8260161" cy="163473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8850" y="21600"/>
                </a:lnTo>
                <a:lnTo>
                  <a:pt x="21600" y="11002"/>
                </a:lnTo>
                <a:lnTo>
                  <a:pt x="18850" y="0"/>
                </a:lnTo>
                <a:lnTo>
                  <a:pt x="0" y="0"/>
                </a:lnTo>
                <a:close/>
              </a:path>
            </a:pathLst>
          </a:custGeom>
          <a:gradFill>
            <a:gsLst>
              <a:gs pos="0">
                <a:srgbClr val="7B38B8"/>
              </a:gs>
              <a:gs pos="100000">
                <a:srgbClr val="532075"/>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endParaRPr/>
          </a:p>
        </p:txBody>
      </p:sp>
      <p:sp>
        <p:nvSpPr>
          <p:cNvPr id="388" name="Pentagon 1"/>
          <p:cNvSpPr/>
          <p:nvPr/>
        </p:nvSpPr>
        <p:spPr>
          <a:xfrm>
            <a:off x="17065" y="8129586"/>
            <a:ext cx="9565880" cy="163512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9226" y="21600"/>
                </a:lnTo>
                <a:lnTo>
                  <a:pt x="21600" y="11004"/>
                </a:lnTo>
                <a:lnTo>
                  <a:pt x="19226" y="0"/>
                </a:lnTo>
                <a:lnTo>
                  <a:pt x="0" y="0"/>
                </a:lnTo>
                <a:close/>
              </a:path>
            </a:pathLst>
          </a:custGeom>
          <a:gradFill>
            <a:gsLst>
              <a:gs pos="0">
                <a:srgbClr val="3E4BC6"/>
              </a:gs>
              <a:gs pos="100000">
                <a:srgbClr val="242E7C"/>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solidFill>
                  <a:srgbClr val="BE0D0D"/>
                </a:solidFill>
              </a:defRPr>
            </a:pPr>
            <a:endParaRPr/>
          </a:p>
        </p:txBody>
      </p:sp>
      <p:sp>
        <p:nvSpPr>
          <p:cNvPr id="389" name="Line"/>
          <p:cNvSpPr/>
          <p:nvPr/>
        </p:nvSpPr>
        <p:spPr>
          <a:xfrm>
            <a:off x="7110565" y="3269476"/>
            <a:ext cx="5363828" cy="2"/>
          </a:xfrm>
          <a:prstGeom prst="line">
            <a:avLst/>
          </a:prstGeom>
          <a:ln w="12700">
            <a:solidFill>
              <a:srgbClr val="FFFFFF"/>
            </a:solidFill>
            <a:miter lim="400000"/>
          </a:ln>
        </p:spPr>
        <p:txBody>
          <a:bodyPr lIns="45718" tIns="45718" rIns="45718" bIns="45718"/>
          <a:lstStyle/>
          <a:p>
            <a:endParaRPr/>
          </a:p>
        </p:txBody>
      </p:sp>
      <p:sp>
        <p:nvSpPr>
          <p:cNvPr id="390" name="End of…"/>
          <p:cNvSpPr txBox="1">
            <a:spLocks noGrp="1"/>
          </p:cNvSpPr>
          <p:nvPr>
            <p:ph type="title"/>
          </p:nvPr>
        </p:nvSpPr>
        <p:spPr>
          <a:xfrm>
            <a:off x="6924578" y="1163229"/>
            <a:ext cx="5638406" cy="4094570"/>
          </a:xfrm>
          <a:prstGeom prst="rect">
            <a:avLst/>
          </a:prstGeom>
        </p:spPr>
        <p:txBody>
          <a:bodyPr lIns="38100" tIns="38100" rIns="38100" bIns="38100"/>
          <a:lstStyle/>
          <a:p>
            <a:pPr algn="r" defTabSz="457200">
              <a:lnSpc>
                <a:spcPct val="100000"/>
              </a:lnSpc>
              <a:defRPr sz="4600" b="1">
                <a:solidFill>
                  <a:srgbClr val="FFFFFF"/>
                </a:solidFill>
                <a:uFill>
                  <a:solidFill>
                    <a:srgbClr val="000000"/>
                  </a:solidFill>
                </a:uFill>
                <a:latin typeface="Century Gothic"/>
                <a:ea typeface="Century Gothic"/>
                <a:cs typeface="Century Gothic"/>
                <a:sym typeface="Century Gothic"/>
              </a:defRPr>
            </a:pPr>
            <a:r>
              <a:t>End of </a:t>
            </a:r>
          </a:p>
          <a:p>
            <a:pPr algn="r" defTabSz="457200">
              <a:lnSpc>
                <a:spcPct val="100000"/>
              </a:lnSpc>
              <a:defRPr sz="4600" b="1">
                <a:solidFill>
                  <a:srgbClr val="FFFFFF"/>
                </a:solidFill>
                <a:uFill>
                  <a:solidFill>
                    <a:srgbClr val="000000"/>
                  </a:solidFill>
                </a:uFill>
                <a:latin typeface="Century Gothic"/>
                <a:ea typeface="Century Gothic"/>
                <a:cs typeface="Century Gothic"/>
                <a:sym typeface="Century Gothic"/>
              </a:defRPr>
            </a:pPr>
            <a:r>
              <a:t>Module 5 </a:t>
            </a:r>
            <a:r>
              <a:rPr b="0"/>
              <a:t>Part 1</a:t>
            </a:r>
          </a:p>
          <a:p>
            <a:pPr algn="r" defTabSz="457200">
              <a:lnSpc>
                <a:spcPct val="100000"/>
              </a:lnSpc>
              <a:defRPr sz="4600">
                <a:solidFill>
                  <a:srgbClr val="FFFFFF"/>
                </a:solidFill>
                <a:uFill>
                  <a:solidFill>
                    <a:srgbClr val="000000"/>
                  </a:solidFill>
                </a:uFill>
                <a:latin typeface="Century Gothic"/>
                <a:ea typeface="Century Gothic"/>
                <a:cs typeface="Century Gothic"/>
                <a:sym typeface="Century Gothic"/>
              </a:defRPr>
            </a:pPr>
            <a:endParaRPr b="0"/>
          </a:p>
          <a:p>
            <a:pPr algn="r" defTabSz="457200">
              <a:lnSpc>
                <a:spcPct val="100000"/>
              </a:lnSpc>
              <a:defRPr sz="4600" b="1">
                <a:solidFill>
                  <a:srgbClr val="FFFFFF"/>
                </a:solidFill>
                <a:uFill>
                  <a:solidFill>
                    <a:srgbClr val="000000"/>
                  </a:solidFill>
                </a:uFill>
                <a:latin typeface="Century Gothic"/>
                <a:ea typeface="Century Gothic"/>
                <a:cs typeface="Century Gothic"/>
                <a:sym typeface="Century Gothic"/>
              </a:defRPr>
            </a:pPr>
            <a:r>
              <a:t>Please continue </a:t>
            </a:r>
            <a:br/>
            <a:r>
              <a:t>to Module 5 </a:t>
            </a:r>
            <a:r>
              <a:rPr b="0"/>
              <a:t>Part 2</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n-lt"/>
                <a:ea typeface="+mn-ea"/>
                <a:cs typeface="+mn-cs"/>
                <a:sym typeface="Calibri"/>
              </a:defRPr>
            </a:pPr>
            <a:endParaRPr/>
          </a:p>
        </p:txBody>
      </p:sp>
      <p:sp>
        <p:nvSpPr>
          <p:cNvPr id="112" name="Title 1"/>
          <p:cNvSpPr txBox="1"/>
          <p:nvPr/>
        </p:nvSpPr>
        <p:spPr>
          <a:xfrm>
            <a:off x="2920998" y="249766"/>
            <a:ext cx="7162804" cy="14139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nchor="ctr">
            <a:normAutofit/>
          </a:bodyPr>
          <a:lstStyle>
            <a:lvl1pPr>
              <a:lnSpc>
                <a:spcPct val="90000"/>
              </a:lnSpc>
              <a:defRPr sz="4400" b="1" cap="all" spc="-200">
                <a:solidFill>
                  <a:srgbClr val="FFFFFF"/>
                </a:solidFill>
                <a:latin typeface="Century Gothic"/>
                <a:ea typeface="Century Gothic"/>
                <a:cs typeface="Century Gothic"/>
                <a:sym typeface="Century Gothic"/>
              </a:defRPr>
            </a:lvl1pPr>
          </a:lstStyle>
          <a:p>
            <a:r>
              <a:t>LEARNING OBJECTIVES</a:t>
            </a:r>
          </a:p>
        </p:txBody>
      </p:sp>
      <p:pic>
        <p:nvPicPr>
          <p:cNvPr id="113" name="HiAP-Icon-Bulls-eye.png" descr="HiAP-Icon-Bulls-eye.png"/>
          <p:cNvPicPr>
            <a:picLocks noChangeAspect="1"/>
          </p:cNvPicPr>
          <p:nvPr/>
        </p:nvPicPr>
        <p:blipFill>
          <a:blip r:embed="rId3"/>
          <a:stretch>
            <a:fillRect/>
          </a:stretch>
        </p:blipFill>
        <p:spPr>
          <a:xfrm>
            <a:off x="368888" y="3265373"/>
            <a:ext cx="3674245" cy="3837875"/>
          </a:xfrm>
          <a:prstGeom prst="rect">
            <a:avLst/>
          </a:prstGeom>
          <a:ln w="12700">
            <a:miter lim="400000"/>
          </a:ln>
        </p:spPr>
      </p:pic>
      <p:grpSp>
        <p:nvGrpSpPr>
          <p:cNvPr id="119" name="Group"/>
          <p:cNvGrpSpPr/>
          <p:nvPr/>
        </p:nvGrpSpPr>
        <p:grpSpPr>
          <a:xfrm>
            <a:off x="0" y="-16670"/>
            <a:ext cx="2568181" cy="1943896"/>
            <a:chOff x="0" y="0"/>
            <a:chExt cx="2568180" cy="1943894"/>
          </a:xfrm>
        </p:grpSpPr>
        <p:sp>
          <p:nvSpPr>
            <p:cNvPr id="114" name="Pentagon 1"/>
            <p:cNvSpPr/>
            <p:nvPr/>
          </p:nvSpPr>
          <p:spPr>
            <a:xfrm>
              <a:off x="0" y="-1"/>
              <a:ext cx="2568181" cy="194389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EEAB00"/>
                </a:gs>
                <a:gs pos="100000">
                  <a:srgbClr val="F9BE41"/>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117" name="Group 25"/>
            <p:cNvGrpSpPr/>
            <p:nvPr/>
          </p:nvGrpSpPr>
          <p:grpSpPr>
            <a:xfrm>
              <a:off x="604406" y="458879"/>
              <a:ext cx="1127555" cy="1026208"/>
              <a:chOff x="0" y="0"/>
              <a:chExt cx="1127553" cy="1026207"/>
            </a:xfrm>
          </p:grpSpPr>
          <p:sp>
            <p:nvSpPr>
              <p:cNvPr id="115" name="Title 1"/>
              <p:cNvSpPr txBox="1"/>
              <p:nvPr/>
            </p:nvSpPr>
            <p:spPr>
              <a:xfrm>
                <a:off x="0" y="-1"/>
                <a:ext cx="1127555" cy="1026208"/>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5</a:t>
                </a:r>
              </a:p>
            </p:txBody>
          </p:sp>
          <p:sp>
            <p:nvSpPr>
              <p:cNvPr id="116" name="Square"/>
              <p:cNvSpPr/>
              <p:nvPr/>
            </p:nvSpPr>
            <p:spPr>
              <a:xfrm>
                <a:off x="112122" y="72786"/>
                <a:ext cx="914565" cy="914565"/>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pic>
          <p:nvPicPr>
            <p:cNvPr id="118" name="HiAP-modules-text-BLue.png" descr="HiAP-modules-text-BLue.png"/>
            <p:cNvPicPr>
              <a:picLocks noChangeAspect="1"/>
            </p:cNvPicPr>
            <p:nvPr/>
          </p:nvPicPr>
          <p:blipFill>
            <a:blip r:embed="rId4"/>
            <a:stretch>
              <a:fillRect/>
            </a:stretch>
          </p:blipFill>
          <p:spPr>
            <a:xfrm>
              <a:off x="92007" y="75131"/>
              <a:ext cx="507690" cy="1612042"/>
            </a:xfrm>
            <a:prstGeom prst="rect">
              <a:avLst/>
            </a:prstGeom>
            <a:ln w="12700" cap="flat">
              <a:noFill/>
              <a:miter lim="400000"/>
            </a:ln>
            <a:effectLst/>
          </p:spPr>
        </p:pic>
      </p:grpSp>
      <p:pic>
        <p:nvPicPr>
          <p:cNvPr id="120" name="HiAP-Wireframe-graphic-2.png" descr="HiAP-Wireframe-graphic-2.png"/>
          <p:cNvPicPr>
            <a:picLocks noChangeAspect="1"/>
          </p:cNvPicPr>
          <p:nvPr/>
        </p:nvPicPr>
        <p:blipFill>
          <a:blip r:embed="rId5"/>
          <a:srcRect l="4891" t="2175" r="4891" b="87108"/>
          <a:stretch>
            <a:fillRect/>
          </a:stretch>
        </p:blipFill>
        <p:spPr>
          <a:xfrm flipH="1">
            <a:off x="-9972" y="8292542"/>
            <a:ext cx="13024745" cy="1467160"/>
          </a:xfrm>
          <a:prstGeom prst="rect">
            <a:avLst/>
          </a:prstGeom>
          <a:ln w="12700">
            <a:miter lim="400000"/>
          </a:ln>
        </p:spPr>
      </p:pic>
      <p:sp>
        <p:nvSpPr>
          <p:cNvPr id="121" name="Rectangle 4"/>
          <p:cNvSpPr txBox="1"/>
          <p:nvPr/>
        </p:nvSpPr>
        <p:spPr>
          <a:xfrm>
            <a:off x="6080426" y="2674919"/>
            <a:ext cx="6107784" cy="501878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spAutoFit/>
          </a:bodyPr>
          <a:lstStyle/>
          <a:p>
            <a:pPr defTabSz="457200">
              <a:lnSpc>
                <a:spcPct val="115000"/>
              </a:lnSpc>
              <a:defRPr sz="2500">
                <a:uFill>
                  <a:solidFill>
                    <a:srgbClr val="000000"/>
                  </a:solidFill>
                </a:uFill>
                <a:latin typeface="Century Gothic"/>
                <a:ea typeface="Century Gothic"/>
                <a:cs typeface="Century Gothic"/>
                <a:sym typeface="Century Gothic"/>
              </a:defRPr>
            </a:pPr>
            <a:r>
              <a:t>Describe the role of government </a:t>
            </a:r>
            <a:br/>
            <a:r>
              <a:t>in the HiAP approach</a:t>
            </a:r>
            <a:endParaRPr b="1"/>
          </a:p>
          <a:p>
            <a:pPr defTabSz="457200">
              <a:lnSpc>
                <a:spcPct val="115000"/>
              </a:lnSpc>
              <a:defRPr sz="2500">
                <a:uFill>
                  <a:solidFill>
                    <a:srgbClr val="000000"/>
                  </a:solidFill>
                </a:uFill>
                <a:latin typeface="Century Gothic"/>
                <a:ea typeface="Century Gothic"/>
                <a:cs typeface="Century Gothic"/>
                <a:sym typeface="Century Gothic"/>
              </a:defRPr>
            </a:pPr>
            <a:endParaRPr b="1"/>
          </a:p>
          <a:p>
            <a:pPr defTabSz="457200">
              <a:lnSpc>
                <a:spcPct val="115000"/>
              </a:lnSpc>
              <a:defRPr sz="2500">
                <a:uFill>
                  <a:solidFill>
                    <a:srgbClr val="000000"/>
                  </a:solidFill>
                </a:uFill>
                <a:latin typeface="Century Gothic"/>
                <a:ea typeface="Century Gothic"/>
                <a:cs typeface="Century Gothic"/>
                <a:sym typeface="Century Gothic"/>
              </a:defRPr>
            </a:pPr>
            <a:r>
              <a:t>Recognize a range of terms that </a:t>
            </a:r>
            <a:br/>
            <a:r>
              <a:t>refer to intersectoral action</a:t>
            </a:r>
            <a:endParaRPr b="1"/>
          </a:p>
          <a:p>
            <a:pPr defTabSz="457200">
              <a:lnSpc>
                <a:spcPct val="115000"/>
              </a:lnSpc>
              <a:defRPr sz="2500">
                <a:uFill>
                  <a:solidFill>
                    <a:srgbClr val="000000"/>
                  </a:solidFill>
                </a:uFill>
                <a:latin typeface="Century Gothic"/>
                <a:ea typeface="Century Gothic"/>
                <a:cs typeface="Century Gothic"/>
                <a:sym typeface="Century Gothic"/>
              </a:defRPr>
            </a:pPr>
            <a:endParaRPr b="1"/>
          </a:p>
          <a:p>
            <a:pPr defTabSz="457200">
              <a:lnSpc>
                <a:spcPct val="115000"/>
              </a:lnSpc>
              <a:defRPr sz="2500">
                <a:uFill>
                  <a:solidFill>
                    <a:srgbClr val="000000"/>
                  </a:solidFill>
                </a:uFill>
                <a:latin typeface="Century Gothic"/>
                <a:ea typeface="Century Gothic"/>
                <a:cs typeface="Century Gothic"/>
                <a:sym typeface="Century Gothic"/>
              </a:defRPr>
            </a:pPr>
            <a:r>
              <a:t>Explain some of the barriers to closer intersectoral collaboration</a:t>
            </a:r>
            <a:endParaRPr b="1"/>
          </a:p>
          <a:p>
            <a:pPr defTabSz="457200">
              <a:lnSpc>
                <a:spcPct val="115000"/>
              </a:lnSpc>
              <a:defRPr sz="2500">
                <a:uFill>
                  <a:solidFill>
                    <a:srgbClr val="000000"/>
                  </a:solidFill>
                </a:uFill>
                <a:latin typeface="Century Gothic"/>
                <a:ea typeface="Century Gothic"/>
                <a:cs typeface="Century Gothic"/>
                <a:sym typeface="Century Gothic"/>
              </a:defRPr>
            </a:pPr>
            <a:endParaRPr b="1"/>
          </a:p>
          <a:p>
            <a:pPr defTabSz="457200">
              <a:lnSpc>
                <a:spcPct val="115000"/>
              </a:lnSpc>
              <a:defRPr sz="2500">
                <a:uFill>
                  <a:solidFill>
                    <a:srgbClr val="000000"/>
                  </a:solidFill>
                </a:uFill>
                <a:latin typeface="Century Gothic"/>
                <a:ea typeface="Century Gothic"/>
                <a:cs typeface="Century Gothic"/>
                <a:sym typeface="Century Gothic"/>
              </a:defRPr>
            </a:pPr>
            <a:r>
              <a:t>Describe conditions conducive </a:t>
            </a:r>
            <a:br/>
            <a:r>
              <a:t>for intersectoral collaboration</a:t>
            </a:r>
          </a:p>
        </p:txBody>
      </p:sp>
      <p:sp>
        <p:nvSpPr>
          <p:cNvPr id="122" name="Line"/>
          <p:cNvSpPr/>
          <p:nvPr/>
        </p:nvSpPr>
        <p:spPr>
          <a:xfrm>
            <a:off x="4636361" y="6596901"/>
            <a:ext cx="7526272" cy="2"/>
          </a:xfrm>
          <a:prstGeom prst="line">
            <a:avLst/>
          </a:prstGeom>
          <a:ln w="12700">
            <a:solidFill>
              <a:srgbClr val="242E7C"/>
            </a:solidFill>
            <a:miter lim="400000"/>
          </a:ln>
        </p:spPr>
        <p:txBody>
          <a:bodyPr lIns="45718" tIns="45718" rIns="45718" bIns="45718"/>
          <a:lstStyle/>
          <a:p>
            <a:endParaRPr/>
          </a:p>
        </p:txBody>
      </p:sp>
      <p:grpSp>
        <p:nvGrpSpPr>
          <p:cNvPr id="125" name="Group"/>
          <p:cNvGrpSpPr/>
          <p:nvPr/>
        </p:nvGrpSpPr>
        <p:grpSpPr>
          <a:xfrm>
            <a:off x="4682027" y="2706760"/>
            <a:ext cx="988107" cy="899293"/>
            <a:chOff x="0" y="0"/>
            <a:chExt cx="988105" cy="899292"/>
          </a:xfrm>
        </p:grpSpPr>
        <p:sp>
          <p:nvSpPr>
            <p:cNvPr id="123" name="Title 1"/>
            <p:cNvSpPr txBox="1"/>
            <p:nvPr/>
          </p:nvSpPr>
          <p:spPr>
            <a:xfrm>
              <a:off x="0" y="0"/>
              <a:ext cx="988106" cy="89929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4300" b="1" cap="all" spc="-100">
                  <a:solidFill>
                    <a:srgbClr val="242E7C"/>
                  </a:solidFill>
                  <a:latin typeface="Century Gothic"/>
                  <a:ea typeface="Century Gothic"/>
                  <a:cs typeface="Century Gothic"/>
                  <a:sym typeface="Century Gothic"/>
                </a:defRPr>
              </a:lvl1pPr>
            </a:lstStyle>
            <a:p>
              <a:r>
                <a:t>1</a:t>
              </a:r>
            </a:p>
          </p:txBody>
        </p:sp>
        <p:sp>
          <p:nvSpPr>
            <p:cNvPr id="124" name="Square"/>
            <p:cNvSpPr/>
            <p:nvPr/>
          </p:nvSpPr>
          <p:spPr>
            <a:xfrm>
              <a:off x="98254" y="63784"/>
              <a:ext cx="801459" cy="801458"/>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sp>
        <p:nvSpPr>
          <p:cNvPr id="126" name="Line"/>
          <p:cNvSpPr/>
          <p:nvPr/>
        </p:nvSpPr>
        <p:spPr>
          <a:xfrm>
            <a:off x="4636361" y="5199900"/>
            <a:ext cx="7526272" cy="2"/>
          </a:xfrm>
          <a:prstGeom prst="line">
            <a:avLst/>
          </a:prstGeom>
          <a:ln w="12700">
            <a:solidFill>
              <a:srgbClr val="242E7C"/>
            </a:solidFill>
            <a:miter lim="400000"/>
          </a:ln>
        </p:spPr>
        <p:txBody>
          <a:bodyPr lIns="45718" tIns="45718" rIns="45718" bIns="45718"/>
          <a:lstStyle/>
          <a:p>
            <a:endParaRPr/>
          </a:p>
        </p:txBody>
      </p:sp>
      <p:sp>
        <p:nvSpPr>
          <p:cNvPr id="127" name="Line"/>
          <p:cNvSpPr/>
          <p:nvPr/>
        </p:nvSpPr>
        <p:spPr>
          <a:xfrm>
            <a:off x="4636361" y="3828300"/>
            <a:ext cx="7526272" cy="2"/>
          </a:xfrm>
          <a:prstGeom prst="line">
            <a:avLst/>
          </a:prstGeom>
          <a:ln w="12700">
            <a:solidFill>
              <a:srgbClr val="242E7C"/>
            </a:solidFill>
            <a:miter lim="400000"/>
          </a:ln>
        </p:spPr>
        <p:txBody>
          <a:bodyPr lIns="45718" tIns="45718" rIns="45718" bIns="45718"/>
          <a:lstStyle/>
          <a:p>
            <a:endParaRPr/>
          </a:p>
        </p:txBody>
      </p:sp>
      <p:grpSp>
        <p:nvGrpSpPr>
          <p:cNvPr id="130" name="Group"/>
          <p:cNvGrpSpPr/>
          <p:nvPr/>
        </p:nvGrpSpPr>
        <p:grpSpPr>
          <a:xfrm>
            <a:off x="4682027" y="4050550"/>
            <a:ext cx="988107" cy="899295"/>
            <a:chOff x="0" y="0"/>
            <a:chExt cx="988105" cy="899294"/>
          </a:xfrm>
        </p:grpSpPr>
        <p:sp>
          <p:nvSpPr>
            <p:cNvPr id="128" name="Title 1"/>
            <p:cNvSpPr txBox="1"/>
            <p:nvPr/>
          </p:nvSpPr>
          <p:spPr>
            <a:xfrm>
              <a:off x="0" y="-1"/>
              <a:ext cx="988106" cy="89929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4300" b="1" cap="all" spc="-100">
                  <a:solidFill>
                    <a:srgbClr val="242E7C"/>
                  </a:solidFill>
                  <a:latin typeface="Century Gothic"/>
                  <a:ea typeface="Century Gothic"/>
                  <a:cs typeface="Century Gothic"/>
                  <a:sym typeface="Century Gothic"/>
                </a:defRPr>
              </a:lvl1pPr>
            </a:lstStyle>
            <a:p>
              <a:r>
                <a:t>2</a:t>
              </a:r>
            </a:p>
          </p:txBody>
        </p:sp>
        <p:sp>
          <p:nvSpPr>
            <p:cNvPr id="129" name="Square"/>
            <p:cNvSpPr/>
            <p:nvPr/>
          </p:nvSpPr>
          <p:spPr>
            <a:xfrm>
              <a:off x="98254" y="63784"/>
              <a:ext cx="801459" cy="801459"/>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grpSp>
        <p:nvGrpSpPr>
          <p:cNvPr id="133" name="Group"/>
          <p:cNvGrpSpPr/>
          <p:nvPr/>
        </p:nvGrpSpPr>
        <p:grpSpPr>
          <a:xfrm>
            <a:off x="4682027" y="5448756"/>
            <a:ext cx="988107" cy="899294"/>
            <a:chOff x="0" y="0"/>
            <a:chExt cx="988105" cy="899292"/>
          </a:xfrm>
        </p:grpSpPr>
        <p:sp>
          <p:nvSpPr>
            <p:cNvPr id="131" name="Title 1"/>
            <p:cNvSpPr txBox="1"/>
            <p:nvPr/>
          </p:nvSpPr>
          <p:spPr>
            <a:xfrm>
              <a:off x="0" y="0"/>
              <a:ext cx="988106" cy="89929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4300" b="1" cap="all" spc="-100">
                  <a:solidFill>
                    <a:srgbClr val="242E7C"/>
                  </a:solidFill>
                  <a:latin typeface="Century Gothic"/>
                  <a:ea typeface="Century Gothic"/>
                  <a:cs typeface="Century Gothic"/>
                  <a:sym typeface="Century Gothic"/>
                </a:defRPr>
              </a:lvl1pPr>
            </a:lstStyle>
            <a:p>
              <a:r>
                <a:t>3</a:t>
              </a:r>
            </a:p>
          </p:txBody>
        </p:sp>
        <p:sp>
          <p:nvSpPr>
            <p:cNvPr id="132" name="Square"/>
            <p:cNvSpPr/>
            <p:nvPr/>
          </p:nvSpPr>
          <p:spPr>
            <a:xfrm>
              <a:off x="98254" y="63784"/>
              <a:ext cx="801459" cy="801458"/>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grpSp>
        <p:nvGrpSpPr>
          <p:cNvPr id="136" name="Group"/>
          <p:cNvGrpSpPr/>
          <p:nvPr/>
        </p:nvGrpSpPr>
        <p:grpSpPr>
          <a:xfrm>
            <a:off x="4682027" y="6806451"/>
            <a:ext cx="988107" cy="899295"/>
            <a:chOff x="0" y="0"/>
            <a:chExt cx="988105" cy="899294"/>
          </a:xfrm>
        </p:grpSpPr>
        <p:sp>
          <p:nvSpPr>
            <p:cNvPr id="134" name="Title 1"/>
            <p:cNvSpPr txBox="1"/>
            <p:nvPr/>
          </p:nvSpPr>
          <p:spPr>
            <a:xfrm>
              <a:off x="0" y="-1"/>
              <a:ext cx="988106" cy="89929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4300" b="1" cap="all" spc="-100">
                  <a:solidFill>
                    <a:srgbClr val="242E7C"/>
                  </a:solidFill>
                  <a:latin typeface="Century Gothic"/>
                  <a:ea typeface="Century Gothic"/>
                  <a:cs typeface="Century Gothic"/>
                  <a:sym typeface="Century Gothic"/>
                </a:defRPr>
              </a:lvl1pPr>
            </a:lstStyle>
            <a:p>
              <a:r>
                <a:t>4</a:t>
              </a:r>
            </a:p>
          </p:txBody>
        </p:sp>
        <p:sp>
          <p:nvSpPr>
            <p:cNvPr id="135" name="Square"/>
            <p:cNvSpPr/>
            <p:nvPr/>
          </p:nvSpPr>
          <p:spPr>
            <a:xfrm>
              <a:off x="98254" y="63784"/>
              <a:ext cx="801459" cy="801459"/>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n-lt"/>
                <a:ea typeface="+mn-ea"/>
                <a:cs typeface="+mn-cs"/>
                <a:sym typeface="Calibri"/>
              </a:defRPr>
            </a:pPr>
            <a:endParaRPr/>
          </a:p>
        </p:txBody>
      </p:sp>
      <p:sp>
        <p:nvSpPr>
          <p:cNvPr id="141" name="Title 1"/>
          <p:cNvSpPr txBox="1">
            <a:spLocks noGrp="1"/>
          </p:cNvSpPr>
          <p:nvPr>
            <p:ph type="title"/>
          </p:nvPr>
        </p:nvSpPr>
        <p:spPr>
          <a:xfrm>
            <a:off x="2959098" y="262466"/>
            <a:ext cx="9300186" cy="1413936"/>
          </a:xfrm>
          <a:prstGeom prst="rect">
            <a:avLst/>
          </a:prstGeom>
        </p:spPr>
        <p:txBody>
          <a:bodyPr/>
          <a:lstStyle>
            <a:lvl1pPr defTabSz="1196441">
              <a:defRPr sz="4000" b="1" cap="all" spc="-200">
                <a:solidFill>
                  <a:srgbClr val="FFFFFF"/>
                </a:solidFill>
                <a:latin typeface="Century Gothic"/>
                <a:ea typeface="Century Gothic"/>
                <a:cs typeface="Century Gothic"/>
                <a:sym typeface="Century Gothic"/>
              </a:defRPr>
            </a:lvl1pPr>
          </a:lstStyle>
          <a:p>
            <a:r>
              <a:t>Governments have a responsibility for the health of the population</a:t>
            </a:r>
          </a:p>
        </p:txBody>
      </p:sp>
      <p:grpSp>
        <p:nvGrpSpPr>
          <p:cNvPr id="147" name="Group"/>
          <p:cNvGrpSpPr/>
          <p:nvPr/>
        </p:nvGrpSpPr>
        <p:grpSpPr>
          <a:xfrm>
            <a:off x="0" y="-16670"/>
            <a:ext cx="2568181" cy="1943896"/>
            <a:chOff x="0" y="0"/>
            <a:chExt cx="2568180" cy="1943894"/>
          </a:xfrm>
        </p:grpSpPr>
        <p:sp>
          <p:nvSpPr>
            <p:cNvPr id="142" name="Pentagon 1"/>
            <p:cNvSpPr/>
            <p:nvPr/>
          </p:nvSpPr>
          <p:spPr>
            <a:xfrm>
              <a:off x="0" y="-1"/>
              <a:ext cx="2568181" cy="194389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EEAB00"/>
                </a:gs>
                <a:gs pos="100000">
                  <a:srgbClr val="F9BE41"/>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145" name="Group 25"/>
            <p:cNvGrpSpPr/>
            <p:nvPr/>
          </p:nvGrpSpPr>
          <p:grpSpPr>
            <a:xfrm>
              <a:off x="604406" y="458879"/>
              <a:ext cx="1127555" cy="1026208"/>
              <a:chOff x="0" y="0"/>
              <a:chExt cx="1127553" cy="1026207"/>
            </a:xfrm>
          </p:grpSpPr>
          <p:sp>
            <p:nvSpPr>
              <p:cNvPr id="143" name="Title 1"/>
              <p:cNvSpPr txBox="1"/>
              <p:nvPr/>
            </p:nvSpPr>
            <p:spPr>
              <a:xfrm>
                <a:off x="0" y="-1"/>
                <a:ext cx="1127555" cy="1026208"/>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5</a:t>
                </a:r>
              </a:p>
            </p:txBody>
          </p:sp>
          <p:sp>
            <p:nvSpPr>
              <p:cNvPr id="144" name="Square"/>
              <p:cNvSpPr/>
              <p:nvPr/>
            </p:nvSpPr>
            <p:spPr>
              <a:xfrm>
                <a:off x="112122" y="72786"/>
                <a:ext cx="914565" cy="914565"/>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pic>
          <p:nvPicPr>
            <p:cNvPr id="146" name="HiAP-modules-text-BLue.png" descr="HiAP-modules-text-BLue.png"/>
            <p:cNvPicPr>
              <a:picLocks noChangeAspect="1"/>
            </p:cNvPicPr>
            <p:nvPr/>
          </p:nvPicPr>
          <p:blipFill>
            <a:blip r:embed="rId3"/>
            <a:stretch>
              <a:fillRect/>
            </a:stretch>
          </p:blipFill>
          <p:spPr>
            <a:xfrm>
              <a:off x="92007" y="75131"/>
              <a:ext cx="507690" cy="1612042"/>
            </a:xfrm>
            <a:prstGeom prst="rect">
              <a:avLst/>
            </a:prstGeom>
            <a:ln w="12700" cap="flat">
              <a:noFill/>
              <a:miter lim="400000"/>
            </a:ln>
            <a:effectLst/>
          </p:spPr>
        </p:pic>
      </p:grpSp>
      <p:sp>
        <p:nvSpPr>
          <p:cNvPr id="148" name="Manages context and relationships"/>
          <p:cNvSpPr txBox="1"/>
          <p:nvPr/>
        </p:nvSpPr>
        <p:spPr>
          <a:xfrm>
            <a:off x="2045589" y="2177742"/>
            <a:ext cx="7089118" cy="14805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a:spAutoFit/>
          </a:bodyPr>
          <a:lstStyle/>
          <a:p>
            <a:pPr defTabSz="457200">
              <a:lnSpc>
                <a:spcPct val="115000"/>
              </a:lnSpc>
              <a:defRPr sz="2700">
                <a:uFill>
                  <a:solidFill>
                    <a:srgbClr val="000000"/>
                  </a:solidFill>
                </a:uFill>
                <a:latin typeface="Century Gothic"/>
                <a:ea typeface="Century Gothic"/>
                <a:cs typeface="Century Gothic"/>
                <a:sym typeface="Century Gothic"/>
              </a:defRPr>
            </a:pPr>
            <a:r>
              <a:t>Health is a state of complete physical, </a:t>
            </a:r>
            <a:br/>
            <a:r>
              <a:t>mental and social well-being, and not </a:t>
            </a:r>
            <a:br/>
            <a:r>
              <a:t>merely the absence of disease or infirmity;</a:t>
            </a:r>
          </a:p>
        </p:txBody>
      </p:sp>
      <p:sp>
        <p:nvSpPr>
          <p:cNvPr id="149" name="Understands the culture of the organizations"/>
          <p:cNvSpPr txBox="1"/>
          <p:nvPr/>
        </p:nvSpPr>
        <p:spPr>
          <a:xfrm>
            <a:off x="2032889" y="4377501"/>
            <a:ext cx="10030199" cy="99859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spAutoFit/>
          </a:bodyPr>
          <a:lstStyle/>
          <a:p>
            <a:pPr defTabSz="457200">
              <a:lnSpc>
                <a:spcPct val="115000"/>
              </a:lnSpc>
              <a:defRPr sz="2700">
                <a:uFill>
                  <a:solidFill>
                    <a:srgbClr val="000000"/>
                  </a:solidFill>
                </a:uFill>
                <a:latin typeface="Century Gothic"/>
                <a:ea typeface="Century Gothic"/>
                <a:cs typeface="Century Gothic"/>
                <a:sym typeface="Century Gothic"/>
              </a:defRPr>
            </a:pPr>
            <a:r>
              <a:t>Health is an individual right </a:t>
            </a:r>
            <a:br/>
            <a:r>
              <a:t>and a social justice issue;</a:t>
            </a:r>
          </a:p>
        </p:txBody>
      </p:sp>
      <p:sp>
        <p:nvSpPr>
          <p:cNvPr id="150" name="Creates conditions that favour…"/>
          <p:cNvSpPr txBox="1"/>
          <p:nvPr/>
        </p:nvSpPr>
        <p:spPr>
          <a:xfrm>
            <a:off x="2027285" y="6563172"/>
            <a:ext cx="10041405" cy="5166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spAutoFit/>
          </a:bodyPr>
          <a:lstStyle>
            <a:lvl1pPr defTabSz="457200">
              <a:lnSpc>
                <a:spcPct val="115000"/>
              </a:lnSpc>
              <a:spcBef>
                <a:spcPts val="1200"/>
              </a:spcBef>
              <a:defRPr sz="2700">
                <a:uFill>
                  <a:solidFill>
                    <a:srgbClr val="000000"/>
                  </a:solidFill>
                </a:uFill>
                <a:latin typeface="Century Gothic"/>
                <a:ea typeface="Century Gothic"/>
                <a:cs typeface="Century Gothic"/>
                <a:sym typeface="Century Gothic"/>
              </a:defRPr>
            </a:lvl1pPr>
          </a:lstStyle>
          <a:p>
            <a:r>
              <a:t>Health is a public good; and</a:t>
            </a:r>
          </a:p>
        </p:txBody>
      </p:sp>
      <p:sp>
        <p:nvSpPr>
          <p:cNvPr id="151" name="Works with a notion that complex outcomes can emerge…"/>
          <p:cNvSpPr txBox="1"/>
          <p:nvPr/>
        </p:nvSpPr>
        <p:spPr>
          <a:xfrm>
            <a:off x="2020189" y="8277393"/>
            <a:ext cx="5906214" cy="99859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a:spAutoFit/>
          </a:bodyPr>
          <a:lstStyle/>
          <a:p>
            <a:pPr defTabSz="457200">
              <a:lnSpc>
                <a:spcPct val="115000"/>
              </a:lnSpc>
              <a:defRPr sz="2700">
                <a:uFill>
                  <a:solidFill>
                    <a:srgbClr val="000000"/>
                  </a:solidFill>
                </a:uFill>
                <a:latin typeface="Century Gothic"/>
                <a:ea typeface="Century Gothic"/>
                <a:cs typeface="Century Gothic"/>
                <a:sym typeface="Century Gothic"/>
              </a:defRPr>
            </a:pPr>
            <a:r>
              <a:t>Governments have a responsibility </a:t>
            </a:r>
            <a:br/>
            <a:r>
              <a:t>for the health of their peoples.</a:t>
            </a:r>
          </a:p>
        </p:txBody>
      </p:sp>
      <p:grpSp>
        <p:nvGrpSpPr>
          <p:cNvPr id="155" name="Group"/>
          <p:cNvGrpSpPr/>
          <p:nvPr/>
        </p:nvGrpSpPr>
        <p:grpSpPr>
          <a:xfrm>
            <a:off x="1249762" y="3901944"/>
            <a:ext cx="10838121" cy="3933295"/>
            <a:chOff x="0" y="-1"/>
            <a:chExt cx="10838119" cy="3933293"/>
          </a:xfrm>
        </p:grpSpPr>
        <p:sp>
          <p:nvSpPr>
            <p:cNvPr id="152" name="Line"/>
            <p:cNvSpPr/>
            <p:nvPr/>
          </p:nvSpPr>
          <p:spPr>
            <a:xfrm>
              <a:off x="-1" y="-2"/>
              <a:ext cx="10838121" cy="2"/>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sp>
          <p:nvSpPr>
            <p:cNvPr id="153" name="Line"/>
            <p:cNvSpPr/>
            <p:nvPr/>
          </p:nvSpPr>
          <p:spPr>
            <a:xfrm>
              <a:off x="-1" y="1956717"/>
              <a:ext cx="10838121" cy="2"/>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sp>
          <p:nvSpPr>
            <p:cNvPr id="154" name="Line"/>
            <p:cNvSpPr/>
            <p:nvPr/>
          </p:nvSpPr>
          <p:spPr>
            <a:xfrm>
              <a:off x="-1" y="3933291"/>
              <a:ext cx="10838121" cy="2"/>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grpSp>
      <p:sp>
        <p:nvSpPr>
          <p:cNvPr id="156" name="Pentagon 1"/>
          <p:cNvSpPr/>
          <p:nvPr/>
        </p:nvSpPr>
        <p:spPr>
          <a:xfrm>
            <a:off x="-1" y="1922065"/>
            <a:ext cx="1646639" cy="196651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0391" y="21600"/>
                </a:lnTo>
                <a:lnTo>
                  <a:pt x="21600" y="10998"/>
                </a:lnTo>
                <a:lnTo>
                  <a:pt x="10391" y="0"/>
                </a:lnTo>
                <a:lnTo>
                  <a:pt x="0" y="0"/>
                </a:lnTo>
                <a:close/>
              </a:path>
            </a:pathLst>
          </a:custGeom>
          <a:solidFill>
            <a:srgbClr val="E46506"/>
          </a:solidFill>
          <a:ln w="12700">
            <a:miter lim="400000"/>
          </a:ln>
          <a:effectLst>
            <a:outerShdw blurRad="203200" dist="25400" dir="5400000" rotWithShape="0">
              <a:srgbClr val="000000">
                <a:alpha val="11983"/>
              </a:srgbClr>
            </a:outerShdw>
          </a:effectLst>
        </p:spPr>
        <p:txBody>
          <a:bodyPr lIns="48766" tIns="48766" rIns="48766" bIns="48766" anchor="ctr"/>
          <a:lstStyle/>
          <a:p>
            <a:endParaRPr/>
          </a:p>
        </p:txBody>
      </p:sp>
      <p:sp>
        <p:nvSpPr>
          <p:cNvPr id="157" name="Pentagon 1"/>
          <p:cNvSpPr/>
          <p:nvPr/>
        </p:nvSpPr>
        <p:spPr>
          <a:xfrm>
            <a:off x="-1" y="3886199"/>
            <a:ext cx="1646639" cy="196691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0391" y="21600"/>
                </a:lnTo>
                <a:lnTo>
                  <a:pt x="21600" y="11005"/>
                </a:lnTo>
                <a:lnTo>
                  <a:pt x="10391" y="0"/>
                </a:lnTo>
                <a:lnTo>
                  <a:pt x="0" y="0"/>
                </a:lnTo>
                <a:close/>
              </a:path>
            </a:pathLst>
          </a:custGeom>
          <a:solidFill>
            <a:srgbClr val="BE0D0D"/>
          </a:solidFill>
          <a:ln w="12700">
            <a:miter lim="400000"/>
          </a:ln>
          <a:effectLst>
            <a:outerShdw blurRad="203200" dist="25400" dir="5400000" rotWithShape="0">
              <a:srgbClr val="000000">
                <a:alpha val="11983"/>
              </a:srgbClr>
            </a:outerShdw>
          </a:effectLst>
        </p:spPr>
        <p:txBody>
          <a:bodyPr lIns="48766" tIns="48766" rIns="48766" bIns="48766" anchor="ctr"/>
          <a:lstStyle/>
          <a:p>
            <a:pPr>
              <a:defRPr>
                <a:solidFill>
                  <a:srgbClr val="E50069"/>
                </a:solidFill>
              </a:defRPr>
            </a:pPr>
            <a:endParaRPr/>
          </a:p>
        </p:txBody>
      </p:sp>
      <p:sp>
        <p:nvSpPr>
          <p:cNvPr id="158" name="Pentagon 1"/>
          <p:cNvSpPr/>
          <p:nvPr/>
        </p:nvSpPr>
        <p:spPr>
          <a:xfrm>
            <a:off x="-1" y="5838428"/>
            <a:ext cx="1646639" cy="196612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0391" y="21600"/>
                </a:lnTo>
                <a:lnTo>
                  <a:pt x="21600" y="11005"/>
                </a:lnTo>
                <a:lnTo>
                  <a:pt x="10391" y="0"/>
                </a:lnTo>
                <a:lnTo>
                  <a:pt x="0" y="0"/>
                </a:lnTo>
                <a:close/>
              </a:path>
            </a:pathLst>
          </a:custGeom>
          <a:solidFill>
            <a:srgbClr val="E50069"/>
          </a:solidFill>
          <a:ln w="12700">
            <a:miter lim="400000"/>
          </a:ln>
          <a:effectLst>
            <a:outerShdw blurRad="203200" dist="25400" dir="5400000" rotWithShape="0">
              <a:srgbClr val="000000">
                <a:alpha val="11983"/>
              </a:srgbClr>
            </a:outerShdw>
          </a:effectLst>
        </p:spPr>
        <p:txBody>
          <a:bodyPr lIns="48766" tIns="48766" rIns="48766" bIns="48766" anchor="ctr"/>
          <a:lstStyle/>
          <a:p>
            <a:endParaRPr/>
          </a:p>
        </p:txBody>
      </p:sp>
      <p:sp>
        <p:nvSpPr>
          <p:cNvPr id="159" name="Pentagon 1"/>
          <p:cNvSpPr/>
          <p:nvPr/>
        </p:nvSpPr>
        <p:spPr>
          <a:xfrm>
            <a:off x="-1" y="7793434"/>
            <a:ext cx="1646639" cy="196651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0391" y="21600"/>
                </a:lnTo>
                <a:lnTo>
                  <a:pt x="21600" y="10998"/>
                </a:lnTo>
                <a:lnTo>
                  <a:pt x="10391" y="0"/>
                </a:lnTo>
                <a:lnTo>
                  <a:pt x="0" y="0"/>
                </a:lnTo>
                <a:close/>
              </a:path>
            </a:pathLst>
          </a:custGeom>
          <a:solidFill>
            <a:srgbClr val="532075"/>
          </a:solidFill>
          <a:ln w="12700">
            <a:miter lim="400000"/>
          </a:ln>
          <a:effectLst>
            <a:outerShdw blurRad="203200" dist="25400" dir="5400000" rotWithShape="0">
              <a:srgbClr val="000000">
                <a:alpha val="11983"/>
              </a:srgbClr>
            </a:outerShdw>
          </a:effectLst>
        </p:spPr>
        <p:txBody>
          <a:bodyPr lIns="48766" tIns="48766" rIns="48766" bIns="48766" anchor="ctr"/>
          <a:lstStyle/>
          <a:p>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n-lt"/>
                <a:ea typeface="+mn-ea"/>
                <a:cs typeface="+mn-cs"/>
                <a:sym typeface="Calibri"/>
              </a:defRPr>
            </a:pPr>
            <a:endParaRPr/>
          </a:p>
        </p:txBody>
      </p:sp>
      <p:sp>
        <p:nvSpPr>
          <p:cNvPr id="164" name="Title 1"/>
          <p:cNvSpPr txBox="1">
            <a:spLocks noGrp="1"/>
          </p:cNvSpPr>
          <p:nvPr>
            <p:ph type="title"/>
          </p:nvPr>
        </p:nvSpPr>
        <p:spPr>
          <a:xfrm>
            <a:off x="2948321" y="248346"/>
            <a:ext cx="9268546" cy="1413936"/>
          </a:xfrm>
          <a:prstGeom prst="rect">
            <a:avLst/>
          </a:prstGeom>
        </p:spPr>
        <p:txBody>
          <a:bodyPr/>
          <a:lstStyle>
            <a:lvl1pPr defTabSz="1105408">
              <a:defRPr sz="3700" b="1" cap="all" spc="-100">
                <a:solidFill>
                  <a:srgbClr val="FFFFFF"/>
                </a:solidFill>
                <a:latin typeface="Century Gothic"/>
                <a:ea typeface="Century Gothic"/>
                <a:cs typeface="Century Gothic"/>
                <a:sym typeface="Century Gothic"/>
              </a:defRPr>
            </a:lvl1pPr>
          </a:lstStyle>
          <a:p>
            <a:r>
              <a:t>Governments around the world are facing major societal challenges…</a:t>
            </a:r>
          </a:p>
        </p:txBody>
      </p:sp>
      <p:grpSp>
        <p:nvGrpSpPr>
          <p:cNvPr id="170" name="Group"/>
          <p:cNvGrpSpPr/>
          <p:nvPr/>
        </p:nvGrpSpPr>
        <p:grpSpPr>
          <a:xfrm>
            <a:off x="0" y="-16670"/>
            <a:ext cx="2568181" cy="1943896"/>
            <a:chOff x="0" y="0"/>
            <a:chExt cx="2568180" cy="1943894"/>
          </a:xfrm>
        </p:grpSpPr>
        <p:sp>
          <p:nvSpPr>
            <p:cNvPr id="165" name="Pentagon 1"/>
            <p:cNvSpPr/>
            <p:nvPr/>
          </p:nvSpPr>
          <p:spPr>
            <a:xfrm>
              <a:off x="0" y="-1"/>
              <a:ext cx="2568181" cy="194389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EEAB00"/>
                </a:gs>
                <a:gs pos="100000">
                  <a:srgbClr val="F9BE41"/>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168" name="Group 25"/>
            <p:cNvGrpSpPr/>
            <p:nvPr/>
          </p:nvGrpSpPr>
          <p:grpSpPr>
            <a:xfrm>
              <a:off x="604406" y="458879"/>
              <a:ext cx="1127555" cy="1026208"/>
              <a:chOff x="0" y="0"/>
              <a:chExt cx="1127553" cy="1026207"/>
            </a:xfrm>
          </p:grpSpPr>
          <p:sp>
            <p:nvSpPr>
              <p:cNvPr id="166" name="Title 1"/>
              <p:cNvSpPr txBox="1"/>
              <p:nvPr/>
            </p:nvSpPr>
            <p:spPr>
              <a:xfrm>
                <a:off x="0" y="-1"/>
                <a:ext cx="1127555" cy="1026208"/>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5</a:t>
                </a:r>
              </a:p>
            </p:txBody>
          </p:sp>
          <p:sp>
            <p:nvSpPr>
              <p:cNvPr id="167" name="Square"/>
              <p:cNvSpPr/>
              <p:nvPr/>
            </p:nvSpPr>
            <p:spPr>
              <a:xfrm>
                <a:off x="112122" y="72786"/>
                <a:ext cx="914565" cy="914565"/>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pic>
          <p:nvPicPr>
            <p:cNvPr id="169" name="HiAP-modules-text-BLue.png" descr="HiAP-modules-text-BLue.png"/>
            <p:cNvPicPr>
              <a:picLocks noChangeAspect="1"/>
            </p:cNvPicPr>
            <p:nvPr/>
          </p:nvPicPr>
          <p:blipFill>
            <a:blip r:embed="rId3"/>
            <a:stretch>
              <a:fillRect/>
            </a:stretch>
          </p:blipFill>
          <p:spPr>
            <a:xfrm>
              <a:off x="92007" y="75131"/>
              <a:ext cx="507690" cy="1612042"/>
            </a:xfrm>
            <a:prstGeom prst="rect">
              <a:avLst/>
            </a:prstGeom>
            <a:ln w="12700" cap="flat">
              <a:noFill/>
              <a:miter lim="400000"/>
            </a:ln>
            <a:effectLst/>
          </p:spPr>
        </p:pic>
      </p:grpSp>
      <p:sp>
        <p:nvSpPr>
          <p:cNvPr id="171" name="Rectangle 4"/>
          <p:cNvSpPr txBox="1"/>
          <p:nvPr/>
        </p:nvSpPr>
        <p:spPr>
          <a:xfrm>
            <a:off x="2039079" y="3118692"/>
            <a:ext cx="10068336" cy="207555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spAutoFit/>
          </a:bodyPr>
          <a:lstStyle>
            <a:lvl1pPr defTabSz="457200">
              <a:lnSpc>
                <a:spcPct val="115000"/>
              </a:lnSpc>
              <a:defRPr sz="2900">
                <a:uFill>
                  <a:solidFill>
                    <a:srgbClr val="000000"/>
                  </a:solidFill>
                </a:uFill>
                <a:latin typeface="Century Gothic"/>
                <a:ea typeface="Century Gothic"/>
                <a:cs typeface="Century Gothic"/>
                <a:sym typeface="Century Gothic"/>
              </a:defRPr>
            </a:lvl1pPr>
          </a:lstStyle>
          <a:p>
            <a:r>
              <a:t>Issues, like climate change and obesity, have been termed “wicked problems” as they have complex causes and require innovative, collaborative solutions to be applied systemically if they are to be resolved.</a:t>
            </a:r>
          </a:p>
        </p:txBody>
      </p:sp>
      <p:sp>
        <p:nvSpPr>
          <p:cNvPr id="172" name="Line"/>
          <p:cNvSpPr/>
          <p:nvPr/>
        </p:nvSpPr>
        <p:spPr>
          <a:xfrm>
            <a:off x="1023553" y="5468618"/>
            <a:ext cx="11336885" cy="2"/>
          </a:xfrm>
          <a:prstGeom prst="line">
            <a:avLst/>
          </a:prstGeom>
          <a:ln w="12700">
            <a:solidFill>
              <a:srgbClr val="242E7C"/>
            </a:solidFill>
            <a:miter lim="400000"/>
          </a:ln>
        </p:spPr>
        <p:txBody>
          <a:bodyPr lIns="45718" tIns="45718" rIns="45718" bIns="45718"/>
          <a:lstStyle/>
          <a:p>
            <a:endParaRPr/>
          </a:p>
        </p:txBody>
      </p:sp>
      <p:sp>
        <p:nvSpPr>
          <p:cNvPr id="173" name="Rectangle 4"/>
          <p:cNvSpPr txBox="1"/>
          <p:nvPr/>
        </p:nvSpPr>
        <p:spPr>
          <a:xfrm>
            <a:off x="2039079" y="5742985"/>
            <a:ext cx="9643944" cy="207555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spAutoFit/>
          </a:bodyPr>
          <a:lstStyle>
            <a:lvl1pPr defTabSz="457200">
              <a:lnSpc>
                <a:spcPct val="115000"/>
              </a:lnSpc>
              <a:defRPr sz="2900">
                <a:uFill>
                  <a:solidFill>
                    <a:srgbClr val="000000"/>
                  </a:solidFill>
                </a:uFill>
                <a:latin typeface="Century Gothic"/>
                <a:ea typeface="Century Gothic"/>
                <a:cs typeface="Century Gothic"/>
                <a:sym typeface="Century Gothic"/>
              </a:defRPr>
            </a:lvl1pPr>
          </a:lstStyle>
          <a:p>
            <a:r>
              <a:t>This means governments need to rethink the way they do business, they need to encourage collaboration across sectors and promote joined-up government responses to complex policy problems.</a:t>
            </a:r>
          </a:p>
        </p:txBody>
      </p:sp>
      <p:sp>
        <p:nvSpPr>
          <p:cNvPr id="174" name="Pentagon 1"/>
          <p:cNvSpPr/>
          <p:nvPr/>
        </p:nvSpPr>
        <p:spPr>
          <a:xfrm>
            <a:off x="0" y="2921395"/>
            <a:ext cx="1645047" cy="254635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7066" y="21600"/>
                </a:lnTo>
                <a:lnTo>
                  <a:pt x="21600" y="11002"/>
                </a:lnTo>
                <a:lnTo>
                  <a:pt x="7066" y="0"/>
                </a:lnTo>
                <a:lnTo>
                  <a:pt x="0" y="0"/>
                </a:lnTo>
                <a:close/>
              </a:path>
            </a:pathLst>
          </a:custGeom>
          <a:solidFill>
            <a:srgbClr val="629623"/>
          </a:solidFill>
          <a:ln w="12700">
            <a:miter lim="400000"/>
          </a:ln>
          <a:effectLst>
            <a:outerShdw blurRad="203200" dist="25400" dir="5400000" rotWithShape="0">
              <a:srgbClr val="000000">
                <a:alpha val="11983"/>
              </a:srgbClr>
            </a:outerShdw>
          </a:effectLst>
        </p:spPr>
        <p:txBody>
          <a:bodyPr lIns="48766" tIns="48766" rIns="48766" bIns="48766" anchor="ctr"/>
          <a:lstStyle/>
          <a:p>
            <a:endParaRPr/>
          </a:p>
        </p:txBody>
      </p:sp>
      <p:sp>
        <p:nvSpPr>
          <p:cNvPr id="175" name="Pentagon 1"/>
          <p:cNvSpPr/>
          <p:nvPr/>
        </p:nvSpPr>
        <p:spPr>
          <a:xfrm>
            <a:off x="0" y="5456633"/>
            <a:ext cx="1645047" cy="254635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7066" y="21600"/>
                </a:lnTo>
                <a:lnTo>
                  <a:pt x="21600" y="11002"/>
                </a:lnTo>
                <a:lnTo>
                  <a:pt x="7066" y="0"/>
                </a:lnTo>
                <a:lnTo>
                  <a:pt x="0" y="0"/>
                </a:lnTo>
                <a:close/>
              </a:path>
            </a:pathLst>
          </a:custGeom>
          <a:solidFill>
            <a:srgbClr val="008B92"/>
          </a:solidFill>
          <a:ln w="12700">
            <a:miter lim="400000"/>
          </a:ln>
          <a:effectLst>
            <a:outerShdw blurRad="203200" dist="25400" dir="5400000" rotWithShape="0">
              <a:srgbClr val="000000">
                <a:alpha val="11983"/>
              </a:srgbClr>
            </a:outerShdw>
          </a:effectLst>
        </p:spPr>
        <p:txBody>
          <a:bodyPr lIns="48766" tIns="48766" rIns="48766" bIns="48766" anchor="ctr"/>
          <a:lstStyle/>
          <a:p>
            <a:pPr>
              <a:defRPr>
                <a:solidFill>
                  <a:srgbClr val="E50069"/>
                </a:solidFill>
              </a:defRPr>
            </a:pPr>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n-lt"/>
                <a:ea typeface="+mn-ea"/>
                <a:cs typeface="+mn-cs"/>
                <a:sym typeface="Calibri"/>
              </a:defRPr>
            </a:pPr>
            <a:endParaRPr/>
          </a:p>
        </p:txBody>
      </p:sp>
      <p:sp>
        <p:nvSpPr>
          <p:cNvPr id="180" name="Whole of government"/>
          <p:cNvSpPr txBox="1">
            <a:spLocks noGrp="1"/>
          </p:cNvSpPr>
          <p:nvPr>
            <p:ph type="title"/>
          </p:nvPr>
        </p:nvSpPr>
        <p:spPr>
          <a:xfrm>
            <a:off x="2948320" y="248346"/>
            <a:ext cx="9133053" cy="1413936"/>
          </a:xfrm>
          <a:prstGeom prst="rect">
            <a:avLst/>
          </a:prstGeom>
        </p:spPr>
        <p:txBody>
          <a:bodyPr/>
          <a:lstStyle>
            <a:lvl1pPr defTabSz="457200">
              <a:lnSpc>
                <a:spcPct val="115000"/>
              </a:lnSpc>
              <a:defRPr sz="4400" b="1" cap="all">
                <a:solidFill>
                  <a:srgbClr val="FFFFFF"/>
                </a:solidFill>
                <a:uFill>
                  <a:solidFill>
                    <a:srgbClr val="000000"/>
                  </a:solidFill>
                </a:uFill>
                <a:latin typeface="Century Gothic"/>
                <a:ea typeface="Century Gothic"/>
                <a:cs typeface="Century Gothic"/>
                <a:sym typeface="Century Gothic"/>
              </a:defRPr>
            </a:lvl1pPr>
          </a:lstStyle>
          <a:p>
            <a:r>
              <a:t>Whole of government</a:t>
            </a:r>
          </a:p>
        </p:txBody>
      </p:sp>
      <p:grpSp>
        <p:nvGrpSpPr>
          <p:cNvPr id="186" name="Group"/>
          <p:cNvGrpSpPr/>
          <p:nvPr/>
        </p:nvGrpSpPr>
        <p:grpSpPr>
          <a:xfrm>
            <a:off x="0" y="-16670"/>
            <a:ext cx="2568181" cy="1943896"/>
            <a:chOff x="0" y="0"/>
            <a:chExt cx="2568180" cy="1943894"/>
          </a:xfrm>
        </p:grpSpPr>
        <p:sp>
          <p:nvSpPr>
            <p:cNvPr id="181" name="Pentagon 1"/>
            <p:cNvSpPr/>
            <p:nvPr/>
          </p:nvSpPr>
          <p:spPr>
            <a:xfrm>
              <a:off x="0" y="-1"/>
              <a:ext cx="2568181" cy="194389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EEAB00"/>
                </a:gs>
                <a:gs pos="100000">
                  <a:srgbClr val="F9BE41"/>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184" name="Group 25"/>
            <p:cNvGrpSpPr/>
            <p:nvPr/>
          </p:nvGrpSpPr>
          <p:grpSpPr>
            <a:xfrm>
              <a:off x="604406" y="458879"/>
              <a:ext cx="1127555" cy="1026208"/>
              <a:chOff x="0" y="0"/>
              <a:chExt cx="1127553" cy="1026207"/>
            </a:xfrm>
          </p:grpSpPr>
          <p:sp>
            <p:nvSpPr>
              <p:cNvPr id="182" name="Title 1"/>
              <p:cNvSpPr txBox="1"/>
              <p:nvPr/>
            </p:nvSpPr>
            <p:spPr>
              <a:xfrm>
                <a:off x="0" y="-1"/>
                <a:ext cx="1127555" cy="1026208"/>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5</a:t>
                </a:r>
              </a:p>
            </p:txBody>
          </p:sp>
          <p:sp>
            <p:nvSpPr>
              <p:cNvPr id="183" name="Square"/>
              <p:cNvSpPr/>
              <p:nvPr/>
            </p:nvSpPr>
            <p:spPr>
              <a:xfrm>
                <a:off x="112122" y="72786"/>
                <a:ext cx="914565" cy="914565"/>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pic>
          <p:nvPicPr>
            <p:cNvPr id="185" name="HiAP-modules-text-BLue.png" descr="HiAP-modules-text-BLue.png"/>
            <p:cNvPicPr>
              <a:picLocks noChangeAspect="1"/>
            </p:cNvPicPr>
            <p:nvPr/>
          </p:nvPicPr>
          <p:blipFill>
            <a:blip r:embed="rId3"/>
            <a:stretch>
              <a:fillRect/>
            </a:stretch>
          </p:blipFill>
          <p:spPr>
            <a:xfrm>
              <a:off x="92007" y="75131"/>
              <a:ext cx="507690" cy="1612042"/>
            </a:xfrm>
            <a:prstGeom prst="rect">
              <a:avLst/>
            </a:prstGeom>
            <a:ln w="12700" cap="flat">
              <a:noFill/>
              <a:miter lim="400000"/>
            </a:ln>
            <a:effectLst/>
          </p:spPr>
        </p:pic>
      </p:grpSp>
      <p:sp>
        <p:nvSpPr>
          <p:cNvPr id="187" name="Rectangle 4"/>
          <p:cNvSpPr txBox="1"/>
          <p:nvPr/>
        </p:nvSpPr>
        <p:spPr>
          <a:xfrm>
            <a:off x="2039079" y="2541796"/>
            <a:ext cx="10068336" cy="25156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spAutoFit/>
          </a:bodyPr>
          <a:lstStyle/>
          <a:p>
            <a:pPr defTabSz="457200">
              <a:lnSpc>
                <a:spcPct val="115000"/>
              </a:lnSpc>
              <a:defRPr sz="2800">
                <a:uFill>
                  <a:solidFill>
                    <a:srgbClr val="000000"/>
                  </a:solidFill>
                </a:uFill>
                <a:latin typeface="Century Gothic"/>
                <a:ea typeface="Century Gothic"/>
                <a:cs typeface="Century Gothic"/>
                <a:sym typeface="Century Gothic"/>
              </a:defRPr>
            </a:pPr>
            <a:r>
              <a:t>The whole-of-government approach emphasizes not only the need for better coordination and integration of government activities, </a:t>
            </a:r>
            <a:r>
              <a:rPr b="1"/>
              <a:t>but aims for this coordination and integration to be centred on overarching societal goals</a:t>
            </a:r>
            <a:r>
              <a:t> of the government.</a:t>
            </a:r>
          </a:p>
        </p:txBody>
      </p:sp>
      <p:sp>
        <p:nvSpPr>
          <p:cNvPr id="188" name="Line"/>
          <p:cNvSpPr/>
          <p:nvPr/>
        </p:nvSpPr>
        <p:spPr>
          <a:xfrm>
            <a:off x="1023553" y="5468618"/>
            <a:ext cx="11336885" cy="2"/>
          </a:xfrm>
          <a:prstGeom prst="line">
            <a:avLst/>
          </a:prstGeom>
          <a:ln w="12700">
            <a:solidFill>
              <a:srgbClr val="242E7C"/>
            </a:solidFill>
            <a:miter lim="400000"/>
          </a:ln>
        </p:spPr>
        <p:txBody>
          <a:bodyPr lIns="45718" tIns="45718" rIns="45718" bIns="45718"/>
          <a:lstStyle/>
          <a:p>
            <a:endParaRPr/>
          </a:p>
        </p:txBody>
      </p:sp>
      <p:sp>
        <p:nvSpPr>
          <p:cNvPr id="189" name="Rectangle 4"/>
          <p:cNvSpPr txBox="1"/>
          <p:nvPr/>
        </p:nvSpPr>
        <p:spPr>
          <a:xfrm>
            <a:off x="2039078" y="5742985"/>
            <a:ext cx="10362686" cy="301218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spAutoFit/>
          </a:bodyPr>
          <a:lstStyle/>
          <a:p>
            <a:pPr defTabSz="457200">
              <a:lnSpc>
                <a:spcPct val="115000"/>
              </a:lnSpc>
              <a:defRPr sz="2800" b="1">
                <a:uFill>
                  <a:solidFill>
                    <a:srgbClr val="000000"/>
                  </a:solidFill>
                </a:uFill>
                <a:latin typeface="Century Gothic"/>
                <a:ea typeface="Century Gothic"/>
                <a:cs typeface="Century Gothic"/>
                <a:sym typeface="Century Gothic"/>
              </a:defRPr>
            </a:pPr>
            <a:r>
              <a:t>Health in All Policies</a:t>
            </a:r>
            <a:r>
              <a:rPr b="0"/>
              <a:t> is one type of whole-of-government approach to prioritize governance for health and well-being involving more than the health sector and working in all directions. The approach considers the impact of non-health sectors on health and the impact of health on other sectors and synergistic policies for greater well-being.</a:t>
            </a:r>
          </a:p>
        </p:txBody>
      </p:sp>
      <p:sp>
        <p:nvSpPr>
          <p:cNvPr id="190" name="Pentagon 1"/>
          <p:cNvSpPr/>
          <p:nvPr/>
        </p:nvSpPr>
        <p:spPr>
          <a:xfrm>
            <a:off x="0" y="2939800"/>
            <a:ext cx="1645047" cy="254635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7066" y="21600"/>
                </a:lnTo>
                <a:lnTo>
                  <a:pt x="21600" y="11002"/>
                </a:lnTo>
                <a:lnTo>
                  <a:pt x="7066" y="0"/>
                </a:lnTo>
                <a:lnTo>
                  <a:pt x="0" y="0"/>
                </a:lnTo>
                <a:close/>
              </a:path>
            </a:pathLst>
          </a:custGeom>
          <a:solidFill>
            <a:srgbClr val="D3C000"/>
          </a:solidFill>
          <a:ln w="12700">
            <a:miter lim="400000"/>
          </a:ln>
          <a:effectLst>
            <a:outerShdw blurRad="203200" dist="25400" dir="5400000" rotWithShape="0">
              <a:srgbClr val="000000">
                <a:alpha val="11983"/>
              </a:srgbClr>
            </a:outerShdw>
          </a:effectLst>
        </p:spPr>
        <p:txBody>
          <a:bodyPr lIns="48766" tIns="48766" rIns="48766" bIns="48766" anchor="ctr"/>
          <a:lstStyle/>
          <a:p>
            <a:endParaRPr/>
          </a:p>
        </p:txBody>
      </p:sp>
      <p:sp>
        <p:nvSpPr>
          <p:cNvPr id="191" name="Pentagon 1"/>
          <p:cNvSpPr/>
          <p:nvPr/>
        </p:nvSpPr>
        <p:spPr>
          <a:xfrm>
            <a:off x="-2" y="5486151"/>
            <a:ext cx="1645050" cy="254635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7066" y="21600"/>
                </a:lnTo>
                <a:lnTo>
                  <a:pt x="21600" y="11002"/>
                </a:lnTo>
                <a:lnTo>
                  <a:pt x="7066" y="0"/>
                </a:lnTo>
                <a:lnTo>
                  <a:pt x="0" y="0"/>
                </a:lnTo>
                <a:close/>
              </a:path>
            </a:pathLst>
          </a:custGeom>
          <a:solidFill>
            <a:srgbClr val="E46506"/>
          </a:solidFill>
          <a:ln w="12700">
            <a:miter lim="400000"/>
          </a:ln>
          <a:effectLst>
            <a:outerShdw blurRad="203200" dist="25400" dir="5400000" rotWithShape="0">
              <a:srgbClr val="000000">
                <a:alpha val="11983"/>
              </a:srgbClr>
            </a:outerShdw>
          </a:effectLst>
        </p:spPr>
        <p:txBody>
          <a:bodyPr lIns="48766" tIns="48766" rIns="48766" bIns="48766" anchor="ctr"/>
          <a:lstStyle/>
          <a:p>
            <a:pPr>
              <a:defRPr>
                <a:solidFill>
                  <a:srgbClr val="E50069"/>
                </a:solidFill>
              </a:defRPr>
            </a:pPr>
            <a:endParaRP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n-lt"/>
                <a:ea typeface="+mn-ea"/>
                <a:cs typeface="+mn-cs"/>
                <a:sym typeface="Calibri"/>
              </a:defRPr>
            </a:pPr>
            <a:endParaRPr/>
          </a:p>
        </p:txBody>
      </p:sp>
      <p:sp>
        <p:nvSpPr>
          <p:cNvPr id="196" name="The role of government in HiAP"/>
          <p:cNvSpPr txBox="1">
            <a:spLocks noGrp="1"/>
          </p:cNvSpPr>
          <p:nvPr>
            <p:ph type="title"/>
          </p:nvPr>
        </p:nvSpPr>
        <p:spPr>
          <a:xfrm>
            <a:off x="2948321" y="261046"/>
            <a:ext cx="10117416" cy="1413936"/>
          </a:xfrm>
          <a:prstGeom prst="rect">
            <a:avLst/>
          </a:prstGeom>
        </p:spPr>
        <p:txBody>
          <a:bodyPr/>
          <a:lstStyle/>
          <a:p>
            <a:pPr marR="355600" defTabSz="457200">
              <a:lnSpc>
                <a:spcPct val="80000"/>
              </a:lnSpc>
              <a:defRPr sz="4400" b="1" cap="all">
                <a:solidFill>
                  <a:srgbClr val="FFFFFF"/>
                </a:solidFill>
                <a:uFill>
                  <a:solidFill>
                    <a:srgbClr val="000000"/>
                  </a:solidFill>
                </a:uFill>
                <a:latin typeface="Century Gothic"/>
                <a:ea typeface="Century Gothic"/>
                <a:cs typeface="Century Gothic"/>
                <a:sym typeface="Century Gothic"/>
              </a:defRPr>
            </a:pPr>
            <a:r>
              <a:t>The role of government in H</a:t>
            </a:r>
            <a:r>
              <a:rPr cap="none"/>
              <a:t>i</a:t>
            </a:r>
            <a:r>
              <a:t>AP</a:t>
            </a:r>
          </a:p>
        </p:txBody>
      </p:sp>
      <p:grpSp>
        <p:nvGrpSpPr>
          <p:cNvPr id="202" name="Group"/>
          <p:cNvGrpSpPr/>
          <p:nvPr/>
        </p:nvGrpSpPr>
        <p:grpSpPr>
          <a:xfrm>
            <a:off x="0" y="-16670"/>
            <a:ext cx="2568181" cy="1943896"/>
            <a:chOff x="0" y="0"/>
            <a:chExt cx="2568180" cy="1943894"/>
          </a:xfrm>
        </p:grpSpPr>
        <p:sp>
          <p:nvSpPr>
            <p:cNvPr id="197" name="Pentagon 1"/>
            <p:cNvSpPr/>
            <p:nvPr/>
          </p:nvSpPr>
          <p:spPr>
            <a:xfrm>
              <a:off x="0" y="-1"/>
              <a:ext cx="2568181" cy="194389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EEAB00"/>
                </a:gs>
                <a:gs pos="100000">
                  <a:srgbClr val="F9BE41"/>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200" name="Group 25"/>
            <p:cNvGrpSpPr/>
            <p:nvPr/>
          </p:nvGrpSpPr>
          <p:grpSpPr>
            <a:xfrm>
              <a:off x="604406" y="458879"/>
              <a:ext cx="1127555" cy="1026208"/>
              <a:chOff x="0" y="0"/>
              <a:chExt cx="1127553" cy="1026207"/>
            </a:xfrm>
          </p:grpSpPr>
          <p:sp>
            <p:nvSpPr>
              <p:cNvPr id="198" name="Title 1"/>
              <p:cNvSpPr txBox="1"/>
              <p:nvPr/>
            </p:nvSpPr>
            <p:spPr>
              <a:xfrm>
                <a:off x="0" y="-1"/>
                <a:ext cx="1127555" cy="1026208"/>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5</a:t>
                </a:r>
              </a:p>
            </p:txBody>
          </p:sp>
          <p:sp>
            <p:nvSpPr>
              <p:cNvPr id="199" name="Square"/>
              <p:cNvSpPr/>
              <p:nvPr/>
            </p:nvSpPr>
            <p:spPr>
              <a:xfrm>
                <a:off x="112122" y="72786"/>
                <a:ext cx="914565" cy="914565"/>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pic>
          <p:nvPicPr>
            <p:cNvPr id="201" name="HiAP-modules-text-BLue.png" descr="HiAP-modules-text-BLue.png"/>
            <p:cNvPicPr>
              <a:picLocks noChangeAspect="1"/>
            </p:cNvPicPr>
            <p:nvPr/>
          </p:nvPicPr>
          <p:blipFill>
            <a:blip r:embed="rId3"/>
            <a:stretch>
              <a:fillRect/>
            </a:stretch>
          </p:blipFill>
          <p:spPr>
            <a:xfrm>
              <a:off x="92007" y="75131"/>
              <a:ext cx="507690" cy="1612042"/>
            </a:xfrm>
            <a:prstGeom prst="rect">
              <a:avLst/>
            </a:prstGeom>
            <a:ln w="12700" cap="flat">
              <a:noFill/>
              <a:miter lim="400000"/>
            </a:ln>
            <a:effectLst/>
          </p:spPr>
        </p:pic>
      </p:grpSp>
      <p:sp>
        <p:nvSpPr>
          <p:cNvPr id="203" name="Given government responsibility for health and the complexity  of many contemporary health challenges, governments have  several important roles to play in the HiAP approach:"/>
          <p:cNvSpPr txBox="1"/>
          <p:nvPr/>
        </p:nvSpPr>
        <p:spPr>
          <a:xfrm>
            <a:off x="1184893" y="2381766"/>
            <a:ext cx="10547420" cy="14805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a:spAutoFit/>
          </a:bodyPr>
          <a:lstStyle/>
          <a:p>
            <a:pPr defTabSz="457200">
              <a:lnSpc>
                <a:spcPct val="115000"/>
              </a:lnSpc>
              <a:defRPr sz="2700" b="1">
                <a:uFill>
                  <a:solidFill>
                    <a:srgbClr val="000000"/>
                  </a:solidFill>
                </a:uFill>
                <a:latin typeface="Century Gothic"/>
                <a:ea typeface="Century Gothic"/>
                <a:cs typeface="Century Gothic"/>
                <a:sym typeface="Century Gothic"/>
              </a:defRPr>
            </a:pPr>
            <a:r>
              <a:t>Given government responsibility for health and the complexity </a:t>
            </a:r>
            <a:br/>
            <a:r>
              <a:t>of many contemporary health challenges, governments have </a:t>
            </a:r>
            <a:br/>
            <a:r>
              <a:t>several important roles to play in the HiAP approach: </a:t>
            </a:r>
          </a:p>
        </p:txBody>
      </p:sp>
      <p:sp>
        <p:nvSpPr>
          <p:cNvPr id="204" name="Pentagon 1"/>
          <p:cNvSpPr/>
          <p:nvPr/>
        </p:nvSpPr>
        <p:spPr>
          <a:xfrm>
            <a:off x="-1" y="8098897"/>
            <a:ext cx="1646639" cy="129778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202" y="21600"/>
                </a:lnTo>
                <a:lnTo>
                  <a:pt x="21600" y="10998"/>
                </a:lnTo>
                <a:lnTo>
                  <a:pt x="14202" y="0"/>
                </a:lnTo>
                <a:lnTo>
                  <a:pt x="0" y="0"/>
                </a:lnTo>
                <a:close/>
              </a:path>
            </a:pathLst>
          </a:custGeom>
          <a:solidFill>
            <a:srgbClr val="629623"/>
          </a:solidFill>
          <a:ln w="12700">
            <a:miter lim="400000"/>
          </a:ln>
          <a:effectLst>
            <a:outerShdw blurRad="203200" dist="25400" dir="5400000" rotWithShape="0">
              <a:srgbClr val="000000">
                <a:alpha val="11983"/>
              </a:srgbClr>
            </a:outerShdw>
          </a:effectLst>
        </p:spPr>
        <p:txBody>
          <a:bodyPr lIns="48766" tIns="48766" rIns="48766" bIns="48766" anchor="ctr"/>
          <a:lstStyle/>
          <a:p>
            <a:endParaRPr/>
          </a:p>
        </p:txBody>
      </p:sp>
      <p:sp>
        <p:nvSpPr>
          <p:cNvPr id="205" name="Pentagon 1"/>
          <p:cNvSpPr/>
          <p:nvPr/>
        </p:nvSpPr>
        <p:spPr>
          <a:xfrm>
            <a:off x="-1" y="6809054"/>
            <a:ext cx="1646639" cy="129738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202" y="21600"/>
                </a:lnTo>
                <a:lnTo>
                  <a:pt x="21600" y="11002"/>
                </a:lnTo>
                <a:lnTo>
                  <a:pt x="14202" y="0"/>
                </a:lnTo>
                <a:lnTo>
                  <a:pt x="0" y="0"/>
                </a:lnTo>
                <a:close/>
              </a:path>
            </a:pathLst>
          </a:custGeom>
          <a:solidFill>
            <a:srgbClr val="006128"/>
          </a:solidFill>
          <a:ln w="12700">
            <a:miter lim="400000"/>
          </a:ln>
          <a:effectLst>
            <a:outerShdw blurRad="203200" dist="25400" dir="5400000" rotWithShape="0">
              <a:srgbClr val="000000">
                <a:alpha val="11983"/>
              </a:srgbClr>
            </a:outerShdw>
          </a:effectLst>
        </p:spPr>
        <p:txBody>
          <a:bodyPr lIns="48766" tIns="48766" rIns="48766" bIns="48766" anchor="ctr"/>
          <a:lstStyle/>
          <a:p>
            <a:endParaRPr/>
          </a:p>
        </p:txBody>
      </p:sp>
      <p:sp>
        <p:nvSpPr>
          <p:cNvPr id="206" name="Pentagon 1"/>
          <p:cNvSpPr/>
          <p:nvPr/>
        </p:nvSpPr>
        <p:spPr>
          <a:xfrm>
            <a:off x="-1" y="5520797"/>
            <a:ext cx="1646639" cy="129778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202" y="21600"/>
                </a:lnTo>
                <a:lnTo>
                  <a:pt x="21600" y="11005"/>
                </a:lnTo>
                <a:lnTo>
                  <a:pt x="14202" y="0"/>
                </a:lnTo>
                <a:lnTo>
                  <a:pt x="0" y="0"/>
                </a:lnTo>
                <a:close/>
              </a:path>
            </a:pathLst>
          </a:custGeom>
          <a:solidFill>
            <a:srgbClr val="008B92"/>
          </a:solidFill>
          <a:ln w="12700">
            <a:miter lim="400000"/>
          </a:ln>
          <a:effectLst>
            <a:outerShdw blurRad="203200" dist="25400" dir="5400000" rotWithShape="0">
              <a:srgbClr val="000000">
                <a:alpha val="11983"/>
              </a:srgbClr>
            </a:outerShdw>
          </a:effectLst>
        </p:spPr>
        <p:txBody>
          <a:bodyPr lIns="48766" tIns="48766" rIns="48766" bIns="48766" anchor="ctr"/>
          <a:lstStyle/>
          <a:p>
            <a:pPr>
              <a:defRPr>
                <a:solidFill>
                  <a:srgbClr val="E50069"/>
                </a:solidFill>
              </a:defRPr>
            </a:pPr>
            <a:endParaRPr/>
          </a:p>
        </p:txBody>
      </p:sp>
      <p:sp>
        <p:nvSpPr>
          <p:cNvPr id="207" name="Manages context and relationships"/>
          <p:cNvSpPr txBox="1"/>
          <p:nvPr/>
        </p:nvSpPr>
        <p:spPr>
          <a:xfrm>
            <a:off x="2020189" y="4605675"/>
            <a:ext cx="9974962" cy="5166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spAutoFit/>
          </a:bodyPr>
          <a:lstStyle>
            <a:lvl1pPr defTabSz="457200">
              <a:lnSpc>
                <a:spcPct val="115000"/>
              </a:lnSpc>
              <a:defRPr sz="2700">
                <a:uFill>
                  <a:solidFill>
                    <a:srgbClr val="000000"/>
                  </a:solidFill>
                </a:uFill>
                <a:latin typeface="Century Gothic"/>
                <a:ea typeface="Century Gothic"/>
                <a:cs typeface="Century Gothic"/>
                <a:sym typeface="Century Gothic"/>
              </a:defRPr>
            </a:lvl1pPr>
          </a:lstStyle>
          <a:p>
            <a:r>
              <a:t>Engaging stakeholders within and beyond government;</a:t>
            </a:r>
          </a:p>
        </p:txBody>
      </p:sp>
      <p:sp>
        <p:nvSpPr>
          <p:cNvPr id="208" name="Understands the culture of the organizations"/>
          <p:cNvSpPr txBox="1"/>
          <p:nvPr/>
        </p:nvSpPr>
        <p:spPr>
          <a:xfrm>
            <a:off x="2020189" y="5924074"/>
            <a:ext cx="9751816" cy="5166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spAutoFit/>
          </a:bodyPr>
          <a:lstStyle>
            <a:lvl1pPr defTabSz="457200">
              <a:lnSpc>
                <a:spcPct val="115000"/>
              </a:lnSpc>
              <a:defRPr sz="2700">
                <a:uFill>
                  <a:solidFill>
                    <a:srgbClr val="000000"/>
                  </a:solidFill>
                </a:uFill>
                <a:latin typeface="Century Gothic"/>
                <a:ea typeface="Century Gothic"/>
                <a:cs typeface="Century Gothic"/>
                <a:sym typeface="Century Gothic"/>
              </a:defRPr>
            </a:lvl1pPr>
          </a:lstStyle>
          <a:p>
            <a:r>
              <a:t>Commissioning research;</a:t>
            </a:r>
          </a:p>
        </p:txBody>
      </p:sp>
      <p:sp>
        <p:nvSpPr>
          <p:cNvPr id="209" name="Creates conditions that favour…"/>
          <p:cNvSpPr txBox="1"/>
          <p:nvPr/>
        </p:nvSpPr>
        <p:spPr>
          <a:xfrm>
            <a:off x="2020188" y="7212131"/>
            <a:ext cx="9578158" cy="5166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a:spAutoFit/>
          </a:bodyPr>
          <a:lstStyle>
            <a:lvl1pPr defTabSz="457200">
              <a:lnSpc>
                <a:spcPct val="115000"/>
              </a:lnSpc>
              <a:defRPr sz="2700">
                <a:uFill>
                  <a:solidFill>
                    <a:srgbClr val="000000"/>
                  </a:solidFill>
                </a:uFill>
                <a:latin typeface="Century Gothic"/>
                <a:ea typeface="Century Gothic"/>
                <a:cs typeface="Century Gothic"/>
                <a:sym typeface="Century Gothic"/>
              </a:defRPr>
            </a:lvl1pPr>
          </a:lstStyle>
          <a:p>
            <a:r>
              <a:t>Formulating and implementing intersectoral policies; and</a:t>
            </a:r>
          </a:p>
        </p:txBody>
      </p:sp>
      <p:sp>
        <p:nvSpPr>
          <p:cNvPr id="210" name="Works with a notion that complex outcomes can emerge…"/>
          <p:cNvSpPr txBox="1"/>
          <p:nvPr/>
        </p:nvSpPr>
        <p:spPr>
          <a:xfrm>
            <a:off x="2020189" y="8502170"/>
            <a:ext cx="4055592" cy="5166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a:spAutoFit/>
          </a:bodyPr>
          <a:lstStyle>
            <a:lvl1pPr defTabSz="457200">
              <a:lnSpc>
                <a:spcPct val="115000"/>
              </a:lnSpc>
              <a:defRPr sz="2700">
                <a:uFill>
                  <a:solidFill>
                    <a:srgbClr val="000000"/>
                  </a:solidFill>
                </a:uFill>
                <a:latin typeface="Century Gothic"/>
                <a:ea typeface="Century Gothic"/>
                <a:cs typeface="Century Gothic"/>
                <a:sym typeface="Century Gothic"/>
              </a:defRPr>
            </a:lvl1pPr>
          </a:lstStyle>
          <a:p>
            <a:r>
              <a:t>Evaluating their impact.</a:t>
            </a:r>
          </a:p>
        </p:txBody>
      </p:sp>
      <p:grpSp>
        <p:nvGrpSpPr>
          <p:cNvPr id="214" name="Group"/>
          <p:cNvGrpSpPr/>
          <p:nvPr/>
        </p:nvGrpSpPr>
        <p:grpSpPr>
          <a:xfrm>
            <a:off x="1539331" y="5528654"/>
            <a:ext cx="10248613" cy="2585249"/>
            <a:chOff x="-1" y="0"/>
            <a:chExt cx="10248612" cy="2585246"/>
          </a:xfrm>
        </p:grpSpPr>
        <p:sp>
          <p:nvSpPr>
            <p:cNvPr id="211" name="Line"/>
            <p:cNvSpPr/>
            <p:nvPr/>
          </p:nvSpPr>
          <p:spPr>
            <a:xfrm>
              <a:off x="-2" y="-1"/>
              <a:ext cx="10248613" cy="2"/>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sp>
          <p:nvSpPr>
            <p:cNvPr id="212" name="Line"/>
            <p:cNvSpPr/>
            <p:nvPr/>
          </p:nvSpPr>
          <p:spPr>
            <a:xfrm>
              <a:off x="-2" y="1286096"/>
              <a:ext cx="10248613" cy="2"/>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sp>
          <p:nvSpPr>
            <p:cNvPr id="213" name="Line"/>
            <p:cNvSpPr/>
            <p:nvPr/>
          </p:nvSpPr>
          <p:spPr>
            <a:xfrm>
              <a:off x="-2" y="2585245"/>
              <a:ext cx="10248613" cy="2"/>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grpSp>
      <p:sp>
        <p:nvSpPr>
          <p:cNvPr id="215" name="Pentagon 1"/>
          <p:cNvSpPr/>
          <p:nvPr/>
        </p:nvSpPr>
        <p:spPr>
          <a:xfrm>
            <a:off x="-1" y="4232936"/>
            <a:ext cx="1646639" cy="129778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202" y="21600"/>
                </a:lnTo>
                <a:lnTo>
                  <a:pt x="21600" y="10998"/>
                </a:lnTo>
                <a:lnTo>
                  <a:pt x="14202" y="0"/>
                </a:lnTo>
                <a:lnTo>
                  <a:pt x="0" y="0"/>
                </a:lnTo>
                <a:close/>
              </a:path>
            </a:pathLst>
          </a:custGeom>
          <a:solidFill>
            <a:srgbClr val="006CA6"/>
          </a:solidFill>
          <a:ln w="12700">
            <a:miter lim="400000"/>
          </a:ln>
          <a:effectLst>
            <a:outerShdw blurRad="203200" dist="25400" dir="5400000" rotWithShape="0">
              <a:srgbClr val="000000">
                <a:alpha val="11983"/>
              </a:srgbClr>
            </a:outerShdw>
          </a:effectLst>
        </p:spPr>
        <p:txBody>
          <a:bodyPr lIns="48766" tIns="48766" rIns="48766" bIns="48766" anchor="ctr"/>
          <a:lstStyle/>
          <a:p>
            <a:endParaRP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 name="Circle"/>
          <p:cNvSpPr/>
          <p:nvPr/>
        </p:nvSpPr>
        <p:spPr>
          <a:xfrm rot="18900000">
            <a:off x="8674958" y="4412856"/>
            <a:ext cx="3209499" cy="3209499"/>
          </a:xfrm>
          <a:prstGeom prst="ellipse">
            <a:avLst/>
          </a:prstGeom>
          <a:solidFill>
            <a:srgbClr val="FFFFFF"/>
          </a:solidFill>
          <a:ln w="63500">
            <a:solidFill>
              <a:srgbClr val="E50069"/>
            </a:solidFill>
          </a:ln>
        </p:spPr>
        <p:txBody>
          <a:bodyPr lIns="48766" tIns="48766" rIns="48766" bIns="48766" anchor="ctr"/>
          <a:lstStyle/>
          <a:p>
            <a:pPr>
              <a:defRPr>
                <a:latin typeface="+mn-lt"/>
                <a:ea typeface="+mn-ea"/>
                <a:cs typeface="+mn-cs"/>
                <a:sym typeface="Calibri"/>
              </a:defRPr>
            </a:pPr>
            <a:endParaRPr/>
          </a:p>
        </p:txBody>
      </p:sp>
      <p:sp>
        <p:nvSpPr>
          <p:cNvPr id="220" name="Circle"/>
          <p:cNvSpPr/>
          <p:nvPr/>
        </p:nvSpPr>
        <p:spPr>
          <a:xfrm>
            <a:off x="8636528" y="4323125"/>
            <a:ext cx="1203704" cy="1203704"/>
          </a:xfrm>
          <a:prstGeom prst="ellipse">
            <a:avLst/>
          </a:prstGeom>
          <a:solidFill>
            <a:srgbClr val="E50069"/>
          </a:solidFill>
          <a:ln w="12700">
            <a:miter lim="400000"/>
          </a:ln>
        </p:spPr>
        <p:txBody>
          <a:bodyPr lIns="48766" tIns="48766" rIns="48766" bIns="48766" anchor="ctr"/>
          <a:lstStyle/>
          <a:p>
            <a:endParaRPr/>
          </a:p>
        </p:txBody>
      </p:sp>
      <p:sp>
        <p:nvSpPr>
          <p:cNvPr id="221" name="Circle"/>
          <p:cNvSpPr/>
          <p:nvPr/>
        </p:nvSpPr>
        <p:spPr>
          <a:xfrm>
            <a:off x="10757428" y="4323125"/>
            <a:ext cx="1203704" cy="1203704"/>
          </a:xfrm>
          <a:prstGeom prst="ellipse">
            <a:avLst/>
          </a:prstGeom>
          <a:solidFill>
            <a:srgbClr val="E50069"/>
          </a:solidFill>
          <a:ln w="12700">
            <a:miter lim="400000"/>
          </a:ln>
        </p:spPr>
        <p:txBody>
          <a:bodyPr lIns="48766" tIns="48766" rIns="48766" bIns="48766" anchor="ctr"/>
          <a:lstStyle/>
          <a:p>
            <a:endParaRPr/>
          </a:p>
        </p:txBody>
      </p:sp>
      <p:sp>
        <p:nvSpPr>
          <p:cNvPr id="222"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n-lt"/>
                <a:ea typeface="+mn-ea"/>
                <a:cs typeface="+mn-cs"/>
                <a:sym typeface="Calibri"/>
              </a:defRPr>
            </a:pPr>
            <a:endParaRPr/>
          </a:p>
        </p:txBody>
      </p:sp>
      <p:sp>
        <p:nvSpPr>
          <p:cNvPr id="223" name="SUPPORT THE SCALE-UP OF INTERSECTORAL INTERVENTIONS"/>
          <p:cNvSpPr txBox="1">
            <a:spLocks noGrp="1"/>
          </p:cNvSpPr>
          <p:nvPr>
            <p:ph type="title"/>
          </p:nvPr>
        </p:nvSpPr>
        <p:spPr>
          <a:xfrm>
            <a:off x="2948320" y="261046"/>
            <a:ext cx="9059482" cy="1413936"/>
          </a:xfrm>
          <a:prstGeom prst="rect">
            <a:avLst/>
          </a:prstGeom>
        </p:spPr>
        <p:txBody>
          <a:bodyPr/>
          <a:lstStyle/>
          <a:p>
            <a:pPr marR="355600" defTabSz="457200">
              <a:defRPr sz="4400" b="1" cap="all">
                <a:solidFill>
                  <a:srgbClr val="FFFFFF"/>
                </a:solidFill>
                <a:uFill>
                  <a:solidFill>
                    <a:srgbClr val="000000"/>
                  </a:solidFill>
                </a:uFill>
                <a:latin typeface="Century Gothic"/>
                <a:ea typeface="Century Gothic"/>
                <a:cs typeface="Century Gothic"/>
                <a:sym typeface="Century Gothic"/>
              </a:defRPr>
            </a:pPr>
            <a:r>
              <a:t>SUPPORT THE SCALE-UP OF</a:t>
            </a:r>
            <a:br/>
            <a:r>
              <a:t>INTERSECTORAL INTERVENTIONS</a:t>
            </a:r>
          </a:p>
        </p:txBody>
      </p:sp>
      <p:grpSp>
        <p:nvGrpSpPr>
          <p:cNvPr id="229" name="Group"/>
          <p:cNvGrpSpPr/>
          <p:nvPr/>
        </p:nvGrpSpPr>
        <p:grpSpPr>
          <a:xfrm>
            <a:off x="0" y="-16670"/>
            <a:ext cx="2568181" cy="1943896"/>
            <a:chOff x="0" y="0"/>
            <a:chExt cx="2568180" cy="1943894"/>
          </a:xfrm>
        </p:grpSpPr>
        <p:sp>
          <p:nvSpPr>
            <p:cNvPr id="224" name="Pentagon 1"/>
            <p:cNvSpPr/>
            <p:nvPr/>
          </p:nvSpPr>
          <p:spPr>
            <a:xfrm>
              <a:off x="0" y="-1"/>
              <a:ext cx="2568181" cy="194389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EEAB00"/>
                </a:gs>
                <a:gs pos="100000">
                  <a:srgbClr val="F9BE41"/>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227" name="Group 25"/>
            <p:cNvGrpSpPr/>
            <p:nvPr/>
          </p:nvGrpSpPr>
          <p:grpSpPr>
            <a:xfrm>
              <a:off x="604406" y="458879"/>
              <a:ext cx="1127555" cy="1026208"/>
              <a:chOff x="0" y="0"/>
              <a:chExt cx="1127553" cy="1026207"/>
            </a:xfrm>
          </p:grpSpPr>
          <p:sp>
            <p:nvSpPr>
              <p:cNvPr id="225" name="Title 1"/>
              <p:cNvSpPr txBox="1"/>
              <p:nvPr/>
            </p:nvSpPr>
            <p:spPr>
              <a:xfrm>
                <a:off x="0" y="-1"/>
                <a:ext cx="1127555" cy="1026208"/>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5</a:t>
                </a:r>
              </a:p>
            </p:txBody>
          </p:sp>
          <p:sp>
            <p:nvSpPr>
              <p:cNvPr id="226" name="Square"/>
              <p:cNvSpPr/>
              <p:nvPr/>
            </p:nvSpPr>
            <p:spPr>
              <a:xfrm>
                <a:off x="112122" y="72786"/>
                <a:ext cx="914565" cy="914565"/>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pic>
          <p:nvPicPr>
            <p:cNvPr id="228" name="HiAP-modules-text-BLue.png" descr="HiAP-modules-text-BLue.png"/>
            <p:cNvPicPr>
              <a:picLocks noChangeAspect="1"/>
            </p:cNvPicPr>
            <p:nvPr/>
          </p:nvPicPr>
          <p:blipFill>
            <a:blip r:embed="rId3"/>
            <a:stretch>
              <a:fillRect/>
            </a:stretch>
          </p:blipFill>
          <p:spPr>
            <a:xfrm>
              <a:off x="92007" y="75131"/>
              <a:ext cx="507690" cy="1612042"/>
            </a:xfrm>
            <a:prstGeom prst="rect">
              <a:avLst/>
            </a:prstGeom>
            <a:ln w="12700" cap="flat">
              <a:noFill/>
              <a:miter lim="400000"/>
            </a:ln>
            <a:effectLst/>
          </p:spPr>
        </p:pic>
      </p:grpSp>
      <p:sp>
        <p:nvSpPr>
          <p:cNvPr id="230" name="Governments must bring about a shift from issue-specific driven ways of working across sectors and low levels of integration to  a systematic approach for policy development = joint policies"/>
          <p:cNvSpPr txBox="1"/>
          <p:nvPr/>
        </p:nvSpPr>
        <p:spPr>
          <a:xfrm>
            <a:off x="1184894" y="2254766"/>
            <a:ext cx="10833721" cy="122910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spAutoFit/>
          </a:bodyPr>
          <a:lstStyle/>
          <a:p>
            <a:pPr defTabSz="457200">
              <a:lnSpc>
                <a:spcPct val="115000"/>
              </a:lnSpc>
              <a:defRPr sz="2200">
                <a:uFill>
                  <a:solidFill>
                    <a:srgbClr val="000000"/>
                  </a:solidFill>
                </a:uFill>
                <a:latin typeface="Century Gothic"/>
                <a:ea typeface="Century Gothic"/>
                <a:cs typeface="Century Gothic"/>
                <a:sym typeface="Century Gothic"/>
              </a:defRPr>
            </a:pPr>
            <a:r>
              <a:t>Governments must bring about a shift from issue-specific driven ways of working across sectors and low levels of integration to </a:t>
            </a:r>
            <a:br/>
            <a:r>
              <a:t>a systematic approach for policy development</a:t>
            </a:r>
            <a:r>
              <a:rPr b="1"/>
              <a:t> </a:t>
            </a:r>
            <a:r>
              <a:t>=</a:t>
            </a:r>
            <a:r>
              <a:rPr b="1" i="1"/>
              <a:t> </a:t>
            </a:r>
            <a:r>
              <a:rPr i="1"/>
              <a:t>joint policies</a:t>
            </a:r>
          </a:p>
        </p:txBody>
      </p:sp>
      <p:sp>
        <p:nvSpPr>
          <p:cNvPr id="231" name="Connection Line"/>
          <p:cNvSpPr/>
          <p:nvPr/>
        </p:nvSpPr>
        <p:spPr>
          <a:xfrm>
            <a:off x="456983" y="5250044"/>
            <a:ext cx="7808915" cy="2926211"/>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6503" y="9434"/>
                  <a:pt x="13703" y="2234"/>
                  <a:pt x="21600" y="0"/>
                </a:cubicBezTo>
              </a:path>
            </a:pathLst>
          </a:custGeom>
          <a:ln w="63500">
            <a:solidFill>
              <a:srgbClr val="ABE1E6"/>
            </a:solidFill>
          </a:ln>
        </p:spPr>
        <p:txBody>
          <a:bodyPr lIns="48766" tIns="48766" rIns="48766" bIns="48766"/>
          <a:lstStyle/>
          <a:p>
            <a:pPr>
              <a:defRPr>
                <a:latin typeface="+mn-lt"/>
                <a:ea typeface="+mn-ea"/>
                <a:cs typeface="+mn-cs"/>
                <a:sym typeface="Calibri"/>
              </a:defRPr>
            </a:pPr>
            <a:endParaRPr/>
          </a:p>
        </p:txBody>
      </p:sp>
      <p:sp>
        <p:nvSpPr>
          <p:cNvPr id="232" name="Triangle"/>
          <p:cNvSpPr/>
          <p:nvPr/>
        </p:nvSpPr>
        <p:spPr>
          <a:xfrm rot="18660000" flipH="1">
            <a:off x="7725175" y="4934674"/>
            <a:ext cx="678321" cy="67832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close/>
              </a:path>
            </a:pathLst>
          </a:custGeom>
          <a:solidFill>
            <a:srgbClr val="ABE1E6"/>
          </a:solidFill>
          <a:ln w="12700">
            <a:miter lim="400000"/>
          </a:ln>
        </p:spPr>
        <p:txBody>
          <a:bodyPr lIns="48766" tIns="48766" rIns="48766" bIns="48766" anchor="ctr"/>
          <a:lstStyle/>
          <a:p>
            <a:pPr>
              <a:defRPr>
                <a:latin typeface="+mn-lt"/>
                <a:ea typeface="+mn-ea"/>
                <a:cs typeface="+mn-cs"/>
                <a:sym typeface="Calibri"/>
              </a:defRPr>
            </a:pPr>
            <a:endParaRPr/>
          </a:p>
        </p:txBody>
      </p:sp>
      <p:sp>
        <p:nvSpPr>
          <p:cNvPr id="233" name="Rectangle"/>
          <p:cNvSpPr/>
          <p:nvPr/>
        </p:nvSpPr>
        <p:spPr>
          <a:xfrm>
            <a:off x="5447864" y="6584662"/>
            <a:ext cx="2629630" cy="1403400"/>
          </a:xfrm>
          <a:prstGeom prst="rect">
            <a:avLst/>
          </a:prstGeom>
          <a:solidFill>
            <a:srgbClr val="FFFFFF"/>
          </a:solidFill>
          <a:ln w="63500">
            <a:solidFill>
              <a:srgbClr val="E46506"/>
            </a:solidFill>
          </a:ln>
        </p:spPr>
        <p:txBody>
          <a:bodyPr lIns="48766" tIns="48766" rIns="48766" bIns="48766" anchor="ctr"/>
          <a:lstStyle/>
          <a:p>
            <a:pPr>
              <a:defRPr>
                <a:latin typeface="+mn-lt"/>
                <a:ea typeface="+mn-ea"/>
                <a:cs typeface="+mn-cs"/>
                <a:sym typeface="Calibri"/>
              </a:defRPr>
            </a:pPr>
            <a:endParaRPr/>
          </a:p>
        </p:txBody>
      </p:sp>
      <p:sp>
        <p:nvSpPr>
          <p:cNvPr id="234" name="Rectangle"/>
          <p:cNvSpPr/>
          <p:nvPr/>
        </p:nvSpPr>
        <p:spPr>
          <a:xfrm>
            <a:off x="2816638" y="7506866"/>
            <a:ext cx="2629630" cy="1677352"/>
          </a:xfrm>
          <a:prstGeom prst="rect">
            <a:avLst/>
          </a:prstGeom>
          <a:solidFill>
            <a:srgbClr val="FFFFFF"/>
          </a:solidFill>
          <a:ln w="63500">
            <a:solidFill>
              <a:srgbClr val="E46506"/>
            </a:solidFill>
          </a:ln>
        </p:spPr>
        <p:txBody>
          <a:bodyPr lIns="48766" tIns="48766" rIns="48766" bIns="48766" anchor="ctr"/>
          <a:lstStyle/>
          <a:p>
            <a:pPr>
              <a:defRPr>
                <a:latin typeface="+mn-lt"/>
                <a:ea typeface="+mn-ea"/>
                <a:cs typeface="+mn-cs"/>
                <a:sym typeface="Calibri"/>
              </a:defRPr>
            </a:pPr>
            <a:endParaRPr/>
          </a:p>
        </p:txBody>
      </p:sp>
      <p:sp>
        <p:nvSpPr>
          <p:cNvPr id="235" name="Rectangle"/>
          <p:cNvSpPr/>
          <p:nvPr/>
        </p:nvSpPr>
        <p:spPr>
          <a:xfrm>
            <a:off x="419222" y="8408504"/>
            <a:ext cx="2395820" cy="1029714"/>
          </a:xfrm>
          <a:prstGeom prst="rect">
            <a:avLst/>
          </a:prstGeom>
          <a:solidFill>
            <a:srgbClr val="FFFFFF"/>
          </a:solidFill>
          <a:ln w="63500">
            <a:solidFill>
              <a:srgbClr val="E46506"/>
            </a:solidFill>
          </a:ln>
        </p:spPr>
        <p:txBody>
          <a:bodyPr lIns="48766" tIns="48766" rIns="48766" bIns="48766" anchor="ctr"/>
          <a:lstStyle/>
          <a:p>
            <a:pPr>
              <a:defRPr>
                <a:latin typeface="+mn-lt"/>
                <a:ea typeface="+mn-ea"/>
                <a:cs typeface="+mn-cs"/>
                <a:sym typeface="Calibri"/>
              </a:defRPr>
            </a:pPr>
            <a:endParaRPr/>
          </a:p>
        </p:txBody>
      </p:sp>
      <p:sp>
        <p:nvSpPr>
          <p:cNvPr id="236" name="HiAP becomes a system  for policy-making"/>
          <p:cNvSpPr txBox="1"/>
          <p:nvPr/>
        </p:nvSpPr>
        <p:spPr>
          <a:xfrm>
            <a:off x="1197383" y="3818916"/>
            <a:ext cx="4306740" cy="89382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a:spAutoFit/>
          </a:bodyPr>
          <a:lstStyle/>
          <a:p>
            <a:pPr defTabSz="457200">
              <a:lnSpc>
                <a:spcPct val="90000"/>
              </a:lnSpc>
              <a:spcBef>
                <a:spcPts val="1000"/>
              </a:spcBef>
              <a:defRPr sz="2700" b="1" cap="all">
                <a:uFill>
                  <a:solidFill>
                    <a:srgbClr val="000000"/>
                  </a:solidFill>
                </a:uFill>
                <a:latin typeface="Century Gothic"/>
                <a:ea typeface="Century Gothic"/>
                <a:cs typeface="Century Gothic"/>
                <a:sym typeface="Century Gothic"/>
              </a:defRPr>
            </a:pPr>
            <a:r>
              <a:rPr dirty="0" err="1"/>
              <a:t>H</a:t>
            </a:r>
            <a:r>
              <a:rPr cap="none" dirty="0" err="1"/>
              <a:t>i</a:t>
            </a:r>
            <a:r>
              <a:rPr dirty="0" err="1"/>
              <a:t>AP</a:t>
            </a:r>
            <a:r>
              <a:rPr dirty="0"/>
              <a:t> becomes a system </a:t>
            </a:r>
            <a:br>
              <a:rPr dirty="0"/>
            </a:br>
            <a:r>
              <a:rPr dirty="0"/>
              <a:t>for policy-making</a:t>
            </a:r>
          </a:p>
        </p:txBody>
      </p:sp>
      <p:sp>
        <p:nvSpPr>
          <p:cNvPr id="237" name="HEALTH  IN ALL POLICIES"/>
          <p:cNvSpPr txBox="1"/>
          <p:nvPr/>
        </p:nvSpPr>
        <p:spPr>
          <a:xfrm>
            <a:off x="9501201" y="5382099"/>
            <a:ext cx="1557010" cy="127101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a:spAutoFit/>
          </a:bodyPr>
          <a:lstStyle/>
          <a:p>
            <a:pPr algn="ctr" defTabSz="457200">
              <a:lnSpc>
                <a:spcPct val="90000"/>
              </a:lnSpc>
              <a:spcBef>
                <a:spcPts val="1000"/>
              </a:spcBef>
              <a:defRPr sz="2700" b="1" cap="all">
                <a:uFill>
                  <a:solidFill>
                    <a:srgbClr val="000000"/>
                  </a:solidFill>
                </a:uFill>
                <a:latin typeface="Century Gothic"/>
                <a:ea typeface="Century Gothic"/>
                <a:cs typeface="Century Gothic"/>
                <a:sym typeface="Century Gothic"/>
              </a:defRPr>
            </a:pPr>
            <a:r>
              <a:t>HEALTH </a:t>
            </a:r>
            <a:br/>
            <a:r>
              <a:t>IN ALL</a:t>
            </a:r>
            <a:br/>
            <a:r>
              <a:t>POLICIES</a:t>
            </a:r>
          </a:p>
        </p:txBody>
      </p:sp>
      <p:sp>
        <p:nvSpPr>
          <p:cNvPr id="238" name="Compatibility &amp; accessibility"/>
          <p:cNvSpPr txBox="1"/>
          <p:nvPr/>
        </p:nvSpPr>
        <p:spPr>
          <a:xfrm>
            <a:off x="522791" y="8524709"/>
            <a:ext cx="2188680" cy="7490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a:spAutoFit/>
          </a:bodyPr>
          <a:lstStyle/>
          <a:p>
            <a:pPr algn="ctr" defTabSz="457200">
              <a:lnSpc>
                <a:spcPct val="90000"/>
              </a:lnSpc>
              <a:spcBef>
                <a:spcPts val="1000"/>
              </a:spcBef>
              <a:defRPr sz="2200" b="1">
                <a:uFill>
                  <a:solidFill>
                    <a:srgbClr val="000000"/>
                  </a:solidFill>
                </a:uFill>
                <a:latin typeface="Century Gothic"/>
                <a:ea typeface="Century Gothic"/>
                <a:cs typeface="Century Gothic"/>
                <a:sym typeface="Century Gothic"/>
              </a:defRPr>
            </a:pPr>
            <a:r>
              <a:t>Compatibility &amp;</a:t>
            </a:r>
            <a:br/>
            <a:r>
              <a:t>accessibility</a:t>
            </a:r>
          </a:p>
        </p:txBody>
      </p:sp>
      <p:sp>
        <p:nvSpPr>
          <p:cNvPr id="239" name="Autonomy loss, resource sharing &amp; enhanced formality"/>
          <p:cNvSpPr txBox="1"/>
          <p:nvPr/>
        </p:nvSpPr>
        <p:spPr>
          <a:xfrm>
            <a:off x="2953143" y="7615420"/>
            <a:ext cx="2356619" cy="13662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a:spAutoFit/>
          </a:bodyPr>
          <a:lstStyle/>
          <a:p>
            <a:pPr algn="ctr" defTabSz="457200">
              <a:lnSpc>
                <a:spcPct val="90000"/>
              </a:lnSpc>
              <a:spcBef>
                <a:spcPts val="1000"/>
              </a:spcBef>
              <a:defRPr sz="2200" b="1">
                <a:uFill>
                  <a:solidFill>
                    <a:srgbClr val="000000"/>
                  </a:solidFill>
                </a:uFill>
                <a:latin typeface="Century Gothic"/>
                <a:ea typeface="Century Gothic"/>
                <a:cs typeface="Century Gothic"/>
                <a:sym typeface="Century Gothic"/>
              </a:defRPr>
            </a:pPr>
            <a:r>
              <a:t>Autonomy loss,</a:t>
            </a:r>
            <a:br/>
            <a:r>
              <a:t>resource sharing</a:t>
            </a:r>
            <a:br/>
            <a:r>
              <a:t>&amp; enhanced</a:t>
            </a:r>
            <a:br/>
            <a:r>
              <a:t>formality</a:t>
            </a:r>
          </a:p>
        </p:txBody>
      </p:sp>
      <p:sp>
        <p:nvSpPr>
          <p:cNvPr id="240" name="Interdependency and budget integration"/>
          <p:cNvSpPr txBox="1"/>
          <p:nvPr/>
        </p:nvSpPr>
        <p:spPr>
          <a:xfrm>
            <a:off x="5525568" y="6757535"/>
            <a:ext cx="2474219" cy="10576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a:spAutoFit/>
          </a:bodyPr>
          <a:lstStyle/>
          <a:p>
            <a:pPr algn="ctr" defTabSz="457200">
              <a:lnSpc>
                <a:spcPct val="90000"/>
              </a:lnSpc>
              <a:spcBef>
                <a:spcPts val="1000"/>
              </a:spcBef>
              <a:defRPr sz="2200" b="1">
                <a:uFill>
                  <a:solidFill>
                    <a:srgbClr val="000000"/>
                  </a:solidFill>
                </a:uFill>
                <a:latin typeface="Century Gothic"/>
                <a:ea typeface="Century Gothic"/>
                <a:cs typeface="Century Gothic"/>
                <a:sym typeface="Century Gothic"/>
              </a:defRPr>
            </a:pPr>
            <a:r>
              <a:t>Interdependency</a:t>
            </a:r>
            <a:br/>
            <a:r>
              <a:t>and budget</a:t>
            </a:r>
            <a:br/>
            <a:r>
              <a:t>integration</a:t>
            </a:r>
          </a:p>
        </p:txBody>
      </p:sp>
      <p:sp>
        <p:nvSpPr>
          <p:cNvPr id="241" name="Integration"/>
          <p:cNvSpPr txBox="1"/>
          <p:nvPr/>
        </p:nvSpPr>
        <p:spPr>
          <a:xfrm>
            <a:off x="8451271" y="7783414"/>
            <a:ext cx="1574218" cy="4404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a:spAutoFit/>
          </a:bodyPr>
          <a:lstStyle>
            <a:lvl1pPr algn="ctr" defTabSz="457200">
              <a:lnSpc>
                <a:spcPct val="90000"/>
              </a:lnSpc>
              <a:spcBef>
                <a:spcPts val="1000"/>
              </a:spcBef>
              <a:defRPr sz="2200" b="1">
                <a:uFill>
                  <a:solidFill>
                    <a:srgbClr val="000000"/>
                  </a:solidFill>
                </a:uFill>
                <a:latin typeface="Century Gothic"/>
                <a:ea typeface="Century Gothic"/>
                <a:cs typeface="Century Gothic"/>
                <a:sym typeface="Century Gothic"/>
              </a:defRPr>
            </a:lvl1pPr>
          </a:lstStyle>
          <a:p>
            <a:r>
              <a:t>Integration</a:t>
            </a:r>
          </a:p>
        </p:txBody>
      </p:sp>
      <p:sp>
        <p:nvSpPr>
          <p:cNvPr id="242" name="Coordination"/>
          <p:cNvSpPr txBox="1"/>
          <p:nvPr/>
        </p:nvSpPr>
        <p:spPr>
          <a:xfrm>
            <a:off x="10454432" y="7753784"/>
            <a:ext cx="1875992" cy="4404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a:spAutoFit/>
          </a:bodyPr>
          <a:lstStyle>
            <a:lvl1pPr algn="ctr" defTabSz="457200">
              <a:lnSpc>
                <a:spcPct val="90000"/>
              </a:lnSpc>
              <a:spcBef>
                <a:spcPts val="1000"/>
              </a:spcBef>
              <a:defRPr sz="2200" b="1">
                <a:uFill>
                  <a:solidFill>
                    <a:srgbClr val="000000"/>
                  </a:solidFill>
                </a:uFill>
                <a:latin typeface="Century Gothic"/>
                <a:ea typeface="Century Gothic"/>
                <a:cs typeface="Century Gothic"/>
                <a:sym typeface="Century Gothic"/>
              </a:defRPr>
            </a:lvl1pPr>
          </a:lstStyle>
          <a:p>
            <a:r>
              <a:t>Coordination</a:t>
            </a:r>
          </a:p>
        </p:txBody>
      </p:sp>
      <p:sp>
        <p:nvSpPr>
          <p:cNvPr id="243" name="Information"/>
          <p:cNvSpPr txBox="1"/>
          <p:nvPr/>
        </p:nvSpPr>
        <p:spPr>
          <a:xfrm>
            <a:off x="8358401" y="3871813"/>
            <a:ext cx="1646796" cy="4404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a:spAutoFit/>
          </a:bodyPr>
          <a:lstStyle>
            <a:lvl1pPr algn="ctr" defTabSz="457200">
              <a:lnSpc>
                <a:spcPct val="90000"/>
              </a:lnSpc>
              <a:spcBef>
                <a:spcPts val="1000"/>
              </a:spcBef>
              <a:defRPr sz="2200" b="1">
                <a:uFill>
                  <a:solidFill>
                    <a:srgbClr val="000000"/>
                  </a:solidFill>
                </a:uFill>
                <a:latin typeface="Century Gothic"/>
                <a:ea typeface="Century Gothic"/>
                <a:cs typeface="Century Gothic"/>
                <a:sym typeface="Century Gothic"/>
              </a:defRPr>
            </a:lvl1pPr>
          </a:lstStyle>
          <a:p>
            <a:r>
              <a:t>Information</a:t>
            </a:r>
          </a:p>
        </p:txBody>
      </p:sp>
      <p:sp>
        <p:nvSpPr>
          <p:cNvPr id="244" name="Cooperation"/>
          <p:cNvSpPr txBox="1"/>
          <p:nvPr/>
        </p:nvSpPr>
        <p:spPr>
          <a:xfrm>
            <a:off x="10482331" y="3842183"/>
            <a:ext cx="1820194" cy="4404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a:spAutoFit/>
          </a:bodyPr>
          <a:lstStyle>
            <a:lvl1pPr algn="ctr" defTabSz="457200">
              <a:lnSpc>
                <a:spcPct val="90000"/>
              </a:lnSpc>
              <a:spcBef>
                <a:spcPts val="1000"/>
              </a:spcBef>
              <a:defRPr sz="2200" b="1">
                <a:uFill>
                  <a:solidFill>
                    <a:srgbClr val="000000"/>
                  </a:solidFill>
                </a:uFill>
                <a:latin typeface="Century Gothic"/>
                <a:ea typeface="Century Gothic"/>
                <a:cs typeface="Century Gothic"/>
                <a:sym typeface="Century Gothic"/>
              </a:defRPr>
            </a:lvl1pPr>
          </a:lstStyle>
          <a:p>
            <a:r>
              <a:t>Cooperation</a:t>
            </a:r>
          </a:p>
        </p:txBody>
      </p:sp>
      <p:grpSp>
        <p:nvGrpSpPr>
          <p:cNvPr id="247" name="Group"/>
          <p:cNvGrpSpPr/>
          <p:nvPr/>
        </p:nvGrpSpPr>
        <p:grpSpPr>
          <a:xfrm>
            <a:off x="6309951" y="4606306"/>
            <a:ext cx="1574218" cy="1086465"/>
            <a:chOff x="0" y="0"/>
            <a:chExt cx="1574217" cy="1086464"/>
          </a:xfrm>
        </p:grpSpPr>
        <p:sp>
          <p:nvSpPr>
            <p:cNvPr id="245" name="Integration"/>
            <p:cNvSpPr txBox="1"/>
            <p:nvPr/>
          </p:nvSpPr>
          <p:spPr>
            <a:xfrm>
              <a:off x="-1" y="0"/>
              <a:ext cx="1574219" cy="44043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numCol="1" anchor="t">
              <a:spAutoFit/>
            </a:bodyPr>
            <a:lstStyle>
              <a:lvl1pPr algn="ctr" defTabSz="457200">
                <a:lnSpc>
                  <a:spcPct val="90000"/>
                </a:lnSpc>
                <a:spcBef>
                  <a:spcPts val="1000"/>
                </a:spcBef>
                <a:defRPr sz="2200" b="1">
                  <a:uFill>
                    <a:solidFill>
                      <a:srgbClr val="000000"/>
                    </a:solidFill>
                  </a:uFill>
                  <a:latin typeface="Century Gothic"/>
                  <a:ea typeface="Century Gothic"/>
                  <a:cs typeface="Century Gothic"/>
                  <a:sym typeface="Century Gothic"/>
                </a:defRPr>
              </a:lvl1pPr>
            </a:lstStyle>
            <a:p>
              <a:r>
                <a:t>Integration</a:t>
              </a:r>
            </a:p>
          </p:txBody>
        </p:sp>
        <p:sp>
          <p:nvSpPr>
            <p:cNvPr id="246" name="Circle"/>
            <p:cNvSpPr/>
            <p:nvPr/>
          </p:nvSpPr>
          <p:spPr>
            <a:xfrm>
              <a:off x="483185" y="478616"/>
              <a:ext cx="607849" cy="607849"/>
            </a:xfrm>
            <a:prstGeom prst="ellipse">
              <a:avLst/>
            </a:prstGeom>
            <a:solidFill>
              <a:srgbClr val="008B92"/>
            </a:solidFill>
            <a:ln w="12700" cap="flat">
              <a:noFill/>
              <a:miter lim="4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grpSp>
        <p:nvGrpSpPr>
          <p:cNvPr id="250" name="Group"/>
          <p:cNvGrpSpPr/>
          <p:nvPr/>
        </p:nvGrpSpPr>
        <p:grpSpPr>
          <a:xfrm>
            <a:off x="4185736" y="5242053"/>
            <a:ext cx="1875992" cy="833369"/>
            <a:chOff x="0" y="0"/>
            <a:chExt cx="1875990" cy="833368"/>
          </a:xfrm>
        </p:grpSpPr>
        <p:sp>
          <p:nvSpPr>
            <p:cNvPr id="248" name="Coordination"/>
            <p:cNvSpPr txBox="1"/>
            <p:nvPr/>
          </p:nvSpPr>
          <p:spPr>
            <a:xfrm>
              <a:off x="0" y="0"/>
              <a:ext cx="1875991" cy="44043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numCol="1" anchor="t">
              <a:spAutoFit/>
            </a:bodyPr>
            <a:lstStyle>
              <a:lvl1pPr algn="ctr" defTabSz="457200">
                <a:lnSpc>
                  <a:spcPct val="90000"/>
                </a:lnSpc>
                <a:spcBef>
                  <a:spcPts val="1000"/>
                </a:spcBef>
                <a:defRPr sz="2200" b="1">
                  <a:uFill>
                    <a:solidFill>
                      <a:srgbClr val="000000"/>
                    </a:solidFill>
                  </a:uFill>
                  <a:latin typeface="Century Gothic"/>
                  <a:ea typeface="Century Gothic"/>
                  <a:cs typeface="Century Gothic"/>
                  <a:sym typeface="Century Gothic"/>
                </a:defRPr>
              </a:lvl1pPr>
            </a:lstStyle>
            <a:p>
              <a:r>
                <a:t>Coordination</a:t>
              </a:r>
            </a:p>
          </p:txBody>
        </p:sp>
        <p:sp>
          <p:nvSpPr>
            <p:cNvPr id="249" name="Circle"/>
            <p:cNvSpPr/>
            <p:nvPr/>
          </p:nvSpPr>
          <p:spPr>
            <a:xfrm>
              <a:off x="753507" y="464392"/>
              <a:ext cx="368977" cy="368977"/>
            </a:xfrm>
            <a:prstGeom prst="ellipse">
              <a:avLst/>
            </a:prstGeom>
            <a:solidFill>
              <a:srgbClr val="008B92"/>
            </a:solidFill>
            <a:ln w="12700" cap="flat">
              <a:noFill/>
              <a:miter lim="4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grpSp>
        <p:nvGrpSpPr>
          <p:cNvPr id="253" name="Group"/>
          <p:cNvGrpSpPr/>
          <p:nvPr/>
        </p:nvGrpSpPr>
        <p:grpSpPr>
          <a:xfrm>
            <a:off x="2307821" y="5987889"/>
            <a:ext cx="1820194" cy="754067"/>
            <a:chOff x="0" y="0"/>
            <a:chExt cx="1820192" cy="754065"/>
          </a:xfrm>
        </p:grpSpPr>
        <p:sp>
          <p:nvSpPr>
            <p:cNvPr id="251" name="Cooperation"/>
            <p:cNvSpPr txBox="1"/>
            <p:nvPr/>
          </p:nvSpPr>
          <p:spPr>
            <a:xfrm>
              <a:off x="-1" y="-1"/>
              <a:ext cx="1820194" cy="44043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numCol="1" anchor="t">
              <a:spAutoFit/>
            </a:bodyPr>
            <a:lstStyle>
              <a:lvl1pPr algn="ctr" defTabSz="457200">
                <a:lnSpc>
                  <a:spcPct val="90000"/>
                </a:lnSpc>
                <a:spcBef>
                  <a:spcPts val="1000"/>
                </a:spcBef>
                <a:defRPr sz="2200" b="1">
                  <a:uFill>
                    <a:solidFill>
                      <a:srgbClr val="000000"/>
                    </a:solidFill>
                  </a:uFill>
                  <a:latin typeface="Century Gothic"/>
                  <a:ea typeface="Century Gothic"/>
                  <a:cs typeface="Century Gothic"/>
                  <a:sym typeface="Century Gothic"/>
                </a:defRPr>
              </a:lvl1pPr>
            </a:lstStyle>
            <a:p>
              <a:r>
                <a:t>Cooperation</a:t>
              </a:r>
            </a:p>
          </p:txBody>
        </p:sp>
        <p:sp>
          <p:nvSpPr>
            <p:cNvPr id="252" name="Circle"/>
            <p:cNvSpPr/>
            <p:nvPr/>
          </p:nvSpPr>
          <p:spPr>
            <a:xfrm>
              <a:off x="776722" y="487317"/>
              <a:ext cx="266749" cy="266749"/>
            </a:xfrm>
            <a:prstGeom prst="ellipse">
              <a:avLst/>
            </a:prstGeom>
            <a:solidFill>
              <a:srgbClr val="008B92"/>
            </a:solidFill>
            <a:ln w="12700" cap="flat">
              <a:noFill/>
              <a:miter lim="4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grpSp>
        <p:nvGrpSpPr>
          <p:cNvPr id="256" name="Group"/>
          <p:cNvGrpSpPr/>
          <p:nvPr/>
        </p:nvGrpSpPr>
        <p:grpSpPr>
          <a:xfrm>
            <a:off x="645266" y="6966703"/>
            <a:ext cx="1646797" cy="694565"/>
            <a:chOff x="0" y="0"/>
            <a:chExt cx="1646795" cy="694563"/>
          </a:xfrm>
        </p:grpSpPr>
        <p:sp>
          <p:nvSpPr>
            <p:cNvPr id="254" name="Information"/>
            <p:cNvSpPr txBox="1"/>
            <p:nvPr/>
          </p:nvSpPr>
          <p:spPr>
            <a:xfrm>
              <a:off x="0" y="0"/>
              <a:ext cx="1646796" cy="44043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numCol="1" anchor="t">
              <a:spAutoFit/>
            </a:bodyPr>
            <a:lstStyle>
              <a:lvl1pPr algn="ctr" defTabSz="457200">
                <a:lnSpc>
                  <a:spcPct val="90000"/>
                </a:lnSpc>
                <a:spcBef>
                  <a:spcPts val="1000"/>
                </a:spcBef>
                <a:defRPr sz="2200" b="1">
                  <a:uFill>
                    <a:solidFill>
                      <a:srgbClr val="000000"/>
                    </a:solidFill>
                  </a:uFill>
                  <a:latin typeface="Century Gothic"/>
                  <a:ea typeface="Century Gothic"/>
                  <a:cs typeface="Century Gothic"/>
                  <a:sym typeface="Century Gothic"/>
                </a:defRPr>
              </a:lvl1pPr>
            </a:lstStyle>
            <a:p>
              <a:r>
                <a:t>Information</a:t>
              </a:r>
            </a:p>
          </p:txBody>
        </p:sp>
        <p:sp>
          <p:nvSpPr>
            <p:cNvPr id="255" name="Circle"/>
            <p:cNvSpPr/>
            <p:nvPr/>
          </p:nvSpPr>
          <p:spPr>
            <a:xfrm>
              <a:off x="647899" y="511125"/>
              <a:ext cx="183439" cy="183439"/>
            </a:xfrm>
            <a:prstGeom prst="ellipse">
              <a:avLst/>
            </a:prstGeom>
            <a:solidFill>
              <a:srgbClr val="008B92"/>
            </a:solidFill>
            <a:ln w="12700" cap="flat">
              <a:noFill/>
              <a:miter lim="4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sp>
        <p:nvSpPr>
          <p:cNvPr id="257" name="Source: Adapted from, ‘Demonstrating a health in all policies analytic framework for learning from experiences: based on literature reviews from Africa, South-East Asia and the Western Pacific’, WHO, 2013."/>
          <p:cNvSpPr txBox="1"/>
          <p:nvPr/>
        </p:nvSpPr>
        <p:spPr>
          <a:xfrm>
            <a:off x="5703311" y="8461209"/>
            <a:ext cx="7010540" cy="9357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spAutoFit/>
          </a:bodyPr>
          <a:lstStyle>
            <a:lvl1pPr defTabSz="457200">
              <a:lnSpc>
                <a:spcPct val="115000"/>
              </a:lnSpc>
              <a:spcBef>
                <a:spcPts val="1000"/>
              </a:spcBef>
              <a:defRPr sz="1600" i="1">
                <a:uFill>
                  <a:solidFill>
                    <a:srgbClr val="000000"/>
                  </a:solidFill>
                </a:uFill>
                <a:latin typeface="Century Gothic"/>
                <a:ea typeface="Century Gothic"/>
                <a:cs typeface="Century Gothic"/>
                <a:sym typeface="Century Gothic"/>
              </a:defRPr>
            </a:lvl1pPr>
          </a:lstStyle>
          <a:p>
            <a:r>
              <a:t>Source: Adapted from, ‘Demonstrating a health in all policies analytic framework for learning from experiences: based on literature reviews from Africa, South-East Asia and the Western Pacific’, WHO, 2013.</a:t>
            </a:r>
          </a:p>
        </p:txBody>
      </p:sp>
      <p:pic>
        <p:nvPicPr>
          <p:cNvPr id="258" name="Checklist" descr="Checklist"/>
          <p:cNvPicPr>
            <a:picLocks noChangeAspect="1"/>
          </p:cNvPicPr>
          <p:nvPr/>
        </p:nvPicPr>
        <p:blipFill rotWithShape="1">
          <a:blip r:embed="rId4">
            <a:alphaModFix/>
          </a:blip>
          <a:srcRect/>
          <a:stretch/>
        </p:blipFill>
        <p:spPr>
          <a:xfrm>
            <a:off x="8781180" y="4467776"/>
            <a:ext cx="914400" cy="914400"/>
          </a:xfrm>
          <a:prstGeom prst="rect">
            <a:avLst/>
          </a:prstGeom>
          <a:ln w="12700">
            <a:miter lim="400000"/>
          </a:ln>
        </p:spPr>
      </p:pic>
      <p:pic>
        <p:nvPicPr>
          <p:cNvPr id="259" name="Handshake" descr="Handshake"/>
          <p:cNvPicPr>
            <a:picLocks noChangeAspect="1"/>
          </p:cNvPicPr>
          <p:nvPr/>
        </p:nvPicPr>
        <p:blipFill>
          <a:blip r:embed="rId5"/>
          <a:stretch>
            <a:fillRect/>
          </a:stretch>
        </p:blipFill>
        <p:spPr>
          <a:xfrm>
            <a:off x="10830453" y="4429298"/>
            <a:ext cx="1057654" cy="1057654"/>
          </a:xfrm>
          <a:prstGeom prst="rect">
            <a:avLst/>
          </a:prstGeom>
          <a:ln w="12700">
            <a:miter lim="400000"/>
          </a:ln>
        </p:spPr>
      </p:pic>
      <p:sp>
        <p:nvSpPr>
          <p:cNvPr id="260" name="Circle"/>
          <p:cNvSpPr/>
          <p:nvPr/>
        </p:nvSpPr>
        <p:spPr>
          <a:xfrm>
            <a:off x="8636528" y="6520225"/>
            <a:ext cx="1203704" cy="1203704"/>
          </a:xfrm>
          <a:prstGeom prst="ellipse">
            <a:avLst/>
          </a:prstGeom>
          <a:solidFill>
            <a:srgbClr val="E50069"/>
          </a:solidFill>
          <a:ln w="12700">
            <a:miter lim="400000"/>
          </a:ln>
        </p:spPr>
        <p:txBody>
          <a:bodyPr lIns="48766" tIns="48766" rIns="48766" bIns="48766" anchor="ctr"/>
          <a:lstStyle/>
          <a:p>
            <a:endParaRPr/>
          </a:p>
        </p:txBody>
      </p:sp>
      <p:sp>
        <p:nvSpPr>
          <p:cNvPr id="261" name="Circle"/>
          <p:cNvSpPr/>
          <p:nvPr/>
        </p:nvSpPr>
        <p:spPr>
          <a:xfrm>
            <a:off x="10757428" y="6520225"/>
            <a:ext cx="1203704" cy="1203704"/>
          </a:xfrm>
          <a:prstGeom prst="ellipse">
            <a:avLst/>
          </a:prstGeom>
          <a:solidFill>
            <a:srgbClr val="E50069"/>
          </a:solidFill>
          <a:ln w="12700">
            <a:miter lim="400000"/>
          </a:ln>
        </p:spPr>
        <p:txBody>
          <a:bodyPr lIns="48766" tIns="48766" rIns="48766" bIns="48766" anchor="ctr"/>
          <a:lstStyle/>
          <a:p>
            <a:endParaRPr/>
          </a:p>
        </p:txBody>
      </p:sp>
      <p:pic>
        <p:nvPicPr>
          <p:cNvPr id="262" name="Target Audience" descr="Target Audience"/>
          <p:cNvPicPr>
            <a:picLocks noChangeAspect="1"/>
          </p:cNvPicPr>
          <p:nvPr/>
        </p:nvPicPr>
        <p:blipFill>
          <a:blip r:embed="rId6"/>
          <a:stretch>
            <a:fillRect/>
          </a:stretch>
        </p:blipFill>
        <p:spPr>
          <a:xfrm>
            <a:off x="10847981" y="6623477"/>
            <a:ext cx="1022599" cy="1022599"/>
          </a:xfrm>
          <a:prstGeom prst="rect">
            <a:avLst/>
          </a:prstGeom>
          <a:ln w="12700">
            <a:miter lim="400000"/>
          </a:ln>
        </p:spPr>
      </p:pic>
      <p:pic>
        <p:nvPicPr>
          <p:cNvPr id="263" name="Connections" descr="Connections"/>
          <p:cNvPicPr>
            <a:picLocks noChangeAspect="1"/>
          </p:cNvPicPr>
          <p:nvPr/>
        </p:nvPicPr>
        <p:blipFill>
          <a:blip r:embed="rId7"/>
          <a:stretch>
            <a:fillRect/>
          </a:stretch>
        </p:blipFill>
        <p:spPr>
          <a:xfrm>
            <a:off x="8741691" y="6638087"/>
            <a:ext cx="993379" cy="993379"/>
          </a:xfrm>
          <a:prstGeom prst="rect">
            <a:avLst/>
          </a:prstGeom>
          <a:ln w="12700">
            <a:miter lim="400000"/>
          </a:ln>
        </p:spPr>
      </p:pic>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n-lt"/>
                <a:ea typeface="+mn-ea"/>
                <a:cs typeface="+mn-cs"/>
                <a:sym typeface="Calibri"/>
              </a:defRPr>
            </a:pPr>
            <a:endParaRPr/>
          </a:p>
        </p:txBody>
      </p:sp>
      <p:sp>
        <p:nvSpPr>
          <p:cNvPr id="268" name="Health is a political choice"/>
          <p:cNvSpPr txBox="1">
            <a:spLocks noGrp="1"/>
          </p:cNvSpPr>
          <p:nvPr>
            <p:ph type="title"/>
          </p:nvPr>
        </p:nvSpPr>
        <p:spPr>
          <a:xfrm>
            <a:off x="2948320" y="261046"/>
            <a:ext cx="9059482" cy="1413936"/>
          </a:xfrm>
          <a:prstGeom prst="rect">
            <a:avLst/>
          </a:prstGeom>
        </p:spPr>
        <p:txBody>
          <a:bodyPr/>
          <a:lstStyle>
            <a:lvl1pPr marR="355600" defTabSz="457200">
              <a:lnSpc>
                <a:spcPts val="6300"/>
              </a:lnSpc>
              <a:defRPr sz="4400" b="1" cap="all">
                <a:solidFill>
                  <a:srgbClr val="FFFFFF"/>
                </a:solidFill>
                <a:uFill>
                  <a:solidFill>
                    <a:srgbClr val="000000"/>
                  </a:solidFill>
                </a:uFill>
                <a:latin typeface="Century Gothic"/>
                <a:ea typeface="Century Gothic"/>
                <a:cs typeface="Century Gothic"/>
                <a:sym typeface="Century Gothic"/>
              </a:defRPr>
            </a:lvl1pPr>
          </a:lstStyle>
          <a:p>
            <a:r>
              <a:t>Health is a political choice</a:t>
            </a:r>
          </a:p>
        </p:txBody>
      </p:sp>
      <p:grpSp>
        <p:nvGrpSpPr>
          <p:cNvPr id="274" name="Group"/>
          <p:cNvGrpSpPr/>
          <p:nvPr/>
        </p:nvGrpSpPr>
        <p:grpSpPr>
          <a:xfrm>
            <a:off x="0" y="-16670"/>
            <a:ext cx="2568181" cy="1943896"/>
            <a:chOff x="0" y="0"/>
            <a:chExt cx="2568180" cy="1943894"/>
          </a:xfrm>
        </p:grpSpPr>
        <p:sp>
          <p:nvSpPr>
            <p:cNvPr id="269" name="Pentagon 1"/>
            <p:cNvSpPr/>
            <p:nvPr/>
          </p:nvSpPr>
          <p:spPr>
            <a:xfrm>
              <a:off x="0" y="-1"/>
              <a:ext cx="2568181" cy="194389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EEAB00"/>
                </a:gs>
                <a:gs pos="100000">
                  <a:srgbClr val="F9BE41"/>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272" name="Group 25"/>
            <p:cNvGrpSpPr/>
            <p:nvPr/>
          </p:nvGrpSpPr>
          <p:grpSpPr>
            <a:xfrm>
              <a:off x="604406" y="458879"/>
              <a:ext cx="1127555" cy="1026208"/>
              <a:chOff x="0" y="0"/>
              <a:chExt cx="1127553" cy="1026207"/>
            </a:xfrm>
          </p:grpSpPr>
          <p:sp>
            <p:nvSpPr>
              <p:cNvPr id="270" name="Title 1"/>
              <p:cNvSpPr txBox="1"/>
              <p:nvPr/>
            </p:nvSpPr>
            <p:spPr>
              <a:xfrm>
                <a:off x="0" y="-1"/>
                <a:ext cx="1127555" cy="1026208"/>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5</a:t>
                </a:r>
              </a:p>
            </p:txBody>
          </p:sp>
          <p:sp>
            <p:nvSpPr>
              <p:cNvPr id="271" name="Square"/>
              <p:cNvSpPr/>
              <p:nvPr/>
            </p:nvSpPr>
            <p:spPr>
              <a:xfrm>
                <a:off x="112122" y="72786"/>
                <a:ext cx="914565" cy="914565"/>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pic>
          <p:nvPicPr>
            <p:cNvPr id="273" name="HiAP-modules-text-BLue.png" descr="HiAP-modules-text-BLue.png"/>
            <p:cNvPicPr>
              <a:picLocks noChangeAspect="1"/>
            </p:cNvPicPr>
            <p:nvPr/>
          </p:nvPicPr>
          <p:blipFill>
            <a:blip r:embed="rId3"/>
            <a:stretch>
              <a:fillRect/>
            </a:stretch>
          </p:blipFill>
          <p:spPr>
            <a:xfrm>
              <a:off x="92007" y="75131"/>
              <a:ext cx="507690" cy="1612042"/>
            </a:xfrm>
            <a:prstGeom prst="rect">
              <a:avLst/>
            </a:prstGeom>
            <a:ln w="12700" cap="flat">
              <a:noFill/>
              <a:miter lim="400000"/>
            </a:ln>
            <a:effectLst/>
          </p:spPr>
        </p:pic>
      </p:grpSp>
      <p:sp>
        <p:nvSpPr>
          <p:cNvPr id="275" name="Requires commitment from government  and an investment of resources"/>
          <p:cNvSpPr txBox="1"/>
          <p:nvPr/>
        </p:nvSpPr>
        <p:spPr>
          <a:xfrm>
            <a:off x="1671578" y="3111017"/>
            <a:ext cx="9287255" cy="10627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a:spAutoFit/>
          </a:bodyPr>
          <a:lstStyle/>
          <a:p>
            <a:pPr defTabSz="457200">
              <a:lnSpc>
                <a:spcPct val="90000"/>
              </a:lnSpc>
              <a:spcBef>
                <a:spcPts val="1000"/>
              </a:spcBef>
              <a:defRPr sz="3300" b="1" cap="all">
                <a:uFill>
                  <a:solidFill>
                    <a:srgbClr val="000000"/>
                  </a:solidFill>
                </a:uFill>
                <a:latin typeface="Century Gothic"/>
                <a:ea typeface="Century Gothic"/>
                <a:cs typeface="Century Gothic"/>
                <a:sym typeface="Century Gothic"/>
              </a:defRPr>
            </a:pPr>
            <a:r>
              <a:t>Requires commitment from government </a:t>
            </a:r>
            <a:br/>
            <a:r>
              <a:t>and an investment of resources</a:t>
            </a:r>
          </a:p>
        </p:txBody>
      </p:sp>
      <p:pic>
        <p:nvPicPr>
          <p:cNvPr id="276" name="https://s.abcnews.com/images/International/jazz-hands-gty-mem-181003_hpEmbed_33x13_992.jpg" descr="https://s.abcnews.com/images/International/jazz-hands-gty-mem-181003_hpEmbed_33x13_992.jpg"/>
          <p:cNvPicPr>
            <a:picLocks noChangeAspect="1"/>
          </p:cNvPicPr>
          <p:nvPr/>
        </p:nvPicPr>
        <p:blipFill>
          <a:blip r:embed="rId4"/>
          <a:stretch>
            <a:fillRect/>
          </a:stretch>
        </p:blipFill>
        <p:spPr>
          <a:xfrm>
            <a:off x="25400" y="4661941"/>
            <a:ext cx="13004800" cy="5112776"/>
          </a:xfrm>
          <a:prstGeom prst="rect">
            <a:avLst/>
          </a:prstGeom>
          <a:ln w="12700">
            <a:miter lim="400000"/>
          </a:ln>
        </p:spPr>
      </p:pic>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 name="Rectangle 4"/>
          <p:cNvSpPr txBox="1"/>
          <p:nvPr/>
        </p:nvSpPr>
        <p:spPr>
          <a:xfrm>
            <a:off x="2039079" y="3382747"/>
            <a:ext cx="10068336" cy="156438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spAutoFit/>
          </a:bodyPr>
          <a:lstStyle/>
          <a:p>
            <a:pPr defTabSz="457200">
              <a:lnSpc>
                <a:spcPct val="115000"/>
              </a:lnSpc>
              <a:defRPr sz="2900">
                <a:uFill>
                  <a:solidFill>
                    <a:srgbClr val="000000"/>
                  </a:solidFill>
                </a:uFill>
                <a:latin typeface="Century Gothic"/>
                <a:ea typeface="Century Gothic"/>
                <a:cs typeface="Century Gothic"/>
                <a:sym typeface="Century Gothic"/>
              </a:defRPr>
            </a:pPr>
            <a:r>
              <a:t>Government needs to be accountable and hold </a:t>
            </a:r>
            <a:br/>
            <a:r>
              <a:t>its agencies to account – the health sector cannot </a:t>
            </a:r>
            <a:br/>
            <a:r>
              <a:t>play this role</a:t>
            </a:r>
          </a:p>
        </p:txBody>
      </p:sp>
      <p:sp>
        <p:nvSpPr>
          <p:cNvPr id="281" name="Line"/>
          <p:cNvSpPr/>
          <p:nvPr/>
        </p:nvSpPr>
        <p:spPr>
          <a:xfrm>
            <a:off x="1023553" y="5438985"/>
            <a:ext cx="11336885" cy="2"/>
          </a:xfrm>
          <a:prstGeom prst="line">
            <a:avLst/>
          </a:prstGeom>
          <a:ln w="12700">
            <a:solidFill>
              <a:srgbClr val="242E7C"/>
            </a:solidFill>
            <a:miter lim="400000"/>
          </a:ln>
        </p:spPr>
        <p:txBody>
          <a:bodyPr lIns="45718" tIns="45718" rIns="45718" bIns="45718"/>
          <a:lstStyle/>
          <a:p>
            <a:endParaRPr/>
          </a:p>
        </p:txBody>
      </p:sp>
      <p:sp>
        <p:nvSpPr>
          <p:cNvPr id="282" name="Rectangle 4"/>
          <p:cNvSpPr txBox="1"/>
          <p:nvPr/>
        </p:nvSpPr>
        <p:spPr>
          <a:xfrm>
            <a:off x="2039079" y="5713352"/>
            <a:ext cx="9643944" cy="207555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spAutoFit/>
          </a:bodyPr>
          <a:lstStyle>
            <a:lvl1pPr defTabSz="457200">
              <a:lnSpc>
                <a:spcPct val="115000"/>
              </a:lnSpc>
              <a:defRPr sz="2900">
                <a:uFill>
                  <a:solidFill>
                    <a:srgbClr val="000000"/>
                  </a:solidFill>
                </a:uFill>
                <a:latin typeface="Century Gothic"/>
                <a:ea typeface="Century Gothic"/>
                <a:cs typeface="Century Gothic"/>
                <a:sym typeface="Century Gothic"/>
              </a:defRPr>
            </a:lvl1pPr>
          </a:lstStyle>
          <a:p>
            <a:r>
              <a:t>Californian example – Executive Order established the HiAP Taskforce under the auspices of the Strategic Growth Council, a cabinet-level body to oversee collaborative work across public agencies</a:t>
            </a:r>
          </a:p>
        </p:txBody>
      </p:sp>
      <p:sp>
        <p:nvSpPr>
          <p:cNvPr id="283" name="Pentagon 1"/>
          <p:cNvSpPr/>
          <p:nvPr/>
        </p:nvSpPr>
        <p:spPr>
          <a:xfrm>
            <a:off x="-2" y="2891763"/>
            <a:ext cx="1645050" cy="254635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7066" y="21600"/>
                </a:lnTo>
                <a:lnTo>
                  <a:pt x="21600" y="11002"/>
                </a:lnTo>
                <a:lnTo>
                  <a:pt x="7066" y="0"/>
                </a:lnTo>
                <a:lnTo>
                  <a:pt x="0" y="0"/>
                </a:lnTo>
                <a:close/>
              </a:path>
            </a:pathLst>
          </a:custGeom>
          <a:solidFill>
            <a:srgbClr val="D3C000"/>
          </a:solidFill>
          <a:ln w="12700">
            <a:miter lim="400000"/>
          </a:ln>
          <a:effectLst>
            <a:outerShdw blurRad="203200" dist="25400" dir="5400000" rotWithShape="0">
              <a:srgbClr val="000000">
                <a:alpha val="11983"/>
              </a:srgbClr>
            </a:outerShdw>
          </a:effectLst>
        </p:spPr>
        <p:txBody>
          <a:bodyPr lIns="48766" tIns="48766" rIns="48766" bIns="48766" anchor="ctr"/>
          <a:lstStyle/>
          <a:p>
            <a:endParaRPr/>
          </a:p>
        </p:txBody>
      </p:sp>
      <p:sp>
        <p:nvSpPr>
          <p:cNvPr id="284" name="Pentagon 1"/>
          <p:cNvSpPr/>
          <p:nvPr/>
        </p:nvSpPr>
        <p:spPr>
          <a:xfrm>
            <a:off x="-2" y="5427000"/>
            <a:ext cx="1645050" cy="254635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7066" y="21600"/>
                </a:lnTo>
                <a:lnTo>
                  <a:pt x="21600" y="11002"/>
                </a:lnTo>
                <a:lnTo>
                  <a:pt x="7066" y="0"/>
                </a:lnTo>
                <a:lnTo>
                  <a:pt x="0" y="0"/>
                </a:lnTo>
                <a:close/>
              </a:path>
            </a:pathLst>
          </a:custGeom>
          <a:solidFill>
            <a:srgbClr val="008B92"/>
          </a:solidFill>
          <a:ln w="12700">
            <a:miter lim="400000"/>
          </a:ln>
          <a:effectLst>
            <a:outerShdw blurRad="203200" dist="25400" dir="5400000" rotWithShape="0">
              <a:srgbClr val="000000">
                <a:alpha val="11983"/>
              </a:srgbClr>
            </a:outerShdw>
          </a:effectLst>
        </p:spPr>
        <p:txBody>
          <a:bodyPr lIns="48766" tIns="48766" rIns="48766" bIns="48766" anchor="ctr"/>
          <a:lstStyle/>
          <a:p>
            <a:pPr>
              <a:defRPr>
                <a:solidFill>
                  <a:srgbClr val="E50069"/>
                </a:solidFill>
              </a:defRPr>
            </a:pPr>
            <a:endParaRPr/>
          </a:p>
        </p:txBody>
      </p:sp>
      <p:sp>
        <p:nvSpPr>
          <p:cNvPr id="285"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n-lt"/>
                <a:ea typeface="+mn-ea"/>
                <a:cs typeface="+mn-cs"/>
                <a:sym typeface="Calibri"/>
              </a:defRPr>
            </a:pPr>
            <a:endParaRPr/>
          </a:p>
        </p:txBody>
      </p:sp>
      <p:sp>
        <p:nvSpPr>
          <p:cNvPr id="286" name="Accountability"/>
          <p:cNvSpPr txBox="1">
            <a:spLocks noGrp="1"/>
          </p:cNvSpPr>
          <p:nvPr>
            <p:ph type="title"/>
          </p:nvPr>
        </p:nvSpPr>
        <p:spPr>
          <a:xfrm>
            <a:off x="2948320" y="261046"/>
            <a:ext cx="9059482" cy="1413936"/>
          </a:xfrm>
          <a:prstGeom prst="rect">
            <a:avLst/>
          </a:prstGeom>
        </p:spPr>
        <p:txBody>
          <a:bodyPr/>
          <a:lstStyle>
            <a:lvl1pPr marR="355600" defTabSz="457200">
              <a:lnSpc>
                <a:spcPts val="6300"/>
              </a:lnSpc>
              <a:defRPr sz="4400" b="1" cap="all">
                <a:solidFill>
                  <a:srgbClr val="FFFFFF"/>
                </a:solidFill>
                <a:uFill>
                  <a:solidFill>
                    <a:srgbClr val="000000"/>
                  </a:solidFill>
                </a:uFill>
                <a:latin typeface="Century Gothic"/>
                <a:ea typeface="Century Gothic"/>
                <a:cs typeface="Century Gothic"/>
                <a:sym typeface="Century Gothic"/>
              </a:defRPr>
            </a:lvl1pPr>
          </a:lstStyle>
          <a:p>
            <a:r>
              <a:t>Accountability</a:t>
            </a:r>
          </a:p>
        </p:txBody>
      </p:sp>
      <p:grpSp>
        <p:nvGrpSpPr>
          <p:cNvPr id="292" name="Group"/>
          <p:cNvGrpSpPr/>
          <p:nvPr/>
        </p:nvGrpSpPr>
        <p:grpSpPr>
          <a:xfrm>
            <a:off x="0" y="-16670"/>
            <a:ext cx="2568181" cy="1943896"/>
            <a:chOff x="0" y="0"/>
            <a:chExt cx="2568180" cy="1943894"/>
          </a:xfrm>
        </p:grpSpPr>
        <p:sp>
          <p:nvSpPr>
            <p:cNvPr id="287" name="Pentagon 1"/>
            <p:cNvSpPr/>
            <p:nvPr/>
          </p:nvSpPr>
          <p:spPr>
            <a:xfrm>
              <a:off x="0" y="-1"/>
              <a:ext cx="2568181" cy="194389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EEAB00"/>
                </a:gs>
                <a:gs pos="100000">
                  <a:srgbClr val="F9BE41"/>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290" name="Group 25"/>
            <p:cNvGrpSpPr/>
            <p:nvPr/>
          </p:nvGrpSpPr>
          <p:grpSpPr>
            <a:xfrm>
              <a:off x="604406" y="458879"/>
              <a:ext cx="1127555" cy="1026208"/>
              <a:chOff x="0" y="0"/>
              <a:chExt cx="1127553" cy="1026207"/>
            </a:xfrm>
          </p:grpSpPr>
          <p:sp>
            <p:nvSpPr>
              <p:cNvPr id="288" name="Title 1"/>
              <p:cNvSpPr txBox="1"/>
              <p:nvPr/>
            </p:nvSpPr>
            <p:spPr>
              <a:xfrm>
                <a:off x="0" y="-1"/>
                <a:ext cx="1127555" cy="1026208"/>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5</a:t>
                </a:r>
              </a:p>
            </p:txBody>
          </p:sp>
          <p:sp>
            <p:nvSpPr>
              <p:cNvPr id="289" name="Square"/>
              <p:cNvSpPr/>
              <p:nvPr/>
            </p:nvSpPr>
            <p:spPr>
              <a:xfrm>
                <a:off x="112122" y="72786"/>
                <a:ext cx="914565" cy="914565"/>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pic>
          <p:nvPicPr>
            <p:cNvPr id="291" name="HiAP-modules-text-BLue.png" descr="HiAP-modules-text-BLue.png"/>
            <p:cNvPicPr>
              <a:picLocks noChangeAspect="1"/>
            </p:cNvPicPr>
            <p:nvPr/>
          </p:nvPicPr>
          <p:blipFill>
            <a:blip r:embed="rId3"/>
            <a:stretch>
              <a:fillRect/>
            </a:stretch>
          </p:blipFill>
          <p:spPr>
            <a:xfrm>
              <a:off x="92007" y="75131"/>
              <a:ext cx="507690" cy="1612042"/>
            </a:xfrm>
            <a:prstGeom prst="rect">
              <a:avLst/>
            </a:prstGeom>
            <a:ln w="12700" cap="flat">
              <a:noFill/>
              <a:miter lim="400000"/>
            </a:ln>
            <a:effectLst/>
          </p:spPr>
        </p:pic>
      </p:gr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8766" tIns="48766" rIns="48766" bIns="48766" numCol="1" spcCol="38100" rtlCol="0" anchor="ctr">
        <a:spAutoFit/>
      </a:bodyPr>
      <a:lstStyle>
        <a:def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8766" tIns="48766" rIns="48766" bIns="48766" numCol="1" spcCol="38100" rtlCol="0" anchor="t">
        <a:spAutoFit/>
      </a:bodyPr>
      <a:lstStyle>
        <a:def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8766" tIns="48766" rIns="48766" bIns="48766" numCol="1" spcCol="38100" rtlCol="0" anchor="ctr">
        <a:spAutoFit/>
      </a:bodyPr>
      <a:lstStyle>
        <a:def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8766" tIns="48766" rIns="48766" bIns="48766" numCol="1" spcCol="38100" rtlCol="0" anchor="t">
        <a:spAutoFit/>
      </a:bodyPr>
      <a:lstStyle>
        <a:def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5</TotalTime>
  <Words>1377</Words>
  <Application>Microsoft Office PowerPoint</Application>
  <PresentationFormat>Custom</PresentationFormat>
  <Paragraphs>156</Paragraphs>
  <Slides>13</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Century Gothic</vt:lpstr>
      <vt:lpstr>Helvetica</vt:lpstr>
      <vt:lpstr>Office Theme</vt:lpstr>
      <vt:lpstr>The role of government in the HiAP approach</vt:lpstr>
      <vt:lpstr>PowerPoint Presentation</vt:lpstr>
      <vt:lpstr>Governments have a responsibility for the health of the population</vt:lpstr>
      <vt:lpstr>Governments around the world are facing major societal challenges…</vt:lpstr>
      <vt:lpstr>Whole of government</vt:lpstr>
      <vt:lpstr>The role of government in HiAP</vt:lpstr>
      <vt:lpstr>SUPPORT THE SCALE-UP OF INTERSECTORAL INTERVENTIONS</vt:lpstr>
      <vt:lpstr>Health is a political choice</vt:lpstr>
      <vt:lpstr>Accountability</vt:lpstr>
      <vt:lpstr>Accountability: example</vt:lpstr>
      <vt:lpstr>Barriers to successful intersectoral collaboration within government</vt:lpstr>
      <vt:lpstr>Favourable conditions for effective intersectoral collaboration within government</vt:lpstr>
      <vt:lpstr>End of  Module 5 Part 1  Please continue  to Module 5 Part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role of government in the HiAP approach</dc:title>
  <dc:creator>GALICKI, Claudia</dc:creator>
  <cp:lastModifiedBy>GALICKI, Claudia</cp:lastModifiedBy>
  <cp:revision>2</cp:revision>
  <dcterms:modified xsi:type="dcterms:W3CDTF">2020-05-12T20:38:43Z</dcterms:modified>
</cp:coreProperties>
</file>