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000000"/>
        </a:fontRef>
        <a:srgbClr val="000000"/>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3327"/>
  </p:normalViewPr>
  <p:slideViewPr>
    <p:cSldViewPr snapToGrid="0" snapToObjects="1">
      <p:cViewPr varScale="1">
        <p:scale>
          <a:sx n="63" d="100"/>
          <a:sy n="63" d="100"/>
        </p:scale>
        <p:origin x="22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300480" latinLnBrk="0">
      <a:defRPr sz="1600">
        <a:latin typeface="+mj-lt"/>
        <a:ea typeface="+mj-ea"/>
        <a:cs typeface="+mj-cs"/>
        <a:sym typeface="Calibri"/>
      </a:defRPr>
    </a:lvl1pPr>
    <a:lvl2pPr indent="228600" defTabSz="1300480" latinLnBrk="0">
      <a:defRPr sz="1600">
        <a:latin typeface="+mj-lt"/>
        <a:ea typeface="+mj-ea"/>
        <a:cs typeface="+mj-cs"/>
        <a:sym typeface="Calibri"/>
      </a:defRPr>
    </a:lvl2pPr>
    <a:lvl3pPr indent="457200" defTabSz="1300480" latinLnBrk="0">
      <a:defRPr sz="1600">
        <a:latin typeface="+mj-lt"/>
        <a:ea typeface="+mj-ea"/>
        <a:cs typeface="+mj-cs"/>
        <a:sym typeface="Calibri"/>
      </a:defRPr>
    </a:lvl3pPr>
    <a:lvl4pPr indent="685800" defTabSz="1300480" latinLnBrk="0">
      <a:defRPr sz="1600">
        <a:latin typeface="+mj-lt"/>
        <a:ea typeface="+mj-ea"/>
        <a:cs typeface="+mj-cs"/>
        <a:sym typeface="Calibri"/>
      </a:defRPr>
    </a:lvl4pPr>
    <a:lvl5pPr indent="914400" defTabSz="1300480" latinLnBrk="0">
      <a:defRPr sz="1600">
        <a:latin typeface="+mj-lt"/>
        <a:ea typeface="+mj-ea"/>
        <a:cs typeface="+mj-cs"/>
        <a:sym typeface="Calibri"/>
      </a:defRPr>
    </a:lvl5pPr>
    <a:lvl6pPr indent="1143000" defTabSz="1300480" latinLnBrk="0">
      <a:defRPr sz="1600">
        <a:latin typeface="+mj-lt"/>
        <a:ea typeface="+mj-ea"/>
        <a:cs typeface="+mj-cs"/>
        <a:sym typeface="Calibri"/>
      </a:defRPr>
    </a:lvl6pPr>
    <a:lvl7pPr indent="1371600" defTabSz="1300480" latinLnBrk="0">
      <a:defRPr sz="1600">
        <a:latin typeface="+mj-lt"/>
        <a:ea typeface="+mj-ea"/>
        <a:cs typeface="+mj-cs"/>
        <a:sym typeface="Calibri"/>
      </a:defRPr>
    </a:lvl7pPr>
    <a:lvl8pPr indent="1600200" defTabSz="1300480" latinLnBrk="0">
      <a:defRPr sz="1600">
        <a:latin typeface="+mj-lt"/>
        <a:ea typeface="+mj-ea"/>
        <a:cs typeface="+mj-cs"/>
        <a:sym typeface="Calibri"/>
      </a:defRPr>
    </a:lvl8pPr>
    <a:lvl9pPr indent="1828800" defTabSz="1300480" latinLnBrk="0">
      <a:defRPr sz="16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a:t>
            </a:r>
          </a:p>
        </p:txBody>
      </p:sp>
    </p:spTree>
    <p:extLst>
      <p:ext uri="{BB962C8B-B14F-4D97-AF65-F5344CB8AC3E}">
        <p14:creationId xmlns:p14="http://schemas.microsoft.com/office/powerpoint/2010/main" val="95021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Once stakeholders and their interests have been identified, it is important to plan and organize an effective consultation process to further understand their needs and gather information to develop a negotiating agenda and determine a position on each of the issues to be negotiated. </a:t>
            </a:r>
          </a:p>
          <a:p>
            <a:endParaRPr lang="en-ZA" sz="1600" i="0" dirty="0">
              <a:effectLst/>
              <a:latin typeface="+mj-lt"/>
              <a:ea typeface="+mj-ea"/>
              <a:cs typeface="+mj-cs"/>
              <a:sym typeface="Calibri"/>
            </a:endParaRPr>
          </a:p>
          <a:p>
            <a:r>
              <a:rPr lang="en-ZA" sz="1600" i="0" dirty="0">
                <a:effectLst/>
                <a:latin typeface="+mj-lt"/>
                <a:ea typeface="+mj-ea"/>
                <a:cs typeface="+mj-cs"/>
                <a:sym typeface="Calibri"/>
              </a:rPr>
              <a:t>T</a:t>
            </a:r>
            <a:r>
              <a:rPr lang="en-US" sz="1600" i="0" dirty="0">
                <a:effectLst/>
                <a:latin typeface="+mj-lt"/>
                <a:ea typeface="+mj-ea"/>
                <a:cs typeface="+mj-cs"/>
                <a:sym typeface="Calibri"/>
              </a:rPr>
              <a:t>his stage of the negotiation process might be delayed until or repeated after a negotiation agenda is clearly established and before negotiations commence. Consultation with stakeholders, especially those that are supportive or neutral, is important for building coalitions.</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95946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Before negotiations can begin an agenda defining the issues open for discussion is usually agreed upon by the parties. Often this agenda is set by a politician or senior decision-maker overseeing the process. On other occasions, this agenda might be set by external events or negotiated by the stakeholders themselves voluntarily coming together to address an issue. </a:t>
            </a:r>
            <a:endParaRPr lang="en-ZA" sz="1600" i="0" dirty="0">
              <a:effectLst/>
              <a:latin typeface="+mj-lt"/>
              <a:ea typeface="+mj-ea"/>
              <a:cs typeface="+mj-cs"/>
              <a:sym typeface="Calibri"/>
            </a:endParaRPr>
          </a:p>
          <a:p>
            <a:endParaRPr lang="en-US" sz="1600" i="0" dirty="0">
              <a:effectLst/>
              <a:latin typeface="+mj-lt"/>
              <a:ea typeface="+mj-ea"/>
              <a:cs typeface="+mj-cs"/>
              <a:sym typeface="Calibri"/>
            </a:endParaRPr>
          </a:p>
          <a:p>
            <a:r>
              <a:rPr lang="en-US" sz="1600" i="0" dirty="0">
                <a:effectLst/>
                <a:latin typeface="+mj-lt"/>
                <a:ea typeface="+mj-ea"/>
                <a:cs typeface="+mj-cs"/>
                <a:sym typeface="Calibri"/>
              </a:rPr>
              <a:t>At the same time as establishing a negotiation agenda, it is normal to designate representative negotiators for the participating stakeholders and decide upon a format for the process, including location, timing and resources for facilitation.</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68105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On the basis of available information, continuing analysis and consultations, negotiating positions and strategies may be formulated. The selection of a negotiating objective at the very beginning of this step is highly recommended in order to provide a clear focus for both the preparatory work leading to a negotiation and to the management of the negotiation itself.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Steps involved in developing a negotiating strategy may include: </a:t>
            </a:r>
          </a:p>
          <a:p>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Establishing outcomes and priorities for oneself;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Estimating outcomes and priorities for other parties;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Identifying and assessing major trade-offs;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Constructing and evaluating as many possible combinations of outcomes and consequences.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A strategy or approach to the negotiations is decided upon at this point (see Slide 15 – e.g. competitive, haggling, avoidance, cooperative). However, it is important to note that strategies can change during negotiations.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Evaluating the consequence of a failure to reach an agreement can be an overlooked challenge of negotiation planning.</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1440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It is during this stage that the stakeholders implement their strategies, propose agreements, offer concessions and compromises are reached.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The chosen negotiation strategies of the stakeholders (refer to Slide 15) will heavily influence the tone of the discussions and the potential agreements that can be reached.</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822561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After the actual negotiation has finished and the elements of an agreement have been put together, a short evaluation of the whole outcome becomes necessary to decide whether a successful agreement is possible or whether another round of negotiations might be needed.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Individual’s external to the negotiation, especially technical experts and lawyers, are sometimes involved in making this assessment to ensure the proposed agreement is legal and viable.</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407957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Different contexts and negotiation environments require different negotiation skills and strategies. Furthermore, different stages of the same negotiation may require different strategies. To some extent, the context of the negotiation will suggest the appropriate strategies for the negotiator to adopt. In the context of the health sector related negotiations, it will depend on what is to be negotiated as to whether the health sector needs to act as the lead or as the collaborator. For example, high level regional negotiations may involve more hard edged negotiations. In contrast, negotiating for cross-sector action on the determinants of health may require an engaged, collaborative approach. </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There are four main approaches to policy negotiation. Some are more directive or assertive while others are more cooperative. These strategies can lead to different outcomes.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AU" sz="1600" b="1" i="0" dirty="0">
                <a:effectLst/>
                <a:latin typeface="+mj-lt"/>
                <a:ea typeface="+mj-ea"/>
                <a:cs typeface="+mj-cs"/>
                <a:sym typeface="Calibri"/>
              </a:rPr>
              <a:t>This slide shows that to get true collaboration and win-win outcomes, you need both high levels of cooperation and high levels of assertiveness regarding an outcome.</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AU" sz="1600" i="0" dirty="0">
                <a:effectLst/>
                <a:latin typeface="+mj-lt"/>
                <a:ea typeface="+mj-ea"/>
                <a:cs typeface="+mj-cs"/>
                <a:sym typeface="Calibri"/>
              </a:rPr>
              <a:t>Agreeing to have further discussions or deciding to collect more evidence – while useful and possibly an important component of the decision-making process – is not an outcome in itself.</a:t>
            </a:r>
            <a:endParaRPr lang="en-ZA" sz="1600" i="0" dirty="0">
              <a:effectLst/>
              <a:latin typeface="+mj-lt"/>
              <a:ea typeface="+mj-ea"/>
              <a:cs typeface="+mj-cs"/>
              <a:sym typeface="Calibri"/>
            </a:endParaRPr>
          </a:p>
          <a:p>
            <a:r>
              <a:rPr lang="en-AU" sz="1600" i="0" dirty="0">
                <a:effectLst/>
                <a:latin typeface="+mj-lt"/>
                <a:ea typeface="+mj-ea"/>
                <a:cs typeface="+mj-cs"/>
                <a:sym typeface="Calibri"/>
              </a:rPr>
              <a:t> </a:t>
            </a:r>
            <a:endParaRPr lang="en-ZA" sz="1600" i="0" dirty="0">
              <a:effectLst/>
              <a:latin typeface="+mj-lt"/>
              <a:ea typeface="+mj-ea"/>
              <a:cs typeface="+mj-cs"/>
              <a:sym typeface="Calibri"/>
            </a:endParaRPr>
          </a:p>
          <a:p>
            <a:r>
              <a:rPr lang="en-AU" sz="1600" b="1" i="0" dirty="0">
                <a:effectLst/>
                <a:latin typeface="+mj-lt"/>
                <a:ea typeface="+mj-ea"/>
                <a:cs typeface="+mj-cs"/>
                <a:sym typeface="Calibri"/>
              </a:rPr>
              <a:t>The key point to make here is that </a:t>
            </a:r>
            <a:r>
              <a:rPr lang="en-AU" sz="1600" b="1" i="0" dirty="0" err="1">
                <a:effectLst/>
                <a:latin typeface="+mj-lt"/>
                <a:ea typeface="+mj-ea"/>
                <a:cs typeface="+mj-cs"/>
                <a:sym typeface="Calibri"/>
              </a:rPr>
              <a:t>HiAP</a:t>
            </a:r>
            <a:r>
              <a:rPr lang="en-AU" sz="1600" b="1" i="0" dirty="0">
                <a:effectLst/>
                <a:latin typeface="+mj-lt"/>
                <a:ea typeface="+mj-ea"/>
                <a:cs typeface="+mj-cs"/>
                <a:sym typeface="Calibri"/>
              </a:rPr>
              <a:t> requires a negotiation strategy that looks for the win-win or co-benefits for all the parties involved – this is sometimes referred to as Cooperative or Added-Value Negotiating. </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4075606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The premise of this approach is to maximize one’s gains and minimize concessions to other parties. This amounts to trying to take as much of the “pie” as possible. Competitive negotiators assume a “zero-sum” game and behave in an assertive and non-cooperative manner. </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Some of the tactics used by competitive negotiators include: </a:t>
            </a:r>
          </a:p>
          <a:p>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Arguments to encourage concessions;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Firm commitment to demands;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Refusal to reveal/share information;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Delays;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Misrepresentation;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Rejection of the other’s demands for concessions;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Withholding of concessions;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Refusal to exchange offers;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Threaten walk out or retaliate. </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23743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This common approach to negotiating, which often lies somewhere between the competitive and cooperative approaches, aims to secure a pre-determined position by making trade-offs or concessions. This amounts to trying to get as much of the “pie” as possible but being prepared to give up some. Haggling negotiators assume a “zero-sum” game and behave in a guarded and manipulative way.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Some tactics hagglers use include: </a:t>
            </a:r>
          </a:p>
          <a:p>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Never making their best offer at the start;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Asking for more than they expect to get;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Expecting a direct gain in return for concession;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Offering only one-sided solutions;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Exaggeration and manipulation;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Ultimatums and deadlines. </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69436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The aim of this approach to negotiating is to defer or postpone decisions on difficult or </a:t>
            </a:r>
            <a:r>
              <a:rPr lang="en-US" sz="1600" i="0" dirty="0" err="1">
                <a:effectLst/>
                <a:latin typeface="+mj-lt"/>
                <a:ea typeface="+mj-ea"/>
                <a:cs typeface="+mj-cs"/>
                <a:sym typeface="Calibri"/>
              </a:rPr>
              <a:t>unfavourable</a:t>
            </a:r>
            <a:r>
              <a:rPr lang="en-US" sz="1600" i="0" dirty="0">
                <a:effectLst/>
                <a:latin typeface="+mj-lt"/>
                <a:ea typeface="+mj-ea"/>
                <a:cs typeface="+mj-cs"/>
                <a:sym typeface="Calibri"/>
              </a:rPr>
              <a:t> issues. This amounts to trying to stop the negotiating parties from discussing the “pie”. Avoidance negotiators are usually dynamic and rely on a combination of subtlety and assertiveness to divert or derail the negotiations.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Some tactics used by avoidance negotiators include: </a:t>
            </a:r>
          </a:p>
          <a:p>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Disseminating misinformation;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Casting doubt on scientific evidence;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Provocative or lengthy statements to distract;</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Prioritizing less contentious agenda items;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Focusing on small details;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Using procedural mechanisms to delay discussion;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Promoting ineffective policy solutions. </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935676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This approach to negotiating seeks mutual gains for all parties by joint problem solving. It amounts to searching for ways to make the “pie” bigger so everyone gets a larger piece. Cooperative negotiators assume there are “win-win” solutions and behave in an open and collaborative way.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The tactics of cooperative negotiators include: </a:t>
            </a:r>
          </a:p>
          <a:p>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t>
            </a:r>
            <a:r>
              <a:rPr lang="en-US" sz="1600" i="0" dirty="0" err="1">
                <a:effectLst/>
                <a:latin typeface="+mj-lt"/>
                <a:ea typeface="+mj-ea"/>
                <a:cs typeface="+mj-cs"/>
                <a:sym typeface="Calibri"/>
              </a:rPr>
              <a:t>Signalling</a:t>
            </a:r>
            <a:r>
              <a:rPr lang="en-US" sz="1600" i="0" dirty="0">
                <a:effectLst/>
                <a:latin typeface="+mj-lt"/>
                <a:ea typeface="+mj-ea"/>
                <a:cs typeface="+mj-cs"/>
                <a:sym typeface="Calibri"/>
              </a:rPr>
              <a:t> a desire for agreement;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Exchanging information about needs and priorities;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Consulting widely;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Brainstorming and jointly assessing options;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Focusing on co-benefits beyond short term;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Valuing the maintenance of a partnership. </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AU" sz="1600" i="0" dirty="0">
                <a:effectLst/>
                <a:latin typeface="+mj-lt"/>
                <a:ea typeface="+mj-ea"/>
                <a:cs typeface="+mj-cs"/>
                <a:sym typeface="Calibri"/>
              </a:rPr>
              <a:t>Negotiating for cross-sector action on the determinants of health will usually require an engaged, collaborative approach. The </a:t>
            </a:r>
            <a:r>
              <a:rPr lang="en-AU" sz="1600" i="0" dirty="0" err="1">
                <a:effectLst/>
                <a:latin typeface="+mj-lt"/>
                <a:ea typeface="+mj-ea"/>
                <a:cs typeface="+mj-cs"/>
                <a:sym typeface="Calibri"/>
              </a:rPr>
              <a:t>HiAP</a:t>
            </a:r>
            <a:r>
              <a:rPr lang="en-AU" sz="1600" i="0" dirty="0">
                <a:effectLst/>
                <a:latin typeface="+mj-lt"/>
                <a:ea typeface="+mj-ea"/>
                <a:cs typeface="+mj-cs"/>
                <a:sym typeface="Calibri"/>
              </a:rPr>
              <a:t> approach is premised on this type of collaborative or added-value negotiation. </a:t>
            </a:r>
            <a:endParaRPr lang="en-US" i="0" dirty="0"/>
          </a:p>
        </p:txBody>
      </p:sp>
    </p:spTree>
    <p:extLst>
      <p:ext uri="{BB962C8B-B14F-4D97-AF65-F5344CB8AC3E}">
        <p14:creationId xmlns:p14="http://schemas.microsoft.com/office/powerpoint/2010/main" val="41717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rPr lang="en-GB" sz="1600" i="0" dirty="0">
                <a:effectLst/>
                <a:latin typeface="+mj-lt"/>
                <a:ea typeface="+mj-ea"/>
                <a:cs typeface="+mj-cs"/>
                <a:sym typeface="Calibri"/>
              </a:rPr>
              <a:t>Briefly summarize the key objectives for this lecture. </a:t>
            </a:r>
          </a:p>
          <a:p>
            <a:endParaRPr lang="en-ZA" sz="1600" i="0" dirty="0">
              <a:effectLst/>
              <a:latin typeface="+mj-lt"/>
              <a:ea typeface="+mj-ea"/>
              <a:cs typeface="+mj-cs"/>
              <a:sym typeface="Calibri"/>
            </a:endParaRPr>
          </a:p>
          <a:p>
            <a:r>
              <a:rPr lang="en-GB" sz="1600" i="0" dirty="0">
                <a:effectLst/>
                <a:latin typeface="+mj-lt"/>
                <a:ea typeface="+mj-ea"/>
                <a:cs typeface="+mj-cs"/>
                <a:sym typeface="Calibri"/>
              </a:rPr>
              <a:t>This lecture is about the principles, strategies and skills for policy negotiation that are most favourable to a </a:t>
            </a:r>
            <a:r>
              <a:rPr lang="en-GB" sz="1600" i="0" dirty="0" err="1">
                <a:effectLst/>
                <a:latin typeface="+mj-lt"/>
                <a:ea typeface="+mj-ea"/>
                <a:cs typeface="+mj-cs"/>
                <a:sym typeface="Calibri"/>
              </a:rPr>
              <a:t>HiAP</a:t>
            </a:r>
            <a:r>
              <a:rPr lang="en-GB" sz="1600" i="0" dirty="0">
                <a:effectLst/>
                <a:latin typeface="+mj-lt"/>
                <a:ea typeface="+mj-ea"/>
                <a:cs typeface="+mj-cs"/>
                <a:sym typeface="Calibri"/>
              </a:rPr>
              <a:t> approach. Understanding the principles of effective policy negotiation is the main purpose of this session. It is important to note that the negotiation process can require different strategies and skills depending on the context and on the role of the health sector as lead or collaborator. </a:t>
            </a:r>
            <a:endParaRPr lang="en-ZA" sz="1600" i="0" dirty="0">
              <a:effectLst/>
              <a:latin typeface="+mj-lt"/>
              <a:ea typeface="+mj-ea"/>
              <a:cs typeface="+mj-cs"/>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In addition to the tactics of cooperative negotiators just mentioned (slide 19), you might want to consider these techniques for effective negotiating in a HiAP context:</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Study the problem in detail and analyze stakeholders thoroughly;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State objectives or interests rather than positions;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Listen carefully for what is said, what is not said and watch body language;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Keep proposals as simple as possible;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Articulate ideas and arguments concisely;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Assume the best of other stakeholders;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Anticipate and respond to objections;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Present multiple proposals;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Remain assertive but not aggressive;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Use body language knowingly to communicate; and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 Persist with negotiations in goodwill but walk away if necessary.</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93790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i="0" dirty="0">
                <a:effectLst/>
                <a:latin typeface="+mj-lt"/>
                <a:ea typeface="+mj-ea"/>
                <a:cs typeface="+mj-cs"/>
                <a:sym typeface="Calibri"/>
              </a:rPr>
              <a:t>We have seen throughout the course that collaboration across government work is fundamental to taking a Health in All Policies approach, and that this work requires practitioners to be flexible and have well-honed negotiation skills. Indeed, negotiations are relevant to both whole-of-government and whole-of-society approaches. Given the nature of contemporary health challenges, which are complex and influenced by multiple sectors, dialogue and collaboration between health and other stakeholders is critical. Adopting a </a:t>
            </a:r>
            <a:r>
              <a:rPr lang="en-GB" sz="1600" i="0" dirty="0" err="1">
                <a:effectLst/>
                <a:latin typeface="+mj-lt"/>
                <a:ea typeface="+mj-ea"/>
                <a:cs typeface="+mj-cs"/>
                <a:sym typeface="Calibri"/>
              </a:rPr>
              <a:t>HiAP</a:t>
            </a:r>
            <a:r>
              <a:rPr lang="en-GB" sz="1600" i="0" dirty="0">
                <a:effectLst/>
                <a:latin typeface="+mj-lt"/>
                <a:ea typeface="+mj-ea"/>
                <a:cs typeface="+mj-cs"/>
                <a:sym typeface="Calibri"/>
              </a:rPr>
              <a:t> approach means health policy-makers must acquire negotiating skills.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As you can recall, intersectoral action or a whole-of-government approach refers to the coordinated efforts of two or more sectors within government to improve health outcomes. This can include working across different levels of government such as district, provincial and national jurisdictions.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A whole-of-society approach, in contrast, refers to coordinated efforts to improve health by multiple stakeholders within and outside government that can also be from several sectors.</a:t>
            </a: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It cannot be taken for granted that sectors and organizations will bring the same priorities, interests and attitudes to the table. It also cannot be taken for granted that different parts of the health sector can agree on a </a:t>
            </a:r>
            <a:r>
              <a:rPr lang="en-US" sz="1600" i="0" dirty="0" err="1">
                <a:effectLst/>
                <a:latin typeface="+mj-lt"/>
                <a:ea typeface="+mj-ea"/>
                <a:cs typeface="+mj-cs"/>
                <a:sym typeface="Calibri"/>
              </a:rPr>
              <a:t>HiAP</a:t>
            </a:r>
            <a:r>
              <a:rPr lang="en-US" sz="1600" i="0" dirty="0">
                <a:effectLst/>
                <a:latin typeface="+mj-lt"/>
                <a:ea typeface="+mj-ea"/>
                <a:cs typeface="+mj-cs"/>
                <a:sym typeface="Calibri"/>
              </a:rPr>
              <a:t> approach. Indeed, experience shows that it is more probable that they will not. It is, therefore, essential that the policy champions and advocates involved in the </a:t>
            </a:r>
            <a:r>
              <a:rPr lang="en-US" sz="1600" i="0" dirty="0" err="1">
                <a:effectLst/>
                <a:latin typeface="+mj-lt"/>
                <a:ea typeface="+mj-ea"/>
                <a:cs typeface="+mj-cs"/>
                <a:sym typeface="Calibri"/>
              </a:rPr>
              <a:t>HiAP</a:t>
            </a:r>
            <a:r>
              <a:rPr lang="en-US" sz="1600" i="0" dirty="0">
                <a:effectLst/>
                <a:latin typeface="+mj-lt"/>
                <a:ea typeface="+mj-ea"/>
                <a:cs typeface="+mj-cs"/>
                <a:sym typeface="Calibri"/>
              </a:rPr>
              <a:t> process acquire the negotiating skills necessary to move the </a:t>
            </a:r>
            <a:r>
              <a:rPr lang="en-US" sz="1600" i="0" dirty="0" err="1">
                <a:effectLst/>
                <a:latin typeface="+mj-lt"/>
                <a:ea typeface="+mj-ea"/>
                <a:cs typeface="+mj-cs"/>
                <a:sym typeface="Calibri"/>
              </a:rPr>
              <a:t>HiAP</a:t>
            </a:r>
            <a:r>
              <a:rPr lang="en-US" sz="1600" i="0" dirty="0">
                <a:effectLst/>
                <a:latin typeface="+mj-lt"/>
                <a:ea typeface="+mj-ea"/>
                <a:cs typeface="+mj-cs"/>
                <a:sym typeface="Calibri"/>
              </a:rPr>
              <a:t> agenda forward.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This means “negotiating across” to achieve national policy coherence through a whole-of-government approach and negotiating “out” for a whole-of-society approach which means building coalitions with diverse actors. It also means negotiating “within” the health sector, which will be addressed in Module 11.</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864659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i="0" dirty="0">
                <a:effectLst/>
                <a:latin typeface="+mj-lt"/>
                <a:ea typeface="+mj-ea"/>
                <a:cs typeface="+mj-cs"/>
                <a:sym typeface="Calibri"/>
              </a:rPr>
              <a:t>Presented on this slide is a definition of what is generally meant by negotiation:</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pPr lvl="0"/>
            <a:r>
              <a:rPr lang="en-AU" sz="1600" i="0" dirty="0">
                <a:effectLst/>
                <a:latin typeface="+mj-lt"/>
                <a:ea typeface="+mj-ea"/>
                <a:cs typeface="+mj-cs"/>
                <a:sym typeface="Calibri"/>
              </a:rPr>
              <a:t>Negotiation is a process by which two or more parties seek an agreement to establish what each shall give or take, or perform and receive in transaction between them.</a:t>
            </a:r>
            <a:endParaRPr lang="en-ZA" sz="1600" i="0" dirty="0">
              <a:effectLst/>
              <a:latin typeface="+mj-lt"/>
              <a:ea typeface="+mj-ea"/>
              <a:cs typeface="+mj-cs"/>
              <a:sym typeface="Calibri"/>
            </a:endParaRPr>
          </a:p>
          <a:p>
            <a:pPr lvl="0"/>
            <a:r>
              <a:rPr lang="en-AU" sz="1600" i="0" dirty="0">
                <a:effectLst/>
                <a:latin typeface="+mj-lt"/>
                <a:ea typeface="+mj-ea"/>
                <a:cs typeface="+mj-cs"/>
                <a:sym typeface="Calibri"/>
              </a:rPr>
              <a:t>It is a process of making a joint decision when parties involved have different preferences, interests and drivers.</a:t>
            </a:r>
            <a:endParaRPr lang="en-ZA" sz="1600" i="0" dirty="0">
              <a:effectLst/>
              <a:latin typeface="+mj-lt"/>
              <a:ea typeface="+mj-ea"/>
              <a:cs typeface="+mj-cs"/>
              <a:sym typeface="Calibri"/>
            </a:endParaRPr>
          </a:p>
          <a:p>
            <a:pPr lvl="0"/>
            <a:r>
              <a:rPr lang="en-AU" sz="1600" i="0" dirty="0">
                <a:effectLst/>
                <a:latin typeface="+mj-lt"/>
                <a:ea typeface="+mj-ea"/>
                <a:cs typeface="+mj-cs"/>
                <a:sym typeface="Calibri"/>
              </a:rPr>
              <a:t>There are many approaches to negotiation, however, some are more suited to the </a:t>
            </a:r>
            <a:r>
              <a:rPr lang="en-AU" sz="1600" i="0" dirty="0" err="1">
                <a:effectLst/>
                <a:latin typeface="+mj-lt"/>
                <a:ea typeface="+mj-ea"/>
                <a:cs typeface="+mj-cs"/>
                <a:sym typeface="Calibri"/>
              </a:rPr>
              <a:t>HiAP</a:t>
            </a:r>
            <a:r>
              <a:rPr lang="en-AU" sz="1600" i="0" dirty="0">
                <a:effectLst/>
                <a:latin typeface="+mj-lt"/>
                <a:ea typeface="+mj-ea"/>
                <a:cs typeface="+mj-cs"/>
                <a:sym typeface="Calibri"/>
              </a:rPr>
              <a:t> approach.</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Alternatively, it is an act of discussing an issue between two or more parties with competing interests, with an aim to identify acceptable trade-offs for coming to an agreement.</a:t>
            </a:r>
            <a:r>
              <a:rPr lang="en-US" sz="1600" i="0" baseline="30000" dirty="0">
                <a:effectLst/>
                <a:latin typeface="+mj-lt"/>
                <a:ea typeface="+mj-ea"/>
                <a:cs typeface="+mj-cs"/>
                <a:sym typeface="Calibri"/>
              </a:rPr>
              <a:t>1</a:t>
            </a:r>
            <a:endParaRPr lang="en-ZA" sz="1600" i="0" dirty="0">
              <a:effectLst/>
              <a:latin typeface="+mj-lt"/>
              <a:ea typeface="+mj-ea"/>
              <a:cs typeface="+mj-cs"/>
              <a:sym typeface="Calibri"/>
            </a:endParaRPr>
          </a:p>
          <a:p>
            <a:r>
              <a:rPr lang="en-US" sz="1600" i="0" baseline="30000" dirty="0">
                <a:effectLst/>
                <a:latin typeface="+mj-lt"/>
                <a:ea typeface="+mj-ea"/>
                <a:cs typeface="+mj-cs"/>
                <a:sym typeface="Calibri"/>
              </a:rPr>
              <a:t> </a:t>
            </a:r>
            <a:endParaRPr lang="en-ZA" sz="1600" i="0" dirty="0">
              <a:effectLst/>
              <a:latin typeface="+mj-lt"/>
              <a:ea typeface="+mj-ea"/>
              <a:cs typeface="+mj-cs"/>
              <a:sym typeface="Calibri"/>
            </a:endParaRPr>
          </a:p>
          <a:p>
            <a:r>
              <a:rPr lang="en-US" sz="1600" i="0" baseline="30000" dirty="0">
                <a:effectLst/>
                <a:latin typeface="+mj-lt"/>
                <a:ea typeface="+mj-ea"/>
                <a:cs typeface="+mj-cs"/>
                <a:sym typeface="Calibri"/>
              </a:rPr>
              <a:t> </a:t>
            </a:r>
            <a:endParaRPr lang="en-ZA" sz="1600" i="0" dirty="0">
              <a:effectLst/>
              <a:latin typeface="+mj-lt"/>
              <a:ea typeface="+mj-ea"/>
              <a:cs typeface="+mj-cs"/>
              <a:sym typeface="Calibri"/>
            </a:endParaRPr>
          </a:p>
          <a:p>
            <a:r>
              <a:rPr lang="en-US" sz="1600" i="0" baseline="30000" dirty="0">
                <a:effectLst/>
                <a:latin typeface="+mj-lt"/>
                <a:ea typeface="+mj-ea"/>
                <a:cs typeface="+mj-cs"/>
                <a:sym typeface="Calibri"/>
              </a:rPr>
              <a:t>1</a:t>
            </a:r>
            <a:r>
              <a:rPr lang="en-US" sz="1600" i="0" dirty="0">
                <a:effectLst/>
                <a:latin typeface="+mj-lt"/>
                <a:ea typeface="+mj-ea"/>
                <a:cs typeface="+mj-cs"/>
                <a:sym typeface="Calibri"/>
              </a:rPr>
              <a:t> Bhattacharya D (2005) Least Developed Countries in Trade Negotiations: Planning Process and Information Needs. Asia-Pacific Trade and Investment Review, Vol. 1, No. 1, p. 71.  </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229987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The primary place of negotiations in the policy cycle is during the policy formulation stage, although negotiations can take place frequently and elsewhere.</a:t>
            </a:r>
            <a:endParaRPr lang="en-ZA" sz="1600" i="0" dirty="0">
              <a:effectLst/>
              <a:latin typeface="+mj-lt"/>
              <a:ea typeface="+mj-ea"/>
              <a:cs typeface="+mj-cs"/>
              <a:sym typeface="Calibri"/>
            </a:endParaRPr>
          </a:p>
          <a:p>
            <a:r>
              <a:rPr lang="en-US" sz="1600" i="1" dirty="0">
                <a:effectLst/>
                <a:latin typeface="+mj-lt"/>
                <a:ea typeface="+mj-ea"/>
                <a:cs typeface="+mj-cs"/>
                <a:sym typeface="Calibri"/>
              </a:rPr>
              <a:t> </a:t>
            </a:r>
            <a:endParaRPr lang="en-ZA" sz="16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33666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hape 483"/>
          <p:cNvSpPr>
            <a:spLocks noGrp="1" noRot="1" noChangeAspect="1"/>
          </p:cNvSpPr>
          <p:nvPr>
            <p:ph type="sldImg"/>
          </p:nvPr>
        </p:nvSpPr>
        <p:spPr>
          <a:prstGeom prst="rect">
            <a:avLst/>
          </a:prstGeom>
        </p:spPr>
        <p:txBody>
          <a:bodyPr/>
          <a:lstStyle/>
          <a:p>
            <a:endParaRPr/>
          </a:p>
        </p:txBody>
      </p:sp>
      <p:sp>
        <p:nvSpPr>
          <p:cNvPr id="484" name="Shape 484"/>
          <p:cNvSpPr>
            <a:spLocks noGrp="1"/>
          </p:cNvSpPr>
          <p:nvPr>
            <p:ph type="body" sz="quarter" idx="1"/>
          </p:nvPr>
        </p:nvSpPr>
        <p:spPr>
          <a:prstGeom prst="rect">
            <a:avLst/>
          </a:prstGeom>
        </p:spPr>
        <p:txBody>
          <a:bodyPr/>
          <a:lstStyle/>
          <a:p>
            <a:r>
              <a:rPr lang="en-US" sz="1600" i="0" dirty="0">
                <a:effectLst/>
                <a:latin typeface="+mj-lt"/>
                <a:ea typeface="+mj-ea"/>
                <a:cs typeface="+mj-cs"/>
                <a:sym typeface="Calibri"/>
              </a:rPr>
              <a:t>When negotiating around policy there are generally two or more parties involved. Generally, the more parties you have, the more perspectives you will need to consider and address, so it becomes more complex. </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You might be dealing with similar or divergent interests so it is important that you are clear on what each party wants to get out of the negotiation and understand what their stake in the negotiation is.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The relationship is generally voluntary, and in these cases using the value added negotiation approach is particularly critical (which we will discuss later), where you seek a win-win outcome and there are clear co-benefits.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The negotiation may be about tangible or intangible resources e.g. roles, responsibilities, funding, resources etc.</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AU" sz="1600" i="0" dirty="0">
                <a:effectLst/>
                <a:latin typeface="+mj-lt"/>
                <a:ea typeface="+mj-ea"/>
                <a:cs typeface="+mj-cs"/>
                <a:sym typeface="Calibri"/>
              </a:rPr>
              <a:t>The process tends to be dynamic and sequential, thus can be open to influence from a number of different angles.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Parties may have incomplete or limited information which impacts on their negotiating position. Thus, it is important to be aware of the evidence and to analyze your stakeholders before commencing the negotiation process to limit any surprises.  </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r>
              <a:rPr lang="en-US" sz="1600" i="0" dirty="0">
                <a:effectLst/>
                <a:latin typeface="+mj-lt"/>
                <a:ea typeface="+mj-ea"/>
                <a:cs typeface="+mj-cs"/>
                <a:sym typeface="Calibri"/>
              </a:rPr>
              <a:t>The expectation during negotiation is that values and positions can be altered through persuasion and influence. Negotiating in this context can be extremely political. And while it is important to draw on the evidence, we often talk about the importance of considering both the technical and tactical environments, and that they might not always be in agreement with one another.</a:t>
            </a:r>
            <a:endParaRPr lang="en-ZA" sz="1600" i="0" dirty="0">
              <a:effectLst/>
              <a:latin typeface="+mj-lt"/>
              <a:ea typeface="+mj-ea"/>
              <a:cs typeface="+mj-cs"/>
              <a:sym typeface="Calibri"/>
            </a:endParaRPr>
          </a:p>
        </p:txBody>
      </p:sp>
    </p:spTree>
    <p:extLst>
      <p:ext uri="{BB962C8B-B14F-4D97-AF65-F5344CB8AC3E}">
        <p14:creationId xmlns:p14="http://schemas.microsoft.com/office/powerpoint/2010/main" val="420704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While there are many ways to breakdown the negotiation process, it generally includes the following stages:</a:t>
            </a:r>
            <a:endParaRPr lang="en-ZA" sz="1600" i="0" dirty="0">
              <a:effectLst/>
              <a:latin typeface="+mj-lt"/>
              <a:ea typeface="+mj-ea"/>
              <a:cs typeface="+mj-cs"/>
              <a:sym typeface="Calibri"/>
            </a:endParaRPr>
          </a:p>
          <a:p>
            <a:r>
              <a:rPr lang="en-US" sz="1600" i="0" dirty="0">
                <a:effectLst/>
                <a:latin typeface="+mj-lt"/>
                <a:ea typeface="+mj-ea"/>
                <a:cs typeface="+mj-cs"/>
                <a:sym typeface="Calibri"/>
              </a:rPr>
              <a:t> </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1. Understanding a problem raised in agenda setting</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2. Identify stakeholders and their interests</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3. Consult with stakeholders</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4. Establish negotiation agenda</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5. Develop positions and strategies</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6. Negotiate with stakeholders</a:t>
            </a:r>
            <a:endParaRPr lang="en-ZA" sz="1600" i="0" dirty="0">
              <a:effectLst/>
              <a:latin typeface="+mj-lt"/>
              <a:ea typeface="+mj-ea"/>
              <a:cs typeface="+mj-cs"/>
              <a:sym typeface="Calibri"/>
            </a:endParaRPr>
          </a:p>
          <a:p>
            <a:pPr lvl="0"/>
            <a:r>
              <a:rPr lang="en-US" sz="1600" i="0" dirty="0">
                <a:effectLst/>
                <a:latin typeface="+mj-lt"/>
                <a:ea typeface="+mj-ea"/>
                <a:cs typeface="+mj-cs"/>
                <a:sym typeface="Calibri"/>
              </a:rPr>
              <a:t>7. Assess proposed agreement</a:t>
            </a:r>
            <a:endParaRPr lang="en-ZA" sz="1600" i="0" dirty="0">
              <a:effectLst/>
              <a:latin typeface="+mj-lt"/>
              <a:ea typeface="+mj-ea"/>
              <a:cs typeface="+mj-cs"/>
              <a:sym typeface="Calibri"/>
            </a:endParaRPr>
          </a:p>
        </p:txBody>
      </p:sp>
    </p:spTree>
    <p:extLst>
      <p:ext uri="{BB962C8B-B14F-4D97-AF65-F5344CB8AC3E}">
        <p14:creationId xmlns:p14="http://schemas.microsoft.com/office/powerpoint/2010/main" val="105769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Negotiations occur after a problem or opportunity has been identified, which corresponds to the agenda-setting stage of the policy cycle.</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Preparation and planning is vital. Begin to understand the problem or issue you are dealing with, especially if you are unfamiliar with the context, evidence, or other key information relating to the policy problem. Clarify any relevant information early on so you are prepared for the later phases of the negotiation.</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At the beginning of the negotiation process, it is also fundamental to determine whether negotiations are necessary or possible. On rare occasions, a single actor might be able to address an issue unilaterally. For example, a health minister might ban a product scientifically linked to health problems. In contrast, there might be situations where this same actor has limited policy space or other priorities.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The negotiation process and successful outcomes are closing linked to windows of opportunity, discussed earlier.</a:t>
            </a:r>
            <a:endParaRPr lang="en-ZA" sz="1600" i="0" dirty="0">
              <a:effectLst/>
              <a:latin typeface="+mj-lt"/>
              <a:ea typeface="+mj-ea"/>
              <a:cs typeface="+mj-cs"/>
              <a:sym typeface="Calibri"/>
            </a:endParaRPr>
          </a:p>
        </p:txBody>
      </p:sp>
    </p:spTree>
    <p:extLst>
      <p:ext uri="{BB962C8B-B14F-4D97-AF65-F5344CB8AC3E}">
        <p14:creationId xmlns:p14="http://schemas.microsoft.com/office/powerpoint/2010/main" val="3205046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effectLst/>
                <a:latin typeface="+mj-lt"/>
                <a:ea typeface="+mj-ea"/>
                <a:cs typeface="+mj-cs"/>
                <a:sym typeface="Calibri"/>
              </a:rPr>
              <a:t>Once the problem is well understood, one has to identify who may benefit and who may lose in the negotiation. It is particularly important to recognize whether there are any powerful interest groups that may either support the efforts to negotiate a solution to the problem or strongly oppose the negotiations. </a:t>
            </a:r>
          </a:p>
          <a:p>
            <a:endParaRPr lang="en-ZA" sz="1600" i="0" dirty="0">
              <a:effectLst/>
              <a:latin typeface="+mj-lt"/>
              <a:ea typeface="+mj-ea"/>
              <a:cs typeface="+mj-cs"/>
              <a:sym typeface="Calibri"/>
            </a:endParaRPr>
          </a:p>
          <a:p>
            <a:r>
              <a:rPr lang="en-US" sz="1600" i="0" dirty="0">
                <a:effectLst/>
                <a:latin typeface="+mj-lt"/>
                <a:ea typeface="+mj-ea"/>
                <a:cs typeface="+mj-cs"/>
                <a:sym typeface="Calibri"/>
              </a:rPr>
              <a:t>A stakeholder analysis, like the one discussed in Module 7, is used in this stage of the negotiation process.</a:t>
            </a:r>
            <a:endParaRPr lang="en-ZA" sz="1600" i="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339556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25599" y="2416387"/>
            <a:ext cx="9753604" cy="2546775"/>
          </a:xfrm>
          <a:prstGeom prst="rect">
            <a:avLst/>
          </a:prstGeom>
        </p:spPr>
        <p:txBody>
          <a:bodyPr anchor="b"/>
          <a:lstStyle>
            <a:lvl1pPr algn="ctr">
              <a:defRPr sz="8400"/>
            </a:lvl1pPr>
          </a:lstStyle>
          <a:p>
            <a:r>
              <a:t>Title Text</a:t>
            </a:r>
          </a:p>
        </p:txBody>
      </p:sp>
      <p:sp>
        <p:nvSpPr>
          <p:cNvPr id="12" name="Body Level One…"/>
          <p:cNvSpPr txBox="1">
            <a:spLocks noGrp="1"/>
          </p:cNvSpPr>
          <p:nvPr>
            <p:ph type="body" sz="quarter" idx="1"/>
          </p:nvPr>
        </p:nvSpPr>
        <p:spPr>
          <a:xfrm>
            <a:off x="1625599" y="5061372"/>
            <a:ext cx="9753604" cy="1766149"/>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87306" y="3042920"/>
            <a:ext cx="11216642" cy="3042922"/>
          </a:xfrm>
          <a:prstGeom prst="rect">
            <a:avLst/>
          </a:prstGeom>
        </p:spPr>
        <p:txBody>
          <a:bodyPr anchor="b"/>
          <a:lstStyle>
            <a:lvl1pPr>
              <a:defRPr sz="8400"/>
            </a:lvl1pPr>
          </a:lstStyle>
          <a:p>
            <a:r>
              <a:t>Title Text</a:t>
            </a:r>
          </a:p>
        </p:txBody>
      </p:sp>
      <p:sp>
        <p:nvSpPr>
          <p:cNvPr id="30" name="Body Level One…"/>
          <p:cNvSpPr txBox="1">
            <a:spLocks noGrp="1"/>
          </p:cNvSpPr>
          <p:nvPr>
            <p:ph type="body" sz="quarter" idx="1"/>
          </p:nvPr>
        </p:nvSpPr>
        <p:spPr>
          <a:xfrm>
            <a:off x="887306" y="6114627"/>
            <a:ext cx="11216642" cy="1600202"/>
          </a:xfrm>
          <a:prstGeom prst="rect">
            <a:avLst/>
          </a:prstGeom>
        </p:spPr>
        <p:txBody>
          <a:bodyPr/>
          <a:lstStyle>
            <a:lvl1pPr marL="0" indent="0">
              <a:buSzTx/>
              <a:buFontTx/>
              <a:buNone/>
              <a:defRPr sz="3400">
                <a:solidFill>
                  <a:srgbClr val="888888"/>
                </a:solidFill>
              </a:defRPr>
            </a:lvl1pPr>
            <a:lvl2pPr marL="0" indent="0">
              <a:buSzTx/>
              <a:buFontTx/>
              <a:buNone/>
              <a:defRPr sz="3400">
                <a:solidFill>
                  <a:srgbClr val="888888"/>
                </a:solidFill>
              </a:defRPr>
            </a:lvl2pPr>
            <a:lvl3pPr marL="0" indent="0">
              <a:buSzTx/>
              <a:buFontTx/>
              <a:buNone/>
              <a:defRPr sz="3400">
                <a:solidFill>
                  <a:srgbClr val="888888"/>
                </a:solidFill>
              </a:defRPr>
            </a:lvl3pPr>
            <a:lvl4pPr marL="0" indent="0">
              <a:buSzTx/>
              <a:buFontTx/>
              <a:buNone/>
              <a:defRPr sz="3400">
                <a:solidFill>
                  <a:srgbClr val="888888"/>
                </a:solidFill>
              </a:defRPr>
            </a:lvl4pPr>
            <a:lvl5pPr marL="0" indent="0">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94077" y="3166533"/>
            <a:ext cx="5527044" cy="46414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95773" y="1608664"/>
            <a:ext cx="11216642" cy="1413937"/>
          </a:xfrm>
          <a:prstGeom prst="rect">
            <a:avLst/>
          </a:prstGeom>
        </p:spPr>
        <p:txBody>
          <a:bodyPr/>
          <a:lstStyle/>
          <a:p>
            <a:r>
              <a:t>Title Text</a:t>
            </a:r>
          </a:p>
        </p:txBody>
      </p:sp>
      <p:sp>
        <p:nvSpPr>
          <p:cNvPr id="48" name="Body Level One…"/>
          <p:cNvSpPr txBox="1">
            <a:spLocks noGrp="1"/>
          </p:cNvSpPr>
          <p:nvPr>
            <p:ph type="body" sz="quarter" idx="1"/>
          </p:nvPr>
        </p:nvSpPr>
        <p:spPr>
          <a:xfrm>
            <a:off x="895773" y="3012438"/>
            <a:ext cx="5501641" cy="878843"/>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583680" y="3012438"/>
            <a:ext cx="5528737" cy="878843"/>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73" name="Body Level One…"/>
          <p:cNvSpPr txBox="1">
            <a:spLocks noGrp="1"/>
          </p:cNvSpPr>
          <p:nvPr>
            <p:ph type="body" sz="half" idx="1"/>
          </p:nvPr>
        </p:nvSpPr>
        <p:spPr>
          <a:xfrm>
            <a:off x="5528733" y="2272451"/>
            <a:ext cx="6583682" cy="5198537"/>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95771" y="3413759"/>
            <a:ext cx="4194391" cy="4065695"/>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95773" y="1706877"/>
            <a:ext cx="4194389" cy="1706885"/>
          </a:xfrm>
          <a:prstGeom prst="rect">
            <a:avLst/>
          </a:prstGeom>
        </p:spPr>
        <p:txBody>
          <a:bodyPr anchor="b"/>
          <a:lstStyle>
            <a:lvl1pPr>
              <a:defRPr sz="4400"/>
            </a:lvl1pPr>
          </a:lstStyle>
          <a:p>
            <a:r>
              <a:t>Title Text</a:t>
            </a:r>
          </a:p>
        </p:txBody>
      </p:sp>
      <p:sp>
        <p:nvSpPr>
          <p:cNvPr id="83" name="Picture Placeholder 2"/>
          <p:cNvSpPr>
            <a:spLocks noGrp="1"/>
          </p:cNvSpPr>
          <p:nvPr>
            <p:ph type="pic" sz="half" idx="13"/>
          </p:nvPr>
        </p:nvSpPr>
        <p:spPr>
          <a:xfrm>
            <a:off x="5528733" y="2272451"/>
            <a:ext cx="6583682" cy="5198537"/>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95773" y="3413759"/>
            <a:ext cx="4194389" cy="4065695"/>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94077" y="1608664"/>
            <a:ext cx="11216645" cy="1413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p>
            <a:r>
              <a:t>Title Text</a:t>
            </a:r>
          </a:p>
        </p:txBody>
      </p:sp>
      <p:sp>
        <p:nvSpPr>
          <p:cNvPr id="3" name="Body Level One…"/>
          <p:cNvSpPr txBox="1">
            <a:spLocks noGrp="1"/>
          </p:cNvSpPr>
          <p:nvPr>
            <p:ph type="body" idx="1"/>
          </p:nvPr>
        </p:nvSpPr>
        <p:spPr>
          <a:xfrm>
            <a:off x="894077" y="3166533"/>
            <a:ext cx="11216645" cy="4641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794511" y="8040697"/>
            <a:ext cx="316211" cy="306686"/>
          </a:xfrm>
          <a:prstGeom prst="rect">
            <a:avLst/>
          </a:prstGeom>
          <a:ln w="12700">
            <a:miter lim="400000"/>
          </a:ln>
        </p:spPr>
        <p:txBody>
          <a:bodyPr wrap="none" lIns="48766" tIns="48766" rIns="48766" bIns="48766"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solidFill>
            <a:srgbClr val="000000"/>
          </a:solidFill>
          <a:uFillTx/>
          <a:latin typeface="+mj-lt"/>
          <a:ea typeface="+mj-ea"/>
          <a:cs typeface="+mj-cs"/>
          <a:sym typeface="Calibri"/>
        </a:defRPr>
      </a:lvl9pPr>
    </p:titleStyle>
    <p:bodyStyle>
      <a:lvl1pPr marL="310240" marR="0" indent="-31024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solidFill>
            <a:srgbClr val="000000"/>
          </a:solidFill>
          <a:uFillTx/>
          <a:latin typeface="+mj-lt"/>
          <a:ea typeface="+mj-ea"/>
          <a:cs typeface="+mj-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p:cNvSpPr/>
          <p:nvPr/>
        </p:nvSpPr>
        <p:spPr>
          <a:xfrm>
            <a:off x="-16207" y="-33620"/>
            <a:ext cx="13037214" cy="9820840"/>
          </a:xfrm>
          <a:prstGeom prst="rect">
            <a:avLst/>
          </a:prstGeom>
          <a:solidFill>
            <a:srgbClr val="242E7C"/>
          </a:solidFill>
          <a:ln w="12700">
            <a:miter lim="400000"/>
          </a:ln>
        </p:spPr>
        <p:txBody>
          <a:bodyPr lIns="48766" tIns="48766" rIns="48766" bIns="48766" anchor="ctr"/>
          <a:lstStyle/>
          <a:p>
            <a:pPr>
              <a:defRPr sz="2600">
                <a:solidFill>
                  <a:srgbClr val="242E7C"/>
                </a:solidFill>
              </a:defRPr>
            </a:pPr>
            <a:endParaRPr/>
          </a:p>
        </p:txBody>
      </p:sp>
      <p:sp>
        <p:nvSpPr>
          <p:cNvPr id="95" name="Pentagon 1"/>
          <p:cNvSpPr/>
          <p:nvPr/>
        </p:nvSpPr>
        <p:spPr>
          <a:xfrm>
            <a:off x="8910803" y="-42351"/>
            <a:ext cx="4118308" cy="27220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gradFill>
            <a:gsLst>
              <a:gs pos="0">
                <a:srgbClr val="E50069"/>
              </a:gs>
              <a:gs pos="100000">
                <a:srgbClr val="E7317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96" name="Subtitle 2"/>
          <p:cNvSpPr txBox="1">
            <a:spLocks noGrp="1"/>
          </p:cNvSpPr>
          <p:nvPr>
            <p:ph type="subTitle" sz="quarter" idx="1"/>
          </p:nvPr>
        </p:nvSpPr>
        <p:spPr>
          <a:xfrm>
            <a:off x="485848" y="4243046"/>
            <a:ext cx="6707481" cy="1413589"/>
          </a:xfrm>
          <a:prstGeom prst="rect">
            <a:avLst/>
          </a:prstGeom>
        </p:spPr>
        <p:txBody>
          <a:bodyPr/>
          <a:lstStyle/>
          <a:p>
            <a:pPr algn="l" defTabSz="1053388">
              <a:spcBef>
                <a:spcPts val="1100"/>
              </a:spcBef>
              <a:defRPr sz="3300" b="1" spc="-122">
                <a:solidFill>
                  <a:srgbClr val="FFFFFF"/>
                </a:solidFill>
                <a:latin typeface="Century Gothic"/>
                <a:ea typeface="Century Gothic"/>
                <a:cs typeface="Century Gothic"/>
                <a:sym typeface="Century Gothic"/>
              </a:defRPr>
            </a:pPr>
            <a:r>
              <a:t>MODULE 8</a:t>
            </a:r>
            <a:endParaRPr spc="-33"/>
          </a:p>
          <a:p>
            <a:pPr algn="l" defTabSz="457200">
              <a:lnSpc>
                <a:spcPct val="120000"/>
              </a:lnSpc>
              <a:spcBef>
                <a:spcPts val="200"/>
              </a:spcBef>
              <a:defRPr sz="2500">
                <a:solidFill>
                  <a:srgbClr val="FFFFFF"/>
                </a:solidFill>
                <a:uFill>
                  <a:solidFill>
                    <a:srgbClr val="000000"/>
                  </a:solidFill>
                </a:uFill>
                <a:latin typeface="Century Gothic"/>
                <a:ea typeface="Century Gothic"/>
                <a:cs typeface="Century Gothic"/>
                <a:sym typeface="Century Gothic"/>
              </a:defRPr>
            </a:pPr>
            <a:r>
              <a:t>Negotiating for Health</a:t>
            </a:r>
          </a:p>
        </p:txBody>
      </p:sp>
      <p:pic>
        <p:nvPicPr>
          <p:cNvPr id="97" name="WHO-Logo-white.png" descr="WHO-Logo-white.png"/>
          <p:cNvPicPr>
            <a:picLocks noChangeAspect="1"/>
          </p:cNvPicPr>
          <p:nvPr/>
        </p:nvPicPr>
        <p:blipFill>
          <a:blip r:embed="rId3"/>
          <a:stretch>
            <a:fillRect/>
          </a:stretch>
        </p:blipFill>
        <p:spPr>
          <a:xfrm>
            <a:off x="234950" y="7227089"/>
            <a:ext cx="3676892" cy="1517255"/>
          </a:xfrm>
          <a:prstGeom prst="rect">
            <a:avLst/>
          </a:prstGeom>
          <a:ln w="12700">
            <a:miter lim="400000"/>
          </a:ln>
        </p:spPr>
      </p:pic>
      <p:sp>
        <p:nvSpPr>
          <p:cNvPr id="98" name="Pentagon 1"/>
          <p:cNvSpPr/>
          <p:nvPr/>
        </p:nvSpPr>
        <p:spPr>
          <a:xfrm>
            <a:off x="9329903" y="2679700"/>
            <a:ext cx="3699208" cy="11880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62" y="21600"/>
                </a:lnTo>
                <a:lnTo>
                  <a:pt x="0" y="11002"/>
                </a:lnTo>
                <a:lnTo>
                  <a:pt x="4462" y="0"/>
                </a:lnTo>
                <a:lnTo>
                  <a:pt x="21600" y="0"/>
                </a:lnTo>
                <a:lnTo>
                  <a:pt x="21600" y="21600"/>
                </a:lnTo>
                <a:close/>
              </a:path>
            </a:pathLst>
          </a:custGeom>
          <a:gradFill>
            <a:gsLst>
              <a:gs pos="0">
                <a:srgbClr val="A71680"/>
              </a:gs>
              <a:gs pos="100000">
                <a:srgbClr val="CA34A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99" name="Pentagon 1"/>
          <p:cNvSpPr/>
          <p:nvPr/>
        </p:nvSpPr>
        <p:spPr>
          <a:xfrm>
            <a:off x="8603433" y="3862809"/>
            <a:ext cx="4432633" cy="118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724" y="21600"/>
                </a:lnTo>
                <a:lnTo>
                  <a:pt x="0" y="11002"/>
                </a:lnTo>
                <a:lnTo>
                  <a:pt x="3724" y="0"/>
                </a:lnTo>
                <a:lnTo>
                  <a:pt x="21600" y="0"/>
                </a:lnTo>
                <a:lnTo>
                  <a:pt x="21600" y="21600"/>
                </a:lnTo>
                <a:close/>
              </a:path>
            </a:pathLst>
          </a:custGeom>
          <a:gradFill>
            <a:gsLst>
              <a:gs pos="0">
                <a:srgbClr val="532075"/>
              </a:gs>
              <a:gs pos="100000">
                <a:srgbClr val="7937B5"/>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100" name="Pentagon 1"/>
          <p:cNvSpPr/>
          <p:nvPr/>
        </p:nvSpPr>
        <p:spPr>
          <a:xfrm>
            <a:off x="7648575" y="5045919"/>
            <a:ext cx="5372433" cy="118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072" y="21600"/>
                </a:lnTo>
                <a:lnTo>
                  <a:pt x="0" y="11002"/>
                </a:lnTo>
                <a:lnTo>
                  <a:pt x="3072" y="0"/>
                </a:lnTo>
                <a:lnTo>
                  <a:pt x="21600" y="0"/>
                </a:lnTo>
                <a:lnTo>
                  <a:pt x="21600" y="21600"/>
                </a:lnTo>
                <a:close/>
              </a:path>
            </a:pathLst>
          </a:custGeom>
          <a:gradFill>
            <a:gsLst>
              <a:gs pos="0">
                <a:srgbClr val="242E7C"/>
              </a:gs>
              <a:gs pos="100000">
                <a:srgbClr val="3A46BB"/>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101" name="Pentagon 1"/>
          <p:cNvSpPr/>
          <p:nvPr/>
        </p:nvSpPr>
        <p:spPr>
          <a:xfrm>
            <a:off x="6670750" y="6229029"/>
            <a:ext cx="6358362" cy="1188001"/>
          </a:xfrm>
          <a:custGeom>
            <a:avLst/>
            <a:gdLst/>
            <a:ahLst/>
            <a:cxnLst>
              <a:cxn ang="0">
                <a:pos x="wd2" y="hd2"/>
              </a:cxn>
              <a:cxn ang="5400000">
                <a:pos x="wd2" y="hd2"/>
              </a:cxn>
              <a:cxn ang="10800000">
                <a:pos x="wd2" y="hd2"/>
              </a:cxn>
              <a:cxn ang="16200000">
                <a:pos x="wd2" y="hd2"/>
              </a:cxn>
            </a:cxnLst>
            <a:rect l="0" t="0" r="r" b="b"/>
            <a:pathLst>
              <a:path w="21593" h="21600" extrusionOk="0">
                <a:moveTo>
                  <a:pt x="21591" y="21600"/>
                </a:moveTo>
                <a:lnTo>
                  <a:pt x="2595" y="21600"/>
                </a:lnTo>
                <a:lnTo>
                  <a:pt x="0" y="11002"/>
                </a:lnTo>
                <a:lnTo>
                  <a:pt x="2595" y="0"/>
                </a:lnTo>
                <a:lnTo>
                  <a:pt x="21589" y="0"/>
                </a:lnTo>
                <a:cubicBezTo>
                  <a:pt x="21580" y="7200"/>
                  <a:pt x="21600" y="14400"/>
                  <a:pt x="21591" y="21600"/>
                </a:cubicBezTo>
                <a:close/>
              </a:path>
            </a:pathLst>
          </a:custGeom>
          <a:gradFill>
            <a:gsLst>
              <a:gs pos="0">
                <a:srgbClr val="006CA6"/>
              </a:gs>
              <a:gs pos="100000">
                <a:srgbClr val="3B8DD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102" name="Pentagon 1"/>
          <p:cNvSpPr/>
          <p:nvPr/>
        </p:nvSpPr>
        <p:spPr>
          <a:xfrm>
            <a:off x="5743620" y="7412139"/>
            <a:ext cx="7292446" cy="1188001"/>
          </a:xfrm>
          <a:custGeom>
            <a:avLst/>
            <a:gdLst/>
            <a:ahLst/>
            <a:cxnLst>
              <a:cxn ang="0">
                <a:pos x="wd2" y="hd2"/>
              </a:cxn>
              <a:cxn ang="5400000">
                <a:pos x="wd2" y="hd2"/>
              </a:cxn>
              <a:cxn ang="10800000">
                <a:pos x="wd2" y="hd2"/>
              </a:cxn>
              <a:cxn ang="16200000">
                <a:pos x="wd2" y="hd2"/>
              </a:cxn>
            </a:cxnLst>
            <a:rect l="0" t="0" r="r" b="b"/>
            <a:pathLst>
              <a:path w="21594" h="21600" extrusionOk="0">
                <a:moveTo>
                  <a:pt x="21592" y="21600"/>
                </a:moveTo>
                <a:lnTo>
                  <a:pt x="2263" y="21600"/>
                </a:lnTo>
                <a:lnTo>
                  <a:pt x="0" y="11002"/>
                </a:lnTo>
                <a:lnTo>
                  <a:pt x="2263" y="0"/>
                </a:lnTo>
                <a:lnTo>
                  <a:pt x="21589" y="0"/>
                </a:lnTo>
                <a:cubicBezTo>
                  <a:pt x="21581" y="7200"/>
                  <a:pt x="21600" y="14400"/>
                  <a:pt x="21592" y="21600"/>
                </a:cubicBezTo>
                <a:close/>
              </a:path>
            </a:pathLst>
          </a:custGeom>
          <a:gradFill>
            <a:gsLst>
              <a:gs pos="0">
                <a:srgbClr val="008B92"/>
              </a:gs>
              <a:gs pos="100000">
                <a:srgbClr val="55C4D0"/>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103" name="Pentagon 1"/>
          <p:cNvSpPr/>
          <p:nvPr/>
        </p:nvSpPr>
        <p:spPr>
          <a:xfrm>
            <a:off x="4794844" y="8595251"/>
            <a:ext cx="8241223" cy="1188001"/>
          </a:xfrm>
          <a:custGeom>
            <a:avLst/>
            <a:gdLst/>
            <a:ahLst/>
            <a:cxnLst>
              <a:cxn ang="0">
                <a:pos x="wd2" y="hd2"/>
              </a:cxn>
              <a:cxn ang="5400000">
                <a:pos x="wd2" y="hd2"/>
              </a:cxn>
              <a:cxn ang="10800000">
                <a:pos x="wd2" y="hd2"/>
              </a:cxn>
              <a:cxn ang="16200000">
                <a:pos x="wd2" y="hd2"/>
              </a:cxn>
            </a:cxnLst>
            <a:rect l="0" t="0" r="r" b="b"/>
            <a:pathLst>
              <a:path w="21595" h="21600" extrusionOk="0">
                <a:moveTo>
                  <a:pt x="21593" y="21600"/>
                </a:moveTo>
                <a:lnTo>
                  <a:pt x="2002" y="21600"/>
                </a:lnTo>
                <a:lnTo>
                  <a:pt x="0" y="11002"/>
                </a:lnTo>
                <a:lnTo>
                  <a:pt x="2002" y="0"/>
                </a:lnTo>
                <a:lnTo>
                  <a:pt x="21590" y="0"/>
                </a:lnTo>
                <a:cubicBezTo>
                  <a:pt x="21583" y="7200"/>
                  <a:pt x="21600" y="14400"/>
                  <a:pt x="21593" y="21600"/>
                </a:cubicBezTo>
                <a:close/>
              </a:path>
            </a:pathLst>
          </a:custGeom>
          <a:gradFill>
            <a:gsLst>
              <a:gs pos="0">
                <a:srgbClr val="006128"/>
              </a:gs>
              <a:gs pos="100000">
                <a:srgbClr val="44A350"/>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104" name="Title 1"/>
          <p:cNvSpPr txBox="1">
            <a:spLocks noGrp="1"/>
          </p:cNvSpPr>
          <p:nvPr>
            <p:ph type="ctrTitle"/>
          </p:nvPr>
        </p:nvSpPr>
        <p:spPr>
          <a:xfrm>
            <a:off x="485847" y="485848"/>
            <a:ext cx="7945020" cy="3457335"/>
          </a:xfrm>
          <a:prstGeom prst="rect">
            <a:avLst/>
          </a:prstGeom>
        </p:spPr>
        <p:txBody>
          <a:bodyPr lIns="38100" tIns="38100" rIns="38100" bIns="38100" anchor="t"/>
          <a:lstStyle>
            <a:lvl1pPr algn="l" defTabSz="949349">
              <a:lnSpc>
                <a:spcPct val="100000"/>
              </a:lnSpc>
              <a:defRPr sz="6200" b="1" cap="all" spc="-114">
                <a:solidFill>
                  <a:srgbClr val="FFFFFF"/>
                </a:solidFill>
                <a:latin typeface="Century Gothic"/>
                <a:ea typeface="Century Gothic"/>
                <a:cs typeface="Century Gothic"/>
                <a:sym typeface="Century Gothic"/>
              </a:defRPr>
            </a:lvl1pPr>
          </a:lstStyle>
          <a:p>
            <a:r>
              <a:t>Policy negotiations</a:t>
            </a:r>
          </a:p>
        </p:txBody>
      </p:sp>
      <p:sp>
        <p:nvSpPr>
          <p:cNvPr id="105" name="Rectangle 2"/>
          <p:cNvSpPr/>
          <p:nvPr/>
        </p:nvSpPr>
        <p:spPr>
          <a:xfrm>
            <a:off x="10883248" y="501278"/>
            <a:ext cx="1620125" cy="1620122"/>
          </a:xfrm>
          <a:prstGeom prst="rect">
            <a:avLst/>
          </a:prstGeom>
          <a:ln w="127000">
            <a:solidFill>
              <a:srgbClr val="FFFFFF"/>
            </a:solidFill>
            <a:miter/>
          </a:ln>
        </p:spPr>
        <p:txBody>
          <a:bodyPr lIns="48766" tIns="48766" rIns="48766" bIns="48766" anchor="ctr"/>
          <a:lstStyle/>
          <a:p>
            <a:pPr>
              <a:defRPr>
                <a:latin typeface="+mn-lt"/>
                <a:ea typeface="+mn-ea"/>
                <a:cs typeface="+mn-cs"/>
                <a:sym typeface="Helvetica"/>
              </a:defRPr>
            </a:pPr>
            <a:endParaRPr/>
          </a:p>
        </p:txBody>
      </p:sp>
      <p:sp>
        <p:nvSpPr>
          <p:cNvPr id="106" name="TextBox 3"/>
          <p:cNvSpPr/>
          <p:nvPr/>
        </p:nvSpPr>
        <p:spPr>
          <a:xfrm>
            <a:off x="10929701" y="590675"/>
            <a:ext cx="1573672" cy="148347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anchor="ctr">
            <a:spAutoFit/>
          </a:bodyPr>
          <a:lstStyle>
            <a:lvl1pPr algn="ctr">
              <a:defRPr sz="9000" b="1" spc="-300">
                <a:solidFill>
                  <a:srgbClr val="FFFFFF"/>
                </a:solidFill>
                <a:latin typeface="Century Gothic"/>
                <a:ea typeface="Century Gothic"/>
                <a:cs typeface="Century Gothic"/>
                <a:sym typeface="Century Gothic"/>
              </a:defRPr>
            </a:lvl1pPr>
          </a:lstStyle>
          <a:p>
            <a:r>
              <a:rPr dirty="0"/>
              <a:t>8</a:t>
            </a:r>
          </a:p>
        </p:txBody>
      </p:sp>
      <p:pic>
        <p:nvPicPr>
          <p:cNvPr id="107" name="HiAP-modules-text.png" descr="HiAP-modules-text.png"/>
          <p:cNvPicPr>
            <a:picLocks noChangeAspect="1"/>
          </p:cNvPicPr>
          <p:nvPr/>
        </p:nvPicPr>
        <p:blipFill>
          <a:blip r:embed="rId4"/>
          <a:stretch>
            <a:fillRect/>
          </a:stretch>
        </p:blipFill>
        <p:spPr>
          <a:xfrm>
            <a:off x="10109182" y="80789"/>
            <a:ext cx="685508" cy="217665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294"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300" name="Group"/>
          <p:cNvGrpSpPr/>
          <p:nvPr/>
        </p:nvGrpSpPr>
        <p:grpSpPr>
          <a:xfrm>
            <a:off x="0" y="-16669"/>
            <a:ext cx="2568179" cy="1943894"/>
            <a:chOff x="0" y="0"/>
            <a:chExt cx="2568178" cy="1943893"/>
          </a:xfrm>
        </p:grpSpPr>
        <p:sp>
          <p:nvSpPr>
            <p:cNvPr id="295"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98" name="Group 25"/>
            <p:cNvGrpSpPr/>
            <p:nvPr/>
          </p:nvGrpSpPr>
          <p:grpSpPr>
            <a:xfrm>
              <a:off x="604405" y="458878"/>
              <a:ext cx="1127555" cy="1026209"/>
              <a:chOff x="0" y="-1"/>
              <a:chExt cx="1127554" cy="1026208"/>
            </a:xfrm>
          </p:grpSpPr>
          <p:sp>
            <p:nvSpPr>
              <p:cNvPr id="296"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297"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99"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312" name="Group"/>
          <p:cNvGrpSpPr/>
          <p:nvPr/>
        </p:nvGrpSpPr>
        <p:grpSpPr>
          <a:xfrm>
            <a:off x="738217" y="2697148"/>
            <a:ext cx="11531162" cy="5274383"/>
            <a:chOff x="0" y="0"/>
            <a:chExt cx="11531160" cy="5274381"/>
          </a:xfrm>
        </p:grpSpPr>
        <p:sp>
          <p:nvSpPr>
            <p:cNvPr id="301" name="Line"/>
            <p:cNvSpPr/>
            <p:nvPr/>
          </p:nvSpPr>
          <p:spPr>
            <a:xfrm flipV="1">
              <a:off x="429964" y="894970"/>
              <a:ext cx="1" cy="437941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02" name="Rectangle 4"/>
            <p:cNvSpPr txBox="1"/>
            <p:nvPr/>
          </p:nvSpPr>
          <p:spPr>
            <a:xfrm>
              <a:off x="1294996" y="1695243"/>
              <a:ext cx="9810892" cy="8347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Plan and organize an effective consultation process </a:t>
              </a:r>
              <a:br/>
              <a:r>
                <a:t>to further understand the needs of stakeholders.</a:t>
              </a:r>
            </a:p>
          </p:txBody>
        </p:sp>
        <p:sp>
          <p:nvSpPr>
            <p:cNvPr id="303" name="Rectangle 4"/>
            <p:cNvSpPr txBox="1"/>
            <p:nvPr/>
          </p:nvSpPr>
          <p:spPr>
            <a:xfrm>
              <a:off x="1294996" y="3288503"/>
              <a:ext cx="10236165" cy="440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Gather information to develop a negotiating agenda.</a:t>
              </a:r>
            </a:p>
          </p:txBody>
        </p:sp>
        <p:sp>
          <p:nvSpPr>
            <p:cNvPr id="304" name="Line"/>
            <p:cNvSpPr/>
            <p:nvPr/>
          </p:nvSpPr>
          <p:spPr>
            <a:xfrm>
              <a:off x="423612" y="2837539"/>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05" name="Line"/>
            <p:cNvSpPr/>
            <p:nvPr/>
          </p:nvSpPr>
          <p:spPr>
            <a:xfrm>
              <a:off x="423612" y="4179900"/>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06" name="Line"/>
            <p:cNvSpPr/>
            <p:nvPr/>
          </p:nvSpPr>
          <p:spPr>
            <a:xfrm>
              <a:off x="423612" y="5268031"/>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07" name="Rectangle 4"/>
            <p:cNvSpPr txBox="1"/>
            <p:nvPr/>
          </p:nvSpPr>
          <p:spPr>
            <a:xfrm>
              <a:off x="1294996" y="4451607"/>
              <a:ext cx="9099063" cy="440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Determine a position on each issue to be negotiated.</a:t>
              </a:r>
            </a:p>
          </p:txBody>
        </p:sp>
        <p:sp>
          <p:nvSpPr>
            <p:cNvPr id="308" name="Constrained resources and staff turnover"/>
            <p:cNvSpPr txBox="1"/>
            <p:nvPr/>
          </p:nvSpPr>
          <p:spPr>
            <a:xfrm>
              <a:off x="1303550" y="95446"/>
              <a:ext cx="5559265"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Consult with stakeholders</a:t>
              </a:r>
            </a:p>
          </p:txBody>
        </p:sp>
        <p:grpSp>
          <p:nvGrpSpPr>
            <p:cNvPr id="311" name="Group"/>
            <p:cNvGrpSpPr/>
            <p:nvPr/>
          </p:nvGrpSpPr>
          <p:grpSpPr>
            <a:xfrm>
              <a:off x="0" y="0"/>
              <a:ext cx="859927" cy="859926"/>
              <a:chOff x="0" y="-1"/>
              <a:chExt cx="859926" cy="859925"/>
            </a:xfrm>
          </p:grpSpPr>
          <p:sp>
            <p:nvSpPr>
              <p:cNvPr id="309"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E50069"/>
                    </a:solidFill>
                    <a:latin typeface="Century Gothic"/>
                    <a:ea typeface="Century Gothic"/>
                    <a:cs typeface="Century Gothic"/>
                    <a:sym typeface="Century Gothic"/>
                  </a:defRPr>
                </a:lvl1pPr>
              </a:lstStyle>
              <a:p>
                <a:r>
                  <a:t>3</a:t>
                </a:r>
              </a:p>
            </p:txBody>
          </p:sp>
          <p:sp>
            <p:nvSpPr>
              <p:cNvPr id="310" name="Square"/>
              <p:cNvSpPr/>
              <p:nvPr/>
            </p:nvSpPr>
            <p:spPr>
              <a:xfrm>
                <a:off x="-1" y="-2"/>
                <a:ext cx="859928" cy="859927"/>
              </a:xfrm>
              <a:prstGeom prst="rect">
                <a:avLst/>
              </a:prstGeom>
              <a:noFill/>
              <a:ln w="50800" cap="flat">
                <a:solidFill>
                  <a:srgbClr val="E50069"/>
                </a:solidFill>
                <a:prstDash val="solid"/>
                <a:miter lim="800000"/>
              </a:ln>
              <a:effectLst/>
            </p:spPr>
            <p:txBody>
              <a:bodyPr wrap="square" lIns="48766" tIns="48766" rIns="48766" bIns="48766" numCol="1" anchor="ctr">
                <a:noAutofit/>
              </a:bodyPr>
              <a:lstStyle/>
              <a:p>
                <a:endParaRPr/>
              </a:p>
            </p:txBody>
          </p:sp>
        </p:grpSp>
      </p:grpSp>
      <p:pic>
        <p:nvPicPr>
          <p:cNvPr id="313"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16"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322" name="Group"/>
          <p:cNvGrpSpPr/>
          <p:nvPr/>
        </p:nvGrpSpPr>
        <p:grpSpPr>
          <a:xfrm>
            <a:off x="0" y="-16669"/>
            <a:ext cx="2568179" cy="1943894"/>
            <a:chOff x="0" y="0"/>
            <a:chExt cx="2568178" cy="1943893"/>
          </a:xfrm>
        </p:grpSpPr>
        <p:sp>
          <p:nvSpPr>
            <p:cNvPr id="317"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20" name="Group 25"/>
            <p:cNvGrpSpPr/>
            <p:nvPr/>
          </p:nvGrpSpPr>
          <p:grpSpPr>
            <a:xfrm>
              <a:off x="604405" y="458878"/>
              <a:ext cx="1127555" cy="1026209"/>
              <a:chOff x="0" y="-1"/>
              <a:chExt cx="1127554" cy="1026208"/>
            </a:xfrm>
          </p:grpSpPr>
          <p:sp>
            <p:nvSpPr>
              <p:cNvPr id="318"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319"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21"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332" name="Group"/>
          <p:cNvGrpSpPr/>
          <p:nvPr/>
        </p:nvGrpSpPr>
        <p:grpSpPr>
          <a:xfrm>
            <a:off x="738217" y="2697148"/>
            <a:ext cx="11531162" cy="5274383"/>
            <a:chOff x="0" y="0"/>
            <a:chExt cx="11531160" cy="5274381"/>
          </a:xfrm>
        </p:grpSpPr>
        <p:sp>
          <p:nvSpPr>
            <p:cNvPr id="323" name="Line"/>
            <p:cNvSpPr/>
            <p:nvPr/>
          </p:nvSpPr>
          <p:spPr>
            <a:xfrm flipV="1">
              <a:off x="429964" y="894970"/>
              <a:ext cx="1" cy="437941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24" name="Rectangle 4"/>
            <p:cNvSpPr txBox="1"/>
            <p:nvPr/>
          </p:nvSpPr>
          <p:spPr>
            <a:xfrm>
              <a:off x="1294996" y="2241343"/>
              <a:ext cx="10081405" cy="943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Before negotiations can begin an agenda defining the issues open for discussion is usually agreed upon by the parties.</a:t>
              </a:r>
            </a:p>
          </p:txBody>
        </p:sp>
        <p:sp>
          <p:nvSpPr>
            <p:cNvPr id="325" name="Rectangle 4"/>
            <p:cNvSpPr txBox="1"/>
            <p:nvPr/>
          </p:nvSpPr>
          <p:spPr>
            <a:xfrm>
              <a:off x="1294996" y="3834604"/>
              <a:ext cx="10236165" cy="943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500">
                  <a:uFill>
                    <a:solidFill>
                      <a:srgbClr val="000000"/>
                    </a:solidFill>
                  </a:uFill>
                  <a:latin typeface="Century Gothic"/>
                  <a:ea typeface="Century Gothic"/>
                  <a:cs typeface="Century Gothic"/>
                  <a:sym typeface="Century Gothic"/>
                </a:defRPr>
              </a:pPr>
              <a:r>
                <a:t>Decide upon a format for the process, including location, </a:t>
              </a:r>
              <a:br/>
              <a:r>
                <a:t>timing and resources for facilitation.</a:t>
              </a:r>
            </a:p>
          </p:txBody>
        </p:sp>
        <p:sp>
          <p:nvSpPr>
            <p:cNvPr id="326" name="Line"/>
            <p:cNvSpPr/>
            <p:nvPr/>
          </p:nvSpPr>
          <p:spPr>
            <a:xfrm>
              <a:off x="423612" y="3510639"/>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27" name="Line"/>
            <p:cNvSpPr/>
            <p:nvPr/>
          </p:nvSpPr>
          <p:spPr>
            <a:xfrm>
              <a:off x="423612" y="5268031"/>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28" name="Constrained resources and staff turnover"/>
            <p:cNvSpPr txBox="1"/>
            <p:nvPr/>
          </p:nvSpPr>
          <p:spPr>
            <a:xfrm>
              <a:off x="1303550" y="95446"/>
              <a:ext cx="6359930"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Establish negotiation agenda</a:t>
              </a:r>
            </a:p>
          </p:txBody>
        </p:sp>
        <p:grpSp>
          <p:nvGrpSpPr>
            <p:cNvPr id="331" name="Group"/>
            <p:cNvGrpSpPr/>
            <p:nvPr/>
          </p:nvGrpSpPr>
          <p:grpSpPr>
            <a:xfrm>
              <a:off x="0" y="0"/>
              <a:ext cx="859927" cy="859926"/>
              <a:chOff x="0" y="-1"/>
              <a:chExt cx="859926" cy="859925"/>
            </a:xfrm>
          </p:grpSpPr>
          <p:sp>
            <p:nvSpPr>
              <p:cNvPr id="329"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BE0D0D"/>
                    </a:solidFill>
                    <a:latin typeface="Century Gothic"/>
                    <a:ea typeface="Century Gothic"/>
                    <a:cs typeface="Century Gothic"/>
                    <a:sym typeface="Century Gothic"/>
                  </a:defRPr>
                </a:lvl1pPr>
              </a:lstStyle>
              <a:p>
                <a:r>
                  <a:t>4</a:t>
                </a:r>
              </a:p>
            </p:txBody>
          </p:sp>
          <p:sp>
            <p:nvSpPr>
              <p:cNvPr id="330" name="Square"/>
              <p:cNvSpPr/>
              <p:nvPr/>
            </p:nvSpPr>
            <p:spPr>
              <a:xfrm>
                <a:off x="-1" y="-2"/>
                <a:ext cx="859928" cy="859927"/>
              </a:xfrm>
              <a:prstGeom prst="rect">
                <a:avLst/>
              </a:prstGeom>
              <a:noFill/>
              <a:ln w="50800" cap="flat">
                <a:solidFill>
                  <a:srgbClr val="BE0D0D"/>
                </a:solidFill>
                <a:prstDash val="solid"/>
                <a:miter lim="800000"/>
              </a:ln>
              <a:effectLst/>
            </p:spPr>
            <p:txBody>
              <a:bodyPr wrap="square" lIns="48766" tIns="48766" rIns="48766" bIns="48766" numCol="1" anchor="ctr">
                <a:noAutofit/>
              </a:bodyPr>
              <a:lstStyle/>
              <a:p>
                <a:endParaRPr/>
              </a:p>
            </p:txBody>
          </p:sp>
        </p:grpSp>
      </p:grpSp>
      <p:pic>
        <p:nvPicPr>
          <p:cNvPr id="333"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pic>
        <p:nvPicPr>
          <p:cNvPr id="336" name="HiAP-Wireframe-graphic-2.png" descr="HiAP-Wireframe-graphic-2.png"/>
          <p:cNvPicPr>
            <a:picLocks noChangeAspect="1"/>
          </p:cNvPicPr>
          <p:nvPr/>
        </p:nvPicPr>
        <p:blipFill>
          <a:blip r:embed="rId3"/>
          <a:srcRect l="4891" t="2175" r="4891" b="87108"/>
          <a:stretch>
            <a:fillRect/>
          </a:stretch>
        </p:blipFill>
        <p:spPr>
          <a:xfrm flipH="1">
            <a:off x="-9972" y="8292543"/>
            <a:ext cx="13024744" cy="1467159"/>
          </a:xfrm>
          <a:prstGeom prst="rect">
            <a:avLst/>
          </a:prstGeom>
          <a:ln w="12700">
            <a:miter lim="400000"/>
          </a:ln>
        </p:spPr>
      </p:pic>
      <p:sp>
        <p:nvSpPr>
          <p:cNvPr id="337"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343" name="Group"/>
          <p:cNvGrpSpPr/>
          <p:nvPr/>
        </p:nvGrpSpPr>
        <p:grpSpPr>
          <a:xfrm>
            <a:off x="0" y="-16669"/>
            <a:ext cx="2568179" cy="1943894"/>
            <a:chOff x="0" y="0"/>
            <a:chExt cx="2568178" cy="1943893"/>
          </a:xfrm>
        </p:grpSpPr>
        <p:sp>
          <p:nvSpPr>
            <p:cNvPr id="33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41" name="Group 25"/>
            <p:cNvGrpSpPr/>
            <p:nvPr/>
          </p:nvGrpSpPr>
          <p:grpSpPr>
            <a:xfrm>
              <a:off x="604405" y="458878"/>
              <a:ext cx="1127555" cy="1026209"/>
              <a:chOff x="0" y="-1"/>
              <a:chExt cx="1127554" cy="1026208"/>
            </a:xfrm>
          </p:grpSpPr>
          <p:sp>
            <p:nvSpPr>
              <p:cNvPr id="33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34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42" name="HiAP-modules-text.png" descr="HiAP-modules-text.png"/>
            <p:cNvPicPr>
              <a:picLocks noChangeAspect="1"/>
            </p:cNvPicPr>
            <p:nvPr/>
          </p:nvPicPr>
          <p:blipFill>
            <a:blip r:embed="rId4"/>
            <a:stretch>
              <a:fillRect/>
            </a:stretch>
          </p:blipFill>
          <p:spPr>
            <a:xfrm>
              <a:off x="94851" y="84136"/>
              <a:ext cx="502018" cy="1594030"/>
            </a:xfrm>
            <a:prstGeom prst="rect">
              <a:avLst/>
            </a:prstGeom>
            <a:ln w="12700" cap="flat">
              <a:noFill/>
              <a:miter lim="400000"/>
            </a:ln>
            <a:effectLst/>
          </p:spPr>
        </p:pic>
      </p:grpSp>
      <p:grpSp>
        <p:nvGrpSpPr>
          <p:cNvPr id="353" name="Group"/>
          <p:cNvGrpSpPr/>
          <p:nvPr/>
        </p:nvGrpSpPr>
        <p:grpSpPr>
          <a:xfrm>
            <a:off x="738217" y="2697148"/>
            <a:ext cx="11104752" cy="5151458"/>
            <a:chOff x="0" y="0"/>
            <a:chExt cx="11104750" cy="5151456"/>
          </a:xfrm>
        </p:grpSpPr>
        <p:sp>
          <p:nvSpPr>
            <p:cNvPr id="344" name="Constrained resources and staff turnover"/>
            <p:cNvSpPr txBox="1"/>
            <p:nvPr/>
          </p:nvSpPr>
          <p:spPr>
            <a:xfrm>
              <a:off x="1303550" y="95446"/>
              <a:ext cx="7079855"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Develop positions and strategies</a:t>
              </a:r>
            </a:p>
          </p:txBody>
        </p:sp>
        <p:grpSp>
          <p:nvGrpSpPr>
            <p:cNvPr id="347" name="Group"/>
            <p:cNvGrpSpPr/>
            <p:nvPr/>
          </p:nvGrpSpPr>
          <p:grpSpPr>
            <a:xfrm>
              <a:off x="0" y="0"/>
              <a:ext cx="859927" cy="859926"/>
              <a:chOff x="0" y="-1"/>
              <a:chExt cx="859926" cy="859925"/>
            </a:xfrm>
          </p:grpSpPr>
          <p:sp>
            <p:nvSpPr>
              <p:cNvPr id="345"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E46506"/>
                    </a:solidFill>
                    <a:latin typeface="Century Gothic"/>
                    <a:ea typeface="Century Gothic"/>
                    <a:cs typeface="Century Gothic"/>
                    <a:sym typeface="Century Gothic"/>
                  </a:defRPr>
                </a:lvl1pPr>
              </a:lstStyle>
              <a:p>
                <a:r>
                  <a:t>5</a:t>
                </a:r>
              </a:p>
            </p:txBody>
          </p:sp>
          <p:sp>
            <p:nvSpPr>
              <p:cNvPr id="346" name="Square"/>
              <p:cNvSpPr/>
              <p:nvPr/>
            </p:nvSpPr>
            <p:spPr>
              <a:xfrm>
                <a:off x="-1" y="-2"/>
                <a:ext cx="859928" cy="859927"/>
              </a:xfrm>
              <a:prstGeom prst="rect">
                <a:avLst/>
              </a:prstGeom>
              <a:noFill/>
              <a:ln w="50800" cap="flat">
                <a:solidFill>
                  <a:srgbClr val="E46506"/>
                </a:solidFill>
                <a:prstDash val="solid"/>
                <a:miter lim="800000"/>
              </a:ln>
              <a:effectLst/>
            </p:spPr>
            <p:txBody>
              <a:bodyPr wrap="square" lIns="48766" tIns="48766" rIns="48766" bIns="48766" numCol="1" anchor="ctr">
                <a:noAutofit/>
              </a:bodyPr>
              <a:lstStyle/>
              <a:p>
                <a:endParaRPr/>
              </a:p>
            </p:txBody>
          </p:sp>
        </p:grpSp>
        <p:sp>
          <p:nvSpPr>
            <p:cNvPr id="348" name="Line"/>
            <p:cNvSpPr/>
            <p:nvPr/>
          </p:nvSpPr>
          <p:spPr>
            <a:xfrm>
              <a:off x="423613" y="5145105"/>
              <a:ext cx="10681137"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49" name="Rectangle 4"/>
            <p:cNvSpPr txBox="1"/>
            <p:nvPr/>
          </p:nvSpPr>
          <p:spPr>
            <a:xfrm>
              <a:off x="1298709" y="1125956"/>
              <a:ext cx="9712584" cy="10532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900">
                  <a:uFill>
                    <a:solidFill>
                      <a:srgbClr val="000000"/>
                    </a:solidFill>
                  </a:uFill>
                  <a:latin typeface="Century Gothic"/>
                  <a:ea typeface="Century Gothic"/>
                  <a:cs typeface="Century Gothic"/>
                  <a:sym typeface="Century Gothic"/>
                </a:defRPr>
              </a:pPr>
              <a:r>
                <a:t>Steps involved in developing a negotiating </a:t>
              </a:r>
              <a:br/>
              <a:r>
                <a:t>strategy may include:</a:t>
              </a:r>
            </a:p>
          </p:txBody>
        </p:sp>
        <p:sp>
          <p:nvSpPr>
            <p:cNvPr id="350" name="Line"/>
            <p:cNvSpPr/>
            <p:nvPr/>
          </p:nvSpPr>
          <p:spPr>
            <a:xfrm flipV="1">
              <a:off x="429964" y="879785"/>
              <a:ext cx="1" cy="427167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51" name="Rectangle 4"/>
            <p:cNvSpPr txBox="1"/>
            <p:nvPr/>
          </p:nvSpPr>
          <p:spPr>
            <a:xfrm>
              <a:off x="1298709" y="2781942"/>
              <a:ext cx="9712584" cy="2025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marL="304800" lvl="1" indent="-304800" defTabSz="457200">
                <a:lnSpc>
                  <a:spcPct val="150000"/>
                </a:lnSpc>
                <a:buSzPct val="100000"/>
                <a:buFont typeface="Courier New"/>
                <a:buChar char="–"/>
                <a:defRPr sz="1900">
                  <a:uFill>
                    <a:solidFill>
                      <a:srgbClr val="000000"/>
                    </a:solidFill>
                  </a:uFill>
                  <a:latin typeface="Century Gothic"/>
                  <a:ea typeface="Century Gothic"/>
                  <a:cs typeface="Century Gothic"/>
                  <a:sym typeface="Century Gothic"/>
                </a:defRPr>
              </a:pPr>
              <a:r>
                <a:t>Establishing outcomes and priorities for oneself;</a:t>
              </a:r>
            </a:p>
            <a:p>
              <a:pPr marL="304800" lvl="1" indent="-304800" defTabSz="457200">
                <a:lnSpc>
                  <a:spcPct val="150000"/>
                </a:lnSpc>
                <a:buSzPct val="100000"/>
                <a:buFont typeface="Courier New"/>
                <a:buChar char="–"/>
                <a:defRPr sz="1900">
                  <a:uFill>
                    <a:solidFill>
                      <a:srgbClr val="000000"/>
                    </a:solidFill>
                  </a:uFill>
                  <a:latin typeface="Century Gothic"/>
                  <a:ea typeface="Century Gothic"/>
                  <a:cs typeface="Century Gothic"/>
                  <a:sym typeface="Century Gothic"/>
                </a:defRPr>
              </a:pPr>
              <a:r>
                <a:t>Estimating outcomes and priorities for other parties;</a:t>
              </a:r>
            </a:p>
            <a:p>
              <a:pPr marL="304800" lvl="1" indent="-304800" defTabSz="457200">
                <a:lnSpc>
                  <a:spcPct val="150000"/>
                </a:lnSpc>
                <a:buSzPct val="100000"/>
                <a:buFont typeface="Courier New"/>
                <a:buChar char="–"/>
                <a:defRPr sz="1900">
                  <a:uFill>
                    <a:solidFill>
                      <a:srgbClr val="000000"/>
                    </a:solidFill>
                  </a:uFill>
                  <a:latin typeface="Century Gothic"/>
                  <a:ea typeface="Century Gothic"/>
                  <a:cs typeface="Century Gothic"/>
                  <a:sym typeface="Century Gothic"/>
                </a:defRPr>
              </a:pPr>
              <a:r>
                <a:t>Identifying and assessing major trade-offs; and</a:t>
              </a:r>
            </a:p>
            <a:p>
              <a:pPr marL="304800" lvl="1" indent="-304800" defTabSz="457200">
                <a:lnSpc>
                  <a:spcPct val="110000"/>
                </a:lnSpc>
                <a:buSzPct val="100000"/>
                <a:buFont typeface="Courier New"/>
                <a:buChar char="–"/>
                <a:defRPr sz="1900">
                  <a:uFill>
                    <a:solidFill>
                      <a:srgbClr val="000000"/>
                    </a:solidFill>
                  </a:uFill>
                  <a:latin typeface="Century Gothic"/>
                  <a:ea typeface="Century Gothic"/>
                  <a:cs typeface="Century Gothic"/>
                  <a:sym typeface="Century Gothic"/>
                </a:defRPr>
              </a:pPr>
              <a:r>
                <a:t>Constructing and evaluating as many possible combinations </a:t>
              </a:r>
              <a:br/>
              <a:r>
                <a:t>of outcomes and consequences.</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56"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362" name="Group"/>
          <p:cNvGrpSpPr/>
          <p:nvPr/>
        </p:nvGrpSpPr>
        <p:grpSpPr>
          <a:xfrm>
            <a:off x="0" y="-16669"/>
            <a:ext cx="2568179" cy="1943894"/>
            <a:chOff x="0" y="0"/>
            <a:chExt cx="2568178" cy="1943893"/>
          </a:xfrm>
        </p:grpSpPr>
        <p:sp>
          <p:nvSpPr>
            <p:cNvPr id="357"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60" name="Group 25"/>
            <p:cNvGrpSpPr/>
            <p:nvPr/>
          </p:nvGrpSpPr>
          <p:grpSpPr>
            <a:xfrm>
              <a:off x="604405" y="458878"/>
              <a:ext cx="1127555" cy="1026209"/>
              <a:chOff x="0" y="-1"/>
              <a:chExt cx="1127554" cy="1026208"/>
            </a:xfrm>
          </p:grpSpPr>
          <p:sp>
            <p:nvSpPr>
              <p:cNvPr id="358"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359"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61"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pic>
        <p:nvPicPr>
          <p:cNvPr id="363"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grpSp>
        <p:nvGrpSpPr>
          <p:cNvPr id="373" name="Group"/>
          <p:cNvGrpSpPr/>
          <p:nvPr/>
        </p:nvGrpSpPr>
        <p:grpSpPr>
          <a:xfrm>
            <a:off x="738217" y="2697148"/>
            <a:ext cx="11104751" cy="5151457"/>
            <a:chOff x="0" y="0"/>
            <a:chExt cx="11104749" cy="5151455"/>
          </a:xfrm>
        </p:grpSpPr>
        <p:sp>
          <p:nvSpPr>
            <p:cNvPr id="364" name="Constrained resources and staff turnover"/>
            <p:cNvSpPr txBox="1"/>
            <p:nvPr/>
          </p:nvSpPr>
          <p:spPr>
            <a:xfrm>
              <a:off x="1303550" y="95446"/>
              <a:ext cx="6101651"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Negotiate with stakeholders</a:t>
              </a:r>
            </a:p>
          </p:txBody>
        </p:sp>
        <p:grpSp>
          <p:nvGrpSpPr>
            <p:cNvPr id="367" name="Group"/>
            <p:cNvGrpSpPr/>
            <p:nvPr/>
          </p:nvGrpSpPr>
          <p:grpSpPr>
            <a:xfrm>
              <a:off x="0" y="0"/>
              <a:ext cx="859927" cy="859926"/>
              <a:chOff x="0" y="-1"/>
              <a:chExt cx="859926" cy="859925"/>
            </a:xfrm>
          </p:grpSpPr>
          <p:sp>
            <p:nvSpPr>
              <p:cNvPr id="365"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629623"/>
                    </a:solidFill>
                    <a:latin typeface="Century Gothic"/>
                    <a:ea typeface="Century Gothic"/>
                    <a:cs typeface="Century Gothic"/>
                    <a:sym typeface="Century Gothic"/>
                  </a:defRPr>
                </a:lvl1pPr>
              </a:lstStyle>
              <a:p>
                <a:r>
                  <a:t>6</a:t>
                </a:r>
              </a:p>
            </p:txBody>
          </p:sp>
          <p:sp>
            <p:nvSpPr>
              <p:cNvPr id="366" name="Square"/>
              <p:cNvSpPr/>
              <p:nvPr/>
            </p:nvSpPr>
            <p:spPr>
              <a:xfrm>
                <a:off x="-1" y="-2"/>
                <a:ext cx="859928" cy="859927"/>
              </a:xfrm>
              <a:prstGeom prst="rect">
                <a:avLst/>
              </a:prstGeom>
              <a:noFill/>
              <a:ln w="50800" cap="flat">
                <a:solidFill>
                  <a:srgbClr val="629623"/>
                </a:solidFill>
                <a:prstDash val="solid"/>
                <a:miter lim="800000"/>
              </a:ln>
              <a:effectLst/>
            </p:spPr>
            <p:txBody>
              <a:bodyPr wrap="square" lIns="48766" tIns="48766" rIns="48766" bIns="48766" numCol="1" anchor="ctr">
                <a:noAutofit/>
              </a:bodyPr>
              <a:lstStyle/>
              <a:p>
                <a:endParaRPr/>
              </a:p>
            </p:txBody>
          </p:sp>
        </p:grpSp>
        <p:sp>
          <p:nvSpPr>
            <p:cNvPr id="368" name="Line"/>
            <p:cNvSpPr/>
            <p:nvPr/>
          </p:nvSpPr>
          <p:spPr>
            <a:xfrm>
              <a:off x="423613" y="5145105"/>
              <a:ext cx="10681137"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69" name="Rectangle 4"/>
            <p:cNvSpPr txBox="1"/>
            <p:nvPr/>
          </p:nvSpPr>
          <p:spPr>
            <a:xfrm>
              <a:off x="1298709" y="1659356"/>
              <a:ext cx="9712584" cy="9439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t>Stakeholders implement their strategies, propose agreements, offer concessions and compromises are reached.</a:t>
              </a:r>
            </a:p>
          </p:txBody>
        </p:sp>
        <p:sp>
          <p:nvSpPr>
            <p:cNvPr id="370" name="Line"/>
            <p:cNvSpPr/>
            <p:nvPr/>
          </p:nvSpPr>
          <p:spPr>
            <a:xfrm flipV="1">
              <a:off x="429964" y="879785"/>
              <a:ext cx="1" cy="427167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71" name="Rectangle 4"/>
            <p:cNvSpPr txBox="1"/>
            <p:nvPr/>
          </p:nvSpPr>
          <p:spPr>
            <a:xfrm>
              <a:off x="1298709" y="3315342"/>
              <a:ext cx="9712584" cy="135737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lvl="1" defTabSz="457200">
                <a:lnSpc>
                  <a:spcPct val="110000"/>
                </a:lnSpc>
                <a:buFont typeface="Courier New"/>
                <a:defRPr sz="2500">
                  <a:uFill>
                    <a:solidFill>
                      <a:srgbClr val="000000"/>
                    </a:solidFill>
                  </a:uFill>
                  <a:latin typeface="Century Gothic"/>
                  <a:ea typeface="Century Gothic"/>
                  <a:cs typeface="Century Gothic"/>
                  <a:sym typeface="Century Gothic"/>
                </a:defRPr>
              </a:pPr>
              <a:r>
                <a:t>The chosen negotiation strategies of the stakeholders will heavily influence the tone of the discussions and the potential agreements that can be reached.</a:t>
              </a:r>
            </a:p>
          </p:txBody>
        </p:sp>
        <p:sp>
          <p:nvSpPr>
            <p:cNvPr id="372" name="Line"/>
            <p:cNvSpPr/>
            <p:nvPr/>
          </p:nvSpPr>
          <p:spPr>
            <a:xfrm>
              <a:off x="423614" y="2985173"/>
              <a:ext cx="10681136"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76"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382" name="Group"/>
          <p:cNvGrpSpPr/>
          <p:nvPr/>
        </p:nvGrpSpPr>
        <p:grpSpPr>
          <a:xfrm>
            <a:off x="0" y="-16669"/>
            <a:ext cx="2568179" cy="1943894"/>
            <a:chOff x="0" y="0"/>
            <a:chExt cx="2568178" cy="1943893"/>
          </a:xfrm>
        </p:grpSpPr>
        <p:sp>
          <p:nvSpPr>
            <p:cNvPr id="377"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380" name="Group 25"/>
            <p:cNvGrpSpPr/>
            <p:nvPr/>
          </p:nvGrpSpPr>
          <p:grpSpPr>
            <a:xfrm>
              <a:off x="604405" y="458878"/>
              <a:ext cx="1127555" cy="1026209"/>
              <a:chOff x="0" y="-1"/>
              <a:chExt cx="1127554" cy="1026208"/>
            </a:xfrm>
          </p:grpSpPr>
          <p:sp>
            <p:nvSpPr>
              <p:cNvPr id="378"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379"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381"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pic>
        <p:nvPicPr>
          <p:cNvPr id="383"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grpSp>
        <p:nvGrpSpPr>
          <p:cNvPr id="393" name="Group"/>
          <p:cNvGrpSpPr/>
          <p:nvPr/>
        </p:nvGrpSpPr>
        <p:grpSpPr>
          <a:xfrm>
            <a:off x="738217" y="2697148"/>
            <a:ext cx="11104751" cy="5151457"/>
            <a:chOff x="0" y="0"/>
            <a:chExt cx="11104749" cy="5151455"/>
          </a:xfrm>
        </p:grpSpPr>
        <p:sp>
          <p:nvSpPr>
            <p:cNvPr id="384" name="Constrained resources and staff turnover"/>
            <p:cNvSpPr txBox="1"/>
            <p:nvPr/>
          </p:nvSpPr>
          <p:spPr>
            <a:xfrm>
              <a:off x="1303550" y="95446"/>
              <a:ext cx="6226666"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Assess proposed agreement</a:t>
              </a:r>
            </a:p>
          </p:txBody>
        </p:sp>
        <p:grpSp>
          <p:nvGrpSpPr>
            <p:cNvPr id="387" name="Group"/>
            <p:cNvGrpSpPr/>
            <p:nvPr/>
          </p:nvGrpSpPr>
          <p:grpSpPr>
            <a:xfrm>
              <a:off x="0" y="0"/>
              <a:ext cx="859927" cy="859926"/>
              <a:chOff x="0" y="-1"/>
              <a:chExt cx="859926" cy="859925"/>
            </a:xfrm>
          </p:grpSpPr>
          <p:sp>
            <p:nvSpPr>
              <p:cNvPr id="385"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006128"/>
                    </a:solidFill>
                    <a:latin typeface="Century Gothic"/>
                    <a:ea typeface="Century Gothic"/>
                    <a:cs typeface="Century Gothic"/>
                    <a:sym typeface="Century Gothic"/>
                  </a:defRPr>
                </a:lvl1pPr>
              </a:lstStyle>
              <a:p>
                <a:r>
                  <a:t>7</a:t>
                </a:r>
              </a:p>
            </p:txBody>
          </p:sp>
          <p:sp>
            <p:nvSpPr>
              <p:cNvPr id="386" name="Square"/>
              <p:cNvSpPr/>
              <p:nvPr/>
            </p:nvSpPr>
            <p:spPr>
              <a:xfrm>
                <a:off x="-1" y="-2"/>
                <a:ext cx="859928" cy="859927"/>
              </a:xfrm>
              <a:prstGeom prst="rect">
                <a:avLst/>
              </a:prstGeom>
              <a:noFill/>
              <a:ln w="50800" cap="flat">
                <a:solidFill>
                  <a:srgbClr val="006128"/>
                </a:solidFill>
                <a:prstDash val="solid"/>
                <a:miter lim="800000"/>
              </a:ln>
              <a:effectLst/>
            </p:spPr>
            <p:txBody>
              <a:bodyPr wrap="square" lIns="48766" tIns="48766" rIns="48766" bIns="48766" numCol="1" anchor="ctr">
                <a:noAutofit/>
              </a:bodyPr>
              <a:lstStyle/>
              <a:p>
                <a:endParaRPr/>
              </a:p>
            </p:txBody>
          </p:sp>
        </p:grpSp>
        <p:sp>
          <p:nvSpPr>
            <p:cNvPr id="388" name="Line"/>
            <p:cNvSpPr/>
            <p:nvPr/>
          </p:nvSpPr>
          <p:spPr>
            <a:xfrm>
              <a:off x="423613" y="5145105"/>
              <a:ext cx="10681137"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89" name="Rectangle 4"/>
            <p:cNvSpPr txBox="1"/>
            <p:nvPr/>
          </p:nvSpPr>
          <p:spPr>
            <a:xfrm>
              <a:off x="1298709" y="1309049"/>
              <a:ext cx="9712584" cy="16799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300">
                  <a:uFill>
                    <a:solidFill>
                      <a:srgbClr val="000000"/>
                    </a:solidFill>
                  </a:uFill>
                  <a:latin typeface="Century Gothic"/>
                  <a:ea typeface="Century Gothic"/>
                  <a:cs typeface="Century Gothic"/>
                  <a:sym typeface="Century Gothic"/>
                </a:defRPr>
              </a:lvl1pPr>
            </a:lstStyle>
            <a:p>
              <a:r>
                <a:t>After the actual negotiation has finished and an agreement has been put forward, an evaluation of the outcomes becomes necessary to decide whether a successful agreement is possible or whether another round of negotiations might be needed.</a:t>
              </a:r>
            </a:p>
          </p:txBody>
        </p:sp>
        <p:sp>
          <p:nvSpPr>
            <p:cNvPr id="390" name="Line"/>
            <p:cNvSpPr/>
            <p:nvPr/>
          </p:nvSpPr>
          <p:spPr>
            <a:xfrm flipV="1">
              <a:off x="429964" y="879785"/>
              <a:ext cx="1" cy="427167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391" name="Rectangle 4"/>
            <p:cNvSpPr txBox="1"/>
            <p:nvPr/>
          </p:nvSpPr>
          <p:spPr>
            <a:xfrm>
              <a:off x="1298709" y="3543942"/>
              <a:ext cx="9712584" cy="12354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lvl="1" defTabSz="457200">
                <a:lnSpc>
                  <a:spcPct val="110000"/>
                </a:lnSpc>
                <a:buFont typeface="Courier New"/>
                <a:defRPr sz="2300">
                  <a:uFill>
                    <a:solidFill>
                      <a:srgbClr val="000000"/>
                    </a:solidFill>
                  </a:uFill>
                  <a:latin typeface="Century Gothic"/>
                  <a:ea typeface="Century Gothic"/>
                  <a:cs typeface="Century Gothic"/>
                  <a:sym typeface="Century Gothic"/>
                </a:defRPr>
              </a:pPr>
              <a:r>
                <a:t>Individuals external to the negotiation (e.g. technical experts, lawyers) might be involved in making an assessment to ensure </a:t>
              </a:r>
              <a:br/>
              <a:r>
                <a:t>the proposed agreement is legal and viable.</a:t>
              </a:r>
            </a:p>
          </p:txBody>
        </p:sp>
        <p:sp>
          <p:nvSpPr>
            <p:cNvPr id="392" name="Line"/>
            <p:cNvSpPr/>
            <p:nvPr/>
          </p:nvSpPr>
          <p:spPr>
            <a:xfrm>
              <a:off x="423614" y="3315373"/>
              <a:ext cx="10681136"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396" name="Approaches to negotiations"/>
          <p:cNvSpPr txBox="1">
            <a:spLocks noGrp="1"/>
          </p:cNvSpPr>
          <p:nvPr>
            <p:ph type="title"/>
          </p:nvPr>
        </p:nvSpPr>
        <p:spPr>
          <a:xfrm>
            <a:off x="2948321" y="261046"/>
            <a:ext cx="9810890"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a:t>Approaches to negotiations</a:t>
            </a:r>
          </a:p>
        </p:txBody>
      </p:sp>
      <p:grpSp>
        <p:nvGrpSpPr>
          <p:cNvPr id="402" name="Group"/>
          <p:cNvGrpSpPr/>
          <p:nvPr/>
        </p:nvGrpSpPr>
        <p:grpSpPr>
          <a:xfrm>
            <a:off x="0" y="-16669"/>
            <a:ext cx="2568179" cy="1943894"/>
            <a:chOff x="0" y="0"/>
            <a:chExt cx="2568178" cy="1943893"/>
          </a:xfrm>
        </p:grpSpPr>
        <p:sp>
          <p:nvSpPr>
            <p:cNvPr id="397"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00" name="Group 25"/>
            <p:cNvGrpSpPr/>
            <p:nvPr/>
          </p:nvGrpSpPr>
          <p:grpSpPr>
            <a:xfrm>
              <a:off x="604405" y="458878"/>
              <a:ext cx="1127555" cy="1026209"/>
              <a:chOff x="0" y="-1"/>
              <a:chExt cx="1127554" cy="1026208"/>
            </a:xfrm>
          </p:grpSpPr>
          <p:sp>
            <p:nvSpPr>
              <p:cNvPr id="398"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399"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01"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424" name="Group"/>
          <p:cNvGrpSpPr/>
          <p:nvPr/>
        </p:nvGrpSpPr>
        <p:grpSpPr>
          <a:xfrm>
            <a:off x="1392767" y="2281781"/>
            <a:ext cx="9986257" cy="7306301"/>
            <a:chOff x="0" y="0"/>
            <a:chExt cx="9986255" cy="7306300"/>
          </a:xfrm>
        </p:grpSpPr>
        <p:sp>
          <p:nvSpPr>
            <p:cNvPr id="403" name="Rectangle"/>
            <p:cNvSpPr/>
            <p:nvPr/>
          </p:nvSpPr>
          <p:spPr>
            <a:xfrm>
              <a:off x="1512408" y="844624"/>
              <a:ext cx="7194448" cy="5022714"/>
            </a:xfrm>
            <a:prstGeom prst="rect">
              <a:avLst/>
            </a:prstGeom>
            <a:solidFill>
              <a:srgbClr val="FFFFFF"/>
            </a:solidFill>
            <a:ln w="127000" cap="flat">
              <a:solidFill>
                <a:srgbClr val="E50069"/>
              </a:solidFill>
              <a:prstDash val="solid"/>
              <a:round/>
            </a:ln>
            <a:effectLst/>
          </p:spPr>
          <p:txBody>
            <a:bodyPr wrap="square" lIns="48766" tIns="48766" rIns="48766" bIns="48766" numCol="1" anchor="ctr">
              <a:noAutofit/>
            </a:bodyPr>
            <a:lstStyle/>
            <a:p>
              <a:endParaRPr/>
            </a:p>
          </p:txBody>
        </p:sp>
        <p:sp>
          <p:nvSpPr>
            <p:cNvPr id="404" name="Credit: slide created by Dr Catherine Hannaway, Durham University for the PAHO Health in All Policies training, May 2015."/>
            <p:cNvSpPr txBox="1"/>
            <p:nvPr/>
          </p:nvSpPr>
          <p:spPr>
            <a:xfrm>
              <a:off x="845243" y="6744583"/>
              <a:ext cx="8851256" cy="5617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defTabSz="457200">
                <a:lnSpc>
                  <a:spcPct val="115000"/>
                </a:lnSpc>
                <a:defRPr sz="1400">
                  <a:uFill>
                    <a:solidFill>
                      <a:srgbClr val="000000"/>
                    </a:solidFill>
                  </a:uFill>
                  <a:latin typeface="Century Gothic"/>
                  <a:ea typeface="Century Gothic"/>
                  <a:cs typeface="Century Gothic"/>
                  <a:sym typeface="Century Gothic"/>
                </a:defRPr>
              </a:pPr>
              <a:r>
                <a:t>Source: Thomas KW and Kilmann RH (1977) Developing a forced-choice measure of conflict handling </a:t>
              </a:r>
              <a:br/>
              <a:r>
                <a:t>behaviour: the mode instrument. </a:t>
              </a:r>
              <a:r>
                <a:rPr i="1"/>
                <a:t>Educational and Psychological Measurement</a:t>
              </a:r>
              <a:r>
                <a:t>, 37.</a:t>
              </a:r>
            </a:p>
          </p:txBody>
        </p:sp>
        <p:sp>
          <p:nvSpPr>
            <p:cNvPr id="405" name="Defining features:"/>
            <p:cNvSpPr txBox="1"/>
            <p:nvPr/>
          </p:nvSpPr>
          <p:spPr>
            <a:xfrm>
              <a:off x="233009" y="0"/>
              <a:ext cx="9753247" cy="503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lnSpc>
                  <a:spcPct val="90000"/>
                </a:lnSpc>
                <a:defRPr sz="2600" b="1" cap="all" spc="-23">
                  <a:uFill>
                    <a:solidFill>
                      <a:srgbClr val="000000"/>
                    </a:solidFill>
                  </a:uFill>
                  <a:latin typeface="Century Gothic"/>
                  <a:ea typeface="Century Gothic"/>
                  <a:cs typeface="Century Gothic"/>
                  <a:sym typeface="Century Gothic"/>
                </a:defRPr>
              </a:lvl1pPr>
            </a:lstStyle>
            <a:p>
              <a:pPr>
                <a:defRPr>
                  <a:uFillTx/>
                </a:defRPr>
              </a:pPr>
              <a:r>
                <a:rPr>
                  <a:uFill>
                    <a:solidFill>
                      <a:srgbClr val="000000"/>
                    </a:solidFill>
                  </a:uFill>
                </a:rPr>
                <a:t>There are four main approaches to policy negotiation</a:t>
              </a:r>
            </a:p>
          </p:txBody>
        </p:sp>
        <p:sp>
          <p:nvSpPr>
            <p:cNvPr id="406" name="Competitive"/>
            <p:cNvSpPr txBox="1"/>
            <p:nvPr/>
          </p:nvSpPr>
          <p:spPr>
            <a:xfrm>
              <a:off x="2493689" y="1225031"/>
              <a:ext cx="14679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Competitive</a:t>
              </a:r>
            </a:p>
          </p:txBody>
        </p:sp>
        <p:pic>
          <p:nvPicPr>
            <p:cNvPr id="407" name="HiAP-arrow.png" descr="HiAP-arrow.png"/>
            <p:cNvPicPr>
              <a:picLocks noChangeAspect="1"/>
            </p:cNvPicPr>
            <p:nvPr/>
          </p:nvPicPr>
          <p:blipFill>
            <a:blip r:embed="rId4"/>
            <a:stretch>
              <a:fillRect/>
            </a:stretch>
          </p:blipFill>
          <p:spPr>
            <a:xfrm>
              <a:off x="5852983" y="5747375"/>
              <a:ext cx="1423710" cy="940385"/>
            </a:xfrm>
            <a:prstGeom prst="rect">
              <a:avLst/>
            </a:prstGeom>
            <a:ln w="12700" cap="flat">
              <a:noFill/>
              <a:miter lim="400000"/>
            </a:ln>
            <a:effectLst/>
          </p:spPr>
        </p:pic>
        <p:pic>
          <p:nvPicPr>
            <p:cNvPr id="408" name="HiAP-arrow.png" descr="HiAP-arrow.png"/>
            <p:cNvPicPr>
              <a:picLocks noChangeAspect="1"/>
            </p:cNvPicPr>
            <p:nvPr/>
          </p:nvPicPr>
          <p:blipFill>
            <a:blip r:embed="rId4"/>
            <a:stretch>
              <a:fillRect/>
            </a:stretch>
          </p:blipFill>
          <p:spPr>
            <a:xfrm rot="5400000">
              <a:off x="51435" y="4340515"/>
              <a:ext cx="1423710" cy="940385"/>
            </a:xfrm>
            <a:prstGeom prst="rect">
              <a:avLst/>
            </a:prstGeom>
            <a:ln w="12700" cap="flat">
              <a:noFill/>
              <a:miter lim="400000"/>
            </a:ln>
            <a:effectLst/>
          </p:spPr>
        </p:pic>
        <p:sp>
          <p:nvSpPr>
            <p:cNvPr id="409" name="Assertive"/>
            <p:cNvSpPr txBox="1"/>
            <p:nvPr/>
          </p:nvSpPr>
          <p:spPr>
            <a:xfrm>
              <a:off x="138075" y="781124"/>
              <a:ext cx="107263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Assertive</a:t>
              </a:r>
            </a:p>
          </p:txBody>
        </p:sp>
        <p:sp>
          <p:nvSpPr>
            <p:cNvPr id="410" name="Unassertive"/>
            <p:cNvSpPr txBox="1"/>
            <p:nvPr/>
          </p:nvSpPr>
          <p:spPr>
            <a:xfrm>
              <a:off x="-1" y="5530438"/>
              <a:ext cx="134878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Unassertive</a:t>
              </a:r>
            </a:p>
          </p:txBody>
        </p:sp>
        <p:sp>
          <p:nvSpPr>
            <p:cNvPr id="411" name="Uncooperative"/>
            <p:cNvSpPr txBox="1"/>
            <p:nvPr/>
          </p:nvSpPr>
          <p:spPr>
            <a:xfrm>
              <a:off x="1421462" y="6092601"/>
              <a:ext cx="177450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Uncooperative</a:t>
              </a:r>
            </a:p>
          </p:txBody>
        </p:sp>
        <p:pic>
          <p:nvPicPr>
            <p:cNvPr id="412" name="HiAP-arrow.png" descr="HiAP-arrow.png"/>
            <p:cNvPicPr>
              <a:picLocks noChangeAspect="1"/>
            </p:cNvPicPr>
            <p:nvPr/>
          </p:nvPicPr>
          <p:blipFill>
            <a:blip r:embed="rId4"/>
            <a:stretch>
              <a:fillRect/>
            </a:stretch>
          </p:blipFill>
          <p:spPr>
            <a:xfrm rot="16200000">
              <a:off x="-139065" y="1419515"/>
              <a:ext cx="1423710" cy="940385"/>
            </a:xfrm>
            <a:prstGeom prst="rect">
              <a:avLst/>
            </a:prstGeom>
            <a:ln w="12700" cap="flat">
              <a:noFill/>
              <a:miter lim="400000"/>
            </a:ln>
            <a:effectLst/>
          </p:spPr>
        </p:pic>
        <p:sp>
          <p:nvSpPr>
            <p:cNvPr id="413" name="Cooperative"/>
            <p:cNvSpPr txBox="1"/>
            <p:nvPr/>
          </p:nvSpPr>
          <p:spPr>
            <a:xfrm>
              <a:off x="7242763" y="6092601"/>
              <a:ext cx="152335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Cooperative</a:t>
              </a:r>
            </a:p>
          </p:txBody>
        </p:sp>
        <p:pic>
          <p:nvPicPr>
            <p:cNvPr id="414" name="HiAP-arrow.png" descr="HiAP-arrow.png"/>
            <p:cNvPicPr>
              <a:picLocks noChangeAspect="1"/>
            </p:cNvPicPr>
            <p:nvPr/>
          </p:nvPicPr>
          <p:blipFill>
            <a:blip r:embed="rId4"/>
            <a:stretch>
              <a:fillRect/>
            </a:stretch>
          </p:blipFill>
          <p:spPr>
            <a:xfrm rot="10800000">
              <a:off x="3167575" y="5935481"/>
              <a:ext cx="1423710" cy="940385"/>
            </a:xfrm>
            <a:prstGeom prst="rect">
              <a:avLst/>
            </a:prstGeom>
            <a:ln w="12700" cap="flat">
              <a:noFill/>
              <a:miter lim="400000"/>
            </a:ln>
            <a:effectLst/>
          </p:spPr>
        </p:pic>
        <p:sp>
          <p:nvSpPr>
            <p:cNvPr id="415" name="Cooperation"/>
            <p:cNvSpPr txBox="1"/>
            <p:nvPr/>
          </p:nvSpPr>
          <p:spPr>
            <a:xfrm>
              <a:off x="4449277" y="6092601"/>
              <a:ext cx="1509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Cooperation</a:t>
              </a:r>
            </a:p>
          </p:txBody>
        </p:sp>
        <p:sp>
          <p:nvSpPr>
            <p:cNvPr id="416" name="Assertiveness"/>
            <p:cNvSpPr txBox="1"/>
            <p:nvPr/>
          </p:nvSpPr>
          <p:spPr>
            <a:xfrm rot="16200000">
              <a:off x="-154856" y="3149041"/>
              <a:ext cx="1582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Assertiveness</a:t>
              </a:r>
            </a:p>
          </p:txBody>
        </p:sp>
        <p:sp>
          <p:nvSpPr>
            <p:cNvPr id="417" name="Cooperative"/>
            <p:cNvSpPr txBox="1"/>
            <p:nvPr/>
          </p:nvSpPr>
          <p:spPr>
            <a:xfrm>
              <a:off x="5979868" y="1025401"/>
              <a:ext cx="15001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Cooperative</a:t>
              </a:r>
            </a:p>
          </p:txBody>
        </p:sp>
        <p:sp>
          <p:nvSpPr>
            <p:cNvPr id="418" name="Haggling"/>
            <p:cNvSpPr txBox="1"/>
            <p:nvPr/>
          </p:nvSpPr>
          <p:spPr>
            <a:xfrm>
              <a:off x="5407352" y="3344775"/>
              <a:ext cx="1116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Haggling</a:t>
              </a:r>
            </a:p>
          </p:txBody>
        </p:sp>
        <p:sp>
          <p:nvSpPr>
            <p:cNvPr id="419" name="Avoidance"/>
            <p:cNvSpPr txBox="1"/>
            <p:nvPr/>
          </p:nvSpPr>
          <p:spPr>
            <a:xfrm>
              <a:off x="2792125" y="5100215"/>
              <a:ext cx="13401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Avoidance</a:t>
              </a:r>
            </a:p>
          </p:txBody>
        </p:sp>
        <p:sp>
          <p:nvSpPr>
            <p:cNvPr id="420" name="Circle"/>
            <p:cNvSpPr/>
            <p:nvPr/>
          </p:nvSpPr>
          <p:spPr>
            <a:xfrm>
              <a:off x="2190097" y="128218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21" name="Circle"/>
            <p:cNvSpPr/>
            <p:nvPr/>
          </p:nvSpPr>
          <p:spPr>
            <a:xfrm>
              <a:off x="7521095" y="110795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22" name="Circle"/>
            <p:cNvSpPr/>
            <p:nvPr/>
          </p:nvSpPr>
          <p:spPr>
            <a:xfrm>
              <a:off x="5085306" y="341462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23" name="Circle"/>
            <p:cNvSpPr/>
            <p:nvPr/>
          </p:nvSpPr>
          <p:spPr>
            <a:xfrm>
              <a:off x="2464318" y="517006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grpSp>
        <p:nvGrpSpPr>
          <p:cNvPr id="432" name="Group"/>
          <p:cNvGrpSpPr/>
          <p:nvPr/>
        </p:nvGrpSpPr>
        <p:grpSpPr>
          <a:xfrm>
            <a:off x="0" y="-16669"/>
            <a:ext cx="2568179" cy="1943894"/>
            <a:chOff x="0" y="0"/>
            <a:chExt cx="2568178" cy="1943893"/>
          </a:xfrm>
        </p:grpSpPr>
        <p:sp>
          <p:nvSpPr>
            <p:cNvPr id="427"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30" name="Group 25"/>
            <p:cNvGrpSpPr/>
            <p:nvPr/>
          </p:nvGrpSpPr>
          <p:grpSpPr>
            <a:xfrm>
              <a:off x="604405" y="458878"/>
              <a:ext cx="1127555" cy="1026209"/>
              <a:chOff x="0" y="-1"/>
              <a:chExt cx="1127554" cy="1026208"/>
            </a:xfrm>
          </p:grpSpPr>
          <p:sp>
            <p:nvSpPr>
              <p:cNvPr id="428"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429"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31"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453" name="Group"/>
          <p:cNvGrpSpPr/>
          <p:nvPr/>
        </p:nvGrpSpPr>
        <p:grpSpPr>
          <a:xfrm>
            <a:off x="1392767" y="2281781"/>
            <a:ext cx="9366748" cy="7510866"/>
            <a:chOff x="0" y="0"/>
            <a:chExt cx="9366746" cy="7510865"/>
          </a:xfrm>
        </p:grpSpPr>
        <p:sp>
          <p:nvSpPr>
            <p:cNvPr id="433" name="Rectangle"/>
            <p:cNvSpPr/>
            <p:nvPr/>
          </p:nvSpPr>
          <p:spPr>
            <a:xfrm>
              <a:off x="1512408" y="1479624"/>
              <a:ext cx="7194448" cy="5022714"/>
            </a:xfrm>
            <a:prstGeom prst="rect">
              <a:avLst/>
            </a:prstGeom>
            <a:solidFill>
              <a:srgbClr val="FFFFFF"/>
            </a:solidFill>
            <a:ln w="127000" cap="flat">
              <a:solidFill>
                <a:srgbClr val="E50069"/>
              </a:solidFill>
              <a:prstDash val="solid"/>
              <a:round/>
            </a:ln>
            <a:effectLst/>
          </p:spPr>
          <p:txBody>
            <a:bodyPr wrap="square" lIns="48766" tIns="48766" rIns="48766" bIns="48766" numCol="1" anchor="ctr">
              <a:noAutofit/>
            </a:bodyPr>
            <a:lstStyle/>
            <a:p>
              <a:endParaRPr/>
            </a:p>
          </p:txBody>
        </p:sp>
        <p:sp>
          <p:nvSpPr>
            <p:cNvPr id="434" name="Defining features:"/>
            <p:cNvSpPr txBox="1"/>
            <p:nvPr/>
          </p:nvSpPr>
          <p:spPr>
            <a:xfrm>
              <a:off x="852518" y="0"/>
              <a:ext cx="8514229" cy="869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lnSpc>
                  <a:spcPct val="90000"/>
                </a:lnSpc>
                <a:defRPr sz="2600" b="1" cap="all" spc="-23">
                  <a:latin typeface="Century Gothic"/>
                  <a:ea typeface="Century Gothic"/>
                  <a:cs typeface="Century Gothic"/>
                  <a:sym typeface="Century Gothic"/>
                </a:defRPr>
              </a:pPr>
              <a:r>
                <a:rPr>
                  <a:uFill>
                    <a:solidFill>
                      <a:srgbClr val="000000"/>
                    </a:solidFill>
                  </a:uFill>
                </a:rPr>
                <a:t>Competitive </a:t>
              </a:r>
              <a:r>
                <a:rPr b="0">
                  <a:uFill>
                    <a:solidFill>
                      <a:srgbClr val="000000"/>
                    </a:solidFill>
                  </a:uFill>
                </a:rPr>
                <a:t>–</a:t>
              </a:r>
              <a:r>
                <a:rPr i="1">
                  <a:uFill>
                    <a:solidFill>
                      <a:srgbClr val="000000"/>
                    </a:solidFill>
                  </a:uFill>
                </a:rPr>
                <a:t> </a:t>
              </a:r>
              <a:r>
                <a:rPr b="0">
                  <a:uFill>
                    <a:solidFill>
                      <a:srgbClr val="000000"/>
                    </a:solidFill>
                  </a:uFill>
                </a:rPr>
                <a:t>maximize one’s gains and minimize</a:t>
              </a:r>
              <a:r>
                <a:rPr>
                  <a:uFill>
                    <a:solidFill>
                      <a:srgbClr val="000000"/>
                    </a:solidFill>
                  </a:uFill>
                </a:rPr>
                <a:t> </a:t>
              </a:r>
              <a:br>
                <a:rPr>
                  <a:uFill>
                    <a:solidFill>
                      <a:srgbClr val="000000"/>
                    </a:solidFill>
                  </a:uFill>
                </a:rPr>
              </a:br>
              <a:r>
                <a:rPr b="0">
                  <a:uFill>
                    <a:solidFill>
                      <a:srgbClr val="000000"/>
                    </a:solidFill>
                  </a:uFill>
                </a:rPr>
                <a:t>concessions to other parties.</a:t>
              </a:r>
            </a:p>
          </p:txBody>
        </p:sp>
        <p:sp>
          <p:nvSpPr>
            <p:cNvPr id="435" name="Competitive"/>
            <p:cNvSpPr txBox="1"/>
            <p:nvPr/>
          </p:nvSpPr>
          <p:spPr>
            <a:xfrm>
              <a:off x="2493689" y="1860031"/>
              <a:ext cx="14679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Competitive</a:t>
              </a:r>
            </a:p>
          </p:txBody>
        </p:sp>
        <p:pic>
          <p:nvPicPr>
            <p:cNvPr id="436" name="HiAP-arrow.png" descr="HiAP-arrow.png"/>
            <p:cNvPicPr>
              <a:picLocks noChangeAspect="1"/>
            </p:cNvPicPr>
            <p:nvPr/>
          </p:nvPicPr>
          <p:blipFill>
            <a:blip r:embed="rId4"/>
            <a:stretch>
              <a:fillRect/>
            </a:stretch>
          </p:blipFill>
          <p:spPr>
            <a:xfrm>
              <a:off x="5852983" y="6382375"/>
              <a:ext cx="1423710" cy="940385"/>
            </a:xfrm>
            <a:prstGeom prst="rect">
              <a:avLst/>
            </a:prstGeom>
            <a:ln w="12700" cap="flat">
              <a:noFill/>
              <a:miter lim="400000"/>
            </a:ln>
            <a:effectLst/>
          </p:spPr>
        </p:pic>
        <p:pic>
          <p:nvPicPr>
            <p:cNvPr id="437" name="HiAP-arrow.png" descr="HiAP-arrow.png"/>
            <p:cNvPicPr>
              <a:picLocks noChangeAspect="1"/>
            </p:cNvPicPr>
            <p:nvPr/>
          </p:nvPicPr>
          <p:blipFill>
            <a:blip r:embed="rId4"/>
            <a:stretch>
              <a:fillRect/>
            </a:stretch>
          </p:blipFill>
          <p:spPr>
            <a:xfrm rot="5400000">
              <a:off x="51435" y="4975515"/>
              <a:ext cx="1423710" cy="940385"/>
            </a:xfrm>
            <a:prstGeom prst="rect">
              <a:avLst/>
            </a:prstGeom>
            <a:ln w="12700" cap="flat">
              <a:noFill/>
              <a:miter lim="400000"/>
            </a:ln>
            <a:effectLst/>
          </p:spPr>
        </p:pic>
        <p:sp>
          <p:nvSpPr>
            <p:cNvPr id="438" name="Assertive"/>
            <p:cNvSpPr txBox="1"/>
            <p:nvPr/>
          </p:nvSpPr>
          <p:spPr>
            <a:xfrm>
              <a:off x="138075" y="1416124"/>
              <a:ext cx="107263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Assertive</a:t>
              </a:r>
            </a:p>
          </p:txBody>
        </p:sp>
        <p:sp>
          <p:nvSpPr>
            <p:cNvPr id="439" name="Unassertive"/>
            <p:cNvSpPr txBox="1"/>
            <p:nvPr/>
          </p:nvSpPr>
          <p:spPr>
            <a:xfrm>
              <a:off x="-1" y="6165438"/>
              <a:ext cx="134878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Unassertive</a:t>
              </a:r>
            </a:p>
          </p:txBody>
        </p:sp>
        <p:sp>
          <p:nvSpPr>
            <p:cNvPr id="440" name="Uncooperative"/>
            <p:cNvSpPr txBox="1"/>
            <p:nvPr/>
          </p:nvSpPr>
          <p:spPr>
            <a:xfrm>
              <a:off x="1421462" y="6727601"/>
              <a:ext cx="177450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Uncooperative</a:t>
              </a:r>
            </a:p>
          </p:txBody>
        </p:sp>
        <p:pic>
          <p:nvPicPr>
            <p:cNvPr id="441" name="HiAP-arrow.png" descr="HiAP-arrow.png"/>
            <p:cNvPicPr>
              <a:picLocks noChangeAspect="1"/>
            </p:cNvPicPr>
            <p:nvPr/>
          </p:nvPicPr>
          <p:blipFill>
            <a:blip r:embed="rId4"/>
            <a:stretch>
              <a:fillRect/>
            </a:stretch>
          </p:blipFill>
          <p:spPr>
            <a:xfrm rot="16200000">
              <a:off x="-139065" y="2054515"/>
              <a:ext cx="1423710" cy="940385"/>
            </a:xfrm>
            <a:prstGeom prst="rect">
              <a:avLst/>
            </a:prstGeom>
            <a:ln w="12700" cap="flat">
              <a:noFill/>
              <a:miter lim="400000"/>
            </a:ln>
            <a:effectLst/>
          </p:spPr>
        </p:pic>
        <p:sp>
          <p:nvSpPr>
            <p:cNvPr id="442" name="Cooperative"/>
            <p:cNvSpPr txBox="1"/>
            <p:nvPr/>
          </p:nvSpPr>
          <p:spPr>
            <a:xfrm>
              <a:off x="7242763" y="6727601"/>
              <a:ext cx="152335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Cooperative</a:t>
              </a:r>
            </a:p>
          </p:txBody>
        </p:sp>
        <p:pic>
          <p:nvPicPr>
            <p:cNvPr id="443" name="HiAP-arrow.png" descr="HiAP-arrow.png"/>
            <p:cNvPicPr>
              <a:picLocks noChangeAspect="1"/>
            </p:cNvPicPr>
            <p:nvPr/>
          </p:nvPicPr>
          <p:blipFill>
            <a:blip r:embed="rId4"/>
            <a:stretch>
              <a:fillRect/>
            </a:stretch>
          </p:blipFill>
          <p:spPr>
            <a:xfrm rot="10800000">
              <a:off x="3167575" y="6570481"/>
              <a:ext cx="1423710" cy="940385"/>
            </a:xfrm>
            <a:prstGeom prst="rect">
              <a:avLst/>
            </a:prstGeom>
            <a:ln w="12700" cap="flat">
              <a:noFill/>
              <a:miter lim="400000"/>
            </a:ln>
            <a:effectLst/>
          </p:spPr>
        </p:pic>
        <p:sp>
          <p:nvSpPr>
            <p:cNvPr id="444" name="Cooperation"/>
            <p:cNvSpPr txBox="1"/>
            <p:nvPr/>
          </p:nvSpPr>
          <p:spPr>
            <a:xfrm>
              <a:off x="4449277" y="6727601"/>
              <a:ext cx="1509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Cooperation</a:t>
              </a:r>
            </a:p>
          </p:txBody>
        </p:sp>
        <p:sp>
          <p:nvSpPr>
            <p:cNvPr id="445" name="Assertiveness"/>
            <p:cNvSpPr txBox="1"/>
            <p:nvPr/>
          </p:nvSpPr>
          <p:spPr>
            <a:xfrm rot="16200000">
              <a:off x="-154856" y="3784041"/>
              <a:ext cx="1582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Assertiveness</a:t>
              </a:r>
            </a:p>
          </p:txBody>
        </p:sp>
        <p:sp>
          <p:nvSpPr>
            <p:cNvPr id="446" name="Cooperative"/>
            <p:cNvSpPr txBox="1"/>
            <p:nvPr/>
          </p:nvSpPr>
          <p:spPr>
            <a:xfrm>
              <a:off x="5979868" y="1660401"/>
              <a:ext cx="15001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Cooperative</a:t>
              </a:r>
            </a:p>
          </p:txBody>
        </p:sp>
        <p:sp>
          <p:nvSpPr>
            <p:cNvPr id="447" name="Haggling"/>
            <p:cNvSpPr txBox="1"/>
            <p:nvPr/>
          </p:nvSpPr>
          <p:spPr>
            <a:xfrm>
              <a:off x="5407352" y="3979775"/>
              <a:ext cx="1116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Haggling</a:t>
              </a:r>
            </a:p>
          </p:txBody>
        </p:sp>
        <p:sp>
          <p:nvSpPr>
            <p:cNvPr id="448" name="Avoidance"/>
            <p:cNvSpPr txBox="1"/>
            <p:nvPr/>
          </p:nvSpPr>
          <p:spPr>
            <a:xfrm>
              <a:off x="2792125" y="5735215"/>
              <a:ext cx="13401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Avoidance</a:t>
              </a:r>
            </a:p>
          </p:txBody>
        </p:sp>
        <p:sp>
          <p:nvSpPr>
            <p:cNvPr id="449" name="Circle"/>
            <p:cNvSpPr/>
            <p:nvPr/>
          </p:nvSpPr>
          <p:spPr>
            <a:xfrm>
              <a:off x="2190097" y="191718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50" name="Circle"/>
            <p:cNvSpPr/>
            <p:nvPr/>
          </p:nvSpPr>
          <p:spPr>
            <a:xfrm>
              <a:off x="7521095" y="174295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51" name="Circle"/>
            <p:cNvSpPr/>
            <p:nvPr/>
          </p:nvSpPr>
          <p:spPr>
            <a:xfrm>
              <a:off x="5085306" y="404962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52" name="Circle"/>
            <p:cNvSpPr/>
            <p:nvPr/>
          </p:nvSpPr>
          <p:spPr>
            <a:xfrm>
              <a:off x="2464318" y="580506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grpSp>
      <p:sp>
        <p:nvSpPr>
          <p:cNvPr id="454" name="Approaches to negotiations:"/>
          <p:cNvSpPr txBox="1">
            <a:spLocks noGrp="1"/>
          </p:cNvSpPr>
          <p:nvPr>
            <p:ph type="title"/>
          </p:nvPr>
        </p:nvSpPr>
        <p:spPr>
          <a:xfrm>
            <a:off x="2948321" y="261046"/>
            <a:ext cx="9810890"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Approaches to negotiations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457" name="Approaches to negotiations:"/>
          <p:cNvSpPr txBox="1">
            <a:spLocks noGrp="1"/>
          </p:cNvSpPr>
          <p:nvPr>
            <p:ph type="title"/>
          </p:nvPr>
        </p:nvSpPr>
        <p:spPr>
          <a:xfrm>
            <a:off x="2948321" y="261046"/>
            <a:ext cx="9810890"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Approaches to negotiations</a:t>
            </a:r>
          </a:p>
        </p:txBody>
      </p:sp>
      <p:grpSp>
        <p:nvGrpSpPr>
          <p:cNvPr id="463" name="Group"/>
          <p:cNvGrpSpPr/>
          <p:nvPr/>
        </p:nvGrpSpPr>
        <p:grpSpPr>
          <a:xfrm>
            <a:off x="0" y="-16669"/>
            <a:ext cx="2568179" cy="1943894"/>
            <a:chOff x="0" y="0"/>
            <a:chExt cx="2568178" cy="1943893"/>
          </a:xfrm>
        </p:grpSpPr>
        <p:sp>
          <p:nvSpPr>
            <p:cNvPr id="45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61" name="Group 25"/>
            <p:cNvGrpSpPr/>
            <p:nvPr/>
          </p:nvGrpSpPr>
          <p:grpSpPr>
            <a:xfrm>
              <a:off x="604405" y="458878"/>
              <a:ext cx="1127555" cy="1026209"/>
              <a:chOff x="0" y="-1"/>
              <a:chExt cx="1127554" cy="1026208"/>
            </a:xfrm>
          </p:grpSpPr>
          <p:sp>
            <p:nvSpPr>
              <p:cNvPr id="45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46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62"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484" name="Group"/>
          <p:cNvGrpSpPr/>
          <p:nvPr/>
        </p:nvGrpSpPr>
        <p:grpSpPr>
          <a:xfrm>
            <a:off x="1270525" y="2281781"/>
            <a:ext cx="10463750" cy="7510866"/>
            <a:chOff x="0" y="0"/>
            <a:chExt cx="10463749" cy="7510865"/>
          </a:xfrm>
        </p:grpSpPr>
        <p:sp>
          <p:nvSpPr>
            <p:cNvPr id="464" name="Rectangle"/>
            <p:cNvSpPr/>
            <p:nvPr/>
          </p:nvSpPr>
          <p:spPr>
            <a:xfrm>
              <a:off x="1634650" y="1479624"/>
              <a:ext cx="7194449" cy="5022714"/>
            </a:xfrm>
            <a:prstGeom prst="rect">
              <a:avLst/>
            </a:prstGeom>
            <a:solidFill>
              <a:srgbClr val="FFFFFF"/>
            </a:solidFill>
            <a:ln w="127000" cap="flat">
              <a:solidFill>
                <a:srgbClr val="E50069"/>
              </a:solidFill>
              <a:prstDash val="solid"/>
              <a:round/>
            </a:ln>
            <a:effectLst/>
          </p:spPr>
          <p:txBody>
            <a:bodyPr wrap="square" lIns="48766" tIns="48766" rIns="48766" bIns="48766" numCol="1" anchor="ctr">
              <a:noAutofit/>
            </a:bodyPr>
            <a:lstStyle/>
            <a:p>
              <a:endParaRPr/>
            </a:p>
          </p:txBody>
        </p:sp>
        <p:sp>
          <p:nvSpPr>
            <p:cNvPr id="465" name="Defining features:"/>
            <p:cNvSpPr txBox="1"/>
            <p:nvPr/>
          </p:nvSpPr>
          <p:spPr>
            <a:xfrm>
              <a:off x="-1" y="0"/>
              <a:ext cx="10463751" cy="123545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lnSpc>
                  <a:spcPct val="90000"/>
                </a:lnSpc>
                <a:defRPr sz="2600" b="1" cap="all" spc="-23">
                  <a:latin typeface="Century Gothic"/>
                  <a:ea typeface="Century Gothic"/>
                  <a:cs typeface="Century Gothic"/>
                  <a:sym typeface="Century Gothic"/>
                </a:defRPr>
              </a:pPr>
              <a:r>
                <a:rPr>
                  <a:uFill>
                    <a:solidFill>
                      <a:srgbClr val="000000"/>
                    </a:solidFill>
                  </a:uFill>
                </a:rPr>
                <a:t>Haggling </a:t>
              </a:r>
              <a:r>
                <a:rPr b="0">
                  <a:uFill>
                    <a:solidFill>
                      <a:srgbClr val="000000"/>
                    </a:solidFill>
                  </a:uFill>
                </a:rPr>
                <a:t>–</a:t>
              </a:r>
              <a:r>
                <a:rPr i="1">
                  <a:uFill>
                    <a:solidFill>
                      <a:srgbClr val="000000"/>
                    </a:solidFill>
                  </a:uFill>
                </a:rPr>
                <a:t> </a:t>
              </a:r>
              <a:r>
                <a:rPr b="0">
                  <a:uFill>
                    <a:solidFill>
                      <a:srgbClr val="000000"/>
                    </a:solidFill>
                  </a:uFill>
                </a:rPr>
                <a:t>lies somewhere between the competitive and </a:t>
              </a:r>
              <a:br>
                <a:rPr b="0">
                  <a:uFill>
                    <a:solidFill>
                      <a:srgbClr val="000000"/>
                    </a:solidFill>
                  </a:uFill>
                </a:rPr>
              </a:br>
              <a:r>
                <a:rPr b="0">
                  <a:uFill>
                    <a:solidFill>
                      <a:srgbClr val="000000"/>
                    </a:solidFill>
                  </a:uFill>
                </a:rPr>
                <a:t>cooperative approaches; aims to secure a pre-determined </a:t>
              </a:r>
              <a:br>
                <a:rPr b="0">
                  <a:uFill>
                    <a:solidFill>
                      <a:srgbClr val="000000"/>
                    </a:solidFill>
                  </a:uFill>
                </a:rPr>
              </a:br>
              <a:r>
                <a:rPr b="0">
                  <a:uFill>
                    <a:solidFill>
                      <a:srgbClr val="000000"/>
                    </a:solidFill>
                  </a:uFill>
                </a:rPr>
                <a:t>position by making trade-offs or concessions.</a:t>
              </a:r>
            </a:p>
          </p:txBody>
        </p:sp>
        <p:sp>
          <p:nvSpPr>
            <p:cNvPr id="466" name="Competitive"/>
            <p:cNvSpPr txBox="1"/>
            <p:nvPr/>
          </p:nvSpPr>
          <p:spPr>
            <a:xfrm>
              <a:off x="2615932" y="1860031"/>
              <a:ext cx="14679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Competitive</a:t>
              </a:r>
            </a:p>
          </p:txBody>
        </p:sp>
        <p:pic>
          <p:nvPicPr>
            <p:cNvPr id="467" name="HiAP-arrow.png" descr="HiAP-arrow.png"/>
            <p:cNvPicPr>
              <a:picLocks noChangeAspect="1"/>
            </p:cNvPicPr>
            <p:nvPr/>
          </p:nvPicPr>
          <p:blipFill>
            <a:blip r:embed="rId4"/>
            <a:stretch>
              <a:fillRect/>
            </a:stretch>
          </p:blipFill>
          <p:spPr>
            <a:xfrm>
              <a:off x="5975225" y="6382375"/>
              <a:ext cx="1423711" cy="940385"/>
            </a:xfrm>
            <a:prstGeom prst="rect">
              <a:avLst/>
            </a:prstGeom>
            <a:ln w="12700" cap="flat">
              <a:noFill/>
              <a:miter lim="400000"/>
            </a:ln>
            <a:effectLst/>
          </p:spPr>
        </p:pic>
        <p:pic>
          <p:nvPicPr>
            <p:cNvPr id="468" name="HiAP-arrow.png" descr="HiAP-arrow.png"/>
            <p:cNvPicPr>
              <a:picLocks noChangeAspect="1"/>
            </p:cNvPicPr>
            <p:nvPr/>
          </p:nvPicPr>
          <p:blipFill>
            <a:blip r:embed="rId4"/>
            <a:stretch>
              <a:fillRect/>
            </a:stretch>
          </p:blipFill>
          <p:spPr>
            <a:xfrm rot="5400000">
              <a:off x="173677" y="4975515"/>
              <a:ext cx="1423711" cy="940385"/>
            </a:xfrm>
            <a:prstGeom prst="rect">
              <a:avLst/>
            </a:prstGeom>
            <a:ln w="12700" cap="flat">
              <a:noFill/>
              <a:miter lim="400000"/>
            </a:ln>
            <a:effectLst/>
          </p:spPr>
        </p:pic>
        <p:sp>
          <p:nvSpPr>
            <p:cNvPr id="469" name="Assertive"/>
            <p:cNvSpPr txBox="1"/>
            <p:nvPr/>
          </p:nvSpPr>
          <p:spPr>
            <a:xfrm>
              <a:off x="260318" y="1416124"/>
              <a:ext cx="107263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Assertive</a:t>
              </a:r>
            </a:p>
          </p:txBody>
        </p:sp>
        <p:sp>
          <p:nvSpPr>
            <p:cNvPr id="470" name="Unassertive"/>
            <p:cNvSpPr txBox="1"/>
            <p:nvPr/>
          </p:nvSpPr>
          <p:spPr>
            <a:xfrm>
              <a:off x="122242" y="6165438"/>
              <a:ext cx="134878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Unassertive</a:t>
              </a:r>
            </a:p>
          </p:txBody>
        </p:sp>
        <p:sp>
          <p:nvSpPr>
            <p:cNvPr id="471" name="Uncooperative"/>
            <p:cNvSpPr txBox="1"/>
            <p:nvPr/>
          </p:nvSpPr>
          <p:spPr>
            <a:xfrm>
              <a:off x="1543704" y="6727601"/>
              <a:ext cx="1774504"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Uncooperative</a:t>
              </a:r>
            </a:p>
          </p:txBody>
        </p:sp>
        <p:pic>
          <p:nvPicPr>
            <p:cNvPr id="472" name="HiAP-arrow.png" descr="HiAP-arrow.png"/>
            <p:cNvPicPr>
              <a:picLocks noChangeAspect="1"/>
            </p:cNvPicPr>
            <p:nvPr/>
          </p:nvPicPr>
          <p:blipFill>
            <a:blip r:embed="rId4"/>
            <a:stretch>
              <a:fillRect/>
            </a:stretch>
          </p:blipFill>
          <p:spPr>
            <a:xfrm rot="16200000">
              <a:off x="-16823" y="2054515"/>
              <a:ext cx="1423711" cy="940385"/>
            </a:xfrm>
            <a:prstGeom prst="rect">
              <a:avLst/>
            </a:prstGeom>
            <a:ln w="12700" cap="flat">
              <a:noFill/>
              <a:miter lim="400000"/>
            </a:ln>
            <a:effectLst/>
          </p:spPr>
        </p:pic>
        <p:sp>
          <p:nvSpPr>
            <p:cNvPr id="473" name="Cooperative"/>
            <p:cNvSpPr txBox="1"/>
            <p:nvPr/>
          </p:nvSpPr>
          <p:spPr>
            <a:xfrm>
              <a:off x="7365006" y="6727601"/>
              <a:ext cx="152335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Cooperative</a:t>
              </a:r>
            </a:p>
          </p:txBody>
        </p:sp>
        <p:pic>
          <p:nvPicPr>
            <p:cNvPr id="474" name="HiAP-arrow.png" descr="HiAP-arrow.png"/>
            <p:cNvPicPr>
              <a:picLocks noChangeAspect="1"/>
            </p:cNvPicPr>
            <p:nvPr/>
          </p:nvPicPr>
          <p:blipFill>
            <a:blip r:embed="rId4"/>
            <a:stretch>
              <a:fillRect/>
            </a:stretch>
          </p:blipFill>
          <p:spPr>
            <a:xfrm rot="10800000">
              <a:off x="3289817" y="6570481"/>
              <a:ext cx="1423711" cy="940385"/>
            </a:xfrm>
            <a:prstGeom prst="rect">
              <a:avLst/>
            </a:prstGeom>
            <a:ln w="12700" cap="flat">
              <a:noFill/>
              <a:miter lim="400000"/>
            </a:ln>
            <a:effectLst/>
          </p:spPr>
        </p:pic>
        <p:sp>
          <p:nvSpPr>
            <p:cNvPr id="475" name="Cooperation"/>
            <p:cNvSpPr txBox="1"/>
            <p:nvPr/>
          </p:nvSpPr>
          <p:spPr>
            <a:xfrm>
              <a:off x="4571519" y="6727601"/>
              <a:ext cx="1509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Cooperation</a:t>
              </a:r>
            </a:p>
          </p:txBody>
        </p:sp>
        <p:sp>
          <p:nvSpPr>
            <p:cNvPr id="476" name="Assertiveness"/>
            <p:cNvSpPr txBox="1"/>
            <p:nvPr/>
          </p:nvSpPr>
          <p:spPr>
            <a:xfrm rot="16200000">
              <a:off x="-32613" y="3784041"/>
              <a:ext cx="1582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Assertiveness</a:t>
              </a:r>
            </a:p>
          </p:txBody>
        </p:sp>
        <p:sp>
          <p:nvSpPr>
            <p:cNvPr id="477" name="Cooperative"/>
            <p:cNvSpPr txBox="1"/>
            <p:nvPr/>
          </p:nvSpPr>
          <p:spPr>
            <a:xfrm>
              <a:off x="6102110" y="1660401"/>
              <a:ext cx="15001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Cooperative</a:t>
              </a:r>
            </a:p>
          </p:txBody>
        </p:sp>
        <p:sp>
          <p:nvSpPr>
            <p:cNvPr id="478" name="Haggling"/>
            <p:cNvSpPr txBox="1"/>
            <p:nvPr/>
          </p:nvSpPr>
          <p:spPr>
            <a:xfrm>
              <a:off x="5529594" y="3979775"/>
              <a:ext cx="1116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Haggling</a:t>
              </a:r>
            </a:p>
          </p:txBody>
        </p:sp>
        <p:sp>
          <p:nvSpPr>
            <p:cNvPr id="479" name="Avoidance"/>
            <p:cNvSpPr txBox="1"/>
            <p:nvPr/>
          </p:nvSpPr>
          <p:spPr>
            <a:xfrm>
              <a:off x="2914368" y="5735215"/>
              <a:ext cx="13401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Avoidance</a:t>
              </a:r>
            </a:p>
          </p:txBody>
        </p:sp>
        <p:sp>
          <p:nvSpPr>
            <p:cNvPr id="480" name="Circle"/>
            <p:cNvSpPr/>
            <p:nvPr/>
          </p:nvSpPr>
          <p:spPr>
            <a:xfrm>
              <a:off x="2312340" y="191718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81" name="Circle"/>
            <p:cNvSpPr/>
            <p:nvPr/>
          </p:nvSpPr>
          <p:spPr>
            <a:xfrm>
              <a:off x="7643338" y="174295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82" name="Circle"/>
            <p:cNvSpPr/>
            <p:nvPr/>
          </p:nvSpPr>
          <p:spPr>
            <a:xfrm>
              <a:off x="5207548" y="404962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483" name="Circle"/>
            <p:cNvSpPr/>
            <p:nvPr/>
          </p:nvSpPr>
          <p:spPr>
            <a:xfrm>
              <a:off x="2586561" y="580506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487" name="Approaches to negotiations:"/>
          <p:cNvSpPr txBox="1">
            <a:spLocks noGrp="1"/>
          </p:cNvSpPr>
          <p:nvPr>
            <p:ph type="title"/>
          </p:nvPr>
        </p:nvSpPr>
        <p:spPr>
          <a:xfrm>
            <a:off x="2948321" y="261046"/>
            <a:ext cx="9810890"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Approaches to negotiations</a:t>
            </a:r>
          </a:p>
        </p:txBody>
      </p:sp>
      <p:grpSp>
        <p:nvGrpSpPr>
          <p:cNvPr id="493" name="Group"/>
          <p:cNvGrpSpPr/>
          <p:nvPr/>
        </p:nvGrpSpPr>
        <p:grpSpPr>
          <a:xfrm>
            <a:off x="0" y="-16669"/>
            <a:ext cx="2568179" cy="1943894"/>
            <a:chOff x="0" y="0"/>
            <a:chExt cx="2568178" cy="1943893"/>
          </a:xfrm>
        </p:grpSpPr>
        <p:sp>
          <p:nvSpPr>
            <p:cNvPr id="48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91" name="Group 25"/>
            <p:cNvGrpSpPr/>
            <p:nvPr/>
          </p:nvGrpSpPr>
          <p:grpSpPr>
            <a:xfrm>
              <a:off x="604405" y="458878"/>
              <a:ext cx="1127555" cy="1026209"/>
              <a:chOff x="0" y="-1"/>
              <a:chExt cx="1127554" cy="1026208"/>
            </a:xfrm>
          </p:grpSpPr>
          <p:sp>
            <p:nvSpPr>
              <p:cNvPr id="48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49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92"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514" name="Group"/>
          <p:cNvGrpSpPr/>
          <p:nvPr/>
        </p:nvGrpSpPr>
        <p:grpSpPr>
          <a:xfrm>
            <a:off x="1392767" y="2281781"/>
            <a:ext cx="9646151" cy="7510866"/>
            <a:chOff x="0" y="0"/>
            <a:chExt cx="9646149" cy="7510865"/>
          </a:xfrm>
        </p:grpSpPr>
        <p:sp>
          <p:nvSpPr>
            <p:cNvPr id="494" name="Rectangle"/>
            <p:cNvSpPr/>
            <p:nvPr/>
          </p:nvSpPr>
          <p:spPr>
            <a:xfrm>
              <a:off x="1512408" y="1479624"/>
              <a:ext cx="7194448" cy="5022714"/>
            </a:xfrm>
            <a:prstGeom prst="rect">
              <a:avLst/>
            </a:prstGeom>
            <a:solidFill>
              <a:srgbClr val="FFFFFF"/>
            </a:solidFill>
            <a:ln w="127000" cap="flat">
              <a:solidFill>
                <a:srgbClr val="E50069"/>
              </a:solidFill>
              <a:prstDash val="solid"/>
              <a:round/>
            </a:ln>
            <a:effectLst/>
          </p:spPr>
          <p:txBody>
            <a:bodyPr wrap="square" lIns="48766" tIns="48766" rIns="48766" bIns="48766" numCol="1" anchor="ctr">
              <a:noAutofit/>
            </a:bodyPr>
            <a:lstStyle/>
            <a:p>
              <a:endParaRPr/>
            </a:p>
          </p:txBody>
        </p:sp>
        <p:sp>
          <p:nvSpPr>
            <p:cNvPr id="495" name="Competitive"/>
            <p:cNvSpPr txBox="1"/>
            <p:nvPr/>
          </p:nvSpPr>
          <p:spPr>
            <a:xfrm>
              <a:off x="2493689" y="1860031"/>
              <a:ext cx="14679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Competitive</a:t>
              </a:r>
            </a:p>
          </p:txBody>
        </p:sp>
        <p:pic>
          <p:nvPicPr>
            <p:cNvPr id="496" name="HiAP-arrow.png" descr="HiAP-arrow.png"/>
            <p:cNvPicPr>
              <a:picLocks noChangeAspect="1"/>
            </p:cNvPicPr>
            <p:nvPr/>
          </p:nvPicPr>
          <p:blipFill>
            <a:blip r:embed="rId4"/>
            <a:stretch>
              <a:fillRect/>
            </a:stretch>
          </p:blipFill>
          <p:spPr>
            <a:xfrm>
              <a:off x="5852983" y="6382375"/>
              <a:ext cx="1423710" cy="940385"/>
            </a:xfrm>
            <a:prstGeom prst="rect">
              <a:avLst/>
            </a:prstGeom>
            <a:ln w="12700" cap="flat">
              <a:noFill/>
              <a:miter lim="400000"/>
            </a:ln>
            <a:effectLst/>
          </p:spPr>
        </p:pic>
        <p:pic>
          <p:nvPicPr>
            <p:cNvPr id="497" name="HiAP-arrow.png" descr="HiAP-arrow.png"/>
            <p:cNvPicPr>
              <a:picLocks noChangeAspect="1"/>
            </p:cNvPicPr>
            <p:nvPr/>
          </p:nvPicPr>
          <p:blipFill>
            <a:blip r:embed="rId4"/>
            <a:stretch>
              <a:fillRect/>
            </a:stretch>
          </p:blipFill>
          <p:spPr>
            <a:xfrm rot="5400000">
              <a:off x="51435" y="4975515"/>
              <a:ext cx="1423710" cy="940385"/>
            </a:xfrm>
            <a:prstGeom prst="rect">
              <a:avLst/>
            </a:prstGeom>
            <a:ln w="12700" cap="flat">
              <a:noFill/>
              <a:miter lim="400000"/>
            </a:ln>
            <a:effectLst/>
          </p:spPr>
        </p:pic>
        <p:sp>
          <p:nvSpPr>
            <p:cNvPr id="498" name="Assertive"/>
            <p:cNvSpPr txBox="1"/>
            <p:nvPr/>
          </p:nvSpPr>
          <p:spPr>
            <a:xfrm>
              <a:off x="138075" y="1416124"/>
              <a:ext cx="107263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Assertive</a:t>
              </a:r>
            </a:p>
          </p:txBody>
        </p:sp>
        <p:sp>
          <p:nvSpPr>
            <p:cNvPr id="499" name="Unassertive"/>
            <p:cNvSpPr txBox="1"/>
            <p:nvPr/>
          </p:nvSpPr>
          <p:spPr>
            <a:xfrm>
              <a:off x="-1" y="6165438"/>
              <a:ext cx="134878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Unassertive</a:t>
              </a:r>
            </a:p>
          </p:txBody>
        </p:sp>
        <p:sp>
          <p:nvSpPr>
            <p:cNvPr id="500" name="Uncooperative"/>
            <p:cNvSpPr txBox="1"/>
            <p:nvPr/>
          </p:nvSpPr>
          <p:spPr>
            <a:xfrm>
              <a:off x="1421462" y="6727601"/>
              <a:ext cx="177450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Uncooperative</a:t>
              </a:r>
            </a:p>
          </p:txBody>
        </p:sp>
        <p:pic>
          <p:nvPicPr>
            <p:cNvPr id="501" name="HiAP-arrow.png" descr="HiAP-arrow.png"/>
            <p:cNvPicPr>
              <a:picLocks noChangeAspect="1"/>
            </p:cNvPicPr>
            <p:nvPr/>
          </p:nvPicPr>
          <p:blipFill>
            <a:blip r:embed="rId4"/>
            <a:stretch>
              <a:fillRect/>
            </a:stretch>
          </p:blipFill>
          <p:spPr>
            <a:xfrm rot="16200000">
              <a:off x="-139065" y="2054515"/>
              <a:ext cx="1423710" cy="940385"/>
            </a:xfrm>
            <a:prstGeom prst="rect">
              <a:avLst/>
            </a:prstGeom>
            <a:ln w="12700" cap="flat">
              <a:noFill/>
              <a:miter lim="400000"/>
            </a:ln>
            <a:effectLst/>
          </p:spPr>
        </p:pic>
        <p:sp>
          <p:nvSpPr>
            <p:cNvPr id="502" name="Cooperative"/>
            <p:cNvSpPr txBox="1"/>
            <p:nvPr/>
          </p:nvSpPr>
          <p:spPr>
            <a:xfrm>
              <a:off x="7242763" y="6727601"/>
              <a:ext cx="152335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Cooperative</a:t>
              </a:r>
            </a:p>
          </p:txBody>
        </p:sp>
        <p:pic>
          <p:nvPicPr>
            <p:cNvPr id="503" name="HiAP-arrow.png" descr="HiAP-arrow.png"/>
            <p:cNvPicPr>
              <a:picLocks noChangeAspect="1"/>
            </p:cNvPicPr>
            <p:nvPr/>
          </p:nvPicPr>
          <p:blipFill>
            <a:blip r:embed="rId4"/>
            <a:stretch>
              <a:fillRect/>
            </a:stretch>
          </p:blipFill>
          <p:spPr>
            <a:xfrm rot="10800000">
              <a:off x="3167575" y="6570481"/>
              <a:ext cx="1423710" cy="940385"/>
            </a:xfrm>
            <a:prstGeom prst="rect">
              <a:avLst/>
            </a:prstGeom>
            <a:ln w="12700" cap="flat">
              <a:noFill/>
              <a:miter lim="400000"/>
            </a:ln>
            <a:effectLst/>
          </p:spPr>
        </p:pic>
        <p:sp>
          <p:nvSpPr>
            <p:cNvPr id="504" name="Cooperation"/>
            <p:cNvSpPr txBox="1"/>
            <p:nvPr/>
          </p:nvSpPr>
          <p:spPr>
            <a:xfrm>
              <a:off x="4449277" y="6727601"/>
              <a:ext cx="1509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Cooperation</a:t>
              </a:r>
            </a:p>
          </p:txBody>
        </p:sp>
        <p:sp>
          <p:nvSpPr>
            <p:cNvPr id="505" name="Assertiveness"/>
            <p:cNvSpPr txBox="1"/>
            <p:nvPr/>
          </p:nvSpPr>
          <p:spPr>
            <a:xfrm rot="16200000">
              <a:off x="-154856" y="3784041"/>
              <a:ext cx="1582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Assertiveness</a:t>
              </a:r>
            </a:p>
          </p:txBody>
        </p:sp>
        <p:sp>
          <p:nvSpPr>
            <p:cNvPr id="506" name="Cooperative"/>
            <p:cNvSpPr txBox="1"/>
            <p:nvPr/>
          </p:nvSpPr>
          <p:spPr>
            <a:xfrm>
              <a:off x="5979868" y="1660401"/>
              <a:ext cx="15001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Cooperative</a:t>
              </a:r>
            </a:p>
          </p:txBody>
        </p:sp>
        <p:sp>
          <p:nvSpPr>
            <p:cNvPr id="507" name="Haggling"/>
            <p:cNvSpPr txBox="1"/>
            <p:nvPr/>
          </p:nvSpPr>
          <p:spPr>
            <a:xfrm>
              <a:off x="5407352" y="3979775"/>
              <a:ext cx="1116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Haggling</a:t>
              </a:r>
            </a:p>
          </p:txBody>
        </p:sp>
        <p:sp>
          <p:nvSpPr>
            <p:cNvPr id="508" name="Avoidance"/>
            <p:cNvSpPr txBox="1"/>
            <p:nvPr/>
          </p:nvSpPr>
          <p:spPr>
            <a:xfrm>
              <a:off x="2792125" y="5735215"/>
              <a:ext cx="13401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Avoidance</a:t>
              </a:r>
            </a:p>
          </p:txBody>
        </p:sp>
        <p:sp>
          <p:nvSpPr>
            <p:cNvPr id="509" name="Circle"/>
            <p:cNvSpPr/>
            <p:nvPr/>
          </p:nvSpPr>
          <p:spPr>
            <a:xfrm>
              <a:off x="2190097" y="191718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10" name="Circle"/>
            <p:cNvSpPr/>
            <p:nvPr/>
          </p:nvSpPr>
          <p:spPr>
            <a:xfrm>
              <a:off x="7521095" y="174295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11" name="Circle"/>
            <p:cNvSpPr/>
            <p:nvPr/>
          </p:nvSpPr>
          <p:spPr>
            <a:xfrm>
              <a:off x="5085306" y="404962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12" name="Circle"/>
            <p:cNvSpPr/>
            <p:nvPr/>
          </p:nvSpPr>
          <p:spPr>
            <a:xfrm>
              <a:off x="2464318" y="580506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13" name="Defining features:"/>
            <p:cNvSpPr txBox="1"/>
            <p:nvPr/>
          </p:nvSpPr>
          <p:spPr>
            <a:xfrm>
              <a:off x="573115" y="0"/>
              <a:ext cx="9073035" cy="869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lnSpc>
                  <a:spcPct val="90000"/>
                </a:lnSpc>
                <a:defRPr sz="2600" b="1" cap="all" spc="-23">
                  <a:latin typeface="Century Gothic"/>
                  <a:ea typeface="Century Gothic"/>
                  <a:cs typeface="Century Gothic"/>
                  <a:sym typeface="Century Gothic"/>
                </a:defRPr>
              </a:pPr>
              <a:r>
                <a:t>Avoidance</a:t>
              </a:r>
              <a:r>
                <a:rPr>
                  <a:uFill>
                    <a:solidFill>
                      <a:srgbClr val="000000"/>
                    </a:solidFill>
                  </a:uFill>
                </a:rPr>
                <a:t> </a:t>
              </a:r>
              <a:r>
                <a:rPr b="0">
                  <a:uFill>
                    <a:solidFill>
                      <a:srgbClr val="000000"/>
                    </a:solidFill>
                  </a:uFill>
                </a:rPr>
                <a:t>–</a:t>
              </a:r>
              <a:r>
                <a:rPr i="1">
                  <a:uFill>
                    <a:solidFill>
                      <a:srgbClr val="000000"/>
                    </a:solidFill>
                  </a:uFill>
                </a:rPr>
                <a:t> </a:t>
              </a:r>
              <a:r>
                <a:rPr b="0"/>
                <a:t>aim is to defer or postpone decisions </a:t>
              </a:r>
              <a:br>
                <a:rPr b="0"/>
              </a:br>
              <a:r>
                <a:rPr b="0"/>
                <a:t>on difficult or unfavourable issues.</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517" name="Approaches to negotiations:"/>
          <p:cNvSpPr txBox="1">
            <a:spLocks noGrp="1"/>
          </p:cNvSpPr>
          <p:nvPr>
            <p:ph type="title"/>
          </p:nvPr>
        </p:nvSpPr>
        <p:spPr>
          <a:xfrm>
            <a:off x="2948321" y="261046"/>
            <a:ext cx="9810890"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Approaches to negotiations</a:t>
            </a:r>
          </a:p>
        </p:txBody>
      </p:sp>
      <p:grpSp>
        <p:nvGrpSpPr>
          <p:cNvPr id="523" name="Group"/>
          <p:cNvGrpSpPr/>
          <p:nvPr/>
        </p:nvGrpSpPr>
        <p:grpSpPr>
          <a:xfrm>
            <a:off x="0" y="-16669"/>
            <a:ext cx="2568179" cy="1943894"/>
            <a:chOff x="0" y="0"/>
            <a:chExt cx="2568178" cy="1943893"/>
          </a:xfrm>
        </p:grpSpPr>
        <p:sp>
          <p:nvSpPr>
            <p:cNvPr id="51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521" name="Group 25"/>
            <p:cNvGrpSpPr/>
            <p:nvPr/>
          </p:nvGrpSpPr>
          <p:grpSpPr>
            <a:xfrm>
              <a:off x="604405" y="458878"/>
              <a:ext cx="1127555" cy="1026209"/>
              <a:chOff x="0" y="-1"/>
              <a:chExt cx="1127554" cy="1026208"/>
            </a:xfrm>
          </p:grpSpPr>
          <p:sp>
            <p:nvSpPr>
              <p:cNvPr id="51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52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522"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544" name="Group"/>
          <p:cNvGrpSpPr/>
          <p:nvPr/>
        </p:nvGrpSpPr>
        <p:grpSpPr>
          <a:xfrm>
            <a:off x="1392767" y="2281781"/>
            <a:ext cx="9428857" cy="7510866"/>
            <a:chOff x="0" y="0"/>
            <a:chExt cx="9428855" cy="7510865"/>
          </a:xfrm>
        </p:grpSpPr>
        <p:sp>
          <p:nvSpPr>
            <p:cNvPr id="524" name="Rectangle"/>
            <p:cNvSpPr/>
            <p:nvPr/>
          </p:nvSpPr>
          <p:spPr>
            <a:xfrm>
              <a:off x="1512408" y="1479624"/>
              <a:ext cx="7194448" cy="5022714"/>
            </a:xfrm>
            <a:prstGeom prst="rect">
              <a:avLst/>
            </a:prstGeom>
            <a:solidFill>
              <a:srgbClr val="FFFFFF"/>
            </a:solidFill>
            <a:ln w="127000" cap="flat">
              <a:solidFill>
                <a:srgbClr val="E50069"/>
              </a:solidFill>
              <a:prstDash val="solid"/>
              <a:round/>
            </a:ln>
            <a:effectLst/>
          </p:spPr>
          <p:txBody>
            <a:bodyPr wrap="square" lIns="48766" tIns="48766" rIns="48766" bIns="48766" numCol="1" anchor="ctr">
              <a:noAutofit/>
            </a:bodyPr>
            <a:lstStyle/>
            <a:p>
              <a:endParaRPr/>
            </a:p>
          </p:txBody>
        </p:sp>
        <p:sp>
          <p:nvSpPr>
            <p:cNvPr id="525" name="Competitive"/>
            <p:cNvSpPr txBox="1"/>
            <p:nvPr/>
          </p:nvSpPr>
          <p:spPr>
            <a:xfrm>
              <a:off x="2493689" y="1860031"/>
              <a:ext cx="14679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Competitive</a:t>
              </a:r>
            </a:p>
          </p:txBody>
        </p:sp>
        <p:pic>
          <p:nvPicPr>
            <p:cNvPr id="526" name="HiAP-arrow.png" descr="HiAP-arrow.png"/>
            <p:cNvPicPr>
              <a:picLocks noChangeAspect="1"/>
            </p:cNvPicPr>
            <p:nvPr/>
          </p:nvPicPr>
          <p:blipFill>
            <a:blip r:embed="rId4"/>
            <a:stretch>
              <a:fillRect/>
            </a:stretch>
          </p:blipFill>
          <p:spPr>
            <a:xfrm>
              <a:off x="5852983" y="6382375"/>
              <a:ext cx="1423710" cy="940385"/>
            </a:xfrm>
            <a:prstGeom prst="rect">
              <a:avLst/>
            </a:prstGeom>
            <a:ln w="12700" cap="flat">
              <a:noFill/>
              <a:miter lim="400000"/>
            </a:ln>
            <a:effectLst/>
          </p:spPr>
        </p:pic>
        <p:pic>
          <p:nvPicPr>
            <p:cNvPr id="527" name="HiAP-arrow.png" descr="HiAP-arrow.png"/>
            <p:cNvPicPr>
              <a:picLocks noChangeAspect="1"/>
            </p:cNvPicPr>
            <p:nvPr/>
          </p:nvPicPr>
          <p:blipFill>
            <a:blip r:embed="rId4"/>
            <a:stretch>
              <a:fillRect/>
            </a:stretch>
          </p:blipFill>
          <p:spPr>
            <a:xfrm rot="5400000">
              <a:off x="51435" y="4975515"/>
              <a:ext cx="1423710" cy="940385"/>
            </a:xfrm>
            <a:prstGeom prst="rect">
              <a:avLst/>
            </a:prstGeom>
            <a:ln w="12700" cap="flat">
              <a:noFill/>
              <a:miter lim="400000"/>
            </a:ln>
            <a:effectLst/>
          </p:spPr>
        </p:pic>
        <p:sp>
          <p:nvSpPr>
            <p:cNvPr id="528" name="Assertive"/>
            <p:cNvSpPr txBox="1"/>
            <p:nvPr/>
          </p:nvSpPr>
          <p:spPr>
            <a:xfrm>
              <a:off x="138075" y="1416124"/>
              <a:ext cx="1072630"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Assertive</a:t>
              </a:r>
            </a:p>
          </p:txBody>
        </p:sp>
        <p:sp>
          <p:nvSpPr>
            <p:cNvPr id="529" name="Unassertive"/>
            <p:cNvSpPr txBox="1"/>
            <p:nvPr/>
          </p:nvSpPr>
          <p:spPr>
            <a:xfrm>
              <a:off x="-1" y="6165438"/>
              <a:ext cx="1348781"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Unassertive</a:t>
              </a:r>
            </a:p>
          </p:txBody>
        </p:sp>
        <p:sp>
          <p:nvSpPr>
            <p:cNvPr id="530" name="Uncooperative"/>
            <p:cNvSpPr txBox="1"/>
            <p:nvPr/>
          </p:nvSpPr>
          <p:spPr>
            <a:xfrm>
              <a:off x="1421462" y="6727601"/>
              <a:ext cx="1774503"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Uncooperative</a:t>
              </a:r>
            </a:p>
          </p:txBody>
        </p:sp>
        <p:pic>
          <p:nvPicPr>
            <p:cNvPr id="531" name="HiAP-arrow.png" descr="HiAP-arrow.png"/>
            <p:cNvPicPr>
              <a:picLocks noChangeAspect="1"/>
            </p:cNvPicPr>
            <p:nvPr/>
          </p:nvPicPr>
          <p:blipFill>
            <a:blip r:embed="rId4"/>
            <a:stretch>
              <a:fillRect/>
            </a:stretch>
          </p:blipFill>
          <p:spPr>
            <a:xfrm rot="16200000">
              <a:off x="-139065" y="2054515"/>
              <a:ext cx="1423710" cy="940385"/>
            </a:xfrm>
            <a:prstGeom prst="rect">
              <a:avLst/>
            </a:prstGeom>
            <a:ln w="12700" cap="flat">
              <a:noFill/>
              <a:miter lim="400000"/>
            </a:ln>
            <a:effectLst/>
          </p:spPr>
        </p:pic>
        <p:sp>
          <p:nvSpPr>
            <p:cNvPr id="532" name="Cooperative"/>
            <p:cNvSpPr txBox="1"/>
            <p:nvPr/>
          </p:nvSpPr>
          <p:spPr>
            <a:xfrm>
              <a:off x="7242763" y="6727601"/>
              <a:ext cx="152335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a:latin typeface="Century Gothic"/>
                  <a:ea typeface="Century Gothic"/>
                  <a:cs typeface="Century Gothic"/>
                  <a:sym typeface="Century Gothic"/>
                </a:defRPr>
              </a:lvl1pPr>
            </a:lstStyle>
            <a:p>
              <a:r>
                <a:t>Cooperative</a:t>
              </a:r>
            </a:p>
          </p:txBody>
        </p:sp>
        <p:pic>
          <p:nvPicPr>
            <p:cNvPr id="533" name="HiAP-arrow.png" descr="HiAP-arrow.png"/>
            <p:cNvPicPr>
              <a:picLocks noChangeAspect="1"/>
            </p:cNvPicPr>
            <p:nvPr/>
          </p:nvPicPr>
          <p:blipFill>
            <a:blip r:embed="rId4"/>
            <a:stretch>
              <a:fillRect/>
            </a:stretch>
          </p:blipFill>
          <p:spPr>
            <a:xfrm rot="10800000">
              <a:off x="3167575" y="6570481"/>
              <a:ext cx="1423710" cy="940385"/>
            </a:xfrm>
            <a:prstGeom prst="rect">
              <a:avLst/>
            </a:prstGeom>
            <a:ln w="12700" cap="flat">
              <a:noFill/>
              <a:miter lim="400000"/>
            </a:ln>
            <a:effectLst/>
          </p:spPr>
        </p:pic>
        <p:sp>
          <p:nvSpPr>
            <p:cNvPr id="534" name="Cooperation"/>
            <p:cNvSpPr txBox="1"/>
            <p:nvPr/>
          </p:nvSpPr>
          <p:spPr>
            <a:xfrm>
              <a:off x="4449277" y="6727601"/>
              <a:ext cx="1509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Cooperation</a:t>
              </a:r>
            </a:p>
          </p:txBody>
        </p:sp>
        <p:sp>
          <p:nvSpPr>
            <p:cNvPr id="535" name="Assertiveness"/>
            <p:cNvSpPr txBox="1"/>
            <p:nvPr/>
          </p:nvSpPr>
          <p:spPr>
            <a:xfrm rot="16200000">
              <a:off x="-154856" y="3784041"/>
              <a:ext cx="158229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a:defRPr sz="1800" b="1">
                  <a:latin typeface="Century Gothic"/>
                  <a:ea typeface="Century Gothic"/>
                  <a:cs typeface="Century Gothic"/>
                  <a:sym typeface="Century Gothic"/>
                </a:defRPr>
              </a:lvl1pPr>
            </a:lstStyle>
            <a:p>
              <a:r>
                <a:t>Assertiveness</a:t>
              </a:r>
            </a:p>
          </p:txBody>
        </p:sp>
        <p:sp>
          <p:nvSpPr>
            <p:cNvPr id="536" name="Cooperative"/>
            <p:cNvSpPr txBox="1"/>
            <p:nvPr/>
          </p:nvSpPr>
          <p:spPr>
            <a:xfrm>
              <a:off x="5979868" y="1660401"/>
              <a:ext cx="1500139"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Cooperative</a:t>
              </a:r>
            </a:p>
          </p:txBody>
        </p:sp>
        <p:sp>
          <p:nvSpPr>
            <p:cNvPr id="537" name="Haggling"/>
            <p:cNvSpPr txBox="1"/>
            <p:nvPr/>
          </p:nvSpPr>
          <p:spPr>
            <a:xfrm>
              <a:off x="5407352" y="3979775"/>
              <a:ext cx="1116162"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Haggling</a:t>
              </a:r>
            </a:p>
          </p:txBody>
        </p:sp>
        <p:sp>
          <p:nvSpPr>
            <p:cNvPr id="538" name="Avoidance"/>
            <p:cNvSpPr txBox="1"/>
            <p:nvPr/>
          </p:nvSpPr>
          <p:spPr>
            <a:xfrm>
              <a:off x="2792125" y="5735215"/>
              <a:ext cx="1340186" cy="3769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defRPr sz="1800" b="1">
                  <a:latin typeface="Century Gothic"/>
                  <a:ea typeface="Century Gothic"/>
                  <a:cs typeface="Century Gothic"/>
                  <a:sym typeface="Century Gothic"/>
                </a:defRPr>
              </a:lvl1pPr>
            </a:lstStyle>
            <a:p>
              <a:r>
                <a:t>Avoidance</a:t>
              </a:r>
            </a:p>
          </p:txBody>
        </p:sp>
        <p:sp>
          <p:nvSpPr>
            <p:cNvPr id="539" name="Circle"/>
            <p:cNvSpPr/>
            <p:nvPr/>
          </p:nvSpPr>
          <p:spPr>
            <a:xfrm>
              <a:off x="2190097" y="191718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40" name="Circle"/>
            <p:cNvSpPr/>
            <p:nvPr/>
          </p:nvSpPr>
          <p:spPr>
            <a:xfrm>
              <a:off x="7521095" y="1742951"/>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41" name="Circle"/>
            <p:cNvSpPr/>
            <p:nvPr/>
          </p:nvSpPr>
          <p:spPr>
            <a:xfrm>
              <a:off x="5085306" y="404962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42" name="Circle"/>
            <p:cNvSpPr/>
            <p:nvPr/>
          </p:nvSpPr>
          <p:spPr>
            <a:xfrm>
              <a:off x="2464318" y="5805065"/>
              <a:ext cx="262633" cy="262633"/>
            </a:xfrm>
            <a:prstGeom prst="ellipse">
              <a:avLst/>
            </a:prstGeom>
            <a:solidFill>
              <a:srgbClr val="E50069"/>
            </a:solidFill>
            <a:ln w="12700" cap="flat">
              <a:noFill/>
              <a:miter lim="400000"/>
            </a:ln>
            <a:effectLst/>
          </p:spPr>
          <p:txBody>
            <a:bodyPr wrap="square" lIns="48766" tIns="48766" rIns="48766" bIns="48766" numCol="1" anchor="ctr">
              <a:noAutofit/>
            </a:bodyPr>
            <a:lstStyle/>
            <a:p>
              <a:endParaRPr/>
            </a:p>
          </p:txBody>
        </p:sp>
        <p:sp>
          <p:nvSpPr>
            <p:cNvPr id="543" name="Defining features:"/>
            <p:cNvSpPr txBox="1"/>
            <p:nvPr/>
          </p:nvSpPr>
          <p:spPr>
            <a:xfrm>
              <a:off x="790408" y="0"/>
              <a:ext cx="8638448" cy="86969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lnSpc>
                  <a:spcPct val="90000"/>
                </a:lnSpc>
                <a:defRPr sz="2600" b="1" cap="all" spc="-23">
                  <a:latin typeface="Century Gothic"/>
                  <a:ea typeface="Century Gothic"/>
                  <a:cs typeface="Century Gothic"/>
                  <a:sym typeface="Century Gothic"/>
                </a:defRPr>
              </a:pPr>
              <a:r>
                <a:t>COOPERATIVE</a:t>
              </a:r>
              <a:r>
                <a:rPr>
                  <a:uFill>
                    <a:solidFill>
                      <a:srgbClr val="000000"/>
                    </a:solidFill>
                  </a:uFill>
                </a:rPr>
                <a:t> </a:t>
              </a:r>
              <a:r>
                <a:rPr b="0">
                  <a:uFill>
                    <a:solidFill>
                      <a:srgbClr val="000000"/>
                    </a:solidFill>
                  </a:uFill>
                </a:rPr>
                <a:t>–</a:t>
              </a:r>
              <a:r>
                <a:rPr i="1">
                  <a:uFill>
                    <a:solidFill>
                      <a:srgbClr val="000000"/>
                    </a:solidFill>
                  </a:uFill>
                </a:rPr>
                <a:t> </a:t>
              </a:r>
              <a:r>
                <a:rPr b="0"/>
                <a:t>seeks mutual gains for all parties </a:t>
              </a:r>
              <a:br>
                <a:rPr b="0"/>
              </a:br>
              <a:r>
                <a:rPr b="0"/>
                <a:t>by joint problem solving.</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110" name="Title 1"/>
          <p:cNvSpPr txBox="1"/>
          <p:nvPr/>
        </p:nvSpPr>
        <p:spPr>
          <a:xfrm>
            <a:off x="2920998" y="249766"/>
            <a:ext cx="7162804" cy="1413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nchor="ctr">
            <a:normAutofit/>
          </a:bodyPr>
          <a:lstStyle>
            <a:lvl1pPr>
              <a:lnSpc>
                <a:spcPct val="90000"/>
              </a:lnSpc>
              <a:defRPr sz="4400" b="1" cap="all" spc="-115">
                <a:solidFill>
                  <a:srgbClr val="FFFFFF"/>
                </a:solidFill>
                <a:latin typeface="Century Gothic"/>
                <a:ea typeface="Century Gothic"/>
                <a:cs typeface="Century Gothic"/>
                <a:sym typeface="Century Gothic"/>
              </a:defRPr>
            </a:lvl1pPr>
          </a:lstStyle>
          <a:p>
            <a:r>
              <a:t>LEARNING OBJECTIVES</a:t>
            </a:r>
          </a:p>
        </p:txBody>
      </p:sp>
      <p:pic>
        <p:nvPicPr>
          <p:cNvPr id="111" name="HiAP-Icon-Bulls-eye.png" descr="HiAP-Icon-Bulls-eye.png"/>
          <p:cNvPicPr>
            <a:picLocks noChangeAspect="1"/>
          </p:cNvPicPr>
          <p:nvPr/>
        </p:nvPicPr>
        <p:blipFill>
          <a:blip r:embed="rId3"/>
          <a:stretch>
            <a:fillRect/>
          </a:stretch>
        </p:blipFill>
        <p:spPr>
          <a:xfrm>
            <a:off x="368889" y="3265374"/>
            <a:ext cx="3674243" cy="3837874"/>
          </a:xfrm>
          <a:prstGeom prst="rect">
            <a:avLst/>
          </a:prstGeom>
          <a:ln w="12700">
            <a:miter lim="400000"/>
          </a:ln>
        </p:spPr>
      </p:pic>
      <p:pic>
        <p:nvPicPr>
          <p:cNvPr id="112"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grpSp>
        <p:nvGrpSpPr>
          <p:cNvPr id="118" name="Group"/>
          <p:cNvGrpSpPr/>
          <p:nvPr/>
        </p:nvGrpSpPr>
        <p:grpSpPr>
          <a:xfrm>
            <a:off x="0" y="-16669"/>
            <a:ext cx="2568179" cy="1943894"/>
            <a:chOff x="0" y="0"/>
            <a:chExt cx="2568178" cy="1943893"/>
          </a:xfrm>
        </p:grpSpPr>
        <p:sp>
          <p:nvSpPr>
            <p:cNvPr id="113"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116" name="Group 25"/>
            <p:cNvGrpSpPr/>
            <p:nvPr/>
          </p:nvGrpSpPr>
          <p:grpSpPr>
            <a:xfrm>
              <a:off x="604405" y="458878"/>
              <a:ext cx="1127555" cy="1026209"/>
              <a:chOff x="0" y="-1"/>
              <a:chExt cx="1127554" cy="1026208"/>
            </a:xfrm>
          </p:grpSpPr>
          <p:sp>
            <p:nvSpPr>
              <p:cNvPr id="114"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115"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117" name="HiAP-modules-text.png" descr="HiAP-modules-text.png"/>
            <p:cNvPicPr>
              <a:picLocks noChangeAspect="1"/>
            </p:cNvPicPr>
            <p:nvPr/>
          </p:nvPicPr>
          <p:blipFill>
            <a:blip r:embed="rId5"/>
            <a:stretch>
              <a:fillRect/>
            </a:stretch>
          </p:blipFill>
          <p:spPr>
            <a:xfrm>
              <a:off x="94851" y="84136"/>
              <a:ext cx="502018" cy="1594030"/>
            </a:xfrm>
            <a:prstGeom prst="rect">
              <a:avLst/>
            </a:prstGeom>
            <a:ln w="12700" cap="flat">
              <a:noFill/>
              <a:miter lim="400000"/>
            </a:ln>
            <a:effectLst/>
          </p:spPr>
        </p:pic>
      </p:grpSp>
      <p:sp>
        <p:nvSpPr>
          <p:cNvPr id="119" name="Rectangle 4"/>
          <p:cNvSpPr txBox="1"/>
          <p:nvPr/>
        </p:nvSpPr>
        <p:spPr>
          <a:xfrm>
            <a:off x="5616004" y="2791155"/>
            <a:ext cx="5853512" cy="986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a:defRPr sz="2900" spc="-25">
                <a:latin typeface="Century Gothic"/>
                <a:ea typeface="Century Gothic"/>
                <a:cs typeface="Century Gothic"/>
                <a:sym typeface="Century Gothic"/>
              </a:defRPr>
            </a:pPr>
            <a:r>
              <a:t>List the major stages of </a:t>
            </a:r>
            <a:br/>
            <a:r>
              <a:t>the negotiation process</a:t>
            </a:r>
          </a:p>
        </p:txBody>
      </p:sp>
      <p:sp>
        <p:nvSpPr>
          <p:cNvPr id="120" name="Line"/>
          <p:cNvSpPr/>
          <p:nvPr/>
        </p:nvSpPr>
        <p:spPr>
          <a:xfrm>
            <a:off x="4382361" y="4203662"/>
            <a:ext cx="7888270" cy="1"/>
          </a:xfrm>
          <a:prstGeom prst="line">
            <a:avLst/>
          </a:prstGeom>
          <a:ln w="12700">
            <a:solidFill>
              <a:srgbClr val="242E7C"/>
            </a:solidFill>
            <a:miter lim="400000"/>
          </a:ln>
        </p:spPr>
        <p:txBody>
          <a:bodyPr lIns="45718" tIns="45718" rIns="45718" bIns="45718"/>
          <a:lstStyle/>
          <a:p>
            <a:pPr>
              <a:defRPr>
                <a:latin typeface="+mn-lt"/>
                <a:ea typeface="+mn-ea"/>
                <a:cs typeface="+mn-cs"/>
                <a:sym typeface="Helvetica"/>
              </a:defRPr>
            </a:pPr>
            <a:endParaRPr/>
          </a:p>
        </p:txBody>
      </p:sp>
      <p:sp>
        <p:nvSpPr>
          <p:cNvPr id="121" name="Line"/>
          <p:cNvSpPr/>
          <p:nvPr/>
        </p:nvSpPr>
        <p:spPr>
          <a:xfrm>
            <a:off x="4382361" y="5990782"/>
            <a:ext cx="7888270" cy="1"/>
          </a:xfrm>
          <a:prstGeom prst="line">
            <a:avLst/>
          </a:prstGeom>
          <a:ln w="12700">
            <a:solidFill>
              <a:srgbClr val="242E7C"/>
            </a:solidFill>
            <a:miter lim="400000"/>
          </a:ln>
        </p:spPr>
        <p:txBody>
          <a:bodyPr lIns="45718" tIns="45718" rIns="45718" bIns="45718"/>
          <a:lstStyle/>
          <a:p>
            <a:pPr>
              <a:defRPr>
                <a:latin typeface="+mn-lt"/>
                <a:ea typeface="+mn-ea"/>
                <a:cs typeface="+mn-cs"/>
                <a:sym typeface="Helvetica"/>
              </a:defRPr>
            </a:pPr>
            <a:endParaRPr/>
          </a:p>
        </p:txBody>
      </p:sp>
      <p:sp>
        <p:nvSpPr>
          <p:cNvPr id="122" name="Rectangle 4"/>
          <p:cNvSpPr txBox="1"/>
          <p:nvPr/>
        </p:nvSpPr>
        <p:spPr>
          <a:xfrm>
            <a:off x="5616004" y="4586666"/>
            <a:ext cx="6862062" cy="986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p>
            <a:pPr>
              <a:defRPr sz="2900" spc="-25">
                <a:latin typeface="Century Gothic"/>
                <a:ea typeface="Century Gothic"/>
                <a:cs typeface="Century Gothic"/>
                <a:sym typeface="Century Gothic"/>
              </a:defRPr>
            </a:pPr>
            <a:r>
              <a:t>Describe the several approaches </a:t>
            </a:r>
            <a:br/>
            <a:r>
              <a:t>to policy negotiation</a:t>
            </a:r>
          </a:p>
        </p:txBody>
      </p:sp>
      <p:sp>
        <p:nvSpPr>
          <p:cNvPr id="123" name="Rectangle 4"/>
          <p:cNvSpPr txBox="1"/>
          <p:nvPr/>
        </p:nvSpPr>
        <p:spPr>
          <a:xfrm>
            <a:off x="5616004" y="6313073"/>
            <a:ext cx="7006822" cy="15643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defTabSz="457200">
              <a:lnSpc>
                <a:spcPct val="115000"/>
              </a:lnSpc>
              <a:defRPr sz="2900">
                <a:uFill>
                  <a:solidFill>
                    <a:srgbClr val="000000"/>
                  </a:solidFill>
                </a:uFill>
                <a:latin typeface="Century Gothic"/>
                <a:ea typeface="Century Gothic"/>
                <a:cs typeface="Century Gothic"/>
                <a:sym typeface="Century Gothic"/>
              </a:defRPr>
            </a:lvl1pPr>
          </a:lstStyle>
          <a:p>
            <a:r>
              <a:t>Explain the characteristics of cooperative or value-added negotiating</a:t>
            </a:r>
          </a:p>
        </p:txBody>
      </p:sp>
      <p:grpSp>
        <p:nvGrpSpPr>
          <p:cNvPr id="126" name="Group 1"/>
          <p:cNvGrpSpPr/>
          <p:nvPr/>
        </p:nvGrpSpPr>
        <p:grpSpPr>
          <a:xfrm>
            <a:off x="4313727" y="2828792"/>
            <a:ext cx="1025954" cy="933738"/>
            <a:chOff x="0" y="0"/>
            <a:chExt cx="1025952" cy="933736"/>
          </a:xfrm>
        </p:grpSpPr>
        <p:sp>
          <p:nvSpPr>
            <p:cNvPr id="124" name="Title 1"/>
            <p:cNvSpPr txBox="1"/>
            <p:nvPr/>
          </p:nvSpPr>
          <p:spPr>
            <a:xfrm>
              <a:off x="0" y="-1"/>
              <a:ext cx="1025954" cy="9337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1</a:t>
              </a:r>
            </a:p>
          </p:txBody>
        </p:sp>
        <p:sp>
          <p:nvSpPr>
            <p:cNvPr id="125" name="Square"/>
            <p:cNvSpPr/>
            <p:nvPr/>
          </p:nvSpPr>
          <p:spPr>
            <a:xfrm>
              <a:off x="102018" y="66227"/>
              <a:ext cx="832156" cy="832155"/>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endParaRPr/>
            </a:p>
          </p:txBody>
        </p:sp>
      </p:grpSp>
      <p:grpSp>
        <p:nvGrpSpPr>
          <p:cNvPr id="129" name="Group 3"/>
          <p:cNvGrpSpPr/>
          <p:nvPr/>
        </p:nvGrpSpPr>
        <p:grpSpPr>
          <a:xfrm>
            <a:off x="4319457" y="4634321"/>
            <a:ext cx="1013255" cy="922178"/>
            <a:chOff x="-1" y="0"/>
            <a:chExt cx="1013254" cy="922177"/>
          </a:xfrm>
        </p:grpSpPr>
        <p:sp>
          <p:nvSpPr>
            <p:cNvPr id="127" name="Title 1"/>
            <p:cNvSpPr txBox="1"/>
            <p:nvPr/>
          </p:nvSpPr>
          <p:spPr>
            <a:xfrm>
              <a:off x="-2" y="-1"/>
              <a:ext cx="1013256" cy="92217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2</a:t>
              </a:r>
            </a:p>
          </p:txBody>
        </p:sp>
        <p:sp>
          <p:nvSpPr>
            <p:cNvPr id="128" name="Square"/>
            <p:cNvSpPr/>
            <p:nvPr/>
          </p:nvSpPr>
          <p:spPr>
            <a:xfrm>
              <a:off x="95699" y="65724"/>
              <a:ext cx="821855" cy="82185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endParaRPr/>
            </a:p>
          </p:txBody>
        </p:sp>
      </p:grpSp>
      <p:grpSp>
        <p:nvGrpSpPr>
          <p:cNvPr id="132" name="Group 4"/>
          <p:cNvGrpSpPr/>
          <p:nvPr/>
        </p:nvGrpSpPr>
        <p:grpSpPr>
          <a:xfrm>
            <a:off x="4306157" y="6376351"/>
            <a:ext cx="1013255" cy="922179"/>
            <a:chOff x="-1" y="0"/>
            <a:chExt cx="1013254" cy="922178"/>
          </a:xfrm>
        </p:grpSpPr>
        <p:sp>
          <p:nvSpPr>
            <p:cNvPr id="130" name="Title 1"/>
            <p:cNvSpPr txBox="1"/>
            <p:nvPr/>
          </p:nvSpPr>
          <p:spPr>
            <a:xfrm>
              <a:off x="-2" y="0"/>
              <a:ext cx="1013256" cy="9221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242E7C"/>
                  </a:solidFill>
                  <a:latin typeface="Century Gothic"/>
                  <a:ea typeface="Century Gothic"/>
                  <a:cs typeface="Century Gothic"/>
                  <a:sym typeface="Century Gothic"/>
                </a:defRPr>
              </a:lvl1pPr>
            </a:lstStyle>
            <a:p>
              <a:r>
                <a:t>3</a:t>
              </a:r>
            </a:p>
          </p:txBody>
        </p:sp>
        <p:sp>
          <p:nvSpPr>
            <p:cNvPr id="131" name="Square"/>
            <p:cNvSpPr/>
            <p:nvPr/>
          </p:nvSpPr>
          <p:spPr>
            <a:xfrm>
              <a:off x="106072" y="64715"/>
              <a:ext cx="821855" cy="821853"/>
            </a:xfrm>
            <a:prstGeom prst="rect">
              <a:avLst/>
            </a:prstGeom>
            <a:noFill/>
            <a:ln w="50800" cap="flat">
              <a:solidFill>
                <a:srgbClr val="242E7C"/>
              </a:solidFill>
              <a:prstDash val="solid"/>
              <a:miter lim="800000"/>
            </a:ln>
            <a:effectLst/>
          </p:spPr>
          <p:txBody>
            <a:bodyPr wrap="square" lIns="48766" tIns="48766" rIns="48766" bIns="48766" numCol="1" anchor="ctr">
              <a:noAutofit/>
            </a:bodyPr>
            <a:lstStyle/>
            <a:p>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547" name="Additional negotiation techniques for a HiAP approach"/>
          <p:cNvSpPr txBox="1">
            <a:spLocks noGrp="1"/>
          </p:cNvSpPr>
          <p:nvPr>
            <p:ph type="title"/>
          </p:nvPr>
        </p:nvSpPr>
        <p:spPr>
          <a:xfrm>
            <a:off x="2948321" y="261046"/>
            <a:ext cx="9810890" cy="1413936"/>
          </a:xfrm>
          <a:prstGeom prst="rect">
            <a:avLst/>
          </a:prstGeom>
        </p:spPr>
        <p:txBody>
          <a:bodyPr>
            <a:normAutofit/>
          </a:bodyPr>
          <a:lstStyle>
            <a:lvl1pPr marR="341375" defTabSz="438911">
              <a:lnSpc>
                <a:spcPts val="6100"/>
              </a:lnSpc>
              <a:defRPr sz="4224" b="1" cap="all">
                <a:solidFill>
                  <a:srgbClr val="FFFFFF"/>
                </a:solidFill>
                <a:uFill>
                  <a:solidFill>
                    <a:srgbClr val="000000"/>
                  </a:solidFill>
                </a:uFill>
                <a:latin typeface="Century Gothic"/>
                <a:ea typeface="Century Gothic"/>
                <a:cs typeface="Century Gothic"/>
                <a:sym typeface="Century Gothic"/>
              </a:defRPr>
            </a:lvl1pPr>
          </a:lstStyle>
          <a:p>
            <a:pPr>
              <a:lnSpc>
                <a:spcPct val="100000"/>
              </a:lnSpc>
            </a:pPr>
            <a:r>
              <a:rPr dirty="0"/>
              <a:t>Additional negotiation techniques for a H</a:t>
            </a:r>
            <a:r>
              <a:rPr lang="en-ZA" cap="none" dirty="0" err="1"/>
              <a:t>i</a:t>
            </a:r>
            <a:r>
              <a:rPr dirty="0"/>
              <a:t>AP approach </a:t>
            </a:r>
          </a:p>
        </p:txBody>
      </p:sp>
      <p:grpSp>
        <p:nvGrpSpPr>
          <p:cNvPr id="553" name="Group"/>
          <p:cNvGrpSpPr/>
          <p:nvPr/>
        </p:nvGrpSpPr>
        <p:grpSpPr>
          <a:xfrm>
            <a:off x="0" y="-16669"/>
            <a:ext cx="2568179" cy="1943894"/>
            <a:chOff x="0" y="0"/>
            <a:chExt cx="2568178" cy="1943893"/>
          </a:xfrm>
        </p:grpSpPr>
        <p:sp>
          <p:nvSpPr>
            <p:cNvPr id="54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551" name="Group 25"/>
            <p:cNvGrpSpPr/>
            <p:nvPr/>
          </p:nvGrpSpPr>
          <p:grpSpPr>
            <a:xfrm>
              <a:off x="604405" y="458878"/>
              <a:ext cx="1127555" cy="1026209"/>
              <a:chOff x="0" y="-1"/>
              <a:chExt cx="1127554" cy="1026208"/>
            </a:xfrm>
          </p:grpSpPr>
          <p:sp>
            <p:nvSpPr>
              <p:cNvPr id="54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55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552"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aphicFrame>
        <p:nvGraphicFramePr>
          <p:cNvPr id="554" name="Table 3"/>
          <p:cNvGraphicFramePr/>
          <p:nvPr/>
        </p:nvGraphicFramePr>
        <p:xfrm>
          <a:off x="1266612" y="3500682"/>
          <a:ext cx="4954623" cy="5694108"/>
        </p:xfrm>
        <a:graphic>
          <a:graphicData uri="http://schemas.openxmlformats.org/drawingml/2006/table">
            <a:tbl>
              <a:tblPr firstRow="1" bandRow="1">
                <a:tableStyleId>{4C3C2611-4C71-4FC5-86AE-919BDF0F9419}</a:tableStyleId>
              </a:tblPr>
              <a:tblGrid>
                <a:gridCol w="4954623">
                  <a:extLst>
                    <a:ext uri="{9D8B030D-6E8A-4147-A177-3AD203B41FA5}">
                      <a16:colId xmlns:a16="http://schemas.microsoft.com/office/drawing/2014/main" val="20000"/>
                    </a:ext>
                  </a:extLst>
                </a:gridCol>
              </a:tblGrid>
              <a:tr h="949018">
                <a:tc>
                  <a:txBody>
                    <a:bodyPr/>
                    <a:lstStyle/>
                    <a:p>
                      <a:pPr algn="l">
                        <a:defRPr sz="1800" b="0"/>
                      </a:pPr>
                      <a:r>
                        <a:rPr sz="2000">
                          <a:latin typeface="Century Gothic"/>
                          <a:ea typeface="Century Gothic"/>
                          <a:cs typeface="Century Gothic"/>
                          <a:sym typeface="Century Gothic"/>
                        </a:rPr>
                        <a:t>Study the problem in detail and analyze stakeholders thoroughly; </a:t>
                      </a:r>
                    </a:p>
                  </a:txBody>
                  <a:tcPr marL="45720" marR="45720" anchor="ctr" horzOverflow="overflow">
                    <a:lnT w="12700">
                      <a:miter lim="400000"/>
                    </a:lnT>
                  </a:tcPr>
                </a:tc>
                <a:extLst>
                  <a:ext uri="{0D108BD9-81ED-4DB2-BD59-A6C34878D82A}">
                    <a16:rowId xmlns:a16="http://schemas.microsoft.com/office/drawing/2014/main" val="10000"/>
                  </a:ext>
                </a:extLst>
              </a:tr>
              <a:tr h="949018">
                <a:tc>
                  <a:txBody>
                    <a:bodyPr/>
                    <a:lstStyle/>
                    <a:p>
                      <a:pPr algn="l">
                        <a:defRPr sz="2000">
                          <a:latin typeface="Century Gothic"/>
                          <a:ea typeface="Century Gothic"/>
                          <a:cs typeface="Century Gothic"/>
                          <a:sym typeface="Century Gothic"/>
                        </a:defRPr>
                      </a:pPr>
                      <a:r>
                        <a:rPr>
                          <a:uFill>
                            <a:solidFill>
                              <a:srgbClr val="000000"/>
                            </a:solidFill>
                          </a:uFill>
                        </a:rPr>
                        <a:t>State objectives or interests </a:t>
                      </a:r>
                      <a:br>
                        <a:rPr>
                          <a:uFill>
                            <a:solidFill>
                              <a:srgbClr val="000000"/>
                            </a:solidFill>
                          </a:uFill>
                        </a:rPr>
                      </a:br>
                      <a:r>
                        <a:rPr>
                          <a:uFill>
                            <a:solidFill>
                              <a:srgbClr val="000000"/>
                            </a:solidFill>
                          </a:uFill>
                        </a:rPr>
                        <a:t>rather than positions; </a:t>
                      </a:r>
                    </a:p>
                  </a:txBody>
                  <a:tcPr marL="45720" marR="45720" anchor="ctr" horzOverflow="overflow">
                    <a:lnB w="12700">
                      <a:solidFill>
                        <a:srgbClr val="242E7C"/>
                      </a:solidFill>
                      <a:miter lim="400000"/>
                    </a:lnB>
                    <a:noFill/>
                  </a:tcPr>
                </a:tc>
                <a:extLst>
                  <a:ext uri="{0D108BD9-81ED-4DB2-BD59-A6C34878D82A}">
                    <a16:rowId xmlns:a16="http://schemas.microsoft.com/office/drawing/2014/main" val="10001"/>
                  </a:ext>
                </a:extLst>
              </a:tr>
              <a:tr h="949018">
                <a:tc>
                  <a:txBody>
                    <a:bodyPr/>
                    <a:lstStyle/>
                    <a:p>
                      <a:pPr algn="l">
                        <a:defRPr sz="2000">
                          <a:latin typeface="Century Gothic"/>
                          <a:ea typeface="Century Gothic"/>
                          <a:cs typeface="Century Gothic"/>
                          <a:sym typeface="Century Gothic"/>
                        </a:defRPr>
                      </a:pPr>
                      <a:r>
                        <a:rPr>
                          <a:uFill>
                            <a:solidFill>
                              <a:srgbClr val="000000"/>
                            </a:solidFill>
                          </a:uFill>
                        </a:rPr>
                        <a:t>Listen carefully for what is said, what is not said and watch body language; </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2"/>
                  </a:ext>
                </a:extLst>
              </a:tr>
              <a:tr h="949018">
                <a:tc>
                  <a:txBody>
                    <a:bodyPr/>
                    <a:lstStyle/>
                    <a:p>
                      <a:pPr algn="l">
                        <a:defRPr sz="2000">
                          <a:latin typeface="Century Gothic"/>
                          <a:ea typeface="Century Gothic"/>
                          <a:cs typeface="Century Gothic"/>
                          <a:sym typeface="Century Gothic"/>
                        </a:defRPr>
                      </a:pPr>
                      <a:r>
                        <a:rPr>
                          <a:uFill>
                            <a:solidFill>
                              <a:srgbClr val="000000"/>
                            </a:solidFill>
                          </a:uFill>
                        </a:rPr>
                        <a:t>Keep proposals as simple as possible;</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3"/>
                  </a:ext>
                </a:extLst>
              </a:tr>
              <a:tr h="949018">
                <a:tc>
                  <a:txBody>
                    <a:bodyPr/>
                    <a:lstStyle/>
                    <a:p>
                      <a:pPr algn="l">
                        <a:defRPr sz="2000">
                          <a:latin typeface="Century Gothic"/>
                          <a:ea typeface="Century Gothic"/>
                          <a:cs typeface="Century Gothic"/>
                          <a:sym typeface="Century Gothic"/>
                        </a:defRPr>
                      </a:pPr>
                      <a:r>
                        <a:rPr>
                          <a:uFill>
                            <a:solidFill>
                              <a:srgbClr val="000000"/>
                            </a:solidFill>
                          </a:uFill>
                        </a:rPr>
                        <a:t>Articulate ideas and arguments concisely; </a:t>
                      </a:r>
                    </a:p>
                  </a:txBody>
                  <a:tcPr marL="45720" marR="45720" anchor="ctr" horzOverflow="overflow">
                    <a:lnT w="12700">
                      <a:solidFill>
                        <a:srgbClr val="242E7C"/>
                      </a:solidFill>
                      <a:miter lim="400000"/>
                    </a:lnT>
                    <a:lnB w="12700">
                      <a:solidFill>
                        <a:srgbClr val="000000"/>
                      </a:solidFill>
                      <a:miter lim="400000"/>
                    </a:lnB>
                    <a:noFill/>
                  </a:tcPr>
                </a:tc>
                <a:extLst>
                  <a:ext uri="{0D108BD9-81ED-4DB2-BD59-A6C34878D82A}">
                    <a16:rowId xmlns:a16="http://schemas.microsoft.com/office/drawing/2014/main" val="10004"/>
                  </a:ext>
                </a:extLst>
              </a:tr>
              <a:tr h="949018">
                <a:tc>
                  <a:txBody>
                    <a:bodyPr/>
                    <a:lstStyle/>
                    <a:p>
                      <a:pPr algn="l">
                        <a:defRPr sz="2000">
                          <a:latin typeface="Century Gothic"/>
                          <a:ea typeface="Century Gothic"/>
                          <a:cs typeface="Century Gothic"/>
                          <a:sym typeface="Century Gothic"/>
                        </a:defRPr>
                      </a:pPr>
                      <a:r>
                        <a:rPr>
                          <a:uFill>
                            <a:solidFill>
                              <a:srgbClr val="000000"/>
                            </a:solidFill>
                          </a:uFill>
                        </a:rPr>
                        <a:t>Assume the best of other stakeholders; </a:t>
                      </a:r>
                    </a:p>
                  </a:txBody>
                  <a:tcPr marL="45720" marR="45720" anchor="ctr" horzOverflow="overflow">
                    <a:lnT w="12700">
                      <a:solidFill>
                        <a:srgbClr val="000000"/>
                      </a:solidFill>
                      <a:miter lim="400000"/>
                    </a:lnT>
                    <a:noFill/>
                  </a:tcPr>
                </a:tc>
                <a:extLst>
                  <a:ext uri="{0D108BD9-81ED-4DB2-BD59-A6C34878D82A}">
                    <a16:rowId xmlns:a16="http://schemas.microsoft.com/office/drawing/2014/main" val="10005"/>
                  </a:ext>
                </a:extLst>
              </a:tr>
            </a:tbl>
          </a:graphicData>
        </a:graphic>
      </p:graphicFrame>
      <p:graphicFrame>
        <p:nvGraphicFramePr>
          <p:cNvPr id="555" name="Table 4"/>
          <p:cNvGraphicFramePr/>
          <p:nvPr/>
        </p:nvGraphicFramePr>
        <p:xfrm>
          <a:off x="6670040" y="3501244"/>
          <a:ext cx="5126738" cy="5692986"/>
        </p:xfrm>
        <a:graphic>
          <a:graphicData uri="http://schemas.openxmlformats.org/drawingml/2006/table">
            <a:tbl>
              <a:tblPr firstRow="1">
                <a:tableStyleId>{4C3C2611-4C71-4FC5-86AE-919BDF0F9419}</a:tableStyleId>
              </a:tblPr>
              <a:tblGrid>
                <a:gridCol w="5126738">
                  <a:extLst>
                    <a:ext uri="{9D8B030D-6E8A-4147-A177-3AD203B41FA5}">
                      <a16:colId xmlns:a16="http://schemas.microsoft.com/office/drawing/2014/main" val="20000"/>
                    </a:ext>
                  </a:extLst>
                </a:gridCol>
              </a:tblGrid>
              <a:tr h="948831">
                <a:tc>
                  <a:txBody>
                    <a:bodyPr/>
                    <a:lstStyle/>
                    <a:p>
                      <a:pPr algn="l">
                        <a:defRPr sz="2000" b="0">
                          <a:latin typeface="Century Gothic"/>
                          <a:ea typeface="Century Gothic"/>
                          <a:cs typeface="Century Gothic"/>
                          <a:sym typeface="Century Gothic"/>
                        </a:defRPr>
                      </a:pPr>
                      <a:r>
                        <a:rPr>
                          <a:uFill>
                            <a:solidFill>
                              <a:srgbClr val="000000"/>
                            </a:solidFill>
                          </a:uFill>
                        </a:rPr>
                        <a:t>Anticipate and respond to objections;</a:t>
                      </a:r>
                    </a:p>
                  </a:txBody>
                  <a:tcPr marL="45720" marR="45720" anchor="ctr" horzOverflow="overflow">
                    <a:lnT w="12700">
                      <a:miter lim="400000"/>
                    </a:lnT>
                    <a:lnB w="12700">
                      <a:solidFill>
                        <a:srgbClr val="242E7C"/>
                      </a:solidFill>
                    </a:lnB>
                  </a:tcPr>
                </a:tc>
                <a:extLst>
                  <a:ext uri="{0D108BD9-81ED-4DB2-BD59-A6C34878D82A}">
                    <a16:rowId xmlns:a16="http://schemas.microsoft.com/office/drawing/2014/main" val="10000"/>
                  </a:ext>
                </a:extLst>
              </a:tr>
              <a:tr h="948831">
                <a:tc>
                  <a:txBody>
                    <a:bodyPr/>
                    <a:lstStyle/>
                    <a:p>
                      <a:pPr algn="l">
                        <a:defRPr sz="2000">
                          <a:latin typeface="Century Gothic"/>
                          <a:ea typeface="Century Gothic"/>
                          <a:cs typeface="Century Gothic"/>
                          <a:sym typeface="Century Gothic"/>
                        </a:defRPr>
                      </a:pPr>
                      <a:r>
                        <a:rPr>
                          <a:uFill>
                            <a:solidFill>
                              <a:srgbClr val="000000"/>
                            </a:solidFill>
                          </a:uFill>
                        </a:rPr>
                        <a:t>Present multiple proposals; </a:t>
                      </a:r>
                    </a:p>
                  </a:txBody>
                  <a:tcPr marL="45720" marR="45720" anchor="ctr" horzOverflow="overflow">
                    <a:lnT w="12700">
                      <a:solidFill>
                        <a:srgbClr val="242E7C"/>
                      </a:solidFill>
                    </a:lnT>
                    <a:lnB w="12700">
                      <a:solidFill>
                        <a:srgbClr val="242E7C"/>
                      </a:solidFill>
                      <a:miter lim="400000"/>
                    </a:lnB>
                    <a:noFill/>
                  </a:tcPr>
                </a:tc>
                <a:extLst>
                  <a:ext uri="{0D108BD9-81ED-4DB2-BD59-A6C34878D82A}">
                    <a16:rowId xmlns:a16="http://schemas.microsoft.com/office/drawing/2014/main" val="10001"/>
                  </a:ext>
                </a:extLst>
              </a:tr>
              <a:tr h="948831">
                <a:tc>
                  <a:txBody>
                    <a:bodyPr/>
                    <a:lstStyle/>
                    <a:p>
                      <a:pPr algn="l">
                        <a:defRPr sz="2000">
                          <a:latin typeface="Century Gothic"/>
                          <a:ea typeface="Century Gothic"/>
                          <a:cs typeface="Century Gothic"/>
                          <a:sym typeface="Century Gothic"/>
                        </a:defRPr>
                      </a:pPr>
                      <a:r>
                        <a:rPr>
                          <a:uFill>
                            <a:solidFill>
                              <a:srgbClr val="000000"/>
                            </a:solidFill>
                          </a:uFill>
                        </a:rPr>
                        <a:t>Remain assertive but not aggressive; </a:t>
                      </a:r>
                    </a:p>
                  </a:txBody>
                  <a:tcPr marL="45720" marR="45720" anchor="ctr" horzOverflow="overflow">
                    <a:lnT w="12700">
                      <a:solidFill>
                        <a:srgbClr val="242E7C"/>
                      </a:solidFill>
                      <a:miter lim="400000"/>
                    </a:lnT>
                    <a:lnB w="12700">
                      <a:solidFill>
                        <a:srgbClr val="000000"/>
                      </a:solidFill>
                      <a:miter lim="400000"/>
                    </a:lnB>
                    <a:noFill/>
                  </a:tcPr>
                </a:tc>
                <a:extLst>
                  <a:ext uri="{0D108BD9-81ED-4DB2-BD59-A6C34878D82A}">
                    <a16:rowId xmlns:a16="http://schemas.microsoft.com/office/drawing/2014/main" val="10002"/>
                  </a:ext>
                </a:extLst>
              </a:tr>
              <a:tr h="948831">
                <a:tc>
                  <a:txBody>
                    <a:bodyPr/>
                    <a:lstStyle/>
                    <a:p>
                      <a:pPr algn="l">
                        <a:defRPr sz="2000">
                          <a:latin typeface="Century Gothic"/>
                          <a:ea typeface="Century Gothic"/>
                          <a:cs typeface="Century Gothic"/>
                          <a:sym typeface="Century Gothic"/>
                        </a:defRPr>
                      </a:pPr>
                      <a:r>
                        <a:rPr>
                          <a:uFill>
                            <a:solidFill>
                              <a:srgbClr val="000000"/>
                            </a:solidFill>
                          </a:uFill>
                        </a:rPr>
                        <a:t>Use body language knowingly </a:t>
                      </a:r>
                      <a:br>
                        <a:rPr>
                          <a:uFill>
                            <a:solidFill>
                              <a:srgbClr val="000000"/>
                            </a:solidFill>
                          </a:uFill>
                        </a:rPr>
                      </a:br>
                      <a:r>
                        <a:rPr>
                          <a:uFill>
                            <a:solidFill>
                              <a:srgbClr val="000000"/>
                            </a:solidFill>
                          </a:uFill>
                        </a:rPr>
                        <a:t>to communicate; and </a:t>
                      </a:r>
                    </a:p>
                  </a:txBody>
                  <a:tcPr marL="45720" marR="45720" anchor="ctr" horzOverflow="overflow">
                    <a:lnT w="12700">
                      <a:solidFill>
                        <a:srgbClr val="000000"/>
                      </a:solidFill>
                      <a:miter lim="400000"/>
                    </a:lnT>
                    <a:lnB w="12700">
                      <a:solidFill>
                        <a:srgbClr val="242E7C"/>
                      </a:solidFill>
                      <a:miter lim="400000"/>
                    </a:lnB>
                    <a:noFill/>
                  </a:tcPr>
                </a:tc>
                <a:extLst>
                  <a:ext uri="{0D108BD9-81ED-4DB2-BD59-A6C34878D82A}">
                    <a16:rowId xmlns:a16="http://schemas.microsoft.com/office/drawing/2014/main" val="10003"/>
                  </a:ext>
                </a:extLst>
              </a:tr>
              <a:tr h="948831">
                <a:tc>
                  <a:txBody>
                    <a:bodyPr/>
                    <a:lstStyle/>
                    <a:p>
                      <a:pPr algn="l">
                        <a:defRPr sz="2000">
                          <a:latin typeface="Century Gothic"/>
                          <a:ea typeface="Century Gothic"/>
                          <a:cs typeface="Century Gothic"/>
                          <a:sym typeface="Century Gothic"/>
                        </a:defRPr>
                      </a:pPr>
                      <a:r>
                        <a:rPr>
                          <a:uFill>
                            <a:solidFill>
                              <a:srgbClr val="000000"/>
                            </a:solidFill>
                          </a:uFill>
                        </a:rPr>
                        <a:t>Persist with negotiations in goodwill </a:t>
                      </a:r>
                      <a:br>
                        <a:rPr>
                          <a:uFill>
                            <a:solidFill>
                              <a:srgbClr val="000000"/>
                            </a:solidFill>
                          </a:uFill>
                        </a:rPr>
                      </a:br>
                      <a:r>
                        <a:rPr>
                          <a:uFill>
                            <a:solidFill>
                              <a:srgbClr val="000000"/>
                            </a:solidFill>
                          </a:uFill>
                        </a:rPr>
                        <a:t>but walk away if necessary.</a:t>
                      </a:r>
                    </a:p>
                  </a:txBody>
                  <a:tcPr marL="45720" marR="45720" anchor="ctr" horzOverflow="overflow">
                    <a:lnT w="12700">
                      <a:solidFill>
                        <a:srgbClr val="242E7C"/>
                      </a:solidFill>
                      <a:miter lim="400000"/>
                    </a:lnT>
                    <a:lnB w="12700">
                      <a:solidFill>
                        <a:srgbClr val="242E7C"/>
                      </a:solidFill>
                      <a:miter lim="400000"/>
                    </a:lnB>
                    <a:noFill/>
                  </a:tcPr>
                </a:tc>
                <a:extLst>
                  <a:ext uri="{0D108BD9-81ED-4DB2-BD59-A6C34878D82A}">
                    <a16:rowId xmlns:a16="http://schemas.microsoft.com/office/drawing/2014/main" val="10004"/>
                  </a:ext>
                </a:extLst>
              </a:tr>
              <a:tr h="948831">
                <a:tc>
                  <a:txBody>
                    <a:bodyPr/>
                    <a:lstStyle/>
                    <a:p>
                      <a:pPr algn="l">
                        <a:defRPr sz="2300">
                          <a:latin typeface="Century Gothic"/>
                          <a:ea typeface="Century Gothic"/>
                          <a:cs typeface="Century Gothic"/>
                          <a:sym typeface="Century Gothic"/>
                        </a:defRPr>
                      </a:pPr>
                      <a:endParaRPr/>
                    </a:p>
                  </a:txBody>
                  <a:tcPr marL="45720" marR="45720" anchor="ctr" horzOverflow="overflow">
                    <a:lnT w="12700">
                      <a:solidFill>
                        <a:srgbClr val="242E7C"/>
                      </a:solidFill>
                      <a:miter lim="400000"/>
                    </a:lnT>
                    <a:noFill/>
                  </a:tcPr>
                </a:tc>
                <a:extLst>
                  <a:ext uri="{0D108BD9-81ED-4DB2-BD59-A6C34878D82A}">
                    <a16:rowId xmlns:a16="http://schemas.microsoft.com/office/drawing/2014/main" val="10005"/>
                  </a:ext>
                </a:extLst>
              </a:tr>
            </a:tbl>
          </a:graphicData>
        </a:graphic>
      </p:graphicFrame>
      <p:pic>
        <p:nvPicPr>
          <p:cNvPr id="556" name="Picture 2" descr="Picture 2"/>
          <p:cNvPicPr>
            <a:picLocks noChangeAspect="1"/>
          </p:cNvPicPr>
          <p:nvPr/>
        </p:nvPicPr>
        <p:blipFill>
          <a:blip r:embed="rId4"/>
          <a:srcRect l="85040"/>
          <a:stretch>
            <a:fillRect/>
          </a:stretch>
        </p:blipFill>
        <p:spPr>
          <a:xfrm>
            <a:off x="-2" y="3465129"/>
            <a:ext cx="1018376" cy="1041402"/>
          </a:xfrm>
          <a:prstGeom prst="rect">
            <a:avLst/>
          </a:prstGeom>
          <a:ln w="12700">
            <a:miter lim="400000"/>
          </a:ln>
        </p:spPr>
      </p:pic>
      <p:pic>
        <p:nvPicPr>
          <p:cNvPr id="557" name="Picture 4" descr="Picture 4"/>
          <p:cNvPicPr>
            <a:picLocks noChangeAspect="1"/>
          </p:cNvPicPr>
          <p:nvPr/>
        </p:nvPicPr>
        <p:blipFill>
          <a:blip r:embed="rId5"/>
          <a:srcRect l="85040"/>
          <a:stretch>
            <a:fillRect/>
          </a:stretch>
        </p:blipFill>
        <p:spPr>
          <a:xfrm>
            <a:off x="-2" y="4417185"/>
            <a:ext cx="1018376" cy="1028702"/>
          </a:xfrm>
          <a:prstGeom prst="rect">
            <a:avLst/>
          </a:prstGeom>
          <a:ln w="12700">
            <a:miter lim="400000"/>
          </a:ln>
        </p:spPr>
      </p:pic>
      <p:pic>
        <p:nvPicPr>
          <p:cNvPr id="558" name="Picture 6" descr="Picture 6"/>
          <p:cNvPicPr>
            <a:picLocks noChangeAspect="1"/>
          </p:cNvPicPr>
          <p:nvPr/>
        </p:nvPicPr>
        <p:blipFill>
          <a:blip r:embed="rId6"/>
          <a:srcRect l="85040"/>
          <a:stretch>
            <a:fillRect/>
          </a:stretch>
        </p:blipFill>
        <p:spPr>
          <a:xfrm>
            <a:off x="0" y="5338600"/>
            <a:ext cx="1018374" cy="1041402"/>
          </a:xfrm>
          <a:prstGeom prst="rect">
            <a:avLst/>
          </a:prstGeom>
          <a:ln w="12700">
            <a:miter lim="400000"/>
          </a:ln>
        </p:spPr>
      </p:pic>
      <p:pic>
        <p:nvPicPr>
          <p:cNvPr id="559" name="Picture 8" descr="Picture 8"/>
          <p:cNvPicPr>
            <a:picLocks noChangeAspect="1"/>
          </p:cNvPicPr>
          <p:nvPr/>
        </p:nvPicPr>
        <p:blipFill>
          <a:blip r:embed="rId7"/>
          <a:srcRect l="85040"/>
          <a:stretch>
            <a:fillRect/>
          </a:stretch>
        </p:blipFill>
        <p:spPr>
          <a:xfrm>
            <a:off x="0" y="6294142"/>
            <a:ext cx="1018376" cy="1028702"/>
          </a:xfrm>
          <a:prstGeom prst="rect">
            <a:avLst/>
          </a:prstGeom>
          <a:ln w="12700">
            <a:miter lim="400000"/>
          </a:ln>
        </p:spPr>
      </p:pic>
      <p:pic>
        <p:nvPicPr>
          <p:cNvPr id="560" name="Picture 10" descr="Picture 10"/>
          <p:cNvPicPr>
            <a:picLocks noChangeAspect="1"/>
          </p:cNvPicPr>
          <p:nvPr/>
        </p:nvPicPr>
        <p:blipFill>
          <a:blip r:embed="rId8"/>
          <a:srcRect l="85040"/>
          <a:stretch>
            <a:fillRect/>
          </a:stretch>
        </p:blipFill>
        <p:spPr>
          <a:xfrm>
            <a:off x="0" y="7230846"/>
            <a:ext cx="1018376" cy="1041402"/>
          </a:xfrm>
          <a:prstGeom prst="rect">
            <a:avLst/>
          </a:prstGeom>
          <a:ln w="12700">
            <a:miter lim="400000"/>
          </a:ln>
        </p:spPr>
      </p:pic>
      <p:pic>
        <p:nvPicPr>
          <p:cNvPr id="561" name="Picture 12" descr="Picture 12"/>
          <p:cNvPicPr>
            <a:picLocks noChangeAspect="1"/>
          </p:cNvPicPr>
          <p:nvPr/>
        </p:nvPicPr>
        <p:blipFill>
          <a:blip r:embed="rId9"/>
          <a:srcRect l="85040"/>
          <a:stretch>
            <a:fillRect/>
          </a:stretch>
        </p:blipFill>
        <p:spPr>
          <a:xfrm>
            <a:off x="-2" y="8181377"/>
            <a:ext cx="1018374" cy="1041402"/>
          </a:xfrm>
          <a:prstGeom prst="rect">
            <a:avLst/>
          </a:prstGeom>
          <a:ln w="12700">
            <a:miter lim="400000"/>
          </a:ln>
        </p:spPr>
      </p:pic>
      <p:pic>
        <p:nvPicPr>
          <p:cNvPr id="562" name="Picture 14" descr="Picture 14"/>
          <p:cNvPicPr>
            <a:picLocks noChangeAspect="1"/>
          </p:cNvPicPr>
          <p:nvPr/>
        </p:nvPicPr>
        <p:blipFill>
          <a:blip r:embed="rId10"/>
          <a:srcRect r="84067"/>
          <a:stretch>
            <a:fillRect/>
          </a:stretch>
        </p:blipFill>
        <p:spPr>
          <a:xfrm>
            <a:off x="11918164" y="3451926"/>
            <a:ext cx="1086636" cy="1041402"/>
          </a:xfrm>
          <a:prstGeom prst="rect">
            <a:avLst/>
          </a:prstGeom>
          <a:ln w="12700">
            <a:miter lim="400000"/>
          </a:ln>
        </p:spPr>
      </p:pic>
      <p:pic>
        <p:nvPicPr>
          <p:cNvPr id="563" name="Picture 16" descr="Picture 16"/>
          <p:cNvPicPr>
            <a:picLocks noChangeAspect="1"/>
          </p:cNvPicPr>
          <p:nvPr/>
        </p:nvPicPr>
        <p:blipFill>
          <a:blip r:embed="rId11"/>
          <a:srcRect r="84067"/>
          <a:stretch>
            <a:fillRect/>
          </a:stretch>
        </p:blipFill>
        <p:spPr>
          <a:xfrm>
            <a:off x="11918164" y="4409092"/>
            <a:ext cx="1086636" cy="1028702"/>
          </a:xfrm>
          <a:prstGeom prst="rect">
            <a:avLst/>
          </a:prstGeom>
          <a:ln w="12700">
            <a:miter lim="400000"/>
          </a:ln>
        </p:spPr>
      </p:pic>
      <p:pic>
        <p:nvPicPr>
          <p:cNvPr id="564" name="Picture 18" descr="Picture 18"/>
          <p:cNvPicPr>
            <a:picLocks noChangeAspect="1"/>
          </p:cNvPicPr>
          <p:nvPr/>
        </p:nvPicPr>
        <p:blipFill>
          <a:blip r:embed="rId12"/>
          <a:srcRect r="84236"/>
          <a:stretch>
            <a:fillRect/>
          </a:stretch>
        </p:blipFill>
        <p:spPr>
          <a:xfrm>
            <a:off x="11930701" y="5335244"/>
            <a:ext cx="1074101" cy="1040402"/>
          </a:xfrm>
          <a:prstGeom prst="rect">
            <a:avLst/>
          </a:prstGeom>
          <a:ln w="12700">
            <a:miter lim="400000"/>
          </a:ln>
        </p:spPr>
      </p:pic>
      <p:pic>
        <p:nvPicPr>
          <p:cNvPr id="565" name="Picture 20" descr="Picture 20"/>
          <p:cNvPicPr>
            <a:picLocks noChangeAspect="1"/>
          </p:cNvPicPr>
          <p:nvPr/>
        </p:nvPicPr>
        <p:blipFill>
          <a:blip r:embed="rId13"/>
          <a:srcRect r="84400"/>
          <a:stretch>
            <a:fillRect/>
          </a:stretch>
        </p:blipFill>
        <p:spPr>
          <a:xfrm>
            <a:off x="11940929" y="6269401"/>
            <a:ext cx="1063873" cy="1028702"/>
          </a:xfrm>
          <a:prstGeom prst="rect">
            <a:avLst/>
          </a:prstGeom>
          <a:ln w="12700">
            <a:miter lim="400000"/>
          </a:ln>
        </p:spPr>
      </p:pic>
      <p:pic>
        <p:nvPicPr>
          <p:cNvPr id="566" name="Picture 22" descr="Picture 22"/>
          <p:cNvPicPr>
            <a:picLocks noChangeAspect="1"/>
          </p:cNvPicPr>
          <p:nvPr/>
        </p:nvPicPr>
        <p:blipFill>
          <a:blip r:embed="rId14"/>
          <a:srcRect r="84559"/>
          <a:stretch>
            <a:fillRect/>
          </a:stretch>
        </p:blipFill>
        <p:spPr>
          <a:xfrm>
            <a:off x="11951733" y="7196197"/>
            <a:ext cx="1053069" cy="1041402"/>
          </a:xfrm>
          <a:prstGeom prst="rect">
            <a:avLst/>
          </a:prstGeom>
          <a:ln w="12700">
            <a:miter lim="400000"/>
          </a:ln>
        </p:spPr>
      </p:pic>
      <p:sp>
        <p:nvSpPr>
          <p:cNvPr id="567" name="Defining features:"/>
          <p:cNvSpPr txBox="1"/>
          <p:nvPr/>
        </p:nvSpPr>
        <p:spPr>
          <a:xfrm>
            <a:off x="1184838" y="2218281"/>
            <a:ext cx="10240608" cy="874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8766" tIns="48766" rIns="48766" bIns="48766">
            <a:spAutoFit/>
          </a:bodyPr>
          <a:lstStyle>
            <a:lvl1pPr>
              <a:lnSpc>
                <a:spcPct val="90000"/>
              </a:lnSpc>
              <a:defRPr sz="2800" b="1" cap="all" spc="-25">
                <a:latin typeface="Century Gothic"/>
                <a:ea typeface="Century Gothic"/>
                <a:cs typeface="Century Gothic"/>
                <a:sym typeface="Century Gothic"/>
              </a:defRPr>
            </a:lvl1pPr>
          </a:lstStyle>
          <a:p>
            <a:r>
              <a:rPr dirty="0"/>
              <a:t>Some additional techniques for effective negotiating in a H</a:t>
            </a:r>
            <a:r>
              <a:rPr lang="en-ZA" cap="none" dirty="0" err="1"/>
              <a:t>i</a:t>
            </a:r>
            <a:r>
              <a:rPr dirty="0"/>
              <a:t>AP context include: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Rectangle"/>
          <p:cNvSpPr/>
          <p:nvPr/>
        </p:nvSpPr>
        <p:spPr>
          <a:xfrm>
            <a:off x="-16207" y="-33621"/>
            <a:ext cx="13037214" cy="9820842"/>
          </a:xfrm>
          <a:prstGeom prst="rect">
            <a:avLst/>
          </a:prstGeom>
          <a:solidFill>
            <a:srgbClr val="242E7C"/>
          </a:solidFill>
          <a:ln w="12700">
            <a:miter lim="400000"/>
          </a:ln>
        </p:spPr>
        <p:txBody>
          <a:bodyPr lIns="48766" tIns="48766" rIns="48766" bIns="48766" anchor="ctr"/>
          <a:lstStyle/>
          <a:p>
            <a:pPr>
              <a:defRPr sz="2600">
                <a:solidFill>
                  <a:srgbClr val="242E7C"/>
                </a:solidFill>
              </a:defRPr>
            </a:pPr>
            <a:endParaRPr/>
          </a:p>
        </p:txBody>
      </p:sp>
      <p:sp>
        <p:nvSpPr>
          <p:cNvPr id="570" name="End of…"/>
          <p:cNvSpPr txBox="1">
            <a:spLocks noGrp="1"/>
          </p:cNvSpPr>
          <p:nvPr>
            <p:ph type="title"/>
          </p:nvPr>
        </p:nvSpPr>
        <p:spPr>
          <a:xfrm>
            <a:off x="6924578" y="1163230"/>
            <a:ext cx="5638405" cy="4094570"/>
          </a:xfrm>
          <a:prstGeom prst="rect">
            <a:avLst/>
          </a:prstGeom>
        </p:spPr>
        <p:txBody>
          <a:bodyPr lIns="38100" tIns="38100" rIns="38100" bIns="38100"/>
          <a:lstStyle/>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End of </a:t>
            </a:r>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Module 8</a:t>
            </a:r>
            <a:endParaRPr b="0"/>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endParaRPr b="0"/>
          </a:p>
          <a:p>
            <a:pPr algn="r" defTabSz="457200">
              <a:lnSpc>
                <a:spcPct val="100000"/>
              </a:lnSpc>
              <a:defRPr sz="4600" b="1">
                <a:solidFill>
                  <a:srgbClr val="FFFFFF"/>
                </a:solidFill>
                <a:uFill>
                  <a:solidFill>
                    <a:srgbClr val="000000"/>
                  </a:solidFill>
                </a:uFill>
                <a:latin typeface="Century Gothic"/>
                <a:ea typeface="Century Gothic"/>
                <a:cs typeface="Century Gothic"/>
                <a:sym typeface="Century Gothic"/>
              </a:defRPr>
            </a:pPr>
            <a:r>
              <a:t>Please continue </a:t>
            </a:r>
            <a:br/>
            <a:r>
              <a:t>to Module 9</a:t>
            </a:r>
          </a:p>
        </p:txBody>
      </p:sp>
      <p:pic>
        <p:nvPicPr>
          <p:cNvPr id="571" name="WHO-Logo-white.png" descr="WHO-Logo-white.png"/>
          <p:cNvPicPr>
            <a:picLocks noChangeAspect="1"/>
          </p:cNvPicPr>
          <p:nvPr/>
        </p:nvPicPr>
        <p:blipFill>
          <a:blip r:embed="rId2"/>
          <a:stretch>
            <a:fillRect/>
          </a:stretch>
        </p:blipFill>
        <p:spPr>
          <a:xfrm>
            <a:off x="9799884" y="8293889"/>
            <a:ext cx="2989258" cy="1233507"/>
          </a:xfrm>
          <a:prstGeom prst="rect">
            <a:avLst/>
          </a:prstGeom>
          <a:ln w="12700">
            <a:miter lim="400000"/>
          </a:ln>
        </p:spPr>
      </p:pic>
      <p:sp>
        <p:nvSpPr>
          <p:cNvPr id="572" name="Pentagon 1"/>
          <p:cNvSpPr/>
          <p:nvPr/>
        </p:nvSpPr>
        <p:spPr>
          <a:xfrm>
            <a:off x="17065" y="-11113"/>
            <a:ext cx="3325020" cy="16351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768" y="21600"/>
                </a:lnTo>
                <a:lnTo>
                  <a:pt x="21600" y="11004"/>
                </a:lnTo>
                <a:lnTo>
                  <a:pt x="14768" y="0"/>
                </a:lnTo>
                <a:lnTo>
                  <a:pt x="0" y="0"/>
                </a:lnTo>
                <a:close/>
              </a:path>
            </a:pathLst>
          </a:custGeom>
          <a:gradFill>
            <a:gsLst>
              <a:gs pos="0">
                <a:srgbClr val="CD35A9"/>
              </a:gs>
              <a:gs pos="100000">
                <a:srgbClr val="A71680"/>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latin typeface="+mn-lt"/>
                <a:ea typeface="+mn-ea"/>
                <a:cs typeface="+mn-cs"/>
                <a:sym typeface="Helvetica"/>
              </a:defRPr>
            </a:pPr>
            <a:endParaRPr/>
          </a:p>
        </p:txBody>
      </p:sp>
      <p:sp>
        <p:nvSpPr>
          <p:cNvPr id="573" name="Pentagon 1"/>
          <p:cNvSpPr/>
          <p:nvPr/>
        </p:nvSpPr>
        <p:spPr>
          <a:xfrm>
            <a:off x="17065" y="1617265"/>
            <a:ext cx="4324748" cy="163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6347" y="21600"/>
                </a:lnTo>
                <a:lnTo>
                  <a:pt x="21600" y="11002"/>
                </a:lnTo>
                <a:lnTo>
                  <a:pt x="16347" y="0"/>
                </a:lnTo>
                <a:lnTo>
                  <a:pt x="0" y="0"/>
                </a:lnTo>
                <a:close/>
              </a:path>
            </a:pathLst>
          </a:custGeom>
          <a:gradFill>
            <a:gsLst>
              <a:gs pos="0">
                <a:srgbClr val="853CC6"/>
              </a:gs>
              <a:gs pos="100000">
                <a:srgbClr val="532075"/>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A71680"/>
                </a:solidFill>
                <a:latin typeface="+mn-lt"/>
                <a:ea typeface="+mn-ea"/>
                <a:cs typeface="+mn-cs"/>
                <a:sym typeface="Helvetica"/>
              </a:defRPr>
            </a:pPr>
            <a:endParaRPr/>
          </a:p>
        </p:txBody>
      </p:sp>
      <p:sp>
        <p:nvSpPr>
          <p:cNvPr id="574" name="Pentagon 1"/>
          <p:cNvSpPr/>
          <p:nvPr/>
        </p:nvSpPr>
        <p:spPr>
          <a:xfrm>
            <a:off x="17065" y="3245246"/>
            <a:ext cx="5638404" cy="163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7573" y="21600"/>
                </a:lnTo>
                <a:lnTo>
                  <a:pt x="21600" y="11002"/>
                </a:lnTo>
                <a:lnTo>
                  <a:pt x="17573" y="0"/>
                </a:lnTo>
                <a:lnTo>
                  <a:pt x="0" y="0"/>
                </a:lnTo>
                <a:close/>
              </a:path>
            </a:pathLst>
          </a:custGeom>
          <a:gradFill>
            <a:gsLst>
              <a:gs pos="0">
                <a:srgbClr val="3D49C3"/>
              </a:gs>
              <a:gs pos="100000">
                <a:srgbClr val="242E7C"/>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latin typeface="+mn-lt"/>
                <a:ea typeface="+mn-ea"/>
                <a:cs typeface="+mn-cs"/>
                <a:sym typeface="Helvetica"/>
              </a:defRPr>
            </a:pPr>
            <a:endParaRPr/>
          </a:p>
        </p:txBody>
      </p:sp>
      <p:sp>
        <p:nvSpPr>
          <p:cNvPr id="575" name="Pentagon 1"/>
          <p:cNvSpPr/>
          <p:nvPr/>
        </p:nvSpPr>
        <p:spPr>
          <a:xfrm>
            <a:off x="17065" y="4873625"/>
            <a:ext cx="6984207" cy="163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347" y="21600"/>
                </a:lnTo>
                <a:lnTo>
                  <a:pt x="21600" y="11002"/>
                </a:lnTo>
                <a:lnTo>
                  <a:pt x="18347" y="0"/>
                </a:lnTo>
                <a:lnTo>
                  <a:pt x="0" y="0"/>
                </a:lnTo>
                <a:close/>
              </a:path>
            </a:pathLst>
          </a:custGeom>
          <a:gradFill>
            <a:gsLst>
              <a:gs pos="0">
                <a:srgbClr val="3A8BD4"/>
              </a:gs>
              <a:gs pos="100000">
                <a:srgbClr val="006CA6"/>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sp>
        <p:nvSpPr>
          <p:cNvPr id="576" name="Pentagon 1"/>
          <p:cNvSpPr/>
          <p:nvPr/>
        </p:nvSpPr>
        <p:spPr>
          <a:xfrm>
            <a:off x="17065" y="6501606"/>
            <a:ext cx="8260160" cy="16347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850" y="21600"/>
                </a:lnTo>
                <a:lnTo>
                  <a:pt x="21600" y="11002"/>
                </a:lnTo>
                <a:lnTo>
                  <a:pt x="18850" y="0"/>
                </a:lnTo>
                <a:lnTo>
                  <a:pt x="0" y="0"/>
                </a:lnTo>
                <a:close/>
              </a:path>
            </a:pathLst>
          </a:custGeom>
          <a:gradFill>
            <a:gsLst>
              <a:gs pos="0">
                <a:srgbClr val="5BD3DF"/>
              </a:gs>
              <a:gs pos="100000">
                <a:srgbClr val="008B92"/>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latin typeface="+mn-lt"/>
                <a:ea typeface="+mn-ea"/>
                <a:cs typeface="+mn-cs"/>
                <a:sym typeface="Helvetica"/>
              </a:defRPr>
            </a:pPr>
            <a:endParaRPr/>
          </a:p>
        </p:txBody>
      </p:sp>
      <p:sp>
        <p:nvSpPr>
          <p:cNvPr id="577" name="Pentagon 1"/>
          <p:cNvSpPr/>
          <p:nvPr/>
        </p:nvSpPr>
        <p:spPr>
          <a:xfrm>
            <a:off x="17065" y="8129587"/>
            <a:ext cx="9565879" cy="16351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226" y="21600"/>
                </a:lnTo>
                <a:lnTo>
                  <a:pt x="21600" y="11004"/>
                </a:lnTo>
                <a:lnTo>
                  <a:pt x="19226" y="0"/>
                </a:lnTo>
                <a:lnTo>
                  <a:pt x="0" y="0"/>
                </a:lnTo>
                <a:close/>
              </a:path>
            </a:pathLst>
          </a:custGeom>
          <a:gradFill>
            <a:gsLst>
              <a:gs pos="0">
                <a:srgbClr val="43A04F"/>
              </a:gs>
              <a:gs pos="100000">
                <a:srgbClr val="006128"/>
              </a:gs>
            </a:gsLst>
            <a:lin ang="10800000"/>
          </a:gradFill>
          <a:ln w="12700">
            <a:miter lim="400000"/>
          </a:ln>
          <a:effectLst>
            <a:outerShdw blurRad="203200" dist="25400" dir="5400000" rotWithShape="0">
              <a:srgbClr val="000000">
                <a:alpha val="82000"/>
              </a:srgbClr>
            </a:outerShdw>
          </a:effectLst>
        </p:spPr>
        <p:txBody>
          <a:bodyPr lIns="48766" tIns="48766" rIns="48766" bIns="48766" anchor="ctr"/>
          <a:lstStyle/>
          <a:p>
            <a:pPr>
              <a:defRPr>
                <a:solidFill>
                  <a:srgbClr val="BE0D0D"/>
                </a:solidFill>
                <a:latin typeface="+mn-lt"/>
                <a:ea typeface="+mn-ea"/>
                <a:cs typeface="+mn-cs"/>
                <a:sym typeface="Helvetica"/>
              </a:defRPr>
            </a:pPr>
            <a:endParaRPr/>
          </a:p>
        </p:txBody>
      </p:sp>
      <p:sp>
        <p:nvSpPr>
          <p:cNvPr id="578" name="Line"/>
          <p:cNvSpPr/>
          <p:nvPr/>
        </p:nvSpPr>
        <p:spPr>
          <a:xfrm>
            <a:off x="7110565" y="3269476"/>
            <a:ext cx="5363827" cy="1"/>
          </a:xfrm>
          <a:prstGeom prst="line">
            <a:avLst/>
          </a:prstGeom>
          <a:ln w="12700">
            <a:solidFill>
              <a:srgbClr val="FFFFFF"/>
            </a:solidFill>
            <a:miter lim="400000"/>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137" name="Title 1"/>
          <p:cNvSpPr txBox="1">
            <a:spLocks noGrp="1"/>
          </p:cNvSpPr>
          <p:nvPr>
            <p:ph type="title"/>
          </p:nvPr>
        </p:nvSpPr>
        <p:spPr>
          <a:xfrm>
            <a:off x="2959098" y="262466"/>
            <a:ext cx="9300185" cy="1413936"/>
          </a:xfrm>
          <a:prstGeom prst="rect">
            <a:avLst/>
          </a:prstGeom>
        </p:spPr>
        <p:txBody>
          <a:bodyPr/>
          <a:lstStyle>
            <a:lvl1pPr>
              <a:defRPr sz="4400" b="1" cap="all" spc="-115">
                <a:solidFill>
                  <a:srgbClr val="FFFFFF"/>
                </a:solidFill>
                <a:latin typeface="Century Gothic"/>
                <a:ea typeface="Century Gothic"/>
                <a:cs typeface="Century Gothic"/>
                <a:sym typeface="Century Gothic"/>
              </a:defRPr>
            </a:lvl1pPr>
          </a:lstStyle>
          <a:p>
            <a:r>
              <a:t>The scope of negotiating </a:t>
            </a:r>
          </a:p>
        </p:txBody>
      </p:sp>
      <p:grpSp>
        <p:nvGrpSpPr>
          <p:cNvPr id="143" name="Group"/>
          <p:cNvGrpSpPr/>
          <p:nvPr/>
        </p:nvGrpSpPr>
        <p:grpSpPr>
          <a:xfrm>
            <a:off x="0" y="-16669"/>
            <a:ext cx="2568179" cy="1943894"/>
            <a:chOff x="0" y="0"/>
            <a:chExt cx="2568178" cy="1943893"/>
          </a:xfrm>
        </p:grpSpPr>
        <p:sp>
          <p:nvSpPr>
            <p:cNvPr id="138"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141" name="Group 25"/>
            <p:cNvGrpSpPr/>
            <p:nvPr/>
          </p:nvGrpSpPr>
          <p:grpSpPr>
            <a:xfrm>
              <a:off x="604405" y="458878"/>
              <a:ext cx="1127555" cy="1026209"/>
              <a:chOff x="0" y="-1"/>
              <a:chExt cx="1127554" cy="1026208"/>
            </a:xfrm>
          </p:grpSpPr>
          <p:sp>
            <p:nvSpPr>
              <p:cNvPr id="139"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140"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142"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grpSp>
        <p:nvGrpSpPr>
          <p:cNvPr id="161" name="Group"/>
          <p:cNvGrpSpPr/>
          <p:nvPr/>
        </p:nvGrpSpPr>
        <p:grpSpPr>
          <a:xfrm>
            <a:off x="2839129" y="2290565"/>
            <a:ext cx="7326542" cy="7326541"/>
            <a:chOff x="0" y="0"/>
            <a:chExt cx="7326540" cy="7326540"/>
          </a:xfrm>
        </p:grpSpPr>
        <p:grpSp>
          <p:nvGrpSpPr>
            <p:cNvPr id="147" name="Group"/>
            <p:cNvGrpSpPr/>
            <p:nvPr/>
          </p:nvGrpSpPr>
          <p:grpSpPr>
            <a:xfrm>
              <a:off x="0" y="0"/>
              <a:ext cx="7326541" cy="7326541"/>
              <a:chOff x="0" y="0"/>
              <a:chExt cx="7326540" cy="7326540"/>
            </a:xfrm>
          </p:grpSpPr>
          <p:sp>
            <p:nvSpPr>
              <p:cNvPr id="144" name="Circle"/>
              <p:cNvSpPr/>
              <p:nvPr/>
            </p:nvSpPr>
            <p:spPr>
              <a:xfrm>
                <a:off x="0" y="0"/>
                <a:ext cx="7326541" cy="7326541"/>
              </a:xfrm>
              <a:prstGeom prst="ellipse">
                <a:avLst/>
              </a:prstGeom>
              <a:solidFill>
                <a:srgbClr val="FFFFFF"/>
              </a:solidFill>
              <a:ln w="127000" cap="flat">
                <a:solidFill>
                  <a:srgbClr val="242E7C"/>
                </a:solidFill>
                <a:prstDash val="solid"/>
                <a:round/>
              </a:ln>
              <a:effectLst/>
            </p:spPr>
            <p:txBody>
              <a:bodyPr wrap="square" lIns="48766" tIns="48766" rIns="48766" bIns="48766" numCol="1" anchor="ctr">
                <a:noAutofit/>
              </a:bodyPr>
              <a:lstStyle/>
              <a:p>
                <a:pPr>
                  <a:lnSpc>
                    <a:spcPct val="140000"/>
                  </a:lnSpc>
                </a:pPr>
                <a:endParaRPr/>
              </a:p>
            </p:txBody>
          </p:sp>
          <p:sp>
            <p:nvSpPr>
              <p:cNvPr id="145" name="Circle"/>
              <p:cNvSpPr/>
              <p:nvPr/>
            </p:nvSpPr>
            <p:spPr>
              <a:xfrm>
                <a:off x="679729" y="1721387"/>
                <a:ext cx="5115517" cy="5115517"/>
              </a:xfrm>
              <a:prstGeom prst="ellipse">
                <a:avLst/>
              </a:prstGeom>
              <a:solidFill>
                <a:srgbClr val="FFFFFF"/>
              </a:solidFill>
              <a:ln w="127000" cap="flat">
                <a:solidFill>
                  <a:srgbClr val="008B92"/>
                </a:solidFill>
                <a:prstDash val="solid"/>
                <a:round/>
              </a:ln>
              <a:effectLst/>
            </p:spPr>
            <p:txBody>
              <a:bodyPr wrap="square" lIns="48766" tIns="48766" rIns="48766" bIns="48766" numCol="1" anchor="ctr">
                <a:noAutofit/>
              </a:bodyPr>
              <a:lstStyle/>
              <a:p>
                <a:pPr>
                  <a:lnSpc>
                    <a:spcPct val="140000"/>
                  </a:lnSpc>
                </a:pPr>
                <a:endParaRPr/>
              </a:p>
            </p:txBody>
          </p:sp>
          <p:sp>
            <p:nvSpPr>
              <p:cNvPr id="146" name="Circle"/>
              <p:cNvSpPr/>
              <p:nvPr/>
            </p:nvSpPr>
            <p:spPr>
              <a:xfrm>
                <a:off x="1326021" y="3424973"/>
                <a:ext cx="2853949" cy="2853949"/>
              </a:xfrm>
              <a:prstGeom prst="ellipse">
                <a:avLst/>
              </a:prstGeom>
              <a:solidFill>
                <a:srgbClr val="FFFFFF"/>
              </a:solidFill>
              <a:ln w="127000" cap="flat">
                <a:solidFill>
                  <a:srgbClr val="006CA6"/>
                </a:solidFill>
                <a:prstDash val="solid"/>
                <a:round/>
              </a:ln>
              <a:effectLst/>
            </p:spPr>
            <p:txBody>
              <a:bodyPr wrap="square" lIns="48766" tIns="48766" rIns="48766" bIns="48766" numCol="1" anchor="ctr">
                <a:noAutofit/>
              </a:bodyPr>
              <a:lstStyle/>
              <a:p>
                <a:pPr>
                  <a:lnSpc>
                    <a:spcPct val="140000"/>
                  </a:lnSpc>
                </a:pPr>
                <a:endParaRPr/>
              </a:p>
            </p:txBody>
          </p:sp>
        </p:grpSp>
        <p:sp>
          <p:nvSpPr>
            <p:cNvPr id="148" name="Negotiating…"/>
            <p:cNvSpPr txBox="1"/>
            <p:nvPr/>
          </p:nvSpPr>
          <p:spPr>
            <a:xfrm>
              <a:off x="2754240" y="434933"/>
              <a:ext cx="1975533" cy="1024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defRPr b="1">
                  <a:solidFill>
                    <a:srgbClr val="242E7C"/>
                  </a:solidFill>
                  <a:latin typeface="Century Gothic"/>
                  <a:ea typeface="Century Gothic"/>
                  <a:cs typeface="Century Gothic"/>
                  <a:sym typeface="Century Gothic"/>
                </a:defRPr>
              </a:pPr>
              <a:r>
                <a:t>Negotiating</a:t>
              </a:r>
            </a:p>
            <a:p>
              <a:pPr algn="ctr">
                <a:defRPr sz="1800" b="1">
                  <a:solidFill>
                    <a:srgbClr val="242E7C"/>
                  </a:solidFill>
                  <a:latin typeface="Century Gothic"/>
                  <a:ea typeface="Century Gothic"/>
                  <a:cs typeface="Century Gothic"/>
                  <a:sym typeface="Century Gothic"/>
                </a:defRPr>
              </a:pPr>
              <a:r>
                <a:t>“out”</a:t>
              </a:r>
              <a:br/>
              <a:r>
                <a:t>whole-of-society</a:t>
              </a:r>
            </a:p>
          </p:txBody>
        </p:sp>
        <p:sp>
          <p:nvSpPr>
            <p:cNvPr id="149" name="Negotiating…"/>
            <p:cNvSpPr txBox="1"/>
            <p:nvPr/>
          </p:nvSpPr>
          <p:spPr>
            <a:xfrm>
              <a:off x="2022903" y="2073918"/>
              <a:ext cx="2528839" cy="1024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defRPr b="1">
                  <a:solidFill>
                    <a:srgbClr val="008B92"/>
                  </a:solidFill>
                  <a:latin typeface="Century Gothic"/>
                  <a:ea typeface="Century Gothic"/>
                  <a:cs typeface="Century Gothic"/>
                  <a:sym typeface="Century Gothic"/>
                </a:defRPr>
              </a:pPr>
              <a:r>
                <a:rPr dirty="0"/>
                <a:t>Negotiating</a:t>
              </a:r>
            </a:p>
            <a:p>
              <a:pPr algn="ctr">
                <a:defRPr sz="1800" b="1">
                  <a:solidFill>
                    <a:srgbClr val="008B92"/>
                  </a:solidFill>
                  <a:latin typeface="Century Gothic"/>
                  <a:ea typeface="Century Gothic"/>
                  <a:cs typeface="Century Gothic"/>
                  <a:sym typeface="Century Gothic"/>
                </a:defRPr>
              </a:pPr>
              <a:r>
                <a:rPr dirty="0"/>
                <a:t>“across”</a:t>
              </a:r>
              <a:br>
                <a:rPr dirty="0"/>
              </a:br>
              <a:r>
                <a:rPr dirty="0"/>
                <a:t>whole-of-government</a:t>
              </a:r>
            </a:p>
          </p:txBody>
        </p:sp>
        <p:sp>
          <p:nvSpPr>
            <p:cNvPr id="150" name="Negotiating…"/>
            <p:cNvSpPr txBox="1"/>
            <p:nvPr/>
          </p:nvSpPr>
          <p:spPr>
            <a:xfrm>
              <a:off x="1818452" y="4060231"/>
              <a:ext cx="1841402" cy="1024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algn="ctr">
                <a:defRPr b="1">
                  <a:solidFill>
                    <a:srgbClr val="006CA6"/>
                  </a:solidFill>
                  <a:latin typeface="Century Gothic"/>
                  <a:ea typeface="Century Gothic"/>
                  <a:cs typeface="Century Gothic"/>
                  <a:sym typeface="Century Gothic"/>
                </a:defRPr>
              </a:pPr>
              <a:r>
                <a:t>Negotiating</a:t>
              </a:r>
            </a:p>
            <a:p>
              <a:pPr algn="ctr">
                <a:defRPr sz="1800" b="1">
                  <a:solidFill>
                    <a:srgbClr val="006CA6"/>
                  </a:solidFill>
                  <a:latin typeface="Century Gothic"/>
                  <a:ea typeface="Century Gothic"/>
                  <a:cs typeface="Century Gothic"/>
                  <a:sym typeface="Century Gothic"/>
                </a:defRPr>
              </a:pPr>
              <a:r>
                <a:t>“within”</a:t>
              </a:r>
              <a:br/>
              <a:r>
                <a:t>health</a:t>
              </a:r>
            </a:p>
          </p:txBody>
        </p:sp>
        <p:pic>
          <p:nvPicPr>
            <p:cNvPr id="151" name="HiAP-arrow.png" descr="HiAP-arrow.png"/>
            <p:cNvPicPr>
              <a:picLocks noChangeAspect="1"/>
            </p:cNvPicPr>
            <p:nvPr/>
          </p:nvPicPr>
          <p:blipFill>
            <a:blip r:embed="rId4"/>
            <a:stretch>
              <a:fillRect/>
            </a:stretch>
          </p:blipFill>
          <p:spPr>
            <a:xfrm rot="18480000">
              <a:off x="4593046" y="1067915"/>
              <a:ext cx="1577766" cy="1042141"/>
            </a:xfrm>
            <a:prstGeom prst="rect">
              <a:avLst/>
            </a:prstGeom>
            <a:ln w="12700" cap="flat">
              <a:noFill/>
              <a:miter lim="400000"/>
            </a:ln>
            <a:effectLst/>
          </p:spPr>
        </p:pic>
        <p:pic>
          <p:nvPicPr>
            <p:cNvPr id="152" name="HiAP-arrow.png" descr="HiAP-arrow.png"/>
            <p:cNvPicPr>
              <a:picLocks noChangeAspect="1"/>
            </p:cNvPicPr>
            <p:nvPr/>
          </p:nvPicPr>
          <p:blipFill>
            <a:blip r:embed="rId4"/>
            <a:stretch>
              <a:fillRect/>
            </a:stretch>
          </p:blipFill>
          <p:spPr>
            <a:xfrm>
              <a:off x="5742310" y="3193078"/>
              <a:ext cx="1423711" cy="940385"/>
            </a:xfrm>
            <a:prstGeom prst="rect">
              <a:avLst/>
            </a:prstGeom>
            <a:ln w="12700" cap="flat">
              <a:noFill/>
              <a:miter lim="400000"/>
            </a:ln>
            <a:effectLst/>
          </p:spPr>
        </p:pic>
        <p:pic>
          <p:nvPicPr>
            <p:cNvPr id="153" name="HiAP-arrow.png" descr="HiAP-arrow.png"/>
            <p:cNvPicPr>
              <a:picLocks noChangeAspect="1"/>
            </p:cNvPicPr>
            <p:nvPr/>
          </p:nvPicPr>
          <p:blipFill>
            <a:blip r:embed="rId4"/>
            <a:stretch>
              <a:fillRect/>
            </a:stretch>
          </p:blipFill>
          <p:spPr>
            <a:xfrm rot="19740000">
              <a:off x="5325139" y="1920668"/>
              <a:ext cx="1560974" cy="1031050"/>
            </a:xfrm>
            <a:prstGeom prst="rect">
              <a:avLst/>
            </a:prstGeom>
            <a:ln w="12700" cap="flat">
              <a:noFill/>
              <a:miter lim="400000"/>
            </a:ln>
            <a:effectLst/>
          </p:spPr>
        </p:pic>
        <p:pic>
          <p:nvPicPr>
            <p:cNvPr id="154" name="HiAP-arrow.png" descr="HiAP-arrow.png"/>
            <p:cNvPicPr>
              <a:picLocks noChangeAspect="1"/>
            </p:cNvPicPr>
            <p:nvPr/>
          </p:nvPicPr>
          <p:blipFill>
            <a:blip r:embed="rId4"/>
            <a:stretch>
              <a:fillRect/>
            </a:stretch>
          </p:blipFill>
          <p:spPr>
            <a:xfrm rot="840000">
              <a:off x="5731838" y="4393723"/>
              <a:ext cx="1250868" cy="826220"/>
            </a:xfrm>
            <a:prstGeom prst="rect">
              <a:avLst/>
            </a:prstGeom>
            <a:ln w="12700" cap="flat">
              <a:noFill/>
              <a:miter lim="400000"/>
            </a:ln>
            <a:effectLst/>
          </p:spPr>
        </p:pic>
        <p:grpSp>
          <p:nvGrpSpPr>
            <p:cNvPr id="157" name="Group"/>
            <p:cNvGrpSpPr/>
            <p:nvPr/>
          </p:nvGrpSpPr>
          <p:grpSpPr>
            <a:xfrm>
              <a:off x="4187717" y="3880988"/>
              <a:ext cx="1550711" cy="940385"/>
              <a:chOff x="0" y="0"/>
              <a:chExt cx="1550709" cy="940383"/>
            </a:xfrm>
          </p:grpSpPr>
          <p:pic>
            <p:nvPicPr>
              <p:cNvPr id="155" name="HiAP-arrow.png" descr="HiAP-arrow.png"/>
              <p:cNvPicPr>
                <a:picLocks noChangeAspect="1"/>
              </p:cNvPicPr>
              <p:nvPr/>
            </p:nvPicPr>
            <p:blipFill>
              <a:blip r:embed="rId4"/>
              <a:stretch>
                <a:fillRect/>
              </a:stretch>
            </p:blipFill>
            <p:spPr>
              <a:xfrm>
                <a:off x="127000" y="0"/>
                <a:ext cx="1423710" cy="940384"/>
              </a:xfrm>
              <a:prstGeom prst="rect">
                <a:avLst/>
              </a:prstGeom>
              <a:ln w="12700" cap="flat">
                <a:noFill/>
                <a:miter lim="400000"/>
              </a:ln>
              <a:effectLst/>
            </p:spPr>
          </p:pic>
          <p:pic>
            <p:nvPicPr>
              <p:cNvPr id="156" name="HiAP-arrow.png" descr="HiAP-arrow.png"/>
              <p:cNvPicPr>
                <a:picLocks noChangeAspect="1"/>
              </p:cNvPicPr>
              <p:nvPr/>
            </p:nvPicPr>
            <p:blipFill>
              <a:blip r:embed="rId4"/>
              <a:stretch>
                <a:fillRect/>
              </a:stretch>
            </p:blipFill>
            <p:spPr>
              <a:xfrm flipH="1">
                <a:off x="0" y="0"/>
                <a:ext cx="1423710" cy="940384"/>
              </a:xfrm>
              <a:prstGeom prst="rect">
                <a:avLst/>
              </a:prstGeom>
              <a:ln w="12700" cap="flat">
                <a:noFill/>
                <a:miter lim="400000"/>
              </a:ln>
              <a:effectLst/>
            </p:spPr>
          </p:pic>
        </p:grpSp>
        <p:grpSp>
          <p:nvGrpSpPr>
            <p:cNvPr id="160" name="Group"/>
            <p:cNvGrpSpPr/>
            <p:nvPr/>
          </p:nvGrpSpPr>
          <p:grpSpPr>
            <a:xfrm>
              <a:off x="1963797" y="4901289"/>
              <a:ext cx="1550711" cy="940385"/>
              <a:chOff x="0" y="0"/>
              <a:chExt cx="1550709" cy="940383"/>
            </a:xfrm>
          </p:grpSpPr>
          <p:pic>
            <p:nvPicPr>
              <p:cNvPr id="158" name="HiAP-arrow.png" descr="HiAP-arrow.png"/>
              <p:cNvPicPr>
                <a:picLocks noChangeAspect="1"/>
              </p:cNvPicPr>
              <p:nvPr/>
            </p:nvPicPr>
            <p:blipFill>
              <a:blip r:embed="rId4"/>
              <a:stretch>
                <a:fillRect/>
              </a:stretch>
            </p:blipFill>
            <p:spPr>
              <a:xfrm>
                <a:off x="127000" y="0"/>
                <a:ext cx="1423710" cy="940384"/>
              </a:xfrm>
              <a:prstGeom prst="rect">
                <a:avLst/>
              </a:prstGeom>
              <a:ln w="12700" cap="flat">
                <a:noFill/>
                <a:miter lim="400000"/>
              </a:ln>
              <a:effectLst/>
            </p:spPr>
          </p:pic>
          <p:pic>
            <p:nvPicPr>
              <p:cNvPr id="159" name="HiAP-arrow.png" descr="HiAP-arrow.png"/>
              <p:cNvPicPr>
                <a:picLocks noChangeAspect="1"/>
              </p:cNvPicPr>
              <p:nvPr/>
            </p:nvPicPr>
            <p:blipFill>
              <a:blip r:embed="rId4"/>
              <a:stretch>
                <a:fillRect/>
              </a:stretch>
            </p:blipFill>
            <p:spPr>
              <a:xfrm flipH="1">
                <a:off x="0" y="0"/>
                <a:ext cx="1423710" cy="940384"/>
              </a:xfrm>
              <a:prstGeom prst="rect">
                <a:avLst/>
              </a:prstGeom>
              <a:ln w="12700" cap="flat">
                <a:noFill/>
                <a:miter lim="400000"/>
              </a:ln>
              <a:effectLst/>
            </p:spPr>
          </p:pic>
        </p:gr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164" name="Title 1"/>
          <p:cNvSpPr txBox="1">
            <a:spLocks noGrp="1"/>
          </p:cNvSpPr>
          <p:nvPr>
            <p:ph type="title"/>
          </p:nvPr>
        </p:nvSpPr>
        <p:spPr>
          <a:xfrm>
            <a:off x="2948321" y="248346"/>
            <a:ext cx="9268546" cy="1413936"/>
          </a:xfrm>
          <a:prstGeom prst="rect">
            <a:avLst/>
          </a:prstGeom>
        </p:spPr>
        <p:txBody>
          <a:bodyPr/>
          <a:lstStyle>
            <a:lvl1pPr>
              <a:defRPr sz="4400" b="1" cap="all" spc="-115">
                <a:solidFill>
                  <a:srgbClr val="FFFFFF"/>
                </a:solidFill>
                <a:latin typeface="Century Gothic"/>
                <a:ea typeface="Century Gothic"/>
                <a:cs typeface="Century Gothic"/>
                <a:sym typeface="Century Gothic"/>
              </a:defRPr>
            </a:lvl1pPr>
          </a:lstStyle>
          <a:p>
            <a:r>
              <a:t>Policy negotiation definition</a:t>
            </a:r>
          </a:p>
        </p:txBody>
      </p:sp>
      <p:grpSp>
        <p:nvGrpSpPr>
          <p:cNvPr id="170" name="Group"/>
          <p:cNvGrpSpPr/>
          <p:nvPr/>
        </p:nvGrpSpPr>
        <p:grpSpPr>
          <a:xfrm>
            <a:off x="0" y="-16669"/>
            <a:ext cx="2568179" cy="1943894"/>
            <a:chOff x="0" y="0"/>
            <a:chExt cx="2568178" cy="1943893"/>
          </a:xfrm>
        </p:grpSpPr>
        <p:sp>
          <p:nvSpPr>
            <p:cNvPr id="165"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168" name="Group 25"/>
            <p:cNvGrpSpPr/>
            <p:nvPr/>
          </p:nvGrpSpPr>
          <p:grpSpPr>
            <a:xfrm>
              <a:off x="604405" y="458878"/>
              <a:ext cx="1127555" cy="1026209"/>
              <a:chOff x="0" y="-1"/>
              <a:chExt cx="1127554" cy="1026208"/>
            </a:xfrm>
          </p:grpSpPr>
          <p:sp>
            <p:nvSpPr>
              <p:cNvPr id="166"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167"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169"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sp>
        <p:nvSpPr>
          <p:cNvPr id="171" name="Negotiation is a process by which two or more parties seek  an agreement to establish what each shall give or take,  or perform and receive in transaction between them.…"/>
          <p:cNvSpPr txBox="1">
            <a:spLocks noGrp="1"/>
          </p:cNvSpPr>
          <p:nvPr>
            <p:ph type="body" sz="quarter" idx="1"/>
          </p:nvPr>
        </p:nvSpPr>
        <p:spPr>
          <a:xfrm>
            <a:off x="2017913" y="2950633"/>
            <a:ext cx="10441942" cy="1594030"/>
          </a:xfrm>
          <a:prstGeom prst="rect">
            <a:avLst/>
          </a:prstGeom>
        </p:spPr>
        <p:txBody>
          <a:bodyPr>
            <a:normAutofit lnSpcReduction="10000"/>
          </a:bodyPr>
          <a:lstStyle/>
          <a:p>
            <a:pPr marL="0" indent="0" defTabSz="457200">
              <a:lnSpc>
                <a:spcPct val="100000"/>
              </a:lnSpc>
              <a:spcBef>
                <a:spcPts val="0"/>
              </a:spcBef>
              <a:buSzTx/>
              <a:buFont typeface="Symbol"/>
              <a:buNone/>
              <a:defRPr sz="2300">
                <a:uFill>
                  <a:solidFill>
                    <a:srgbClr val="000000"/>
                  </a:solidFill>
                </a:uFill>
                <a:latin typeface="Century Gothic"/>
                <a:ea typeface="Century Gothic"/>
                <a:cs typeface="Century Gothic"/>
                <a:sym typeface="Century Gothic"/>
              </a:defRPr>
            </a:pPr>
            <a:r>
              <a:t>Negotiation is a process by which two or more parties seek </a:t>
            </a:r>
            <a:br/>
            <a:r>
              <a:t>an agreement to establish what each shall give or take, </a:t>
            </a:r>
            <a:br/>
            <a:r>
              <a:t>or perform and receive in transaction between them. </a:t>
            </a:r>
          </a:p>
          <a:p>
            <a:pPr marL="685800" lvl="1" indent="-228600" defTabSz="457200">
              <a:lnSpc>
                <a:spcPct val="160000"/>
              </a:lnSpc>
              <a:spcBef>
                <a:spcPts val="1100"/>
              </a:spcBef>
              <a:buClr>
                <a:srgbClr val="000000"/>
              </a:buClr>
              <a:buFont typeface="Calibri"/>
              <a:buChar char="-"/>
              <a:defRPr sz="1900">
                <a:uFill>
                  <a:solidFill>
                    <a:srgbClr val="000000"/>
                  </a:solidFill>
                </a:uFill>
                <a:latin typeface="Century Gothic"/>
                <a:ea typeface="Century Gothic"/>
                <a:cs typeface="Century Gothic"/>
                <a:sym typeface="Century Gothic"/>
              </a:defRPr>
            </a:pPr>
            <a:r>
              <a:rPr i="1"/>
              <a:t>Saner 2011 </a:t>
            </a:r>
          </a:p>
        </p:txBody>
      </p:sp>
      <p:sp>
        <p:nvSpPr>
          <p:cNvPr id="172" name="Pentagon 1"/>
          <p:cNvSpPr/>
          <p:nvPr/>
        </p:nvSpPr>
        <p:spPr>
          <a:xfrm>
            <a:off x="0" y="6423025"/>
            <a:ext cx="1646635" cy="17684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E50069"/>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latin typeface="+mn-lt"/>
                <a:ea typeface="+mn-ea"/>
                <a:cs typeface="+mn-cs"/>
                <a:sym typeface="Helvetica"/>
              </a:defRPr>
            </a:pPr>
            <a:endParaRPr/>
          </a:p>
        </p:txBody>
      </p:sp>
      <p:sp>
        <p:nvSpPr>
          <p:cNvPr id="173" name="Pentagon 1"/>
          <p:cNvSpPr/>
          <p:nvPr/>
        </p:nvSpPr>
        <p:spPr>
          <a:xfrm>
            <a:off x="0" y="4668043"/>
            <a:ext cx="1646635" cy="17680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1"/>
                </a:lnTo>
                <a:lnTo>
                  <a:pt x="11516" y="0"/>
                </a:lnTo>
                <a:lnTo>
                  <a:pt x="0" y="0"/>
                </a:lnTo>
                <a:close/>
              </a:path>
            </a:pathLst>
          </a:custGeom>
          <a:solidFill>
            <a:srgbClr val="E46506"/>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solidFill>
                  <a:srgbClr val="E50069"/>
                </a:solidFill>
                <a:latin typeface="+mn-lt"/>
                <a:ea typeface="+mn-ea"/>
                <a:cs typeface="+mn-cs"/>
                <a:sym typeface="Helvetica"/>
              </a:defRPr>
            </a:pPr>
            <a:endParaRPr/>
          </a:p>
        </p:txBody>
      </p:sp>
      <p:grpSp>
        <p:nvGrpSpPr>
          <p:cNvPr id="176" name="Group"/>
          <p:cNvGrpSpPr/>
          <p:nvPr/>
        </p:nvGrpSpPr>
        <p:grpSpPr>
          <a:xfrm>
            <a:off x="1258260" y="4675583"/>
            <a:ext cx="10741446" cy="1754586"/>
            <a:chOff x="0" y="0"/>
            <a:chExt cx="10741445" cy="1754585"/>
          </a:xfrm>
        </p:grpSpPr>
        <p:sp>
          <p:nvSpPr>
            <p:cNvPr id="174" name="Line"/>
            <p:cNvSpPr/>
            <p:nvPr/>
          </p:nvSpPr>
          <p:spPr>
            <a:xfrm>
              <a:off x="0" y="0"/>
              <a:ext cx="10741446" cy="0"/>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175" name="Line"/>
            <p:cNvSpPr/>
            <p:nvPr/>
          </p:nvSpPr>
          <p:spPr>
            <a:xfrm>
              <a:off x="0" y="1754585"/>
              <a:ext cx="10741446"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sp>
        <p:nvSpPr>
          <p:cNvPr id="177" name="Rectangle 1"/>
          <p:cNvSpPr txBox="1"/>
          <p:nvPr/>
        </p:nvSpPr>
        <p:spPr>
          <a:xfrm>
            <a:off x="2017913" y="5035204"/>
            <a:ext cx="10451016" cy="873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958712">
              <a:lnSpc>
                <a:spcPct val="120000"/>
              </a:lnSpc>
              <a:spcBef>
                <a:spcPts val="900"/>
              </a:spcBef>
              <a:defRPr sz="2300" spc="-22">
                <a:latin typeface="Century Gothic"/>
                <a:ea typeface="Century Gothic"/>
                <a:cs typeface="Century Gothic"/>
                <a:sym typeface="Century Gothic"/>
              </a:defRPr>
            </a:pPr>
            <a:r>
              <a:rPr>
                <a:uFill>
                  <a:solidFill>
                    <a:srgbClr val="000000"/>
                  </a:solidFill>
                </a:uFill>
              </a:rPr>
              <a:t>It is a process of making a joint decision when parties involved </a:t>
            </a:r>
            <a:br>
              <a:rPr>
                <a:uFill>
                  <a:solidFill>
                    <a:srgbClr val="000000"/>
                  </a:solidFill>
                </a:uFill>
              </a:rPr>
            </a:br>
            <a:r>
              <a:rPr>
                <a:uFill>
                  <a:solidFill>
                    <a:srgbClr val="000000"/>
                  </a:solidFill>
                </a:uFill>
              </a:rPr>
              <a:t>have different preferences, interests and drivers.</a:t>
            </a:r>
          </a:p>
        </p:txBody>
      </p:sp>
      <p:sp>
        <p:nvSpPr>
          <p:cNvPr id="178" name="Rectangle 2"/>
          <p:cNvSpPr txBox="1"/>
          <p:nvPr/>
        </p:nvSpPr>
        <p:spPr>
          <a:xfrm>
            <a:off x="2017913" y="7083743"/>
            <a:ext cx="10451016" cy="44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958712">
              <a:lnSpc>
                <a:spcPct val="120000"/>
              </a:lnSpc>
              <a:spcBef>
                <a:spcPts val="900"/>
              </a:spcBef>
              <a:defRPr sz="2300" spc="-69">
                <a:uFill>
                  <a:solidFill>
                    <a:srgbClr val="000000"/>
                  </a:solidFill>
                </a:uFill>
                <a:latin typeface="Century Gothic"/>
                <a:ea typeface="Century Gothic"/>
                <a:cs typeface="Century Gothic"/>
                <a:sym typeface="Century Gothic"/>
              </a:defRPr>
            </a:lvl1pPr>
          </a:lstStyle>
          <a:p>
            <a:pPr>
              <a:defRPr>
                <a:uFillTx/>
              </a:defRPr>
            </a:pPr>
            <a:r>
              <a:rPr>
                <a:uFill>
                  <a:solidFill>
                    <a:srgbClr val="000000"/>
                  </a:solidFill>
                </a:uFill>
              </a:rPr>
              <a:t>Many approaches to negotiation.</a:t>
            </a:r>
          </a:p>
        </p:txBody>
      </p:sp>
      <p:sp>
        <p:nvSpPr>
          <p:cNvPr id="179" name="Pentagon 1"/>
          <p:cNvSpPr/>
          <p:nvPr/>
        </p:nvSpPr>
        <p:spPr>
          <a:xfrm>
            <a:off x="0" y="2912665"/>
            <a:ext cx="1646635" cy="17684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1516" y="21600"/>
                </a:lnTo>
                <a:lnTo>
                  <a:pt x="21600" y="11004"/>
                </a:lnTo>
                <a:lnTo>
                  <a:pt x="11516" y="0"/>
                </a:lnTo>
                <a:lnTo>
                  <a:pt x="0" y="0"/>
                </a:lnTo>
                <a:close/>
              </a:path>
            </a:pathLst>
          </a:custGeom>
          <a:solidFill>
            <a:srgbClr val="532075"/>
          </a:solidFill>
          <a:ln w="12700">
            <a:miter lim="400000"/>
          </a:ln>
          <a:effectLst>
            <a:outerShdw blurRad="203200" dist="25400" dir="5400000" rotWithShape="0">
              <a:srgbClr val="000000">
                <a:alpha val="11983"/>
              </a:srgbClr>
            </a:outerShdw>
          </a:effectLst>
        </p:spPr>
        <p:txBody>
          <a:bodyPr lIns="48766" tIns="48766" rIns="48766" bIns="48766" anchor="ctr"/>
          <a:lstStyle/>
          <a:p>
            <a:pPr>
              <a:defRPr>
                <a:latin typeface="+mn-lt"/>
                <a:ea typeface="+mn-ea"/>
                <a:cs typeface="+mn-cs"/>
                <a:sym typeface="Helvetica"/>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182" name="The place of negotiation  in the policy cycle"/>
          <p:cNvSpPr txBox="1">
            <a:spLocks noGrp="1"/>
          </p:cNvSpPr>
          <p:nvPr>
            <p:ph type="title"/>
          </p:nvPr>
        </p:nvSpPr>
        <p:spPr>
          <a:xfrm>
            <a:off x="2948321" y="248346"/>
            <a:ext cx="9133051" cy="1413936"/>
          </a:xfrm>
          <a:prstGeom prst="rect">
            <a:avLst/>
          </a:prstGeom>
        </p:spPr>
        <p:txBody>
          <a:bodyPr>
            <a:normAutofit fontScale="90000"/>
          </a:bodyPr>
          <a:lstStyle/>
          <a:p>
            <a:pPr marR="348488" defTabSz="448055">
              <a:lnSpc>
                <a:spcPts val="6200"/>
              </a:lnSpc>
              <a:defRPr sz="4312" cap="all">
                <a:solidFill>
                  <a:srgbClr val="FFFFFF"/>
                </a:solidFill>
                <a:uFill>
                  <a:solidFill>
                    <a:srgbClr val="000000"/>
                  </a:solidFill>
                </a:uFill>
                <a:latin typeface="Century Gothic"/>
                <a:ea typeface="Century Gothic"/>
                <a:cs typeface="Century Gothic"/>
                <a:sym typeface="Century Gothic"/>
              </a:defRPr>
            </a:pPr>
            <a:r>
              <a:rPr b="1"/>
              <a:t>The place of negotiation </a:t>
            </a:r>
            <a:br>
              <a:rPr b="1"/>
            </a:br>
            <a:r>
              <a:rPr b="1"/>
              <a:t>in the policy cycle</a:t>
            </a:r>
          </a:p>
        </p:txBody>
      </p:sp>
      <p:grpSp>
        <p:nvGrpSpPr>
          <p:cNvPr id="188" name="Group"/>
          <p:cNvGrpSpPr/>
          <p:nvPr/>
        </p:nvGrpSpPr>
        <p:grpSpPr>
          <a:xfrm>
            <a:off x="0" y="-16669"/>
            <a:ext cx="2568179" cy="1943894"/>
            <a:chOff x="0" y="0"/>
            <a:chExt cx="2568178" cy="1943893"/>
          </a:xfrm>
        </p:grpSpPr>
        <p:sp>
          <p:nvSpPr>
            <p:cNvPr id="183"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186" name="Group 25"/>
            <p:cNvGrpSpPr/>
            <p:nvPr/>
          </p:nvGrpSpPr>
          <p:grpSpPr>
            <a:xfrm>
              <a:off x="604405" y="458878"/>
              <a:ext cx="1127555" cy="1026209"/>
              <a:chOff x="0" y="-1"/>
              <a:chExt cx="1127554" cy="1026208"/>
            </a:xfrm>
          </p:grpSpPr>
          <p:sp>
            <p:nvSpPr>
              <p:cNvPr id="184"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185"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187"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sp>
        <p:nvSpPr>
          <p:cNvPr id="189" name="REVIEW…"/>
          <p:cNvSpPr txBox="1">
            <a:spLocks noGrp="1"/>
          </p:cNvSpPr>
          <p:nvPr>
            <p:ph type="body" sz="quarter" idx="1"/>
          </p:nvPr>
        </p:nvSpPr>
        <p:spPr>
          <a:xfrm>
            <a:off x="1181291" y="2294750"/>
            <a:ext cx="4984748" cy="2870852"/>
          </a:xfrm>
          <a:prstGeom prst="rect">
            <a:avLst/>
          </a:prstGeom>
        </p:spPr>
        <p:txBody>
          <a:bodyPr/>
          <a:lstStyle/>
          <a:p>
            <a:pPr marL="0" indent="0" defTabSz="457200">
              <a:lnSpc>
                <a:spcPct val="115000"/>
              </a:lnSpc>
              <a:spcBef>
                <a:spcPts val="0"/>
              </a:spcBef>
              <a:buSzTx/>
              <a:buNone/>
              <a:defRPr sz="2700" b="1">
                <a:solidFill>
                  <a:srgbClr val="E50069"/>
                </a:solidFill>
                <a:uFill>
                  <a:solidFill>
                    <a:srgbClr val="000000"/>
                  </a:solidFill>
                </a:uFill>
                <a:latin typeface="Century Gothic"/>
                <a:ea typeface="Century Gothic"/>
                <a:cs typeface="Century Gothic"/>
                <a:sym typeface="Century Gothic"/>
              </a:defRPr>
            </a:pPr>
            <a:r>
              <a:t>REVIEW</a:t>
            </a:r>
            <a:endParaRPr sz="2600"/>
          </a:p>
          <a:p>
            <a:pPr marL="0" indent="0" defTabSz="457200">
              <a:lnSpc>
                <a:spcPct val="115000"/>
              </a:lnSpc>
              <a:spcBef>
                <a:spcPts val="0"/>
              </a:spcBef>
              <a:buSzTx/>
              <a:buNone/>
              <a:defRPr sz="2300" b="1">
                <a:solidFill>
                  <a:srgbClr val="242E7C"/>
                </a:solidFill>
                <a:uFill>
                  <a:solidFill>
                    <a:srgbClr val="000000"/>
                  </a:solidFill>
                </a:uFill>
                <a:latin typeface="Century Gothic"/>
                <a:ea typeface="Century Gothic"/>
                <a:cs typeface="Century Gothic"/>
                <a:sym typeface="Century Gothic"/>
              </a:defRPr>
            </a:pPr>
            <a:endParaRPr sz="2600"/>
          </a:p>
          <a:p>
            <a:pPr marL="0" indent="0" defTabSz="457200">
              <a:lnSpc>
                <a:spcPct val="100000"/>
              </a:lnSpc>
              <a:spcBef>
                <a:spcPts val="0"/>
              </a:spcBef>
              <a:buSzTx/>
              <a:buNone/>
              <a:defRPr sz="2100">
                <a:solidFill>
                  <a:srgbClr val="242E7C"/>
                </a:solidFill>
                <a:uFill>
                  <a:solidFill>
                    <a:srgbClr val="000000"/>
                  </a:solidFill>
                </a:uFill>
                <a:latin typeface="Century Gothic"/>
                <a:ea typeface="Century Gothic"/>
                <a:cs typeface="Century Gothic"/>
                <a:sym typeface="Century Gothic"/>
              </a:defRPr>
            </a:pPr>
            <a:r>
              <a:t>Report</a:t>
            </a:r>
          </a:p>
          <a:p>
            <a:pPr marL="0" indent="0" defTabSz="457200">
              <a:lnSpc>
                <a:spcPct val="100000"/>
              </a:lnSpc>
              <a:spcBef>
                <a:spcPts val="0"/>
              </a:spcBef>
              <a:buSzTx/>
              <a:buNone/>
              <a:defRPr sz="2100">
                <a:solidFill>
                  <a:srgbClr val="242E7C"/>
                </a:solidFill>
                <a:uFill>
                  <a:solidFill>
                    <a:srgbClr val="000000"/>
                  </a:solidFill>
                </a:uFill>
                <a:latin typeface="Century Gothic"/>
                <a:ea typeface="Century Gothic"/>
                <a:cs typeface="Century Gothic"/>
                <a:sym typeface="Century Gothic"/>
              </a:defRPr>
            </a:pPr>
            <a:endParaRPr/>
          </a:p>
          <a:p>
            <a:pPr marL="0" indent="0" defTabSz="457200">
              <a:lnSpc>
                <a:spcPct val="100000"/>
              </a:lnSpc>
              <a:spcBef>
                <a:spcPts val="0"/>
              </a:spcBef>
              <a:buSzTx/>
              <a:buNone/>
              <a:defRPr sz="2100">
                <a:solidFill>
                  <a:srgbClr val="242E7C"/>
                </a:solidFill>
                <a:uFill>
                  <a:solidFill>
                    <a:srgbClr val="000000"/>
                  </a:solidFill>
                </a:uFill>
                <a:latin typeface="Century Gothic"/>
                <a:ea typeface="Century Gothic"/>
                <a:cs typeface="Century Gothic"/>
                <a:sym typeface="Century Gothic"/>
              </a:defRPr>
            </a:pPr>
            <a:r>
              <a:t>Evaluate</a:t>
            </a:r>
            <a:br/>
            <a:br/>
            <a:r>
              <a:t>Monitor</a:t>
            </a:r>
          </a:p>
        </p:txBody>
      </p:sp>
      <p:grpSp>
        <p:nvGrpSpPr>
          <p:cNvPr id="202" name="Group"/>
          <p:cNvGrpSpPr/>
          <p:nvPr/>
        </p:nvGrpSpPr>
        <p:grpSpPr>
          <a:xfrm>
            <a:off x="367528" y="2060483"/>
            <a:ext cx="12667340" cy="7393614"/>
            <a:chOff x="0" y="0"/>
            <a:chExt cx="12667339" cy="7393612"/>
          </a:xfrm>
        </p:grpSpPr>
        <p:sp>
          <p:nvSpPr>
            <p:cNvPr id="190" name="AGENDA SETTING…"/>
            <p:cNvSpPr txBox="1"/>
            <p:nvPr/>
          </p:nvSpPr>
          <p:spPr>
            <a:xfrm>
              <a:off x="6393210" y="234266"/>
              <a:ext cx="4984749" cy="2870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normAutofit/>
            </a:bodyPr>
            <a:lstStyle/>
            <a:p>
              <a:pPr algn="r" defTabSz="457200">
                <a:lnSpc>
                  <a:spcPct val="115000"/>
                </a:lnSpc>
                <a:defRPr sz="2700" b="1">
                  <a:solidFill>
                    <a:srgbClr val="A71680"/>
                  </a:solidFill>
                  <a:uFill>
                    <a:solidFill>
                      <a:srgbClr val="000000"/>
                    </a:solidFill>
                  </a:uFill>
                  <a:latin typeface="Century Gothic"/>
                  <a:ea typeface="Century Gothic"/>
                  <a:cs typeface="Century Gothic"/>
                  <a:sym typeface="Century Gothic"/>
                </a:defRPr>
              </a:pPr>
              <a:r>
                <a:rPr dirty="0"/>
                <a:t>AGENDA SETTING</a:t>
              </a:r>
              <a:endParaRPr sz="2600" dirty="0"/>
            </a:p>
            <a:p>
              <a:pPr algn="r" defTabSz="457200">
                <a:lnSpc>
                  <a:spcPct val="115000"/>
                </a:lnSpc>
                <a:defRPr sz="2300" b="1">
                  <a:solidFill>
                    <a:srgbClr val="242E7C"/>
                  </a:solidFill>
                  <a:uFill>
                    <a:solidFill>
                      <a:srgbClr val="000000"/>
                    </a:solidFill>
                  </a:uFill>
                  <a:latin typeface="Century Gothic"/>
                  <a:ea typeface="Century Gothic"/>
                  <a:cs typeface="Century Gothic"/>
                  <a:sym typeface="Century Gothic"/>
                </a:defRPr>
              </a:pPr>
              <a:endParaRPr sz="2600" dirty="0"/>
            </a:p>
            <a:p>
              <a:pPr algn="r" defTabSz="457200">
                <a:defRPr sz="2100">
                  <a:solidFill>
                    <a:srgbClr val="242E7C"/>
                  </a:solidFill>
                  <a:uFill>
                    <a:solidFill>
                      <a:srgbClr val="000000"/>
                    </a:solidFill>
                  </a:uFill>
                  <a:latin typeface="Century Gothic"/>
                  <a:ea typeface="Century Gothic"/>
                  <a:cs typeface="Century Gothic"/>
                  <a:sym typeface="Century Gothic"/>
                </a:defRPr>
              </a:pPr>
              <a:r>
                <a:rPr dirty="0"/>
                <a:t>Identify problem</a:t>
              </a:r>
            </a:p>
            <a:p>
              <a:pPr algn="r" defTabSz="457200">
                <a:defRPr sz="2100">
                  <a:solidFill>
                    <a:srgbClr val="242E7C"/>
                  </a:solidFill>
                  <a:uFill>
                    <a:solidFill>
                      <a:srgbClr val="000000"/>
                    </a:solidFill>
                  </a:uFill>
                  <a:latin typeface="Century Gothic"/>
                  <a:ea typeface="Century Gothic"/>
                  <a:cs typeface="Century Gothic"/>
                  <a:sym typeface="Century Gothic"/>
                </a:defRPr>
              </a:pPr>
              <a:endParaRPr dirty="0"/>
            </a:p>
            <a:p>
              <a:pPr algn="r" defTabSz="457200">
                <a:defRPr sz="2100">
                  <a:solidFill>
                    <a:srgbClr val="242E7C"/>
                  </a:solidFill>
                  <a:uFill>
                    <a:solidFill>
                      <a:srgbClr val="000000"/>
                    </a:solidFill>
                  </a:uFill>
                  <a:latin typeface="Century Gothic"/>
                  <a:ea typeface="Century Gothic"/>
                  <a:cs typeface="Century Gothic"/>
                  <a:sym typeface="Century Gothic"/>
                </a:defRPr>
              </a:pPr>
              <a:r>
                <a:rPr dirty="0"/>
                <a:t>Research</a:t>
              </a:r>
            </a:p>
            <a:p>
              <a:pPr algn="r" defTabSz="457200">
                <a:defRPr sz="2100">
                  <a:solidFill>
                    <a:srgbClr val="242E7C"/>
                  </a:solidFill>
                  <a:uFill>
                    <a:solidFill>
                      <a:srgbClr val="000000"/>
                    </a:solidFill>
                  </a:uFill>
                  <a:latin typeface="Century Gothic"/>
                  <a:ea typeface="Century Gothic"/>
                  <a:cs typeface="Century Gothic"/>
                  <a:sym typeface="Century Gothic"/>
                </a:defRPr>
              </a:pPr>
              <a:endParaRPr dirty="0"/>
            </a:p>
            <a:p>
              <a:pPr algn="r" defTabSz="457200">
                <a:defRPr sz="2100">
                  <a:solidFill>
                    <a:srgbClr val="242E7C"/>
                  </a:solidFill>
                  <a:uFill>
                    <a:solidFill>
                      <a:srgbClr val="000000"/>
                    </a:solidFill>
                  </a:uFill>
                  <a:latin typeface="Century Gothic"/>
                  <a:ea typeface="Century Gothic"/>
                  <a:cs typeface="Century Gothic"/>
                  <a:sym typeface="Century Gothic"/>
                </a:defRPr>
              </a:pPr>
              <a:r>
                <a:rPr dirty="0"/>
                <a:t>Set </a:t>
              </a:r>
              <a:r>
                <a:rPr lang="en-GB" dirty="0"/>
                <a:t>a</a:t>
              </a:r>
              <a:r>
                <a:rPr dirty="0" err="1"/>
                <a:t>genda</a:t>
              </a:r>
              <a:endParaRPr dirty="0"/>
            </a:p>
          </p:txBody>
        </p:sp>
        <p:sp>
          <p:nvSpPr>
            <p:cNvPr id="191" name="FORMULATION…"/>
            <p:cNvSpPr txBox="1"/>
            <p:nvPr/>
          </p:nvSpPr>
          <p:spPr>
            <a:xfrm>
              <a:off x="6393210" y="3898973"/>
              <a:ext cx="4984749" cy="2870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normAutofit/>
            </a:bodyPr>
            <a:lstStyle/>
            <a:p>
              <a:pPr algn="r" defTabSz="457200">
                <a:lnSpc>
                  <a:spcPct val="115000"/>
                </a:lnSpc>
                <a:defRPr sz="2700" b="1">
                  <a:solidFill>
                    <a:srgbClr val="E46506"/>
                  </a:solidFill>
                  <a:uFill>
                    <a:solidFill>
                      <a:srgbClr val="000000"/>
                    </a:solidFill>
                  </a:uFill>
                  <a:latin typeface="Century Gothic"/>
                  <a:ea typeface="Century Gothic"/>
                  <a:cs typeface="Century Gothic"/>
                  <a:sym typeface="Century Gothic"/>
                </a:defRPr>
              </a:pPr>
              <a:r>
                <a:rPr dirty="0"/>
                <a:t>FORMULATION</a:t>
              </a:r>
              <a:endParaRPr sz="2600" dirty="0"/>
            </a:p>
            <a:p>
              <a:pPr algn="r" defTabSz="457200">
                <a:lnSpc>
                  <a:spcPct val="115000"/>
                </a:lnSpc>
                <a:defRPr sz="2300" b="1">
                  <a:solidFill>
                    <a:srgbClr val="242E7C"/>
                  </a:solidFill>
                  <a:uFill>
                    <a:solidFill>
                      <a:srgbClr val="000000"/>
                    </a:solidFill>
                  </a:uFill>
                  <a:latin typeface="Century Gothic"/>
                  <a:ea typeface="Century Gothic"/>
                  <a:cs typeface="Century Gothic"/>
                  <a:sym typeface="Century Gothic"/>
                </a:defRPr>
              </a:pPr>
              <a:endParaRPr sz="2600" dirty="0"/>
            </a:p>
            <a:p>
              <a:pPr algn="r" defTabSz="457200">
                <a:defRPr sz="2100" b="1">
                  <a:solidFill>
                    <a:srgbClr val="E46506"/>
                  </a:solidFill>
                  <a:uFill>
                    <a:solidFill>
                      <a:srgbClr val="000000"/>
                    </a:solidFill>
                  </a:uFill>
                  <a:latin typeface="Century Gothic"/>
                  <a:ea typeface="Century Gothic"/>
                  <a:cs typeface="Century Gothic"/>
                  <a:sym typeface="Century Gothic"/>
                </a:defRPr>
              </a:pPr>
              <a:r>
                <a:rPr dirty="0"/>
                <a:t>Develop option</a:t>
              </a:r>
              <a:r>
                <a:rPr lang="en-GB" dirty="0"/>
                <a:t>s</a:t>
              </a:r>
              <a:r>
                <a:rPr dirty="0"/>
                <a:t> and strategies</a:t>
              </a:r>
            </a:p>
            <a:p>
              <a:pPr algn="r" defTabSz="457200">
                <a:defRPr sz="2100">
                  <a:solidFill>
                    <a:srgbClr val="242E7C"/>
                  </a:solidFill>
                  <a:uFill>
                    <a:solidFill>
                      <a:srgbClr val="000000"/>
                    </a:solidFill>
                  </a:uFill>
                  <a:latin typeface="Century Gothic"/>
                  <a:ea typeface="Century Gothic"/>
                  <a:cs typeface="Century Gothic"/>
                  <a:sym typeface="Century Gothic"/>
                </a:defRPr>
              </a:pPr>
              <a:endParaRPr dirty="0"/>
            </a:p>
            <a:p>
              <a:pPr algn="r" defTabSz="457200">
                <a:defRPr sz="2100" b="1">
                  <a:solidFill>
                    <a:srgbClr val="E46506"/>
                  </a:solidFill>
                  <a:uFill>
                    <a:solidFill>
                      <a:srgbClr val="000000"/>
                    </a:solidFill>
                  </a:uFill>
                  <a:latin typeface="Century Gothic"/>
                  <a:ea typeface="Century Gothic"/>
                  <a:cs typeface="Century Gothic"/>
                  <a:sym typeface="Century Gothic"/>
                </a:defRPr>
              </a:pPr>
              <a:r>
                <a:rPr dirty="0"/>
                <a:t>Negotiate</a:t>
              </a:r>
            </a:p>
            <a:p>
              <a:pPr algn="r" defTabSz="457200">
                <a:defRPr sz="2100" b="1">
                  <a:solidFill>
                    <a:srgbClr val="E46506"/>
                  </a:solidFill>
                  <a:uFill>
                    <a:solidFill>
                      <a:srgbClr val="000000"/>
                    </a:solidFill>
                  </a:uFill>
                  <a:latin typeface="Century Gothic"/>
                  <a:ea typeface="Century Gothic"/>
                  <a:cs typeface="Century Gothic"/>
                  <a:sym typeface="Century Gothic"/>
                </a:defRPr>
              </a:pPr>
              <a:endParaRPr dirty="0"/>
            </a:p>
            <a:p>
              <a:pPr algn="r" defTabSz="457200">
                <a:defRPr sz="2100" b="1">
                  <a:solidFill>
                    <a:srgbClr val="E46506"/>
                  </a:solidFill>
                  <a:uFill>
                    <a:solidFill>
                      <a:srgbClr val="000000"/>
                    </a:solidFill>
                  </a:uFill>
                  <a:latin typeface="Century Gothic"/>
                  <a:ea typeface="Century Gothic"/>
                  <a:cs typeface="Century Gothic"/>
                  <a:sym typeface="Century Gothic"/>
                </a:defRPr>
              </a:pPr>
              <a:r>
                <a:rPr dirty="0"/>
                <a:t>Formulate policy</a:t>
              </a:r>
            </a:p>
          </p:txBody>
        </p:sp>
        <p:sp>
          <p:nvSpPr>
            <p:cNvPr id="192" name="IMPLEMENTATION…"/>
            <p:cNvSpPr txBox="1"/>
            <p:nvPr/>
          </p:nvSpPr>
          <p:spPr>
            <a:xfrm>
              <a:off x="813762" y="3898973"/>
              <a:ext cx="4984749" cy="28708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normAutofit/>
            </a:bodyPr>
            <a:lstStyle/>
            <a:p>
              <a:pPr defTabSz="457200">
                <a:lnSpc>
                  <a:spcPct val="115000"/>
                </a:lnSpc>
                <a:defRPr sz="2700" b="1">
                  <a:solidFill>
                    <a:srgbClr val="008B92"/>
                  </a:solidFill>
                  <a:uFill>
                    <a:solidFill>
                      <a:srgbClr val="000000"/>
                    </a:solidFill>
                  </a:uFill>
                  <a:latin typeface="Century Gothic"/>
                  <a:ea typeface="Century Gothic"/>
                  <a:cs typeface="Century Gothic"/>
                  <a:sym typeface="Century Gothic"/>
                </a:defRPr>
              </a:pPr>
              <a:r>
                <a:t>IMPLEMENTATION</a:t>
              </a:r>
              <a:endParaRPr sz="2600"/>
            </a:p>
            <a:p>
              <a:pPr defTabSz="457200">
                <a:lnSpc>
                  <a:spcPct val="115000"/>
                </a:lnSpc>
                <a:defRPr sz="2300" b="1">
                  <a:solidFill>
                    <a:srgbClr val="242E7C"/>
                  </a:solidFill>
                  <a:uFill>
                    <a:solidFill>
                      <a:srgbClr val="000000"/>
                    </a:solidFill>
                  </a:uFill>
                  <a:latin typeface="Century Gothic"/>
                  <a:ea typeface="Century Gothic"/>
                  <a:cs typeface="Century Gothic"/>
                  <a:sym typeface="Century Gothic"/>
                </a:defRPr>
              </a:pPr>
              <a:endParaRPr sz="2600"/>
            </a:p>
            <a:p>
              <a:pPr defTabSz="457200">
                <a:defRPr sz="2100">
                  <a:solidFill>
                    <a:srgbClr val="242E7C"/>
                  </a:solidFill>
                  <a:uFill>
                    <a:solidFill>
                      <a:srgbClr val="000000"/>
                    </a:solidFill>
                  </a:uFill>
                  <a:latin typeface="Century Gothic"/>
                  <a:ea typeface="Century Gothic"/>
                  <a:cs typeface="Century Gothic"/>
                  <a:sym typeface="Century Gothic"/>
                </a:defRPr>
              </a:pPr>
              <a:r>
                <a:t>Enforce policy</a:t>
              </a:r>
            </a:p>
            <a:p>
              <a:pPr defTabSz="457200">
                <a:defRPr sz="2100">
                  <a:solidFill>
                    <a:srgbClr val="242E7C"/>
                  </a:solidFill>
                  <a:uFill>
                    <a:solidFill>
                      <a:srgbClr val="000000"/>
                    </a:solidFill>
                  </a:uFill>
                  <a:latin typeface="Century Gothic"/>
                  <a:ea typeface="Century Gothic"/>
                  <a:cs typeface="Century Gothic"/>
                  <a:sym typeface="Century Gothic"/>
                </a:defRPr>
              </a:pPr>
              <a:endParaRPr/>
            </a:p>
            <a:p>
              <a:pPr defTabSz="457200">
                <a:defRPr sz="2100">
                  <a:solidFill>
                    <a:srgbClr val="242E7C"/>
                  </a:solidFill>
                  <a:uFill>
                    <a:solidFill>
                      <a:srgbClr val="000000"/>
                    </a:solidFill>
                  </a:uFill>
                  <a:latin typeface="Century Gothic"/>
                  <a:ea typeface="Century Gothic"/>
                  <a:cs typeface="Century Gothic"/>
                  <a:sym typeface="Century Gothic"/>
                </a:defRPr>
              </a:pPr>
              <a:r>
                <a:t>Implement policy</a:t>
              </a:r>
            </a:p>
          </p:txBody>
        </p:sp>
        <p:sp>
          <p:nvSpPr>
            <p:cNvPr id="193" name="Line"/>
            <p:cNvSpPr/>
            <p:nvPr/>
          </p:nvSpPr>
          <p:spPr>
            <a:xfrm flipV="1">
              <a:off x="6134872" y="-1"/>
              <a:ext cx="1" cy="6947036"/>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nvGrpSpPr>
            <p:cNvPr id="197" name="Group"/>
            <p:cNvGrpSpPr/>
            <p:nvPr/>
          </p:nvGrpSpPr>
          <p:grpSpPr>
            <a:xfrm>
              <a:off x="0" y="2175888"/>
              <a:ext cx="12269743" cy="2472682"/>
              <a:chOff x="0" y="0"/>
              <a:chExt cx="12269742" cy="2472681"/>
            </a:xfrm>
          </p:grpSpPr>
          <p:sp>
            <p:nvSpPr>
              <p:cNvPr id="194" name="Line"/>
              <p:cNvSpPr/>
              <p:nvPr/>
            </p:nvSpPr>
            <p:spPr>
              <a:xfrm>
                <a:off x="0" y="1236340"/>
                <a:ext cx="1226974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195" name="Circle"/>
              <p:cNvSpPr/>
              <p:nvPr/>
            </p:nvSpPr>
            <p:spPr>
              <a:xfrm>
                <a:off x="5045672" y="147141"/>
                <a:ext cx="2178399" cy="2178400"/>
              </a:xfrm>
              <a:prstGeom prst="ellipse">
                <a:avLst/>
              </a:prstGeom>
              <a:solidFill>
                <a:srgbClr val="242E7C"/>
              </a:solidFill>
              <a:ln w="25400" cap="flat">
                <a:solidFill>
                  <a:srgbClr val="FFFFFF"/>
                </a:solidFill>
                <a:prstDash val="solid"/>
                <a:round/>
              </a:ln>
              <a:effectLst/>
            </p:spPr>
            <p:txBody>
              <a:bodyPr wrap="square" lIns="48766" tIns="48766" rIns="48766" bIns="48766" numCol="1" anchor="ctr">
                <a:noAutofit/>
              </a:bodyPr>
              <a:lstStyle/>
              <a:p>
                <a:endParaRPr/>
              </a:p>
            </p:txBody>
          </p:sp>
          <p:pic>
            <p:nvPicPr>
              <p:cNvPr id="196" name="HiAP-PPT_Cycle.png" descr="HiAP-PPT_Cycle.png"/>
              <p:cNvPicPr>
                <a:picLocks noChangeAspect="1"/>
              </p:cNvPicPr>
              <p:nvPr/>
            </p:nvPicPr>
            <p:blipFill>
              <a:blip r:embed="rId4"/>
              <a:stretch>
                <a:fillRect/>
              </a:stretch>
            </p:blipFill>
            <p:spPr>
              <a:xfrm>
                <a:off x="4898530" y="0"/>
                <a:ext cx="2472683" cy="2472682"/>
              </a:xfrm>
              <a:prstGeom prst="rect">
                <a:avLst/>
              </a:prstGeom>
              <a:ln w="12700" cap="flat">
                <a:noFill/>
                <a:miter lim="400000"/>
              </a:ln>
              <a:effectLst/>
            </p:spPr>
          </p:pic>
        </p:grpSp>
        <p:sp>
          <p:nvSpPr>
            <p:cNvPr id="198" name="Credit: slide created by Dr Catherine Hannaway, Durham University for the PAHO Health in All Policies training, May 2015."/>
            <p:cNvSpPr txBox="1"/>
            <p:nvPr/>
          </p:nvSpPr>
          <p:spPr>
            <a:xfrm>
              <a:off x="2934982" y="7080180"/>
              <a:ext cx="6722257" cy="313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algn="ctr" defTabSz="457200">
                <a:lnSpc>
                  <a:spcPct val="115000"/>
                </a:lnSpc>
                <a:defRPr sz="1400" i="1">
                  <a:uFill>
                    <a:solidFill>
                      <a:srgbClr val="000000"/>
                    </a:solidFill>
                  </a:uFill>
                  <a:latin typeface="Century Gothic"/>
                  <a:ea typeface="Century Gothic"/>
                  <a:cs typeface="Century Gothic"/>
                  <a:sym typeface="Century Gothic"/>
                </a:defRPr>
              </a:lvl1pPr>
            </a:lstStyle>
            <a:p>
              <a:r>
                <a:t>Source: modified from http://www.geostrategis.com/images/policycycle.jpg</a:t>
              </a:r>
            </a:p>
          </p:txBody>
        </p:sp>
        <p:sp>
          <p:nvSpPr>
            <p:cNvPr id="199" name="Pentagon 1"/>
            <p:cNvSpPr/>
            <p:nvPr/>
          </p:nvSpPr>
          <p:spPr>
            <a:xfrm flipH="1">
              <a:off x="11972658" y="6022613"/>
              <a:ext cx="694682" cy="6769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1"/>
                  </a:lnTo>
                  <a:lnTo>
                    <a:pt x="12453" y="0"/>
                  </a:lnTo>
                  <a:lnTo>
                    <a:pt x="0" y="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00" name="Pentagon 1"/>
            <p:cNvSpPr/>
            <p:nvPr/>
          </p:nvSpPr>
          <p:spPr>
            <a:xfrm flipH="1">
              <a:off x="11972658" y="5348621"/>
              <a:ext cx="694682" cy="6769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1"/>
                  </a:lnTo>
                  <a:lnTo>
                    <a:pt x="12453" y="0"/>
                  </a:lnTo>
                  <a:lnTo>
                    <a:pt x="0" y="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sp>
          <p:nvSpPr>
            <p:cNvPr id="201" name="Pentagon 1"/>
            <p:cNvSpPr/>
            <p:nvPr/>
          </p:nvSpPr>
          <p:spPr>
            <a:xfrm flipH="1">
              <a:off x="11972658" y="4674628"/>
              <a:ext cx="694682" cy="6769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2453" y="21600"/>
                  </a:lnTo>
                  <a:lnTo>
                    <a:pt x="21600" y="11001"/>
                  </a:lnTo>
                  <a:lnTo>
                    <a:pt x="12453" y="0"/>
                  </a:lnTo>
                  <a:lnTo>
                    <a:pt x="0" y="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pPr>
              <a:defRPr>
                <a:latin typeface="+mj-lt"/>
                <a:ea typeface="+mj-ea"/>
                <a:cs typeface="+mj-cs"/>
                <a:sym typeface="Calibri"/>
              </a:defRPr>
            </a:pPr>
            <a:endParaRPr/>
          </a:p>
        </p:txBody>
      </p:sp>
      <p:sp>
        <p:nvSpPr>
          <p:cNvPr id="440" name="CONSIDERATION OF CORPORATE INTERESTS IN THE POLICY DIALOGUE"/>
          <p:cNvSpPr txBox="1">
            <a:spLocks noGrp="1"/>
          </p:cNvSpPr>
          <p:nvPr>
            <p:ph type="title"/>
          </p:nvPr>
        </p:nvSpPr>
        <p:spPr>
          <a:xfrm>
            <a:off x="2948321" y="146662"/>
            <a:ext cx="9489900" cy="1642704"/>
          </a:xfrm>
          <a:prstGeom prst="rect">
            <a:avLst/>
          </a:prstGeom>
        </p:spPr>
        <p:txBody>
          <a:bodyPr/>
          <a:lstStyle>
            <a:lvl1pPr defTabSz="457200">
              <a:lnSpc>
                <a:spcPct val="100000"/>
              </a:lnSpc>
              <a:spcBef>
                <a:spcPts val="1200"/>
              </a:spcBef>
              <a:defRPr sz="4400" b="1" cap="all">
                <a:solidFill>
                  <a:srgbClr val="FFFFFF"/>
                </a:solidFill>
                <a:uFill>
                  <a:solidFill>
                    <a:srgbClr val="000000"/>
                  </a:solidFill>
                </a:uFill>
                <a:latin typeface="Century Gothic"/>
                <a:ea typeface="Century Gothic"/>
                <a:cs typeface="Century Gothic"/>
                <a:sym typeface="Century Gothic"/>
              </a:defRPr>
            </a:lvl1pPr>
          </a:lstStyle>
          <a:p>
            <a:r>
              <a:rPr lang="en-GB" dirty="0"/>
              <a:t>Principles of negotiation</a:t>
            </a:r>
            <a:endParaRPr dirty="0"/>
          </a:p>
        </p:txBody>
      </p:sp>
      <p:grpSp>
        <p:nvGrpSpPr>
          <p:cNvPr id="450" name="Group"/>
          <p:cNvGrpSpPr/>
          <p:nvPr/>
        </p:nvGrpSpPr>
        <p:grpSpPr>
          <a:xfrm>
            <a:off x="0" y="7999244"/>
            <a:ext cx="1651638" cy="914006"/>
            <a:chOff x="0" y="0"/>
            <a:chExt cx="1651637" cy="914004"/>
          </a:xfrm>
        </p:grpSpPr>
        <p:sp>
          <p:nvSpPr>
            <p:cNvPr id="448" name="Pentagon 1"/>
            <p:cNvSpPr/>
            <p:nvPr/>
          </p:nvSpPr>
          <p:spPr>
            <a:xfrm flipH="1">
              <a:off x="269015" y="139"/>
              <a:ext cx="1382623" cy="913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BE0D0D"/>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449" name="Rectangle"/>
            <p:cNvSpPr/>
            <p:nvPr/>
          </p:nvSpPr>
          <p:spPr>
            <a:xfrm>
              <a:off x="0" y="-1"/>
              <a:ext cx="298451" cy="914006"/>
            </a:xfrm>
            <a:prstGeom prst="rect">
              <a:avLst/>
            </a:prstGeom>
            <a:solidFill>
              <a:srgbClr val="BE0D0D"/>
            </a:solidFill>
            <a:ln w="12700" cap="flat">
              <a:noFill/>
              <a:miter lim="400000"/>
            </a:ln>
            <a:effectLst/>
          </p:spPr>
          <p:txBody>
            <a:bodyPr wrap="square" lIns="48766" tIns="48766" rIns="48766" bIns="48766" numCol="1" anchor="ctr">
              <a:noAutofit/>
            </a:bodyPr>
            <a:lstStyle/>
            <a:p>
              <a:endParaRPr/>
            </a:p>
          </p:txBody>
        </p:sp>
      </p:grpSp>
      <p:grpSp>
        <p:nvGrpSpPr>
          <p:cNvPr id="453" name="Group"/>
          <p:cNvGrpSpPr/>
          <p:nvPr/>
        </p:nvGrpSpPr>
        <p:grpSpPr>
          <a:xfrm>
            <a:off x="0" y="7088888"/>
            <a:ext cx="1651638" cy="916311"/>
            <a:chOff x="0" y="0"/>
            <a:chExt cx="1651637" cy="916309"/>
          </a:xfrm>
        </p:grpSpPr>
        <p:sp>
          <p:nvSpPr>
            <p:cNvPr id="451" name="Pentagon 1"/>
            <p:cNvSpPr/>
            <p:nvPr/>
          </p:nvSpPr>
          <p:spPr>
            <a:xfrm flipH="1">
              <a:off x="269015" y="0"/>
              <a:ext cx="1382623" cy="9138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46506"/>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defRPr>
              </a:pPr>
              <a:endParaRPr/>
            </a:p>
          </p:txBody>
        </p:sp>
        <p:sp>
          <p:nvSpPr>
            <p:cNvPr id="452" name="Rectangle"/>
            <p:cNvSpPr/>
            <p:nvPr/>
          </p:nvSpPr>
          <p:spPr>
            <a:xfrm>
              <a:off x="0" y="2305"/>
              <a:ext cx="298451" cy="914005"/>
            </a:xfrm>
            <a:prstGeom prst="rect">
              <a:avLst/>
            </a:prstGeom>
            <a:solidFill>
              <a:srgbClr val="E46506"/>
            </a:solidFill>
            <a:ln w="12700" cap="flat">
              <a:noFill/>
              <a:miter lim="400000"/>
            </a:ln>
            <a:effectLst/>
          </p:spPr>
          <p:txBody>
            <a:bodyPr wrap="square" lIns="48766" tIns="48766" rIns="48766" bIns="48766" numCol="1" anchor="ctr">
              <a:noAutofit/>
            </a:bodyPr>
            <a:lstStyle/>
            <a:p>
              <a:endParaRPr/>
            </a:p>
          </p:txBody>
        </p:sp>
      </p:grpSp>
      <p:grpSp>
        <p:nvGrpSpPr>
          <p:cNvPr id="456" name="Group"/>
          <p:cNvGrpSpPr/>
          <p:nvPr/>
        </p:nvGrpSpPr>
        <p:grpSpPr>
          <a:xfrm>
            <a:off x="0" y="6177191"/>
            <a:ext cx="1651638" cy="918431"/>
            <a:chOff x="0" y="0"/>
            <a:chExt cx="1651637" cy="918430"/>
          </a:xfrm>
        </p:grpSpPr>
        <p:sp>
          <p:nvSpPr>
            <p:cNvPr id="454" name="Pentagon 1"/>
            <p:cNvSpPr/>
            <p:nvPr/>
          </p:nvSpPr>
          <p:spPr>
            <a:xfrm flipH="1">
              <a:off x="269015" y="4566"/>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EEAB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455" name="Rectangle"/>
            <p:cNvSpPr/>
            <p:nvPr/>
          </p:nvSpPr>
          <p:spPr>
            <a:xfrm>
              <a:off x="0" y="0"/>
              <a:ext cx="298451" cy="914005"/>
            </a:xfrm>
            <a:prstGeom prst="rect">
              <a:avLst/>
            </a:prstGeom>
            <a:solidFill>
              <a:srgbClr val="EEAB00"/>
            </a:solidFill>
            <a:ln w="12700" cap="flat">
              <a:noFill/>
              <a:miter lim="400000"/>
            </a:ln>
            <a:effectLst/>
          </p:spPr>
          <p:txBody>
            <a:bodyPr wrap="square" lIns="48766" tIns="48766" rIns="48766" bIns="48766" numCol="1" anchor="ctr">
              <a:noAutofit/>
            </a:bodyPr>
            <a:lstStyle/>
            <a:p>
              <a:endParaRPr/>
            </a:p>
          </p:txBody>
        </p:sp>
      </p:grpSp>
      <p:grpSp>
        <p:nvGrpSpPr>
          <p:cNvPr id="459" name="Group"/>
          <p:cNvGrpSpPr/>
          <p:nvPr/>
        </p:nvGrpSpPr>
        <p:grpSpPr>
          <a:xfrm>
            <a:off x="0" y="5269537"/>
            <a:ext cx="1651638" cy="918210"/>
            <a:chOff x="0" y="0"/>
            <a:chExt cx="1651637" cy="918208"/>
          </a:xfrm>
        </p:grpSpPr>
        <p:sp>
          <p:nvSpPr>
            <p:cNvPr id="457" name="Pentagon 1"/>
            <p:cNvSpPr/>
            <p:nvPr/>
          </p:nvSpPr>
          <p:spPr>
            <a:xfrm flipH="1">
              <a:off x="269015" y="4344"/>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D3C000"/>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458" name="Rectangle"/>
            <p:cNvSpPr/>
            <p:nvPr/>
          </p:nvSpPr>
          <p:spPr>
            <a:xfrm>
              <a:off x="0" y="0"/>
              <a:ext cx="298451" cy="913609"/>
            </a:xfrm>
            <a:prstGeom prst="rect">
              <a:avLst/>
            </a:prstGeom>
            <a:solidFill>
              <a:srgbClr val="D3C000"/>
            </a:solidFill>
            <a:ln w="12700" cap="flat">
              <a:noFill/>
              <a:miter lim="400000"/>
            </a:ln>
            <a:effectLst/>
          </p:spPr>
          <p:txBody>
            <a:bodyPr wrap="square" lIns="48766" tIns="48766" rIns="48766" bIns="48766" numCol="1" anchor="ctr">
              <a:noAutofit/>
            </a:bodyPr>
            <a:lstStyle/>
            <a:p>
              <a:endParaRPr/>
            </a:p>
          </p:txBody>
        </p:sp>
      </p:grpSp>
      <p:grpSp>
        <p:nvGrpSpPr>
          <p:cNvPr id="462" name="Group"/>
          <p:cNvGrpSpPr/>
          <p:nvPr/>
        </p:nvGrpSpPr>
        <p:grpSpPr>
          <a:xfrm>
            <a:off x="0" y="4363869"/>
            <a:ext cx="1651638" cy="915279"/>
            <a:chOff x="0" y="0"/>
            <a:chExt cx="1651637" cy="915277"/>
          </a:xfrm>
        </p:grpSpPr>
        <p:sp>
          <p:nvSpPr>
            <p:cNvPr id="460" name="Pentagon 1"/>
            <p:cNvSpPr/>
            <p:nvPr/>
          </p:nvSpPr>
          <p:spPr>
            <a:xfrm flipH="1">
              <a:off x="269015" y="1413"/>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629623"/>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461" name="Rectangle"/>
            <p:cNvSpPr/>
            <p:nvPr/>
          </p:nvSpPr>
          <p:spPr>
            <a:xfrm>
              <a:off x="0" y="0"/>
              <a:ext cx="298451" cy="914006"/>
            </a:xfrm>
            <a:prstGeom prst="rect">
              <a:avLst/>
            </a:prstGeom>
            <a:solidFill>
              <a:srgbClr val="629623"/>
            </a:solidFill>
            <a:ln w="12700" cap="flat">
              <a:noFill/>
              <a:miter lim="400000"/>
            </a:ln>
            <a:effectLst/>
          </p:spPr>
          <p:txBody>
            <a:bodyPr wrap="square" lIns="48766" tIns="48766" rIns="48766" bIns="48766" numCol="1" anchor="ctr">
              <a:noAutofit/>
            </a:bodyPr>
            <a:lstStyle/>
            <a:p>
              <a:endParaRPr/>
            </a:p>
          </p:txBody>
        </p:sp>
      </p:grpSp>
      <p:grpSp>
        <p:nvGrpSpPr>
          <p:cNvPr id="465" name="Group"/>
          <p:cNvGrpSpPr/>
          <p:nvPr/>
        </p:nvGrpSpPr>
        <p:grpSpPr>
          <a:xfrm>
            <a:off x="0" y="3458153"/>
            <a:ext cx="1651638" cy="914052"/>
            <a:chOff x="0" y="0"/>
            <a:chExt cx="1651637" cy="914050"/>
          </a:xfrm>
        </p:grpSpPr>
        <p:sp>
          <p:nvSpPr>
            <p:cNvPr id="463" name="Pentagon 1"/>
            <p:cNvSpPr/>
            <p:nvPr/>
          </p:nvSpPr>
          <p:spPr>
            <a:xfrm flipH="1">
              <a:off x="269015" y="0"/>
              <a:ext cx="1382623" cy="91386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006128"/>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solidFill>
                    <a:srgbClr val="E50069"/>
                  </a:solidFill>
                </a:defRPr>
              </a:pPr>
              <a:endParaRPr/>
            </a:p>
          </p:txBody>
        </p:sp>
        <p:sp>
          <p:nvSpPr>
            <p:cNvPr id="464" name="Rectangle"/>
            <p:cNvSpPr/>
            <p:nvPr/>
          </p:nvSpPr>
          <p:spPr>
            <a:xfrm>
              <a:off x="0" y="46"/>
              <a:ext cx="298451" cy="914006"/>
            </a:xfrm>
            <a:prstGeom prst="rect">
              <a:avLst/>
            </a:prstGeom>
            <a:solidFill>
              <a:srgbClr val="006128"/>
            </a:solidFill>
            <a:ln w="12700" cap="flat">
              <a:noFill/>
              <a:miter lim="400000"/>
            </a:ln>
            <a:effectLst/>
          </p:spPr>
          <p:txBody>
            <a:bodyPr wrap="square" lIns="48766" tIns="48766" rIns="48766" bIns="48766" numCol="1" anchor="ctr">
              <a:noAutofit/>
            </a:bodyPr>
            <a:lstStyle/>
            <a:p>
              <a:endParaRPr/>
            </a:p>
          </p:txBody>
        </p:sp>
      </p:grpSp>
      <p:sp>
        <p:nvSpPr>
          <p:cNvPr id="466" name="Collective intelligence, not individual genius"/>
          <p:cNvSpPr txBox="1"/>
          <p:nvPr/>
        </p:nvSpPr>
        <p:spPr>
          <a:xfrm>
            <a:off x="2023626" y="2749637"/>
            <a:ext cx="3137778"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Two or more parties</a:t>
            </a:r>
            <a:endParaRPr dirty="0"/>
          </a:p>
        </p:txBody>
      </p:sp>
      <p:sp>
        <p:nvSpPr>
          <p:cNvPr id="467" name="From targets to a systems approach"/>
          <p:cNvSpPr txBox="1"/>
          <p:nvPr/>
        </p:nvSpPr>
        <p:spPr>
          <a:xfrm>
            <a:off x="2023627" y="3656768"/>
            <a:ext cx="5284199"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Convergent or divergent interests</a:t>
            </a:r>
            <a:endParaRPr dirty="0"/>
          </a:p>
        </p:txBody>
      </p:sp>
      <p:sp>
        <p:nvSpPr>
          <p:cNvPr id="468" name="Accept the reality of ‘wicked problems’"/>
          <p:cNvSpPr txBox="1"/>
          <p:nvPr/>
        </p:nvSpPr>
        <p:spPr>
          <a:xfrm>
            <a:off x="2023627" y="4563898"/>
            <a:ext cx="3442349"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Voluntary relationship</a:t>
            </a:r>
            <a:endParaRPr dirty="0"/>
          </a:p>
        </p:txBody>
      </p:sp>
      <p:sp>
        <p:nvSpPr>
          <p:cNvPr id="469" name="Work with uncertainty"/>
          <p:cNvSpPr txBox="1"/>
          <p:nvPr/>
        </p:nvSpPr>
        <p:spPr>
          <a:xfrm>
            <a:off x="2023627" y="5471027"/>
            <a:ext cx="9254837"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Distribution or exchange of tangible or intangible resources</a:t>
            </a:r>
            <a:endParaRPr dirty="0"/>
          </a:p>
        </p:txBody>
      </p:sp>
      <p:sp>
        <p:nvSpPr>
          <p:cNvPr id="470" name="Shift from providing answers to asking the questions"/>
          <p:cNvSpPr txBox="1"/>
          <p:nvPr/>
        </p:nvSpPr>
        <p:spPr>
          <a:xfrm>
            <a:off x="2023626" y="6380373"/>
            <a:ext cx="2773897"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Dynamic process</a:t>
            </a:r>
            <a:endParaRPr dirty="0"/>
          </a:p>
        </p:txBody>
      </p:sp>
      <p:sp>
        <p:nvSpPr>
          <p:cNvPr id="471" name="Acknowledge limits of the ‘can do’ culture"/>
          <p:cNvSpPr txBox="1"/>
          <p:nvPr/>
        </p:nvSpPr>
        <p:spPr>
          <a:xfrm>
            <a:off x="2023627" y="7287503"/>
            <a:ext cx="3746919"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Incomplete information</a:t>
            </a:r>
            <a:endParaRPr dirty="0"/>
          </a:p>
        </p:txBody>
      </p:sp>
      <p:sp>
        <p:nvSpPr>
          <p:cNvPr id="472" name="Encourage positive deviance in place of negativity."/>
          <p:cNvSpPr txBox="1"/>
          <p:nvPr/>
        </p:nvSpPr>
        <p:spPr>
          <a:xfrm>
            <a:off x="2023627" y="8207332"/>
            <a:ext cx="10774484" cy="5014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a:spAutoFit/>
          </a:bodyPr>
          <a:lstStyle>
            <a:lvl1pPr defTabSz="457200">
              <a:lnSpc>
                <a:spcPct val="115000"/>
              </a:lnSpc>
              <a:defRPr sz="2500">
                <a:uFill>
                  <a:solidFill>
                    <a:srgbClr val="000000"/>
                  </a:solidFill>
                </a:uFill>
                <a:latin typeface="Century Gothic"/>
                <a:ea typeface="Century Gothic"/>
                <a:cs typeface="Century Gothic"/>
                <a:sym typeface="Century Gothic"/>
              </a:defRPr>
            </a:lvl1pPr>
          </a:lstStyle>
          <a:p>
            <a:r>
              <a:rPr lang="en-GB" dirty="0"/>
              <a:t>Alterable values or positions as affected by persuasion and influence</a:t>
            </a:r>
            <a:endParaRPr dirty="0"/>
          </a:p>
        </p:txBody>
      </p:sp>
      <p:grpSp>
        <p:nvGrpSpPr>
          <p:cNvPr id="479" name="Group"/>
          <p:cNvGrpSpPr/>
          <p:nvPr/>
        </p:nvGrpSpPr>
        <p:grpSpPr>
          <a:xfrm>
            <a:off x="1588361" y="3458534"/>
            <a:ext cx="10726221" cy="4533394"/>
            <a:chOff x="0" y="0"/>
            <a:chExt cx="10726220" cy="4533392"/>
          </a:xfrm>
        </p:grpSpPr>
        <p:sp>
          <p:nvSpPr>
            <p:cNvPr id="473" name="Line"/>
            <p:cNvSpPr/>
            <p:nvPr/>
          </p:nvSpPr>
          <p:spPr>
            <a:xfrm>
              <a:off x="-1" y="-1"/>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4" name="Line"/>
            <p:cNvSpPr/>
            <p:nvPr/>
          </p:nvSpPr>
          <p:spPr>
            <a:xfrm>
              <a:off x="-1" y="916464"/>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5" name="Line"/>
            <p:cNvSpPr/>
            <p:nvPr/>
          </p:nvSpPr>
          <p:spPr>
            <a:xfrm>
              <a:off x="-1" y="1810894"/>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6" name="Line"/>
            <p:cNvSpPr/>
            <p:nvPr/>
          </p:nvSpPr>
          <p:spPr>
            <a:xfrm>
              <a:off x="-1" y="2719132"/>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7" name="Line"/>
            <p:cNvSpPr/>
            <p:nvPr/>
          </p:nvSpPr>
          <p:spPr>
            <a:xfrm>
              <a:off x="-1" y="3638962"/>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sp>
          <p:nvSpPr>
            <p:cNvPr id="478" name="Line"/>
            <p:cNvSpPr/>
            <p:nvPr/>
          </p:nvSpPr>
          <p:spPr>
            <a:xfrm>
              <a:off x="-1" y="4533392"/>
              <a:ext cx="10726221"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endParaRPr/>
            </a:p>
          </p:txBody>
        </p:sp>
      </p:grpSp>
      <p:grpSp>
        <p:nvGrpSpPr>
          <p:cNvPr id="482" name="Group"/>
          <p:cNvGrpSpPr/>
          <p:nvPr/>
        </p:nvGrpSpPr>
        <p:grpSpPr>
          <a:xfrm>
            <a:off x="0" y="2550944"/>
            <a:ext cx="1651638" cy="914006"/>
            <a:chOff x="0" y="0"/>
            <a:chExt cx="1651637" cy="914004"/>
          </a:xfrm>
        </p:grpSpPr>
        <p:sp>
          <p:nvSpPr>
            <p:cNvPr id="480" name="Pentagon 1"/>
            <p:cNvSpPr/>
            <p:nvPr/>
          </p:nvSpPr>
          <p:spPr>
            <a:xfrm flipH="1">
              <a:off x="269015" y="79"/>
              <a:ext cx="1382623" cy="9138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6206" y="21600"/>
                  </a:lnTo>
                  <a:lnTo>
                    <a:pt x="0" y="11002"/>
                  </a:lnTo>
                  <a:lnTo>
                    <a:pt x="6206" y="0"/>
                  </a:lnTo>
                  <a:lnTo>
                    <a:pt x="21600" y="0"/>
                  </a:lnTo>
                  <a:lnTo>
                    <a:pt x="21600" y="21600"/>
                  </a:lnTo>
                  <a:close/>
                </a:path>
              </a:pathLst>
            </a:custGeom>
            <a:solidFill>
              <a:srgbClr val="008B92"/>
            </a:soli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endParaRPr/>
            </a:p>
          </p:txBody>
        </p:sp>
        <p:sp>
          <p:nvSpPr>
            <p:cNvPr id="481" name="Rectangle"/>
            <p:cNvSpPr/>
            <p:nvPr/>
          </p:nvSpPr>
          <p:spPr>
            <a:xfrm>
              <a:off x="0" y="-1"/>
              <a:ext cx="298451" cy="914006"/>
            </a:xfrm>
            <a:prstGeom prst="rect">
              <a:avLst/>
            </a:prstGeom>
            <a:solidFill>
              <a:srgbClr val="008B92"/>
            </a:solidFill>
            <a:ln w="12700" cap="flat">
              <a:noFill/>
              <a:miter lim="400000"/>
            </a:ln>
            <a:effectLst/>
          </p:spPr>
          <p:txBody>
            <a:bodyPr wrap="square" lIns="48766" tIns="48766" rIns="48766" bIns="48766" numCol="1" anchor="ctr">
              <a:noAutofit/>
            </a:bodyPr>
            <a:lstStyle/>
            <a:p>
              <a:endParaRPr/>
            </a:p>
          </p:txBody>
        </p:sp>
      </p:grpSp>
      <p:grpSp>
        <p:nvGrpSpPr>
          <p:cNvPr id="46" name="Group">
            <a:extLst>
              <a:ext uri="{FF2B5EF4-FFF2-40B4-BE49-F238E27FC236}">
                <a16:creationId xmlns:a16="http://schemas.microsoft.com/office/drawing/2014/main" id="{F3C908C2-3C89-6645-B3CF-66954144637E}"/>
              </a:ext>
            </a:extLst>
          </p:cNvPr>
          <p:cNvGrpSpPr/>
          <p:nvPr/>
        </p:nvGrpSpPr>
        <p:grpSpPr>
          <a:xfrm>
            <a:off x="0" y="-16669"/>
            <a:ext cx="2568179" cy="1943894"/>
            <a:chOff x="0" y="0"/>
            <a:chExt cx="2568178" cy="1943893"/>
          </a:xfrm>
        </p:grpSpPr>
        <p:sp>
          <p:nvSpPr>
            <p:cNvPr id="47" name="Pentagon 1">
              <a:extLst>
                <a:ext uri="{FF2B5EF4-FFF2-40B4-BE49-F238E27FC236}">
                  <a16:creationId xmlns:a16="http://schemas.microsoft.com/office/drawing/2014/main" id="{F2B5AF96-5696-E74A-88D4-67F8540397D4}"/>
                </a:ext>
              </a:extLst>
            </p:cNvPr>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48" name="Group 25">
              <a:extLst>
                <a:ext uri="{FF2B5EF4-FFF2-40B4-BE49-F238E27FC236}">
                  <a16:creationId xmlns:a16="http://schemas.microsoft.com/office/drawing/2014/main" id="{3E992636-B6C8-A247-B02C-C5C0BD37E7CC}"/>
                </a:ext>
              </a:extLst>
            </p:cNvPr>
            <p:cNvGrpSpPr/>
            <p:nvPr/>
          </p:nvGrpSpPr>
          <p:grpSpPr>
            <a:xfrm>
              <a:off x="604405" y="458878"/>
              <a:ext cx="1127555" cy="1026209"/>
              <a:chOff x="0" y="-1"/>
              <a:chExt cx="1127554" cy="1026208"/>
            </a:xfrm>
          </p:grpSpPr>
          <p:sp>
            <p:nvSpPr>
              <p:cNvPr id="50" name="Title 1">
                <a:extLst>
                  <a:ext uri="{FF2B5EF4-FFF2-40B4-BE49-F238E27FC236}">
                    <a16:creationId xmlns:a16="http://schemas.microsoft.com/office/drawing/2014/main" id="{80796A84-B418-104C-8E9C-0BAB80E3F3A8}"/>
                  </a:ext>
                </a:extLst>
              </p:cNvPr>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51" name="Square">
                <a:extLst>
                  <a:ext uri="{FF2B5EF4-FFF2-40B4-BE49-F238E27FC236}">
                    <a16:creationId xmlns:a16="http://schemas.microsoft.com/office/drawing/2014/main" id="{74C23DF2-3E1E-8844-B6B1-64E6235D8E69}"/>
                  </a:ext>
                </a:extLst>
              </p:cNvPr>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49" name="HiAP-modules-text.png" descr="HiAP-modules-text.png">
              <a:extLst>
                <a:ext uri="{FF2B5EF4-FFF2-40B4-BE49-F238E27FC236}">
                  <a16:creationId xmlns:a16="http://schemas.microsoft.com/office/drawing/2014/main" id="{195D9183-D3CF-364A-9FD1-AB037D578557}"/>
                </a:ext>
              </a:extLst>
            </p:cNvPr>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spTree>
    <p:extLst>
      <p:ext uri="{BB962C8B-B14F-4D97-AF65-F5344CB8AC3E}">
        <p14:creationId xmlns:p14="http://schemas.microsoft.com/office/powerpoint/2010/main" val="15254757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sp>
        <p:nvSpPr>
          <p:cNvPr id="205" name="Stages of negotiation process"/>
          <p:cNvSpPr txBox="1">
            <a:spLocks noGrp="1"/>
          </p:cNvSpPr>
          <p:nvPr>
            <p:ph type="title"/>
          </p:nvPr>
        </p:nvSpPr>
        <p:spPr>
          <a:xfrm>
            <a:off x="2948321" y="261046"/>
            <a:ext cx="9829838" cy="1413936"/>
          </a:xfrm>
          <a:prstGeom prst="rect">
            <a:avLst/>
          </a:prstGeom>
        </p:spPr>
        <p:txBody>
          <a:bodyPr/>
          <a:lstStyle>
            <a:lvl1pPr marR="355600" defTabSz="457200">
              <a:lnSpc>
                <a:spcPts val="6300"/>
              </a:lnSpc>
              <a:defRPr sz="4400"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a:t>Stages of negotiation process</a:t>
            </a:r>
          </a:p>
        </p:txBody>
      </p:sp>
      <p:grpSp>
        <p:nvGrpSpPr>
          <p:cNvPr id="211" name="Group"/>
          <p:cNvGrpSpPr/>
          <p:nvPr/>
        </p:nvGrpSpPr>
        <p:grpSpPr>
          <a:xfrm>
            <a:off x="0" y="-16669"/>
            <a:ext cx="2568179" cy="1943894"/>
            <a:chOff x="0" y="0"/>
            <a:chExt cx="2568178" cy="1943893"/>
          </a:xfrm>
        </p:grpSpPr>
        <p:sp>
          <p:nvSpPr>
            <p:cNvPr id="206"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09" name="Group 25"/>
            <p:cNvGrpSpPr/>
            <p:nvPr/>
          </p:nvGrpSpPr>
          <p:grpSpPr>
            <a:xfrm>
              <a:off x="604405" y="458878"/>
              <a:ext cx="1127555" cy="1026209"/>
              <a:chOff x="0" y="-1"/>
              <a:chExt cx="1127554" cy="1026208"/>
            </a:xfrm>
          </p:grpSpPr>
          <p:sp>
            <p:nvSpPr>
              <p:cNvPr id="207"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208"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10"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pic>
        <p:nvPicPr>
          <p:cNvPr id="212" name="HiAP-Icon-Checklist.png" descr="HiAP-Icon-Checklist.png"/>
          <p:cNvPicPr>
            <a:picLocks noChangeAspect="1"/>
          </p:cNvPicPr>
          <p:nvPr/>
        </p:nvPicPr>
        <p:blipFill>
          <a:blip r:embed="rId4"/>
          <a:stretch>
            <a:fillRect/>
          </a:stretch>
        </p:blipFill>
        <p:spPr>
          <a:xfrm>
            <a:off x="114457" y="3520869"/>
            <a:ext cx="4029794" cy="4209260"/>
          </a:xfrm>
          <a:prstGeom prst="rect">
            <a:avLst/>
          </a:prstGeom>
          <a:ln w="12700">
            <a:miter lim="400000"/>
          </a:ln>
        </p:spPr>
      </p:pic>
      <p:grpSp>
        <p:nvGrpSpPr>
          <p:cNvPr id="247" name="Group"/>
          <p:cNvGrpSpPr/>
          <p:nvPr/>
        </p:nvGrpSpPr>
        <p:grpSpPr>
          <a:xfrm>
            <a:off x="4472266" y="2403245"/>
            <a:ext cx="7902414" cy="6896919"/>
            <a:chOff x="0" y="0"/>
            <a:chExt cx="7902412" cy="6896917"/>
          </a:xfrm>
        </p:grpSpPr>
        <p:grpSp>
          <p:nvGrpSpPr>
            <p:cNvPr id="215" name="Group"/>
            <p:cNvGrpSpPr/>
            <p:nvPr/>
          </p:nvGrpSpPr>
          <p:grpSpPr>
            <a:xfrm>
              <a:off x="27195" y="0"/>
              <a:ext cx="635095" cy="635093"/>
              <a:chOff x="0" y="0"/>
              <a:chExt cx="635093" cy="635092"/>
            </a:xfrm>
          </p:grpSpPr>
          <p:sp>
            <p:nvSpPr>
              <p:cNvPr id="213" name="Title 1"/>
              <p:cNvSpPr txBox="1"/>
              <p:nvPr/>
            </p:nvSpPr>
            <p:spPr>
              <a:xfrm>
                <a:off x="35617" y="52769"/>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532075"/>
                    </a:solidFill>
                    <a:latin typeface="Century Gothic"/>
                    <a:ea typeface="Century Gothic"/>
                    <a:cs typeface="Century Gothic"/>
                    <a:sym typeface="Century Gothic"/>
                  </a:defRPr>
                </a:lvl1pPr>
              </a:lstStyle>
              <a:p>
                <a:r>
                  <a:t>1</a:t>
                </a:r>
              </a:p>
            </p:txBody>
          </p:sp>
          <p:sp>
            <p:nvSpPr>
              <p:cNvPr id="214" name="Square"/>
              <p:cNvSpPr/>
              <p:nvPr/>
            </p:nvSpPr>
            <p:spPr>
              <a:xfrm>
                <a:off x="-1" y="-1"/>
                <a:ext cx="635095" cy="635093"/>
              </a:xfrm>
              <a:prstGeom prst="rect">
                <a:avLst/>
              </a:prstGeom>
              <a:noFill/>
              <a:ln w="50800" cap="flat">
                <a:solidFill>
                  <a:srgbClr val="532075"/>
                </a:solidFill>
                <a:prstDash val="solid"/>
                <a:miter lim="800000"/>
              </a:ln>
              <a:effectLst/>
            </p:spPr>
            <p:txBody>
              <a:bodyPr wrap="square" lIns="48766" tIns="48766" rIns="48766" bIns="48766" numCol="1" anchor="ctr">
                <a:noAutofit/>
              </a:bodyPr>
              <a:lstStyle/>
              <a:p>
                <a:endParaRPr/>
              </a:p>
            </p:txBody>
          </p:sp>
        </p:grpSp>
        <p:grpSp>
          <p:nvGrpSpPr>
            <p:cNvPr id="218" name="Group"/>
            <p:cNvGrpSpPr/>
            <p:nvPr/>
          </p:nvGrpSpPr>
          <p:grpSpPr>
            <a:xfrm>
              <a:off x="27195" y="1050985"/>
              <a:ext cx="635095" cy="635093"/>
              <a:chOff x="0" y="0"/>
              <a:chExt cx="635093" cy="635092"/>
            </a:xfrm>
          </p:grpSpPr>
          <p:sp>
            <p:nvSpPr>
              <p:cNvPr id="216" name="Title 1"/>
              <p:cNvSpPr txBox="1"/>
              <p:nvPr/>
            </p:nvSpPr>
            <p:spPr>
              <a:xfrm>
                <a:off x="35617"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A71680"/>
                    </a:solidFill>
                    <a:latin typeface="Century Gothic"/>
                    <a:ea typeface="Century Gothic"/>
                    <a:cs typeface="Century Gothic"/>
                    <a:sym typeface="Century Gothic"/>
                  </a:defRPr>
                </a:lvl1pPr>
              </a:lstStyle>
              <a:p>
                <a:r>
                  <a:t>2</a:t>
                </a:r>
              </a:p>
            </p:txBody>
          </p:sp>
          <p:sp>
            <p:nvSpPr>
              <p:cNvPr id="217" name="Square"/>
              <p:cNvSpPr/>
              <p:nvPr/>
            </p:nvSpPr>
            <p:spPr>
              <a:xfrm>
                <a:off x="-1" y="-1"/>
                <a:ext cx="635095" cy="635093"/>
              </a:xfrm>
              <a:prstGeom prst="rect">
                <a:avLst/>
              </a:prstGeom>
              <a:noFill/>
              <a:ln w="50800" cap="flat">
                <a:solidFill>
                  <a:srgbClr val="A71680"/>
                </a:solidFill>
                <a:prstDash val="solid"/>
                <a:miter lim="800000"/>
              </a:ln>
              <a:effectLst/>
            </p:spPr>
            <p:txBody>
              <a:bodyPr wrap="square" lIns="48766" tIns="48766" rIns="48766" bIns="48766" numCol="1" anchor="ctr">
                <a:noAutofit/>
              </a:bodyPr>
              <a:lstStyle/>
              <a:p>
                <a:pPr>
                  <a:defRPr>
                    <a:solidFill>
                      <a:srgbClr val="A71680"/>
                    </a:solidFill>
                  </a:defRPr>
                </a:pPr>
                <a:endParaRPr/>
              </a:p>
            </p:txBody>
          </p:sp>
        </p:grpSp>
        <p:grpSp>
          <p:nvGrpSpPr>
            <p:cNvPr id="221" name="Group"/>
            <p:cNvGrpSpPr/>
            <p:nvPr/>
          </p:nvGrpSpPr>
          <p:grpSpPr>
            <a:xfrm>
              <a:off x="27195" y="2094338"/>
              <a:ext cx="635095" cy="635093"/>
              <a:chOff x="0" y="0"/>
              <a:chExt cx="635093" cy="635092"/>
            </a:xfrm>
          </p:grpSpPr>
          <p:sp>
            <p:nvSpPr>
              <p:cNvPr id="219" name="Title 1"/>
              <p:cNvSpPr txBox="1"/>
              <p:nvPr/>
            </p:nvSpPr>
            <p:spPr>
              <a:xfrm>
                <a:off x="35617"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E50069"/>
                    </a:solidFill>
                    <a:latin typeface="Century Gothic"/>
                    <a:ea typeface="Century Gothic"/>
                    <a:cs typeface="Century Gothic"/>
                    <a:sym typeface="Century Gothic"/>
                  </a:defRPr>
                </a:lvl1pPr>
              </a:lstStyle>
              <a:p>
                <a:r>
                  <a:t>3</a:t>
                </a:r>
              </a:p>
            </p:txBody>
          </p:sp>
          <p:sp>
            <p:nvSpPr>
              <p:cNvPr id="220" name="Square"/>
              <p:cNvSpPr/>
              <p:nvPr/>
            </p:nvSpPr>
            <p:spPr>
              <a:xfrm>
                <a:off x="-1" y="-1"/>
                <a:ext cx="635095" cy="635093"/>
              </a:xfrm>
              <a:prstGeom prst="rect">
                <a:avLst/>
              </a:prstGeom>
              <a:noFill/>
              <a:ln w="50800" cap="flat">
                <a:solidFill>
                  <a:srgbClr val="E50069"/>
                </a:solidFill>
                <a:prstDash val="solid"/>
                <a:miter lim="800000"/>
              </a:ln>
              <a:effectLst/>
            </p:spPr>
            <p:txBody>
              <a:bodyPr wrap="square" lIns="48766" tIns="48766" rIns="48766" bIns="48766" numCol="1" anchor="ctr">
                <a:noAutofit/>
              </a:bodyPr>
              <a:lstStyle/>
              <a:p>
                <a:endParaRPr/>
              </a:p>
            </p:txBody>
          </p:sp>
        </p:grpSp>
        <p:grpSp>
          <p:nvGrpSpPr>
            <p:cNvPr id="224" name="Group"/>
            <p:cNvGrpSpPr/>
            <p:nvPr/>
          </p:nvGrpSpPr>
          <p:grpSpPr>
            <a:xfrm>
              <a:off x="27195" y="3129795"/>
              <a:ext cx="635095" cy="635093"/>
              <a:chOff x="0" y="0"/>
              <a:chExt cx="635093" cy="635092"/>
            </a:xfrm>
          </p:grpSpPr>
          <p:sp>
            <p:nvSpPr>
              <p:cNvPr id="222" name="Title 1"/>
              <p:cNvSpPr txBox="1"/>
              <p:nvPr/>
            </p:nvSpPr>
            <p:spPr>
              <a:xfrm>
                <a:off x="24415"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BE0D0D"/>
                    </a:solidFill>
                    <a:latin typeface="Century Gothic"/>
                    <a:ea typeface="Century Gothic"/>
                    <a:cs typeface="Century Gothic"/>
                    <a:sym typeface="Century Gothic"/>
                  </a:defRPr>
                </a:lvl1pPr>
              </a:lstStyle>
              <a:p>
                <a:r>
                  <a:t>4</a:t>
                </a:r>
              </a:p>
            </p:txBody>
          </p:sp>
          <p:sp>
            <p:nvSpPr>
              <p:cNvPr id="223" name="Square"/>
              <p:cNvSpPr/>
              <p:nvPr/>
            </p:nvSpPr>
            <p:spPr>
              <a:xfrm>
                <a:off x="-1" y="-1"/>
                <a:ext cx="635095" cy="635093"/>
              </a:xfrm>
              <a:prstGeom prst="rect">
                <a:avLst/>
              </a:prstGeom>
              <a:noFill/>
              <a:ln w="50800" cap="flat">
                <a:solidFill>
                  <a:srgbClr val="BE0D0D"/>
                </a:solidFill>
                <a:prstDash val="solid"/>
                <a:miter lim="800000"/>
              </a:ln>
              <a:effectLst/>
            </p:spPr>
            <p:txBody>
              <a:bodyPr wrap="square" lIns="48766" tIns="48766" rIns="48766" bIns="48766" numCol="1" anchor="ctr">
                <a:noAutofit/>
              </a:bodyPr>
              <a:lstStyle/>
              <a:p>
                <a:pPr>
                  <a:defRPr>
                    <a:solidFill>
                      <a:srgbClr val="BE0D0D"/>
                    </a:solidFill>
                  </a:defRPr>
                </a:pPr>
                <a:endParaRPr/>
              </a:p>
            </p:txBody>
          </p:sp>
        </p:grpSp>
        <p:grpSp>
          <p:nvGrpSpPr>
            <p:cNvPr id="227" name="Group"/>
            <p:cNvGrpSpPr/>
            <p:nvPr/>
          </p:nvGrpSpPr>
          <p:grpSpPr>
            <a:xfrm>
              <a:off x="27195" y="4166042"/>
              <a:ext cx="635095" cy="635093"/>
              <a:chOff x="0" y="0"/>
              <a:chExt cx="635093" cy="635092"/>
            </a:xfrm>
          </p:grpSpPr>
          <p:sp>
            <p:nvSpPr>
              <p:cNvPr id="225" name="Title 1"/>
              <p:cNvSpPr txBox="1"/>
              <p:nvPr/>
            </p:nvSpPr>
            <p:spPr>
              <a:xfrm>
                <a:off x="24415"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E46506"/>
                    </a:solidFill>
                    <a:latin typeface="Century Gothic"/>
                    <a:ea typeface="Century Gothic"/>
                    <a:cs typeface="Century Gothic"/>
                    <a:sym typeface="Century Gothic"/>
                  </a:defRPr>
                </a:lvl1pPr>
              </a:lstStyle>
              <a:p>
                <a:r>
                  <a:t>5</a:t>
                </a:r>
              </a:p>
            </p:txBody>
          </p:sp>
          <p:sp>
            <p:nvSpPr>
              <p:cNvPr id="226" name="Square"/>
              <p:cNvSpPr/>
              <p:nvPr/>
            </p:nvSpPr>
            <p:spPr>
              <a:xfrm>
                <a:off x="-1" y="-1"/>
                <a:ext cx="635095" cy="635093"/>
              </a:xfrm>
              <a:prstGeom prst="rect">
                <a:avLst/>
              </a:prstGeom>
              <a:noFill/>
              <a:ln w="50800" cap="flat">
                <a:solidFill>
                  <a:srgbClr val="E46506"/>
                </a:solidFill>
                <a:prstDash val="solid"/>
                <a:miter lim="800000"/>
              </a:ln>
              <a:effectLst/>
            </p:spPr>
            <p:txBody>
              <a:bodyPr wrap="square" lIns="48766" tIns="48766" rIns="48766" bIns="48766" numCol="1" anchor="ctr">
                <a:noAutofit/>
              </a:bodyPr>
              <a:lstStyle/>
              <a:p>
                <a:pPr>
                  <a:defRPr>
                    <a:solidFill>
                      <a:srgbClr val="E46506"/>
                    </a:solidFill>
                  </a:defRPr>
                </a:pPr>
                <a:endParaRPr/>
              </a:p>
            </p:txBody>
          </p:sp>
        </p:grpSp>
        <p:grpSp>
          <p:nvGrpSpPr>
            <p:cNvPr id="230" name="Group"/>
            <p:cNvGrpSpPr/>
            <p:nvPr/>
          </p:nvGrpSpPr>
          <p:grpSpPr>
            <a:xfrm>
              <a:off x="26129" y="5220647"/>
              <a:ext cx="635095" cy="635093"/>
              <a:chOff x="0" y="0"/>
              <a:chExt cx="635093" cy="635092"/>
            </a:xfrm>
          </p:grpSpPr>
          <p:sp>
            <p:nvSpPr>
              <p:cNvPr id="228" name="Title 1"/>
              <p:cNvSpPr txBox="1"/>
              <p:nvPr/>
            </p:nvSpPr>
            <p:spPr>
              <a:xfrm>
                <a:off x="24415"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629623"/>
                    </a:solidFill>
                    <a:latin typeface="Century Gothic"/>
                    <a:ea typeface="Century Gothic"/>
                    <a:cs typeface="Century Gothic"/>
                    <a:sym typeface="Century Gothic"/>
                  </a:defRPr>
                </a:lvl1pPr>
              </a:lstStyle>
              <a:p>
                <a:r>
                  <a:t>6</a:t>
                </a:r>
              </a:p>
            </p:txBody>
          </p:sp>
          <p:sp>
            <p:nvSpPr>
              <p:cNvPr id="229" name="Square"/>
              <p:cNvSpPr/>
              <p:nvPr/>
            </p:nvSpPr>
            <p:spPr>
              <a:xfrm>
                <a:off x="-1" y="-1"/>
                <a:ext cx="635095" cy="635093"/>
              </a:xfrm>
              <a:prstGeom prst="rect">
                <a:avLst/>
              </a:prstGeom>
              <a:noFill/>
              <a:ln w="50800" cap="flat">
                <a:solidFill>
                  <a:srgbClr val="629623"/>
                </a:solidFill>
                <a:prstDash val="solid"/>
                <a:miter lim="800000"/>
              </a:ln>
              <a:effectLst/>
            </p:spPr>
            <p:txBody>
              <a:bodyPr wrap="square" lIns="48766" tIns="48766" rIns="48766" bIns="48766" numCol="1" anchor="ctr">
                <a:noAutofit/>
              </a:bodyPr>
              <a:lstStyle/>
              <a:p>
                <a:endParaRPr/>
              </a:p>
            </p:txBody>
          </p:sp>
        </p:grpSp>
        <p:sp>
          <p:nvSpPr>
            <p:cNvPr id="231" name="Limited political influence"/>
            <p:cNvSpPr txBox="1"/>
            <p:nvPr/>
          </p:nvSpPr>
          <p:spPr>
            <a:xfrm>
              <a:off x="1119138" y="101507"/>
              <a:ext cx="6596330"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Understanding a problem raised in agenda setting</a:t>
              </a:r>
            </a:p>
          </p:txBody>
        </p:sp>
        <p:sp>
          <p:nvSpPr>
            <p:cNvPr id="232" name="Constrained resources and staff turnover"/>
            <p:cNvSpPr txBox="1"/>
            <p:nvPr/>
          </p:nvSpPr>
          <p:spPr>
            <a:xfrm>
              <a:off x="1119138" y="1138421"/>
              <a:ext cx="5123750"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Identify stakeholders and their interests</a:t>
              </a:r>
            </a:p>
          </p:txBody>
        </p:sp>
        <p:sp>
          <p:nvSpPr>
            <p:cNvPr id="233" name="Working in vertical, fragmented units"/>
            <p:cNvSpPr txBox="1"/>
            <p:nvPr/>
          </p:nvSpPr>
          <p:spPr>
            <a:xfrm>
              <a:off x="1119138" y="2200736"/>
              <a:ext cx="3379652"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Consult with stakeholders</a:t>
              </a:r>
            </a:p>
          </p:txBody>
        </p:sp>
        <p:sp>
          <p:nvSpPr>
            <p:cNvPr id="234" name="Difficulty gathering and disseminating evidence"/>
            <p:cNvSpPr txBox="1"/>
            <p:nvPr/>
          </p:nvSpPr>
          <p:spPr>
            <a:xfrm>
              <a:off x="1119138" y="3233525"/>
              <a:ext cx="3860051"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Establish negotiation agenda</a:t>
              </a:r>
            </a:p>
          </p:txBody>
        </p:sp>
        <p:sp>
          <p:nvSpPr>
            <p:cNvPr id="235" name="Politicization of the bureaucracy, corruption  and regulatory capture"/>
            <p:cNvSpPr txBox="1"/>
            <p:nvPr/>
          </p:nvSpPr>
          <p:spPr>
            <a:xfrm>
              <a:off x="1119138" y="4266314"/>
              <a:ext cx="4292006"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Develop positions and strategies</a:t>
              </a:r>
            </a:p>
          </p:txBody>
        </p:sp>
        <p:sp>
          <p:nvSpPr>
            <p:cNvPr id="236" name="Political commitment and discontinuity."/>
            <p:cNvSpPr txBox="1"/>
            <p:nvPr/>
          </p:nvSpPr>
          <p:spPr>
            <a:xfrm>
              <a:off x="1119138" y="5315929"/>
              <a:ext cx="3705084"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Negotiate with stakeholders</a:t>
              </a:r>
            </a:p>
          </p:txBody>
        </p:sp>
        <p:sp>
          <p:nvSpPr>
            <p:cNvPr id="237" name="Line"/>
            <p:cNvSpPr/>
            <p:nvPr/>
          </p:nvSpPr>
          <p:spPr>
            <a:xfrm>
              <a:off x="0" y="840180"/>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38" name="Line"/>
            <p:cNvSpPr/>
            <p:nvPr/>
          </p:nvSpPr>
          <p:spPr>
            <a:xfrm>
              <a:off x="0" y="1887707"/>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39" name="Line"/>
            <p:cNvSpPr/>
            <p:nvPr/>
          </p:nvSpPr>
          <p:spPr>
            <a:xfrm>
              <a:off x="0" y="2935234"/>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40" name="Line"/>
            <p:cNvSpPr/>
            <p:nvPr/>
          </p:nvSpPr>
          <p:spPr>
            <a:xfrm>
              <a:off x="0" y="3982761"/>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41" name="Line"/>
            <p:cNvSpPr/>
            <p:nvPr/>
          </p:nvSpPr>
          <p:spPr>
            <a:xfrm>
              <a:off x="0" y="5030289"/>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nvGrpSpPr>
            <p:cNvPr id="244" name="Group"/>
            <p:cNvGrpSpPr/>
            <p:nvPr/>
          </p:nvGrpSpPr>
          <p:grpSpPr>
            <a:xfrm>
              <a:off x="26129" y="6261825"/>
              <a:ext cx="635095" cy="635093"/>
              <a:chOff x="0" y="0"/>
              <a:chExt cx="635093" cy="635092"/>
            </a:xfrm>
          </p:grpSpPr>
          <p:sp>
            <p:nvSpPr>
              <p:cNvPr id="242" name="Title 1"/>
              <p:cNvSpPr txBox="1"/>
              <p:nvPr/>
            </p:nvSpPr>
            <p:spPr>
              <a:xfrm>
                <a:off x="24415" y="41566"/>
                <a:ext cx="563859" cy="51980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600820">
                  <a:lnSpc>
                    <a:spcPct val="96000"/>
                  </a:lnSpc>
                  <a:defRPr sz="2700" b="1" cap="all" spc="-100">
                    <a:solidFill>
                      <a:srgbClr val="006128"/>
                    </a:solidFill>
                    <a:latin typeface="Century Gothic"/>
                    <a:ea typeface="Century Gothic"/>
                    <a:cs typeface="Century Gothic"/>
                    <a:sym typeface="Century Gothic"/>
                  </a:defRPr>
                </a:lvl1pPr>
              </a:lstStyle>
              <a:p>
                <a:r>
                  <a:t>7</a:t>
                </a:r>
              </a:p>
            </p:txBody>
          </p:sp>
          <p:sp>
            <p:nvSpPr>
              <p:cNvPr id="243" name="Square"/>
              <p:cNvSpPr/>
              <p:nvPr/>
            </p:nvSpPr>
            <p:spPr>
              <a:xfrm>
                <a:off x="-1" y="-1"/>
                <a:ext cx="635095" cy="635093"/>
              </a:xfrm>
              <a:prstGeom prst="rect">
                <a:avLst/>
              </a:prstGeom>
              <a:noFill/>
              <a:ln w="50800" cap="flat">
                <a:solidFill>
                  <a:srgbClr val="006128"/>
                </a:solidFill>
                <a:prstDash val="solid"/>
                <a:miter lim="800000"/>
              </a:ln>
              <a:effectLst/>
            </p:spPr>
            <p:txBody>
              <a:bodyPr wrap="square" lIns="48766" tIns="48766" rIns="48766" bIns="48766" numCol="1" anchor="ctr">
                <a:noAutofit/>
              </a:bodyPr>
              <a:lstStyle/>
              <a:p>
                <a:endParaRPr/>
              </a:p>
            </p:txBody>
          </p:sp>
        </p:grpSp>
        <p:sp>
          <p:nvSpPr>
            <p:cNvPr id="245" name="Political commitment and discontinuity."/>
            <p:cNvSpPr txBox="1"/>
            <p:nvPr/>
          </p:nvSpPr>
          <p:spPr>
            <a:xfrm>
              <a:off x="1119138" y="6357107"/>
              <a:ext cx="3780093" cy="427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2100" b="1">
                  <a:uFill>
                    <a:solidFill>
                      <a:srgbClr val="000000"/>
                    </a:solidFill>
                  </a:uFill>
                  <a:latin typeface="Century Gothic"/>
                  <a:ea typeface="Century Gothic"/>
                  <a:cs typeface="Century Gothic"/>
                  <a:sym typeface="Century Gothic"/>
                </a:defRPr>
              </a:lvl1pPr>
            </a:lstStyle>
            <a:p>
              <a:r>
                <a:t>Assess proposed agreement</a:t>
              </a:r>
            </a:p>
          </p:txBody>
        </p:sp>
        <p:sp>
          <p:nvSpPr>
            <p:cNvPr id="246" name="Line"/>
            <p:cNvSpPr/>
            <p:nvPr/>
          </p:nvSpPr>
          <p:spPr>
            <a:xfrm>
              <a:off x="0" y="6071467"/>
              <a:ext cx="7902413"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pic>
        <p:nvPicPr>
          <p:cNvPr id="250" name="HiAP-Wireframe-graphic-2.png" descr="HiAP-Wireframe-graphic-2.png"/>
          <p:cNvPicPr>
            <a:picLocks noChangeAspect="1"/>
          </p:cNvPicPr>
          <p:nvPr/>
        </p:nvPicPr>
        <p:blipFill>
          <a:blip r:embed="rId3"/>
          <a:srcRect l="4891" t="2175" r="4891" b="87108"/>
          <a:stretch>
            <a:fillRect/>
          </a:stretch>
        </p:blipFill>
        <p:spPr>
          <a:xfrm flipH="1">
            <a:off x="-9972" y="8292543"/>
            <a:ext cx="13024744" cy="1467159"/>
          </a:xfrm>
          <a:prstGeom prst="rect">
            <a:avLst/>
          </a:prstGeom>
          <a:ln w="12700">
            <a:miter lim="400000"/>
          </a:ln>
        </p:spPr>
      </p:pic>
      <p:sp>
        <p:nvSpPr>
          <p:cNvPr id="251"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257" name="Group"/>
          <p:cNvGrpSpPr/>
          <p:nvPr/>
        </p:nvGrpSpPr>
        <p:grpSpPr>
          <a:xfrm>
            <a:off x="0" y="-16669"/>
            <a:ext cx="2568179" cy="1943894"/>
            <a:chOff x="0" y="0"/>
            <a:chExt cx="2568178" cy="1943893"/>
          </a:xfrm>
        </p:grpSpPr>
        <p:sp>
          <p:nvSpPr>
            <p:cNvPr id="252"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55" name="Group 25"/>
            <p:cNvGrpSpPr/>
            <p:nvPr/>
          </p:nvGrpSpPr>
          <p:grpSpPr>
            <a:xfrm>
              <a:off x="604405" y="458878"/>
              <a:ext cx="1127555" cy="1026209"/>
              <a:chOff x="0" y="-1"/>
              <a:chExt cx="1127554" cy="1026208"/>
            </a:xfrm>
          </p:grpSpPr>
          <p:sp>
            <p:nvSpPr>
              <p:cNvPr id="253"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254"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56" name="HiAP-modules-text.png" descr="HiAP-modules-text.png"/>
            <p:cNvPicPr>
              <a:picLocks noChangeAspect="1"/>
            </p:cNvPicPr>
            <p:nvPr/>
          </p:nvPicPr>
          <p:blipFill>
            <a:blip r:embed="rId4"/>
            <a:stretch>
              <a:fillRect/>
            </a:stretch>
          </p:blipFill>
          <p:spPr>
            <a:xfrm>
              <a:off x="94851" y="84136"/>
              <a:ext cx="502018" cy="1594030"/>
            </a:xfrm>
            <a:prstGeom prst="rect">
              <a:avLst/>
            </a:prstGeom>
            <a:ln w="12700" cap="flat">
              <a:noFill/>
              <a:miter lim="400000"/>
            </a:ln>
            <a:effectLst/>
          </p:spPr>
        </p:pic>
      </p:grpSp>
      <p:grpSp>
        <p:nvGrpSpPr>
          <p:cNvPr id="269" name="Group"/>
          <p:cNvGrpSpPr/>
          <p:nvPr/>
        </p:nvGrpSpPr>
        <p:grpSpPr>
          <a:xfrm>
            <a:off x="738217" y="2532245"/>
            <a:ext cx="11531163" cy="5439287"/>
            <a:chOff x="0" y="0"/>
            <a:chExt cx="11531161" cy="5439285"/>
          </a:xfrm>
        </p:grpSpPr>
        <p:sp>
          <p:nvSpPr>
            <p:cNvPr id="258" name="Limited political influence"/>
            <p:cNvSpPr txBox="1"/>
            <p:nvPr/>
          </p:nvSpPr>
          <p:spPr>
            <a:xfrm>
              <a:off x="1298709" y="0"/>
              <a:ext cx="7159943" cy="11897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p>
              <a:pPr defTabSz="457200">
                <a:defRPr sz="3500" b="1">
                  <a:uFill>
                    <a:solidFill>
                      <a:srgbClr val="000000"/>
                    </a:solidFill>
                  </a:uFill>
                  <a:latin typeface="Century Gothic"/>
                  <a:ea typeface="Century Gothic"/>
                  <a:cs typeface="Century Gothic"/>
                  <a:sym typeface="Century Gothic"/>
                </a:defRPr>
              </a:pPr>
              <a:r>
                <a:t>Understanding a problem raised </a:t>
              </a:r>
              <a:br/>
              <a:r>
                <a:t>in agenda setting</a:t>
              </a:r>
            </a:p>
          </p:txBody>
        </p:sp>
        <p:sp>
          <p:nvSpPr>
            <p:cNvPr id="259" name="Line"/>
            <p:cNvSpPr/>
            <p:nvPr/>
          </p:nvSpPr>
          <p:spPr>
            <a:xfrm flipV="1">
              <a:off x="429964" y="1059873"/>
              <a:ext cx="1" cy="437941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grpSp>
          <p:nvGrpSpPr>
            <p:cNvPr id="262" name="Group"/>
            <p:cNvGrpSpPr/>
            <p:nvPr/>
          </p:nvGrpSpPr>
          <p:grpSpPr>
            <a:xfrm>
              <a:off x="0" y="164903"/>
              <a:ext cx="859927" cy="859927"/>
              <a:chOff x="0" y="-1"/>
              <a:chExt cx="859926" cy="859925"/>
            </a:xfrm>
          </p:grpSpPr>
          <p:sp>
            <p:nvSpPr>
              <p:cNvPr id="260"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532075"/>
                    </a:solidFill>
                    <a:latin typeface="Century Gothic"/>
                    <a:ea typeface="Century Gothic"/>
                    <a:cs typeface="Century Gothic"/>
                    <a:sym typeface="Century Gothic"/>
                  </a:defRPr>
                </a:lvl1pPr>
              </a:lstStyle>
              <a:p>
                <a:r>
                  <a:t>1</a:t>
                </a:r>
              </a:p>
            </p:txBody>
          </p:sp>
          <p:sp>
            <p:nvSpPr>
              <p:cNvPr id="261" name="Square"/>
              <p:cNvSpPr/>
              <p:nvPr/>
            </p:nvSpPr>
            <p:spPr>
              <a:xfrm>
                <a:off x="-1" y="-2"/>
                <a:ext cx="859928" cy="859927"/>
              </a:xfrm>
              <a:prstGeom prst="rect">
                <a:avLst/>
              </a:prstGeom>
              <a:noFill/>
              <a:ln w="50800" cap="flat">
                <a:solidFill>
                  <a:srgbClr val="532075"/>
                </a:solidFill>
                <a:prstDash val="solid"/>
                <a:miter lim="800000"/>
              </a:ln>
              <a:effectLst/>
            </p:spPr>
            <p:txBody>
              <a:bodyPr wrap="square" lIns="48766" tIns="48766" rIns="48766" bIns="48766" numCol="1" anchor="ctr">
                <a:noAutofit/>
              </a:bodyPr>
              <a:lstStyle/>
              <a:p>
                <a:endParaRPr/>
              </a:p>
            </p:txBody>
          </p:sp>
        </p:grpSp>
        <p:sp>
          <p:nvSpPr>
            <p:cNvPr id="263" name="Rectangle 4"/>
            <p:cNvSpPr txBox="1"/>
            <p:nvPr/>
          </p:nvSpPr>
          <p:spPr>
            <a:xfrm>
              <a:off x="1294996" y="1860146"/>
              <a:ext cx="9810892" cy="8347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Negotiations occur after a problem or opportunity has been identified, which corresponds to the agenda-setting stage of the policy cycle. </a:t>
              </a:r>
            </a:p>
          </p:txBody>
        </p:sp>
        <p:sp>
          <p:nvSpPr>
            <p:cNvPr id="264" name="Rectangle 4"/>
            <p:cNvSpPr txBox="1"/>
            <p:nvPr/>
          </p:nvSpPr>
          <p:spPr>
            <a:xfrm>
              <a:off x="1294996" y="3238329"/>
              <a:ext cx="10236165" cy="8424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rPr dirty="0"/>
                <a:t>Preparation is vital – understand the problem </a:t>
              </a:r>
              <a:endParaRPr lang="en-US" dirty="0"/>
            </a:p>
            <a:p>
              <a:pPr defTabSz="457200">
                <a:lnSpc>
                  <a:spcPct val="115000"/>
                </a:lnSpc>
                <a:defRPr sz="2200">
                  <a:uFill>
                    <a:solidFill>
                      <a:srgbClr val="000000"/>
                    </a:solidFill>
                  </a:uFill>
                  <a:latin typeface="Century Gothic"/>
                  <a:ea typeface="Century Gothic"/>
                  <a:cs typeface="Century Gothic"/>
                  <a:sym typeface="Century Gothic"/>
                </a:defRPr>
              </a:pPr>
              <a:r>
                <a:rPr dirty="0"/>
                <a:t>or issue you are dealing with.</a:t>
              </a:r>
            </a:p>
          </p:txBody>
        </p:sp>
        <p:sp>
          <p:nvSpPr>
            <p:cNvPr id="265" name="Line"/>
            <p:cNvSpPr/>
            <p:nvPr/>
          </p:nvSpPr>
          <p:spPr>
            <a:xfrm>
              <a:off x="423612" y="3002442"/>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66" name="Line"/>
            <p:cNvSpPr/>
            <p:nvPr/>
          </p:nvSpPr>
          <p:spPr>
            <a:xfrm>
              <a:off x="423612" y="4344803"/>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67" name="Line"/>
            <p:cNvSpPr/>
            <p:nvPr/>
          </p:nvSpPr>
          <p:spPr>
            <a:xfrm>
              <a:off x="423612" y="5432934"/>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68" name="Rectangle 4"/>
            <p:cNvSpPr txBox="1"/>
            <p:nvPr/>
          </p:nvSpPr>
          <p:spPr>
            <a:xfrm>
              <a:off x="1294996" y="4616510"/>
              <a:ext cx="9099063" cy="440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Consider whether negotiations are necessary or possible.</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Rectangle"/>
          <p:cNvSpPr/>
          <p:nvPr/>
        </p:nvSpPr>
        <p:spPr>
          <a:xfrm>
            <a:off x="-1" y="-16712"/>
            <a:ext cx="13004802" cy="1944050"/>
          </a:xfrm>
          <a:prstGeom prst="rect">
            <a:avLst/>
          </a:prstGeom>
          <a:solidFill>
            <a:srgbClr val="242E7C"/>
          </a:solidFill>
          <a:ln w="12700">
            <a:miter lim="400000"/>
          </a:ln>
          <a:effectLst>
            <a:outerShdw blurRad="203200" dist="25400" dir="16200000" rotWithShape="0">
              <a:srgbClr val="000000">
                <a:alpha val="29000"/>
              </a:srgbClr>
            </a:outerShdw>
          </a:effectLst>
        </p:spPr>
        <p:txBody>
          <a:bodyPr lIns="48766" tIns="48766" rIns="48766" bIns="48766" anchor="ctr"/>
          <a:lstStyle/>
          <a:p>
            <a:endParaRPr/>
          </a:p>
        </p:txBody>
      </p:sp>
      <p:grpSp>
        <p:nvGrpSpPr>
          <p:cNvPr id="283" name="Group"/>
          <p:cNvGrpSpPr/>
          <p:nvPr/>
        </p:nvGrpSpPr>
        <p:grpSpPr>
          <a:xfrm>
            <a:off x="738217" y="2697148"/>
            <a:ext cx="11531162" cy="5274383"/>
            <a:chOff x="0" y="0"/>
            <a:chExt cx="11531160" cy="5274381"/>
          </a:xfrm>
        </p:grpSpPr>
        <p:sp>
          <p:nvSpPr>
            <p:cNvPr id="272" name="Line"/>
            <p:cNvSpPr/>
            <p:nvPr/>
          </p:nvSpPr>
          <p:spPr>
            <a:xfrm flipV="1">
              <a:off x="429964" y="894970"/>
              <a:ext cx="1" cy="4379412"/>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73" name="Rectangle 4"/>
            <p:cNvSpPr txBox="1"/>
            <p:nvPr/>
          </p:nvSpPr>
          <p:spPr>
            <a:xfrm>
              <a:off x="1294996" y="1695243"/>
              <a:ext cx="9810892" cy="8347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Once the problem is well understood, one has to identify </a:t>
              </a:r>
              <a:br/>
              <a:r>
                <a:t>who may benefit and who may lose in the negotiation.</a:t>
              </a:r>
            </a:p>
          </p:txBody>
        </p:sp>
        <p:sp>
          <p:nvSpPr>
            <p:cNvPr id="274" name="Rectangle 4"/>
            <p:cNvSpPr txBox="1"/>
            <p:nvPr/>
          </p:nvSpPr>
          <p:spPr>
            <a:xfrm>
              <a:off x="1294996" y="3073425"/>
              <a:ext cx="10236165" cy="8347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p>
              <a:pPr defTabSz="457200">
                <a:lnSpc>
                  <a:spcPct val="115000"/>
                </a:lnSpc>
                <a:defRPr sz="2200">
                  <a:uFill>
                    <a:solidFill>
                      <a:srgbClr val="000000"/>
                    </a:solidFill>
                  </a:uFill>
                  <a:latin typeface="Century Gothic"/>
                  <a:ea typeface="Century Gothic"/>
                  <a:cs typeface="Century Gothic"/>
                  <a:sym typeface="Century Gothic"/>
                </a:defRPr>
              </a:pPr>
              <a:r>
                <a:t>Determine if there are any powerful interest groups that may </a:t>
              </a:r>
              <a:br/>
              <a:r>
                <a:t>either support or oppose the negotiations.</a:t>
              </a:r>
            </a:p>
          </p:txBody>
        </p:sp>
        <p:sp>
          <p:nvSpPr>
            <p:cNvPr id="275" name="Line"/>
            <p:cNvSpPr/>
            <p:nvPr/>
          </p:nvSpPr>
          <p:spPr>
            <a:xfrm>
              <a:off x="423612" y="2837539"/>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76" name="Line"/>
            <p:cNvSpPr/>
            <p:nvPr/>
          </p:nvSpPr>
          <p:spPr>
            <a:xfrm>
              <a:off x="423612" y="4179900"/>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77" name="Line"/>
            <p:cNvSpPr/>
            <p:nvPr/>
          </p:nvSpPr>
          <p:spPr>
            <a:xfrm>
              <a:off x="423612" y="5268031"/>
              <a:ext cx="10681139" cy="1"/>
            </a:xfrm>
            <a:prstGeom prst="line">
              <a:avLst/>
            </a:prstGeom>
            <a:noFill/>
            <a:ln w="12700" cap="flat">
              <a:solidFill>
                <a:srgbClr val="242E7C"/>
              </a:solidFill>
              <a:prstDash val="solid"/>
              <a:miter lim="400000"/>
            </a:ln>
            <a:effectLst/>
          </p:spPr>
          <p:txBody>
            <a:bodyPr wrap="square" lIns="45718" tIns="45718" rIns="45718" bIns="45718" numCol="1" anchor="t">
              <a:noAutofit/>
            </a:bodyPr>
            <a:lstStyle/>
            <a:p>
              <a:pPr>
                <a:defRPr>
                  <a:latin typeface="+mn-lt"/>
                  <a:ea typeface="+mn-ea"/>
                  <a:cs typeface="+mn-cs"/>
                  <a:sym typeface="Helvetica"/>
                </a:defRPr>
              </a:pPr>
              <a:endParaRPr/>
            </a:p>
          </p:txBody>
        </p:sp>
        <p:sp>
          <p:nvSpPr>
            <p:cNvPr id="278" name="Rectangle 4"/>
            <p:cNvSpPr txBox="1"/>
            <p:nvPr/>
          </p:nvSpPr>
          <p:spPr>
            <a:xfrm>
              <a:off x="1294996" y="4451607"/>
              <a:ext cx="9099063" cy="4404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t">
              <a:spAutoFit/>
            </a:bodyPr>
            <a:lstStyle>
              <a:lvl1pPr defTabSz="457200">
                <a:lnSpc>
                  <a:spcPct val="115000"/>
                </a:lnSpc>
                <a:defRPr sz="2200">
                  <a:uFill>
                    <a:solidFill>
                      <a:srgbClr val="000000"/>
                    </a:solidFill>
                  </a:uFill>
                  <a:latin typeface="Century Gothic"/>
                  <a:ea typeface="Century Gothic"/>
                  <a:cs typeface="Century Gothic"/>
                  <a:sym typeface="Century Gothic"/>
                </a:defRPr>
              </a:lvl1pPr>
            </a:lstStyle>
            <a:p>
              <a:r>
                <a:t>Undertake a stakeholder analysis. </a:t>
              </a:r>
            </a:p>
          </p:txBody>
        </p:sp>
        <p:sp>
          <p:nvSpPr>
            <p:cNvPr id="279" name="Constrained resources and staff turnover"/>
            <p:cNvSpPr txBox="1"/>
            <p:nvPr/>
          </p:nvSpPr>
          <p:spPr>
            <a:xfrm>
              <a:off x="1303550" y="95446"/>
              <a:ext cx="8466096" cy="643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6" tIns="48766" rIns="48766" bIns="48766" numCol="1" anchor="t">
              <a:spAutoFit/>
            </a:bodyPr>
            <a:lstStyle>
              <a:lvl1pPr defTabSz="457200">
                <a:lnSpc>
                  <a:spcPct val="115000"/>
                </a:lnSpc>
                <a:defRPr sz="3500" b="1">
                  <a:uFill>
                    <a:solidFill>
                      <a:srgbClr val="000000"/>
                    </a:solidFill>
                  </a:uFill>
                  <a:latin typeface="Century Gothic"/>
                  <a:ea typeface="Century Gothic"/>
                  <a:cs typeface="Century Gothic"/>
                  <a:sym typeface="Century Gothic"/>
                </a:defRPr>
              </a:lvl1pPr>
            </a:lstStyle>
            <a:p>
              <a:r>
                <a:t>Identify stakeholders and their interests</a:t>
              </a:r>
            </a:p>
          </p:txBody>
        </p:sp>
        <p:grpSp>
          <p:nvGrpSpPr>
            <p:cNvPr id="282" name="Group"/>
            <p:cNvGrpSpPr/>
            <p:nvPr/>
          </p:nvGrpSpPr>
          <p:grpSpPr>
            <a:xfrm>
              <a:off x="0" y="0"/>
              <a:ext cx="859927" cy="859926"/>
              <a:chOff x="0" y="-1"/>
              <a:chExt cx="859926" cy="859925"/>
            </a:xfrm>
          </p:grpSpPr>
          <p:sp>
            <p:nvSpPr>
              <p:cNvPr id="280" name="Title 1"/>
              <p:cNvSpPr txBox="1"/>
              <p:nvPr/>
            </p:nvSpPr>
            <p:spPr>
              <a:xfrm>
                <a:off x="48227" y="15882"/>
                <a:ext cx="763473" cy="8059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801093">
                  <a:lnSpc>
                    <a:spcPct val="96000"/>
                  </a:lnSpc>
                  <a:defRPr sz="4300" b="1" cap="all" spc="-200">
                    <a:solidFill>
                      <a:srgbClr val="A71680"/>
                    </a:solidFill>
                    <a:latin typeface="Century Gothic"/>
                    <a:ea typeface="Century Gothic"/>
                    <a:cs typeface="Century Gothic"/>
                    <a:sym typeface="Century Gothic"/>
                  </a:defRPr>
                </a:lvl1pPr>
              </a:lstStyle>
              <a:p>
                <a:r>
                  <a:t>2</a:t>
                </a:r>
              </a:p>
            </p:txBody>
          </p:sp>
          <p:sp>
            <p:nvSpPr>
              <p:cNvPr id="281" name="Square"/>
              <p:cNvSpPr/>
              <p:nvPr/>
            </p:nvSpPr>
            <p:spPr>
              <a:xfrm>
                <a:off x="-1" y="-2"/>
                <a:ext cx="859928" cy="859927"/>
              </a:xfrm>
              <a:prstGeom prst="rect">
                <a:avLst/>
              </a:prstGeom>
              <a:noFill/>
              <a:ln w="50800" cap="flat">
                <a:solidFill>
                  <a:srgbClr val="A71680"/>
                </a:solidFill>
                <a:prstDash val="solid"/>
                <a:miter lim="800000"/>
              </a:ln>
              <a:effectLst/>
            </p:spPr>
            <p:txBody>
              <a:bodyPr wrap="square" lIns="48766" tIns="48766" rIns="48766" bIns="48766" numCol="1" anchor="ctr">
                <a:noAutofit/>
              </a:bodyPr>
              <a:lstStyle/>
              <a:p>
                <a:endParaRPr/>
              </a:p>
            </p:txBody>
          </p:sp>
        </p:grpSp>
      </p:grpSp>
      <p:sp>
        <p:nvSpPr>
          <p:cNvPr id="284" name="Stages of negotiation process:"/>
          <p:cNvSpPr txBox="1">
            <a:spLocks noGrp="1"/>
          </p:cNvSpPr>
          <p:nvPr>
            <p:ph type="title"/>
          </p:nvPr>
        </p:nvSpPr>
        <p:spPr>
          <a:xfrm>
            <a:off x="2948321" y="261046"/>
            <a:ext cx="9810890" cy="1413936"/>
          </a:xfrm>
          <a:prstGeom prst="rect">
            <a:avLst/>
          </a:prstGeom>
        </p:spPr>
        <p:txBody>
          <a:bodyPr/>
          <a:lstStyle>
            <a:lvl1pPr marR="348488" defTabSz="448055">
              <a:lnSpc>
                <a:spcPts val="6200"/>
              </a:lnSpc>
              <a:defRPr sz="4312" b="1" cap="all">
                <a:solidFill>
                  <a:srgbClr val="FFFFFF"/>
                </a:solidFill>
                <a:uFill>
                  <a:solidFill>
                    <a:srgbClr val="000000"/>
                  </a:solidFill>
                </a:uFill>
                <a:latin typeface="Century Gothic"/>
                <a:ea typeface="Century Gothic"/>
                <a:cs typeface="Century Gothic"/>
                <a:sym typeface="Century Gothic"/>
              </a:defRPr>
            </a:lvl1pPr>
          </a:lstStyle>
          <a:p>
            <a:pPr>
              <a:defRPr b="0"/>
            </a:pPr>
            <a:r>
              <a:rPr b="1" dirty="0"/>
              <a:t>Stages of negotiation process</a:t>
            </a:r>
          </a:p>
        </p:txBody>
      </p:sp>
      <p:grpSp>
        <p:nvGrpSpPr>
          <p:cNvPr id="290" name="Group"/>
          <p:cNvGrpSpPr/>
          <p:nvPr/>
        </p:nvGrpSpPr>
        <p:grpSpPr>
          <a:xfrm>
            <a:off x="0" y="-16669"/>
            <a:ext cx="2568179" cy="1943894"/>
            <a:chOff x="0" y="0"/>
            <a:chExt cx="2568178" cy="1943893"/>
          </a:xfrm>
        </p:grpSpPr>
        <p:sp>
          <p:nvSpPr>
            <p:cNvPr id="285" name="Pentagon 1"/>
            <p:cNvSpPr/>
            <p:nvPr/>
          </p:nvSpPr>
          <p:spPr>
            <a:xfrm>
              <a:off x="0" y="0"/>
              <a:ext cx="2568179" cy="19438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493" y="21600"/>
                  </a:lnTo>
                  <a:lnTo>
                    <a:pt x="21600" y="11003"/>
                  </a:lnTo>
                  <a:lnTo>
                    <a:pt x="14493" y="0"/>
                  </a:lnTo>
                  <a:lnTo>
                    <a:pt x="0" y="0"/>
                  </a:lnTo>
                  <a:close/>
                </a:path>
              </a:pathLst>
            </a:custGeom>
            <a:gradFill flip="none" rotWithShape="1">
              <a:gsLst>
                <a:gs pos="0">
                  <a:srgbClr val="F2347C"/>
                </a:gs>
                <a:gs pos="100000">
                  <a:srgbClr val="E50069"/>
                </a:gs>
              </a:gsLst>
              <a:lin ang="10800000" scaled="0"/>
            </a:gradFill>
            <a:ln w="12700" cap="flat">
              <a:noFill/>
              <a:miter lim="400000"/>
            </a:ln>
            <a:effectLst>
              <a:outerShdw blurRad="203200" dist="25400" dir="5400000" rotWithShape="0">
                <a:srgbClr val="000000">
                  <a:alpha val="11983"/>
                </a:srgbClr>
              </a:outerShdw>
            </a:effectLst>
          </p:spPr>
          <p:txBody>
            <a:bodyPr wrap="square" lIns="48766" tIns="48766" rIns="48766" bIns="48766" numCol="1" anchor="ctr">
              <a:noAutofit/>
            </a:bodyPr>
            <a:lstStyle/>
            <a:p>
              <a:pPr>
                <a:defRPr>
                  <a:latin typeface="+mn-lt"/>
                  <a:ea typeface="+mn-ea"/>
                  <a:cs typeface="+mn-cs"/>
                  <a:sym typeface="Helvetica"/>
                </a:defRPr>
              </a:pPr>
              <a:endParaRPr/>
            </a:p>
          </p:txBody>
        </p:sp>
        <p:grpSp>
          <p:nvGrpSpPr>
            <p:cNvPr id="288" name="Group 25"/>
            <p:cNvGrpSpPr/>
            <p:nvPr/>
          </p:nvGrpSpPr>
          <p:grpSpPr>
            <a:xfrm>
              <a:off x="604405" y="458878"/>
              <a:ext cx="1127555" cy="1026209"/>
              <a:chOff x="0" y="-1"/>
              <a:chExt cx="1127554" cy="1026208"/>
            </a:xfrm>
          </p:grpSpPr>
          <p:sp>
            <p:nvSpPr>
              <p:cNvPr id="286" name="Title 1"/>
              <p:cNvSpPr txBox="1"/>
              <p:nvPr/>
            </p:nvSpPr>
            <p:spPr>
              <a:xfrm>
                <a:off x="-1" y="-2"/>
                <a:ext cx="1127556" cy="102620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8766" tIns="48766" rIns="48766" bIns="48766" numCol="1" anchor="ctr">
                <a:normAutofit/>
              </a:bodyPr>
              <a:lstStyle>
                <a:lvl1pPr algn="ctr" defTabSz="1144422">
                  <a:lnSpc>
                    <a:spcPct val="120000"/>
                  </a:lnSpc>
                  <a:defRPr sz="5000" b="1" cap="all" spc="-100">
                    <a:solidFill>
                      <a:srgbClr val="FFFFFF"/>
                    </a:solidFill>
                    <a:latin typeface="Century Gothic"/>
                    <a:ea typeface="Century Gothic"/>
                    <a:cs typeface="Century Gothic"/>
                    <a:sym typeface="Century Gothic"/>
                  </a:defRPr>
                </a:lvl1pPr>
              </a:lstStyle>
              <a:p>
                <a:r>
                  <a:t>8</a:t>
                </a:r>
              </a:p>
            </p:txBody>
          </p:sp>
          <p:sp>
            <p:nvSpPr>
              <p:cNvPr id="287" name="Square"/>
              <p:cNvSpPr/>
              <p:nvPr/>
            </p:nvSpPr>
            <p:spPr>
              <a:xfrm>
                <a:off x="112122" y="72786"/>
                <a:ext cx="914564" cy="914565"/>
              </a:xfrm>
              <a:prstGeom prst="rect">
                <a:avLst/>
              </a:prstGeom>
              <a:noFill/>
              <a:ln w="50800" cap="flat">
                <a:solidFill>
                  <a:srgbClr val="FFFFFF"/>
                </a:solidFill>
                <a:prstDash val="solid"/>
                <a:miter lim="800000"/>
              </a:ln>
              <a:effectLst/>
            </p:spPr>
            <p:txBody>
              <a:bodyPr wrap="square" lIns="48766" tIns="48766" rIns="48766" bIns="48766" numCol="1" anchor="ctr">
                <a:noAutofit/>
              </a:bodyPr>
              <a:lstStyle/>
              <a:p>
                <a:endParaRPr/>
              </a:p>
            </p:txBody>
          </p:sp>
        </p:grpSp>
        <p:pic>
          <p:nvPicPr>
            <p:cNvPr id="289" name="HiAP-modules-text.png" descr="HiAP-modules-text.png"/>
            <p:cNvPicPr>
              <a:picLocks noChangeAspect="1"/>
            </p:cNvPicPr>
            <p:nvPr/>
          </p:nvPicPr>
          <p:blipFill>
            <a:blip r:embed="rId3"/>
            <a:stretch>
              <a:fillRect/>
            </a:stretch>
          </p:blipFill>
          <p:spPr>
            <a:xfrm>
              <a:off x="94851" y="84136"/>
              <a:ext cx="502018" cy="1594030"/>
            </a:xfrm>
            <a:prstGeom prst="rect">
              <a:avLst/>
            </a:prstGeom>
            <a:ln w="12700" cap="flat">
              <a:noFill/>
              <a:miter lim="400000"/>
            </a:ln>
            <a:effectLst/>
          </p:spPr>
        </p:pic>
      </p:grpSp>
      <p:pic>
        <p:nvPicPr>
          <p:cNvPr id="291" name="HiAP-Wireframe-graphic-2.png" descr="HiAP-Wireframe-graphic-2.png"/>
          <p:cNvPicPr>
            <a:picLocks noChangeAspect="1"/>
          </p:cNvPicPr>
          <p:nvPr/>
        </p:nvPicPr>
        <p:blipFill>
          <a:blip r:embed="rId4"/>
          <a:srcRect l="4891" t="2175" r="4891" b="87108"/>
          <a:stretch>
            <a:fillRect/>
          </a:stretch>
        </p:blipFill>
        <p:spPr>
          <a:xfrm flipH="1">
            <a:off x="-9972" y="8292543"/>
            <a:ext cx="13024744" cy="146715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8766" tIns="48766" rIns="48766" bIns="48766"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8766" tIns="48766" rIns="48766" bIns="48766"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326</TotalTime>
  <Words>2440</Words>
  <Application>Microsoft Office PowerPoint</Application>
  <PresentationFormat>Custom</PresentationFormat>
  <Paragraphs>360</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Courier New</vt:lpstr>
      <vt:lpstr>Helvetica</vt:lpstr>
      <vt:lpstr>Symbol</vt:lpstr>
      <vt:lpstr>Office Theme</vt:lpstr>
      <vt:lpstr>Policy negotiations</vt:lpstr>
      <vt:lpstr>PowerPoint Presentation</vt:lpstr>
      <vt:lpstr>The scope of negotiating </vt:lpstr>
      <vt:lpstr>Policy negotiation definition</vt:lpstr>
      <vt:lpstr>The place of negotiation  in the policy cycle</vt:lpstr>
      <vt:lpstr>Principles of negotiation</vt:lpstr>
      <vt:lpstr>Stages of negotiation process</vt:lpstr>
      <vt:lpstr>Stages of negotiation process</vt:lpstr>
      <vt:lpstr>Stages of negotiation process</vt:lpstr>
      <vt:lpstr>Stages of negotiation process</vt:lpstr>
      <vt:lpstr>Stages of negotiation process</vt:lpstr>
      <vt:lpstr>Stages of negotiation process</vt:lpstr>
      <vt:lpstr>Stages of negotiation process</vt:lpstr>
      <vt:lpstr>Stages of negotiation process</vt:lpstr>
      <vt:lpstr>Approaches to negotiations</vt:lpstr>
      <vt:lpstr>Approaches to negotiations</vt:lpstr>
      <vt:lpstr>Approaches to negotiations</vt:lpstr>
      <vt:lpstr>Approaches to negotiations</vt:lpstr>
      <vt:lpstr>Approaches to negotiations</vt:lpstr>
      <vt:lpstr>Additional negotiation techniques for a HiAP approach </vt:lpstr>
      <vt:lpstr>End of  Module 8  Please continue  to Module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negotiations</dc:title>
  <dc:creator>GALICKI, Claudia</dc:creator>
  <cp:lastModifiedBy>GALICKI, Claudia</cp:lastModifiedBy>
  <cp:revision>32</cp:revision>
  <dcterms:modified xsi:type="dcterms:W3CDTF">2020-04-16T15:58:19Z</dcterms:modified>
</cp:coreProperties>
</file>