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3"/>
    <p:sldMasterId id="2147483696" r:id="rId4"/>
  </p:sldMasterIdLst>
  <p:notesMasterIdLst>
    <p:notesMasterId r:id="rId15"/>
  </p:notesMasterIdLst>
  <p:sldIdLst>
    <p:sldId id="259" r:id="rId5"/>
    <p:sldId id="2141411289" r:id="rId6"/>
    <p:sldId id="477" r:id="rId7"/>
    <p:sldId id="478" r:id="rId8"/>
    <p:sldId id="2141411290" r:id="rId9"/>
    <p:sldId id="2141411291" r:id="rId10"/>
    <p:sldId id="2141411292" r:id="rId11"/>
    <p:sldId id="2141411294" r:id="rId12"/>
    <p:sldId id="535" r:id="rId13"/>
    <p:sldId id="2141411293" r:id="rId1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80E44B-8E5D-B04E-98F0-AA79D6AD0927}">
          <p14:sldIdLst>
            <p14:sldId id="259"/>
            <p14:sldId id="2141411289"/>
            <p14:sldId id="477"/>
            <p14:sldId id="478"/>
            <p14:sldId id="2141411290"/>
            <p14:sldId id="2141411291"/>
            <p14:sldId id="2141411292"/>
            <p14:sldId id="2141411294"/>
            <p14:sldId id="535"/>
            <p14:sldId id="2141411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I, Kathryn" initials="AK" lastIdx="4" clrIdx="0">
    <p:extLst>
      <p:ext uri="{19B8F6BF-5375-455C-9EA6-DF929625EA0E}">
        <p15:presenceInfo xmlns:p15="http://schemas.microsoft.com/office/powerpoint/2012/main" userId="S::albertik@who.int::b6ab0193-bb89-4217-858a-2e968de9a597" providerId="AD"/>
      </p:ext>
    </p:extLst>
  </p:cmAuthor>
  <p:cmAuthor id="2" name="Javid Abdelmoneim" initials="JA" lastIdx="3" clrIdx="1">
    <p:extLst>
      <p:ext uri="{19B8F6BF-5375-455C-9EA6-DF929625EA0E}">
        <p15:presenceInfo xmlns:p15="http://schemas.microsoft.com/office/powerpoint/2012/main" userId="S::javid.abdel@london.msf.org::ae71250d-c46f-486e-9b6e-2a55f84f26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E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6"/>
    <p:restoredTop sz="95118"/>
  </p:normalViewPr>
  <p:slideViewPr>
    <p:cSldViewPr snapToGrid="0">
      <p:cViewPr>
        <p:scale>
          <a:sx n="100" d="100"/>
          <a:sy n="100" d="100"/>
        </p:scale>
        <p:origin x="42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AF39B-2097-4EBB-A307-F41EB34CA98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9A6C2-4341-485A-9ED6-80FE0A8FD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63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EAD13DF-85E6-62F7-087A-260B2E0F3B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46188" y="1143000"/>
            <a:ext cx="4365625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DE94F21-99D6-9249-0E33-E23AE79A96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If  the patient present with the  above signs they qualify to be admitted in the ctc and further management will be done 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562DEC5-FAB9-9747-7B22-522DB27E1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E36D1B-EDA3-448F-B650-53AEF66B6AE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46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EAD13DF-85E6-62F7-087A-260B2E0F3B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46188" y="1143000"/>
            <a:ext cx="4365625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DE94F21-99D6-9249-0E33-E23AE79A96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If  the patient present with the  above signs they qualify to be admitted in the ctc and further management will be done 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562DEC5-FAB9-9747-7B22-522DB27E1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E36D1B-EDA3-448F-B650-53AEF66B6AE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46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9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3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9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35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403"/>
            </a:lvl1pPr>
            <a:lvl2pPr marL="267302" indent="0" algn="ctr">
              <a:buNone/>
              <a:defRPr sz="1170"/>
            </a:lvl2pPr>
            <a:lvl3pPr marL="534604" indent="0" algn="ctr">
              <a:buNone/>
              <a:defRPr sz="1053"/>
            </a:lvl3pPr>
            <a:lvl4pPr marL="801906" indent="0" algn="ctr">
              <a:buNone/>
              <a:defRPr sz="936"/>
            </a:lvl4pPr>
            <a:lvl5pPr marL="1069208" indent="0" algn="ctr">
              <a:buNone/>
              <a:defRPr sz="936"/>
            </a:lvl5pPr>
            <a:lvl6pPr marL="1336510" indent="0" algn="ctr">
              <a:buNone/>
              <a:defRPr sz="936"/>
            </a:lvl6pPr>
            <a:lvl7pPr marL="1603812" indent="0" algn="ctr">
              <a:buNone/>
              <a:defRPr sz="936"/>
            </a:lvl7pPr>
            <a:lvl8pPr marL="1871114" indent="0" algn="ctr">
              <a:buNone/>
              <a:defRPr sz="936"/>
            </a:lvl8pPr>
            <a:lvl9pPr marL="2138416" indent="0" algn="ctr">
              <a:buNone/>
              <a:defRPr sz="93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7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11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1"/>
            <a:ext cx="9221689" cy="3144615"/>
          </a:xfrm>
        </p:spPr>
        <p:txBody>
          <a:bodyPr anchor="b"/>
          <a:lstStyle>
            <a:lvl1pPr>
              <a:defRPr sz="35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9"/>
          </a:xfrm>
        </p:spPr>
        <p:txBody>
          <a:bodyPr/>
          <a:lstStyle>
            <a:lvl1pPr marL="0" indent="0">
              <a:buNone/>
              <a:defRPr sz="1403">
                <a:solidFill>
                  <a:schemeClr val="tx1"/>
                </a:solidFill>
              </a:defRPr>
            </a:lvl1pPr>
            <a:lvl2pPr marL="267302" indent="0">
              <a:buNone/>
              <a:defRPr sz="1170">
                <a:solidFill>
                  <a:schemeClr val="tx1">
                    <a:tint val="75000"/>
                  </a:schemeClr>
                </a:solidFill>
              </a:defRPr>
            </a:lvl2pPr>
            <a:lvl3pPr marL="534604" indent="0">
              <a:buNone/>
              <a:defRPr sz="1053">
                <a:solidFill>
                  <a:schemeClr val="tx1">
                    <a:tint val="75000"/>
                  </a:schemeClr>
                </a:solidFill>
              </a:defRPr>
            </a:lvl3pPr>
            <a:lvl4pPr marL="801906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4pPr>
            <a:lvl5pPr marL="1069208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5pPr>
            <a:lvl6pPr marL="1336510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6pPr>
            <a:lvl7pPr marL="1603812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7pPr>
            <a:lvl8pPr marL="1871114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8pPr>
            <a:lvl9pPr marL="2138416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9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3" y="2012414"/>
            <a:ext cx="4544021" cy="4796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36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1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02" indent="0">
              <a:buNone/>
              <a:defRPr sz="1170" b="1"/>
            </a:lvl2pPr>
            <a:lvl3pPr marL="534604" indent="0">
              <a:buNone/>
              <a:defRPr sz="1053" b="1"/>
            </a:lvl3pPr>
            <a:lvl4pPr marL="801906" indent="0">
              <a:buNone/>
              <a:defRPr sz="936" b="1"/>
            </a:lvl4pPr>
            <a:lvl5pPr marL="1069208" indent="0">
              <a:buNone/>
              <a:defRPr sz="936" b="1"/>
            </a:lvl5pPr>
            <a:lvl6pPr marL="1336510" indent="0">
              <a:buNone/>
              <a:defRPr sz="936" b="1"/>
            </a:lvl6pPr>
            <a:lvl7pPr marL="1603812" indent="0">
              <a:buNone/>
              <a:defRPr sz="936" b="1"/>
            </a:lvl7pPr>
            <a:lvl8pPr marL="1871114" indent="0">
              <a:buNone/>
              <a:defRPr sz="936" b="1"/>
            </a:lvl8pPr>
            <a:lvl9pPr marL="2138416" indent="0">
              <a:buNone/>
              <a:defRPr sz="9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3" cy="908211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02" indent="0">
              <a:buNone/>
              <a:defRPr sz="1170" b="1"/>
            </a:lvl2pPr>
            <a:lvl3pPr marL="534604" indent="0">
              <a:buNone/>
              <a:defRPr sz="1053" b="1"/>
            </a:lvl3pPr>
            <a:lvl4pPr marL="801906" indent="0">
              <a:buNone/>
              <a:defRPr sz="936" b="1"/>
            </a:lvl4pPr>
            <a:lvl5pPr marL="1069208" indent="0">
              <a:buNone/>
              <a:defRPr sz="936" b="1"/>
            </a:lvl5pPr>
            <a:lvl6pPr marL="1336510" indent="0">
              <a:buNone/>
              <a:defRPr sz="936" b="1"/>
            </a:lvl6pPr>
            <a:lvl7pPr marL="1603812" indent="0">
              <a:buNone/>
              <a:defRPr sz="936" b="1"/>
            </a:lvl7pPr>
            <a:lvl8pPr marL="1871114" indent="0">
              <a:buNone/>
              <a:defRPr sz="936" b="1"/>
            </a:lvl8pPr>
            <a:lvl9pPr marL="2138416" indent="0">
              <a:buNone/>
              <a:defRPr sz="9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2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61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31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1871"/>
            </a:lvl1pPr>
            <a:lvl2pPr>
              <a:defRPr sz="1637"/>
            </a:lvl2pPr>
            <a:lvl3pPr>
              <a:defRPr sz="1403"/>
            </a:lvl3pPr>
            <a:lvl4pPr>
              <a:defRPr sz="1170"/>
            </a:lvl4pPr>
            <a:lvl5pPr>
              <a:defRPr sz="1170"/>
            </a:lvl5pPr>
            <a:lvl6pPr>
              <a:defRPr sz="1170"/>
            </a:lvl6pPr>
            <a:lvl7pPr>
              <a:defRPr sz="1170"/>
            </a:lvl7pPr>
            <a:lvl8pPr>
              <a:defRPr sz="1170"/>
            </a:lvl8pPr>
            <a:lvl9pPr>
              <a:defRPr sz="11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3"/>
            <a:ext cx="3448388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02" indent="0">
              <a:buNone/>
              <a:defRPr sz="819"/>
            </a:lvl2pPr>
            <a:lvl3pPr marL="534604" indent="0">
              <a:buNone/>
              <a:defRPr sz="702"/>
            </a:lvl3pPr>
            <a:lvl4pPr marL="801906" indent="0">
              <a:buNone/>
              <a:defRPr sz="585"/>
            </a:lvl4pPr>
            <a:lvl5pPr marL="1069208" indent="0">
              <a:buNone/>
              <a:defRPr sz="585"/>
            </a:lvl5pPr>
            <a:lvl6pPr marL="1336510" indent="0">
              <a:buNone/>
              <a:defRPr sz="585"/>
            </a:lvl6pPr>
            <a:lvl7pPr marL="1603812" indent="0">
              <a:buNone/>
              <a:defRPr sz="585"/>
            </a:lvl7pPr>
            <a:lvl8pPr marL="1871114" indent="0">
              <a:buNone/>
              <a:defRPr sz="585"/>
            </a:lvl8pPr>
            <a:lvl9pPr marL="2138416" indent="0">
              <a:buNone/>
              <a:defRPr sz="5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8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20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1871"/>
            </a:lvl1pPr>
            <a:lvl2pPr marL="267302" indent="0">
              <a:buNone/>
              <a:defRPr sz="1637"/>
            </a:lvl2pPr>
            <a:lvl3pPr marL="534604" indent="0">
              <a:buNone/>
              <a:defRPr sz="1403"/>
            </a:lvl3pPr>
            <a:lvl4pPr marL="801906" indent="0">
              <a:buNone/>
              <a:defRPr sz="1170"/>
            </a:lvl4pPr>
            <a:lvl5pPr marL="1069208" indent="0">
              <a:buNone/>
              <a:defRPr sz="1170"/>
            </a:lvl5pPr>
            <a:lvl6pPr marL="1336510" indent="0">
              <a:buNone/>
              <a:defRPr sz="1170"/>
            </a:lvl6pPr>
            <a:lvl7pPr marL="1603812" indent="0">
              <a:buNone/>
              <a:defRPr sz="1170"/>
            </a:lvl7pPr>
            <a:lvl8pPr marL="1871114" indent="0">
              <a:buNone/>
              <a:defRPr sz="1170"/>
            </a:lvl8pPr>
            <a:lvl9pPr marL="2138416" indent="0">
              <a:buNone/>
              <a:defRPr sz="11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3"/>
            <a:ext cx="3448388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02" indent="0">
              <a:buNone/>
              <a:defRPr sz="819"/>
            </a:lvl2pPr>
            <a:lvl3pPr marL="534604" indent="0">
              <a:buNone/>
              <a:defRPr sz="702"/>
            </a:lvl3pPr>
            <a:lvl4pPr marL="801906" indent="0">
              <a:buNone/>
              <a:defRPr sz="585"/>
            </a:lvl4pPr>
            <a:lvl5pPr marL="1069208" indent="0">
              <a:buNone/>
              <a:defRPr sz="585"/>
            </a:lvl5pPr>
            <a:lvl6pPr marL="1336510" indent="0">
              <a:buNone/>
              <a:defRPr sz="585"/>
            </a:lvl6pPr>
            <a:lvl7pPr marL="1603812" indent="0">
              <a:buNone/>
              <a:defRPr sz="585"/>
            </a:lvl7pPr>
            <a:lvl8pPr marL="1871114" indent="0">
              <a:buNone/>
              <a:defRPr sz="585"/>
            </a:lvl8pPr>
            <a:lvl9pPr marL="2138416" indent="0">
              <a:buNone/>
              <a:defRPr sz="5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72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26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4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5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8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0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5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12-Jul-24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12-Jul-24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7B6C-6088-004F-8191-368B67A55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6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B1C50-2F86-4CF8-ABB9-3330218961CB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CE2F-A9A7-4DD6-A7AE-E32B2DD43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9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34604" rtl="0" eaLnBrk="1" latinLnBrk="0" hangingPunct="1">
        <a:lnSpc>
          <a:spcPct val="90000"/>
        </a:lnSpc>
        <a:spcBef>
          <a:spcPct val="0"/>
        </a:spcBef>
        <a:buNone/>
        <a:defRPr sz="25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651" indent="-133651" algn="l" defTabSz="534604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1637" kern="1200">
          <a:solidFill>
            <a:schemeClr val="tx1"/>
          </a:solidFill>
          <a:latin typeface="+mn-lt"/>
          <a:ea typeface="+mn-ea"/>
          <a:cs typeface="+mn-cs"/>
        </a:defRPr>
      </a:lvl1pPr>
      <a:lvl2pPr marL="400953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668255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3pPr>
      <a:lvl4pPr marL="935557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4pPr>
      <a:lvl5pPr marL="1202859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5pPr>
      <a:lvl6pPr marL="1470161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6pPr>
      <a:lvl7pPr marL="1737463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7pPr>
      <a:lvl8pPr marL="2004765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8pPr>
      <a:lvl9pPr marL="2272067" indent="-133651" algn="l" defTabSz="534604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1pPr>
      <a:lvl2pPr marL="267302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2pPr>
      <a:lvl3pPr marL="534604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3pPr>
      <a:lvl4pPr marL="801906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4pPr>
      <a:lvl5pPr marL="1069208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5pPr>
      <a:lvl6pPr marL="1336510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6pPr>
      <a:lvl7pPr marL="1603812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7pPr>
      <a:lvl8pPr marL="1871114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8pPr>
      <a:lvl9pPr marL="2138416" algn="l" defTabSz="534604" rtl="0" eaLnBrk="1" latinLnBrk="0" hangingPunct="1">
        <a:defRPr sz="10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.png"/><Relationship Id="rId3" Type="http://schemas.microsoft.com/office/2007/relationships/hdphoto" Target="../media/hdphoto1.wdp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18.svg"/><Relationship Id="rId2" Type="http://schemas.openxmlformats.org/officeDocument/2006/relationships/image" Target="../media/image6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5.svg"/><Relationship Id="rId10" Type="http://schemas.openxmlformats.org/officeDocument/2006/relationships/image" Target="../media/image13.png"/><Relationship Id="rId19" Type="http://schemas.openxmlformats.org/officeDocument/2006/relationships/image" Target="../media/image3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3">
            <a:extLst>
              <a:ext uri="{FF2B5EF4-FFF2-40B4-BE49-F238E27FC236}">
                <a16:creationId xmlns:a16="http://schemas.microsoft.com/office/drawing/2014/main" id="{D28B9376-7B55-30BB-5F76-6779ABB4A801}"/>
              </a:ext>
            </a:extLst>
          </p:cNvPr>
          <p:cNvGraphicFramePr>
            <a:graphicFrameLocks noGrp="1"/>
          </p:cNvGraphicFramePr>
          <p:nvPr/>
        </p:nvGraphicFramePr>
        <p:xfrm>
          <a:off x="3734408" y="819373"/>
          <a:ext cx="2674353" cy="25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353">
                  <a:extLst>
                    <a:ext uri="{9D8B030D-6E8A-4147-A177-3AD203B41FA5}">
                      <a16:colId xmlns:a16="http://schemas.microsoft.com/office/drawing/2014/main" val="3489123408"/>
                    </a:ext>
                  </a:extLst>
                </a:gridCol>
              </a:tblGrid>
              <a:tr h="258612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Flow Chart for Cholera Case Management</a:t>
                      </a:r>
                    </a:p>
                  </a:txBody>
                  <a:tcPr marL="86204" marR="86204" marT="43102" marB="43102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08929"/>
                  </a:ext>
                </a:extLst>
              </a:tr>
            </a:tbl>
          </a:graphicData>
        </a:graphic>
      </p:graphicFrame>
      <p:sp>
        <p:nvSpPr>
          <p:cNvPr id="2334" name="TextBox 2333">
            <a:extLst>
              <a:ext uri="{FF2B5EF4-FFF2-40B4-BE49-F238E27FC236}">
                <a16:creationId xmlns:a16="http://schemas.microsoft.com/office/drawing/2014/main" id="{E9C23801-3D9B-2B11-FD7A-49A2493C4ED2}"/>
              </a:ext>
            </a:extLst>
          </p:cNvPr>
          <p:cNvSpPr txBox="1"/>
          <p:nvPr/>
        </p:nvSpPr>
        <p:spPr>
          <a:xfrm>
            <a:off x="6833249" y="6243373"/>
            <a:ext cx="3294906" cy="376612"/>
          </a:xfrm>
          <a:prstGeom prst="rect">
            <a:avLst/>
          </a:prstGeom>
          <a:solidFill>
            <a:srgbClr val="2F5597"/>
          </a:solidFill>
        </p:spPr>
        <p:txBody>
          <a:bodyPr rot="0" spcFirstLastPara="0" vertOverflow="overflow" horzOverflow="overflow" vert="horz" wrap="square" lIns="86204" tIns="43102" rIns="86204" bIns="4310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941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Reference (scan QR code)</a:t>
            </a:r>
          </a:p>
          <a:p>
            <a:pPr marL="169704" indent="-169704">
              <a:buAutoNum type="arabicParenR"/>
            </a:pPr>
            <a:r>
              <a:rPr lang="en-GB" sz="94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Global Task Force for Cholera Control (GTFCC)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58193543-2FA5-7955-6513-1BC3906FF888}"/>
              </a:ext>
            </a:extLst>
          </p:cNvPr>
          <p:cNvSpPr txBox="1">
            <a:spLocks/>
          </p:cNvSpPr>
          <p:nvPr/>
        </p:nvSpPr>
        <p:spPr>
          <a:xfrm>
            <a:off x="557498" y="495962"/>
            <a:ext cx="9592056" cy="5359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lIns="86204" tIns="33938" rIns="86204" bIns="33938" rtlCol="0" anchor="t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Cholera patient treatment flowchart</a:t>
            </a:r>
            <a:endParaRPr lang="en-US" sz="3200" b="1" dirty="0">
              <a:solidFill>
                <a:schemeClr val="bg1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DA975FCC-71B2-A9B2-A50C-7288ABB905C5}"/>
              </a:ext>
            </a:extLst>
          </p:cNvPr>
          <p:cNvSpPr txBox="1">
            <a:spLocks/>
          </p:cNvSpPr>
          <p:nvPr/>
        </p:nvSpPr>
        <p:spPr>
          <a:xfrm>
            <a:off x="557499" y="976947"/>
            <a:ext cx="9592056" cy="3504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lIns="86204" tIns="33938" rIns="86204" bIns="33938" rtlCol="0" anchor="t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7188" indent="-357188">
              <a:tabLst>
                <a:tab pos="1535480" algn="l"/>
              </a:tabLst>
            </a:pPr>
            <a:r>
              <a:rPr lang="en-GB" sz="1050" b="1" i="1" dirty="0">
                <a:solidFill>
                  <a:schemeClr val="bg1"/>
                </a:solidFill>
                <a:latin typeface="Source Sans Pro" panose="020B0503030403020204" pitchFamily="34" charset="0"/>
              </a:rPr>
              <a:t>Case definition suspected cholera:  </a:t>
            </a:r>
            <a:r>
              <a:rPr lang="en-GB" sz="1050" i="1" dirty="0">
                <a:solidFill>
                  <a:schemeClr val="bg1"/>
                </a:solidFill>
                <a:latin typeface="Source Sans Pro" panose="020B0503030403020204" pitchFamily="34" charset="0"/>
              </a:rPr>
              <a:t>Outside of cholera outbreak:</a:t>
            </a:r>
            <a:r>
              <a:rPr lang="en-GB" sz="1050" dirty="0">
                <a:solidFill>
                  <a:schemeClr val="bg1"/>
                </a:solidFill>
                <a:latin typeface="Source Sans Pro" panose="020B0503030403020204" pitchFamily="34" charset="0"/>
              </a:rPr>
              <a:t> any patient ≥2 years presenting with acute watery diarrhoea and severe dehydration or dying from acute watery diarrhoea. </a:t>
            </a:r>
            <a:r>
              <a:rPr lang="en-GB" sz="1050" i="1" dirty="0">
                <a:solidFill>
                  <a:schemeClr val="bg1"/>
                </a:solidFill>
                <a:latin typeface="Source Sans Pro" panose="020B0503030403020204" pitchFamily="34" charset="0"/>
              </a:rPr>
              <a:t>Where a cholera outbreak is declared:</a:t>
            </a:r>
            <a:r>
              <a:rPr lang="en-GB" sz="1050" dirty="0">
                <a:solidFill>
                  <a:schemeClr val="bg1"/>
                </a:solidFill>
                <a:latin typeface="Source Sans Pro" panose="020B0503030403020204" pitchFamily="34" charset="0"/>
              </a:rPr>
              <a:t> any person presenting with or dying from acute watery diarrhoea.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D432D-2799-3039-5296-1E69B80505BE}"/>
              </a:ext>
            </a:extLst>
          </p:cNvPr>
          <p:cNvSpPr txBox="1"/>
          <p:nvPr/>
        </p:nvSpPr>
        <p:spPr>
          <a:xfrm>
            <a:off x="3566476" y="4800755"/>
            <a:ext cx="386696" cy="2125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1026" dirty="0">
                <a:latin typeface="Source Sans Pro" panose="020B0503030403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E52DAE-2531-2108-56B2-62981F84E8F1}"/>
              </a:ext>
            </a:extLst>
          </p:cNvPr>
          <p:cNvSpPr txBox="1"/>
          <p:nvPr/>
        </p:nvSpPr>
        <p:spPr>
          <a:xfrm>
            <a:off x="3566476" y="6159513"/>
            <a:ext cx="386696" cy="2125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1026" dirty="0">
                <a:latin typeface="Source Sans Pro" panose="020B0503030403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0661C3-11B4-0338-0861-0829AAA408E6}"/>
              </a:ext>
            </a:extLst>
          </p:cNvPr>
          <p:cNvSpPr txBox="1"/>
          <p:nvPr/>
        </p:nvSpPr>
        <p:spPr>
          <a:xfrm>
            <a:off x="6768210" y="5515764"/>
            <a:ext cx="386696" cy="2125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1026" dirty="0">
                <a:latin typeface="Source Sans Pro" panose="020B0503030403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774734-E8D9-7875-E831-04743E08DE3E}"/>
              </a:ext>
            </a:extLst>
          </p:cNvPr>
          <p:cNvSpPr txBox="1"/>
          <p:nvPr/>
        </p:nvSpPr>
        <p:spPr>
          <a:xfrm>
            <a:off x="7479208" y="1470186"/>
            <a:ext cx="386696" cy="2125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1026" dirty="0">
                <a:latin typeface="Source Sans Pro" panose="020B0503030403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2D6FBE-1CDE-8E5D-FE6F-8F6378248C53}"/>
              </a:ext>
            </a:extLst>
          </p:cNvPr>
          <p:cNvSpPr txBox="1"/>
          <p:nvPr/>
        </p:nvSpPr>
        <p:spPr>
          <a:xfrm>
            <a:off x="8416442" y="1449422"/>
            <a:ext cx="1336386" cy="35828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941" dirty="0">
                <a:latin typeface="Source Sans Pro" panose="020B0503030403020204" pitchFamily="34" charset="0"/>
                <a:cs typeface="Arial" panose="020B0604020202020204" pitchFamily="34" charset="0"/>
              </a:rPr>
              <a:t>Manage outside of cholera pathway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624133B-967F-8D98-E104-BC52AC35EB2B}"/>
              </a:ext>
            </a:extLst>
          </p:cNvPr>
          <p:cNvSpPr txBox="1"/>
          <p:nvPr/>
        </p:nvSpPr>
        <p:spPr>
          <a:xfrm>
            <a:off x="4152312" y="1468407"/>
            <a:ext cx="3042366" cy="212440"/>
          </a:xfrm>
          <a:prstGeom prst="roundRect">
            <a:avLst/>
          </a:prstGeom>
          <a:solidFill>
            <a:schemeClr val="tx1"/>
          </a:solidFill>
          <a:ln cmpd="sng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lIns="15394" tIns="15394" rIns="15394" bIns="15394" rtlCol="0" anchor="ctr">
            <a:noAutofit/>
          </a:bodyPr>
          <a:lstStyle/>
          <a:p>
            <a:pPr lvl="0" algn="ctr">
              <a:buNone/>
            </a:pPr>
            <a:r>
              <a:rPr lang="en-GB" sz="941" b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START: </a:t>
            </a:r>
            <a:r>
              <a:rPr lang="en-GB" sz="94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Does the patient fit the case definition?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3D7AF38-DD09-AD4C-EB29-EA5F566438B0}"/>
              </a:ext>
            </a:extLst>
          </p:cNvPr>
          <p:cNvGrpSpPr/>
          <p:nvPr/>
        </p:nvGrpSpPr>
        <p:grpSpPr>
          <a:xfrm>
            <a:off x="924187" y="1468198"/>
            <a:ext cx="2359395" cy="1446103"/>
            <a:chOff x="583576" y="1468690"/>
            <a:chExt cx="2758772" cy="1690886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E2A598C-C6F8-D719-293E-F25EE3C14D97}"/>
                </a:ext>
              </a:extLst>
            </p:cNvPr>
            <p:cNvSpPr txBox="1"/>
            <p:nvPr/>
          </p:nvSpPr>
          <p:spPr>
            <a:xfrm>
              <a:off x="583576" y="1468690"/>
              <a:ext cx="2758772" cy="1690886"/>
            </a:xfrm>
            <a:prstGeom prst="roundRect">
              <a:avLst>
                <a:gd name="adj" fmla="val 786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r>
                <a:rPr lang="en-GB" sz="941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Assess for shock / severe dehydration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CFC32BE-A3B9-B7D3-3AC7-C381356A4776}"/>
                </a:ext>
              </a:extLst>
            </p:cNvPr>
            <p:cNvSpPr txBox="1"/>
            <p:nvPr/>
          </p:nvSpPr>
          <p:spPr>
            <a:xfrm>
              <a:off x="642446" y="1716943"/>
              <a:ext cx="2641032" cy="1342550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lvl="0">
                <a:buNone/>
              </a:pPr>
              <a:r>
                <a:rPr lang="en-GB" sz="898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Patient has one or more danger sign(s):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Lethargic or unconscious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Absent or weak pulse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Respiratory distress</a:t>
              </a:r>
            </a:p>
            <a:p>
              <a:r>
                <a:rPr lang="en-GB" sz="898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OR patient has at least 2 of the following: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Not able to drink or drinks poorly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Skin pinch goes back very slowly</a:t>
              </a:r>
            </a:p>
            <a:p>
              <a:pPr marL="244373" indent="-244373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Sunken eyes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3AF020F-902E-306E-5B75-4C96CF5405BA}"/>
              </a:ext>
            </a:extLst>
          </p:cNvPr>
          <p:cNvGrpSpPr/>
          <p:nvPr/>
        </p:nvGrpSpPr>
        <p:grpSpPr>
          <a:xfrm>
            <a:off x="4158552" y="1794395"/>
            <a:ext cx="2359395" cy="1125437"/>
            <a:chOff x="583576" y="1468690"/>
            <a:chExt cx="2758772" cy="1315941"/>
          </a:xfrm>
        </p:grpSpPr>
        <p:sp>
          <p:nvSpPr>
            <p:cNvPr id="2304" name="TextBox 2303">
              <a:extLst>
                <a:ext uri="{FF2B5EF4-FFF2-40B4-BE49-F238E27FC236}">
                  <a16:creationId xmlns:a16="http://schemas.microsoft.com/office/drawing/2014/main" id="{33ACE912-10B2-5F27-B715-D9A05558A6CD}"/>
                </a:ext>
              </a:extLst>
            </p:cNvPr>
            <p:cNvSpPr txBox="1"/>
            <p:nvPr/>
          </p:nvSpPr>
          <p:spPr>
            <a:xfrm>
              <a:off x="583576" y="1468690"/>
              <a:ext cx="2758772" cy="1315941"/>
            </a:xfrm>
            <a:prstGeom prst="roundRect">
              <a:avLst>
                <a:gd name="adj" fmla="val 786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r>
                <a:rPr lang="en-GB" sz="941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Assess for some dehydration</a:t>
              </a:r>
            </a:p>
          </p:txBody>
        </p:sp>
        <p:sp>
          <p:nvSpPr>
            <p:cNvPr id="2305" name="TextBox 2304">
              <a:extLst>
                <a:ext uri="{FF2B5EF4-FFF2-40B4-BE49-F238E27FC236}">
                  <a16:creationId xmlns:a16="http://schemas.microsoft.com/office/drawing/2014/main" id="{AC53958E-4BCB-886F-BBC3-448EFF0487A7}"/>
                </a:ext>
              </a:extLst>
            </p:cNvPr>
            <p:cNvSpPr txBox="1"/>
            <p:nvPr/>
          </p:nvSpPr>
          <p:spPr>
            <a:xfrm>
              <a:off x="642446" y="1702093"/>
              <a:ext cx="2641032" cy="1006913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lvl="0" algn="l">
                <a:buNone/>
              </a:pPr>
              <a:r>
                <a:rPr lang="en-GB" sz="898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Patient has at least 2 of the following: 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Irritable or restless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Sunken eyes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Rapid pulse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Thirsty (drinks eagerly)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Skin pinch goes back slowly</a:t>
              </a:r>
            </a:p>
          </p:txBody>
        </p:sp>
      </p:grpSp>
      <p:grpSp>
        <p:nvGrpSpPr>
          <p:cNvPr id="2431" name="Group 2430">
            <a:extLst>
              <a:ext uri="{FF2B5EF4-FFF2-40B4-BE49-F238E27FC236}">
                <a16:creationId xmlns:a16="http://schemas.microsoft.com/office/drawing/2014/main" id="{00E654B8-A529-A019-6EE0-291CE5C0837B}"/>
              </a:ext>
            </a:extLst>
          </p:cNvPr>
          <p:cNvGrpSpPr/>
          <p:nvPr/>
        </p:nvGrpSpPr>
        <p:grpSpPr>
          <a:xfrm>
            <a:off x="7395120" y="3436917"/>
            <a:ext cx="2359395" cy="1312707"/>
            <a:chOff x="7741990" y="3579464"/>
            <a:chExt cx="2758772" cy="1534910"/>
          </a:xfrm>
        </p:grpSpPr>
        <p:sp>
          <p:nvSpPr>
            <p:cNvPr id="2310" name="TextBox 2309">
              <a:extLst>
                <a:ext uri="{FF2B5EF4-FFF2-40B4-BE49-F238E27FC236}">
                  <a16:creationId xmlns:a16="http://schemas.microsoft.com/office/drawing/2014/main" id="{AE49E712-E7F0-D760-BEAE-5DA24835CA14}"/>
                </a:ext>
              </a:extLst>
            </p:cNvPr>
            <p:cNvSpPr txBox="1"/>
            <p:nvPr/>
          </p:nvSpPr>
          <p:spPr>
            <a:xfrm>
              <a:off x="7741990" y="3579464"/>
              <a:ext cx="2758772" cy="1534910"/>
            </a:xfrm>
            <a:prstGeom prst="roundRect">
              <a:avLst>
                <a:gd name="adj" fmla="val 7860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endParaRPr lang="en-GB" sz="941" b="1" dirty="0">
                <a:latin typeface="Source Sans Pro" panose="020B0503030403020204" pitchFamily="34" charset="0"/>
              </a:endParaRPr>
            </a:p>
          </p:txBody>
        </p:sp>
        <p:sp>
          <p:nvSpPr>
            <p:cNvPr id="2311" name="TextBox 2310">
              <a:extLst>
                <a:ext uri="{FF2B5EF4-FFF2-40B4-BE49-F238E27FC236}">
                  <a16:creationId xmlns:a16="http://schemas.microsoft.com/office/drawing/2014/main" id="{8D698B22-258E-788A-45CC-020FCF546E87}"/>
                </a:ext>
              </a:extLst>
            </p:cNvPr>
            <p:cNvSpPr txBox="1"/>
            <p:nvPr/>
          </p:nvSpPr>
          <p:spPr>
            <a:xfrm>
              <a:off x="7800860" y="3827716"/>
              <a:ext cx="2641032" cy="1235871"/>
            </a:xfrm>
            <a:prstGeom prst="roundRect">
              <a:avLst>
                <a:gd name="adj" fmla="val 7899"/>
              </a:avLst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wrap="square" lIns="61577" tIns="0" rIns="30788" bIns="0" rtlCol="0" anchor="t">
              <a:normAutofit/>
            </a:bodyPr>
            <a:lstStyle/>
            <a:p>
              <a:pPr lvl="0">
                <a:buNone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Give oral rehydration solution (</a:t>
              </a:r>
              <a:r>
                <a:rPr lang="en-GB" sz="898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ORS</a:t>
              </a: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)</a:t>
              </a:r>
            </a:p>
            <a:p>
              <a:pPr lvl="0">
                <a:buNone/>
              </a:pPr>
              <a:r>
                <a:rPr lang="en-GB" sz="898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over 4 hours </a:t>
              </a: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according to age:</a:t>
              </a:r>
            </a:p>
            <a:p>
              <a:pPr lvl="0">
                <a:buNone/>
              </a:pPr>
              <a:endParaRPr lang="en-GB" sz="898" dirty="0">
                <a:latin typeface="Source Sans Pro" panose="020B0503030403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D923E8FE-BB6E-B3DE-D8A2-95633DCEC482}"/>
              </a:ext>
            </a:extLst>
          </p:cNvPr>
          <p:cNvSpPr txBox="1"/>
          <p:nvPr/>
        </p:nvSpPr>
        <p:spPr>
          <a:xfrm>
            <a:off x="8543478" y="3439308"/>
            <a:ext cx="1209351" cy="212133"/>
          </a:xfrm>
          <a:prstGeom prst="rect">
            <a:avLst/>
          </a:prstGeom>
          <a:noFill/>
        </p:spPr>
        <p:txBody>
          <a:bodyPr wrap="square" tIns="0" rIns="144000">
            <a:noAutofit/>
          </a:bodyPr>
          <a:lstStyle/>
          <a:p>
            <a:pPr algn="r"/>
            <a:r>
              <a:rPr lang="en-GB" sz="1539" b="1" dirty="0">
                <a:latin typeface="Source Sans Pro" panose="020B0503030403020204" pitchFamily="34" charset="0"/>
              </a:rPr>
              <a:t>PLAN A</a:t>
            </a:r>
          </a:p>
        </p:txBody>
      </p:sp>
      <p:graphicFrame>
        <p:nvGraphicFramePr>
          <p:cNvPr id="2312" name="Table 25">
            <a:extLst>
              <a:ext uri="{FF2B5EF4-FFF2-40B4-BE49-F238E27FC236}">
                <a16:creationId xmlns:a16="http://schemas.microsoft.com/office/drawing/2014/main" id="{7BB81BE5-C69E-F907-6E12-1E4C0D5A5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82082"/>
              </p:ext>
            </p:extLst>
          </p:nvPr>
        </p:nvGraphicFramePr>
        <p:xfrm>
          <a:off x="7511479" y="4005210"/>
          <a:ext cx="2133504" cy="67981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28195">
                  <a:extLst>
                    <a:ext uri="{9D8B030D-6E8A-4147-A177-3AD203B41FA5}">
                      <a16:colId xmlns:a16="http://schemas.microsoft.com/office/drawing/2014/main" val="71833017"/>
                    </a:ext>
                  </a:extLst>
                </a:gridCol>
                <a:gridCol w="1105309">
                  <a:extLst>
                    <a:ext uri="{9D8B030D-6E8A-4147-A177-3AD203B41FA5}">
                      <a16:colId xmlns:a16="http://schemas.microsoft.com/office/drawing/2014/main" val="215332305"/>
                    </a:ext>
                  </a:extLst>
                </a:gridCol>
              </a:tblGrid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ORS (mL)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17872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58775" algn="l"/>
                        </a:tabLst>
                        <a:defRPr/>
                      </a:pPr>
                      <a:r>
                        <a:rPr lang="en-GB" sz="9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&lt; 24	months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7675" algn="r"/>
                        </a:tabLst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50–100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123891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58775" algn="l"/>
                        </a:tabLst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2</a:t>
                      </a: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	years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7675" algn="r"/>
                        </a:tabLst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100–200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33732"/>
                  </a:ext>
                </a:extLst>
              </a:tr>
              <a:tr h="175975">
                <a:tc>
                  <a:txBody>
                    <a:bodyPr/>
                    <a:lstStyle/>
                    <a:p>
                      <a:pPr lvl="0">
                        <a:buNone/>
                        <a:tabLst>
                          <a:tab pos="269875" algn="r"/>
                          <a:tab pos="358775" algn="l"/>
                        </a:tabLst>
                      </a:pPr>
                      <a:r>
                        <a:rPr lang="en-GB" sz="900" b="0" i="1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10	years +</a:t>
                      </a:r>
                      <a:endParaRPr lang="en-GB" sz="9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much as wanted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13276"/>
                  </a:ext>
                </a:extLst>
              </a:tr>
            </a:tbl>
          </a:graphicData>
        </a:graphic>
      </p:graphicFrame>
      <p:grpSp>
        <p:nvGrpSpPr>
          <p:cNvPr id="2315" name="Group 2314">
            <a:extLst>
              <a:ext uri="{FF2B5EF4-FFF2-40B4-BE49-F238E27FC236}">
                <a16:creationId xmlns:a16="http://schemas.microsoft.com/office/drawing/2014/main" id="{898DC8BE-C21D-F325-F76A-BB98DB9C79B4}"/>
              </a:ext>
            </a:extLst>
          </p:cNvPr>
          <p:cNvGrpSpPr/>
          <p:nvPr/>
        </p:nvGrpSpPr>
        <p:grpSpPr>
          <a:xfrm>
            <a:off x="7395120" y="4956011"/>
            <a:ext cx="2359395" cy="1019014"/>
            <a:chOff x="583576" y="1468690"/>
            <a:chExt cx="2758772" cy="1191503"/>
          </a:xfrm>
        </p:grpSpPr>
        <p:sp>
          <p:nvSpPr>
            <p:cNvPr id="2316" name="TextBox 2315">
              <a:extLst>
                <a:ext uri="{FF2B5EF4-FFF2-40B4-BE49-F238E27FC236}">
                  <a16:creationId xmlns:a16="http://schemas.microsoft.com/office/drawing/2014/main" id="{F4EC4CE9-9F5C-B697-0FB6-D018AF040C04}"/>
                </a:ext>
              </a:extLst>
            </p:cNvPr>
            <p:cNvSpPr txBox="1"/>
            <p:nvPr/>
          </p:nvSpPr>
          <p:spPr>
            <a:xfrm>
              <a:off x="583576" y="1468690"/>
              <a:ext cx="2758772" cy="1191503"/>
            </a:xfrm>
            <a:prstGeom prst="roundRect">
              <a:avLst>
                <a:gd name="adj" fmla="val 786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r>
                <a:rPr lang="en-GB" sz="941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Reassess and consider discharge if</a:t>
              </a:r>
            </a:p>
          </p:txBody>
        </p:sp>
        <p:sp>
          <p:nvSpPr>
            <p:cNvPr id="2317" name="TextBox 2316">
              <a:extLst>
                <a:ext uri="{FF2B5EF4-FFF2-40B4-BE49-F238E27FC236}">
                  <a16:creationId xmlns:a16="http://schemas.microsoft.com/office/drawing/2014/main" id="{9FA24692-F7D2-EC7A-C16B-180181E030FC}"/>
                </a:ext>
              </a:extLst>
            </p:cNvPr>
            <p:cNvSpPr txBox="1"/>
            <p:nvPr/>
          </p:nvSpPr>
          <p:spPr>
            <a:xfrm>
              <a:off x="642446" y="1716942"/>
              <a:ext cx="2641032" cy="839094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marL="146624" indent="-146624">
                <a:buFont typeface="Arial"/>
                <a:buChar char="•"/>
              </a:pPr>
              <a:r>
                <a:rPr lang="en-US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Has no signs of dehydration </a:t>
              </a:r>
              <a:r>
                <a:rPr lang="en-US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146624" indent="-146624">
                <a:buFont typeface="Arial"/>
                <a:buChar char="•"/>
              </a:pPr>
              <a:r>
                <a:rPr lang="en-US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Takes ORS without vomiting </a:t>
              </a:r>
              <a:r>
                <a:rPr lang="en-US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146624" indent="-146624">
                <a:buFont typeface="Arial"/>
                <a:buChar char="•"/>
              </a:pPr>
              <a:r>
                <a:rPr lang="en-US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Has no watery stools for 4 hours </a:t>
              </a:r>
              <a:r>
                <a:rPr lang="en-US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146624" indent="-146624">
                <a:buFont typeface="Arial"/>
                <a:buChar char="•"/>
              </a:pPr>
              <a:r>
                <a:rPr lang="en-US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Is able to walk without assistance </a:t>
              </a:r>
              <a:r>
                <a:rPr lang="en-US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146624" indent="-146624">
                <a:buFont typeface="Arial"/>
                <a:buChar char="•"/>
              </a:pPr>
              <a:r>
                <a:rPr lang="en-US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Is passing urine</a:t>
              </a:r>
            </a:p>
          </p:txBody>
        </p:sp>
      </p:grpSp>
      <p:sp>
        <p:nvSpPr>
          <p:cNvPr id="2319" name="TextBox 2318">
            <a:extLst>
              <a:ext uri="{FF2B5EF4-FFF2-40B4-BE49-F238E27FC236}">
                <a16:creationId xmlns:a16="http://schemas.microsoft.com/office/drawing/2014/main" id="{54EA9B1E-31CA-B8D1-1799-B3BF55BA8F93}"/>
              </a:ext>
            </a:extLst>
          </p:cNvPr>
          <p:cNvSpPr txBox="1"/>
          <p:nvPr/>
        </p:nvSpPr>
        <p:spPr>
          <a:xfrm>
            <a:off x="924187" y="3436919"/>
            <a:ext cx="2559987" cy="1581447"/>
          </a:xfrm>
          <a:prstGeom prst="roundRect">
            <a:avLst>
              <a:gd name="adj" fmla="val 786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lIns="61577" tIns="0" rIns="30788" bIns="0" rtlCol="0" anchor="t">
            <a:noAutofit/>
          </a:bodyPr>
          <a:lstStyle/>
          <a:p>
            <a:pPr algn="l"/>
            <a:endParaRPr lang="en-GB" sz="941" b="1" dirty="0">
              <a:latin typeface="Source Sans Pro" panose="020B0503030403020204" pitchFamily="34" charset="0"/>
            </a:endParaRPr>
          </a:p>
        </p:txBody>
      </p:sp>
      <p:sp>
        <p:nvSpPr>
          <p:cNvPr id="2320" name="TextBox 2319">
            <a:extLst>
              <a:ext uri="{FF2B5EF4-FFF2-40B4-BE49-F238E27FC236}">
                <a16:creationId xmlns:a16="http://schemas.microsoft.com/office/drawing/2014/main" id="{AE8D194B-D574-A141-FD81-A52CE2A234B5}"/>
              </a:ext>
            </a:extLst>
          </p:cNvPr>
          <p:cNvSpPr txBox="1"/>
          <p:nvPr/>
        </p:nvSpPr>
        <p:spPr>
          <a:xfrm>
            <a:off x="978815" y="3649232"/>
            <a:ext cx="2450731" cy="1311613"/>
          </a:xfrm>
          <a:prstGeom prst="roundRect">
            <a:avLst>
              <a:gd name="adj" fmla="val 7899"/>
            </a:avLst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wrap="square" lIns="61577" tIns="0" rIns="30788" bIns="0" rtlCol="0" anchor="t">
            <a:noAutofit/>
          </a:bodyPr>
          <a:lstStyle/>
          <a:p>
            <a:pPr lvl="0">
              <a:buNone/>
            </a:pP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Give intravenous </a:t>
            </a:r>
            <a:r>
              <a:rPr lang="en-GB" sz="898" b="1" dirty="0">
                <a:latin typeface="Source Sans Pro" panose="020B0503030403020204" pitchFamily="34" charset="0"/>
                <a:cs typeface="Arial" panose="020B0604020202020204" pitchFamily="34" charset="0"/>
              </a:rPr>
              <a:t>Ringer’s lactate</a:t>
            </a: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…</a:t>
            </a: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en-GB" sz="898" i="1" dirty="0">
                <a:latin typeface="Source Sans Pro" panose="020B0503030403020204" pitchFamily="34" charset="0"/>
                <a:cs typeface="Arial" panose="020B0604020202020204" pitchFamily="34" charset="0"/>
              </a:rPr>
              <a:t>Be alert for hypoglycaemia, and treat rapidly with intravenous dextrose</a:t>
            </a:r>
          </a:p>
        </p:txBody>
      </p:sp>
      <p:sp>
        <p:nvSpPr>
          <p:cNvPr id="2321" name="TextBox 2320">
            <a:extLst>
              <a:ext uri="{FF2B5EF4-FFF2-40B4-BE49-F238E27FC236}">
                <a16:creationId xmlns:a16="http://schemas.microsoft.com/office/drawing/2014/main" id="{3D1BCBEB-51B4-7ADD-FAE5-E3C1FCF56AD2}"/>
              </a:ext>
            </a:extLst>
          </p:cNvPr>
          <p:cNvSpPr txBox="1"/>
          <p:nvPr/>
        </p:nvSpPr>
        <p:spPr>
          <a:xfrm>
            <a:off x="2498814" y="3436917"/>
            <a:ext cx="975027" cy="212133"/>
          </a:xfrm>
          <a:prstGeom prst="rect">
            <a:avLst/>
          </a:prstGeom>
          <a:noFill/>
        </p:spPr>
        <p:txBody>
          <a:bodyPr wrap="square" tIns="0" rIns="144000">
            <a:noAutofit/>
          </a:bodyPr>
          <a:lstStyle/>
          <a:p>
            <a:pPr algn="r"/>
            <a:r>
              <a:rPr lang="en-GB" sz="1539" b="1" dirty="0">
                <a:solidFill>
                  <a:schemeClr val="bg1"/>
                </a:solidFill>
                <a:latin typeface="Source Sans Pro" panose="020B0503030403020204" pitchFamily="34" charset="0"/>
              </a:rPr>
              <a:t>PLAN C</a:t>
            </a:r>
          </a:p>
        </p:txBody>
      </p:sp>
      <p:graphicFrame>
        <p:nvGraphicFramePr>
          <p:cNvPr id="2322" name="Table 25">
            <a:extLst>
              <a:ext uri="{FF2B5EF4-FFF2-40B4-BE49-F238E27FC236}">
                <a16:creationId xmlns:a16="http://schemas.microsoft.com/office/drawing/2014/main" id="{EBF2A63B-9E02-DE37-125C-E1145FC66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20552"/>
              </p:ext>
            </p:extLst>
          </p:nvPr>
        </p:nvGraphicFramePr>
        <p:xfrm>
          <a:off x="1011760" y="3863810"/>
          <a:ext cx="2383080" cy="77816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29030">
                  <a:extLst>
                    <a:ext uri="{9D8B030D-6E8A-4147-A177-3AD203B41FA5}">
                      <a16:colId xmlns:a16="http://schemas.microsoft.com/office/drawing/2014/main" val="71833017"/>
                    </a:ext>
                  </a:extLst>
                </a:gridCol>
                <a:gridCol w="1854050">
                  <a:extLst>
                    <a:ext uri="{9D8B030D-6E8A-4147-A177-3AD203B41FA5}">
                      <a16:colId xmlns:a16="http://schemas.microsoft.com/office/drawing/2014/main" val="215332305"/>
                    </a:ext>
                  </a:extLst>
                </a:gridCol>
              </a:tblGrid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Ringer’s lactate (mL)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17872"/>
                  </a:ext>
                </a:extLst>
              </a:tr>
              <a:tr h="291464">
                <a:tc>
                  <a:txBody>
                    <a:bodyPr/>
                    <a:lstStyle/>
                    <a:p>
                      <a:pPr marL="90488" marR="0" lvl="0" indent="-90488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 1 year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mL / kg in 60 minutes, then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mL / kg over the next 5 hours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123891"/>
                  </a:ext>
                </a:extLst>
              </a:tr>
              <a:tr h="29146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year +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mL / kg in 30 minutes, then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mL / kg over the next 2½ hours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33732"/>
                  </a:ext>
                </a:extLst>
              </a:tr>
            </a:tbl>
          </a:graphicData>
        </a:graphic>
      </p:graphicFrame>
      <p:sp>
        <p:nvSpPr>
          <p:cNvPr id="2325" name="TextBox 2324">
            <a:extLst>
              <a:ext uri="{FF2B5EF4-FFF2-40B4-BE49-F238E27FC236}">
                <a16:creationId xmlns:a16="http://schemas.microsoft.com/office/drawing/2014/main" id="{530D0D27-D26F-35B9-4E65-15D9415868DB}"/>
              </a:ext>
            </a:extLst>
          </p:cNvPr>
          <p:cNvSpPr txBox="1"/>
          <p:nvPr/>
        </p:nvSpPr>
        <p:spPr>
          <a:xfrm>
            <a:off x="1221985" y="5234446"/>
            <a:ext cx="1772112" cy="756393"/>
          </a:xfrm>
          <a:prstGeom prst="roundRect">
            <a:avLst>
              <a:gd name="adj" fmla="val 786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61577" tIns="0" rIns="30788" bIns="0" rtlCol="0" anchor="t">
            <a:noAutofit/>
          </a:bodyPr>
          <a:lstStyle/>
          <a:p>
            <a:pPr algn="l"/>
            <a:r>
              <a:rPr lang="en-GB" sz="941" b="1" dirty="0">
                <a:latin typeface="Source Sans Pro" panose="020B0503030403020204" pitchFamily="34" charset="0"/>
                <a:cs typeface="Arial" panose="020B0604020202020204" pitchFamily="34" charset="0"/>
              </a:rPr>
              <a:t>Reassess every 15–30 minutes</a:t>
            </a:r>
          </a:p>
        </p:txBody>
      </p:sp>
      <p:sp>
        <p:nvSpPr>
          <p:cNvPr id="2326" name="TextBox 2325">
            <a:extLst>
              <a:ext uri="{FF2B5EF4-FFF2-40B4-BE49-F238E27FC236}">
                <a16:creationId xmlns:a16="http://schemas.microsoft.com/office/drawing/2014/main" id="{D0B35EFD-0271-4226-7B3C-CCACA6AE3ABA}"/>
              </a:ext>
            </a:extLst>
          </p:cNvPr>
          <p:cNvSpPr txBox="1"/>
          <p:nvPr/>
        </p:nvSpPr>
        <p:spPr>
          <a:xfrm>
            <a:off x="1260861" y="5481402"/>
            <a:ext cx="1682889" cy="430573"/>
          </a:xfrm>
          <a:prstGeom prst="roundRect">
            <a:avLst>
              <a:gd name="adj" fmla="val 7899"/>
            </a:avLst>
          </a:prstGeom>
          <a:solidFill>
            <a:schemeClr val="bg1"/>
          </a:solidFill>
          <a:ln>
            <a:noFill/>
          </a:ln>
        </p:spPr>
        <p:txBody>
          <a:bodyPr wrap="square" lIns="61577" tIns="0" rIns="30788" bIns="0" rtlCol="0" anchor="t">
            <a:spAutoFit/>
          </a:bodyPr>
          <a:lstStyle/>
          <a:p>
            <a:pPr marL="146624" indent="-146624">
              <a:buFont typeface="Arial"/>
              <a:buChar char="•"/>
            </a:pP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Awake and alert </a:t>
            </a:r>
            <a:r>
              <a:rPr lang="en-GB" sz="898" b="1" i="1" dirty="0">
                <a:latin typeface="Source Sans Pro" panose="020B0503030403020204" pitchFamily="34" charset="0"/>
                <a:cs typeface="Arial" panose="020B0604020202020204" pitchFamily="34" charset="0"/>
              </a:rPr>
              <a:t>AND</a:t>
            </a:r>
          </a:p>
          <a:p>
            <a:pPr marL="146624" indent="-146624">
              <a:buFont typeface="Arial"/>
              <a:buChar char="•"/>
            </a:pP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Able to drink </a:t>
            </a:r>
            <a:r>
              <a:rPr lang="en-GB" sz="898" b="1" i="1" dirty="0">
                <a:latin typeface="Source Sans Pro" panose="020B0503030403020204" pitchFamily="34" charset="0"/>
                <a:cs typeface="Arial" panose="020B0604020202020204" pitchFamily="34" charset="0"/>
              </a:rPr>
              <a:t>AND</a:t>
            </a:r>
          </a:p>
          <a:p>
            <a:pPr marL="146624" indent="-146624">
              <a:buFont typeface="Arial"/>
              <a:buChar char="•"/>
            </a:pP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Improved pulse strength</a:t>
            </a:r>
          </a:p>
        </p:txBody>
      </p:sp>
      <p:sp>
        <p:nvSpPr>
          <p:cNvPr id="2327" name="TextBox 2326">
            <a:extLst>
              <a:ext uri="{FF2B5EF4-FFF2-40B4-BE49-F238E27FC236}">
                <a16:creationId xmlns:a16="http://schemas.microsoft.com/office/drawing/2014/main" id="{B4059D9E-9EE9-B552-91D9-2186CC1EC3B7}"/>
              </a:ext>
            </a:extLst>
          </p:cNvPr>
          <p:cNvSpPr txBox="1"/>
          <p:nvPr/>
        </p:nvSpPr>
        <p:spPr>
          <a:xfrm>
            <a:off x="4187895" y="3436916"/>
            <a:ext cx="2470828" cy="1814909"/>
          </a:xfrm>
          <a:prstGeom prst="roundRect">
            <a:avLst>
              <a:gd name="adj" fmla="val 786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61577" tIns="0" rIns="30788" bIns="0" rtlCol="0" anchor="t">
            <a:noAutofit/>
          </a:bodyPr>
          <a:lstStyle/>
          <a:p>
            <a:pPr algn="l"/>
            <a:endParaRPr lang="en-GB" sz="941" b="1" dirty="0">
              <a:latin typeface="Source Sans Pro" panose="020B0503030403020204" pitchFamily="34" charset="0"/>
            </a:endParaRPr>
          </a:p>
        </p:txBody>
      </p:sp>
      <p:sp>
        <p:nvSpPr>
          <p:cNvPr id="2328" name="TextBox 2327">
            <a:extLst>
              <a:ext uri="{FF2B5EF4-FFF2-40B4-BE49-F238E27FC236}">
                <a16:creationId xmlns:a16="http://schemas.microsoft.com/office/drawing/2014/main" id="{53E64AA1-669A-2E01-2C99-F851C313F078}"/>
              </a:ext>
            </a:extLst>
          </p:cNvPr>
          <p:cNvSpPr txBox="1"/>
          <p:nvPr/>
        </p:nvSpPr>
        <p:spPr>
          <a:xfrm>
            <a:off x="4239927" y="3649229"/>
            <a:ext cx="2356649" cy="1548915"/>
          </a:xfrm>
          <a:prstGeom prst="roundRect">
            <a:avLst>
              <a:gd name="adj" fmla="val 7899"/>
            </a:avLst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wrap="square" lIns="61577" tIns="0" rIns="30788" bIns="0" rtlCol="0" anchor="t">
            <a:normAutofit/>
          </a:bodyPr>
          <a:lstStyle/>
          <a:p>
            <a:pPr lvl="0">
              <a:buNone/>
            </a:pP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Give oral rehydration solution (</a:t>
            </a:r>
            <a:r>
              <a:rPr lang="en-GB" sz="898" b="1" dirty="0">
                <a:latin typeface="Source Sans Pro" panose="020B0503030403020204" pitchFamily="34" charset="0"/>
                <a:cs typeface="Arial" panose="020B0604020202020204" pitchFamily="34" charset="0"/>
              </a:rPr>
              <a:t>ORS</a:t>
            </a:r>
            <a:r>
              <a:rPr lang="en-GB" sz="898" dirty="0">
                <a:latin typeface="Source Sans Pro" panose="020B0503030403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buNone/>
            </a:pPr>
            <a:r>
              <a:rPr lang="en-GB" sz="898" b="1" dirty="0">
                <a:latin typeface="Source Sans Pro" panose="020B0503030403020204" pitchFamily="34" charset="0"/>
                <a:cs typeface="Arial" panose="020B0604020202020204" pitchFamily="34" charset="0"/>
              </a:rPr>
              <a:t>over 4 hours, 75 mL/kg: </a:t>
            </a:r>
            <a:endParaRPr lang="en-GB" sz="898" dirty="0"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329" name="TextBox 2328">
            <a:extLst>
              <a:ext uri="{FF2B5EF4-FFF2-40B4-BE49-F238E27FC236}">
                <a16:creationId xmlns:a16="http://schemas.microsoft.com/office/drawing/2014/main" id="{273C56B1-D93E-82E0-C485-E3C5676E4FCE}"/>
              </a:ext>
            </a:extLst>
          </p:cNvPr>
          <p:cNvSpPr txBox="1"/>
          <p:nvPr/>
        </p:nvSpPr>
        <p:spPr>
          <a:xfrm>
            <a:off x="5521389" y="3436915"/>
            <a:ext cx="1137334" cy="212133"/>
          </a:xfrm>
          <a:prstGeom prst="rect">
            <a:avLst/>
          </a:prstGeom>
          <a:noFill/>
        </p:spPr>
        <p:txBody>
          <a:bodyPr wrap="square" tIns="0" rIns="144000">
            <a:noAutofit/>
          </a:bodyPr>
          <a:lstStyle/>
          <a:p>
            <a:pPr algn="r"/>
            <a:r>
              <a:rPr lang="en-GB" sz="1539" b="1" dirty="0">
                <a:latin typeface="Source Sans Pro" panose="020B0503030403020204" pitchFamily="34" charset="0"/>
              </a:rPr>
              <a:t>PLAN B</a:t>
            </a:r>
          </a:p>
        </p:txBody>
      </p:sp>
      <p:graphicFrame>
        <p:nvGraphicFramePr>
          <p:cNvPr id="2330" name="Table 25">
            <a:extLst>
              <a:ext uri="{FF2B5EF4-FFF2-40B4-BE49-F238E27FC236}">
                <a16:creationId xmlns:a16="http://schemas.microsoft.com/office/drawing/2014/main" id="{D0986612-4FF8-0757-CE53-59B28F811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15943"/>
              </p:ext>
            </p:extLst>
          </p:nvPr>
        </p:nvGraphicFramePr>
        <p:xfrm>
          <a:off x="4286102" y="3990399"/>
          <a:ext cx="2283559" cy="120774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27627">
                  <a:extLst>
                    <a:ext uri="{9D8B030D-6E8A-4147-A177-3AD203B41FA5}">
                      <a16:colId xmlns:a16="http://schemas.microsoft.com/office/drawing/2014/main" val="1809462650"/>
                    </a:ext>
                  </a:extLst>
                </a:gridCol>
                <a:gridCol w="739341">
                  <a:extLst>
                    <a:ext uri="{9D8B030D-6E8A-4147-A177-3AD203B41FA5}">
                      <a16:colId xmlns:a16="http://schemas.microsoft.com/office/drawing/2014/main" val="71833017"/>
                    </a:ext>
                  </a:extLst>
                </a:gridCol>
                <a:gridCol w="716591">
                  <a:extLst>
                    <a:ext uri="{9D8B030D-6E8A-4147-A177-3AD203B41FA5}">
                      <a16:colId xmlns:a16="http://schemas.microsoft.com/office/drawing/2014/main" val="215332305"/>
                    </a:ext>
                  </a:extLst>
                </a:gridCol>
              </a:tblGrid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(kg)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ORS (mL)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17872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&lt; 4	months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 5 kg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200–400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123891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4–11	months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 kg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400–600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33732"/>
                  </a:ext>
                </a:extLst>
              </a:tr>
              <a:tr h="17597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12–23	months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GB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–10.9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kg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600–800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13276"/>
                  </a:ext>
                </a:extLst>
              </a:tr>
              <a:tr h="17597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2–4	years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GB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–15.9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kg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800–1200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66877"/>
                  </a:ext>
                </a:extLst>
              </a:tr>
              <a:tr h="17597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5–14	years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GB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–29.9</a:t>
                      </a: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kg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1200–2200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681335"/>
                  </a:ext>
                </a:extLst>
              </a:tr>
              <a:tr h="17597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r"/>
                          <a:tab pos="360363" algn="l"/>
                        </a:tabLst>
                        <a:defRPr/>
                      </a:pPr>
                      <a:r>
                        <a:rPr lang="en-GB" sz="9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15	years +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kg +</a:t>
                      </a:r>
                    </a:p>
                  </a:txBody>
                  <a:tcPr marL="30788" marR="30788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2200–4000</a:t>
                      </a:r>
                    </a:p>
                  </a:txBody>
                  <a:tcPr marL="30788" marR="72000" marT="15394" marB="15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27499"/>
                  </a:ext>
                </a:extLst>
              </a:tr>
            </a:tbl>
          </a:graphicData>
        </a:graphic>
      </p:graphicFrame>
      <p:grpSp>
        <p:nvGrpSpPr>
          <p:cNvPr id="2339" name="Group 2338">
            <a:extLst>
              <a:ext uri="{FF2B5EF4-FFF2-40B4-BE49-F238E27FC236}">
                <a16:creationId xmlns:a16="http://schemas.microsoft.com/office/drawing/2014/main" id="{7DC8F4EB-E1E6-381A-0264-A515AAA7BC9C}"/>
              </a:ext>
            </a:extLst>
          </p:cNvPr>
          <p:cNvGrpSpPr/>
          <p:nvPr/>
        </p:nvGrpSpPr>
        <p:grpSpPr>
          <a:xfrm>
            <a:off x="4187896" y="5460697"/>
            <a:ext cx="2359395" cy="1138782"/>
            <a:chOff x="2221089" y="5554625"/>
            <a:chExt cx="2758772" cy="1331544"/>
          </a:xfrm>
        </p:grpSpPr>
        <p:sp>
          <p:nvSpPr>
            <p:cNvPr id="2336" name="TextBox 2335">
              <a:extLst>
                <a:ext uri="{FF2B5EF4-FFF2-40B4-BE49-F238E27FC236}">
                  <a16:creationId xmlns:a16="http://schemas.microsoft.com/office/drawing/2014/main" id="{2CB37BAB-1865-2323-1115-1D0570576BD7}"/>
                </a:ext>
              </a:extLst>
            </p:cNvPr>
            <p:cNvSpPr txBox="1"/>
            <p:nvPr/>
          </p:nvSpPr>
          <p:spPr>
            <a:xfrm>
              <a:off x="2221089" y="5554625"/>
              <a:ext cx="2758772" cy="1331544"/>
            </a:xfrm>
            <a:prstGeom prst="roundRect">
              <a:avLst>
                <a:gd name="adj" fmla="val 786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r>
                <a:rPr lang="en-GB" sz="941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Reassess at least every hour</a:t>
              </a:r>
            </a:p>
          </p:txBody>
        </p:sp>
        <p:sp>
          <p:nvSpPr>
            <p:cNvPr id="2337" name="TextBox 2336">
              <a:extLst>
                <a:ext uri="{FF2B5EF4-FFF2-40B4-BE49-F238E27FC236}">
                  <a16:creationId xmlns:a16="http://schemas.microsoft.com/office/drawing/2014/main" id="{9F6409DF-F931-F18D-BA2C-FC653519A903}"/>
                </a:ext>
              </a:extLst>
            </p:cNvPr>
            <p:cNvSpPr txBox="1"/>
            <p:nvPr/>
          </p:nvSpPr>
          <p:spPr>
            <a:xfrm>
              <a:off x="3637168" y="5802877"/>
              <a:ext cx="1266493" cy="1006912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marL="5431"/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Awake and alert</a:t>
              </a:r>
            </a:p>
            <a:p>
              <a:pPr marL="76027"/>
              <a:r>
                <a:rPr lang="en-GB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5431"/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Able to drink</a:t>
              </a:r>
            </a:p>
            <a:p>
              <a:pPr marL="5431" indent="70597"/>
              <a:r>
                <a:rPr lang="en-GB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AND</a:t>
              </a:r>
            </a:p>
            <a:p>
              <a:pPr marL="5431"/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Improved pulse strength</a:t>
              </a:r>
            </a:p>
          </p:txBody>
        </p:sp>
        <p:sp>
          <p:nvSpPr>
            <p:cNvPr id="2338" name="TextBox 2337">
              <a:extLst>
                <a:ext uri="{FF2B5EF4-FFF2-40B4-BE49-F238E27FC236}">
                  <a16:creationId xmlns:a16="http://schemas.microsoft.com/office/drawing/2014/main" id="{F51C4014-5E40-3168-3954-65611D165BAF}"/>
                </a:ext>
              </a:extLst>
            </p:cNvPr>
            <p:cNvSpPr txBox="1"/>
            <p:nvPr/>
          </p:nvSpPr>
          <p:spPr>
            <a:xfrm>
              <a:off x="2303333" y="6093776"/>
              <a:ext cx="1214566" cy="671275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marL="5431"/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Severe dehydration</a:t>
              </a:r>
            </a:p>
            <a:p>
              <a:pPr marL="5431" indent="70597"/>
              <a:r>
                <a:rPr lang="en-GB" sz="898" b="1" i="1" dirty="0">
                  <a:latin typeface="Source Sans Pro" panose="020B0503030403020204" pitchFamily="34" charset="0"/>
                  <a:cs typeface="Arial" panose="020B0604020202020204" pitchFamily="34" charset="0"/>
                </a:rPr>
                <a:t>OR</a:t>
              </a:r>
            </a:p>
            <a:p>
              <a:pPr marL="5431"/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Severe vomiting</a:t>
              </a:r>
            </a:p>
          </p:txBody>
        </p:sp>
      </p:grpSp>
      <p:cxnSp>
        <p:nvCxnSpPr>
          <p:cNvPr id="2343" name="Straight Arrow Connector 2342">
            <a:extLst>
              <a:ext uri="{FF2B5EF4-FFF2-40B4-BE49-F238E27FC236}">
                <a16:creationId xmlns:a16="http://schemas.microsoft.com/office/drawing/2014/main" id="{BB4C6845-F94B-D9FE-5620-A59E87B2092E}"/>
              </a:ext>
            </a:extLst>
          </p:cNvPr>
          <p:cNvCxnSpPr>
            <a:cxnSpLocks/>
            <a:stCxn id="53" idx="3"/>
            <a:endCxn id="46" idx="1"/>
          </p:cNvCxnSpPr>
          <p:nvPr/>
        </p:nvCxnSpPr>
        <p:spPr>
          <a:xfrm>
            <a:off x="7194678" y="1574629"/>
            <a:ext cx="284530" cy="1845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4" name="Straight Arrow Connector 2353">
            <a:extLst>
              <a:ext uri="{FF2B5EF4-FFF2-40B4-BE49-F238E27FC236}">
                <a16:creationId xmlns:a16="http://schemas.microsoft.com/office/drawing/2014/main" id="{4C3923E6-10EB-4E4B-5395-59DD5F81E512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7865904" y="1576472"/>
            <a:ext cx="550538" cy="52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6" name="Straight Arrow Connector 2375">
            <a:extLst>
              <a:ext uri="{FF2B5EF4-FFF2-40B4-BE49-F238E27FC236}">
                <a16:creationId xmlns:a16="http://schemas.microsoft.com/office/drawing/2014/main" id="{10C76BC0-A2C7-9C11-F1E6-BE14234E71AC}"/>
              </a:ext>
            </a:extLst>
          </p:cNvPr>
          <p:cNvCxnSpPr>
            <a:cxnSpLocks/>
          </p:cNvCxnSpPr>
          <p:nvPr/>
        </p:nvCxnSpPr>
        <p:spPr>
          <a:xfrm>
            <a:off x="2019134" y="5019912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7" name="Straight Arrow Connector 2376">
            <a:extLst>
              <a:ext uri="{FF2B5EF4-FFF2-40B4-BE49-F238E27FC236}">
                <a16:creationId xmlns:a16="http://schemas.microsoft.com/office/drawing/2014/main" id="{00652DFA-815B-6941-893F-866CFE3DEF76}"/>
              </a:ext>
            </a:extLst>
          </p:cNvPr>
          <p:cNvCxnSpPr>
            <a:cxnSpLocks/>
          </p:cNvCxnSpPr>
          <p:nvPr/>
        </p:nvCxnSpPr>
        <p:spPr>
          <a:xfrm flipV="1">
            <a:off x="2212482" y="5019912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2" name="Straight Arrow Connector 2381">
            <a:extLst>
              <a:ext uri="{FF2B5EF4-FFF2-40B4-BE49-F238E27FC236}">
                <a16:creationId xmlns:a16="http://schemas.microsoft.com/office/drawing/2014/main" id="{87949B6E-64D7-3B04-0C36-92B1CC7DD155}"/>
              </a:ext>
            </a:extLst>
          </p:cNvPr>
          <p:cNvCxnSpPr>
            <a:cxnSpLocks/>
          </p:cNvCxnSpPr>
          <p:nvPr/>
        </p:nvCxnSpPr>
        <p:spPr>
          <a:xfrm>
            <a:off x="5271578" y="5252964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3" name="Straight Arrow Connector 2382">
            <a:extLst>
              <a:ext uri="{FF2B5EF4-FFF2-40B4-BE49-F238E27FC236}">
                <a16:creationId xmlns:a16="http://schemas.microsoft.com/office/drawing/2014/main" id="{E1EEB087-526E-34E1-47CC-B9433F63281B}"/>
              </a:ext>
            </a:extLst>
          </p:cNvPr>
          <p:cNvCxnSpPr>
            <a:cxnSpLocks/>
          </p:cNvCxnSpPr>
          <p:nvPr/>
        </p:nvCxnSpPr>
        <p:spPr>
          <a:xfrm flipV="1">
            <a:off x="5464925" y="5252964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6" name="Connector: Elbow 2385">
            <a:extLst>
              <a:ext uri="{FF2B5EF4-FFF2-40B4-BE49-F238E27FC236}">
                <a16:creationId xmlns:a16="http://schemas.microsoft.com/office/drawing/2014/main" id="{88EDF622-8FB7-E73F-759E-70EDEDF7C212}"/>
              </a:ext>
            </a:extLst>
          </p:cNvPr>
          <p:cNvCxnSpPr>
            <a:cxnSpLocks/>
            <a:stCxn id="2325" idx="3"/>
            <a:endCxn id="41" idx="2"/>
          </p:cNvCxnSpPr>
          <p:nvPr/>
        </p:nvCxnSpPr>
        <p:spPr>
          <a:xfrm flipV="1">
            <a:off x="2994098" y="5013330"/>
            <a:ext cx="765727" cy="599313"/>
          </a:xfrm>
          <a:prstGeom prst="bentConnector2">
            <a:avLst/>
          </a:prstGeom>
          <a:ln w="28575">
            <a:solidFill>
              <a:srgbClr val="40404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7" name="Connector: Elbow 2386">
            <a:extLst>
              <a:ext uri="{FF2B5EF4-FFF2-40B4-BE49-F238E27FC236}">
                <a16:creationId xmlns:a16="http://schemas.microsoft.com/office/drawing/2014/main" id="{C7E07507-F4ED-A652-F107-D77E8E7A7BE0}"/>
              </a:ext>
            </a:extLst>
          </p:cNvPr>
          <p:cNvCxnSpPr>
            <a:cxnSpLocks/>
            <a:stCxn id="41" idx="0"/>
            <a:endCxn id="2327" idx="1"/>
          </p:cNvCxnSpPr>
          <p:nvPr/>
        </p:nvCxnSpPr>
        <p:spPr>
          <a:xfrm rot="5400000" flipH="1" flipV="1">
            <a:off x="3745667" y="4358528"/>
            <a:ext cx="456384" cy="428071"/>
          </a:xfrm>
          <a:prstGeom prst="bentConnector2">
            <a:avLst/>
          </a:prstGeom>
          <a:ln w="28575">
            <a:solidFill>
              <a:srgbClr val="40404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5" name="Connector: Elbow 2394">
            <a:extLst>
              <a:ext uri="{FF2B5EF4-FFF2-40B4-BE49-F238E27FC236}">
                <a16:creationId xmlns:a16="http://schemas.microsoft.com/office/drawing/2014/main" id="{5061F931-1A91-1F41-FA05-AF441534A996}"/>
              </a:ext>
            </a:extLst>
          </p:cNvPr>
          <p:cNvCxnSpPr>
            <a:cxnSpLocks/>
            <a:stCxn id="42" idx="1"/>
            <a:endCxn id="2325" idx="2"/>
          </p:cNvCxnSpPr>
          <p:nvPr/>
        </p:nvCxnSpPr>
        <p:spPr>
          <a:xfrm rot="10800000">
            <a:off x="2108043" y="5990838"/>
            <a:ext cx="1458435" cy="274962"/>
          </a:xfrm>
          <a:prstGeom prst="bentConnector2">
            <a:avLst/>
          </a:prstGeom>
          <a:ln w="28575">
            <a:solidFill>
              <a:srgbClr val="40404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8" name="Group 2417">
            <a:extLst>
              <a:ext uri="{FF2B5EF4-FFF2-40B4-BE49-F238E27FC236}">
                <a16:creationId xmlns:a16="http://schemas.microsoft.com/office/drawing/2014/main" id="{5EF87CA8-90E0-43FB-C26E-A4B1990A28E7}"/>
              </a:ext>
            </a:extLst>
          </p:cNvPr>
          <p:cNvGrpSpPr/>
          <p:nvPr/>
        </p:nvGrpSpPr>
        <p:grpSpPr>
          <a:xfrm>
            <a:off x="3281788" y="1468237"/>
            <a:ext cx="872321" cy="212575"/>
            <a:chOff x="2932391" y="1010123"/>
            <a:chExt cx="1019980" cy="24855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ED6D14D-8777-4BA6-8964-642C92BA48E4}"/>
                </a:ext>
              </a:extLst>
            </p:cNvPr>
            <p:cNvSpPr txBox="1"/>
            <p:nvPr/>
          </p:nvSpPr>
          <p:spPr>
            <a:xfrm>
              <a:off x="3216304" y="1010123"/>
              <a:ext cx="452152" cy="24855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16970" tIns="16970" rIns="16970" bIns="16970" rtlCol="0" anchor="ctr">
              <a:spAutoFit/>
            </a:bodyPr>
            <a:lstStyle/>
            <a:p>
              <a:pPr algn="ctr"/>
              <a:r>
                <a:rPr lang="en-GB" sz="1026" dirty="0">
                  <a:latin typeface="Source Sans Pro" panose="020B0503030403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2341" name="Straight Arrow Connector 2340">
              <a:extLst>
                <a:ext uri="{FF2B5EF4-FFF2-40B4-BE49-F238E27FC236}">
                  <a16:creationId xmlns:a16="http://schemas.microsoft.com/office/drawing/2014/main" id="{C6934446-DF57-1E85-E95B-56A61D73CEC6}"/>
                </a:ext>
              </a:extLst>
            </p:cNvPr>
            <p:cNvCxnSpPr>
              <a:cxnSpLocks/>
              <a:stCxn id="38" idx="1"/>
            </p:cNvCxnSpPr>
            <p:nvPr/>
          </p:nvCxnSpPr>
          <p:spPr>
            <a:xfrm flipH="1">
              <a:off x="2932391" y="1134403"/>
              <a:ext cx="283913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9" name="Straight Arrow Connector 2408">
              <a:extLst>
                <a:ext uri="{FF2B5EF4-FFF2-40B4-BE49-F238E27FC236}">
                  <a16:creationId xmlns:a16="http://schemas.microsoft.com/office/drawing/2014/main" id="{2DBB6594-CD36-7A0D-6614-14E2589F7F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68456" y="1134402"/>
              <a:ext cx="283915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7" name="Group 2416">
            <a:extLst>
              <a:ext uri="{FF2B5EF4-FFF2-40B4-BE49-F238E27FC236}">
                <a16:creationId xmlns:a16="http://schemas.microsoft.com/office/drawing/2014/main" id="{B7D8B571-4DB4-D7AF-66BA-7F1D90015723}"/>
              </a:ext>
            </a:extLst>
          </p:cNvPr>
          <p:cNvGrpSpPr/>
          <p:nvPr/>
        </p:nvGrpSpPr>
        <p:grpSpPr>
          <a:xfrm>
            <a:off x="3281787" y="2158519"/>
            <a:ext cx="872323" cy="212575"/>
            <a:chOff x="2936895" y="1817248"/>
            <a:chExt cx="1019982" cy="248558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B85F645-6AB1-492A-4AE7-232FDD1F3C5A}"/>
                </a:ext>
              </a:extLst>
            </p:cNvPr>
            <p:cNvSpPr txBox="1"/>
            <p:nvPr/>
          </p:nvSpPr>
          <p:spPr>
            <a:xfrm>
              <a:off x="3220810" y="1817248"/>
              <a:ext cx="452152" cy="24855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16970" tIns="16970" rIns="16970" bIns="16970" rtlCol="0" anchor="ctr">
              <a:spAutoFit/>
            </a:bodyPr>
            <a:lstStyle/>
            <a:p>
              <a:pPr algn="ctr"/>
              <a:r>
                <a:rPr lang="en-GB" sz="1026" dirty="0">
                  <a:latin typeface="Source Sans Pro" panose="020B0503030403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2410" name="Straight Arrow Connector 2409">
              <a:extLst>
                <a:ext uri="{FF2B5EF4-FFF2-40B4-BE49-F238E27FC236}">
                  <a16:creationId xmlns:a16="http://schemas.microsoft.com/office/drawing/2014/main" id="{B12506B7-8DB2-8ADC-9D63-69DDF9674EFD}"/>
                </a:ext>
              </a:extLst>
            </p:cNvPr>
            <p:cNvCxnSpPr>
              <a:cxnSpLocks/>
            </p:cNvCxnSpPr>
            <p:nvPr/>
          </p:nvCxnSpPr>
          <p:spPr>
            <a:xfrm>
              <a:off x="3672962" y="1941527"/>
              <a:ext cx="283915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1" name="Straight Arrow Connector 2410">
              <a:extLst>
                <a:ext uri="{FF2B5EF4-FFF2-40B4-BE49-F238E27FC236}">
                  <a16:creationId xmlns:a16="http://schemas.microsoft.com/office/drawing/2014/main" id="{B6CA144A-7C34-C6B2-3E17-F46321D6E60C}"/>
                </a:ext>
              </a:extLst>
            </p:cNvPr>
            <p:cNvCxnSpPr>
              <a:cxnSpLocks/>
            </p:cNvCxnSpPr>
            <p:nvPr/>
          </p:nvCxnSpPr>
          <p:spPr>
            <a:xfrm>
              <a:off x="2936895" y="1941527"/>
              <a:ext cx="283915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0" name="Group 2419">
            <a:extLst>
              <a:ext uri="{FF2B5EF4-FFF2-40B4-BE49-F238E27FC236}">
                <a16:creationId xmlns:a16="http://schemas.microsoft.com/office/drawing/2014/main" id="{0737842C-E4A0-D696-DBAF-9ADB48CD980E}"/>
              </a:ext>
            </a:extLst>
          </p:cNvPr>
          <p:cNvGrpSpPr/>
          <p:nvPr/>
        </p:nvGrpSpPr>
        <p:grpSpPr>
          <a:xfrm>
            <a:off x="6525399" y="2391896"/>
            <a:ext cx="872323" cy="212575"/>
            <a:chOff x="2936895" y="1817248"/>
            <a:chExt cx="1019982" cy="248558"/>
          </a:xfrm>
        </p:grpSpPr>
        <p:sp>
          <p:nvSpPr>
            <p:cNvPr id="2421" name="TextBox 2420">
              <a:extLst>
                <a:ext uri="{FF2B5EF4-FFF2-40B4-BE49-F238E27FC236}">
                  <a16:creationId xmlns:a16="http://schemas.microsoft.com/office/drawing/2014/main" id="{0DD696B9-DE02-6849-943C-7288C75E0181}"/>
                </a:ext>
              </a:extLst>
            </p:cNvPr>
            <p:cNvSpPr txBox="1"/>
            <p:nvPr/>
          </p:nvSpPr>
          <p:spPr>
            <a:xfrm>
              <a:off x="3220810" y="1817248"/>
              <a:ext cx="452152" cy="24855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16970" tIns="16970" rIns="16970" bIns="16970" rtlCol="0" anchor="ctr">
              <a:spAutoFit/>
            </a:bodyPr>
            <a:lstStyle/>
            <a:p>
              <a:pPr algn="ctr"/>
              <a:r>
                <a:rPr lang="en-GB" sz="1026" dirty="0">
                  <a:latin typeface="Source Sans Pro" panose="020B0503030403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2422" name="Straight Arrow Connector 2421">
              <a:extLst>
                <a:ext uri="{FF2B5EF4-FFF2-40B4-BE49-F238E27FC236}">
                  <a16:creationId xmlns:a16="http://schemas.microsoft.com/office/drawing/2014/main" id="{3D76C804-0169-83A6-6961-B239E5903C61}"/>
                </a:ext>
              </a:extLst>
            </p:cNvPr>
            <p:cNvCxnSpPr>
              <a:cxnSpLocks/>
            </p:cNvCxnSpPr>
            <p:nvPr/>
          </p:nvCxnSpPr>
          <p:spPr>
            <a:xfrm>
              <a:off x="3672962" y="1941527"/>
              <a:ext cx="283915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3" name="Straight Arrow Connector 2422">
              <a:extLst>
                <a:ext uri="{FF2B5EF4-FFF2-40B4-BE49-F238E27FC236}">
                  <a16:creationId xmlns:a16="http://schemas.microsoft.com/office/drawing/2014/main" id="{041F24B9-3620-5942-7B63-DFCD4C3A3C88}"/>
                </a:ext>
              </a:extLst>
            </p:cNvPr>
            <p:cNvCxnSpPr>
              <a:cxnSpLocks/>
            </p:cNvCxnSpPr>
            <p:nvPr/>
          </p:nvCxnSpPr>
          <p:spPr>
            <a:xfrm>
              <a:off x="2936895" y="1941527"/>
              <a:ext cx="283915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32" name="Straight Arrow Connector 2431">
            <a:extLst>
              <a:ext uri="{FF2B5EF4-FFF2-40B4-BE49-F238E27FC236}">
                <a16:creationId xmlns:a16="http://schemas.microsoft.com/office/drawing/2014/main" id="{3DAAA5C8-BD8E-5175-9081-CE0E4663A4A5}"/>
              </a:ext>
            </a:extLst>
          </p:cNvPr>
          <p:cNvCxnSpPr>
            <a:cxnSpLocks/>
          </p:cNvCxnSpPr>
          <p:nvPr/>
        </p:nvCxnSpPr>
        <p:spPr>
          <a:xfrm flipH="1" flipV="1">
            <a:off x="3947736" y="6263432"/>
            <a:ext cx="310496" cy="192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1" name="Straight Arrow Connector 2440">
            <a:extLst>
              <a:ext uri="{FF2B5EF4-FFF2-40B4-BE49-F238E27FC236}">
                <a16:creationId xmlns:a16="http://schemas.microsoft.com/office/drawing/2014/main" id="{D84AC50A-2147-A1B5-AF36-3A04B8D760D9}"/>
              </a:ext>
            </a:extLst>
          </p:cNvPr>
          <p:cNvCxnSpPr>
            <a:cxnSpLocks/>
            <a:stCxn id="2304" idx="2"/>
          </p:cNvCxnSpPr>
          <p:nvPr/>
        </p:nvCxnSpPr>
        <p:spPr>
          <a:xfrm>
            <a:off x="5338250" y="2919832"/>
            <a:ext cx="7657" cy="51708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2" name="TextBox 2441">
            <a:extLst>
              <a:ext uri="{FF2B5EF4-FFF2-40B4-BE49-F238E27FC236}">
                <a16:creationId xmlns:a16="http://schemas.microsoft.com/office/drawing/2014/main" id="{FA44E29E-21E3-A3FE-3A84-9686034A7751}"/>
              </a:ext>
            </a:extLst>
          </p:cNvPr>
          <p:cNvSpPr txBox="1"/>
          <p:nvPr/>
        </p:nvSpPr>
        <p:spPr>
          <a:xfrm>
            <a:off x="4793458" y="3016407"/>
            <a:ext cx="1104896" cy="19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940" i="1" dirty="0">
                <a:latin typeface="Source Sans Pro" panose="020B0503030403020204" pitchFamily="34" charset="0"/>
                <a:cs typeface="Arial" panose="020B0604020202020204" pitchFamily="34" charset="0"/>
              </a:rPr>
              <a:t>Some dehydration </a:t>
            </a:r>
          </a:p>
        </p:txBody>
      </p:sp>
      <p:cxnSp>
        <p:nvCxnSpPr>
          <p:cNvPr id="2445" name="Straight Arrow Connector 2444">
            <a:extLst>
              <a:ext uri="{FF2B5EF4-FFF2-40B4-BE49-F238E27FC236}">
                <a16:creationId xmlns:a16="http://schemas.microsoft.com/office/drawing/2014/main" id="{4001C592-FBF4-FC42-A656-518B13DCB394}"/>
              </a:ext>
            </a:extLst>
          </p:cNvPr>
          <p:cNvCxnSpPr>
            <a:cxnSpLocks/>
          </p:cNvCxnSpPr>
          <p:nvPr/>
        </p:nvCxnSpPr>
        <p:spPr>
          <a:xfrm flipH="1">
            <a:off x="2064689" y="2919832"/>
            <a:ext cx="6052" cy="519707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6" name="TextBox 2445">
            <a:extLst>
              <a:ext uri="{FF2B5EF4-FFF2-40B4-BE49-F238E27FC236}">
                <a16:creationId xmlns:a16="http://schemas.microsoft.com/office/drawing/2014/main" id="{2B79F057-24CB-3883-716D-A11A884349E4}"/>
              </a:ext>
            </a:extLst>
          </p:cNvPr>
          <p:cNvSpPr txBox="1"/>
          <p:nvPr/>
        </p:nvSpPr>
        <p:spPr>
          <a:xfrm>
            <a:off x="1211759" y="3016408"/>
            <a:ext cx="1727200" cy="19796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940" i="1" dirty="0">
                <a:latin typeface="Source Sans Pro" panose="020B0503030403020204" pitchFamily="34" charset="0"/>
                <a:cs typeface="Arial" panose="020B0604020202020204" pitchFamily="34" charset="0"/>
              </a:rPr>
              <a:t>Severe dehydration or shock</a:t>
            </a:r>
          </a:p>
        </p:txBody>
      </p:sp>
      <p:cxnSp>
        <p:nvCxnSpPr>
          <p:cNvPr id="2454" name="Straight Arrow Connector 2453">
            <a:extLst>
              <a:ext uri="{FF2B5EF4-FFF2-40B4-BE49-F238E27FC236}">
                <a16:creationId xmlns:a16="http://schemas.microsoft.com/office/drawing/2014/main" id="{D8FB1890-2896-64EE-E510-5B2F409717C5}"/>
              </a:ext>
            </a:extLst>
          </p:cNvPr>
          <p:cNvCxnSpPr>
            <a:cxnSpLocks/>
          </p:cNvCxnSpPr>
          <p:nvPr/>
        </p:nvCxnSpPr>
        <p:spPr>
          <a:xfrm>
            <a:off x="8609790" y="2755636"/>
            <a:ext cx="0" cy="67662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5" name="TextBox 2454">
            <a:extLst>
              <a:ext uri="{FF2B5EF4-FFF2-40B4-BE49-F238E27FC236}">
                <a16:creationId xmlns:a16="http://schemas.microsoft.com/office/drawing/2014/main" id="{F76CF050-80BE-E0E7-7DA4-1E3105E30437}"/>
              </a:ext>
            </a:extLst>
          </p:cNvPr>
          <p:cNvSpPr txBox="1"/>
          <p:nvPr/>
        </p:nvSpPr>
        <p:spPr>
          <a:xfrm>
            <a:off x="8071323" y="3016407"/>
            <a:ext cx="1094492" cy="19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6970" tIns="16970" rIns="16970" bIns="16970" rtlCol="0" anchor="ctr">
            <a:spAutoFit/>
          </a:bodyPr>
          <a:lstStyle/>
          <a:p>
            <a:pPr algn="ctr"/>
            <a:r>
              <a:rPr lang="en-GB" sz="940" i="1" dirty="0">
                <a:latin typeface="Source Sans Pro" panose="020B0503030403020204" pitchFamily="34" charset="0"/>
                <a:cs typeface="Arial" panose="020B0604020202020204" pitchFamily="34" charset="0"/>
              </a:rPr>
              <a:t>No dehydration</a:t>
            </a:r>
          </a:p>
        </p:txBody>
      </p:sp>
      <p:cxnSp>
        <p:nvCxnSpPr>
          <p:cNvPr id="2456" name="Straight Arrow Connector 2455">
            <a:extLst>
              <a:ext uri="{FF2B5EF4-FFF2-40B4-BE49-F238E27FC236}">
                <a16:creationId xmlns:a16="http://schemas.microsoft.com/office/drawing/2014/main" id="{D93AC6E3-2905-90AF-21E4-5CA67315BB29}"/>
              </a:ext>
            </a:extLst>
          </p:cNvPr>
          <p:cNvCxnSpPr>
            <a:cxnSpLocks/>
          </p:cNvCxnSpPr>
          <p:nvPr/>
        </p:nvCxnSpPr>
        <p:spPr>
          <a:xfrm>
            <a:off x="8543477" y="4753392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7" name="Straight Arrow Connector 2456">
            <a:extLst>
              <a:ext uri="{FF2B5EF4-FFF2-40B4-BE49-F238E27FC236}">
                <a16:creationId xmlns:a16="http://schemas.microsoft.com/office/drawing/2014/main" id="{C973295F-D51F-886C-0041-4FF29453630D}"/>
              </a:ext>
            </a:extLst>
          </p:cNvPr>
          <p:cNvCxnSpPr>
            <a:cxnSpLocks/>
          </p:cNvCxnSpPr>
          <p:nvPr/>
        </p:nvCxnSpPr>
        <p:spPr>
          <a:xfrm flipV="1">
            <a:off x="8736825" y="4753392"/>
            <a:ext cx="0" cy="207453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" name="Connector: Elbow 2457">
            <a:extLst>
              <a:ext uri="{FF2B5EF4-FFF2-40B4-BE49-F238E27FC236}">
                <a16:creationId xmlns:a16="http://schemas.microsoft.com/office/drawing/2014/main" id="{689D0256-85A4-D0F3-8BE2-860074A1A839}"/>
              </a:ext>
            </a:extLst>
          </p:cNvPr>
          <p:cNvCxnSpPr>
            <a:cxnSpLocks/>
            <a:stCxn id="43" idx="0"/>
            <a:endCxn id="2310" idx="1"/>
          </p:cNvCxnSpPr>
          <p:nvPr/>
        </p:nvCxnSpPr>
        <p:spPr>
          <a:xfrm rot="5400000" flipH="1" flipV="1">
            <a:off x="6467094" y="4587736"/>
            <a:ext cx="1422493" cy="433560"/>
          </a:xfrm>
          <a:prstGeom prst="bentConnector2">
            <a:avLst/>
          </a:prstGeom>
          <a:ln w="28575">
            <a:solidFill>
              <a:srgbClr val="40404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2" name="Connector: Elbow 2461">
            <a:extLst>
              <a:ext uri="{FF2B5EF4-FFF2-40B4-BE49-F238E27FC236}">
                <a16:creationId xmlns:a16="http://schemas.microsoft.com/office/drawing/2014/main" id="{33405A0E-85BC-ADF3-F104-AE9E2B0396C5}"/>
              </a:ext>
            </a:extLst>
          </p:cNvPr>
          <p:cNvCxnSpPr>
            <a:cxnSpLocks/>
            <a:stCxn id="2337" idx="3"/>
            <a:endCxn id="43" idx="2"/>
          </p:cNvCxnSpPr>
          <p:nvPr/>
        </p:nvCxnSpPr>
        <p:spPr>
          <a:xfrm flipV="1">
            <a:off x="6482123" y="5728339"/>
            <a:ext cx="479437" cy="375247"/>
          </a:xfrm>
          <a:prstGeom prst="bentConnector2">
            <a:avLst/>
          </a:prstGeom>
          <a:ln w="28575">
            <a:solidFill>
              <a:srgbClr val="40404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8" name="TextBox 2467">
            <a:extLst>
              <a:ext uri="{FF2B5EF4-FFF2-40B4-BE49-F238E27FC236}">
                <a16:creationId xmlns:a16="http://schemas.microsoft.com/office/drawing/2014/main" id="{9D8D165A-B4B0-EDA7-3CA6-89A977A50802}"/>
              </a:ext>
            </a:extLst>
          </p:cNvPr>
          <p:cNvSpPr txBox="1"/>
          <p:nvPr/>
        </p:nvSpPr>
        <p:spPr>
          <a:xfrm>
            <a:off x="563659" y="6651558"/>
            <a:ext cx="5279923" cy="5025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6204" tIns="43102" rIns="86204" bIns="4310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900" i="1" dirty="0">
                <a:latin typeface="Source Sans Pro" panose="020B0503030403020204" pitchFamily="34" charset="0"/>
                <a:cs typeface="Arial" panose="020B0604020202020204" pitchFamily="34" charset="0"/>
              </a:rPr>
              <a:t>Antibiotics for all patients with severe dehydration, pregnant women and the elderly: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>
                <a:latin typeface="Source Sans Pro" panose="020B0503030403020204" pitchFamily="34" charset="0"/>
                <a:cs typeface="Arial" panose="020B0604020202020204" pitchFamily="34" charset="0"/>
              </a:rPr>
              <a:t>Preferred is doxycycline single dose (200 mg for under 12 years, or 300 mg for older children and adults.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>
                <a:latin typeface="Source Sans Pro" panose="020B0503030403020204" pitchFamily="34" charset="0"/>
                <a:cs typeface="Arial" panose="020B0604020202020204" pitchFamily="34" charset="0"/>
              </a:rPr>
              <a:t>Alternative is azithromycin single dose (20 mg / kg for under 12 years, or 1 g for older children and adults.</a:t>
            </a:r>
            <a:endParaRPr lang="en-GB" sz="900" dirty="0"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ABAD3BF-7ECF-A38B-EA73-6244568B8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4984" y="6131637"/>
            <a:ext cx="406223" cy="411763"/>
          </a:xfrm>
          <a:prstGeom prst="rect">
            <a:avLst/>
          </a:prstGeom>
        </p:spPr>
      </p:pic>
      <p:grpSp>
        <p:nvGrpSpPr>
          <p:cNvPr id="2306" name="Group 2305">
            <a:extLst>
              <a:ext uri="{FF2B5EF4-FFF2-40B4-BE49-F238E27FC236}">
                <a16:creationId xmlns:a16="http://schemas.microsoft.com/office/drawing/2014/main" id="{BB2809FE-0A1E-469F-C754-6CAED7F467F1}"/>
              </a:ext>
            </a:extLst>
          </p:cNvPr>
          <p:cNvGrpSpPr/>
          <p:nvPr/>
        </p:nvGrpSpPr>
        <p:grpSpPr>
          <a:xfrm>
            <a:off x="7393434" y="1889643"/>
            <a:ext cx="2359395" cy="1019014"/>
            <a:chOff x="583576" y="1468690"/>
            <a:chExt cx="2758772" cy="1191503"/>
          </a:xfrm>
        </p:grpSpPr>
        <p:sp>
          <p:nvSpPr>
            <p:cNvPr id="2307" name="TextBox 2306">
              <a:extLst>
                <a:ext uri="{FF2B5EF4-FFF2-40B4-BE49-F238E27FC236}">
                  <a16:creationId xmlns:a16="http://schemas.microsoft.com/office/drawing/2014/main" id="{3EBFAA15-475C-7C7A-F047-3DE770646AC4}"/>
                </a:ext>
              </a:extLst>
            </p:cNvPr>
            <p:cNvSpPr txBox="1"/>
            <p:nvPr/>
          </p:nvSpPr>
          <p:spPr>
            <a:xfrm>
              <a:off x="583576" y="1468690"/>
              <a:ext cx="2758772" cy="1191503"/>
            </a:xfrm>
            <a:prstGeom prst="roundRect">
              <a:avLst>
                <a:gd name="adj" fmla="val 786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61577" tIns="0" rIns="30788" bIns="0" rtlCol="0" anchor="t">
              <a:noAutofit/>
            </a:bodyPr>
            <a:lstStyle/>
            <a:p>
              <a:pPr algn="l"/>
              <a:r>
                <a:rPr lang="en-GB" sz="941" b="1" dirty="0">
                  <a:latin typeface="Source Sans Pro" panose="020B0503030403020204" pitchFamily="34" charset="0"/>
                  <a:cs typeface="Arial" panose="020B0604020202020204" pitchFamily="34" charset="0"/>
                </a:rPr>
                <a:t>No hydration found</a:t>
              </a:r>
            </a:p>
          </p:txBody>
        </p:sp>
        <p:sp>
          <p:nvSpPr>
            <p:cNvPr id="2308" name="TextBox 2307">
              <a:extLst>
                <a:ext uri="{FF2B5EF4-FFF2-40B4-BE49-F238E27FC236}">
                  <a16:creationId xmlns:a16="http://schemas.microsoft.com/office/drawing/2014/main" id="{59283549-2B62-C52B-0E86-123486CEE80F}"/>
                </a:ext>
              </a:extLst>
            </p:cNvPr>
            <p:cNvSpPr txBox="1"/>
            <p:nvPr/>
          </p:nvSpPr>
          <p:spPr>
            <a:xfrm>
              <a:off x="642446" y="1716942"/>
              <a:ext cx="2641032" cy="839094"/>
            </a:xfrm>
            <a:prstGeom prst="roundRect">
              <a:avLst>
                <a:gd name="adj" fmla="val 789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 lIns="61577" tIns="0" rIns="30788" bIns="0" rtlCol="0" anchor="t">
              <a:spAutoFit/>
            </a:bodyPr>
            <a:lstStyle/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Awake and alert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Normal pulse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Normal thirst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Eyes not sunken</a:t>
              </a:r>
            </a:p>
            <a:p>
              <a:pPr marL="146624" indent="-146624">
                <a:buFont typeface="Arial"/>
                <a:buChar char="•"/>
              </a:pPr>
              <a:r>
                <a:rPr lang="en-GB" sz="898" dirty="0">
                  <a:latin typeface="Source Sans Pro" panose="020B0503030403020204" pitchFamily="34" charset="0"/>
                  <a:cs typeface="Arial" panose="020B0604020202020204" pitchFamily="34" charset="0"/>
                </a:rPr>
                <a:t>Skin pinch normal</a:t>
              </a:r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058807EB-63E6-4AA7-1A8C-1ED03E56CB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83222" y="6673782"/>
            <a:ext cx="1344932" cy="4705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97222D-B78D-412D-ACD3-63EADE7ACA72}"/>
              </a:ext>
            </a:extLst>
          </p:cNvPr>
          <p:cNvSpPr txBox="1"/>
          <p:nvPr/>
        </p:nvSpPr>
        <p:spPr>
          <a:xfrm>
            <a:off x="6289759" y="6888333"/>
            <a:ext cx="244343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 v1.0 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9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D7C6-7075-6CC5-1F75-789DF8162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07" y="402653"/>
            <a:ext cx="9905999" cy="1225296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b="1" dirty="0">
                <a:latin typeface="Source Sans Pro" panose="020B0503030403020204" pitchFamily="34" charset="0"/>
              </a:rPr>
              <a:t>Discharge assessment </a:t>
            </a:r>
            <a:endParaRPr lang="aa-ET" sz="3600" b="1" dirty="0">
              <a:latin typeface="Source Sans Pro" panose="020B0503030403020204" pitchFamily="34" charset="0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EEB7B0-7545-7555-0E1E-A1E7F3F2B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883" y="1567602"/>
            <a:ext cx="8766048" cy="5015285"/>
          </a:xfrm>
        </p:spPr>
        <p:txBody>
          <a:bodyPr>
            <a:normAutofit lnSpcReduction="10000"/>
          </a:bodyPr>
          <a:lstStyle/>
          <a:p>
            <a:pPr marL="539750" indent="-539750"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</a:rPr>
              <a:t>Ensure patients and their caregivers understand that anyone with at least 3 episodes of </a:t>
            </a:r>
            <a:r>
              <a:rPr lang="en-US" dirty="0" err="1">
                <a:latin typeface="Source Sans Pro" panose="020B0503030403020204" pitchFamily="34" charset="0"/>
              </a:rPr>
              <a:t>diarrhoea</a:t>
            </a:r>
            <a:r>
              <a:rPr lang="en-US" dirty="0">
                <a:latin typeface="Source Sans Pro" panose="020B0503030403020204" pitchFamily="34" charset="0"/>
              </a:rPr>
              <a:t> in 24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>
                <a:latin typeface="Source Sans Pro" panose="020B0503030403020204" pitchFamily="34" charset="0"/>
              </a:rPr>
              <a:t>hours should seek treatment.</a:t>
            </a:r>
          </a:p>
          <a:p>
            <a:pPr marL="539750" indent="-539750"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</a:rPr>
              <a:t>Ensure all patients and their caregivers understand how to prevent cholera before discharge.</a:t>
            </a:r>
          </a:p>
          <a:p>
            <a:pPr marL="539750" indent="-539750"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</a:rPr>
              <a:t>Provide at least 4 packets of ORS for all patients who are discharged to use at home.  </a:t>
            </a:r>
          </a:p>
          <a:p>
            <a:pPr marL="539750" lvl="2" indent="0">
              <a:buNone/>
            </a:pPr>
            <a:r>
              <a:rPr lang="en-US" i="1" dirty="0">
                <a:latin typeface="Source Sans Pro" panose="020B0503030403020204" pitchFamily="34" charset="0"/>
              </a:rPr>
              <a:t>The packets can also be used for any family members or </a:t>
            </a:r>
            <a:r>
              <a:rPr lang="en-US" i="1" dirty="0" err="1">
                <a:latin typeface="Source Sans Pro" panose="020B0503030403020204" pitchFamily="34" charset="0"/>
              </a:rPr>
              <a:t>neighbours</a:t>
            </a:r>
            <a:r>
              <a:rPr lang="en-US" i="1" dirty="0">
                <a:latin typeface="Source Sans Pro" panose="020B0503030403020204" pitchFamily="34" charset="0"/>
              </a:rPr>
              <a:t> how begin to have </a:t>
            </a:r>
            <a:r>
              <a:rPr lang="en-US" i="1" dirty="0" err="1">
                <a:latin typeface="Source Sans Pro" panose="020B0503030403020204" pitchFamily="34" charset="0"/>
              </a:rPr>
              <a:t>diarrhoea</a:t>
            </a:r>
            <a:r>
              <a:rPr lang="en-US" i="1" dirty="0">
                <a:latin typeface="Source Sans Pro" panose="020B0503030403020204" pitchFamily="34" charset="0"/>
              </a:rPr>
              <a:t>.</a:t>
            </a:r>
          </a:p>
          <a:p>
            <a:pPr marL="539750" indent="-539750"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</a:rPr>
              <a:t>For paediatric patients give sufficient zinc to complete 10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>
                <a:latin typeface="Source Sans Pro" panose="020B0503030403020204" pitchFamily="34" charset="0"/>
              </a:rPr>
              <a:t>days treatment.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DC0A1A8-E56A-E76E-A953-4EFD70CE8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E4800F-AD91-10B7-2A56-4AD0600AFFCC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4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D7C6-7075-6CC5-1F75-789DF8162D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479425"/>
            <a:ext cx="10691813" cy="1223963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b="1" dirty="0">
                <a:latin typeface="Source Sans Pro" panose="020B0503030403020204" pitchFamily="34" charset="0"/>
              </a:rPr>
              <a:t>Evaluating dehydration and admission criteria </a:t>
            </a:r>
            <a:endParaRPr lang="aa-ET" sz="3200" b="1" dirty="0">
              <a:latin typeface="Source Sans Pro" panose="020B0503030403020204" pitchFamily="34" charset="0"/>
            </a:endParaRP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764C1D50-7519-71FE-4C0F-0A0AE78F67C5}"/>
              </a:ext>
            </a:extLst>
          </p:cNvPr>
          <p:cNvGraphicFramePr>
            <a:graphicFrameLocks noGrp="1"/>
          </p:cNvGraphicFramePr>
          <p:nvPr/>
        </p:nvGraphicFramePr>
        <p:xfrm>
          <a:off x="614131" y="1501249"/>
          <a:ext cx="9477411" cy="481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350">
                  <a:extLst>
                    <a:ext uri="{9D8B030D-6E8A-4147-A177-3AD203B41FA5}">
                      <a16:colId xmlns:a16="http://schemas.microsoft.com/office/drawing/2014/main" val="1072323434"/>
                    </a:ext>
                  </a:extLst>
                </a:gridCol>
                <a:gridCol w="4790919">
                  <a:extLst>
                    <a:ext uri="{9D8B030D-6E8A-4147-A177-3AD203B41FA5}">
                      <a16:colId xmlns:a16="http://schemas.microsoft.com/office/drawing/2014/main" val="83668226"/>
                    </a:ext>
                  </a:extLst>
                </a:gridCol>
                <a:gridCol w="1539900">
                  <a:extLst>
                    <a:ext uri="{9D8B030D-6E8A-4147-A177-3AD203B41FA5}">
                      <a16:colId xmlns:a16="http://schemas.microsoft.com/office/drawing/2014/main" val="3657324352"/>
                    </a:ext>
                  </a:extLst>
                </a:gridCol>
                <a:gridCol w="1287242">
                  <a:extLst>
                    <a:ext uri="{9D8B030D-6E8A-4147-A177-3AD203B41FA5}">
                      <a16:colId xmlns:a16="http://schemas.microsoft.com/office/drawing/2014/main" val="3264155120"/>
                    </a:ext>
                  </a:extLst>
                </a:gridCol>
              </a:tblGrid>
              <a:tr h="298936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</a:rPr>
                        <a:t>Signs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</a:rPr>
                        <a:t>Treatment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</a:rPr>
                        <a:t>Admit</a:t>
                      </a:r>
                      <a:endParaRPr lang="en-GB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042523"/>
                  </a:ext>
                </a:extLst>
              </a:tr>
              <a:tr h="587907">
                <a:tc>
                  <a:txBody>
                    <a:bodyPr/>
                    <a:lstStyle/>
                    <a:p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Severe</a:t>
                      </a:r>
                    </a:p>
                    <a:p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dehydration </a:t>
                      </a: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D2101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One or more danger signs: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Lethargic or unconscious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Absent or weak pulse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Respiratory distress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OR at least 2 of the following: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Sunken eyes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Not able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to drink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or drinks poorly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Skin pinch goes back very slowly </a:t>
                      </a:r>
                    </a:p>
                  </a:txBody>
                  <a:tcPr>
                    <a:solidFill>
                      <a:srgbClr val="D210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Plan C</a:t>
                      </a:r>
                    </a:p>
                  </a:txBody>
                  <a:tcPr>
                    <a:solidFill>
                      <a:srgbClr val="D210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Yes</a:t>
                      </a:r>
                    </a:p>
                  </a:txBody>
                  <a:tcPr>
                    <a:solidFill>
                      <a:srgbClr val="D21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452694"/>
                  </a:ext>
                </a:extLst>
              </a:tr>
              <a:tr h="448404">
                <a:tc>
                  <a:txBody>
                    <a:bodyPr/>
                    <a:lstStyle/>
                    <a:p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Some</a:t>
                      </a:r>
                    </a:p>
                    <a:p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dehydration </a:t>
                      </a: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endParaRPr lang="en-GB" sz="2000" b="1" dirty="0">
                        <a:latin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No danger signs AND at least 2 of the following: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Irritable or restless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Sunken eyes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Rapid pulse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Thirsty (drinks eagerly)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Skin pinch goes back slowly </a:t>
                      </a:r>
                      <a:endParaRPr lang="en-GB" sz="1400" dirty="0">
                        <a:latin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ource Sans Pro" panose="020B0503030403020204" pitchFamily="34" charset="0"/>
                        </a:rPr>
                        <a:t>Plan B</a:t>
                      </a:r>
                    </a:p>
                  </a:txBody>
                  <a:tcPr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ource Sans Pro" panose="020B0503030403020204" pitchFamily="34" charset="0"/>
                        </a:rPr>
                        <a:t>Yes</a:t>
                      </a:r>
                    </a:p>
                  </a:txBody>
                  <a:tcPr>
                    <a:solidFill>
                      <a:srgbClr val="FFCB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638870"/>
                  </a:ext>
                </a:extLst>
              </a:tr>
              <a:tr h="518155">
                <a:tc>
                  <a:txBody>
                    <a:bodyPr/>
                    <a:lstStyle/>
                    <a:p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No dehydration 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7CB1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Awake and alert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Normal pulse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Normal thirst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Eyes not sunken </a:t>
                      </a:r>
                      <a:b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  <a:cs typeface="Calibri" panose="020F0502020204030204" pitchFamily="34" charset="0"/>
                        </a:rPr>
                        <a:t>• Skin pinch normal </a:t>
                      </a:r>
                      <a:endParaRPr lang="en-GB" sz="1400" dirty="0">
                        <a:solidFill>
                          <a:schemeClr val="bg1"/>
                        </a:solidFill>
                        <a:latin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7CB1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Plan A</a:t>
                      </a:r>
                    </a:p>
                  </a:txBody>
                  <a:tcPr>
                    <a:solidFill>
                      <a:srgbClr val="7CB1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No</a:t>
                      </a:r>
                    </a:p>
                  </a:txBody>
                  <a:tcPr>
                    <a:solidFill>
                      <a:srgbClr val="7CB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4726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D544BCC-1E74-E19C-93A4-159C3C9FC079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0419251-40E0-F8E1-53C6-7C361CBEA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1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852D34-1F49-B5D9-D528-75C395171345}"/>
              </a:ext>
            </a:extLst>
          </p:cNvPr>
          <p:cNvSpPr/>
          <p:nvPr/>
        </p:nvSpPr>
        <p:spPr>
          <a:xfrm>
            <a:off x="392906" y="350838"/>
            <a:ext cx="4672584" cy="1599605"/>
          </a:xfrm>
          <a:prstGeom prst="rect">
            <a:avLst/>
          </a:prstGeom>
          <a:solidFill>
            <a:srgbClr val="D210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9EE65E-97E0-CAFF-3ACE-7CC1BE45308E}"/>
              </a:ext>
            </a:extLst>
          </p:cNvPr>
          <p:cNvSpPr txBox="1">
            <a:spLocks/>
          </p:cNvSpPr>
          <p:nvPr/>
        </p:nvSpPr>
        <p:spPr>
          <a:xfrm>
            <a:off x="754242" y="350837"/>
            <a:ext cx="4311249" cy="159596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Source Sans Pro" panose="020B0503030403020204" pitchFamily="34" charset="0"/>
              </a:rPr>
              <a:t>Treatment for</a:t>
            </a:r>
          </a:p>
          <a:p>
            <a:pPr>
              <a:defRPr/>
            </a:pPr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Source Sans Pro" panose="020B0503030403020204" pitchFamily="34" charset="0"/>
              </a:rPr>
              <a:t>Severe dehydration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Source Sans Pro" panose="020B0503030403020204" pitchFamily="34" charset="0"/>
            </a:endParaRPr>
          </a:p>
          <a:p>
            <a:pPr>
              <a:defRPr/>
            </a:pPr>
            <a:r>
              <a:rPr lang="en-US" sz="1800" dirty="0">
                <a:solidFill>
                  <a:schemeClr val="bg1">
                    <a:lumMod val="95000"/>
                  </a:schemeClr>
                </a:solidFill>
                <a:latin typeface="Source Sans Pro" panose="020B0503030403020204" pitchFamily="34" charset="0"/>
              </a:rPr>
              <a:t>Start intravenous fluids immediately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0964A0-0D26-0769-136D-2AEEDDE0AFB3}"/>
              </a:ext>
            </a:extLst>
          </p:cNvPr>
          <p:cNvSpPr/>
          <p:nvPr/>
        </p:nvSpPr>
        <p:spPr>
          <a:xfrm>
            <a:off x="5065490" y="347195"/>
            <a:ext cx="5233416" cy="1599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 defTabSz="457200">
              <a:defRPr/>
            </a:pPr>
            <a:r>
              <a:rPr lang="en-US" sz="54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Plan C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5D51D283-288B-D89D-E850-EF356FFFB0DF}"/>
              </a:ext>
            </a:extLst>
          </p:cNvPr>
          <p:cNvGraphicFramePr>
            <a:graphicFrameLocks/>
          </p:cNvGraphicFramePr>
          <p:nvPr/>
        </p:nvGraphicFramePr>
        <p:xfrm>
          <a:off x="691139" y="2324205"/>
          <a:ext cx="9309532" cy="152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8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</a:rPr>
                        <a:t>Age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D210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first give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30 mL / kg in</a:t>
                      </a:r>
                    </a:p>
                  </a:txBody>
                  <a:tcPr marL="108000" marR="108000" marT="72000" marB="72000">
                    <a:solidFill>
                      <a:srgbClr val="D210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then give 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Source Sans Pro" panose="020B0503030403020204" pitchFamily="34" charset="0"/>
                        </a:rPr>
                        <a:t>70 mL / kg in</a:t>
                      </a:r>
                    </a:p>
                  </a:txBody>
                  <a:tcPr marL="108000" marR="108000" marT="72000" marB="72000">
                    <a:solidFill>
                      <a:srgbClr val="D21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Infants </a:t>
                      </a:r>
                      <a:r>
                        <a:rPr lang="en-US" sz="2000" b="0" i="1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(&lt; 12 months)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Source Sans Pro" panose="020B0503030403020204" pitchFamily="34" charset="0"/>
                        </a:rPr>
                        <a:t>1 hour</a:t>
                      </a:r>
                    </a:p>
                  </a:txBody>
                  <a:tcPr marL="108000" marR="108000" marT="72000" marB="72000">
                    <a:solidFill>
                      <a:srgbClr val="FF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Source Sans Pro" panose="020B0503030403020204" pitchFamily="34" charset="0"/>
                        </a:rPr>
                        <a:t>5 hours</a:t>
                      </a:r>
                    </a:p>
                  </a:txBody>
                  <a:tcPr marL="108000" marR="108000" marT="72000" marB="72000">
                    <a:solidFill>
                      <a:srgbClr val="FF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All others </a:t>
                      </a:r>
                      <a:r>
                        <a:rPr lang="en-US" sz="2000" b="0" i="1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(12 months +)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Source Sans Pro" panose="020B0503030403020204" pitchFamily="34" charset="0"/>
                        </a:rPr>
                        <a:t>30 minutes</a:t>
                      </a:r>
                    </a:p>
                  </a:txBody>
                  <a:tcPr marL="108000" marR="108000" marT="72000" marB="72000"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Source Sans Pro" panose="020B0503030403020204" pitchFamily="34" charset="0"/>
                        </a:rPr>
                        <a:t>2½ hours</a:t>
                      </a:r>
                    </a:p>
                  </a:txBody>
                  <a:tcPr marL="108000" marR="108000" marT="72000" marB="72000"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7423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AD464C28-433A-11F1-BE04-736908EA0445}"/>
              </a:ext>
            </a:extLst>
          </p:cNvPr>
          <p:cNvSpPr txBox="1">
            <a:spLocks/>
          </p:cNvSpPr>
          <p:nvPr/>
        </p:nvSpPr>
        <p:spPr>
          <a:xfrm>
            <a:off x="691139" y="4069533"/>
            <a:ext cx="4672584" cy="27817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 indent="-182563">
              <a:defRPr/>
            </a:pPr>
            <a:r>
              <a:rPr lang="en-US" sz="2000" b="1" dirty="0">
                <a:latin typeface="Source Sans Pro" panose="020B0503030403020204" pitchFamily="34" charset="0"/>
              </a:rPr>
              <a:t>Start intravenous fluid immediately</a:t>
            </a:r>
          </a:p>
          <a:p>
            <a:pPr marL="182563">
              <a:defRPr/>
            </a:pPr>
            <a:r>
              <a:rPr lang="en-US" sz="1800" dirty="0">
                <a:latin typeface="Source Sans Pro" panose="020B0503030403020204" pitchFamily="34" charset="0"/>
              </a:rPr>
              <a:t>Ringers lactate is the first choice</a:t>
            </a:r>
          </a:p>
          <a:p>
            <a:pPr marL="182563" indent="-182563">
              <a:defRPr/>
            </a:pPr>
            <a:endParaRPr lang="en-US" sz="1100" b="1" dirty="0">
              <a:latin typeface="Source Sans Pro" panose="020B0503030403020204" pitchFamily="34" charset="0"/>
            </a:endParaRPr>
          </a:p>
          <a:p>
            <a:pPr marL="182563" indent="-182563">
              <a:defRPr/>
            </a:pPr>
            <a:r>
              <a:rPr lang="en-US" sz="2000" b="1" dirty="0">
                <a:latin typeface="Source Sans Pro" panose="020B0503030403020204" pitchFamily="34" charset="0"/>
              </a:rPr>
              <a:t>Use large cannulas</a:t>
            </a:r>
          </a:p>
          <a:p>
            <a:pPr marL="182563">
              <a:defRPr/>
            </a:pPr>
            <a:r>
              <a:rPr lang="en-US" sz="1800" dirty="0">
                <a:latin typeface="Source Sans Pro" panose="020B0503030403020204" pitchFamily="34" charset="0"/>
              </a:rPr>
              <a:t>or put 2 IV lines if large volumes are to be administered rapidly</a:t>
            </a:r>
          </a:p>
          <a:p>
            <a:pPr marL="182563" indent="-182563">
              <a:defRPr/>
            </a:pPr>
            <a:endParaRPr lang="en-US" sz="1100" b="1" dirty="0">
              <a:latin typeface="Source Sans Pro" panose="020B0503030403020204" pitchFamily="34" charset="0"/>
            </a:endParaRPr>
          </a:p>
          <a:p>
            <a:pPr>
              <a:defRPr/>
            </a:pPr>
            <a:r>
              <a:rPr lang="en-US" sz="2000" b="1" dirty="0">
                <a:latin typeface="Source Sans Pro" panose="020B0503030403020204" pitchFamily="34" charset="0"/>
              </a:rPr>
              <a:t>Write the start time on the IV bag</a:t>
            </a:r>
          </a:p>
          <a:p>
            <a:pPr marL="182563">
              <a:defRPr/>
            </a:pPr>
            <a:r>
              <a:rPr lang="en-US" sz="1800" dirty="0">
                <a:latin typeface="Source Sans Pro" panose="020B0503030403020204" pitchFamily="34" charset="0"/>
              </a:rPr>
              <a:t>to help track how quickly fluids are being given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9A1004-F9D6-CAC5-C277-5E3C28CD4665}"/>
              </a:ext>
            </a:extLst>
          </p:cNvPr>
          <p:cNvSpPr/>
          <p:nvPr/>
        </p:nvSpPr>
        <p:spPr>
          <a:xfrm rot="5400000" flipV="1">
            <a:off x="3811991" y="5557284"/>
            <a:ext cx="3065281" cy="89781"/>
          </a:xfrm>
          <a:prstGeom prst="rect">
            <a:avLst/>
          </a:prstGeom>
          <a:solidFill>
            <a:srgbClr val="D210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53ABB64-17E2-68AA-7AF1-237D90D8B563}"/>
              </a:ext>
            </a:extLst>
          </p:cNvPr>
          <p:cNvSpPr txBox="1">
            <a:spLocks/>
          </p:cNvSpPr>
          <p:nvPr/>
        </p:nvSpPr>
        <p:spPr>
          <a:xfrm>
            <a:off x="5626322" y="4069533"/>
            <a:ext cx="4672584" cy="278174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 indent="-182563">
              <a:defRPr/>
            </a:pPr>
            <a:r>
              <a:rPr lang="en-US" sz="2000" b="1" dirty="0">
                <a:latin typeface="Source Sans Pro" panose="020B0503030403020204" pitchFamily="34" charset="0"/>
              </a:rPr>
              <a:t>Reassess</a:t>
            </a:r>
          </a:p>
          <a:p>
            <a:pPr marL="182563">
              <a:defRPr/>
            </a:pPr>
            <a:r>
              <a:rPr lang="en-US" sz="1800" dirty="0">
                <a:latin typeface="Source Sans Pro" panose="020B0503030403020204" pitchFamily="34" charset="0"/>
              </a:rPr>
              <a:t>at least every 15 to 30 minutes</a:t>
            </a:r>
          </a:p>
          <a:p>
            <a:pPr marL="182563" indent="-182563">
              <a:defRPr/>
            </a:pPr>
            <a:endParaRPr lang="en-US" sz="1100" b="1" dirty="0">
              <a:latin typeface="Source Sans Pro" panose="020B0503030403020204" pitchFamily="34" charset="0"/>
            </a:endParaRPr>
          </a:p>
          <a:p>
            <a:pPr algn="just"/>
            <a:r>
              <a:rPr lang="en-US" sz="2000" b="1" dirty="0">
                <a:latin typeface="Source Sans Pro" panose="020B0503030403020204" pitchFamily="34" charset="0"/>
              </a:rPr>
              <a:t>Watch for signs of hypoglycaemia</a:t>
            </a:r>
          </a:p>
          <a:p>
            <a:pPr marL="182563" algn="just"/>
            <a:r>
              <a:rPr lang="en-US" sz="1800" dirty="0">
                <a:latin typeface="Source Sans Pro" panose="020B0503030403020204" pitchFamily="34" charset="0"/>
              </a:rPr>
              <a:t>and treat rapidly</a:t>
            </a:r>
          </a:p>
          <a:p>
            <a:pPr algn="just"/>
            <a:endParaRPr lang="en-US" sz="1100" dirty="0">
              <a:latin typeface="Source Sans Pro" panose="020B0503030403020204" pitchFamily="34" charset="0"/>
            </a:endParaRPr>
          </a:p>
          <a:p>
            <a:pPr algn="just"/>
            <a:r>
              <a:rPr lang="en-US" sz="2000" b="1" dirty="0">
                <a:latin typeface="Source Sans Pro" panose="020B0503030403020204" pitchFamily="34" charset="0"/>
              </a:rPr>
              <a:t>Give ORS to replace ongoing losses</a:t>
            </a:r>
          </a:p>
          <a:p>
            <a:pPr marL="182563" algn="just"/>
            <a:r>
              <a:rPr lang="en-US" sz="1800" dirty="0">
                <a:latin typeface="Source Sans Pro" panose="020B0503030403020204" pitchFamily="34" charset="0"/>
              </a:rPr>
              <a:t>as soon as the patient can drink safely</a:t>
            </a:r>
          </a:p>
          <a:p>
            <a:pPr marL="182563" algn="just"/>
            <a:endParaRPr lang="en-US" sz="1100" dirty="0">
              <a:latin typeface="Source Sans Pro" panose="020B0503030403020204" pitchFamily="34" charset="0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000" b="1" dirty="0">
                <a:solidFill>
                  <a:prstClr val="black"/>
                </a:solidFill>
                <a:latin typeface="Source Sans Pro" panose="020B0503030403020204" pitchFamily="34" charset="0"/>
                <a:ea typeface="+mn-ea"/>
                <a:cs typeface="+mn-cs"/>
              </a:rPr>
              <a:t>Zinc - give for 10 days</a:t>
            </a:r>
          </a:p>
          <a:p>
            <a:pPr marL="182563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700" i="1" dirty="0">
                <a:solidFill>
                  <a:prstClr val="black"/>
                </a:solidFill>
                <a:latin typeface="Source Sans Pro" panose="020B0503030403020204" pitchFamily="34" charset="0"/>
                <a:ea typeface="+mn-ea"/>
                <a:cs typeface="+mn-cs"/>
              </a:rPr>
              <a:t>In patients under 6 months, 10mg once per day</a:t>
            </a:r>
          </a:p>
          <a:p>
            <a:pPr marL="182563"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700" i="1" dirty="0">
                <a:solidFill>
                  <a:prstClr val="black"/>
                </a:solidFill>
                <a:latin typeface="Source Sans Pro" panose="020B0503030403020204" pitchFamily="34" charset="0"/>
                <a:ea typeface="+mn-ea"/>
                <a:cs typeface="+mn-cs"/>
              </a:rPr>
              <a:t>In patients over 6 months, 20mg once per day</a:t>
            </a:r>
          </a:p>
          <a:p>
            <a:pPr marL="182563" algn="just"/>
            <a:endParaRPr lang="en-US" sz="1800" dirty="0">
              <a:latin typeface="Source Sans Pro" panose="020B0503030403020204" pitchFamily="34" charset="0"/>
            </a:endParaRPr>
          </a:p>
          <a:p>
            <a:pPr marL="182563" indent="-182563">
              <a:defRPr/>
            </a:pPr>
            <a:endParaRPr lang="en-US" sz="1100" b="1" dirty="0">
              <a:latin typeface="Source Sans Pro" panose="020B0503030403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BD8155A-A064-E1A3-054D-29AEBE213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81BF45-31F4-4067-19C5-56CD5650972B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5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852D34-1F49-B5D9-D528-75C395171345}"/>
              </a:ext>
            </a:extLst>
          </p:cNvPr>
          <p:cNvSpPr/>
          <p:nvPr/>
        </p:nvSpPr>
        <p:spPr>
          <a:xfrm>
            <a:off x="392906" y="350838"/>
            <a:ext cx="4672584" cy="1599605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US" sz="1800" dirty="0">
              <a:solidFill>
                <a:prstClr val="white"/>
              </a:solidFill>
              <a:highlight>
                <a:srgbClr val="FF0000"/>
              </a:highlight>
              <a:latin typeface="Calibri" panose="020F050202020403020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9EE65E-97E0-CAFF-3ACE-7CC1BE45308E}"/>
              </a:ext>
            </a:extLst>
          </p:cNvPr>
          <p:cNvSpPr txBox="1">
            <a:spLocks/>
          </p:cNvSpPr>
          <p:nvPr/>
        </p:nvSpPr>
        <p:spPr>
          <a:xfrm>
            <a:off x="754242" y="350837"/>
            <a:ext cx="4311249" cy="159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latin typeface="Source Sans Pro" panose="020B0503030403020204" pitchFamily="34" charset="0"/>
              </a:rPr>
              <a:t>Treatment to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Maintain h</a:t>
            </a:r>
            <a:r>
              <a:rPr lang="en-US" sz="3200" b="1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ydration</a:t>
            </a:r>
            <a:endParaRPr lang="en-US" sz="3200" b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0964A0-0D26-0769-136D-2AEEDDE0AFB3}"/>
              </a:ext>
            </a:extLst>
          </p:cNvPr>
          <p:cNvSpPr/>
          <p:nvPr/>
        </p:nvSpPr>
        <p:spPr>
          <a:xfrm>
            <a:off x="5065490" y="347195"/>
            <a:ext cx="5233416" cy="1599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 defTabSz="457200">
              <a:defRPr/>
            </a:pPr>
            <a:r>
              <a:rPr lang="en-US" sz="54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Plan C (ORS)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C76201-C9F5-B8C6-FADA-7CABC7ACE4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31746" y="2791041"/>
          <a:ext cx="7412258" cy="2731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</a:rPr>
                        <a:t>Age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D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</a:rPr>
                        <a:t>ORS after each loose stool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D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&lt; 24	months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AB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50–100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AB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2–9	years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100–200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10	years +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AB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As much as wanted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AB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Graphic 2">
            <a:extLst>
              <a:ext uri="{FF2B5EF4-FFF2-40B4-BE49-F238E27FC236}">
                <a16:creationId xmlns:a16="http://schemas.microsoft.com/office/drawing/2014/main" id="{DBD05D58-F910-35D3-2ADF-BDDB203E3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397D24-FFC2-59C6-5D2F-C84F23F68186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 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0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852D34-1F49-B5D9-D528-75C395171345}"/>
              </a:ext>
            </a:extLst>
          </p:cNvPr>
          <p:cNvSpPr/>
          <p:nvPr/>
        </p:nvSpPr>
        <p:spPr>
          <a:xfrm>
            <a:off x="392906" y="350838"/>
            <a:ext cx="4672584" cy="1599605"/>
          </a:xfrm>
          <a:prstGeom prst="rect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9EE65E-97E0-CAFF-3ACE-7CC1BE45308E}"/>
              </a:ext>
            </a:extLst>
          </p:cNvPr>
          <p:cNvSpPr txBox="1">
            <a:spLocks/>
          </p:cNvSpPr>
          <p:nvPr/>
        </p:nvSpPr>
        <p:spPr>
          <a:xfrm>
            <a:off x="754242" y="350837"/>
            <a:ext cx="4311249" cy="159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latin typeface="Source Sans Pro" panose="020B0503030403020204" pitchFamily="34" charset="0"/>
              </a:rPr>
              <a:t>Treatment for</a:t>
            </a:r>
          </a:p>
          <a:p>
            <a:pPr>
              <a:defRPr/>
            </a:pPr>
            <a:r>
              <a:rPr lang="en-US" sz="3200" b="1" dirty="0">
                <a:latin typeface="Source Sans Pro" panose="020B0503030403020204" pitchFamily="34" charset="0"/>
              </a:rPr>
              <a:t>Some</a:t>
            </a:r>
            <a:r>
              <a:rPr lang="en-US" sz="3200" b="1">
                <a:latin typeface="Source Sans Pro" panose="020B0503030403020204" pitchFamily="34" charset="0"/>
              </a:rPr>
              <a:t> dehydration</a:t>
            </a:r>
            <a:endParaRPr lang="en-US" sz="3200" b="1" dirty="0">
              <a:latin typeface="Source Sans Pro" panose="020B05030304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0964A0-0D26-0769-136D-2AEEDDE0AFB3}"/>
              </a:ext>
            </a:extLst>
          </p:cNvPr>
          <p:cNvSpPr/>
          <p:nvPr/>
        </p:nvSpPr>
        <p:spPr>
          <a:xfrm>
            <a:off x="5065490" y="347195"/>
            <a:ext cx="5233416" cy="1599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 defTabSz="457200">
              <a:defRPr/>
            </a:pPr>
            <a:r>
              <a:rPr lang="en-US" sz="54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Plan B (ORS)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5D51D283-288B-D89D-E850-EF356FFFB0DF}"/>
              </a:ext>
            </a:extLst>
          </p:cNvPr>
          <p:cNvGraphicFramePr>
            <a:graphicFrameLocks/>
          </p:cNvGraphicFramePr>
          <p:nvPr/>
        </p:nvGraphicFramePr>
        <p:xfrm>
          <a:off x="3411148" y="2202471"/>
          <a:ext cx="6589525" cy="3219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Age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Weight (kg)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ORS in 4 hours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CB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6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&lt; 4	months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&lt; 5 kg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39600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200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–400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4 – 11	months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5 – 8 kg </a:t>
                      </a:r>
                    </a:p>
                  </a:txBody>
                  <a:tcPr marL="51435" marR="396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400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–600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7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12 – 23	months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8 – 12 kg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396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600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–800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18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2 – 4	years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12 – 16 kg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396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800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–1200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4 – 14	years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16 </a:t>
                      </a: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– 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kg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396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1200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–2200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10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84250" algn="r"/>
                          <a:tab pos="107950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15 +	years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30+ kg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396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2200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Calibri"/>
                          <a:cs typeface="Times New Roman"/>
                        </a:rPr>
                        <a:t>–4000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 mL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25200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397323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AD464C28-433A-11F1-BE04-736908EA0445}"/>
              </a:ext>
            </a:extLst>
          </p:cNvPr>
          <p:cNvSpPr txBox="1">
            <a:spLocks/>
          </p:cNvSpPr>
          <p:nvPr/>
        </p:nvSpPr>
        <p:spPr>
          <a:xfrm>
            <a:off x="691140" y="1991613"/>
            <a:ext cx="2534194" cy="3662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 indent="-182563">
              <a:defRPr/>
            </a:pPr>
            <a:r>
              <a:rPr lang="en-US" sz="2400" b="1" dirty="0">
                <a:latin typeface="Source Sans Pro" panose="020B0503030403020204" pitchFamily="34" charset="0"/>
              </a:rPr>
              <a:t>1 Give ORS</a:t>
            </a:r>
          </a:p>
          <a:p>
            <a:pPr marL="182563">
              <a:defRPr/>
            </a:pPr>
            <a:r>
              <a:rPr lang="en-US" sz="2000" dirty="0">
                <a:latin typeface="Source Sans Pro" panose="020B0503030403020204" pitchFamily="34" charset="0"/>
              </a:rPr>
              <a:t>over 4 hours</a:t>
            </a:r>
          </a:p>
          <a:p>
            <a:pPr marL="182563" indent="-182563">
              <a:defRPr/>
            </a:pPr>
            <a:endParaRPr lang="en-US" sz="2400" dirty="0">
              <a:latin typeface="Source Sans Pro" panose="020B0503030403020204" pitchFamily="34" charset="0"/>
            </a:endParaRPr>
          </a:p>
          <a:p>
            <a:pPr marL="182563" indent="-182563">
              <a:defRPr/>
            </a:pPr>
            <a:r>
              <a:rPr lang="en-US" sz="2400" b="1" dirty="0">
                <a:latin typeface="Source Sans Pro" panose="020B0503030403020204" pitchFamily="34" charset="0"/>
              </a:rPr>
              <a:t>2 Reassess</a:t>
            </a:r>
          </a:p>
          <a:p>
            <a:pPr marL="182563">
              <a:defRPr/>
            </a:pPr>
            <a:r>
              <a:rPr lang="en-US" sz="2000" dirty="0">
                <a:latin typeface="Source Sans Pro" panose="020B0503030403020204" pitchFamily="34" charset="0"/>
              </a:rPr>
              <a:t>at least every hour</a:t>
            </a:r>
          </a:p>
          <a:p>
            <a:pPr marL="182563" indent="-182563">
              <a:defRPr/>
            </a:pPr>
            <a:endParaRPr lang="en-US" sz="2400" dirty="0">
              <a:latin typeface="Source Sans Pro" panose="020B0503030403020204" pitchFamily="34" charset="0"/>
            </a:endParaRPr>
          </a:p>
          <a:p>
            <a:pPr marL="182563" indent="-182563">
              <a:defRPr/>
            </a:pPr>
            <a:r>
              <a:rPr lang="en-US" sz="2400" b="1" dirty="0">
                <a:latin typeface="Source Sans Pro" panose="020B0503030403020204" pitchFamily="34" charset="0"/>
              </a:rPr>
              <a:t>3 Give additional ORS</a:t>
            </a:r>
          </a:p>
          <a:p>
            <a:pPr marL="182563">
              <a:defRPr/>
            </a:pPr>
            <a:r>
              <a:rPr lang="en-US" sz="2000" dirty="0">
                <a:latin typeface="Source Sans Pro" panose="020B0503030403020204" pitchFamily="34" charset="0"/>
              </a:rPr>
              <a:t>to replace ongoing losses in addition to fluids in the table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9A1004-F9D6-CAC5-C277-5E3C28CD4665}"/>
              </a:ext>
            </a:extLst>
          </p:cNvPr>
          <p:cNvSpPr/>
          <p:nvPr/>
        </p:nvSpPr>
        <p:spPr>
          <a:xfrm>
            <a:off x="392907" y="5693541"/>
            <a:ext cx="9906000" cy="92331"/>
          </a:xfrm>
          <a:prstGeom prst="rect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E3D682-3751-3C12-B1C3-EFEAEB2E6D86}"/>
              </a:ext>
            </a:extLst>
          </p:cNvPr>
          <p:cNvSpPr txBox="1"/>
          <p:nvPr/>
        </p:nvSpPr>
        <p:spPr>
          <a:xfrm>
            <a:off x="1433750" y="5772662"/>
            <a:ext cx="49421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Source Sans Pro" panose="020B0503030403020204" pitchFamily="34" charset="0"/>
              </a:rPr>
              <a:t>Zinc - give for 10 days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In patients under 6 months, 10mg once per day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In patients over 6 months, 20mg once per day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A26672-A0D4-DE23-356C-C77E89E824F9}"/>
              </a:ext>
            </a:extLst>
          </p:cNvPr>
          <p:cNvSpPr txBox="1"/>
          <p:nvPr/>
        </p:nvSpPr>
        <p:spPr>
          <a:xfrm>
            <a:off x="5559333" y="5783212"/>
            <a:ext cx="443385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Source Sans Pro" panose="020B0503030403020204" pitchFamily="34" charset="0"/>
              </a:rPr>
              <a:t>Antibiotics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All pregnant women and elderly patients should receive antibiotics regardless of their hydration status or treatment plan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D4279BCF-C968-BF25-C8EB-2F7FF0386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98E884-10CD-EF08-4DCB-D6B47BF34816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49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852D34-1F49-B5D9-D528-75C395171345}"/>
              </a:ext>
            </a:extLst>
          </p:cNvPr>
          <p:cNvSpPr/>
          <p:nvPr/>
        </p:nvSpPr>
        <p:spPr>
          <a:xfrm>
            <a:off x="392906" y="350838"/>
            <a:ext cx="4672584" cy="1599605"/>
          </a:xfrm>
          <a:prstGeom prst="rect">
            <a:avLst/>
          </a:prstGeom>
          <a:solidFill>
            <a:srgbClr val="FFC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9EE65E-97E0-CAFF-3ACE-7CC1BE45308E}"/>
              </a:ext>
            </a:extLst>
          </p:cNvPr>
          <p:cNvSpPr txBox="1">
            <a:spLocks/>
          </p:cNvSpPr>
          <p:nvPr/>
        </p:nvSpPr>
        <p:spPr>
          <a:xfrm>
            <a:off x="754242" y="350837"/>
            <a:ext cx="4311249" cy="159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latin typeface="Source Sans Pro" panose="020B0503030403020204" pitchFamily="34" charset="0"/>
              </a:rPr>
              <a:t>Treatment to</a:t>
            </a:r>
          </a:p>
          <a:p>
            <a:pPr>
              <a:defRPr/>
            </a:pPr>
            <a:r>
              <a:rPr lang="en-US" sz="3200" b="1" dirty="0">
                <a:latin typeface="Source Sans Pro" panose="020B0503030403020204" pitchFamily="34" charset="0"/>
              </a:rPr>
              <a:t>Maintain h</a:t>
            </a:r>
            <a:r>
              <a:rPr lang="en-US" sz="3200" b="1" dirty="0" err="1">
                <a:latin typeface="Source Sans Pro" panose="020B0503030403020204" pitchFamily="34" charset="0"/>
              </a:rPr>
              <a:t>ydration</a:t>
            </a:r>
            <a:endParaRPr lang="en-US" sz="3200" b="1" dirty="0">
              <a:latin typeface="Source Sans Pro" panose="020B05030304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0964A0-0D26-0769-136D-2AEEDDE0AFB3}"/>
              </a:ext>
            </a:extLst>
          </p:cNvPr>
          <p:cNvSpPr/>
          <p:nvPr/>
        </p:nvSpPr>
        <p:spPr>
          <a:xfrm>
            <a:off x="5065490" y="347195"/>
            <a:ext cx="5233416" cy="1599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 defTabSz="457200">
              <a:defRPr/>
            </a:pPr>
            <a:r>
              <a:rPr lang="en-US" sz="54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Plan B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C76201-C9F5-B8C6-FADA-7CABC7ACE4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9777" y="2930878"/>
          <a:ext cx="7412258" cy="2731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Age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CB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ORS after each loose stool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CB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&lt; 24	months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50–100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2–9	years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100–200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10	years +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As much as wanted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Graphic 2">
            <a:extLst>
              <a:ext uri="{FF2B5EF4-FFF2-40B4-BE49-F238E27FC236}">
                <a16:creationId xmlns:a16="http://schemas.microsoft.com/office/drawing/2014/main" id="{23BE387B-6CDE-29AA-A645-7371CD723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B27913-8083-5860-19DA-6AA02C421053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4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852D34-1F49-B5D9-D528-75C395171345}"/>
              </a:ext>
            </a:extLst>
          </p:cNvPr>
          <p:cNvSpPr/>
          <p:nvPr/>
        </p:nvSpPr>
        <p:spPr>
          <a:xfrm>
            <a:off x="392906" y="350838"/>
            <a:ext cx="4672584" cy="1599605"/>
          </a:xfrm>
          <a:prstGeom prst="rect">
            <a:avLst/>
          </a:prstGeom>
          <a:solidFill>
            <a:srgbClr val="7CB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4242" y="2243647"/>
          <a:ext cx="9062883" cy="3402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0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0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0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Source Sans Pro" panose="020B0503030403020204" pitchFamily="34" charset="0"/>
                        </a:rPr>
                        <a:t>Age</a:t>
                      </a:r>
                      <a:endParaRPr lang="en-US" sz="2800" dirty="0"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7CB1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Source Sans Pro" panose="020B0503030403020204" pitchFamily="34" charset="0"/>
                        </a:rPr>
                        <a:t>ORS after each loose stool</a:t>
                      </a:r>
                      <a:endParaRPr lang="en-US" sz="2800" dirty="0"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7CB1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Source Sans Pro" panose="020B0503030403020204" pitchFamily="34" charset="0"/>
                        </a:rPr>
                        <a:t>Give enough ORS packets for</a:t>
                      </a:r>
                      <a:endParaRPr lang="en-US" sz="2800" dirty="0"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7CB1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7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&lt; 24	months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50 – 100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500 mL / day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7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2 – 9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years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100 – 200 mL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1 L / day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7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6813" algn="r"/>
                          <a:tab pos="125412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	10	years +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As much as wanted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</a:rPr>
                        <a:t>2 L / day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75B669-65AA-931F-86FD-A6AB1D08D486}"/>
              </a:ext>
            </a:extLst>
          </p:cNvPr>
          <p:cNvSpPr txBox="1"/>
          <p:nvPr/>
        </p:nvSpPr>
        <p:spPr>
          <a:xfrm>
            <a:off x="1433750" y="5772662"/>
            <a:ext cx="49421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Source Sans Pro" panose="020B0503030403020204" pitchFamily="34" charset="0"/>
              </a:rPr>
              <a:t>Zinc - give for 10 days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In patients under 6 months, 10mg once per day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In patients over 6 months, 20mg once per day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9EE65E-97E0-CAFF-3ACE-7CC1BE45308E}"/>
              </a:ext>
            </a:extLst>
          </p:cNvPr>
          <p:cNvSpPr txBox="1">
            <a:spLocks/>
          </p:cNvSpPr>
          <p:nvPr/>
        </p:nvSpPr>
        <p:spPr>
          <a:xfrm>
            <a:off x="754242" y="478853"/>
            <a:ext cx="4210665" cy="1225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latin typeface="Source Sans Pro" panose="020B0503030403020204" pitchFamily="34" charset="0"/>
              </a:rPr>
              <a:t>Treatment for</a:t>
            </a: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No sign of dehydration: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0964A0-0D26-0769-136D-2AEEDDE0AFB3}"/>
              </a:ext>
            </a:extLst>
          </p:cNvPr>
          <p:cNvSpPr/>
          <p:nvPr/>
        </p:nvSpPr>
        <p:spPr>
          <a:xfrm>
            <a:off x="5065490" y="347195"/>
            <a:ext cx="5233416" cy="1599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n-US" sz="5400" b="1" dirty="0">
                <a:solidFill>
                  <a:srgbClr val="7CB135"/>
                </a:solidFill>
                <a:latin typeface="Source Sans Pro" panose="020B0503030403020204" pitchFamily="34" charset="0"/>
              </a:rPr>
              <a:t>Plan A (ORS)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D4E2D2-7E24-AF35-AE90-8CFEDCED6E5A}"/>
              </a:ext>
            </a:extLst>
          </p:cNvPr>
          <p:cNvSpPr txBox="1"/>
          <p:nvPr/>
        </p:nvSpPr>
        <p:spPr>
          <a:xfrm>
            <a:off x="5559333" y="5783212"/>
            <a:ext cx="443385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Source Sans Pro" panose="020B0503030403020204" pitchFamily="34" charset="0"/>
              </a:rPr>
              <a:t>Antibiotics</a:t>
            </a:r>
          </a:p>
          <a:p>
            <a:r>
              <a:rPr lang="en-US" sz="1600" i="1" dirty="0">
                <a:latin typeface="Source Sans Pro" panose="020B0503030403020204" pitchFamily="34" charset="0"/>
              </a:rPr>
              <a:t>All pregnant women and elderly patients should receive antibiotics regardless of their hydration status or treatment plan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001A035-83D5-6B5B-5CFE-CA8ED4F7A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747" y="6616019"/>
            <a:ext cx="1344932" cy="4705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651609-C230-2129-B617-E0811D73D0ED}"/>
              </a:ext>
            </a:extLst>
          </p:cNvPr>
          <p:cNvSpPr txBox="1"/>
          <p:nvPr/>
        </p:nvSpPr>
        <p:spPr>
          <a:xfrm>
            <a:off x="8141990" y="6851275"/>
            <a:ext cx="2156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8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8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8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4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3DAA418-DD6B-08A9-9AA3-3AC4B35DF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1410"/>
              </p:ext>
            </p:extLst>
          </p:nvPr>
        </p:nvGraphicFramePr>
        <p:xfrm>
          <a:off x="424622" y="1546696"/>
          <a:ext cx="4863441" cy="4834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398">
                  <a:extLst>
                    <a:ext uri="{9D8B030D-6E8A-4147-A177-3AD203B41FA5}">
                      <a16:colId xmlns:a16="http://schemas.microsoft.com/office/drawing/2014/main" val="3799033660"/>
                    </a:ext>
                  </a:extLst>
                </a:gridCol>
                <a:gridCol w="700374">
                  <a:extLst>
                    <a:ext uri="{9D8B030D-6E8A-4147-A177-3AD203B41FA5}">
                      <a16:colId xmlns:a16="http://schemas.microsoft.com/office/drawing/2014/main" val="2083138058"/>
                    </a:ext>
                  </a:extLst>
                </a:gridCol>
                <a:gridCol w="2169693">
                  <a:extLst>
                    <a:ext uri="{9D8B030D-6E8A-4147-A177-3AD203B41FA5}">
                      <a16:colId xmlns:a16="http://schemas.microsoft.com/office/drawing/2014/main" val="960681624"/>
                    </a:ext>
                  </a:extLst>
                </a:gridCol>
                <a:gridCol w="1341976">
                  <a:extLst>
                    <a:ext uri="{9D8B030D-6E8A-4147-A177-3AD203B41FA5}">
                      <a16:colId xmlns:a16="http://schemas.microsoft.com/office/drawing/2014/main" val="628507301"/>
                    </a:ext>
                  </a:extLst>
                </a:gridCol>
              </a:tblGrid>
              <a:tr h="3103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</a:rPr>
                        <a:t>Weight (kg)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Total volume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30 mL/kg* bolus Ringers </a:t>
                      </a:r>
                    </a:p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over 30 mins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70 mL/kg Ringers</a:t>
                      </a:r>
                    </a:p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over 2½ hours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072704265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10–13 kg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1000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250 mL in 30 mins	(≈ 8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750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061069884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13–15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1200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300 mL in 30 mins	(≈ 10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900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494446878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15–17 kg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1500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300 mL in 30 mins	(≈ 10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1200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138520835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17–19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1700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400 mL in 30 mins	(≈ 15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1300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28890923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19–20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2000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600 mL in 30 mins	(≈ 20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1400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272062743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21–23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2200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700 mL in 30 mins	(≈ 25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1500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2069405620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24–26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2500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800 mL in 30 mins	(≈ 25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1700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983737826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27–29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2800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800 mL in 30 mins	(≈ 25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2000 mL in 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2½ 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hours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47785403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30–31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3000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1000 mL in 30 mins	(≈ 35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2000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4209912717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32–34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3300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1000 mL in 30 mins	(≈ 35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2300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4014256278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35–38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3500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1000 mL in 30 mins	(≈ 35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2500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479771967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39–43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4000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1200 mL in 30 mins	(≈ 40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2800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2605058942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44–49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4500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1500 mL in 30 mins 	(≈ 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3000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1880434280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50–54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5000 mL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1500 mL in 30 mins	(≈ 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3500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150291764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≥ 55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36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6000 mL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72000" marT="18000" marB="1800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790700" algn="r"/>
                        </a:tabLst>
                      </a:pP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	2000 mL in 30 mins	(≈ 70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mL/min)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54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4000 mL in 2</a:t>
                      </a:r>
                      <a:r>
                        <a:rPr lang="en-GB" sz="900" b="0" u="none" strike="noStrike" dirty="0">
                          <a:effectLst/>
                          <a:latin typeface="Source Sans Pro" panose="020B0503030403020204" pitchFamily="34" charset="0"/>
                        </a:rPr>
                        <a:t>½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 hours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85396847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BB47CB7-170A-D289-C21D-8765AC1D74AE}"/>
              </a:ext>
            </a:extLst>
          </p:cNvPr>
          <p:cNvSpPr txBox="1"/>
          <p:nvPr/>
        </p:nvSpPr>
        <p:spPr>
          <a:xfrm>
            <a:off x="7078442" y="6823729"/>
            <a:ext cx="3267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228600"/>
            <a:r>
              <a:rPr lang="en-GB" sz="700" i="1" dirty="0">
                <a:solidFill>
                  <a:prstClr val="black"/>
                </a:solidFill>
                <a:latin typeface="Calibri" panose="020F0502020204030204"/>
              </a:rPr>
              <a:t>*Fluid should be administered through an appropriate infusion set</a:t>
            </a:r>
          </a:p>
          <a:p>
            <a:pPr algn="r" defTabSz="228600"/>
            <a:r>
              <a:rPr lang="en-GB" sz="700" i="1" dirty="0">
                <a:solidFill>
                  <a:prstClr val="black"/>
                </a:solidFill>
                <a:latin typeface="Calibri" panose="020F0502020204030204"/>
              </a:rPr>
              <a:t>(1 mL = 60 drops; 150 mL chamber for paediatrics) </a:t>
            </a:r>
            <a:endParaRPr lang="en-GB" sz="7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5F01D6-F070-6044-A7E9-FD3F02EC7879}"/>
              </a:ext>
            </a:extLst>
          </p:cNvPr>
          <p:cNvSpPr txBox="1">
            <a:spLocks/>
          </p:cNvSpPr>
          <p:nvPr/>
        </p:nvSpPr>
        <p:spPr>
          <a:xfrm>
            <a:off x="5417155" y="828341"/>
            <a:ext cx="4894730" cy="6131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45720" tIns="22860" rIns="45720" bIns="22860" rtlCol="0" anchor="t">
            <a:no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38957" defTabSz="480060"/>
            <a:r>
              <a:rPr lang="en-GB" sz="2400" dirty="0">
                <a:solidFill>
                  <a:srgbClr val="203864"/>
                </a:solidFill>
                <a:latin typeface="Source Sans Pro" panose="020B0503030403020204" pitchFamily="34" charset="0"/>
              </a:rPr>
              <a:t>Infants</a:t>
            </a:r>
            <a:br>
              <a:rPr lang="en-GB" sz="2400" dirty="0">
                <a:solidFill>
                  <a:srgbClr val="203864"/>
                </a:solidFill>
                <a:latin typeface="Source Sans Pro" panose="020B0503030403020204" pitchFamily="34" charset="0"/>
              </a:rPr>
            </a:br>
            <a:r>
              <a:rPr lang="en-GB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(under 1 year, plan C </a:t>
            </a:r>
            <a:r>
              <a:rPr lang="en-US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100mL/kg in </a:t>
            </a:r>
            <a:r>
              <a:rPr lang="en-US" sz="1200" b="1" dirty="0">
                <a:solidFill>
                  <a:srgbClr val="203864"/>
                </a:solidFill>
                <a:latin typeface="Source Sans Pro" panose="020B0503030403020204" pitchFamily="34" charset="0"/>
              </a:rPr>
              <a:t>6 hours</a:t>
            </a:r>
            <a:r>
              <a:rPr lang="en-US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) </a:t>
            </a:r>
            <a:endParaRPr lang="en-US" sz="24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940CD05-7299-BBD3-5EED-F730741C6547}"/>
              </a:ext>
            </a:extLst>
          </p:cNvPr>
          <p:cNvSpPr txBox="1">
            <a:spLocks/>
          </p:cNvSpPr>
          <p:nvPr/>
        </p:nvSpPr>
        <p:spPr>
          <a:xfrm>
            <a:off x="390528" y="831969"/>
            <a:ext cx="4897535" cy="6120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45720" tIns="22860" rIns="45720" bIns="22860" rtlCol="0" anchor="t">
            <a:no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38957" defTabSz="480060"/>
            <a:r>
              <a:rPr lang="en-GB" sz="2400" dirty="0">
                <a:solidFill>
                  <a:srgbClr val="203864"/>
                </a:solidFill>
                <a:latin typeface="Source Sans Pro" panose="020B0503030403020204" pitchFamily="34" charset="0"/>
              </a:rPr>
              <a:t>Children &gt;1 year old, and adults</a:t>
            </a:r>
          </a:p>
          <a:p>
            <a:pPr marL="538957" defTabSz="480060"/>
            <a:r>
              <a:rPr lang="en-GB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(plan C is </a:t>
            </a:r>
            <a:r>
              <a:rPr lang="en-US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100mL/kg in </a:t>
            </a:r>
            <a:r>
              <a:rPr lang="en-US" sz="1200" b="1" dirty="0">
                <a:solidFill>
                  <a:srgbClr val="203864"/>
                </a:solidFill>
                <a:latin typeface="Source Sans Pro" panose="020B0503030403020204" pitchFamily="34" charset="0"/>
              </a:rPr>
              <a:t>3 hours</a:t>
            </a:r>
            <a:r>
              <a:rPr lang="en-US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) </a:t>
            </a:r>
            <a:r>
              <a:rPr lang="en-GB" sz="1200" dirty="0">
                <a:solidFill>
                  <a:srgbClr val="203864"/>
                </a:solidFill>
                <a:latin typeface="Source Sans Pro" panose="020B0503030403020204" pitchFamily="34" charset="0"/>
              </a:rPr>
              <a:t> </a:t>
            </a:r>
            <a:endParaRPr lang="en-US" sz="24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709A832-923C-A1D2-1DD0-7C563ED8AFBB}"/>
              </a:ext>
            </a:extLst>
          </p:cNvPr>
          <p:cNvSpPr txBox="1">
            <a:spLocks/>
          </p:cNvSpPr>
          <p:nvPr/>
        </p:nvSpPr>
        <p:spPr>
          <a:xfrm>
            <a:off x="390527" y="312682"/>
            <a:ext cx="9913867" cy="44689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0000" tIns="72000" rIns="45720" bIns="22860" rtlCol="0" anchor="t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80060"/>
            <a:r>
              <a:rPr lang="en-GB" sz="2200" b="1" dirty="0">
                <a:solidFill>
                  <a:prstClr val="white"/>
                </a:solidFill>
                <a:latin typeface="Source Sans Pro" panose="020B0503030403020204" pitchFamily="34" charset="0"/>
              </a:rPr>
              <a:t>Cholera fluids quick reference</a:t>
            </a:r>
            <a:endParaRPr lang="en-US" sz="2200" b="1" dirty="0">
              <a:solidFill>
                <a:prstClr val="white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870326F-AF84-8475-C6DD-24696604E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98156"/>
              </p:ext>
            </p:extLst>
          </p:nvPr>
        </p:nvGraphicFramePr>
        <p:xfrm>
          <a:off x="5413311" y="1554987"/>
          <a:ext cx="4867935" cy="248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447">
                  <a:extLst>
                    <a:ext uri="{9D8B030D-6E8A-4147-A177-3AD203B41FA5}">
                      <a16:colId xmlns:a16="http://schemas.microsoft.com/office/drawing/2014/main" val="658758705"/>
                    </a:ext>
                  </a:extLst>
                </a:gridCol>
                <a:gridCol w="533274">
                  <a:extLst>
                    <a:ext uri="{9D8B030D-6E8A-4147-A177-3AD203B41FA5}">
                      <a16:colId xmlns:a16="http://schemas.microsoft.com/office/drawing/2014/main" val="3799033660"/>
                    </a:ext>
                  </a:extLst>
                </a:gridCol>
                <a:gridCol w="676123">
                  <a:extLst>
                    <a:ext uri="{9D8B030D-6E8A-4147-A177-3AD203B41FA5}">
                      <a16:colId xmlns:a16="http://schemas.microsoft.com/office/drawing/2014/main" val="2083138058"/>
                    </a:ext>
                  </a:extLst>
                </a:gridCol>
                <a:gridCol w="1343114">
                  <a:extLst>
                    <a:ext uri="{9D8B030D-6E8A-4147-A177-3AD203B41FA5}">
                      <a16:colId xmlns:a16="http://schemas.microsoft.com/office/drawing/2014/main" val="960681624"/>
                    </a:ext>
                  </a:extLst>
                </a:gridCol>
                <a:gridCol w="1382977">
                  <a:extLst>
                    <a:ext uri="{9D8B030D-6E8A-4147-A177-3AD203B41FA5}">
                      <a16:colId xmlns:a16="http://schemas.microsoft.com/office/drawing/2014/main" val="628507301"/>
                    </a:ext>
                  </a:extLst>
                </a:gridCol>
              </a:tblGrid>
              <a:tr h="3103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Age (years)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 pitchFamily="34" charset="0"/>
                        </a:rPr>
                        <a:t>Weight (kg)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Total volume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30 mL/kg* Ringers </a:t>
                      </a:r>
                    </a:p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over 1 hour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70 mL/kg* Ringers</a:t>
                      </a:r>
                    </a:p>
                    <a:p>
                      <a:pPr algn="ctr" fontAlgn="b"/>
                      <a:r>
                        <a:rPr lang="en-GB" sz="900" b="1" u="none" strike="noStrike" dirty="0">
                          <a:effectLst/>
                          <a:latin typeface="Source Sans Pro" panose="020B0503030403020204" pitchFamily="34" charset="0"/>
                        </a:rPr>
                        <a:t>over 5 hours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072704265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&lt;1	month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900" u="none" strike="noStrike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4 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kg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350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105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245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494446878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1–2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5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 450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135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315 mL in 5 hours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138520835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2–3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6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 550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165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385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28890923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3–4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7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650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195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 455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2720627431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4–7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8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750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225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525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2069405620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7–10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9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850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255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595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983737826"/>
                  </a:ext>
                </a:extLst>
              </a:tr>
              <a:tr h="180018">
                <a:tc>
                  <a:txBody>
                    <a:bodyPr/>
                    <a:lstStyle/>
                    <a:p>
                      <a:pPr marL="0" algn="l" defTabSz="960120" rtl="0" eaLnBrk="1" fontAlgn="b" latinLnBrk="0" hangingPunct="1">
                        <a:tabLst>
                          <a:tab pos="628650" algn="r"/>
                          <a:tab pos="714375" algn="l"/>
                        </a:tabLst>
                      </a:pP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	10–12	months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GB" sz="900" u="none" strike="noStrike" dirty="0">
                          <a:effectLst/>
                          <a:latin typeface="Source Sans Pro" panose="020B0503030403020204" pitchFamily="34" charset="0"/>
                        </a:rPr>
                        <a:t>–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10 kg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950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mL 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285 mL in 1 hour</a:t>
                      </a:r>
                    </a:p>
                  </a:txBody>
                  <a:tcPr marL="18000" marR="18000" marT="18000" marB="18000" anchor="b"/>
                </a:tc>
                <a:tc>
                  <a:txBody>
                    <a:bodyPr/>
                    <a:lstStyle/>
                    <a:p>
                      <a:pPr marL="0" algn="r" defTabSz="960120" rtl="0" eaLnBrk="1" fontAlgn="b" latinLnBrk="0" hangingPunct="1"/>
                      <a:r>
                        <a:rPr lang="en-GB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Source Sans Pro" panose="020B0503030403020204" pitchFamily="34" charset="0"/>
                          <a:ea typeface="+mn-ea"/>
                          <a:cs typeface="+mn-cs"/>
                        </a:rPr>
                        <a:t>665 mL in 5 hours </a:t>
                      </a:r>
                    </a:p>
                  </a:txBody>
                  <a:tcPr marL="18000" marR="18000" marT="18000" marB="18000" anchor="b"/>
                </a:tc>
                <a:extLst>
                  <a:ext uri="{0D108BD9-81ED-4DB2-BD59-A6C34878D82A}">
                    <a16:rowId xmlns:a16="http://schemas.microsoft.com/office/drawing/2014/main" val="3477854031"/>
                  </a:ext>
                </a:extLst>
              </a:tr>
            </a:tbl>
          </a:graphicData>
        </a:graphic>
      </p:graphicFrame>
      <p:pic>
        <p:nvPicPr>
          <p:cNvPr id="3" name="Graphic 2">
            <a:extLst>
              <a:ext uri="{FF2B5EF4-FFF2-40B4-BE49-F238E27FC236}">
                <a16:creationId xmlns:a16="http://schemas.microsoft.com/office/drawing/2014/main" id="{7B6203F1-B421-7864-EE5B-CFEC07952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91222" y="928822"/>
            <a:ext cx="259210" cy="362576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57E6851-5388-3331-55A3-C98038D93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826" y="6992627"/>
            <a:ext cx="912443" cy="3192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E11117-B684-CBDB-6341-24E7504D8E83}"/>
              </a:ext>
            </a:extLst>
          </p:cNvPr>
          <p:cNvSpPr txBox="1"/>
          <p:nvPr/>
        </p:nvSpPr>
        <p:spPr>
          <a:xfrm>
            <a:off x="9251979" y="7152230"/>
            <a:ext cx="10784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228600"/>
            <a:r>
              <a:rPr lang="en-GB" sz="4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 defTabSz="228600"/>
            <a:r>
              <a:rPr lang="en-GB" sz="4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</a:t>
            </a:r>
            <a:endParaRPr lang="en-GB" sz="400" i="1" dirty="0">
              <a:solidFill>
                <a:srgbClr val="008EC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5682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151">
            <a:extLst>
              <a:ext uri="{FF2B5EF4-FFF2-40B4-BE49-F238E27FC236}">
                <a16:creationId xmlns:a16="http://schemas.microsoft.com/office/drawing/2014/main" id="{F50B02A3-3950-4C72-B5F2-4823BFA94478}"/>
              </a:ext>
            </a:extLst>
          </p:cNvPr>
          <p:cNvSpPr/>
          <p:nvPr/>
        </p:nvSpPr>
        <p:spPr>
          <a:xfrm>
            <a:off x="2957087" y="6637300"/>
            <a:ext cx="3747126" cy="384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>
              <a:latin typeface="Source Sans Pro" panose="020B0503030403020204" pitchFamily="34" charset="0"/>
            </a:endParaRPr>
          </a:p>
        </p:txBody>
      </p:sp>
      <p:sp>
        <p:nvSpPr>
          <p:cNvPr id="7" name="ZoneTexte 34">
            <a:extLst>
              <a:ext uri="{FF2B5EF4-FFF2-40B4-BE49-F238E27FC236}">
                <a16:creationId xmlns:a16="http://schemas.microsoft.com/office/drawing/2014/main" id="{7D57627A-D712-4EE7-ACAC-44E53D280E87}"/>
              </a:ext>
            </a:extLst>
          </p:cNvPr>
          <p:cNvSpPr txBox="1"/>
          <p:nvPr/>
        </p:nvSpPr>
        <p:spPr>
          <a:xfrm>
            <a:off x="6773378" y="2065752"/>
            <a:ext cx="680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Recheck</a:t>
            </a:r>
          </a:p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glucose</a:t>
            </a:r>
            <a:endParaRPr lang="fr-FR" sz="1000" b="1" dirty="0">
              <a:solidFill>
                <a:srgbClr val="00205C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8" descr="Icône Du Compteur De Glucose À La Maison Vecteurs libres de droits et plus  d'images vectorielles de Diabète - Diabète, Icône, Sang - iStock">
            <a:extLst>
              <a:ext uri="{FF2B5EF4-FFF2-40B4-BE49-F238E27FC236}">
                <a16:creationId xmlns:a16="http://schemas.microsoft.com/office/drawing/2014/main" id="{02DCF460-5AB9-4F8F-9F8B-B08D5BC3D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212" y="1293748"/>
            <a:ext cx="806807" cy="80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BD165F6-8BDE-483D-A6C5-E224B06D7C65}"/>
              </a:ext>
            </a:extLst>
          </p:cNvPr>
          <p:cNvSpPr/>
          <p:nvPr/>
        </p:nvSpPr>
        <p:spPr>
          <a:xfrm>
            <a:off x="6689037" y="1291880"/>
            <a:ext cx="821983" cy="1207777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9E1B8B24-CF8C-4A5B-AC40-C004C971E057}"/>
              </a:ext>
            </a:extLst>
          </p:cNvPr>
          <p:cNvSpPr/>
          <p:nvPr/>
        </p:nvSpPr>
        <p:spPr>
          <a:xfrm>
            <a:off x="6074498" y="1671270"/>
            <a:ext cx="698881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1E137E8-B3FD-49CE-B9C4-D6A91A86E8C9}"/>
              </a:ext>
            </a:extLst>
          </p:cNvPr>
          <p:cNvSpPr/>
          <p:nvPr/>
        </p:nvSpPr>
        <p:spPr>
          <a:xfrm>
            <a:off x="4581017" y="1319790"/>
            <a:ext cx="1544469" cy="47605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3DBBA127-4C02-431E-BBF3-ED84EF00C7DB}"/>
              </a:ext>
            </a:extLst>
          </p:cNvPr>
          <p:cNvSpPr/>
          <p:nvPr/>
        </p:nvSpPr>
        <p:spPr>
          <a:xfrm>
            <a:off x="4581017" y="1858271"/>
            <a:ext cx="1544469" cy="47605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624BAFA0-A62D-4092-96AF-63361D73C7F3}"/>
              </a:ext>
            </a:extLst>
          </p:cNvPr>
          <p:cNvSpPr/>
          <p:nvPr/>
        </p:nvSpPr>
        <p:spPr>
          <a:xfrm>
            <a:off x="6020134" y="5644250"/>
            <a:ext cx="1485162" cy="624174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75" name="ZoneTexte 22">
            <a:extLst>
              <a:ext uri="{FF2B5EF4-FFF2-40B4-BE49-F238E27FC236}">
                <a16:creationId xmlns:a16="http://schemas.microsoft.com/office/drawing/2014/main" id="{2186D332-3E59-44F1-902D-9A0C5DE8512E}"/>
              </a:ext>
            </a:extLst>
          </p:cNvPr>
          <p:cNvSpPr txBox="1"/>
          <p:nvPr/>
        </p:nvSpPr>
        <p:spPr>
          <a:xfrm>
            <a:off x="4194114" y="5909535"/>
            <a:ext cx="1533153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Ringer’s </a:t>
            </a:r>
            <a:r>
              <a:rPr lang="pt-BR" sz="9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lactate</a:t>
            </a:r>
            <a:r>
              <a:rPr lang="pt-BR" sz="9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(800 mL)</a:t>
            </a:r>
          </a:p>
          <a:p>
            <a:pPr algn="ctr"/>
            <a:r>
              <a:rPr lang="pt-BR" sz="9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+ 50% dextrose (200 mL)</a:t>
            </a:r>
          </a:p>
          <a:p>
            <a:pPr algn="ctr"/>
            <a:r>
              <a:rPr lang="fr-FR" sz="900" i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5 </a:t>
            </a:r>
            <a:r>
              <a:rPr lang="fr-FR" sz="900" i="1" dirty="0" err="1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mL</a:t>
            </a:r>
            <a:r>
              <a:rPr lang="fr-FR" sz="900" i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/ kg / </a:t>
            </a:r>
            <a:r>
              <a:rPr lang="fr-FR" sz="900" i="1" dirty="0" err="1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hour</a:t>
            </a:r>
            <a:endParaRPr lang="fr-FR" sz="9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ZoneTexte 34">
            <a:extLst>
              <a:ext uri="{FF2B5EF4-FFF2-40B4-BE49-F238E27FC236}">
                <a16:creationId xmlns:a16="http://schemas.microsoft.com/office/drawing/2014/main" id="{C28F8A8C-B441-484A-82E1-ED99E715F4FE}"/>
              </a:ext>
            </a:extLst>
          </p:cNvPr>
          <p:cNvSpPr txBox="1"/>
          <p:nvPr/>
        </p:nvSpPr>
        <p:spPr>
          <a:xfrm>
            <a:off x="6080222" y="5872134"/>
            <a:ext cx="83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2</a:t>
            </a:r>
            <a:r>
              <a:rPr lang="en-US" sz="1000" b="1" baseline="30000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nd</a:t>
            </a:r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bolus</a:t>
            </a:r>
          </a:p>
          <a:p>
            <a:r>
              <a:rPr lang="en-US" sz="1000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if necessary</a:t>
            </a:r>
            <a:endParaRPr lang="fr-FR" sz="1000" dirty="0">
              <a:solidFill>
                <a:srgbClr val="00205C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ZoneTexte 38">
            <a:extLst>
              <a:ext uri="{FF2B5EF4-FFF2-40B4-BE49-F238E27FC236}">
                <a16:creationId xmlns:a16="http://schemas.microsoft.com/office/drawing/2014/main" id="{ED915AA0-FFA7-431E-8F59-0D2C4657D285}"/>
              </a:ext>
            </a:extLst>
          </p:cNvPr>
          <p:cNvSpPr txBox="1"/>
          <p:nvPr/>
        </p:nvSpPr>
        <p:spPr>
          <a:xfrm>
            <a:off x="6074498" y="5673595"/>
            <a:ext cx="1231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 10%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290A1E0C-5C82-4BEA-B3A6-A63747FA335D}"/>
              </a:ext>
            </a:extLst>
          </p:cNvPr>
          <p:cNvSpPr/>
          <p:nvPr/>
        </p:nvSpPr>
        <p:spPr>
          <a:xfrm>
            <a:off x="3089008" y="5487406"/>
            <a:ext cx="2666407" cy="924853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81" name="ZoneTexte 38">
            <a:extLst>
              <a:ext uri="{FF2B5EF4-FFF2-40B4-BE49-F238E27FC236}">
                <a16:creationId xmlns:a16="http://schemas.microsoft.com/office/drawing/2014/main" id="{D8383814-C9EE-4BFE-99BD-2668B239B549}"/>
              </a:ext>
            </a:extLst>
          </p:cNvPr>
          <p:cNvSpPr txBox="1"/>
          <p:nvPr/>
        </p:nvSpPr>
        <p:spPr>
          <a:xfrm>
            <a:off x="3168345" y="5530369"/>
            <a:ext cx="10726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Maintenance</a:t>
            </a:r>
          </a:p>
          <a:p>
            <a:r>
              <a:rPr lang="fr-FR" sz="10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</a:t>
            </a:r>
          </a:p>
          <a:p>
            <a:r>
              <a:rPr lang="fr-FR" sz="10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infusion in RL</a:t>
            </a:r>
          </a:p>
          <a:p>
            <a:r>
              <a:rPr lang="fr-F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(if </a:t>
            </a:r>
            <a:r>
              <a:rPr lang="fr-FR" sz="10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recurrent</a:t>
            </a:r>
            <a:endParaRPr lang="fr-FR" sz="10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hypoglycaemia</a:t>
            </a:r>
            <a:r>
              <a:rPr lang="fr-F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FE6A743-86C0-4AEF-BF52-AC92468ACAE9}"/>
              </a:ext>
            </a:extLst>
          </p:cNvPr>
          <p:cNvCxnSpPr>
            <a:cxnSpLocks/>
          </p:cNvCxnSpPr>
          <p:nvPr/>
        </p:nvCxnSpPr>
        <p:spPr>
          <a:xfrm>
            <a:off x="4147359" y="5780416"/>
            <a:ext cx="0" cy="5719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18897A1-94EA-4BE4-B1CA-5E2D9061BA5F}"/>
              </a:ext>
            </a:extLst>
          </p:cNvPr>
          <p:cNvSpPr/>
          <p:nvPr/>
        </p:nvSpPr>
        <p:spPr>
          <a:xfrm>
            <a:off x="6025858" y="2786845"/>
            <a:ext cx="1485162" cy="624174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21" name="ZoneTexte 22">
            <a:extLst>
              <a:ext uri="{FF2B5EF4-FFF2-40B4-BE49-F238E27FC236}">
                <a16:creationId xmlns:a16="http://schemas.microsoft.com/office/drawing/2014/main" id="{1FB908BF-C121-4730-A314-A5067C6112A2}"/>
              </a:ext>
            </a:extLst>
          </p:cNvPr>
          <p:cNvSpPr txBox="1"/>
          <p:nvPr/>
        </p:nvSpPr>
        <p:spPr>
          <a:xfrm>
            <a:off x="4199839" y="3028233"/>
            <a:ext cx="1533153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Ringer’s lactate (800 mL)</a:t>
            </a:r>
          </a:p>
          <a:p>
            <a:pPr algn="ctr"/>
            <a:r>
              <a:rPr lang="pt-B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+ 50% dextrose (200 mL)</a:t>
            </a:r>
          </a:p>
          <a:p>
            <a:pPr algn="ctr"/>
            <a:r>
              <a:rPr lang="pt-BR" sz="1000" i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50 mL / hour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38">
            <a:extLst>
              <a:ext uri="{FF2B5EF4-FFF2-40B4-BE49-F238E27FC236}">
                <a16:creationId xmlns:a16="http://schemas.microsoft.com/office/drawing/2014/main" id="{687DB331-3A52-44A4-B60F-6F6C77D0D3B4}"/>
              </a:ext>
            </a:extLst>
          </p:cNvPr>
          <p:cNvSpPr txBox="1"/>
          <p:nvPr/>
        </p:nvSpPr>
        <p:spPr>
          <a:xfrm>
            <a:off x="4985117" y="1326451"/>
            <a:ext cx="120900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 50%</a:t>
            </a:r>
          </a:p>
          <a:p>
            <a:r>
              <a:rPr lang="fr-FR" sz="11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25–50 </a:t>
            </a:r>
            <a:r>
              <a:rPr lang="fr-FR" sz="11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mL</a:t>
            </a:r>
            <a:endParaRPr lang="fr-FR" sz="11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447B12-5686-4089-91F7-5AB1E6EDB4AE}"/>
              </a:ext>
            </a:extLst>
          </p:cNvPr>
          <p:cNvSpPr/>
          <p:nvPr/>
        </p:nvSpPr>
        <p:spPr>
          <a:xfrm>
            <a:off x="4995480" y="2332270"/>
            <a:ext cx="10673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i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iv over 2 minutes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AE88E72-5263-472C-ACB4-BAB2686FF86B}"/>
              </a:ext>
            </a:extLst>
          </p:cNvPr>
          <p:cNvSpPr txBox="1">
            <a:spLocks/>
          </p:cNvSpPr>
          <p:nvPr/>
        </p:nvSpPr>
        <p:spPr>
          <a:xfrm>
            <a:off x="2945606" y="459240"/>
            <a:ext cx="4800600" cy="44689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0000" tIns="72000" rIns="45720" bIns="22860" rtlCol="0" anchor="t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Hypoglycaemia quick reference</a:t>
            </a:r>
            <a:endParaRPr lang="en-US" sz="2200" b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700EA4D2-56E0-4021-BE95-3C492D80BD5F}"/>
              </a:ext>
            </a:extLst>
          </p:cNvPr>
          <p:cNvSpPr txBox="1">
            <a:spLocks/>
          </p:cNvSpPr>
          <p:nvPr/>
        </p:nvSpPr>
        <p:spPr>
          <a:xfrm>
            <a:off x="2945606" y="894981"/>
            <a:ext cx="4800600" cy="3184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45720" tIns="22860" rIns="45720" bIns="22860" rtlCol="0" anchor="t">
            <a:no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203864"/>
                </a:solidFill>
                <a:latin typeface="Source Sans Pro" panose="020B0503030403020204" pitchFamily="34" charset="0"/>
              </a:rPr>
              <a:t>Adults</a:t>
            </a:r>
            <a:endParaRPr lang="en-US" sz="24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19308F6-0551-473A-95C3-99DB3DB3A4C9}"/>
              </a:ext>
            </a:extLst>
          </p:cNvPr>
          <p:cNvSpPr/>
          <p:nvPr/>
        </p:nvSpPr>
        <p:spPr>
          <a:xfrm>
            <a:off x="6149261" y="1909029"/>
            <a:ext cx="582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after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fr-FR" sz="1000" i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30 mins</a:t>
            </a:r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A67F612A-0C01-4FD0-A588-F2AE1527264E}"/>
              </a:ext>
            </a:extLst>
          </p:cNvPr>
          <p:cNvSpPr/>
          <p:nvPr/>
        </p:nvSpPr>
        <p:spPr>
          <a:xfrm rot="5400000">
            <a:off x="6930644" y="2509551"/>
            <a:ext cx="353944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54" name="ZoneTexte 34">
            <a:extLst>
              <a:ext uri="{FF2B5EF4-FFF2-40B4-BE49-F238E27FC236}">
                <a16:creationId xmlns:a16="http://schemas.microsoft.com/office/drawing/2014/main" id="{AE5817B0-4C0F-4B3F-9C76-80BD31ED43A3}"/>
              </a:ext>
            </a:extLst>
          </p:cNvPr>
          <p:cNvSpPr txBox="1"/>
          <p:nvPr/>
        </p:nvSpPr>
        <p:spPr>
          <a:xfrm>
            <a:off x="6085946" y="3014728"/>
            <a:ext cx="83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2</a:t>
            </a:r>
            <a:r>
              <a:rPr lang="en-US" sz="1000" b="1" baseline="30000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nd</a:t>
            </a:r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bolus</a:t>
            </a:r>
          </a:p>
          <a:p>
            <a:r>
              <a:rPr lang="en-US" sz="1000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if necessary</a:t>
            </a:r>
            <a:endParaRPr lang="fr-FR" sz="1000" dirty="0">
              <a:solidFill>
                <a:srgbClr val="00205C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ZoneTexte 38">
            <a:extLst>
              <a:ext uri="{FF2B5EF4-FFF2-40B4-BE49-F238E27FC236}">
                <a16:creationId xmlns:a16="http://schemas.microsoft.com/office/drawing/2014/main" id="{E9AF62FF-9D52-458A-83F1-05C9491901DA}"/>
              </a:ext>
            </a:extLst>
          </p:cNvPr>
          <p:cNvSpPr txBox="1"/>
          <p:nvPr/>
        </p:nvSpPr>
        <p:spPr>
          <a:xfrm>
            <a:off x="6080222" y="2816189"/>
            <a:ext cx="1231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9742750-F703-450B-AE34-2CFB0A7E113A}"/>
              </a:ext>
            </a:extLst>
          </p:cNvPr>
          <p:cNvSpPr/>
          <p:nvPr/>
        </p:nvSpPr>
        <p:spPr>
          <a:xfrm>
            <a:off x="3094732" y="2630001"/>
            <a:ext cx="2666407" cy="916399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5E89EC57-2882-4C57-9263-78AE77E4380E}"/>
              </a:ext>
            </a:extLst>
          </p:cNvPr>
          <p:cNvSpPr/>
          <p:nvPr/>
        </p:nvSpPr>
        <p:spPr>
          <a:xfrm flipH="1">
            <a:off x="5678063" y="2923010"/>
            <a:ext cx="349139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58" name="ZoneTexte 38">
            <a:extLst>
              <a:ext uri="{FF2B5EF4-FFF2-40B4-BE49-F238E27FC236}">
                <a16:creationId xmlns:a16="http://schemas.microsoft.com/office/drawing/2014/main" id="{D5910F44-0350-4526-8386-D0E4C1A3C859}"/>
              </a:ext>
            </a:extLst>
          </p:cNvPr>
          <p:cNvSpPr txBox="1"/>
          <p:nvPr/>
        </p:nvSpPr>
        <p:spPr>
          <a:xfrm>
            <a:off x="3168345" y="2647623"/>
            <a:ext cx="10726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Maintenance</a:t>
            </a:r>
          </a:p>
          <a:p>
            <a:r>
              <a:rPr lang="fr-FR" sz="10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</a:t>
            </a:r>
          </a:p>
          <a:p>
            <a:r>
              <a:rPr lang="fr-FR" sz="10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infusion in RL</a:t>
            </a:r>
          </a:p>
          <a:p>
            <a:r>
              <a:rPr lang="fr-F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(if </a:t>
            </a:r>
            <a:r>
              <a:rPr lang="fr-FR" sz="10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recurrent</a:t>
            </a:r>
            <a:endParaRPr lang="fr-FR" sz="10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fr-FR" sz="10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hypoglycaemia</a:t>
            </a:r>
            <a:r>
              <a:rPr lang="fr-FR" sz="10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9AA0ECA-A2B0-445D-A868-172535BBE590}"/>
              </a:ext>
            </a:extLst>
          </p:cNvPr>
          <p:cNvCxnSpPr>
            <a:cxnSpLocks/>
          </p:cNvCxnSpPr>
          <p:nvPr/>
        </p:nvCxnSpPr>
        <p:spPr>
          <a:xfrm>
            <a:off x="4153083" y="2923011"/>
            <a:ext cx="0" cy="5719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9E924818-0184-4123-A670-BAB142A47911}"/>
              </a:ext>
            </a:extLst>
          </p:cNvPr>
          <p:cNvSpPr txBox="1"/>
          <p:nvPr/>
        </p:nvSpPr>
        <p:spPr>
          <a:xfrm>
            <a:off x="4841585" y="2770646"/>
            <a:ext cx="17586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9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+</a:t>
            </a:r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EA0A834C-B660-465F-891D-081470B74697}"/>
              </a:ext>
            </a:extLst>
          </p:cNvPr>
          <p:cNvSpPr txBox="1">
            <a:spLocks/>
          </p:cNvSpPr>
          <p:nvPr/>
        </p:nvSpPr>
        <p:spPr>
          <a:xfrm>
            <a:off x="2945606" y="3755979"/>
            <a:ext cx="4800600" cy="3184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45720" tIns="22860" rIns="45720" bIns="22860" rtlCol="0" anchor="t">
            <a:no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203864"/>
                </a:solidFill>
                <a:latin typeface="Source Sans Pro" panose="020B0503030403020204" pitchFamily="34" charset="0"/>
              </a:rPr>
              <a:t>Children</a:t>
            </a:r>
            <a:endParaRPr lang="en-US" sz="24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sp>
        <p:nvSpPr>
          <p:cNvPr id="61" name="ZoneTexte 34">
            <a:extLst>
              <a:ext uri="{FF2B5EF4-FFF2-40B4-BE49-F238E27FC236}">
                <a16:creationId xmlns:a16="http://schemas.microsoft.com/office/drawing/2014/main" id="{64B923AA-124D-4C02-A03C-96E2DCA29D5F}"/>
              </a:ext>
            </a:extLst>
          </p:cNvPr>
          <p:cNvSpPr txBox="1"/>
          <p:nvPr/>
        </p:nvSpPr>
        <p:spPr>
          <a:xfrm>
            <a:off x="6773378" y="4934871"/>
            <a:ext cx="680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Recheck</a:t>
            </a:r>
          </a:p>
          <a:p>
            <a:r>
              <a:rPr lang="en-US" sz="1000" b="1" dirty="0">
                <a:solidFill>
                  <a:srgbClr val="00205C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glucose</a:t>
            </a:r>
            <a:endParaRPr lang="fr-FR" sz="1000" b="1" dirty="0">
              <a:solidFill>
                <a:srgbClr val="00205C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18" descr="Icône Du Compteur De Glucose À La Maison Vecteurs libres de droits et plus  d'images vectorielles de Diabète - Diabète, Icône, Sang - iStock">
            <a:extLst>
              <a:ext uri="{FF2B5EF4-FFF2-40B4-BE49-F238E27FC236}">
                <a16:creationId xmlns:a16="http://schemas.microsoft.com/office/drawing/2014/main" id="{6B8F24F7-52A2-4F14-AF6B-A3DCBF1B0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212" y="4162867"/>
            <a:ext cx="806807" cy="80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748C92DC-2E63-4DF0-BE32-14318C88373C}"/>
              </a:ext>
            </a:extLst>
          </p:cNvPr>
          <p:cNvSpPr/>
          <p:nvPr/>
        </p:nvSpPr>
        <p:spPr>
          <a:xfrm>
            <a:off x="6689037" y="4160999"/>
            <a:ext cx="821983" cy="1207777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ource Sans Pro" panose="020B0503030403020204" pitchFamily="34" charset="0"/>
            </a:endParaRP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28188BF9-4D9C-443A-A576-E1770EF628FC}"/>
              </a:ext>
            </a:extLst>
          </p:cNvPr>
          <p:cNvSpPr/>
          <p:nvPr/>
        </p:nvSpPr>
        <p:spPr>
          <a:xfrm>
            <a:off x="6107438" y="4540389"/>
            <a:ext cx="665940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C376CFE-8372-449F-A551-E0F5A01713A3}"/>
              </a:ext>
            </a:extLst>
          </p:cNvPr>
          <p:cNvSpPr/>
          <p:nvPr/>
        </p:nvSpPr>
        <p:spPr>
          <a:xfrm>
            <a:off x="6135204" y="4864215"/>
            <a:ext cx="5822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after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fr-FR" sz="1000" i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30 mins</a:t>
            </a:r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C0984CB0-8B27-435D-9B37-9E4795D12FD8}"/>
              </a:ext>
            </a:extLst>
          </p:cNvPr>
          <p:cNvSpPr/>
          <p:nvPr/>
        </p:nvSpPr>
        <p:spPr>
          <a:xfrm rot="5400000">
            <a:off x="6930644" y="5378670"/>
            <a:ext cx="353944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71" name="ZoneTexte 16">
            <a:extLst>
              <a:ext uri="{FF2B5EF4-FFF2-40B4-BE49-F238E27FC236}">
                <a16:creationId xmlns:a16="http://schemas.microsoft.com/office/drawing/2014/main" id="{46B81B70-272E-47F2-AC53-5FC724724FC5}"/>
              </a:ext>
            </a:extLst>
          </p:cNvPr>
          <p:cNvSpPr txBox="1"/>
          <p:nvPr/>
        </p:nvSpPr>
        <p:spPr>
          <a:xfrm>
            <a:off x="4653610" y="4745944"/>
            <a:ext cx="24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10%</a:t>
            </a:r>
          </a:p>
        </p:txBody>
      </p:sp>
      <p:sp>
        <p:nvSpPr>
          <p:cNvPr id="70" name="ZoneTexte 38">
            <a:extLst>
              <a:ext uri="{FF2B5EF4-FFF2-40B4-BE49-F238E27FC236}">
                <a16:creationId xmlns:a16="http://schemas.microsoft.com/office/drawing/2014/main" id="{59C5A1AF-71DC-4D5A-A270-DE9B5694A304}"/>
              </a:ext>
            </a:extLst>
          </p:cNvPr>
          <p:cNvSpPr txBox="1"/>
          <p:nvPr/>
        </p:nvSpPr>
        <p:spPr>
          <a:xfrm>
            <a:off x="3019077" y="6676298"/>
            <a:ext cx="2039033" cy="450069"/>
          </a:xfrm>
          <a:prstGeom prst="rect">
            <a:avLst/>
          </a:prstGeom>
          <a:noFill/>
          <a:ln>
            <a:noFill/>
          </a:ln>
        </p:spPr>
        <p:txBody>
          <a:bodyPr wrap="square" tIns="18000" bIns="18000" rtlCol="0">
            <a:noAutofit/>
          </a:bodyPr>
          <a:lstStyle/>
          <a:p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If no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intravenous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access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, 2-5ml 50% dextrose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fluid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can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be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placed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directly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the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cheek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using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a syringe. Do not use a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needle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or </a:t>
            </a:r>
            <a:r>
              <a:rPr lang="fr-FR" sz="550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spoon</a:t>
            </a:r>
            <a:r>
              <a:rPr lang="fr-FR" sz="550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6" name="ZoneTexte 38">
            <a:extLst>
              <a:ext uri="{FF2B5EF4-FFF2-40B4-BE49-F238E27FC236}">
                <a16:creationId xmlns:a16="http://schemas.microsoft.com/office/drawing/2014/main" id="{CE3840EB-039A-4784-B0B7-661F1186DAE6}"/>
              </a:ext>
            </a:extLst>
          </p:cNvPr>
          <p:cNvSpPr txBox="1"/>
          <p:nvPr/>
        </p:nvSpPr>
        <p:spPr>
          <a:xfrm>
            <a:off x="4997643" y="1896247"/>
            <a:ext cx="124658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 10%</a:t>
            </a:r>
          </a:p>
          <a:p>
            <a:r>
              <a:rPr lang="fr-FR" sz="11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125–250 </a:t>
            </a:r>
            <a:r>
              <a:rPr lang="fr-FR" sz="11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mL</a:t>
            </a:r>
            <a:endParaRPr lang="fr-FR" sz="11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653EA3A-0E5C-46F5-AD27-B68CCAACF21A}"/>
              </a:ext>
            </a:extLst>
          </p:cNvPr>
          <p:cNvSpPr/>
          <p:nvPr/>
        </p:nvSpPr>
        <p:spPr>
          <a:xfrm>
            <a:off x="4715669" y="2328749"/>
            <a:ext cx="190730" cy="1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DA8CE56-9EA7-48C7-B53E-B1010EFBCCD9}"/>
              </a:ext>
            </a:extLst>
          </p:cNvPr>
          <p:cNvGrpSpPr/>
          <p:nvPr/>
        </p:nvGrpSpPr>
        <p:grpSpPr>
          <a:xfrm>
            <a:off x="6891646" y="2917121"/>
            <a:ext cx="280988" cy="361950"/>
            <a:chOff x="3010715" y="1803304"/>
            <a:chExt cx="561975" cy="723900"/>
          </a:xfrm>
        </p:grpSpPr>
        <p:pic>
          <p:nvPicPr>
            <p:cNvPr id="95" name="Graphic 94">
              <a:extLst>
                <a:ext uri="{FF2B5EF4-FFF2-40B4-BE49-F238E27FC236}">
                  <a16:creationId xmlns:a16="http://schemas.microsoft.com/office/drawing/2014/main" id="{33BB3994-88FA-4730-8AFB-0D54C4CA40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10715" y="1803304"/>
              <a:ext cx="561975" cy="723900"/>
            </a:xfrm>
            <a:prstGeom prst="rect">
              <a:avLst/>
            </a:prstGeom>
          </p:spPr>
        </p:pic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4B39ADE-B8C0-44C9-9FC3-8001C8616809}"/>
                </a:ext>
              </a:extLst>
            </p:cNvPr>
            <p:cNvSpPr txBox="1"/>
            <p:nvPr/>
          </p:nvSpPr>
          <p:spPr>
            <a:xfrm>
              <a:off x="3040261" y="2165254"/>
              <a:ext cx="513225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50%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A27D9237-E116-415D-AD80-0D7999895B23}"/>
              </a:ext>
            </a:extLst>
          </p:cNvPr>
          <p:cNvGrpSpPr/>
          <p:nvPr/>
        </p:nvGrpSpPr>
        <p:grpSpPr>
          <a:xfrm>
            <a:off x="7202069" y="2846205"/>
            <a:ext cx="256613" cy="538466"/>
            <a:chOff x="3040260" y="2840509"/>
            <a:chExt cx="513225" cy="1076931"/>
          </a:xfrm>
        </p:grpSpPr>
        <p:pic>
          <p:nvPicPr>
            <p:cNvPr id="98" name="Graphic 97">
              <a:extLst>
                <a:ext uri="{FF2B5EF4-FFF2-40B4-BE49-F238E27FC236}">
                  <a16:creationId xmlns:a16="http://schemas.microsoft.com/office/drawing/2014/main" id="{29F74861-0597-4423-851D-43311545C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6311312-520B-4C94-9044-B1C72BA1DBDD}"/>
                </a:ext>
              </a:extLst>
            </p:cNvPr>
            <p:cNvSpPr txBox="1"/>
            <p:nvPr/>
          </p:nvSpPr>
          <p:spPr>
            <a:xfrm>
              <a:off x="3067352" y="3232369"/>
              <a:ext cx="478171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10%</a:t>
              </a:r>
            </a:p>
          </p:txBody>
        </p:sp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108DA5F0-2C0A-4FF1-9170-6816F5747F4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47247" y="1327637"/>
            <a:ext cx="284029" cy="319046"/>
          </a:xfrm>
          <a:prstGeom prst="rect">
            <a:avLst/>
          </a:prstGeom>
        </p:spPr>
      </p:pic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21A9B3C-D29D-4A59-B936-B9D8FC24429C}"/>
              </a:ext>
            </a:extLst>
          </p:cNvPr>
          <p:cNvGrpSpPr/>
          <p:nvPr/>
        </p:nvGrpSpPr>
        <p:grpSpPr>
          <a:xfrm>
            <a:off x="5025745" y="2697041"/>
            <a:ext cx="231596" cy="298327"/>
            <a:chOff x="3010715" y="1803304"/>
            <a:chExt cx="561975" cy="723900"/>
          </a:xfrm>
        </p:grpSpPr>
        <p:pic>
          <p:nvPicPr>
            <p:cNvPr id="103" name="Graphic 102">
              <a:extLst>
                <a:ext uri="{FF2B5EF4-FFF2-40B4-BE49-F238E27FC236}">
                  <a16:creationId xmlns:a16="http://schemas.microsoft.com/office/drawing/2014/main" id="{A9A6E629-9F5C-4968-B89F-A6921AD54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10715" y="1803304"/>
              <a:ext cx="561975" cy="723900"/>
            </a:xfrm>
            <a:prstGeom prst="rect">
              <a:avLst/>
            </a:prstGeom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10FE16A0-CD27-4740-A92B-92F389A2C740}"/>
                </a:ext>
              </a:extLst>
            </p:cNvPr>
            <p:cNvSpPr txBox="1"/>
            <p:nvPr/>
          </p:nvSpPr>
          <p:spPr>
            <a:xfrm>
              <a:off x="3040260" y="2165255"/>
              <a:ext cx="513226" cy="349598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7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50%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B76E977-8501-4E17-B9AA-61A9FB7DDD38}"/>
              </a:ext>
            </a:extLst>
          </p:cNvPr>
          <p:cNvGrpSpPr/>
          <p:nvPr/>
        </p:nvGrpSpPr>
        <p:grpSpPr>
          <a:xfrm>
            <a:off x="4622336" y="2652491"/>
            <a:ext cx="211506" cy="443815"/>
            <a:chOff x="3040260" y="2840509"/>
            <a:chExt cx="513225" cy="1076931"/>
          </a:xfrm>
        </p:grpSpPr>
        <p:pic>
          <p:nvPicPr>
            <p:cNvPr id="106" name="Graphic 105">
              <a:extLst>
                <a:ext uri="{FF2B5EF4-FFF2-40B4-BE49-F238E27FC236}">
                  <a16:creationId xmlns:a16="http://schemas.microsoft.com/office/drawing/2014/main" id="{3A24161E-21A0-4CFD-8C83-133FE798C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6EEDC0C4-6C67-48FF-866B-67F60617A6DD}"/>
                </a:ext>
              </a:extLst>
            </p:cNvPr>
            <p:cNvSpPr txBox="1"/>
            <p:nvPr/>
          </p:nvSpPr>
          <p:spPr>
            <a:xfrm>
              <a:off x="3067352" y="3232370"/>
              <a:ext cx="478171" cy="349598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7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RL</a:t>
              </a:r>
            </a:p>
          </p:txBody>
        </p:sp>
      </p:grpSp>
      <p:sp>
        <p:nvSpPr>
          <p:cNvPr id="108" name="Arrow: Right 107">
            <a:extLst>
              <a:ext uri="{FF2B5EF4-FFF2-40B4-BE49-F238E27FC236}">
                <a16:creationId xmlns:a16="http://schemas.microsoft.com/office/drawing/2014/main" id="{EFEC4108-C0B6-408F-92CF-4F0F686996BA}"/>
              </a:ext>
            </a:extLst>
          </p:cNvPr>
          <p:cNvSpPr/>
          <p:nvPr/>
        </p:nvSpPr>
        <p:spPr>
          <a:xfrm>
            <a:off x="4185841" y="1671270"/>
            <a:ext cx="425424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4159F6E7-E916-43A1-9911-D6E974F0A5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63721" y="4160085"/>
            <a:ext cx="284029" cy="319046"/>
          </a:xfrm>
          <a:prstGeom prst="rect">
            <a:avLst/>
          </a:prstGeom>
        </p:spPr>
      </p:pic>
      <p:sp>
        <p:nvSpPr>
          <p:cNvPr id="114" name="ZoneTexte 38">
            <a:extLst>
              <a:ext uri="{FF2B5EF4-FFF2-40B4-BE49-F238E27FC236}">
                <a16:creationId xmlns:a16="http://schemas.microsoft.com/office/drawing/2014/main" id="{F3946714-4ED9-4D27-91B7-AFEFB15EE1DF}"/>
              </a:ext>
            </a:extLst>
          </p:cNvPr>
          <p:cNvSpPr txBox="1"/>
          <p:nvPr/>
        </p:nvSpPr>
        <p:spPr>
          <a:xfrm>
            <a:off x="4959164" y="4352169"/>
            <a:ext cx="113002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Dextrose 10%</a:t>
            </a:r>
          </a:p>
          <a:p>
            <a:r>
              <a:rPr lang="fr-FR" sz="11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5 </a:t>
            </a:r>
            <a:r>
              <a:rPr lang="fr-FR" sz="11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mL</a:t>
            </a:r>
            <a:r>
              <a:rPr lang="fr-FR" sz="11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/ kg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C4D7D112-5054-42A4-9F93-37C045331C45}"/>
              </a:ext>
            </a:extLst>
          </p:cNvPr>
          <p:cNvSpPr/>
          <p:nvPr/>
        </p:nvSpPr>
        <p:spPr>
          <a:xfrm>
            <a:off x="4562970" y="4314194"/>
            <a:ext cx="1544469" cy="807890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BCC08A1-CF05-4F71-9F88-6173D48A0980}"/>
              </a:ext>
            </a:extLst>
          </p:cNvPr>
          <p:cNvSpPr/>
          <p:nvPr/>
        </p:nvSpPr>
        <p:spPr>
          <a:xfrm>
            <a:off x="4687691" y="4775439"/>
            <a:ext cx="190730" cy="1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rgbClr val="203864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C91DF87-6497-4586-8D40-E5FB700F0272}"/>
              </a:ext>
            </a:extLst>
          </p:cNvPr>
          <p:cNvGrpSpPr/>
          <p:nvPr/>
        </p:nvGrpSpPr>
        <p:grpSpPr>
          <a:xfrm>
            <a:off x="4669940" y="4436833"/>
            <a:ext cx="256613" cy="538466"/>
            <a:chOff x="3040260" y="2840509"/>
            <a:chExt cx="513225" cy="1076931"/>
          </a:xfrm>
        </p:grpSpPr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CD1C9BA7-3CC6-4D20-B90B-E3668AA5C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A3FAEE0E-B60C-4E2B-98CB-16BDACD666F4}"/>
                </a:ext>
              </a:extLst>
            </p:cNvPr>
            <p:cNvSpPr txBox="1"/>
            <p:nvPr/>
          </p:nvSpPr>
          <p:spPr>
            <a:xfrm>
              <a:off x="3067352" y="3232369"/>
              <a:ext cx="478171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10%</a:t>
              </a:r>
            </a:p>
          </p:txBody>
        </p:sp>
      </p:grp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DC80508-AFB5-48ED-B9BC-35E59A49BA91}"/>
              </a:ext>
            </a:extLst>
          </p:cNvPr>
          <p:cNvSpPr/>
          <p:nvPr/>
        </p:nvSpPr>
        <p:spPr>
          <a:xfrm>
            <a:off x="4959959" y="4725982"/>
            <a:ext cx="1089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i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intravenous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r>
              <a:rPr lang="fr-FR" sz="1000" i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over 2 minutes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8E0A6E0-F02F-41DE-A2CD-5118B542595A}"/>
              </a:ext>
            </a:extLst>
          </p:cNvPr>
          <p:cNvGrpSpPr/>
          <p:nvPr/>
        </p:nvGrpSpPr>
        <p:grpSpPr>
          <a:xfrm>
            <a:off x="7183542" y="5689795"/>
            <a:ext cx="256613" cy="538466"/>
            <a:chOff x="3040260" y="2840509"/>
            <a:chExt cx="513225" cy="1076931"/>
          </a:xfrm>
        </p:grpSpPr>
        <p:pic>
          <p:nvPicPr>
            <p:cNvPr id="122" name="Graphic 121">
              <a:extLst>
                <a:ext uri="{FF2B5EF4-FFF2-40B4-BE49-F238E27FC236}">
                  <a16:creationId xmlns:a16="http://schemas.microsoft.com/office/drawing/2014/main" id="{2694C979-674F-4D91-A4B4-E4FD104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115E6830-D27E-4DE0-86E0-ACC920D43054}"/>
                </a:ext>
              </a:extLst>
            </p:cNvPr>
            <p:cNvSpPr txBox="1"/>
            <p:nvPr/>
          </p:nvSpPr>
          <p:spPr>
            <a:xfrm>
              <a:off x="3067352" y="3232369"/>
              <a:ext cx="478171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10%</a:t>
              </a:r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9D951D1C-F2CD-415A-8D26-A43928DB02AF}"/>
              </a:ext>
            </a:extLst>
          </p:cNvPr>
          <p:cNvSpPr txBox="1"/>
          <p:nvPr/>
        </p:nvSpPr>
        <p:spPr>
          <a:xfrm>
            <a:off x="4830560" y="5636415"/>
            <a:ext cx="17586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9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+</a:t>
            </a:r>
            <a:endParaRPr lang="en-US" sz="900" dirty="0">
              <a:latin typeface="Source Sans Pro" panose="020B0503030403020204" pitchFamily="34" charset="0"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7B910C61-06DF-4D99-9262-E9AFC5B9B620}"/>
              </a:ext>
            </a:extLst>
          </p:cNvPr>
          <p:cNvGrpSpPr/>
          <p:nvPr/>
        </p:nvGrpSpPr>
        <p:grpSpPr>
          <a:xfrm>
            <a:off x="5014720" y="5562810"/>
            <a:ext cx="231596" cy="298327"/>
            <a:chOff x="3010715" y="1803304"/>
            <a:chExt cx="561975" cy="723900"/>
          </a:xfrm>
        </p:grpSpPr>
        <p:pic>
          <p:nvPicPr>
            <p:cNvPr id="126" name="Graphic 125">
              <a:extLst>
                <a:ext uri="{FF2B5EF4-FFF2-40B4-BE49-F238E27FC236}">
                  <a16:creationId xmlns:a16="http://schemas.microsoft.com/office/drawing/2014/main" id="{6745C02D-5128-49D9-A1B6-4D26FDEF0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10715" y="1803304"/>
              <a:ext cx="561975" cy="723900"/>
            </a:xfrm>
            <a:prstGeom prst="rect">
              <a:avLst/>
            </a:prstGeom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0CC9BE3A-5A53-4072-BF0C-751A7EC1D5C8}"/>
                </a:ext>
              </a:extLst>
            </p:cNvPr>
            <p:cNvSpPr txBox="1"/>
            <p:nvPr/>
          </p:nvSpPr>
          <p:spPr>
            <a:xfrm>
              <a:off x="3040260" y="2165255"/>
              <a:ext cx="513226" cy="349598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7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50%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40B44B1-C4D0-4C96-916F-96196C7AFA5D}"/>
              </a:ext>
            </a:extLst>
          </p:cNvPr>
          <p:cNvGrpSpPr/>
          <p:nvPr/>
        </p:nvGrpSpPr>
        <p:grpSpPr>
          <a:xfrm>
            <a:off x="4611311" y="5518260"/>
            <a:ext cx="211506" cy="443815"/>
            <a:chOff x="3040260" y="2840509"/>
            <a:chExt cx="513225" cy="1076931"/>
          </a:xfrm>
        </p:grpSpPr>
        <p:pic>
          <p:nvPicPr>
            <p:cNvPr id="129" name="Graphic 128">
              <a:extLst>
                <a:ext uri="{FF2B5EF4-FFF2-40B4-BE49-F238E27FC236}">
                  <a16:creationId xmlns:a16="http://schemas.microsoft.com/office/drawing/2014/main" id="{F944AD45-6DF7-40ED-951B-002349B3A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FCD2BD0E-4D87-4F83-BEE9-245740FB07B2}"/>
                </a:ext>
              </a:extLst>
            </p:cNvPr>
            <p:cNvSpPr txBox="1"/>
            <p:nvPr/>
          </p:nvSpPr>
          <p:spPr>
            <a:xfrm>
              <a:off x="3067352" y="3232370"/>
              <a:ext cx="478171" cy="349598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7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RL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6A80268D-9D9B-4A95-BF99-90813C2AC44C}"/>
              </a:ext>
            </a:extLst>
          </p:cNvPr>
          <p:cNvSpPr/>
          <p:nvPr/>
        </p:nvSpPr>
        <p:spPr>
          <a:xfrm>
            <a:off x="5028940" y="1729916"/>
            <a:ext cx="413619" cy="1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rgbClr val="203864"/>
                </a:solidFill>
                <a:latin typeface="Source Sans Pro" panose="020B0503030403020204" pitchFamily="34" charset="0"/>
              </a:rPr>
              <a:t>or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EAC28EC-EE28-44E2-BCCE-B9B187935E54}"/>
              </a:ext>
            </a:extLst>
          </p:cNvPr>
          <p:cNvGrpSpPr/>
          <p:nvPr/>
        </p:nvGrpSpPr>
        <p:grpSpPr>
          <a:xfrm>
            <a:off x="4673214" y="1367966"/>
            <a:ext cx="280988" cy="361950"/>
            <a:chOff x="3010715" y="1803304"/>
            <a:chExt cx="561975" cy="723900"/>
          </a:xfrm>
        </p:grpSpPr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1B84C50B-E543-4BDD-A0EB-A7D62719E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10715" y="1803304"/>
              <a:ext cx="561975" cy="723900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F6E30B0-0B3E-46FA-8066-5DD4F5036A02}"/>
                </a:ext>
              </a:extLst>
            </p:cNvPr>
            <p:cNvSpPr txBox="1"/>
            <p:nvPr/>
          </p:nvSpPr>
          <p:spPr>
            <a:xfrm>
              <a:off x="3040261" y="2165254"/>
              <a:ext cx="513225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50%</a:t>
              </a:r>
            </a:p>
          </p:txBody>
        </p:sp>
      </p:grpSp>
      <p:sp>
        <p:nvSpPr>
          <p:cNvPr id="134" name="Arrow: Right 133">
            <a:extLst>
              <a:ext uri="{FF2B5EF4-FFF2-40B4-BE49-F238E27FC236}">
                <a16:creationId xmlns:a16="http://schemas.microsoft.com/office/drawing/2014/main" id="{CDE234D0-03C8-4062-932A-767645E48834}"/>
              </a:ext>
            </a:extLst>
          </p:cNvPr>
          <p:cNvSpPr/>
          <p:nvPr/>
        </p:nvSpPr>
        <p:spPr>
          <a:xfrm flipH="1">
            <a:off x="5669857" y="5784010"/>
            <a:ext cx="349139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139" name="Arrow: Right 138">
            <a:extLst>
              <a:ext uri="{FF2B5EF4-FFF2-40B4-BE49-F238E27FC236}">
                <a16:creationId xmlns:a16="http://schemas.microsoft.com/office/drawing/2014/main" id="{6F5D241E-ED2B-435A-AC6D-5AEE40DDF780}"/>
              </a:ext>
            </a:extLst>
          </p:cNvPr>
          <p:cNvSpPr/>
          <p:nvPr/>
        </p:nvSpPr>
        <p:spPr>
          <a:xfrm>
            <a:off x="4185841" y="4540389"/>
            <a:ext cx="425424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sp>
        <p:nvSpPr>
          <p:cNvPr id="140" name="Arrow: Right 139">
            <a:extLst>
              <a:ext uri="{FF2B5EF4-FFF2-40B4-BE49-F238E27FC236}">
                <a16:creationId xmlns:a16="http://schemas.microsoft.com/office/drawing/2014/main" id="{F6173909-3DDF-43CD-BB25-90A37F06CDE3}"/>
              </a:ext>
            </a:extLst>
          </p:cNvPr>
          <p:cNvSpPr/>
          <p:nvPr/>
        </p:nvSpPr>
        <p:spPr>
          <a:xfrm rot="5400000" flipH="1">
            <a:off x="3431936" y="2292398"/>
            <a:ext cx="349139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pic>
        <p:nvPicPr>
          <p:cNvPr id="136" name="Graphic 135">
            <a:extLst>
              <a:ext uri="{FF2B5EF4-FFF2-40B4-BE49-F238E27FC236}">
                <a16:creationId xmlns:a16="http://schemas.microsoft.com/office/drawing/2014/main" id="{061014D5-FC6F-45AB-B9CC-B88CD99ECB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66580" y="1121806"/>
            <a:ext cx="893380" cy="1107496"/>
          </a:xfrm>
          <a:prstGeom prst="rect">
            <a:avLst/>
          </a:prstGeom>
        </p:spPr>
      </p:pic>
      <p:sp>
        <p:nvSpPr>
          <p:cNvPr id="34" name="ZoneTexte 47">
            <a:extLst>
              <a:ext uri="{FF2B5EF4-FFF2-40B4-BE49-F238E27FC236}">
                <a16:creationId xmlns:a16="http://schemas.microsoft.com/office/drawing/2014/main" id="{F9139960-5018-4203-89C5-7D915F85215D}"/>
              </a:ext>
            </a:extLst>
          </p:cNvPr>
          <p:cNvSpPr txBox="1"/>
          <p:nvPr/>
        </p:nvSpPr>
        <p:spPr>
          <a:xfrm>
            <a:off x="3333356" y="1294127"/>
            <a:ext cx="559829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8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Glucose </a:t>
            </a:r>
            <a:r>
              <a:rPr lang="fr-FR" sz="800" b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less</a:t>
            </a:r>
            <a:r>
              <a:rPr lang="fr-FR" sz="8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800" b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than</a:t>
            </a:r>
            <a:endParaRPr lang="fr-FR" sz="800" b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3.0 </a:t>
            </a:r>
            <a:r>
              <a:rPr lang="fr-FR" sz="7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mmol</a:t>
            </a:r>
            <a:r>
              <a:rPr lang="fr-FR" sz="7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/ L</a:t>
            </a:r>
            <a:endParaRPr lang="fr-FR" sz="8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54 </a:t>
            </a:r>
            <a:r>
              <a:rPr lang="fr-FR" sz="7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mg / </a:t>
            </a:r>
            <a:r>
              <a:rPr lang="fr-FR" sz="7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dL</a:t>
            </a:r>
            <a:endParaRPr lang="fr-FR" sz="8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endParaRPr lang="fr-FR" sz="800" b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4469BF8-F0C6-457B-9D3D-29DC296913D1}"/>
              </a:ext>
            </a:extLst>
          </p:cNvPr>
          <p:cNvSpPr/>
          <p:nvPr/>
        </p:nvSpPr>
        <p:spPr>
          <a:xfrm>
            <a:off x="3797222" y="2414488"/>
            <a:ext cx="10673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i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recheck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Arrow: Right 142">
            <a:extLst>
              <a:ext uri="{FF2B5EF4-FFF2-40B4-BE49-F238E27FC236}">
                <a16:creationId xmlns:a16="http://schemas.microsoft.com/office/drawing/2014/main" id="{22F10E80-581B-4699-B725-A394AECA3756}"/>
              </a:ext>
            </a:extLst>
          </p:cNvPr>
          <p:cNvSpPr/>
          <p:nvPr/>
        </p:nvSpPr>
        <p:spPr>
          <a:xfrm rot="5400000" flipH="1">
            <a:off x="3431936" y="5150474"/>
            <a:ext cx="349139" cy="326066"/>
          </a:xfrm>
          <a:prstGeom prst="rightArrow">
            <a:avLst>
              <a:gd name="adj1" fmla="val 50000"/>
              <a:gd name="adj2" fmla="val 84677"/>
            </a:avLst>
          </a:prstGeom>
          <a:solidFill>
            <a:schemeClr val="bg1"/>
          </a:solidFill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Source Sans Pro" panose="020B0503030403020204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F4DB9917-3518-45AF-9BA5-295F412CC8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66580" y="3979882"/>
            <a:ext cx="893380" cy="1107496"/>
          </a:xfrm>
          <a:prstGeom prst="rect">
            <a:avLst/>
          </a:prstGeom>
        </p:spPr>
      </p:pic>
      <p:sp>
        <p:nvSpPr>
          <p:cNvPr id="145" name="ZoneTexte 47">
            <a:extLst>
              <a:ext uri="{FF2B5EF4-FFF2-40B4-BE49-F238E27FC236}">
                <a16:creationId xmlns:a16="http://schemas.microsoft.com/office/drawing/2014/main" id="{669831CE-0972-4422-B975-3FF8628DDA49}"/>
              </a:ext>
            </a:extLst>
          </p:cNvPr>
          <p:cNvSpPr txBox="1"/>
          <p:nvPr/>
        </p:nvSpPr>
        <p:spPr>
          <a:xfrm>
            <a:off x="3333356" y="4152203"/>
            <a:ext cx="559829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8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Glucose </a:t>
            </a:r>
            <a:r>
              <a:rPr lang="fr-FR" sz="800" b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less</a:t>
            </a:r>
            <a:r>
              <a:rPr lang="fr-FR" sz="800" b="1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fr-FR" sz="800" b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than</a:t>
            </a:r>
            <a:endParaRPr lang="fr-FR" sz="800" b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3.0 </a:t>
            </a:r>
            <a:r>
              <a:rPr lang="fr-FR" sz="7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mmol</a:t>
            </a:r>
            <a:r>
              <a:rPr lang="fr-FR" sz="7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/ L</a:t>
            </a:r>
            <a:endParaRPr lang="fr-FR" sz="8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54 </a:t>
            </a:r>
            <a:r>
              <a:rPr lang="fr-FR" sz="700" dirty="0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mg / </a:t>
            </a:r>
            <a:r>
              <a:rPr lang="fr-FR" sz="700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dL</a:t>
            </a:r>
            <a:endParaRPr lang="fr-FR" sz="800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endParaRPr lang="fr-FR" sz="800" b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C3582CA-585F-4274-A37B-956C1313ED89}"/>
              </a:ext>
            </a:extLst>
          </p:cNvPr>
          <p:cNvSpPr/>
          <p:nvPr/>
        </p:nvSpPr>
        <p:spPr>
          <a:xfrm>
            <a:off x="3797222" y="5272564"/>
            <a:ext cx="10673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i="1" dirty="0" err="1">
                <a:solidFill>
                  <a:srgbClr val="203864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recheck</a:t>
            </a:r>
            <a:endParaRPr lang="fr-FR" sz="1000" i="1" dirty="0">
              <a:solidFill>
                <a:srgbClr val="203864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ZoneTexte 38">
            <a:extLst>
              <a:ext uri="{FF2B5EF4-FFF2-40B4-BE49-F238E27FC236}">
                <a16:creationId xmlns:a16="http://schemas.microsoft.com/office/drawing/2014/main" id="{435C9091-AB68-4302-97E3-BE4A5B6C3EBD}"/>
              </a:ext>
            </a:extLst>
          </p:cNvPr>
          <p:cNvSpPr txBox="1"/>
          <p:nvPr/>
        </p:nvSpPr>
        <p:spPr>
          <a:xfrm>
            <a:off x="5211027" y="6666043"/>
            <a:ext cx="1365986" cy="346878"/>
          </a:xfrm>
          <a:prstGeom prst="rect">
            <a:avLst/>
          </a:prstGeom>
          <a:noFill/>
          <a:ln>
            <a:noFill/>
          </a:ln>
        </p:spPr>
        <p:txBody>
          <a:bodyPr wrap="square" tIns="18000" bIns="18000" rtlCol="0">
            <a:noAutofit/>
          </a:bodyPr>
          <a:lstStyle/>
          <a:p>
            <a:r>
              <a:rPr lang="fr-FR" sz="525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References</a:t>
            </a:r>
            <a:r>
              <a:rPr lang="fr-FR" sz="525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(scan QR code)</a:t>
            </a:r>
          </a:p>
          <a:p>
            <a:pPr marL="114300" indent="-114300">
              <a:buAutoNum type="arabicParenR"/>
            </a:pPr>
            <a:r>
              <a:rPr lang="fr-FR" sz="525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WHO-ICRC Basic Emergency Care</a:t>
            </a:r>
          </a:p>
          <a:p>
            <a:pPr marL="114300" indent="-114300">
              <a:buAutoNum type="arabicParenR"/>
            </a:pPr>
            <a:r>
              <a:rPr lang="fr-FR" sz="525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Pocket book of </a:t>
            </a:r>
            <a:r>
              <a:rPr lang="fr-FR" sz="525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hospital</a:t>
            </a:r>
            <a:r>
              <a:rPr lang="fr-FR" sz="525" i="1" dirty="0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 care for </a:t>
            </a:r>
            <a:r>
              <a:rPr lang="fr-FR" sz="525" i="1" dirty="0" err="1">
                <a:solidFill>
                  <a:schemeClr val="bg1"/>
                </a:solidFill>
                <a:latin typeface="Source Sans Pro" panose="020B0503030403020204" pitchFamily="34" charset="0"/>
                <a:cs typeface="Arial" panose="020B0604020202020204" pitchFamily="34" charset="0"/>
              </a:rPr>
              <a:t>children</a:t>
            </a:r>
            <a:endParaRPr lang="fr-FR" sz="525" i="1" dirty="0">
              <a:solidFill>
                <a:schemeClr val="bg1"/>
              </a:solidFill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Picture 155">
            <a:extLst>
              <a:ext uri="{FF2B5EF4-FFF2-40B4-BE49-F238E27FC236}">
                <a16:creationId xmlns:a16="http://schemas.microsoft.com/office/drawing/2014/main" id="{CAB4C077-50DA-426E-9A76-64BBB7FB3E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7709" y="894270"/>
            <a:ext cx="319657" cy="321694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CDBD1F6B-0998-4AF3-8150-D7B589AABF5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06124" y="3755979"/>
            <a:ext cx="331243" cy="33231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2E60A52A-3CDE-4E9C-AFB4-3312CE12239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159380" y="3811588"/>
            <a:ext cx="259210" cy="362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07C1523-62FB-4479-BF4B-16D10065F87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422438" y="3741537"/>
            <a:ext cx="347477" cy="4299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4D8C95B-89E7-964C-9C57-EDDEBA13CDAE}"/>
              </a:ext>
            </a:extLst>
          </p:cNvPr>
          <p:cNvSpPr/>
          <p:nvPr/>
        </p:nvSpPr>
        <p:spPr>
          <a:xfrm>
            <a:off x="4715669" y="2302918"/>
            <a:ext cx="190730" cy="57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>
              <a:latin typeface="Source Sans Pro" panose="020B0503030403020204" pitchFamily="34" charset="0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5CCBFE0-294C-4974-9E86-EFB211CF88D8}"/>
              </a:ext>
            </a:extLst>
          </p:cNvPr>
          <p:cNvGrpSpPr/>
          <p:nvPr/>
        </p:nvGrpSpPr>
        <p:grpSpPr>
          <a:xfrm>
            <a:off x="4687987" y="1886569"/>
            <a:ext cx="256613" cy="538466"/>
            <a:chOff x="3040260" y="2840509"/>
            <a:chExt cx="513225" cy="1076931"/>
          </a:xfrm>
        </p:grpSpPr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4CEB7421-8520-4BCC-8E8F-0BA9BC532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040260" y="2840509"/>
              <a:ext cx="513225" cy="1076931"/>
            </a:xfrm>
            <a:prstGeom prst="rect">
              <a:avLst/>
            </a:prstGeom>
          </p:spPr>
        </p:pic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F83233C-1AA4-41AE-9345-D6699B921A67}"/>
                </a:ext>
              </a:extLst>
            </p:cNvPr>
            <p:cNvSpPr txBox="1"/>
            <p:nvPr/>
          </p:nvSpPr>
          <p:spPr>
            <a:xfrm>
              <a:off x="3067352" y="3232369"/>
              <a:ext cx="478171" cy="318924"/>
            </a:xfrm>
            <a:prstGeom prst="rect">
              <a:avLst/>
            </a:prstGeom>
            <a:noFill/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GB" sz="800" dirty="0">
                  <a:solidFill>
                    <a:srgbClr val="203864"/>
                  </a:solidFill>
                  <a:latin typeface="Source Sans Pro" panose="020B0503030403020204" pitchFamily="34" charset="0"/>
                </a:rPr>
                <a:t>10%</a:t>
              </a:r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35930B39-8499-1F88-1FC8-093AB734DB6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77857" y="6464521"/>
            <a:ext cx="912443" cy="3192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2A5136-C16F-DA40-21C0-928F3076DD99}"/>
              </a:ext>
            </a:extLst>
          </p:cNvPr>
          <p:cNvSpPr txBox="1"/>
          <p:nvPr/>
        </p:nvSpPr>
        <p:spPr>
          <a:xfrm>
            <a:off x="6644313" y="6808799"/>
            <a:ext cx="10784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400" i="1" kern="0" dirty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tools for cholera treatment facilities</a:t>
            </a:r>
          </a:p>
          <a:p>
            <a:pPr algn="r"/>
            <a:r>
              <a:rPr lang="en-GB" sz="400" i="1" kern="0">
                <a:solidFill>
                  <a:srgbClr val="008ECE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v1.0 </a:t>
            </a:r>
            <a:endParaRPr lang="en-GB" sz="400" i="1" dirty="0">
              <a:solidFill>
                <a:srgbClr val="008E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8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2682F4F9C1D44A6C609BC469A6292" ma:contentTypeVersion="18" ma:contentTypeDescription="Create a new document." ma:contentTypeScope="" ma:versionID="02511c0b63a23543b8290a4e72cb88a9">
  <xsd:schema xmlns:xsd="http://www.w3.org/2001/XMLSchema" xmlns:xs="http://www.w3.org/2001/XMLSchema" xmlns:p="http://schemas.microsoft.com/office/2006/metadata/properties" xmlns:ns2="7cd1cfde-dc9f-4e1b-a2b0-3af2c217950b" xmlns:ns3="5f3c8fab-e837-4e91-b3e4-7f9e038d9ed0" targetNamespace="http://schemas.microsoft.com/office/2006/metadata/properties" ma:root="true" ma:fieldsID="ebf6c7e92a0a49623ae1ee09ad0b1955" ns2:_="" ns3:_="">
    <xsd:import namespace="7cd1cfde-dc9f-4e1b-a2b0-3af2c217950b"/>
    <xsd:import namespace="5f3c8fab-e837-4e91-b3e4-7f9e038d9e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1cfde-dc9f-4e1b-a2b0-3af2c2179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c8fab-e837-4e91-b3e4-7f9e038d9ed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accf4b4-01bd-4738-b8a2-2aff6d32cbd3}" ma:internalName="TaxCatchAll" ma:showField="CatchAllData" ma:web="5f3c8fab-e837-4e91-b3e4-7f9e038d9e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08A67C-C4C1-4BCE-B76B-F3C15D8BC5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1cfde-dc9f-4e1b-a2b0-3af2c217950b"/>
    <ds:schemaRef ds:uri="5f3c8fab-e837-4e91-b3e4-7f9e038d9e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81C060-B663-4D97-9E23-45C991CB69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2138</Words>
  <Application>Microsoft Macintosh PowerPoint</Application>
  <PresentationFormat>Custom</PresentationFormat>
  <Paragraphs>455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Source Sans Pro</vt:lpstr>
      <vt:lpstr>Wingdings</vt:lpstr>
      <vt:lpstr>Office 2013 - 2022 Theme</vt:lpstr>
      <vt:lpstr>1_Office 2013 - 2022 Theme</vt:lpstr>
      <vt:lpstr>PowerPoint Presentation</vt:lpstr>
      <vt:lpstr>Evaluating dehydration and admission criteria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Discharge assessment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Severe Dehydration – Plan C</dc:title>
  <dc:creator>Javid Abdelmoneim</dc:creator>
  <cp:lastModifiedBy>ABUKHAIZARAN, Kayan</cp:lastModifiedBy>
  <cp:revision>50</cp:revision>
  <cp:lastPrinted>2023-02-14T12:37:35Z</cp:lastPrinted>
  <dcterms:created xsi:type="dcterms:W3CDTF">2023-02-14T12:31:07Z</dcterms:created>
  <dcterms:modified xsi:type="dcterms:W3CDTF">2024-12-11T12:06:01Z</dcterms:modified>
</cp:coreProperties>
</file>