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81275070051073E-2"/>
          <c:y val="7.7343745242141659E-2"/>
          <c:w val="0.93822899821773953"/>
          <c:h val="0.70613529120722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per person tested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527-4AE6-8FBA-A082D40C7F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27-4AE6-8FBA-A082D40C7F6D}"/>
              </c:ext>
            </c:extLst>
          </c:dPt>
          <c:dLbls>
            <c:numFmt formatCode="_-[$$-409]* #,##0.00_ ;_-[$$-409]* \-#,##0.00\ ;_-[$$-409]* &quot;-&quot;??_ ;_-@_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Facility HTS</c:v>
                </c:pt>
                <c:pt idx="1">
                  <c:v>Community HTS</c:v>
                </c:pt>
                <c:pt idx="2">
                  <c:v>HIVST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12.56</c:v>
                </c:pt>
                <c:pt idx="1">
                  <c:v>13.885</c:v>
                </c:pt>
                <c:pt idx="2">
                  <c:v>13.79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27-4AE6-8FBA-A082D40C7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5693208"/>
        <c:axId val="285692424"/>
      </c:barChart>
      <c:catAx>
        <c:axId val="285693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85692424"/>
        <c:crosses val="autoZero"/>
        <c:auto val="1"/>
        <c:lblAlgn val="ctr"/>
        <c:lblOffset val="100"/>
        <c:noMultiLvlLbl val="0"/>
      </c:catAx>
      <c:valAx>
        <c:axId val="285692424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85693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15F7D-52D2-4F5A-96C1-FA3F66C0B33D}" type="datetimeFigureOut">
              <a:rPr lang="fr-CH" smtClean="0"/>
              <a:t>12.05.2020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A7751-9665-4DBC-BE36-AFC67A57E7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17516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0F9C2-892B-4BFC-96D9-36091630060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890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4692-94B8-426D-8820-F77D15D9233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42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FC993-5251-40FE-B312-D037445B8A0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424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A7642-9286-4AD8-BE1D-26A9F890CFF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402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4BD2-DCE6-45DC-A45F-EB1F3FB383C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090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04BD2-DCE6-45DC-A45F-EB1F3FB383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52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89AE3-816E-42E0-AED3-7FEDCA888F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8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9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E2733-F44E-43B6-AFE4-68B8964343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97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415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9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E2733-F44E-43B6-AFE4-68B8964343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97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320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348F-92C6-4F0E-8205-E71BD08C8EE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71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C504C-6B41-40FD-8BD7-8F94C6F49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C504C-6B41-40FD-8BD7-8F94C6F49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37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FC993-5251-40FE-B312-D037445B8A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2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FC993-5251-40FE-B312-D037445B8A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554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4692-94B8-426D-8820-F77D15D9233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009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0F9C2-892B-4BFC-96D9-36091630060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158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4692-94B8-426D-8820-F77D15D9233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526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4692-94B8-426D-8820-F77D15D9233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77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FB5-C654-4AF4-BBAB-C9CDAB52ECDC}" type="datetimeFigureOut">
              <a:rPr lang="fr-CH" smtClean="0"/>
              <a:t>12.05.2020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FD4-658F-40E3-B188-D2B3D345E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1667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FB5-C654-4AF4-BBAB-C9CDAB52ECDC}" type="datetimeFigureOut">
              <a:rPr lang="fr-CH" smtClean="0"/>
              <a:t>12.05.2020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FD4-658F-40E3-B188-D2B3D345E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4161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FB5-C654-4AF4-BBAB-C9CDAB52ECDC}" type="datetimeFigureOut">
              <a:rPr lang="fr-CH" smtClean="0"/>
              <a:t>12.05.2020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FD4-658F-40E3-B188-D2B3D345E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6766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93EB3-517D-46EE-87E2-1CF0DE5E20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1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93EB3-517D-46EE-87E2-1CF0DE5E20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4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FB5-C654-4AF4-BBAB-C9CDAB52ECDC}" type="datetimeFigureOut">
              <a:rPr lang="fr-CH" smtClean="0"/>
              <a:t>12.05.2020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FD4-658F-40E3-B188-D2B3D345E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142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FB5-C654-4AF4-BBAB-C9CDAB52ECDC}" type="datetimeFigureOut">
              <a:rPr lang="fr-CH" smtClean="0"/>
              <a:t>12.05.2020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FD4-658F-40E3-B188-D2B3D345E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724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FB5-C654-4AF4-BBAB-C9CDAB52ECDC}" type="datetimeFigureOut">
              <a:rPr lang="fr-CH" smtClean="0"/>
              <a:t>12.05.2020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FD4-658F-40E3-B188-D2B3D345E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8915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FB5-C654-4AF4-BBAB-C9CDAB52ECDC}" type="datetimeFigureOut">
              <a:rPr lang="fr-CH" smtClean="0"/>
              <a:t>12.05.2020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FD4-658F-40E3-B188-D2B3D345E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6178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FB5-C654-4AF4-BBAB-C9CDAB52ECDC}" type="datetimeFigureOut">
              <a:rPr lang="fr-CH" smtClean="0"/>
              <a:t>12.05.2020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FD4-658F-40E3-B188-D2B3D345E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5712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FB5-C654-4AF4-BBAB-C9CDAB52ECDC}" type="datetimeFigureOut">
              <a:rPr lang="fr-CH" smtClean="0"/>
              <a:t>12.05.2020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FD4-658F-40E3-B188-D2B3D345E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667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FB5-C654-4AF4-BBAB-C9CDAB52ECDC}" type="datetimeFigureOut">
              <a:rPr lang="fr-CH" smtClean="0"/>
              <a:t>12.05.2020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FD4-658F-40E3-B188-D2B3D345E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201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FB5-C654-4AF4-BBAB-C9CDAB52ECDC}" type="datetimeFigureOut">
              <a:rPr lang="fr-CH" smtClean="0"/>
              <a:t>12.05.2020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FD4-658F-40E3-B188-D2B3D345E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5246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95FB5-C654-4AF4-BBAB-C9CDAB52ECDC}" type="datetimeFigureOut">
              <a:rPr lang="fr-CH" smtClean="0"/>
              <a:t>12.05.2020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CDFD4-658F-40E3-B188-D2B3D345E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9622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RQiW4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hts.hivci.org/" TargetMode="External"/><Relationship Id="rId4" Type="http://schemas.openxmlformats.org/officeDocument/2006/relationships/hyperlink" Target="https://apple.co/2LAB8v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diagnostics_laboratory/evaluations/PQ_list/en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.jpe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3.jpeg"/><Relationship Id="rId5" Type="http://schemas.openxmlformats.org/officeDocument/2006/relationships/image" Target="../media/image48.png"/><Relationship Id="rId10" Type="http://schemas.openxmlformats.org/officeDocument/2006/relationships/hyperlink" Target="mailto:Johnsonc@who.int" TargetMode="External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13" Type="http://schemas.openxmlformats.org/officeDocument/2006/relationships/image" Target="../media/image3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9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97.sv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B52E92-69BB-4A09-8A95-0734D1E86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087" y="8848"/>
            <a:ext cx="3017782" cy="9388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D788719-7063-45BC-AD06-ACB7A64857B6}"/>
              </a:ext>
            </a:extLst>
          </p:cNvPr>
          <p:cNvSpPr/>
          <p:nvPr/>
        </p:nvSpPr>
        <p:spPr>
          <a:xfrm>
            <a:off x="7629993" y="6116461"/>
            <a:ext cx="4441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HTS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https://bit.ly/2RQiW4M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HTS Info on the Go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https://apple.co/2LAB8vt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HTS Data Dashboards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http://hts.hivci.org/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17513" y="1317625"/>
            <a:ext cx="7075487" cy="4667250"/>
            <a:chOff x="263" y="830"/>
            <a:chExt cx="4457" cy="294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63" y="830"/>
              <a:ext cx="4457" cy="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830"/>
              <a:ext cx="4468" cy="2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ZoneTexte 3"/>
          <p:cNvSpPr txBox="1"/>
          <p:nvPr/>
        </p:nvSpPr>
        <p:spPr>
          <a:xfrm>
            <a:off x="7629993" y="5356007"/>
            <a:ext cx="423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WHO</a:t>
            </a:r>
            <a:r>
              <a:rPr lang="fr-CH" dirty="0" smtClean="0"/>
              <a:t> </a:t>
            </a:r>
            <a:r>
              <a:rPr lang="fr-CH" dirty="0" err="1" smtClean="0"/>
              <a:t>HTS</a:t>
            </a:r>
            <a:r>
              <a:rPr lang="fr-CH" dirty="0" smtClean="0"/>
              <a:t> guidelines – </a:t>
            </a:r>
            <a:r>
              <a:rPr lang="fr-CH" dirty="0" err="1" smtClean="0"/>
              <a:t>presentation</a:t>
            </a:r>
            <a:r>
              <a:rPr lang="fr-CH" dirty="0" smtClean="0"/>
              <a:t> </a:t>
            </a:r>
            <a:r>
              <a:rPr lang="fr-CH" smtClean="0"/>
              <a:t>part 2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79622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033042-D3BE-4E7C-A480-796A5032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59" y="397207"/>
            <a:ext cx="11672443" cy="821348"/>
          </a:xfrm>
        </p:spPr>
        <p:txBody>
          <a:bodyPr>
            <a:normAutofit/>
          </a:bodyPr>
          <a:lstStyle/>
          <a:p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deliver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HTS </a:t>
            </a:r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D0027-9616-43CF-9ACD-A539822DC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59" y="1181100"/>
            <a:ext cx="5078281" cy="55385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CH" sz="1900" b="1" dirty="0">
                <a:latin typeface="Arial" panose="020B0604020202020204" pitchFamily="34" charset="0"/>
                <a:cs typeface="Arial" panose="020B0604020202020204" pitchFamily="34" charset="0"/>
              </a:rPr>
              <a:t>Peer-</a:t>
            </a:r>
            <a:r>
              <a:rPr lang="fr-CH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fr-CH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fr-CH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r>
              <a:rPr lang="fr-CH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9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sz="19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</a:t>
            </a:r>
            <a:r>
              <a:rPr lang="fr-CH" sz="19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9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fr-CH" sz="19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9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fr-CH" sz="19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peer-delivered, participatory and community-led approaches, such as using peer educators, community groups and faith-based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increase HTS uptake;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Important to focus on priority populations</a:t>
            </a: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900" b="1" dirty="0">
                <a:latin typeface="Arial" panose="020B0604020202020204" pitchFamily="34" charset="0"/>
                <a:cs typeface="Arial" panose="020B0604020202020204" pitchFamily="34" charset="0"/>
              </a:rPr>
              <a:t>Digital platforms and </a:t>
            </a:r>
            <a:r>
              <a:rPr lang="fr-CH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  <a:r>
              <a:rPr lang="fr-CH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9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sz="19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</a:t>
            </a:r>
            <a:r>
              <a:rPr lang="fr-CH" sz="19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9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fr-CH" sz="19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9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fr-CH" sz="19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H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fr-CH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10-fold</a:t>
            </a:r>
            <a:r>
              <a:rPr lang="fr-CH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9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fr-CH" sz="1900" dirty="0">
                <a:latin typeface="Arial" panose="020B0604020202020204" pitchFamily="34" charset="0"/>
                <a:cs typeface="Arial" panose="020B0604020202020204" pitchFamily="34" charset="0"/>
              </a:rPr>
              <a:t> in HTS </a:t>
            </a:r>
            <a:r>
              <a:rPr lang="fr-CH" sz="1900" dirty="0" err="1">
                <a:latin typeface="Arial" panose="020B0604020202020204" pitchFamily="34" charset="0"/>
                <a:cs typeface="Arial" panose="020B0604020202020204" pitchFamily="34" charset="0"/>
              </a:rPr>
              <a:t>uptake</a:t>
            </a:r>
            <a:r>
              <a:rPr lang="fr-CH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9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1900" dirty="0"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fr-CH" sz="1900" dirty="0" err="1"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  <a:endParaRPr lang="fr-CH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fr-CH" sz="1900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fr-CH" sz="19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CH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900" dirty="0" err="1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fr-CH" sz="19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CH" sz="1900" dirty="0" err="1">
                <a:latin typeface="Arial" panose="020B0604020202020204" pitchFamily="34" charset="0"/>
                <a:cs typeface="Arial" panose="020B0604020202020204" pitchFamily="34" charset="0"/>
              </a:rPr>
              <a:t>adapted</a:t>
            </a:r>
            <a:r>
              <a:rPr lang="fr-CH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9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r-CH" sz="1900" dirty="0">
                <a:latin typeface="Arial" panose="020B0604020202020204" pitchFamily="34" charset="0"/>
                <a:cs typeface="Arial" panose="020B0604020202020204" pitchFamily="34" charset="0"/>
              </a:rPr>
              <a:t> on population and setting </a:t>
            </a:r>
          </a:p>
          <a:p>
            <a:pPr>
              <a:lnSpc>
                <a:spcPct val="120000"/>
              </a:lnSpc>
            </a:pPr>
            <a:r>
              <a:rPr lang="fr-CH" sz="1900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fr-CH" sz="19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fr-CH" sz="19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CH" sz="1900" dirty="0">
                <a:latin typeface="Arial" panose="020B0604020202020204" pitchFamily="34" charset="0"/>
                <a:cs typeface="Arial" panose="020B0604020202020204" pitchFamily="34" charset="0"/>
              </a:rPr>
              <a:t> high, but </a:t>
            </a:r>
            <a:r>
              <a:rPr lang="fr-CH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crowd</a:t>
            </a:r>
            <a:r>
              <a:rPr lang="fr-CH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sourcing</a:t>
            </a:r>
            <a:r>
              <a:rPr lang="fr-CH" sz="19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fr-CH" sz="1900" b="1" dirty="0">
                <a:latin typeface="Arial" panose="020B0604020202020204" pitchFamily="34" charset="0"/>
                <a:cs typeface="Arial" panose="020B0604020202020204" pitchFamily="34" charset="0"/>
              </a:rPr>
              <a:t>-engagement </a:t>
            </a:r>
            <a:r>
              <a:rPr lang="fr-CH" sz="1900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fr-CH" sz="19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fr-CH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900" dirty="0" err="1">
                <a:latin typeface="Arial" panose="020B0604020202020204" pitchFamily="34" charset="0"/>
                <a:cs typeface="Arial" panose="020B0604020202020204" pitchFamily="34" charset="0"/>
              </a:rPr>
              <a:t>affordability</a:t>
            </a:r>
            <a:endParaRPr lang="fr-CH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fr-CH" sz="1900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fr-CH" sz="19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fr-CH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900" dirty="0" err="1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fr-CH" sz="19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900" dirty="0" err="1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fr-CH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9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CH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900" dirty="0" err="1"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  <a:r>
              <a:rPr lang="fr-CH" sz="1900" dirty="0">
                <a:latin typeface="Arial" panose="020B0604020202020204" pitchFamily="34" charset="0"/>
                <a:cs typeface="Arial" panose="020B0604020202020204" pitchFamily="34" charset="0"/>
              </a:rPr>
              <a:t> time – or </a:t>
            </a:r>
            <a:r>
              <a:rPr lang="fr-CH" sz="19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CH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fr-CH" sz="1900" b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H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fr-CH" sz="1900" b="1" dirty="0">
                <a:latin typeface="Arial" panose="020B0604020202020204" pitchFamily="34" charset="0"/>
                <a:cs typeface="Arial" panose="020B0604020202020204" pitchFamily="34" charset="0"/>
              </a:rPr>
              <a:t> like HIVST</a:t>
            </a:r>
          </a:p>
          <a:p>
            <a:pPr>
              <a:lnSpc>
                <a:spcPct val="120000"/>
              </a:lnSpc>
            </a:pPr>
            <a:r>
              <a:rPr lang="fr-CH" sz="1900" b="1" dirty="0">
                <a:latin typeface="Arial" panose="020B0604020202020204" pitchFamily="34" charset="0"/>
                <a:cs typeface="Arial" panose="020B0604020202020204" pitchFamily="34" charset="0"/>
              </a:rPr>
              <a:t>Social media and web-</a:t>
            </a:r>
            <a:r>
              <a:rPr lang="fr-CH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r-CH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fr-CH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900" dirty="0" err="1">
                <a:latin typeface="Arial" panose="020B0604020202020204" pitchFamily="34" charset="0"/>
                <a:cs typeface="Arial" panose="020B0604020202020204" pitchFamily="34" charset="0"/>
              </a:rPr>
              <a:t>limited</a:t>
            </a:r>
            <a:r>
              <a:rPr lang="fr-CH" sz="1900" dirty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fr-CH" sz="1900" dirty="0" err="1">
                <a:latin typeface="Arial" panose="020B0604020202020204" pitchFamily="34" charset="0"/>
                <a:cs typeface="Arial" panose="020B0604020202020204" pitchFamily="34" charset="0"/>
              </a:rPr>
              <a:t>promising</a:t>
            </a:r>
            <a:r>
              <a:rPr lang="fr-CH" sz="1900" dirty="0">
                <a:latin typeface="Arial" panose="020B0604020202020204" pitchFamily="34" charset="0"/>
                <a:cs typeface="Arial" panose="020B0604020202020204" pitchFamily="34" charset="0"/>
              </a:rPr>
              <a:t> esp </a:t>
            </a:r>
            <a:r>
              <a:rPr lang="fr-CH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fr-CH" sz="1900" b="1" dirty="0">
                <a:latin typeface="Arial" panose="020B0604020202020204" pitchFamily="34" charset="0"/>
                <a:cs typeface="Arial" panose="020B0604020202020204" pitchFamily="34" charset="0"/>
              </a:rPr>
              <a:t> people </a:t>
            </a:r>
            <a:r>
              <a:rPr lang="fr-CH" sz="19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fr-CH" sz="1900" b="1" dirty="0">
                <a:latin typeface="Arial" panose="020B0604020202020204" pitchFamily="34" charset="0"/>
                <a:cs typeface="Arial" panose="020B0604020202020204" pitchFamily="34" charset="0"/>
              </a:rPr>
              <a:t> key populations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A397A2-B673-4273-B023-2C9D9D174F78}"/>
              </a:ext>
            </a:extLst>
          </p:cNvPr>
          <p:cNvSpPr/>
          <p:nvPr/>
        </p:nvSpPr>
        <p:spPr>
          <a:xfrm>
            <a:off x="17968" y="46494"/>
            <a:ext cx="4695901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NEW GOOD PRACTICE STATEMENT 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954D4C-1158-4339-9BE9-1772C0392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081" y="4603684"/>
            <a:ext cx="6230322" cy="18873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CC0BCA7-4B83-45B8-AB2E-A22D626039C2}"/>
              </a:ext>
            </a:extLst>
          </p:cNvPr>
          <p:cNvSpPr/>
          <p:nvPr/>
        </p:nvSpPr>
        <p:spPr>
          <a:xfrm>
            <a:off x="5814081" y="1199505"/>
            <a:ext cx="6230321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Experience from FHI360 in Viet Nam (March 2016 to January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online platforms, peer outreach workers counselled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6367 online users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76%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(4879) tested.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75% of those contacted had never been in contact with a peer or outreach worker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1/3 self-assessed as being at substantial risk for HIV.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Overall, 431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(10%) individuals were diagnosed with HIV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This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HIV positivity is higher than among key populations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seeking testing through other referrals (10% versus 6%).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60BFE9-D438-4D57-8815-09EA17BB2A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62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033042-D3BE-4E7C-A480-796A5032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60" y="639844"/>
            <a:ext cx="11595451" cy="821348"/>
          </a:xfrm>
        </p:spPr>
        <p:txBody>
          <a:bodyPr>
            <a:normAutofit/>
          </a:bodyPr>
          <a:lstStyle/>
          <a:p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for HTS?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D0027-9616-43CF-9ACD-A539822DC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59" y="1648151"/>
            <a:ext cx="5724041" cy="32286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Key approaches supported by evidence</a:t>
            </a:r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advertisement of specific HTS attributes (especially testing via workplace);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brief key messages;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messages encouraging testing during couples counselling (including partner services and provider-assisted referral);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messages related to risk reduction and economic empowerment, particularly for people who inject drugs;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motivational messages. </a:t>
            </a:r>
          </a:p>
          <a:p>
            <a:pPr>
              <a:spcBef>
                <a:spcPts val="600"/>
              </a:spcBef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A397A2-B673-4273-B023-2C9D9D174F78}"/>
              </a:ext>
            </a:extLst>
          </p:cNvPr>
          <p:cNvSpPr/>
          <p:nvPr/>
        </p:nvSpPr>
        <p:spPr>
          <a:xfrm>
            <a:off x="17968" y="46494"/>
            <a:ext cx="4695901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NEW GOOD PRACTICE STATEMENT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7B339AA-F9CC-448E-936A-33476DCEAB56}"/>
              </a:ext>
            </a:extLst>
          </p:cNvPr>
          <p:cNvSpPr/>
          <p:nvPr/>
        </p:nvSpPr>
        <p:spPr>
          <a:xfrm>
            <a:off x="6354305" y="1648151"/>
            <a:ext cx="5465735" cy="29854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Approaches that may be less effective: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personal invitation letters (alone);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individualized content messaging;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counselling focused on building relationship between the client and counsellor;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text messages, such as SMS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EB290A-9462-4EFD-80E8-96873B1EDB64}"/>
              </a:ext>
            </a:extLst>
          </p:cNvPr>
          <p:cNvSpPr/>
          <p:nvPr/>
        </p:nvSpPr>
        <p:spPr>
          <a:xfrm>
            <a:off x="1518833" y="5063760"/>
            <a:ext cx="10301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Special considerations if thinking about incentives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improve uptake, </a:t>
            </a:r>
            <a:r>
              <a:rPr lang="en-US" dirty="0"/>
              <a:t>but effect on linkage uncertain.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Issues of sustainability, equity and resource use need to be addressed and its benefits and risks carefully weighed when considering financial incentives for demand creation.</a:t>
            </a:r>
            <a:endParaRPr lang="en-GB" dirty="0"/>
          </a:p>
        </p:txBody>
      </p:sp>
      <p:pic>
        <p:nvPicPr>
          <p:cNvPr id="11" name="Graphic 10" descr="Money">
            <a:extLst>
              <a:ext uri="{FF2B5EF4-FFF2-40B4-BE49-F238E27FC236}">
                <a16:creationId xmlns:a16="http://schemas.microsoft.com/office/drawing/2014/main" xmlns="" id="{597058A3-C479-4853-83E5-FDC9083B5C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2673" y="5303756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A31EB74-8546-403F-ABF8-3BCE91DFABB0}"/>
              </a:ext>
            </a:extLst>
          </p:cNvPr>
          <p:cNvSpPr/>
          <p:nvPr/>
        </p:nvSpPr>
        <p:spPr>
          <a:xfrm>
            <a:off x="224588" y="5063760"/>
            <a:ext cx="11742823" cy="1356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967B1E3-5126-49D1-96E8-C7AFA330FB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1410DA-6467-4784-AD8E-B8090875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about </a:t>
            </a:r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counselling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messages? </a:t>
            </a:r>
            <a:r>
              <a:rPr lang="fr-CH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fr-CH" sz="20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20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fr-CH" sz="20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20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fr-CH" sz="20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fr-CH" sz="20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evolved</a:t>
            </a:r>
            <a:r>
              <a:rPr lang="fr-CH" sz="20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CH" sz="20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CH" sz="20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for </a:t>
            </a:r>
            <a:r>
              <a:rPr lang="fr-CH" sz="20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counselling</a:t>
            </a:r>
            <a:r>
              <a:rPr lang="fr-CH" sz="20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</a:t>
            </a:r>
            <a:endParaRPr lang="en-GB" sz="31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B5B229A-0395-4BA4-BFBE-8A739ACF7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164" y="1681163"/>
            <a:ext cx="5332412" cy="606028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fr-CH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Pre-test</a:t>
            </a:r>
            <a:r>
              <a:rPr lang="fr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fr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messages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5708B19D-C611-4F7C-8403-FF5FA20B4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06028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fr-CH" dirty="0">
                <a:solidFill>
                  <a:schemeClr val="bg1"/>
                </a:solidFill>
              </a:rPr>
              <a:t>Post-test </a:t>
            </a:r>
            <a:r>
              <a:rPr lang="fr-CH" u="sng" dirty="0" err="1">
                <a:solidFill>
                  <a:schemeClr val="bg1"/>
                </a:solidFill>
              </a:rPr>
              <a:t>counselling</a:t>
            </a:r>
            <a:r>
              <a:rPr lang="fr-CH" dirty="0">
                <a:solidFill>
                  <a:schemeClr val="bg1"/>
                </a:solidFill>
              </a:rPr>
              <a:t> </a:t>
            </a:r>
            <a:r>
              <a:rPr lang="fr-CH" dirty="0" err="1">
                <a:solidFill>
                  <a:schemeClr val="bg1"/>
                </a:solidFill>
              </a:rPr>
              <a:t>core</a:t>
            </a:r>
            <a:r>
              <a:rPr lang="fr-CH" dirty="0">
                <a:solidFill>
                  <a:schemeClr val="bg1"/>
                </a:solidFill>
              </a:rPr>
              <a:t> package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A8E772BD-533B-4778-BC87-CB5F91BA8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489032"/>
            <a:ext cx="5160961" cy="266048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Tailored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messages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are: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clear and concise</a:t>
            </a:r>
          </a:p>
          <a:p>
            <a:pPr lvl="0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Include referral and offer of rapid ART initiation</a:t>
            </a:r>
          </a:p>
          <a:p>
            <a:pPr lvl="0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Discussion of partner services </a:t>
            </a:r>
          </a:p>
          <a:p>
            <a:pPr lvl="0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additional linkages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to HIV prevention, care, support and other relevant services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4267EF2-6D06-40B6-99C3-6F9DE6CE1E03}"/>
              </a:ext>
            </a:extLst>
          </p:cNvPr>
          <p:cNvSpPr/>
          <p:nvPr/>
        </p:nvSpPr>
        <p:spPr>
          <a:xfrm>
            <a:off x="665163" y="2287191"/>
            <a:ext cx="5332412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Pre-test </a:t>
            </a: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counselling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recommended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part of HIV testing services. </a:t>
            </a: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Evidence on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Shorter messages have as much effect on HTS uptake as longer counselling.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and motivational messages increase uptake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Shorter is more feasible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43566DC-3920-442C-8CF9-0682449751E1}"/>
              </a:ext>
            </a:extLst>
          </p:cNvPr>
          <p:cNvSpPr/>
          <p:nvPr/>
        </p:nvSpPr>
        <p:spPr>
          <a:xfrm>
            <a:off x="17968" y="46494"/>
            <a:ext cx="5321265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UPDATED GOOD PRACTICE STATEMENT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ED840B7-F0CD-466E-BC30-802488540FB1}"/>
              </a:ext>
            </a:extLst>
          </p:cNvPr>
          <p:cNvSpPr/>
          <p:nvPr/>
        </p:nvSpPr>
        <p:spPr>
          <a:xfrm>
            <a:off x="2457651" y="5330549"/>
            <a:ext cx="926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Big gap for pre test and post test messages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Implementation gaps – most messages did not explain that people who are on ART and virally suppressed will not transmit HIV to their partners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Communicating this benefit is key and needs to be disseminated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B8EEAE8-3D78-4A6F-A87D-693524341796}"/>
              </a:ext>
            </a:extLst>
          </p:cNvPr>
          <p:cNvSpPr/>
          <p:nvPr/>
        </p:nvSpPr>
        <p:spPr>
          <a:xfrm>
            <a:off x="178856" y="5265235"/>
            <a:ext cx="11834288" cy="1387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A3D0819-BC7F-448F-978A-2868952290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6" y="5330660"/>
            <a:ext cx="1321863" cy="1321863"/>
          </a:xfrm>
          <a:prstGeom prst="rect">
            <a:avLst/>
          </a:prstGeom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xmlns="" id="{4370D874-C867-421E-8F85-16384FD28EA8}"/>
              </a:ext>
            </a:extLst>
          </p:cNvPr>
          <p:cNvSpPr/>
          <p:nvPr/>
        </p:nvSpPr>
        <p:spPr>
          <a:xfrm>
            <a:off x="1355911" y="5420080"/>
            <a:ext cx="1008772" cy="10212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3E4AF6E-554C-46FB-8F12-2161BF3525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9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E9112F-0E2B-4695-85D4-9D60661C3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358" y="2095935"/>
            <a:ext cx="4909954" cy="24395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B1A3821-F176-441D-AAE8-EF2C04FD3DE4}"/>
              </a:ext>
            </a:extLst>
          </p:cNvPr>
          <p:cNvSpPr/>
          <p:nvPr/>
        </p:nvSpPr>
        <p:spPr>
          <a:xfrm>
            <a:off x="17968" y="46494"/>
            <a:ext cx="4953792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NEW RECOMMENDATION (</a:t>
            </a:r>
            <a:r>
              <a:rPr lang="fr-CH" sz="20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conditional</a:t>
            </a:r>
            <a:r>
              <a:rPr lang="fr-CH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)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862B5C-5460-40BA-AE89-7FF001BD35C4}"/>
              </a:ext>
            </a:extLst>
          </p:cNvPr>
          <p:cNvSpPr txBox="1"/>
          <p:nvPr/>
        </p:nvSpPr>
        <p:spPr>
          <a:xfrm>
            <a:off x="6855558" y="4724084"/>
            <a:ext cx="49099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Networks can be: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Sexual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Drug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injecting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Social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HIV+ or HIV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Key populations</a:t>
            </a:r>
            <a:endParaRPr lang="en-GB" sz="2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01EB2DA3-5F23-4F4E-8BCC-3C5CF09F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38" y="2095935"/>
            <a:ext cx="6342882" cy="361651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What are social networks and social network-based approaches (SNA)?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social network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refers to a group of individuals linked by a common set of relationships or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behaviours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includes sexual and drug-injecting partners as well as social contacts.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Social network-based HIV testing approaches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an extension of HIV partner services: A trained provider asks people with HIV or those who are HIV-negative and at ongoing risk of HIV to encourage and invite individuals in their sexual, drug injecting or social networks to participate in voluntary HTS.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xmlns="" id="{8BAFA9E7-6AE8-4BC9-90CA-16475D98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38" y="651606"/>
            <a:ext cx="11534274" cy="1362075"/>
          </a:xfrm>
        </p:spPr>
        <p:txBody>
          <a:bodyPr>
            <a:noAutofit/>
          </a:bodyPr>
          <a:lstStyle/>
          <a:p>
            <a:pPr algn="ctr"/>
            <a:r>
              <a:rPr lang="fr-CH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 are social networks and social network-</a:t>
            </a:r>
            <a:r>
              <a:rPr lang="fr-CH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ABBA09-EB45-4965-952A-BC4856BDC1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55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502232-31D1-4414-8D85-27B1D65FE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389" y="2829489"/>
            <a:ext cx="6096000" cy="35222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Key evidence from WHO GL showed social network-based approaches: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may increase HIV diagnoses and identify additional people with HIV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may increase the acceptability of HIV partner services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feasible to implement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be an efficient use of resources when they focus on people with high ongoing HIV risk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seldom result in social harm or adverse events.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B1A3821-F176-441D-AAE8-EF2C04FD3DE4}"/>
              </a:ext>
            </a:extLst>
          </p:cNvPr>
          <p:cNvSpPr/>
          <p:nvPr/>
        </p:nvSpPr>
        <p:spPr>
          <a:xfrm>
            <a:off x="17968" y="46494"/>
            <a:ext cx="4953792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NEW RECOMMENDATION (</a:t>
            </a:r>
            <a:r>
              <a:rPr lang="fr-CH" sz="20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conditional</a:t>
            </a:r>
            <a:r>
              <a:rPr lang="fr-CH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)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A607D82-9AD4-461F-AC6C-2113F4F96B4E}"/>
              </a:ext>
            </a:extLst>
          </p:cNvPr>
          <p:cNvSpPr/>
          <p:nvPr/>
        </p:nvSpPr>
        <p:spPr>
          <a:xfrm>
            <a:off x="5691389" y="627017"/>
            <a:ext cx="6096000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RECOMMENDATION: 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network-based approaches can be offered as an approach to HIV testing for key populations as part of a comprehensive package of care and prevention 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(conditional recommendation, very low-quality evidence). 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B49F50-6DCC-4EF0-B1B8-5D6B4E915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" y="563826"/>
            <a:ext cx="5057143" cy="5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93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8BA394E-9BCB-40E6-89C1-821390FB6D0E}"/>
              </a:ext>
            </a:extLst>
          </p:cNvPr>
          <p:cNvSpPr/>
          <p:nvPr/>
        </p:nvSpPr>
        <p:spPr>
          <a:xfrm>
            <a:off x="3177971" y="1019742"/>
            <a:ext cx="4546554" cy="4129314"/>
          </a:xfrm>
          <a:prstGeom prst="rect">
            <a:avLst/>
          </a:prstGeom>
          <a:solidFill>
            <a:srgbClr val="D7D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8A00F6-2ED8-4BA5-A9E2-8F0952ABA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114" y="240730"/>
            <a:ext cx="6864669" cy="461665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recommendations on HIV self-testing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D69F41-D6C2-4F78-B4A4-866DA54BD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5642" y="990713"/>
            <a:ext cx="3779467" cy="4253174"/>
          </a:xfrm>
          <a:solidFill>
            <a:srgbClr val="D7DFD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>
              <a:solidFill>
                <a:srgbClr val="195F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dirty="0">
              <a:solidFill>
                <a:srgbClr val="195F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dirty="0">
              <a:solidFill>
                <a:srgbClr val="195F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dirty="0">
              <a:solidFill>
                <a:srgbClr val="195F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dirty="0">
              <a:solidFill>
                <a:srgbClr val="195F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dirty="0">
              <a:solidFill>
                <a:srgbClr val="195F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195F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CF8F6C-3565-4967-B885-26A8C5E3A6B1}"/>
              </a:ext>
            </a:extLst>
          </p:cNvPr>
          <p:cNvSpPr/>
          <p:nvPr/>
        </p:nvSpPr>
        <p:spPr>
          <a:xfrm>
            <a:off x="3192359" y="1651712"/>
            <a:ext cx="4439886" cy="3477875"/>
          </a:xfrm>
          <a:prstGeom prst="rect">
            <a:avLst/>
          </a:prstGeom>
          <a:solidFill>
            <a:srgbClr val="D7DFDB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Safe and </a:t>
            </a: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accurate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Highly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acceptable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 access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uptake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frequency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HIV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testing</a:t>
            </a: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among those at high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</a:t>
            </a: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may not test otherwise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Comparable linkage and HIV+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Empowering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be affordable and cost-effective when focused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A4F81BD-1B16-48AF-AEC6-8239ABD7335B}"/>
              </a:ext>
            </a:extLst>
          </p:cNvPr>
          <p:cNvSpPr/>
          <p:nvPr/>
        </p:nvSpPr>
        <p:spPr>
          <a:xfrm>
            <a:off x="0" y="6559210"/>
            <a:ext cx="1162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WHO 2016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58FC350D-E429-4F43-BD53-64BCF87DC119}"/>
              </a:ext>
            </a:extLst>
          </p:cNvPr>
          <p:cNvSpPr/>
          <p:nvPr/>
        </p:nvSpPr>
        <p:spPr>
          <a:xfrm>
            <a:off x="2980727" y="2914929"/>
            <a:ext cx="388915" cy="43987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57FDD92-2DEF-4759-9699-8A1C4A8B705B}"/>
              </a:ext>
            </a:extLst>
          </p:cNvPr>
          <p:cNvSpPr/>
          <p:nvPr/>
        </p:nvSpPr>
        <p:spPr>
          <a:xfrm>
            <a:off x="3158921" y="1243207"/>
            <a:ext cx="45465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200" b="1" dirty="0">
                <a:solidFill>
                  <a:srgbClr val="206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US" sz="2200" b="1" dirty="0">
                <a:solidFill>
                  <a:srgbClr val="206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evidence showed HIVST is</a:t>
            </a:r>
            <a:r>
              <a:rPr lang="fr-CH" sz="2200" b="1" dirty="0">
                <a:solidFill>
                  <a:srgbClr val="206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D9404CC-0E81-45E2-B7E0-F0B50F410A73}"/>
              </a:ext>
            </a:extLst>
          </p:cNvPr>
          <p:cNvSpPr/>
          <p:nvPr/>
        </p:nvSpPr>
        <p:spPr>
          <a:xfrm>
            <a:off x="8186968" y="1214179"/>
            <a:ext cx="38381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95F4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WHO recommendation: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3D01E98-CD1B-4A3D-8FE1-501ECC74A5A9}"/>
              </a:ext>
            </a:extLst>
          </p:cNvPr>
          <p:cNvSpPr/>
          <p:nvPr/>
        </p:nvSpPr>
        <p:spPr>
          <a:xfrm>
            <a:off x="8304316" y="2169863"/>
            <a:ext cx="37794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HIV self-testing should be offered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an approach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HIV testing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(strong recommendation, moderate quality evidence)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xmlns="" id="{0F386F73-A3B5-47A5-BB51-FF51D079C6A9}"/>
              </a:ext>
            </a:extLst>
          </p:cNvPr>
          <p:cNvSpPr/>
          <p:nvPr/>
        </p:nvSpPr>
        <p:spPr>
          <a:xfrm>
            <a:off x="7817103" y="2921857"/>
            <a:ext cx="388915" cy="43987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91F4119-5759-4D05-B132-552793466272}"/>
              </a:ext>
            </a:extLst>
          </p:cNvPr>
          <p:cNvSpPr/>
          <p:nvPr/>
        </p:nvSpPr>
        <p:spPr>
          <a:xfrm>
            <a:off x="3192359" y="5284744"/>
            <a:ext cx="883275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Providing HIVST service delivery and support options is desirable.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Communities need to be engaged in developing and adapting HIVST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HIVST does not provide a definitive HIV-positive diagnosis. Individuals with a reactive test result must receive further testing from a trained tester using the national testing algorithm.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2E2329F-D9A7-42DB-BAB5-45D7E745B1A2}"/>
              </a:ext>
            </a:extLst>
          </p:cNvPr>
          <p:cNvSpPr/>
          <p:nvPr/>
        </p:nvSpPr>
        <p:spPr>
          <a:xfrm>
            <a:off x="10522052" y="5130379"/>
            <a:ext cx="148983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CH" b="1" dirty="0">
                <a:solidFill>
                  <a:schemeClr val="bg1"/>
                </a:solidFill>
              </a:rPr>
              <a:t>N</a:t>
            </a:r>
            <a:r>
              <a:rPr lang="en-GB" b="1" dirty="0">
                <a:solidFill>
                  <a:schemeClr val="bg1"/>
                </a:solidFill>
              </a:rPr>
              <a:t>EW remarks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A593931-4105-4E92-A746-19078D15497C}"/>
              </a:ext>
            </a:extLst>
          </p:cNvPr>
          <p:cNvSpPr/>
          <p:nvPr/>
        </p:nvSpPr>
        <p:spPr>
          <a:xfrm>
            <a:off x="17968" y="46494"/>
            <a:ext cx="5080622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UPDATED RECOMMENDATION (</a:t>
            </a:r>
            <a:r>
              <a:rPr lang="fr-CH" sz="20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strong</a:t>
            </a:r>
            <a:r>
              <a:rPr lang="fr-CH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) 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83" y="1057043"/>
            <a:ext cx="2704762" cy="37904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6" y="5179120"/>
            <a:ext cx="3000000" cy="1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58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2F3BA-9ED6-429B-9F12-A14F15CB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6" y="742951"/>
            <a:ext cx="3748520" cy="5824104"/>
          </a:xfr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latin typeface="Arial" panose="020B0604020202020204" pitchFamily="34" charset="0"/>
                <a:cs typeface="Arial" panose="020B0604020202020204" pitchFamily="34" charset="0"/>
              </a:rPr>
              <a:t>Many HIVST distribution models work well depending on context and population</a:t>
            </a:r>
          </a:p>
        </p:txBody>
      </p: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xmlns="" id="{230F8451-500B-46B1-BCC4-F74DA73BE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4926" y="563826"/>
            <a:ext cx="7058527" cy="62941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2D2F4F4-5664-49F8-8661-BAD40A29629A}"/>
              </a:ext>
            </a:extLst>
          </p:cNvPr>
          <p:cNvSpPr/>
          <p:nvPr/>
        </p:nvSpPr>
        <p:spPr>
          <a:xfrm>
            <a:off x="17968" y="46494"/>
            <a:ext cx="5080622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UPDATED RECOMMENDATION (</a:t>
            </a:r>
            <a:r>
              <a:rPr lang="fr-CH" sz="20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strong</a:t>
            </a:r>
            <a:r>
              <a:rPr lang="fr-CH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) 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1F013C-CCD4-44DE-AC77-23AC1FAC16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33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2F3BA-9ED6-429B-9F12-A14F15CB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7" y="371808"/>
            <a:ext cx="2911123" cy="6114385"/>
          </a:xfrm>
          <a:solidFill>
            <a:srgbClr val="31938A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HIVST vs Standard HTS results in 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~2-fold increase      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uptake among men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5AEBD1-1FA2-4CE7-87B4-64E094675A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92"/>
          <a:stretch/>
        </p:blipFill>
        <p:spPr>
          <a:xfrm>
            <a:off x="3238709" y="625710"/>
            <a:ext cx="8744745" cy="5860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0E504D-60A7-4710-BEDF-6F9EFD86147D}"/>
              </a:ext>
            </a:extLst>
          </p:cNvPr>
          <p:cNvSpPr txBox="1"/>
          <p:nvPr/>
        </p:nvSpPr>
        <p:spPr>
          <a:xfrm>
            <a:off x="10598781" y="6447631"/>
            <a:ext cx="154787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67" dirty="0"/>
              <a:t>* Cluster RCT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854186-C044-4765-B05A-601AF657153C}"/>
              </a:ext>
            </a:extLst>
          </p:cNvPr>
          <p:cNvSpPr/>
          <p:nvPr/>
        </p:nvSpPr>
        <p:spPr>
          <a:xfrm>
            <a:off x="3238709" y="2781851"/>
            <a:ext cx="8744744" cy="18395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D5EECCF-391A-4233-8740-D4458AD648E0}"/>
              </a:ext>
            </a:extLst>
          </p:cNvPr>
          <p:cNvSpPr/>
          <p:nvPr/>
        </p:nvSpPr>
        <p:spPr>
          <a:xfrm>
            <a:off x="166079" y="6488668"/>
            <a:ext cx="2661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600" i="1" dirty="0"/>
              <a:t>WHO 2019, Jamil ICASA 2019 </a:t>
            </a:r>
            <a:endParaRPr lang="en-GB" sz="16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61761A-6E81-42D2-88E7-F8065D160A3F}"/>
              </a:ext>
            </a:extLst>
          </p:cNvPr>
          <p:cNvSpPr/>
          <p:nvPr/>
        </p:nvSpPr>
        <p:spPr>
          <a:xfrm>
            <a:off x="9923671" y="5226908"/>
            <a:ext cx="2059782" cy="3796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AA2D3F5-4650-462E-9218-8FAC40CC9B33}"/>
              </a:ext>
            </a:extLst>
          </p:cNvPr>
          <p:cNvSpPr/>
          <p:nvPr/>
        </p:nvSpPr>
        <p:spPr>
          <a:xfrm>
            <a:off x="17968" y="46494"/>
            <a:ext cx="5080622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UPDATED RECOMMENDATION (</a:t>
            </a:r>
            <a:r>
              <a:rPr lang="fr-CH" sz="20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strong</a:t>
            </a:r>
            <a:r>
              <a:rPr lang="fr-CH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) 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FCA233-2ED1-49C9-8201-B2104F2519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98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55B78A1-14C2-4501-92BF-AC6790BA6806}"/>
              </a:ext>
            </a:extLst>
          </p:cNvPr>
          <p:cNvSpPr/>
          <p:nvPr/>
        </p:nvSpPr>
        <p:spPr>
          <a:xfrm>
            <a:off x="149248" y="1783814"/>
            <a:ext cx="5815419" cy="5074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9560BFB-BCEB-494E-B262-1B038D52883F}"/>
              </a:ext>
            </a:extLst>
          </p:cNvPr>
          <p:cNvSpPr/>
          <p:nvPr/>
        </p:nvSpPr>
        <p:spPr>
          <a:xfrm>
            <a:off x="6096001" y="1783814"/>
            <a:ext cx="5991184" cy="50741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C4BC0-2A20-429C-A7E5-F0E0D0C03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05" y="788245"/>
            <a:ext cx="11870001" cy="326964"/>
          </a:xfrm>
        </p:spPr>
        <p:txBody>
          <a:bodyPr>
            <a:noAutofit/>
          </a:bodyPr>
          <a:lstStyle/>
          <a:p>
            <a:pPr algn="ctr"/>
            <a:r>
              <a:rPr lang="fr-CH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Post-HIVST linkage not </a:t>
            </a:r>
            <a:r>
              <a:rPr lang="fr-CH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r>
              <a:rPr lang="fr-CH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r-CH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, but  </a:t>
            </a:r>
            <a:br>
              <a:rPr lang="fr-CH" sz="3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linkage support </a:t>
            </a:r>
            <a:r>
              <a:rPr lang="fr-CH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fr-CH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helps</a:t>
            </a:r>
            <a:r>
              <a:rPr lang="fr-CH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b="1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3EA03EA-5266-4140-AFEF-EF46C7786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247" y="1397547"/>
            <a:ext cx="5815420" cy="823912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fr-CH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fr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linkage to care post-HIVST </a:t>
            </a:r>
          </a:p>
          <a:p>
            <a:pPr algn="ctr">
              <a:spcBef>
                <a:spcPts val="0"/>
              </a:spcBef>
            </a:pPr>
            <a:r>
              <a:rPr lang="fr-CH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fr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fr-CH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fr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i="1" dirty="0">
              <a:solidFill>
                <a:schemeClr val="bg1"/>
              </a:solidFill>
            </a:endParaRP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xmlns="" id="{7728C214-74D3-474C-B53E-1A904ED0D259}"/>
              </a:ext>
            </a:extLst>
          </p:cNvPr>
          <p:cNvSpPr txBox="1">
            <a:spLocks/>
          </p:cNvSpPr>
          <p:nvPr/>
        </p:nvSpPr>
        <p:spPr>
          <a:xfrm>
            <a:off x="6096000" y="1397547"/>
            <a:ext cx="5991185" cy="82391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Linkage to care post-HIVST </a:t>
            </a:r>
            <a:r>
              <a:rPr lang="fr-CH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 intervention </a:t>
            </a:r>
            <a:r>
              <a:rPr lang="fr-CH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fr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fr-CH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fr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i="1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95184F4-35A7-45D4-A60A-6B5C54361EF2}"/>
              </a:ext>
            </a:extLst>
          </p:cNvPr>
          <p:cNvGrpSpPr/>
          <p:nvPr/>
        </p:nvGrpSpPr>
        <p:grpSpPr>
          <a:xfrm>
            <a:off x="6115040" y="2301669"/>
            <a:ext cx="5964666" cy="4436015"/>
            <a:chOff x="4803970" y="689700"/>
            <a:chExt cx="7597147" cy="54966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DB3DA4D-136E-4F5B-AFA1-09019F9931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3853"/>
            <a:stretch/>
          </p:blipFill>
          <p:spPr>
            <a:xfrm>
              <a:off x="4803970" y="689700"/>
              <a:ext cx="1716505" cy="548062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EDAB942-03B3-4B3C-A960-39C3DDA6D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617"/>
            <a:stretch/>
          </p:blipFill>
          <p:spPr>
            <a:xfrm>
              <a:off x="6513736" y="705742"/>
              <a:ext cx="5887381" cy="5480622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2F42504-2113-4531-B9A1-94913DE6A9C4}"/>
              </a:ext>
            </a:extLst>
          </p:cNvPr>
          <p:cNvSpPr/>
          <p:nvPr/>
        </p:nvSpPr>
        <p:spPr>
          <a:xfrm>
            <a:off x="6176211" y="4138863"/>
            <a:ext cx="5710989" cy="1507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D9E885-FB10-409D-B2F2-C802993AF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01" y="2263085"/>
            <a:ext cx="5686312" cy="46499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0AA15D-E661-48CA-BC96-C19BBC65E76B}"/>
              </a:ext>
            </a:extLst>
          </p:cNvPr>
          <p:cNvSpPr/>
          <p:nvPr/>
        </p:nvSpPr>
        <p:spPr>
          <a:xfrm>
            <a:off x="6176211" y="5951618"/>
            <a:ext cx="141782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B5AF568-9115-47DD-8995-D807253EB725}"/>
              </a:ext>
            </a:extLst>
          </p:cNvPr>
          <p:cNvSpPr/>
          <p:nvPr/>
        </p:nvSpPr>
        <p:spPr>
          <a:xfrm>
            <a:off x="17968" y="46494"/>
            <a:ext cx="5080622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UPDATED RECOMMENDATION (</a:t>
            </a:r>
            <a:r>
              <a:rPr lang="fr-CH" sz="20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strong</a:t>
            </a:r>
            <a:r>
              <a:rPr lang="fr-CH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) 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0A050F0-F555-46D2-B90A-22D37FF14B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4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45CE1-16C6-42BC-8320-9F408CAC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2" y="391582"/>
            <a:ext cx="11770518" cy="922869"/>
          </a:xfrm>
        </p:spPr>
        <p:txBody>
          <a:bodyPr>
            <a:normAutofit fontScale="90000"/>
          </a:bodyPr>
          <a:lstStyle/>
          <a:p>
            <a:pPr algn="ctr"/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HIVST and HTS programme </a:t>
            </a:r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sub-Saharan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fr-CH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fr-CH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fr-CH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fr-CH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fr-CH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reported</a:t>
            </a:r>
            <a:r>
              <a:rPr lang="fr-CH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endParaRPr lang="en-GB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48119958-ABDE-4023-B3FB-43506F6DEE5F}"/>
              </a:ext>
            </a:extLst>
          </p:cNvPr>
          <p:cNvGraphicFramePr/>
          <p:nvPr/>
        </p:nvGraphicFramePr>
        <p:xfrm>
          <a:off x="342901" y="1409700"/>
          <a:ext cx="7486649" cy="5190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8A3F21-09AA-4A79-9483-0A947E2CD512}"/>
              </a:ext>
            </a:extLst>
          </p:cNvPr>
          <p:cNvSpPr/>
          <p:nvPr/>
        </p:nvSpPr>
        <p:spPr>
          <a:xfrm>
            <a:off x="78581" y="6282086"/>
            <a:ext cx="12034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Sharma Nature, 2015; Mangenah JIAS 2019. Costs are not directly comparable, only illustrative. Sharma reports across approaches. Mangenah only reports on community-based HIVST and substantial start-up costs. Median costs reported for illustrative purposes.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E3A4F88-BE97-4C06-B9FD-7199723F193C}"/>
              </a:ext>
            </a:extLst>
          </p:cNvPr>
          <p:cNvSpPr/>
          <p:nvPr/>
        </p:nvSpPr>
        <p:spPr>
          <a:xfrm>
            <a:off x="7620000" y="1861996"/>
            <a:ext cx="4229099" cy="40626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Costs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represent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crude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programme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costs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do not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into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account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Efficiency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(HIV+%)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Equity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(KP and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missed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pops)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Opportunity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testers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HIVST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reaches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those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never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come to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facilities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or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facilities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considerable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2" descr="Image result for who logo">
            <a:extLst>
              <a:ext uri="{FF2B5EF4-FFF2-40B4-BE49-F238E27FC236}">
                <a16:creationId xmlns:a16="http://schemas.microsoft.com/office/drawing/2014/main" xmlns="" id="{BB546115-BF73-4183-B036-484147821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160" y="6504038"/>
            <a:ext cx="1031590" cy="31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8F9180-3406-4980-9472-CBCD21B6B2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6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49FFDB1-3153-42B2-A817-6549D5124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097" y="599646"/>
            <a:ext cx="6179655" cy="26502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Cost-savings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in high and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HIV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burden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settings</a:t>
            </a:r>
          </a:p>
          <a:p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Dual HIV/syphilis RDT can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first test for ANC</a:t>
            </a:r>
          </a:p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Important to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services for maximum impact</a:t>
            </a:r>
          </a:p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Not for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retesting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on ART or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diagnosed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syphilis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D146C5-6A86-474D-9B39-0CF4AA75C756}"/>
              </a:ext>
            </a:extLst>
          </p:cNvPr>
          <p:cNvSpPr/>
          <p:nvPr/>
        </p:nvSpPr>
        <p:spPr>
          <a:xfrm>
            <a:off x="17968" y="46494"/>
            <a:ext cx="2850652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UPDATED GUIDANCE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312A4C7-A95D-407D-8EB9-027CCD204F0D}"/>
              </a:ext>
            </a:extLst>
          </p:cNvPr>
          <p:cNvSpPr/>
          <p:nvPr/>
        </p:nvSpPr>
        <p:spPr>
          <a:xfrm>
            <a:off x="17968" y="46494"/>
            <a:ext cx="4993996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UPDATED GUIDANCE FOR HTS IN ANC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C381A2-9242-492B-8A84-003A9F299D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4" y="599646"/>
            <a:ext cx="4923809" cy="580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797" y="3249856"/>
            <a:ext cx="5457143" cy="3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33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BA18B7B-8793-40AD-AF70-7830D91B6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353" y="626400"/>
            <a:ext cx="2716849" cy="5648589"/>
          </a:xfrm>
          <a:prstGeom prst="rect">
            <a:avLst/>
          </a:prstGeom>
        </p:spPr>
      </p:pic>
      <p:pic>
        <p:nvPicPr>
          <p:cNvPr id="12" name="Picture 11" descr="A group of people in front of a sign&#10;&#10;Description generated with very high confidence">
            <a:extLst>
              <a:ext uri="{FF2B5EF4-FFF2-40B4-BE49-F238E27FC236}">
                <a16:creationId xmlns:a16="http://schemas.microsoft.com/office/drawing/2014/main" xmlns="" id="{DEAA7C46-565B-409F-92B8-17D982DB2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3" r="5942"/>
          <a:stretch/>
        </p:blipFill>
        <p:spPr>
          <a:xfrm>
            <a:off x="443980" y="626400"/>
            <a:ext cx="3992096" cy="5906018"/>
          </a:xfrm>
          <a:prstGeom prst="rect">
            <a:avLst/>
          </a:prstGeom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2674A91-0388-4006-897D-68585A3A6CBF}"/>
              </a:ext>
            </a:extLst>
          </p:cNvPr>
          <p:cNvSpPr/>
          <p:nvPr/>
        </p:nvSpPr>
        <p:spPr>
          <a:xfrm>
            <a:off x="17968" y="46494"/>
            <a:ext cx="5080622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CH" sz="2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UPDATED RECOMMENDATION (</a:t>
            </a:r>
            <a:r>
              <a:rPr lang="fr-CH" sz="20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strong</a:t>
            </a:r>
            <a:r>
              <a:rPr lang="fr-CH" sz="2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) 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89C147E-5139-4407-A8BA-5EC276570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863" y="646418"/>
            <a:ext cx="3809524" cy="5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23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4DA39-6EB0-4094-A1D3-D6EF417BB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869" y="242386"/>
            <a:ext cx="10972800" cy="905232"/>
          </a:xfrm>
        </p:spPr>
        <p:txBody>
          <a:bodyPr>
            <a:normAutofit/>
          </a:bodyPr>
          <a:lstStyle/>
          <a:p>
            <a:r>
              <a:rPr lang="fr-CH" sz="4000" b="1" dirty="0" err="1">
                <a:solidFill>
                  <a:schemeClr val="tx1"/>
                </a:solidFill>
                <a:latin typeface="Arial" panose="020B0604020202020204" pitchFamily="34" charset="0"/>
              </a:rPr>
              <a:t>Variety</a:t>
            </a:r>
            <a:r>
              <a:rPr lang="fr-CH" sz="4000" b="1" dirty="0">
                <a:solidFill>
                  <a:schemeClr val="tx1"/>
                </a:solidFill>
                <a:latin typeface="Arial" panose="020B0604020202020204" pitchFamily="34" charset="0"/>
              </a:rPr>
              <a:t> of support </a:t>
            </a:r>
            <a:r>
              <a:rPr lang="fr-CH" sz="4000" b="1" dirty="0" err="1">
                <a:solidFill>
                  <a:schemeClr val="tx1"/>
                </a:solidFill>
                <a:latin typeface="Arial" panose="020B0604020202020204" pitchFamily="34" charset="0"/>
              </a:rPr>
              <a:t>tools</a:t>
            </a:r>
            <a:r>
              <a:rPr lang="fr-CH" sz="4000" b="1" dirty="0">
                <a:solidFill>
                  <a:schemeClr val="tx1"/>
                </a:solidFill>
                <a:latin typeface="Arial" panose="020B0604020202020204" pitchFamily="34" charset="0"/>
              </a:rPr>
              <a:t> for HIVST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48E298-24B8-4575-9096-533619AD3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96" y="1555148"/>
            <a:ext cx="6813488" cy="493791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</a:rPr>
              <a:t>In-person demonstration (one-on-one, with partners or in groups)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</a:rPr>
              <a:t>Demonstration video (including online links to videos)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</a:rPr>
              <a:t>Telephone hotline (can be integrated into existing national hotline services)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</a:rPr>
              <a:t>Short message service through telephone, Internet, social media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</a:rPr>
              <a:t>Educational information via radio, television, leaflets, brochures, the Internet, social media and applications for smartphones/tablets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</a:rPr>
              <a:t>Local information and resources, for example on counselling services, testing sites, treatment </a:t>
            </a:r>
            <a:r>
              <a:rPr lang="en-US" sz="2400" dirty="0" err="1">
                <a:latin typeface="Arial" panose="020B0604020202020204" pitchFamily="34" charset="0"/>
              </a:rPr>
              <a:t>centres</a:t>
            </a:r>
            <a:r>
              <a:rPr lang="en-US" sz="2400" dirty="0">
                <a:latin typeface="Arial" panose="020B0604020202020204" pitchFamily="34" charset="0"/>
              </a:rPr>
              <a:t> and where to access HIV prevention services like VMMC and </a:t>
            </a:r>
            <a:r>
              <a:rPr lang="en-US" sz="2400" dirty="0" err="1">
                <a:latin typeface="Arial" panose="020B0604020202020204" pitchFamily="34" charset="0"/>
              </a:rPr>
              <a:t>PrEP.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719C60A-0484-4182-9BA2-822F9C7E3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119" y="1147618"/>
            <a:ext cx="4380952" cy="5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8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8" y="245621"/>
            <a:ext cx="11809313" cy="87912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Where to Begin with HIV Self-Testing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338" y="1220757"/>
            <a:ext cx="3633332" cy="105611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Know your epidemic </a:t>
            </a: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testing gap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6670" y="1220757"/>
            <a:ext cx="5775713" cy="105611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Approaches</a:t>
            </a:r>
            <a:endParaRPr kumimoji="0" lang="en-US" sz="1867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088" y="2468894"/>
            <a:ext cx="3072341" cy="4800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Couples &amp; Partners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088" y="3236979"/>
            <a:ext cx="3072341" cy="3840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692" y="3909053"/>
            <a:ext cx="3072341" cy="3840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populations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088" y="4677139"/>
            <a:ext cx="3072341" cy="3987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Young people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088" y="5445225"/>
            <a:ext cx="3072341" cy="9413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</a:t>
            </a: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risk populations</a:t>
            </a: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(SDC, partners of PLHIV, migrants etc.)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6671" y="2446684"/>
            <a:ext cx="2784308" cy="590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Community-based</a:t>
            </a: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(outreach, door-to-door)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56991" y="2454227"/>
            <a:ext cx="2592288" cy="590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Facility-based </a:t>
            </a: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(PITC, drop-in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centres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76671" y="3222312"/>
            <a:ext cx="2784309" cy="590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VMMC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72063" y="3222312"/>
            <a:ext cx="2577215" cy="590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Workplace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93475" y="4005064"/>
            <a:ext cx="2784316" cy="590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Pharmacies &amp; Kiosks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56992" y="4005064"/>
            <a:ext cx="2592288" cy="590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Integrated in KP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93476" y="4869160"/>
            <a:ext cx="2767505" cy="590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Internet &amp; Apps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72064" y="4869160"/>
            <a:ext cx="2592288" cy="590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Integrated in RHS &amp; Contraceptive Services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76671" y="5712872"/>
            <a:ext cx="2784309" cy="590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Vending machines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72065" y="5733256"/>
            <a:ext cx="2577215" cy="590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Partner-delivered</a:t>
            </a:r>
          </a:p>
        </p:txBody>
      </p:sp>
      <p:sp>
        <p:nvSpPr>
          <p:cNvPr id="28" name="Isosceles Triangle 27"/>
          <p:cNvSpPr/>
          <p:nvPr/>
        </p:nvSpPr>
        <p:spPr>
          <a:xfrm rot="5400000">
            <a:off x="1572228" y="4167110"/>
            <a:ext cx="3917729" cy="521303"/>
          </a:xfrm>
          <a:prstGeom prst="triangle">
            <a:avLst>
              <a:gd name="adj" fmla="val 49778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52385" y="1220757"/>
            <a:ext cx="2496279" cy="105611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Considerations</a:t>
            </a:r>
            <a:endParaRPr kumimoji="0" lang="en-US" sz="1867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648396" y="2468895"/>
            <a:ext cx="2400267" cy="3733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Benefits &amp; Risks to Populations</a:t>
            </a: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 tools</a:t>
            </a: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Linkage</a:t>
            </a: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Increased access</a:t>
            </a: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Increased coverage</a:t>
            </a:r>
          </a:p>
        </p:txBody>
      </p:sp>
      <p:sp>
        <p:nvSpPr>
          <p:cNvPr id="31" name="Isosceles Triangle 30"/>
          <p:cNvSpPr/>
          <p:nvPr/>
        </p:nvSpPr>
        <p:spPr>
          <a:xfrm rot="5400000">
            <a:off x="7620901" y="4167107"/>
            <a:ext cx="3917729" cy="521303"/>
          </a:xfrm>
          <a:prstGeom prst="triangle">
            <a:avLst>
              <a:gd name="adj" fmla="val 49778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6F56D71-76DF-4A32-B442-344BF9276D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9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338" y="1220757"/>
            <a:ext cx="3633332" cy="105611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Know your epidemic </a:t>
            </a: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testing gap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6670" y="1220757"/>
            <a:ext cx="5775713" cy="105611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Approaches</a:t>
            </a:r>
            <a:endParaRPr kumimoji="0" lang="en-US" sz="1867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088" y="2468894"/>
            <a:ext cx="3072341" cy="4800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Couples &amp; Partners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088" y="3236979"/>
            <a:ext cx="3072341" cy="3840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692" y="3909053"/>
            <a:ext cx="3072341" cy="38404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populations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088" y="4677139"/>
            <a:ext cx="3072341" cy="3987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Young people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088" y="5445225"/>
            <a:ext cx="3072341" cy="9413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</a:t>
            </a: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risk populations</a:t>
            </a: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(SDC, partners of PLHIV, migrants etc.)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6671" y="2446684"/>
            <a:ext cx="2784308" cy="590731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Community-based</a:t>
            </a: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(outreach, door-to-door)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56991" y="2454227"/>
            <a:ext cx="2592288" cy="590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Facility-based </a:t>
            </a: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(PITC, drop-in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centres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76671" y="3222312"/>
            <a:ext cx="2784309" cy="590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VMMC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72063" y="3222312"/>
            <a:ext cx="2577215" cy="590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Workplace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93475" y="4005064"/>
            <a:ext cx="2784316" cy="590731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Pharmacies &amp; Kiosks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56992" y="4005064"/>
            <a:ext cx="2592288" cy="590731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Integrated in KP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93476" y="4869160"/>
            <a:ext cx="2767505" cy="590731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Internet &amp; Apps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72064" y="4869160"/>
            <a:ext cx="2592288" cy="590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Integrated in RHS &amp; Contraceptive Services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76671" y="5712872"/>
            <a:ext cx="2784309" cy="590731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Vending machines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72065" y="5733256"/>
            <a:ext cx="2577215" cy="590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Partner-delivered</a:t>
            </a:r>
          </a:p>
        </p:txBody>
      </p:sp>
      <p:sp>
        <p:nvSpPr>
          <p:cNvPr id="28" name="Isosceles Triangle 27"/>
          <p:cNvSpPr/>
          <p:nvPr/>
        </p:nvSpPr>
        <p:spPr>
          <a:xfrm rot="5400000">
            <a:off x="1572228" y="4167110"/>
            <a:ext cx="3917729" cy="521303"/>
          </a:xfrm>
          <a:prstGeom prst="triangle">
            <a:avLst>
              <a:gd name="adj" fmla="val 49778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52385" y="1220757"/>
            <a:ext cx="2496279" cy="105611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Considerations</a:t>
            </a:r>
            <a:endParaRPr kumimoji="0" lang="en-US" sz="1867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648396" y="2468895"/>
            <a:ext cx="2400267" cy="3733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Benefits &amp; Risks to Populations</a:t>
            </a: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 tools</a:t>
            </a: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Linkage</a:t>
            </a: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Increased access</a:t>
            </a: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Increased coverage</a:t>
            </a:r>
          </a:p>
        </p:txBody>
      </p:sp>
      <p:sp>
        <p:nvSpPr>
          <p:cNvPr id="31" name="Isosceles Triangle 30"/>
          <p:cNvSpPr/>
          <p:nvPr/>
        </p:nvSpPr>
        <p:spPr>
          <a:xfrm rot="5400000">
            <a:off x="7620901" y="4167107"/>
            <a:ext cx="3917729" cy="521303"/>
          </a:xfrm>
          <a:prstGeom prst="triangle">
            <a:avLst>
              <a:gd name="adj" fmla="val 49778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BA3EB8FF-92F2-4B37-B337-CB5E14B0D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8" y="245621"/>
            <a:ext cx="11809313" cy="87912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Where to Begin with HIV Self-Testing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4838922-4987-430F-8000-0ECADE8DC9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10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39DFFA4-9A5C-47E3-A2D3-765987A10AB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2781" y="1710875"/>
          <a:ext cx="7036487" cy="3231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0171">
                  <a:extLst>
                    <a:ext uri="{9D8B030D-6E8A-4147-A177-3AD203B41FA5}">
                      <a16:colId xmlns:a16="http://schemas.microsoft.com/office/drawing/2014/main" xmlns="" val="565916863"/>
                    </a:ext>
                  </a:extLst>
                </a:gridCol>
                <a:gridCol w="1026316">
                  <a:extLst>
                    <a:ext uri="{9D8B030D-6E8A-4147-A177-3AD203B41FA5}">
                      <a16:colId xmlns:a16="http://schemas.microsoft.com/office/drawing/2014/main" xmlns="" val="4278441941"/>
                    </a:ext>
                  </a:extLst>
                </a:gridCol>
              </a:tblGrid>
              <a:tr h="2705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(manufacturer)</a:t>
                      </a:r>
                      <a:endParaRPr lang="en-GB" sz="2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45AC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</a:t>
                      </a:r>
                      <a:endParaRPr lang="en-GB" sz="2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45A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8877317"/>
                  </a:ext>
                </a:extLst>
              </a:tr>
              <a:tr h="540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INSTI® HIV Self Test **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21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bioLytical</a:t>
                      </a:r>
                      <a:r>
                        <a:rPr lang="en-GB" sz="2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Lab., Canada)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610" marR="386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Blood</a:t>
                      </a:r>
                      <a:endParaRPr lang="en-GB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610" marR="386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7545296"/>
                  </a:ext>
                </a:extLst>
              </a:tr>
              <a:tr h="540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Mylan HIV Self Test 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Blood</a:t>
                      </a:r>
                      <a:endParaRPr lang="en-GB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7746841"/>
                  </a:ext>
                </a:extLst>
              </a:tr>
              <a:tr h="5419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OraQuick</a:t>
                      </a: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 HIV Self Test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21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OraSure</a:t>
                      </a:r>
                      <a:r>
                        <a:rPr lang="en-GB" sz="2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Technologies, USA)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610" marR="386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</a:t>
                      </a:r>
                      <a:endParaRPr lang="en-GB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610" marR="386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4231305"/>
                  </a:ext>
                </a:extLst>
              </a:tr>
              <a:tr h="505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SURE CHECK® HIV Self Test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21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Chembio</a:t>
                      </a:r>
                      <a:r>
                        <a:rPr lang="en-GB" sz="2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Diagnostic Systems Inc., USA)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610" marR="386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Blood</a:t>
                      </a:r>
                      <a:endParaRPr lang="en-GB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8610" marR="386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566658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D2D4D1-3067-48BB-9E6C-4E0BB999B2E5}"/>
              </a:ext>
            </a:extLst>
          </p:cNvPr>
          <p:cNvSpPr txBox="1"/>
          <p:nvPr/>
        </p:nvSpPr>
        <p:spPr>
          <a:xfrm>
            <a:off x="0" y="614721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Latest list of WHO prequalified products: </a:t>
            </a:r>
            <a:r>
              <a:rPr lang="en-US" sz="2000" b="1" dirty="0">
                <a:hlinkClick r:id="rId3"/>
              </a:rPr>
              <a:t>https://www.who.int/diagnostics_laboratory/evaluations/PQ_list/en/</a:t>
            </a:r>
            <a:endParaRPr lang="en-GB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5F06A3-9775-4D62-8911-069C133348C5}"/>
              </a:ext>
            </a:extLst>
          </p:cNvPr>
          <p:cNvSpPr txBox="1"/>
          <p:nvPr/>
        </p:nvSpPr>
        <p:spPr>
          <a:xfrm>
            <a:off x="105508" y="548319"/>
            <a:ext cx="12086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HIVST products with WHO prequalification 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5644D5-9615-431B-B163-143ED1B3FD11}"/>
              </a:ext>
            </a:extLst>
          </p:cNvPr>
          <p:cNvSpPr/>
          <p:nvPr/>
        </p:nvSpPr>
        <p:spPr>
          <a:xfrm>
            <a:off x="7723665" y="2413337"/>
            <a:ext cx="3976772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Global Fund HIVST pricing </a:t>
            </a:r>
          </a:p>
          <a:p>
            <a:r>
              <a:rPr lang="fr-CH" sz="21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S$ 2-3.10</a:t>
            </a:r>
          </a:p>
          <a:p>
            <a:endParaRPr lang="fr-CH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1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ore information available from Global Fund PSM/Sourcing team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48983B-707E-4A3A-B2A0-620B1731A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19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82FCB1-050F-4CCC-8881-B9FD732B5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04" y="457200"/>
            <a:ext cx="4416022" cy="1600200"/>
          </a:xfrm>
        </p:spPr>
        <p:txBody>
          <a:bodyPr/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Access the full guidelines on the WHO HTS APP!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521661-0452-47E2-A7CF-39B8AA5A8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004" y="2231756"/>
            <a:ext cx="4416022" cy="36372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‘WHO HTS Info’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wherever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Notifications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new content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send</a:t>
            </a: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Country HTS data in one place w/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updates: French on the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online and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for 2020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140" y="0"/>
            <a:ext cx="6542857" cy="476190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267" y="4869088"/>
            <a:ext cx="1219048" cy="180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671" y="4869088"/>
            <a:ext cx="3142857" cy="165714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789" y="4869088"/>
            <a:ext cx="3057143" cy="1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83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BEA32E-F1B6-417E-998B-B3B95061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to all the people and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may contain: 1 person, smiling, standing and outdoor">
            <a:extLst>
              <a:ext uri="{FF2B5EF4-FFF2-40B4-BE49-F238E27FC236}">
                <a16:creationId xmlns:a16="http://schemas.microsoft.com/office/drawing/2014/main" xmlns="" id="{7EE362CC-8516-4D4D-9962-8FC20D8667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9A4DE47-3C72-486F-A853-1245EDAA77E4}"/>
              </a:ext>
            </a:extLst>
          </p:cNvPr>
          <p:cNvSpPr/>
          <p:nvPr/>
        </p:nvSpPr>
        <p:spPr>
          <a:xfrm>
            <a:off x="30996" y="6437936"/>
            <a:ext cx="5186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@</a:t>
            </a:r>
            <a:r>
              <a:rPr lang="en-GB" dirty="0"/>
              <a:t>WHO – follow the campaign and read their stories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B1B6082-CBA7-450C-AFD4-AF58F2DEF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562" y="6448133"/>
            <a:ext cx="304800" cy="295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E2A53FD-A46D-4088-B6C9-50A63E493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959" y="6440434"/>
            <a:ext cx="304800" cy="295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6AB46DE-F89A-4828-AD4C-D11EFEC8D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956" y="6433927"/>
            <a:ext cx="304800" cy="3429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1BA9A37-F258-40CC-B897-75A68612C3AB}"/>
              </a:ext>
            </a:extLst>
          </p:cNvPr>
          <p:cNvSpPr/>
          <p:nvPr/>
        </p:nvSpPr>
        <p:spPr>
          <a:xfrm>
            <a:off x="9325642" y="6403405"/>
            <a:ext cx="2104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#</a:t>
            </a:r>
            <a:r>
              <a:rPr lang="en-GB" dirty="0" err="1"/>
              <a:t>MaketheDifference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BA0FDD8-4B2F-4A8C-A057-C52A3FA592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67" y="1715159"/>
            <a:ext cx="10676190" cy="4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61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AD8164-A48F-4DC8-83DA-A6C4F962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4" y="130463"/>
            <a:ext cx="10515600" cy="895362"/>
          </a:xfrm>
        </p:spPr>
        <p:txBody>
          <a:bodyPr>
            <a:normAutofit/>
          </a:bodyPr>
          <a:lstStyle/>
          <a:p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B4E867-F373-4984-9DB7-1D9EB5E90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190" y="1075893"/>
            <a:ext cx="10748449" cy="1995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WHO: 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Rachel Baggaley, Muhammad Jamil, Maggie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Barr-DiChiara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, Anita Sands, Arshad Altaf, Alison Wringe, Melanie Taylor, Teodora Wi, Mary Lyn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Gafield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, Virginia MacDonald, Bradley Mathers, Annette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Verster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, Niklas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Luhman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, Fatim Cham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Jallow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, Van Nguyen, Elena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Vovc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, Joumana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Hermez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Maeve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deMello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, Anne Brink, Mukta Sharma, Andrew Ball,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Tunga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Namjilsuren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, Belen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Dinku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, Veronique Millot and Valerie Amiel </a:t>
            </a:r>
          </a:p>
          <a:p>
            <a:pPr marL="0" indent="0">
              <a:buNone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WHO HTS Guideline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Group,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Steering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reviewers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and key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UNAIDS, UNICEF and Global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36529B3-9208-4625-A565-2EC3ACB00DB2}"/>
              </a:ext>
            </a:extLst>
          </p:cNvPr>
          <p:cNvGrpSpPr/>
          <p:nvPr/>
        </p:nvGrpSpPr>
        <p:grpSpPr>
          <a:xfrm>
            <a:off x="8798187" y="2998307"/>
            <a:ext cx="2933082" cy="2150908"/>
            <a:chOff x="9125862" y="3510583"/>
            <a:chExt cx="2933082" cy="21509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C0DFE04-4151-47C8-BAEE-D2CAF5A36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37188" y="3510583"/>
              <a:ext cx="1705621" cy="85281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21778B3D-33C8-4485-8655-DC899981B3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661" r="63258" b="32588"/>
            <a:stretch/>
          </p:blipFill>
          <p:spPr>
            <a:xfrm>
              <a:off x="9125862" y="4777255"/>
              <a:ext cx="604425" cy="88423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66511C1-B4E9-4509-9CBB-912A06B66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2586" r="63799"/>
            <a:stretch/>
          </p:blipFill>
          <p:spPr>
            <a:xfrm>
              <a:off x="10337188" y="4453781"/>
              <a:ext cx="1705621" cy="58567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FB8CF03-3B7A-4B5B-A833-069126853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74984" y="3972156"/>
              <a:ext cx="433953" cy="29141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3121B599-2284-4C96-9DD2-6D27BA46E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6437" t="30594" r="27530" b="25088"/>
            <a:stretch/>
          </p:blipFill>
          <p:spPr>
            <a:xfrm>
              <a:off x="10353322" y="5000038"/>
              <a:ext cx="1705622" cy="54454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77E93D0-12D7-4645-93C1-501FA2F5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60305" y="4446320"/>
              <a:ext cx="1021274" cy="48857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5E9F99FD-0CC3-4ECA-A719-6FB8313F2F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0862" t="31339" r="33247" b="22509"/>
            <a:stretch/>
          </p:blipFill>
          <p:spPr>
            <a:xfrm>
              <a:off x="9702108" y="3802166"/>
              <a:ext cx="604424" cy="58216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A113FFD-6690-4DAC-B0B2-AFD0801DD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02108" y="5008456"/>
              <a:ext cx="563305" cy="56330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137CF2D-FDBC-4978-9F1A-8096F5F683BA}"/>
              </a:ext>
            </a:extLst>
          </p:cNvPr>
          <p:cNvSpPr/>
          <p:nvPr/>
        </p:nvSpPr>
        <p:spPr>
          <a:xfrm>
            <a:off x="5356012" y="451766"/>
            <a:ext cx="49087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More information and questions: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Johnsonc@who.int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38EADA3-ED9C-4E33-BA62-F6E093267E68}"/>
              </a:ext>
            </a:extLst>
          </p:cNvPr>
          <p:cNvSpPr/>
          <p:nvPr/>
        </p:nvSpPr>
        <p:spPr>
          <a:xfrm>
            <a:off x="967827" y="3559703"/>
            <a:ext cx="7382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systematic and literature review teams and mathematical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modellers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 thanks to funders Unitaid, USAID and Bill and Melinda Gates Foundation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285C0C1-2255-4922-9DC2-FF5B2052F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21745" y="5805683"/>
            <a:ext cx="2809524" cy="71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18699" y="5748540"/>
            <a:ext cx="2571429" cy="82857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7827" y="5719969"/>
            <a:ext cx="2266667" cy="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43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8B50BD-3885-457E-B7B4-0EC9A9FEF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214" y="3871913"/>
            <a:ext cx="3853887" cy="226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34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1" y="614112"/>
            <a:ext cx="9598813" cy="9578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Previous 2015 WHO HTS Guidance on maternal retesting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2864910" y="5116245"/>
            <a:ext cx="2908191" cy="1478040"/>
            <a:chOff x="410966" y="1930451"/>
            <a:chExt cx="3161502" cy="1829035"/>
          </a:xfrm>
        </p:grpSpPr>
        <p:sp>
          <p:nvSpPr>
            <p:cNvPr id="66" name="Text Box 2"/>
            <p:cNvSpPr txBox="1">
              <a:spLocks noChangeArrowheads="1"/>
            </p:cNvSpPr>
            <p:nvPr/>
          </p:nvSpPr>
          <p:spPr bwMode="auto">
            <a:xfrm>
              <a:off x="2239766" y="3302286"/>
              <a:ext cx="1332702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rPr>
                <a:t>Labor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410966" y="1930451"/>
              <a:ext cx="2438400" cy="1829035"/>
              <a:chOff x="410966" y="1930451"/>
              <a:chExt cx="2438400" cy="1829035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410966" y="1930451"/>
                <a:ext cx="2438400" cy="1829035"/>
                <a:chOff x="410966" y="1930451"/>
                <a:chExt cx="2438400" cy="1829035"/>
              </a:xfrm>
            </p:grpSpPr>
            <p:cxnSp>
              <p:nvCxnSpPr>
                <p:cNvPr id="76" name="Straight Connector 75"/>
                <p:cNvCxnSpPr>
                  <a:endCxn id="89" idx="0"/>
                </p:cNvCxnSpPr>
                <p:nvPr/>
              </p:nvCxnSpPr>
              <p:spPr>
                <a:xfrm flipH="1">
                  <a:off x="2144487" y="2997486"/>
                  <a:ext cx="0" cy="457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833333" y="2997486"/>
                  <a:ext cx="0" cy="3048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5" name="Group 84"/>
                <p:cNvGrpSpPr/>
                <p:nvPr/>
              </p:nvGrpSpPr>
              <p:grpSpPr>
                <a:xfrm>
                  <a:off x="410966" y="1930451"/>
                  <a:ext cx="2438400" cy="1829035"/>
                  <a:chOff x="410966" y="1930451"/>
                  <a:chExt cx="2438400" cy="1829035"/>
                </a:xfrm>
              </p:grpSpPr>
              <p:pic>
                <p:nvPicPr>
                  <p:cNvPr id="86" name="Picture 85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201" y="1930451"/>
                    <a:ext cx="720571" cy="720571"/>
                  </a:xfrm>
                  <a:prstGeom prst="rect">
                    <a:avLst/>
                  </a:prstGeom>
                </p:spPr>
              </p:pic>
              <p:sp>
                <p:nvSpPr>
                  <p:cNvPr id="87" name="Rectangle 86"/>
                  <p:cNvSpPr/>
                  <p:nvPr/>
                </p:nvSpPr>
                <p:spPr>
                  <a:xfrm>
                    <a:off x="410966" y="2692686"/>
                    <a:ext cx="2438400" cy="3048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Pregnancy</a:t>
                    </a:r>
                  </a:p>
                </p:txBody>
              </p:sp>
              <p:sp>
                <p:nvSpPr>
                  <p:cNvPr id="89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8136" y="3454686"/>
                    <a:ext cx="1332702" cy="304800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Times New Roman"/>
                      </a:rPr>
                      <a:t>3</a:t>
                    </a:r>
                    <a:r>
                      <a:rPr kumimoji="0" lang="en-US" sz="1600" b="0" i="0" u="none" strike="noStrike" kern="0" cap="none" spc="0" normalizeH="0" baseline="3000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Times New Roman"/>
                      </a:rPr>
                      <a:t>rd</a:t>
                    </a: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Times New Roman"/>
                      </a:rPr>
                      <a:t> 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Times New Roman"/>
                      </a:rPr>
                      <a:t>trimester</a:t>
                    </a: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Times New Roman"/>
                      <a:cs typeface="Times New Roman"/>
                    </a:endParaRPr>
                  </a:p>
                </p:txBody>
              </p:sp>
            </p:grpSp>
          </p:grpSp>
          <p:sp>
            <p:nvSpPr>
              <p:cNvPr id="69" name="Teardrop 68"/>
              <p:cNvSpPr/>
              <p:nvPr/>
            </p:nvSpPr>
            <p:spPr>
              <a:xfrm rot="18871885">
                <a:off x="2265893" y="2380791"/>
                <a:ext cx="84032" cy="77055"/>
              </a:xfrm>
              <a:prstGeom prst="teardrop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44" name="Straight Connector 143"/>
          <p:cNvCxnSpPr/>
          <p:nvPr/>
        </p:nvCxnSpPr>
        <p:spPr>
          <a:xfrm>
            <a:off x="9383704" y="5975746"/>
            <a:ext cx="0" cy="18288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5389243" y="6179011"/>
            <a:ext cx="399446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5399070" y="5984840"/>
            <a:ext cx="0" cy="17840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/>
          <p:cNvGrpSpPr/>
          <p:nvPr/>
        </p:nvGrpSpPr>
        <p:grpSpPr>
          <a:xfrm>
            <a:off x="4790952" y="5123093"/>
            <a:ext cx="5503981" cy="855420"/>
            <a:chOff x="2504773" y="1938926"/>
            <a:chExt cx="5983393" cy="1058560"/>
          </a:xfrm>
        </p:grpSpPr>
        <p:sp>
          <p:nvSpPr>
            <p:cNvPr id="150" name="Rectangle 149"/>
            <p:cNvSpPr/>
            <p:nvPr/>
          </p:nvSpPr>
          <p:spPr>
            <a:xfrm>
              <a:off x="2849366" y="2692686"/>
              <a:ext cx="56388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Postpartum</a:t>
              </a:r>
            </a:p>
          </p:txBody>
        </p:sp>
        <p:grpSp>
          <p:nvGrpSpPr>
            <p:cNvPr id="154" name="Group 153"/>
            <p:cNvGrpSpPr/>
            <p:nvPr/>
          </p:nvGrpSpPr>
          <p:grpSpPr>
            <a:xfrm>
              <a:off x="2504773" y="1938926"/>
              <a:ext cx="753995" cy="708432"/>
              <a:chOff x="2528147" y="1935355"/>
              <a:chExt cx="753995" cy="708432"/>
            </a:xfrm>
          </p:grpSpPr>
          <p:pic>
            <p:nvPicPr>
              <p:cNvPr id="164" name="Picture 16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8147" y="1935355"/>
                <a:ext cx="753995" cy="708432"/>
              </a:xfrm>
              <a:prstGeom prst="rect">
                <a:avLst/>
              </a:prstGeom>
            </p:spPr>
          </p:pic>
          <p:sp>
            <p:nvSpPr>
              <p:cNvPr id="165" name="Teardrop 164"/>
              <p:cNvSpPr/>
              <p:nvPr/>
            </p:nvSpPr>
            <p:spPr>
              <a:xfrm rot="18871885">
                <a:off x="3043468" y="2282450"/>
                <a:ext cx="78955" cy="77055"/>
              </a:xfrm>
              <a:prstGeom prst="teardrop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5335632" y="1938926"/>
              <a:ext cx="753995" cy="753995"/>
              <a:chOff x="7120568" y="1910168"/>
              <a:chExt cx="753995" cy="753995"/>
            </a:xfrm>
          </p:grpSpPr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0568" y="1910168"/>
                <a:ext cx="753995" cy="753995"/>
              </a:xfrm>
              <a:prstGeom prst="rect">
                <a:avLst/>
              </a:prstGeom>
            </p:spPr>
          </p:pic>
          <p:sp>
            <p:nvSpPr>
              <p:cNvPr id="159" name="Teardrop 158"/>
              <p:cNvSpPr/>
              <p:nvPr/>
            </p:nvSpPr>
            <p:spPr>
              <a:xfrm rot="18871885">
                <a:off x="7634915" y="2301013"/>
                <a:ext cx="84032" cy="77055"/>
              </a:xfrm>
              <a:prstGeom prst="teardrop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226073" y="1763440"/>
          <a:ext cx="7168919" cy="327042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05858">
                  <a:extLst>
                    <a:ext uri="{9D8B030D-6E8A-4147-A177-3AD203B41FA5}">
                      <a16:colId xmlns:a16="http://schemas.microsoft.com/office/drawing/2014/main" xmlns="" val="3036661209"/>
                    </a:ext>
                  </a:extLst>
                </a:gridCol>
                <a:gridCol w="1977535">
                  <a:extLst>
                    <a:ext uri="{9D8B030D-6E8A-4147-A177-3AD203B41FA5}">
                      <a16:colId xmlns:a16="http://schemas.microsoft.com/office/drawing/2014/main" xmlns="" val="1476615361"/>
                    </a:ext>
                  </a:extLst>
                </a:gridCol>
                <a:gridCol w="2185526">
                  <a:extLst>
                    <a:ext uri="{9D8B030D-6E8A-4147-A177-3AD203B41FA5}">
                      <a16:colId xmlns:a16="http://schemas.microsoft.com/office/drawing/2014/main" xmlns="" val="4195303605"/>
                    </a:ext>
                  </a:extLst>
                </a:gridCol>
              </a:tblGrid>
              <a:tr h="8286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Retesting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Concentrated epidemic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Generalized epidemic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2885438"/>
                  </a:ext>
                </a:extLst>
              </a:tr>
              <a:tr h="8584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3</a:t>
                      </a:r>
                      <a:r>
                        <a:rPr lang="en-US" sz="1800" b="1" baseline="30000" dirty="0"/>
                        <a:t>rd</a:t>
                      </a:r>
                      <a:r>
                        <a:rPr lang="en-US" sz="1800" b="1" dirty="0"/>
                        <a:t> trimester, labor, or postpartum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69512388"/>
                  </a:ext>
                </a:extLst>
              </a:tr>
              <a:tr h="918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Serodiscordant</a:t>
                      </a:r>
                      <a:r>
                        <a:rPr lang="en-US" sz="1800" dirty="0"/>
                        <a:t> couple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56201643"/>
                  </a:ext>
                </a:extLst>
              </a:tr>
              <a:tr h="480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Member of key 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54986819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D1BDE77-C963-42B4-82DC-1CAE30297780}"/>
              </a:ext>
            </a:extLst>
          </p:cNvPr>
          <p:cNvSpPr/>
          <p:nvPr/>
        </p:nvSpPr>
        <p:spPr>
          <a:xfrm>
            <a:off x="17968" y="46494"/>
            <a:ext cx="4552849" cy="400110"/>
          </a:xfrm>
          <a:prstGeom prst="rect">
            <a:avLst/>
          </a:prstGeom>
          <a:solidFill>
            <a:srgbClr val="ED7D3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UPDATED GUIDANCE HTS IN ANC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2F80CA3-4379-4454-9F33-A9B8DE4477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1783" y="1733223"/>
            <a:ext cx="4142857" cy="3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9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637" y="151867"/>
            <a:ext cx="1647825" cy="66404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473" y="952150"/>
            <a:ext cx="11543323" cy="46634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n-lt"/>
              </a:rPr>
              <a:t>MTCT rates for HIV are underestimated due to acute maternal infections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56413" y="1958845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3C16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CHRONIC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816853" y="5003339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ACUTE &amp; MISSED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662376" y="2591048"/>
            <a:ext cx="1154477" cy="636992"/>
          </a:xfrm>
          <a:prstGeom prst="wedgeRoundRectCallout">
            <a:avLst>
              <a:gd name="adj1" fmla="val -74852"/>
              <a:gd name="adj2" fmla="val 364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33%</a:t>
            </a:r>
          </a:p>
        </p:txBody>
      </p:sp>
      <p:sp>
        <p:nvSpPr>
          <p:cNvPr id="38" name="Rounded Rectangular Callout 37"/>
          <p:cNvSpPr/>
          <p:nvPr/>
        </p:nvSpPr>
        <p:spPr>
          <a:xfrm>
            <a:off x="8532713" y="2591048"/>
            <a:ext cx="1132469" cy="631954"/>
          </a:xfrm>
          <a:prstGeom prst="wedgeRoundRectCallout">
            <a:avLst>
              <a:gd name="adj1" fmla="val -61182"/>
              <a:gd name="adj2" fmla="val 3049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45%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99695" y="6550223"/>
            <a:ext cx="4117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Njuguna IN, AIDS Patient Care and STDs 2016.</a:t>
            </a:r>
          </a:p>
        </p:txBody>
      </p:sp>
      <p:sp>
        <p:nvSpPr>
          <p:cNvPr id="5" name="Oval 4"/>
          <p:cNvSpPr/>
          <p:nvPr/>
        </p:nvSpPr>
        <p:spPr>
          <a:xfrm>
            <a:off x="10586502" y="2302754"/>
            <a:ext cx="1482096" cy="12964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78%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496466" y="1804957"/>
            <a:ext cx="1524000" cy="2072640"/>
            <a:chOff x="362712" y="1686067"/>
            <a:chExt cx="1524000" cy="2072640"/>
          </a:xfrm>
        </p:grpSpPr>
        <p:sp>
          <p:nvSpPr>
            <p:cNvPr id="4" name="Oval 3"/>
            <p:cNvSpPr/>
            <p:nvPr/>
          </p:nvSpPr>
          <p:spPr>
            <a:xfrm>
              <a:off x="362712" y="2387107"/>
              <a:ext cx="1524000" cy="1371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1312" y="1686067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Attend ANC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48354" y="1920423"/>
            <a:ext cx="1524000" cy="1979260"/>
            <a:chOff x="2514600" y="1801533"/>
            <a:chExt cx="1524000" cy="1979260"/>
          </a:xfrm>
        </p:grpSpPr>
        <p:sp>
          <p:nvSpPr>
            <p:cNvPr id="6" name="Oval 5"/>
            <p:cNvSpPr/>
            <p:nvPr/>
          </p:nvSpPr>
          <p:spPr>
            <a:xfrm>
              <a:off x="2514600" y="2409193"/>
              <a:ext cx="1524000" cy="1371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05100" y="1801533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HIV test</a:t>
              </a:r>
            </a:p>
          </p:txBody>
        </p:sp>
      </p:grpSp>
      <p:sp>
        <p:nvSpPr>
          <p:cNvPr id="36" name="Up Arrow 35"/>
          <p:cNvSpPr/>
          <p:nvPr/>
        </p:nvSpPr>
        <p:spPr>
          <a:xfrm rot="5400000">
            <a:off x="4092661" y="2996355"/>
            <a:ext cx="460247" cy="3084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6339" y="2540133"/>
            <a:ext cx="1524000" cy="1371600"/>
            <a:chOff x="472236" y="2175706"/>
            <a:chExt cx="1524000" cy="1371600"/>
          </a:xfrm>
        </p:grpSpPr>
        <p:sp>
          <p:nvSpPr>
            <p:cNvPr id="44" name="Oval 43"/>
            <p:cNvSpPr/>
            <p:nvPr/>
          </p:nvSpPr>
          <p:spPr>
            <a:xfrm>
              <a:off x="472236" y="2175706"/>
              <a:ext cx="1524000" cy="1371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119" y="2359432"/>
              <a:ext cx="915539" cy="91553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13" y="2765473"/>
            <a:ext cx="832308" cy="83230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01" y="2778908"/>
            <a:ext cx="832308" cy="832308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2816819" y="4219831"/>
            <a:ext cx="4465800" cy="411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Pregnancy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282625" y="4219826"/>
            <a:ext cx="2382557" cy="41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Postpartum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27904" y="4812504"/>
            <a:ext cx="7207949" cy="1387148"/>
            <a:chOff x="627904" y="4460811"/>
            <a:chExt cx="7207949" cy="1387148"/>
          </a:xfrm>
        </p:grpSpPr>
        <p:grpSp>
          <p:nvGrpSpPr>
            <p:cNvPr id="51" name="Group 50"/>
            <p:cNvGrpSpPr/>
            <p:nvPr/>
          </p:nvGrpSpPr>
          <p:grpSpPr>
            <a:xfrm>
              <a:off x="2377885" y="4465409"/>
              <a:ext cx="1524000" cy="1371600"/>
              <a:chOff x="362712" y="2387107"/>
              <a:chExt cx="1524000" cy="13716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362712" y="2387107"/>
                <a:ext cx="1524000" cy="13716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332" y="2692655"/>
                <a:ext cx="779335" cy="779335"/>
              </a:xfrm>
              <a:prstGeom prst="rect">
                <a:avLst/>
              </a:prstGeom>
            </p:spPr>
          </p:pic>
        </p:grpSp>
        <p:sp>
          <p:nvSpPr>
            <p:cNvPr id="59" name="Oval 58"/>
            <p:cNvSpPr/>
            <p:nvPr/>
          </p:nvSpPr>
          <p:spPr>
            <a:xfrm>
              <a:off x="627904" y="4476359"/>
              <a:ext cx="1524000" cy="1371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03" y="4683685"/>
              <a:ext cx="954275" cy="954275"/>
            </a:xfrm>
            <a:prstGeom prst="rect">
              <a:avLst/>
            </a:prstGeom>
          </p:spPr>
        </p:pic>
        <p:sp>
          <p:nvSpPr>
            <p:cNvPr id="62" name="Oval 61"/>
            <p:cNvSpPr/>
            <p:nvPr/>
          </p:nvSpPr>
          <p:spPr>
            <a:xfrm>
              <a:off x="4589919" y="4460811"/>
              <a:ext cx="1524000" cy="1371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Up Arrow 63"/>
            <p:cNvSpPr/>
            <p:nvPr/>
          </p:nvSpPr>
          <p:spPr>
            <a:xfrm rot="5400000">
              <a:off x="4034226" y="4929085"/>
              <a:ext cx="460247" cy="30848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099" y="4772976"/>
              <a:ext cx="779335" cy="779335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6311853" y="4474825"/>
              <a:ext cx="1524000" cy="1371600"/>
              <a:chOff x="5715000" y="4603018"/>
              <a:chExt cx="1524000" cy="137160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715000" y="4603018"/>
                <a:ext cx="1524000" cy="1371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1449" y="4852315"/>
                <a:ext cx="832308" cy="832308"/>
              </a:xfrm>
              <a:prstGeom prst="rect">
                <a:avLst/>
              </a:prstGeom>
            </p:spPr>
          </p:pic>
        </p:grpSp>
      </p:grpSp>
      <p:sp>
        <p:nvSpPr>
          <p:cNvPr id="2" name="&quot;No&quot; Symbol 1"/>
          <p:cNvSpPr/>
          <p:nvPr/>
        </p:nvSpPr>
        <p:spPr>
          <a:xfrm>
            <a:off x="2467709" y="2436684"/>
            <a:ext cx="1657727" cy="1440919"/>
          </a:xfrm>
          <a:prstGeom prst="noSmoking">
            <a:avLst>
              <a:gd name="adj" fmla="val 9684"/>
            </a:avLst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&quot;No&quot; Symbol 36"/>
          <p:cNvSpPr/>
          <p:nvPr/>
        </p:nvSpPr>
        <p:spPr>
          <a:xfrm>
            <a:off x="4581497" y="2506003"/>
            <a:ext cx="1657727" cy="1440919"/>
          </a:xfrm>
          <a:prstGeom prst="noSmoking">
            <a:avLst>
              <a:gd name="adj" fmla="val 9684"/>
            </a:avLst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7019" y="4218778"/>
            <a:ext cx="2239795" cy="411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Pre-conception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9699" y="2567552"/>
            <a:ext cx="615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816068" y="2578722"/>
            <a:ext cx="615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F1B31B3-D16C-4C46-88D3-FEB0A6D9B432}"/>
              </a:ext>
            </a:extLst>
          </p:cNvPr>
          <p:cNvSpPr/>
          <p:nvPr/>
        </p:nvSpPr>
        <p:spPr>
          <a:xfrm>
            <a:off x="17968" y="46494"/>
            <a:ext cx="4552849" cy="400110"/>
          </a:xfrm>
          <a:prstGeom prst="rect">
            <a:avLst/>
          </a:prstGeom>
          <a:solidFill>
            <a:srgbClr val="ED7D3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UPDATED GUIDANCE HTS IN ANC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0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2" grpId="0" animBg="1"/>
      <p:bldP spid="38" grpId="0" animBg="1"/>
      <p:bldP spid="39" grpId="0"/>
      <p:bldP spid="5" grpId="0" animBg="1"/>
      <p:bldP spid="2" grpId="0" animBg="1"/>
      <p:bldP spid="37" grpId="0" animBg="1"/>
      <p:bldP spid="13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44E5D4-264B-40C1-8048-63B20C75D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06" y="683756"/>
            <a:ext cx="11478987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Recommended time points for </a:t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HIV retesting for pregnant and postpartum women</a:t>
            </a:r>
            <a:endParaRPr lang="en-GB" sz="36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54BDA24-B25B-49B6-95A5-4EC65CA6DE0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56505" y="2009319"/>
          <a:ext cx="11478988" cy="4500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9747">
                  <a:extLst>
                    <a:ext uri="{9D8B030D-6E8A-4147-A177-3AD203B41FA5}">
                      <a16:colId xmlns:a16="http://schemas.microsoft.com/office/drawing/2014/main" xmlns="" val="1519677505"/>
                    </a:ext>
                  </a:extLst>
                </a:gridCol>
                <a:gridCol w="2505076">
                  <a:extLst>
                    <a:ext uri="{9D8B030D-6E8A-4147-A177-3AD203B41FA5}">
                      <a16:colId xmlns:a16="http://schemas.microsoft.com/office/drawing/2014/main" xmlns="" val="26342422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552225141"/>
                    </a:ext>
                  </a:extLst>
                </a:gridCol>
                <a:gridCol w="3475265">
                  <a:extLst>
                    <a:ext uri="{9D8B030D-6E8A-4147-A177-3AD203B41FA5}">
                      <a16:colId xmlns:a16="http://schemas.microsoft.com/office/drawing/2014/main" xmlns="" val="1098505964"/>
                    </a:ext>
                  </a:extLst>
                </a:gridCol>
              </a:tblGrid>
              <a:tr h="31101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Setting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points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877537"/>
                  </a:ext>
                </a:extLst>
              </a:tr>
              <a:tr h="734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in pregnancy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(first antenatal care visit)</a:t>
                      </a:r>
                      <a:endParaRPr lang="en-GB" sz="1400" b="1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 in pregnancy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(third trimester ANC visit)</a:t>
                      </a:r>
                      <a:endParaRPr lang="en-GB" sz="1600" b="1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additional postpartum retest </a:t>
                      </a:r>
                      <a:r>
                        <a:rPr lang="en-GB" sz="14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 weeks, six-month or nine-months post-partum)</a:t>
                      </a:r>
                      <a:endParaRPr lang="en-GB" sz="1800" b="1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41272007"/>
                  </a:ext>
                </a:extLst>
              </a:tr>
              <a:tr h="990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HIV burden settings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be considered for those at ongoing high risk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6046513"/>
                  </a:ext>
                </a:extLst>
              </a:tr>
              <a:tr h="1316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HIV burden settings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pregnant women as part of EMTCT, otherwise focused on those at high  ongoing risk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be considered for those at high ongoing risk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be considered for those at high ongoing risk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3369264"/>
                  </a:ext>
                </a:extLst>
              </a:tr>
              <a:tr h="981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Among key population groups and their partners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settings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settings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settings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9041579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2CB7BDD-F1EB-4FEC-9D6C-F021F26D8B64}"/>
              </a:ext>
            </a:extLst>
          </p:cNvPr>
          <p:cNvSpPr/>
          <p:nvPr/>
        </p:nvSpPr>
        <p:spPr>
          <a:xfrm>
            <a:off x="17968" y="46494"/>
            <a:ext cx="5022529" cy="400110"/>
          </a:xfrm>
          <a:prstGeom prst="rect">
            <a:avLst/>
          </a:prstGeom>
          <a:solidFill>
            <a:srgbClr val="ED7D31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UPDATED GUIDANCE FOR HTS IN ANC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E565E6E-7841-4B3A-9EAC-560B79BE1FD5}"/>
              </a:ext>
            </a:extLst>
          </p:cNvPr>
          <p:cNvSpPr/>
          <p:nvPr/>
        </p:nvSpPr>
        <p:spPr>
          <a:xfrm>
            <a:off x="5698671" y="2302329"/>
            <a:ext cx="2694215" cy="417034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1AB258-58C6-4045-9E98-A4F1174328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4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44E5D4-264B-40C1-8048-63B20C75D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0" y="500062"/>
            <a:ext cx="12080789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Implementation considerations for </a:t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HIV testing for pregnant and postpartum women</a:t>
            </a:r>
            <a:endParaRPr lang="en-GB" sz="36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7EA01244-E234-4BD9-892C-405E7FD3D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092" y="1825625"/>
            <a:ext cx="9192707" cy="4793836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Overall HIV/Syphilis – can be used as first test in ANC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Wherever possible linking and integrating HBV 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Retesting in general not cost-effective in pregnant and post-partum women in  low HIV burden settings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high HIV burden settings, retesting at late pregnancy and if first test missed or delayed should be prioritized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high HIV burden settings one additional time point can be considered</a:t>
            </a:r>
          </a:p>
          <a:p>
            <a:pPr marL="457200" lvl="1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Countries may need to prioritize testing in ANC based on risk or geography depending on resources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Women in high HIV burden settings or hotspots, from KP groups or with a partner with HIV or from KP group need to be prioritized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ANC service delivery needs to be adapted to include and reach these women and their partners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First-test and retesting efforts, where implemented, should be focused in these groups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2CB7BDD-F1EB-4FEC-9D6C-F021F26D8B64}"/>
              </a:ext>
            </a:extLst>
          </p:cNvPr>
          <p:cNvSpPr/>
          <p:nvPr/>
        </p:nvSpPr>
        <p:spPr>
          <a:xfrm>
            <a:off x="17968" y="46494"/>
            <a:ext cx="5022529" cy="400110"/>
          </a:xfrm>
          <a:prstGeom prst="rect">
            <a:avLst/>
          </a:prstGeom>
          <a:solidFill>
            <a:srgbClr val="ED7D31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UPDATED GUIDANCE FOR HTS IN ANC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mage result for dont forget">
            <a:extLst>
              <a:ext uri="{FF2B5EF4-FFF2-40B4-BE49-F238E27FC236}">
                <a16:creationId xmlns:a16="http://schemas.microsoft.com/office/drawing/2014/main" xmlns="" id="{CFED702F-7FB9-4604-AC62-2D45F68F4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" y="292973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0E8F66-4356-403D-BCA2-6FA94C38FC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5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C26A6B-7ECE-4314-A815-DA7F14E00379}"/>
              </a:ext>
            </a:extLst>
          </p:cNvPr>
          <p:cNvSpPr/>
          <p:nvPr/>
        </p:nvSpPr>
        <p:spPr>
          <a:xfrm>
            <a:off x="347890" y="2068830"/>
            <a:ext cx="5748110" cy="46977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xmlns="" id="{03460056-2ECC-4B1D-934C-3FCF428AB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96833" cy="2038350"/>
          </a:xfrm>
        </p:spPr>
        <p:txBody>
          <a:bodyPr>
            <a:noAutofit/>
          </a:bodyPr>
          <a:lstStyle/>
          <a:p>
            <a:pPr algn="ctr"/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In ECHO, a trial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designed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in HIV incidence for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3 contraceptive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, high rates of new HIV and STI infection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found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05E278-B7A6-42A2-A45D-2D6FEE8D1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890" y="2279717"/>
            <a:ext cx="5723971" cy="28956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ECHO was designed to detect a 50% increase in HIV incidence for each of the contraceptive methods.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None of the comparisons showed a 50% increase in HIV incidence.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total,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397 of the 7829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women acquired HIV during the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overall rate of new HIV infections 3.81% per year (95% CI 3.45-4.21).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558BBEE-4B60-4381-84A0-4797A17A73C9}"/>
              </a:ext>
            </a:extLst>
          </p:cNvPr>
          <p:cNvGrpSpPr/>
          <p:nvPr/>
        </p:nvGrpSpPr>
        <p:grpSpPr>
          <a:xfrm>
            <a:off x="720141" y="5099957"/>
            <a:ext cx="2908644" cy="1512580"/>
            <a:chOff x="468313" y="2168833"/>
            <a:chExt cx="2908644" cy="1512580"/>
          </a:xfrm>
        </p:grpSpPr>
        <p:pic>
          <p:nvPicPr>
            <p:cNvPr id="14" name="Picture 13" descr="image005">
              <a:extLst>
                <a:ext uri="{FF2B5EF4-FFF2-40B4-BE49-F238E27FC236}">
                  <a16:creationId xmlns:a16="http://schemas.microsoft.com/office/drawing/2014/main" xmlns="" id="{779AAD86-8126-4A23-A9F9-5289CEDCF0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48" y="2210375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image005">
              <a:extLst>
                <a:ext uri="{FF2B5EF4-FFF2-40B4-BE49-F238E27FC236}">
                  <a16:creationId xmlns:a16="http://schemas.microsoft.com/office/drawing/2014/main" xmlns="" id="{F5D7D0DA-314C-4869-BBB5-580C35FF44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04" y="2210375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image005">
              <a:extLst>
                <a:ext uri="{FF2B5EF4-FFF2-40B4-BE49-F238E27FC236}">
                  <a16:creationId xmlns:a16="http://schemas.microsoft.com/office/drawing/2014/main" xmlns="" id="{D7EB009F-6647-475A-A377-E06460C89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631" y="2210375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 descr="image005">
              <a:extLst>
                <a:ext uri="{FF2B5EF4-FFF2-40B4-BE49-F238E27FC236}">
                  <a16:creationId xmlns:a16="http://schemas.microsoft.com/office/drawing/2014/main" xmlns="" id="{D578E7B5-0D05-42B2-938B-1973E54B9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455" y="2210375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image005">
              <a:extLst>
                <a:ext uri="{FF2B5EF4-FFF2-40B4-BE49-F238E27FC236}">
                  <a16:creationId xmlns:a16="http://schemas.microsoft.com/office/drawing/2014/main" xmlns="" id="{F5F3B0C2-045B-4E61-96EB-9B97464D1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172" y="2210375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 descr="image005">
              <a:extLst>
                <a:ext uri="{FF2B5EF4-FFF2-40B4-BE49-F238E27FC236}">
                  <a16:creationId xmlns:a16="http://schemas.microsoft.com/office/drawing/2014/main" xmlns="" id="{A68472AB-F377-4CB3-9C57-882E1F9E0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085" y="2210375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image005">
              <a:extLst>
                <a:ext uri="{FF2B5EF4-FFF2-40B4-BE49-F238E27FC236}">
                  <a16:creationId xmlns:a16="http://schemas.microsoft.com/office/drawing/2014/main" xmlns="" id="{A777758C-A0EE-4420-AEBA-573D2D090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714" y="2210375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image005">
              <a:extLst>
                <a:ext uri="{FF2B5EF4-FFF2-40B4-BE49-F238E27FC236}">
                  <a16:creationId xmlns:a16="http://schemas.microsoft.com/office/drawing/2014/main" xmlns="" id="{6DD09CDC-6139-4280-8F66-02504CB8C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470" y="2210375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image005">
              <a:extLst>
                <a:ext uri="{FF2B5EF4-FFF2-40B4-BE49-F238E27FC236}">
                  <a16:creationId xmlns:a16="http://schemas.microsoft.com/office/drawing/2014/main" xmlns="" id="{A696A7DC-DB92-4453-BA0C-2DA80FDDF5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098" y="2210375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 descr="image005">
              <a:extLst>
                <a:ext uri="{FF2B5EF4-FFF2-40B4-BE49-F238E27FC236}">
                  <a16:creationId xmlns:a16="http://schemas.microsoft.com/office/drawing/2014/main" xmlns="" id="{9A321012-D4BF-4083-B220-48017A7BE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855" y="2210375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image005">
              <a:extLst>
                <a:ext uri="{FF2B5EF4-FFF2-40B4-BE49-F238E27FC236}">
                  <a16:creationId xmlns:a16="http://schemas.microsoft.com/office/drawing/2014/main" xmlns="" id="{6A5F971B-B9E6-445B-8C37-597CCF317E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910" y="3096499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 descr="image005">
              <a:extLst>
                <a:ext uri="{FF2B5EF4-FFF2-40B4-BE49-F238E27FC236}">
                  <a16:creationId xmlns:a16="http://schemas.microsoft.com/office/drawing/2014/main" xmlns="" id="{F8BF516B-C0F8-445E-A57A-8DC2C61A21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666" y="3096499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 descr="image005">
              <a:extLst>
                <a:ext uri="{FF2B5EF4-FFF2-40B4-BE49-F238E27FC236}">
                  <a16:creationId xmlns:a16="http://schemas.microsoft.com/office/drawing/2014/main" xmlns="" id="{8FCCF03B-2AAA-485B-8865-D6BDEAF1B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393" y="3096499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 descr="image005">
              <a:extLst>
                <a:ext uri="{FF2B5EF4-FFF2-40B4-BE49-F238E27FC236}">
                  <a16:creationId xmlns:a16="http://schemas.microsoft.com/office/drawing/2014/main" xmlns="" id="{D63E37D6-ADFC-4085-84E9-2A7366888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217" y="3096499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 descr="image005">
              <a:extLst>
                <a:ext uri="{FF2B5EF4-FFF2-40B4-BE49-F238E27FC236}">
                  <a16:creationId xmlns:a16="http://schemas.microsoft.com/office/drawing/2014/main" xmlns="" id="{1D64A80F-1551-4A3C-AF26-7F3FB25B8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934" y="3096499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 descr="image005">
              <a:extLst>
                <a:ext uri="{FF2B5EF4-FFF2-40B4-BE49-F238E27FC236}">
                  <a16:creationId xmlns:a16="http://schemas.microsoft.com/office/drawing/2014/main" xmlns="" id="{C6D7BC0E-03B3-44D4-B294-349368053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847" y="3096499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 descr="image005">
              <a:extLst>
                <a:ext uri="{FF2B5EF4-FFF2-40B4-BE49-F238E27FC236}">
                  <a16:creationId xmlns:a16="http://schemas.microsoft.com/office/drawing/2014/main" xmlns="" id="{5CAA838D-38AF-4FBE-ADB5-7332C37738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476" y="3096499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 descr="image005">
              <a:extLst>
                <a:ext uri="{FF2B5EF4-FFF2-40B4-BE49-F238E27FC236}">
                  <a16:creationId xmlns:a16="http://schemas.microsoft.com/office/drawing/2014/main" xmlns="" id="{DDAD6701-91A4-46E2-8152-39B3A3121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2" y="3096499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 descr="image005">
              <a:extLst>
                <a:ext uri="{FF2B5EF4-FFF2-40B4-BE49-F238E27FC236}">
                  <a16:creationId xmlns:a16="http://schemas.microsoft.com/office/drawing/2014/main" xmlns="" id="{910139F6-6AE3-4B6F-8255-921238C26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860" y="3096499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 descr="image005">
              <a:extLst>
                <a:ext uri="{FF2B5EF4-FFF2-40B4-BE49-F238E27FC236}">
                  <a16:creationId xmlns:a16="http://schemas.microsoft.com/office/drawing/2014/main" xmlns="" id="{25EA91D3-5F99-4554-B089-CFE24524DA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617" y="3096499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 descr="image005">
              <a:extLst>
                <a:ext uri="{FF2B5EF4-FFF2-40B4-BE49-F238E27FC236}">
                  <a16:creationId xmlns:a16="http://schemas.microsoft.com/office/drawing/2014/main" xmlns="" id="{D4E36FB1-C73A-4DD5-9DDF-41AA5D61C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48" y="2780127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 descr="image005">
              <a:extLst>
                <a:ext uri="{FF2B5EF4-FFF2-40B4-BE49-F238E27FC236}">
                  <a16:creationId xmlns:a16="http://schemas.microsoft.com/office/drawing/2014/main" xmlns="" id="{FF7BF32D-D49B-4874-8F02-0E07841E1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04" y="2780127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 descr="image005">
              <a:extLst>
                <a:ext uri="{FF2B5EF4-FFF2-40B4-BE49-F238E27FC236}">
                  <a16:creationId xmlns:a16="http://schemas.microsoft.com/office/drawing/2014/main" xmlns="" id="{38247AD6-DBC0-4926-85FE-28DD244412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631" y="2780127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 descr="image005">
              <a:extLst>
                <a:ext uri="{FF2B5EF4-FFF2-40B4-BE49-F238E27FC236}">
                  <a16:creationId xmlns:a16="http://schemas.microsoft.com/office/drawing/2014/main" xmlns="" id="{451DC543-98A8-450B-BA83-A84FE2FF1F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455" y="2780127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 descr="image005">
              <a:extLst>
                <a:ext uri="{FF2B5EF4-FFF2-40B4-BE49-F238E27FC236}">
                  <a16:creationId xmlns:a16="http://schemas.microsoft.com/office/drawing/2014/main" xmlns="" id="{86910A71-2D3C-4854-909D-198F0FF4A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172" y="2780127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 descr="image005">
              <a:extLst>
                <a:ext uri="{FF2B5EF4-FFF2-40B4-BE49-F238E27FC236}">
                  <a16:creationId xmlns:a16="http://schemas.microsoft.com/office/drawing/2014/main" xmlns="" id="{BE2247BB-978B-4301-88E6-925E1B47CA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085" y="2780127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 descr="image005">
              <a:extLst>
                <a:ext uri="{FF2B5EF4-FFF2-40B4-BE49-F238E27FC236}">
                  <a16:creationId xmlns:a16="http://schemas.microsoft.com/office/drawing/2014/main" xmlns="" id="{854BDE52-DE35-472A-869E-6A183DEF6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714" y="2780127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 descr="image005">
              <a:extLst>
                <a:ext uri="{FF2B5EF4-FFF2-40B4-BE49-F238E27FC236}">
                  <a16:creationId xmlns:a16="http://schemas.microsoft.com/office/drawing/2014/main" xmlns="" id="{346603F9-0314-4EDF-90B2-D8FBB868D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470" y="2780127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 descr="image005">
              <a:extLst>
                <a:ext uri="{FF2B5EF4-FFF2-40B4-BE49-F238E27FC236}">
                  <a16:creationId xmlns:a16="http://schemas.microsoft.com/office/drawing/2014/main" xmlns="" id="{5F30B572-8DB2-4160-971F-660871D12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098" y="2780127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 descr="image005">
              <a:extLst>
                <a:ext uri="{FF2B5EF4-FFF2-40B4-BE49-F238E27FC236}">
                  <a16:creationId xmlns:a16="http://schemas.microsoft.com/office/drawing/2014/main" xmlns="" id="{FDBB319E-BA0B-47E0-AF23-6F1A2ACCC8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855" y="2780127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 descr="image005">
              <a:extLst>
                <a:ext uri="{FF2B5EF4-FFF2-40B4-BE49-F238E27FC236}">
                  <a16:creationId xmlns:a16="http://schemas.microsoft.com/office/drawing/2014/main" xmlns="" id="{0E5212F2-9D93-4B06-9EB3-2B57E010C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48" y="307534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 descr="image005">
              <a:extLst>
                <a:ext uri="{FF2B5EF4-FFF2-40B4-BE49-F238E27FC236}">
                  <a16:creationId xmlns:a16="http://schemas.microsoft.com/office/drawing/2014/main" xmlns="" id="{230502D1-46B4-490B-B640-EFAEBF6C1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04" y="307534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 descr="image005">
              <a:extLst>
                <a:ext uri="{FF2B5EF4-FFF2-40B4-BE49-F238E27FC236}">
                  <a16:creationId xmlns:a16="http://schemas.microsoft.com/office/drawing/2014/main" xmlns="" id="{006A2FD8-EB60-41ED-A841-6D34C90C95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631" y="307534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 descr="image005">
              <a:extLst>
                <a:ext uri="{FF2B5EF4-FFF2-40B4-BE49-F238E27FC236}">
                  <a16:creationId xmlns:a16="http://schemas.microsoft.com/office/drawing/2014/main" xmlns="" id="{4B28BA12-6473-491F-B1AD-11BA86CA1B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455" y="307534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 descr="image005">
              <a:extLst>
                <a:ext uri="{FF2B5EF4-FFF2-40B4-BE49-F238E27FC236}">
                  <a16:creationId xmlns:a16="http://schemas.microsoft.com/office/drawing/2014/main" xmlns="" id="{30728899-D115-4F5E-9C8A-4A906063CF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172" y="307534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 descr="image005">
              <a:extLst>
                <a:ext uri="{FF2B5EF4-FFF2-40B4-BE49-F238E27FC236}">
                  <a16:creationId xmlns:a16="http://schemas.microsoft.com/office/drawing/2014/main" xmlns="" id="{9407F6D9-0EFE-4F13-A4A7-E4997BB39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085" y="307534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53" descr="image005">
              <a:extLst>
                <a:ext uri="{FF2B5EF4-FFF2-40B4-BE49-F238E27FC236}">
                  <a16:creationId xmlns:a16="http://schemas.microsoft.com/office/drawing/2014/main" xmlns="" id="{4D76172D-700F-4A03-83F2-E9A41D029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714" y="307534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54" descr="image005">
              <a:extLst>
                <a:ext uri="{FF2B5EF4-FFF2-40B4-BE49-F238E27FC236}">
                  <a16:creationId xmlns:a16="http://schemas.microsoft.com/office/drawing/2014/main" xmlns="" id="{F2F13D6C-8422-4299-815C-7A0367033E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470" y="307534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" descr="image005">
              <a:extLst>
                <a:ext uri="{FF2B5EF4-FFF2-40B4-BE49-F238E27FC236}">
                  <a16:creationId xmlns:a16="http://schemas.microsoft.com/office/drawing/2014/main" xmlns="" id="{CBF793C0-8613-48D7-8BA2-EBA732F1A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098" y="307534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6" descr="image005">
              <a:extLst>
                <a:ext uri="{FF2B5EF4-FFF2-40B4-BE49-F238E27FC236}">
                  <a16:creationId xmlns:a16="http://schemas.microsoft.com/office/drawing/2014/main" xmlns="" id="{592BB10F-8143-4EC5-9234-6A7F3F239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855" y="307534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7" descr="image005">
              <a:extLst>
                <a:ext uri="{FF2B5EF4-FFF2-40B4-BE49-F238E27FC236}">
                  <a16:creationId xmlns:a16="http://schemas.microsoft.com/office/drawing/2014/main" xmlns="" id="{839A2AE5-351D-48F9-B5AD-6AFDB8B8B2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48" y="3370569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8" descr="image005">
              <a:extLst>
                <a:ext uri="{FF2B5EF4-FFF2-40B4-BE49-F238E27FC236}">
                  <a16:creationId xmlns:a16="http://schemas.microsoft.com/office/drawing/2014/main" xmlns="" id="{76BCBBD5-5714-4804-81B0-DBDBB345FB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04" y="3370569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9" descr="image005">
              <a:extLst>
                <a:ext uri="{FF2B5EF4-FFF2-40B4-BE49-F238E27FC236}">
                  <a16:creationId xmlns:a16="http://schemas.microsoft.com/office/drawing/2014/main" xmlns="" id="{1FFBFBC4-5613-46BD-BE4D-DB75905805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631" y="3370569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60" descr="image005">
              <a:extLst>
                <a:ext uri="{FF2B5EF4-FFF2-40B4-BE49-F238E27FC236}">
                  <a16:creationId xmlns:a16="http://schemas.microsoft.com/office/drawing/2014/main" xmlns="" id="{EDC31486-85E1-4BEB-97CD-D20A81268C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455" y="3370569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61" descr="image005">
              <a:extLst>
                <a:ext uri="{FF2B5EF4-FFF2-40B4-BE49-F238E27FC236}">
                  <a16:creationId xmlns:a16="http://schemas.microsoft.com/office/drawing/2014/main" xmlns="" id="{B3F75D52-0048-45F3-B70B-18AEBE0D4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172" y="3370569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62" descr="image005">
              <a:extLst>
                <a:ext uri="{FF2B5EF4-FFF2-40B4-BE49-F238E27FC236}">
                  <a16:creationId xmlns:a16="http://schemas.microsoft.com/office/drawing/2014/main" xmlns="" id="{FF786ADC-0A14-4BA9-BCDA-4707E9154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085" y="3370569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3" descr="image005">
              <a:extLst>
                <a:ext uri="{FF2B5EF4-FFF2-40B4-BE49-F238E27FC236}">
                  <a16:creationId xmlns:a16="http://schemas.microsoft.com/office/drawing/2014/main" xmlns="" id="{06B5DD11-829F-450C-8A38-5CA77DAAD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714" y="3370569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64" descr="image005">
              <a:extLst>
                <a:ext uri="{FF2B5EF4-FFF2-40B4-BE49-F238E27FC236}">
                  <a16:creationId xmlns:a16="http://schemas.microsoft.com/office/drawing/2014/main" xmlns="" id="{85D2A449-B146-4037-BDBC-9BB4248D3C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470" y="3370569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65" descr="image005">
              <a:extLst>
                <a:ext uri="{FF2B5EF4-FFF2-40B4-BE49-F238E27FC236}">
                  <a16:creationId xmlns:a16="http://schemas.microsoft.com/office/drawing/2014/main" xmlns="" id="{674AF607-7679-4FDA-9F10-2B55BF1FC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098" y="3370569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66" descr="image005">
              <a:extLst>
                <a:ext uri="{FF2B5EF4-FFF2-40B4-BE49-F238E27FC236}">
                  <a16:creationId xmlns:a16="http://schemas.microsoft.com/office/drawing/2014/main" xmlns="" id="{567CA623-ED68-43E6-90D1-5FCA2739A9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855" y="3370569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67" descr="image005">
              <a:extLst>
                <a:ext uri="{FF2B5EF4-FFF2-40B4-BE49-F238E27FC236}">
                  <a16:creationId xmlns:a16="http://schemas.microsoft.com/office/drawing/2014/main" xmlns="" id="{7A5F1B5A-7B36-46C1-91C6-4F93BE0D91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142" y="2210375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8" descr="image005">
              <a:extLst>
                <a:ext uri="{FF2B5EF4-FFF2-40B4-BE49-F238E27FC236}">
                  <a16:creationId xmlns:a16="http://schemas.microsoft.com/office/drawing/2014/main" xmlns="" id="{6D12374B-C25D-49F1-91EE-7D87AD18EE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898" y="2210375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69" descr="image005">
              <a:extLst>
                <a:ext uri="{FF2B5EF4-FFF2-40B4-BE49-F238E27FC236}">
                  <a16:creationId xmlns:a16="http://schemas.microsoft.com/office/drawing/2014/main" xmlns="" id="{39D16C57-DE47-492F-B2AE-96ADAF1D5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625" y="2210375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70" descr="image005">
              <a:extLst>
                <a:ext uri="{FF2B5EF4-FFF2-40B4-BE49-F238E27FC236}">
                  <a16:creationId xmlns:a16="http://schemas.microsoft.com/office/drawing/2014/main" xmlns="" id="{75A141A9-0513-4E91-96C9-2F1B3530CC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449" y="2210375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71" descr="image005">
              <a:extLst>
                <a:ext uri="{FF2B5EF4-FFF2-40B4-BE49-F238E27FC236}">
                  <a16:creationId xmlns:a16="http://schemas.microsoft.com/office/drawing/2014/main" xmlns="" id="{4FBB55DA-DFAC-4207-BE4C-4B31BF3973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166" y="2210375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72" descr="image005">
              <a:extLst>
                <a:ext uri="{FF2B5EF4-FFF2-40B4-BE49-F238E27FC236}">
                  <a16:creationId xmlns:a16="http://schemas.microsoft.com/office/drawing/2014/main" xmlns="" id="{F623B57A-71BC-4F83-8F1E-23CF226A1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079" y="2210375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73" descr="image005">
              <a:extLst>
                <a:ext uri="{FF2B5EF4-FFF2-40B4-BE49-F238E27FC236}">
                  <a16:creationId xmlns:a16="http://schemas.microsoft.com/office/drawing/2014/main" xmlns="" id="{A632C398-2A26-49C8-84E3-943544BA52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708" y="2210375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74" descr="image005">
              <a:extLst>
                <a:ext uri="{FF2B5EF4-FFF2-40B4-BE49-F238E27FC236}">
                  <a16:creationId xmlns:a16="http://schemas.microsoft.com/office/drawing/2014/main" xmlns="" id="{7591E0C8-1AB1-4D11-8223-381F23C6B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464" y="2210375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75" descr="image005">
              <a:extLst>
                <a:ext uri="{FF2B5EF4-FFF2-40B4-BE49-F238E27FC236}">
                  <a16:creationId xmlns:a16="http://schemas.microsoft.com/office/drawing/2014/main" xmlns="" id="{FDFBD56B-210B-4243-B93C-2CC66B5E4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092" y="2210375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76" descr="image005">
              <a:extLst>
                <a:ext uri="{FF2B5EF4-FFF2-40B4-BE49-F238E27FC236}">
                  <a16:creationId xmlns:a16="http://schemas.microsoft.com/office/drawing/2014/main" xmlns="" id="{AE297AD5-5D8C-4580-B54A-17B3456C40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849" y="2210375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77" descr="image005">
              <a:extLst>
                <a:ext uri="{FF2B5EF4-FFF2-40B4-BE49-F238E27FC236}">
                  <a16:creationId xmlns:a16="http://schemas.microsoft.com/office/drawing/2014/main" xmlns="" id="{ED179E56-99C8-41E4-BFD4-5166FA960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859" y="250979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78" descr="image005">
              <a:extLst>
                <a:ext uri="{FF2B5EF4-FFF2-40B4-BE49-F238E27FC236}">
                  <a16:creationId xmlns:a16="http://schemas.microsoft.com/office/drawing/2014/main" xmlns="" id="{8A74151A-595C-4FB9-9818-4AD6543D32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615" y="250979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79" descr="image005">
              <a:extLst>
                <a:ext uri="{FF2B5EF4-FFF2-40B4-BE49-F238E27FC236}">
                  <a16:creationId xmlns:a16="http://schemas.microsoft.com/office/drawing/2014/main" xmlns="" id="{EAECF33B-C151-44B3-91A1-408621024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342" y="250979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80" descr="image005">
              <a:extLst>
                <a:ext uri="{FF2B5EF4-FFF2-40B4-BE49-F238E27FC236}">
                  <a16:creationId xmlns:a16="http://schemas.microsoft.com/office/drawing/2014/main" xmlns="" id="{7B96D52A-67F9-4353-A7B5-1B216AEE8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166" y="250979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81" descr="image005">
              <a:extLst>
                <a:ext uri="{FF2B5EF4-FFF2-40B4-BE49-F238E27FC236}">
                  <a16:creationId xmlns:a16="http://schemas.microsoft.com/office/drawing/2014/main" xmlns="" id="{70439E87-2C16-42E0-99E6-B87125263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883" y="250979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82" descr="image005">
              <a:extLst>
                <a:ext uri="{FF2B5EF4-FFF2-40B4-BE49-F238E27FC236}">
                  <a16:creationId xmlns:a16="http://schemas.microsoft.com/office/drawing/2014/main" xmlns="" id="{99325A77-B458-4B52-BE54-8A685A235B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796" y="250979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83" descr="image005">
              <a:extLst>
                <a:ext uri="{FF2B5EF4-FFF2-40B4-BE49-F238E27FC236}">
                  <a16:creationId xmlns:a16="http://schemas.microsoft.com/office/drawing/2014/main" xmlns="" id="{A9468AB9-3BE2-4EC3-8B6B-E0B07DC492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8425" y="250979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84" descr="image005">
              <a:extLst>
                <a:ext uri="{FF2B5EF4-FFF2-40B4-BE49-F238E27FC236}">
                  <a16:creationId xmlns:a16="http://schemas.microsoft.com/office/drawing/2014/main" xmlns="" id="{C1EEB45C-B20E-487F-9B15-2910A049F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181" y="250979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85" descr="image005">
              <a:extLst>
                <a:ext uri="{FF2B5EF4-FFF2-40B4-BE49-F238E27FC236}">
                  <a16:creationId xmlns:a16="http://schemas.microsoft.com/office/drawing/2014/main" xmlns="" id="{4CE59859-5A16-4645-9938-F7E7D617A4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809" y="250979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86" descr="image005">
              <a:extLst>
                <a:ext uri="{FF2B5EF4-FFF2-40B4-BE49-F238E27FC236}">
                  <a16:creationId xmlns:a16="http://schemas.microsoft.com/office/drawing/2014/main" xmlns="" id="{276807A6-BA71-4D02-B55B-222C0C53B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566" y="250979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 descr="image005">
              <a:extLst>
                <a:ext uri="{FF2B5EF4-FFF2-40B4-BE49-F238E27FC236}">
                  <a16:creationId xmlns:a16="http://schemas.microsoft.com/office/drawing/2014/main" xmlns="" id="{DEB4B978-1DFC-46BF-927A-1EE48E836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910" y="3390887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 descr="image005">
              <a:extLst>
                <a:ext uri="{FF2B5EF4-FFF2-40B4-BE49-F238E27FC236}">
                  <a16:creationId xmlns:a16="http://schemas.microsoft.com/office/drawing/2014/main" xmlns="" id="{0782FA9E-833F-4CF8-9B15-2581E8CF6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666" y="3390887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 descr="image005">
              <a:extLst>
                <a:ext uri="{FF2B5EF4-FFF2-40B4-BE49-F238E27FC236}">
                  <a16:creationId xmlns:a16="http://schemas.microsoft.com/office/drawing/2014/main" xmlns="" id="{395BD143-0736-4A98-848F-5E7024DDA6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393" y="3390887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90" descr="image005">
              <a:extLst>
                <a:ext uri="{FF2B5EF4-FFF2-40B4-BE49-F238E27FC236}">
                  <a16:creationId xmlns:a16="http://schemas.microsoft.com/office/drawing/2014/main" xmlns="" id="{55CCEB43-57A1-4B43-9E71-281F6CFC30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217" y="3390887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91" descr="image005">
              <a:extLst>
                <a:ext uri="{FF2B5EF4-FFF2-40B4-BE49-F238E27FC236}">
                  <a16:creationId xmlns:a16="http://schemas.microsoft.com/office/drawing/2014/main" xmlns="" id="{FFF99677-735B-4718-8FFE-508EA2666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934" y="3390887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92" descr="image005">
              <a:extLst>
                <a:ext uri="{FF2B5EF4-FFF2-40B4-BE49-F238E27FC236}">
                  <a16:creationId xmlns:a16="http://schemas.microsoft.com/office/drawing/2014/main" xmlns="" id="{1EB7D01E-A435-4B4A-B790-2AC9B2FE93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847" y="3390887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93" descr="image005">
              <a:extLst>
                <a:ext uri="{FF2B5EF4-FFF2-40B4-BE49-F238E27FC236}">
                  <a16:creationId xmlns:a16="http://schemas.microsoft.com/office/drawing/2014/main" xmlns="" id="{30DDF64A-1212-480B-BD8F-554380FC1A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476" y="3390887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94" descr="image005">
              <a:extLst>
                <a:ext uri="{FF2B5EF4-FFF2-40B4-BE49-F238E27FC236}">
                  <a16:creationId xmlns:a16="http://schemas.microsoft.com/office/drawing/2014/main" xmlns="" id="{03978552-7DAA-4A76-A844-2317D9002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2" y="3390887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95" descr="image005">
              <a:extLst>
                <a:ext uri="{FF2B5EF4-FFF2-40B4-BE49-F238E27FC236}">
                  <a16:creationId xmlns:a16="http://schemas.microsoft.com/office/drawing/2014/main" xmlns="" id="{3C3DD838-4E05-4F65-8C8C-9AFADECEF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860" y="3390887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96" descr="image005">
              <a:extLst>
                <a:ext uri="{FF2B5EF4-FFF2-40B4-BE49-F238E27FC236}">
                  <a16:creationId xmlns:a16="http://schemas.microsoft.com/office/drawing/2014/main" xmlns="" id="{5252BCAA-8CC2-491B-8007-73AC0559A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617" y="3390887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97" descr="image005">
              <a:extLst>
                <a:ext uri="{FF2B5EF4-FFF2-40B4-BE49-F238E27FC236}">
                  <a16:creationId xmlns:a16="http://schemas.microsoft.com/office/drawing/2014/main" xmlns="" id="{F10BD43D-80E0-4CF2-AA82-63D07244D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20" y="2501842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98" descr="image005">
              <a:extLst>
                <a:ext uri="{FF2B5EF4-FFF2-40B4-BE49-F238E27FC236}">
                  <a16:creationId xmlns:a16="http://schemas.microsoft.com/office/drawing/2014/main" xmlns="" id="{5DE0714A-2B12-429F-8917-3929A94AC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476" y="2501842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 descr="image005">
              <a:extLst>
                <a:ext uri="{FF2B5EF4-FFF2-40B4-BE49-F238E27FC236}">
                  <a16:creationId xmlns:a16="http://schemas.microsoft.com/office/drawing/2014/main" xmlns="" id="{590E5B49-116D-45F4-A315-42DF91B8E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203" y="2501842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100" descr="image005">
              <a:extLst>
                <a:ext uri="{FF2B5EF4-FFF2-40B4-BE49-F238E27FC236}">
                  <a16:creationId xmlns:a16="http://schemas.microsoft.com/office/drawing/2014/main" xmlns="" id="{7F7969BB-7375-4EE3-A24B-769AB662C8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027" y="2501842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101" descr="image005">
              <a:extLst>
                <a:ext uri="{FF2B5EF4-FFF2-40B4-BE49-F238E27FC236}">
                  <a16:creationId xmlns:a16="http://schemas.microsoft.com/office/drawing/2014/main" xmlns="" id="{41E66008-D2BA-4C95-8DC2-5074D2896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744" y="2501842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102" descr="image005">
              <a:extLst>
                <a:ext uri="{FF2B5EF4-FFF2-40B4-BE49-F238E27FC236}">
                  <a16:creationId xmlns:a16="http://schemas.microsoft.com/office/drawing/2014/main" xmlns="" id="{2205779D-BA44-4EAE-A2F9-5AC1F0FA71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657" y="2501842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103" descr="image005">
              <a:extLst>
                <a:ext uri="{FF2B5EF4-FFF2-40B4-BE49-F238E27FC236}">
                  <a16:creationId xmlns:a16="http://schemas.microsoft.com/office/drawing/2014/main" xmlns="" id="{772847FF-4B5F-4816-8A79-ADB6F659D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286" y="2501842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104" descr="image005">
              <a:extLst>
                <a:ext uri="{FF2B5EF4-FFF2-40B4-BE49-F238E27FC236}">
                  <a16:creationId xmlns:a16="http://schemas.microsoft.com/office/drawing/2014/main" xmlns="" id="{DDC45274-2667-46B2-BB5E-5AE738CA9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042" y="2501842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105" descr="image005">
              <a:extLst>
                <a:ext uri="{FF2B5EF4-FFF2-40B4-BE49-F238E27FC236}">
                  <a16:creationId xmlns:a16="http://schemas.microsoft.com/office/drawing/2014/main" xmlns="" id="{045D8164-624D-487A-95DD-38A753BEC2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670" y="2501842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106" descr="image005">
              <a:extLst>
                <a:ext uri="{FF2B5EF4-FFF2-40B4-BE49-F238E27FC236}">
                  <a16:creationId xmlns:a16="http://schemas.microsoft.com/office/drawing/2014/main" xmlns="" id="{A7851E58-2444-487F-ABB6-1554509B0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427" y="2501842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107" descr="image005">
              <a:extLst>
                <a:ext uri="{FF2B5EF4-FFF2-40B4-BE49-F238E27FC236}">
                  <a16:creationId xmlns:a16="http://schemas.microsoft.com/office/drawing/2014/main" xmlns="" id="{73F98C42-13D6-4D9B-AF75-56A0BBD0C8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910" y="278671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108" descr="image005">
              <a:extLst>
                <a:ext uri="{FF2B5EF4-FFF2-40B4-BE49-F238E27FC236}">
                  <a16:creationId xmlns:a16="http://schemas.microsoft.com/office/drawing/2014/main" xmlns="" id="{79F17FFF-70F4-439C-917A-51683BC99B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666" y="278671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09" descr="image005">
              <a:extLst>
                <a:ext uri="{FF2B5EF4-FFF2-40B4-BE49-F238E27FC236}">
                  <a16:creationId xmlns:a16="http://schemas.microsoft.com/office/drawing/2014/main" xmlns="" id="{A37ECC91-C2E8-4148-8E23-ADAE29F3A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393" y="278671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10" descr="image005">
              <a:extLst>
                <a:ext uri="{FF2B5EF4-FFF2-40B4-BE49-F238E27FC236}">
                  <a16:creationId xmlns:a16="http://schemas.microsoft.com/office/drawing/2014/main" xmlns="" id="{52805656-DCEF-44B9-BBDC-A4D8BFE578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217" y="278671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111" descr="image005">
              <a:extLst>
                <a:ext uri="{FF2B5EF4-FFF2-40B4-BE49-F238E27FC236}">
                  <a16:creationId xmlns:a16="http://schemas.microsoft.com/office/drawing/2014/main" xmlns="" id="{1F025583-1301-4E84-BA99-9FC6EB8FFD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934" y="278671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" name="Picture 112" descr="image005">
              <a:extLst>
                <a:ext uri="{FF2B5EF4-FFF2-40B4-BE49-F238E27FC236}">
                  <a16:creationId xmlns:a16="http://schemas.microsoft.com/office/drawing/2014/main" xmlns="" id="{8F0480A4-E0C0-46FF-917D-C3EC261EA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847" y="278671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113" descr="image005">
              <a:extLst>
                <a:ext uri="{FF2B5EF4-FFF2-40B4-BE49-F238E27FC236}">
                  <a16:creationId xmlns:a16="http://schemas.microsoft.com/office/drawing/2014/main" xmlns="" id="{5091D312-616D-469E-86B4-CA9DC339F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476" y="278671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114" descr="image005">
              <a:extLst>
                <a:ext uri="{FF2B5EF4-FFF2-40B4-BE49-F238E27FC236}">
                  <a16:creationId xmlns:a16="http://schemas.microsoft.com/office/drawing/2014/main" xmlns="" id="{150B4780-0A3A-4DA2-8CA9-6BB8CBB6C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2" y="278671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Picture 115" descr="image005">
              <a:extLst>
                <a:ext uri="{FF2B5EF4-FFF2-40B4-BE49-F238E27FC236}">
                  <a16:creationId xmlns:a16="http://schemas.microsoft.com/office/drawing/2014/main" xmlns="" id="{EC200950-FCC5-4D29-9BC3-1FE0052AA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860" y="278671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" name="Picture 116" descr="image005">
              <a:extLst>
                <a:ext uri="{FF2B5EF4-FFF2-40B4-BE49-F238E27FC236}">
                  <a16:creationId xmlns:a16="http://schemas.microsoft.com/office/drawing/2014/main" xmlns="" id="{91D74155-2B5A-4973-B70B-BDB002C82B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617" y="2786718"/>
              <a:ext cx="190340" cy="29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AEE41F61-CA63-4914-95CB-80FCEF6CB3BE}"/>
                </a:ext>
              </a:extLst>
            </p:cNvPr>
            <p:cNvSpPr/>
            <p:nvPr/>
          </p:nvSpPr>
          <p:spPr>
            <a:xfrm>
              <a:off x="468313" y="2168833"/>
              <a:ext cx="637630" cy="365886"/>
            </a:xfrm>
            <a:prstGeom prst="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9" name="Content Placeholder 4">
            <a:extLst>
              <a:ext uri="{FF2B5EF4-FFF2-40B4-BE49-F238E27FC236}">
                <a16:creationId xmlns:a16="http://schemas.microsoft.com/office/drawing/2014/main" xmlns="" id="{52A414BD-43E1-437C-A4D6-1A706A7AD07C}"/>
              </a:ext>
            </a:extLst>
          </p:cNvPr>
          <p:cNvSpPr txBox="1">
            <a:spLocks/>
          </p:cNvSpPr>
          <p:nvPr/>
        </p:nvSpPr>
        <p:spPr bwMode="gray">
          <a:xfrm>
            <a:off x="6568122" y="1741408"/>
            <a:ext cx="5031407" cy="4907041"/>
          </a:xfrm>
          <a:prstGeom prst="rect">
            <a:avLst/>
          </a:prstGeom>
        </p:spPr>
        <p:txBody>
          <a:bodyPr vert="horz" lIns="18000" tIns="0" rIns="18000" bIns="0" rtlCol="0" anchor="ctr"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defRPr sz="1867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80472" indent="-239178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2755" indent="-380990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2645" indent="-380990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713" indent="-478355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9482" indent="-478355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prstClr val="black"/>
              </a:buClr>
              <a:buSzPct val="80000"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Women in the ECHO trial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SzPct val="80000"/>
              <a:buFontTx/>
              <a:buNone/>
              <a:tabLst/>
              <a:defRPr/>
            </a:pP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“Women recruited in ECHO based on geography, but not on any other characteristic of HIV risk, </a:t>
            </a:r>
            <a:r>
              <a:rPr kumimoji="0" lang="en-ZA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</a:t>
            </a: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transactional sex, history of STIs, self-reported higher-risk behaviours”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16-35 years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80% never married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75% secondary school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48.3% reported no condom use with last sex act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6.8% reported &gt;1 partner in last 3 months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800"/>
              </a:spcAft>
              <a:buClr>
                <a:prstClr val="black"/>
              </a:buClr>
              <a:buSzPct val="80000"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STIs were common 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18·2% C. trachomatis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4·7% N. gonorrhoeae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38·2% HSV-2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xmlns="" id="{4B571D3C-4128-47BB-AA50-5FC3E0209A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20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052CEF4D-6E74-430A-8A6F-C0B4B5D66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0846" y="1635500"/>
            <a:ext cx="4662654" cy="32413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Contraceptive choice (options)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HTS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Partner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STI services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94E836-1B9A-4D07-A5D8-70A0198858A7}"/>
              </a:ext>
            </a:extLst>
          </p:cNvPr>
          <p:cNvSpPr txBox="1"/>
          <p:nvPr/>
        </p:nvSpPr>
        <p:spPr>
          <a:xfrm>
            <a:off x="480845" y="5029200"/>
            <a:ext cx="5095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 on </a:t>
            </a:r>
            <a:r>
              <a:rPr kumimoji="0" lang="fr-C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integrating</a:t>
            </a:r>
            <a:r>
              <a:rPr kumimoji="0" lang="fr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fr-C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linking</a:t>
            </a:r>
            <a:r>
              <a:rPr kumimoji="0" lang="fr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services for </a:t>
            </a:r>
            <a:r>
              <a:rPr kumimoji="0" lang="fr-C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women</a:t>
            </a:r>
            <a:r>
              <a:rPr kumimoji="0" lang="fr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high </a:t>
            </a:r>
            <a:r>
              <a:rPr kumimoji="0" lang="fr-C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burden</a:t>
            </a:r>
            <a:r>
              <a:rPr kumimoji="0" lang="fr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settings!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xmlns="" id="{45AED0F7-52B2-4B60-A84C-64FB6D9A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68"/>
            <a:ext cx="10596834" cy="1166257"/>
          </a:xfrm>
        </p:spPr>
        <p:txBody>
          <a:bodyPr>
            <a:noAutofit/>
          </a:bodyPr>
          <a:lstStyle/>
          <a:p>
            <a:pPr algn="ctr"/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How can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operationalize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the new HTS guidelines to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the 5 post-ECHO objectives? </a:t>
            </a:r>
            <a:endParaRPr lang="en-GB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46E43B-D7D6-431C-96B8-705C98DC9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891" y="1635500"/>
            <a:ext cx="5342857" cy="4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8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3DD3A-E156-4F72-99A8-1BA559DF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5704"/>
            <a:ext cx="12192000" cy="1019586"/>
          </a:xfrm>
        </p:spPr>
        <p:txBody>
          <a:bodyPr>
            <a:noAutofit/>
          </a:bodyPr>
          <a:lstStyle/>
          <a:p>
            <a:pPr algn="ctr"/>
            <a:r>
              <a:rPr lang="fr-CH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fr-CH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r>
              <a:rPr lang="fr-CH" sz="3900" b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H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reaching</a:t>
            </a:r>
            <a:r>
              <a:rPr lang="fr-CH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undiagnosed</a:t>
            </a:r>
            <a:r>
              <a:rPr lang="fr-CH" sz="3900" b="1" dirty="0">
                <a:latin typeface="Arial" panose="020B0604020202020204" pitchFamily="34" charset="0"/>
                <a:cs typeface="Arial" panose="020B0604020202020204" pitchFamily="34" charset="0"/>
              </a:rPr>
              <a:t> PLHIV</a:t>
            </a:r>
            <a:endParaRPr lang="en-GB" sz="3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296CBC-DF4E-434B-A408-E4CCFF983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524" y="1825625"/>
            <a:ext cx="7014275" cy="4351338"/>
          </a:xfrm>
        </p:spPr>
        <p:txBody>
          <a:bodyPr>
            <a:normAutofit/>
          </a:bodyPr>
          <a:lstStyle/>
          <a:p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fr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. Can </a:t>
            </a:r>
            <a:r>
              <a:rPr lang="fr-CH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H" sz="2400" dirty="0" err="1"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dirty="0" err="1">
                <a:latin typeface="Arial" panose="020B0604020202020204" pitchFamily="34" charset="0"/>
                <a:cs typeface="Arial" panose="020B0604020202020204" pitchFamily="34" charset="0"/>
              </a:rPr>
              <a:t>uptake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of HTS and linkage to ART and </a:t>
            </a:r>
            <a:r>
              <a:rPr lang="fr-CH" sz="24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HIV </a:t>
            </a:r>
            <a:r>
              <a:rPr lang="fr-CH" sz="2400" dirty="0" err="1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H" sz="2400" dirty="0" err="1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dirty="0" err="1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dirty="0" err="1">
                <a:latin typeface="Arial" panose="020B0604020202020204" pitchFamily="34" charset="0"/>
                <a:cs typeface="Arial" panose="020B0604020202020204" pitchFamily="34" charset="0"/>
              </a:rPr>
              <a:t>missed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86 </a:t>
            </a:r>
            <a:r>
              <a:rPr lang="fr-CH" sz="2400" dirty="0" err="1">
                <a:latin typeface="Arial" panose="020B0604020202020204" pitchFamily="34" charset="0"/>
                <a:cs typeface="Arial" panose="020B0604020202020204" pitchFamily="34" charset="0"/>
              </a:rPr>
              <a:t>RCTs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dirty="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CH" sz="24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dirty="0" err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diverse populations and settings</a:t>
            </a:r>
          </a:p>
          <a:p>
            <a:pPr lvl="1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Interventions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mobilization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incentives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digital,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targeted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tailored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and messaging/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counselling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fr-CH" sz="2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2DD3369-8558-4D0F-9089-BBBE91684BA8}"/>
              </a:ext>
            </a:extLst>
          </p:cNvPr>
          <p:cNvSpPr/>
          <p:nvPr/>
        </p:nvSpPr>
        <p:spPr>
          <a:xfrm>
            <a:off x="17968" y="46494"/>
            <a:ext cx="4695901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NEW GOOD PRACTICE STATEMENT 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xmlns="" id="{B09074CF-C9F6-4575-9491-F31694F735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5" y="1561338"/>
            <a:ext cx="2532645" cy="3028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F2DE85-8D15-4DD6-8F26-0C60B9A623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69" y="5325435"/>
            <a:ext cx="1899501" cy="18995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C551DB-A0A4-4036-8107-73DC324142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67" y="4541707"/>
            <a:ext cx="1409848" cy="1409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D9B83C6-B8E2-4749-AAE1-D623AA6A7F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04" y="5614253"/>
            <a:ext cx="1321863" cy="1321863"/>
          </a:xfrm>
          <a:prstGeom prst="rect">
            <a:avLst/>
          </a:prstGeom>
        </p:spPr>
      </p:pic>
      <p:pic>
        <p:nvPicPr>
          <p:cNvPr id="11" name="Graphic 10" descr="Smart Phone">
            <a:extLst>
              <a:ext uri="{FF2B5EF4-FFF2-40B4-BE49-F238E27FC236}">
                <a16:creationId xmlns:a16="http://schemas.microsoft.com/office/drawing/2014/main" xmlns="" id="{8169351D-1984-4A40-9DF9-3E046365BE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52678" y="4790525"/>
            <a:ext cx="914400" cy="914400"/>
          </a:xfrm>
          <a:prstGeom prst="rect">
            <a:avLst/>
          </a:prstGeom>
        </p:spPr>
      </p:pic>
      <p:pic>
        <p:nvPicPr>
          <p:cNvPr id="12" name="Graphic 11" descr="Money">
            <a:extLst>
              <a:ext uri="{FF2B5EF4-FFF2-40B4-BE49-F238E27FC236}">
                <a16:creationId xmlns:a16="http://schemas.microsoft.com/office/drawing/2014/main" xmlns="" id="{1AF15C79-BF13-4AAF-9885-01D666F98C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51198" y="4790525"/>
            <a:ext cx="914400" cy="914400"/>
          </a:xfrm>
          <a:prstGeom prst="rect">
            <a:avLst/>
          </a:prstGeom>
        </p:spPr>
      </p:pic>
      <p:pic>
        <p:nvPicPr>
          <p:cNvPr id="13" name="Graphic 12" descr="Presentation with media">
            <a:extLst>
              <a:ext uri="{FF2B5EF4-FFF2-40B4-BE49-F238E27FC236}">
                <a16:creationId xmlns:a16="http://schemas.microsoft.com/office/drawing/2014/main" xmlns="" id="{709B9D9A-1F99-4198-BD13-B0D00B36A5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51198" y="5704925"/>
            <a:ext cx="91440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26FE8E-CB40-4506-AFDB-FD56CE33B96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33" y="85768"/>
            <a:ext cx="1516640" cy="47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152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2288</Words>
  <Application>Microsoft Office PowerPoint</Application>
  <PresentationFormat>Grand écran</PresentationFormat>
  <Paragraphs>356</Paragraphs>
  <Slides>28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SimSun</vt:lpstr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Previous 2015 WHO HTS Guidance on maternal retesting</vt:lpstr>
      <vt:lpstr>MTCT rates for HIV are underestimated due to acute maternal infections</vt:lpstr>
      <vt:lpstr>Recommended time points for  HIV retesting for pregnant and postpartum women</vt:lpstr>
      <vt:lpstr>Implementation considerations for  HIV testing for pregnant and postpartum women</vt:lpstr>
      <vt:lpstr>In ECHO, a trial designed to detect an increase in HIV incidence for women using 3 contraceptive methods, high rates of new HIV and STI infection were found  </vt:lpstr>
      <vt:lpstr>How can we operationalize the new HTS guidelines to address the 5 post-ECHO objectives? </vt:lpstr>
      <vt:lpstr>Demand creation for reaching undiagnosed PLHIV</vt:lpstr>
      <vt:lpstr>How to deliver HTS demand creation?</vt:lpstr>
      <vt:lpstr>Effective ways to create demand for HTS?</vt:lpstr>
      <vt:lpstr>What about counselling messages?    Testing, prevention and treatment have evolved - its time for counselling to change</vt:lpstr>
      <vt:lpstr>What are social networks and social network-based approaches?</vt:lpstr>
      <vt:lpstr>Présentation PowerPoint</vt:lpstr>
      <vt:lpstr>WHO recommendations on HIV self-testing</vt:lpstr>
      <vt:lpstr>Many HIVST distribution models work well depending on context and population</vt:lpstr>
      <vt:lpstr>HIVST vs Standard HTS results in  ~2-fold increase       in uptake among men</vt:lpstr>
      <vt:lpstr>Post-HIVST linkage not significantly different, but   linkage support likely helps </vt:lpstr>
      <vt:lpstr>Considering HIVST and HTS programme costs  in sub-Saharan Africa may not be too different  (Median cost per person tested reported ) </vt:lpstr>
      <vt:lpstr>Présentation PowerPoint</vt:lpstr>
      <vt:lpstr>Variety of support tools for HIVST</vt:lpstr>
      <vt:lpstr>Where to Begin with HIV Self-Testing</vt:lpstr>
      <vt:lpstr>Where to Begin with HIV Self-Testing</vt:lpstr>
      <vt:lpstr>Présentation PowerPoint</vt:lpstr>
      <vt:lpstr>Access the full guidelines on the WHO HTS APP!</vt:lpstr>
      <vt:lpstr>Thank you to all the people and communities who are making a difference!</vt:lpstr>
      <vt:lpstr>Acknowledgements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 s</dc:creator>
  <cp:lastModifiedBy>y s</cp:lastModifiedBy>
  <cp:revision>1</cp:revision>
  <dcterms:created xsi:type="dcterms:W3CDTF">2020-05-12T14:44:04Z</dcterms:created>
  <dcterms:modified xsi:type="dcterms:W3CDTF">2020-05-12T14:44:23Z</dcterms:modified>
</cp:coreProperties>
</file>