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2" r:id="rId3"/>
  </p:sldMasterIdLst>
  <p:notesMasterIdLst>
    <p:notesMasterId r:id="rId57"/>
  </p:notesMasterIdLst>
  <p:sldIdLst>
    <p:sldId id="257" r:id="rId4"/>
    <p:sldId id="2938" r:id="rId5"/>
    <p:sldId id="378" r:id="rId6"/>
    <p:sldId id="2930" r:id="rId7"/>
    <p:sldId id="987" r:id="rId8"/>
    <p:sldId id="989" r:id="rId9"/>
    <p:sldId id="1009" r:id="rId10"/>
    <p:sldId id="2956" r:id="rId11"/>
    <p:sldId id="2939" r:id="rId12"/>
    <p:sldId id="420" r:id="rId13"/>
    <p:sldId id="2957" r:id="rId14"/>
    <p:sldId id="2955" r:id="rId15"/>
    <p:sldId id="2968" r:id="rId16"/>
    <p:sldId id="938" r:id="rId17"/>
    <p:sldId id="2969" r:id="rId18"/>
    <p:sldId id="2898" r:id="rId19"/>
    <p:sldId id="2970" r:id="rId20"/>
    <p:sldId id="990" r:id="rId21"/>
    <p:sldId id="350" r:id="rId22"/>
    <p:sldId id="351" r:id="rId23"/>
    <p:sldId id="303" r:id="rId24"/>
    <p:sldId id="2943" r:id="rId25"/>
    <p:sldId id="2946" r:id="rId26"/>
    <p:sldId id="2947" r:id="rId27"/>
    <p:sldId id="2929" r:id="rId28"/>
    <p:sldId id="2923" r:id="rId29"/>
    <p:sldId id="2972" r:id="rId30"/>
    <p:sldId id="2973" r:id="rId31"/>
    <p:sldId id="2960" r:id="rId32"/>
    <p:sldId id="2974" r:id="rId33"/>
    <p:sldId id="2961" r:id="rId34"/>
    <p:sldId id="2962" r:id="rId35"/>
    <p:sldId id="2928" r:id="rId36"/>
    <p:sldId id="2909" r:id="rId37"/>
    <p:sldId id="2975" r:id="rId38"/>
    <p:sldId id="295" r:id="rId39"/>
    <p:sldId id="2932" r:id="rId40"/>
    <p:sldId id="2963" r:id="rId41"/>
    <p:sldId id="2948" r:id="rId42"/>
    <p:sldId id="2936" r:id="rId43"/>
    <p:sldId id="2937" r:id="rId44"/>
    <p:sldId id="2910" r:id="rId45"/>
    <p:sldId id="1028" r:id="rId46"/>
    <p:sldId id="2976" r:id="rId47"/>
    <p:sldId id="1017" r:id="rId48"/>
    <p:sldId id="1029" r:id="rId49"/>
    <p:sldId id="305" r:id="rId50"/>
    <p:sldId id="307" r:id="rId51"/>
    <p:sldId id="2980" r:id="rId52"/>
    <p:sldId id="359" r:id="rId53"/>
    <p:sldId id="2903" r:id="rId54"/>
    <p:sldId id="2979" r:id="rId55"/>
    <p:sldId id="290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280" autoAdjust="0"/>
  </p:normalViewPr>
  <p:slideViewPr>
    <p:cSldViewPr snapToGrid="0">
      <p:cViewPr>
        <p:scale>
          <a:sx n="100" d="100"/>
          <a:sy n="100" d="100"/>
        </p:scale>
        <p:origin x="-169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worldhealthorg-my.sharepoint.com/personal/johnsonc_who_int/Documents/Documents/cascad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95037645411154E-2"/>
          <c:y val="4.8319972476398868E-2"/>
          <c:w val="0.91822969914509811"/>
          <c:h val="0.73299365152927565"/>
        </c:manualLayout>
      </c:layout>
      <c:barChart>
        <c:barDir val="col"/>
        <c:grouping val="clustered"/>
        <c:varyColors val="0"/>
        <c:ser>
          <c:idx val="0"/>
          <c:order val="0"/>
          <c:tx>
            <c:strRef>
              <c:f>Sheet1!$B$1</c:f>
              <c:strCache>
                <c:ptCount val="1"/>
                <c:pt idx="0">
                  <c:v>PVVIH diagnostiquées</c:v>
                </c:pt>
              </c:strCache>
            </c:strRef>
          </c:tx>
          <c:spPr>
            <a:solidFill>
              <a:srgbClr val="45AC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9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Sheet1!$B$2:$B$5</c:f>
              <c:numCache>
                <c:formatCode>0%</c:formatCode>
                <c:ptCount val="4"/>
                <c:pt idx="0">
                  <c:v>0.7</c:v>
                </c:pt>
                <c:pt idx="1">
                  <c:v>0.73</c:v>
                </c:pt>
                <c:pt idx="2">
                  <c:v>0.76</c:v>
                </c:pt>
                <c:pt idx="3">
                  <c:v>0.79</c:v>
                </c:pt>
              </c:numCache>
            </c:numRef>
          </c:val>
          <c:extLst xmlns:c16r2="http://schemas.microsoft.com/office/drawing/2015/06/chart">
            <c:ext xmlns:c16="http://schemas.microsoft.com/office/drawing/2014/chart" uri="{C3380CC4-5D6E-409C-BE32-E72D297353CC}">
              <c16:uniqueId val="{00000003-F2C1-477D-822B-649DAF6BC17A}"/>
            </c:ext>
          </c:extLst>
        </c:ser>
        <c:ser>
          <c:idx val="1"/>
          <c:order val="1"/>
          <c:tx>
            <c:strRef>
              <c:f>Sheet1!$C$1</c:f>
              <c:strCache>
                <c:ptCount val="1"/>
                <c:pt idx="0">
                  <c:v>PVVIH diagnostiquées et traitées</c:v>
                </c:pt>
              </c:strCache>
            </c:strRef>
          </c:tx>
          <c:spPr>
            <a:solidFill>
              <a:srgbClr val="EF41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9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Sheet1!$C$2:$C$5</c:f>
              <c:numCache>
                <c:formatCode>0%</c:formatCode>
                <c:ptCount val="4"/>
                <c:pt idx="0">
                  <c:v>0.68</c:v>
                </c:pt>
                <c:pt idx="1">
                  <c:v>0.72</c:v>
                </c:pt>
                <c:pt idx="2">
                  <c:v>0.75</c:v>
                </c:pt>
                <c:pt idx="3">
                  <c:v>0.78</c:v>
                </c:pt>
              </c:numCache>
            </c:numRef>
          </c:val>
          <c:extLst xmlns:c16r2="http://schemas.microsoft.com/office/drawing/2015/06/chart">
            <c:ext xmlns:c16="http://schemas.microsoft.com/office/drawing/2014/chart" uri="{C3380CC4-5D6E-409C-BE32-E72D297353CC}">
              <c16:uniqueId val="{00000007-F2C1-477D-822B-649DAF6BC17A}"/>
            </c:ext>
          </c:extLst>
        </c:ser>
        <c:ser>
          <c:idx val="2"/>
          <c:order val="2"/>
          <c:tx>
            <c:strRef>
              <c:f>Sheet1!$D$1</c:f>
              <c:strCache>
                <c:ptCount val="1"/>
                <c:pt idx="0">
                  <c:v>PVVIH traitées et viralement supprimées</c:v>
                </c:pt>
              </c:strCache>
            </c:strRef>
          </c:tx>
          <c:spPr>
            <a:solidFill>
              <a:srgbClr val="F2B8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9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Sheet1!$D$2:$D$5</c:f>
              <c:numCache>
                <c:formatCode>0%</c:formatCode>
                <c:ptCount val="4"/>
                <c:pt idx="0">
                  <c:v>0.82</c:v>
                </c:pt>
                <c:pt idx="1">
                  <c:v>0.84</c:v>
                </c:pt>
                <c:pt idx="2">
                  <c:v>0.85</c:v>
                </c:pt>
                <c:pt idx="3">
                  <c:v>0.86</c:v>
                </c:pt>
              </c:numCache>
            </c:numRef>
          </c:val>
          <c:extLst xmlns:c16r2="http://schemas.microsoft.com/office/drawing/2015/06/chart">
            <c:ext xmlns:c16="http://schemas.microsoft.com/office/drawing/2014/chart" uri="{C3380CC4-5D6E-409C-BE32-E72D297353CC}">
              <c16:uniqueId val="{0000000B-F2C1-477D-822B-649DAF6BC17A}"/>
            </c:ext>
          </c:extLst>
        </c:ser>
        <c:dLbls>
          <c:showLegendKey val="0"/>
          <c:showVal val="0"/>
          <c:showCatName val="0"/>
          <c:showSerName val="0"/>
          <c:showPercent val="0"/>
          <c:showBubbleSize val="0"/>
        </c:dLbls>
        <c:gapWidth val="219"/>
        <c:overlap val="-27"/>
        <c:axId val="511499400"/>
        <c:axId val="511496656"/>
      </c:barChart>
      <c:catAx>
        <c:axId val="51149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511496656"/>
        <c:crosses val="autoZero"/>
        <c:auto val="1"/>
        <c:lblAlgn val="ctr"/>
        <c:lblOffset val="100"/>
        <c:noMultiLvlLbl val="0"/>
      </c:catAx>
      <c:valAx>
        <c:axId val="5114966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511499400"/>
        <c:crosses val="autoZero"/>
        <c:crossBetween val="between"/>
        <c:majorUnit val="0.2"/>
      </c:valAx>
      <c:spPr>
        <a:noFill/>
        <a:ln w="25400">
          <a:noFill/>
        </a:ln>
        <a:effectLst/>
      </c:spPr>
    </c:plotArea>
    <c:legend>
      <c:legendPos val="b"/>
      <c:layout>
        <c:manualLayout>
          <c:xMode val="edge"/>
          <c:yMode val="edge"/>
          <c:x val="2.8710115750581943E-3"/>
          <c:y val="0.91423851268056311"/>
          <c:w val="0.9971289884249418"/>
          <c:h val="8.472196917568937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85885322554283E-2"/>
          <c:y val="3.3265753719442542E-2"/>
          <c:w val="0.92091411467744566"/>
          <c:h val="0.63673174392091947"/>
        </c:manualLayout>
      </c:layout>
      <c:barChart>
        <c:barDir val="col"/>
        <c:grouping val="clustered"/>
        <c:varyColors val="0"/>
        <c:ser>
          <c:idx val="0"/>
          <c:order val="0"/>
          <c:tx>
            <c:strRef>
              <c:f>Sheet1!$A$2</c:f>
              <c:strCache>
                <c:ptCount val="1"/>
                <c:pt idx="0">
                  <c:v>PLHIV diagnosed</c:v>
                </c:pt>
              </c:strCache>
            </c:strRef>
          </c:tx>
          <c:spPr>
            <a:solidFill>
              <a:srgbClr val="45AC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East and Southern Africa</c:v>
                </c:pt>
                <c:pt idx="1">
                  <c:v>West and Central Africa</c:v>
                </c:pt>
                <c:pt idx="2">
                  <c:v>Asia and Pacific</c:v>
                </c:pt>
                <c:pt idx="3">
                  <c:v>Caribbean</c:v>
                </c:pt>
                <c:pt idx="4">
                  <c:v>Eastern Europe Central Asia</c:v>
                </c:pt>
                <c:pt idx="5">
                  <c:v>Middle East North Africa</c:v>
                </c:pt>
                <c:pt idx="6">
                  <c:v>Latin America</c:v>
                </c:pt>
              </c:strCache>
            </c:strRef>
          </c:cat>
          <c:val>
            <c:numRef>
              <c:f>Sheet1!$B$2:$H$2</c:f>
              <c:numCache>
                <c:formatCode>0%</c:formatCode>
                <c:ptCount val="7"/>
                <c:pt idx="0">
                  <c:v>0.85</c:v>
                </c:pt>
                <c:pt idx="1">
                  <c:v>0.64</c:v>
                </c:pt>
                <c:pt idx="2">
                  <c:v>0.69</c:v>
                </c:pt>
                <c:pt idx="3">
                  <c:v>0.72</c:v>
                </c:pt>
                <c:pt idx="4">
                  <c:v>0.72</c:v>
                </c:pt>
                <c:pt idx="5">
                  <c:v>0.47</c:v>
                </c:pt>
                <c:pt idx="6">
                  <c:v>0.8</c:v>
                </c:pt>
              </c:numCache>
            </c:numRef>
          </c:val>
          <c:extLst xmlns:c16r2="http://schemas.microsoft.com/office/drawing/2015/06/chart">
            <c:ext xmlns:c16="http://schemas.microsoft.com/office/drawing/2014/chart" uri="{C3380CC4-5D6E-409C-BE32-E72D297353CC}">
              <c16:uniqueId val="{00000000-C3E2-4EF0-895F-A15A0FE30DCD}"/>
            </c:ext>
          </c:extLst>
        </c:ser>
        <c:ser>
          <c:idx val="1"/>
          <c:order val="1"/>
          <c:tx>
            <c:strRef>
              <c:f>Sheet1!$A$3</c:f>
              <c:strCache>
                <c:ptCount val="1"/>
                <c:pt idx="0">
                  <c:v>PLHIV diagnosed on ART</c:v>
                </c:pt>
              </c:strCache>
            </c:strRef>
          </c:tx>
          <c:spPr>
            <a:solidFill>
              <a:srgbClr val="FF0000"/>
            </a:solidFill>
            <a:ln>
              <a:noFill/>
            </a:ln>
            <a:effectLst/>
          </c:spPr>
          <c:invertIfNegative val="0"/>
          <c:dPt>
            <c:idx val="3"/>
            <c:invertIfNegative val="0"/>
            <c:bubble3D val="0"/>
            <c:spPr>
              <a:solidFill>
                <a:srgbClr val="EF4129"/>
              </a:solidFill>
              <a:ln>
                <a:noFill/>
              </a:ln>
              <a:effectLst/>
            </c:spPr>
            <c:extLst xmlns:c16r2="http://schemas.microsoft.com/office/drawing/2015/06/chart">
              <c:ext xmlns:c16="http://schemas.microsoft.com/office/drawing/2014/chart" uri="{C3380CC4-5D6E-409C-BE32-E72D297353CC}">
                <c16:uniqueId val="{00000004-C3E2-4EF0-895F-A15A0FE30DC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East and Southern Africa</c:v>
                </c:pt>
                <c:pt idx="1">
                  <c:v>West and Central Africa</c:v>
                </c:pt>
                <c:pt idx="2">
                  <c:v>Asia and Pacific</c:v>
                </c:pt>
                <c:pt idx="3">
                  <c:v>Caribbean</c:v>
                </c:pt>
                <c:pt idx="4">
                  <c:v>Eastern Europe Central Asia</c:v>
                </c:pt>
                <c:pt idx="5">
                  <c:v>Middle East North Africa</c:v>
                </c:pt>
                <c:pt idx="6">
                  <c:v>Latin America</c:v>
                </c:pt>
              </c:strCache>
            </c:strRef>
          </c:cat>
          <c:val>
            <c:numRef>
              <c:f>Sheet1!$B$3:$H$3</c:f>
              <c:numCache>
                <c:formatCode>0%</c:formatCode>
                <c:ptCount val="7"/>
                <c:pt idx="0">
                  <c:v>0.79</c:v>
                </c:pt>
                <c:pt idx="1">
                  <c:v>0.79</c:v>
                </c:pt>
                <c:pt idx="2">
                  <c:v>0.78</c:v>
                </c:pt>
                <c:pt idx="3">
                  <c:v>0.77</c:v>
                </c:pt>
                <c:pt idx="4">
                  <c:v>0.53</c:v>
                </c:pt>
                <c:pt idx="5">
                  <c:v>0.69</c:v>
                </c:pt>
                <c:pt idx="6">
                  <c:v>0.78</c:v>
                </c:pt>
              </c:numCache>
            </c:numRef>
          </c:val>
          <c:extLst xmlns:c16r2="http://schemas.microsoft.com/office/drawing/2015/06/chart">
            <c:ext xmlns:c16="http://schemas.microsoft.com/office/drawing/2014/chart" uri="{C3380CC4-5D6E-409C-BE32-E72D297353CC}">
              <c16:uniqueId val="{00000001-C3E2-4EF0-895F-A15A0FE30DCD}"/>
            </c:ext>
          </c:extLst>
        </c:ser>
        <c:ser>
          <c:idx val="2"/>
          <c:order val="2"/>
          <c:tx>
            <c:strRef>
              <c:f>Sheet1!$A$4</c:f>
              <c:strCache>
                <c:ptCount val="1"/>
                <c:pt idx="0">
                  <c:v>PLHIV on ART virally suppressed</c:v>
                </c:pt>
              </c:strCache>
            </c:strRef>
          </c:tx>
          <c:spPr>
            <a:solidFill>
              <a:srgbClr val="F2B8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East and Southern Africa</c:v>
                </c:pt>
                <c:pt idx="1">
                  <c:v>West and Central Africa</c:v>
                </c:pt>
                <c:pt idx="2">
                  <c:v>Asia and Pacific</c:v>
                </c:pt>
                <c:pt idx="3">
                  <c:v>Caribbean</c:v>
                </c:pt>
                <c:pt idx="4">
                  <c:v>Eastern Europe Central Asia</c:v>
                </c:pt>
                <c:pt idx="5">
                  <c:v>Middle East North Africa</c:v>
                </c:pt>
                <c:pt idx="6">
                  <c:v>Latin America</c:v>
                </c:pt>
              </c:strCache>
            </c:strRef>
          </c:cat>
          <c:val>
            <c:numRef>
              <c:f>Sheet1!$B$4:$H$4</c:f>
              <c:numCache>
                <c:formatCode>0%</c:formatCode>
                <c:ptCount val="7"/>
                <c:pt idx="0">
                  <c:v>0.87</c:v>
                </c:pt>
                <c:pt idx="1">
                  <c:v>0.76</c:v>
                </c:pt>
                <c:pt idx="2">
                  <c:v>0.91</c:v>
                </c:pt>
                <c:pt idx="3">
                  <c:v>0.74</c:v>
                </c:pt>
                <c:pt idx="4">
                  <c:v>0.77</c:v>
                </c:pt>
                <c:pt idx="5">
                  <c:v>0.82</c:v>
                </c:pt>
                <c:pt idx="6">
                  <c:v>0.89</c:v>
                </c:pt>
              </c:numCache>
            </c:numRef>
          </c:val>
          <c:extLst xmlns:c16r2="http://schemas.microsoft.com/office/drawing/2015/06/chart">
            <c:ext xmlns:c16="http://schemas.microsoft.com/office/drawing/2014/chart" uri="{C3380CC4-5D6E-409C-BE32-E72D297353CC}">
              <c16:uniqueId val="{00000002-C3E2-4EF0-895F-A15A0FE30DCD}"/>
            </c:ext>
          </c:extLst>
        </c:ser>
        <c:dLbls>
          <c:showLegendKey val="0"/>
          <c:showVal val="0"/>
          <c:showCatName val="0"/>
          <c:showSerName val="0"/>
          <c:showPercent val="0"/>
          <c:showBubbleSize val="0"/>
        </c:dLbls>
        <c:gapWidth val="219"/>
        <c:overlap val="-27"/>
        <c:axId val="492825544"/>
        <c:axId val="492831816"/>
      </c:barChart>
      <c:catAx>
        <c:axId val="492825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92831816"/>
        <c:crosses val="autoZero"/>
        <c:auto val="1"/>
        <c:lblAlgn val="ctr"/>
        <c:lblOffset val="100"/>
        <c:noMultiLvlLbl val="0"/>
      </c:catAx>
      <c:valAx>
        <c:axId val="49283181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92825544"/>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0.07503</cdr:x>
      <cdr:y>0.12589</cdr:y>
    </cdr:from>
    <cdr:to>
      <cdr:x>1</cdr:x>
      <cdr:y>0.12589</cdr:y>
    </cdr:to>
    <cdr:cxnSp macro="">
      <cdr:nvCxnSpPr>
        <cdr:cNvPr id="2" name="Straight Connector 1">
          <a:extLst xmlns:a="http://schemas.openxmlformats.org/drawingml/2006/main">
            <a:ext uri="{FF2B5EF4-FFF2-40B4-BE49-F238E27FC236}">
              <a16:creationId xmlns:a16="http://schemas.microsoft.com/office/drawing/2014/main" xmlns="" id="{C1E95996-222D-45A5-B3B8-9934DAD19E12}"/>
            </a:ext>
          </a:extLst>
        </cdr:cNvPr>
        <cdr:cNvCxnSpPr>
          <a:cxnSpLocks xmlns:a="http://schemas.openxmlformats.org/drawingml/2006/main"/>
        </cdr:cNvCxnSpPr>
      </cdr:nvCxnSpPr>
      <cdr:spPr>
        <a:xfrm xmlns:a="http://schemas.openxmlformats.org/drawingml/2006/main">
          <a:off x="897769" y="606817"/>
          <a:ext cx="11067700" cy="0"/>
        </a:xfrm>
        <a:prstGeom xmlns:a="http://schemas.openxmlformats.org/drawingml/2006/main" prst="line">
          <a:avLst/>
        </a:prstGeom>
        <a:ln xmlns:a="http://schemas.openxmlformats.org/drawingml/2006/main" w="38100">
          <a:solidFill>
            <a:schemeClr val="tx2">
              <a:lumMod val="50000"/>
            </a:schemeClr>
          </a:solidFill>
          <a:prstDash val="sys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0.9074</cdr:x>
      <cdr:y>0.0308</cdr:y>
    </cdr:from>
    <cdr:to>
      <cdr:x>1</cdr:x>
      <cdr:y>0.10743</cdr:y>
    </cdr:to>
    <cdr:sp macro="" textlink="">
      <cdr:nvSpPr>
        <cdr:cNvPr id="3" name="Rectangle 2">
          <a:extLst xmlns:a="http://schemas.openxmlformats.org/drawingml/2006/main">
            <a:ext uri="{FF2B5EF4-FFF2-40B4-BE49-F238E27FC236}">
              <a16:creationId xmlns:a16="http://schemas.microsoft.com/office/drawing/2014/main" xmlns="" id="{309CAD5B-3280-48A8-ACE7-32A2E14B0AE4}"/>
            </a:ext>
          </a:extLst>
        </cdr:cNvPr>
        <cdr:cNvSpPr/>
      </cdr:nvSpPr>
      <cdr:spPr>
        <a:xfrm xmlns:a="http://schemas.openxmlformats.org/drawingml/2006/main">
          <a:off x="10857473" y="148466"/>
          <a:ext cx="1107996"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b="1" dirty="0">
              <a:solidFill>
                <a:srgbClr val="002060"/>
              </a:solidFill>
              <a:latin typeface="Arial" panose="020B0604020202020204" pitchFamily="34" charset="0"/>
              <a:cs typeface="Arial" panose="020B0604020202020204" pitchFamily="34" charset="0"/>
            </a:rPr>
            <a:t>90-90-90</a:t>
          </a:r>
        </a:p>
      </cdr:txBody>
    </cdr:sp>
  </cdr:relSizeAnchor>
  <cdr:relSizeAnchor xmlns:cdr="http://schemas.openxmlformats.org/drawingml/2006/chartDrawing">
    <cdr:from>
      <cdr:x>0.12949</cdr:x>
      <cdr:y>0.89063</cdr:y>
    </cdr:from>
    <cdr:to>
      <cdr:x>0.30116</cdr:x>
      <cdr:y>1</cdr:y>
    </cdr:to>
    <cdr:sp macro="" textlink="">
      <cdr:nvSpPr>
        <cdr:cNvPr id="4" name="TextBox 3"/>
        <cdr:cNvSpPr txBox="1"/>
      </cdr:nvSpPr>
      <cdr:spPr>
        <a:xfrm xmlns:a="http://schemas.openxmlformats.org/drawingml/2006/main">
          <a:off x="1549382" y="4292875"/>
          <a:ext cx="2054087" cy="5271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4842D-2812-4A11-9FD5-E9EC3B25F413}" type="datetimeFigureOut">
              <a:rPr lang="en-US" smtClean="0"/>
              <a:t>5/8/2020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F6B7E-0355-47B0-96EE-8E3457980F2D}" type="slidenum">
              <a:rPr lang="en-US" smtClean="0"/>
              <a:t>‹N°›</a:t>
            </a:fld>
            <a:endParaRPr lang="en-US"/>
          </a:p>
        </p:txBody>
      </p:sp>
    </p:spTree>
    <p:extLst>
      <p:ext uri="{BB962C8B-B14F-4D97-AF65-F5344CB8AC3E}">
        <p14:creationId xmlns:p14="http://schemas.microsoft.com/office/powerpoint/2010/main" val="340539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98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956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89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prstClr val="black"/>
                </a:solidFill>
                <a:latin typeface="Arial" panose="020B0604020202020204" pitchFamily="34" charset="0"/>
                <a:ea typeface="+mn-ea"/>
                <a:cs typeface="+mn-cs"/>
              </a:rPr>
              <a:t/>
            </a:r>
            <a:br>
              <a:rPr lang="en-GB" sz="1200" dirty="0">
                <a:solidFill>
                  <a:prstClr val="black"/>
                </a:solidFill>
                <a:latin typeface="Arial" panose="020B0604020202020204" pitchFamily="34" charset="0"/>
                <a:ea typeface="+mn-ea"/>
                <a:cs typeface="+mn-cs"/>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904BD2-DCE6-45DC-A45F-EB1F3FB383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81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63621-2E60-B848-8968-B0341E26A3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760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54692-94B8-426D-8820-F77D15D923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3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9D3D5-938D-4E49-B17E-97EAB737D90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379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9D3D5-938D-4E49-B17E-97EAB737D90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89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9ACC9-BFF2-4AC6-9E0C-CBEEFF99A31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65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993CB-66CB-4677-9100-9933B8F092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42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993CB-66CB-4677-9100-9933B8F092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78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69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993CB-66CB-4677-9100-9933B8F092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832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latin typeface="Arial" panose="020B0604020202020204" pitchFamily="34" charset="0"/>
                <a:cs typeface="Arial" panose="020B0604020202020204" pitchFamily="34" charset="0"/>
              </a:rPr>
              <a:t>86 essais contrôlés randomisés sont inclus dans l’étude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54692-94B8-426D-8820-F77D15D923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72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362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956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712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54692-94B8-426D-8820-F77D15D923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02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54692-94B8-426D-8820-F77D15D923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048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9488" cy="3409950"/>
          </a:xfrm>
        </p:spPr>
      </p:sp>
      <p:sp>
        <p:nvSpPr>
          <p:cNvPr id="3" name="Notes Placeholder 2"/>
          <p:cNvSpPr>
            <a:spLocks noGrp="1"/>
          </p:cNvSpPr>
          <p:nvPr>
            <p:ph type="body" idx="1"/>
          </p:nvPr>
        </p:nvSpPr>
        <p:spPr/>
        <p:txBody>
          <a:bodyPr/>
          <a:lstStyle/>
          <a:p>
            <a:pPr marL="0" lvl="1" defTabSz="931774">
              <a:defRPr/>
            </a:pPr>
            <a:r>
              <a:rPr lang="en-US" baseline="0" dirty="0"/>
              <a:t>Dans le monde, </a:t>
            </a:r>
            <a:r>
              <a:rPr lang="en-US" baseline="0" dirty="0" err="1"/>
              <a:t>l’infection</a:t>
            </a:r>
            <a:r>
              <a:rPr lang="en-US" baseline="0" dirty="0"/>
              <a:t> à VIH et la syphilis </a:t>
            </a:r>
            <a:r>
              <a:rPr lang="en-US" baseline="0" dirty="0" err="1"/>
              <a:t>sont</a:t>
            </a:r>
            <a:r>
              <a:rPr lang="en-US" baseline="0" dirty="0"/>
              <a:t> les causes d’un </a:t>
            </a:r>
            <a:r>
              <a:rPr lang="en-US" baseline="0" dirty="0" err="1"/>
              <a:t>taux</a:t>
            </a:r>
            <a:r>
              <a:rPr lang="en-US" baseline="0" dirty="0"/>
              <a:t> important de </a:t>
            </a:r>
            <a:r>
              <a:rPr lang="en-US" baseline="0" dirty="0" err="1"/>
              <a:t>morbidité</a:t>
            </a:r>
            <a:r>
              <a:rPr lang="en-US" baseline="0" dirty="0"/>
              <a:t> et de </a:t>
            </a:r>
            <a:r>
              <a:rPr lang="en-US" baseline="0" dirty="0" err="1"/>
              <a:t>mortalité</a:t>
            </a:r>
            <a:r>
              <a:rPr lang="en-US" baseline="0" dirty="0"/>
              <a:t>, avec, </a:t>
            </a:r>
            <a:r>
              <a:rPr lang="en-US" baseline="0" dirty="0" err="1"/>
              <a:t>annuellement</a:t>
            </a:r>
            <a:r>
              <a:rPr lang="en-US" baseline="0" dirty="0"/>
              <a:t> chez les </a:t>
            </a:r>
            <a:r>
              <a:rPr lang="en-US" baseline="0" dirty="0" err="1"/>
              <a:t>mères</a:t>
            </a:r>
            <a:r>
              <a:rPr lang="en-US" baseline="0" dirty="0"/>
              <a:t>, 1,4 million </a:t>
            </a:r>
            <a:r>
              <a:rPr lang="en-US" baseline="0" dirty="0" err="1"/>
              <a:t>d’infections</a:t>
            </a:r>
            <a:r>
              <a:rPr lang="en-US" baseline="0" dirty="0"/>
              <a:t> à VIH et 930,000 </a:t>
            </a:r>
            <a:r>
              <a:rPr lang="en-US" baseline="0" dirty="0" err="1"/>
              <a:t>cas</a:t>
            </a:r>
            <a:r>
              <a:rPr lang="en-US" baseline="0" dirty="0"/>
              <a:t> de syphilis.  La charge de </a:t>
            </a:r>
            <a:r>
              <a:rPr lang="en-US" baseline="0" dirty="0" err="1"/>
              <a:t>ces</a:t>
            </a:r>
            <a:r>
              <a:rPr lang="en-US" baseline="0" dirty="0"/>
              <a:t> infections </a:t>
            </a:r>
            <a:r>
              <a:rPr lang="en-US" baseline="0" dirty="0" err="1"/>
              <a:t>est</a:t>
            </a:r>
            <a:r>
              <a:rPr lang="en-US" baseline="0" dirty="0"/>
              <a:t> </a:t>
            </a:r>
            <a:r>
              <a:rPr lang="en-US" baseline="0" dirty="0" err="1"/>
              <a:t>particulièrement</a:t>
            </a:r>
            <a:r>
              <a:rPr lang="en-US" baseline="0" dirty="0"/>
              <a:t> </a:t>
            </a:r>
            <a:r>
              <a:rPr lang="en-US" baseline="0" dirty="0" err="1"/>
              <a:t>importante</a:t>
            </a:r>
            <a:r>
              <a:rPr lang="en-US" baseline="0" dirty="0"/>
              <a:t> </a:t>
            </a:r>
            <a:r>
              <a:rPr lang="en-US" baseline="0" dirty="0" err="1"/>
              <a:t>en</a:t>
            </a:r>
            <a:r>
              <a:rPr lang="en-US" baseline="0" dirty="0"/>
              <a:t> Afrique </a:t>
            </a:r>
            <a:r>
              <a:rPr lang="en-US" baseline="0" dirty="0" err="1"/>
              <a:t>subsaharienne</a:t>
            </a:r>
            <a:r>
              <a:rPr lang="en-US" baseline="0" dirty="0"/>
              <a:t>. Malgré un </a:t>
            </a:r>
            <a:r>
              <a:rPr lang="en-US" baseline="0" dirty="0" err="1"/>
              <a:t>traitement</a:t>
            </a:r>
            <a:r>
              <a:rPr lang="en-US" baseline="0" dirty="0"/>
              <a:t> </a:t>
            </a:r>
            <a:r>
              <a:rPr lang="en-US" baseline="0" dirty="0" err="1"/>
              <a:t>efficace</a:t>
            </a:r>
            <a:r>
              <a:rPr lang="en-US" baseline="0" dirty="0"/>
              <a:t> pour </a:t>
            </a:r>
            <a:r>
              <a:rPr lang="en-US" baseline="0" dirty="0" err="1"/>
              <a:t>prévenir</a:t>
            </a:r>
            <a:r>
              <a:rPr lang="en-US" baseline="0" dirty="0"/>
              <a:t> la transmission </a:t>
            </a:r>
            <a:r>
              <a:rPr lang="en-US" baseline="0" dirty="0" err="1"/>
              <a:t>mère</a:t>
            </a:r>
            <a:r>
              <a:rPr lang="en-US" baseline="0" dirty="0"/>
              <a:t>-enfant (TME), entre 2 à 23% des </a:t>
            </a:r>
            <a:r>
              <a:rPr lang="en-US" baseline="0" dirty="0" err="1"/>
              <a:t>mères</a:t>
            </a:r>
            <a:r>
              <a:rPr lang="en-US" baseline="0" dirty="0"/>
              <a:t> </a:t>
            </a:r>
            <a:r>
              <a:rPr lang="en-US" baseline="0" dirty="0" err="1"/>
              <a:t>infectées</a:t>
            </a:r>
            <a:r>
              <a:rPr lang="en-US" baseline="0" dirty="0"/>
              <a:t> au VIH </a:t>
            </a:r>
            <a:r>
              <a:rPr lang="en-US" baseline="0" dirty="0" err="1"/>
              <a:t>vont</a:t>
            </a:r>
            <a:r>
              <a:rPr lang="en-US" baseline="0" dirty="0"/>
              <a:t> </a:t>
            </a:r>
            <a:r>
              <a:rPr lang="en-US" baseline="0" dirty="0" err="1"/>
              <a:t>transmettre</a:t>
            </a:r>
            <a:r>
              <a:rPr lang="en-US" baseline="0" dirty="0"/>
              <a:t> le VIH à </a:t>
            </a:r>
            <a:r>
              <a:rPr lang="en-US" baseline="0" dirty="0" err="1"/>
              <a:t>leur</a:t>
            </a:r>
            <a:r>
              <a:rPr lang="en-US" baseline="0" dirty="0"/>
              <a:t> enfant, et 11% des enfants exposés à la syphilis </a:t>
            </a:r>
            <a:r>
              <a:rPr lang="en-US" baseline="0" dirty="0" err="1"/>
              <a:t>développeront</a:t>
            </a:r>
            <a:r>
              <a:rPr lang="en-US" baseline="0" dirty="0"/>
              <a:t> </a:t>
            </a:r>
            <a:r>
              <a:rPr lang="en-US" baseline="0" dirty="0" err="1"/>
              <a:t>une</a:t>
            </a:r>
            <a:r>
              <a:rPr lang="en-US" baseline="0" dirty="0"/>
              <a:t> syphilis </a:t>
            </a:r>
            <a:r>
              <a:rPr lang="en-US" baseline="0" dirty="0" err="1"/>
              <a:t>congénitale</a:t>
            </a:r>
            <a:r>
              <a:rPr lang="en-US" baseline="0" dirty="0"/>
              <a:t>.</a:t>
            </a:r>
          </a:p>
          <a:p>
            <a:pPr marL="0" lvl="1" defTabSz="931774">
              <a:defRPr/>
            </a:pPr>
            <a:endParaRPr lang="en-US" baseline="0" dirty="0"/>
          </a:p>
          <a:p>
            <a:pPr marL="0" lvl="1" defTabSz="931774">
              <a:defRPr/>
            </a:pPr>
            <a:r>
              <a:rPr lang="en-US" baseline="0" dirty="0" err="1"/>
              <a:t>Globalement</a:t>
            </a:r>
            <a:r>
              <a:rPr lang="en-US" baseline="0" dirty="0"/>
              <a:t>, </a:t>
            </a:r>
            <a:r>
              <a:rPr lang="en-US" baseline="0" dirty="0" err="1"/>
              <a:t>cela</a:t>
            </a:r>
            <a:r>
              <a:rPr lang="en-US" baseline="0" dirty="0"/>
              <a:t> conduit à 150,000 infections à VIH chez les </a:t>
            </a:r>
            <a:r>
              <a:rPr lang="en-US" baseline="0" dirty="0" err="1"/>
              <a:t>nourrissons</a:t>
            </a:r>
            <a:r>
              <a:rPr lang="en-US" baseline="0" dirty="0"/>
              <a:t> et à 102,000 </a:t>
            </a:r>
            <a:r>
              <a:rPr lang="en-US" baseline="0" dirty="0" err="1"/>
              <a:t>cas</a:t>
            </a:r>
            <a:r>
              <a:rPr lang="en-US" baseline="0" dirty="0"/>
              <a:t> de syphilis </a:t>
            </a:r>
            <a:r>
              <a:rPr lang="en-US" baseline="0" dirty="0" err="1"/>
              <a:t>congénitales</a:t>
            </a:r>
            <a:r>
              <a:rPr lang="en-US" baseline="0" dirty="0"/>
              <a:t> par an, </a:t>
            </a:r>
            <a:r>
              <a:rPr lang="en-US" baseline="0" dirty="0" err="1"/>
              <a:t>mojoritairement</a:t>
            </a:r>
            <a:r>
              <a:rPr lang="en-US" baseline="0" dirty="0"/>
              <a:t> </a:t>
            </a:r>
            <a:r>
              <a:rPr lang="en-US" baseline="0" dirty="0" err="1"/>
              <a:t>en</a:t>
            </a:r>
            <a:r>
              <a:rPr lang="en-US" baseline="0" dirty="0"/>
              <a:t> Afrique </a:t>
            </a:r>
            <a:r>
              <a:rPr lang="en-US" baseline="0" dirty="0" err="1"/>
              <a:t>subsaharienne</a:t>
            </a:r>
            <a:r>
              <a:rPr lang="en-US" baseline="0" dirty="0"/>
              <a:t>.</a:t>
            </a:r>
          </a:p>
          <a:p>
            <a:pPr marL="0" lvl="1" defTabSz="931774">
              <a:defRPr/>
            </a:pPr>
            <a:endParaRPr lang="en-US" baseline="0" dirty="0"/>
          </a:p>
          <a:p>
            <a:pPr marL="0" lvl="1" defTabSz="931774">
              <a:defRPr/>
            </a:pPr>
            <a:r>
              <a:rPr lang="en-US" baseline="0" dirty="0" err="1"/>
              <a:t>Afin</a:t>
            </a:r>
            <a:r>
              <a:rPr lang="en-US" baseline="0" dirty="0"/>
              <a:t> de </a:t>
            </a:r>
            <a:r>
              <a:rPr lang="en-US" baseline="0" dirty="0" err="1"/>
              <a:t>progresser</a:t>
            </a:r>
            <a:r>
              <a:rPr lang="en-US" baseline="0" dirty="0"/>
              <a:t> </a:t>
            </a:r>
            <a:r>
              <a:rPr lang="en-US" baseline="0" dirty="0" err="1"/>
              <a:t>vers</a:t>
            </a:r>
            <a:r>
              <a:rPr lang="en-US" baseline="0" dirty="0"/>
              <a:t> </a:t>
            </a:r>
            <a:r>
              <a:rPr lang="en-US" baseline="0" dirty="0" err="1"/>
              <a:t>l’objectif</a:t>
            </a:r>
            <a:r>
              <a:rPr lang="en-US" baseline="0" dirty="0"/>
              <a:t> </a:t>
            </a:r>
            <a:r>
              <a:rPr lang="en-US" baseline="0" dirty="0" err="1"/>
              <a:t>mondial</a:t>
            </a:r>
            <a:r>
              <a:rPr lang="en-US" baseline="0" dirty="0"/>
              <a:t> </a:t>
            </a:r>
            <a:r>
              <a:rPr lang="en-US" baseline="0" dirty="0" err="1"/>
              <a:t>d’élimination</a:t>
            </a:r>
            <a:r>
              <a:rPr lang="en-US" baseline="0" dirty="0"/>
              <a:t> de la TME pour </a:t>
            </a:r>
            <a:r>
              <a:rPr lang="en-US" baseline="0" dirty="0" err="1"/>
              <a:t>ces</a:t>
            </a:r>
            <a:r>
              <a:rPr lang="en-US" baseline="0" dirty="0"/>
              <a:t> deux infections, </a:t>
            </a:r>
            <a:r>
              <a:rPr lang="en-US" baseline="0" dirty="0" err="1"/>
              <a:t>il</a:t>
            </a:r>
            <a:r>
              <a:rPr lang="en-US" baseline="0" dirty="0"/>
              <a:t> </a:t>
            </a:r>
            <a:r>
              <a:rPr lang="en-US" baseline="0" dirty="0" err="1"/>
              <a:t>est</a:t>
            </a:r>
            <a:r>
              <a:rPr lang="en-US" baseline="0" dirty="0"/>
              <a:t> </a:t>
            </a:r>
            <a:r>
              <a:rPr lang="en-US" baseline="0" dirty="0" err="1"/>
              <a:t>nécessaire</a:t>
            </a:r>
            <a:r>
              <a:rPr lang="en-US" baseline="0" dirty="0"/>
              <a:t> de faire </a:t>
            </a:r>
            <a:r>
              <a:rPr lang="en-US" baseline="0" dirty="0" err="1"/>
              <a:t>subir</a:t>
            </a:r>
            <a:r>
              <a:rPr lang="en-US" baseline="0" dirty="0"/>
              <a:t> à </a:t>
            </a:r>
            <a:r>
              <a:rPr lang="en-US" baseline="0" dirty="0" err="1"/>
              <a:t>toutes</a:t>
            </a:r>
            <a:r>
              <a:rPr lang="en-US" baseline="0" dirty="0"/>
              <a:t> les femmes enceintes un test de </a:t>
            </a:r>
            <a:r>
              <a:rPr lang="en-US" baseline="0" dirty="0" err="1"/>
              <a:t>dépistage</a:t>
            </a:r>
            <a:r>
              <a:rPr lang="en-US" baseline="0" dirty="0"/>
              <a:t> </a:t>
            </a:r>
            <a:r>
              <a:rPr lang="en-US" baseline="0" dirty="0" err="1"/>
              <a:t>permettant</a:t>
            </a:r>
            <a:r>
              <a:rPr lang="en-US" baseline="0" dirty="0"/>
              <a:t> de </a:t>
            </a:r>
            <a:r>
              <a:rPr lang="en-US" baseline="0" dirty="0" err="1"/>
              <a:t>détecter</a:t>
            </a:r>
            <a:r>
              <a:rPr lang="en-US" baseline="0" dirty="0"/>
              <a:t> </a:t>
            </a:r>
            <a:r>
              <a:rPr lang="en-US" baseline="0" dirty="0" err="1"/>
              <a:t>l’infection</a:t>
            </a:r>
            <a:r>
              <a:rPr lang="en-US" baseline="0" dirty="0"/>
              <a:t> à VIH et la syphilis.</a:t>
            </a:r>
          </a:p>
          <a:p>
            <a:pPr marL="0" lvl="1" defTabSz="931774">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3C504C-6B41-40FD-8BD7-8F94C6F49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985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9488" cy="3409950"/>
          </a:xfrm>
        </p:spPr>
      </p:sp>
      <p:sp>
        <p:nvSpPr>
          <p:cNvPr id="3" name="Notes Placeholder 2"/>
          <p:cNvSpPr>
            <a:spLocks noGrp="1"/>
          </p:cNvSpPr>
          <p:nvPr>
            <p:ph type="body" idx="1"/>
          </p:nvPr>
        </p:nvSpPr>
        <p:spPr/>
        <p:txBody>
          <a:bodyPr/>
          <a:lstStyle/>
          <a:p>
            <a:pPr marL="0" lvl="1" defTabSz="931774">
              <a:defRPr/>
            </a:pPr>
            <a:r>
              <a:rPr lang="en-US" baseline="0" dirty="0"/>
              <a:t>Dans le monde, </a:t>
            </a:r>
            <a:r>
              <a:rPr lang="en-US" baseline="0" dirty="0" err="1"/>
              <a:t>l’infection</a:t>
            </a:r>
            <a:r>
              <a:rPr lang="en-US" baseline="0" dirty="0"/>
              <a:t> à VIH et la syphilis </a:t>
            </a:r>
            <a:r>
              <a:rPr lang="en-US" baseline="0" dirty="0" err="1"/>
              <a:t>sont</a:t>
            </a:r>
            <a:r>
              <a:rPr lang="en-US" baseline="0" dirty="0"/>
              <a:t> les causes d’un </a:t>
            </a:r>
            <a:r>
              <a:rPr lang="en-US" baseline="0" dirty="0" err="1"/>
              <a:t>taux</a:t>
            </a:r>
            <a:r>
              <a:rPr lang="en-US" baseline="0" dirty="0"/>
              <a:t> important de </a:t>
            </a:r>
            <a:r>
              <a:rPr lang="en-US" baseline="0" dirty="0" err="1"/>
              <a:t>morbidité</a:t>
            </a:r>
            <a:r>
              <a:rPr lang="en-US" baseline="0" dirty="0"/>
              <a:t> et de </a:t>
            </a:r>
            <a:r>
              <a:rPr lang="en-US" baseline="0" dirty="0" err="1"/>
              <a:t>mortalité</a:t>
            </a:r>
            <a:r>
              <a:rPr lang="en-US" baseline="0" dirty="0"/>
              <a:t>, avec, </a:t>
            </a:r>
            <a:r>
              <a:rPr lang="en-US" baseline="0" dirty="0" err="1"/>
              <a:t>annuellement</a:t>
            </a:r>
            <a:r>
              <a:rPr lang="en-US" baseline="0" dirty="0"/>
              <a:t> chez les </a:t>
            </a:r>
            <a:r>
              <a:rPr lang="en-US" baseline="0" dirty="0" err="1"/>
              <a:t>mères</a:t>
            </a:r>
            <a:r>
              <a:rPr lang="en-US" baseline="0" dirty="0"/>
              <a:t>, 1,4 million </a:t>
            </a:r>
            <a:r>
              <a:rPr lang="en-US" baseline="0" dirty="0" err="1"/>
              <a:t>d’infections</a:t>
            </a:r>
            <a:r>
              <a:rPr lang="en-US" baseline="0" dirty="0"/>
              <a:t> à VIH et 930,000 </a:t>
            </a:r>
            <a:r>
              <a:rPr lang="en-US" baseline="0" dirty="0" err="1"/>
              <a:t>cas</a:t>
            </a:r>
            <a:r>
              <a:rPr lang="en-US" baseline="0" dirty="0"/>
              <a:t> de syphilis.  La charge de </a:t>
            </a:r>
            <a:r>
              <a:rPr lang="en-US" baseline="0" dirty="0" err="1"/>
              <a:t>ces</a:t>
            </a:r>
            <a:r>
              <a:rPr lang="en-US" baseline="0" dirty="0"/>
              <a:t> infections </a:t>
            </a:r>
            <a:r>
              <a:rPr lang="en-US" baseline="0" dirty="0" err="1"/>
              <a:t>est</a:t>
            </a:r>
            <a:r>
              <a:rPr lang="en-US" baseline="0" dirty="0"/>
              <a:t> </a:t>
            </a:r>
            <a:r>
              <a:rPr lang="en-US" baseline="0" dirty="0" err="1"/>
              <a:t>particulièrement</a:t>
            </a:r>
            <a:r>
              <a:rPr lang="en-US" baseline="0" dirty="0"/>
              <a:t> </a:t>
            </a:r>
            <a:r>
              <a:rPr lang="en-US" baseline="0" dirty="0" err="1"/>
              <a:t>importante</a:t>
            </a:r>
            <a:r>
              <a:rPr lang="en-US" baseline="0" dirty="0"/>
              <a:t> </a:t>
            </a:r>
            <a:r>
              <a:rPr lang="en-US" baseline="0" dirty="0" err="1"/>
              <a:t>en</a:t>
            </a:r>
            <a:r>
              <a:rPr lang="en-US" baseline="0" dirty="0"/>
              <a:t> Afrique </a:t>
            </a:r>
            <a:r>
              <a:rPr lang="en-US" baseline="0" dirty="0" err="1"/>
              <a:t>subsaharienne</a:t>
            </a:r>
            <a:r>
              <a:rPr lang="en-US" baseline="0" dirty="0"/>
              <a:t>. Malgré le </a:t>
            </a:r>
            <a:r>
              <a:rPr lang="en-US" baseline="0" dirty="0" err="1"/>
              <a:t>succès</a:t>
            </a:r>
            <a:r>
              <a:rPr lang="en-US" baseline="0" dirty="0"/>
              <a:t> d’un </a:t>
            </a:r>
            <a:r>
              <a:rPr lang="en-US" baseline="0" dirty="0" err="1"/>
              <a:t>traitement</a:t>
            </a:r>
            <a:r>
              <a:rPr lang="en-US" baseline="0" dirty="0"/>
              <a:t> </a:t>
            </a:r>
            <a:r>
              <a:rPr lang="en-US" baseline="0" dirty="0" err="1"/>
              <a:t>maternel</a:t>
            </a:r>
            <a:r>
              <a:rPr lang="en-US" baseline="0" dirty="0"/>
              <a:t> </a:t>
            </a:r>
            <a:r>
              <a:rPr lang="en-US" baseline="0" dirty="0" err="1"/>
              <a:t>efficace</a:t>
            </a:r>
            <a:r>
              <a:rPr lang="en-US" baseline="0" dirty="0"/>
              <a:t> pour </a:t>
            </a:r>
            <a:r>
              <a:rPr lang="en-US" baseline="0" dirty="0" err="1"/>
              <a:t>prévenir</a:t>
            </a:r>
            <a:r>
              <a:rPr lang="en-US" baseline="0" dirty="0"/>
              <a:t> la transmission </a:t>
            </a:r>
            <a:r>
              <a:rPr lang="en-US" baseline="0" dirty="0" err="1"/>
              <a:t>mère</a:t>
            </a:r>
            <a:r>
              <a:rPr lang="en-US" baseline="0" dirty="0"/>
              <a:t>-enfant (TME), entre 2 à 23% des </a:t>
            </a:r>
            <a:r>
              <a:rPr lang="en-US" baseline="0" dirty="0" err="1"/>
              <a:t>mères</a:t>
            </a:r>
            <a:r>
              <a:rPr lang="en-US" baseline="0" dirty="0"/>
              <a:t> </a:t>
            </a:r>
            <a:r>
              <a:rPr lang="en-US" baseline="0" dirty="0" err="1"/>
              <a:t>infectées</a:t>
            </a:r>
            <a:r>
              <a:rPr lang="en-US" baseline="0" dirty="0"/>
              <a:t> au VIH </a:t>
            </a:r>
            <a:r>
              <a:rPr lang="en-US" baseline="0" dirty="0" err="1"/>
              <a:t>vont</a:t>
            </a:r>
            <a:r>
              <a:rPr lang="en-US" baseline="0" dirty="0"/>
              <a:t> </a:t>
            </a:r>
            <a:r>
              <a:rPr lang="en-US" baseline="0" dirty="0" err="1"/>
              <a:t>transmettre</a:t>
            </a:r>
            <a:r>
              <a:rPr lang="en-US" baseline="0" dirty="0"/>
              <a:t> le VIH à </a:t>
            </a:r>
            <a:r>
              <a:rPr lang="en-US" baseline="0" dirty="0" err="1"/>
              <a:t>leur</a:t>
            </a:r>
            <a:r>
              <a:rPr lang="en-US" baseline="0" dirty="0"/>
              <a:t> enfant, et 11% des enfants exposés à la syphilis </a:t>
            </a:r>
            <a:r>
              <a:rPr lang="en-US" baseline="0" dirty="0" err="1"/>
              <a:t>développeront</a:t>
            </a:r>
            <a:r>
              <a:rPr lang="en-US" baseline="0" dirty="0"/>
              <a:t> </a:t>
            </a:r>
            <a:r>
              <a:rPr lang="en-US" baseline="0" dirty="0" err="1"/>
              <a:t>une</a:t>
            </a:r>
            <a:r>
              <a:rPr lang="en-US" baseline="0" dirty="0"/>
              <a:t> syphilis </a:t>
            </a:r>
            <a:r>
              <a:rPr lang="en-US" baseline="0" dirty="0" err="1"/>
              <a:t>congénitale</a:t>
            </a:r>
            <a:r>
              <a:rPr lang="en-US" baseline="0" dirty="0"/>
              <a:t>.</a:t>
            </a:r>
          </a:p>
          <a:p>
            <a:pPr marL="0" lvl="1" defTabSz="931774">
              <a:defRPr/>
            </a:pPr>
            <a:endParaRPr lang="en-US" baseline="0" dirty="0"/>
          </a:p>
          <a:p>
            <a:pPr marL="0" lvl="1" defTabSz="931774">
              <a:defRPr/>
            </a:pPr>
            <a:r>
              <a:rPr lang="en-US" baseline="0" dirty="0" err="1"/>
              <a:t>Globalement</a:t>
            </a:r>
            <a:r>
              <a:rPr lang="en-US" baseline="0" dirty="0"/>
              <a:t>, </a:t>
            </a:r>
            <a:r>
              <a:rPr lang="en-US" baseline="0" dirty="0" err="1"/>
              <a:t>cela</a:t>
            </a:r>
            <a:r>
              <a:rPr lang="en-US" baseline="0" dirty="0"/>
              <a:t> conduit à 150,000 infections à VIH chez les </a:t>
            </a:r>
            <a:r>
              <a:rPr lang="en-US" baseline="0" dirty="0" err="1"/>
              <a:t>nourrissons</a:t>
            </a:r>
            <a:r>
              <a:rPr lang="en-US" baseline="0" dirty="0"/>
              <a:t> et à 102,000 </a:t>
            </a:r>
            <a:r>
              <a:rPr lang="en-US" baseline="0" dirty="0" err="1"/>
              <a:t>cas</a:t>
            </a:r>
            <a:r>
              <a:rPr lang="en-US" baseline="0" dirty="0"/>
              <a:t> de syphilis </a:t>
            </a:r>
            <a:r>
              <a:rPr lang="en-US" baseline="0" dirty="0" err="1"/>
              <a:t>congénitales</a:t>
            </a:r>
            <a:r>
              <a:rPr lang="en-US" baseline="0" dirty="0"/>
              <a:t> par an, </a:t>
            </a:r>
            <a:r>
              <a:rPr lang="en-US" baseline="0" dirty="0" err="1"/>
              <a:t>mojoritairement</a:t>
            </a:r>
            <a:r>
              <a:rPr lang="en-US" baseline="0" dirty="0"/>
              <a:t> </a:t>
            </a:r>
            <a:r>
              <a:rPr lang="en-US" baseline="0" dirty="0" err="1"/>
              <a:t>en</a:t>
            </a:r>
            <a:r>
              <a:rPr lang="en-US" baseline="0" dirty="0"/>
              <a:t> Afrique </a:t>
            </a:r>
            <a:r>
              <a:rPr lang="en-US" baseline="0" dirty="0" err="1"/>
              <a:t>subsaharienne</a:t>
            </a:r>
            <a:r>
              <a:rPr lang="en-US" baseline="0" dirty="0"/>
              <a:t>.</a:t>
            </a:r>
          </a:p>
          <a:p>
            <a:pPr marL="0" lvl="1" defTabSz="931774">
              <a:defRPr/>
            </a:pPr>
            <a:endParaRPr lang="en-US" baseline="0" dirty="0"/>
          </a:p>
          <a:p>
            <a:pPr marL="0" lvl="1" defTabSz="931774">
              <a:defRPr/>
            </a:pPr>
            <a:r>
              <a:rPr lang="en-US" baseline="0" dirty="0" err="1"/>
              <a:t>Afin</a:t>
            </a:r>
            <a:r>
              <a:rPr lang="en-US" baseline="0" dirty="0"/>
              <a:t> de </a:t>
            </a:r>
            <a:r>
              <a:rPr lang="en-US" baseline="0" dirty="0" err="1"/>
              <a:t>progresser</a:t>
            </a:r>
            <a:r>
              <a:rPr lang="en-US" baseline="0" dirty="0"/>
              <a:t> </a:t>
            </a:r>
            <a:r>
              <a:rPr lang="en-US" baseline="0" dirty="0" err="1"/>
              <a:t>vers</a:t>
            </a:r>
            <a:r>
              <a:rPr lang="en-US" baseline="0" dirty="0"/>
              <a:t> </a:t>
            </a:r>
            <a:r>
              <a:rPr lang="en-US" baseline="0" dirty="0" err="1"/>
              <a:t>l’objectif</a:t>
            </a:r>
            <a:r>
              <a:rPr lang="en-US" baseline="0" dirty="0"/>
              <a:t> </a:t>
            </a:r>
            <a:r>
              <a:rPr lang="en-US" baseline="0" dirty="0" err="1"/>
              <a:t>mondial</a:t>
            </a:r>
            <a:r>
              <a:rPr lang="en-US" baseline="0" dirty="0"/>
              <a:t> </a:t>
            </a:r>
            <a:r>
              <a:rPr lang="en-US" baseline="0" dirty="0" err="1"/>
              <a:t>d’élimination</a:t>
            </a:r>
            <a:r>
              <a:rPr lang="en-US" baseline="0" dirty="0"/>
              <a:t> de la TME pour </a:t>
            </a:r>
            <a:r>
              <a:rPr lang="en-US" baseline="0" dirty="0" err="1"/>
              <a:t>ces</a:t>
            </a:r>
            <a:r>
              <a:rPr lang="en-US" baseline="0" dirty="0"/>
              <a:t> deux infections, </a:t>
            </a:r>
            <a:r>
              <a:rPr lang="en-US" baseline="0" dirty="0" err="1"/>
              <a:t>il</a:t>
            </a:r>
            <a:r>
              <a:rPr lang="en-US" baseline="0" dirty="0"/>
              <a:t> </a:t>
            </a:r>
            <a:r>
              <a:rPr lang="en-US" baseline="0" dirty="0" err="1"/>
              <a:t>est</a:t>
            </a:r>
            <a:r>
              <a:rPr lang="en-US" baseline="0" dirty="0"/>
              <a:t> </a:t>
            </a:r>
            <a:r>
              <a:rPr lang="en-US" baseline="0" dirty="0" err="1"/>
              <a:t>nécessaire</a:t>
            </a:r>
            <a:r>
              <a:rPr lang="en-US" baseline="0" dirty="0"/>
              <a:t> de faire </a:t>
            </a:r>
            <a:r>
              <a:rPr lang="en-US" baseline="0" dirty="0" err="1"/>
              <a:t>subir</a:t>
            </a:r>
            <a:r>
              <a:rPr lang="en-US" baseline="0" dirty="0"/>
              <a:t> à </a:t>
            </a:r>
            <a:r>
              <a:rPr lang="en-US" baseline="0" dirty="0" err="1"/>
              <a:t>toutes</a:t>
            </a:r>
            <a:r>
              <a:rPr lang="en-US" baseline="0" dirty="0"/>
              <a:t> les femmes enceintes un test de </a:t>
            </a:r>
            <a:r>
              <a:rPr lang="en-US" baseline="0" dirty="0" err="1"/>
              <a:t>dépistage</a:t>
            </a:r>
            <a:r>
              <a:rPr lang="en-US" baseline="0" dirty="0"/>
              <a:t> </a:t>
            </a:r>
            <a:r>
              <a:rPr lang="en-US" baseline="0" dirty="0" err="1"/>
              <a:t>permettant</a:t>
            </a:r>
            <a:r>
              <a:rPr lang="en-US" baseline="0" dirty="0"/>
              <a:t> de </a:t>
            </a:r>
            <a:r>
              <a:rPr lang="en-US" baseline="0" dirty="0" err="1"/>
              <a:t>détecter</a:t>
            </a:r>
            <a:r>
              <a:rPr lang="en-US" baseline="0" dirty="0"/>
              <a:t> </a:t>
            </a:r>
            <a:r>
              <a:rPr lang="en-US" baseline="0" dirty="0" err="1"/>
              <a:t>l’infection</a:t>
            </a:r>
            <a:r>
              <a:rPr lang="en-US" baseline="0" dirty="0"/>
              <a:t> à VIH et la syphilis.</a:t>
            </a:r>
          </a:p>
          <a:p>
            <a:pPr marL="0" lvl="1" defTabSz="931774">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3C504C-6B41-40FD-8BD7-8F94C6F49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207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96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759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953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640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9488" cy="34099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3C504C-6B41-40FD-8BD7-8F94C6F49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270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779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138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54692-94B8-426D-8820-F77D15D923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460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54692-94B8-426D-8820-F77D15D923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759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54692-94B8-426D-8820-F77D15D923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358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FC993-5251-40FE-B312-D037445B8A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699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FC993-5251-40FE-B312-D037445B8A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31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16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581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1.52 </a:t>
            </a:r>
            <a:r>
              <a:rPr lang="fr-CH" dirty="0" err="1"/>
              <a:t>uptake</a:t>
            </a:r>
            <a:r>
              <a:rPr lang="fr-CH" dirty="0"/>
              <a:t> of HTS in </a:t>
            </a:r>
            <a:r>
              <a:rPr lang="fr-CH" dirty="0" err="1"/>
              <a:t>women</a:t>
            </a:r>
            <a:endParaRPr lang="fr-CH" dirty="0"/>
          </a:p>
          <a:p>
            <a:r>
              <a:rPr lang="fr-CH" dirty="0"/>
              <a:t>1,52 de recours au dépistage chez les femmes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A7642-9286-4AD8-BE1D-26A9F890CF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198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904BD2-DCE6-45DC-A45F-EB1F3FB383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445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La première </a:t>
            </a:r>
            <a:r>
              <a:rPr lang="en-US" sz="1200" b="0" i="0" u="none" strike="noStrike" kern="1200" baseline="0" dirty="0" err="1">
                <a:solidFill>
                  <a:schemeClr val="tx1"/>
                </a:solidFill>
                <a:latin typeface="+mn-lt"/>
                <a:ea typeface="+mn-ea"/>
                <a:cs typeface="+mn-cs"/>
              </a:rPr>
              <a:t>fois</a:t>
            </a:r>
            <a:r>
              <a:rPr lang="en-US" sz="1200" b="0" i="0" u="none" strike="noStrike" kern="1200" baseline="0" dirty="0">
                <a:solidFill>
                  <a:schemeClr val="tx1"/>
                </a:solidFill>
                <a:latin typeface="+mn-lt"/>
                <a:ea typeface="+mn-ea"/>
                <a:cs typeface="+mn-cs"/>
              </a:rPr>
              <a:t> que les </a:t>
            </a:r>
            <a:r>
              <a:rPr lang="en-US" sz="1200" b="0" i="0" u="none" strike="noStrike" kern="1200" baseline="0" dirty="0" err="1">
                <a:solidFill>
                  <a:schemeClr val="tx1"/>
                </a:solidFill>
                <a:latin typeface="+mn-lt"/>
                <a:ea typeface="+mn-ea"/>
                <a:cs typeface="+mn-cs"/>
              </a:rPr>
              <a:t>personnes</a:t>
            </a:r>
            <a:r>
              <a:rPr lang="en-US" sz="1200" b="0" i="0" u="none" strike="noStrike" kern="1200" baseline="0" dirty="0">
                <a:solidFill>
                  <a:schemeClr val="tx1"/>
                </a:solidFill>
                <a:latin typeface="+mn-lt"/>
                <a:ea typeface="+mn-ea"/>
                <a:cs typeface="+mn-cs"/>
              </a:rPr>
              <a:t> font un </a:t>
            </a:r>
            <a:r>
              <a:rPr lang="en-US" sz="1200" b="0" i="0" u="none" strike="noStrike" kern="1200" baseline="0" dirty="0" err="1">
                <a:solidFill>
                  <a:schemeClr val="tx1"/>
                </a:solidFill>
                <a:latin typeface="+mn-lt"/>
                <a:ea typeface="+mn-ea"/>
                <a:cs typeface="+mn-cs"/>
              </a:rPr>
              <a:t>autodépistage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elles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peuvent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avoir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besoin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d’assistance</a:t>
            </a:r>
            <a:r>
              <a:rPr lang="en-US" sz="1200" b="0" i="0" u="none" strike="noStrike" kern="1200" baseline="0" dirty="0">
                <a:solidFill>
                  <a:schemeClr val="tx1"/>
                </a:solidFill>
                <a:latin typeface="+mn-lt"/>
                <a:ea typeface="+mn-ea"/>
                <a:cs typeface="+mn-cs"/>
              </a:rPr>
              <a:t> et </a:t>
            </a:r>
            <a:r>
              <a:rPr lang="en-US" sz="1200" b="0" i="0" u="none" strike="noStrike" kern="1200" baseline="0" dirty="0" err="1">
                <a:solidFill>
                  <a:schemeClr val="tx1"/>
                </a:solidFill>
                <a:latin typeface="+mn-lt"/>
                <a:ea typeface="+mn-ea"/>
                <a:cs typeface="+mn-cs"/>
              </a:rPr>
              <a:t>d’informations</a:t>
            </a:r>
            <a:r>
              <a:rPr lang="en-US" sz="1200" b="0" i="0" u="none" strike="noStrike" kern="1200" baseline="0" dirty="0">
                <a:solidFill>
                  <a:schemeClr val="tx1"/>
                </a:solidFill>
                <a:latin typeface="+mn-lt"/>
                <a:ea typeface="+mn-ea"/>
                <a:cs typeface="+mn-cs"/>
              </a:rPr>
              <a:t> pour les aider à se </a:t>
            </a:r>
            <a:r>
              <a:rPr lang="en-US" sz="1200" b="0" i="0" u="none" strike="noStrike" kern="1200" baseline="0" dirty="0" err="1">
                <a:solidFill>
                  <a:schemeClr val="tx1"/>
                </a:solidFill>
                <a:latin typeface="+mn-lt"/>
                <a:ea typeface="+mn-ea"/>
                <a:cs typeface="+mn-cs"/>
              </a:rPr>
              <a:t>familiariser</a:t>
            </a:r>
            <a:r>
              <a:rPr lang="en-US" sz="1200" b="0" i="0" u="none" strike="noStrike" kern="1200" baseline="0" dirty="0">
                <a:solidFill>
                  <a:schemeClr val="tx1"/>
                </a:solidFill>
                <a:latin typeface="+mn-lt"/>
                <a:ea typeface="+mn-ea"/>
                <a:cs typeface="+mn-cs"/>
              </a:rPr>
              <a:t> avec la </a:t>
            </a:r>
            <a:r>
              <a:rPr lang="en-US" sz="1200" b="0" i="0" u="none" strike="noStrike" kern="1200" baseline="0" dirty="0" err="1">
                <a:solidFill>
                  <a:schemeClr val="tx1"/>
                </a:solidFill>
                <a:latin typeface="+mn-lt"/>
                <a:ea typeface="+mn-ea"/>
                <a:cs typeface="+mn-cs"/>
              </a:rPr>
              <a:t>méthode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d’utilisation</a:t>
            </a:r>
            <a:r>
              <a:rPr lang="en-US" sz="1200" b="0" i="0" u="none" strike="noStrike" kern="1200" baseline="0" dirty="0">
                <a:solidFill>
                  <a:schemeClr val="tx1"/>
                </a:solidFill>
                <a:latin typeface="+mn-lt"/>
                <a:ea typeface="+mn-ea"/>
                <a:cs typeface="+mn-cs"/>
              </a:rPr>
              <a:t> ; le </a:t>
            </a:r>
            <a:r>
              <a:rPr lang="en-US" sz="1200" b="0" i="0" u="none" strike="noStrike" kern="1200" baseline="0" dirty="0" err="1">
                <a:solidFill>
                  <a:schemeClr val="tx1"/>
                </a:solidFill>
                <a:latin typeface="+mn-lt"/>
                <a:ea typeface="+mn-ea"/>
                <a:cs typeface="+mn-cs"/>
              </a:rPr>
              <a:t>besoin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d’assistance</a:t>
            </a:r>
            <a:r>
              <a:rPr lang="en-US" sz="1200" b="0" i="0" u="none" strike="noStrike" kern="1200" baseline="0" dirty="0">
                <a:solidFill>
                  <a:schemeClr val="tx1"/>
                </a:solidFill>
                <a:latin typeface="+mn-lt"/>
                <a:ea typeface="+mn-ea"/>
                <a:cs typeface="+mn-cs"/>
              </a:rPr>
              <a:t> se fait </a:t>
            </a:r>
            <a:r>
              <a:rPr lang="en-US" sz="1200" b="0" i="0" u="none" strike="noStrike" kern="1200" baseline="0" dirty="0" err="1">
                <a:solidFill>
                  <a:schemeClr val="tx1"/>
                </a:solidFill>
                <a:latin typeface="+mn-lt"/>
                <a:ea typeface="+mn-ea"/>
                <a:cs typeface="+mn-cs"/>
              </a:rPr>
              <a:t>ensuite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moins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sentir</a:t>
            </a:r>
            <a:r>
              <a:rPr lang="en-US" sz="1200" b="0" i="0" u="none" strike="noStrike" kern="1200" baseline="0" dirty="0">
                <a:solidFill>
                  <a:schemeClr val="tx1"/>
                </a:solidFill>
                <a:latin typeface="+mn-lt"/>
                <a:ea typeface="+mn-ea"/>
                <a:cs typeface="+mn-cs"/>
              </a:rPr>
              <a:t> avec </a:t>
            </a:r>
            <a:r>
              <a:rPr lang="en-US" sz="1200" b="0" i="0" u="none" strike="noStrike" kern="1200" baseline="0" dirty="0" err="1">
                <a:solidFill>
                  <a:schemeClr val="tx1"/>
                </a:solidFill>
                <a:latin typeface="+mn-lt"/>
                <a:ea typeface="+mn-ea"/>
                <a:cs typeface="+mn-cs"/>
              </a:rPr>
              <a:t>l’expérience</a:t>
            </a:r>
            <a:r>
              <a:rPr lang="en-US" sz="1200" b="0" i="0" u="none" strike="noStrike" kern="1200" baseline="0" dirty="0">
                <a:solidFill>
                  <a:schemeClr val="tx1"/>
                </a:solidFill>
                <a:latin typeface="+mn-lt"/>
                <a:ea typeface="+mn-ea"/>
                <a:cs typeface="+mn-cs"/>
              </a:rPr>
              <a:t>. Des études </a:t>
            </a:r>
            <a:r>
              <a:rPr lang="en-US" sz="1200" b="0" i="0" u="none" strike="noStrike" kern="1200" baseline="0" dirty="0" err="1">
                <a:solidFill>
                  <a:schemeClr val="tx1"/>
                </a:solidFill>
                <a:latin typeface="+mn-lt"/>
                <a:ea typeface="+mn-ea"/>
                <a:cs typeface="+mn-cs"/>
              </a:rPr>
              <a:t>réalisées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lors</a:t>
            </a:r>
            <a:r>
              <a:rPr lang="en-US" sz="1200" b="0" i="0" u="none" strike="noStrike" kern="1200" baseline="0" dirty="0">
                <a:solidFill>
                  <a:schemeClr val="tx1"/>
                </a:solidFill>
                <a:latin typeface="+mn-lt"/>
                <a:ea typeface="+mn-ea"/>
                <a:cs typeface="+mn-cs"/>
              </a:rPr>
              <a:t> des premières mises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place </a:t>
            </a:r>
            <a:r>
              <a:rPr lang="en-US" sz="1200" b="0" i="0" u="none" strike="noStrike" kern="1200" baseline="0" dirty="0" err="1">
                <a:solidFill>
                  <a:schemeClr val="tx1"/>
                </a:solidFill>
                <a:latin typeface="+mn-lt"/>
                <a:ea typeface="+mn-ea"/>
                <a:cs typeface="+mn-cs"/>
              </a:rPr>
              <a:t>ont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montré</a:t>
            </a:r>
            <a:r>
              <a:rPr lang="en-US" sz="1200" b="0" i="0" u="none" strike="noStrike" kern="1200" baseline="0" dirty="0">
                <a:solidFill>
                  <a:schemeClr val="tx1"/>
                </a:solidFill>
                <a:latin typeface="+mn-lt"/>
                <a:ea typeface="+mn-ea"/>
                <a:cs typeface="+mn-cs"/>
              </a:rPr>
              <a:t> que les </a:t>
            </a:r>
            <a:r>
              <a:rPr lang="en-US" sz="1200" b="0" i="0" u="none" strike="noStrike" kern="1200" baseline="0" dirty="0" err="1">
                <a:solidFill>
                  <a:schemeClr val="tx1"/>
                </a:solidFill>
                <a:latin typeface="+mn-lt"/>
                <a:ea typeface="+mn-ea"/>
                <a:cs typeface="+mn-cs"/>
              </a:rPr>
              <a:t>utilisateurs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préfèrent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recevoir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une</a:t>
            </a:r>
            <a:r>
              <a:rPr lang="en-US" sz="1200" b="0" i="0" u="none" strike="noStrike" kern="1200" baseline="0" dirty="0">
                <a:solidFill>
                  <a:schemeClr val="tx1"/>
                </a:solidFill>
                <a:latin typeface="+mn-lt"/>
                <a:ea typeface="+mn-ea"/>
                <a:cs typeface="+mn-cs"/>
              </a:rPr>
              <a:t> assistance </a:t>
            </a:r>
            <a:r>
              <a:rPr lang="en-US" sz="1200" b="0" i="0" u="none" strike="noStrike" kern="1200" baseline="0" dirty="0" err="1">
                <a:solidFill>
                  <a:schemeClr val="tx1"/>
                </a:solidFill>
                <a:latin typeface="+mn-lt"/>
                <a:ea typeface="+mn-ea"/>
                <a:cs typeface="+mn-cs"/>
              </a:rPr>
              <a:t>lors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leur</a:t>
            </a:r>
            <a:r>
              <a:rPr lang="en-US" sz="1200" b="0" i="0" u="none" strike="noStrike" kern="1200" baseline="0" dirty="0">
                <a:solidFill>
                  <a:schemeClr val="tx1"/>
                </a:solidFill>
                <a:latin typeface="+mn-lt"/>
                <a:ea typeface="+mn-ea"/>
                <a:cs typeface="+mn-cs"/>
              </a:rPr>
              <a:t> premier </a:t>
            </a:r>
            <a:r>
              <a:rPr lang="en-US" sz="1200" b="0" i="0" u="none" strike="noStrike" kern="1200" baseline="0" dirty="0" err="1">
                <a:solidFill>
                  <a:schemeClr val="tx1"/>
                </a:solidFill>
                <a:latin typeface="+mn-lt"/>
                <a:ea typeface="+mn-ea"/>
                <a:cs typeface="+mn-cs"/>
              </a:rPr>
              <a:t>autodépistage</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Afrique de </a:t>
            </a:r>
            <a:r>
              <a:rPr lang="en-US" sz="1200" b="0" i="0" u="none" strike="noStrike" kern="1200" baseline="0" dirty="0" err="1">
                <a:solidFill>
                  <a:schemeClr val="tx1"/>
                </a:solidFill>
                <a:latin typeface="+mn-lt"/>
                <a:ea typeface="+mn-ea"/>
                <a:cs typeface="+mn-cs"/>
              </a:rPr>
              <a:t>l’Est</a:t>
            </a:r>
            <a:r>
              <a:rPr lang="en-US" sz="1200" b="0" i="0" u="none" strike="noStrike" kern="1200" baseline="0" dirty="0">
                <a:solidFill>
                  <a:schemeClr val="tx1"/>
                </a:solidFill>
                <a:latin typeface="+mn-lt"/>
                <a:ea typeface="+mn-ea"/>
                <a:cs typeface="+mn-cs"/>
              </a:rPr>
              <a:t> et austral, </a:t>
            </a:r>
            <a:r>
              <a:rPr lang="en-US" sz="1200" b="0" i="0" u="none" strike="noStrike" kern="1200" baseline="0" dirty="0" err="1">
                <a:solidFill>
                  <a:schemeClr val="tx1"/>
                </a:solidFill>
                <a:latin typeface="+mn-lt"/>
                <a:ea typeface="+mn-ea"/>
                <a:cs typeface="+mn-cs"/>
              </a:rPr>
              <a:t>particulièrement</a:t>
            </a:r>
            <a:r>
              <a:rPr lang="en-US" sz="1200" b="0" i="0" u="none" strike="noStrike" kern="1200" baseline="0" dirty="0">
                <a:solidFill>
                  <a:schemeClr val="tx1"/>
                </a:solidFill>
                <a:latin typeface="+mn-lt"/>
                <a:ea typeface="+mn-ea"/>
                <a:cs typeface="+mn-cs"/>
              </a:rPr>
              <a:t> dans les </a:t>
            </a:r>
            <a:r>
              <a:rPr lang="en-US" sz="1200" b="0" i="0" u="none" strike="noStrike" kern="1200" baseline="0" dirty="0" err="1">
                <a:solidFill>
                  <a:schemeClr val="tx1"/>
                </a:solidFill>
                <a:latin typeface="+mn-lt"/>
                <a:ea typeface="+mn-ea"/>
                <a:cs typeface="+mn-cs"/>
              </a:rPr>
              <a:t>régions</a:t>
            </a:r>
            <a:r>
              <a:rPr lang="en-US" sz="1200" b="0" i="0" u="none" strike="noStrike" kern="1200" baseline="0" dirty="0">
                <a:solidFill>
                  <a:schemeClr val="tx1"/>
                </a:solidFill>
                <a:latin typeface="+mn-lt"/>
                <a:ea typeface="+mn-ea"/>
                <a:cs typeface="+mn-cs"/>
              </a:rPr>
              <a:t> rurales </a:t>
            </a:r>
            <a:r>
              <a:rPr lang="en-US" sz="1200" b="0" i="0" u="none" strike="noStrike" kern="1200" baseline="0" dirty="0" err="1">
                <a:solidFill>
                  <a:schemeClr val="tx1"/>
                </a:solidFill>
                <a:latin typeface="+mn-lt"/>
                <a:ea typeface="+mn-ea"/>
                <a:cs typeface="+mn-cs"/>
              </a:rPr>
              <a:t>où</a:t>
            </a:r>
            <a:r>
              <a:rPr lang="en-US" sz="1200" b="0" i="0" u="none" strike="noStrike" kern="1200" baseline="0" dirty="0">
                <a:solidFill>
                  <a:schemeClr val="tx1"/>
                </a:solidFill>
                <a:latin typeface="+mn-lt"/>
                <a:ea typeface="+mn-ea"/>
                <a:cs typeface="+mn-cs"/>
              </a:rPr>
              <a:t> le </a:t>
            </a:r>
            <a:r>
              <a:rPr lang="en-US" sz="1200" b="0" i="0" u="none" strike="noStrike" kern="1200" baseline="0" dirty="0" err="1">
                <a:solidFill>
                  <a:schemeClr val="tx1"/>
                </a:solidFill>
                <a:latin typeface="+mn-lt"/>
                <a:ea typeface="+mn-ea"/>
                <a:cs typeface="+mn-cs"/>
              </a:rPr>
              <a:t>niveau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d’alphabétisation</a:t>
            </a:r>
            <a:r>
              <a:rPr lang="en-US" sz="1200" b="0" i="0" u="none" strike="noStrike" kern="1200" baseline="0" dirty="0">
                <a:solidFill>
                  <a:schemeClr val="tx1"/>
                </a:solidFill>
                <a:latin typeface="+mn-lt"/>
                <a:ea typeface="+mn-ea"/>
                <a:cs typeface="+mn-cs"/>
              </a:rPr>
              <a:t> et </a:t>
            </a:r>
            <a:r>
              <a:rPr lang="en-US" sz="1200" b="0" i="0" u="none" strike="noStrike" kern="1200" baseline="0" dirty="0" err="1">
                <a:solidFill>
                  <a:schemeClr val="tx1"/>
                </a:solidFill>
                <a:latin typeface="+mn-lt"/>
                <a:ea typeface="+mn-ea"/>
                <a:cs typeface="+mn-cs"/>
              </a:rPr>
              <a:t>d’éducation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faible</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brèves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démonstrations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présentiel</a:t>
            </a:r>
            <a:r>
              <a:rPr lang="en-US" sz="1200" b="0" i="0" u="none" strike="noStrike" kern="1200" baseline="0" dirty="0">
                <a:solidFill>
                  <a:schemeClr val="tx1"/>
                </a:solidFill>
                <a:latin typeface="+mn-lt"/>
                <a:ea typeface="+mn-ea"/>
                <a:cs typeface="+mn-cs"/>
              </a:rPr>
              <a:t> se </a:t>
            </a:r>
            <a:r>
              <a:rPr lang="en-US" sz="1200" b="0" i="0" u="none" strike="noStrike" kern="1200" baseline="0" dirty="0" err="1">
                <a:solidFill>
                  <a:schemeClr val="tx1"/>
                </a:solidFill>
                <a:latin typeface="+mn-lt"/>
                <a:ea typeface="+mn-ea"/>
                <a:cs typeface="+mn-cs"/>
              </a:rPr>
              <a:t>sont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révélées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être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très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importantes</a:t>
            </a:r>
            <a:r>
              <a:rPr lang="en-US" sz="1200" b="0" i="0" u="none" strike="noStrike" kern="1200" baseline="0" dirty="0">
                <a:solidFill>
                  <a:schemeClr val="tx1"/>
                </a:solidFill>
                <a:latin typeface="+mn-lt"/>
                <a:ea typeface="+mn-ea"/>
                <a:cs typeface="+mn-cs"/>
              </a:rPr>
              <a:t> pour </a:t>
            </a:r>
            <a:r>
              <a:rPr lang="en-US" sz="1200" b="0" i="0" u="none" strike="noStrike" kern="1200" baseline="0" dirty="0" err="1">
                <a:solidFill>
                  <a:schemeClr val="tx1"/>
                </a:solidFill>
                <a:latin typeface="+mn-lt"/>
                <a:ea typeface="+mn-ea"/>
                <a:cs typeface="+mn-cs"/>
              </a:rPr>
              <a:t>l’obtention</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résultats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d’autodépistage</a:t>
            </a:r>
            <a:r>
              <a:rPr lang="en-US" sz="1200" b="0" i="0" u="none" strike="noStrike" kern="1200" baseline="0" dirty="0">
                <a:solidFill>
                  <a:schemeClr val="tx1"/>
                </a:solidFill>
                <a:latin typeface="+mn-lt"/>
                <a:ea typeface="+mn-ea"/>
                <a:cs typeface="+mn-cs"/>
              </a:rPr>
              <a:t> corrects. Les adolescents et les </a:t>
            </a:r>
            <a:r>
              <a:rPr lang="en-US" sz="1200" b="0" i="0" u="none" strike="noStrike" kern="1200" baseline="0" dirty="0" err="1">
                <a:solidFill>
                  <a:schemeClr val="tx1"/>
                </a:solidFill>
                <a:latin typeface="+mn-lt"/>
                <a:ea typeface="+mn-ea"/>
                <a:cs typeface="+mn-cs"/>
              </a:rPr>
              <a:t>jeunes</a:t>
            </a:r>
            <a:r>
              <a:rPr lang="en-US" sz="1200" b="0" i="0" u="none" strike="noStrike" kern="1200" baseline="0" dirty="0">
                <a:solidFill>
                  <a:schemeClr val="tx1"/>
                </a:solidFill>
                <a:latin typeface="+mn-lt"/>
                <a:ea typeface="+mn-ea"/>
                <a:cs typeface="+mn-cs"/>
              </a:rPr>
              <a:t> gens </a:t>
            </a:r>
            <a:r>
              <a:rPr lang="en-US" sz="1200" b="0" i="0" u="none" strike="noStrike" kern="1200" baseline="0" dirty="0" err="1">
                <a:solidFill>
                  <a:schemeClr val="tx1"/>
                </a:solidFill>
                <a:latin typeface="+mn-lt"/>
                <a:ea typeface="+mn-ea"/>
                <a:cs typeface="+mn-cs"/>
              </a:rPr>
              <a:t>peuvent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être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capables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s’autodépister</a:t>
            </a:r>
            <a:r>
              <a:rPr lang="en-US" sz="1200" b="0" i="0" u="none" strike="noStrike" kern="1200" baseline="0" dirty="0">
                <a:solidFill>
                  <a:schemeClr val="tx1"/>
                </a:solidFill>
                <a:latin typeface="+mn-lt"/>
                <a:ea typeface="+mn-ea"/>
                <a:cs typeface="+mn-cs"/>
              </a:rPr>
              <a:t> et </a:t>
            </a:r>
            <a:r>
              <a:rPr lang="en-US" sz="1200" b="0" i="0" u="none" strike="noStrike" kern="1200" baseline="0" dirty="0" err="1">
                <a:solidFill>
                  <a:schemeClr val="tx1"/>
                </a:solidFill>
                <a:latin typeface="+mn-lt"/>
                <a:ea typeface="+mn-ea"/>
                <a:cs typeface="+mn-cs"/>
              </a:rPr>
              <a:t>interpréter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correctement</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résultats</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cependant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ils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peuvent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aussi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souhaiter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être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guidés</a:t>
            </a:r>
            <a:r>
              <a:rPr lang="en-US" sz="1200" b="0" i="0" u="none" strike="noStrike" kern="1200" baseline="0" dirty="0">
                <a:solidFill>
                  <a:schemeClr val="tx1"/>
                </a:solidFill>
                <a:latin typeface="+mn-lt"/>
                <a:ea typeface="+mn-ea"/>
                <a:cs typeface="+mn-cs"/>
              </a:rPr>
              <a:t> par un pair </a:t>
            </a:r>
            <a:r>
              <a:rPr lang="en-US" sz="1200" b="0" i="0" u="none" strike="noStrike" kern="1200" baseline="0" dirty="0" err="1">
                <a:solidFill>
                  <a:schemeClr val="tx1"/>
                </a:solidFill>
                <a:latin typeface="+mn-lt"/>
                <a:ea typeface="+mn-ea"/>
                <a:cs typeface="+mn-cs"/>
              </a:rPr>
              <a:t>ayant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reçu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une</a:t>
            </a:r>
            <a:r>
              <a:rPr lang="en-US" sz="1200" b="0" i="0" u="none" strike="noStrike" kern="1200" baseline="0" dirty="0">
                <a:solidFill>
                  <a:schemeClr val="tx1"/>
                </a:solidFill>
                <a:latin typeface="+mn-lt"/>
                <a:ea typeface="+mn-ea"/>
                <a:cs typeface="+mn-cs"/>
              </a:rPr>
              <a:t> formation </a:t>
            </a:r>
            <a:r>
              <a:rPr lang="en-US" sz="1200" b="0" i="0" u="none" strike="noStrike" kern="1200" baseline="0" dirty="0" err="1">
                <a:solidFill>
                  <a:schemeClr val="tx1"/>
                </a:solidFill>
                <a:latin typeface="+mn-lt"/>
                <a:ea typeface="+mn-ea"/>
                <a:cs typeface="+mn-cs"/>
              </a:rPr>
              <a:t>ou</a:t>
            </a:r>
            <a:r>
              <a:rPr lang="en-US" sz="1200" b="0" i="0" u="none" strike="noStrike" kern="1200" baseline="0" dirty="0">
                <a:solidFill>
                  <a:schemeClr val="tx1"/>
                </a:solidFill>
                <a:latin typeface="+mn-lt"/>
                <a:ea typeface="+mn-ea"/>
                <a:cs typeface="+mn-cs"/>
              </a:rPr>
              <a:t> un </a:t>
            </a:r>
            <a:r>
              <a:rPr lang="en-US" sz="1200" b="0" i="0" u="none" strike="noStrike" kern="1200" baseline="0" dirty="0" err="1">
                <a:solidFill>
                  <a:schemeClr val="tx1"/>
                </a:solidFill>
                <a:latin typeface="+mn-lt"/>
                <a:ea typeface="+mn-ea"/>
                <a:cs typeface="+mn-cs"/>
              </a:rPr>
              <a:t>conseiller</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Lorsque</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mettent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place </a:t>
            </a:r>
            <a:r>
              <a:rPr lang="en-US" sz="1200" b="0" i="0" u="none" strike="noStrike" kern="1200" baseline="0" dirty="0" err="1">
                <a:solidFill>
                  <a:schemeClr val="tx1"/>
                </a:solidFill>
                <a:latin typeface="+mn-lt"/>
                <a:ea typeface="+mn-ea"/>
                <a:cs typeface="+mn-cs"/>
              </a:rPr>
              <a:t>l’autodépistage</a:t>
            </a:r>
            <a:r>
              <a:rPr lang="en-US" sz="1200" b="0" i="0" u="none" strike="noStrike" kern="1200" baseline="0" dirty="0">
                <a:solidFill>
                  <a:schemeClr val="tx1"/>
                </a:solidFill>
                <a:latin typeface="+mn-lt"/>
                <a:ea typeface="+mn-ea"/>
                <a:cs typeface="+mn-cs"/>
              </a:rPr>
              <a:t> du VIH, </a:t>
            </a:r>
            <a:r>
              <a:rPr lang="en-US" sz="1200" b="0" i="0" u="none" strike="noStrike" kern="1200" baseline="0" dirty="0" err="1">
                <a:solidFill>
                  <a:schemeClr val="tx1"/>
                </a:solidFill>
                <a:latin typeface="+mn-lt"/>
                <a:ea typeface="+mn-ea"/>
                <a:cs typeface="+mn-cs"/>
              </a:rPr>
              <a:t>ils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peuvent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exiger</a:t>
            </a:r>
            <a:r>
              <a:rPr lang="en-US" sz="1200" b="0" i="0" u="none" strike="noStrike" kern="1200" baseline="0" dirty="0">
                <a:solidFill>
                  <a:schemeClr val="tx1"/>
                </a:solidFill>
                <a:latin typeface="+mn-lt"/>
                <a:ea typeface="+mn-ea"/>
                <a:cs typeface="+mn-cs"/>
              </a:rPr>
              <a:t> que les </a:t>
            </a:r>
            <a:r>
              <a:rPr lang="en-US" sz="1200" b="0" i="0" u="none" strike="noStrike" kern="1200" baseline="0" dirty="0" err="1">
                <a:solidFill>
                  <a:schemeClr val="tx1"/>
                </a:solidFill>
                <a:latin typeface="+mn-lt"/>
                <a:ea typeface="+mn-ea"/>
                <a:cs typeface="+mn-cs"/>
              </a:rPr>
              <a:t>personnes</a:t>
            </a:r>
            <a:r>
              <a:rPr lang="en-US" sz="1200" b="0" i="0" u="none" strike="noStrike" kern="1200" baseline="0" dirty="0">
                <a:solidFill>
                  <a:schemeClr val="tx1"/>
                </a:solidFill>
                <a:latin typeface="+mn-lt"/>
                <a:ea typeface="+mn-ea"/>
                <a:cs typeface="+mn-cs"/>
              </a:rPr>
              <a:t> qui </a:t>
            </a:r>
            <a:r>
              <a:rPr lang="en-US" sz="1200" b="0" i="0" u="none" strike="noStrike" kern="1200" baseline="0" dirty="0" err="1">
                <a:solidFill>
                  <a:schemeClr val="tx1"/>
                </a:solidFill>
                <a:latin typeface="+mn-lt"/>
                <a:ea typeface="+mn-ea"/>
                <a:cs typeface="+mn-cs"/>
              </a:rPr>
              <a:t>s’autotestent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soient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contrôlées</a:t>
            </a:r>
            <a:r>
              <a:rPr lang="en-US" sz="1200" b="0" i="0" u="none" strike="noStrike" kern="1200" baseline="0" dirty="0">
                <a:solidFill>
                  <a:schemeClr val="tx1"/>
                </a:solidFill>
                <a:latin typeface="+mn-lt"/>
                <a:ea typeface="+mn-ea"/>
                <a:cs typeface="+mn-cs"/>
              </a:rPr>
              <a:t> et </a:t>
            </a:r>
            <a:r>
              <a:rPr lang="en-US" sz="1200" b="0" i="0" u="none" strike="noStrike" kern="1200" baseline="0" dirty="0" err="1">
                <a:solidFill>
                  <a:schemeClr val="tx1"/>
                </a:solidFill>
                <a:latin typeface="+mn-lt"/>
                <a:ea typeface="+mn-ea"/>
                <a:cs typeface="+mn-cs"/>
              </a:rPr>
              <a:t>étroitement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assistées</a:t>
            </a:r>
            <a:r>
              <a:rPr lang="en-US" sz="1200" b="0" i="0" u="none" strike="noStrike" kern="1200" baseline="0" dirty="0">
                <a:solidFill>
                  <a:schemeClr val="tx1"/>
                </a:solidFill>
                <a:latin typeface="+mn-lt"/>
                <a:ea typeface="+mn-ea"/>
                <a:cs typeface="+mn-cs"/>
              </a:rPr>
              <a:t> pendant le </a:t>
            </a:r>
            <a:r>
              <a:rPr lang="en-US" sz="1200" b="0" i="0" u="none" strike="noStrike" kern="1200" baseline="0" dirty="0" err="1">
                <a:solidFill>
                  <a:schemeClr val="tx1"/>
                </a:solidFill>
                <a:latin typeface="+mn-lt"/>
                <a:ea typeface="+mn-ea"/>
                <a:cs typeface="+mn-cs"/>
              </a:rPr>
              <a:t>dépistage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Cela</a:t>
            </a:r>
            <a:r>
              <a:rPr lang="en-US" sz="1200" b="0" i="0" u="none" strike="noStrike" kern="1200" baseline="0" dirty="0">
                <a:solidFill>
                  <a:schemeClr val="tx1"/>
                </a:solidFill>
                <a:latin typeface="+mn-lt"/>
                <a:ea typeface="+mn-ea"/>
                <a:cs typeface="+mn-cs"/>
              </a:rPr>
              <a:t> a pour but </a:t>
            </a:r>
            <a:r>
              <a:rPr lang="en-US" sz="1200" b="0" i="0" u="none" strike="noStrike" kern="1200" baseline="0" dirty="0" err="1">
                <a:solidFill>
                  <a:schemeClr val="tx1"/>
                </a:solidFill>
                <a:latin typeface="+mn-lt"/>
                <a:ea typeface="+mn-ea"/>
                <a:cs typeface="+mn-cs"/>
              </a:rPr>
              <a:t>d’aider</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utilisateurs</a:t>
            </a:r>
            <a:r>
              <a:rPr lang="en-US" sz="1200" b="0" i="0" u="none" strike="noStrike" kern="1200" baseline="0" dirty="0">
                <a:solidFill>
                  <a:schemeClr val="tx1"/>
                </a:solidFill>
                <a:latin typeface="+mn-lt"/>
                <a:ea typeface="+mn-ea"/>
                <a:cs typeface="+mn-cs"/>
              </a:rPr>
              <a:t> à </a:t>
            </a:r>
            <a:r>
              <a:rPr lang="en-US" sz="1200" b="0" i="0" u="none" strike="noStrike" kern="1200" baseline="0" dirty="0" err="1">
                <a:solidFill>
                  <a:schemeClr val="tx1"/>
                </a:solidFill>
                <a:latin typeface="+mn-lt"/>
                <a:ea typeface="+mn-ea"/>
                <a:cs typeface="+mn-cs"/>
              </a:rPr>
              <a:t>surmonter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leurs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craintes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lors</a:t>
            </a:r>
            <a:r>
              <a:rPr lang="en-US" sz="1200" b="0" i="0" u="none" strike="noStrike" kern="1200" baseline="0" dirty="0">
                <a:solidFill>
                  <a:schemeClr val="tx1"/>
                </a:solidFill>
                <a:latin typeface="+mn-lt"/>
                <a:ea typeface="+mn-ea"/>
                <a:cs typeface="+mn-cs"/>
              </a:rPr>
              <a:t> des premières </a:t>
            </a:r>
            <a:r>
              <a:rPr lang="en-US" sz="1200" b="0" i="0" u="none" strike="noStrike" kern="1200" baseline="0" dirty="0" err="1">
                <a:solidFill>
                  <a:schemeClr val="tx1"/>
                </a:solidFill>
                <a:latin typeface="+mn-lt"/>
                <a:ea typeface="+mn-ea"/>
                <a:cs typeface="+mn-cs"/>
              </a:rPr>
              <a:t>utilisations</a:t>
            </a:r>
            <a:r>
              <a:rPr lang="en-US" sz="1200" b="0" i="0" u="none" strike="noStrike" kern="1200" baseline="0" dirty="0">
                <a:solidFill>
                  <a:schemeClr val="tx1"/>
                </a:solidFill>
                <a:latin typeface="+mn-lt"/>
                <a:ea typeface="+mn-ea"/>
                <a:cs typeface="+mn-cs"/>
              </a:rPr>
              <a:t> et </a:t>
            </a:r>
            <a:r>
              <a:rPr lang="en-US" sz="1200" b="0" i="0" u="none" strike="noStrike" kern="1200" baseline="0" dirty="0" err="1">
                <a:solidFill>
                  <a:schemeClr val="tx1"/>
                </a:solidFill>
                <a:latin typeface="+mn-lt"/>
                <a:ea typeface="+mn-ea"/>
                <a:cs typeface="+mn-cs"/>
              </a:rPr>
              <a:t>aussi</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fournir</a:t>
            </a:r>
            <a:r>
              <a:rPr lang="en-US" sz="1200" b="0" i="0" u="none" strike="noStrike" kern="1200" baseline="0" dirty="0">
                <a:solidFill>
                  <a:schemeClr val="tx1"/>
                </a:solidFill>
                <a:latin typeface="+mn-lt"/>
                <a:ea typeface="+mn-ea"/>
                <a:cs typeface="+mn-cs"/>
              </a:rPr>
              <a:t> des </a:t>
            </a:r>
            <a:r>
              <a:rPr lang="en-US" sz="1200" b="0" i="0" u="none" strike="noStrike" kern="1200" baseline="0" dirty="0" err="1">
                <a:solidFill>
                  <a:schemeClr val="tx1"/>
                </a:solidFill>
                <a:latin typeface="+mn-lt"/>
                <a:ea typeface="+mn-ea"/>
                <a:cs typeface="+mn-cs"/>
              </a:rPr>
              <a:t>données</a:t>
            </a:r>
            <a:r>
              <a:rPr lang="en-US" sz="1200" b="0" i="0" u="none" strike="noStrike" kern="1200" baseline="0" dirty="0">
                <a:solidFill>
                  <a:schemeClr val="tx1"/>
                </a:solidFill>
                <a:latin typeface="+mn-lt"/>
                <a:ea typeface="+mn-ea"/>
                <a:cs typeface="+mn-cs"/>
              </a:rPr>
              <a:t> suffisantes, </a:t>
            </a:r>
            <a:r>
              <a:rPr lang="en-US" sz="1200" b="0" i="0" u="none" strike="noStrike" kern="1200" baseline="0" dirty="0" err="1">
                <a:solidFill>
                  <a:schemeClr val="tx1"/>
                </a:solidFill>
                <a:latin typeface="+mn-lt"/>
                <a:ea typeface="+mn-ea"/>
                <a:cs typeface="+mn-cs"/>
              </a:rPr>
              <a:t>afin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d’orienter</a:t>
            </a:r>
            <a:r>
              <a:rPr lang="en-US" sz="1200" b="0" i="0" u="none" strike="noStrike" kern="1200" baseline="0" dirty="0">
                <a:solidFill>
                  <a:schemeClr val="tx1"/>
                </a:solidFill>
                <a:latin typeface="+mn-lt"/>
                <a:ea typeface="+mn-ea"/>
                <a:cs typeface="+mn-cs"/>
              </a:rPr>
              <a:t> la politique </a:t>
            </a:r>
            <a:r>
              <a:rPr lang="en-US" sz="1200" b="0" i="0" u="none" strike="noStrike" kern="1200" baseline="0" dirty="0" err="1">
                <a:solidFill>
                  <a:schemeClr val="tx1"/>
                </a:solidFill>
                <a:latin typeface="+mn-lt"/>
                <a:ea typeface="+mn-ea"/>
                <a:cs typeface="+mn-cs"/>
              </a:rPr>
              <a:t>nationale</a:t>
            </a:r>
            <a:r>
              <a:rPr lang="en-US" sz="1200" b="0" i="0" u="none" strike="noStrike" kern="1200" baseline="0" dirty="0">
                <a:solidFill>
                  <a:schemeClr val="tx1"/>
                </a:solidFill>
                <a:latin typeface="+mn-lt"/>
                <a:ea typeface="+mn-ea"/>
                <a:cs typeface="+mn-cs"/>
              </a:rPr>
              <a:t> et la mise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place. </a:t>
            </a:r>
            <a:r>
              <a:rPr lang="en-US" sz="1200" b="0" i="0" u="none" strike="noStrike" kern="1200" baseline="0" dirty="0" err="1">
                <a:solidFill>
                  <a:schemeClr val="tx1"/>
                </a:solidFill>
                <a:latin typeface="+mn-lt"/>
                <a:ea typeface="+mn-ea"/>
                <a:cs typeface="+mn-cs"/>
              </a:rPr>
              <a:t>Ces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approches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potentiellement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nécessaires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mais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doivent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être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limitées</a:t>
            </a:r>
            <a:r>
              <a:rPr lang="en-US" sz="1200" b="0" i="0" u="none" strike="noStrike" kern="1200" baseline="0" dirty="0">
                <a:solidFill>
                  <a:schemeClr val="tx1"/>
                </a:solidFill>
                <a:latin typeface="+mn-lt"/>
                <a:ea typeface="+mn-ea"/>
                <a:cs typeface="+mn-cs"/>
              </a:rPr>
              <a:t> dans le temps. </a:t>
            </a:r>
            <a:r>
              <a:rPr lang="en-US" sz="1200" b="0" i="0" u="none" strike="noStrike" kern="1200" baseline="0" dirty="0" err="1">
                <a:solidFill>
                  <a:schemeClr val="tx1"/>
                </a:solidFill>
                <a:latin typeface="+mn-lt"/>
                <a:ea typeface="+mn-ea"/>
                <a:cs typeface="+mn-cs"/>
              </a:rPr>
              <a:t>Lorsque</a:t>
            </a:r>
            <a:r>
              <a:rPr lang="en-US" sz="1200" b="0" i="0" u="none" strike="noStrike" kern="1200" baseline="0" dirty="0">
                <a:solidFill>
                  <a:schemeClr val="tx1"/>
                </a:solidFill>
                <a:latin typeface="+mn-lt"/>
                <a:ea typeface="+mn-ea"/>
                <a:cs typeface="+mn-cs"/>
              </a:rPr>
              <a:t> des </a:t>
            </a:r>
            <a:r>
              <a:rPr lang="en-US" sz="1200" b="0" i="0" u="none" strike="noStrike" kern="1200" baseline="0" dirty="0" err="1">
                <a:solidFill>
                  <a:schemeClr val="tx1"/>
                </a:solidFill>
                <a:latin typeface="+mn-lt"/>
                <a:ea typeface="+mn-ea"/>
                <a:cs typeface="+mn-cs"/>
              </a:rPr>
              <a:t>données</a:t>
            </a:r>
            <a:r>
              <a:rPr lang="en-US" sz="1200" b="0" i="0" u="none" strike="noStrike" kern="1200" baseline="0" dirty="0">
                <a:solidFill>
                  <a:schemeClr val="tx1"/>
                </a:solidFill>
                <a:latin typeface="+mn-lt"/>
                <a:ea typeface="+mn-ea"/>
                <a:cs typeface="+mn-cs"/>
              </a:rPr>
              <a:t> suffisantes </a:t>
            </a:r>
            <a:r>
              <a:rPr lang="en-US" sz="1200" b="0" i="0" u="none" strike="noStrike" kern="1200" baseline="0" dirty="0" err="1">
                <a:solidFill>
                  <a:schemeClr val="tx1"/>
                </a:solidFill>
                <a:latin typeface="+mn-lt"/>
                <a:ea typeface="+mn-ea"/>
                <a:cs typeface="+mn-cs"/>
              </a:rPr>
              <a:t>ont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été</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collectées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est</a:t>
            </a:r>
            <a:r>
              <a:rPr lang="en-US" sz="1200" b="0" i="0" u="none" strike="noStrike" kern="1200" baseline="0" dirty="0">
                <a:solidFill>
                  <a:schemeClr val="tx1"/>
                </a:solidFill>
                <a:latin typeface="+mn-lt"/>
                <a:ea typeface="+mn-ea"/>
                <a:cs typeface="+mn-cs"/>
              </a:rPr>
              <a:t> important que les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définissent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gamme</a:t>
            </a:r>
            <a:r>
              <a:rPr lang="en-US" sz="1200" b="0" i="0" u="none" strike="noStrike" kern="1200" baseline="0" dirty="0">
                <a:solidFill>
                  <a:schemeClr val="tx1"/>
                </a:solidFill>
                <a:latin typeface="+mn-lt"/>
                <a:ea typeface="+mn-ea"/>
                <a:cs typeface="+mn-cs"/>
              </a:rPr>
              <a:t> minimum </a:t>
            </a:r>
            <a:r>
              <a:rPr lang="en-US" sz="1200" b="0" i="0" u="none" strike="noStrike" kern="1200" baseline="0" dirty="0" err="1">
                <a:solidFill>
                  <a:schemeClr val="tx1"/>
                </a:solidFill>
                <a:latin typeface="+mn-lt"/>
                <a:ea typeface="+mn-ea"/>
                <a:cs typeface="+mn-cs"/>
              </a:rPr>
              <a:t>d’outils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d’assistance</a:t>
            </a:r>
            <a:r>
              <a:rPr lang="en-US" sz="1200" b="0" i="0" u="none" strike="noStrike" kern="1200" baseline="0" dirty="0">
                <a:solidFill>
                  <a:schemeClr val="tx1"/>
                </a:solidFill>
                <a:latin typeface="+mn-lt"/>
                <a:ea typeface="+mn-ea"/>
                <a:cs typeface="+mn-cs"/>
              </a:rPr>
              <a:t> dans le cadre d’un </a:t>
            </a:r>
            <a:r>
              <a:rPr lang="en-US" sz="1200" b="0" i="0" u="none" strike="noStrike" kern="1200" baseline="0" dirty="0" err="1">
                <a:solidFill>
                  <a:schemeClr val="tx1"/>
                </a:solidFill>
                <a:latin typeface="+mn-lt"/>
                <a:ea typeface="+mn-ea"/>
                <a:cs typeface="+mn-cs"/>
              </a:rPr>
              <a:t>modèle</a:t>
            </a:r>
            <a:r>
              <a:rPr lang="en-US" sz="1200" b="0" i="0" u="none" strike="noStrike" kern="1200" baseline="0" dirty="0">
                <a:solidFill>
                  <a:schemeClr val="tx1"/>
                </a:solidFill>
                <a:latin typeface="+mn-lt"/>
                <a:ea typeface="+mn-ea"/>
                <a:cs typeface="+mn-cs"/>
              </a:rPr>
              <a:t> de mise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place </a:t>
            </a:r>
            <a:r>
              <a:rPr lang="en-US" sz="1200" b="0" i="0" u="none" strike="noStrike" kern="1200" baseline="0" dirty="0" err="1">
                <a:solidFill>
                  <a:schemeClr val="tx1"/>
                </a:solidFill>
                <a:latin typeface="+mn-lt"/>
                <a:ea typeface="+mn-ea"/>
                <a:cs typeface="+mn-cs"/>
              </a:rPr>
              <a:t>systématique</a:t>
            </a:r>
            <a:r>
              <a:rPr lang="en-US" sz="1200" b="0" i="0" u="none" strike="noStrike" kern="1200" baseline="0" dirty="0">
                <a:solidFill>
                  <a:schemeClr val="tx1"/>
                </a:solidFill>
                <a:latin typeface="+mn-lt"/>
                <a:ea typeface="+mn-ea"/>
                <a:cs typeface="+mn-cs"/>
              </a:rPr>
              <a:t> et durable.</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La </a:t>
            </a:r>
            <a:r>
              <a:rPr lang="en-US" sz="1200" b="0" i="0" u="none" strike="noStrike" kern="1200" baseline="0" dirty="0" err="1">
                <a:solidFill>
                  <a:schemeClr val="tx1"/>
                </a:solidFill>
                <a:latin typeface="+mn-lt"/>
                <a:ea typeface="+mn-ea"/>
                <a:cs typeface="+mn-cs"/>
              </a:rPr>
              <a:t>liste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suivante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présente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sélection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d’outils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pouvant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être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proposés</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ils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axés</a:t>
            </a:r>
            <a:r>
              <a:rPr lang="en-US" sz="1200" b="0" i="0" u="none" strike="noStrike" kern="1200" baseline="0" dirty="0">
                <a:solidFill>
                  <a:schemeClr val="tx1"/>
                </a:solidFill>
                <a:latin typeface="+mn-lt"/>
                <a:ea typeface="+mn-ea"/>
                <a:cs typeface="+mn-cs"/>
              </a:rPr>
              <a:t> sur </a:t>
            </a:r>
            <a:r>
              <a:rPr lang="en-US" sz="1200" b="0" i="0" u="none" strike="noStrike" kern="1200" baseline="0" dirty="0" err="1">
                <a:solidFill>
                  <a:schemeClr val="tx1"/>
                </a:solidFill>
                <a:latin typeface="+mn-lt"/>
                <a:ea typeface="+mn-ea"/>
                <a:cs typeface="+mn-cs"/>
              </a:rPr>
              <a:t>l’assistance</a:t>
            </a:r>
            <a:r>
              <a:rPr lang="en-US" sz="1200" b="0" i="0" u="none" strike="noStrike" kern="1200" baseline="0" dirty="0">
                <a:solidFill>
                  <a:schemeClr val="tx1"/>
                </a:solidFill>
                <a:latin typeface="+mn-lt"/>
                <a:ea typeface="+mn-ea"/>
                <a:cs typeface="+mn-cs"/>
              </a:rPr>
              <a:t> et le </a:t>
            </a:r>
            <a:r>
              <a:rPr lang="en-US" sz="1200" b="0" i="0" u="none" strike="noStrike" kern="1200" baseline="0" dirty="0" err="1">
                <a:solidFill>
                  <a:schemeClr val="tx1"/>
                </a:solidFill>
                <a:latin typeface="+mn-lt"/>
                <a:ea typeface="+mn-ea"/>
                <a:cs typeface="+mn-cs"/>
              </a:rPr>
              <a:t>soutien</a:t>
            </a:r>
            <a:r>
              <a:rPr lang="en-US" sz="1200" b="0" i="0" u="none" strike="noStrike" kern="1200" baseline="0" dirty="0">
                <a:solidFill>
                  <a:schemeClr val="tx1"/>
                </a:solidFill>
                <a:latin typeface="+mn-lt"/>
                <a:ea typeface="+mn-ea"/>
                <a:cs typeface="+mn-cs"/>
              </a:rPr>
              <a:t> aux </a:t>
            </a:r>
            <a:r>
              <a:rPr lang="en-US" sz="1200" b="0" i="0" u="none" strike="noStrike" kern="1200" baseline="0" dirty="0" err="1">
                <a:solidFill>
                  <a:schemeClr val="tx1"/>
                </a:solidFill>
                <a:latin typeface="+mn-lt"/>
                <a:ea typeface="+mn-ea"/>
                <a:cs typeface="+mn-cs"/>
              </a:rPr>
              <a:t>personnes</a:t>
            </a:r>
            <a:r>
              <a:rPr lang="en-US" sz="1200" b="0" i="0" u="none" strike="noStrike" kern="1200" baseline="0" dirty="0">
                <a:solidFill>
                  <a:schemeClr val="tx1"/>
                </a:solidFill>
                <a:latin typeface="+mn-lt"/>
                <a:ea typeface="+mn-ea"/>
                <a:cs typeface="+mn-cs"/>
              </a:rPr>
              <a:t> qui </a:t>
            </a:r>
            <a:r>
              <a:rPr lang="en-US" sz="1200" b="0" i="0" u="none" strike="noStrike" kern="1200" baseline="0" dirty="0" err="1">
                <a:solidFill>
                  <a:schemeClr val="tx1"/>
                </a:solidFill>
                <a:latin typeface="+mn-lt"/>
                <a:ea typeface="+mn-ea"/>
                <a:cs typeface="+mn-cs"/>
              </a:rPr>
              <a:t>s’autotestent</a:t>
            </a:r>
            <a:r>
              <a:rPr lang="en-US" sz="1200" b="0" i="0" u="none" strike="noStrike" kern="1200" baseline="0" dirty="0">
                <a:solidFill>
                  <a:schemeClr val="tx1"/>
                </a:solidFill>
                <a:latin typeface="+mn-lt"/>
                <a:ea typeface="+mn-ea"/>
                <a:cs typeface="+mn-cs"/>
              </a:rPr>
              <a:t> :</a:t>
            </a:r>
          </a:p>
          <a:p>
            <a:r>
              <a:rPr lang="en-US" sz="1200" b="0" i="0" u="none" strike="noStrike" kern="1200" baseline="0" dirty="0" err="1">
                <a:solidFill>
                  <a:schemeClr val="tx1"/>
                </a:solidFill>
                <a:latin typeface="+mn-lt"/>
                <a:ea typeface="+mn-ea"/>
                <a:cs typeface="+mn-cs"/>
              </a:rPr>
              <a:t>démonstration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présentiel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individuelle</a:t>
            </a:r>
            <a:r>
              <a:rPr lang="en-US" sz="1200" b="0" i="0" u="none" strike="noStrike" kern="1200" baseline="0" dirty="0">
                <a:solidFill>
                  <a:schemeClr val="tx1"/>
                </a:solidFill>
                <a:latin typeface="+mn-lt"/>
                <a:ea typeface="+mn-ea"/>
                <a:cs typeface="+mn-cs"/>
              </a:rPr>
              <a:t>, avec les </a:t>
            </a:r>
            <a:r>
              <a:rPr lang="en-US" sz="1200" b="0" i="0" u="none" strike="noStrike" kern="1200" baseline="0" dirty="0" err="1">
                <a:solidFill>
                  <a:schemeClr val="tx1"/>
                </a:solidFill>
                <a:latin typeface="+mn-lt"/>
                <a:ea typeface="+mn-ea"/>
                <a:cs typeface="+mn-cs"/>
              </a:rPr>
              <a:t>partenaires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groupes</a:t>
            </a:r>
            <a:r>
              <a:rPr lang="en-US" sz="1200" b="0" i="0" u="none" strike="noStrike" kern="1200" baseline="0" dirty="0">
                <a:solidFill>
                  <a:schemeClr val="tx1"/>
                </a:solidFill>
                <a:latin typeface="+mn-lt"/>
                <a:ea typeface="+mn-ea"/>
                <a:cs typeface="+mn-cs"/>
              </a:rPr>
              <a:t>)</a:t>
            </a:r>
          </a:p>
          <a:p>
            <a:r>
              <a:rPr lang="en-US" sz="1200" b="0" i="0" u="none" strike="noStrike" kern="1200" baseline="0" dirty="0" err="1">
                <a:solidFill>
                  <a:schemeClr val="tx1"/>
                </a:solidFill>
                <a:latin typeface="+mn-lt"/>
                <a:ea typeface="+mn-ea"/>
                <a:cs typeface="+mn-cs"/>
              </a:rPr>
              <a:t>démonstration</a:t>
            </a:r>
            <a:r>
              <a:rPr lang="en-US" sz="1200" b="0" i="0" u="none" strike="noStrike" kern="1200" baseline="0" dirty="0">
                <a:solidFill>
                  <a:schemeClr val="tx1"/>
                </a:solidFill>
                <a:latin typeface="+mn-lt"/>
                <a:ea typeface="+mn-ea"/>
                <a:cs typeface="+mn-cs"/>
              </a:rPr>
              <a:t> par </a:t>
            </a:r>
            <a:r>
              <a:rPr lang="en-US" sz="1200" b="0" i="0" u="none" strike="noStrike" kern="1200" baseline="0" dirty="0" err="1">
                <a:solidFill>
                  <a:schemeClr val="tx1"/>
                </a:solidFill>
                <a:latin typeface="+mn-lt"/>
                <a:ea typeface="+mn-ea"/>
                <a:cs typeface="+mn-cs"/>
              </a:rPr>
              <a:t>vidéo</a:t>
            </a:r>
            <a:r>
              <a:rPr lang="en-US" sz="1200" b="0" i="0" u="none" strike="noStrike" kern="1200" baseline="0" dirty="0">
                <a:solidFill>
                  <a:schemeClr val="tx1"/>
                </a:solidFill>
                <a:latin typeface="+mn-lt"/>
                <a:ea typeface="+mn-ea"/>
                <a:cs typeface="+mn-cs"/>
              </a:rPr>
              <a:t> (y </a:t>
            </a:r>
            <a:r>
              <a:rPr lang="en-US" sz="1200" b="0" i="0" u="none" strike="noStrike" kern="1200" baseline="0" dirty="0" err="1">
                <a:solidFill>
                  <a:schemeClr val="tx1"/>
                </a:solidFill>
                <a:latin typeface="+mn-lt"/>
                <a:ea typeface="+mn-ea"/>
                <a:cs typeface="+mn-cs"/>
              </a:rPr>
              <a:t>compris</a:t>
            </a:r>
            <a:r>
              <a:rPr lang="en-US" sz="1200" b="0" i="0" u="none" strike="noStrike" kern="1200" baseline="0" dirty="0">
                <a:solidFill>
                  <a:schemeClr val="tx1"/>
                </a:solidFill>
                <a:latin typeface="+mn-lt"/>
                <a:ea typeface="+mn-ea"/>
                <a:cs typeface="+mn-cs"/>
              </a:rPr>
              <a:t> les liens </a:t>
            </a:r>
            <a:r>
              <a:rPr lang="en-US" sz="1200" b="0" i="0" u="none" strike="noStrike" kern="1200" baseline="0" dirty="0" err="1">
                <a:solidFill>
                  <a:schemeClr val="tx1"/>
                </a:solidFill>
                <a:latin typeface="+mn-lt"/>
                <a:ea typeface="+mn-ea"/>
                <a:cs typeface="+mn-cs"/>
              </a:rPr>
              <a:t>vers</a:t>
            </a:r>
            <a:r>
              <a:rPr lang="en-US" sz="1200" b="0" i="0" u="none" strike="noStrike" kern="1200" baseline="0" dirty="0">
                <a:solidFill>
                  <a:schemeClr val="tx1"/>
                </a:solidFill>
                <a:latin typeface="+mn-lt"/>
                <a:ea typeface="+mn-ea"/>
                <a:cs typeface="+mn-cs"/>
              </a:rPr>
              <a:t> des </a:t>
            </a:r>
            <a:r>
              <a:rPr lang="en-US" sz="1200" b="0" i="0" u="none" strike="noStrike" kern="1200" baseline="0" dirty="0" err="1">
                <a:solidFill>
                  <a:schemeClr val="tx1"/>
                </a:solidFill>
                <a:latin typeface="+mn-lt"/>
                <a:ea typeface="+mn-ea"/>
                <a:cs typeface="+mn-cs"/>
              </a:rPr>
              <a:t>vidéos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ligne</a:t>
            </a:r>
            <a:r>
              <a:rPr lang="en-US" sz="1200" b="0" i="0" u="none" strike="noStrike" kern="1200" baseline="0" dirty="0">
                <a:solidFill>
                  <a:schemeClr val="tx1"/>
                </a:solidFill>
                <a:latin typeface="+mn-lt"/>
                <a:ea typeface="+mn-ea"/>
                <a:cs typeface="+mn-cs"/>
              </a:rPr>
              <a:t>)</a:t>
            </a:r>
          </a:p>
          <a:p>
            <a:r>
              <a:rPr lang="en-US" sz="1200" b="0" i="0" u="none" strike="noStrike" kern="1200" baseline="0" dirty="0" err="1">
                <a:solidFill>
                  <a:schemeClr val="tx1"/>
                </a:solidFill>
                <a:latin typeface="+mn-lt"/>
                <a:ea typeface="+mn-ea"/>
                <a:cs typeface="+mn-cs"/>
              </a:rPr>
              <a:t>ligne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d’assistance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téléphonique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peut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être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intégrée</a:t>
            </a:r>
            <a:r>
              <a:rPr lang="en-US" sz="1200" b="0" i="0" u="none" strike="noStrike" kern="1200" baseline="0" dirty="0">
                <a:solidFill>
                  <a:schemeClr val="tx1"/>
                </a:solidFill>
                <a:latin typeface="+mn-lt"/>
                <a:ea typeface="+mn-ea"/>
                <a:cs typeface="+mn-cs"/>
              </a:rPr>
              <a:t> dans des services </a:t>
            </a:r>
            <a:r>
              <a:rPr lang="en-US" sz="1200" b="0" i="0" u="none" strike="noStrike" kern="1200" baseline="0" dirty="0" err="1">
                <a:solidFill>
                  <a:schemeClr val="tx1"/>
                </a:solidFill>
                <a:latin typeface="+mn-lt"/>
                <a:ea typeface="+mn-ea"/>
                <a:cs typeface="+mn-cs"/>
              </a:rPr>
              <a:t>nationaux</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d’assistance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ligne</a:t>
            </a:r>
            <a:r>
              <a:rPr lang="en-US" sz="1200" b="0" i="0" u="none" strike="noStrike" kern="1200" baseline="0" dirty="0">
                <a:solidFill>
                  <a:schemeClr val="tx1"/>
                </a:solidFill>
                <a:latin typeface="+mn-lt"/>
                <a:ea typeface="+mn-ea"/>
                <a:cs typeface="+mn-cs"/>
              </a:rPr>
              <a:t> déjà </a:t>
            </a:r>
            <a:r>
              <a:rPr lang="en-US" sz="1200" b="0" i="0" u="none" strike="noStrike" kern="1200" baseline="0" dirty="0" err="1">
                <a:solidFill>
                  <a:schemeClr val="tx1"/>
                </a:solidFill>
                <a:latin typeface="+mn-lt"/>
                <a:ea typeface="+mn-ea"/>
                <a:cs typeface="+mn-cs"/>
              </a:rPr>
              <a:t>existants</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rPr>
              <a:t>service de messages courts communiqués par </a:t>
            </a:r>
            <a:r>
              <a:rPr lang="en-GB" sz="1200" dirty="0" err="1">
                <a:latin typeface="Arial" panose="020B0604020202020204" pitchFamily="34" charset="0"/>
              </a:rPr>
              <a:t>téléphone</a:t>
            </a:r>
            <a:r>
              <a:rPr lang="en-GB" sz="1200" dirty="0">
                <a:latin typeface="Arial" panose="020B0604020202020204" pitchFamily="34" charset="0"/>
              </a:rPr>
              <a:t>, Internet, les </a:t>
            </a:r>
            <a:r>
              <a:rPr lang="en-GB" sz="1200" dirty="0" err="1">
                <a:latin typeface="Arial" panose="020B0604020202020204" pitchFamily="34" charset="0"/>
              </a:rPr>
              <a:t>médias</a:t>
            </a:r>
            <a:r>
              <a:rPr lang="en-GB" sz="1200" dirty="0">
                <a:latin typeface="Arial" panose="020B0604020202020204" pitchFamily="34" charset="0"/>
              </a:rPr>
              <a:t> </a:t>
            </a:r>
            <a:r>
              <a:rPr lang="en-GB" sz="1200" dirty="0" err="1">
                <a:latin typeface="Arial" panose="020B0604020202020204" pitchFamily="34" charset="0"/>
              </a:rPr>
              <a:t>sociaux</a:t>
            </a:r>
            <a:endParaRPr lang="en-GB"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latin typeface="Arial" panose="020B0604020202020204" pitchFamily="34" charset="0"/>
              </a:rPr>
              <a:t>informations</a:t>
            </a:r>
            <a:r>
              <a:rPr lang="en-GB" sz="1200" dirty="0">
                <a:latin typeface="Arial" panose="020B0604020202020204" pitchFamily="34" charset="0"/>
              </a:rPr>
              <a:t> à but </a:t>
            </a:r>
            <a:r>
              <a:rPr lang="en-GB" sz="1200" dirty="0" err="1">
                <a:latin typeface="Arial" panose="020B0604020202020204" pitchFamily="34" charset="0"/>
              </a:rPr>
              <a:t>éducatif</a:t>
            </a:r>
            <a:r>
              <a:rPr lang="en-GB" sz="1200" dirty="0">
                <a:latin typeface="Arial" panose="020B0604020202020204" pitchFamily="34" charset="0"/>
              </a:rPr>
              <a:t> </a:t>
            </a:r>
            <a:r>
              <a:rPr lang="en-GB" sz="1200" dirty="0" err="1">
                <a:latin typeface="Arial" panose="020B0604020202020204" pitchFamily="34" charset="0"/>
              </a:rPr>
              <a:t>délivrées</a:t>
            </a:r>
            <a:r>
              <a:rPr lang="en-GB" sz="1200" dirty="0">
                <a:latin typeface="Arial" panose="020B0604020202020204" pitchFamily="34" charset="0"/>
              </a:rPr>
              <a:t> par la radio, la </a:t>
            </a:r>
            <a:r>
              <a:rPr lang="en-GB" sz="1200" dirty="0" err="1">
                <a:latin typeface="Arial" panose="020B0604020202020204" pitchFamily="34" charset="0"/>
              </a:rPr>
              <a:t>télévision</a:t>
            </a:r>
            <a:r>
              <a:rPr lang="en-GB" sz="1200" dirty="0">
                <a:latin typeface="Arial" panose="020B0604020202020204" pitchFamily="34" charset="0"/>
              </a:rPr>
              <a:t>, des brochures, Internet, les </a:t>
            </a:r>
            <a:r>
              <a:rPr lang="en-GB" sz="1200" dirty="0" err="1">
                <a:latin typeface="Arial" panose="020B0604020202020204" pitchFamily="34" charset="0"/>
              </a:rPr>
              <a:t>médias</a:t>
            </a:r>
            <a:r>
              <a:rPr lang="en-GB" sz="1200" dirty="0">
                <a:latin typeface="Arial" panose="020B0604020202020204" pitchFamily="34" charset="0"/>
              </a:rPr>
              <a:t> </a:t>
            </a:r>
            <a:r>
              <a:rPr lang="en-GB" sz="1200" dirty="0" err="1">
                <a:latin typeface="Arial" panose="020B0604020202020204" pitchFamily="34" charset="0"/>
              </a:rPr>
              <a:t>sociaux</a:t>
            </a:r>
            <a:r>
              <a:rPr lang="en-GB" sz="1200" dirty="0">
                <a:latin typeface="Arial" panose="020B0604020202020204" pitchFamily="34" charset="0"/>
              </a:rPr>
              <a:t> et les applications pour smartphones et </a:t>
            </a:r>
            <a:r>
              <a:rPr lang="en-GB" sz="1200" dirty="0" err="1">
                <a:latin typeface="Arial" panose="020B0604020202020204" pitchFamily="34" charset="0"/>
              </a:rPr>
              <a:t>tablettes</a:t>
            </a:r>
            <a:endParaRPr lang="en-GB"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latin typeface="Arial" panose="020B0604020202020204" pitchFamily="34" charset="0"/>
              </a:rPr>
              <a:t>informations</a:t>
            </a:r>
            <a:r>
              <a:rPr lang="en-GB" sz="1200" dirty="0">
                <a:latin typeface="Arial" panose="020B0604020202020204" pitchFamily="34" charset="0"/>
              </a:rPr>
              <a:t> et </a:t>
            </a:r>
            <a:r>
              <a:rPr lang="en-GB" sz="1200" dirty="0" err="1">
                <a:latin typeface="Arial" panose="020B0604020202020204" pitchFamily="34" charset="0"/>
              </a:rPr>
              <a:t>ressources</a:t>
            </a:r>
            <a:r>
              <a:rPr lang="en-GB" sz="1200" dirty="0">
                <a:latin typeface="Arial" panose="020B0604020202020204" pitchFamily="34" charset="0"/>
              </a:rPr>
              <a:t> locales, par </a:t>
            </a:r>
            <a:r>
              <a:rPr lang="en-GB" sz="1200" dirty="0" err="1">
                <a:latin typeface="Arial" panose="020B0604020202020204" pitchFamily="34" charset="0"/>
              </a:rPr>
              <a:t>exemple</a:t>
            </a:r>
            <a:r>
              <a:rPr lang="en-GB" sz="1200" dirty="0">
                <a:latin typeface="Arial" panose="020B0604020202020204" pitchFamily="34" charset="0"/>
              </a:rPr>
              <a:t> sur les services de </a:t>
            </a:r>
            <a:r>
              <a:rPr lang="en-GB" sz="1200" dirty="0" err="1">
                <a:latin typeface="Arial" panose="020B0604020202020204" pitchFamily="34" charset="0"/>
              </a:rPr>
              <a:t>conseil</a:t>
            </a:r>
            <a:r>
              <a:rPr lang="en-GB" sz="1200" dirty="0">
                <a:latin typeface="Arial" panose="020B0604020202020204" pitchFamily="34" charset="0"/>
              </a:rPr>
              <a:t>, les sites de </a:t>
            </a:r>
            <a:r>
              <a:rPr lang="en-GB" sz="1200" dirty="0" err="1">
                <a:latin typeface="Arial" panose="020B0604020202020204" pitchFamily="34" charset="0"/>
              </a:rPr>
              <a:t>dépistage</a:t>
            </a:r>
            <a:r>
              <a:rPr lang="en-GB" sz="1200" dirty="0">
                <a:latin typeface="Arial" panose="020B0604020202020204" pitchFamily="34" charset="0"/>
              </a:rPr>
              <a:t>, les centres de </a:t>
            </a:r>
            <a:r>
              <a:rPr lang="en-GB" sz="1200" dirty="0" err="1">
                <a:latin typeface="Arial" panose="020B0604020202020204" pitchFamily="34" charset="0"/>
              </a:rPr>
              <a:t>traitement</a:t>
            </a:r>
            <a:r>
              <a:rPr lang="en-GB" sz="1200" dirty="0">
                <a:latin typeface="Arial" panose="020B0604020202020204" pitchFamily="34" charset="0"/>
              </a:rPr>
              <a:t> et les </a:t>
            </a:r>
            <a:r>
              <a:rPr lang="en-GB" sz="1200" dirty="0" err="1">
                <a:latin typeface="Arial" panose="020B0604020202020204" pitchFamily="34" charset="0"/>
              </a:rPr>
              <a:t>lieux</a:t>
            </a:r>
            <a:r>
              <a:rPr lang="en-GB" sz="1200" dirty="0">
                <a:latin typeface="Arial" panose="020B0604020202020204" pitchFamily="34" charset="0"/>
              </a:rPr>
              <a:t> </a:t>
            </a:r>
            <a:r>
              <a:rPr lang="en-GB" sz="1200" dirty="0" err="1">
                <a:latin typeface="Arial" panose="020B0604020202020204" pitchFamily="34" charset="0"/>
              </a:rPr>
              <a:t>d’accès</a:t>
            </a:r>
            <a:r>
              <a:rPr lang="en-GB" sz="1200" dirty="0">
                <a:latin typeface="Arial" panose="020B0604020202020204" pitchFamily="34" charset="0"/>
              </a:rPr>
              <a:t> aux services de </a:t>
            </a:r>
            <a:r>
              <a:rPr lang="en-GB" sz="1200" dirty="0" err="1">
                <a:latin typeface="Arial" panose="020B0604020202020204" pitchFamily="34" charset="0"/>
              </a:rPr>
              <a:t>prévention</a:t>
            </a:r>
            <a:r>
              <a:rPr lang="en-GB" sz="1200" dirty="0">
                <a:latin typeface="Arial" panose="020B0604020202020204" pitchFamily="34" charset="0"/>
              </a:rPr>
              <a:t> du VIH, </a:t>
            </a:r>
            <a:r>
              <a:rPr lang="en-GB" sz="1200" dirty="0" err="1">
                <a:latin typeface="Arial" panose="020B0604020202020204" pitchFamily="34" charset="0"/>
              </a:rPr>
              <a:t>comme</a:t>
            </a:r>
            <a:r>
              <a:rPr lang="en-GB" sz="1200" dirty="0">
                <a:latin typeface="Arial" panose="020B0604020202020204" pitchFamily="34" charset="0"/>
              </a:rPr>
              <a:t> la CMMV et la </a:t>
            </a:r>
            <a:r>
              <a:rPr lang="en-GB" sz="1200" dirty="0" err="1">
                <a:latin typeface="Arial" panose="020B0604020202020204" pitchFamily="34" charset="0"/>
              </a:rPr>
              <a:t>PrEP</a:t>
            </a:r>
            <a:endParaRPr lang="en-GB" sz="1200" dirty="0">
              <a:latin typeface="Arial" panose="020B0604020202020204" pitchFamily="34" charset="0"/>
            </a:endParaRPr>
          </a:p>
          <a:p>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89AE3-816E-42E0-AED3-7FEDCA888F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407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9756" rtl="0" eaLnBrk="1" fontAlgn="auto" latinLnBrk="0" hangingPunct="1">
              <a:lnSpc>
                <a:spcPct val="100000"/>
              </a:lnSpc>
              <a:spcBef>
                <a:spcPts val="0"/>
              </a:spcBef>
              <a:spcAft>
                <a:spcPts val="0"/>
              </a:spcAft>
              <a:buClrTx/>
              <a:buSzTx/>
              <a:buFontTx/>
              <a:buNone/>
              <a:tabLst/>
              <a:defRPr/>
            </a:pPr>
            <a:r>
              <a:rPr lang="en-US" sz="1200" i="1" dirty="0" err="1"/>
              <a:t>Ceux</a:t>
            </a:r>
            <a:r>
              <a:rPr lang="en-US" sz="1200" i="1" dirty="0"/>
              <a:t> qui </a:t>
            </a:r>
            <a:r>
              <a:rPr lang="en-US" sz="1200" i="1" dirty="0" err="1"/>
              <a:t>sont</a:t>
            </a:r>
            <a:r>
              <a:rPr lang="en-US" sz="1200" i="1" dirty="0"/>
              <a:t> à </a:t>
            </a:r>
            <a:r>
              <a:rPr lang="en-US" sz="1200" i="1" dirty="0" err="1"/>
              <a:t>risque</a:t>
            </a:r>
            <a:r>
              <a:rPr lang="en-US" sz="1200" i="1" dirty="0"/>
              <a:t>, qui </a:t>
            </a:r>
            <a:r>
              <a:rPr lang="en-US" sz="1200" i="1" dirty="0" err="1"/>
              <a:t>ont</a:t>
            </a:r>
            <a:r>
              <a:rPr lang="en-US" sz="1200" i="1" dirty="0"/>
              <a:t> </a:t>
            </a:r>
            <a:r>
              <a:rPr lang="en-US" sz="1200" i="1" dirty="0" err="1"/>
              <a:t>besoin</a:t>
            </a:r>
            <a:r>
              <a:rPr lang="en-US" sz="1200" i="1" dirty="0"/>
              <a:t> d’être </a:t>
            </a:r>
            <a:r>
              <a:rPr lang="en-US" sz="1200" i="1" dirty="0" err="1"/>
              <a:t>testés</a:t>
            </a:r>
            <a:r>
              <a:rPr lang="en-US" sz="1200" i="1" dirty="0"/>
              <a:t> et qui ne </a:t>
            </a:r>
            <a:r>
              <a:rPr lang="en-US" sz="1200" i="1" dirty="0" err="1"/>
              <a:t>sont</a:t>
            </a:r>
            <a:r>
              <a:rPr lang="en-US" sz="1200" i="1" dirty="0"/>
              <a:t> pas </a:t>
            </a:r>
            <a:r>
              <a:rPr lang="en-US" sz="1200" i="1" dirty="0" err="1"/>
              <a:t>atteints</a:t>
            </a:r>
            <a:r>
              <a:rPr lang="en-US" sz="1200" i="1" dirty="0"/>
              <a:t> par les services </a:t>
            </a:r>
            <a:r>
              <a:rPr lang="en-US" sz="1200" i="1" dirty="0" err="1"/>
              <a:t>existants</a:t>
            </a:r>
            <a:r>
              <a:rPr lang="en-US" sz="1200" i="1"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09756" rtl="0" eaLnBrk="1" fontAlgn="auto" latinLnBrk="0" hangingPunct="1">
              <a:lnSpc>
                <a:spcPct val="100000"/>
              </a:lnSpc>
              <a:spcBef>
                <a:spcPts val="0"/>
              </a:spcBef>
              <a:spcAft>
                <a:spcPts val="0"/>
              </a:spcAft>
              <a:buClrTx/>
              <a:buSzTx/>
              <a:buFontTx/>
              <a:buNone/>
              <a:tabLst/>
              <a:defRPr/>
            </a:pPr>
            <a:fld id="{06EE2733-F44E-43B6-AFE4-68B8964343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756"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969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9756" rtl="0" eaLnBrk="1" fontAlgn="auto" latinLnBrk="0" hangingPunct="1">
              <a:lnSpc>
                <a:spcPct val="100000"/>
              </a:lnSpc>
              <a:spcBef>
                <a:spcPts val="0"/>
              </a:spcBef>
              <a:spcAft>
                <a:spcPts val="0"/>
              </a:spcAft>
              <a:buClrTx/>
              <a:buSzTx/>
              <a:buFontTx/>
              <a:buNone/>
              <a:tabLst/>
              <a:defRPr/>
            </a:pPr>
            <a:fld id="{06EE2733-F44E-43B6-AFE4-68B8964343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756"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6298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332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0F9C2-892B-4BFC-96D9-3609163006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48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A4EED-DC1C-43EF-9DDC-14FD77D7CE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80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PLHIV: People living with HIV; ART: antiretroviral therapy; </a:t>
            </a:r>
          </a:p>
          <a:p>
            <a:r>
              <a:rPr lang="en-US" sz="1200" b="0" i="0" u="none" strike="noStrike" kern="1200" baseline="0" dirty="0">
                <a:solidFill>
                  <a:schemeClr val="tx1"/>
                </a:solidFill>
                <a:latin typeface="+mn-lt"/>
                <a:ea typeface="+mn-ea"/>
                <a:cs typeface="+mn-cs"/>
              </a:rPr>
              <a:t>HTS positivity presented in this figure is based on national programme data reported to 2018 UNAIDS Global AIDS Monitoring. National HTS positivity refers to the number of tests conducted where an HIV-positive result was returned to a person in the calendar year. </a:t>
            </a:r>
          </a:p>
          <a:p>
            <a:r>
              <a:rPr lang="en-US" sz="1200" b="0" i="0" u="none" strike="noStrike" kern="1200" baseline="0" dirty="0">
                <a:solidFill>
                  <a:schemeClr val="tx1"/>
                </a:solidFill>
                <a:latin typeface="+mn-lt"/>
                <a:ea typeface="+mn-ea"/>
                <a:cs typeface="+mn-cs"/>
              </a:rPr>
              <a:t>Treatment-adjusted prevalence refers to the estimated national HIV prevalence, adjusted to exclude people with HIV who are on ART from the numerator and the denominator. Treatment-adjusted prevalence includes: people with HIV who are undiagnosed, people with HIV who know their status but have not initiated treatment, and people with HIV who previously initiated treatment but have disengaged from care. </a:t>
            </a:r>
          </a:p>
          <a:p>
            <a:r>
              <a:rPr lang="en-GB" sz="1200" b="0" i="0" u="none" strike="noStrike" kern="1200" baseline="0" dirty="0">
                <a:solidFill>
                  <a:schemeClr val="tx1"/>
                </a:solidFill>
                <a:latin typeface="+mn-lt"/>
                <a:ea typeface="+mn-ea"/>
                <a:cs typeface="+mn-cs"/>
              </a:rPr>
              <a:t>Source: Estimates shared in personal communication from K </a:t>
            </a:r>
            <a:r>
              <a:rPr lang="en-GB" sz="1200" b="0" i="0" u="none" strike="noStrike" kern="1200" baseline="0" dirty="0" err="1">
                <a:solidFill>
                  <a:schemeClr val="tx1"/>
                </a:solidFill>
                <a:latin typeface="+mn-lt"/>
                <a:ea typeface="+mn-ea"/>
                <a:cs typeface="+mn-cs"/>
              </a:rPr>
              <a:t>Giugere</a:t>
            </a:r>
            <a:r>
              <a:rPr lang="en-GB" sz="1200" b="0" i="0" u="none" strike="noStrike" kern="1200" baseline="0" dirty="0">
                <a:solidFill>
                  <a:schemeClr val="tx1"/>
                </a:solidFill>
                <a:latin typeface="+mn-lt"/>
                <a:ea typeface="+mn-ea"/>
                <a:cs typeface="+mn-cs"/>
              </a:rPr>
              <a:t>, M Maheu-Giroux, JW Eaton, October 2019; UNAIDS/WHO, 2019; Marsh K, Eaton JW, </a:t>
            </a:r>
            <a:r>
              <a:rPr lang="en-GB" sz="1200" b="0" i="0" u="none" strike="noStrike" kern="1200" baseline="0" dirty="0" err="1">
                <a:solidFill>
                  <a:schemeClr val="tx1"/>
                </a:solidFill>
                <a:latin typeface="+mn-lt"/>
                <a:ea typeface="+mn-ea"/>
                <a:cs typeface="+mn-cs"/>
              </a:rPr>
              <a:t>Mahy</a:t>
            </a:r>
            <a:r>
              <a:rPr lang="en-GB" sz="1200" b="0" i="0" u="none" strike="noStrike" kern="1200" baseline="0" dirty="0">
                <a:solidFill>
                  <a:schemeClr val="tx1"/>
                </a:solidFill>
                <a:latin typeface="+mn-lt"/>
                <a:ea typeface="+mn-ea"/>
                <a:cs typeface="+mn-cs"/>
              </a:rPr>
              <a:t> M, Sabin K, </a:t>
            </a:r>
            <a:r>
              <a:rPr lang="en-GB" sz="1200" b="0" i="0" u="none" strike="noStrike" kern="1200" baseline="0" dirty="0" err="1">
                <a:solidFill>
                  <a:schemeClr val="tx1"/>
                </a:solidFill>
                <a:latin typeface="+mn-lt"/>
                <a:ea typeface="+mn-ea"/>
                <a:cs typeface="+mn-cs"/>
              </a:rPr>
              <a:t>Autenrieth</a:t>
            </a:r>
            <a:r>
              <a:rPr lang="en-GB" sz="1200" b="0" i="0" u="none" strike="noStrike" kern="1200" baseline="0" dirty="0">
                <a:solidFill>
                  <a:schemeClr val="tx1"/>
                </a:solidFill>
                <a:latin typeface="+mn-lt"/>
                <a:ea typeface="+mn-ea"/>
                <a:cs typeface="+mn-cs"/>
              </a:rPr>
              <a:t> C, Wanyeki I, Daher J, </a:t>
            </a:r>
            <a:r>
              <a:rPr lang="en-GB" sz="1200" b="0" i="0" u="none" strike="noStrike" kern="1200" baseline="0" dirty="0" err="1">
                <a:solidFill>
                  <a:schemeClr val="tx1"/>
                </a:solidFill>
                <a:latin typeface="+mn-lt"/>
                <a:ea typeface="+mn-ea"/>
                <a:cs typeface="+mn-cs"/>
              </a:rPr>
              <a:t>Ghys</a:t>
            </a:r>
            <a:r>
              <a:rPr lang="en-GB" sz="1200" b="0" i="0" u="none" strike="noStrike" kern="1200" baseline="0" dirty="0">
                <a:solidFill>
                  <a:schemeClr val="tx1"/>
                </a:solidFill>
                <a:latin typeface="+mn-lt"/>
                <a:ea typeface="+mn-ea"/>
                <a:cs typeface="+mn-cs"/>
              </a:rPr>
              <a:t> PD. Global, regional and country-level 90-90-90 estimates for 2018: assessing progress towards the 2020 target. AIDS. 2019; 33 (</a:t>
            </a:r>
            <a:r>
              <a:rPr lang="en-GB" sz="1200" b="0" i="0" u="none" strike="noStrike" kern="1200" baseline="0" dirty="0" err="1">
                <a:solidFill>
                  <a:schemeClr val="tx1"/>
                </a:solidFill>
                <a:latin typeface="+mn-lt"/>
                <a:ea typeface="+mn-ea"/>
                <a:cs typeface="+mn-cs"/>
              </a:rPr>
              <a:t>Suppl</a:t>
            </a:r>
            <a:r>
              <a:rPr lang="en-GB" sz="1200" b="0" i="0" u="none" strike="noStrike" kern="1200" baseline="0" dirty="0">
                <a:solidFill>
                  <a:schemeClr val="tx1"/>
                </a:solidFill>
                <a:latin typeface="+mn-lt"/>
                <a:ea typeface="+mn-ea"/>
                <a:cs typeface="+mn-cs"/>
              </a:rPr>
              <a:t> 3): S213. </a:t>
            </a:r>
            <a:r>
              <a:rPr lang="en-GB" sz="1200" b="0" i="0" u="none" strike="noStrike" kern="1200" baseline="0" dirty="0" err="1">
                <a:solidFill>
                  <a:schemeClr val="tx1"/>
                </a:solidFill>
                <a:latin typeface="+mn-lt"/>
                <a:ea typeface="+mn-ea"/>
                <a:cs typeface="+mn-cs"/>
              </a:rPr>
              <a:t>doi</a:t>
            </a:r>
            <a:r>
              <a:rPr lang="en-GB" sz="1200" b="0" i="0" u="none" strike="noStrike" kern="1200" baseline="0" dirty="0">
                <a:solidFill>
                  <a:schemeClr val="tx1"/>
                </a:solidFill>
                <a:latin typeface="+mn-lt"/>
                <a:ea typeface="+mn-ea"/>
                <a:cs typeface="+mn-cs"/>
              </a:rPr>
              <a:t>: 10.1097/QAD.0000000000002355.</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TAR : </a:t>
            </a:r>
            <a:r>
              <a:rPr lang="en-GB" sz="1200" b="0" i="0" u="none" strike="noStrike" kern="1200" baseline="0" dirty="0" err="1">
                <a:solidFill>
                  <a:schemeClr val="tx1"/>
                </a:solidFill>
                <a:latin typeface="+mn-lt"/>
                <a:ea typeface="+mn-ea"/>
                <a:cs typeface="+mn-cs"/>
              </a:rPr>
              <a:t>traitement</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antirétroviral</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Les </a:t>
            </a:r>
            <a:r>
              <a:rPr lang="en-GB" sz="1200" b="0" i="0" u="none" strike="noStrike" kern="1200" baseline="0" dirty="0" err="1">
                <a:solidFill>
                  <a:schemeClr val="tx1"/>
                </a:solidFill>
                <a:latin typeface="+mn-lt"/>
                <a:ea typeface="+mn-ea"/>
                <a:cs typeface="+mn-cs"/>
              </a:rPr>
              <a:t>taux</a:t>
            </a:r>
            <a:r>
              <a:rPr lang="en-GB" sz="1200" b="0" i="0" u="none" strike="noStrike" kern="1200" baseline="0" dirty="0">
                <a:solidFill>
                  <a:schemeClr val="tx1"/>
                </a:solidFill>
                <a:latin typeface="+mn-lt"/>
                <a:ea typeface="+mn-ea"/>
                <a:cs typeface="+mn-cs"/>
              </a:rPr>
              <a:t> de </a:t>
            </a:r>
            <a:r>
              <a:rPr lang="en-GB" sz="1200" b="0" i="0" u="none" strike="noStrike" kern="1200" baseline="0" dirty="0" err="1">
                <a:solidFill>
                  <a:schemeClr val="tx1"/>
                </a:solidFill>
                <a:latin typeface="+mn-lt"/>
                <a:ea typeface="+mn-ea"/>
                <a:cs typeface="+mn-cs"/>
              </a:rPr>
              <a:t>séropositivité</a:t>
            </a:r>
            <a:r>
              <a:rPr lang="en-GB" sz="1200" b="0" i="0" u="none" strike="noStrike" kern="1200" baseline="0" dirty="0">
                <a:solidFill>
                  <a:schemeClr val="tx1"/>
                </a:solidFill>
                <a:latin typeface="+mn-lt"/>
                <a:ea typeface="+mn-ea"/>
                <a:cs typeface="+mn-cs"/>
              </a:rPr>
              <a:t> au VIH </a:t>
            </a:r>
            <a:r>
              <a:rPr lang="en-GB" sz="1200" b="0" i="0" u="none" strike="noStrike" kern="1200" baseline="0" dirty="0" err="1">
                <a:solidFill>
                  <a:schemeClr val="tx1"/>
                </a:solidFill>
                <a:latin typeface="+mn-lt"/>
                <a:ea typeface="+mn-ea"/>
                <a:cs typeface="+mn-cs"/>
              </a:rPr>
              <a:t>présentés</a:t>
            </a:r>
            <a:r>
              <a:rPr lang="en-GB" sz="1200" b="0" i="0" u="none" strike="noStrike" kern="1200" baseline="0" dirty="0">
                <a:solidFill>
                  <a:schemeClr val="tx1"/>
                </a:solidFill>
                <a:latin typeface="+mn-lt"/>
                <a:ea typeface="+mn-ea"/>
                <a:cs typeface="+mn-cs"/>
              </a:rPr>
              <a:t> dans </a:t>
            </a:r>
            <a:r>
              <a:rPr lang="en-GB" sz="1200" b="0" i="0" u="none" strike="noStrike" kern="1200" baseline="0" dirty="0" err="1">
                <a:solidFill>
                  <a:schemeClr val="tx1"/>
                </a:solidFill>
                <a:latin typeface="+mn-lt"/>
                <a:ea typeface="+mn-ea"/>
                <a:cs typeface="+mn-cs"/>
              </a:rPr>
              <a:t>ce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diagramme</a:t>
            </a:r>
            <a:r>
              <a:rPr lang="en-GB" sz="1200" b="0" i="0" u="none" strike="noStrike" kern="1200" baseline="0" dirty="0">
                <a:solidFill>
                  <a:schemeClr val="tx1"/>
                </a:solidFill>
                <a:latin typeface="+mn-lt"/>
                <a:ea typeface="+mn-ea"/>
                <a:cs typeface="+mn-cs"/>
              </a:rPr>
              <a:t> se </a:t>
            </a:r>
            <a:r>
              <a:rPr lang="en-GB" sz="1200" b="0" i="0" u="none" strike="noStrike" kern="1200" baseline="0" dirty="0" err="1">
                <a:solidFill>
                  <a:schemeClr val="tx1"/>
                </a:solidFill>
                <a:latin typeface="+mn-lt"/>
                <a:ea typeface="+mn-ea"/>
                <a:cs typeface="+mn-cs"/>
              </a:rPr>
              <a:t>fondent</a:t>
            </a:r>
            <a:r>
              <a:rPr lang="en-GB" sz="1200" b="0" i="0" u="none" strike="noStrike" kern="1200" baseline="0" dirty="0">
                <a:solidFill>
                  <a:schemeClr val="tx1"/>
                </a:solidFill>
                <a:latin typeface="+mn-lt"/>
                <a:ea typeface="+mn-ea"/>
                <a:cs typeface="+mn-cs"/>
              </a:rPr>
              <a:t> sur des </a:t>
            </a:r>
            <a:r>
              <a:rPr lang="en-GB" sz="1200" b="0" i="0" u="none" strike="noStrike" kern="1200" baseline="0" dirty="0" err="1">
                <a:solidFill>
                  <a:schemeClr val="tx1"/>
                </a:solidFill>
                <a:latin typeface="+mn-lt"/>
                <a:ea typeface="+mn-ea"/>
                <a:cs typeface="+mn-cs"/>
              </a:rPr>
              <a:t>données</a:t>
            </a:r>
            <a:r>
              <a:rPr lang="en-GB" sz="1200" b="0" i="0" u="none" strike="noStrike" kern="1200" baseline="0" dirty="0">
                <a:solidFill>
                  <a:schemeClr val="tx1"/>
                </a:solidFill>
                <a:latin typeface="+mn-lt"/>
                <a:ea typeface="+mn-ea"/>
                <a:cs typeface="+mn-cs"/>
              </a:rPr>
              <a:t> de programmes </a:t>
            </a:r>
            <a:r>
              <a:rPr lang="en-GB" sz="1200" b="0" i="0" u="none" strike="noStrike" kern="1200" baseline="0" dirty="0" err="1">
                <a:solidFill>
                  <a:schemeClr val="tx1"/>
                </a:solidFill>
                <a:latin typeface="+mn-lt"/>
                <a:ea typeface="+mn-ea"/>
                <a:cs typeface="+mn-cs"/>
              </a:rPr>
              <a:t>nationaux</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transmises</a:t>
            </a:r>
            <a:r>
              <a:rPr lang="en-GB" sz="1200" b="0" i="0" u="none" strike="noStrike" kern="1200" baseline="0" dirty="0">
                <a:solidFill>
                  <a:schemeClr val="tx1"/>
                </a:solidFill>
                <a:latin typeface="+mn-lt"/>
                <a:ea typeface="+mn-ea"/>
                <a:cs typeface="+mn-cs"/>
              </a:rPr>
              <a:t> au Rapport sur le </a:t>
            </a:r>
            <a:r>
              <a:rPr lang="en-GB" sz="1200" b="0" i="0" u="none" strike="noStrike" kern="1200" baseline="0" dirty="0" err="1">
                <a:solidFill>
                  <a:schemeClr val="tx1"/>
                </a:solidFill>
                <a:latin typeface="+mn-lt"/>
                <a:ea typeface="+mn-ea"/>
                <a:cs typeface="+mn-cs"/>
              </a:rPr>
              <a:t>suivi</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mondial</a:t>
            </a:r>
            <a:r>
              <a:rPr lang="en-GB" sz="1200" b="0" i="0" u="none" strike="noStrike" kern="1200" baseline="0" dirty="0">
                <a:solidFill>
                  <a:schemeClr val="tx1"/>
                </a:solidFill>
                <a:latin typeface="+mn-lt"/>
                <a:ea typeface="+mn-ea"/>
                <a:cs typeface="+mn-cs"/>
              </a:rPr>
              <a:t> de la </a:t>
            </a:r>
            <a:r>
              <a:rPr lang="en-GB" sz="1200" b="0" i="0" u="none" strike="noStrike" kern="1200" baseline="0" dirty="0" err="1">
                <a:solidFill>
                  <a:schemeClr val="tx1"/>
                </a:solidFill>
                <a:latin typeface="+mn-lt"/>
                <a:ea typeface="+mn-ea"/>
                <a:cs typeface="+mn-cs"/>
              </a:rPr>
              <a:t>lutte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contre</a:t>
            </a:r>
            <a:r>
              <a:rPr lang="en-GB" sz="1200" b="0" i="0" u="none" strike="noStrike" kern="1200" baseline="0" dirty="0">
                <a:solidFill>
                  <a:schemeClr val="tx1"/>
                </a:solidFill>
                <a:latin typeface="+mn-lt"/>
                <a:ea typeface="+mn-ea"/>
                <a:cs typeface="+mn-cs"/>
              </a:rPr>
              <a:t> le SIDA, 2018. Les </a:t>
            </a:r>
            <a:r>
              <a:rPr lang="en-GB" sz="1200" b="0" i="0" u="none" strike="noStrike" kern="1200" baseline="0" dirty="0" err="1">
                <a:solidFill>
                  <a:schemeClr val="tx1"/>
                </a:solidFill>
                <a:latin typeface="+mn-lt"/>
                <a:ea typeface="+mn-ea"/>
                <a:cs typeface="+mn-cs"/>
              </a:rPr>
              <a:t>taux</a:t>
            </a:r>
            <a:r>
              <a:rPr lang="en-GB" sz="1200" b="0" i="0" u="none" strike="noStrike" kern="1200" baseline="0" dirty="0">
                <a:solidFill>
                  <a:schemeClr val="tx1"/>
                </a:solidFill>
                <a:latin typeface="+mn-lt"/>
                <a:ea typeface="+mn-ea"/>
                <a:cs typeface="+mn-cs"/>
              </a:rPr>
              <a:t> de </a:t>
            </a:r>
            <a:r>
              <a:rPr lang="en-GB" sz="1200" b="0" i="0" u="none" strike="noStrike" kern="1200" baseline="0" dirty="0" err="1">
                <a:solidFill>
                  <a:schemeClr val="tx1"/>
                </a:solidFill>
                <a:latin typeface="+mn-lt"/>
                <a:ea typeface="+mn-ea"/>
                <a:cs typeface="+mn-cs"/>
              </a:rPr>
              <a:t>séropositivité</a:t>
            </a:r>
            <a:r>
              <a:rPr lang="en-GB" sz="1200" b="0" i="0" u="none" strike="noStrike" kern="1200" baseline="0" dirty="0">
                <a:solidFill>
                  <a:schemeClr val="tx1"/>
                </a:solidFill>
                <a:latin typeface="+mn-lt"/>
                <a:ea typeface="+mn-ea"/>
                <a:cs typeface="+mn-cs"/>
              </a:rPr>
              <a:t> au VIH </a:t>
            </a:r>
            <a:r>
              <a:rPr lang="en-GB" sz="1200" b="0" i="0" u="none" strike="noStrike" kern="1200" baseline="0" dirty="0" err="1">
                <a:solidFill>
                  <a:schemeClr val="tx1"/>
                </a:solidFill>
                <a:latin typeface="+mn-lt"/>
                <a:ea typeface="+mn-ea"/>
                <a:cs typeface="+mn-cs"/>
              </a:rPr>
              <a:t>nationaux</a:t>
            </a:r>
            <a:r>
              <a:rPr lang="en-GB" sz="1200" b="0" i="0" u="none" strike="noStrike" kern="1200" baseline="0" dirty="0">
                <a:solidFill>
                  <a:schemeClr val="tx1"/>
                </a:solidFill>
                <a:latin typeface="+mn-lt"/>
                <a:ea typeface="+mn-ea"/>
                <a:cs typeface="+mn-cs"/>
              </a:rPr>
              <a:t> se </a:t>
            </a:r>
            <a:r>
              <a:rPr lang="en-GB" sz="1200" b="0" i="0" u="none" strike="noStrike" kern="1200" baseline="0" dirty="0" err="1">
                <a:solidFill>
                  <a:schemeClr val="tx1"/>
                </a:solidFill>
                <a:latin typeface="+mn-lt"/>
                <a:ea typeface="+mn-ea"/>
                <a:cs typeface="+mn-cs"/>
              </a:rPr>
              <a:t>réfèrent</a:t>
            </a:r>
            <a:r>
              <a:rPr lang="en-GB" sz="1200" b="0" i="0" u="none" strike="noStrike" kern="1200" baseline="0" dirty="0">
                <a:solidFill>
                  <a:schemeClr val="tx1"/>
                </a:solidFill>
                <a:latin typeface="+mn-lt"/>
                <a:ea typeface="+mn-ea"/>
                <a:cs typeface="+mn-cs"/>
              </a:rPr>
              <a:t> au </a:t>
            </a:r>
            <a:r>
              <a:rPr lang="en-GB" sz="1200" b="0" i="0" u="none" strike="noStrike" kern="1200" baseline="0" dirty="0" err="1">
                <a:solidFill>
                  <a:schemeClr val="tx1"/>
                </a:solidFill>
                <a:latin typeface="+mn-lt"/>
                <a:ea typeface="+mn-ea"/>
                <a:cs typeface="+mn-cs"/>
              </a:rPr>
              <a:t>nombre</a:t>
            </a:r>
            <a:r>
              <a:rPr lang="en-GB" sz="1200" b="0" i="0" u="none" strike="noStrike" kern="1200" baseline="0" dirty="0">
                <a:solidFill>
                  <a:schemeClr val="tx1"/>
                </a:solidFill>
                <a:latin typeface="+mn-lt"/>
                <a:ea typeface="+mn-ea"/>
                <a:cs typeface="+mn-cs"/>
              </a:rPr>
              <a:t> de tests </a:t>
            </a:r>
            <a:r>
              <a:rPr lang="en-GB" sz="1200" b="0" i="0" u="none" strike="noStrike" kern="1200" baseline="0" dirty="0" err="1">
                <a:solidFill>
                  <a:schemeClr val="tx1"/>
                </a:solidFill>
                <a:latin typeface="+mn-lt"/>
                <a:ea typeface="+mn-ea"/>
                <a:cs typeface="+mn-cs"/>
              </a:rPr>
              <a:t>effectués</a:t>
            </a:r>
            <a:r>
              <a:rPr lang="en-GB" sz="1200" b="0" i="0" u="none" strike="noStrike" kern="1200" baseline="0" dirty="0">
                <a:solidFill>
                  <a:schemeClr val="tx1"/>
                </a:solidFill>
                <a:latin typeface="+mn-lt"/>
                <a:ea typeface="+mn-ea"/>
                <a:cs typeface="+mn-cs"/>
              </a:rPr>
              <a:t> au </a:t>
            </a:r>
            <a:r>
              <a:rPr lang="en-GB" sz="1200" b="0" i="0" u="none" strike="noStrike" kern="1200" baseline="0" dirty="0" err="1">
                <a:solidFill>
                  <a:schemeClr val="tx1"/>
                </a:solidFill>
                <a:latin typeface="+mn-lt"/>
                <a:ea typeface="+mn-ea"/>
                <a:cs typeface="+mn-cs"/>
              </a:rPr>
              <a:t>cours</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desquels</a:t>
            </a:r>
            <a:r>
              <a:rPr lang="en-GB" sz="1200" b="0" i="0" u="none" strike="noStrike" kern="1200" baseline="0" dirty="0">
                <a:solidFill>
                  <a:schemeClr val="tx1"/>
                </a:solidFill>
                <a:latin typeface="+mn-lt"/>
                <a:ea typeface="+mn-ea"/>
                <a:cs typeface="+mn-cs"/>
              </a:rPr>
              <a:t> un </a:t>
            </a:r>
            <a:r>
              <a:rPr lang="en-GB" sz="1200" b="0" i="0" u="none" strike="noStrike" kern="1200" baseline="0" dirty="0" err="1">
                <a:solidFill>
                  <a:schemeClr val="tx1"/>
                </a:solidFill>
                <a:latin typeface="+mn-lt"/>
                <a:ea typeface="+mn-ea"/>
                <a:cs typeface="+mn-cs"/>
              </a:rPr>
              <a:t>résultat</a:t>
            </a:r>
            <a:r>
              <a:rPr lang="en-GB" sz="1200" b="0" i="0" u="none" strike="noStrike" kern="1200" baseline="0" dirty="0">
                <a:solidFill>
                  <a:schemeClr val="tx1"/>
                </a:solidFill>
                <a:latin typeface="+mn-lt"/>
                <a:ea typeface="+mn-ea"/>
                <a:cs typeface="+mn-cs"/>
              </a:rPr>
              <a:t> VIH-</a:t>
            </a:r>
            <a:r>
              <a:rPr lang="en-GB" sz="1200" b="0" i="0" u="none" strike="noStrike" kern="1200" baseline="0" dirty="0" err="1">
                <a:solidFill>
                  <a:schemeClr val="tx1"/>
                </a:solidFill>
                <a:latin typeface="+mn-lt"/>
                <a:ea typeface="+mn-ea"/>
                <a:cs typeface="+mn-cs"/>
              </a:rPr>
              <a:t>positif</a:t>
            </a:r>
            <a:r>
              <a:rPr lang="en-GB" sz="1200" b="0" i="0" u="none" strike="noStrike" kern="1200" baseline="0" dirty="0">
                <a:solidFill>
                  <a:schemeClr val="tx1"/>
                </a:solidFill>
                <a:latin typeface="+mn-lt"/>
                <a:ea typeface="+mn-ea"/>
                <a:cs typeface="+mn-cs"/>
              </a:rPr>
              <a:t> a </a:t>
            </a:r>
            <a:r>
              <a:rPr lang="en-GB" sz="1200" b="0" i="0" u="none" strike="noStrike" kern="1200" baseline="0" dirty="0" err="1">
                <a:solidFill>
                  <a:schemeClr val="tx1"/>
                </a:solidFill>
                <a:latin typeface="+mn-lt"/>
                <a:ea typeface="+mn-ea"/>
                <a:cs typeface="+mn-cs"/>
              </a:rPr>
              <a:t>été</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renvoyé</a:t>
            </a:r>
            <a:r>
              <a:rPr lang="en-GB" sz="1200" b="0" i="0" u="none" strike="noStrike" kern="1200" baseline="0" dirty="0">
                <a:solidFill>
                  <a:schemeClr val="tx1"/>
                </a:solidFill>
                <a:latin typeface="+mn-lt"/>
                <a:ea typeface="+mn-ea"/>
                <a:cs typeface="+mn-cs"/>
              </a:rPr>
              <a:t> à </a:t>
            </a:r>
            <a:r>
              <a:rPr lang="en-GB" sz="1200" b="0" i="0" u="none" strike="noStrike" kern="1200" baseline="0" dirty="0" err="1">
                <a:solidFill>
                  <a:schemeClr val="tx1"/>
                </a:solidFill>
                <a:latin typeface="+mn-lt"/>
                <a:ea typeface="+mn-ea"/>
                <a:cs typeface="+mn-cs"/>
              </a:rPr>
              <a:t>une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personne</a:t>
            </a:r>
            <a:r>
              <a:rPr lang="en-GB" sz="1200" b="0" i="0" u="none" strike="noStrike" kern="1200" baseline="0" dirty="0">
                <a:solidFill>
                  <a:schemeClr val="tx1"/>
                </a:solidFill>
                <a:latin typeface="+mn-lt"/>
                <a:ea typeface="+mn-ea"/>
                <a:cs typeface="+mn-cs"/>
              </a:rPr>
              <a:t> au </a:t>
            </a:r>
            <a:r>
              <a:rPr lang="en-GB" sz="1200" b="0" i="0" u="none" strike="noStrike" kern="1200" baseline="0" dirty="0" err="1">
                <a:solidFill>
                  <a:schemeClr val="tx1"/>
                </a:solidFill>
                <a:latin typeface="+mn-lt"/>
                <a:ea typeface="+mn-ea"/>
                <a:cs typeface="+mn-cs"/>
              </a:rPr>
              <a:t>cours</a:t>
            </a:r>
            <a:r>
              <a:rPr lang="en-GB" sz="1200" b="0" i="0" u="none" strike="noStrike" kern="1200" baseline="0" dirty="0">
                <a:solidFill>
                  <a:schemeClr val="tx1"/>
                </a:solidFill>
                <a:latin typeface="+mn-lt"/>
                <a:ea typeface="+mn-ea"/>
                <a:cs typeface="+mn-cs"/>
              </a:rPr>
              <a:t> de </a:t>
            </a:r>
            <a:r>
              <a:rPr lang="en-GB" sz="1200" b="0" i="0" u="none" strike="noStrike" kern="1200" baseline="0" dirty="0" err="1">
                <a:solidFill>
                  <a:schemeClr val="tx1"/>
                </a:solidFill>
                <a:latin typeface="+mn-lt"/>
                <a:ea typeface="+mn-ea"/>
                <a:cs typeface="+mn-cs"/>
              </a:rPr>
              <a:t>l’année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civile</a:t>
            </a:r>
            <a:r>
              <a:rPr lang="en-GB" sz="1200" b="0" i="0" u="none" strike="noStrike" kern="1200" baseline="0" dirty="0">
                <a:solidFill>
                  <a:schemeClr val="tx1"/>
                </a:solidFill>
                <a:latin typeface="+mn-lt"/>
                <a:ea typeface="+mn-ea"/>
                <a:cs typeface="+mn-cs"/>
              </a:rPr>
              <a:t>.</a:t>
            </a:r>
          </a:p>
          <a:p>
            <a:r>
              <a:rPr lang="en-GB" sz="1200" b="0" i="0" u="none" strike="noStrike" kern="1200" baseline="0" dirty="0">
                <a:solidFill>
                  <a:schemeClr val="tx1"/>
                </a:solidFill>
                <a:latin typeface="+mn-lt"/>
                <a:ea typeface="+mn-ea"/>
                <a:cs typeface="+mn-cs"/>
              </a:rPr>
              <a:t>La </a:t>
            </a:r>
            <a:r>
              <a:rPr lang="en-GB" sz="1200" b="0" i="0" u="none" strike="noStrike" kern="1200" baseline="0" dirty="0" err="1">
                <a:solidFill>
                  <a:schemeClr val="tx1"/>
                </a:solidFill>
                <a:latin typeface="+mn-lt"/>
                <a:ea typeface="+mn-ea"/>
                <a:cs typeface="+mn-cs"/>
              </a:rPr>
              <a:t>prévalence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ajustée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en</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fonction</a:t>
            </a:r>
            <a:r>
              <a:rPr lang="en-GB" sz="1200" b="0" i="0" u="none" strike="noStrike" kern="1200" baseline="0" dirty="0">
                <a:solidFill>
                  <a:schemeClr val="tx1"/>
                </a:solidFill>
                <a:latin typeface="+mn-lt"/>
                <a:ea typeface="+mn-ea"/>
                <a:cs typeface="+mn-cs"/>
              </a:rPr>
              <a:t> du </a:t>
            </a:r>
            <a:r>
              <a:rPr lang="en-GB" sz="1200" b="0" i="0" u="none" strike="noStrike" kern="1200" baseline="0" dirty="0" err="1">
                <a:solidFill>
                  <a:schemeClr val="tx1"/>
                </a:solidFill>
                <a:latin typeface="+mn-lt"/>
                <a:ea typeface="+mn-ea"/>
                <a:cs typeface="+mn-cs"/>
              </a:rPr>
              <a:t>traitement</a:t>
            </a:r>
            <a:r>
              <a:rPr lang="en-GB" sz="1200" b="0" i="0" u="none" strike="noStrike" kern="1200" baseline="0" dirty="0">
                <a:solidFill>
                  <a:schemeClr val="tx1"/>
                </a:solidFill>
                <a:latin typeface="+mn-lt"/>
                <a:ea typeface="+mn-ea"/>
                <a:cs typeface="+mn-cs"/>
              </a:rPr>
              <a:t> se </a:t>
            </a:r>
            <a:r>
              <a:rPr lang="en-GB" sz="1200" b="0" i="0" u="none" strike="noStrike" kern="1200" baseline="0" dirty="0" err="1">
                <a:solidFill>
                  <a:schemeClr val="tx1"/>
                </a:solidFill>
                <a:latin typeface="+mn-lt"/>
                <a:ea typeface="+mn-ea"/>
                <a:cs typeface="+mn-cs"/>
              </a:rPr>
              <a:t>réfère</a:t>
            </a:r>
            <a:r>
              <a:rPr lang="en-GB" sz="1200" b="0" i="0" u="none" strike="noStrike" kern="1200" baseline="0" dirty="0">
                <a:solidFill>
                  <a:schemeClr val="tx1"/>
                </a:solidFill>
                <a:latin typeface="+mn-lt"/>
                <a:ea typeface="+mn-ea"/>
                <a:cs typeface="+mn-cs"/>
              </a:rPr>
              <a:t> aux estimations </a:t>
            </a:r>
            <a:r>
              <a:rPr lang="en-GB" sz="1200" b="0" i="0" u="none" strike="noStrike" kern="1200" baseline="0" dirty="0" err="1">
                <a:solidFill>
                  <a:schemeClr val="tx1"/>
                </a:solidFill>
                <a:latin typeface="+mn-lt"/>
                <a:ea typeface="+mn-ea"/>
                <a:cs typeface="+mn-cs"/>
              </a:rPr>
              <a:t>nationales</a:t>
            </a:r>
            <a:r>
              <a:rPr lang="en-GB" sz="1200" b="0" i="0" u="none" strike="noStrike" kern="1200" baseline="0" dirty="0">
                <a:solidFill>
                  <a:schemeClr val="tx1"/>
                </a:solidFill>
                <a:latin typeface="+mn-lt"/>
                <a:ea typeface="+mn-ea"/>
                <a:cs typeface="+mn-cs"/>
              </a:rPr>
              <a:t> de </a:t>
            </a:r>
            <a:r>
              <a:rPr lang="en-GB" sz="1200" b="0" i="0" u="none" strike="noStrike" kern="1200" baseline="0" dirty="0" err="1">
                <a:solidFill>
                  <a:schemeClr val="tx1"/>
                </a:solidFill>
                <a:latin typeface="+mn-lt"/>
                <a:ea typeface="+mn-ea"/>
                <a:cs typeface="+mn-cs"/>
              </a:rPr>
              <a:t>prévalence</a:t>
            </a:r>
            <a:r>
              <a:rPr lang="en-GB" sz="1200" b="0" i="0" u="none" strike="noStrike" kern="1200" baseline="0" dirty="0">
                <a:solidFill>
                  <a:schemeClr val="tx1"/>
                </a:solidFill>
                <a:latin typeface="+mn-lt"/>
                <a:ea typeface="+mn-ea"/>
                <a:cs typeface="+mn-cs"/>
              </a:rPr>
              <a:t> du VIH </a:t>
            </a:r>
            <a:r>
              <a:rPr lang="en-GB" sz="1200" b="0" i="0" u="none" strike="noStrike" kern="1200" baseline="0" dirty="0" err="1">
                <a:solidFill>
                  <a:schemeClr val="tx1"/>
                </a:solidFill>
                <a:latin typeface="+mn-lt"/>
                <a:ea typeface="+mn-ea"/>
                <a:cs typeface="+mn-cs"/>
              </a:rPr>
              <a:t>ajustées</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afin</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d’exclure</a:t>
            </a:r>
            <a:r>
              <a:rPr lang="en-GB" sz="1200" b="0" i="0" u="none" strike="noStrike" kern="1200" baseline="0" dirty="0">
                <a:solidFill>
                  <a:schemeClr val="tx1"/>
                </a:solidFill>
                <a:latin typeface="+mn-lt"/>
                <a:ea typeface="+mn-ea"/>
                <a:cs typeface="+mn-cs"/>
              </a:rPr>
              <a:t>, du </a:t>
            </a:r>
            <a:r>
              <a:rPr lang="en-GB" sz="1200" b="0" i="0" u="none" strike="noStrike" kern="1200" baseline="0" dirty="0" err="1">
                <a:solidFill>
                  <a:schemeClr val="tx1"/>
                </a:solidFill>
                <a:latin typeface="+mn-lt"/>
                <a:ea typeface="+mn-ea"/>
                <a:cs typeface="+mn-cs"/>
              </a:rPr>
              <a:t>numérateur</a:t>
            </a:r>
            <a:r>
              <a:rPr lang="en-GB" sz="1200" b="0" i="0" u="none" strike="noStrike" kern="1200" baseline="0" dirty="0">
                <a:solidFill>
                  <a:schemeClr val="tx1"/>
                </a:solidFill>
                <a:latin typeface="+mn-lt"/>
                <a:ea typeface="+mn-ea"/>
                <a:cs typeface="+mn-cs"/>
              </a:rPr>
              <a:t> et du </a:t>
            </a:r>
            <a:r>
              <a:rPr lang="en-GB" sz="1200" b="0" i="0" u="none" strike="noStrike" kern="1200" baseline="0" dirty="0" err="1">
                <a:solidFill>
                  <a:schemeClr val="tx1"/>
                </a:solidFill>
                <a:latin typeface="+mn-lt"/>
                <a:ea typeface="+mn-ea"/>
                <a:cs typeface="+mn-cs"/>
              </a:rPr>
              <a:t>dénominateur</a:t>
            </a:r>
            <a:r>
              <a:rPr lang="en-GB" sz="1200" b="0" i="0" u="none" strike="noStrike" kern="1200" baseline="0" dirty="0">
                <a:solidFill>
                  <a:schemeClr val="tx1"/>
                </a:solidFill>
                <a:latin typeface="+mn-lt"/>
                <a:ea typeface="+mn-ea"/>
                <a:cs typeface="+mn-cs"/>
              </a:rPr>
              <a:t>, les </a:t>
            </a:r>
            <a:r>
              <a:rPr lang="en-GB" sz="1200" b="0" i="0" u="none" strike="noStrike" kern="1200" baseline="0" dirty="0" err="1">
                <a:solidFill>
                  <a:schemeClr val="tx1"/>
                </a:solidFill>
                <a:latin typeface="+mn-lt"/>
                <a:ea typeface="+mn-ea"/>
                <a:cs typeface="+mn-cs"/>
              </a:rPr>
              <a:t>personnes</a:t>
            </a:r>
            <a:r>
              <a:rPr lang="en-GB" sz="1200" b="0" i="0" u="none" strike="noStrike" kern="1200" baseline="0" dirty="0">
                <a:solidFill>
                  <a:schemeClr val="tx1"/>
                </a:solidFill>
                <a:latin typeface="+mn-lt"/>
                <a:ea typeface="+mn-ea"/>
                <a:cs typeface="+mn-cs"/>
              </a:rPr>
              <a:t> vivant avec le VIH qui </a:t>
            </a:r>
            <a:r>
              <a:rPr lang="en-GB" sz="1200" b="0" i="0" u="none" strike="noStrike" kern="1200" baseline="0" dirty="0" err="1">
                <a:solidFill>
                  <a:schemeClr val="tx1"/>
                </a:solidFill>
                <a:latin typeface="+mn-lt"/>
                <a:ea typeface="+mn-ea"/>
                <a:cs typeface="+mn-cs"/>
              </a:rPr>
              <a:t>sont</a:t>
            </a:r>
            <a:r>
              <a:rPr lang="en-GB" sz="1200" b="0" i="0" u="none" strike="noStrike" kern="1200" baseline="0" dirty="0">
                <a:solidFill>
                  <a:schemeClr val="tx1"/>
                </a:solidFill>
                <a:latin typeface="+mn-lt"/>
                <a:ea typeface="+mn-ea"/>
                <a:cs typeface="+mn-cs"/>
              </a:rPr>
              <a:t> sous TAR. La </a:t>
            </a:r>
            <a:r>
              <a:rPr lang="en-GB" sz="1200" b="0" i="0" u="none" strike="noStrike" kern="1200" baseline="0" dirty="0" err="1">
                <a:solidFill>
                  <a:schemeClr val="tx1"/>
                </a:solidFill>
                <a:latin typeface="+mn-lt"/>
                <a:ea typeface="+mn-ea"/>
                <a:cs typeface="+mn-cs"/>
              </a:rPr>
              <a:t>prévalence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ajustée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en</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fonction</a:t>
            </a:r>
            <a:r>
              <a:rPr lang="en-GB" sz="1200" b="0" i="0" u="none" strike="noStrike" kern="1200" baseline="0" dirty="0">
                <a:solidFill>
                  <a:schemeClr val="tx1"/>
                </a:solidFill>
                <a:latin typeface="+mn-lt"/>
                <a:ea typeface="+mn-ea"/>
                <a:cs typeface="+mn-cs"/>
              </a:rPr>
              <a:t> du </a:t>
            </a:r>
            <a:r>
              <a:rPr lang="en-GB" sz="1200" b="0" i="0" u="none" strike="noStrike" kern="1200" baseline="0" dirty="0" err="1">
                <a:solidFill>
                  <a:schemeClr val="tx1"/>
                </a:solidFill>
                <a:latin typeface="+mn-lt"/>
                <a:ea typeface="+mn-ea"/>
                <a:cs typeface="+mn-cs"/>
              </a:rPr>
              <a:t>traitement</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inclut</a:t>
            </a:r>
            <a:r>
              <a:rPr lang="en-GB" sz="1200" b="0" i="0" u="none" strike="noStrike" kern="1200" baseline="0" dirty="0">
                <a:solidFill>
                  <a:schemeClr val="tx1"/>
                </a:solidFill>
                <a:latin typeface="+mn-lt"/>
                <a:ea typeface="+mn-ea"/>
                <a:cs typeface="+mn-cs"/>
              </a:rPr>
              <a:t> les </a:t>
            </a:r>
            <a:r>
              <a:rPr lang="en-GB" sz="1200" b="0" i="0" u="none" strike="noStrike" kern="1200" baseline="0" dirty="0" err="1">
                <a:solidFill>
                  <a:schemeClr val="tx1"/>
                </a:solidFill>
                <a:latin typeface="+mn-lt"/>
                <a:ea typeface="+mn-ea"/>
                <a:cs typeface="+mn-cs"/>
              </a:rPr>
              <a:t>personnes</a:t>
            </a:r>
            <a:r>
              <a:rPr lang="en-GB" sz="1200" b="0" i="0" u="none" strike="noStrike" kern="1200" baseline="0" dirty="0">
                <a:solidFill>
                  <a:schemeClr val="tx1"/>
                </a:solidFill>
                <a:latin typeface="+mn-lt"/>
                <a:ea typeface="+mn-ea"/>
                <a:cs typeface="+mn-cs"/>
              </a:rPr>
              <a:t> vivant avec le VIH qui ne </a:t>
            </a:r>
            <a:r>
              <a:rPr lang="en-GB" sz="1200" b="0" i="0" u="none" strike="noStrike" kern="1200" baseline="0" dirty="0" err="1">
                <a:solidFill>
                  <a:schemeClr val="tx1"/>
                </a:solidFill>
                <a:latin typeface="+mn-lt"/>
                <a:ea typeface="+mn-ea"/>
                <a:cs typeface="+mn-cs"/>
              </a:rPr>
              <a:t>sont</a:t>
            </a:r>
            <a:r>
              <a:rPr lang="en-GB" sz="1200" b="0" i="0" u="none" strike="noStrike" kern="1200" baseline="0" dirty="0">
                <a:solidFill>
                  <a:schemeClr val="tx1"/>
                </a:solidFill>
                <a:latin typeface="+mn-lt"/>
                <a:ea typeface="+mn-ea"/>
                <a:cs typeface="+mn-cs"/>
              </a:rPr>
              <a:t> pas </a:t>
            </a:r>
            <a:r>
              <a:rPr lang="en-GB" sz="1200" b="0" i="0" u="none" strike="noStrike" kern="1200" baseline="0" dirty="0" err="1">
                <a:solidFill>
                  <a:schemeClr val="tx1"/>
                </a:solidFill>
                <a:latin typeface="+mn-lt"/>
                <a:ea typeface="+mn-ea"/>
                <a:cs typeface="+mn-cs"/>
              </a:rPr>
              <a:t>diagnostiquées</a:t>
            </a:r>
            <a:r>
              <a:rPr lang="en-GB" sz="1200" b="0" i="0" u="none" strike="noStrike" kern="1200" baseline="0" dirty="0">
                <a:solidFill>
                  <a:schemeClr val="tx1"/>
                </a:solidFill>
                <a:latin typeface="+mn-lt"/>
                <a:ea typeface="+mn-ea"/>
                <a:cs typeface="+mn-cs"/>
              </a:rPr>
              <a:t>, les </a:t>
            </a:r>
            <a:r>
              <a:rPr lang="en-GB" sz="1200" b="0" i="0" u="none" strike="noStrike" kern="1200" baseline="0" dirty="0" err="1">
                <a:solidFill>
                  <a:schemeClr val="tx1"/>
                </a:solidFill>
                <a:latin typeface="+mn-lt"/>
                <a:ea typeface="+mn-ea"/>
                <a:cs typeface="+mn-cs"/>
              </a:rPr>
              <a:t>personnes</a:t>
            </a:r>
            <a:r>
              <a:rPr lang="en-GB" sz="1200" b="0" i="0" u="none" strike="noStrike" kern="1200" baseline="0" dirty="0">
                <a:solidFill>
                  <a:schemeClr val="tx1"/>
                </a:solidFill>
                <a:latin typeface="+mn-lt"/>
                <a:ea typeface="+mn-ea"/>
                <a:cs typeface="+mn-cs"/>
              </a:rPr>
              <a:t> vivant avec le VIH qui </a:t>
            </a:r>
            <a:r>
              <a:rPr lang="en-GB" sz="1200" b="0" i="0" u="none" strike="noStrike" kern="1200" baseline="0" dirty="0" err="1">
                <a:solidFill>
                  <a:schemeClr val="tx1"/>
                </a:solidFill>
                <a:latin typeface="+mn-lt"/>
                <a:ea typeface="+mn-ea"/>
                <a:cs typeface="+mn-cs"/>
              </a:rPr>
              <a:t>connaissent</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leur</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statut</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mais</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n’ont</a:t>
            </a:r>
            <a:r>
              <a:rPr lang="en-GB" sz="1200" b="0" i="0" u="none" strike="noStrike" kern="1200" baseline="0" dirty="0">
                <a:solidFill>
                  <a:schemeClr val="tx1"/>
                </a:solidFill>
                <a:latin typeface="+mn-lt"/>
                <a:ea typeface="+mn-ea"/>
                <a:cs typeface="+mn-cs"/>
              </a:rPr>
              <a:t> pas </a:t>
            </a:r>
            <a:r>
              <a:rPr lang="en-GB" sz="1200" b="0" i="0" u="none" strike="noStrike" kern="1200" baseline="0" dirty="0" err="1">
                <a:solidFill>
                  <a:schemeClr val="tx1"/>
                </a:solidFill>
                <a:latin typeface="+mn-lt"/>
                <a:ea typeface="+mn-ea"/>
                <a:cs typeface="+mn-cs"/>
              </a:rPr>
              <a:t>débuté</a:t>
            </a:r>
            <a:r>
              <a:rPr lang="en-GB" sz="1200" b="0" i="0" u="none" strike="noStrike" kern="1200" baseline="0" dirty="0">
                <a:solidFill>
                  <a:schemeClr val="tx1"/>
                </a:solidFill>
                <a:latin typeface="+mn-lt"/>
                <a:ea typeface="+mn-ea"/>
                <a:cs typeface="+mn-cs"/>
              </a:rPr>
              <a:t> de </a:t>
            </a:r>
            <a:r>
              <a:rPr lang="en-GB" sz="1200" b="0" i="0" u="none" strike="noStrike" kern="1200" baseline="0" dirty="0" err="1">
                <a:solidFill>
                  <a:schemeClr val="tx1"/>
                </a:solidFill>
                <a:latin typeface="+mn-lt"/>
                <a:ea typeface="+mn-ea"/>
                <a:cs typeface="+mn-cs"/>
              </a:rPr>
              <a:t>traitement</a:t>
            </a:r>
            <a:r>
              <a:rPr lang="en-GB" sz="1200" b="0" i="0" u="none" strike="noStrike" kern="1200" baseline="0" dirty="0">
                <a:solidFill>
                  <a:schemeClr val="tx1"/>
                </a:solidFill>
                <a:latin typeface="+mn-lt"/>
                <a:ea typeface="+mn-ea"/>
                <a:cs typeface="+mn-cs"/>
              </a:rPr>
              <a:t> et les </a:t>
            </a:r>
            <a:r>
              <a:rPr lang="en-GB" sz="1200" b="0" i="0" u="none" strike="noStrike" kern="1200" baseline="0" dirty="0" err="1">
                <a:solidFill>
                  <a:schemeClr val="tx1"/>
                </a:solidFill>
                <a:latin typeface="+mn-lt"/>
                <a:ea typeface="+mn-ea"/>
                <a:cs typeface="+mn-cs"/>
              </a:rPr>
              <a:t>personnes</a:t>
            </a:r>
            <a:r>
              <a:rPr lang="en-GB" sz="1200" b="0" i="0" u="none" strike="noStrike" kern="1200" baseline="0" dirty="0">
                <a:solidFill>
                  <a:schemeClr val="tx1"/>
                </a:solidFill>
                <a:latin typeface="+mn-lt"/>
                <a:ea typeface="+mn-ea"/>
                <a:cs typeface="+mn-cs"/>
              </a:rPr>
              <a:t> vivant avec le VIH qui </a:t>
            </a:r>
            <a:r>
              <a:rPr lang="en-GB" sz="1200" b="0" i="0" u="none" strike="noStrike" kern="1200" baseline="0" dirty="0" err="1">
                <a:solidFill>
                  <a:schemeClr val="tx1"/>
                </a:solidFill>
                <a:latin typeface="+mn-lt"/>
                <a:ea typeface="+mn-ea"/>
                <a:cs typeface="+mn-cs"/>
              </a:rPr>
              <a:t>ont</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débuté</a:t>
            </a:r>
            <a:r>
              <a:rPr lang="en-GB" sz="1200" b="0" i="0" u="none" strike="noStrike" kern="1200" baseline="0" dirty="0">
                <a:solidFill>
                  <a:schemeClr val="tx1"/>
                </a:solidFill>
                <a:latin typeface="+mn-lt"/>
                <a:ea typeface="+mn-ea"/>
                <a:cs typeface="+mn-cs"/>
              </a:rPr>
              <a:t> un </a:t>
            </a:r>
            <a:r>
              <a:rPr lang="en-GB" sz="1200" b="0" i="0" u="none" strike="noStrike" kern="1200" baseline="0" dirty="0" err="1">
                <a:solidFill>
                  <a:schemeClr val="tx1"/>
                </a:solidFill>
                <a:latin typeface="+mn-lt"/>
                <a:ea typeface="+mn-ea"/>
                <a:cs typeface="+mn-cs"/>
              </a:rPr>
              <a:t>traitement</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mais</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ont</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ensuite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cessé</a:t>
            </a:r>
            <a:r>
              <a:rPr lang="en-GB" sz="1200" b="0" i="0" u="none" strike="noStrike" kern="1200" baseline="0" dirty="0">
                <a:solidFill>
                  <a:schemeClr val="tx1"/>
                </a:solidFill>
                <a:latin typeface="+mn-lt"/>
                <a:ea typeface="+mn-ea"/>
                <a:cs typeface="+mn-cs"/>
              </a:rPr>
              <a:t> de se </a:t>
            </a:r>
            <a:r>
              <a:rPr lang="en-GB" sz="1200" b="0" i="0" u="none" strike="noStrike" kern="1200" baseline="0" dirty="0" err="1">
                <a:solidFill>
                  <a:schemeClr val="tx1"/>
                </a:solidFill>
                <a:latin typeface="+mn-lt"/>
                <a:ea typeface="+mn-ea"/>
                <a:cs typeface="+mn-cs"/>
              </a:rPr>
              <a:t>soigner</a:t>
            </a:r>
            <a:r>
              <a:rPr lang="en-GB" sz="1200" b="0" i="0" u="none" strike="noStrike" kern="1200" baseline="0" dirty="0">
                <a:solidFill>
                  <a:schemeClr val="tx1"/>
                </a:solidFill>
                <a:latin typeface="+mn-lt"/>
                <a:ea typeface="+mn-ea"/>
                <a:cs typeface="+mn-cs"/>
              </a:rPr>
              <a:t>.</a:t>
            </a:r>
          </a:p>
          <a:p>
            <a:r>
              <a:rPr lang="en-GB" sz="1200" b="0" i="0" u="none" strike="noStrike" kern="1200" baseline="0" dirty="0">
                <a:solidFill>
                  <a:schemeClr val="tx1"/>
                </a:solidFill>
                <a:latin typeface="+mn-lt"/>
                <a:ea typeface="+mn-ea"/>
                <a:cs typeface="+mn-cs"/>
              </a:rPr>
              <a:t>Source : </a:t>
            </a:r>
            <a:r>
              <a:rPr lang="en-US" sz="1200" dirty="0"/>
              <a:t>estimations </a:t>
            </a:r>
            <a:r>
              <a:rPr lang="en-US" sz="1200" dirty="0" err="1"/>
              <a:t>partagées</a:t>
            </a:r>
            <a:r>
              <a:rPr lang="en-US" sz="1200" dirty="0"/>
              <a:t> dans </a:t>
            </a:r>
            <a:r>
              <a:rPr lang="en-US" sz="1200" dirty="0" err="1"/>
              <a:t>une</a:t>
            </a:r>
            <a:r>
              <a:rPr lang="en-US" sz="1200" dirty="0"/>
              <a:t> communication </a:t>
            </a:r>
            <a:r>
              <a:rPr lang="en-US" sz="1200" dirty="0" err="1"/>
              <a:t>personnelle</a:t>
            </a:r>
            <a:r>
              <a:rPr lang="en-US" sz="1200" dirty="0"/>
              <a:t> de K </a:t>
            </a:r>
            <a:r>
              <a:rPr lang="en-US" sz="1200" dirty="0" err="1"/>
              <a:t>Giugere</a:t>
            </a:r>
            <a:r>
              <a:rPr lang="en-US" sz="1200" dirty="0"/>
              <a:t>, M </a:t>
            </a:r>
            <a:r>
              <a:rPr lang="en-US" sz="1200" dirty="0" err="1"/>
              <a:t>Maheu</a:t>
            </a:r>
            <a:r>
              <a:rPr lang="en-US" sz="1200" dirty="0"/>
              <a:t>-Giroux, JW Eaton, </a:t>
            </a:r>
            <a:r>
              <a:rPr lang="en-US" sz="1200" dirty="0" err="1"/>
              <a:t>octobre</a:t>
            </a:r>
            <a:r>
              <a:rPr lang="en-US" sz="1200" dirty="0"/>
              <a:t> 2019; ONUSIDA/OMS, 2019 ; </a:t>
            </a:r>
            <a:r>
              <a:rPr lang="en-GB" sz="1200" b="0" i="0" u="none" strike="noStrike" kern="1200" baseline="0" dirty="0">
                <a:solidFill>
                  <a:schemeClr val="tx1"/>
                </a:solidFill>
                <a:latin typeface="+mn-lt"/>
                <a:ea typeface="+mn-ea"/>
                <a:cs typeface="+mn-cs"/>
              </a:rPr>
              <a:t>Marsh K, Eaton JW, </a:t>
            </a:r>
            <a:r>
              <a:rPr lang="en-GB" sz="1200" b="0" i="0" u="none" strike="noStrike" kern="1200" baseline="0" dirty="0" err="1">
                <a:solidFill>
                  <a:schemeClr val="tx1"/>
                </a:solidFill>
                <a:latin typeface="+mn-lt"/>
                <a:ea typeface="+mn-ea"/>
                <a:cs typeface="+mn-cs"/>
              </a:rPr>
              <a:t>Mahy</a:t>
            </a:r>
            <a:r>
              <a:rPr lang="en-GB" sz="1200" b="0" i="0" u="none" strike="noStrike" kern="1200" baseline="0" dirty="0">
                <a:solidFill>
                  <a:schemeClr val="tx1"/>
                </a:solidFill>
                <a:latin typeface="+mn-lt"/>
                <a:ea typeface="+mn-ea"/>
                <a:cs typeface="+mn-cs"/>
              </a:rPr>
              <a:t> M, Sabin K, </a:t>
            </a:r>
            <a:r>
              <a:rPr lang="en-GB" sz="1200" b="0" i="0" u="none" strike="noStrike" kern="1200" baseline="0" dirty="0" err="1">
                <a:solidFill>
                  <a:schemeClr val="tx1"/>
                </a:solidFill>
                <a:latin typeface="+mn-lt"/>
                <a:ea typeface="+mn-ea"/>
                <a:cs typeface="+mn-cs"/>
              </a:rPr>
              <a:t>Autenrieth</a:t>
            </a:r>
            <a:r>
              <a:rPr lang="en-GB" sz="1200" b="0" i="0" u="none" strike="noStrike" kern="1200" baseline="0" dirty="0">
                <a:solidFill>
                  <a:schemeClr val="tx1"/>
                </a:solidFill>
                <a:latin typeface="+mn-lt"/>
                <a:ea typeface="+mn-ea"/>
                <a:cs typeface="+mn-cs"/>
              </a:rPr>
              <a:t> C, </a:t>
            </a:r>
            <a:r>
              <a:rPr lang="en-GB" sz="1200" b="0" i="0" u="none" strike="noStrike" kern="1200" baseline="0" dirty="0" err="1">
                <a:solidFill>
                  <a:schemeClr val="tx1"/>
                </a:solidFill>
                <a:latin typeface="+mn-lt"/>
                <a:ea typeface="+mn-ea"/>
                <a:cs typeface="+mn-cs"/>
              </a:rPr>
              <a:t>Wanyeki</a:t>
            </a:r>
            <a:r>
              <a:rPr lang="en-GB" sz="1200" b="0" i="0" u="none" strike="noStrike" kern="1200" baseline="0" dirty="0">
                <a:solidFill>
                  <a:schemeClr val="tx1"/>
                </a:solidFill>
                <a:latin typeface="+mn-lt"/>
                <a:ea typeface="+mn-ea"/>
                <a:cs typeface="+mn-cs"/>
              </a:rPr>
              <a:t> I, Daher J, </a:t>
            </a:r>
            <a:r>
              <a:rPr lang="en-GB" sz="1200" b="0" i="0" u="none" strike="noStrike" kern="1200" baseline="0" dirty="0" err="1">
                <a:solidFill>
                  <a:schemeClr val="tx1"/>
                </a:solidFill>
                <a:latin typeface="+mn-lt"/>
                <a:ea typeface="+mn-ea"/>
                <a:cs typeface="+mn-cs"/>
              </a:rPr>
              <a:t>Ghys</a:t>
            </a:r>
            <a:r>
              <a:rPr lang="en-GB" sz="1200" b="0" i="0" u="none" strike="noStrike" kern="1200" baseline="0" dirty="0">
                <a:solidFill>
                  <a:schemeClr val="tx1"/>
                </a:solidFill>
                <a:latin typeface="+mn-lt"/>
                <a:ea typeface="+mn-ea"/>
                <a:cs typeface="+mn-cs"/>
              </a:rPr>
              <a:t> PD. Les estimations 90-90-90 au </a:t>
            </a:r>
            <a:r>
              <a:rPr lang="en-GB" sz="1200" b="0" i="0" u="none" strike="noStrike" kern="1200" baseline="0" dirty="0" err="1">
                <a:solidFill>
                  <a:schemeClr val="tx1"/>
                </a:solidFill>
                <a:latin typeface="+mn-lt"/>
                <a:ea typeface="+mn-ea"/>
                <a:cs typeface="+mn-cs"/>
              </a:rPr>
              <a:t>niveau</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mondial</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régional</a:t>
            </a:r>
            <a:r>
              <a:rPr lang="en-GB" sz="1200" b="0" i="0" u="none" strike="noStrike" kern="1200" baseline="0" dirty="0">
                <a:solidFill>
                  <a:schemeClr val="tx1"/>
                </a:solidFill>
                <a:latin typeface="+mn-lt"/>
                <a:ea typeface="+mn-ea"/>
                <a:cs typeface="+mn-cs"/>
              </a:rPr>
              <a:t> et national pour 2018 : </a:t>
            </a:r>
            <a:r>
              <a:rPr lang="en-GB" sz="1200" b="0" i="0" u="none" strike="noStrike" kern="1200" baseline="0" dirty="0" err="1">
                <a:solidFill>
                  <a:schemeClr val="tx1"/>
                </a:solidFill>
                <a:latin typeface="+mn-lt"/>
                <a:ea typeface="+mn-ea"/>
                <a:cs typeface="+mn-cs"/>
              </a:rPr>
              <a:t>évaluation</a:t>
            </a:r>
            <a:r>
              <a:rPr lang="en-GB" sz="1200" b="0" i="0" u="none" strike="noStrike" kern="1200" baseline="0" dirty="0">
                <a:solidFill>
                  <a:schemeClr val="tx1"/>
                </a:solidFill>
                <a:latin typeface="+mn-lt"/>
                <a:ea typeface="+mn-ea"/>
                <a:cs typeface="+mn-cs"/>
              </a:rPr>
              <a:t> des </a:t>
            </a:r>
            <a:r>
              <a:rPr lang="en-GB" sz="1200" b="0" i="0" u="none" strike="noStrike" kern="1200" baseline="0" dirty="0" err="1">
                <a:solidFill>
                  <a:schemeClr val="tx1"/>
                </a:solidFill>
                <a:latin typeface="+mn-lt"/>
                <a:ea typeface="+mn-ea"/>
                <a:cs typeface="+mn-cs"/>
              </a:rPr>
              <a:t>progrès</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accomplis</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vers</a:t>
            </a:r>
            <a:r>
              <a:rPr lang="en-GB" sz="1200" b="0" i="0" u="none" strike="noStrike" kern="1200" baseline="0" dirty="0">
                <a:solidFill>
                  <a:schemeClr val="tx1"/>
                </a:solidFill>
                <a:latin typeface="+mn-lt"/>
                <a:ea typeface="+mn-ea"/>
                <a:cs typeface="+mn-cs"/>
              </a:rPr>
              <a:t> la </a:t>
            </a:r>
            <a:r>
              <a:rPr lang="en-GB" sz="1200" b="0" i="0" u="none" strike="noStrike" kern="1200" baseline="0" dirty="0" err="1">
                <a:solidFill>
                  <a:schemeClr val="tx1"/>
                </a:solidFill>
                <a:latin typeface="+mn-lt"/>
                <a:ea typeface="+mn-ea"/>
                <a:cs typeface="+mn-cs"/>
              </a:rPr>
              <a:t>cible</a:t>
            </a:r>
            <a:r>
              <a:rPr lang="en-GB" sz="1200" b="0" i="0" u="none" strike="noStrike" kern="1200" baseline="0" dirty="0">
                <a:solidFill>
                  <a:schemeClr val="tx1"/>
                </a:solidFill>
                <a:latin typeface="+mn-lt"/>
                <a:ea typeface="+mn-ea"/>
                <a:cs typeface="+mn-cs"/>
              </a:rPr>
              <a:t> de 2020. AIDS. 2019 ; 33 (</a:t>
            </a:r>
            <a:r>
              <a:rPr lang="en-GB" sz="1200" b="0" i="0" u="none" strike="noStrike" kern="1200" baseline="0" dirty="0" err="1">
                <a:solidFill>
                  <a:schemeClr val="tx1"/>
                </a:solidFill>
                <a:latin typeface="+mn-lt"/>
                <a:ea typeface="+mn-ea"/>
                <a:cs typeface="+mn-cs"/>
              </a:rPr>
              <a:t>Suppl</a:t>
            </a:r>
            <a:r>
              <a:rPr lang="en-GB" sz="1200" b="0" i="0" u="none" strike="noStrike" kern="1200" baseline="0" dirty="0">
                <a:solidFill>
                  <a:schemeClr val="tx1"/>
                </a:solidFill>
                <a:latin typeface="+mn-lt"/>
                <a:ea typeface="+mn-ea"/>
                <a:cs typeface="+mn-cs"/>
              </a:rPr>
              <a:t> 3): S213. </a:t>
            </a:r>
            <a:r>
              <a:rPr lang="en-GB" sz="1200" b="0" i="0" u="none" strike="noStrike" kern="1200" baseline="0" dirty="0" err="1">
                <a:solidFill>
                  <a:schemeClr val="tx1"/>
                </a:solidFill>
                <a:latin typeface="+mn-lt"/>
                <a:ea typeface="+mn-ea"/>
                <a:cs typeface="+mn-cs"/>
              </a:rPr>
              <a:t>doi</a:t>
            </a:r>
            <a:r>
              <a:rPr lang="en-GB" sz="1200" b="0" i="0" u="none" strike="noStrike" kern="1200" baseline="0" dirty="0">
                <a:solidFill>
                  <a:schemeClr val="tx1"/>
                </a:solidFill>
                <a:latin typeface="+mn-lt"/>
                <a:ea typeface="+mn-ea"/>
                <a:cs typeface="+mn-cs"/>
              </a:rPr>
              <a:t>: 10.1097/QAD.0000000000002355.</a:t>
            </a:r>
          </a:p>
          <a:p>
            <a:r>
              <a:rPr lang="en-GB" sz="1200" b="0" i="0" u="none" strike="noStrike" kern="1200" baseline="0" dirty="0">
                <a:solidFill>
                  <a:schemeClr val="tx1"/>
                </a:solidFill>
                <a:latin typeface="+mn-lt"/>
                <a:ea typeface="+mn-ea"/>
                <a:cs typeface="+mn-cs"/>
              </a:rPr>
              <a:t>TAR : </a:t>
            </a:r>
            <a:r>
              <a:rPr lang="en-GB" sz="1200" b="0" i="0" u="none" strike="noStrike" kern="1200" baseline="0" dirty="0" err="1">
                <a:solidFill>
                  <a:schemeClr val="tx1"/>
                </a:solidFill>
                <a:latin typeface="+mn-lt"/>
                <a:ea typeface="+mn-ea"/>
                <a:cs typeface="+mn-cs"/>
              </a:rPr>
              <a:t>traitement</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antirétroviral</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6B978-9225-401C-B7A6-A5E45D3587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85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prstClr val="black"/>
                </a:solidFill>
                <a:latin typeface="Arial" panose="020B0604020202020204" pitchFamily="34" charset="0"/>
                <a:ea typeface="+mn-ea"/>
                <a:cs typeface="+mn-cs"/>
              </a:rPr>
              <a:t>Pour </a:t>
            </a:r>
            <a:r>
              <a:rPr lang="en-GB" sz="1200" dirty="0" err="1">
                <a:solidFill>
                  <a:prstClr val="black"/>
                </a:solidFill>
                <a:latin typeface="Arial" panose="020B0604020202020204" pitchFamily="34" charset="0"/>
                <a:ea typeface="+mn-ea"/>
                <a:cs typeface="+mn-cs"/>
              </a:rPr>
              <a:t>atteindre</a:t>
            </a:r>
            <a:r>
              <a:rPr lang="en-GB" sz="1200" dirty="0">
                <a:solidFill>
                  <a:prstClr val="black"/>
                </a:solidFill>
                <a:latin typeface="Arial" panose="020B0604020202020204" pitchFamily="34" charset="0"/>
                <a:ea typeface="+mn-ea"/>
                <a:cs typeface="+mn-cs"/>
              </a:rPr>
              <a:t> </a:t>
            </a:r>
            <a:r>
              <a:rPr lang="en-GB" sz="1200" dirty="0" err="1">
                <a:solidFill>
                  <a:prstClr val="black"/>
                </a:solidFill>
                <a:latin typeface="Arial" panose="020B0604020202020204" pitchFamily="34" charset="0"/>
                <a:ea typeface="+mn-ea"/>
                <a:cs typeface="+mn-cs"/>
              </a:rPr>
              <a:t>toutes</a:t>
            </a:r>
            <a:r>
              <a:rPr lang="en-GB" sz="1200" dirty="0">
                <a:solidFill>
                  <a:prstClr val="black"/>
                </a:solidFill>
                <a:latin typeface="Arial" panose="020B0604020202020204" pitchFamily="34" charset="0"/>
                <a:ea typeface="+mn-ea"/>
                <a:cs typeface="+mn-cs"/>
              </a:rPr>
              <a:t> les </a:t>
            </a:r>
            <a:r>
              <a:rPr lang="en-GB" sz="1200" dirty="0" err="1">
                <a:solidFill>
                  <a:prstClr val="black"/>
                </a:solidFill>
                <a:latin typeface="Arial" panose="020B0604020202020204" pitchFamily="34" charset="0"/>
                <a:ea typeface="+mn-ea"/>
                <a:cs typeface="+mn-cs"/>
              </a:rPr>
              <a:t>autres</a:t>
            </a:r>
            <a:r>
              <a:rPr lang="en-GB" sz="1200" dirty="0">
                <a:solidFill>
                  <a:prstClr val="black"/>
                </a:solidFill>
                <a:latin typeface="Arial" panose="020B0604020202020204" pitchFamily="34" charset="0"/>
                <a:ea typeface="+mn-ea"/>
                <a:cs typeface="+mn-cs"/>
              </a:rPr>
              <a:t> </a:t>
            </a:r>
            <a:r>
              <a:rPr lang="en-GB" sz="1200" dirty="0" err="1">
                <a:solidFill>
                  <a:prstClr val="black"/>
                </a:solidFill>
                <a:latin typeface="Arial" panose="020B0604020202020204" pitchFamily="34" charset="0"/>
                <a:ea typeface="+mn-ea"/>
                <a:cs typeface="+mn-cs"/>
              </a:rPr>
              <a:t>personnes</a:t>
            </a:r>
            <a:r>
              <a:rPr lang="en-GB" sz="1200" dirty="0">
                <a:solidFill>
                  <a:prstClr val="black"/>
                </a:solidFill>
                <a:latin typeface="Arial" panose="020B0604020202020204" pitchFamily="34" charset="0"/>
                <a:ea typeface="+mn-ea"/>
                <a:cs typeface="+mn-cs"/>
              </a:rPr>
              <a:t> vivant avec le VIH (non </a:t>
            </a:r>
            <a:r>
              <a:rPr lang="en-GB" sz="1200" dirty="0" err="1">
                <a:solidFill>
                  <a:prstClr val="black"/>
                </a:solidFill>
                <a:latin typeface="Arial" panose="020B0604020202020204" pitchFamily="34" charset="0"/>
                <a:ea typeface="+mn-ea"/>
                <a:cs typeface="+mn-cs"/>
              </a:rPr>
              <a:t>diagnotstiquées</a:t>
            </a:r>
            <a:r>
              <a:rPr lang="en-GB" sz="1200" dirty="0">
                <a:solidFill>
                  <a:prstClr val="black"/>
                </a:solidFill>
                <a:latin typeface="Arial" panose="020B0604020202020204" pitchFamily="34" charset="0"/>
                <a:ea typeface="+mn-ea"/>
                <a:cs typeface="+mn-cs"/>
              </a:rPr>
              <a:t> et </a:t>
            </a:r>
            <a:r>
              <a:rPr lang="en-GB" sz="1200" kern="1200" dirty="0" err="1">
                <a:solidFill>
                  <a:srgbClr val="FF0000"/>
                </a:solidFill>
                <a:highlight>
                  <a:srgbClr val="FFFF00"/>
                </a:highlight>
                <a:latin typeface="Arial" panose="020B0604020202020204" pitchFamily="34" charset="0"/>
                <a:ea typeface="+mn-ea"/>
                <a:cs typeface="+mn-cs"/>
              </a:rPr>
              <a:t>personnes</a:t>
            </a:r>
            <a:r>
              <a:rPr lang="en-GB" sz="1200" kern="1200" dirty="0">
                <a:solidFill>
                  <a:srgbClr val="FF0000"/>
                </a:solidFill>
                <a:highlight>
                  <a:srgbClr val="FFFF00"/>
                </a:highlight>
                <a:latin typeface="Arial" panose="020B0604020202020204" pitchFamily="34" charset="0"/>
                <a:ea typeface="+mn-ea"/>
                <a:cs typeface="+mn-cs"/>
              </a:rPr>
              <a:t> qui </a:t>
            </a:r>
            <a:r>
              <a:rPr lang="en-GB" sz="1200" kern="1200" dirty="0" err="1">
                <a:solidFill>
                  <a:srgbClr val="FF0000"/>
                </a:solidFill>
                <a:highlight>
                  <a:srgbClr val="FFFF00"/>
                </a:highlight>
                <a:latin typeface="Arial" panose="020B0604020202020204" pitchFamily="34" charset="0"/>
                <a:ea typeface="+mn-ea"/>
                <a:cs typeface="+mn-cs"/>
              </a:rPr>
              <a:t>n’ont</a:t>
            </a:r>
            <a:r>
              <a:rPr lang="en-GB" sz="1200" kern="1200" dirty="0">
                <a:solidFill>
                  <a:srgbClr val="FF0000"/>
                </a:solidFill>
                <a:highlight>
                  <a:srgbClr val="FFFF00"/>
                </a:highlight>
                <a:latin typeface="Arial" panose="020B0604020202020204" pitchFamily="34" charset="0"/>
                <a:ea typeface="+mn-ea"/>
                <a:cs typeface="+mn-cs"/>
              </a:rPr>
              <a:t> </a:t>
            </a:r>
            <a:r>
              <a:rPr lang="en-GB" sz="1200" kern="1200" dirty="0" err="1">
                <a:solidFill>
                  <a:srgbClr val="FF0000"/>
                </a:solidFill>
                <a:highlight>
                  <a:srgbClr val="FFFF00"/>
                </a:highlight>
                <a:latin typeface="Arial" panose="020B0604020202020204" pitchFamily="34" charset="0"/>
                <a:ea typeface="+mn-ea"/>
                <a:cs typeface="+mn-cs"/>
              </a:rPr>
              <a:t>pu</a:t>
            </a:r>
            <a:r>
              <a:rPr lang="en-GB" sz="1200" kern="1200" dirty="0">
                <a:solidFill>
                  <a:srgbClr val="FF0000"/>
                </a:solidFill>
                <a:highlight>
                  <a:srgbClr val="FFFF00"/>
                </a:highlight>
                <a:latin typeface="Arial" panose="020B0604020202020204" pitchFamily="34" charset="0"/>
                <a:ea typeface="+mn-ea"/>
                <a:cs typeface="+mn-cs"/>
              </a:rPr>
              <a:t> </a:t>
            </a:r>
            <a:r>
              <a:rPr lang="en-GB" sz="1200" kern="1200" dirty="0" err="1">
                <a:solidFill>
                  <a:srgbClr val="FF0000"/>
                </a:solidFill>
                <a:highlight>
                  <a:srgbClr val="FFFF00"/>
                </a:highlight>
                <a:latin typeface="Arial" panose="020B0604020202020204" pitchFamily="34" charset="0"/>
                <a:ea typeface="+mn-ea"/>
                <a:cs typeface="+mn-cs"/>
              </a:rPr>
              <a:t>être</a:t>
            </a:r>
            <a:r>
              <a:rPr lang="en-GB" sz="1200" kern="1200" dirty="0">
                <a:solidFill>
                  <a:srgbClr val="FF0000"/>
                </a:solidFill>
                <a:highlight>
                  <a:srgbClr val="FFFF00"/>
                </a:highlight>
                <a:latin typeface="Arial" panose="020B0604020202020204" pitchFamily="34" charset="0"/>
                <a:ea typeface="+mn-ea"/>
                <a:cs typeface="+mn-cs"/>
              </a:rPr>
              <a:t> </a:t>
            </a:r>
            <a:r>
              <a:rPr lang="en-GB" sz="1200" kern="1200" dirty="0" err="1">
                <a:solidFill>
                  <a:srgbClr val="FF0000"/>
                </a:solidFill>
                <a:highlight>
                  <a:srgbClr val="FFFF00"/>
                </a:highlight>
                <a:latin typeface="Arial" panose="020B0604020202020204" pitchFamily="34" charset="0"/>
                <a:ea typeface="+mn-ea"/>
                <a:cs typeface="+mn-cs"/>
              </a:rPr>
              <a:t>suivies</a:t>
            </a:r>
            <a:r>
              <a:rPr lang="en-GB" sz="1200" kern="1200" dirty="0">
                <a:solidFill>
                  <a:srgbClr val="FF0000"/>
                </a:solidFill>
                <a:latin typeface="Arial" panose="020B0604020202020204" pitchFamily="34" charset="0"/>
                <a:ea typeface="+mn-ea"/>
                <a:cs typeface="+mn-cs"/>
              </a:rPr>
              <a:t>), </a:t>
            </a:r>
            <a:r>
              <a:rPr lang="en-GB" sz="1200" dirty="0">
                <a:solidFill>
                  <a:prstClr val="black"/>
                </a:solidFill>
                <a:latin typeface="Arial" panose="020B0604020202020204" pitchFamily="34" charset="0"/>
                <a:ea typeface="+mn-ea"/>
                <a:cs typeface="+mn-cs"/>
              </a:rPr>
              <a:t>les populations </a:t>
            </a:r>
            <a:r>
              <a:rPr lang="en-GB" sz="1200" dirty="0" err="1">
                <a:solidFill>
                  <a:prstClr val="black"/>
                </a:solidFill>
                <a:latin typeface="Arial" panose="020B0604020202020204" pitchFamily="34" charset="0"/>
                <a:ea typeface="+mn-ea"/>
                <a:cs typeface="+mn-cs"/>
              </a:rPr>
              <a:t>clés</a:t>
            </a:r>
            <a:r>
              <a:rPr lang="en-GB" sz="1200" dirty="0">
                <a:solidFill>
                  <a:prstClr val="black"/>
                </a:solidFill>
                <a:latin typeface="Arial" panose="020B0604020202020204" pitchFamily="34" charset="0"/>
                <a:ea typeface="+mn-ea"/>
                <a:cs typeface="+mn-cs"/>
              </a:rPr>
              <a:t> et </a:t>
            </a:r>
            <a:r>
              <a:rPr lang="en-GB" sz="1200" dirty="0" err="1">
                <a:solidFill>
                  <a:prstClr val="black"/>
                </a:solidFill>
                <a:latin typeface="Arial" panose="020B0604020202020204" pitchFamily="34" charset="0"/>
                <a:ea typeface="+mn-ea"/>
                <a:cs typeface="+mn-cs"/>
              </a:rPr>
              <a:t>leurs</a:t>
            </a:r>
            <a:r>
              <a:rPr lang="en-GB" sz="1200" dirty="0">
                <a:solidFill>
                  <a:prstClr val="black"/>
                </a:solidFill>
                <a:latin typeface="Arial" panose="020B0604020202020204" pitchFamily="34" charset="0"/>
                <a:ea typeface="+mn-ea"/>
                <a:cs typeface="+mn-cs"/>
              </a:rPr>
              <a:t> </a:t>
            </a:r>
            <a:r>
              <a:rPr lang="en-GB" sz="1200" dirty="0" err="1">
                <a:solidFill>
                  <a:prstClr val="black"/>
                </a:solidFill>
                <a:latin typeface="Arial" panose="020B0604020202020204" pitchFamily="34" charset="0"/>
                <a:ea typeface="+mn-ea"/>
                <a:cs typeface="+mn-cs"/>
              </a:rPr>
              <a:t>partenaires</a:t>
            </a:r>
            <a:r>
              <a:rPr lang="en-GB" sz="1200" dirty="0">
                <a:solidFill>
                  <a:prstClr val="black"/>
                </a:solidFill>
                <a:latin typeface="Arial" panose="020B0604020202020204" pitchFamily="34" charset="0"/>
                <a:ea typeface="+mn-ea"/>
                <a:cs typeface="+mn-cs"/>
              </a:rPr>
              <a:t> et </a:t>
            </a:r>
            <a:r>
              <a:rPr lang="en-GB" sz="1200" dirty="0" err="1">
                <a:solidFill>
                  <a:prstClr val="black"/>
                </a:solidFill>
                <a:latin typeface="Arial" panose="020B0604020202020204" pitchFamily="34" charset="0"/>
                <a:ea typeface="+mn-ea"/>
                <a:cs typeface="+mn-cs"/>
              </a:rPr>
              <a:t>toute</a:t>
            </a:r>
            <a:r>
              <a:rPr lang="en-GB" sz="1200" dirty="0">
                <a:solidFill>
                  <a:prstClr val="black"/>
                </a:solidFill>
                <a:latin typeface="Arial" panose="020B0604020202020204" pitchFamily="34" charset="0"/>
                <a:ea typeface="+mn-ea"/>
                <a:cs typeface="+mn-cs"/>
              </a:rPr>
              <a:t> </a:t>
            </a:r>
            <a:r>
              <a:rPr lang="en-GB" sz="1200" dirty="0" err="1">
                <a:solidFill>
                  <a:prstClr val="black"/>
                </a:solidFill>
                <a:latin typeface="Arial" panose="020B0604020202020204" pitchFamily="34" charset="0"/>
                <a:ea typeface="+mn-ea"/>
                <a:cs typeface="+mn-cs"/>
              </a:rPr>
              <a:t>autre</a:t>
            </a:r>
            <a:r>
              <a:rPr lang="en-GB" sz="1200" dirty="0">
                <a:solidFill>
                  <a:prstClr val="black"/>
                </a:solidFill>
                <a:latin typeface="Arial" panose="020B0604020202020204" pitchFamily="34" charset="0"/>
                <a:ea typeface="+mn-ea"/>
                <a:cs typeface="+mn-cs"/>
              </a:rPr>
              <a:t> </a:t>
            </a:r>
            <a:r>
              <a:rPr lang="en-GB" sz="1200" dirty="0" err="1">
                <a:solidFill>
                  <a:prstClr val="black"/>
                </a:solidFill>
                <a:latin typeface="Arial" panose="020B0604020202020204" pitchFamily="34" charset="0"/>
                <a:ea typeface="+mn-ea"/>
                <a:cs typeface="+mn-cs"/>
              </a:rPr>
              <a:t>personne</a:t>
            </a:r>
            <a:r>
              <a:rPr lang="en-GB" sz="1200" dirty="0">
                <a:solidFill>
                  <a:prstClr val="black"/>
                </a:solidFill>
                <a:latin typeface="Arial" panose="020B0604020202020204" pitchFamily="34" charset="0"/>
                <a:ea typeface="+mn-ea"/>
                <a:cs typeface="+mn-cs"/>
              </a:rPr>
              <a:t> </a:t>
            </a:r>
            <a:r>
              <a:rPr lang="en-GB" sz="1200" dirty="0" err="1">
                <a:solidFill>
                  <a:prstClr val="black"/>
                </a:solidFill>
                <a:latin typeface="Arial" panose="020B0604020202020204" pitchFamily="34" charset="0"/>
                <a:ea typeface="+mn-ea"/>
                <a:cs typeface="+mn-cs"/>
              </a:rPr>
              <a:t>soumise</a:t>
            </a:r>
            <a:r>
              <a:rPr lang="en-GB" sz="1200" dirty="0">
                <a:solidFill>
                  <a:prstClr val="black"/>
                </a:solidFill>
                <a:latin typeface="Arial" panose="020B0604020202020204" pitchFamily="34" charset="0"/>
                <a:ea typeface="+mn-ea"/>
                <a:cs typeface="+mn-cs"/>
              </a:rPr>
              <a:t> à un </a:t>
            </a:r>
            <a:r>
              <a:rPr lang="en-GB" sz="1200" dirty="0" err="1">
                <a:solidFill>
                  <a:prstClr val="black"/>
                </a:solidFill>
                <a:latin typeface="Arial" panose="020B0604020202020204" pitchFamily="34" charset="0"/>
                <a:ea typeface="+mn-ea"/>
                <a:cs typeface="+mn-cs"/>
              </a:rPr>
              <a:t>risque</a:t>
            </a:r>
            <a:r>
              <a:rPr lang="en-GB" sz="1200" dirty="0">
                <a:solidFill>
                  <a:prstClr val="black"/>
                </a:solidFill>
                <a:latin typeface="Arial" panose="020B0604020202020204" pitchFamily="34" charset="0"/>
                <a:ea typeface="+mn-ea"/>
                <a:cs typeface="+mn-cs"/>
              </a:rPr>
              <a:t> </a:t>
            </a:r>
            <a:r>
              <a:rPr lang="en-GB" sz="1200" dirty="0" err="1">
                <a:solidFill>
                  <a:prstClr val="black"/>
                </a:solidFill>
                <a:latin typeface="Arial" panose="020B0604020202020204" pitchFamily="34" charset="0"/>
                <a:ea typeface="+mn-ea"/>
                <a:cs typeface="+mn-cs"/>
              </a:rPr>
              <a:t>persistant</a:t>
            </a:r>
            <a:r>
              <a:rPr lang="en-GB" sz="1200" dirty="0">
                <a:solidFill>
                  <a:prstClr val="black"/>
                </a:solidFill>
                <a:latin typeface="Arial" panose="020B0604020202020204" pitchFamily="34" charset="0"/>
                <a:ea typeface="+mn-ea"/>
                <a:cs typeface="+mn-cs"/>
              </a:rPr>
              <a:t>.</a:t>
            </a:r>
            <a:br>
              <a:rPr lang="en-GB" sz="1200" dirty="0">
                <a:solidFill>
                  <a:prstClr val="black"/>
                </a:solidFill>
                <a:latin typeface="Arial" panose="020B0604020202020204" pitchFamily="34" charset="0"/>
                <a:ea typeface="+mn-ea"/>
                <a:cs typeface="+mn-cs"/>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904BD2-DCE6-45DC-A45F-EB1F3FB383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34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prstClr val="black"/>
                </a:solidFill>
                <a:latin typeface="Arial" panose="020B0604020202020204" pitchFamily="34" charset="0"/>
                <a:ea typeface="+mn-ea"/>
                <a:cs typeface="+mn-cs"/>
              </a:rPr>
              <a:t/>
            </a:r>
            <a:br>
              <a:rPr lang="en-GB" sz="1200" dirty="0">
                <a:solidFill>
                  <a:prstClr val="black"/>
                </a:solidFill>
                <a:latin typeface="Arial" panose="020B0604020202020204" pitchFamily="34" charset="0"/>
                <a:ea typeface="+mn-ea"/>
                <a:cs typeface="+mn-cs"/>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904BD2-DCE6-45DC-A45F-EB1F3FB383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59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 services de </a:t>
            </a:r>
            <a:r>
              <a:rPr lang="en-GB" dirty="0" err="1"/>
              <a:t>dépistage</a:t>
            </a:r>
            <a:r>
              <a:rPr lang="en-GB" dirty="0"/>
              <a:t> du VIH </a:t>
            </a:r>
            <a:r>
              <a:rPr lang="en-GB" dirty="0" err="1"/>
              <a:t>représentent</a:t>
            </a:r>
            <a:r>
              <a:rPr lang="en-GB" dirty="0"/>
              <a:t> </a:t>
            </a:r>
            <a:r>
              <a:rPr lang="en-GB" dirty="0" err="1"/>
              <a:t>une</a:t>
            </a:r>
            <a:r>
              <a:rPr lang="en-GB" dirty="0"/>
              <a:t> </a:t>
            </a:r>
            <a:r>
              <a:rPr lang="en-GB" dirty="0" err="1"/>
              <a:t>importante</a:t>
            </a:r>
            <a:r>
              <a:rPr lang="en-GB" dirty="0"/>
              <a:t> </a:t>
            </a:r>
            <a:r>
              <a:rPr lang="en-GB" dirty="0" err="1"/>
              <a:t>voie</a:t>
            </a:r>
            <a:r>
              <a:rPr lang="en-GB" dirty="0"/>
              <a:t> </a:t>
            </a:r>
            <a:r>
              <a:rPr lang="en-GB" dirty="0" err="1"/>
              <a:t>d’accès</a:t>
            </a:r>
            <a:r>
              <a:rPr lang="en-GB" dirty="0"/>
              <a:t> </a:t>
            </a:r>
            <a:r>
              <a:rPr lang="en-GB" dirty="0" err="1"/>
              <a:t>vers</a:t>
            </a:r>
            <a:r>
              <a:rPr lang="en-GB" dirty="0"/>
              <a:t> le </a:t>
            </a:r>
            <a:r>
              <a:rPr lang="en-GB" dirty="0" err="1"/>
              <a:t>traitement</a:t>
            </a:r>
            <a:r>
              <a:rPr lang="en-GB" dirty="0"/>
              <a:t> et la </a:t>
            </a:r>
            <a:r>
              <a:rPr lang="en-GB" dirty="0" err="1"/>
              <a:t>prévention</a:t>
            </a:r>
            <a:r>
              <a:rPr lang="en-GB" baseline="0" dirty="0"/>
              <a:t>. À la suite d’un </a:t>
            </a:r>
            <a:r>
              <a:rPr lang="en-GB" baseline="0" dirty="0" err="1"/>
              <a:t>dépistage</a:t>
            </a:r>
            <a:r>
              <a:rPr lang="en-GB" baseline="0" dirty="0"/>
              <a:t> du VIH, </a:t>
            </a:r>
            <a:r>
              <a:rPr lang="en-GB" baseline="0" dirty="0" err="1"/>
              <a:t>ceux</a:t>
            </a:r>
            <a:r>
              <a:rPr lang="en-GB" baseline="0" dirty="0"/>
              <a:t> </a:t>
            </a:r>
            <a:r>
              <a:rPr lang="en-GB" baseline="0" dirty="0" err="1"/>
              <a:t>dont</a:t>
            </a:r>
            <a:r>
              <a:rPr lang="en-GB" baseline="0" dirty="0"/>
              <a:t> le test </a:t>
            </a:r>
            <a:r>
              <a:rPr lang="en-GB" baseline="0" dirty="0" err="1"/>
              <a:t>est</a:t>
            </a:r>
            <a:r>
              <a:rPr lang="en-GB" baseline="0" dirty="0"/>
              <a:t> </a:t>
            </a:r>
            <a:r>
              <a:rPr lang="en-GB" baseline="0" dirty="0" err="1"/>
              <a:t>négatif</a:t>
            </a:r>
            <a:r>
              <a:rPr lang="en-GB" baseline="0" dirty="0"/>
              <a:t> </a:t>
            </a:r>
            <a:r>
              <a:rPr lang="en-GB" baseline="0" dirty="0" err="1"/>
              <a:t>peuvent</a:t>
            </a:r>
            <a:r>
              <a:rPr lang="en-GB" baseline="0" dirty="0"/>
              <a:t> </a:t>
            </a:r>
            <a:r>
              <a:rPr lang="en-GB" baseline="0" dirty="0" err="1"/>
              <a:t>être</a:t>
            </a:r>
            <a:r>
              <a:rPr lang="en-GB" baseline="0" dirty="0"/>
              <a:t> </a:t>
            </a:r>
            <a:r>
              <a:rPr lang="en-GB" baseline="0" dirty="0" err="1"/>
              <a:t>orientés</a:t>
            </a:r>
            <a:r>
              <a:rPr lang="en-GB" baseline="0" dirty="0"/>
              <a:t> </a:t>
            </a:r>
            <a:r>
              <a:rPr lang="en-GB" baseline="0" dirty="0" err="1"/>
              <a:t>vers</a:t>
            </a:r>
            <a:r>
              <a:rPr lang="en-GB" baseline="0" dirty="0"/>
              <a:t> des </a:t>
            </a:r>
            <a:r>
              <a:rPr lang="en-GB" baseline="0" dirty="0" err="1"/>
              <a:t>méthodes</a:t>
            </a:r>
            <a:r>
              <a:rPr lang="en-GB" baseline="0" dirty="0"/>
              <a:t> de </a:t>
            </a:r>
            <a:r>
              <a:rPr lang="en-GB" baseline="0" dirty="0" err="1"/>
              <a:t>prévention</a:t>
            </a:r>
            <a:r>
              <a:rPr lang="en-GB" baseline="0" dirty="0"/>
              <a:t> du VIH </a:t>
            </a:r>
            <a:r>
              <a:rPr lang="en-GB" baseline="0" dirty="0" err="1"/>
              <a:t>efficaces</a:t>
            </a:r>
            <a:r>
              <a:rPr lang="en-GB" baseline="0" dirty="0"/>
              <a:t> ; par </a:t>
            </a:r>
            <a:r>
              <a:rPr lang="en-GB" baseline="0" dirty="0" err="1"/>
              <a:t>exemple</a:t>
            </a:r>
            <a:r>
              <a:rPr lang="en-GB" baseline="0" dirty="0"/>
              <a:t> la </a:t>
            </a:r>
            <a:r>
              <a:rPr lang="en-GB" baseline="0" dirty="0" err="1"/>
              <a:t>circoncision</a:t>
            </a:r>
            <a:r>
              <a:rPr lang="en-GB" baseline="0" dirty="0"/>
              <a:t> masculine </a:t>
            </a:r>
            <a:r>
              <a:rPr lang="en-GB" baseline="0" dirty="0" err="1"/>
              <a:t>médicale</a:t>
            </a:r>
            <a:r>
              <a:rPr lang="en-GB" baseline="0" dirty="0"/>
              <a:t> </a:t>
            </a:r>
            <a:r>
              <a:rPr lang="en-GB" baseline="0" dirty="0" err="1"/>
              <a:t>volontaire</a:t>
            </a:r>
            <a:r>
              <a:rPr lang="en-GB" baseline="0" dirty="0"/>
              <a:t>, la </a:t>
            </a:r>
            <a:r>
              <a:rPr lang="en-GB" baseline="0" dirty="0" err="1"/>
              <a:t>prophylaxie</a:t>
            </a:r>
            <a:r>
              <a:rPr lang="en-GB" baseline="0" dirty="0"/>
              <a:t> </a:t>
            </a:r>
            <a:r>
              <a:rPr lang="en-GB" baseline="0" dirty="0" err="1"/>
              <a:t>pré</a:t>
            </a:r>
            <a:r>
              <a:rPr lang="en-GB" baseline="0" dirty="0"/>
              <a:t>-exposition, la </a:t>
            </a:r>
            <a:r>
              <a:rPr lang="en-GB" baseline="0" dirty="0" err="1"/>
              <a:t>réduction</a:t>
            </a:r>
            <a:r>
              <a:rPr lang="en-GB" baseline="0" dirty="0"/>
              <a:t> des </a:t>
            </a:r>
            <a:r>
              <a:rPr lang="en-GB" baseline="0" dirty="0" err="1"/>
              <a:t>risques</a:t>
            </a:r>
            <a:r>
              <a:rPr lang="en-GB" baseline="0" dirty="0"/>
              <a:t> et les </a:t>
            </a:r>
            <a:r>
              <a:rPr lang="en-GB" baseline="0" dirty="0" err="1"/>
              <a:t>préservatifs</a:t>
            </a:r>
            <a:r>
              <a:rPr lang="en-GB" baseline="0" dirty="0"/>
              <a:t>. </a:t>
            </a:r>
            <a:r>
              <a:rPr lang="en-GB" baseline="0" dirty="0" err="1"/>
              <a:t>Ceux</a:t>
            </a:r>
            <a:r>
              <a:rPr lang="en-GB" baseline="0" dirty="0"/>
              <a:t> </a:t>
            </a:r>
            <a:r>
              <a:rPr lang="en-GB" baseline="0" dirty="0" err="1"/>
              <a:t>dont</a:t>
            </a:r>
            <a:r>
              <a:rPr lang="en-GB" baseline="0" dirty="0"/>
              <a:t> le test </a:t>
            </a:r>
            <a:r>
              <a:rPr lang="en-GB" baseline="0" dirty="0" err="1"/>
              <a:t>est</a:t>
            </a:r>
            <a:r>
              <a:rPr lang="en-GB" baseline="0" dirty="0"/>
              <a:t> </a:t>
            </a:r>
            <a:r>
              <a:rPr lang="en-GB" baseline="0" dirty="0" err="1"/>
              <a:t>positif</a:t>
            </a:r>
            <a:r>
              <a:rPr lang="en-GB" baseline="0" dirty="0"/>
              <a:t> </a:t>
            </a:r>
            <a:r>
              <a:rPr lang="en-GB" baseline="0" dirty="0" err="1"/>
              <a:t>peuvent</a:t>
            </a:r>
            <a:r>
              <a:rPr lang="en-GB" baseline="0" dirty="0"/>
              <a:t> </a:t>
            </a:r>
            <a:r>
              <a:rPr lang="en-GB" baseline="0" dirty="0" err="1"/>
              <a:t>être</a:t>
            </a:r>
            <a:r>
              <a:rPr lang="en-GB" baseline="0" dirty="0"/>
              <a:t> </a:t>
            </a:r>
            <a:r>
              <a:rPr lang="en-GB" baseline="0" dirty="0" err="1"/>
              <a:t>orientés</a:t>
            </a:r>
            <a:r>
              <a:rPr lang="en-GB" baseline="0" dirty="0"/>
              <a:t> </a:t>
            </a:r>
            <a:r>
              <a:rPr lang="en-GB" baseline="0" dirty="0" err="1"/>
              <a:t>vers</a:t>
            </a:r>
            <a:r>
              <a:rPr lang="en-GB" baseline="0" dirty="0"/>
              <a:t> des </a:t>
            </a:r>
            <a:r>
              <a:rPr lang="en-GB" baseline="0" dirty="0" err="1"/>
              <a:t>soins</a:t>
            </a:r>
            <a:r>
              <a:rPr lang="en-GB" baseline="0" dirty="0"/>
              <a:t> </a:t>
            </a:r>
            <a:r>
              <a:rPr lang="en-GB" baseline="0" dirty="0" err="1"/>
              <a:t>permettant</a:t>
            </a:r>
            <a:r>
              <a:rPr lang="en-GB" baseline="0" dirty="0"/>
              <a:t> de </a:t>
            </a:r>
            <a:r>
              <a:rPr lang="en-GB" baseline="0" dirty="0" err="1"/>
              <a:t>leur</a:t>
            </a:r>
            <a:r>
              <a:rPr lang="en-GB" baseline="0" dirty="0"/>
              <a:t> </a:t>
            </a:r>
            <a:r>
              <a:rPr lang="en-GB" baseline="0" dirty="0" err="1"/>
              <a:t>sauver</a:t>
            </a:r>
            <a:r>
              <a:rPr lang="en-GB" baseline="0" dirty="0"/>
              <a:t> la vie.</a:t>
            </a:r>
          </a:p>
          <a:p>
            <a:r>
              <a:rPr lang="en-GB" baseline="0" dirty="0"/>
              <a:t>Il y a de </a:t>
            </a:r>
            <a:r>
              <a:rPr lang="en-GB" baseline="0" dirty="0" err="1"/>
              <a:t>nombreuses</a:t>
            </a:r>
            <a:r>
              <a:rPr lang="en-GB" baseline="0" dirty="0"/>
              <a:t> </a:t>
            </a:r>
            <a:r>
              <a:rPr lang="en-GB" baseline="0" dirty="0" err="1"/>
              <a:t>approches</a:t>
            </a:r>
            <a:r>
              <a:rPr lang="en-GB" baseline="0" dirty="0"/>
              <a:t> </a:t>
            </a:r>
            <a:r>
              <a:rPr lang="en-GB" baseline="0" dirty="0" err="1"/>
              <a:t>recommandées</a:t>
            </a:r>
            <a:r>
              <a:rPr lang="en-GB" baseline="0" dirty="0"/>
              <a:t> par </a:t>
            </a:r>
            <a:r>
              <a:rPr lang="en-GB" baseline="0" dirty="0" err="1"/>
              <a:t>l’OMS</a:t>
            </a:r>
            <a:r>
              <a:rPr lang="en-GB" baseline="0" dirty="0"/>
              <a:t> </a:t>
            </a:r>
            <a:r>
              <a:rPr lang="en-GB" baseline="0" dirty="0" err="1"/>
              <a:t>en</a:t>
            </a:r>
            <a:r>
              <a:rPr lang="en-GB" baseline="0" dirty="0"/>
              <a:t> matière de services de </a:t>
            </a:r>
            <a:r>
              <a:rPr lang="en-GB" baseline="0" dirty="0" err="1"/>
              <a:t>dépistage</a:t>
            </a:r>
            <a:r>
              <a:rPr lang="en-GB" baseline="0" dirty="0"/>
              <a:t> du VIH : dans des </a:t>
            </a:r>
            <a:r>
              <a:rPr lang="en-GB" baseline="0" dirty="0" err="1"/>
              <a:t>établissements</a:t>
            </a:r>
            <a:r>
              <a:rPr lang="en-GB" baseline="0" dirty="0"/>
              <a:t> de </a:t>
            </a:r>
            <a:r>
              <a:rPr lang="en-GB" baseline="0" dirty="0" err="1"/>
              <a:t>soins</a:t>
            </a:r>
            <a:r>
              <a:rPr lang="en-GB" baseline="0" dirty="0"/>
              <a:t>, au sein des </a:t>
            </a:r>
            <a:r>
              <a:rPr lang="en-GB" baseline="0" dirty="0" err="1"/>
              <a:t>communautés</a:t>
            </a:r>
            <a:r>
              <a:rPr lang="en-GB" baseline="0" dirty="0"/>
              <a:t> </a:t>
            </a:r>
            <a:r>
              <a:rPr lang="en-GB" baseline="0" dirty="0" err="1"/>
              <a:t>ou</a:t>
            </a:r>
            <a:r>
              <a:rPr lang="en-GB" baseline="0" dirty="0"/>
              <a:t> par </a:t>
            </a:r>
            <a:r>
              <a:rPr lang="en-GB" baseline="0" dirty="0" err="1"/>
              <a:t>autodépistage</a:t>
            </a:r>
            <a:r>
              <a:rPr lang="en-GB" baseline="0" dirty="0"/>
              <a:t>.</a:t>
            </a:r>
          </a:p>
          <a:p>
            <a:r>
              <a:rPr lang="en-US" dirty="0" err="1"/>
              <a:t>Alors</a:t>
            </a:r>
            <a:r>
              <a:rPr lang="en-US" dirty="0"/>
              <a:t> que les </a:t>
            </a:r>
            <a:r>
              <a:rPr lang="en-US" dirty="0" err="1"/>
              <a:t>programmes</a:t>
            </a:r>
            <a:r>
              <a:rPr lang="en-US" dirty="0"/>
              <a:t> </a:t>
            </a:r>
            <a:r>
              <a:rPr lang="en-US" dirty="0" err="1"/>
              <a:t>s’intensifient</a:t>
            </a:r>
            <a:r>
              <a:rPr lang="en-US" dirty="0"/>
              <a:t>, </a:t>
            </a:r>
            <a:r>
              <a:rPr lang="en-US" dirty="0" err="1"/>
              <a:t>ils</a:t>
            </a:r>
            <a:r>
              <a:rPr lang="en-US" dirty="0"/>
              <a:t> </a:t>
            </a:r>
            <a:r>
              <a:rPr lang="en-US" dirty="0" err="1"/>
              <a:t>doivent</a:t>
            </a:r>
            <a:r>
              <a:rPr lang="en-US" dirty="0"/>
              <a:t> </a:t>
            </a:r>
            <a:r>
              <a:rPr lang="en-US" dirty="0" err="1"/>
              <a:t>trouver</a:t>
            </a:r>
            <a:r>
              <a:rPr lang="en-US" dirty="0"/>
              <a:t> un </a:t>
            </a:r>
            <a:r>
              <a:rPr lang="en-US" dirty="0" err="1"/>
              <a:t>équilibre</a:t>
            </a:r>
            <a:r>
              <a:rPr lang="en-US" dirty="0"/>
              <a:t> entre les </a:t>
            </a:r>
            <a:r>
              <a:rPr lang="en-US" dirty="0" err="1"/>
              <a:t>besoins</a:t>
            </a:r>
            <a:r>
              <a:rPr lang="en-US" dirty="0"/>
              <a:t> </a:t>
            </a:r>
            <a:r>
              <a:rPr lang="en-US" dirty="0" err="1"/>
              <a:t>en</a:t>
            </a:r>
            <a:r>
              <a:rPr lang="en-US" dirty="0"/>
              <a:t> </a:t>
            </a:r>
            <a:r>
              <a:rPr lang="en-US" dirty="0" err="1"/>
              <a:t>ressources</a:t>
            </a:r>
            <a:r>
              <a:rPr lang="en-US" dirty="0"/>
              <a:t> et </a:t>
            </a:r>
            <a:r>
              <a:rPr lang="en-US" dirty="0" err="1"/>
              <a:t>l’efficacité</a:t>
            </a:r>
            <a:r>
              <a:rPr lang="en-US" dirty="0"/>
              <a:t>, tout </a:t>
            </a:r>
            <a:r>
              <a:rPr lang="en-US" dirty="0" err="1"/>
              <a:t>en</a:t>
            </a:r>
            <a:r>
              <a:rPr lang="en-US" dirty="0"/>
              <a:t> </a:t>
            </a:r>
            <a:r>
              <a:rPr lang="en-US" dirty="0" err="1"/>
              <a:t>ayant</a:t>
            </a:r>
            <a:r>
              <a:rPr lang="en-US" dirty="0"/>
              <a:t> un maximum </a:t>
            </a:r>
            <a:r>
              <a:rPr lang="en-US" dirty="0" err="1"/>
              <a:t>d’impact</a:t>
            </a:r>
            <a:r>
              <a:rPr lang="en-US" dirty="0"/>
              <a:t>. </a:t>
            </a:r>
          </a:p>
          <a:p>
            <a:r>
              <a:rPr lang="en-US" dirty="0"/>
              <a:t>Grâce à </a:t>
            </a:r>
            <a:r>
              <a:rPr lang="en-US" dirty="0" err="1"/>
              <a:t>une</a:t>
            </a:r>
            <a:r>
              <a:rPr lang="en-US" dirty="0"/>
              <a:t> </a:t>
            </a:r>
            <a:r>
              <a:rPr lang="en-US" dirty="0" err="1"/>
              <a:t>combinaison</a:t>
            </a:r>
            <a:r>
              <a:rPr lang="en-US" dirty="0"/>
              <a:t> </a:t>
            </a:r>
            <a:r>
              <a:rPr lang="en-US" dirty="0" err="1"/>
              <a:t>stratégique</a:t>
            </a:r>
            <a:r>
              <a:rPr lang="en-US" dirty="0"/>
              <a:t> de </a:t>
            </a:r>
            <a:r>
              <a:rPr lang="en-US" dirty="0" err="1"/>
              <a:t>diverses</a:t>
            </a:r>
            <a:r>
              <a:rPr lang="en-US" dirty="0"/>
              <a:t> approaches, les services de </a:t>
            </a:r>
            <a:r>
              <a:rPr lang="en-US" dirty="0" err="1"/>
              <a:t>dépistage</a:t>
            </a:r>
            <a:r>
              <a:rPr lang="en-US" dirty="0"/>
              <a:t> du VIH </a:t>
            </a:r>
            <a:r>
              <a:rPr lang="en-US" dirty="0" err="1"/>
              <a:t>doivent</a:t>
            </a:r>
            <a:r>
              <a:rPr lang="en-US" dirty="0"/>
              <a:t> </a:t>
            </a:r>
            <a:r>
              <a:rPr lang="en-US" dirty="0" err="1"/>
              <a:t>centrer</a:t>
            </a:r>
            <a:r>
              <a:rPr lang="en-US" dirty="0"/>
              <a:t> </a:t>
            </a:r>
            <a:r>
              <a:rPr lang="en-US" dirty="0" err="1"/>
              <a:t>leurs</a:t>
            </a:r>
            <a:r>
              <a:rPr lang="en-US" dirty="0"/>
              <a:t> efforts sur les </a:t>
            </a:r>
            <a:r>
              <a:rPr lang="en-US" dirty="0" err="1"/>
              <a:t>personnes</a:t>
            </a:r>
            <a:r>
              <a:rPr lang="en-US" dirty="0"/>
              <a:t> qui ne </a:t>
            </a:r>
            <a:r>
              <a:rPr lang="en-US" dirty="0" err="1"/>
              <a:t>sont</a:t>
            </a:r>
            <a:r>
              <a:rPr lang="en-US" dirty="0"/>
              <a:t> pas encore </a:t>
            </a:r>
            <a:r>
              <a:rPr lang="en-US" dirty="0" err="1"/>
              <a:t>diagnostiquées</a:t>
            </a:r>
            <a:r>
              <a:rPr lang="en-US" dirty="0"/>
              <a:t> et sur </a:t>
            </a:r>
            <a:r>
              <a:rPr lang="en-US" dirty="0" err="1"/>
              <a:t>celles</a:t>
            </a:r>
            <a:r>
              <a:rPr lang="en-US" dirty="0"/>
              <a:t> qui </a:t>
            </a:r>
            <a:r>
              <a:rPr lang="en-US" dirty="0" err="1"/>
              <a:t>encourent</a:t>
            </a:r>
            <a:r>
              <a:rPr lang="en-US" dirty="0"/>
              <a:t> un </a:t>
            </a:r>
            <a:r>
              <a:rPr lang="en-US" dirty="0" err="1"/>
              <a:t>risque</a:t>
            </a:r>
            <a:r>
              <a:rPr lang="en-US" dirty="0"/>
              <a:t> </a:t>
            </a:r>
            <a:r>
              <a:rPr lang="en-US" dirty="0" err="1"/>
              <a:t>persistant</a:t>
            </a:r>
            <a:r>
              <a:rPr lang="en-US" dirty="0"/>
              <a:t>,. De </a:t>
            </a:r>
            <a:r>
              <a:rPr lang="en-US" dirty="0" err="1"/>
              <a:t>nouvelles</a:t>
            </a:r>
            <a:r>
              <a:rPr lang="en-US" dirty="0"/>
              <a:t> </a:t>
            </a:r>
            <a:r>
              <a:rPr lang="en-US" dirty="0" err="1"/>
              <a:t>approches</a:t>
            </a:r>
            <a:r>
              <a:rPr lang="en-US" dirty="0"/>
              <a:t> </a:t>
            </a:r>
            <a:r>
              <a:rPr lang="en-US" dirty="0" err="1"/>
              <a:t>peuvent</a:t>
            </a:r>
            <a:r>
              <a:rPr lang="en-US" dirty="0"/>
              <a:t> </a:t>
            </a:r>
            <a:r>
              <a:rPr lang="en-US" dirty="0" err="1"/>
              <a:t>être</a:t>
            </a:r>
            <a:r>
              <a:rPr lang="en-US" dirty="0"/>
              <a:t> </a:t>
            </a:r>
            <a:r>
              <a:rPr lang="en-US" dirty="0" err="1"/>
              <a:t>nécessaires</a:t>
            </a:r>
            <a:r>
              <a:rPr lang="en-US" dirty="0"/>
              <a:t> </a:t>
            </a:r>
            <a:r>
              <a:rPr lang="en-US" dirty="0" err="1"/>
              <a:t>afin</a:t>
            </a:r>
            <a:r>
              <a:rPr lang="en-US" dirty="0"/>
              <a:t> de toucher les populations les plus </a:t>
            </a:r>
            <a:r>
              <a:rPr lang="en-US" dirty="0" err="1"/>
              <a:t>difficiles</a:t>
            </a:r>
            <a:r>
              <a:rPr lang="en-US" dirty="0"/>
              <a:t> à </a:t>
            </a:r>
            <a:r>
              <a:rPr lang="en-US" dirty="0" err="1"/>
              <a:t>atteindre</a:t>
            </a:r>
            <a:r>
              <a:rPr lang="en-US" dirty="0"/>
              <a:t>. </a:t>
            </a:r>
            <a:r>
              <a:rPr lang="en-US" dirty="0" err="1"/>
              <a:t>D’autre</a:t>
            </a:r>
            <a:r>
              <a:rPr lang="en-US" dirty="0"/>
              <a:t> part, </a:t>
            </a:r>
            <a:r>
              <a:rPr lang="en-US" dirty="0" err="1"/>
              <a:t>il</a:t>
            </a:r>
            <a:r>
              <a:rPr lang="en-US" dirty="0"/>
              <a:t> </a:t>
            </a:r>
            <a:r>
              <a:rPr lang="en-US" dirty="0" err="1"/>
              <a:t>est</a:t>
            </a:r>
            <a:r>
              <a:rPr lang="en-US" dirty="0"/>
              <a:t> crucial de </a:t>
            </a:r>
            <a:r>
              <a:rPr lang="en-US" dirty="0" err="1"/>
              <a:t>maintenir</a:t>
            </a:r>
            <a:r>
              <a:rPr lang="en-US" dirty="0"/>
              <a:t> des services de </a:t>
            </a:r>
            <a:r>
              <a:rPr lang="en-US" dirty="0" err="1"/>
              <a:t>dépistage</a:t>
            </a:r>
            <a:r>
              <a:rPr lang="en-US" dirty="0"/>
              <a:t> du VIH de </a:t>
            </a:r>
            <a:r>
              <a:rPr lang="en-US" dirty="0" err="1"/>
              <a:t>qualité</a:t>
            </a:r>
            <a:r>
              <a:rPr lang="en-US" dirty="0"/>
              <a:t>, </a:t>
            </a:r>
            <a:r>
              <a:rPr lang="en-US" dirty="0" err="1"/>
              <a:t>d’améliorer</a:t>
            </a:r>
            <a:r>
              <a:rPr lang="en-US" dirty="0"/>
              <a:t> </a:t>
            </a:r>
            <a:r>
              <a:rPr lang="en-US" dirty="0" err="1"/>
              <a:t>l’orientation</a:t>
            </a:r>
            <a:r>
              <a:rPr lang="en-US" dirty="0"/>
              <a:t> </a:t>
            </a:r>
            <a:r>
              <a:rPr lang="en-US" dirty="0" err="1"/>
              <a:t>vers</a:t>
            </a:r>
            <a:r>
              <a:rPr lang="en-US" dirty="0"/>
              <a:t> des services </a:t>
            </a:r>
            <a:r>
              <a:rPr lang="en-US" dirty="0" err="1"/>
              <a:t>adaptés</a:t>
            </a:r>
            <a:r>
              <a:rPr lang="en-US" dirty="0"/>
              <a:t> à la suite du </a:t>
            </a:r>
            <a:r>
              <a:rPr lang="en-US" dirty="0" err="1"/>
              <a:t>dépistage</a:t>
            </a:r>
            <a:r>
              <a:rPr lang="en-US" dirty="0"/>
              <a:t> et </a:t>
            </a:r>
            <a:r>
              <a:rPr lang="en-US" dirty="0" err="1"/>
              <a:t>d’optimiser</a:t>
            </a:r>
            <a:r>
              <a:rPr lang="en-US" dirty="0"/>
              <a:t> les </a:t>
            </a:r>
            <a:r>
              <a:rPr lang="en-US" dirty="0" err="1"/>
              <a:t>prestations</a:t>
            </a:r>
            <a:r>
              <a:rPr lang="en-US" dirty="0"/>
              <a:t> de services.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A7642-9286-4AD8-BE1D-26A9F890CF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74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BD9560-97A3-4B12-9C9B-6AC9CE4CFB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9A05F98-E54D-428E-9DEE-AD35814A25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B7429D8-291A-41DF-B6A5-E1E302CE7C93}"/>
              </a:ext>
            </a:extLst>
          </p:cNvPr>
          <p:cNvSpPr>
            <a:spLocks noGrp="1"/>
          </p:cNvSpPr>
          <p:nvPr>
            <p:ph type="dt" sz="half" idx="10"/>
          </p:nvPr>
        </p:nvSpPr>
        <p:spPr/>
        <p:txBody>
          <a:bodyPr/>
          <a:lstStyle/>
          <a:p>
            <a:fld id="{BAAD5A5D-513C-4961-AAA5-25F827F2AE4D}" type="datetimeFigureOut">
              <a:rPr lang="en-GB" smtClean="0"/>
              <a:t>08/05/2020</a:t>
            </a:fld>
            <a:endParaRPr lang="en-GB"/>
          </a:p>
        </p:txBody>
      </p:sp>
      <p:sp>
        <p:nvSpPr>
          <p:cNvPr id="5" name="Footer Placeholder 4">
            <a:extLst>
              <a:ext uri="{FF2B5EF4-FFF2-40B4-BE49-F238E27FC236}">
                <a16:creationId xmlns:a16="http://schemas.microsoft.com/office/drawing/2014/main" xmlns="" id="{301D8461-18B2-4F82-9442-18A23BC4DE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C2C0C0E-9639-430D-B56D-47DAD20CAFED}"/>
              </a:ext>
            </a:extLst>
          </p:cNvPr>
          <p:cNvSpPr>
            <a:spLocks noGrp="1"/>
          </p:cNvSpPr>
          <p:nvPr>
            <p:ph type="sldNum" sz="quarter" idx="12"/>
          </p:nvPr>
        </p:nvSpPr>
        <p:spPr/>
        <p:txBody>
          <a:bodyPr/>
          <a:lstStyle/>
          <a:p>
            <a:fld id="{B3189356-D10E-423F-BE03-E525668DE224}" type="slidenum">
              <a:rPr lang="en-GB" smtClean="0"/>
              <a:t>‹N°›</a:t>
            </a:fld>
            <a:endParaRPr lang="en-GB"/>
          </a:p>
        </p:txBody>
      </p:sp>
    </p:spTree>
    <p:extLst>
      <p:ext uri="{BB962C8B-B14F-4D97-AF65-F5344CB8AC3E}">
        <p14:creationId xmlns:p14="http://schemas.microsoft.com/office/powerpoint/2010/main" val="344860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967BBE-C529-4032-9FB2-41F75A6326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CCD82C2-FC07-47F9-B138-99C8E5E6B9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333E124-9CD4-48F5-A202-E4185FC32388}"/>
              </a:ext>
            </a:extLst>
          </p:cNvPr>
          <p:cNvSpPr>
            <a:spLocks noGrp="1"/>
          </p:cNvSpPr>
          <p:nvPr>
            <p:ph type="dt" sz="half" idx="10"/>
          </p:nvPr>
        </p:nvSpPr>
        <p:spPr/>
        <p:txBody>
          <a:bodyPr/>
          <a:lstStyle/>
          <a:p>
            <a:fld id="{BAAD5A5D-513C-4961-AAA5-25F827F2AE4D}" type="datetimeFigureOut">
              <a:rPr lang="en-GB" smtClean="0"/>
              <a:t>08/05/2020</a:t>
            </a:fld>
            <a:endParaRPr lang="en-GB"/>
          </a:p>
        </p:txBody>
      </p:sp>
      <p:sp>
        <p:nvSpPr>
          <p:cNvPr id="5" name="Footer Placeholder 4">
            <a:extLst>
              <a:ext uri="{FF2B5EF4-FFF2-40B4-BE49-F238E27FC236}">
                <a16:creationId xmlns:a16="http://schemas.microsoft.com/office/drawing/2014/main" xmlns="" id="{182E4FB4-C869-4AA1-A39F-AF52CD5F13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D2CB113-F4EC-4AE1-BE23-7C4CE79C4706}"/>
              </a:ext>
            </a:extLst>
          </p:cNvPr>
          <p:cNvSpPr>
            <a:spLocks noGrp="1"/>
          </p:cNvSpPr>
          <p:nvPr>
            <p:ph type="sldNum" sz="quarter" idx="12"/>
          </p:nvPr>
        </p:nvSpPr>
        <p:spPr/>
        <p:txBody>
          <a:bodyPr/>
          <a:lstStyle/>
          <a:p>
            <a:fld id="{B3189356-D10E-423F-BE03-E525668DE224}" type="slidenum">
              <a:rPr lang="en-GB" smtClean="0"/>
              <a:t>‹N°›</a:t>
            </a:fld>
            <a:endParaRPr lang="en-GB"/>
          </a:p>
        </p:txBody>
      </p:sp>
    </p:spTree>
    <p:extLst>
      <p:ext uri="{BB962C8B-B14F-4D97-AF65-F5344CB8AC3E}">
        <p14:creationId xmlns:p14="http://schemas.microsoft.com/office/powerpoint/2010/main" val="427901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8871C8-BC95-4CEA-953B-2E68428B2C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A0FCB3F-75A0-4021-BB0B-C795117138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6E75F26-3C3C-406F-917C-B3688E678D77}"/>
              </a:ext>
            </a:extLst>
          </p:cNvPr>
          <p:cNvSpPr>
            <a:spLocks noGrp="1"/>
          </p:cNvSpPr>
          <p:nvPr>
            <p:ph type="dt" sz="half" idx="10"/>
          </p:nvPr>
        </p:nvSpPr>
        <p:spPr/>
        <p:txBody>
          <a:bodyPr/>
          <a:lstStyle/>
          <a:p>
            <a:fld id="{BAAD5A5D-513C-4961-AAA5-25F827F2AE4D}" type="datetimeFigureOut">
              <a:rPr lang="en-GB" smtClean="0"/>
              <a:t>08/05/2020</a:t>
            </a:fld>
            <a:endParaRPr lang="en-GB"/>
          </a:p>
        </p:txBody>
      </p:sp>
      <p:sp>
        <p:nvSpPr>
          <p:cNvPr id="5" name="Footer Placeholder 4">
            <a:extLst>
              <a:ext uri="{FF2B5EF4-FFF2-40B4-BE49-F238E27FC236}">
                <a16:creationId xmlns:a16="http://schemas.microsoft.com/office/drawing/2014/main" xmlns="" id="{EFC23CFD-CE48-4C90-8483-B25559D67C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08016A2-97CD-4C73-9488-2FA6DF2CBF93}"/>
              </a:ext>
            </a:extLst>
          </p:cNvPr>
          <p:cNvSpPr>
            <a:spLocks noGrp="1"/>
          </p:cNvSpPr>
          <p:nvPr>
            <p:ph type="sldNum" sz="quarter" idx="12"/>
          </p:nvPr>
        </p:nvSpPr>
        <p:spPr/>
        <p:txBody>
          <a:bodyPr/>
          <a:lstStyle/>
          <a:p>
            <a:fld id="{B3189356-D10E-423F-BE03-E525668DE224}" type="slidenum">
              <a:rPr lang="en-GB" smtClean="0"/>
              <a:t>‹N°›</a:t>
            </a:fld>
            <a:endParaRPr lang="en-GB"/>
          </a:p>
        </p:txBody>
      </p:sp>
    </p:spTree>
    <p:extLst>
      <p:ext uri="{BB962C8B-B14F-4D97-AF65-F5344CB8AC3E}">
        <p14:creationId xmlns:p14="http://schemas.microsoft.com/office/powerpoint/2010/main" val="274776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1933" y="909457"/>
            <a:ext cx="10193867" cy="360363"/>
          </a:xfrm>
          <a:prstGeom prst="rect">
            <a:avLst/>
          </a:prstGeom>
        </p:spPr>
        <p:txBody>
          <a:bodyPr vert="horz"/>
          <a:lstStyle>
            <a:lvl1pPr marL="0" indent="0">
              <a:buNone/>
              <a:defRPr sz="3733" b="1" i="0">
                <a:solidFill>
                  <a:srgbClr val="007C8A"/>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651933" y="1381436"/>
            <a:ext cx="10972800" cy="4976813"/>
          </a:xfrm>
          <a:prstGeom prst="rect">
            <a:avLst/>
          </a:prstGeom>
        </p:spPr>
        <p:txBody>
          <a:bodyPr vert="horz"/>
          <a:lstStyle>
            <a:lvl1pPr marL="380990" indent="-380990">
              <a:buFont typeface="Arial"/>
              <a:buChar char="•"/>
              <a:defRPr sz="2133" b="0" i="0">
                <a:solidFill>
                  <a:schemeClr val="tx1">
                    <a:lumMod val="65000"/>
                    <a:lumOff val="35000"/>
                  </a:schemeClr>
                </a:solidFill>
                <a:latin typeface="Arial"/>
                <a:cs typeface="Arial"/>
              </a:defRPr>
            </a:lvl1pPr>
          </a:lstStyle>
          <a:p>
            <a:pPr lvl="0"/>
            <a:endParaRPr lang="en-US" dirty="0"/>
          </a:p>
        </p:txBody>
      </p:sp>
      <p:sp>
        <p:nvSpPr>
          <p:cNvPr id="16" name="CuadroTexto 15"/>
          <p:cNvSpPr txBox="1"/>
          <p:nvPr userDrawn="1"/>
        </p:nvSpPr>
        <p:spPr>
          <a:xfrm>
            <a:off x="487318" y="6651290"/>
            <a:ext cx="184731" cy="461665"/>
          </a:xfrm>
          <a:prstGeom prst="rect">
            <a:avLst/>
          </a:prstGeom>
          <a:noFill/>
        </p:spPr>
        <p:txBody>
          <a:bodyPr wrap="none" rtlCol="0">
            <a:spAutoFit/>
          </a:bodyPr>
          <a:lstStyle/>
          <a:p>
            <a:endParaRPr lang="es-ES" sz="2400" dirty="0">
              <a:solidFill>
                <a:prstClr val="black"/>
              </a:solidFill>
            </a:endParaRPr>
          </a:p>
        </p:txBody>
      </p:sp>
    </p:spTree>
    <p:extLst>
      <p:ext uri="{BB962C8B-B14F-4D97-AF65-F5344CB8AC3E}">
        <p14:creationId xmlns:p14="http://schemas.microsoft.com/office/powerpoint/2010/main" val="396089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p>
            <a:endParaRPr lang="en-US"/>
          </a:p>
        </p:txBody>
      </p:sp>
      <p:sp>
        <p:nvSpPr>
          <p:cNvPr id="6" name="Slide Number Placeholder 5"/>
          <p:cNvSpPr>
            <a:spLocks noGrp="1"/>
          </p:cNvSpPr>
          <p:nvPr>
            <p:ph type="sldNum" sz="quarter" idx="11"/>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2315158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Rectangle 12"/>
          <p:cNvSpPr/>
          <p:nvPr/>
        </p:nvSpPr>
        <p:spPr bwMode="white">
          <a:xfrm>
            <a:off x="0" y="1447800"/>
            <a:ext cx="12192000" cy="3505200"/>
          </a:xfrm>
          <a:prstGeom prst="rect">
            <a:avLst/>
          </a:prstGeom>
          <a:solidFill>
            <a:srgbClr val="FCED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0" y="1524000"/>
            <a:ext cx="12192000" cy="33528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1778000" y="1676400"/>
            <a:ext cx="8636000" cy="1828800"/>
          </a:xfrm>
        </p:spPr>
        <p:txBody>
          <a:bodyPr anchor="b">
            <a:normAutofit/>
          </a:bodyPr>
          <a:lstStyle>
            <a:lvl1pPr>
              <a:defRPr sz="3200" cap="all" baseline="0">
                <a:solidFill>
                  <a:schemeClr val="bg1"/>
                </a:solidFill>
              </a:defRPr>
            </a:lvl1pPr>
          </a:lstStyle>
          <a:p>
            <a:r>
              <a:rPr kumimoji="0" lang="en-US"/>
              <a:t>Click to edit Master title style</a:t>
            </a:r>
            <a:endParaRPr kumimoji="0" lang="en-US" dirty="0"/>
          </a:p>
        </p:txBody>
      </p:sp>
      <p:sp>
        <p:nvSpPr>
          <p:cNvPr id="19" name="Text Placeholder 18"/>
          <p:cNvSpPr>
            <a:spLocks noGrp="1"/>
          </p:cNvSpPr>
          <p:nvPr>
            <p:ph type="body" sz="quarter" idx="13" hasCustomPrompt="1"/>
          </p:nvPr>
        </p:nvSpPr>
        <p:spPr>
          <a:xfrm>
            <a:off x="1780032" y="3810000"/>
            <a:ext cx="8636000" cy="914400"/>
          </a:xfrm>
        </p:spPr>
        <p:txBody>
          <a:bodyPr>
            <a:normAutofit/>
          </a:bodyPr>
          <a:lstStyle>
            <a:lvl1pPr marL="0" indent="0">
              <a:buNone/>
              <a:defRPr sz="2000" baseline="0">
                <a:solidFill>
                  <a:schemeClr val="bg1"/>
                </a:solidFill>
              </a:defRPr>
            </a:lvl1pPr>
            <a:lvl5pPr>
              <a:defRPr/>
            </a:lvl5pPr>
          </a:lstStyle>
          <a:p>
            <a:pPr lvl="0"/>
            <a:r>
              <a:rPr lang="en-US" dirty="0"/>
              <a:t>Produced by: project team members</a:t>
            </a:r>
          </a:p>
        </p:txBody>
      </p:sp>
      <p:sp>
        <p:nvSpPr>
          <p:cNvPr id="11" name="Rectangle 10"/>
          <p:cNvSpPr/>
          <p:nvPr/>
        </p:nvSpPr>
        <p:spPr>
          <a:xfrm>
            <a:off x="0" y="1118997"/>
            <a:ext cx="12192000" cy="276606"/>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 name="Date Placeholder 2"/>
          <p:cNvSpPr>
            <a:spLocks noGrp="1"/>
          </p:cNvSpPr>
          <p:nvPr>
            <p:ph type="dt" sz="half" idx="15"/>
          </p:nvPr>
        </p:nvSpPr>
        <p:spPr>
          <a:xfrm>
            <a:off x="9347200" y="1079076"/>
            <a:ext cx="2844800" cy="307777"/>
          </a:xfrm>
          <a:prstGeom prst="rect">
            <a:avLst/>
          </a:prstGeom>
          <a:noFill/>
        </p:spPr>
        <p:txBody>
          <a:bodyPr vert="horz" wrap="square" rtlCol="0">
            <a:spAutoFit/>
          </a:bodyPr>
          <a:lstStyle>
            <a:lvl1pPr>
              <a:defRPr kumimoji="0" lang="en-US" sz="1400" baseline="0" smtClean="0">
                <a:solidFill>
                  <a:schemeClr val="tx1"/>
                </a:solidFill>
                <a:latin typeface="+mj-lt"/>
                <a:cs typeface="Calibri" pitchFamily="34" charset="0"/>
              </a:defRPr>
            </a:lvl1pPr>
          </a:lstStyle>
          <a:p>
            <a:fld id="{810DFF4E-5CDD-4D61-AD1A-68E0DF36A9AD}" type="datetimeFigureOut">
              <a:rPr lang="en-US" smtClean="0"/>
              <a:t>5/8/2020</a:t>
            </a:fld>
            <a:endParaRPr lang="en-US"/>
          </a:p>
        </p:txBody>
      </p:sp>
      <p:pic>
        <p:nvPicPr>
          <p:cNvPr id="2050" name="Picture 2" descr="Image result for global watch 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953" y="5269892"/>
            <a:ext cx="5274494" cy="124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09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816864" y="1447800"/>
            <a:ext cx="10871200" cy="4648200"/>
          </a:xfrm>
        </p:spPr>
        <p:txBody>
          <a:bodyPr/>
          <a:lstStyle>
            <a:lvl1pPr marL="342900" indent="-342900">
              <a:buFont typeface="Wingdings" charset="2"/>
              <a:buChar char="u"/>
              <a:defRPr sz="2000"/>
            </a:lvl1pPr>
            <a:lvl2pPr marL="651510" indent="-285750">
              <a:buFont typeface="Wingdings" charset="2"/>
              <a:buChar char="u"/>
              <a:defRPr sz="1800"/>
            </a:lvl2pPr>
            <a:lvl3pPr marL="971550" indent="-285750">
              <a:buFont typeface="Wingdings" charset="2"/>
              <a:buChar char="u"/>
              <a:defRPr sz="1600"/>
            </a:lvl3pPr>
            <a:lvl4pPr marL="1428750" indent="-285750">
              <a:buFont typeface="Wingdings" charset="2"/>
              <a:buChar char="u"/>
              <a:defRPr sz="1400"/>
            </a:lvl4pPr>
            <a:lvl5pPr marL="1771650" indent="-171450">
              <a:buFont typeface="Wingdings" charset="2"/>
              <a:buChar char="u"/>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4" name="Text Placeholder 23"/>
          <p:cNvSpPr>
            <a:spLocks noGrp="1"/>
          </p:cNvSpPr>
          <p:nvPr>
            <p:ph type="body" sz="quarter" idx="11" hasCustomPrompt="1"/>
          </p:nvPr>
        </p:nvSpPr>
        <p:spPr>
          <a:xfrm>
            <a:off x="0" y="0"/>
            <a:ext cx="48768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3" name="Footer Placeholder 2"/>
          <p:cNvSpPr>
            <a:spLocks noGrp="1"/>
          </p:cNvSpPr>
          <p:nvPr>
            <p:ph type="ftr" sz="quarter" idx="12"/>
          </p:nvPr>
        </p:nvSpPr>
        <p:spPr/>
        <p:txBody>
          <a:bodyPr/>
          <a:lstStyle/>
          <a:p>
            <a:endParaRPr lang="en-US"/>
          </a:p>
        </p:txBody>
      </p:sp>
      <p:sp>
        <p:nvSpPr>
          <p:cNvPr id="4" name="Slide Number Placeholder 3"/>
          <p:cNvSpPr>
            <a:spLocks noGrp="1"/>
          </p:cNvSpPr>
          <p:nvPr>
            <p:ph type="sldNum" sz="quarter" idx="13"/>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2123390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normAutofit/>
          </a:bodyPr>
          <a:lstStyle>
            <a:lvl1pPr marL="0" indent="0">
              <a:buNone/>
              <a:defRPr sz="1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12192000" cy="1143000"/>
          </a:xfrm>
          <a:prstGeom prst="rect">
            <a:avLst/>
          </a:prstGeom>
          <a:solidFill>
            <a:srgbClr val="FCED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2192000" cy="990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Title 5"/>
          <p:cNvSpPr>
            <a:spLocks noGrp="1"/>
          </p:cNvSpPr>
          <p:nvPr>
            <p:ph type="title"/>
          </p:nvPr>
        </p:nvSpPr>
        <p:spPr>
          <a:xfrm>
            <a:off x="812800" y="1862328"/>
            <a:ext cx="10871200" cy="466344"/>
          </a:xfrm>
        </p:spPr>
        <p:txBody>
          <a:bodyPr/>
          <a:lstStyle>
            <a:lvl1pPr>
              <a:defRPr>
                <a:solidFill>
                  <a:schemeClr val="bg1"/>
                </a:solidFill>
              </a:defRPr>
            </a:lvl1pPr>
          </a:lstStyle>
          <a:p>
            <a:r>
              <a:rPr lang="en-US"/>
              <a:t>Click to edit Master title style</a:t>
            </a:r>
            <a:endParaRPr lang="en-US" dirty="0"/>
          </a:p>
        </p:txBody>
      </p:sp>
      <p:sp>
        <p:nvSpPr>
          <p:cNvPr id="15" name="Rectangle 14"/>
          <p:cNvSpPr/>
          <p:nvPr/>
        </p:nvSpPr>
        <p:spPr>
          <a:xfrm>
            <a:off x="0" y="1143000"/>
            <a:ext cx="12192000" cy="228600"/>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58690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447801"/>
            <a:ext cx="5181600" cy="4713767"/>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6459868" y="1447801"/>
            <a:ext cx="5181600" cy="4713767"/>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23"/>
          <p:cNvSpPr>
            <a:spLocks noGrp="1"/>
          </p:cNvSpPr>
          <p:nvPr>
            <p:ph type="body" sz="quarter" idx="11" hasCustomPrompt="1"/>
          </p:nvPr>
        </p:nvSpPr>
        <p:spPr>
          <a:xfrm>
            <a:off x="0" y="0"/>
            <a:ext cx="48768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2818684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812800" y="2209800"/>
            <a:ext cx="5181600" cy="3581400"/>
          </a:xfrm>
        </p:spPr>
        <p:txBody>
          <a:bodyPr/>
          <a:lstStyle>
            <a:lvl1pPr marL="342900" indent="-342900">
              <a:buFont typeface="Wingdings" charset="2"/>
              <a:buChar char="u"/>
              <a:defRPr/>
            </a:lvl1pPr>
            <a:lvl2pPr marL="651510" indent="-285750">
              <a:buFont typeface="Wingdings" charset="2"/>
              <a:buChar char="u"/>
              <a:defRPr/>
            </a:lvl2pPr>
            <a:lvl3pPr marL="971550" indent="-285750">
              <a:buFont typeface="Wingdings" charset="2"/>
              <a:buChar char="u"/>
              <a:defRPr/>
            </a:lvl3pPr>
            <a:lvl4pPr marL="1428750" indent="-285750">
              <a:buFont typeface="Wingdings" charset="2"/>
              <a:buChar char="u"/>
              <a:defRPr/>
            </a:lvl4pPr>
            <a:lvl5pPr marL="1771650" indent="-17145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6400800" y="2209800"/>
            <a:ext cx="5181600" cy="3581400"/>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6" name="Text Placeholder 15"/>
          <p:cNvSpPr>
            <a:spLocks noGrp="1"/>
          </p:cNvSpPr>
          <p:nvPr>
            <p:ph type="body" sz="quarter" idx="1"/>
          </p:nvPr>
        </p:nvSpPr>
        <p:spPr>
          <a:xfrm>
            <a:off x="812800" y="15240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6400800" y="15240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3" name="Title 2"/>
          <p:cNvSpPr>
            <a:spLocks noGrp="1"/>
          </p:cNvSpPr>
          <p:nvPr>
            <p:ph type="title"/>
          </p:nvPr>
        </p:nvSpPr>
        <p:spPr/>
        <p:txBody>
          <a:bodyPr/>
          <a:lstStyle/>
          <a:p>
            <a:r>
              <a:rPr lang="en-US"/>
              <a:t>Click to edit Master title style</a:t>
            </a:r>
            <a:endParaRPr lang="en-US" dirty="0"/>
          </a:p>
        </p:txBody>
      </p:sp>
      <p:sp>
        <p:nvSpPr>
          <p:cNvPr id="12" name="Text Placeholder 23"/>
          <p:cNvSpPr>
            <a:spLocks noGrp="1"/>
          </p:cNvSpPr>
          <p:nvPr>
            <p:ph type="body" sz="quarter" idx="11" hasCustomPrompt="1"/>
          </p:nvPr>
        </p:nvSpPr>
        <p:spPr>
          <a:xfrm>
            <a:off x="0" y="0"/>
            <a:ext cx="48768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986278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mparison_NoSectionName">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812800" y="2209800"/>
            <a:ext cx="5181600" cy="3581400"/>
          </a:xfrm>
        </p:spPr>
        <p:txBody>
          <a:bodyPr/>
          <a:lstStyle>
            <a:lvl1pPr marL="342900" indent="-342900">
              <a:buFont typeface="Wingdings" charset="2"/>
              <a:buChar char="u"/>
              <a:defRPr/>
            </a:lvl1pPr>
            <a:lvl2pPr marL="651510" indent="-285750">
              <a:buFont typeface="Wingdings" charset="2"/>
              <a:buChar char="u"/>
              <a:defRPr/>
            </a:lvl2pPr>
            <a:lvl3pPr marL="971550" indent="-285750">
              <a:buFont typeface="Wingdings" charset="2"/>
              <a:buChar char="u"/>
              <a:defRPr/>
            </a:lvl3pPr>
            <a:lvl4pPr marL="1428750" indent="-285750">
              <a:buFont typeface="Wingdings" charset="2"/>
              <a:buChar char="u"/>
              <a:defRPr/>
            </a:lvl4pPr>
            <a:lvl5pPr marL="1771650" indent="-17145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6400800" y="2209800"/>
            <a:ext cx="5181600" cy="3581400"/>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6" name="Text Placeholder 15"/>
          <p:cNvSpPr>
            <a:spLocks noGrp="1"/>
          </p:cNvSpPr>
          <p:nvPr>
            <p:ph type="body" sz="quarter" idx="1"/>
          </p:nvPr>
        </p:nvSpPr>
        <p:spPr>
          <a:xfrm>
            <a:off x="812800" y="15240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6400800" y="15240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3" name="Title 2"/>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320855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5F3B5A-6FA4-426B-8CDD-696B47CB6B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5396400-7411-40FA-BAD6-3B9D27CE42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21C0682-9257-48A8-ACBA-5BAEA04A32B7}"/>
              </a:ext>
            </a:extLst>
          </p:cNvPr>
          <p:cNvSpPr>
            <a:spLocks noGrp="1"/>
          </p:cNvSpPr>
          <p:nvPr>
            <p:ph type="dt" sz="half" idx="10"/>
          </p:nvPr>
        </p:nvSpPr>
        <p:spPr/>
        <p:txBody>
          <a:bodyPr/>
          <a:lstStyle/>
          <a:p>
            <a:fld id="{BAAD5A5D-513C-4961-AAA5-25F827F2AE4D}" type="datetimeFigureOut">
              <a:rPr lang="en-GB" smtClean="0"/>
              <a:t>08/05/2020</a:t>
            </a:fld>
            <a:endParaRPr lang="en-GB"/>
          </a:p>
        </p:txBody>
      </p:sp>
      <p:sp>
        <p:nvSpPr>
          <p:cNvPr id="5" name="Footer Placeholder 4">
            <a:extLst>
              <a:ext uri="{FF2B5EF4-FFF2-40B4-BE49-F238E27FC236}">
                <a16:creationId xmlns:a16="http://schemas.microsoft.com/office/drawing/2014/main" xmlns="" id="{2636DB88-FCD5-45A4-9429-39D3026805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7A635E4-1EEA-4DAE-BF9D-CEDF09D76632}"/>
              </a:ext>
            </a:extLst>
          </p:cNvPr>
          <p:cNvSpPr>
            <a:spLocks noGrp="1"/>
          </p:cNvSpPr>
          <p:nvPr>
            <p:ph type="sldNum" sz="quarter" idx="12"/>
          </p:nvPr>
        </p:nvSpPr>
        <p:spPr/>
        <p:txBody>
          <a:bodyPr/>
          <a:lstStyle/>
          <a:p>
            <a:fld id="{B3189356-D10E-423F-BE03-E525668DE224}" type="slidenum">
              <a:rPr lang="en-GB" smtClean="0"/>
              <a:t>‹N°›</a:t>
            </a:fld>
            <a:endParaRPr lang="en-GB"/>
          </a:p>
        </p:txBody>
      </p:sp>
    </p:spTree>
    <p:extLst>
      <p:ext uri="{BB962C8B-B14F-4D97-AF65-F5344CB8AC3E}">
        <p14:creationId xmlns:p14="http://schemas.microsoft.com/office/powerpoint/2010/main" val="2467459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7" name="Text Placeholder 23"/>
          <p:cNvSpPr>
            <a:spLocks noGrp="1"/>
          </p:cNvSpPr>
          <p:nvPr>
            <p:ph type="body" sz="quarter" idx="11" hasCustomPrompt="1"/>
          </p:nvPr>
        </p:nvSpPr>
        <p:spPr>
          <a:xfrm>
            <a:off x="0" y="0"/>
            <a:ext cx="48768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5" name="Footer Placeholder 4"/>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3152638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7" name="Text Placeholder 23"/>
          <p:cNvSpPr>
            <a:spLocks noGrp="1"/>
          </p:cNvSpPr>
          <p:nvPr>
            <p:ph type="body" sz="quarter" idx="11" hasCustomPrompt="1"/>
          </p:nvPr>
        </p:nvSpPr>
        <p:spPr>
          <a:xfrm>
            <a:off x="0" y="0"/>
            <a:ext cx="48768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941211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7" name="Text Placeholder 23"/>
          <p:cNvSpPr>
            <a:spLocks noGrp="1"/>
          </p:cNvSpPr>
          <p:nvPr>
            <p:ph type="body" sz="quarter" idx="11" hasCustomPrompt="1"/>
          </p:nvPr>
        </p:nvSpPr>
        <p:spPr>
          <a:xfrm>
            <a:off x="0" y="0"/>
            <a:ext cx="48768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2752741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4" name="Rectangle 3"/>
          <p:cNvSpPr/>
          <p:nvPr/>
        </p:nvSpPr>
        <p:spPr>
          <a:xfrm>
            <a:off x="0" y="1066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Footer Placeholder 2"/>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2284276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_no foote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2" name="Rectangle 1"/>
          <p:cNvSpPr/>
          <p:nvPr/>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555871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0"/>
          </p:nvPr>
        </p:nvSpPr>
        <p:spPr/>
        <p:txBody>
          <a:bodyPr/>
          <a:lstStyle/>
          <a:p>
            <a:endParaRPr lang="en-US"/>
          </a:p>
        </p:txBody>
      </p:sp>
      <p:sp>
        <p:nvSpPr>
          <p:cNvPr id="10" name="Slide Number Placeholder 9"/>
          <p:cNvSpPr>
            <a:spLocks noGrp="1"/>
          </p:cNvSpPr>
          <p:nvPr>
            <p:ph type="sldNum" sz="quarter" idx="11"/>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3705647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5" y="1387058"/>
            <a:ext cx="4397271"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0DFF4E-5CDD-4D61-AD1A-68E0DF36A9AD}" type="datetimeFigureOut">
              <a:rPr lang="en-US" smtClean="0"/>
              <a:t>5/8/2020</a:t>
            </a:fld>
            <a:endParaRPr lang="en-US"/>
          </a:p>
        </p:txBody>
      </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en-US"/>
              <a:t>Click icon to add picture</a:t>
            </a:r>
            <a:endParaRPr lang="en-US" dirty="0"/>
          </a:p>
        </p:txBody>
      </p:sp>
    </p:spTree>
    <p:extLst>
      <p:ext uri="{BB962C8B-B14F-4D97-AF65-F5344CB8AC3E}">
        <p14:creationId xmlns:p14="http://schemas.microsoft.com/office/powerpoint/2010/main" val="3293061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Footer Only">
    <p:spTree>
      <p:nvGrpSpPr>
        <p:cNvPr id="1" name=""/>
        <p:cNvGrpSpPr/>
        <p:nvPr/>
      </p:nvGrpSpPr>
      <p:grpSpPr>
        <a:xfrm>
          <a:off x="0" y="0"/>
          <a:ext cx="0" cy="0"/>
          <a:chOff x="0" y="0"/>
          <a:chExt cx="0" cy="0"/>
        </a:xfrm>
      </p:grpSpPr>
      <p:sp>
        <p:nvSpPr>
          <p:cNvPr id="4" name="Rectangle 3"/>
          <p:cNvSpPr/>
          <p:nvPr/>
        </p:nvSpPr>
        <p:spPr>
          <a:xfrm>
            <a:off x="0" y="1066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Footer Placeholder 2"/>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1263107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Footer Only">
    <p:spTree>
      <p:nvGrpSpPr>
        <p:cNvPr id="1" name=""/>
        <p:cNvGrpSpPr/>
        <p:nvPr/>
      </p:nvGrpSpPr>
      <p:grpSpPr>
        <a:xfrm>
          <a:off x="0" y="0"/>
          <a:ext cx="0" cy="0"/>
          <a:chOff x="0" y="0"/>
          <a:chExt cx="0" cy="0"/>
        </a:xfrm>
      </p:grpSpPr>
      <p:sp>
        <p:nvSpPr>
          <p:cNvPr id="4" name="Rectangle 3"/>
          <p:cNvSpPr/>
          <p:nvPr/>
        </p:nvSpPr>
        <p:spPr>
          <a:xfrm>
            <a:off x="0" y="1066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Footer Placeholder 2"/>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3620673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0DFF4E-5CDD-4D61-AD1A-68E0DF36A9AD}"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93EB3-517D-46EE-87E2-1CF0DE5E20C6}" type="slidenum">
              <a:rPr lang="en-US" smtClean="0"/>
              <a:t>‹N°›</a:t>
            </a:fld>
            <a:endParaRPr lang="en-US"/>
          </a:p>
        </p:txBody>
      </p:sp>
    </p:spTree>
    <p:extLst>
      <p:ext uri="{BB962C8B-B14F-4D97-AF65-F5344CB8AC3E}">
        <p14:creationId xmlns:p14="http://schemas.microsoft.com/office/powerpoint/2010/main" val="283567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02556-A72B-4846-B002-1EEB360D83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A155CD8-802D-4FD3-9A00-FD44F3D10E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6381E87-DFE6-4D3B-9105-B411AC359110}"/>
              </a:ext>
            </a:extLst>
          </p:cNvPr>
          <p:cNvSpPr>
            <a:spLocks noGrp="1"/>
          </p:cNvSpPr>
          <p:nvPr>
            <p:ph type="dt" sz="half" idx="10"/>
          </p:nvPr>
        </p:nvSpPr>
        <p:spPr/>
        <p:txBody>
          <a:bodyPr/>
          <a:lstStyle/>
          <a:p>
            <a:fld id="{BAAD5A5D-513C-4961-AAA5-25F827F2AE4D}" type="datetimeFigureOut">
              <a:rPr lang="en-GB" smtClean="0"/>
              <a:t>08/05/2020</a:t>
            </a:fld>
            <a:endParaRPr lang="en-GB"/>
          </a:p>
        </p:txBody>
      </p:sp>
      <p:sp>
        <p:nvSpPr>
          <p:cNvPr id="5" name="Footer Placeholder 4">
            <a:extLst>
              <a:ext uri="{FF2B5EF4-FFF2-40B4-BE49-F238E27FC236}">
                <a16:creationId xmlns:a16="http://schemas.microsoft.com/office/drawing/2014/main" xmlns="" id="{9F6F6A56-46D6-4C84-B067-44D2B8C0A6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39759D1-6591-4161-8EF1-21A1D1B59B39}"/>
              </a:ext>
            </a:extLst>
          </p:cNvPr>
          <p:cNvSpPr>
            <a:spLocks noGrp="1"/>
          </p:cNvSpPr>
          <p:nvPr>
            <p:ph type="sldNum" sz="quarter" idx="12"/>
          </p:nvPr>
        </p:nvSpPr>
        <p:spPr/>
        <p:txBody>
          <a:bodyPr/>
          <a:lstStyle/>
          <a:p>
            <a:fld id="{B3189356-D10E-423F-BE03-E525668DE224}" type="slidenum">
              <a:rPr lang="en-GB" smtClean="0"/>
              <a:t>‹N°›</a:t>
            </a:fld>
            <a:endParaRPr lang="en-GB"/>
          </a:p>
        </p:txBody>
      </p:sp>
    </p:spTree>
    <p:extLst>
      <p:ext uri="{BB962C8B-B14F-4D97-AF65-F5344CB8AC3E}">
        <p14:creationId xmlns:p14="http://schemas.microsoft.com/office/powerpoint/2010/main" val="919904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1F42C0-909E-4317-8CD1-C972498B8ECF}"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031B0-BB40-4C30-B8C5-0727911EDBDD}" type="slidenum">
              <a:rPr lang="en-US" smtClean="0"/>
              <a:t>‹N°›</a:t>
            </a:fld>
            <a:endParaRPr lang="en-US"/>
          </a:p>
        </p:txBody>
      </p:sp>
    </p:spTree>
    <p:extLst>
      <p:ext uri="{BB962C8B-B14F-4D97-AF65-F5344CB8AC3E}">
        <p14:creationId xmlns:p14="http://schemas.microsoft.com/office/powerpoint/2010/main" val="1841565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0480" y="274639"/>
            <a:ext cx="10691040" cy="1143000"/>
          </a:xfrm>
        </p:spPr>
        <p:txBody>
          <a:bodyPr>
            <a:normAutofit/>
          </a:bodyPr>
          <a:lstStyle>
            <a:lvl1pPr>
              <a:defRPr sz="4000" b="1">
                <a:solidFill>
                  <a:srgbClr val="0099D2"/>
                </a:solidFill>
                <a:latin typeface="Raleway" panose="020B0503030101060003" pitchFamily="34" charset="0"/>
              </a:defRPr>
            </a:lvl1pPr>
          </a:lstStyle>
          <a:p>
            <a:r>
              <a:rPr lang="en-GB" noProof="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Picture 2" descr="Image result for who logo">
            <a:extLst>
              <a:ext uri="{FF2B5EF4-FFF2-40B4-BE49-F238E27FC236}">
                <a16:creationId xmlns:a16="http://schemas.microsoft.com/office/drawing/2014/main" xmlns="" id="{0966561C-B156-4937-91C5-F20C92F7F3C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58854" y="6185503"/>
            <a:ext cx="1591732" cy="63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967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406902"/>
            <a:ext cx="103632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76690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3864" y="274639"/>
            <a:ext cx="1106427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5689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0459" y="274639"/>
            <a:ext cx="10691084" cy="1143000"/>
          </a:xfrm>
        </p:spPr>
        <p:txBody>
          <a:bodyPr>
            <a:normAutofit/>
          </a:bodyPr>
          <a:lstStyle>
            <a:lvl1pPr>
              <a:defRPr sz="36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598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0459" y="274639"/>
            <a:ext cx="10691084"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Tree>
    <p:extLst>
      <p:ext uri="{BB962C8B-B14F-4D97-AF65-F5344CB8AC3E}">
        <p14:creationId xmlns:p14="http://schemas.microsoft.com/office/powerpoint/2010/main" val="430932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297" y="273050"/>
            <a:ext cx="3729368"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2007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026" name="Picture 2" descr="Image result for who logo">
            <a:extLst>
              <a:ext uri="{FF2B5EF4-FFF2-40B4-BE49-F238E27FC236}">
                <a16:creationId xmlns:a16="http://schemas.microsoft.com/office/drawing/2014/main" xmlns="" id="{795447BB-DFB3-4DE4-8D8B-3E9DF20833C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58854" y="6185503"/>
            <a:ext cx="1591732" cy="6366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95294C3B-8864-42BE-ABAF-81BEF90DBF56}"/>
              </a:ext>
            </a:extLst>
          </p:cNvPr>
          <p:cNvSpPr/>
          <p:nvPr userDrawn="1"/>
        </p:nvSpPr>
        <p:spPr>
          <a:xfrm>
            <a:off x="0" y="1"/>
            <a:ext cx="12192000" cy="3946358"/>
          </a:xfrm>
          <a:prstGeom prst="rect">
            <a:avLst/>
          </a:prstGeom>
          <a:solidFill>
            <a:schemeClr val="bg1">
              <a:lumMod val="8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5083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80" y="6356351"/>
            <a:ext cx="2845170" cy="365125"/>
          </a:xfrm>
          <a:prstGeom prst="rect">
            <a:avLst/>
          </a:prstGeom>
        </p:spPr>
        <p:txBody>
          <a:bodyPr vert="horz" wrap="square" lIns="103922" tIns="51961" rIns="103922" bIns="51961" numCol="1" anchor="t" anchorCtr="0" compatLnSpc="1">
            <a:prstTxWarp prst="textNoShape">
              <a:avLst/>
            </a:prstTxWarp>
          </a:bodyPr>
          <a:lstStyle>
            <a:lvl1pPr defTabSz="914400">
              <a:defRPr sz="2100" b="0">
                <a:solidFill>
                  <a:srgbClr val="000000"/>
                </a:solidFill>
                <a:latin typeface="Segoe UI" pitchFamily="34" charset="0"/>
                <a:cs typeface="Arial" pitchFamily="34" charset="0"/>
              </a:defRPr>
            </a:lvl1pPr>
          </a:lstStyle>
          <a:p>
            <a:pPr>
              <a:defRPr/>
            </a:pPr>
            <a:fld id="{C65C2B13-2770-4BBC-B1E7-7516896E74FB}" type="datetimeFigureOut">
              <a:rPr lang="en-US" altLang="en-US"/>
              <a:pPr>
                <a:defRPr/>
              </a:pPr>
              <a:t>5/8/2020</a:t>
            </a:fld>
            <a:endParaRPr lang="en-US" altLang="en-US"/>
          </a:p>
        </p:txBody>
      </p:sp>
      <p:sp>
        <p:nvSpPr>
          <p:cNvPr id="3" name="Footer Placeholder 2"/>
          <p:cNvSpPr>
            <a:spLocks noGrp="1"/>
          </p:cNvSpPr>
          <p:nvPr>
            <p:ph type="ftr" sz="quarter" idx="11"/>
          </p:nvPr>
        </p:nvSpPr>
        <p:spPr>
          <a:xfrm>
            <a:off x="4164556" y="6356351"/>
            <a:ext cx="3862890" cy="365125"/>
          </a:xfrm>
          <a:prstGeom prst="rect">
            <a:avLst/>
          </a:prstGeom>
        </p:spPr>
        <p:txBody>
          <a:bodyPr vert="horz" wrap="square" lIns="103922" tIns="51961" rIns="103922" bIns="51961" numCol="1" anchor="t" anchorCtr="0" compatLnSpc="1">
            <a:prstTxWarp prst="textNoShape">
              <a:avLst/>
            </a:prstTxWarp>
          </a:bodyPr>
          <a:lstStyle>
            <a:lvl1pPr defTabSz="914400">
              <a:defRPr sz="2100" b="0">
                <a:solidFill>
                  <a:srgbClr val="000000"/>
                </a:solidFill>
                <a:latin typeface="Segoe UI" pitchFamily="34" charset="0"/>
                <a:cs typeface="Arial" pitchFamily="34" charset="0"/>
              </a:defRPr>
            </a:lvl1pPr>
          </a:lstStyle>
          <a:p>
            <a:pPr>
              <a:defRPr/>
            </a:pPr>
            <a:endParaRPr lang="en-US" altLang="en-US"/>
          </a:p>
        </p:txBody>
      </p:sp>
      <p:sp>
        <p:nvSpPr>
          <p:cNvPr id="4" name="Slide Number Placeholder 3"/>
          <p:cNvSpPr>
            <a:spLocks noGrp="1"/>
          </p:cNvSpPr>
          <p:nvPr>
            <p:ph type="sldNum" sz="quarter" idx="12"/>
          </p:nvPr>
        </p:nvSpPr>
        <p:spPr>
          <a:xfrm>
            <a:off x="8737150" y="6356351"/>
            <a:ext cx="2845170" cy="365125"/>
          </a:xfrm>
          <a:prstGeom prst="rect">
            <a:avLst/>
          </a:prstGeom>
        </p:spPr>
        <p:txBody>
          <a:bodyPr vert="horz" wrap="square" lIns="103922" tIns="51961" rIns="103922" bIns="51961" numCol="1" anchor="t" anchorCtr="0" compatLnSpc="1">
            <a:prstTxWarp prst="textNoShape">
              <a:avLst/>
            </a:prstTxWarp>
          </a:bodyPr>
          <a:lstStyle>
            <a:lvl1pPr defTabSz="914400">
              <a:defRPr sz="2100" b="0">
                <a:solidFill>
                  <a:srgbClr val="000000"/>
                </a:solidFill>
                <a:latin typeface="Segoe UI" pitchFamily="34" charset="0"/>
                <a:cs typeface="Arial" pitchFamily="34" charset="0"/>
              </a:defRPr>
            </a:lvl1pPr>
          </a:lstStyle>
          <a:p>
            <a:pPr>
              <a:defRPr/>
            </a:pPr>
            <a:fld id="{AAF70472-AB7E-4F19-97F6-6EA46BEADDE1}" type="slidenum">
              <a:rPr lang="en-US" altLang="en-US"/>
              <a:pPr>
                <a:defRPr/>
              </a:pPr>
              <a:t>‹N°›</a:t>
            </a:fld>
            <a:endParaRPr lang="en-US" altLang="en-US"/>
          </a:p>
        </p:txBody>
      </p:sp>
    </p:spTree>
    <p:extLst>
      <p:ext uri="{BB962C8B-B14F-4D97-AF65-F5344CB8AC3E}">
        <p14:creationId xmlns:p14="http://schemas.microsoft.com/office/powerpoint/2010/main" val="3885491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24"/>
        <p:cNvGrpSpPr/>
        <p:nvPr/>
      </p:nvGrpSpPr>
      <p:grpSpPr>
        <a:xfrm>
          <a:off x="0" y="0"/>
          <a:ext cx="0" cy="0"/>
          <a:chOff x="0" y="0"/>
          <a:chExt cx="0" cy="0"/>
        </a:xfrm>
      </p:grpSpPr>
      <p:sp>
        <p:nvSpPr>
          <p:cNvPr id="4" name="Shape 27"/>
          <p:cNvSpPr txBox="1">
            <a:spLocks noChangeArrowheads="1"/>
          </p:cNvSpPr>
          <p:nvPr/>
        </p:nvSpPr>
        <p:spPr bwMode="auto">
          <a:xfrm>
            <a:off x="487426" y="6650039"/>
            <a:ext cx="246094" cy="371475"/>
          </a:xfrm>
          <a:prstGeom prst="rect">
            <a:avLst/>
          </a:prstGeom>
          <a:noFill/>
          <a:ln>
            <a:noFill/>
          </a:ln>
        </p:spPr>
        <p:txBody>
          <a:bodyPr lIns="98253" tIns="49145" rIns="98253" bIns="49145"/>
          <a:lstStyle>
            <a:lvl1pPr defTabSz="993775" eaLnBrk="0" hangingPunct="0">
              <a:defRPr sz="4000" b="1">
                <a:solidFill>
                  <a:srgbClr val="000066"/>
                </a:solidFill>
                <a:latin typeface="Arial" pitchFamily="34" charset="0"/>
                <a:cs typeface="Arial" pitchFamily="34" charset="0"/>
              </a:defRPr>
            </a:lvl1pPr>
            <a:lvl2pPr marL="742950" indent="-285750" defTabSz="993775" eaLnBrk="0" hangingPunct="0">
              <a:defRPr sz="4000" b="1">
                <a:solidFill>
                  <a:srgbClr val="000066"/>
                </a:solidFill>
                <a:latin typeface="Arial" pitchFamily="34" charset="0"/>
                <a:cs typeface="Arial" pitchFamily="34" charset="0"/>
              </a:defRPr>
            </a:lvl2pPr>
            <a:lvl3pPr marL="1143000" indent="-228600" defTabSz="993775" eaLnBrk="0" hangingPunct="0">
              <a:defRPr sz="4000" b="1">
                <a:solidFill>
                  <a:srgbClr val="000066"/>
                </a:solidFill>
                <a:latin typeface="Arial" pitchFamily="34" charset="0"/>
                <a:cs typeface="Arial" pitchFamily="34" charset="0"/>
              </a:defRPr>
            </a:lvl3pPr>
            <a:lvl4pPr marL="1600200" indent="-228600" defTabSz="993775" eaLnBrk="0" hangingPunct="0">
              <a:defRPr sz="4000" b="1">
                <a:solidFill>
                  <a:srgbClr val="000066"/>
                </a:solidFill>
                <a:latin typeface="Arial" pitchFamily="34" charset="0"/>
                <a:cs typeface="Arial" pitchFamily="34" charset="0"/>
              </a:defRPr>
            </a:lvl4pPr>
            <a:lvl5pPr marL="2057400" indent="-228600" defTabSz="993775" eaLnBrk="0" hangingPunct="0">
              <a:defRPr sz="4000" b="1">
                <a:solidFill>
                  <a:srgbClr val="000066"/>
                </a:solidFill>
                <a:latin typeface="Arial" pitchFamily="34" charset="0"/>
                <a:cs typeface="Arial" pitchFamily="34" charset="0"/>
              </a:defRPr>
            </a:lvl5pPr>
            <a:lvl6pPr marL="2514600" indent="-228600" defTabSz="993775" eaLnBrk="0" fontAlgn="base" hangingPunct="0">
              <a:spcBef>
                <a:spcPct val="0"/>
              </a:spcBef>
              <a:spcAft>
                <a:spcPct val="0"/>
              </a:spcAft>
              <a:defRPr sz="4000" b="1">
                <a:solidFill>
                  <a:srgbClr val="000066"/>
                </a:solidFill>
                <a:latin typeface="Arial" pitchFamily="34" charset="0"/>
                <a:cs typeface="Arial" pitchFamily="34" charset="0"/>
              </a:defRPr>
            </a:lvl6pPr>
            <a:lvl7pPr marL="2971800" indent="-228600" defTabSz="993775" eaLnBrk="0" fontAlgn="base" hangingPunct="0">
              <a:spcBef>
                <a:spcPct val="0"/>
              </a:spcBef>
              <a:spcAft>
                <a:spcPct val="0"/>
              </a:spcAft>
              <a:defRPr sz="4000" b="1">
                <a:solidFill>
                  <a:srgbClr val="000066"/>
                </a:solidFill>
                <a:latin typeface="Arial" pitchFamily="34" charset="0"/>
                <a:cs typeface="Arial" pitchFamily="34" charset="0"/>
              </a:defRPr>
            </a:lvl7pPr>
            <a:lvl8pPr marL="3429000" indent="-228600" defTabSz="993775" eaLnBrk="0" fontAlgn="base" hangingPunct="0">
              <a:spcBef>
                <a:spcPct val="0"/>
              </a:spcBef>
              <a:spcAft>
                <a:spcPct val="0"/>
              </a:spcAft>
              <a:defRPr sz="4000" b="1">
                <a:solidFill>
                  <a:srgbClr val="000066"/>
                </a:solidFill>
                <a:latin typeface="Arial" pitchFamily="34" charset="0"/>
                <a:cs typeface="Arial" pitchFamily="34" charset="0"/>
              </a:defRPr>
            </a:lvl8pPr>
            <a:lvl9pPr marL="3886200" indent="-228600" defTabSz="993775" eaLnBrk="0" fontAlgn="base" hangingPunct="0">
              <a:spcBef>
                <a:spcPct val="0"/>
              </a:spcBef>
              <a:spcAft>
                <a:spcPct val="0"/>
              </a:spcAft>
              <a:defRPr sz="4000" b="1">
                <a:solidFill>
                  <a:srgbClr val="000066"/>
                </a:solidFill>
                <a:latin typeface="Arial" pitchFamily="34" charset="0"/>
                <a:cs typeface="Arial" pitchFamily="34" charset="0"/>
              </a:defRPr>
            </a:lvl9pPr>
          </a:lstStyle>
          <a:p>
            <a:pPr eaLnBrk="1" hangingPunct="1">
              <a:defRPr/>
            </a:pPr>
            <a:endParaRPr lang="en-US" altLang="en-US" sz="2100" b="0">
              <a:solidFill>
                <a:srgbClr val="000000"/>
              </a:solidFill>
              <a:latin typeface="Calibri" pitchFamily="34" charset="0"/>
              <a:sym typeface="Calibri" pitchFamily="34" charset="0"/>
            </a:endParaRPr>
          </a:p>
        </p:txBody>
      </p:sp>
      <p:sp>
        <p:nvSpPr>
          <p:cNvPr id="25" name="Shape 25"/>
          <p:cNvSpPr txBox="1">
            <a:spLocks noGrp="1"/>
          </p:cNvSpPr>
          <p:nvPr>
            <p:ph type="body" idx="1"/>
          </p:nvPr>
        </p:nvSpPr>
        <p:spPr>
          <a:xfrm>
            <a:off x="651957" y="909599"/>
            <a:ext cx="10193867" cy="360364"/>
          </a:xfrm>
          <a:prstGeom prst="rect">
            <a:avLst/>
          </a:prstGeom>
          <a:noFill/>
          <a:ln>
            <a:noFill/>
          </a:ln>
        </p:spPr>
        <p:txBody>
          <a:bodyPr lIns="98253" tIns="98253" rIns="98253" bIns="98253" anchor="t" anchorCtr="0"/>
          <a:lstStyle>
            <a:lvl1pPr marL="0" indent="0" rtl="0">
              <a:spcBef>
                <a:spcPts val="0"/>
              </a:spcBef>
              <a:buClr>
                <a:srgbClr val="005744"/>
              </a:buClr>
              <a:buFont typeface="Arial Narrow"/>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2"/>
          </p:nvPr>
        </p:nvSpPr>
        <p:spPr>
          <a:xfrm>
            <a:off x="651933" y="1381580"/>
            <a:ext cx="10972800" cy="4976813"/>
          </a:xfrm>
          <a:prstGeom prst="rect">
            <a:avLst/>
          </a:prstGeom>
          <a:noFill/>
          <a:ln>
            <a:noFill/>
          </a:ln>
        </p:spPr>
        <p:txBody>
          <a:bodyPr lIns="98253" tIns="98253" rIns="98253" bIns="98253" anchor="t" anchorCtr="0"/>
          <a:lstStyle>
            <a:lvl1pPr marL="307051" indent="-197880" rtl="0">
              <a:spcBef>
                <a:spcPts val="0"/>
              </a:spcBef>
              <a:buClr>
                <a:srgbClr val="595959"/>
              </a:buClr>
              <a:buFont typeface="Arial"/>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7676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462915-592D-4144-B0C2-464BB3516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CC0887A-1751-4E71-9B3D-08DF8F5C57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8BA3B00-E1D8-434D-A639-9AF3173C11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9E06F35D-DD39-4BBF-A4CB-D5657D714A1B}"/>
              </a:ext>
            </a:extLst>
          </p:cNvPr>
          <p:cNvSpPr>
            <a:spLocks noGrp="1"/>
          </p:cNvSpPr>
          <p:nvPr>
            <p:ph type="dt" sz="half" idx="10"/>
          </p:nvPr>
        </p:nvSpPr>
        <p:spPr/>
        <p:txBody>
          <a:bodyPr/>
          <a:lstStyle/>
          <a:p>
            <a:fld id="{BAAD5A5D-513C-4961-AAA5-25F827F2AE4D}" type="datetimeFigureOut">
              <a:rPr lang="en-GB" smtClean="0"/>
              <a:t>08/05/2020</a:t>
            </a:fld>
            <a:endParaRPr lang="en-GB"/>
          </a:p>
        </p:txBody>
      </p:sp>
      <p:sp>
        <p:nvSpPr>
          <p:cNvPr id="6" name="Footer Placeholder 5">
            <a:extLst>
              <a:ext uri="{FF2B5EF4-FFF2-40B4-BE49-F238E27FC236}">
                <a16:creationId xmlns:a16="http://schemas.microsoft.com/office/drawing/2014/main" xmlns="" id="{E71C229C-0512-4948-AD96-0A144ECCE1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3234A20-EB15-4031-B79B-1080A52EE305}"/>
              </a:ext>
            </a:extLst>
          </p:cNvPr>
          <p:cNvSpPr>
            <a:spLocks noGrp="1"/>
          </p:cNvSpPr>
          <p:nvPr>
            <p:ph type="sldNum" sz="quarter" idx="12"/>
          </p:nvPr>
        </p:nvSpPr>
        <p:spPr/>
        <p:txBody>
          <a:bodyPr/>
          <a:lstStyle/>
          <a:p>
            <a:fld id="{B3189356-D10E-423F-BE03-E525668DE224}" type="slidenum">
              <a:rPr lang="en-GB" smtClean="0"/>
              <a:t>‹N°›</a:t>
            </a:fld>
            <a:endParaRPr lang="en-GB"/>
          </a:p>
        </p:txBody>
      </p:sp>
    </p:spTree>
    <p:extLst>
      <p:ext uri="{BB962C8B-B14F-4D97-AF65-F5344CB8AC3E}">
        <p14:creationId xmlns:p14="http://schemas.microsoft.com/office/powerpoint/2010/main" val="225086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323C0-7D31-4F88-816D-B84F022FD5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D3926A1-B74E-44BF-96AB-33FC13FDC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095DADB-3A35-469A-9173-037536C205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837F022-D7C9-4491-961D-C6182E15D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8668D84-0C17-4BA3-8487-B568D1D370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1C5A76E-9933-44C5-8744-4B32A3648A45}"/>
              </a:ext>
            </a:extLst>
          </p:cNvPr>
          <p:cNvSpPr>
            <a:spLocks noGrp="1"/>
          </p:cNvSpPr>
          <p:nvPr>
            <p:ph type="dt" sz="half" idx="10"/>
          </p:nvPr>
        </p:nvSpPr>
        <p:spPr/>
        <p:txBody>
          <a:bodyPr/>
          <a:lstStyle/>
          <a:p>
            <a:fld id="{BAAD5A5D-513C-4961-AAA5-25F827F2AE4D}" type="datetimeFigureOut">
              <a:rPr lang="en-GB" smtClean="0"/>
              <a:t>08/05/2020</a:t>
            </a:fld>
            <a:endParaRPr lang="en-GB"/>
          </a:p>
        </p:txBody>
      </p:sp>
      <p:sp>
        <p:nvSpPr>
          <p:cNvPr id="8" name="Footer Placeholder 7">
            <a:extLst>
              <a:ext uri="{FF2B5EF4-FFF2-40B4-BE49-F238E27FC236}">
                <a16:creationId xmlns:a16="http://schemas.microsoft.com/office/drawing/2014/main" xmlns="" id="{2B99324E-A0BD-40B3-A492-1FE3D7FB2B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E676D43-DD42-45B6-9671-9DD5F44AD2C8}"/>
              </a:ext>
            </a:extLst>
          </p:cNvPr>
          <p:cNvSpPr>
            <a:spLocks noGrp="1"/>
          </p:cNvSpPr>
          <p:nvPr>
            <p:ph type="sldNum" sz="quarter" idx="12"/>
          </p:nvPr>
        </p:nvSpPr>
        <p:spPr/>
        <p:txBody>
          <a:bodyPr/>
          <a:lstStyle/>
          <a:p>
            <a:fld id="{B3189356-D10E-423F-BE03-E525668DE224}" type="slidenum">
              <a:rPr lang="en-GB" smtClean="0"/>
              <a:t>‹N°›</a:t>
            </a:fld>
            <a:endParaRPr lang="en-GB"/>
          </a:p>
        </p:txBody>
      </p:sp>
    </p:spTree>
    <p:extLst>
      <p:ext uri="{BB962C8B-B14F-4D97-AF65-F5344CB8AC3E}">
        <p14:creationId xmlns:p14="http://schemas.microsoft.com/office/powerpoint/2010/main" val="317344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E62E8-8508-491D-B937-048A6C13B9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59C2CA6-1CF1-462B-A73E-715591B87831}"/>
              </a:ext>
            </a:extLst>
          </p:cNvPr>
          <p:cNvSpPr>
            <a:spLocks noGrp="1"/>
          </p:cNvSpPr>
          <p:nvPr>
            <p:ph type="dt" sz="half" idx="10"/>
          </p:nvPr>
        </p:nvSpPr>
        <p:spPr/>
        <p:txBody>
          <a:bodyPr/>
          <a:lstStyle/>
          <a:p>
            <a:fld id="{BAAD5A5D-513C-4961-AAA5-25F827F2AE4D}" type="datetimeFigureOut">
              <a:rPr lang="en-GB" smtClean="0"/>
              <a:t>08/05/2020</a:t>
            </a:fld>
            <a:endParaRPr lang="en-GB"/>
          </a:p>
        </p:txBody>
      </p:sp>
      <p:sp>
        <p:nvSpPr>
          <p:cNvPr id="4" name="Footer Placeholder 3">
            <a:extLst>
              <a:ext uri="{FF2B5EF4-FFF2-40B4-BE49-F238E27FC236}">
                <a16:creationId xmlns:a16="http://schemas.microsoft.com/office/drawing/2014/main" xmlns="" id="{51CEE5B2-7405-4EDD-B49F-520C1FDDE5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CB58BD77-8E51-49BB-A22F-C925AF32FA8D}"/>
              </a:ext>
            </a:extLst>
          </p:cNvPr>
          <p:cNvSpPr>
            <a:spLocks noGrp="1"/>
          </p:cNvSpPr>
          <p:nvPr>
            <p:ph type="sldNum" sz="quarter" idx="12"/>
          </p:nvPr>
        </p:nvSpPr>
        <p:spPr/>
        <p:txBody>
          <a:bodyPr/>
          <a:lstStyle/>
          <a:p>
            <a:fld id="{B3189356-D10E-423F-BE03-E525668DE224}" type="slidenum">
              <a:rPr lang="en-GB" smtClean="0"/>
              <a:t>‹N°›</a:t>
            </a:fld>
            <a:endParaRPr lang="en-GB"/>
          </a:p>
        </p:txBody>
      </p:sp>
    </p:spTree>
    <p:extLst>
      <p:ext uri="{BB962C8B-B14F-4D97-AF65-F5344CB8AC3E}">
        <p14:creationId xmlns:p14="http://schemas.microsoft.com/office/powerpoint/2010/main" val="1986824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55F1949-DE23-4D05-A75C-C4EC9B816F01}"/>
              </a:ext>
            </a:extLst>
          </p:cNvPr>
          <p:cNvSpPr>
            <a:spLocks noGrp="1"/>
          </p:cNvSpPr>
          <p:nvPr>
            <p:ph type="dt" sz="half" idx="10"/>
          </p:nvPr>
        </p:nvSpPr>
        <p:spPr/>
        <p:txBody>
          <a:bodyPr/>
          <a:lstStyle/>
          <a:p>
            <a:fld id="{BAAD5A5D-513C-4961-AAA5-25F827F2AE4D}" type="datetimeFigureOut">
              <a:rPr lang="en-GB" smtClean="0"/>
              <a:t>08/05/2020</a:t>
            </a:fld>
            <a:endParaRPr lang="en-GB"/>
          </a:p>
        </p:txBody>
      </p:sp>
      <p:sp>
        <p:nvSpPr>
          <p:cNvPr id="3" name="Footer Placeholder 2">
            <a:extLst>
              <a:ext uri="{FF2B5EF4-FFF2-40B4-BE49-F238E27FC236}">
                <a16:creationId xmlns:a16="http://schemas.microsoft.com/office/drawing/2014/main" xmlns="" id="{7EB36E00-D0D8-4F8D-9F14-09414F63F3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7FC2E0DE-C9FD-4EF5-A1D1-7F251696C588}"/>
              </a:ext>
            </a:extLst>
          </p:cNvPr>
          <p:cNvSpPr>
            <a:spLocks noGrp="1"/>
          </p:cNvSpPr>
          <p:nvPr>
            <p:ph type="sldNum" sz="quarter" idx="12"/>
          </p:nvPr>
        </p:nvSpPr>
        <p:spPr/>
        <p:txBody>
          <a:bodyPr/>
          <a:lstStyle/>
          <a:p>
            <a:fld id="{B3189356-D10E-423F-BE03-E525668DE224}" type="slidenum">
              <a:rPr lang="en-GB" smtClean="0"/>
              <a:t>‹N°›</a:t>
            </a:fld>
            <a:endParaRPr lang="en-GB"/>
          </a:p>
        </p:txBody>
      </p:sp>
    </p:spTree>
    <p:extLst>
      <p:ext uri="{BB962C8B-B14F-4D97-AF65-F5344CB8AC3E}">
        <p14:creationId xmlns:p14="http://schemas.microsoft.com/office/powerpoint/2010/main" val="53948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C9CE16-BF0C-43E3-BD0B-63093016B2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BA1B37D-2F12-45CF-9076-4D3812C46B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CC9BE31-289D-4086-8F79-914A4CA9C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6655688-E47B-4DFC-AA94-A9F3465468E4}"/>
              </a:ext>
            </a:extLst>
          </p:cNvPr>
          <p:cNvSpPr>
            <a:spLocks noGrp="1"/>
          </p:cNvSpPr>
          <p:nvPr>
            <p:ph type="dt" sz="half" idx="10"/>
          </p:nvPr>
        </p:nvSpPr>
        <p:spPr/>
        <p:txBody>
          <a:bodyPr/>
          <a:lstStyle/>
          <a:p>
            <a:fld id="{BAAD5A5D-513C-4961-AAA5-25F827F2AE4D}" type="datetimeFigureOut">
              <a:rPr lang="en-GB" smtClean="0"/>
              <a:t>08/05/2020</a:t>
            </a:fld>
            <a:endParaRPr lang="en-GB"/>
          </a:p>
        </p:txBody>
      </p:sp>
      <p:sp>
        <p:nvSpPr>
          <p:cNvPr id="6" name="Footer Placeholder 5">
            <a:extLst>
              <a:ext uri="{FF2B5EF4-FFF2-40B4-BE49-F238E27FC236}">
                <a16:creationId xmlns:a16="http://schemas.microsoft.com/office/drawing/2014/main" xmlns="" id="{1F9699D2-A915-4292-973A-F9C61F2CFD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0B77B52-739E-4F3A-8346-36A67A333D3F}"/>
              </a:ext>
            </a:extLst>
          </p:cNvPr>
          <p:cNvSpPr>
            <a:spLocks noGrp="1"/>
          </p:cNvSpPr>
          <p:nvPr>
            <p:ph type="sldNum" sz="quarter" idx="12"/>
          </p:nvPr>
        </p:nvSpPr>
        <p:spPr/>
        <p:txBody>
          <a:bodyPr/>
          <a:lstStyle/>
          <a:p>
            <a:fld id="{B3189356-D10E-423F-BE03-E525668DE224}" type="slidenum">
              <a:rPr lang="en-GB" smtClean="0"/>
              <a:t>‹N°›</a:t>
            </a:fld>
            <a:endParaRPr lang="en-GB"/>
          </a:p>
        </p:txBody>
      </p:sp>
    </p:spTree>
    <p:extLst>
      <p:ext uri="{BB962C8B-B14F-4D97-AF65-F5344CB8AC3E}">
        <p14:creationId xmlns:p14="http://schemas.microsoft.com/office/powerpoint/2010/main" val="211916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BC20E-8347-462C-8B71-3710A8892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41E9368-0A1A-4696-A252-AA2BC388DE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1E529155-C49A-4BC9-AB92-DCA45A683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4F5D975-1444-476D-9D08-6A0E90B5F362}"/>
              </a:ext>
            </a:extLst>
          </p:cNvPr>
          <p:cNvSpPr>
            <a:spLocks noGrp="1"/>
          </p:cNvSpPr>
          <p:nvPr>
            <p:ph type="dt" sz="half" idx="10"/>
          </p:nvPr>
        </p:nvSpPr>
        <p:spPr/>
        <p:txBody>
          <a:bodyPr/>
          <a:lstStyle/>
          <a:p>
            <a:fld id="{BAAD5A5D-513C-4961-AAA5-25F827F2AE4D}" type="datetimeFigureOut">
              <a:rPr lang="en-GB" smtClean="0"/>
              <a:t>08/05/2020</a:t>
            </a:fld>
            <a:endParaRPr lang="en-GB"/>
          </a:p>
        </p:txBody>
      </p:sp>
      <p:sp>
        <p:nvSpPr>
          <p:cNvPr id="6" name="Footer Placeholder 5">
            <a:extLst>
              <a:ext uri="{FF2B5EF4-FFF2-40B4-BE49-F238E27FC236}">
                <a16:creationId xmlns:a16="http://schemas.microsoft.com/office/drawing/2014/main" xmlns="" id="{DB605F96-AC6D-4471-AC1A-D64E76BB26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5DBBAF7-7428-4442-9B12-A6DD9CEB2BBA}"/>
              </a:ext>
            </a:extLst>
          </p:cNvPr>
          <p:cNvSpPr>
            <a:spLocks noGrp="1"/>
          </p:cNvSpPr>
          <p:nvPr>
            <p:ph type="sldNum" sz="quarter" idx="12"/>
          </p:nvPr>
        </p:nvSpPr>
        <p:spPr/>
        <p:txBody>
          <a:bodyPr/>
          <a:lstStyle/>
          <a:p>
            <a:fld id="{B3189356-D10E-423F-BE03-E525668DE224}" type="slidenum">
              <a:rPr lang="en-GB" smtClean="0"/>
              <a:t>‹N°›</a:t>
            </a:fld>
            <a:endParaRPr lang="en-GB"/>
          </a:p>
        </p:txBody>
      </p:sp>
    </p:spTree>
    <p:extLst>
      <p:ext uri="{BB962C8B-B14F-4D97-AF65-F5344CB8AC3E}">
        <p14:creationId xmlns:p14="http://schemas.microsoft.com/office/powerpoint/2010/main" val="293312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5.jpeg"/><Relationship Id="rId5" Type="http://schemas.openxmlformats.org/officeDocument/2006/relationships/slideLayout" Target="../slideLayouts/slideLayout35.xml"/><Relationship Id="rId10"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89DE56-4DAD-473D-B5B2-3E4F86E65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1364E61-9617-4CC1-B56F-24B00723F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319CCBB-ED0F-4719-8EF8-4879A258F5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D5A5D-513C-4961-AAA5-25F827F2AE4D}" type="datetimeFigureOut">
              <a:rPr lang="en-GB" smtClean="0"/>
              <a:t>08/05/2020</a:t>
            </a:fld>
            <a:endParaRPr lang="en-GB"/>
          </a:p>
        </p:txBody>
      </p:sp>
      <p:sp>
        <p:nvSpPr>
          <p:cNvPr id="5" name="Footer Placeholder 4">
            <a:extLst>
              <a:ext uri="{FF2B5EF4-FFF2-40B4-BE49-F238E27FC236}">
                <a16:creationId xmlns:a16="http://schemas.microsoft.com/office/drawing/2014/main" xmlns="" id="{D79C587D-9567-4EE3-9D87-CB7282FDC7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87550D06-7039-44EE-B7E6-C4242F6BE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89356-D10E-423F-BE03-E525668DE224}" type="slidenum">
              <a:rPr lang="en-GB" smtClean="0"/>
              <a:t>‹N°›</a:t>
            </a:fld>
            <a:endParaRPr lang="en-GB"/>
          </a:p>
        </p:txBody>
      </p:sp>
    </p:spTree>
    <p:extLst>
      <p:ext uri="{BB962C8B-B14F-4D97-AF65-F5344CB8AC3E}">
        <p14:creationId xmlns:p14="http://schemas.microsoft.com/office/powerpoint/2010/main" val="2970132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600456"/>
            <a:ext cx="10871200" cy="466344"/>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816864" y="1447800"/>
            <a:ext cx="10871200" cy="4678680"/>
          </a:xfrm>
          <a:prstGeom prst="rect">
            <a:avLst/>
          </a:prstGeom>
        </p:spPr>
        <p:txBody>
          <a:bodyPr vert="horz">
            <a:normAutofit/>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Rectangle 7"/>
          <p:cNvSpPr/>
          <p:nvPr/>
        </p:nvSpPr>
        <p:spPr>
          <a:xfrm>
            <a:off x="0" y="1143000"/>
            <a:ext cx="12192000" cy="228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cxnSp>
        <p:nvCxnSpPr>
          <p:cNvPr id="6" name="Straight Connector 5"/>
          <p:cNvCxnSpPr/>
          <p:nvPr/>
        </p:nvCxnSpPr>
        <p:spPr>
          <a:xfrm>
            <a:off x="0" y="6248400"/>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9"/>
          <a:stretch>
            <a:fillRect/>
          </a:stretch>
        </p:blipFill>
        <p:spPr>
          <a:xfrm>
            <a:off x="0" y="6317224"/>
            <a:ext cx="560382" cy="458244"/>
          </a:xfrm>
          <a:prstGeom prst="rect">
            <a:avLst/>
          </a:prstGeom>
        </p:spPr>
      </p:pic>
      <p:sp>
        <p:nvSpPr>
          <p:cNvPr id="9" name="Footer Placeholder 8"/>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9"/>
          <p:cNvSpPr>
            <a:spLocks noGrp="1"/>
          </p:cNvSpPr>
          <p:nvPr>
            <p:ph type="sldNum" sz="quarter" idx="4"/>
          </p:nvPr>
        </p:nvSpPr>
        <p:spPr>
          <a:xfrm>
            <a:off x="928295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3EB3-517D-46EE-87E2-1CF0DE5E20C6}" type="slidenum">
              <a:rPr lang="en-US" smtClean="0"/>
              <a:t>‹N°›</a:t>
            </a:fld>
            <a:endParaRPr lang="en-US"/>
          </a:p>
        </p:txBody>
      </p:sp>
    </p:spTree>
    <p:extLst>
      <p:ext uri="{BB962C8B-B14F-4D97-AF65-F5344CB8AC3E}">
        <p14:creationId xmlns:p14="http://schemas.microsoft.com/office/powerpoint/2010/main" val="25801387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panose="05000000000000000000" pitchFamily="2" charset="2"/>
        <a:buChar char=""/>
        <a:defRPr kumimoji="0" sz="20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
        <a:defRPr kumimoji="0" sz="18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
        <a:defRPr kumimoji="0" sz="16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
        <a:defRPr kumimoji="0" sz="14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
        <a:defRPr kumimoji="0"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descr="Image result for who logo">
            <a:extLst>
              <a:ext uri="{FF2B5EF4-FFF2-40B4-BE49-F238E27FC236}">
                <a16:creationId xmlns:a16="http://schemas.microsoft.com/office/drawing/2014/main" xmlns="" id="{881CEB5C-5BBA-4F4B-B78D-2930DAC752DC}"/>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458854" y="6185503"/>
            <a:ext cx="1591732" cy="63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680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1" r:id="rId8"/>
    <p:sldLayoutId id="2147483702" r:id="rId9"/>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2RQiW4M"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hts.hivci.org/" TargetMode="External"/><Relationship Id="rId4" Type="http://schemas.openxmlformats.org/officeDocument/2006/relationships/hyperlink" Target="https://apple.co/2LAB8v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NUL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42.svg"/><Relationship Id="rId12"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46.sv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44.sv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4.sv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tif"/></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tif"/></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31.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7.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hyperlink" Target="mailto:Johnsonc@who.int" TargetMode="External"/><Relationship Id="rId5" Type="http://schemas.openxmlformats.org/officeDocument/2006/relationships/image" Target="../media/image61.png"/><Relationship Id="rId15" Type="http://schemas.openxmlformats.org/officeDocument/2006/relationships/image" Target="../media/image69.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A9B9CE-1053-44A4-8704-51568C438B4B}"/>
              </a:ext>
            </a:extLst>
          </p:cNvPr>
          <p:cNvSpPr>
            <a:spLocks noGrp="1"/>
          </p:cNvSpPr>
          <p:nvPr>
            <p:ph type="ctrTitle"/>
          </p:nvPr>
        </p:nvSpPr>
        <p:spPr>
          <a:xfrm>
            <a:off x="5088579" y="1119976"/>
            <a:ext cx="6954980" cy="2062539"/>
          </a:xfrm>
        </p:spPr>
        <p:txBody>
          <a:bodyPr>
            <a:noAutofit/>
          </a:bodyPr>
          <a:lstStyle/>
          <a:p>
            <a:pPr algn="l"/>
            <a:r>
              <a:rPr lang="en-GB" sz="4800" b="1" dirty="0" err="1">
                <a:latin typeface="Arial" panose="020B0604020202020204" pitchFamily="34" charset="0"/>
                <a:cs typeface="Arial" panose="020B0604020202020204" pitchFamily="34" charset="0"/>
              </a:rPr>
              <a:t>Lignes</a:t>
            </a:r>
            <a:r>
              <a:rPr lang="en-GB" sz="4800" b="1" dirty="0">
                <a:latin typeface="Arial" panose="020B0604020202020204" pitchFamily="34" charset="0"/>
                <a:cs typeface="Arial" panose="020B0604020202020204" pitchFamily="34" charset="0"/>
              </a:rPr>
              <a:t> directrices pour </a:t>
            </a:r>
            <a:r>
              <a:rPr lang="en-GB" sz="4800" b="1" dirty="0" err="1">
                <a:latin typeface="Arial" panose="020B0604020202020204" pitchFamily="34" charset="0"/>
                <a:cs typeface="Arial" panose="020B0604020202020204" pitchFamily="34" charset="0"/>
              </a:rPr>
              <a:t>une</a:t>
            </a:r>
            <a:r>
              <a:rPr lang="en-GB" sz="4800" b="1" dirty="0">
                <a:latin typeface="Arial" panose="020B0604020202020204" pitchFamily="34" charset="0"/>
                <a:cs typeface="Arial" panose="020B0604020202020204" pitchFamily="34" charset="0"/>
              </a:rPr>
              <a:t> </a:t>
            </a:r>
            <a:r>
              <a:rPr lang="en-GB" sz="4800" b="1" dirty="0" err="1">
                <a:latin typeface="Arial" panose="020B0604020202020204" pitchFamily="34" charset="0"/>
                <a:cs typeface="Arial" panose="020B0604020202020204" pitchFamily="34" charset="0"/>
              </a:rPr>
              <a:t>épidémie</a:t>
            </a:r>
            <a:r>
              <a:rPr lang="en-GB" sz="4800" b="1" dirty="0">
                <a:latin typeface="Arial" panose="020B0604020202020204" pitchFamily="34" charset="0"/>
                <a:cs typeface="Arial" panose="020B0604020202020204" pitchFamily="34" charset="0"/>
              </a:rPr>
              <a:t> </a:t>
            </a:r>
            <a:r>
              <a:rPr lang="en-GB" sz="4800" b="1" dirty="0" err="1">
                <a:latin typeface="Arial" panose="020B0604020202020204" pitchFamily="34" charset="0"/>
                <a:cs typeface="Arial" panose="020B0604020202020204" pitchFamily="34" charset="0"/>
              </a:rPr>
              <a:t>en</a:t>
            </a:r>
            <a:r>
              <a:rPr lang="en-GB" sz="4800" b="1" dirty="0">
                <a:latin typeface="Arial" panose="020B0604020202020204" pitchFamily="34" charset="0"/>
                <a:cs typeface="Arial" panose="020B0604020202020204" pitchFamily="34" charset="0"/>
              </a:rPr>
              <a:t> </a:t>
            </a:r>
            <a:r>
              <a:rPr lang="en-GB" sz="4800" b="1" dirty="0" err="1">
                <a:latin typeface="Arial" panose="020B0604020202020204" pitchFamily="34" charset="0"/>
                <a:cs typeface="Arial" panose="020B0604020202020204" pitchFamily="34" charset="0"/>
              </a:rPr>
              <a:t>pleine</a:t>
            </a:r>
            <a:r>
              <a:rPr lang="en-GB" sz="4800" b="1" dirty="0">
                <a:latin typeface="Arial" panose="020B0604020202020204" pitchFamily="34" charset="0"/>
                <a:cs typeface="Arial" panose="020B0604020202020204" pitchFamily="34" charset="0"/>
              </a:rPr>
              <a:t> </a:t>
            </a:r>
            <a:r>
              <a:rPr lang="en-GB" sz="4800" b="1" dirty="0" err="1">
                <a:latin typeface="Arial" panose="020B0604020202020204" pitchFamily="34" charset="0"/>
                <a:cs typeface="Arial" panose="020B0604020202020204" pitchFamily="34" charset="0"/>
              </a:rPr>
              <a:t>évolution</a:t>
            </a:r>
            <a:endParaRPr lang="en-GB" sz="48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411EA618-2340-43D3-AF0B-7669CB111A82}"/>
              </a:ext>
            </a:extLst>
          </p:cNvPr>
          <p:cNvSpPr>
            <a:spLocks noGrp="1"/>
          </p:cNvSpPr>
          <p:nvPr>
            <p:ph type="subTitle" idx="1"/>
          </p:nvPr>
        </p:nvSpPr>
        <p:spPr>
          <a:xfrm>
            <a:off x="5022274" y="3345437"/>
            <a:ext cx="7169726" cy="1792520"/>
          </a:xfrm>
        </p:spPr>
        <p:txBody>
          <a:bodyPr>
            <a:normAutofit/>
          </a:bodyPr>
          <a:lstStyle/>
          <a:p>
            <a:r>
              <a:rPr lang="en-US" b="1" i="1" dirty="0">
                <a:solidFill>
                  <a:schemeClr val="accent6">
                    <a:lumMod val="50000"/>
                  </a:schemeClr>
                </a:solidFill>
                <a:latin typeface="Arial" panose="020B0604020202020204" pitchFamily="34" charset="0"/>
                <a:cs typeface="Arial" panose="020B0604020202020204" pitchFamily="34" charset="0"/>
              </a:rPr>
              <a:t>Les services de </a:t>
            </a:r>
            <a:r>
              <a:rPr lang="en-US" b="1" i="1" dirty="0" err="1">
                <a:solidFill>
                  <a:schemeClr val="accent6">
                    <a:lumMod val="50000"/>
                  </a:schemeClr>
                </a:solidFill>
                <a:latin typeface="Arial" panose="020B0604020202020204" pitchFamily="34" charset="0"/>
                <a:cs typeface="Arial" panose="020B0604020202020204" pitchFamily="34" charset="0"/>
              </a:rPr>
              <a:t>dépistage</a:t>
            </a:r>
            <a:r>
              <a:rPr lang="en-US" b="1" i="1" dirty="0">
                <a:solidFill>
                  <a:schemeClr val="accent6">
                    <a:lumMod val="50000"/>
                  </a:schemeClr>
                </a:solidFill>
                <a:latin typeface="Arial" panose="020B0604020202020204" pitchFamily="34" charset="0"/>
                <a:cs typeface="Arial" panose="020B0604020202020204" pitchFamily="34" charset="0"/>
              </a:rPr>
              <a:t> du VIH : </a:t>
            </a:r>
          </a:p>
          <a:p>
            <a:r>
              <a:rPr lang="en-US" b="1" i="1" dirty="0" err="1">
                <a:solidFill>
                  <a:schemeClr val="accent6">
                    <a:lumMod val="50000"/>
                  </a:schemeClr>
                </a:solidFill>
                <a:latin typeface="Arial" panose="020B0604020202020204" pitchFamily="34" charset="0"/>
                <a:cs typeface="Arial" panose="020B0604020202020204" pitchFamily="34" charset="0"/>
              </a:rPr>
              <a:t>nouvelles</a:t>
            </a:r>
            <a:r>
              <a:rPr lang="en-US" b="1" i="1" dirty="0">
                <a:solidFill>
                  <a:schemeClr val="accent6">
                    <a:lumMod val="50000"/>
                  </a:schemeClr>
                </a:solidFill>
                <a:latin typeface="Arial" panose="020B0604020202020204" pitchFamily="34" charset="0"/>
                <a:cs typeface="Arial" panose="020B0604020202020204" pitchFamily="34" charset="0"/>
              </a:rPr>
              <a:t> directives, </a:t>
            </a:r>
            <a:r>
              <a:rPr lang="en-US" b="1" i="1" dirty="0" err="1">
                <a:solidFill>
                  <a:schemeClr val="accent6">
                    <a:lumMod val="50000"/>
                  </a:schemeClr>
                </a:solidFill>
                <a:latin typeface="Arial" panose="020B0604020202020204" pitchFamily="34" charset="0"/>
                <a:cs typeface="Arial" panose="020B0604020202020204" pitchFamily="34" charset="0"/>
              </a:rPr>
              <a:t>recommandations</a:t>
            </a:r>
            <a:r>
              <a:rPr lang="en-US" b="1" i="1" dirty="0">
                <a:solidFill>
                  <a:schemeClr val="accent6">
                    <a:lumMod val="50000"/>
                  </a:schemeClr>
                </a:solidFill>
                <a:latin typeface="Arial" panose="020B0604020202020204" pitchFamily="34" charset="0"/>
                <a:cs typeface="Arial" panose="020B0604020202020204" pitchFamily="34" charset="0"/>
              </a:rPr>
              <a:t>, </a:t>
            </a:r>
          </a:p>
          <a:p>
            <a:r>
              <a:rPr lang="en-US" b="1" i="1" dirty="0">
                <a:solidFill>
                  <a:schemeClr val="accent6">
                    <a:lumMod val="50000"/>
                  </a:schemeClr>
                </a:solidFill>
                <a:latin typeface="Arial" panose="020B0604020202020204" pitchFamily="34" charset="0"/>
                <a:cs typeface="Arial" panose="020B0604020202020204" pitchFamily="34" charset="0"/>
              </a:rPr>
              <a:t>et </a:t>
            </a:r>
            <a:r>
              <a:rPr lang="en-US" b="1" i="1" dirty="0" err="1">
                <a:solidFill>
                  <a:schemeClr val="accent6">
                    <a:lumMod val="50000"/>
                  </a:schemeClr>
                </a:solidFill>
                <a:latin typeface="Arial" panose="020B0604020202020204" pitchFamily="34" charset="0"/>
                <a:cs typeface="Arial" panose="020B0604020202020204" pitchFamily="34" charset="0"/>
              </a:rPr>
              <a:t>bonnes</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pratiques</a:t>
            </a:r>
            <a:endParaRPr lang="en-GB" b="1" i="1" dirty="0">
              <a:solidFill>
                <a:schemeClr val="accent6">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21F9A203-F7B3-4BBD-AC14-1F25D88B0B7B}"/>
              </a:ext>
            </a:extLst>
          </p:cNvPr>
          <p:cNvSpPr/>
          <p:nvPr/>
        </p:nvSpPr>
        <p:spPr>
          <a:xfrm>
            <a:off x="4812156" y="6031207"/>
            <a:ext cx="391042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Programmes de </a:t>
            </a:r>
            <a:r>
              <a:rPr kumimoji="0" lang="en-GB" sz="11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Lutte</a:t>
            </a:r>
            <a:r>
              <a:rPr kumimoji="0" lang="en-GB"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1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contre</a:t>
            </a:r>
            <a:r>
              <a:rPr kumimoji="0" lang="en-GB"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 VIH, les </a:t>
            </a:r>
            <a:r>
              <a:rPr kumimoji="0" lang="en-GB" sz="11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hépatites</a:t>
            </a:r>
            <a:r>
              <a:rPr kumimoji="0" lang="en-GB"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les infections </a:t>
            </a:r>
            <a:r>
              <a:rPr kumimoji="0" lang="en-GB" sz="11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sexuellement</a:t>
            </a:r>
            <a:r>
              <a:rPr kumimoji="0" lang="en-GB"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1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transmissibles</a:t>
            </a:r>
            <a:endParaRPr kumimoji="0" lang="en-GB"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Organisation </a:t>
            </a:r>
            <a:r>
              <a:rPr kumimoji="0" lang="en-GB" sz="11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mondiale</a:t>
            </a:r>
            <a:r>
              <a:rPr kumimoji="0" lang="en-GB"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la Santé</a:t>
            </a:r>
          </a:p>
          <a:p>
            <a:pPr lvl="0">
              <a:defRPr/>
            </a:pPr>
            <a:r>
              <a:rPr lang="en-GB" sz="1100" b="1" i="1" dirty="0">
                <a:solidFill>
                  <a:prstClr val="black"/>
                </a:solidFill>
                <a:latin typeface="Arial" panose="020B0604020202020204" pitchFamily="34" charset="0"/>
                <a:cs typeface="Arial" panose="020B0604020202020204" pitchFamily="34" charset="0"/>
              </a:rPr>
              <a:t>version 6 </a:t>
            </a:r>
            <a:r>
              <a:rPr lang="en-GB" sz="1100" b="1" i="1" dirty="0" err="1">
                <a:solidFill>
                  <a:prstClr val="black"/>
                </a:solidFill>
                <a:latin typeface="Arial" panose="020B0604020202020204" pitchFamily="34" charset="0"/>
                <a:cs typeface="Arial" panose="020B0604020202020204" pitchFamily="34" charset="0"/>
              </a:rPr>
              <a:t>avril</a:t>
            </a:r>
            <a:r>
              <a:rPr lang="en-GB" sz="1100" b="1" i="1" dirty="0">
                <a:solidFill>
                  <a:prstClr val="black"/>
                </a:solidFill>
                <a:latin typeface="Arial" panose="020B0604020202020204" pitchFamily="34" charset="0"/>
                <a:cs typeface="Arial" panose="020B0604020202020204" pitchFamily="34" charset="0"/>
              </a:rPr>
              <a:t> 2020</a:t>
            </a:r>
            <a:endParaRPr kumimoji="0" lang="en-GB"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xmlns="" id="{91582B32-DE4A-4098-B9DE-B279CE129A7E}"/>
              </a:ext>
            </a:extLst>
          </p:cNvPr>
          <p:cNvSpPr/>
          <p:nvPr/>
        </p:nvSpPr>
        <p:spPr>
          <a:xfrm>
            <a:off x="8722578" y="6161138"/>
            <a:ext cx="361390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HTS</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https://bit.ly/2RQiW4M</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HTS Info on the Go</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https://apple.co/2LAB8vt</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HTS Data Dashboards</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http://hts.hivci.org/</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10" name="Picture 9">
            <a:extLst>
              <a:ext uri="{FF2B5EF4-FFF2-40B4-BE49-F238E27FC236}">
                <a16:creationId xmlns:a16="http://schemas.microsoft.com/office/drawing/2014/main" xmlns="" id="{9232BAC4-1BC3-40C0-8135-3BC823B5EE10}"/>
              </a:ext>
            </a:extLst>
          </p:cNvPr>
          <p:cNvPicPr>
            <a:picLocks noChangeAspect="1"/>
          </p:cNvPicPr>
          <p:nvPr/>
        </p:nvPicPr>
        <p:blipFill>
          <a:blip r:embed="rId6"/>
          <a:stretch>
            <a:fillRect/>
          </a:stretch>
        </p:blipFill>
        <p:spPr>
          <a:xfrm>
            <a:off x="72169" y="337625"/>
            <a:ext cx="4653860" cy="6161138"/>
          </a:xfrm>
          <a:prstGeom prst="rect">
            <a:avLst/>
          </a:prstGeom>
        </p:spPr>
      </p:pic>
      <p:pic>
        <p:nvPicPr>
          <p:cNvPr id="11" name="Picture 10">
            <a:extLst>
              <a:ext uri="{FF2B5EF4-FFF2-40B4-BE49-F238E27FC236}">
                <a16:creationId xmlns:a16="http://schemas.microsoft.com/office/drawing/2014/main" xmlns="" id="{5E06C802-25CD-4522-96DC-151C07B0885E}"/>
              </a:ext>
            </a:extLst>
          </p:cNvPr>
          <p:cNvPicPr>
            <a:picLocks noChangeAspect="1"/>
          </p:cNvPicPr>
          <p:nvPr/>
        </p:nvPicPr>
        <p:blipFill>
          <a:blip r:embed="rId7"/>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189942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90" y="392152"/>
            <a:ext cx="10576724" cy="870079"/>
          </a:xfrm>
        </p:spPr>
        <p:txBody>
          <a:bodyPr>
            <a:noAutofit/>
          </a:bodyPr>
          <a:lstStyle/>
          <a:p>
            <a:pPr algn="ctr"/>
            <a:r>
              <a:rPr lang="en-GB" sz="3100" b="1" dirty="0">
                <a:latin typeface="Arial" panose="020B0604020202020204" pitchFamily="34" charset="0"/>
                <a:cs typeface="Arial" panose="020B0604020202020204" pitchFamily="34" charset="0"/>
              </a:rPr>
              <a:t>Les </a:t>
            </a:r>
            <a:r>
              <a:rPr lang="en-GB" sz="3100" b="1" dirty="0" err="1">
                <a:latin typeface="Arial" panose="020B0604020202020204" pitchFamily="34" charset="0"/>
                <a:cs typeface="Arial" panose="020B0604020202020204" pitchFamily="34" charset="0"/>
              </a:rPr>
              <a:t>approches</a:t>
            </a:r>
            <a:r>
              <a:rPr lang="en-GB" sz="3100" b="1" dirty="0">
                <a:latin typeface="Arial" panose="020B0604020202020204" pitchFamily="34" charset="0"/>
                <a:cs typeface="Arial" panose="020B0604020202020204" pitchFamily="34" charset="0"/>
              </a:rPr>
              <a:t> de </a:t>
            </a:r>
            <a:r>
              <a:rPr lang="en-GB" sz="3100" b="1" dirty="0" err="1">
                <a:latin typeface="Arial" panose="020B0604020202020204" pitchFamily="34" charset="0"/>
                <a:cs typeface="Arial" panose="020B0604020202020204" pitchFamily="34" charset="0"/>
              </a:rPr>
              <a:t>prestation</a:t>
            </a:r>
            <a:r>
              <a:rPr lang="en-GB" sz="3100" b="1" dirty="0">
                <a:latin typeface="Arial" panose="020B0604020202020204" pitchFamily="34" charset="0"/>
                <a:cs typeface="Arial" panose="020B0604020202020204" pitchFamily="34" charset="0"/>
              </a:rPr>
              <a:t> de services </a:t>
            </a:r>
            <a:r>
              <a:rPr lang="en-GB" sz="3100" b="1" dirty="0" err="1">
                <a:latin typeface="Arial" panose="020B0604020202020204" pitchFamily="34" charset="0"/>
                <a:cs typeface="Arial" panose="020B0604020202020204" pitchFamily="34" charset="0"/>
              </a:rPr>
              <a:t>liées</a:t>
            </a:r>
            <a:r>
              <a:rPr lang="en-GB" sz="3100" b="1" dirty="0">
                <a:latin typeface="Arial" panose="020B0604020202020204" pitchFamily="34" charset="0"/>
                <a:cs typeface="Arial" panose="020B0604020202020204" pitchFamily="34" charset="0"/>
              </a:rPr>
              <a:t> au </a:t>
            </a:r>
            <a:r>
              <a:rPr lang="en-GB" sz="3100" b="1" dirty="0" err="1">
                <a:latin typeface="Arial" panose="020B0604020202020204" pitchFamily="34" charset="0"/>
                <a:cs typeface="Arial" panose="020B0604020202020204" pitchFamily="34" charset="0"/>
              </a:rPr>
              <a:t>dépistage</a:t>
            </a:r>
            <a:r>
              <a:rPr lang="en-GB" sz="3100" b="1" dirty="0">
                <a:latin typeface="Arial" panose="020B0604020202020204" pitchFamily="34" charset="0"/>
                <a:cs typeface="Arial" panose="020B0604020202020204" pitchFamily="34" charset="0"/>
              </a:rPr>
              <a:t> du VIH </a:t>
            </a:r>
            <a:r>
              <a:rPr lang="en-GB" sz="3100" b="1" dirty="0" err="1">
                <a:latin typeface="Arial" panose="020B0604020202020204" pitchFamily="34" charset="0"/>
                <a:cs typeface="Arial" panose="020B0604020202020204" pitchFamily="34" charset="0"/>
              </a:rPr>
              <a:t>recommandées</a:t>
            </a:r>
            <a:r>
              <a:rPr lang="en-GB" sz="3100" b="1" dirty="0">
                <a:latin typeface="Arial" panose="020B0604020202020204" pitchFamily="34" charset="0"/>
                <a:cs typeface="Arial" panose="020B0604020202020204" pitchFamily="34" charset="0"/>
              </a:rPr>
              <a:t> par </a:t>
            </a:r>
            <a:r>
              <a:rPr lang="en-GB" sz="3100" b="1" dirty="0" err="1">
                <a:latin typeface="Arial" panose="020B0604020202020204" pitchFamily="34" charset="0"/>
                <a:cs typeface="Arial" panose="020B0604020202020204" pitchFamily="34" charset="0"/>
              </a:rPr>
              <a:t>l’OMS</a:t>
            </a: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endParaRPr lang="en-GB" sz="3100" i="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20582309"/>
              </p:ext>
            </p:extLst>
          </p:nvPr>
        </p:nvGraphicFramePr>
        <p:xfrm>
          <a:off x="1750868" y="1388748"/>
          <a:ext cx="10158778" cy="4882263"/>
        </p:xfrm>
        <a:graphic>
          <a:graphicData uri="http://schemas.openxmlformats.org/drawingml/2006/table">
            <a:tbl>
              <a:tblPr firstRow="1" bandRow="1">
                <a:tableStyleId>{22838BEF-8BB2-4498-84A7-C5851F593DF1}</a:tableStyleId>
              </a:tblPr>
              <a:tblGrid>
                <a:gridCol w="10158778">
                  <a:extLst>
                    <a:ext uri="{9D8B030D-6E8A-4147-A177-3AD203B41FA5}">
                      <a16:colId xmlns:a16="http://schemas.microsoft.com/office/drawing/2014/main" xmlns="" val="20000"/>
                    </a:ext>
                  </a:extLst>
                </a:gridCol>
              </a:tblGrid>
              <a:tr h="969820">
                <a:tc>
                  <a:txBody>
                    <a:bodyPr/>
                    <a:lstStyle/>
                    <a:p>
                      <a:r>
                        <a:rPr lang="en-GB" sz="1700" dirty="0">
                          <a:latin typeface="Arial" panose="020B0604020202020204" pitchFamily="34" charset="0"/>
                          <a:cs typeface="Arial" panose="020B0604020202020204" pitchFamily="34" charset="0"/>
                        </a:rPr>
                        <a:t>Dans les </a:t>
                      </a:r>
                      <a:r>
                        <a:rPr lang="en-GB" sz="1700" dirty="0" err="1">
                          <a:latin typeface="Arial" panose="020B0604020202020204" pitchFamily="34" charset="0"/>
                          <a:cs typeface="Arial" panose="020B0604020202020204" pitchFamily="34" charset="0"/>
                        </a:rPr>
                        <a:t>établissements</a:t>
                      </a:r>
                      <a:r>
                        <a:rPr lang="en-GB" sz="1700" dirty="0">
                          <a:latin typeface="Arial" panose="020B0604020202020204" pitchFamily="34" charset="0"/>
                          <a:cs typeface="Arial" panose="020B0604020202020204" pitchFamily="34" charset="0"/>
                        </a:rPr>
                        <a:t> de santé qui </a:t>
                      </a:r>
                      <a:r>
                        <a:rPr lang="en-GB" sz="1700" dirty="0" err="1">
                          <a:latin typeface="Arial" panose="020B0604020202020204" pitchFamily="34" charset="0"/>
                          <a:cs typeface="Arial" panose="020B0604020202020204" pitchFamily="34" charset="0"/>
                        </a:rPr>
                        <a:t>offrent</a:t>
                      </a:r>
                      <a:r>
                        <a:rPr lang="en-GB" sz="1700" dirty="0">
                          <a:latin typeface="Arial" panose="020B0604020202020204" pitchFamily="34" charset="0"/>
                          <a:cs typeface="Arial" panose="020B0604020202020204" pitchFamily="34" charset="0"/>
                        </a:rPr>
                        <a:t> le </a:t>
                      </a:r>
                      <a:r>
                        <a:rPr lang="en-GB" sz="1700" dirty="0" err="1">
                          <a:latin typeface="Arial" panose="020B0604020202020204" pitchFamily="34" charset="0"/>
                          <a:cs typeface="Arial" panose="020B0604020202020204" pitchFamily="34" charset="0"/>
                        </a:rPr>
                        <a:t>dépistage</a:t>
                      </a:r>
                      <a:r>
                        <a:rPr lang="en-GB" sz="1700" dirty="0">
                          <a:latin typeface="Arial" panose="020B0604020202020204" pitchFamily="34" charset="0"/>
                          <a:cs typeface="Arial" panose="020B0604020202020204" pitchFamily="34" charset="0"/>
                        </a:rPr>
                        <a:t> du VIH </a:t>
                      </a:r>
                      <a:r>
                        <a:rPr lang="en-GB" sz="1700" b="0" dirty="0">
                          <a:latin typeface="Arial" panose="020B0604020202020204" pitchFamily="34" charset="0"/>
                          <a:cs typeface="Arial" panose="020B0604020202020204" pitchFamily="34" charset="0"/>
                        </a:rPr>
                        <a:t>(par ex. CDV, </a:t>
                      </a:r>
                      <a:r>
                        <a:rPr lang="en-GB" sz="1700" b="0" dirty="0" err="1">
                          <a:latin typeface="Arial" panose="020B0604020202020204" pitchFamily="34" charset="0"/>
                          <a:cs typeface="Arial" panose="020B0604020202020204" pitchFamily="34" charset="0"/>
                        </a:rPr>
                        <a:t>soins</a:t>
                      </a:r>
                      <a:r>
                        <a:rPr lang="en-GB" sz="1700" b="0" dirty="0">
                          <a:latin typeface="Arial" panose="020B0604020202020204" pitchFamily="34" charset="0"/>
                          <a:cs typeface="Arial" panose="020B0604020202020204" pitchFamily="34" charset="0"/>
                        </a:rPr>
                        <a:t> </a:t>
                      </a:r>
                      <a:r>
                        <a:rPr lang="en-GB" sz="1700" b="0" dirty="0" err="1">
                          <a:latin typeface="Arial" panose="020B0604020202020204" pitchFamily="34" charset="0"/>
                          <a:cs typeface="Arial" panose="020B0604020202020204" pitchFamily="34" charset="0"/>
                        </a:rPr>
                        <a:t>en</a:t>
                      </a:r>
                      <a:r>
                        <a:rPr lang="en-GB" sz="1700" b="0" dirty="0">
                          <a:latin typeface="Arial" panose="020B0604020202020204" pitchFamily="34" charset="0"/>
                          <a:cs typeface="Arial" panose="020B0604020202020204" pitchFamily="34" charset="0"/>
                        </a:rPr>
                        <a:t> milieu </a:t>
                      </a:r>
                      <a:r>
                        <a:rPr lang="en-GB" sz="1700" b="0" dirty="0" err="1">
                          <a:latin typeface="Arial" panose="020B0604020202020204" pitchFamily="34" charset="0"/>
                          <a:cs typeface="Arial" panose="020B0604020202020204" pitchFamily="34" charset="0"/>
                        </a:rPr>
                        <a:t>hospitalier</a:t>
                      </a:r>
                      <a:r>
                        <a:rPr lang="en-GB" sz="1700" b="0" dirty="0">
                          <a:latin typeface="Arial" panose="020B0604020202020204" pitchFamily="34" charset="0"/>
                          <a:cs typeface="Arial" panose="020B0604020202020204" pitchFamily="34" charset="0"/>
                        </a:rPr>
                        <a:t> </a:t>
                      </a:r>
                      <a:r>
                        <a:rPr lang="en-GB" sz="1700" b="0" dirty="0" err="1">
                          <a:latin typeface="Arial" panose="020B0604020202020204" pitchFamily="34" charset="0"/>
                          <a:cs typeface="Arial" panose="020B0604020202020204" pitchFamily="34" charset="0"/>
                        </a:rPr>
                        <a:t>ou</a:t>
                      </a:r>
                      <a:r>
                        <a:rPr lang="en-GB" sz="1700" b="0" dirty="0">
                          <a:latin typeface="Arial" panose="020B0604020202020204" pitchFamily="34" charset="0"/>
                          <a:cs typeface="Arial" panose="020B0604020202020204" pitchFamily="34" charset="0"/>
                        </a:rPr>
                        <a:t> </a:t>
                      </a:r>
                      <a:r>
                        <a:rPr lang="en-GB" sz="1700" b="0" dirty="0" err="1">
                          <a:latin typeface="Arial" panose="020B0604020202020204" pitchFamily="34" charset="0"/>
                          <a:cs typeface="Arial" panose="020B0604020202020204" pitchFamily="34" charset="0"/>
                        </a:rPr>
                        <a:t>ambulatoire</a:t>
                      </a:r>
                      <a:r>
                        <a:rPr lang="en-GB" sz="1700" b="0" dirty="0">
                          <a:latin typeface="Arial" panose="020B0604020202020204" pitchFamily="34" charset="0"/>
                          <a:cs typeface="Arial" panose="020B0604020202020204" pitchFamily="34" charset="0"/>
                        </a:rPr>
                        <a:t>,</a:t>
                      </a:r>
                      <a:r>
                        <a:rPr lang="en-GB" sz="1700" b="0" baseline="0" dirty="0">
                          <a:latin typeface="Arial" panose="020B0604020202020204" pitchFamily="34" charset="0"/>
                          <a:cs typeface="Arial" panose="020B0604020202020204" pitchFamily="34" charset="0"/>
                        </a:rPr>
                        <a:t> </a:t>
                      </a:r>
                      <a:r>
                        <a:rPr lang="en-GB" sz="1700" b="0" baseline="0" dirty="0" err="1">
                          <a:latin typeface="Arial" panose="020B0604020202020204" pitchFamily="34" charset="0"/>
                          <a:cs typeface="Arial" panose="020B0604020202020204" pitchFamily="34" charset="0"/>
                        </a:rPr>
                        <a:t>soins</a:t>
                      </a:r>
                      <a:r>
                        <a:rPr lang="en-GB" sz="1700" b="0" baseline="0" dirty="0">
                          <a:latin typeface="Arial" panose="020B0604020202020204" pitchFamily="34" charset="0"/>
                          <a:cs typeface="Arial" panose="020B0604020202020204" pitchFamily="34" charset="0"/>
                        </a:rPr>
                        <a:t> </a:t>
                      </a:r>
                      <a:r>
                        <a:rPr lang="en-GB" sz="1700" b="0" baseline="0" dirty="0" err="1">
                          <a:latin typeface="Arial" panose="020B0604020202020204" pitchFamily="34" charset="0"/>
                          <a:cs typeface="Arial" panose="020B0604020202020204" pitchFamily="34" charset="0"/>
                        </a:rPr>
                        <a:t>prénatals</a:t>
                      </a:r>
                      <a:r>
                        <a:rPr lang="en-GB" sz="1700" b="0" baseline="0" dirty="0">
                          <a:latin typeface="Arial" panose="020B0604020202020204" pitchFamily="34" charset="0"/>
                          <a:cs typeface="Arial" panose="020B0604020202020204" pitchFamily="34" charset="0"/>
                        </a:rPr>
                        <a:t>) de la </a:t>
                      </a:r>
                      <a:r>
                        <a:rPr lang="en-GB" sz="1700" b="1" u="sng" baseline="0" dirty="0" err="1">
                          <a:solidFill>
                            <a:schemeClr val="tx1"/>
                          </a:solidFill>
                          <a:latin typeface="Arial" panose="020B0604020202020204" pitchFamily="34" charset="0"/>
                          <a:cs typeface="Arial" panose="020B0604020202020204" pitchFamily="34" charset="0"/>
                        </a:rPr>
                        <a:t>tuberculose</a:t>
                      </a:r>
                      <a:r>
                        <a:rPr lang="en-GB" sz="1700" b="1" u="none" baseline="0" dirty="0">
                          <a:solidFill>
                            <a:schemeClr val="tx1"/>
                          </a:solidFill>
                          <a:latin typeface="Arial" panose="020B0604020202020204" pitchFamily="34" charset="0"/>
                          <a:cs typeface="Arial" panose="020B0604020202020204" pitchFamily="34" charset="0"/>
                        </a:rPr>
                        <a:t> et des </a:t>
                      </a:r>
                      <a:r>
                        <a:rPr lang="en-GB" sz="1700" b="1" u="sng" baseline="0" dirty="0">
                          <a:solidFill>
                            <a:schemeClr val="tx1"/>
                          </a:solidFill>
                          <a:latin typeface="Arial" panose="020B0604020202020204" pitchFamily="34" charset="0"/>
                          <a:cs typeface="Arial" panose="020B0604020202020204" pitchFamily="34" charset="0"/>
                        </a:rPr>
                        <a:t>IST</a:t>
                      </a:r>
                      <a:r>
                        <a:rPr lang="en-GB" sz="1700" b="1" u="none" baseline="0" dirty="0">
                          <a:solidFill>
                            <a:schemeClr val="tx1"/>
                          </a:solidFill>
                          <a:latin typeface="Arial" panose="020B0604020202020204" pitchFamily="34" charset="0"/>
                          <a:cs typeface="Arial" panose="020B0604020202020204" pitchFamily="34" charset="0"/>
                        </a:rPr>
                        <a:t>, le </a:t>
                      </a:r>
                      <a:r>
                        <a:rPr lang="en-GB" sz="1700" b="1" u="sng" baseline="0" dirty="0">
                          <a:solidFill>
                            <a:schemeClr val="tx1"/>
                          </a:solidFill>
                          <a:latin typeface="Arial" panose="020B0604020202020204" pitchFamily="34" charset="0"/>
                          <a:cs typeface="Arial" panose="020B0604020202020204" pitchFamily="34" charset="0"/>
                        </a:rPr>
                        <a:t>planning familial/services de contraception.</a:t>
                      </a:r>
                      <a:endParaRPr lang="en-GB" sz="1700" b="1" u="sng" baseline="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xmlns="" val="10000"/>
                  </a:ext>
                </a:extLst>
              </a:tr>
              <a:tr h="727604">
                <a:tc>
                  <a:txBody>
                    <a:bodyPr/>
                    <a:lstStyle/>
                    <a:p>
                      <a:r>
                        <a:rPr lang="en-GB" sz="1700" b="1" dirty="0">
                          <a:latin typeface="Arial" panose="020B0604020202020204" pitchFamily="34" charset="0"/>
                          <a:cs typeface="Arial" panose="020B0604020202020204" pitchFamily="34" charset="0"/>
                        </a:rPr>
                        <a:t>Dans les </a:t>
                      </a:r>
                      <a:r>
                        <a:rPr lang="en-GB" sz="1700" b="1" dirty="0" err="1">
                          <a:latin typeface="Arial" panose="020B0604020202020204" pitchFamily="34" charset="0"/>
                          <a:cs typeface="Arial" panose="020B0604020202020204" pitchFamily="34" charset="0"/>
                        </a:rPr>
                        <a:t>communautés</a:t>
                      </a:r>
                      <a:r>
                        <a:rPr lang="en-GB" sz="1700" b="1" dirty="0">
                          <a:latin typeface="Arial" panose="020B0604020202020204" pitchFamily="34" charset="0"/>
                          <a:cs typeface="Arial" panose="020B0604020202020204" pitchFamily="34" charset="0"/>
                        </a:rPr>
                        <a:t> qui </a:t>
                      </a:r>
                      <a:r>
                        <a:rPr lang="en-GB" sz="1700" b="1" dirty="0" err="1">
                          <a:latin typeface="Arial" panose="020B0604020202020204" pitchFamily="34" charset="0"/>
                          <a:cs typeface="Arial" panose="020B0604020202020204" pitchFamily="34" charset="0"/>
                        </a:rPr>
                        <a:t>offrent</a:t>
                      </a:r>
                      <a:r>
                        <a:rPr lang="en-GB" sz="1700" b="1" dirty="0">
                          <a:latin typeface="Arial" panose="020B0604020202020204" pitchFamily="34" charset="0"/>
                          <a:cs typeface="Arial" panose="020B0604020202020204" pitchFamily="34" charset="0"/>
                        </a:rPr>
                        <a:t> un </a:t>
                      </a:r>
                      <a:r>
                        <a:rPr lang="en-GB" sz="1700" b="1" dirty="0" err="1">
                          <a:latin typeface="Arial" panose="020B0604020202020204" pitchFamily="34" charset="0"/>
                          <a:cs typeface="Arial" panose="020B0604020202020204" pitchFamily="34" charset="0"/>
                        </a:rPr>
                        <a:t>dépistage</a:t>
                      </a:r>
                      <a:r>
                        <a:rPr lang="en-GB" sz="1700" b="1" dirty="0">
                          <a:latin typeface="Arial" panose="020B0604020202020204" pitchFamily="34" charset="0"/>
                          <a:cs typeface="Arial" panose="020B0604020202020204" pitchFamily="34" charset="0"/>
                        </a:rPr>
                        <a:t> du VIH dans les </a:t>
                      </a:r>
                      <a:r>
                        <a:rPr lang="en-GB" sz="1700" b="1" dirty="0" err="1">
                          <a:latin typeface="Arial" panose="020B0604020202020204" pitchFamily="34" charset="0"/>
                          <a:cs typeface="Arial" panose="020B0604020202020204" pitchFamily="34" charset="0"/>
                        </a:rPr>
                        <a:t>lieux</a:t>
                      </a:r>
                      <a:r>
                        <a:rPr lang="en-GB" sz="1700" b="1" dirty="0">
                          <a:latin typeface="Arial" panose="020B0604020202020204" pitchFamily="34" charset="0"/>
                          <a:cs typeface="Arial" panose="020B0604020202020204" pitchFamily="34" charset="0"/>
                        </a:rPr>
                        <a:t> </a:t>
                      </a:r>
                      <a:r>
                        <a:rPr lang="en-GB" sz="1700" b="1" dirty="0" err="1">
                          <a:latin typeface="Arial" panose="020B0604020202020204" pitchFamily="34" charset="0"/>
                          <a:cs typeface="Arial" panose="020B0604020202020204" pitchFamily="34" charset="0"/>
                        </a:rPr>
                        <a:t>fréquentés</a:t>
                      </a:r>
                      <a:r>
                        <a:rPr lang="en-GB" sz="1700" b="1" dirty="0">
                          <a:latin typeface="Arial" panose="020B0604020202020204" pitchFamily="34" charset="0"/>
                          <a:cs typeface="Arial" panose="020B0604020202020204" pitchFamily="34" charset="0"/>
                        </a:rPr>
                        <a:t> par la </a:t>
                      </a:r>
                      <a:r>
                        <a:rPr lang="en-GB" sz="1700" b="1" dirty="0" err="1">
                          <a:latin typeface="Arial" panose="020B0604020202020204" pitchFamily="34" charset="0"/>
                          <a:cs typeface="Arial" panose="020B0604020202020204" pitchFamily="34" charset="0"/>
                        </a:rPr>
                        <a:t>communauté</a:t>
                      </a:r>
                      <a:r>
                        <a:rPr lang="en-GB" sz="1700" b="1" dirty="0">
                          <a:latin typeface="Arial" panose="020B0604020202020204" pitchFamily="34" charset="0"/>
                          <a:cs typeface="Arial" panose="020B0604020202020204" pitchFamily="34" charset="0"/>
                        </a:rPr>
                        <a:t> </a:t>
                      </a:r>
                      <a:r>
                        <a:rPr lang="en-GB" sz="1700" dirty="0">
                          <a:latin typeface="Arial" panose="020B0604020202020204" pitchFamily="34" charset="0"/>
                          <a:cs typeface="Arial" panose="020B0604020202020204" pitchFamily="34" charset="0"/>
                        </a:rPr>
                        <a:t>: par ex. </a:t>
                      </a:r>
                      <a:r>
                        <a:rPr lang="en-GB" sz="1700" baseline="0" dirty="0">
                          <a:latin typeface="Arial" panose="020B0604020202020204" pitchFamily="34" charset="0"/>
                          <a:cs typeface="Arial" panose="020B0604020202020204" pitchFamily="34" charset="0"/>
                        </a:rPr>
                        <a:t>sensibilisation, organisations </a:t>
                      </a:r>
                      <a:r>
                        <a:rPr lang="en-GB" sz="1700" baseline="0" dirty="0" err="1">
                          <a:latin typeface="Arial" panose="020B0604020202020204" pitchFamily="34" charset="0"/>
                          <a:cs typeface="Arial" panose="020B0604020202020204" pitchFamily="34" charset="0"/>
                        </a:rPr>
                        <a:t>communautaires</a:t>
                      </a:r>
                      <a:r>
                        <a:rPr lang="en-GB" sz="1700" baseline="0" dirty="0">
                          <a:latin typeface="Arial" panose="020B0604020202020204" pitchFamily="34" charset="0"/>
                          <a:cs typeface="Arial" panose="020B0604020202020204" pitchFamily="34" charset="0"/>
                        </a:rPr>
                        <a:t>, lieu de travail, clubs, bars.</a:t>
                      </a:r>
                      <a:endParaRPr lang="en-GB" sz="17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xmlns="" val="10001"/>
                  </a:ext>
                </a:extLst>
              </a:tr>
              <a:tr h="1000811">
                <a:tc>
                  <a:txBody>
                    <a:bodyPr/>
                    <a:lstStyle/>
                    <a:p>
                      <a:r>
                        <a:rPr lang="en-GB" sz="1700" b="1" noProof="0" dirty="0">
                          <a:solidFill>
                            <a:srgbClr val="C00000"/>
                          </a:solidFill>
                          <a:latin typeface="Arial" panose="020B0604020202020204" pitchFamily="34" charset="0"/>
                          <a:cs typeface="Arial" panose="020B0604020202020204" pitchFamily="34" charset="0"/>
                        </a:rPr>
                        <a:t>MISE À JOUR </a:t>
                      </a:r>
                      <a:r>
                        <a:rPr lang="en-GB" sz="1700" b="1" noProof="0" dirty="0">
                          <a:latin typeface="Arial" panose="020B0604020202020204" pitchFamily="34" charset="0"/>
                          <a:cs typeface="Arial" panose="020B0604020202020204" pitchFamily="34" charset="0"/>
                        </a:rPr>
                        <a:t>Orientation par le </a:t>
                      </a:r>
                      <a:r>
                        <a:rPr lang="en-GB" sz="1700" b="1" noProof="0" dirty="0" err="1">
                          <a:latin typeface="Arial" panose="020B0604020202020204" pitchFamily="34" charset="0"/>
                          <a:cs typeface="Arial" panose="020B0604020202020204" pitchFamily="34" charset="0"/>
                        </a:rPr>
                        <a:t>soignant</a:t>
                      </a:r>
                      <a:r>
                        <a:rPr lang="en-GB" sz="1700" b="1" noProof="0" dirty="0">
                          <a:latin typeface="Arial" panose="020B0604020202020204" pitchFamily="34" charset="0"/>
                          <a:cs typeface="Arial" panose="020B0604020202020204" pitchFamily="34" charset="0"/>
                        </a:rPr>
                        <a:t> </a:t>
                      </a:r>
                      <a:r>
                        <a:rPr lang="en-GB" sz="1700" noProof="0" dirty="0">
                          <a:latin typeface="Arial" panose="020B0604020202020204" pitchFamily="34" charset="0"/>
                          <a:cs typeface="Arial" panose="020B0604020202020204" pitchFamily="34" charset="0"/>
                        </a:rPr>
                        <a:t>(</a:t>
                      </a:r>
                      <a:r>
                        <a:rPr lang="en-GB" sz="1700" noProof="0" dirty="0" err="1">
                          <a:latin typeface="Arial" panose="020B0604020202020204" pitchFamily="34" charset="0"/>
                          <a:cs typeface="Arial" panose="020B0604020202020204" pitchFamily="34" charset="0"/>
                        </a:rPr>
                        <a:t>c’est</a:t>
                      </a:r>
                      <a:r>
                        <a:rPr lang="en-GB" sz="1700" noProof="0" dirty="0">
                          <a:latin typeface="Arial" panose="020B0604020202020204" pitchFamily="34" charset="0"/>
                          <a:cs typeface="Arial" panose="020B0604020202020204" pitchFamily="34" charset="0"/>
                        </a:rPr>
                        <a:t>-à-dire le </a:t>
                      </a:r>
                      <a:r>
                        <a:rPr lang="en-GB" sz="1700" noProof="0" dirty="0" err="1">
                          <a:latin typeface="Arial" panose="020B0604020202020204" pitchFamily="34" charset="0"/>
                          <a:cs typeface="Arial" panose="020B0604020202020204" pitchFamily="34" charset="0"/>
                        </a:rPr>
                        <a:t>dépistage</a:t>
                      </a:r>
                      <a:r>
                        <a:rPr lang="en-GB" sz="1700" noProof="0" dirty="0">
                          <a:latin typeface="Arial" panose="020B0604020202020204" pitchFamily="34" charset="0"/>
                          <a:cs typeface="Arial" panose="020B0604020202020204" pitchFamily="34" charset="0"/>
                        </a:rPr>
                        <a:t> </a:t>
                      </a:r>
                      <a:r>
                        <a:rPr lang="en-GB" sz="1700" noProof="0" dirty="0" err="1">
                          <a:latin typeface="Arial" panose="020B0604020202020204" pitchFamily="34" charset="0"/>
                          <a:cs typeface="Arial" panose="020B0604020202020204" pitchFamily="34" charset="0"/>
                        </a:rPr>
                        <a:t>indicateur</a:t>
                      </a:r>
                      <a:r>
                        <a:rPr lang="en-GB" sz="1700" noProof="0" dirty="0">
                          <a:latin typeface="Arial" panose="020B0604020202020204" pitchFamily="34" charset="0"/>
                          <a:cs typeface="Arial" panose="020B0604020202020204" pitchFamily="34" charset="0"/>
                        </a:rPr>
                        <a:t> </a:t>
                      </a:r>
                      <a:r>
                        <a:rPr lang="en-GB" sz="1700" noProof="0" dirty="0" err="1">
                          <a:latin typeface="Arial" panose="020B0604020202020204" pitchFamily="34" charset="0"/>
                          <a:cs typeface="Arial" panose="020B0604020202020204" pitchFamily="34" charset="0"/>
                        </a:rPr>
                        <a:t>ou</a:t>
                      </a:r>
                      <a:r>
                        <a:rPr lang="en-GB" sz="1700" noProof="0" dirty="0">
                          <a:latin typeface="Arial" panose="020B0604020202020204" pitchFamily="34" charset="0"/>
                          <a:cs typeface="Arial" panose="020B0604020202020204" pitchFamily="34" charset="0"/>
                        </a:rPr>
                        <a:t> la notification </a:t>
                      </a:r>
                      <a:r>
                        <a:rPr lang="en-GB" sz="1700" noProof="0" dirty="0" err="1">
                          <a:latin typeface="Arial" panose="020B0604020202020204" pitchFamily="34" charset="0"/>
                          <a:cs typeface="Arial" panose="020B0604020202020204" pitchFamily="34" charset="0"/>
                        </a:rPr>
                        <a:t>assistée</a:t>
                      </a:r>
                      <a:r>
                        <a:rPr lang="en-GB" sz="1700" noProof="0" dirty="0">
                          <a:latin typeface="Arial" panose="020B0604020202020204" pitchFamily="34" charset="0"/>
                          <a:cs typeface="Arial" panose="020B0604020202020204" pitchFamily="34" charset="0"/>
                        </a:rPr>
                        <a:t> aux </a:t>
                      </a:r>
                      <a:r>
                        <a:rPr lang="en-GB" sz="1700" noProof="0" dirty="0" err="1">
                          <a:latin typeface="Arial" panose="020B0604020202020204" pitchFamily="34" charset="0"/>
                          <a:cs typeface="Arial" panose="020B0604020202020204" pitchFamily="34" charset="0"/>
                        </a:rPr>
                        <a:t>partenaires</a:t>
                      </a:r>
                      <a:r>
                        <a:rPr lang="en-GB" sz="1700" noProof="0" dirty="0">
                          <a:latin typeface="Arial" panose="020B0604020202020204" pitchFamily="34" charset="0"/>
                          <a:cs typeface="Arial" panose="020B0604020202020204" pitchFamily="34" charset="0"/>
                        </a:rPr>
                        <a:t>) </a:t>
                      </a:r>
                      <a:r>
                        <a:rPr lang="fr-CH" sz="1700" dirty="0">
                          <a:latin typeface="Arial" panose="020B0604020202020204" pitchFamily="34" charset="0"/>
                          <a:cs typeface="Arial" panose="020B0604020202020204" pitchFamily="34" charset="0"/>
                        </a:rPr>
                        <a:t>: </a:t>
                      </a:r>
                      <a:r>
                        <a:rPr lang="fr-FR" sz="1700" noProof="0" dirty="0">
                          <a:latin typeface="Arial" panose="020B0604020202020204" pitchFamily="34" charset="0"/>
                          <a:cs typeface="Arial" panose="020B0604020202020204" pitchFamily="34" charset="0"/>
                        </a:rPr>
                        <a:t>aider les personnes vivant avec le VIH en contactant leurs partenaires sexuels et/ou leurs partenaires d’injection de drogues pour leur offrir des services de dépistage du VIH</a:t>
                      </a:r>
                      <a:r>
                        <a:rPr lang="fr-CH" sz="1700" dirty="0">
                          <a:latin typeface="Arial" panose="020B0604020202020204" pitchFamily="34" charset="0"/>
                          <a:cs typeface="Arial" panose="020B0604020202020204" pitchFamily="34" charset="0"/>
                        </a:rPr>
                        <a:t>. </a:t>
                      </a:r>
                      <a:endParaRPr lang="en-GB" sz="1700" b="1"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xmlns="" val="2840377004"/>
                  </a:ext>
                </a:extLst>
              </a:tr>
              <a:tr h="1031054">
                <a:tc>
                  <a:txBody>
                    <a:bodyPr/>
                    <a:lstStyle/>
                    <a:p>
                      <a:r>
                        <a:rPr lang="en-GB" sz="1700" b="1" noProof="0" dirty="0">
                          <a:solidFill>
                            <a:srgbClr val="C00000"/>
                          </a:solidFill>
                          <a:latin typeface="Arial" panose="020B0604020202020204" pitchFamily="34" charset="0"/>
                          <a:cs typeface="Arial" panose="020B0604020202020204" pitchFamily="34" charset="0"/>
                        </a:rPr>
                        <a:t>NOUVEAU </a:t>
                      </a:r>
                      <a:r>
                        <a:rPr lang="en-GB" sz="1700" b="1" noProof="0" dirty="0" err="1">
                          <a:solidFill>
                            <a:schemeClr val="tx1"/>
                          </a:solidFill>
                          <a:latin typeface="Arial" panose="020B0604020202020204" pitchFamily="34" charset="0"/>
                          <a:cs typeface="Arial" panose="020B0604020202020204" pitchFamily="34" charset="0"/>
                        </a:rPr>
                        <a:t>Approches</a:t>
                      </a:r>
                      <a:r>
                        <a:rPr lang="en-GB" sz="1700" b="1" noProof="0" dirty="0">
                          <a:solidFill>
                            <a:schemeClr val="tx1"/>
                          </a:solidFill>
                          <a:latin typeface="Arial" panose="020B0604020202020204" pitchFamily="34" charset="0"/>
                          <a:cs typeface="Arial" panose="020B0604020202020204" pitchFamily="34" charset="0"/>
                        </a:rPr>
                        <a:t> </a:t>
                      </a:r>
                      <a:r>
                        <a:rPr lang="en-GB" sz="1700" b="1" noProof="0" dirty="0" err="1">
                          <a:solidFill>
                            <a:schemeClr val="tx1"/>
                          </a:solidFill>
                          <a:latin typeface="Arial" panose="020B0604020202020204" pitchFamily="34" charset="0"/>
                          <a:cs typeface="Arial" panose="020B0604020202020204" pitchFamily="34" charset="0"/>
                        </a:rPr>
                        <a:t>basées</a:t>
                      </a:r>
                      <a:r>
                        <a:rPr lang="en-GB" sz="1700" b="1" noProof="0" dirty="0">
                          <a:solidFill>
                            <a:schemeClr val="tx1"/>
                          </a:solidFill>
                          <a:latin typeface="Arial" panose="020B0604020202020204" pitchFamily="34" charset="0"/>
                          <a:cs typeface="Arial" panose="020B0604020202020204" pitchFamily="34" charset="0"/>
                        </a:rPr>
                        <a:t> sur les </a:t>
                      </a:r>
                      <a:r>
                        <a:rPr lang="en-GB" sz="1700" b="1" noProof="0" dirty="0" err="1">
                          <a:solidFill>
                            <a:schemeClr val="tx1"/>
                          </a:solidFill>
                          <a:latin typeface="Arial" panose="020B0604020202020204" pitchFamily="34" charset="0"/>
                          <a:cs typeface="Arial" panose="020B0604020202020204" pitchFamily="34" charset="0"/>
                        </a:rPr>
                        <a:t>réseaux</a:t>
                      </a:r>
                      <a:r>
                        <a:rPr lang="en-GB" sz="1700" b="1" noProof="0" dirty="0">
                          <a:solidFill>
                            <a:schemeClr val="tx1"/>
                          </a:solidFill>
                          <a:latin typeface="Arial" panose="020B0604020202020204" pitchFamily="34" charset="0"/>
                          <a:cs typeface="Arial" panose="020B0604020202020204" pitchFamily="34" charset="0"/>
                        </a:rPr>
                        <a:t> </a:t>
                      </a:r>
                      <a:r>
                        <a:rPr lang="en-GB" sz="1700" b="1" noProof="0" dirty="0" err="1">
                          <a:solidFill>
                            <a:schemeClr val="tx1"/>
                          </a:solidFill>
                          <a:latin typeface="Arial" panose="020B0604020202020204" pitchFamily="34" charset="0"/>
                          <a:cs typeface="Arial" panose="020B0604020202020204" pitchFamily="34" charset="0"/>
                        </a:rPr>
                        <a:t>sociaux</a:t>
                      </a:r>
                      <a:r>
                        <a:rPr lang="en-GB" sz="1700" b="1" noProof="0" dirty="0">
                          <a:solidFill>
                            <a:schemeClr val="tx1"/>
                          </a:solidFill>
                          <a:latin typeface="Arial" panose="020B0604020202020204" pitchFamily="34" charset="0"/>
                          <a:cs typeface="Arial" panose="020B0604020202020204" pitchFamily="34" charset="0"/>
                        </a:rPr>
                        <a:t> </a:t>
                      </a:r>
                      <a:r>
                        <a:rPr lang="en-GB" sz="1700" dirty="0">
                          <a:solidFill>
                            <a:schemeClr val="tx1"/>
                          </a:solidFill>
                          <a:latin typeface="Arial" panose="020B0604020202020204" pitchFamily="34" charset="0"/>
                          <a:cs typeface="Arial" panose="020B0604020202020204" pitchFamily="34" charset="0"/>
                        </a:rPr>
                        <a:t>: sur </a:t>
                      </a:r>
                      <a:r>
                        <a:rPr lang="en-GB" sz="1700" dirty="0" err="1">
                          <a:solidFill>
                            <a:schemeClr val="tx1"/>
                          </a:solidFill>
                          <a:latin typeface="Arial" panose="020B0604020202020204" pitchFamily="34" charset="0"/>
                          <a:cs typeface="Arial" panose="020B0604020202020204" pitchFamily="34" charset="0"/>
                        </a:rPr>
                        <a:t>lesquels</a:t>
                      </a:r>
                      <a:r>
                        <a:rPr lang="en-GB" sz="1700" dirty="0">
                          <a:solidFill>
                            <a:schemeClr val="tx1"/>
                          </a:solidFill>
                          <a:latin typeface="Arial" panose="020B0604020202020204" pitchFamily="34" charset="0"/>
                          <a:cs typeface="Arial" panose="020B0604020202020204" pitchFamily="34" charset="0"/>
                        </a:rPr>
                        <a:t> les</a:t>
                      </a:r>
                      <a:r>
                        <a:rPr lang="en-GB" sz="1700" dirty="0">
                          <a:latin typeface="Arial" panose="020B0604020202020204" pitchFamily="34" charset="0"/>
                          <a:cs typeface="Arial" panose="020B0604020202020204" pitchFamily="34" charset="0"/>
                        </a:rPr>
                        <a:t> populations </a:t>
                      </a:r>
                      <a:r>
                        <a:rPr lang="en-GB" sz="1700" dirty="0" err="1">
                          <a:latin typeface="Arial" panose="020B0604020202020204" pitchFamily="34" charset="0"/>
                          <a:cs typeface="Arial" panose="020B0604020202020204" pitchFamily="34" charset="0"/>
                        </a:rPr>
                        <a:t>clés</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offrent</a:t>
                      </a:r>
                      <a:r>
                        <a:rPr lang="en-GB" sz="1700" dirty="0">
                          <a:latin typeface="Arial" panose="020B0604020202020204" pitchFamily="34" charset="0"/>
                          <a:cs typeface="Arial" panose="020B0604020202020204" pitchFamily="34" charset="0"/>
                        </a:rPr>
                        <a:t> des services de </a:t>
                      </a:r>
                      <a:r>
                        <a:rPr lang="en-GB" sz="1700" dirty="0" err="1">
                          <a:latin typeface="Arial" panose="020B0604020202020204" pitchFamily="34" charset="0"/>
                          <a:cs typeface="Arial" panose="020B0604020202020204" pitchFamily="34" charset="0"/>
                        </a:rPr>
                        <a:t>dépistage</a:t>
                      </a:r>
                      <a:r>
                        <a:rPr lang="en-GB" sz="1700" dirty="0">
                          <a:latin typeface="Arial" panose="020B0604020202020204" pitchFamily="34" charset="0"/>
                          <a:cs typeface="Arial" panose="020B0604020202020204" pitchFamily="34" charset="0"/>
                        </a:rPr>
                        <a:t> à </a:t>
                      </a:r>
                      <a:r>
                        <a:rPr lang="en-GB" sz="1700" dirty="0" err="1">
                          <a:latin typeface="Arial" panose="020B0604020202020204" pitchFamily="34" charset="0"/>
                          <a:cs typeface="Arial" panose="020B0604020202020204" pitchFamily="34" charset="0"/>
                        </a:rPr>
                        <a:t>leurs</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partenaires</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sociaux</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sexuels</a:t>
                      </a:r>
                      <a:r>
                        <a:rPr lang="en-GB" sz="1700" dirty="0">
                          <a:latin typeface="Arial" panose="020B0604020202020204" pitchFamily="34" charset="0"/>
                          <a:cs typeface="Arial" panose="020B0604020202020204" pitchFamily="34" charset="0"/>
                        </a:rPr>
                        <a:t> et </a:t>
                      </a:r>
                      <a:r>
                        <a:rPr lang="en-GB" sz="1700" dirty="0" err="1">
                          <a:latin typeface="Arial" panose="020B0604020202020204" pitchFamily="34" charset="0"/>
                          <a:cs typeface="Arial" panose="020B0604020202020204" pitchFamily="34" charset="0"/>
                        </a:rPr>
                        <a:t>d’injection</a:t>
                      </a:r>
                      <a:r>
                        <a:rPr lang="en-GB" sz="1700" dirty="0">
                          <a:latin typeface="Arial" panose="020B0604020202020204" pitchFamily="34" charset="0"/>
                          <a:cs typeface="Arial" panose="020B0604020202020204" pitchFamily="34" charset="0"/>
                        </a:rPr>
                        <a:t> de drogues, qui </a:t>
                      </a:r>
                      <a:r>
                        <a:rPr lang="en-GB" sz="1700" dirty="0" err="1">
                          <a:latin typeface="Arial" panose="020B0604020202020204" pitchFamily="34" charset="0"/>
                          <a:cs typeface="Arial" panose="020B0604020202020204" pitchFamily="34" charset="0"/>
                        </a:rPr>
                        <a:t>sont</a:t>
                      </a:r>
                      <a:r>
                        <a:rPr lang="en-GB" sz="1700" dirty="0">
                          <a:latin typeface="Arial" panose="020B0604020202020204" pitchFamily="34" charset="0"/>
                          <a:cs typeface="Arial" panose="020B0604020202020204" pitchFamily="34" charset="0"/>
                        </a:rPr>
                        <a:t> à </a:t>
                      </a:r>
                      <a:r>
                        <a:rPr lang="en-GB" sz="1700" dirty="0" err="1">
                          <a:latin typeface="Arial" panose="020B0604020202020204" pitchFamily="34" charset="0"/>
                          <a:cs typeface="Arial" panose="020B0604020202020204" pitchFamily="34" charset="0"/>
                        </a:rPr>
                        <a:t>risque</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d’infection</a:t>
                      </a:r>
                      <a:r>
                        <a:rPr lang="en-GB" sz="1700" dirty="0">
                          <a:latin typeface="Arial" panose="020B0604020202020204" pitchFamily="34" charset="0"/>
                          <a:cs typeface="Arial" panose="020B0604020202020204" pitchFamily="34" charset="0"/>
                        </a:rPr>
                        <a:t> à VIH. </a:t>
                      </a:r>
                      <a:r>
                        <a:rPr lang="en-GB" sz="1700" dirty="0" err="1">
                          <a:latin typeface="Arial" panose="020B0604020202020204" pitchFamily="34" charset="0"/>
                          <a:cs typeface="Arial" panose="020B0604020202020204" pitchFamily="34" charset="0"/>
                        </a:rPr>
                        <a:t>Cela</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inclut</a:t>
                      </a:r>
                      <a:r>
                        <a:rPr lang="en-GB" sz="1700" dirty="0">
                          <a:latin typeface="Arial" panose="020B0604020202020204" pitchFamily="34" charset="0"/>
                          <a:cs typeface="Arial" panose="020B0604020202020204" pitchFamily="34" charset="0"/>
                        </a:rPr>
                        <a:t> les populations VIH(+) et VIH(-).</a:t>
                      </a:r>
                      <a:endParaRPr lang="en-GB" sz="1700" b="1"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xmlns="" val="3887294905"/>
                  </a:ext>
                </a:extLst>
              </a:tr>
              <a:tr h="1152974">
                <a:tc>
                  <a:txBody>
                    <a:bodyPr/>
                    <a:lstStyle/>
                    <a:p>
                      <a:r>
                        <a:rPr lang="en-GB" sz="1700" b="1" noProof="0" dirty="0">
                          <a:solidFill>
                            <a:srgbClr val="C00000"/>
                          </a:solidFill>
                          <a:latin typeface="Arial" panose="020B0604020202020204" pitchFamily="34" charset="0"/>
                          <a:cs typeface="Arial" panose="020B0604020202020204" pitchFamily="34" charset="0"/>
                        </a:rPr>
                        <a:t>MISE À JOUR </a:t>
                      </a:r>
                      <a:r>
                        <a:rPr lang="en-GB" sz="1700" b="1" noProof="0" dirty="0" err="1">
                          <a:solidFill>
                            <a:schemeClr val="tx1"/>
                          </a:solidFill>
                          <a:latin typeface="Arial" panose="020B0604020202020204" pitchFamily="34" charset="0"/>
                          <a:cs typeface="Arial" panose="020B0604020202020204" pitchFamily="34" charset="0"/>
                        </a:rPr>
                        <a:t>L’autodépistage</a:t>
                      </a:r>
                      <a:r>
                        <a:rPr lang="en-GB" sz="1700" b="1" noProof="0" dirty="0">
                          <a:solidFill>
                            <a:schemeClr val="tx1"/>
                          </a:solidFill>
                          <a:latin typeface="Arial" panose="020B0604020202020204" pitchFamily="34" charset="0"/>
                          <a:cs typeface="Arial" panose="020B0604020202020204" pitchFamily="34" charset="0"/>
                        </a:rPr>
                        <a:t> du VIH </a:t>
                      </a:r>
                      <a:r>
                        <a:rPr lang="en-GB" sz="1700" b="0" noProof="0" dirty="0" err="1">
                          <a:solidFill>
                            <a:schemeClr val="tx1"/>
                          </a:solidFill>
                          <a:latin typeface="Arial" panose="020B0604020202020204" pitchFamily="34" charset="0"/>
                          <a:cs typeface="Arial" panose="020B0604020202020204" pitchFamily="34" charset="0"/>
                        </a:rPr>
                        <a:t>permet</a:t>
                      </a:r>
                      <a:r>
                        <a:rPr lang="en-GB" sz="1700" b="0" noProof="0" dirty="0">
                          <a:solidFill>
                            <a:schemeClr val="tx1"/>
                          </a:solidFill>
                          <a:latin typeface="Arial" panose="020B0604020202020204" pitchFamily="34" charset="0"/>
                          <a:cs typeface="Arial" panose="020B0604020202020204" pitchFamily="34" charset="0"/>
                        </a:rPr>
                        <a:t> aux </a:t>
                      </a:r>
                      <a:r>
                        <a:rPr lang="en-GB" sz="1700" b="0" noProof="0" dirty="0" err="1">
                          <a:solidFill>
                            <a:schemeClr val="tx1"/>
                          </a:solidFill>
                          <a:latin typeface="Arial" panose="020B0604020202020204" pitchFamily="34" charset="0"/>
                          <a:cs typeface="Arial" panose="020B0604020202020204" pitchFamily="34" charset="0"/>
                        </a:rPr>
                        <a:t>personnes</a:t>
                      </a:r>
                      <a:r>
                        <a:rPr lang="en-GB" sz="1700" b="0" noProof="0" dirty="0">
                          <a:solidFill>
                            <a:schemeClr val="tx1"/>
                          </a:solidFill>
                          <a:latin typeface="Arial" panose="020B0604020202020204" pitchFamily="34" charset="0"/>
                          <a:cs typeface="Arial" panose="020B0604020202020204" pitchFamily="34" charset="0"/>
                        </a:rPr>
                        <a:t> et/</a:t>
                      </a:r>
                      <a:r>
                        <a:rPr lang="en-GB" sz="1700" b="0" noProof="0" dirty="0" err="1">
                          <a:solidFill>
                            <a:schemeClr val="tx1"/>
                          </a:solidFill>
                          <a:latin typeface="Arial" panose="020B0604020202020204" pitchFamily="34" charset="0"/>
                          <a:cs typeface="Arial" panose="020B0604020202020204" pitchFamily="34" charset="0"/>
                        </a:rPr>
                        <a:t>ou</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leurs</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partenaires</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d’effectuer</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leur</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propre</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prélèvements</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salive</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ou</a:t>
                      </a:r>
                      <a:r>
                        <a:rPr lang="en-GB" sz="1700" b="0" noProof="0" dirty="0">
                          <a:solidFill>
                            <a:schemeClr val="tx1"/>
                          </a:solidFill>
                          <a:latin typeface="Arial" panose="020B0604020202020204" pitchFamily="34" charset="0"/>
                          <a:cs typeface="Arial" panose="020B0604020202020204" pitchFamily="34" charset="0"/>
                        </a:rPr>
                        <a:t> sang), de faire le test et </a:t>
                      </a:r>
                      <a:r>
                        <a:rPr lang="en-GB" sz="1700" b="0" noProof="0" dirty="0" err="1">
                          <a:solidFill>
                            <a:schemeClr val="tx1"/>
                          </a:solidFill>
                          <a:latin typeface="Arial" panose="020B0604020202020204" pitchFamily="34" charset="0"/>
                          <a:cs typeface="Arial" panose="020B0604020202020204" pitchFamily="34" charset="0"/>
                        </a:rPr>
                        <a:t>interpréter</a:t>
                      </a:r>
                      <a:r>
                        <a:rPr lang="en-GB" sz="1700" b="0" noProof="0" dirty="0">
                          <a:solidFill>
                            <a:schemeClr val="tx1"/>
                          </a:solidFill>
                          <a:latin typeface="Arial" panose="020B0604020202020204" pitchFamily="34" charset="0"/>
                          <a:cs typeface="Arial" panose="020B0604020202020204" pitchFamily="34" charset="0"/>
                        </a:rPr>
                        <a:t> les </a:t>
                      </a:r>
                      <a:r>
                        <a:rPr lang="en-GB" sz="1700" b="0" noProof="0" dirty="0" err="1">
                          <a:solidFill>
                            <a:schemeClr val="tx1"/>
                          </a:solidFill>
                          <a:latin typeface="Arial" panose="020B0604020202020204" pitchFamily="34" charset="0"/>
                          <a:cs typeface="Arial" panose="020B0604020202020204" pitchFamily="34" charset="0"/>
                        </a:rPr>
                        <a:t>résultats</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en</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privé</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Tous</a:t>
                      </a:r>
                      <a:r>
                        <a:rPr lang="en-GB" sz="1700" b="0" noProof="0" dirty="0">
                          <a:solidFill>
                            <a:schemeClr val="tx1"/>
                          </a:solidFill>
                          <a:latin typeface="Arial" panose="020B0604020202020204" pitchFamily="34" charset="0"/>
                          <a:cs typeface="Arial" panose="020B0604020202020204" pitchFamily="34" charset="0"/>
                        </a:rPr>
                        <a:t> les </a:t>
                      </a:r>
                      <a:r>
                        <a:rPr lang="en-GB" sz="1700" b="0" noProof="0" dirty="0" err="1">
                          <a:solidFill>
                            <a:schemeClr val="tx1"/>
                          </a:solidFill>
                          <a:latin typeface="Arial" panose="020B0604020202020204" pitchFamily="34" charset="0"/>
                          <a:cs typeface="Arial" panose="020B0604020202020204" pitchFamily="34" charset="0"/>
                        </a:rPr>
                        <a:t>résultats</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réactifs</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doivent</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être</a:t>
                      </a:r>
                      <a:r>
                        <a:rPr lang="en-GB" sz="1700" b="0" noProof="0" dirty="0">
                          <a:solidFill>
                            <a:schemeClr val="tx1"/>
                          </a:solidFill>
                          <a:latin typeface="Arial" panose="020B0604020202020204" pitchFamily="34" charset="0"/>
                          <a:cs typeface="Arial" panose="020B0604020202020204" pitchFamily="34" charset="0"/>
                        </a:rPr>
                        <a:t> </a:t>
                      </a:r>
                      <a:r>
                        <a:rPr lang="en-GB" sz="1700" b="0" noProof="0" dirty="0" err="1">
                          <a:solidFill>
                            <a:schemeClr val="tx1"/>
                          </a:solidFill>
                          <a:latin typeface="Arial" panose="020B0604020202020204" pitchFamily="34" charset="0"/>
                          <a:cs typeface="Arial" panose="020B0604020202020204" pitchFamily="34" charset="0"/>
                        </a:rPr>
                        <a:t>confirmés</a:t>
                      </a:r>
                      <a:r>
                        <a:rPr lang="en-GB" sz="1700" b="0" noProof="0" dirty="0">
                          <a:solidFill>
                            <a:schemeClr val="tx1"/>
                          </a:solidFill>
                          <a:latin typeface="Arial" panose="020B0604020202020204" pitchFamily="34" charset="0"/>
                          <a:cs typeface="Arial" panose="020B0604020202020204" pitchFamily="34" charset="0"/>
                        </a:rPr>
                        <a:t>.</a:t>
                      </a:r>
                      <a:endParaRPr lang="en-GB" sz="1700" b="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xmlns="" val="10002"/>
                  </a:ext>
                </a:extLst>
              </a:tr>
            </a:tbl>
          </a:graphicData>
        </a:graphic>
      </p:graphicFrame>
      <p:grpSp>
        <p:nvGrpSpPr>
          <p:cNvPr id="35" name="Group 34">
            <a:extLst>
              <a:ext uri="{FF2B5EF4-FFF2-40B4-BE49-F238E27FC236}">
                <a16:creationId xmlns:a16="http://schemas.microsoft.com/office/drawing/2014/main" xmlns="" id="{2BFEFDD6-92E8-49E8-AD09-203B199E4DBB}"/>
              </a:ext>
            </a:extLst>
          </p:cNvPr>
          <p:cNvGrpSpPr/>
          <p:nvPr/>
        </p:nvGrpSpPr>
        <p:grpSpPr>
          <a:xfrm>
            <a:off x="420387" y="1131185"/>
            <a:ext cx="1159515" cy="5309431"/>
            <a:chOff x="631216" y="1137333"/>
            <a:chExt cx="1159515" cy="5309431"/>
          </a:xfrm>
          <a:solidFill>
            <a:schemeClr val="bg1"/>
          </a:solidFill>
        </p:grpSpPr>
        <p:pic>
          <p:nvPicPr>
            <p:cNvPr id="26" name="Picture 25">
              <a:extLst>
                <a:ext uri="{FF2B5EF4-FFF2-40B4-BE49-F238E27FC236}">
                  <a16:creationId xmlns:a16="http://schemas.microsoft.com/office/drawing/2014/main" xmlns="" id="{E57EA71B-38CB-41D3-AD4C-F8B888AB7D3D}"/>
                </a:ext>
              </a:extLst>
            </p:cNvPr>
            <p:cNvPicPr>
              <a:picLocks noChangeAspect="1"/>
            </p:cNvPicPr>
            <p:nvPr/>
          </p:nvPicPr>
          <p:blipFill>
            <a:blip r:embed="rId3"/>
            <a:stretch>
              <a:fillRect/>
            </a:stretch>
          </p:blipFill>
          <p:spPr>
            <a:xfrm>
              <a:off x="676227" y="1137333"/>
              <a:ext cx="1011382" cy="1011382"/>
            </a:xfrm>
            <a:prstGeom prst="rect">
              <a:avLst/>
            </a:prstGeom>
            <a:grpFill/>
          </p:spPr>
        </p:pic>
        <p:pic>
          <p:nvPicPr>
            <p:cNvPr id="27" name="Picture 26">
              <a:extLst>
                <a:ext uri="{FF2B5EF4-FFF2-40B4-BE49-F238E27FC236}">
                  <a16:creationId xmlns:a16="http://schemas.microsoft.com/office/drawing/2014/main" xmlns="" id="{FA97BA41-C8D1-46D3-BC1F-1FDA6B48B35C}"/>
                </a:ext>
              </a:extLst>
            </p:cNvPr>
            <p:cNvPicPr>
              <a:picLocks noChangeAspect="1"/>
            </p:cNvPicPr>
            <p:nvPr/>
          </p:nvPicPr>
          <p:blipFill>
            <a:blip r:embed="rId4"/>
            <a:stretch>
              <a:fillRect/>
            </a:stretch>
          </p:blipFill>
          <p:spPr>
            <a:xfrm>
              <a:off x="744650" y="2178946"/>
              <a:ext cx="978508" cy="978508"/>
            </a:xfrm>
            <a:prstGeom prst="rect">
              <a:avLst/>
            </a:prstGeom>
            <a:grpFill/>
          </p:spPr>
        </p:pic>
        <p:pic>
          <p:nvPicPr>
            <p:cNvPr id="29" name="Picture 28">
              <a:extLst>
                <a:ext uri="{FF2B5EF4-FFF2-40B4-BE49-F238E27FC236}">
                  <a16:creationId xmlns:a16="http://schemas.microsoft.com/office/drawing/2014/main" xmlns="" id="{A0068170-9536-48C6-A828-2E99C34139BE}"/>
                </a:ext>
              </a:extLst>
            </p:cNvPr>
            <p:cNvPicPr>
              <a:picLocks noChangeAspect="1"/>
            </p:cNvPicPr>
            <p:nvPr/>
          </p:nvPicPr>
          <p:blipFill>
            <a:blip r:embed="rId5"/>
            <a:stretch>
              <a:fillRect/>
            </a:stretch>
          </p:blipFill>
          <p:spPr>
            <a:xfrm>
              <a:off x="744650" y="3070468"/>
              <a:ext cx="978508" cy="1038871"/>
            </a:xfrm>
            <a:prstGeom prst="rect">
              <a:avLst/>
            </a:prstGeom>
            <a:grpFill/>
          </p:spPr>
        </p:pic>
        <p:pic>
          <p:nvPicPr>
            <p:cNvPr id="30" name="Picture 29">
              <a:extLst>
                <a:ext uri="{FF2B5EF4-FFF2-40B4-BE49-F238E27FC236}">
                  <a16:creationId xmlns:a16="http://schemas.microsoft.com/office/drawing/2014/main" xmlns="" id="{5455FD9D-49FB-4EA3-9965-E16DBE931A59}"/>
                </a:ext>
              </a:extLst>
            </p:cNvPr>
            <p:cNvPicPr>
              <a:picLocks noChangeAspect="1"/>
            </p:cNvPicPr>
            <p:nvPr/>
          </p:nvPicPr>
          <p:blipFill>
            <a:blip r:embed="rId6"/>
            <a:stretch>
              <a:fillRect/>
            </a:stretch>
          </p:blipFill>
          <p:spPr>
            <a:xfrm>
              <a:off x="631216" y="4109339"/>
              <a:ext cx="1159515" cy="1125412"/>
            </a:xfrm>
            <a:prstGeom prst="rect">
              <a:avLst/>
            </a:prstGeom>
            <a:grpFill/>
          </p:spPr>
        </p:pic>
        <p:pic>
          <p:nvPicPr>
            <p:cNvPr id="34" name="Picture 33">
              <a:extLst>
                <a:ext uri="{FF2B5EF4-FFF2-40B4-BE49-F238E27FC236}">
                  <a16:creationId xmlns:a16="http://schemas.microsoft.com/office/drawing/2014/main" xmlns="" id="{859367CB-7A33-47C3-B1F7-CC02AA793274}"/>
                </a:ext>
              </a:extLst>
            </p:cNvPr>
            <p:cNvPicPr>
              <a:picLocks noChangeAspect="1"/>
            </p:cNvPicPr>
            <p:nvPr/>
          </p:nvPicPr>
          <p:blipFill rotWithShape="1">
            <a:blip r:embed="rId7"/>
            <a:srcRect t="9327"/>
            <a:stretch/>
          </p:blipFill>
          <p:spPr>
            <a:xfrm>
              <a:off x="631216" y="5321352"/>
              <a:ext cx="1124816" cy="1125412"/>
            </a:xfrm>
            <a:prstGeom prst="rect">
              <a:avLst/>
            </a:prstGeom>
            <a:grpFill/>
            <a:ln>
              <a:noFill/>
            </a:ln>
          </p:spPr>
        </p:pic>
      </p:grpSp>
      <p:pic>
        <p:nvPicPr>
          <p:cNvPr id="10" name="Picture 9">
            <a:extLst>
              <a:ext uri="{FF2B5EF4-FFF2-40B4-BE49-F238E27FC236}">
                <a16:creationId xmlns:a16="http://schemas.microsoft.com/office/drawing/2014/main" xmlns="" id="{36C76111-534A-4236-A25D-F94CD1B0D2D4}"/>
              </a:ext>
            </a:extLst>
          </p:cNvPr>
          <p:cNvPicPr>
            <a:picLocks noChangeAspect="1"/>
          </p:cNvPicPr>
          <p:nvPr/>
        </p:nvPicPr>
        <p:blipFill>
          <a:blip r:embed="rId8"/>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11490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7C4BA-C816-4223-A182-E9B2F4488412}"/>
              </a:ext>
            </a:extLst>
          </p:cNvPr>
          <p:cNvSpPr>
            <a:spLocks noGrp="1"/>
          </p:cNvSpPr>
          <p:nvPr>
            <p:ph type="title"/>
          </p:nvPr>
        </p:nvSpPr>
        <p:spPr>
          <a:xfrm>
            <a:off x="0" y="800821"/>
            <a:ext cx="12192000" cy="1325563"/>
          </a:xfrm>
        </p:spPr>
        <p:txBody>
          <a:bodyPr>
            <a:noAutofit/>
          </a:bodyPr>
          <a:lstStyle/>
          <a:p>
            <a:pPr algn="ctr"/>
            <a:r>
              <a:rPr lang="en-GB" sz="3200" b="1" dirty="0" err="1">
                <a:latin typeface="Arial" panose="020B0604020202020204" pitchFamily="34" charset="0"/>
                <a:cs typeface="Arial" panose="020B0604020202020204" pitchFamily="34" charset="0"/>
              </a:rPr>
              <a:t>Définitions</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clés</a:t>
            </a:r>
            <a:r>
              <a:rPr lang="en-GB" sz="3200" b="1" dirty="0">
                <a:latin typeface="Arial" panose="020B0604020202020204" pitchFamily="34" charset="0"/>
                <a:cs typeface="Arial" panose="020B0604020202020204" pitchFamily="34" charset="0"/>
              </a:rPr>
              <a:t> pour </a:t>
            </a:r>
            <a:r>
              <a:rPr lang="fr-FR" sz="3200" b="1" dirty="0">
                <a:latin typeface="Arial" panose="020B0604020202020204" pitchFamily="34" charset="0"/>
                <a:cs typeface="Arial" panose="020B0604020202020204" pitchFamily="34" charset="0"/>
              </a:rPr>
              <a:t>envisager</a:t>
            </a:r>
            <a:r>
              <a:rPr lang="en-GB" sz="3200" b="1" dirty="0">
                <a:latin typeface="Arial" panose="020B0604020202020204" pitchFamily="34" charset="0"/>
                <a:cs typeface="Arial" panose="020B0604020202020204" pitchFamily="34" charset="0"/>
              </a:rPr>
              <a:t> des </a:t>
            </a:r>
            <a:r>
              <a:rPr lang="en-GB" sz="3200" b="1" dirty="0" err="1">
                <a:latin typeface="Arial" panose="020B0604020202020204" pitchFamily="34" charset="0"/>
                <a:cs typeface="Arial" panose="020B0604020202020204" pitchFamily="34" charset="0"/>
              </a:rPr>
              <a:t>prestations</a:t>
            </a:r>
            <a:r>
              <a:rPr lang="en-GB" sz="3200" b="1" dirty="0">
                <a:latin typeface="Arial" panose="020B0604020202020204" pitchFamily="34" charset="0"/>
                <a:cs typeface="Arial" panose="020B0604020202020204" pitchFamily="34" charset="0"/>
              </a:rPr>
              <a:t> de </a:t>
            </a:r>
            <a:r>
              <a:rPr lang="en-GB" sz="3200" b="1" dirty="0" err="1">
                <a:latin typeface="Arial" panose="020B0604020202020204" pitchFamily="34" charset="0"/>
                <a:cs typeface="Arial" panose="020B0604020202020204" pitchFamily="34" charset="0"/>
              </a:rPr>
              <a:t>dépistage</a:t>
            </a:r>
            <a:r>
              <a:rPr lang="en-GB" sz="3200" b="1" dirty="0">
                <a:latin typeface="Arial" panose="020B0604020202020204" pitchFamily="34" charset="0"/>
                <a:cs typeface="Arial" panose="020B0604020202020204" pitchFamily="34" charset="0"/>
              </a:rPr>
              <a:t> du VIH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 </a:t>
            </a:r>
            <a:endParaRPr lang="en-GB" sz="2400"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85C54743-6783-4022-8725-3B471C7DA206}"/>
              </a:ext>
            </a:extLst>
          </p:cNvPr>
          <p:cNvSpPr>
            <a:spLocks noGrp="1"/>
          </p:cNvSpPr>
          <p:nvPr>
            <p:ph idx="1"/>
          </p:nvPr>
        </p:nvSpPr>
        <p:spPr>
          <a:xfrm>
            <a:off x="5500256" y="2909454"/>
            <a:ext cx="6222224" cy="3020291"/>
          </a:xfrm>
        </p:spPr>
        <p:txBody>
          <a:bodyPr>
            <a:normAutofit fontScale="92500" lnSpcReduction="20000"/>
          </a:bodyPr>
          <a:lstStyle/>
          <a:p>
            <a:r>
              <a:rPr lang="en-GB" sz="3000" dirty="0" err="1">
                <a:latin typeface="Arial" panose="020B0604020202020204" pitchFamily="34" charset="0"/>
                <a:cs typeface="Arial" panose="020B0604020202020204" pitchFamily="34" charset="0"/>
              </a:rPr>
              <a:t>Environnements</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ayant</a:t>
            </a:r>
            <a:r>
              <a:rPr lang="en-GB" sz="3000" dirty="0">
                <a:latin typeface="Arial" panose="020B0604020202020204" pitchFamily="34" charset="0"/>
                <a:cs typeface="Arial" panose="020B0604020202020204" pitchFamily="34" charset="0"/>
              </a:rPr>
              <a:t> un </a:t>
            </a:r>
            <a:r>
              <a:rPr lang="en-GB" sz="3000" dirty="0" err="1">
                <a:latin typeface="Arial" panose="020B0604020202020204" pitchFamily="34" charset="0"/>
                <a:cs typeface="Arial" panose="020B0604020202020204" pitchFamily="34" charset="0"/>
              </a:rPr>
              <a:t>taux</a:t>
            </a:r>
            <a:r>
              <a:rPr lang="en-GB" sz="3000" dirty="0">
                <a:latin typeface="Arial" panose="020B0604020202020204" pitchFamily="34" charset="0"/>
                <a:cs typeface="Arial" panose="020B0604020202020204" pitchFamily="34" charset="0"/>
              </a:rPr>
              <a:t> de VIH </a:t>
            </a:r>
            <a:r>
              <a:rPr lang="en-GB" sz="3000" dirty="0" err="1">
                <a:latin typeface="Arial" panose="020B0604020202020204" pitchFamily="34" charset="0"/>
                <a:cs typeface="Arial" panose="020B0604020202020204" pitchFamily="34" charset="0"/>
              </a:rPr>
              <a:t>élevé</a:t>
            </a:r>
            <a:r>
              <a:rPr lang="en-GB" sz="3000" dirty="0">
                <a:latin typeface="Arial" panose="020B0604020202020204" pitchFamily="34" charset="0"/>
                <a:cs typeface="Arial" panose="020B0604020202020204" pitchFamily="34" charset="0"/>
              </a:rPr>
              <a:t> : </a:t>
            </a:r>
            <a:r>
              <a:rPr lang="en-GB" sz="3200" b="1" dirty="0">
                <a:solidFill>
                  <a:schemeClr val="accent2"/>
                </a:solidFill>
                <a:latin typeface="Arial" panose="020B0604020202020204" pitchFamily="34" charset="0"/>
                <a:cs typeface="Arial" panose="020B0604020202020204" pitchFamily="34" charset="0"/>
              </a:rPr>
              <a:t>≥5%</a:t>
            </a:r>
          </a:p>
          <a:p>
            <a:pPr marL="0" indent="0">
              <a:buNone/>
            </a:pP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r>
              <a:rPr lang="en-GB" sz="3000" dirty="0" err="1">
                <a:latin typeface="Arial" panose="020B0604020202020204" pitchFamily="34" charset="0"/>
                <a:cs typeface="Arial" panose="020B0604020202020204" pitchFamily="34" charset="0"/>
              </a:rPr>
              <a:t>Environnements</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ayant</a:t>
            </a:r>
            <a:r>
              <a:rPr lang="en-GB" sz="3000" dirty="0">
                <a:latin typeface="Arial" panose="020B0604020202020204" pitchFamily="34" charset="0"/>
                <a:cs typeface="Arial" panose="020B0604020202020204" pitchFamily="34" charset="0"/>
              </a:rPr>
              <a:t> un </a:t>
            </a:r>
            <a:r>
              <a:rPr lang="en-GB" sz="3000" dirty="0" err="1">
                <a:latin typeface="Arial" panose="020B0604020202020204" pitchFamily="34" charset="0"/>
                <a:cs typeface="Arial" panose="020B0604020202020204" pitchFamily="34" charset="0"/>
              </a:rPr>
              <a:t>taux</a:t>
            </a:r>
            <a:r>
              <a:rPr lang="en-GB" sz="3000" dirty="0">
                <a:latin typeface="Arial" panose="020B0604020202020204" pitchFamily="34" charset="0"/>
                <a:cs typeface="Arial" panose="020B0604020202020204" pitchFamily="34" charset="0"/>
              </a:rPr>
              <a:t> de VIH </a:t>
            </a:r>
            <a:r>
              <a:rPr lang="en-GB" sz="3000" dirty="0" err="1">
                <a:latin typeface="Arial" panose="020B0604020202020204" pitchFamily="34" charset="0"/>
                <a:cs typeface="Arial" panose="020B0604020202020204" pitchFamily="34" charset="0"/>
              </a:rPr>
              <a:t>faible</a:t>
            </a:r>
            <a:r>
              <a:rPr lang="en-GB" sz="3000" dirty="0">
                <a:latin typeface="Arial" panose="020B0604020202020204" pitchFamily="34" charset="0"/>
                <a:cs typeface="Arial" panose="020B0604020202020204" pitchFamily="34" charset="0"/>
              </a:rPr>
              <a:t> : </a:t>
            </a:r>
            <a:r>
              <a:rPr lang="en-GB" sz="3200" b="1" dirty="0">
                <a:solidFill>
                  <a:srgbClr val="00B0F0"/>
                </a:solidFill>
                <a:latin typeface="Arial" panose="020B0604020202020204" pitchFamily="34" charset="0"/>
                <a:cs typeface="Arial" panose="020B0604020202020204" pitchFamily="34" charset="0"/>
              </a:rPr>
              <a:t>&lt;5%</a:t>
            </a:r>
          </a:p>
        </p:txBody>
      </p:sp>
      <p:sp>
        <p:nvSpPr>
          <p:cNvPr id="4" name="Arrow: Down 3">
            <a:extLst>
              <a:ext uri="{FF2B5EF4-FFF2-40B4-BE49-F238E27FC236}">
                <a16:creationId xmlns:a16="http://schemas.microsoft.com/office/drawing/2014/main" xmlns="" id="{5694F47F-F4AF-4B09-9B11-BBDD2BACB75C}"/>
              </a:ext>
            </a:extLst>
          </p:cNvPr>
          <p:cNvSpPr/>
          <p:nvPr/>
        </p:nvSpPr>
        <p:spPr>
          <a:xfrm flipV="1">
            <a:off x="3505194" y="2241267"/>
            <a:ext cx="1759527" cy="192578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xmlns="" id="{B34287D3-D426-4C44-AB50-DB40028B8FCF}"/>
              </a:ext>
            </a:extLst>
          </p:cNvPr>
          <p:cNvSpPr/>
          <p:nvPr/>
        </p:nvSpPr>
        <p:spPr>
          <a:xfrm>
            <a:off x="3505194" y="4567093"/>
            <a:ext cx="1759527" cy="192578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xmlns="" id="{D44C6287-3CCE-425C-A0EB-92CA63F0BE93}"/>
              </a:ext>
            </a:extLst>
          </p:cNvPr>
          <p:cNvSpPr/>
          <p:nvPr/>
        </p:nvSpPr>
        <p:spPr>
          <a:xfrm>
            <a:off x="469520" y="3643763"/>
            <a:ext cx="240322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Épidémie généralisée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Épidémie concentrée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xmlns="" id="{794A8AF8-5ED9-452D-AA91-9575C80888AF}"/>
              </a:ext>
            </a:extLst>
          </p:cNvPr>
          <p:cNvCxnSpPr>
            <a:cxnSpLocks/>
          </p:cNvCxnSpPr>
          <p:nvPr/>
        </p:nvCxnSpPr>
        <p:spPr>
          <a:xfrm flipV="1">
            <a:off x="611287" y="3429000"/>
            <a:ext cx="1920039" cy="141560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E64F880B-EC2B-4564-A70F-41ED3FDD9C5E}"/>
              </a:ext>
            </a:extLst>
          </p:cNvPr>
          <p:cNvPicPr>
            <a:picLocks noChangeAspect="1"/>
          </p:cNvPicPr>
          <p:nvPr/>
        </p:nvPicPr>
        <p:blipFill>
          <a:blip r:embed="rId3"/>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1069194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D46C1-6119-4480-B6F3-52619F1F4248}"/>
              </a:ext>
            </a:extLst>
          </p:cNvPr>
          <p:cNvSpPr>
            <a:spLocks noGrp="1"/>
          </p:cNvSpPr>
          <p:nvPr>
            <p:ph type="title"/>
          </p:nvPr>
        </p:nvSpPr>
        <p:spPr>
          <a:xfrm>
            <a:off x="0" y="430835"/>
            <a:ext cx="11814048" cy="1041010"/>
          </a:xfrm>
        </p:spPr>
        <p:txBody>
          <a:bodyPr>
            <a:normAutofit fontScale="90000"/>
          </a:bodyPr>
          <a:lstStyle/>
          <a:p>
            <a:pPr algn="ctr"/>
            <a:r>
              <a:rPr lang="en-GB" sz="3100" b="1" dirty="0">
                <a:latin typeface="Arial" panose="020B0604020202020204" pitchFamily="34" charset="0"/>
                <a:cs typeface="Arial" panose="020B0604020202020204" pitchFamily="34" charset="0"/>
              </a:rPr>
              <a:t>Services de </a:t>
            </a:r>
            <a:r>
              <a:rPr lang="en-GB" sz="3100" b="1" dirty="0" err="1">
                <a:latin typeface="Arial" panose="020B0604020202020204" pitchFamily="34" charset="0"/>
                <a:cs typeface="Arial" panose="020B0604020202020204" pitchFamily="34" charset="0"/>
              </a:rPr>
              <a:t>dépistage</a:t>
            </a:r>
            <a:r>
              <a:rPr lang="en-GB" sz="3100" b="1" dirty="0">
                <a:latin typeface="Arial" panose="020B0604020202020204" pitchFamily="34" charset="0"/>
                <a:cs typeface="Arial" panose="020B0604020202020204" pitchFamily="34" charset="0"/>
              </a:rPr>
              <a:t> du VIH </a:t>
            </a:r>
            <a:r>
              <a:rPr lang="en-GB" sz="3100" b="1" dirty="0" err="1">
                <a:latin typeface="Arial" panose="020B0604020202020204" pitchFamily="34" charset="0"/>
                <a:cs typeface="Arial" panose="020B0604020202020204" pitchFamily="34" charset="0"/>
              </a:rPr>
              <a:t>permettant</a:t>
            </a:r>
            <a:r>
              <a:rPr lang="en-GB" sz="3100" b="1" dirty="0">
                <a:latin typeface="Arial" panose="020B0604020202020204" pitchFamily="34" charset="0"/>
                <a:cs typeface="Arial" panose="020B0604020202020204" pitchFamily="34" charset="0"/>
              </a:rPr>
              <a:t> </a:t>
            </a:r>
            <a:r>
              <a:rPr lang="en-GB" sz="3100" b="1" dirty="0" err="1">
                <a:latin typeface="Arial" panose="020B0604020202020204" pitchFamily="34" charset="0"/>
                <a:cs typeface="Arial" panose="020B0604020202020204" pitchFamily="34" charset="0"/>
              </a:rPr>
              <a:t>d’atteindre</a:t>
            </a:r>
            <a:r>
              <a:rPr lang="en-GB" sz="3100" b="1" dirty="0">
                <a:latin typeface="Arial" panose="020B0604020202020204" pitchFamily="34" charset="0"/>
                <a:cs typeface="Arial" panose="020B0604020202020204" pitchFamily="34" charset="0"/>
              </a:rPr>
              <a:t> </a:t>
            </a:r>
            <a:r>
              <a:rPr lang="en-GB" sz="3100" b="1" dirty="0" err="1">
                <a:latin typeface="Arial" panose="020B0604020202020204" pitchFamily="34" charset="0"/>
                <a:cs typeface="Arial" panose="020B0604020202020204" pitchFamily="34" charset="0"/>
              </a:rPr>
              <a:t>autant</a:t>
            </a:r>
            <a:r>
              <a:rPr lang="en-GB" sz="3100" b="1" dirty="0">
                <a:latin typeface="Arial" panose="020B0604020202020204" pitchFamily="34" charset="0"/>
                <a:cs typeface="Arial" panose="020B0604020202020204" pitchFamily="34" charset="0"/>
              </a:rPr>
              <a:t> de </a:t>
            </a:r>
            <a:r>
              <a:rPr lang="en-GB" sz="3100" b="1" dirty="0" err="1">
                <a:latin typeface="Arial" panose="020B0604020202020204" pitchFamily="34" charset="0"/>
                <a:cs typeface="Arial" panose="020B0604020202020204" pitchFamily="34" charset="0"/>
              </a:rPr>
              <a:t>personnes</a:t>
            </a:r>
            <a:r>
              <a:rPr lang="en-GB" sz="3100" b="1" dirty="0">
                <a:latin typeface="Arial" panose="020B0604020202020204" pitchFamily="34" charset="0"/>
                <a:cs typeface="Arial" panose="020B0604020202020204" pitchFamily="34" charset="0"/>
              </a:rPr>
              <a:t> que possible non </a:t>
            </a:r>
            <a:r>
              <a:rPr lang="en-GB" sz="3100" b="1" dirty="0" err="1">
                <a:latin typeface="Arial" panose="020B0604020202020204" pitchFamily="34" charset="0"/>
                <a:cs typeface="Arial" panose="020B0604020202020204" pitchFamily="34" charset="0"/>
              </a:rPr>
              <a:t>diagnostiquées</a:t>
            </a:r>
            <a:r>
              <a:rPr lang="en-GB" sz="3100" b="1" dirty="0">
                <a:latin typeface="Arial" panose="020B0604020202020204" pitchFamily="34" charset="0"/>
                <a:cs typeface="Arial" panose="020B0604020202020204" pitchFamily="34" charset="0"/>
              </a:rPr>
              <a:t> et vivant avec le VIH</a:t>
            </a:r>
          </a:p>
        </p:txBody>
      </p:sp>
      <p:graphicFrame>
        <p:nvGraphicFramePr>
          <p:cNvPr id="5" name="Table 4">
            <a:extLst>
              <a:ext uri="{FF2B5EF4-FFF2-40B4-BE49-F238E27FC236}">
                <a16:creationId xmlns:a16="http://schemas.microsoft.com/office/drawing/2014/main" xmlns="" id="{97B053A1-8328-4D5A-8889-FE610CC740E9}"/>
              </a:ext>
            </a:extLst>
          </p:cNvPr>
          <p:cNvGraphicFramePr>
            <a:graphicFrameLocks noGrp="1"/>
          </p:cNvGraphicFramePr>
          <p:nvPr>
            <p:extLst>
              <p:ext uri="{D42A27DB-BD31-4B8C-83A1-F6EECF244321}">
                <p14:modId xmlns:p14="http://schemas.microsoft.com/office/powerpoint/2010/main" val="3913987431"/>
              </p:ext>
            </p:extLst>
          </p:nvPr>
        </p:nvGraphicFramePr>
        <p:xfrm>
          <a:off x="1417984" y="5451349"/>
          <a:ext cx="9328924" cy="1303945"/>
        </p:xfrm>
        <a:graphic>
          <a:graphicData uri="http://schemas.openxmlformats.org/drawingml/2006/table">
            <a:tbl>
              <a:tblPr firstRow="1" bandRow="1">
                <a:tableStyleId>{5C22544A-7EE6-4342-B048-85BDC9FD1C3A}</a:tableStyleId>
              </a:tblPr>
              <a:tblGrid>
                <a:gridCol w="4737349">
                  <a:extLst>
                    <a:ext uri="{9D8B030D-6E8A-4147-A177-3AD203B41FA5}">
                      <a16:colId xmlns:a16="http://schemas.microsoft.com/office/drawing/2014/main" xmlns="" val="20000"/>
                    </a:ext>
                  </a:extLst>
                </a:gridCol>
                <a:gridCol w="4591575">
                  <a:extLst>
                    <a:ext uri="{9D8B030D-6E8A-4147-A177-3AD203B41FA5}">
                      <a16:colId xmlns:a16="http://schemas.microsoft.com/office/drawing/2014/main" xmlns="" val="20001"/>
                    </a:ext>
                  </a:extLst>
                </a:gridCol>
              </a:tblGrid>
              <a:tr h="348695">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Couples et partenaires</a:t>
                      </a:r>
                      <a:endParaRPr kumimoji="0" lang="en-US" sz="18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a:txBody>
                  <a:tcPr marL="96972" marR="96972" marT="69411" marB="69411" anchor="ctr">
                    <a:solidFill>
                      <a:srgbClr val="3979B0"/>
                    </a:solidFill>
                  </a:tcPr>
                </a:tc>
                <a:tc hMerge="1">
                  <a:txBody>
                    <a:bodyPr/>
                    <a:lstStyle/>
                    <a:p>
                      <a:endParaRPr lang="en-US" dirty="0"/>
                    </a:p>
                  </a:txBody>
                  <a:tcPr/>
                </a:tc>
                <a:extLst>
                  <a:ext uri="{0D108BD9-81ED-4DB2-BD59-A6C34878D82A}">
                    <a16:rowId xmlns:a16="http://schemas.microsoft.com/office/drawing/2014/main" xmlns="" val="10000"/>
                  </a:ext>
                </a:extLst>
              </a:tr>
              <a:tr h="8908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Environnements</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ayant</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un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taux</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 VIH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élevée</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Le proposer à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tous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et aux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partenaires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des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personnes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vivant avec le VIH </a:t>
                      </a:r>
                      <a:endParaRPr kumimoji="0" lang="en-US" sz="1400" b="1" i="0" u="sng"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txBody>
                  <a:tcPr marL="96972" marR="96972" marT="69411" marB="69411" anchor="ctr">
                    <a:solidFill>
                      <a:schemeClr val="accent5">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Environnements</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ayant</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un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taux</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 VIH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faible</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Le proposer aux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pop.clés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et aux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partenaires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des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personnes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vivant avec le VIH</a:t>
                      </a:r>
                    </a:p>
                  </a:txBody>
                  <a:tcPr marL="96972" marR="96972" marT="69411" marB="69411"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6" name="Table 5">
            <a:extLst>
              <a:ext uri="{FF2B5EF4-FFF2-40B4-BE49-F238E27FC236}">
                <a16:creationId xmlns:a16="http://schemas.microsoft.com/office/drawing/2014/main" xmlns="" id="{4B007CDD-50F6-4825-A6B3-0DDD06BC95F3}"/>
              </a:ext>
            </a:extLst>
          </p:cNvPr>
          <p:cNvGraphicFramePr>
            <a:graphicFrameLocks noGrp="1"/>
          </p:cNvGraphicFramePr>
          <p:nvPr>
            <p:extLst>
              <p:ext uri="{D42A27DB-BD31-4B8C-83A1-F6EECF244321}">
                <p14:modId xmlns:p14="http://schemas.microsoft.com/office/powerpoint/2010/main" val="3714274266"/>
              </p:ext>
            </p:extLst>
          </p:nvPr>
        </p:nvGraphicFramePr>
        <p:xfrm>
          <a:off x="1443882" y="1521467"/>
          <a:ext cx="9303026" cy="1322292"/>
        </p:xfrm>
        <a:graphic>
          <a:graphicData uri="http://schemas.openxmlformats.org/drawingml/2006/table">
            <a:tbl>
              <a:tblPr firstRow="1" bandRow="1">
                <a:tableStyleId>{5C22544A-7EE6-4342-B048-85BDC9FD1C3A}</a:tableStyleId>
              </a:tblPr>
              <a:tblGrid>
                <a:gridCol w="4651513">
                  <a:extLst>
                    <a:ext uri="{9D8B030D-6E8A-4147-A177-3AD203B41FA5}">
                      <a16:colId xmlns:a16="http://schemas.microsoft.com/office/drawing/2014/main" xmlns="" val="20000"/>
                    </a:ext>
                  </a:extLst>
                </a:gridCol>
                <a:gridCol w="4651513">
                  <a:extLst>
                    <a:ext uri="{9D8B030D-6E8A-4147-A177-3AD203B41FA5}">
                      <a16:colId xmlns:a16="http://schemas.microsoft.com/office/drawing/2014/main" xmlns="" val="20001"/>
                    </a:ext>
                  </a:extLst>
                </a:gridCol>
              </a:tblGrid>
              <a:tr h="397729">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Services de dépistage dans établissements de soins</a:t>
                      </a:r>
                      <a:endParaRPr kumimoji="0" lang="en-US" sz="18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a:txBody>
                  <a:tcPr marL="96972" marR="96972" marT="54865" marB="54865" anchor="ctr">
                    <a:solidFill>
                      <a:srgbClr val="3979B0"/>
                    </a:solidFill>
                  </a:tcPr>
                </a:tc>
                <a:tc hMerge="1">
                  <a:txBody>
                    <a:bodyPr/>
                    <a:lstStyle/>
                    <a:p>
                      <a:endParaRPr lang="en-US" dirty="0"/>
                    </a:p>
                  </a:txBody>
                  <a:tcPr/>
                </a:tc>
                <a:extLst>
                  <a:ext uri="{0D108BD9-81ED-4DB2-BD59-A6C34878D82A}">
                    <a16:rowId xmlns:a16="http://schemas.microsoft.com/office/drawing/2014/main" xmlns="" val="10000"/>
                  </a:ext>
                </a:extLst>
              </a:tr>
              <a:tr h="92456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Environnements</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ayant</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un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taux</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 VIH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élevée</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Services de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dépistage</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dans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tous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les points de santé –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intégration</a:t>
                      </a:r>
                      <a:endPar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txBody>
                  <a:tcPr marL="96972" marR="96972" marT="54865" marB="54865"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Environnements</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ayant</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un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taux</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 VIH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faible</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Services de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dépistage</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dans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zones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sensibles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sélection</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 services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tuberculose</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IST,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poulations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clés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p>
                  </a:txBody>
                  <a:tcPr marL="96972" marR="96972" marT="54865" marB="54865"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7" name="Table 6">
            <a:extLst>
              <a:ext uri="{FF2B5EF4-FFF2-40B4-BE49-F238E27FC236}">
                <a16:creationId xmlns:a16="http://schemas.microsoft.com/office/drawing/2014/main" xmlns="" id="{75A08B15-74D7-456B-B232-E24B18B20E7B}"/>
              </a:ext>
            </a:extLst>
          </p:cNvPr>
          <p:cNvGraphicFramePr>
            <a:graphicFrameLocks noGrp="1"/>
          </p:cNvGraphicFramePr>
          <p:nvPr>
            <p:extLst>
              <p:ext uri="{D42A27DB-BD31-4B8C-83A1-F6EECF244321}">
                <p14:modId xmlns:p14="http://schemas.microsoft.com/office/powerpoint/2010/main" val="2261498759"/>
              </p:ext>
            </p:extLst>
          </p:nvPr>
        </p:nvGraphicFramePr>
        <p:xfrm>
          <a:off x="1443882" y="3183629"/>
          <a:ext cx="9303026" cy="2000228"/>
        </p:xfrm>
        <a:graphic>
          <a:graphicData uri="http://schemas.openxmlformats.org/drawingml/2006/table">
            <a:tbl>
              <a:tblPr firstRow="1" bandRow="1">
                <a:tableStyleId>{5C22544A-7EE6-4342-B048-85BDC9FD1C3A}</a:tableStyleId>
              </a:tblPr>
              <a:tblGrid>
                <a:gridCol w="4651513">
                  <a:extLst>
                    <a:ext uri="{9D8B030D-6E8A-4147-A177-3AD203B41FA5}">
                      <a16:colId xmlns:a16="http://schemas.microsoft.com/office/drawing/2014/main" xmlns="" val="20000"/>
                    </a:ext>
                  </a:extLst>
                </a:gridCol>
                <a:gridCol w="4651513">
                  <a:extLst>
                    <a:ext uri="{9D8B030D-6E8A-4147-A177-3AD203B41FA5}">
                      <a16:colId xmlns:a16="http://schemas.microsoft.com/office/drawing/2014/main" xmlns="" val="20001"/>
                    </a:ext>
                  </a:extLst>
                </a:gridCol>
              </a:tblGrid>
              <a:tr h="514196">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rPr>
                        <a:t>Services de dépistage et approches communautaires</a:t>
                      </a:r>
                      <a:endParaRPr kumimoji="0" lang="en-US" sz="1800" b="1"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a:txBody>
                  <a:tcPr marL="96972" marR="96972" marT="54868" marB="54868" anchor="ctr">
                    <a:solidFill>
                      <a:srgbClr val="3979B0"/>
                    </a:solidFill>
                  </a:tcPr>
                </a:tc>
                <a:tc hMerge="1">
                  <a:txBody>
                    <a:bodyPr/>
                    <a:lstStyle/>
                    <a:p>
                      <a:endParaRPr lang="en-US" dirty="0"/>
                    </a:p>
                  </a:txBody>
                  <a:tcPr/>
                </a:tc>
                <a:extLst>
                  <a:ext uri="{0D108BD9-81ED-4DB2-BD59-A6C34878D82A}">
                    <a16:rowId xmlns:a16="http://schemas.microsoft.com/office/drawing/2014/main" xmlns="" val="10000"/>
                  </a:ext>
                </a:extLst>
              </a:tr>
              <a:tr h="1486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Environnements</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ayant</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un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taux</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 VIH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élevée</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Sensibilisation</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pour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pop.clés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partenaires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des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personnes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vivant avec VIH, zones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sensibles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sur le lieu de travail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si</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possible,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sensibilisation</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stratégique</a:t>
                      </a:r>
                      <a:endPar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a:txBody>
                  <a:tcPr marL="96972" marR="96972" marT="54868" marB="54868" anchor="ctr">
                    <a:solidFill>
                      <a:schemeClr val="accent5">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Environnements</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ayant</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un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taux</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 VIH </a:t>
                      </a:r>
                      <a:r>
                        <a:rPr kumimoji="0" lang="en-US" sz="1400" b="1"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faible</a:t>
                      </a:r>
                      <a:r>
                        <a:rPr kumimoji="0" lang="en-US" sz="1400" b="1"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Sensibilisation</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des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pop.clés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partenaires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des </a:t>
                      </a:r>
                      <a:r>
                        <a:rPr kumimoji="0" lang="en-US" sz="1400" b="0" i="0" u="none" strike="noStrike" kern="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personnes</a:t>
                      </a:r>
                      <a:r>
                        <a:rPr kumimoji="0" lang="en-US" sz="1400" b="0" i="0" u="none" strike="noStrike" kern="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 vivant avec VIH</a:t>
                      </a:r>
                    </a:p>
                  </a:txBody>
                  <a:tcPr marL="96972" marR="96972" marT="54868" marB="54868"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8" name="Isosceles Triangle 7">
            <a:extLst>
              <a:ext uri="{FF2B5EF4-FFF2-40B4-BE49-F238E27FC236}">
                <a16:creationId xmlns:a16="http://schemas.microsoft.com/office/drawing/2014/main" xmlns="" id="{30B41089-E75B-4D3D-9BF7-B7350CEDAEC0}"/>
              </a:ext>
            </a:extLst>
          </p:cNvPr>
          <p:cNvSpPr/>
          <p:nvPr/>
        </p:nvSpPr>
        <p:spPr>
          <a:xfrm rot="10800000">
            <a:off x="3752445" y="2922142"/>
            <a:ext cx="395958" cy="165583"/>
          </a:xfrm>
          <a:prstGeom prst="triangle">
            <a:avLst/>
          </a:prstGeom>
          <a:solidFill>
            <a:srgbClr val="3979B0"/>
          </a:solidFill>
          <a:ln>
            <a:noFill/>
          </a:ln>
        </p:spPr>
        <p:style>
          <a:lnRef idx="2">
            <a:schemeClr val="accent1"/>
          </a:lnRef>
          <a:fillRef idx="1">
            <a:schemeClr val="lt1"/>
          </a:fillRef>
          <a:effectRef idx="0">
            <a:schemeClr val="accent1"/>
          </a:effectRef>
          <a:fontRef idx="minor">
            <a:schemeClr val="dk1"/>
          </a:fontRef>
        </p:style>
        <p:txBody>
          <a:bodyPr lIns="104903" tIns="52450" rIns="104903" bIns="52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Raleway" panose="020B0503030101060003"/>
              <a:ea typeface="+mn-ea"/>
              <a:cs typeface="Arial" pitchFamily="34" charset="0"/>
            </a:endParaRPr>
          </a:p>
        </p:txBody>
      </p:sp>
      <p:sp>
        <p:nvSpPr>
          <p:cNvPr id="9" name="Isosceles Triangle 8">
            <a:extLst>
              <a:ext uri="{FF2B5EF4-FFF2-40B4-BE49-F238E27FC236}">
                <a16:creationId xmlns:a16="http://schemas.microsoft.com/office/drawing/2014/main" xmlns="" id="{2A1DC44C-D6C3-446F-BA7A-A7D05310D2CA}"/>
              </a:ext>
            </a:extLst>
          </p:cNvPr>
          <p:cNvSpPr/>
          <p:nvPr/>
        </p:nvSpPr>
        <p:spPr>
          <a:xfrm rot="10800000">
            <a:off x="8343327" y="2930903"/>
            <a:ext cx="395958" cy="165582"/>
          </a:xfrm>
          <a:prstGeom prst="triangle">
            <a:avLst/>
          </a:prstGeom>
          <a:solidFill>
            <a:srgbClr val="3979B0"/>
          </a:solidFill>
          <a:ln>
            <a:noFill/>
          </a:ln>
        </p:spPr>
        <p:style>
          <a:lnRef idx="2">
            <a:schemeClr val="accent1"/>
          </a:lnRef>
          <a:fillRef idx="1">
            <a:schemeClr val="lt1"/>
          </a:fillRef>
          <a:effectRef idx="0">
            <a:schemeClr val="accent1"/>
          </a:effectRef>
          <a:fontRef idx="minor">
            <a:schemeClr val="dk1"/>
          </a:fontRef>
        </p:style>
        <p:txBody>
          <a:bodyPr lIns="104903" tIns="52450" rIns="104903" bIns="52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Raleway" panose="020B0503030101060003"/>
              <a:ea typeface="+mn-ea"/>
              <a:cs typeface="Arial" pitchFamily="34" charset="0"/>
            </a:endParaRPr>
          </a:p>
        </p:txBody>
      </p:sp>
      <p:sp>
        <p:nvSpPr>
          <p:cNvPr id="10" name="Isosceles Triangle 9">
            <a:extLst>
              <a:ext uri="{FF2B5EF4-FFF2-40B4-BE49-F238E27FC236}">
                <a16:creationId xmlns:a16="http://schemas.microsoft.com/office/drawing/2014/main" xmlns="" id="{0C63E0D6-5BCE-4B10-8565-19EE9A20E251}"/>
              </a:ext>
            </a:extLst>
          </p:cNvPr>
          <p:cNvSpPr/>
          <p:nvPr/>
        </p:nvSpPr>
        <p:spPr>
          <a:xfrm rot="10800000">
            <a:off x="8343327" y="5215479"/>
            <a:ext cx="395958" cy="165583"/>
          </a:xfrm>
          <a:prstGeom prst="triangle">
            <a:avLst/>
          </a:prstGeom>
          <a:solidFill>
            <a:srgbClr val="3979B0"/>
          </a:solidFill>
          <a:ln>
            <a:noFill/>
          </a:ln>
        </p:spPr>
        <p:style>
          <a:lnRef idx="2">
            <a:schemeClr val="accent1"/>
          </a:lnRef>
          <a:fillRef idx="1">
            <a:schemeClr val="lt1"/>
          </a:fillRef>
          <a:effectRef idx="0">
            <a:schemeClr val="accent1"/>
          </a:effectRef>
          <a:fontRef idx="minor">
            <a:schemeClr val="dk1"/>
          </a:fontRef>
        </p:style>
        <p:txBody>
          <a:bodyPr lIns="104903" tIns="52450" rIns="104903" bIns="52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Raleway" panose="020B0503030101060003"/>
              <a:ea typeface="+mn-ea"/>
              <a:cs typeface="Arial" pitchFamily="34" charset="0"/>
            </a:endParaRPr>
          </a:p>
        </p:txBody>
      </p:sp>
      <p:sp>
        <p:nvSpPr>
          <p:cNvPr id="11" name="Isosceles Triangle 10">
            <a:extLst>
              <a:ext uri="{FF2B5EF4-FFF2-40B4-BE49-F238E27FC236}">
                <a16:creationId xmlns:a16="http://schemas.microsoft.com/office/drawing/2014/main" xmlns="" id="{F7557F34-5536-4C55-BD8E-E9758C6F7156}"/>
              </a:ext>
            </a:extLst>
          </p:cNvPr>
          <p:cNvSpPr/>
          <p:nvPr/>
        </p:nvSpPr>
        <p:spPr>
          <a:xfrm rot="10800000">
            <a:off x="3752444" y="5228893"/>
            <a:ext cx="395958" cy="165582"/>
          </a:xfrm>
          <a:prstGeom prst="triangle">
            <a:avLst/>
          </a:prstGeom>
          <a:solidFill>
            <a:srgbClr val="3979B0"/>
          </a:solidFill>
          <a:ln>
            <a:noFill/>
          </a:ln>
        </p:spPr>
        <p:style>
          <a:lnRef idx="2">
            <a:schemeClr val="accent1"/>
          </a:lnRef>
          <a:fillRef idx="1">
            <a:schemeClr val="lt1"/>
          </a:fillRef>
          <a:effectRef idx="0">
            <a:schemeClr val="accent1"/>
          </a:effectRef>
          <a:fontRef idx="minor">
            <a:schemeClr val="dk1"/>
          </a:fontRef>
        </p:style>
        <p:txBody>
          <a:bodyPr lIns="104903" tIns="52450" rIns="104903" bIns="52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Raleway" panose="020B0503030101060003"/>
              <a:ea typeface="+mn-ea"/>
              <a:cs typeface="Arial" pitchFamily="34" charset="0"/>
            </a:endParaRPr>
          </a:p>
        </p:txBody>
      </p:sp>
      <p:pic>
        <p:nvPicPr>
          <p:cNvPr id="12" name="Picture 11">
            <a:extLst>
              <a:ext uri="{FF2B5EF4-FFF2-40B4-BE49-F238E27FC236}">
                <a16:creationId xmlns:a16="http://schemas.microsoft.com/office/drawing/2014/main" xmlns="" id="{2004FC99-0C86-4068-9F20-648539A7AF40}"/>
              </a:ext>
            </a:extLst>
          </p:cNvPr>
          <p:cNvPicPr>
            <a:picLocks noChangeAspect="1"/>
          </p:cNvPicPr>
          <p:nvPr/>
        </p:nvPicPr>
        <p:blipFill>
          <a:blip r:embed="rId3"/>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304067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2">
            <a:extLst>
              <a:ext uri="{FF2B5EF4-FFF2-40B4-BE49-F238E27FC236}">
                <a16:creationId xmlns:a16="http://schemas.microsoft.com/office/drawing/2014/main" xmlns="" id="{58A12B5B-312B-44AC-9DDA-3F7B7B1EA6F8}"/>
              </a:ext>
            </a:extLst>
          </p:cNvPr>
          <p:cNvSpPr txBox="1">
            <a:spLocks noGrp="1"/>
          </p:cNvSpPr>
          <p:nvPr>
            <p:ph type="title"/>
          </p:nvPr>
        </p:nvSpPr>
        <p:spPr>
          <a:xfrm>
            <a:off x="2874605" y="572219"/>
            <a:ext cx="644278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Concilier efficacité et impact</a:t>
            </a:r>
          </a:p>
        </p:txBody>
      </p:sp>
      <p:sp>
        <p:nvSpPr>
          <p:cNvPr id="8" name="Content Placeholder 2">
            <a:extLst>
              <a:ext uri="{FF2B5EF4-FFF2-40B4-BE49-F238E27FC236}">
                <a16:creationId xmlns:a16="http://schemas.microsoft.com/office/drawing/2014/main" xmlns="" id="{A713F769-B4AD-4C21-8AAB-125F0CE268FC}"/>
              </a:ext>
            </a:extLst>
          </p:cNvPr>
          <p:cNvSpPr>
            <a:spLocks noGrp="1"/>
          </p:cNvSpPr>
          <p:nvPr>
            <p:ph idx="1"/>
          </p:nvPr>
        </p:nvSpPr>
        <p:spPr>
          <a:xfrm>
            <a:off x="838200" y="1656522"/>
            <a:ext cx="10515600" cy="4520441"/>
          </a:xfrm>
          <a:noFill/>
        </p:spPr>
        <p:txBody>
          <a:bodyPr>
            <a:noAutofit/>
          </a:bodyPr>
          <a:lstStyle/>
          <a:p>
            <a:r>
              <a:rPr lang="fr-FR" dirty="0">
                <a:solidFill>
                  <a:schemeClr val="accent1"/>
                </a:solidFill>
                <a:latin typeface="Arial" panose="020B0604020202020204" pitchFamily="34" charset="0"/>
                <a:cs typeface="Arial" panose="020B0604020202020204" pitchFamily="34" charset="0"/>
              </a:rPr>
              <a:t>Réorienter les services de dépistage pour atteindre de manière aussi efficace que possible, le plus grand nombre de personnes vivant avec le VIH et ne connaissant pas leur statut.</a:t>
            </a:r>
          </a:p>
          <a:p>
            <a:pPr marL="0" indent="0">
              <a:buNone/>
            </a:pPr>
            <a:endParaRPr lang="fr-FR" dirty="0">
              <a:solidFill>
                <a:schemeClr val="accent1"/>
              </a:solidFill>
              <a:latin typeface="Arial" panose="020B0604020202020204" pitchFamily="34" charset="0"/>
              <a:cs typeface="Arial" panose="020B0604020202020204" pitchFamily="34" charset="0"/>
            </a:endParaRPr>
          </a:p>
          <a:p>
            <a:r>
              <a:rPr lang="fr-FR" dirty="0">
                <a:solidFill>
                  <a:schemeClr val="accent1"/>
                </a:solidFill>
                <a:latin typeface="Arial" panose="020B0604020202020204" pitchFamily="34" charset="0"/>
                <a:cs typeface="Arial" panose="020B0604020202020204" pitchFamily="34" charset="0"/>
              </a:rPr>
              <a:t>Une combinaison stratégique d’approches et d’options de services de dépistage sont nécessaires pour atteindre les populations prioritaires :</a:t>
            </a:r>
          </a:p>
          <a:p>
            <a:pPr lvl="1"/>
            <a:r>
              <a:rPr lang="fr-FR" dirty="0">
                <a:solidFill>
                  <a:srgbClr val="FF0000"/>
                </a:solidFill>
                <a:latin typeface="Arial" panose="020B0604020202020204" pitchFamily="34" charset="0"/>
                <a:cs typeface="Arial" panose="020B0604020202020204" pitchFamily="34" charset="0"/>
              </a:rPr>
              <a:t>populations clés et leurs partenaires</a:t>
            </a:r>
          </a:p>
          <a:p>
            <a:pPr lvl="1"/>
            <a:r>
              <a:rPr lang="fr-FR" dirty="0">
                <a:solidFill>
                  <a:srgbClr val="FF0000"/>
                </a:solidFill>
                <a:latin typeface="Arial" panose="020B0604020202020204" pitchFamily="34" charset="0"/>
                <a:cs typeface="Arial" panose="020B0604020202020204" pitchFamily="34" charset="0"/>
              </a:rPr>
              <a:t>partenaires des personnes vivant avec le VIH</a:t>
            </a:r>
          </a:p>
          <a:p>
            <a:pPr lvl="1"/>
            <a:r>
              <a:rPr lang="fr-FR" dirty="0">
                <a:solidFill>
                  <a:srgbClr val="FF0000"/>
                </a:solidFill>
                <a:latin typeface="Arial" panose="020B0604020202020204" pitchFamily="34" charset="0"/>
                <a:cs typeface="Arial" panose="020B0604020202020204" pitchFamily="34" charset="0"/>
              </a:rPr>
              <a:t>personnes ayant des symptômes, maladies indicatrices et autres groupes vulnérables.</a:t>
            </a:r>
          </a:p>
        </p:txBody>
      </p:sp>
      <p:pic>
        <p:nvPicPr>
          <p:cNvPr id="5" name="Picture 4">
            <a:extLst>
              <a:ext uri="{FF2B5EF4-FFF2-40B4-BE49-F238E27FC236}">
                <a16:creationId xmlns:a16="http://schemas.microsoft.com/office/drawing/2014/main" xmlns="" id="{2C9DDA06-F4CA-42DA-B907-175650A33A3F}"/>
              </a:ext>
            </a:extLst>
          </p:cNvPr>
          <p:cNvPicPr>
            <a:picLocks noChangeAspect="1"/>
          </p:cNvPicPr>
          <p:nvPr/>
        </p:nvPicPr>
        <p:blipFill>
          <a:blip r:embed="rId2"/>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643227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CE0A2-35C3-4BC9-ADB0-F67CEDD12DE1}"/>
              </a:ext>
            </a:extLst>
          </p:cNvPr>
          <p:cNvSpPr>
            <a:spLocks noGrp="1"/>
          </p:cNvSpPr>
          <p:nvPr>
            <p:ph type="title"/>
          </p:nvPr>
        </p:nvSpPr>
        <p:spPr>
          <a:xfrm>
            <a:off x="599048" y="188109"/>
            <a:ext cx="10515600" cy="951578"/>
          </a:xfrm>
        </p:spPr>
        <p:txBody>
          <a:bodyPr>
            <a:normAutofit/>
          </a:bodyPr>
          <a:lstStyle/>
          <a:p>
            <a:pPr algn="ctr"/>
            <a:r>
              <a:rPr lang="en-GB" sz="3100" b="1" dirty="0" err="1">
                <a:latin typeface="Arial" panose="020B0604020202020204" pitchFamily="34" charset="0"/>
              </a:rPr>
              <a:t>Dépistage</a:t>
            </a:r>
            <a:r>
              <a:rPr lang="en-GB" sz="3100" b="1" dirty="0">
                <a:latin typeface="Arial" panose="020B0604020202020204" pitchFamily="34" charset="0"/>
              </a:rPr>
              <a:t> du VIH pour le </a:t>
            </a:r>
            <a:r>
              <a:rPr lang="en-GB" sz="3100" b="1" dirty="0" err="1">
                <a:latin typeface="Arial" panose="020B0604020202020204" pitchFamily="34" charset="0"/>
              </a:rPr>
              <a:t>suivi</a:t>
            </a:r>
            <a:r>
              <a:rPr lang="en-GB" sz="3100" b="1" dirty="0">
                <a:latin typeface="Arial" panose="020B0604020202020204" pitchFamily="34" charset="0"/>
              </a:rPr>
              <a:t> de la </a:t>
            </a:r>
            <a:r>
              <a:rPr lang="en-GB" sz="3100" b="1" dirty="0" err="1">
                <a:latin typeface="Arial" panose="020B0604020202020204" pitchFamily="34" charset="0"/>
              </a:rPr>
              <a:t>prévention</a:t>
            </a:r>
            <a:endParaRPr lang="en-GB" sz="2800" b="1" i="1" dirty="0">
              <a:solidFill>
                <a:srgbClr val="00B0F0"/>
              </a:solidFill>
              <a:latin typeface="Arial" panose="020B0604020202020204" pitchFamily="34" charset="0"/>
            </a:endParaRPr>
          </a:p>
        </p:txBody>
      </p:sp>
      <p:sp>
        <p:nvSpPr>
          <p:cNvPr id="3" name="Content Placeholder 2">
            <a:extLst>
              <a:ext uri="{FF2B5EF4-FFF2-40B4-BE49-F238E27FC236}">
                <a16:creationId xmlns:a16="http://schemas.microsoft.com/office/drawing/2014/main" xmlns="" id="{078E18F8-B605-41BC-BB12-011A2906F8F1}"/>
              </a:ext>
            </a:extLst>
          </p:cNvPr>
          <p:cNvSpPr>
            <a:spLocks noGrp="1"/>
          </p:cNvSpPr>
          <p:nvPr>
            <p:ph sz="half" idx="1"/>
          </p:nvPr>
        </p:nvSpPr>
        <p:spPr>
          <a:xfrm>
            <a:off x="443946" y="1139686"/>
            <a:ext cx="11304105" cy="4899164"/>
          </a:xfrm>
        </p:spPr>
        <p:txBody>
          <a:bodyPr>
            <a:noAutofit/>
          </a:bodyPr>
          <a:lstStyle/>
          <a:p>
            <a:pPr marL="96837" lvl="1" indent="0">
              <a:buNone/>
            </a:pPr>
            <a:r>
              <a:rPr lang="en-GB" sz="2800" dirty="0">
                <a:latin typeface="Arial" panose="020B0604020202020204" pitchFamily="34" charset="0"/>
              </a:rPr>
              <a:t>Les services de </a:t>
            </a:r>
            <a:r>
              <a:rPr lang="en-GB" sz="2800" dirty="0" err="1">
                <a:latin typeface="Arial" panose="020B0604020202020204" pitchFamily="34" charset="0"/>
              </a:rPr>
              <a:t>dépistage</a:t>
            </a:r>
            <a:r>
              <a:rPr lang="en-GB" sz="2800" dirty="0">
                <a:latin typeface="Arial" panose="020B0604020202020204" pitchFamily="34" charset="0"/>
              </a:rPr>
              <a:t> du VIH font </a:t>
            </a:r>
            <a:r>
              <a:rPr lang="en-GB" sz="2800" dirty="0" err="1">
                <a:latin typeface="Arial" panose="020B0604020202020204" pitchFamily="34" charset="0"/>
              </a:rPr>
              <a:t>aussi</a:t>
            </a:r>
            <a:r>
              <a:rPr lang="en-GB" sz="2800" dirty="0">
                <a:latin typeface="Arial" panose="020B0604020202020204" pitchFamily="34" charset="0"/>
              </a:rPr>
              <a:t> </a:t>
            </a:r>
            <a:r>
              <a:rPr lang="en-GB" sz="2800" dirty="0" err="1">
                <a:latin typeface="Arial" panose="020B0604020202020204" pitchFamily="34" charset="0"/>
              </a:rPr>
              <a:t>partie</a:t>
            </a:r>
            <a:r>
              <a:rPr lang="en-GB" sz="2800" dirty="0">
                <a:latin typeface="Arial" panose="020B0604020202020204" pitchFamily="34" charset="0"/>
              </a:rPr>
              <a:t> d’un ensemble de services </a:t>
            </a:r>
            <a:r>
              <a:rPr lang="en-GB" sz="2800" dirty="0" err="1">
                <a:latin typeface="Arial" panose="020B0604020202020204" pitchFamily="34" charset="0"/>
              </a:rPr>
              <a:t>liés</a:t>
            </a:r>
            <a:r>
              <a:rPr lang="en-GB" sz="2800" dirty="0">
                <a:latin typeface="Arial" panose="020B0604020202020204" pitchFamily="34" charset="0"/>
              </a:rPr>
              <a:t> à la mise </a:t>
            </a:r>
            <a:r>
              <a:rPr lang="en-GB" sz="2800" dirty="0" err="1">
                <a:latin typeface="Arial" panose="020B0604020202020204" pitchFamily="34" charset="0"/>
              </a:rPr>
              <a:t>en</a:t>
            </a:r>
            <a:r>
              <a:rPr lang="en-GB" sz="2800" dirty="0">
                <a:latin typeface="Arial" panose="020B0604020202020204" pitchFamily="34" charset="0"/>
              </a:rPr>
              <a:t> oeuvre et au </a:t>
            </a:r>
            <a:r>
              <a:rPr lang="en-GB" sz="2800" dirty="0" err="1">
                <a:latin typeface="Arial" panose="020B0604020202020204" pitchFamily="34" charset="0"/>
              </a:rPr>
              <a:t>suivi</a:t>
            </a:r>
            <a:r>
              <a:rPr lang="en-GB" sz="2800" dirty="0">
                <a:latin typeface="Arial" panose="020B0604020202020204" pitchFamily="34" charset="0"/>
              </a:rPr>
              <a:t> </a:t>
            </a:r>
            <a:r>
              <a:rPr lang="en-GB" sz="2800" dirty="0" err="1">
                <a:latin typeface="Arial" panose="020B0604020202020204" pitchFamily="34" charset="0"/>
              </a:rPr>
              <a:t>d’activités</a:t>
            </a:r>
            <a:r>
              <a:rPr lang="en-GB" sz="2800" dirty="0">
                <a:latin typeface="Arial" panose="020B0604020202020204" pitchFamily="34" charset="0"/>
              </a:rPr>
              <a:t> de </a:t>
            </a:r>
            <a:r>
              <a:rPr lang="en-GB" sz="2800" dirty="0" err="1">
                <a:latin typeface="Arial" panose="020B0604020202020204" pitchFamily="34" charset="0"/>
              </a:rPr>
              <a:t>prévention</a:t>
            </a:r>
            <a:r>
              <a:rPr lang="en-GB" sz="2800" dirty="0">
                <a:latin typeface="Arial" panose="020B0604020202020204" pitchFamily="34" charset="0"/>
              </a:rPr>
              <a:t> :</a:t>
            </a:r>
          </a:p>
          <a:p>
            <a:pPr marL="96837" lvl="1" indent="0">
              <a:buNone/>
            </a:pPr>
            <a:endParaRPr lang="en-GB" sz="2800" dirty="0">
              <a:latin typeface="Arial" panose="020B0604020202020204" pitchFamily="34" charset="0"/>
            </a:endParaRPr>
          </a:p>
          <a:p>
            <a:pPr marL="611187" lvl="1" indent="-514350">
              <a:buAutoNum type="arabicPeriod"/>
            </a:pPr>
            <a:r>
              <a:rPr lang="fr-FR" sz="2800" dirty="0">
                <a:latin typeface="Arial" panose="020B0604020202020204" pitchFamily="34" charset="0"/>
              </a:rPr>
              <a:t>Les personnes </a:t>
            </a:r>
            <a:r>
              <a:rPr lang="fr-FR" sz="2800" b="1" dirty="0">
                <a:latin typeface="Arial" panose="020B0604020202020204" pitchFamily="34" charset="0"/>
              </a:rPr>
              <a:t>séronégatives </a:t>
            </a:r>
            <a:r>
              <a:rPr lang="fr-FR" sz="2800" dirty="0">
                <a:latin typeface="Arial" panose="020B0604020202020204" pitchFamily="34" charset="0"/>
              </a:rPr>
              <a:t>le restent (suivi)</a:t>
            </a:r>
          </a:p>
          <a:p>
            <a:pPr marL="611187" lvl="1" indent="-514350">
              <a:buAutoNum type="arabicPeriod"/>
            </a:pPr>
            <a:endParaRPr lang="en-GB" sz="2800" dirty="0">
              <a:latin typeface="Arial" panose="020B0604020202020204" pitchFamily="34" charset="0"/>
            </a:endParaRPr>
          </a:p>
          <a:p>
            <a:pPr marL="611187" lvl="1" indent="-514350">
              <a:buAutoNum type="arabicPeriod"/>
            </a:pPr>
            <a:r>
              <a:rPr lang="en-GB" sz="2800" b="1" dirty="0">
                <a:latin typeface="Arial" panose="020B0604020202020204" pitchFamily="34" charset="0"/>
              </a:rPr>
              <a:t>Les </a:t>
            </a:r>
            <a:r>
              <a:rPr lang="en-GB" sz="2800" b="1" dirty="0" err="1">
                <a:latin typeface="Arial" panose="020B0604020202020204" pitchFamily="34" charset="0"/>
              </a:rPr>
              <a:t>personnes</a:t>
            </a:r>
            <a:r>
              <a:rPr lang="en-GB" sz="2800" b="1" dirty="0">
                <a:latin typeface="Arial" panose="020B0604020202020204" pitchFamily="34" charset="0"/>
              </a:rPr>
              <a:t> à haut </a:t>
            </a:r>
            <a:r>
              <a:rPr lang="en-GB" sz="2800" b="1" dirty="0" err="1">
                <a:latin typeface="Arial" panose="020B0604020202020204" pitchFamily="34" charset="0"/>
              </a:rPr>
              <a:t>risque</a:t>
            </a:r>
            <a:r>
              <a:rPr lang="en-GB" sz="2800" b="1" dirty="0">
                <a:latin typeface="Arial" panose="020B0604020202020204" pitchFamily="34" charset="0"/>
              </a:rPr>
              <a:t> vivant avec le VIH </a:t>
            </a:r>
            <a:r>
              <a:rPr lang="en-GB" sz="2800" b="1" dirty="0" err="1">
                <a:latin typeface="Arial" panose="020B0604020202020204" pitchFamily="34" charset="0"/>
              </a:rPr>
              <a:t>sont</a:t>
            </a:r>
            <a:r>
              <a:rPr lang="en-GB" sz="2800" b="1" dirty="0">
                <a:latin typeface="Arial" panose="020B0604020202020204" pitchFamily="34" charset="0"/>
              </a:rPr>
              <a:t> </a:t>
            </a:r>
            <a:r>
              <a:rPr lang="en-GB" sz="2800" b="1" dirty="0" err="1">
                <a:latin typeface="Arial" panose="020B0604020202020204" pitchFamily="34" charset="0"/>
              </a:rPr>
              <a:t>diagnostiquées</a:t>
            </a:r>
            <a:r>
              <a:rPr lang="en-GB" sz="2800" b="1" dirty="0">
                <a:latin typeface="Arial" panose="020B0604020202020204" pitchFamily="34" charset="0"/>
              </a:rPr>
              <a:t> </a:t>
            </a:r>
            <a:r>
              <a:rPr lang="en-GB" sz="2800" dirty="0">
                <a:latin typeface="Arial" panose="020B0604020202020204" pitchFamily="34" charset="0"/>
              </a:rPr>
              <a:t>et </a:t>
            </a:r>
            <a:r>
              <a:rPr lang="en-GB" sz="2800" dirty="0" err="1">
                <a:latin typeface="Arial" panose="020B0604020202020204" pitchFamily="34" charset="0"/>
              </a:rPr>
              <a:t>débutent</a:t>
            </a:r>
            <a:r>
              <a:rPr lang="en-GB" sz="2800" dirty="0">
                <a:latin typeface="Arial" panose="020B0604020202020204" pitchFamily="34" charset="0"/>
              </a:rPr>
              <a:t> un TAR </a:t>
            </a:r>
            <a:r>
              <a:rPr lang="en-GB" sz="2800" dirty="0" err="1">
                <a:latin typeface="Arial" panose="020B0604020202020204" pitchFamily="34" charset="0"/>
              </a:rPr>
              <a:t>aussi</a:t>
            </a:r>
            <a:r>
              <a:rPr lang="en-GB" sz="2800" dirty="0">
                <a:latin typeface="Arial" panose="020B0604020202020204" pitchFamily="34" charset="0"/>
              </a:rPr>
              <a:t> </a:t>
            </a:r>
            <a:r>
              <a:rPr lang="en-GB" sz="2800" dirty="0" err="1">
                <a:latin typeface="Arial" panose="020B0604020202020204" pitchFamily="34" charset="0"/>
              </a:rPr>
              <a:t>rapidement</a:t>
            </a:r>
            <a:r>
              <a:rPr lang="en-GB" sz="2800" dirty="0">
                <a:latin typeface="Arial" panose="020B0604020202020204" pitchFamily="34" charset="0"/>
              </a:rPr>
              <a:t> que possible</a:t>
            </a:r>
          </a:p>
          <a:p>
            <a:pPr marL="96837" lvl="1" indent="0">
              <a:buNone/>
            </a:pPr>
            <a:endParaRPr lang="en-GB" sz="2000" dirty="0">
              <a:latin typeface="Arial" panose="020B0604020202020204" pitchFamily="34" charset="0"/>
            </a:endParaRPr>
          </a:p>
        </p:txBody>
      </p:sp>
      <p:pic>
        <p:nvPicPr>
          <p:cNvPr id="6" name="Picture 5">
            <a:extLst>
              <a:ext uri="{FF2B5EF4-FFF2-40B4-BE49-F238E27FC236}">
                <a16:creationId xmlns:a16="http://schemas.microsoft.com/office/drawing/2014/main" xmlns="" id="{E15CD847-E5AA-4D33-B46E-E2A11557C137}"/>
              </a:ext>
            </a:extLst>
          </p:cNvPr>
          <p:cNvPicPr>
            <a:picLocks noChangeAspect="1"/>
          </p:cNvPicPr>
          <p:nvPr/>
        </p:nvPicPr>
        <p:blipFill>
          <a:blip r:embed="rId3"/>
          <a:stretch>
            <a:fillRect/>
          </a:stretch>
        </p:blipFill>
        <p:spPr>
          <a:xfrm>
            <a:off x="10283483" y="54591"/>
            <a:ext cx="1823124" cy="483776"/>
          </a:xfrm>
          <a:prstGeom prst="rect">
            <a:avLst/>
          </a:prstGeom>
        </p:spPr>
      </p:pic>
      <p:pic>
        <p:nvPicPr>
          <p:cNvPr id="4" name="Image 3"/>
          <p:cNvPicPr>
            <a:picLocks noChangeAspect="1"/>
          </p:cNvPicPr>
          <p:nvPr/>
        </p:nvPicPr>
        <p:blipFill>
          <a:blip r:embed="rId4"/>
          <a:stretch>
            <a:fillRect/>
          </a:stretch>
        </p:blipFill>
        <p:spPr>
          <a:xfrm>
            <a:off x="1776899" y="4506836"/>
            <a:ext cx="7780952" cy="2133333"/>
          </a:xfrm>
          <a:prstGeom prst="rect">
            <a:avLst/>
          </a:prstGeom>
        </p:spPr>
      </p:pic>
    </p:spTree>
    <p:extLst>
      <p:ext uri="{BB962C8B-B14F-4D97-AF65-F5344CB8AC3E}">
        <p14:creationId xmlns:p14="http://schemas.microsoft.com/office/powerpoint/2010/main" val="203632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0"/>
            <a:ext cx="10139138" cy="1325563"/>
          </a:xfrm>
        </p:spPr>
        <p:txBody>
          <a:bodyPr>
            <a:noAutofit/>
          </a:bodyPr>
          <a:lstStyle/>
          <a:p>
            <a:pPr algn="ctr"/>
            <a:r>
              <a:rPr lang="en-GB" sz="3600" dirty="0">
                <a:latin typeface="Arial" panose="020B0604020202020204" pitchFamily="34" charset="0"/>
              </a:rPr>
              <a:t/>
            </a:r>
            <a:br>
              <a:rPr lang="en-GB" sz="3600" dirty="0">
                <a:latin typeface="Arial" panose="020B0604020202020204" pitchFamily="34" charset="0"/>
              </a:rPr>
            </a:br>
            <a:r>
              <a:rPr lang="en-GB" sz="3200" b="1" dirty="0">
                <a:latin typeface="Arial" panose="020B0604020202020204" pitchFamily="34" charset="0"/>
              </a:rPr>
              <a:t>Un ensemble de </a:t>
            </a:r>
            <a:r>
              <a:rPr lang="en-GB" sz="3200" b="1" dirty="0" err="1">
                <a:latin typeface="Arial" panose="020B0604020202020204" pitchFamily="34" charset="0"/>
              </a:rPr>
              <a:t>mesures</a:t>
            </a:r>
            <a:r>
              <a:rPr lang="en-GB" sz="3200" b="1" dirty="0">
                <a:latin typeface="Arial" panose="020B0604020202020204" pitchFamily="34" charset="0"/>
              </a:rPr>
              <a:t> </a:t>
            </a:r>
            <a:r>
              <a:rPr lang="en-GB" sz="3200" b="1" dirty="0" err="1">
                <a:latin typeface="Arial" panose="020B0604020202020204" pitchFamily="34" charset="0"/>
              </a:rPr>
              <a:t>essentielles</a:t>
            </a:r>
            <a:r>
              <a:rPr lang="en-GB" sz="3200" b="1" dirty="0">
                <a:latin typeface="Arial" panose="020B0604020202020204" pitchFamily="34" charset="0"/>
              </a:rPr>
              <a:t> de </a:t>
            </a:r>
            <a:r>
              <a:rPr lang="en-GB" sz="3200" b="1" dirty="0" err="1">
                <a:latin typeface="Arial" panose="020B0604020202020204" pitchFamily="34" charset="0"/>
              </a:rPr>
              <a:t>prévention</a:t>
            </a:r>
            <a:r>
              <a:rPr lang="en-GB" sz="3200" b="1" dirty="0">
                <a:latin typeface="Arial" panose="020B0604020202020204" pitchFamily="34" charset="0"/>
              </a:rPr>
              <a:t> avec les services de </a:t>
            </a:r>
            <a:r>
              <a:rPr lang="en-GB" sz="3200" b="1" dirty="0" err="1">
                <a:latin typeface="Arial" panose="020B0604020202020204" pitchFamily="34" charset="0"/>
              </a:rPr>
              <a:t>dépistage</a:t>
            </a:r>
            <a:r>
              <a:rPr lang="en-GB" sz="3200" b="1" dirty="0">
                <a:latin typeface="Arial" panose="020B0604020202020204" pitchFamily="34" charset="0"/>
              </a:rPr>
              <a:t> du VIH</a:t>
            </a:r>
            <a:r>
              <a:rPr lang="en-GB" sz="3600" b="1" dirty="0">
                <a:latin typeface="Arial" panose="020B0604020202020204" pitchFamily="34" charset="0"/>
              </a:rPr>
              <a:t/>
            </a:r>
            <a:br>
              <a:rPr lang="en-GB" sz="3600" b="1" dirty="0">
                <a:latin typeface="Arial" panose="020B0604020202020204" pitchFamily="34" charset="0"/>
              </a:rPr>
            </a:br>
            <a:endParaRPr lang="en-US" sz="3600" b="1" dirty="0"/>
          </a:p>
        </p:txBody>
      </p:sp>
      <p:sp>
        <p:nvSpPr>
          <p:cNvPr id="5" name="Content Placeholder 4"/>
          <p:cNvSpPr>
            <a:spLocks noGrp="1"/>
          </p:cNvSpPr>
          <p:nvPr>
            <p:ph sz="half" idx="1"/>
          </p:nvPr>
        </p:nvSpPr>
        <p:spPr>
          <a:xfrm>
            <a:off x="397564" y="1488124"/>
            <a:ext cx="6612836" cy="4351338"/>
          </a:xfrm>
        </p:spPr>
        <p:txBody>
          <a:bodyPr>
            <a:noAutofit/>
          </a:bodyPr>
          <a:lstStyle/>
          <a:p>
            <a:pPr marL="439737" lvl="1" indent="-342900"/>
            <a:r>
              <a:rPr lang="en-GB" b="1" dirty="0">
                <a:latin typeface="Arial" panose="020B0604020202020204" pitchFamily="34" charset="0"/>
              </a:rPr>
              <a:t>PTME - </a:t>
            </a:r>
            <a:r>
              <a:rPr lang="en-GB" dirty="0">
                <a:latin typeface="Arial" panose="020B0604020202020204" pitchFamily="34" charset="0"/>
              </a:rPr>
              <a:t>1</a:t>
            </a:r>
            <a:r>
              <a:rPr lang="en-GB" baseline="30000" dirty="0">
                <a:latin typeface="Arial" panose="020B0604020202020204" pitchFamily="34" charset="0"/>
              </a:rPr>
              <a:t>ère </a:t>
            </a:r>
            <a:r>
              <a:rPr lang="en-GB" dirty="0" err="1">
                <a:latin typeface="Arial" panose="020B0604020202020204" pitchFamily="34" charset="0"/>
              </a:rPr>
              <a:t>visite</a:t>
            </a:r>
            <a:r>
              <a:rPr lang="en-GB" dirty="0">
                <a:latin typeface="Arial" panose="020B0604020202020204" pitchFamily="34" charset="0"/>
              </a:rPr>
              <a:t> de </a:t>
            </a:r>
            <a:r>
              <a:rPr lang="en-GB" dirty="0" err="1">
                <a:latin typeface="Arial" panose="020B0604020202020204" pitchFamily="34" charset="0"/>
              </a:rPr>
              <a:t>dépistage</a:t>
            </a:r>
            <a:r>
              <a:rPr lang="en-GB" dirty="0">
                <a:latin typeface="Arial" panose="020B0604020202020204" pitchFamily="34" charset="0"/>
              </a:rPr>
              <a:t> pour </a:t>
            </a:r>
            <a:r>
              <a:rPr lang="en-GB" b="1" dirty="0" err="1">
                <a:latin typeface="Arial" panose="020B0604020202020204" pitchFamily="34" charset="0"/>
              </a:rPr>
              <a:t>toutes</a:t>
            </a:r>
            <a:r>
              <a:rPr lang="en-GB" dirty="0">
                <a:latin typeface="Arial" panose="020B0604020202020204" pitchFamily="34" charset="0"/>
              </a:rPr>
              <a:t> </a:t>
            </a:r>
            <a:r>
              <a:rPr lang="en-GB" dirty="0" err="1">
                <a:latin typeface="Arial" panose="020B0604020202020204" pitchFamily="34" charset="0"/>
              </a:rPr>
              <a:t>dans</a:t>
            </a:r>
            <a:r>
              <a:rPr lang="en-GB" dirty="0">
                <a:latin typeface="Arial" panose="020B0604020202020204" pitchFamily="34" charset="0"/>
              </a:rPr>
              <a:t> le cadre des </a:t>
            </a:r>
            <a:r>
              <a:rPr lang="en-GB" dirty="0" err="1">
                <a:latin typeface="Arial" panose="020B0604020202020204" pitchFamily="34" charset="0"/>
              </a:rPr>
              <a:t>soins</a:t>
            </a:r>
            <a:r>
              <a:rPr lang="en-GB" dirty="0">
                <a:latin typeface="Arial" panose="020B0604020202020204" pitchFamily="34" charset="0"/>
              </a:rPr>
              <a:t> </a:t>
            </a:r>
            <a:r>
              <a:rPr lang="en-GB" dirty="0" err="1">
                <a:latin typeface="Arial" panose="020B0604020202020204" pitchFamily="34" charset="0"/>
              </a:rPr>
              <a:t>prénatals</a:t>
            </a:r>
            <a:r>
              <a:rPr lang="en-GB" dirty="0">
                <a:latin typeface="Arial" panose="020B0604020202020204" pitchFamily="34" charset="0"/>
              </a:rPr>
              <a:t>, </a:t>
            </a:r>
            <a:r>
              <a:rPr lang="en-GB" dirty="0" err="1">
                <a:latin typeface="Arial" panose="020B0604020202020204" pitchFamily="34" charset="0"/>
              </a:rPr>
              <a:t>dépistage</a:t>
            </a:r>
            <a:r>
              <a:rPr lang="en-GB" dirty="0">
                <a:latin typeface="Arial" panose="020B0604020202020204" pitchFamily="34" charset="0"/>
              </a:rPr>
              <a:t> au 3</a:t>
            </a:r>
            <a:r>
              <a:rPr lang="en-GB" baseline="30000" dirty="0">
                <a:latin typeface="Arial" panose="020B0604020202020204" pitchFamily="34" charset="0"/>
              </a:rPr>
              <a:t>ème </a:t>
            </a:r>
            <a:r>
              <a:rPr lang="en-GB" dirty="0" err="1">
                <a:latin typeface="Arial" panose="020B0604020202020204" pitchFamily="34" charset="0"/>
              </a:rPr>
              <a:t>trimestre</a:t>
            </a:r>
            <a:r>
              <a:rPr lang="en-GB" dirty="0">
                <a:latin typeface="Arial" panose="020B0604020202020204" pitchFamily="34" charset="0"/>
              </a:rPr>
              <a:t> </a:t>
            </a:r>
            <a:r>
              <a:rPr lang="en-GB" b="1" dirty="0" err="1">
                <a:latin typeface="Arial" panose="020B0604020202020204" pitchFamily="34" charset="0"/>
              </a:rPr>
              <a:t>seulement</a:t>
            </a:r>
            <a:r>
              <a:rPr lang="en-GB" dirty="0">
                <a:latin typeface="Arial" panose="020B0604020202020204" pitchFamily="34" charset="0"/>
              </a:rPr>
              <a:t> pour les populations </a:t>
            </a:r>
            <a:r>
              <a:rPr lang="en-GB" dirty="0" err="1">
                <a:latin typeface="Arial" panose="020B0604020202020204" pitchFamily="34" charset="0"/>
              </a:rPr>
              <a:t>clés</a:t>
            </a:r>
            <a:r>
              <a:rPr lang="en-GB" dirty="0">
                <a:latin typeface="Arial" panose="020B0604020202020204" pitchFamily="34" charset="0"/>
              </a:rPr>
              <a:t> </a:t>
            </a:r>
            <a:r>
              <a:rPr lang="en-GB" dirty="0" err="1">
                <a:latin typeface="Arial" panose="020B0604020202020204" pitchFamily="34" charset="0"/>
              </a:rPr>
              <a:t>ou</a:t>
            </a:r>
            <a:r>
              <a:rPr lang="en-GB" dirty="0">
                <a:latin typeface="Arial" panose="020B0604020202020204" pitchFamily="34" charset="0"/>
              </a:rPr>
              <a:t> </a:t>
            </a:r>
            <a:r>
              <a:rPr lang="en-GB" dirty="0" err="1">
                <a:latin typeface="Arial" panose="020B0604020202020204" pitchFamily="34" charset="0"/>
              </a:rPr>
              <a:t>dans</a:t>
            </a:r>
            <a:r>
              <a:rPr lang="en-GB" dirty="0">
                <a:latin typeface="Arial" panose="020B0604020202020204" pitchFamily="34" charset="0"/>
              </a:rPr>
              <a:t> les </a:t>
            </a:r>
            <a:r>
              <a:rPr lang="en-GB" dirty="0" err="1">
                <a:latin typeface="Arial" panose="020B0604020202020204" pitchFamily="34" charset="0"/>
              </a:rPr>
              <a:t>environnement</a:t>
            </a:r>
            <a:r>
              <a:rPr lang="en-GB" dirty="0">
                <a:latin typeface="Arial" panose="020B0604020202020204" pitchFamily="34" charset="0"/>
              </a:rPr>
              <a:t> à </a:t>
            </a:r>
            <a:r>
              <a:rPr lang="en-GB" dirty="0" err="1">
                <a:latin typeface="Arial" panose="020B0604020202020204" pitchFamily="34" charset="0"/>
              </a:rPr>
              <a:t>prévalence</a:t>
            </a:r>
            <a:r>
              <a:rPr lang="en-GB" dirty="0">
                <a:latin typeface="Arial" panose="020B0604020202020204" pitchFamily="34" charset="0"/>
              </a:rPr>
              <a:t> </a:t>
            </a:r>
            <a:r>
              <a:rPr lang="en-GB" dirty="0" err="1">
                <a:latin typeface="Arial" panose="020B0604020202020204" pitchFamily="34" charset="0"/>
              </a:rPr>
              <a:t>élevée</a:t>
            </a:r>
            <a:r>
              <a:rPr lang="en-GB" dirty="0">
                <a:latin typeface="Arial" panose="020B0604020202020204" pitchFamily="34" charset="0"/>
              </a:rPr>
              <a:t>)</a:t>
            </a:r>
          </a:p>
          <a:p>
            <a:pPr marL="439737" lvl="1" indent="-342900"/>
            <a:endParaRPr lang="en-GB" b="1" dirty="0">
              <a:latin typeface="Arial" panose="020B0604020202020204" pitchFamily="34" charset="0"/>
            </a:endParaRPr>
          </a:p>
          <a:p>
            <a:pPr marL="439737" lvl="1" indent="-342900"/>
            <a:r>
              <a:rPr lang="en-GB" b="1" dirty="0" err="1">
                <a:latin typeface="Arial" panose="020B0604020202020204" pitchFamily="34" charset="0"/>
              </a:rPr>
              <a:t>PrEP</a:t>
            </a:r>
            <a:r>
              <a:rPr lang="en-GB" dirty="0">
                <a:latin typeface="Arial" panose="020B0604020202020204" pitchFamily="34" charset="0"/>
              </a:rPr>
              <a:t> - </a:t>
            </a:r>
            <a:r>
              <a:rPr lang="en-GB" dirty="0" err="1">
                <a:latin typeface="Arial" panose="020B0604020202020204" pitchFamily="34" charset="0"/>
              </a:rPr>
              <a:t>dépistage</a:t>
            </a:r>
            <a:r>
              <a:rPr lang="en-GB" dirty="0">
                <a:latin typeface="Arial" panose="020B0604020202020204" pitchFamily="34" charset="0"/>
              </a:rPr>
              <a:t> (</a:t>
            </a:r>
            <a:r>
              <a:rPr lang="en-GB" dirty="0" err="1">
                <a:latin typeface="Arial" panose="020B0604020202020204" pitchFamily="34" charset="0"/>
              </a:rPr>
              <a:t>tous</a:t>
            </a:r>
            <a:r>
              <a:rPr lang="en-GB" dirty="0">
                <a:latin typeface="Arial" panose="020B0604020202020204" pitchFamily="34" charset="0"/>
              </a:rPr>
              <a:t> les 3 </a:t>
            </a:r>
            <a:r>
              <a:rPr lang="en-GB" dirty="0" err="1">
                <a:latin typeface="Arial" panose="020B0604020202020204" pitchFamily="34" charset="0"/>
              </a:rPr>
              <a:t>mois</a:t>
            </a:r>
            <a:r>
              <a:rPr lang="en-GB" dirty="0">
                <a:latin typeface="Arial" panose="020B0604020202020204" pitchFamily="34" charset="0"/>
              </a:rPr>
              <a:t>)</a:t>
            </a:r>
          </a:p>
          <a:p>
            <a:pPr marL="439737" lvl="1" indent="-342900"/>
            <a:endParaRPr lang="en-GB" dirty="0">
              <a:latin typeface="Arial" panose="020B0604020202020204" pitchFamily="34" charset="0"/>
            </a:endParaRPr>
          </a:p>
          <a:p>
            <a:pPr marL="439737" lvl="1" indent="-342900"/>
            <a:r>
              <a:rPr lang="en-GB" b="1" dirty="0">
                <a:latin typeface="Arial" panose="020B0604020202020204" pitchFamily="34" charset="0"/>
              </a:rPr>
              <a:t>Populations </a:t>
            </a:r>
            <a:r>
              <a:rPr lang="en-GB" b="1" dirty="0" err="1">
                <a:latin typeface="Arial" panose="020B0604020202020204" pitchFamily="34" charset="0"/>
              </a:rPr>
              <a:t>clés</a:t>
            </a:r>
            <a:r>
              <a:rPr lang="en-GB" dirty="0">
                <a:latin typeface="Arial" panose="020B0604020202020204" pitchFamily="34" charset="0"/>
              </a:rPr>
              <a:t> </a:t>
            </a:r>
            <a:r>
              <a:rPr lang="en-GB" dirty="0" err="1">
                <a:latin typeface="Arial" panose="020B0604020202020204" pitchFamily="34" charset="0"/>
              </a:rPr>
              <a:t>dépistage</a:t>
            </a:r>
            <a:r>
              <a:rPr lang="en-GB" dirty="0">
                <a:latin typeface="Arial" panose="020B0604020202020204" pitchFamily="34" charset="0"/>
              </a:rPr>
              <a:t> </a:t>
            </a:r>
            <a:r>
              <a:rPr lang="en-GB" dirty="0" err="1">
                <a:latin typeface="Arial" panose="020B0604020202020204" pitchFamily="34" charset="0"/>
              </a:rPr>
              <a:t>annuel</a:t>
            </a:r>
            <a:r>
              <a:rPr lang="en-GB" dirty="0">
                <a:latin typeface="Arial" panose="020B0604020202020204" pitchFamily="34" charset="0"/>
              </a:rPr>
              <a:t> (</a:t>
            </a:r>
            <a:r>
              <a:rPr lang="en-GB" dirty="0" err="1">
                <a:latin typeface="Arial" panose="020B0604020202020204" pitchFamily="34" charset="0"/>
              </a:rPr>
              <a:t>tous</a:t>
            </a:r>
            <a:r>
              <a:rPr lang="en-GB" dirty="0">
                <a:latin typeface="Arial" panose="020B0604020202020204" pitchFamily="34" charset="0"/>
              </a:rPr>
              <a:t> les 3 à 6 </a:t>
            </a:r>
            <a:r>
              <a:rPr lang="en-GB" dirty="0" err="1">
                <a:latin typeface="Arial" panose="020B0604020202020204" pitchFamily="34" charset="0"/>
              </a:rPr>
              <a:t>mois</a:t>
            </a:r>
            <a:r>
              <a:rPr lang="en-GB" dirty="0">
                <a:latin typeface="Arial" panose="020B0604020202020204" pitchFamily="34" charset="0"/>
              </a:rPr>
              <a:t> </a:t>
            </a:r>
            <a:r>
              <a:rPr lang="en-GB" dirty="0" err="1">
                <a:latin typeface="Arial" panose="020B0604020202020204" pitchFamily="34" charset="0"/>
              </a:rPr>
              <a:t>en</a:t>
            </a:r>
            <a:r>
              <a:rPr lang="en-GB" dirty="0">
                <a:latin typeface="Arial" panose="020B0604020202020204" pitchFamily="34" charset="0"/>
              </a:rPr>
              <a:t> </a:t>
            </a:r>
            <a:r>
              <a:rPr lang="en-GB" dirty="0" err="1">
                <a:latin typeface="Arial" panose="020B0604020202020204" pitchFamily="34" charset="0"/>
              </a:rPr>
              <a:t>fonction</a:t>
            </a:r>
            <a:r>
              <a:rPr lang="en-GB" dirty="0">
                <a:latin typeface="Arial" panose="020B0604020202020204" pitchFamily="34" charset="0"/>
              </a:rPr>
              <a:t> du </a:t>
            </a:r>
            <a:r>
              <a:rPr lang="en-GB" dirty="0" err="1">
                <a:latin typeface="Arial" panose="020B0604020202020204" pitchFamily="34" charset="0"/>
              </a:rPr>
              <a:t>risque</a:t>
            </a:r>
            <a:r>
              <a:rPr lang="en-GB" dirty="0">
                <a:latin typeface="Arial" panose="020B0604020202020204" pitchFamily="34" charset="0"/>
              </a:rPr>
              <a:t>)</a:t>
            </a:r>
          </a:p>
          <a:p>
            <a:pPr marL="439737" lvl="1" indent="-342900"/>
            <a:endParaRPr lang="en-GB" dirty="0">
              <a:latin typeface="Arial" panose="020B0604020202020204" pitchFamily="34" charset="0"/>
            </a:endParaRPr>
          </a:p>
          <a:p>
            <a:pPr marL="439737" lvl="1" indent="-342900"/>
            <a:r>
              <a:rPr lang="en-GB" b="1" dirty="0">
                <a:latin typeface="Arial" panose="020B0604020202020204" pitchFamily="34" charset="0"/>
              </a:rPr>
              <a:t>Couples </a:t>
            </a:r>
            <a:r>
              <a:rPr lang="en-GB" b="1" dirty="0" err="1">
                <a:latin typeface="Arial" panose="020B0604020202020204" pitchFamily="34" charset="0"/>
              </a:rPr>
              <a:t>sérodiscordants</a:t>
            </a:r>
            <a:r>
              <a:rPr lang="en-GB" b="1" dirty="0">
                <a:latin typeface="Arial" panose="020B0604020202020204" pitchFamily="34" charset="0"/>
              </a:rPr>
              <a:t> </a:t>
            </a:r>
            <a:r>
              <a:rPr lang="en-GB" dirty="0">
                <a:latin typeface="Arial" panose="020B0604020202020204" pitchFamily="34" charset="0"/>
              </a:rPr>
              <a:t>ensemble de services </a:t>
            </a:r>
            <a:r>
              <a:rPr lang="en-GB" dirty="0" err="1">
                <a:latin typeface="Arial" panose="020B0604020202020204" pitchFamily="34" charset="0"/>
              </a:rPr>
              <a:t>annuel</a:t>
            </a:r>
            <a:r>
              <a:rPr lang="en-GB" dirty="0">
                <a:latin typeface="Arial" panose="020B0604020202020204" pitchFamily="34" charset="0"/>
              </a:rPr>
              <a:t> (</a:t>
            </a:r>
            <a:r>
              <a:rPr lang="en-GB" dirty="0" err="1">
                <a:latin typeface="Arial" panose="020B0604020202020204" pitchFamily="34" charset="0"/>
              </a:rPr>
              <a:t>tous</a:t>
            </a:r>
            <a:r>
              <a:rPr lang="en-GB" dirty="0">
                <a:latin typeface="Arial" panose="020B0604020202020204" pitchFamily="34" charset="0"/>
              </a:rPr>
              <a:t> les 3 à 6 </a:t>
            </a:r>
            <a:r>
              <a:rPr lang="en-GB" dirty="0" err="1">
                <a:latin typeface="Arial" panose="020B0604020202020204" pitchFamily="34" charset="0"/>
              </a:rPr>
              <a:t>mois</a:t>
            </a:r>
            <a:r>
              <a:rPr lang="en-GB" dirty="0">
                <a:latin typeface="Arial" panose="020B0604020202020204" pitchFamily="34" charset="0"/>
              </a:rPr>
              <a:t> </a:t>
            </a:r>
            <a:r>
              <a:rPr lang="en-GB" dirty="0" err="1">
                <a:latin typeface="Arial" panose="020B0604020202020204" pitchFamily="34" charset="0"/>
              </a:rPr>
              <a:t>en</a:t>
            </a:r>
            <a:r>
              <a:rPr lang="en-GB" dirty="0">
                <a:latin typeface="Arial" panose="020B0604020202020204" pitchFamily="34" charset="0"/>
              </a:rPr>
              <a:t> </a:t>
            </a:r>
            <a:r>
              <a:rPr lang="en-GB" dirty="0" err="1">
                <a:latin typeface="Arial" panose="020B0604020202020204" pitchFamily="34" charset="0"/>
              </a:rPr>
              <a:t>fonction</a:t>
            </a:r>
            <a:r>
              <a:rPr lang="en-GB" dirty="0">
                <a:latin typeface="Arial" panose="020B0604020202020204" pitchFamily="34" charset="0"/>
              </a:rPr>
              <a:t> du </a:t>
            </a:r>
            <a:r>
              <a:rPr lang="en-GB" dirty="0" err="1">
                <a:latin typeface="Arial" panose="020B0604020202020204" pitchFamily="34" charset="0"/>
              </a:rPr>
              <a:t>risque</a:t>
            </a:r>
            <a:r>
              <a:rPr lang="en-GB" dirty="0">
                <a:latin typeface="Arial" panose="020B0604020202020204" pitchFamily="34" charset="0"/>
              </a:rPr>
              <a:t>)</a:t>
            </a:r>
          </a:p>
          <a:p>
            <a:endParaRPr lang="en-US" sz="2400" dirty="0"/>
          </a:p>
        </p:txBody>
      </p:sp>
      <p:pic>
        <p:nvPicPr>
          <p:cNvPr id="7" name="Picture 6">
            <a:extLst>
              <a:ext uri="{FF2B5EF4-FFF2-40B4-BE49-F238E27FC236}">
                <a16:creationId xmlns:a16="http://schemas.microsoft.com/office/drawing/2014/main" xmlns="" id="{EF227336-6179-4B81-A8DE-D7E52C471F32}"/>
              </a:ext>
            </a:extLst>
          </p:cNvPr>
          <p:cNvPicPr>
            <a:picLocks noChangeAspect="1"/>
          </p:cNvPicPr>
          <p:nvPr/>
        </p:nvPicPr>
        <p:blipFill rotWithShape="1">
          <a:blip r:embed="rId2"/>
          <a:srcRect b="9492"/>
          <a:stretch/>
        </p:blipFill>
        <p:spPr>
          <a:xfrm>
            <a:off x="7387369" y="1488124"/>
            <a:ext cx="4337733" cy="5197503"/>
          </a:xfrm>
          <a:prstGeom prst="rect">
            <a:avLst/>
          </a:prstGeom>
        </p:spPr>
      </p:pic>
      <p:pic>
        <p:nvPicPr>
          <p:cNvPr id="8" name="Picture 7">
            <a:extLst>
              <a:ext uri="{FF2B5EF4-FFF2-40B4-BE49-F238E27FC236}">
                <a16:creationId xmlns:a16="http://schemas.microsoft.com/office/drawing/2014/main" xmlns="" id="{19BA0820-C6CB-41D9-82C5-09917539F577}"/>
              </a:ext>
            </a:extLst>
          </p:cNvPr>
          <p:cNvPicPr>
            <a:picLocks noChangeAspect="1"/>
          </p:cNvPicPr>
          <p:nvPr/>
        </p:nvPicPr>
        <p:blipFill>
          <a:blip r:embed="rId3"/>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128250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88" y="14531"/>
            <a:ext cx="11536842" cy="616996"/>
          </a:xfrm>
        </p:spPr>
        <p:txBody>
          <a:bodyPr>
            <a:noAutofit/>
          </a:bodyPr>
          <a:lstStyle/>
          <a:p>
            <a:pPr algn="ctr"/>
            <a:r>
              <a:rPr lang="en-US" sz="2800" u="sng" dirty="0">
                <a:solidFill>
                  <a:schemeClr val="tx1"/>
                </a:solidFill>
                <a:latin typeface="Arial" panose="020B0604020202020204" pitchFamily="34" charset="0"/>
                <a:cs typeface="Arial" panose="020B0604020202020204" pitchFamily="34" charset="0"/>
              </a:rPr>
              <a:t>NOUVEAU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Lignes</a:t>
            </a:r>
            <a:r>
              <a:rPr lang="en-US" sz="2800" dirty="0">
                <a:solidFill>
                  <a:schemeClr val="tx1"/>
                </a:solidFill>
                <a:latin typeface="Arial" panose="020B0604020202020204" pitchFamily="34" charset="0"/>
                <a:cs typeface="Arial" panose="020B0604020202020204" pitchFamily="34" charset="0"/>
              </a:rPr>
              <a:t> directrices : </a:t>
            </a:r>
          </a:p>
          <a:p>
            <a:pPr algn="ctr"/>
            <a:r>
              <a:rPr lang="en-US" sz="2000" i="1" dirty="0">
                <a:solidFill>
                  <a:srgbClr val="00B0F0"/>
                </a:solidFill>
                <a:latin typeface="Arial" panose="020B0604020202020204" pitchFamily="34" charset="0"/>
                <a:cs typeface="Arial" panose="020B0604020202020204" pitchFamily="34" charset="0"/>
              </a:rPr>
              <a:t>8 </a:t>
            </a:r>
            <a:r>
              <a:rPr lang="en-US" sz="2000" i="1" dirty="0" err="1">
                <a:solidFill>
                  <a:srgbClr val="00B0F0"/>
                </a:solidFill>
                <a:latin typeface="Arial" panose="020B0604020202020204" pitchFamily="34" charset="0"/>
                <a:cs typeface="Arial" panose="020B0604020202020204" pitchFamily="34" charset="0"/>
              </a:rPr>
              <a:t>mises</a:t>
            </a:r>
            <a:r>
              <a:rPr lang="en-US" sz="2000" i="1" dirty="0">
                <a:solidFill>
                  <a:srgbClr val="00B0F0"/>
                </a:solidFill>
                <a:latin typeface="Arial" panose="020B0604020202020204" pitchFamily="34" charset="0"/>
                <a:cs typeface="Arial" panose="020B0604020202020204" pitchFamily="34" charset="0"/>
              </a:rPr>
              <a:t> à jour et </a:t>
            </a:r>
            <a:r>
              <a:rPr lang="en-US" sz="2000" i="1" dirty="0" err="1">
                <a:solidFill>
                  <a:srgbClr val="00B0F0"/>
                </a:solidFill>
                <a:latin typeface="Arial" panose="020B0604020202020204" pitchFamily="34" charset="0"/>
                <a:cs typeface="Arial" panose="020B0604020202020204" pitchFamily="34" charset="0"/>
              </a:rPr>
              <a:t>nouvelles</a:t>
            </a:r>
            <a:r>
              <a:rPr lang="en-US" sz="2000" i="1" dirty="0">
                <a:solidFill>
                  <a:srgbClr val="00B0F0"/>
                </a:solidFill>
                <a:latin typeface="Arial" panose="020B0604020202020204" pitchFamily="34" charset="0"/>
                <a:cs typeface="Arial" panose="020B0604020202020204" pitchFamily="34" charset="0"/>
              </a:rPr>
              <a:t> </a:t>
            </a:r>
            <a:r>
              <a:rPr lang="en-US" sz="2000" i="1" dirty="0" err="1">
                <a:solidFill>
                  <a:srgbClr val="00B0F0"/>
                </a:solidFill>
                <a:latin typeface="Arial" panose="020B0604020202020204" pitchFamily="34" charset="0"/>
                <a:cs typeface="Arial" panose="020B0604020202020204" pitchFamily="34" charset="0"/>
              </a:rPr>
              <a:t>recommandations</a:t>
            </a:r>
            <a:r>
              <a:rPr lang="en-US" sz="2000" i="1" dirty="0">
                <a:solidFill>
                  <a:srgbClr val="00B0F0"/>
                </a:solidFill>
                <a:latin typeface="Arial" panose="020B0604020202020204" pitchFamily="34" charset="0"/>
                <a:cs typeface="Arial" panose="020B0604020202020204" pitchFamily="34" charset="0"/>
              </a:rPr>
              <a:t>/directives</a:t>
            </a:r>
            <a:endParaRPr lang="en-GB" sz="2000" i="1" dirty="0">
              <a:solidFill>
                <a:srgbClr val="00B0F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4AC46B69-BFD3-4D18-A247-920404BA975D}"/>
              </a:ext>
            </a:extLst>
          </p:cNvPr>
          <p:cNvPicPr>
            <a:picLocks noChangeAspect="1"/>
          </p:cNvPicPr>
          <p:nvPr/>
        </p:nvPicPr>
        <p:blipFill>
          <a:blip r:embed="rId3"/>
          <a:stretch>
            <a:fillRect/>
          </a:stretch>
        </p:blipFill>
        <p:spPr>
          <a:xfrm>
            <a:off x="1491175" y="928467"/>
            <a:ext cx="9523827" cy="5866231"/>
          </a:xfrm>
          <a:prstGeom prst="rect">
            <a:avLst/>
          </a:prstGeom>
        </p:spPr>
      </p:pic>
      <p:pic>
        <p:nvPicPr>
          <p:cNvPr id="8" name="Picture 7">
            <a:extLst>
              <a:ext uri="{FF2B5EF4-FFF2-40B4-BE49-F238E27FC236}">
                <a16:creationId xmlns:a16="http://schemas.microsoft.com/office/drawing/2014/main" xmlns="" id="{02014AD2-9C26-4C2A-BAE8-7C5EB6819669}"/>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62769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9C4EAD6-BEDA-43F3-BDA9-60B1E180B4B9}"/>
              </a:ext>
            </a:extLst>
          </p:cNvPr>
          <p:cNvSpPr>
            <a:spLocks noGrp="1"/>
          </p:cNvSpPr>
          <p:nvPr>
            <p:ph idx="1"/>
          </p:nvPr>
        </p:nvSpPr>
        <p:spPr>
          <a:xfrm>
            <a:off x="5817704" y="1248991"/>
            <a:ext cx="6141214" cy="5078313"/>
          </a:xfrm>
          <a:prstGeom prst="rect">
            <a:avLst/>
          </a:prstGeom>
          <a:solidFill>
            <a:schemeClr val="bg1"/>
          </a:solidFill>
          <a:ln w="57150">
            <a:solidFill>
              <a:schemeClr val="accent2">
                <a:lumMod val="75000"/>
              </a:schemeClr>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L’OMS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recommande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que les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stratégies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dépistage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nationales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atteignent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une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valeur</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prédictive</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positive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d’au</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moins</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99%</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(&lt;1% de faux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positif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lvl="0" indent="0">
              <a:lnSpc>
                <a:spcPct val="100000"/>
              </a:lnSpc>
              <a:spcBef>
                <a:spcPts val="0"/>
              </a:spcBef>
              <a:buNone/>
              <a:defRPr/>
            </a:pPr>
            <a:endParaRPr lang="en-GB" sz="1800" b="1"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GB" sz="1800" b="1" dirty="0">
                <a:solidFill>
                  <a:prstClr val="black"/>
                </a:solidFill>
                <a:latin typeface="Arial" panose="020B0604020202020204" pitchFamily="34" charset="0"/>
                <a:cs typeface="Arial" panose="020B0604020202020204" pitchFamily="34" charset="0"/>
              </a:rPr>
              <a:t>Si le </a:t>
            </a:r>
            <a:r>
              <a:rPr lang="en-GB" sz="1800" b="1" dirty="0" err="1">
                <a:solidFill>
                  <a:prstClr val="black"/>
                </a:solidFill>
                <a:latin typeface="Arial" panose="020B0604020202020204" pitchFamily="34" charset="0"/>
                <a:cs typeface="Arial" panose="020B0604020202020204" pitchFamily="34" charset="0"/>
              </a:rPr>
              <a:t>taux</a:t>
            </a:r>
            <a:r>
              <a:rPr lang="en-GB" sz="1800" b="1" dirty="0">
                <a:solidFill>
                  <a:prstClr val="black"/>
                </a:solidFill>
                <a:latin typeface="Arial" panose="020B0604020202020204" pitchFamily="34" charset="0"/>
                <a:cs typeface="Arial" panose="020B0604020202020204" pitchFamily="34" charset="0"/>
              </a:rPr>
              <a:t> de VIH </a:t>
            </a:r>
            <a:r>
              <a:rPr lang="en-GB" sz="1800" b="1" dirty="0" err="1">
                <a:solidFill>
                  <a:prstClr val="black"/>
                </a:solidFill>
                <a:latin typeface="Arial" panose="020B0604020202020204" pitchFamily="34" charset="0"/>
                <a:cs typeface="Arial" panose="020B0604020202020204" pitchFamily="34" charset="0"/>
              </a:rPr>
              <a:t>faible</a:t>
            </a:r>
            <a:r>
              <a:rPr lang="en-GB" sz="1800" b="1" dirty="0">
                <a:solidFill>
                  <a:prstClr val="black"/>
                </a:solidFill>
                <a:latin typeface="Arial" panose="020B0604020202020204" pitchFamily="34" charset="0"/>
                <a:cs typeface="Arial" panose="020B0604020202020204" pitchFamily="34" charset="0"/>
              </a:rPr>
              <a:t> (&lt;5% de </a:t>
            </a:r>
            <a:r>
              <a:rPr lang="en-GB" sz="1800" b="1" dirty="0" err="1">
                <a:solidFill>
                  <a:prstClr val="black"/>
                </a:solidFill>
                <a:latin typeface="Arial" panose="020B0604020202020204" pitchFamily="34" charset="0"/>
                <a:cs typeface="Arial" panose="020B0604020202020204" pitchFamily="34" charset="0"/>
              </a:rPr>
              <a:t>prévalence</a:t>
            </a:r>
            <a:r>
              <a:rPr lang="en-GB" sz="1800" b="1" dirty="0">
                <a:solidFill>
                  <a:prstClr val="black"/>
                </a:solidFill>
                <a:latin typeface="Arial" panose="020B0604020202020204" pitchFamily="34" charset="0"/>
                <a:cs typeface="Arial" panose="020B0604020202020204" pitchFamily="34" charset="0"/>
              </a:rPr>
              <a:t> </a:t>
            </a:r>
            <a:r>
              <a:rPr lang="en-GB" sz="1800" b="1" dirty="0" err="1">
                <a:solidFill>
                  <a:prstClr val="black"/>
                </a:solidFill>
                <a:latin typeface="Arial" panose="020B0604020202020204" pitchFamily="34" charset="0"/>
                <a:cs typeface="Arial" panose="020B0604020202020204" pitchFamily="34" charset="0"/>
              </a:rPr>
              <a:t>nationale</a:t>
            </a:r>
            <a:r>
              <a:rPr lang="en-GB" sz="1800" b="1" dirty="0">
                <a:solidFill>
                  <a:prstClr val="black"/>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valeur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prédictive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positive des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stratégies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dépistage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comprenant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seulement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 tests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réactifs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consécutifs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tombe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au-dessous de 99%.</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Directives de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l’OMS</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Il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est</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rappelé</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aux pays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ayant</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un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taux</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 VIH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faible</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(&lt;5% de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prévalence</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nationale</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d’utiliser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tests </a:t>
            </a:r>
            <a:r>
              <a:rPr kumimoji="0" lang="en-GB" sz="1800" b="1" i="0" u="sng"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réactifs</a:t>
            </a:r>
            <a:r>
              <a:rPr kumimoji="0" lang="en-GB" sz="18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1" i="0" u="sng"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consécutifs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pour un diagnostic du VIH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fiable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63525"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mesure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d’assurance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qualité</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toutes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les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personnes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nouvellement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diagnostiquées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VIH positives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doivent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refaire</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 test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avant</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débuter</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un </a:t>
            </a:r>
            <a:r>
              <a:rPr kumimoji="0" lang="en-GB" sz="1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traitement</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à vie.</a:t>
            </a:r>
          </a:p>
        </p:txBody>
      </p:sp>
      <p:sp>
        <p:nvSpPr>
          <p:cNvPr id="7" name="TextBox 6"/>
          <p:cNvSpPr txBox="1"/>
          <p:nvPr/>
        </p:nvSpPr>
        <p:spPr>
          <a:xfrm>
            <a:off x="437322" y="0"/>
            <a:ext cx="10310395" cy="954107"/>
          </a:xfrm>
          <a:prstGeom prst="rect">
            <a:avLst/>
          </a:prstGeom>
          <a:noFill/>
        </p:spPr>
        <p:txBody>
          <a:bodyPr wrap="square" rtlCol="0">
            <a:spAutoFit/>
          </a:bodyPr>
          <a:lstStyle/>
          <a:p>
            <a:pPr algn="ctr"/>
            <a:r>
              <a:rPr lang="en-GB" sz="2800" b="1" dirty="0" err="1">
                <a:solidFill>
                  <a:sysClr val="windowText" lastClr="000000"/>
                </a:solidFill>
                <a:latin typeface="Arial" panose="020B0604020202020204" pitchFamily="34" charset="0"/>
              </a:rPr>
              <a:t>Une</a:t>
            </a:r>
            <a:r>
              <a:rPr lang="en-GB" sz="2800" b="1" dirty="0">
                <a:solidFill>
                  <a:sysClr val="windowText" lastClr="000000"/>
                </a:solidFill>
                <a:latin typeface="Arial" panose="020B0604020202020204" pitchFamily="34" charset="0"/>
              </a:rPr>
              <a:t> </a:t>
            </a:r>
            <a:r>
              <a:rPr lang="en-GB" sz="2800" b="1" dirty="0" err="1">
                <a:solidFill>
                  <a:sysClr val="windowText" lastClr="000000"/>
                </a:solidFill>
                <a:latin typeface="Arial" panose="020B0604020202020204" pitchFamily="34" charset="0"/>
              </a:rPr>
              <a:t>stratégie</a:t>
            </a:r>
            <a:r>
              <a:rPr lang="en-GB" sz="2800" b="1" dirty="0">
                <a:solidFill>
                  <a:sysClr val="windowText" lastClr="000000"/>
                </a:solidFill>
                <a:latin typeface="Arial" panose="020B0604020202020204" pitchFamily="34" charset="0"/>
              </a:rPr>
              <a:t> standard de </a:t>
            </a:r>
            <a:r>
              <a:rPr lang="en-GB" sz="2800" b="1" dirty="0" err="1">
                <a:solidFill>
                  <a:sysClr val="windowText" lastClr="000000"/>
                </a:solidFill>
                <a:latin typeface="Arial" panose="020B0604020202020204" pitchFamily="34" charset="0"/>
              </a:rPr>
              <a:t>dépistage</a:t>
            </a:r>
            <a:r>
              <a:rPr lang="en-GB" sz="2800" b="1" dirty="0">
                <a:solidFill>
                  <a:sysClr val="windowText" lastClr="000000"/>
                </a:solidFill>
                <a:latin typeface="Arial" panose="020B0604020202020204" pitchFamily="34" charset="0"/>
              </a:rPr>
              <a:t> du VIH pour </a:t>
            </a:r>
            <a:r>
              <a:rPr lang="en-GB" sz="2800" b="1" dirty="0" err="1">
                <a:solidFill>
                  <a:sysClr val="windowText" lastClr="000000"/>
                </a:solidFill>
                <a:latin typeface="Arial" panose="020B0604020202020204" pitchFamily="34" charset="0"/>
              </a:rPr>
              <a:t>une</a:t>
            </a:r>
            <a:r>
              <a:rPr lang="en-GB" sz="2800" b="1" dirty="0">
                <a:solidFill>
                  <a:sysClr val="windowText" lastClr="000000"/>
                </a:solidFill>
                <a:latin typeface="Arial" panose="020B0604020202020204" pitchFamily="34" charset="0"/>
              </a:rPr>
              <a:t> </a:t>
            </a:r>
            <a:r>
              <a:rPr lang="en-GB" sz="2800" b="1" dirty="0" err="1">
                <a:solidFill>
                  <a:sysClr val="windowText" lastClr="000000"/>
                </a:solidFill>
                <a:latin typeface="Arial" panose="020B0604020202020204" pitchFamily="34" charset="0"/>
              </a:rPr>
              <a:t>épidémie</a:t>
            </a:r>
            <a:r>
              <a:rPr lang="en-GB" sz="2800" b="1" dirty="0">
                <a:solidFill>
                  <a:sysClr val="windowText" lastClr="000000"/>
                </a:solidFill>
                <a:latin typeface="Arial" panose="020B0604020202020204" pitchFamily="34" charset="0"/>
              </a:rPr>
              <a:t> </a:t>
            </a:r>
            <a:r>
              <a:rPr lang="en-GB" sz="2800" b="1" dirty="0" err="1">
                <a:solidFill>
                  <a:sysClr val="windowText" lastClr="000000"/>
                </a:solidFill>
                <a:latin typeface="Arial" panose="020B0604020202020204" pitchFamily="34" charset="0"/>
              </a:rPr>
              <a:t>en</a:t>
            </a:r>
            <a:r>
              <a:rPr lang="en-GB" sz="2800" b="1" dirty="0">
                <a:solidFill>
                  <a:sysClr val="windowText" lastClr="000000"/>
                </a:solidFill>
                <a:latin typeface="Arial" panose="020B0604020202020204" pitchFamily="34" charset="0"/>
              </a:rPr>
              <a:t> </a:t>
            </a:r>
            <a:r>
              <a:rPr lang="en-GB" sz="2800" b="1" dirty="0" err="1">
                <a:solidFill>
                  <a:sysClr val="windowText" lastClr="000000"/>
                </a:solidFill>
                <a:latin typeface="Arial" panose="020B0604020202020204" pitchFamily="34" charset="0"/>
              </a:rPr>
              <a:t>pleine</a:t>
            </a:r>
            <a:r>
              <a:rPr lang="en-GB" sz="2800" b="1" dirty="0">
                <a:solidFill>
                  <a:sysClr val="windowText" lastClr="000000"/>
                </a:solidFill>
                <a:latin typeface="Arial" panose="020B0604020202020204" pitchFamily="34" charset="0"/>
              </a:rPr>
              <a:t> </a:t>
            </a:r>
            <a:r>
              <a:rPr lang="en-GB" sz="2800" b="1" dirty="0" err="1">
                <a:solidFill>
                  <a:sysClr val="windowText" lastClr="000000"/>
                </a:solidFill>
                <a:latin typeface="Arial" panose="020B0604020202020204" pitchFamily="34" charset="0"/>
              </a:rPr>
              <a:t>évolution</a:t>
            </a:r>
            <a:endParaRPr lang="en-US" sz="2800" dirty="0">
              <a:solidFill>
                <a:sysClr val="windowText" lastClr="000000"/>
              </a:solidFill>
            </a:endParaRPr>
          </a:p>
        </p:txBody>
      </p:sp>
      <p:pic>
        <p:nvPicPr>
          <p:cNvPr id="2" name="Picture 1">
            <a:extLst>
              <a:ext uri="{FF2B5EF4-FFF2-40B4-BE49-F238E27FC236}">
                <a16:creationId xmlns:a16="http://schemas.microsoft.com/office/drawing/2014/main" xmlns="" id="{01E712A0-4D9F-4BD3-B242-A71E5B205C36}"/>
              </a:ext>
            </a:extLst>
          </p:cNvPr>
          <p:cNvPicPr>
            <a:picLocks noChangeAspect="1"/>
          </p:cNvPicPr>
          <p:nvPr/>
        </p:nvPicPr>
        <p:blipFill>
          <a:blip r:embed="rId2"/>
          <a:stretch>
            <a:fillRect/>
          </a:stretch>
        </p:blipFill>
        <p:spPr>
          <a:xfrm>
            <a:off x="698287" y="1148557"/>
            <a:ext cx="4464556" cy="5279179"/>
          </a:xfrm>
          <a:prstGeom prst="rect">
            <a:avLst/>
          </a:prstGeom>
        </p:spPr>
      </p:pic>
      <p:pic>
        <p:nvPicPr>
          <p:cNvPr id="6" name="Picture 5">
            <a:extLst>
              <a:ext uri="{FF2B5EF4-FFF2-40B4-BE49-F238E27FC236}">
                <a16:creationId xmlns:a16="http://schemas.microsoft.com/office/drawing/2014/main" xmlns="" id="{F2B9C898-E789-45CD-9817-743C65A18688}"/>
              </a:ext>
            </a:extLst>
          </p:cNvPr>
          <p:cNvPicPr>
            <a:picLocks noChangeAspect="1"/>
          </p:cNvPicPr>
          <p:nvPr/>
        </p:nvPicPr>
        <p:blipFill>
          <a:blip r:embed="rId3"/>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3661194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07DE6-DEC2-4E15-97BE-D6656C4208C5}"/>
              </a:ext>
            </a:extLst>
          </p:cNvPr>
          <p:cNvSpPr>
            <a:spLocks noGrp="1"/>
          </p:cNvSpPr>
          <p:nvPr>
            <p:ph type="title"/>
          </p:nvPr>
        </p:nvSpPr>
        <p:spPr>
          <a:xfrm>
            <a:off x="230488" y="166153"/>
            <a:ext cx="11731024" cy="639761"/>
          </a:xfrm>
        </p:spPr>
        <p:txBody>
          <a:bodyPr>
            <a:noAutofit/>
          </a:bodyPr>
          <a:lstStyle/>
          <a:p>
            <a:pPr algn="ctr"/>
            <a:r>
              <a:rPr lang="en-GB" sz="3100" b="1" dirty="0">
                <a:solidFill>
                  <a:schemeClr val="tx1"/>
                </a:solidFill>
                <a:latin typeface="Arial" panose="020B0604020202020204" pitchFamily="34" charset="0"/>
              </a:rPr>
              <a:t/>
            </a:r>
            <a:br>
              <a:rPr lang="en-GB" sz="3100" b="1" dirty="0">
                <a:solidFill>
                  <a:schemeClr val="tx1"/>
                </a:solidFill>
                <a:latin typeface="Arial" panose="020B0604020202020204" pitchFamily="34" charset="0"/>
              </a:rPr>
            </a:br>
            <a:r>
              <a:rPr lang="en-GB" sz="3100" b="1" dirty="0">
                <a:latin typeface="Arial" panose="020B0604020202020204" pitchFamily="34" charset="0"/>
              </a:rPr>
              <a:t>Un diagnostic du VIH </a:t>
            </a:r>
            <a:r>
              <a:rPr lang="en-GB" sz="3100" b="1" dirty="0" err="1">
                <a:latin typeface="Arial" panose="020B0604020202020204" pitchFamily="34" charset="0"/>
              </a:rPr>
              <a:t>fiable</a:t>
            </a:r>
            <a:r>
              <a:rPr lang="en-GB" sz="3100" b="1" dirty="0">
                <a:solidFill>
                  <a:schemeClr val="tx1"/>
                </a:solidFill>
                <a:latin typeface="Arial" panose="020B0604020202020204" pitchFamily="34" charset="0"/>
              </a:rPr>
              <a:t/>
            </a:r>
            <a:br>
              <a:rPr lang="en-GB" sz="3100" b="1" dirty="0">
                <a:solidFill>
                  <a:schemeClr val="tx1"/>
                </a:solidFill>
                <a:latin typeface="Arial" panose="020B0604020202020204" pitchFamily="34" charset="0"/>
              </a:rPr>
            </a:br>
            <a:endParaRPr lang="en-GB" sz="1800" b="1" i="1" dirty="0">
              <a:solidFill>
                <a:srgbClr val="00B0F0"/>
              </a:solidFill>
              <a:latin typeface="Arial" panose="020B0604020202020204" pitchFamily="34" charset="0"/>
            </a:endParaRPr>
          </a:p>
        </p:txBody>
      </p:sp>
      <p:sp>
        <p:nvSpPr>
          <p:cNvPr id="7" name="Rectangle 6">
            <a:extLst>
              <a:ext uri="{FF2B5EF4-FFF2-40B4-BE49-F238E27FC236}">
                <a16:creationId xmlns:a16="http://schemas.microsoft.com/office/drawing/2014/main" xmlns="" id="{6643CBBE-0A88-488B-A77A-F9AF543D0776}"/>
              </a:ext>
            </a:extLst>
          </p:cNvPr>
          <p:cNvSpPr/>
          <p:nvPr/>
        </p:nvSpPr>
        <p:spPr>
          <a:xfrm>
            <a:off x="17968" y="46494"/>
            <a:ext cx="2973891"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Directives mises à jour</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A226C1F9-727B-41A7-B55A-E89B15CE56B1}"/>
              </a:ext>
            </a:extLst>
          </p:cNvPr>
          <p:cNvPicPr>
            <a:picLocks noChangeAspect="1"/>
          </p:cNvPicPr>
          <p:nvPr/>
        </p:nvPicPr>
        <p:blipFill>
          <a:blip r:embed="rId3"/>
          <a:stretch>
            <a:fillRect/>
          </a:stretch>
        </p:blipFill>
        <p:spPr>
          <a:xfrm>
            <a:off x="1983545" y="949888"/>
            <a:ext cx="8117058" cy="5541571"/>
          </a:xfrm>
          <a:prstGeom prst="rect">
            <a:avLst/>
          </a:prstGeom>
        </p:spPr>
      </p:pic>
      <p:pic>
        <p:nvPicPr>
          <p:cNvPr id="6" name="Picture 5">
            <a:extLst>
              <a:ext uri="{FF2B5EF4-FFF2-40B4-BE49-F238E27FC236}">
                <a16:creationId xmlns:a16="http://schemas.microsoft.com/office/drawing/2014/main" xmlns="" id="{CCE8C77D-FEE9-4475-9F44-433466395717}"/>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561688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283483" cy="1097280"/>
          </a:xfrm>
          <a:noFill/>
        </p:spPr>
        <p:txBody>
          <a:bodyPr>
            <a:normAutofit/>
          </a:bodyPr>
          <a:lstStyle/>
          <a:p>
            <a:pPr algn="ctr"/>
            <a:r>
              <a:rPr lang="en-US" sz="3200" b="1" dirty="0" err="1">
                <a:latin typeface="Arial" charset="0"/>
                <a:ea typeface="Arial" charset="0"/>
                <a:cs typeface="Arial" charset="0"/>
              </a:rPr>
              <a:t>Valeur</a:t>
            </a:r>
            <a:r>
              <a:rPr lang="en-US" sz="3200" b="1" dirty="0">
                <a:latin typeface="Arial" charset="0"/>
                <a:ea typeface="Arial" charset="0"/>
                <a:cs typeface="Arial" charset="0"/>
              </a:rPr>
              <a:t> </a:t>
            </a:r>
            <a:r>
              <a:rPr lang="en-US" sz="3200" b="1" dirty="0" err="1">
                <a:latin typeface="Arial" charset="0"/>
                <a:ea typeface="Arial" charset="0"/>
                <a:cs typeface="Arial" charset="0"/>
              </a:rPr>
              <a:t>prédictive</a:t>
            </a:r>
            <a:r>
              <a:rPr lang="en-US" sz="3200" b="1" dirty="0">
                <a:latin typeface="Arial" charset="0"/>
                <a:ea typeface="Arial" charset="0"/>
                <a:cs typeface="Arial" charset="0"/>
              </a:rPr>
              <a:t> positive (VPP) et </a:t>
            </a:r>
            <a:r>
              <a:rPr lang="en-US" sz="3200" b="1" dirty="0" err="1">
                <a:latin typeface="Arial" charset="0"/>
                <a:ea typeface="Arial" charset="0"/>
                <a:cs typeface="Arial" charset="0"/>
              </a:rPr>
              <a:t>nombre</a:t>
            </a:r>
            <a:r>
              <a:rPr lang="en-US" sz="3200" b="1" dirty="0">
                <a:latin typeface="Arial" charset="0"/>
                <a:ea typeface="Arial" charset="0"/>
                <a:cs typeface="Arial" charset="0"/>
              </a:rPr>
              <a:t> de tests</a:t>
            </a:r>
          </a:p>
        </p:txBody>
      </p:sp>
      <p:sp>
        <p:nvSpPr>
          <p:cNvPr id="9" name="Rectangle 8">
            <a:extLst>
              <a:ext uri="{FF2B5EF4-FFF2-40B4-BE49-F238E27FC236}">
                <a16:creationId xmlns:a16="http://schemas.microsoft.com/office/drawing/2014/main" xmlns="" id="{C7199A34-1491-824E-9C52-B65AFA1AE8B0}"/>
              </a:ext>
            </a:extLst>
          </p:cNvPr>
          <p:cNvSpPr/>
          <p:nvPr/>
        </p:nvSpPr>
        <p:spPr>
          <a:xfrm>
            <a:off x="166680" y="1191469"/>
            <a:ext cx="1123256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charset="0"/>
                <a:ea typeface="Arial" charset="0"/>
                <a:cs typeface="Arial" charset="0"/>
              </a:rPr>
              <a:t>Probabilité d’être classifiée VIH positive </a:t>
            </a:r>
            <a:r>
              <a:rPr kumimoji="0" lang="en-US" sz="2000" b="0" i="0" u="none" strike="noStrike" kern="1200" cap="none" spc="0" normalizeH="0" baseline="0" noProof="0">
                <a:ln>
                  <a:noFill/>
                </a:ln>
                <a:solidFill>
                  <a:prstClr val="black"/>
                </a:solidFill>
                <a:effectLst/>
                <a:uLnTx/>
                <a:uFillTx/>
                <a:latin typeface="Arial" charset="0"/>
                <a:ea typeface="Arial" charset="0"/>
                <a:cs typeface="Arial" charset="0"/>
              </a:rPr>
              <a:t>(hypothèse de </a:t>
            </a:r>
            <a:r>
              <a:rPr kumimoji="0" lang="en-US" sz="2000" b="0" i="0" u="none" strike="noStrike" kern="1200" cap="none" spc="0" normalizeH="0" baseline="0" noProof="0" dirty="0">
                <a:ln>
                  <a:noFill/>
                </a:ln>
                <a:solidFill>
                  <a:prstClr val="black"/>
                </a:solidFill>
                <a:effectLst/>
                <a:uLnTx/>
                <a:uFillTx/>
                <a:latin typeface="Arial" charset="0"/>
                <a:ea typeface="Arial" charset="0"/>
                <a:cs typeface="Arial" charset="0"/>
              </a:rPr>
              <a:t>99</a:t>
            </a:r>
            <a:r>
              <a:rPr kumimoji="0" lang="en-US" sz="2000" b="0" i="0" u="none" strike="noStrike" kern="1200" cap="none" spc="0" normalizeH="0" baseline="0" noProof="0">
                <a:ln>
                  <a:noFill/>
                </a:ln>
                <a:solidFill>
                  <a:prstClr val="black"/>
                </a:solidFill>
                <a:effectLst/>
                <a:uLnTx/>
                <a:uFillTx/>
                <a:latin typeface="Arial" charset="0"/>
                <a:ea typeface="Arial" charset="0"/>
                <a:cs typeface="Arial" charset="0"/>
              </a:rPr>
              <a:t>% de sensibilité ; </a:t>
            </a:r>
            <a:r>
              <a:rPr kumimoji="0" lang="en-US" sz="2000" b="0" i="0" u="none" strike="noStrike" kern="1200" cap="none" spc="0" normalizeH="0" baseline="0" noProof="0" dirty="0">
                <a:ln>
                  <a:noFill/>
                </a:ln>
                <a:solidFill>
                  <a:prstClr val="black"/>
                </a:solidFill>
                <a:effectLst/>
                <a:uLnTx/>
                <a:uFillTx/>
                <a:latin typeface="Arial" charset="0"/>
                <a:ea typeface="Arial" charset="0"/>
                <a:cs typeface="Arial" charset="0"/>
              </a:rPr>
              <a:t>98</a:t>
            </a:r>
            <a:r>
              <a:rPr kumimoji="0" lang="en-US" sz="2000" b="0" i="0" u="none" strike="noStrike" kern="1200" cap="none" spc="0" normalizeH="0" baseline="0" noProof="0">
                <a:ln>
                  <a:noFill/>
                </a:ln>
                <a:solidFill>
                  <a:prstClr val="black"/>
                </a:solidFill>
                <a:effectLst/>
                <a:uLnTx/>
                <a:uFillTx/>
                <a:latin typeface="Arial" charset="0"/>
                <a:ea typeface="Arial" charset="0"/>
                <a:cs typeface="Arial" charset="0"/>
              </a:rPr>
              <a:t>% de spécificité)</a:t>
            </a:r>
            <a:endParaRPr kumimoji="0" lang="en-US" sz="20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0" name="Rectangle 9">
            <a:extLst>
              <a:ext uri="{FF2B5EF4-FFF2-40B4-BE49-F238E27FC236}">
                <a16:creationId xmlns:a16="http://schemas.microsoft.com/office/drawing/2014/main" xmlns="" id="{9130BC1E-AA38-7044-B304-BA48B16513C9}"/>
              </a:ext>
            </a:extLst>
          </p:cNvPr>
          <p:cNvSpPr/>
          <p:nvPr/>
        </p:nvSpPr>
        <p:spPr>
          <a:xfrm>
            <a:off x="218075" y="3017751"/>
            <a:ext cx="1941094" cy="107876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charset="0"/>
                <a:ea typeface="Arial" charset="0"/>
                <a:cs typeface="Arial" charset="0"/>
              </a:rPr>
              <a:t>100,000 échantillons testés ;</a:t>
            </a:r>
            <a:endPar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rPr>
              <a:t>5</a:t>
            </a:r>
            <a:r>
              <a:rPr kumimoji="0" lang="en-US" sz="1800" b="0" i="0" u="none" strike="noStrike" kern="1200" cap="none" spc="0" normalizeH="0" baseline="0" noProof="0">
                <a:ln>
                  <a:noFill/>
                </a:ln>
                <a:solidFill>
                  <a:prstClr val="white"/>
                </a:solidFill>
                <a:effectLst/>
                <a:uLnTx/>
                <a:uFillTx/>
                <a:latin typeface="Arial" charset="0"/>
                <a:ea typeface="Arial" charset="0"/>
                <a:cs typeface="Arial" charset="0"/>
              </a:rPr>
              <a:t>% prévalence</a:t>
            </a:r>
            <a:endPar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11" name="Rectangle 10">
            <a:extLst>
              <a:ext uri="{FF2B5EF4-FFF2-40B4-BE49-F238E27FC236}">
                <a16:creationId xmlns:a16="http://schemas.microsoft.com/office/drawing/2014/main" xmlns="" id="{49026D4A-9E91-B344-B68B-785AFDE29EB2}"/>
              </a:ext>
            </a:extLst>
          </p:cNvPr>
          <p:cNvSpPr/>
          <p:nvPr/>
        </p:nvSpPr>
        <p:spPr>
          <a:xfrm>
            <a:off x="2624232" y="2510165"/>
            <a:ext cx="1403684" cy="9144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charset="0"/>
                <a:ea typeface="Arial" charset="0"/>
                <a:cs typeface="Arial" charset="0"/>
              </a:rPr>
              <a:t>5,000 échantillons HIV+</a:t>
            </a:r>
            <a:endPar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cxnSp>
        <p:nvCxnSpPr>
          <p:cNvPr id="12" name="Straight Arrow Connector 11">
            <a:extLst>
              <a:ext uri="{FF2B5EF4-FFF2-40B4-BE49-F238E27FC236}">
                <a16:creationId xmlns:a16="http://schemas.microsoft.com/office/drawing/2014/main" xmlns="" id="{CF381013-D802-0840-A165-BA476B6F344B}"/>
              </a:ext>
            </a:extLst>
          </p:cNvPr>
          <p:cNvCxnSpPr>
            <a:cxnSpLocks/>
          </p:cNvCxnSpPr>
          <p:nvPr/>
        </p:nvCxnSpPr>
        <p:spPr>
          <a:xfrm flipV="1">
            <a:off x="2167512" y="3154560"/>
            <a:ext cx="356937" cy="15771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xmlns="" id="{0048F3BE-6F0F-3A4A-967A-1101A0E4F3D1}"/>
              </a:ext>
            </a:extLst>
          </p:cNvPr>
          <p:cNvSpPr/>
          <p:nvPr/>
        </p:nvSpPr>
        <p:spPr>
          <a:xfrm>
            <a:off x="2624232" y="3588931"/>
            <a:ext cx="1403684" cy="914400"/>
          </a:xfrm>
          <a:prstGeom prst="rect">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charset="0"/>
                <a:ea typeface="Arial" charset="0"/>
                <a:cs typeface="Arial" charset="0"/>
              </a:rPr>
              <a:t>95,000 échantillons HIV–</a:t>
            </a:r>
            <a:endPar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cxnSp>
        <p:nvCxnSpPr>
          <p:cNvPr id="14" name="Straight Arrow Connector 13">
            <a:extLst>
              <a:ext uri="{FF2B5EF4-FFF2-40B4-BE49-F238E27FC236}">
                <a16:creationId xmlns:a16="http://schemas.microsoft.com/office/drawing/2014/main" xmlns="" id="{32E396EB-4207-6F4A-A2A4-D45846C0E54B}"/>
              </a:ext>
            </a:extLst>
          </p:cNvPr>
          <p:cNvCxnSpPr>
            <a:cxnSpLocks/>
          </p:cNvCxnSpPr>
          <p:nvPr/>
        </p:nvCxnSpPr>
        <p:spPr>
          <a:xfrm>
            <a:off x="2167512" y="3878912"/>
            <a:ext cx="356937" cy="14597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xmlns="" id="{36152729-7F0C-B64C-8454-B51B8AF9F276}"/>
              </a:ext>
            </a:extLst>
          </p:cNvPr>
          <p:cNvSpPr/>
          <p:nvPr/>
        </p:nvSpPr>
        <p:spPr>
          <a:xfrm>
            <a:off x="5079316" y="2510165"/>
            <a:ext cx="1403684" cy="9144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rPr>
              <a:t>4,950 </a:t>
            </a:r>
            <a:r>
              <a:rPr kumimoji="0" lang="en-US" sz="1800" b="0" i="0" u="none" strike="noStrike" kern="1200" cap="none" spc="0" normalizeH="0" baseline="0" noProof="0" dirty="0" err="1">
                <a:ln>
                  <a:noFill/>
                </a:ln>
                <a:solidFill>
                  <a:prstClr val="white"/>
                </a:solidFill>
                <a:effectLst/>
                <a:uLnTx/>
                <a:uFillTx/>
                <a:latin typeface="Arial" charset="0"/>
                <a:ea typeface="Arial" charset="0"/>
                <a:cs typeface="Arial" charset="0"/>
              </a:rPr>
              <a:t>réactifs</a:t>
            </a:r>
            <a:endPar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16" name="Rectangle 15">
            <a:extLst>
              <a:ext uri="{FF2B5EF4-FFF2-40B4-BE49-F238E27FC236}">
                <a16:creationId xmlns:a16="http://schemas.microsoft.com/office/drawing/2014/main" xmlns="" id="{9D421440-F7A6-2747-82D6-C7D0B1ADC9EC}"/>
              </a:ext>
            </a:extLst>
          </p:cNvPr>
          <p:cNvSpPr/>
          <p:nvPr/>
        </p:nvSpPr>
        <p:spPr>
          <a:xfrm>
            <a:off x="5079316" y="3588931"/>
            <a:ext cx="1403684" cy="914400"/>
          </a:xfrm>
          <a:prstGeom prst="rect">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rPr>
              <a:t>1,900 </a:t>
            </a:r>
            <a:r>
              <a:rPr kumimoji="0" lang="en-US" sz="1800" b="0" i="0" u="none" strike="noStrike" kern="1200" cap="none" spc="0" normalizeH="0" baseline="0" noProof="0" dirty="0" err="1">
                <a:ln>
                  <a:noFill/>
                </a:ln>
                <a:solidFill>
                  <a:prstClr val="white"/>
                </a:solidFill>
                <a:effectLst/>
                <a:uLnTx/>
                <a:uFillTx/>
                <a:latin typeface="Arial" charset="0"/>
                <a:ea typeface="Arial" charset="0"/>
                <a:cs typeface="Arial" charset="0"/>
              </a:rPr>
              <a:t>réactifs</a:t>
            </a:r>
            <a:endPar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17" name="TextBox 16">
            <a:extLst>
              <a:ext uri="{FF2B5EF4-FFF2-40B4-BE49-F238E27FC236}">
                <a16:creationId xmlns:a16="http://schemas.microsoft.com/office/drawing/2014/main" xmlns="" id="{87D8AAB0-5647-D64C-8683-35153DC2BBD1}"/>
              </a:ext>
            </a:extLst>
          </p:cNvPr>
          <p:cNvSpPr txBox="1"/>
          <p:nvPr/>
        </p:nvSpPr>
        <p:spPr>
          <a:xfrm>
            <a:off x="5075965" y="2106403"/>
            <a:ext cx="15055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a:t>Après 1 test</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B2BCCDB7-4C93-5042-A2FF-09014629E1B7}"/>
                  </a:ext>
                </a:extLst>
              </p:cNvPr>
              <p:cNvSpPr txBox="1"/>
              <p:nvPr/>
            </p:nvSpPr>
            <p:spPr>
              <a:xfrm>
                <a:off x="3660620" y="4757707"/>
                <a:ext cx="2922595" cy="624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1800" b="1" i="0" u="none" strike="noStrike" kern="1200" cap="none" spc="0" normalizeH="0" baseline="0" noProof="0" smtClean="0">
                          <a:ln>
                            <a:noFill/>
                          </a:ln>
                          <a:solidFill>
                            <a:prstClr val="black"/>
                          </a:solidFill>
                          <a:effectLst/>
                          <a:uLnTx/>
                          <a:uFillTx/>
                          <a:latin typeface="Arial" charset="0"/>
                          <a:ea typeface="Arial" charset="0"/>
                          <a:cs typeface="Arial" charset="0"/>
                        </a:rPr>
                        <m:t>V</m:t>
                      </m:r>
                      <m:r>
                        <m:rPr>
                          <m:nor/>
                        </m:rPr>
                        <a:rPr kumimoji="0" lang="fr-FR" sz="1800" b="1" i="0" u="none" strike="noStrike" kern="1200" cap="none" spc="0" normalizeH="0" baseline="0" noProof="0" smtClean="0">
                          <a:ln>
                            <a:noFill/>
                          </a:ln>
                          <a:solidFill>
                            <a:prstClr val="black"/>
                          </a:solidFill>
                          <a:effectLst/>
                          <a:uLnTx/>
                          <a:uFillTx/>
                          <a:latin typeface="Arial" charset="0"/>
                          <a:ea typeface="Arial" charset="0"/>
                          <a:cs typeface="Arial" charset="0"/>
                        </a:rPr>
                        <m:t>PP</m:t>
                      </m:r>
                      <m:r>
                        <m:rPr>
                          <m:nor/>
                        </m:rPr>
                        <a:rPr kumimoji="0" lang="en-US" sz="1800" b="1" i="0" u="none" strike="noStrike" kern="1200" cap="none" spc="0" normalizeH="0" baseline="0" noProof="0" smtClean="0">
                          <a:ln>
                            <a:noFill/>
                          </a:ln>
                          <a:solidFill>
                            <a:prstClr val="black"/>
                          </a:solidFill>
                          <a:effectLst/>
                          <a:uLnTx/>
                          <a:uFillTx/>
                          <a:latin typeface="Arial" charset="0"/>
                          <a:ea typeface="Arial" charset="0"/>
                          <a:cs typeface="Arial" charset="0"/>
                        </a:rPr>
                        <m:t> =</m:t>
                      </m:r>
                      <m:r>
                        <a:rPr kumimoji="0" lang="en-US" sz="1800" b="1" i="1" u="none" strike="noStrike" kern="1200" cap="none" spc="0" normalizeH="0" baseline="0" noProof="0" smtClean="0">
                          <a:ln>
                            <a:noFill/>
                          </a:ln>
                          <a:solidFill>
                            <a:prstClr val="black"/>
                          </a:solidFill>
                          <a:effectLst/>
                          <a:uLnTx/>
                          <a:uFillTx/>
                          <a:latin typeface="Cambria Math" charset="0"/>
                          <a:ea typeface="Arial" charset="0"/>
                          <a:cs typeface="Arial" charset="0"/>
                        </a:rPr>
                        <m:t> </m:t>
                      </m:r>
                      <m:f>
                        <m:f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Arial" charset="0"/>
                              <a:cs typeface="Arial" charset="0"/>
                            </a:rPr>
                          </m:ctrlPr>
                        </m:fPr>
                        <m:num>
                          <m:r>
                            <m:rPr>
                              <m:nor/>
                            </m:rP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m:t>4950</m:t>
                          </m:r>
                        </m:num>
                        <m:den>
                          <m:r>
                            <m:rPr>
                              <m:nor/>
                            </m:rP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m:t>4950+1900</m:t>
                          </m:r>
                        </m:den>
                      </m:f>
                      <m:r>
                        <m:rPr>
                          <m:nor/>
                        </m:rP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m:t> = 72%</m:t>
                      </m:r>
                    </m:oMath>
                  </m:oMathPara>
                </a14:m>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mc:Choice>
        <mc:Fallback xmlns="">
          <p:sp>
            <p:nvSpPr>
              <p:cNvPr id="18" name="TextBox 17">
                <a:extLst>
                  <a:ext uri="{FF2B5EF4-FFF2-40B4-BE49-F238E27FC236}">
                    <a16:creationId xmlns:a16="http://schemas.microsoft.com/office/drawing/2014/main" id="{B2BCCDB7-4C93-5042-A2FF-09014629E1B7}"/>
                  </a:ext>
                </a:extLst>
              </p:cNvPr>
              <p:cNvSpPr txBox="1">
                <a:spLocks noRot="1" noChangeAspect="1" noMove="1" noResize="1" noEditPoints="1" noAdjustHandles="1" noChangeArrowheads="1" noChangeShapeType="1" noTextEdit="1"/>
              </p:cNvSpPr>
              <p:nvPr/>
            </p:nvSpPr>
            <p:spPr>
              <a:xfrm>
                <a:off x="3660620" y="4757707"/>
                <a:ext cx="2922595" cy="624082"/>
              </a:xfrm>
              <a:prstGeom prst="rect">
                <a:avLst/>
              </a:prstGeom>
              <a:blipFill>
                <a:blip r:embed="rId3"/>
                <a:stretch>
                  <a:fillRect/>
                </a:stretch>
              </a:blipFill>
            </p:spPr>
            <p:txBody>
              <a:bodyPr/>
              <a:lstStyle/>
              <a:p>
                <a:r>
                  <a:rPr lang="fr-FR">
                    <a:noFill/>
                  </a:rPr>
                  <a:t> </a:t>
                </a:r>
              </a:p>
            </p:txBody>
          </p:sp>
        </mc:Fallback>
      </mc:AlternateContent>
      <p:cxnSp>
        <p:nvCxnSpPr>
          <p:cNvPr id="19" name="Straight Arrow Connector 18">
            <a:extLst>
              <a:ext uri="{FF2B5EF4-FFF2-40B4-BE49-F238E27FC236}">
                <a16:creationId xmlns:a16="http://schemas.microsoft.com/office/drawing/2014/main" xmlns="" id="{CBBCF16F-6994-B844-9150-43C851EEA7A3}"/>
              </a:ext>
            </a:extLst>
          </p:cNvPr>
          <p:cNvCxnSpPr>
            <a:cxnSpLocks/>
          </p:cNvCxnSpPr>
          <p:nvPr/>
        </p:nvCxnSpPr>
        <p:spPr>
          <a:xfrm flipV="1">
            <a:off x="4397858" y="3011628"/>
            <a:ext cx="457200" cy="0"/>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xmlns="" id="{1B18E601-71E4-FD4F-B968-AB35A6B08646}"/>
              </a:ext>
            </a:extLst>
          </p:cNvPr>
          <p:cNvCxnSpPr>
            <a:cxnSpLocks/>
          </p:cNvCxnSpPr>
          <p:nvPr/>
        </p:nvCxnSpPr>
        <p:spPr>
          <a:xfrm flipV="1">
            <a:off x="4397858" y="4047940"/>
            <a:ext cx="457200" cy="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xmlns="" id="{6402F7EE-2BF9-654B-B2EC-CEB1E1DFFF9F}"/>
              </a:ext>
            </a:extLst>
          </p:cNvPr>
          <p:cNvSpPr/>
          <p:nvPr/>
        </p:nvSpPr>
        <p:spPr>
          <a:xfrm>
            <a:off x="7670276" y="2488922"/>
            <a:ext cx="1403684" cy="9144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rPr>
              <a:t>4,901 </a:t>
            </a:r>
            <a:r>
              <a:rPr kumimoji="0" lang="en-US" sz="1800" b="0" i="0" u="none" strike="noStrike" kern="1200" cap="none" spc="0" normalizeH="0" baseline="0" noProof="0" dirty="0" err="1">
                <a:ln>
                  <a:noFill/>
                </a:ln>
                <a:solidFill>
                  <a:prstClr val="white"/>
                </a:solidFill>
                <a:effectLst/>
                <a:uLnTx/>
                <a:uFillTx/>
                <a:latin typeface="Arial" charset="0"/>
                <a:ea typeface="Arial" charset="0"/>
                <a:cs typeface="Arial" charset="0"/>
              </a:rPr>
              <a:t>réactifs</a:t>
            </a:r>
            <a:endPar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22" name="Rectangle 21">
            <a:extLst>
              <a:ext uri="{FF2B5EF4-FFF2-40B4-BE49-F238E27FC236}">
                <a16:creationId xmlns:a16="http://schemas.microsoft.com/office/drawing/2014/main" xmlns="" id="{B0E1CDBD-4719-7249-AE18-E747E04E84E0}"/>
              </a:ext>
            </a:extLst>
          </p:cNvPr>
          <p:cNvSpPr/>
          <p:nvPr/>
        </p:nvSpPr>
        <p:spPr>
          <a:xfrm>
            <a:off x="7670276" y="3567688"/>
            <a:ext cx="1403684" cy="914400"/>
          </a:xfrm>
          <a:prstGeom prst="rect">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rPr>
              <a:t>38 </a:t>
            </a:r>
            <a:r>
              <a:rPr kumimoji="0" lang="en-US" sz="1800" b="0" i="0" u="none" strike="noStrike" kern="1200" cap="none" spc="0" normalizeH="0" baseline="0" noProof="0" dirty="0" err="1">
                <a:ln>
                  <a:noFill/>
                </a:ln>
                <a:solidFill>
                  <a:prstClr val="white"/>
                </a:solidFill>
                <a:effectLst/>
                <a:uLnTx/>
                <a:uFillTx/>
                <a:latin typeface="Arial" charset="0"/>
                <a:ea typeface="Arial" charset="0"/>
                <a:cs typeface="Arial" charset="0"/>
              </a:rPr>
              <a:t>réactifs</a:t>
            </a:r>
            <a:endPar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23" name="TextBox 22">
            <a:extLst>
              <a:ext uri="{FF2B5EF4-FFF2-40B4-BE49-F238E27FC236}">
                <a16:creationId xmlns:a16="http://schemas.microsoft.com/office/drawing/2014/main" xmlns="" id="{C6B1DD2B-4E85-2449-8B06-7969F28ACFD9}"/>
              </a:ext>
            </a:extLst>
          </p:cNvPr>
          <p:cNvSpPr txBox="1"/>
          <p:nvPr/>
        </p:nvSpPr>
        <p:spPr>
          <a:xfrm>
            <a:off x="7621976" y="2104057"/>
            <a:ext cx="16337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a:t>Après 2 tests</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30C9091E-58DB-4945-B7B4-BDEFE5824CA5}"/>
                  </a:ext>
                </a:extLst>
              </p:cNvPr>
              <p:cNvSpPr txBox="1"/>
              <p:nvPr/>
            </p:nvSpPr>
            <p:spPr>
              <a:xfrm>
                <a:off x="6684293" y="4837591"/>
                <a:ext cx="2717411" cy="5527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m:t>V</m:t>
                    </m:r>
                    <m:r>
                      <m:rPr>
                        <m:nor/>
                      </m:rPr>
                      <a:rPr kumimoji="0" lang="fr-FR" sz="1800" b="1" i="0" u="none" strike="noStrike" kern="1200" cap="none" spc="0" normalizeH="0" baseline="0" noProof="0">
                        <a:ln>
                          <a:noFill/>
                        </a:ln>
                        <a:solidFill>
                          <a:prstClr val="black"/>
                        </a:solidFill>
                        <a:effectLst/>
                        <a:uLnTx/>
                        <a:uFillTx/>
                        <a:latin typeface="Arial" charset="0"/>
                        <a:ea typeface="Arial" charset="0"/>
                        <a:cs typeface="Arial" charset="0"/>
                      </a:rPr>
                      <m:t>PP</m:t>
                    </m:r>
                  </m:oMath>
                </a14:m>
                <a:r>
                  <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rPr>
                  <a:t> = </a:t>
                </a:r>
                <a14:m>
                  <m:oMath xmlns:m="http://schemas.openxmlformats.org/officeDocument/2006/math">
                    <m:f>
                      <m:f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Arial" charset="0"/>
                            <a:cs typeface="Arial" charset="0"/>
                          </a:rPr>
                        </m:ctrlPr>
                      </m:fPr>
                      <m:num>
                        <m:r>
                          <m:rPr>
                            <m:nor/>
                          </m:rP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m:t>49</m:t>
                        </m:r>
                        <m:r>
                          <m:rPr>
                            <m:nor/>
                          </m:rPr>
                          <a:rPr kumimoji="0" lang="fr-CA" sz="1800" b="1" i="0" u="none" strike="noStrike" kern="1200" cap="none" spc="0" normalizeH="0" baseline="0" noProof="0" smtClean="0">
                            <a:ln>
                              <a:noFill/>
                            </a:ln>
                            <a:solidFill>
                              <a:prstClr val="black"/>
                            </a:solidFill>
                            <a:effectLst/>
                            <a:uLnTx/>
                            <a:uFillTx/>
                            <a:latin typeface="Arial" charset="0"/>
                            <a:ea typeface="Arial" charset="0"/>
                            <a:cs typeface="Arial" charset="0"/>
                          </a:rPr>
                          <m:t>01</m:t>
                        </m:r>
                      </m:num>
                      <m:den>
                        <m:r>
                          <m:rPr>
                            <m:nor/>
                          </m:rP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m:t>49</m:t>
                        </m:r>
                        <m:r>
                          <m:rPr>
                            <m:nor/>
                          </m:rPr>
                          <a:rPr kumimoji="0" lang="fr-CA" sz="1800" b="1" i="0" u="none" strike="noStrike" kern="1200" cap="none" spc="0" normalizeH="0" baseline="0" noProof="0" smtClean="0">
                            <a:ln>
                              <a:noFill/>
                            </a:ln>
                            <a:solidFill>
                              <a:prstClr val="black"/>
                            </a:solidFill>
                            <a:effectLst/>
                            <a:uLnTx/>
                            <a:uFillTx/>
                            <a:latin typeface="Arial" charset="0"/>
                            <a:ea typeface="Arial" charset="0"/>
                            <a:cs typeface="Arial" charset="0"/>
                          </a:rPr>
                          <m:t>01</m:t>
                        </m:r>
                        <m:r>
                          <m:rPr>
                            <m:nor/>
                          </m:rP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m:t>+</m:t>
                        </m:r>
                        <m:r>
                          <m:rPr>
                            <m:nor/>
                          </m:rPr>
                          <a:rPr kumimoji="0" lang="fr-CA" sz="1800" b="1" i="0" u="none" strike="noStrike" kern="1200" cap="none" spc="0" normalizeH="0" baseline="0" noProof="0" smtClean="0">
                            <a:ln>
                              <a:noFill/>
                            </a:ln>
                            <a:solidFill>
                              <a:prstClr val="black"/>
                            </a:solidFill>
                            <a:effectLst/>
                            <a:uLnTx/>
                            <a:uFillTx/>
                            <a:latin typeface="Arial" charset="0"/>
                            <a:ea typeface="Arial" charset="0"/>
                            <a:cs typeface="Arial" charset="0"/>
                          </a:rPr>
                          <m:t>38</m:t>
                        </m:r>
                      </m:den>
                    </m:f>
                    <m:r>
                      <a:rPr kumimoji="0" lang="en-US" sz="1800" b="1" i="1" u="none" strike="noStrike" kern="1200" cap="none" spc="0" normalizeH="0" baseline="0" noProof="0">
                        <a:ln>
                          <a:noFill/>
                        </a:ln>
                        <a:solidFill>
                          <a:prstClr val="black"/>
                        </a:solidFill>
                        <a:effectLst/>
                        <a:uLnTx/>
                        <a:uFillTx/>
                        <a:latin typeface="Cambria Math" charset="0"/>
                        <a:ea typeface="Arial" charset="0"/>
                        <a:cs typeface="Arial" charset="0"/>
                      </a:rPr>
                      <m:t> </m:t>
                    </m:r>
                  </m:oMath>
                </a14:m>
                <a:r>
                  <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rPr>
                  <a:t>= 99.2%</a:t>
                </a:r>
              </a:p>
            </p:txBody>
          </p:sp>
        </mc:Choice>
        <mc:Fallback xmlns="">
          <p:sp>
            <p:nvSpPr>
              <p:cNvPr id="24" name="TextBox 23">
                <a:extLst>
                  <a:ext uri="{FF2B5EF4-FFF2-40B4-BE49-F238E27FC236}">
                    <a16:creationId xmlns:a16="http://schemas.microsoft.com/office/drawing/2014/main" id="{30C9091E-58DB-4945-B7B4-BDEFE5824CA5}"/>
                  </a:ext>
                </a:extLst>
              </p:cNvPr>
              <p:cNvSpPr txBox="1">
                <a:spLocks noRot="1" noChangeAspect="1" noMove="1" noResize="1" noEditPoints="1" noAdjustHandles="1" noChangeArrowheads="1" noChangeShapeType="1" noTextEdit="1"/>
              </p:cNvSpPr>
              <p:nvPr/>
            </p:nvSpPr>
            <p:spPr>
              <a:xfrm>
                <a:off x="6684293" y="4837591"/>
                <a:ext cx="2717411" cy="552715"/>
              </a:xfrm>
              <a:prstGeom prst="rect">
                <a:avLst/>
              </a:prstGeom>
              <a:blipFill>
                <a:blip r:embed="rId4"/>
                <a:stretch>
                  <a:fillRect r="-1124" b="-4444"/>
                </a:stretch>
              </a:blipFill>
            </p:spPr>
            <p:txBody>
              <a:bodyPr/>
              <a:lstStyle/>
              <a:p>
                <a:r>
                  <a:rPr lang="fr-FR">
                    <a:noFill/>
                  </a:rPr>
                  <a:t> </a:t>
                </a:r>
              </a:p>
            </p:txBody>
          </p:sp>
        </mc:Fallback>
      </mc:AlternateContent>
      <p:cxnSp>
        <p:nvCxnSpPr>
          <p:cNvPr id="25" name="Straight Arrow Connector 24">
            <a:extLst>
              <a:ext uri="{FF2B5EF4-FFF2-40B4-BE49-F238E27FC236}">
                <a16:creationId xmlns:a16="http://schemas.microsoft.com/office/drawing/2014/main" xmlns="" id="{763488B8-D259-9F41-A75A-87768E55F547}"/>
              </a:ext>
            </a:extLst>
          </p:cNvPr>
          <p:cNvCxnSpPr>
            <a:cxnSpLocks/>
          </p:cNvCxnSpPr>
          <p:nvPr/>
        </p:nvCxnSpPr>
        <p:spPr>
          <a:xfrm flipV="1">
            <a:off x="6860802" y="2990385"/>
            <a:ext cx="457200" cy="0"/>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xmlns="" id="{D525237A-0427-A648-8BBD-1F634F4E49CA}"/>
              </a:ext>
            </a:extLst>
          </p:cNvPr>
          <p:cNvCxnSpPr>
            <a:cxnSpLocks/>
          </p:cNvCxnSpPr>
          <p:nvPr/>
        </p:nvCxnSpPr>
        <p:spPr>
          <a:xfrm flipV="1">
            <a:off x="6860802" y="4026697"/>
            <a:ext cx="457200" cy="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xmlns="" id="{E7934D9B-2B2D-CA4C-9BBE-7C837557EB81}"/>
              </a:ext>
            </a:extLst>
          </p:cNvPr>
          <p:cNvSpPr/>
          <p:nvPr/>
        </p:nvSpPr>
        <p:spPr>
          <a:xfrm>
            <a:off x="10145895" y="2511974"/>
            <a:ext cx="1403684" cy="9144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rPr>
              <a:t>4,851 </a:t>
            </a:r>
            <a:r>
              <a:rPr kumimoji="0" lang="en-US" sz="1800" b="0" i="0" u="none" strike="noStrike" kern="1200" cap="none" spc="0" normalizeH="0" baseline="0" noProof="0" dirty="0" err="1">
                <a:ln>
                  <a:noFill/>
                </a:ln>
                <a:solidFill>
                  <a:prstClr val="white"/>
                </a:solidFill>
                <a:effectLst/>
                <a:uLnTx/>
                <a:uFillTx/>
                <a:latin typeface="Arial" charset="0"/>
                <a:ea typeface="Arial" charset="0"/>
                <a:cs typeface="Arial" charset="0"/>
              </a:rPr>
              <a:t>réactifs</a:t>
            </a:r>
            <a:endPar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28" name="Rectangle 27">
            <a:extLst>
              <a:ext uri="{FF2B5EF4-FFF2-40B4-BE49-F238E27FC236}">
                <a16:creationId xmlns:a16="http://schemas.microsoft.com/office/drawing/2014/main" xmlns="" id="{A36F8FDB-B7E0-4C4D-B783-853B0A3134EA}"/>
              </a:ext>
            </a:extLst>
          </p:cNvPr>
          <p:cNvSpPr/>
          <p:nvPr/>
        </p:nvSpPr>
        <p:spPr>
          <a:xfrm>
            <a:off x="10145895" y="3590740"/>
            <a:ext cx="1403684" cy="914400"/>
          </a:xfrm>
          <a:prstGeom prst="rect">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charset="0"/>
                <a:ea typeface="Arial" charset="0"/>
                <a:cs typeface="Arial" charset="0"/>
              </a:rPr>
              <a:t>0.8 réactif</a:t>
            </a:r>
            <a:endParaRPr kumimoji="0" lang="en-US" sz="18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29" name="TextBox 28">
            <a:extLst>
              <a:ext uri="{FF2B5EF4-FFF2-40B4-BE49-F238E27FC236}">
                <a16:creationId xmlns:a16="http://schemas.microsoft.com/office/drawing/2014/main" xmlns="" id="{076B2935-C0CF-124E-ABD0-9670B44472EF}"/>
              </a:ext>
            </a:extLst>
          </p:cNvPr>
          <p:cNvSpPr txBox="1"/>
          <p:nvPr/>
        </p:nvSpPr>
        <p:spPr>
          <a:xfrm>
            <a:off x="10097595" y="2127109"/>
            <a:ext cx="16337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a:t>Après 3 tests</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A5A2FC18-585A-4B41-B920-DB771696848D}"/>
                  </a:ext>
                </a:extLst>
              </p:cNvPr>
              <p:cNvSpPr txBox="1"/>
              <p:nvPr/>
            </p:nvSpPr>
            <p:spPr>
              <a:xfrm>
                <a:off x="9502782" y="4803041"/>
                <a:ext cx="2717411" cy="5527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m:t>V</m:t>
                    </m:r>
                    <m:r>
                      <m:rPr>
                        <m:nor/>
                      </m:rPr>
                      <a:rPr kumimoji="0" lang="fr-FR" sz="1800" b="1" i="0" u="none" strike="noStrike" kern="1200" cap="none" spc="0" normalizeH="0" baseline="0" noProof="0">
                        <a:ln>
                          <a:noFill/>
                        </a:ln>
                        <a:solidFill>
                          <a:prstClr val="black"/>
                        </a:solidFill>
                        <a:effectLst/>
                        <a:uLnTx/>
                        <a:uFillTx/>
                        <a:latin typeface="Arial" charset="0"/>
                        <a:ea typeface="Arial" charset="0"/>
                        <a:cs typeface="Arial" charset="0"/>
                      </a:rPr>
                      <m:t>PP</m:t>
                    </m:r>
                  </m:oMath>
                </a14:m>
                <a:r>
                  <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rPr>
                  <a:t> = </a:t>
                </a:r>
                <a14:m>
                  <m:oMath xmlns:m="http://schemas.openxmlformats.org/officeDocument/2006/math">
                    <m:f>
                      <m:f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Arial" charset="0"/>
                            <a:cs typeface="Arial" charset="0"/>
                          </a:rPr>
                        </m:ctrlPr>
                      </m:fPr>
                      <m:num>
                        <m:r>
                          <m:rPr>
                            <m:nor/>
                          </m:rPr>
                          <a:rPr kumimoji="0" lang="fr-CA" sz="1800" b="1" i="0" u="none" strike="noStrike" kern="1200" cap="none" spc="0" normalizeH="0" baseline="0" noProof="0" smtClean="0">
                            <a:ln>
                              <a:noFill/>
                            </a:ln>
                            <a:solidFill>
                              <a:prstClr val="black"/>
                            </a:solidFill>
                            <a:effectLst/>
                            <a:uLnTx/>
                            <a:uFillTx/>
                            <a:latin typeface="Arial" charset="0"/>
                            <a:ea typeface="Arial" charset="0"/>
                            <a:cs typeface="Arial" charset="0"/>
                          </a:rPr>
                          <m:t>4851</m:t>
                        </m:r>
                      </m:num>
                      <m:den>
                        <m:r>
                          <m:rPr>
                            <m:nor/>
                          </m:rPr>
                          <a:rPr kumimoji="0" lang="fr-CA" sz="1800" b="1" i="0" u="none" strike="noStrike" kern="1200" cap="none" spc="0" normalizeH="0" baseline="0" noProof="0" smtClean="0">
                            <a:ln>
                              <a:noFill/>
                            </a:ln>
                            <a:solidFill>
                              <a:prstClr val="black"/>
                            </a:solidFill>
                            <a:effectLst/>
                            <a:uLnTx/>
                            <a:uFillTx/>
                            <a:latin typeface="Arial" charset="0"/>
                            <a:ea typeface="Arial" charset="0"/>
                            <a:cs typeface="Arial" charset="0"/>
                          </a:rPr>
                          <m:t>4851</m:t>
                        </m:r>
                        <m:r>
                          <m:rPr>
                            <m:nor/>
                          </m:rPr>
                          <a:rPr kumimoji="0" lang="en-US" sz="1800" b="1" i="0" u="none" strike="noStrike" kern="1200" cap="none" spc="0" normalizeH="0" baseline="0" noProof="0">
                            <a:ln>
                              <a:noFill/>
                            </a:ln>
                            <a:solidFill>
                              <a:prstClr val="black"/>
                            </a:solidFill>
                            <a:effectLst/>
                            <a:uLnTx/>
                            <a:uFillTx/>
                            <a:latin typeface="Arial" charset="0"/>
                            <a:ea typeface="Arial" charset="0"/>
                            <a:cs typeface="Arial" charset="0"/>
                          </a:rPr>
                          <m:t>+</m:t>
                        </m:r>
                        <m:r>
                          <m:rPr>
                            <m:nor/>
                          </m:rPr>
                          <a:rPr kumimoji="0" lang="fr-CA" sz="1800" b="1" i="0" u="none" strike="noStrike" kern="1200" cap="none" spc="0" normalizeH="0" baseline="0" noProof="0" smtClean="0">
                            <a:ln>
                              <a:noFill/>
                            </a:ln>
                            <a:solidFill>
                              <a:prstClr val="black"/>
                            </a:solidFill>
                            <a:effectLst/>
                            <a:uLnTx/>
                            <a:uFillTx/>
                            <a:latin typeface="Arial" charset="0"/>
                            <a:ea typeface="Arial" charset="0"/>
                            <a:cs typeface="Arial" charset="0"/>
                          </a:rPr>
                          <m:t>0.</m:t>
                        </m:r>
                        <m:r>
                          <m:rPr>
                            <m:nor/>
                          </m:rPr>
                          <a:rPr kumimoji="0" lang="fr-CA" sz="1800" b="1" i="0" u="none" strike="noStrike" kern="1200" cap="none" spc="0" normalizeH="0" baseline="0" noProof="0">
                            <a:ln>
                              <a:noFill/>
                            </a:ln>
                            <a:solidFill>
                              <a:prstClr val="black"/>
                            </a:solidFill>
                            <a:effectLst/>
                            <a:uLnTx/>
                            <a:uFillTx/>
                            <a:latin typeface="Arial" charset="0"/>
                            <a:ea typeface="Arial" charset="0"/>
                            <a:cs typeface="Arial" charset="0"/>
                          </a:rPr>
                          <m:t>8</m:t>
                        </m:r>
                      </m:den>
                    </m:f>
                    <m:r>
                      <a:rPr kumimoji="0" lang="en-US" sz="1800" b="1" i="1" u="none" strike="noStrike" kern="1200" cap="none" spc="0" normalizeH="0" baseline="0" noProof="0">
                        <a:ln>
                          <a:noFill/>
                        </a:ln>
                        <a:solidFill>
                          <a:prstClr val="black"/>
                        </a:solidFill>
                        <a:effectLst/>
                        <a:uLnTx/>
                        <a:uFillTx/>
                        <a:latin typeface="Cambria Math" charset="0"/>
                        <a:ea typeface="Arial" charset="0"/>
                        <a:cs typeface="Arial" charset="0"/>
                      </a:rPr>
                      <m:t> </m:t>
                    </m:r>
                  </m:oMath>
                </a14:m>
                <a:r>
                  <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rPr>
                  <a:t>&gt;99.9%</a:t>
                </a:r>
              </a:p>
            </p:txBody>
          </p:sp>
        </mc:Choice>
        <mc:Fallback xmlns="">
          <p:sp>
            <p:nvSpPr>
              <p:cNvPr id="30" name="TextBox 29">
                <a:extLst>
                  <a:ext uri="{FF2B5EF4-FFF2-40B4-BE49-F238E27FC236}">
                    <a16:creationId xmlns:a16="http://schemas.microsoft.com/office/drawing/2014/main" id="{A5A2FC18-585A-4B41-B920-DB771696848D}"/>
                  </a:ext>
                </a:extLst>
              </p:cNvPr>
              <p:cNvSpPr txBox="1">
                <a:spLocks noRot="1" noChangeAspect="1" noMove="1" noResize="1" noEditPoints="1" noAdjustHandles="1" noChangeArrowheads="1" noChangeShapeType="1" noTextEdit="1"/>
              </p:cNvSpPr>
              <p:nvPr/>
            </p:nvSpPr>
            <p:spPr>
              <a:xfrm>
                <a:off x="9502782" y="4803041"/>
                <a:ext cx="2717411" cy="552715"/>
              </a:xfrm>
              <a:prstGeom prst="rect">
                <a:avLst/>
              </a:prstGeom>
              <a:blipFill>
                <a:blip r:embed="rId5"/>
                <a:stretch>
                  <a:fillRect r="-1121" b="-3297"/>
                </a:stretch>
              </a:blipFill>
            </p:spPr>
            <p:txBody>
              <a:bodyPr/>
              <a:lstStyle/>
              <a:p>
                <a:r>
                  <a:rPr lang="fr-FR">
                    <a:noFill/>
                  </a:rPr>
                  <a:t> </a:t>
                </a:r>
              </a:p>
            </p:txBody>
          </p:sp>
        </mc:Fallback>
      </mc:AlternateContent>
      <p:cxnSp>
        <p:nvCxnSpPr>
          <p:cNvPr id="31" name="Straight Arrow Connector 30">
            <a:extLst>
              <a:ext uri="{FF2B5EF4-FFF2-40B4-BE49-F238E27FC236}">
                <a16:creationId xmlns:a16="http://schemas.microsoft.com/office/drawing/2014/main" xmlns="" id="{BF556B63-0367-AE48-A6D2-17D3049EC6EF}"/>
              </a:ext>
            </a:extLst>
          </p:cNvPr>
          <p:cNvCxnSpPr>
            <a:cxnSpLocks/>
          </p:cNvCxnSpPr>
          <p:nvPr/>
        </p:nvCxnSpPr>
        <p:spPr>
          <a:xfrm flipV="1">
            <a:off x="9427861" y="3013437"/>
            <a:ext cx="457200" cy="0"/>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xmlns="" id="{C3AF5E30-7C98-6F48-837A-17FE65E057CE}"/>
              </a:ext>
            </a:extLst>
          </p:cNvPr>
          <p:cNvCxnSpPr>
            <a:cxnSpLocks/>
          </p:cNvCxnSpPr>
          <p:nvPr/>
        </p:nvCxnSpPr>
        <p:spPr>
          <a:xfrm flipV="1">
            <a:off x="9427861" y="4049749"/>
            <a:ext cx="457200" cy="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xmlns="" id="{1D6392D8-33F7-CB4B-84F3-FDA459E8DE8A}"/>
              </a:ext>
            </a:extLst>
          </p:cNvPr>
          <p:cNvSpPr/>
          <p:nvPr/>
        </p:nvSpPr>
        <p:spPr>
          <a:xfrm>
            <a:off x="-1" y="6494402"/>
            <a:ext cx="840773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Arial" charset="0"/>
                <a:cs typeface="Arial" charset="0"/>
              </a:rPr>
              <a:t>**</a:t>
            </a:r>
            <a:r>
              <a:rPr kumimoji="0" lang="en-US" sz="1600" b="0" i="1" u="none" strike="noStrike" kern="1200" cap="none" spc="0" normalizeH="0" baseline="0" noProof="0" dirty="0" err="1">
                <a:ln>
                  <a:noFill/>
                </a:ln>
                <a:solidFill>
                  <a:prstClr val="black"/>
                </a:solidFill>
                <a:effectLst/>
                <a:uLnTx/>
                <a:uFillTx/>
                <a:latin typeface="Arial" charset="0"/>
                <a:ea typeface="Arial" charset="0"/>
                <a:cs typeface="Arial" charset="0"/>
              </a:rPr>
              <a:t>Algorithme</a:t>
            </a:r>
            <a:r>
              <a:rPr kumimoji="0" lang="en-US" sz="1600" b="0" i="1" u="none" strike="noStrike" kern="1200" cap="none" spc="0" normalizeH="0" baseline="0" noProof="0" dirty="0">
                <a:ln>
                  <a:noFill/>
                </a:ln>
                <a:solidFill>
                  <a:prstClr val="black"/>
                </a:solidFill>
                <a:effectLst/>
                <a:uLnTx/>
                <a:uFillTx/>
                <a:latin typeface="Arial" charset="0"/>
                <a:ea typeface="Arial" charset="0"/>
                <a:cs typeface="Arial" charset="0"/>
              </a:rPr>
              <a:t> </a:t>
            </a:r>
            <a:r>
              <a:rPr kumimoji="0" lang="en-US" sz="1600" b="0" i="1" u="none" strike="noStrike" kern="1200" cap="none" spc="0" normalizeH="0" baseline="0" noProof="0" dirty="0" err="1">
                <a:ln>
                  <a:noFill/>
                </a:ln>
                <a:solidFill>
                  <a:prstClr val="black"/>
                </a:solidFill>
                <a:effectLst/>
                <a:uLnTx/>
                <a:uFillTx/>
                <a:latin typeface="Arial" charset="0"/>
                <a:ea typeface="Arial" charset="0"/>
                <a:cs typeface="Arial" charset="0"/>
              </a:rPr>
              <a:t>simplifié</a:t>
            </a:r>
            <a:r>
              <a:rPr kumimoji="0" lang="en-US" sz="1600" b="0" i="1" u="none" strike="noStrike" kern="1200" cap="none" spc="0" normalizeH="0" baseline="0" noProof="0" dirty="0">
                <a:ln>
                  <a:noFill/>
                </a:ln>
                <a:solidFill>
                  <a:prstClr val="black"/>
                </a:solidFill>
                <a:effectLst/>
                <a:uLnTx/>
                <a:uFillTx/>
                <a:latin typeface="Arial" charset="0"/>
                <a:ea typeface="Arial" charset="0"/>
                <a:cs typeface="Arial" charset="0"/>
              </a:rPr>
              <a:t> – </a:t>
            </a:r>
            <a:r>
              <a:rPr kumimoji="0" lang="en-US" sz="1600" b="0" i="1" u="none" strike="noStrike" kern="1200" cap="none" spc="0" normalizeH="0" baseline="0" noProof="0" dirty="0" err="1">
                <a:ln>
                  <a:noFill/>
                </a:ln>
                <a:solidFill>
                  <a:prstClr val="black"/>
                </a:solidFill>
                <a:effectLst/>
                <a:uLnTx/>
                <a:uFillTx/>
                <a:latin typeface="Arial" charset="0"/>
                <a:ea typeface="Arial" charset="0"/>
                <a:cs typeface="Arial" charset="0"/>
              </a:rPr>
              <a:t>seuls</a:t>
            </a:r>
            <a:r>
              <a:rPr kumimoji="0" lang="en-US" sz="1600" b="0" i="1" u="none" strike="noStrike" kern="1200" cap="none" spc="0" normalizeH="0" baseline="0" noProof="0" dirty="0">
                <a:ln>
                  <a:noFill/>
                </a:ln>
                <a:solidFill>
                  <a:prstClr val="black"/>
                </a:solidFill>
                <a:effectLst/>
                <a:uLnTx/>
                <a:uFillTx/>
                <a:latin typeface="Arial" charset="0"/>
                <a:ea typeface="Arial" charset="0"/>
                <a:cs typeface="Arial" charset="0"/>
              </a:rPr>
              <a:t> les tests </a:t>
            </a:r>
            <a:r>
              <a:rPr kumimoji="0" lang="en-US" sz="1600" b="0" i="1" u="none" strike="noStrike" kern="1200" cap="none" spc="0" normalizeH="0" baseline="0" noProof="0" dirty="0" err="1">
                <a:ln>
                  <a:noFill/>
                </a:ln>
                <a:solidFill>
                  <a:prstClr val="black"/>
                </a:solidFill>
                <a:effectLst/>
                <a:uLnTx/>
                <a:uFillTx/>
                <a:latin typeface="Arial" charset="0"/>
                <a:ea typeface="Arial" charset="0"/>
                <a:cs typeface="Arial" charset="0"/>
              </a:rPr>
              <a:t>réactifs</a:t>
            </a:r>
            <a:r>
              <a:rPr kumimoji="0" lang="en-US" sz="1600" b="0" i="1" u="none" strike="noStrike" kern="1200" cap="none" spc="0" normalizeH="0" baseline="0" noProof="0" dirty="0">
                <a:ln>
                  <a:noFill/>
                </a:ln>
                <a:solidFill>
                  <a:prstClr val="black"/>
                </a:solidFill>
                <a:effectLst/>
                <a:uLnTx/>
                <a:uFillTx/>
                <a:latin typeface="Arial" charset="0"/>
                <a:ea typeface="Arial" charset="0"/>
                <a:cs typeface="Arial" charset="0"/>
              </a:rPr>
              <a:t> </a:t>
            </a:r>
            <a:r>
              <a:rPr kumimoji="0" lang="en-US" sz="1600" b="0" i="1" u="none" strike="noStrike" kern="1200" cap="none" spc="0" normalizeH="0" baseline="0" noProof="0" dirty="0" err="1">
                <a:ln>
                  <a:noFill/>
                </a:ln>
                <a:solidFill>
                  <a:prstClr val="black"/>
                </a:solidFill>
                <a:effectLst/>
                <a:uLnTx/>
                <a:uFillTx/>
                <a:latin typeface="Arial" charset="0"/>
                <a:ea typeface="Arial" charset="0"/>
                <a:cs typeface="Arial" charset="0"/>
              </a:rPr>
              <a:t>consécutifs</a:t>
            </a:r>
            <a:r>
              <a:rPr kumimoji="0" lang="en-US" sz="1600" b="0" i="1" u="none" strike="noStrike" kern="1200" cap="none" spc="0" normalizeH="0" baseline="0" noProof="0" dirty="0">
                <a:ln>
                  <a:noFill/>
                </a:ln>
                <a:solidFill>
                  <a:prstClr val="black"/>
                </a:solidFill>
                <a:effectLst/>
                <a:uLnTx/>
                <a:uFillTx/>
                <a:latin typeface="Arial" charset="0"/>
                <a:ea typeface="Arial" charset="0"/>
                <a:cs typeface="Arial" charset="0"/>
              </a:rPr>
              <a:t> VIH </a:t>
            </a:r>
            <a:r>
              <a:rPr kumimoji="0" lang="en-US" sz="1600" b="0" i="1" u="none" strike="noStrike" kern="1200" cap="none" spc="0" normalizeH="0" baseline="0" noProof="0" dirty="0" err="1">
                <a:ln>
                  <a:noFill/>
                </a:ln>
                <a:solidFill>
                  <a:prstClr val="black"/>
                </a:solidFill>
                <a:effectLst/>
                <a:uLnTx/>
                <a:uFillTx/>
                <a:latin typeface="Arial" charset="0"/>
                <a:ea typeface="Arial" charset="0"/>
                <a:cs typeface="Arial" charset="0"/>
              </a:rPr>
              <a:t>sont</a:t>
            </a:r>
            <a:r>
              <a:rPr kumimoji="0" lang="en-US" sz="1600" b="0" i="1" u="none" strike="noStrike" kern="1200" cap="none" spc="0" normalizeH="0" baseline="0" noProof="0" dirty="0">
                <a:ln>
                  <a:noFill/>
                </a:ln>
                <a:solidFill>
                  <a:prstClr val="black"/>
                </a:solidFill>
                <a:effectLst/>
                <a:uLnTx/>
                <a:uFillTx/>
                <a:latin typeface="Arial" charset="0"/>
                <a:ea typeface="Arial" charset="0"/>
                <a:cs typeface="Arial" charset="0"/>
              </a:rPr>
              <a:t> </a:t>
            </a:r>
            <a:r>
              <a:rPr kumimoji="0" lang="en-US" sz="1600" b="0" i="1" u="none" strike="noStrike" kern="1200" cap="none" spc="0" normalizeH="0" baseline="0" noProof="0" dirty="0" err="1">
                <a:ln>
                  <a:noFill/>
                </a:ln>
                <a:solidFill>
                  <a:prstClr val="black"/>
                </a:solidFill>
                <a:effectLst/>
                <a:uLnTx/>
                <a:uFillTx/>
                <a:latin typeface="Arial" charset="0"/>
                <a:ea typeface="Arial" charset="0"/>
                <a:cs typeface="Arial" charset="0"/>
              </a:rPr>
              <a:t>pris</a:t>
            </a:r>
            <a:r>
              <a:rPr kumimoji="0" lang="en-US" sz="1600" b="0" i="1" u="none" strike="noStrike" kern="1200" cap="none" spc="0" normalizeH="0" baseline="0" noProof="0" dirty="0">
                <a:ln>
                  <a:noFill/>
                </a:ln>
                <a:solidFill>
                  <a:prstClr val="black"/>
                </a:solidFill>
                <a:effectLst/>
                <a:uLnTx/>
                <a:uFillTx/>
                <a:latin typeface="Arial" charset="0"/>
                <a:ea typeface="Arial" charset="0"/>
                <a:cs typeface="Arial" charset="0"/>
              </a:rPr>
              <a:t> </a:t>
            </a:r>
            <a:r>
              <a:rPr kumimoji="0" lang="en-US" sz="1600" b="0" i="1" u="none" strike="noStrike" kern="1200" cap="none" spc="0" normalizeH="0" baseline="0" noProof="0" dirty="0" err="1">
                <a:ln>
                  <a:noFill/>
                </a:ln>
                <a:solidFill>
                  <a:prstClr val="black"/>
                </a:solidFill>
                <a:effectLst/>
                <a:uLnTx/>
                <a:uFillTx/>
                <a:latin typeface="Arial" charset="0"/>
                <a:ea typeface="Arial" charset="0"/>
                <a:cs typeface="Arial" charset="0"/>
              </a:rPr>
              <a:t>en</a:t>
            </a:r>
            <a:r>
              <a:rPr kumimoji="0" lang="en-US" sz="1600" b="0" i="1" u="none" strike="noStrike" kern="1200" cap="none" spc="0" normalizeH="0" baseline="0" noProof="0" dirty="0">
                <a:ln>
                  <a:noFill/>
                </a:ln>
                <a:solidFill>
                  <a:prstClr val="black"/>
                </a:solidFill>
                <a:effectLst/>
                <a:uLnTx/>
                <a:uFillTx/>
                <a:latin typeface="Arial" charset="0"/>
                <a:ea typeface="Arial" charset="0"/>
                <a:cs typeface="Arial" charset="0"/>
              </a:rPr>
              <a:t> </a:t>
            </a:r>
            <a:r>
              <a:rPr kumimoji="0" lang="en-US" sz="1600" b="0" i="1" u="none" strike="noStrike" kern="1200" cap="none" spc="0" normalizeH="0" baseline="0" noProof="0" dirty="0" err="1">
                <a:ln>
                  <a:noFill/>
                </a:ln>
                <a:solidFill>
                  <a:prstClr val="black"/>
                </a:solidFill>
                <a:effectLst/>
                <a:uLnTx/>
                <a:uFillTx/>
                <a:latin typeface="Arial" charset="0"/>
                <a:ea typeface="Arial" charset="0"/>
                <a:cs typeface="Arial" charset="0"/>
              </a:rPr>
              <a:t>considération</a:t>
            </a:r>
            <a:r>
              <a:rPr kumimoji="0" lang="en-US" sz="1600" b="0" i="1" u="none" strike="noStrike" kern="1200" cap="none" spc="0" normalizeH="0" baseline="0" noProof="0" dirty="0">
                <a:ln>
                  <a:noFill/>
                </a:ln>
                <a:solidFill>
                  <a:prstClr val="black"/>
                </a:solidFill>
                <a:effectLst/>
                <a:uLnTx/>
                <a:uFillTx/>
                <a:latin typeface="Arial" charset="0"/>
                <a:ea typeface="Arial" charset="0"/>
                <a:cs typeface="Arial" charset="0"/>
              </a:rPr>
              <a:t>.</a:t>
            </a:r>
            <a:endPar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36" name="Rectangle 35">
            <a:extLst>
              <a:ext uri="{FF2B5EF4-FFF2-40B4-BE49-F238E27FC236}">
                <a16:creationId xmlns:a16="http://schemas.microsoft.com/office/drawing/2014/main" xmlns="" id="{A755FBCB-3A7D-C04A-B71B-68AB896992F9}"/>
              </a:ext>
            </a:extLst>
          </p:cNvPr>
          <p:cNvSpPr/>
          <p:nvPr/>
        </p:nvSpPr>
        <p:spPr>
          <a:xfrm>
            <a:off x="4132038" y="2624209"/>
            <a:ext cx="81304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5A5"/>
                </a:solidFill>
                <a:effectLst/>
                <a:uLnTx/>
                <a:uFillTx/>
                <a:latin typeface="Arial" charset="0"/>
                <a:ea typeface="Arial" charset="0"/>
                <a:cs typeface="Arial" charset="0"/>
              </a:rPr>
              <a:t>x 0.99</a:t>
            </a:r>
          </a:p>
        </p:txBody>
      </p:sp>
      <p:sp>
        <p:nvSpPr>
          <p:cNvPr id="37" name="Rectangle 36">
            <a:extLst>
              <a:ext uri="{FF2B5EF4-FFF2-40B4-BE49-F238E27FC236}">
                <a16:creationId xmlns:a16="http://schemas.microsoft.com/office/drawing/2014/main" xmlns="" id="{AD59A523-4194-754D-98B4-4CB3E5D3FB87}"/>
              </a:ext>
            </a:extLst>
          </p:cNvPr>
          <p:cNvSpPr/>
          <p:nvPr/>
        </p:nvSpPr>
        <p:spPr>
          <a:xfrm>
            <a:off x="3965365" y="3660418"/>
            <a:ext cx="117211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charset="0"/>
                <a:ea typeface="Arial" charset="0"/>
                <a:cs typeface="Arial" charset="0"/>
              </a:rPr>
              <a:t>x (1-0.98)</a:t>
            </a:r>
          </a:p>
        </p:txBody>
      </p:sp>
      <p:sp>
        <p:nvSpPr>
          <p:cNvPr id="38" name="Rectangle 37">
            <a:extLst>
              <a:ext uri="{FF2B5EF4-FFF2-40B4-BE49-F238E27FC236}">
                <a16:creationId xmlns:a16="http://schemas.microsoft.com/office/drawing/2014/main" xmlns="" id="{5D284778-6238-624A-B065-7AD4CB4C6B70}"/>
              </a:ext>
            </a:extLst>
          </p:cNvPr>
          <p:cNvSpPr/>
          <p:nvPr/>
        </p:nvSpPr>
        <p:spPr>
          <a:xfrm>
            <a:off x="6643507" y="2602798"/>
            <a:ext cx="81304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5A5"/>
                </a:solidFill>
                <a:effectLst/>
                <a:uLnTx/>
                <a:uFillTx/>
                <a:latin typeface="Arial" charset="0"/>
                <a:ea typeface="Arial" charset="0"/>
                <a:cs typeface="Arial" charset="0"/>
              </a:rPr>
              <a:t>x 0.99</a:t>
            </a:r>
          </a:p>
        </p:txBody>
      </p:sp>
      <p:sp>
        <p:nvSpPr>
          <p:cNvPr id="40" name="Rectangle 39">
            <a:extLst>
              <a:ext uri="{FF2B5EF4-FFF2-40B4-BE49-F238E27FC236}">
                <a16:creationId xmlns:a16="http://schemas.microsoft.com/office/drawing/2014/main" xmlns="" id="{F8CB08D9-B5EA-F84E-AB11-EF3849094E74}"/>
              </a:ext>
            </a:extLst>
          </p:cNvPr>
          <p:cNvSpPr/>
          <p:nvPr/>
        </p:nvSpPr>
        <p:spPr>
          <a:xfrm>
            <a:off x="9185613" y="2658037"/>
            <a:ext cx="81304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5A5"/>
                </a:solidFill>
                <a:effectLst/>
                <a:uLnTx/>
                <a:uFillTx/>
                <a:latin typeface="Arial" charset="0"/>
                <a:ea typeface="Arial" charset="0"/>
                <a:cs typeface="Arial" charset="0"/>
              </a:rPr>
              <a:t>x 0.99</a:t>
            </a:r>
          </a:p>
        </p:txBody>
      </p:sp>
      <p:sp>
        <p:nvSpPr>
          <p:cNvPr id="43" name="Rectangle 42">
            <a:extLst>
              <a:ext uri="{FF2B5EF4-FFF2-40B4-BE49-F238E27FC236}">
                <a16:creationId xmlns:a16="http://schemas.microsoft.com/office/drawing/2014/main" xmlns="" id="{AD59A523-4194-754D-98B4-4CB3E5D3FB87}"/>
              </a:ext>
            </a:extLst>
          </p:cNvPr>
          <p:cNvSpPr/>
          <p:nvPr/>
        </p:nvSpPr>
        <p:spPr>
          <a:xfrm>
            <a:off x="6478607" y="3634611"/>
            <a:ext cx="117211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charset="0"/>
                <a:ea typeface="Arial" charset="0"/>
                <a:cs typeface="Arial" charset="0"/>
              </a:rPr>
              <a:t>x (1-0.98)</a:t>
            </a:r>
          </a:p>
        </p:txBody>
      </p:sp>
      <p:sp>
        <p:nvSpPr>
          <p:cNvPr id="44" name="Rectangle 43">
            <a:extLst>
              <a:ext uri="{FF2B5EF4-FFF2-40B4-BE49-F238E27FC236}">
                <a16:creationId xmlns:a16="http://schemas.microsoft.com/office/drawing/2014/main" xmlns="" id="{AD59A523-4194-754D-98B4-4CB3E5D3FB87}"/>
              </a:ext>
            </a:extLst>
          </p:cNvPr>
          <p:cNvSpPr/>
          <p:nvPr/>
        </p:nvSpPr>
        <p:spPr>
          <a:xfrm>
            <a:off x="8991849" y="3611022"/>
            <a:ext cx="117211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Arial" charset="0"/>
                <a:ea typeface="Arial" charset="0"/>
                <a:cs typeface="Arial" charset="0"/>
              </a:rPr>
              <a:t>x (1-0.98)</a:t>
            </a:r>
          </a:p>
        </p:txBody>
      </p:sp>
      <p:pic>
        <p:nvPicPr>
          <p:cNvPr id="35" name="Picture 34">
            <a:extLst>
              <a:ext uri="{FF2B5EF4-FFF2-40B4-BE49-F238E27FC236}">
                <a16:creationId xmlns:a16="http://schemas.microsoft.com/office/drawing/2014/main" xmlns="" id="{C4DD041C-AA40-4CBA-AB8F-CC5DF2A30A30}"/>
              </a:ext>
            </a:extLst>
          </p:cNvPr>
          <p:cNvPicPr>
            <a:picLocks noChangeAspect="1"/>
          </p:cNvPicPr>
          <p:nvPr/>
        </p:nvPicPr>
        <p:blipFill>
          <a:blip r:embed="rId6"/>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19780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21" grpId="0" animBg="1"/>
      <p:bldP spid="22" grpId="0" animBg="1"/>
      <p:bldP spid="23" grpId="0"/>
      <p:bldP spid="24" grpId="0"/>
      <p:bldP spid="27" grpId="0" animBg="1"/>
      <p:bldP spid="28" grpId="0" animBg="1"/>
      <p:bldP spid="29" grpId="0"/>
      <p:bldP spid="30" grpId="0"/>
      <p:bldP spid="36" grpId="0"/>
      <p:bldP spid="37" grpId="0"/>
      <p:bldP spid="38" grpId="0"/>
      <p:bldP spid="40"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2FCB1-050F-4CCC-8881-B9FD732B51F6}"/>
              </a:ext>
            </a:extLst>
          </p:cNvPr>
          <p:cNvSpPr>
            <a:spLocks noGrp="1"/>
          </p:cNvSpPr>
          <p:nvPr>
            <p:ph type="title"/>
          </p:nvPr>
        </p:nvSpPr>
        <p:spPr>
          <a:xfrm>
            <a:off x="356004" y="457200"/>
            <a:ext cx="4834974" cy="1600200"/>
          </a:xfrm>
        </p:spPr>
        <p:txBody>
          <a:bodyPr>
            <a:noAutofit/>
          </a:bodyPr>
          <a:lstStyle/>
          <a:p>
            <a:r>
              <a:rPr lang="fr-CH" sz="3600" b="1" dirty="0">
                <a:latin typeface="Arial" panose="020B0604020202020204" pitchFamily="34" charset="0"/>
                <a:cs typeface="Arial" panose="020B0604020202020204" pitchFamily="34" charset="0"/>
              </a:rPr>
              <a:t>Consulter toutes les lignes directrices grâce à l’appli WHO HTS App !</a:t>
            </a:r>
            <a:endParaRPr lang="en-GB" sz="3600" b="1"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xmlns="" id="{E0521661-0452-47E2-A7CF-39B8AA5A8151}"/>
              </a:ext>
            </a:extLst>
          </p:cNvPr>
          <p:cNvSpPr>
            <a:spLocks noGrp="1"/>
          </p:cNvSpPr>
          <p:nvPr>
            <p:ph type="body" sz="half" idx="2"/>
          </p:nvPr>
        </p:nvSpPr>
        <p:spPr>
          <a:xfrm>
            <a:off x="309844" y="2192273"/>
            <a:ext cx="4881133" cy="3637232"/>
          </a:xfrm>
        </p:spPr>
        <p:txBody>
          <a:bodyPr>
            <a:noAutofit/>
          </a:bodyPr>
          <a:lstStyle/>
          <a:p>
            <a:pPr marL="285750" indent="-285750">
              <a:buFont typeface="Arial" panose="020B0604020202020204" pitchFamily="34" charset="0"/>
              <a:buChar char="•"/>
            </a:pPr>
            <a:r>
              <a:rPr lang="en-GB" sz="2000" dirty="0" err="1">
                <a:latin typeface="Arial" panose="020B0604020202020204" pitchFamily="34" charset="0"/>
                <a:cs typeface="Arial" panose="020B0604020202020204" pitchFamily="34" charset="0"/>
              </a:rPr>
              <a:t>Télécharger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l’application</a:t>
            </a:r>
            <a:r>
              <a:rPr lang="en-GB" sz="2000" dirty="0">
                <a:latin typeface="Arial" panose="020B0604020202020204" pitchFamily="34" charset="0"/>
                <a:cs typeface="Arial" panose="020B0604020202020204" pitchFamily="34" charset="0"/>
              </a:rPr>
              <a:t> “WHO HTS Info” à </a:t>
            </a:r>
            <a:r>
              <a:rPr lang="en-GB" sz="2000" dirty="0" err="1">
                <a:latin typeface="Arial" panose="020B0604020202020204" pitchFamily="34" charset="0"/>
                <a:cs typeface="Arial" panose="020B0604020202020204" pitchFamily="34" charset="0"/>
              </a:rPr>
              <a:t>partir</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votre</a:t>
            </a:r>
            <a:r>
              <a:rPr lang="en-GB" sz="2000" dirty="0">
                <a:latin typeface="Arial" panose="020B0604020202020204" pitchFamily="34" charset="0"/>
                <a:cs typeface="Arial" panose="020B0604020202020204" pitchFamily="34" charset="0"/>
              </a:rPr>
              <a:t> site </a:t>
            </a:r>
            <a:r>
              <a:rPr lang="en-GB" sz="2000" dirty="0" err="1">
                <a:latin typeface="Arial" panose="020B0604020202020204" pitchFamily="34" charset="0"/>
                <a:cs typeface="Arial" panose="020B0604020202020204" pitchFamily="34" charset="0"/>
              </a:rPr>
              <a:t>habituel</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Des notifications </a:t>
            </a:r>
            <a:r>
              <a:rPr lang="en-GB" sz="2000" dirty="0" err="1">
                <a:latin typeface="Arial" panose="020B0604020202020204" pitchFamily="34" charset="0"/>
                <a:cs typeface="Arial" panose="020B0604020202020204" pitchFamily="34" charset="0"/>
              </a:rPr>
              <a:t>sont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envoyées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quand</a:t>
            </a:r>
            <a:r>
              <a:rPr lang="en-GB" sz="2000" dirty="0">
                <a:latin typeface="Arial" panose="020B0604020202020204" pitchFamily="34" charset="0"/>
                <a:cs typeface="Arial" panose="020B0604020202020204" pitchFamily="34" charset="0"/>
              </a:rPr>
              <a:t> de nouveaux documents </a:t>
            </a:r>
            <a:r>
              <a:rPr lang="en-GB" sz="2000" dirty="0" err="1">
                <a:latin typeface="Arial" panose="020B0604020202020204" pitchFamily="34" charset="0"/>
                <a:cs typeface="Arial" panose="020B0604020202020204" pitchFamily="34" charset="0"/>
              </a:rPr>
              <a:t>sont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disponibles</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err="1">
                <a:latin typeface="Arial" panose="020B0604020202020204" pitchFamily="34" charset="0"/>
                <a:cs typeface="Arial" panose="020B0604020202020204" pitchFamily="34" charset="0"/>
              </a:rPr>
              <a:t>Rechercher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sauvegarder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envoyer</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Les </a:t>
            </a:r>
            <a:r>
              <a:rPr lang="en-GB" sz="2000" dirty="0" err="1">
                <a:latin typeface="Arial" panose="020B0604020202020204" pitchFamily="34" charset="0"/>
                <a:cs typeface="Arial" panose="020B0604020202020204" pitchFamily="34" charset="0"/>
              </a:rPr>
              <a:t>données</a:t>
            </a:r>
            <a:r>
              <a:rPr lang="en-GB" sz="2000" dirty="0">
                <a:latin typeface="Arial" panose="020B0604020202020204" pitchFamily="34" charset="0"/>
                <a:cs typeface="Arial" panose="020B0604020202020204" pitchFamily="34" charset="0"/>
              </a:rPr>
              <a:t> des pays </a:t>
            </a:r>
            <a:r>
              <a:rPr lang="en-GB" sz="2000" dirty="0" err="1">
                <a:latin typeface="Arial" panose="020B0604020202020204" pitchFamily="34" charset="0"/>
                <a:cs typeface="Arial" panose="020B0604020202020204" pitchFamily="34" charset="0"/>
              </a:rPr>
              <a:t>disponibles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en</a:t>
            </a:r>
            <a:r>
              <a:rPr lang="en-GB" sz="2000" dirty="0">
                <a:latin typeface="Arial" panose="020B0604020202020204" pitchFamily="34" charset="0"/>
                <a:cs typeface="Arial" panose="020B0604020202020204" pitchFamily="34" charset="0"/>
              </a:rPr>
              <a:t> un </a:t>
            </a:r>
            <a:r>
              <a:rPr lang="en-GB" sz="2000" dirty="0" err="1">
                <a:latin typeface="Arial" panose="020B0604020202020204" pitchFamily="34" charset="0"/>
                <a:cs typeface="Arial" panose="020B0604020202020204" pitchFamily="34" charset="0"/>
              </a:rPr>
              <a:t>seul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endroit</a:t>
            </a:r>
            <a:r>
              <a:rPr lang="en-GB" sz="2000" dirty="0">
                <a:latin typeface="Arial" panose="020B0604020202020204" pitchFamily="34" charset="0"/>
                <a:cs typeface="Arial" panose="020B0604020202020204" pitchFamily="34" charset="0"/>
              </a:rPr>
              <a:t>, avec les </a:t>
            </a:r>
            <a:r>
              <a:rPr lang="en-GB" sz="2000" dirty="0" err="1">
                <a:latin typeface="Arial" panose="020B0604020202020204" pitchFamily="34" charset="0"/>
                <a:cs typeface="Arial" panose="020B0604020202020204" pitchFamily="34" charset="0"/>
              </a:rPr>
              <a:t>lignes</a:t>
            </a:r>
            <a:r>
              <a:rPr lang="en-GB" sz="2000" dirty="0">
                <a:latin typeface="Arial" panose="020B0604020202020204" pitchFamily="34" charset="0"/>
                <a:cs typeface="Arial" panose="020B0604020202020204" pitchFamily="34" charset="0"/>
              </a:rPr>
              <a:t> directrices</a:t>
            </a:r>
          </a:p>
          <a:p>
            <a:pPr marL="285750" indent="-285750">
              <a:buFont typeface="Arial" panose="020B0604020202020204" pitchFamily="34" charset="0"/>
              <a:buChar char="•"/>
            </a:pPr>
            <a:r>
              <a:rPr lang="en-GB" sz="2000" dirty="0" err="1">
                <a:latin typeface="Arial" panose="020B0604020202020204" pitchFamily="34" charset="0"/>
                <a:cs typeface="Arial" panose="020B0604020202020204" pitchFamily="34" charset="0"/>
              </a:rPr>
              <a:t>L’application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bientôt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disponible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français</a:t>
            </a:r>
            <a:r>
              <a:rPr lang="en-GB"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Appli disponible </a:t>
            </a:r>
            <a:r>
              <a:rPr lang="en-GB" sz="2000" dirty="0" err="1">
                <a:latin typeface="Arial" panose="020B0604020202020204" pitchFamily="34" charset="0"/>
                <a:cs typeface="Arial" panose="020B0604020202020204" pitchFamily="34" charset="0"/>
              </a:rPr>
              <a:t>connectés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ou</a:t>
            </a:r>
            <a:r>
              <a:rPr lang="en-GB" sz="2000" dirty="0">
                <a:latin typeface="Arial" panose="020B0604020202020204" pitchFamily="34" charset="0"/>
                <a:cs typeface="Arial" panose="020B0604020202020204" pitchFamily="34" charset="0"/>
              </a:rPr>
              <a:t> non</a:t>
            </a:r>
          </a:p>
          <a:p>
            <a:pPr marL="285750" indent="-285750">
              <a:buFont typeface="Arial" panose="020B0604020202020204" pitchFamily="34" charset="0"/>
              <a:buChar char="•"/>
            </a:pPr>
            <a:r>
              <a:rPr lang="en-GB" sz="2000" dirty="0" err="1">
                <a:latin typeface="Arial" panose="020B0604020202020204" pitchFamily="34" charset="0"/>
                <a:cs typeface="Arial" panose="020B0604020202020204" pitchFamily="34" charset="0"/>
              </a:rPr>
              <a:t>Vidéos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disponibles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en</a:t>
            </a:r>
            <a:r>
              <a:rPr lang="en-GB" sz="2000" dirty="0">
                <a:latin typeface="Arial" panose="020B0604020202020204" pitchFamily="34" charset="0"/>
                <a:cs typeface="Arial" panose="020B0604020202020204" pitchFamily="34" charset="0"/>
              </a:rPr>
              <a:t> 2020</a:t>
            </a:r>
          </a:p>
        </p:txBody>
      </p:sp>
      <p:pic>
        <p:nvPicPr>
          <p:cNvPr id="7" name="Picture 6">
            <a:extLst>
              <a:ext uri="{FF2B5EF4-FFF2-40B4-BE49-F238E27FC236}">
                <a16:creationId xmlns:a16="http://schemas.microsoft.com/office/drawing/2014/main" xmlns="" id="{88787DF9-C6F2-4DD8-8EC5-349AA9EE7893}"/>
              </a:ext>
            </a:extLst>
          </p:cNvPr>
          <p:cNvPicPr>
            <a:picLocks noChangeAspect="1"/>
          </p:cNvPicPr>
          <p:nvPr/>
        </p:nvPicPr>
        <p:blipFill>
          <a:blip r:embed="rId3"/>
          <a:stretch>
            <a:fillRect/>
          </a:stretch>
        </p:blipFill>
        <p:spPr>
          <a:xfrm>
            <a:off x="5359790" y="1005243"/>
            <a:ext cx="6650335" cy="4686387"/>
          </a:xfrm>
          <a:prstGeom prst="rect">
            <a:avLst/>
          </a:prstGeom>
        </p:spPr>
      </p:pic>
      <p:pic>
        <p:nvPicPr>
          <p:cNvPr id="5" name="Picture 4">
            <a:extLst>
              <a:ext uri="{FF2B5EF4-FFF2-40B4-BE49-F238E27FC236}">
                <a16:creationId xmlns:a16="http://schemas.microsoft.com/office/drawing/2014/main" xmlns="" id="{0847B319-280E-42FC-BFEB-64C0342A203F}"/>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343142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xmlns="" id="{CF5BA891-E904-0C46-8D8F-5000671B63DE}"/>
              </a:ext>
            </a:extLst>
          </p:cNvPr>
          <p:cNvSpPr/>
          <p:nvPr/>
        </p:nvSpPr>
        <p:spPr>
          <a:xfrm>
            <a:off x="9176084" y="2237818"/>
            <a:ext cx="2598822" cy="4387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48" name="Rectangle 47">
            <a:extLst>
              <a:ext uri="{FF2B5EF4-FFF2-40B4-BE49-F238E27FC236}">
                <a16:creationId xmlns:a16="http://schemas.microsoft.com/office/drawing/2014/main" xmlns="" id="{64CAB878-D277-CB41-A03B-05C58C758E09}"/>
              </a:ext>
            </a:extLst>
          </p:cNvPr>
          <p:cNvSpPr/>
          <p:nvPr/>
        </p:nvSpPr>
        <p:spPr>
          <a:xfrm>
            <a:off x="6753727" y="2365737"/>
            <a:ext cx="5021179" cy="4387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46" name="Rectangle 45">
            <a:extLst>
              <a:ext uri="{FF2B5EF4-FFF2-40B4-BE49-F238E27FC236}">
                <a16:creationId xmlns:a16="http://schemas.microsoft.com/office/drawing/2014/main" xmlns="" id="{B2B918FE-C3C7-3D4E-9D8D-5561B86E7FEE}"/>
              </a:ext>
            </a:extLst>
          </p:cNvPr>
          <p:cNvSpPr/>
          <p:nvPr/>
        </p:nvSpPr>
        <p:spPr>
          <a:xfrm>
            <a:off x="4339390" y="4545975"/>
            <a:ext cx="3088105" cy="1957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47" name="Rectangle 46">
            <a:extLst>
              <a:ext uri="{FF2B5EF4-FFF2-40B4-BE49-F238E27FC236}">
                <a16:creationId xmlns:a16="http://schemas.microsoft.com/office/drawing/2014/main" xmlns="" id="{2ED6BB95-5CBC-AA42-96CB-2322CA73A540}"/>
              </a:ext>
            </a:extLst>
          </p:cNvPr>
          <p:cNvSpPr/>
          <p:nvPr/>
        </p:nvSpPr>
        <p:spPr>
          <a:xfrm>
            <a:off x="4339390" y="2860430"/>
            <a:ext cx="3088105" cy="817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Arial" charset="0"/>
              <a:cs typeface="Arial" charset="0"/>
            </a:endParaRPr>
          </a:p>
        </p:txBody>
      </p:sp>
      <p:graphicFrame>
        <p:nvGraphicFramePr>
          <p:cNvPr id="43" name="Table 42">
            <a:extLst>
              <a:ext uri="{FF2B5EF4-FFF2-40B4-BE49-F238E27FC236}">
                <a16:creationId xmlns:a16="http://schemas.microsoft.com/office/drawing/2014/main" xmlns="" id="{24B59696-9EA6-B143-A41F-257EA03C2F87}"/>
              </a:ext>
            </a:extLst>
          </p:cNvPr>
          <p:cNvGraphicFramePr>
            <a:graphicFrameLocks noGrp="1"/>
          </p:cNvGraphicFramePr>
          <p:nvPr>
            <p:extLst>
              <p:ext uri="{D42A27DB-BD31-4B8C-83A1-F6EECF244321}">
                <p14:modId xmlns:p14="http://schemas.microsoft.com/office/powerpoint/2010/main" val="2301026296"/>
              </p:ext>
            </p:extLst>
          </p:nvPr>
        </p:nvGraphicFramePr>
        <p:xfrm>
          <a:off x="520391" y="2237818"/>
          <a:ext cx="10972801" cy="4023360"/>
        </p:xfrm>
        <a:graphic>
          <a:graphicData uri="http://schemas.openxmlformats.org/drawingml/2006/table">
            <a:tbl>
              <a:tblPr firstRow="1" bandRow="1">
                <a:tableStyleId>{21E4AEA4-8DFA-4A89-87EB-49C32662AFE0}</a:tableStyleId>
              </a:tblPr>
              <a:tblGrid>
                <a:gridCol w="1462088">
                  <a:extLst>
                    <a:ext uri="{9D8B030D-6E8A-4147-A177-3AD203B41FA5}">
                      <a16:colId xmlns:a16="http://schemas.microsoft.com/office/drawing/2014/main" xmlns="" val="1021871640"/>
                    </a:ext>
                  </a:extLst>
                </a:gridCol>
                <a:gridCol w="2453420">
                  <a:extLst>
                    <a:ext uri="{9D8B030D-6E8A-4147-A177-3AD203B41FA5}">
                      <a16:colId xmlns:a16="http://schemas.microsoft.com/office/drawing/2014/main" xmlns="" val="2464830853"/>
                    </a:ext>
                  </a:extLst>
                </a:gridCol>
                <a:gridCol w="2233967">
                  <a:extLst>
                    <a:ext uri="{9D8B030D-6E8A-4147-A177-3AD203B41FA5}">
                      <a16:colId xmlns:a16="http://schemas.microsoft.com/office/drawing/2014/main" xmlns="" val="2010626281"/>
                    </a:ext>
                  </a:extLst>
                </a:gridCol>
                <a:gridCol w="2411663">
                  <a:extLst>
                    <a:ext uri="{9D8B030D-6E8A-4147-A177-3AD203B41FA5}">
                      <a16:colId xmlns:a16="http://schemas.microsoft.com/office/drawing/2014/main" xmlns="" val="444631883"/>
                    </a:ext>
                  </a:extLst>
                </a:gridCol>
                <a:gridCol w="2411663">
                  <a:extLst>
                    <a:ext uri="{9D8B030D-6E8A-4147-A177-3AD203B41FA5}">
                      <a16:colId xmlns:a16="http://schemas.microsoft.com/office/drawing/2014/main" xmlns="" val="3172815517"/>
                    </a:ext>
                  </a:extLst>
                </a:gridCol>
              </a:tblGrid>
              <a:tr h="148269">
                <a:tc>
                  <a:txBody>
                    <a:bodyPr/>
                    <a:lstStyle/>
                    <a:p>
                      <a:pPr algn="ctr"/>
                      <a:r>
                        <a:rPr lang="en-US" sz="1800">
                          <a:latin typeface="Arial" charset="0"/>
                          <a:ea typeface="Arial" charset="0"/>
                          <a:cs typeface="Arial" charset="0"/>
                        </a:rPr>
                        <a:t>Prévalence</a:t>
                      </a:r>
                      <a:endParaRPr lang="en-US" sz="1800" dirty="0">
                        <a:latin typeface="Arial" charset="0"/>
                        <a:ea typeface="Arial" charset="0"/>
                        <a:cs typeface="Arial" charset="0"/>
                      </a:endParaRPr>
                    </a:p>
                  </a:txBody>
                  <a:tcPr anchor="ctr"/>
                </a:tc>
                <a:tc>
                  <a:txBody>
                    <a:bodyPr/>
                    <a:lstStyle/>
                    <a:p>
                      <a:pPr algn="ctr"/>
                      <a:r>
                        <a:rPr lang="en-US" sz="1800">
                          <a:latin typeface="Arial" charset="0"/>
                          <a:ea typeface="Arial" charset="0"/>
                          <a:cs typeface="Arial" charset="0"/>
                        </a:rPr>
                        <a:t>Pour 100,000 testés</a:t>
                      </a:r>
                      <a:endParaRPr lang="en-US" sz="1800" dirty="0">
                        <a:latin typeface="Arial" charset="0"/>
                        <a:ea typeface="Arial" charset="0"/>
                        <a:cs typeface="Arial"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a:latin typeface="Arial" charset="0"/>
                          <a:ea typeface="Arial" charset="0"/>
                          <a:cs typeface="Arial" charset="0"/>
                        </a:rPr>
                        <a:t>Après 1 test</a:t>
                      </a:r>
                      <a:endParaRPr lang="en-US" sz="1800" dirty="0">
                        <a:latin typeface="Arial" charset="0"/>
                        <a:ea typeface="Arial" charset="0"/>
                        <a:cs typeface="Arial"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a:latin typeface="Arial" charset="0"/>
                          <a:ea typeface="Arial" charset="0"/>
                          <a:cs typeface="Arial" charset="0"/>
                        </a:rPr>
                        <a:t>Après 2 tests</a:t>
                      </a:r>
                      <a:endParaRPr lang="en-US" sz="1800" dirty="0">
                        <a:latin typeface="Arial" charset="0"/>
                        <a:ea typeface="Arial" charset="0"/>
                        <a:cs typeface="Arial"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a:latin typeface="Arial" charset="0"/>
                          <a:ea typeface="Arial" charset="0"/>
                          <a:cs typeface="Arial" charset="0"/>
                        </a:rPr>
                        <a:t>Après 3 tests</a:t>
                      </a:r>
                      <a:endParaRPr lang="en-US" sz="1800" dirty="0">
                        <a:latin typeface="Arial" charset="0"/>
                        <a:ea typeface="Arial" charset="0"/>
                        <a:cs typeface="Arial" charset="0"/>
                      </a:endParaRPr>
                    </a:p>
                  </a:txBody>
                  <a:tcPr anchor="ctr"/>
                </a:tc>
                <a:extLst>
                  <a:ext uri="{0D108BD9-81ED-4DB2-BD59-A6C34878D82A}">
                    <a16:rowId xmlns:a16="http://schemas.microsoft.com/office/drawing/2014/main" xmlns="" val="4081972412"/>
                  </a:ext>
                </a:extLst>
              </a:tr>
              <a:tr h="622674">
                <a:tc>
                  <a:txBody>
                    <a:bodyPr/>
                    <a:lstStyle/>
                    <a:p>
                      <a:pPr algn="ctr"/>
                      <a:r>
                        <a:rPr lang="en-US" sz="1800" b="1" dirty="0">
                          <a:latin typeface="Arial" charset="0"/>
                          <a:ea typeface="Arial" charset="0"/>
                          <a:cs typeface="Arial" charset="0"/>
                        </a:rPr>
                        <a:t>10%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Arial" charset="0"/>
                          <a:ea typeface="Arial" charset="0"/>
                          <a:cs typeface="Arial" charset="0"/>
                        </a:rPr>
                        <a:t>10,000 HIV+</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Arial" charset="0"/>
                          <a:ea typeface="Arial" charset="0"/>
                          <a:cs typeface="Arial" charset="0"/>
                        </a:rPr>
                        <a:t>90,000 HIV-</a:t>
                      </a:r>
                    </a:p>
                  </a:txBody>
                  <a:tcPr anchor="ctr"/>
                </a:tc>
                <a:tc>
                  <a:txBody>
                    <a:bodyPr/>
                    <a:lstStyle/>
                    <a:p>
                      <a:pPr algn="ctr"/>
                      <a:r>
                        <a:rPr lang="en-US" sz="1800">
                          <a:latin typeface="Arial" charset="0"/>
                          <a:ea typeface="Arial" charset="0"/>
                          <a:cs typeface="Arial" charset="0"/>
                        </a:rPr>
                        <a:t>9900 vrai+ </a:t>
                      </a:r>
                      <a:r>
                        <a:rPr lang="en-US" sz="1800" dirty="0">
                          <a:latin typeface="Arial" charset="0"/>
                          <a:ea typeface="Arial" charset="0"/>
                          <a:cs typeface="Arial" charset="0"/>
                        </a:rPr>
                        <a:t>(99%)</a:t>
                      </a:r>
                    </a:p>
                    <a:p>
                      <a:pPr algn="ctr"/>
                      <a:r>
                        <a:rPr lang="en-US" sz="1800">
                          <a:latin typeface="Arial" charset="0"/>
                          <a:ea typeface="Arial" charset="0"/>
                          <a:cs typeface="Arial" charset="0"/>
                        </a:rPr>
                        <a:t>1800 faux+ </a:t>
                      </a:r>
                      <a:r>
                        <a:rPr lang="en-US" sz="1800" dirty="0">
                          <a:latin typeface="Arial" charset="0"/>
                          <a:ea typeface="Arial" charset="0"/>
                          <a:cs typeface="Arial" charset="0"/>
                        </a:rPr>
                        <a:t>(2%)</a:t>
                      </a:r>
                      <a:endParaRPr lang="en-US" sz="1800" b="1" dirty="0">
                        <a:latin typeface="Arial" charset="0"/>
                        <a:ea typeface="Arial" charset="0"/>
                        <a:cs typeface="Arial" charset="0"/>
                      </a:endParaRPr>
                    </a:p>
                    <a:p>
                      <a:pPr algn="ctr"/>
                      <a:r>
                        <a:rPr lang="en-US" sz="1800" b="1" dirty="0">
                          <a:latin typeface="Arial" charset="0"/>
                          <a:ea typeface="Arial" charset="0"/>
                          <a:cs typeface="Arial" charset="0"/>
                        </a:rPr>
                        <a:t>85</a:t>
                      </a:r>
                      <a:r>
                        <a:rPr lang="en-US" sz="1800" b="1">
                          <a:latin typeface="Arial" charset="0"/>
                          <a:ea typeface="Arial" charset="0"/>
                          <a:cs typeface="Arial" charset="0"/>
                        </a:rPr>
                        <a:t>% VPP</a:t>
                      </a:r>
                      <a:endParaRPr lang="en-US" sz="1800" dirty="0">
                        <a:latin typeface="Arial" charset="0"/>
                        <a:ea typeface="Arial" charset="0"/>
                        <a:cs typeface="Arial" charset="0"/>
                      </a:endParaRPr>
                    </a:p>
                  </a:txBody>
                  <a:tcPr anchor="ctr"/>
                </a:tc>
                <a:tc>
                  <a:txBody>
                    <a:bodyPr/>
                    <a:lstStyle/>
                    <a:p>
                      <a:pPr algn="ctr"/>
                      <a:r>
                        <a:rPr lang="en-US" sz="1800">
                          <a:latin typeface="Arial" charset="0"/>
                          <a:ea typeface="Arial" charset="0"/>
                          <a:cs typeface="Arial" charset="0"/>
                        </a:rPr>
                        <a:t>9801 vrai+</a:t>
                      </a:r>
                      <a:endParaRPr lang="en-US" sz="1800" dirty="0">
                        <a:latin typeface="Arial" charset="0"/>
                        <a:ea typeface="Arial" charset="0"/>
                        <a:cs typeface="Arial" charset="0"/>
                      </a:endParaRPr>
                    </a:p>
                    <a:p>
                      <a:pPr algn="ctr"/>
                      <a:r>
                        <a:rPr lang="en-US" sz="1800">
                          <a:latin typeface="Arial" charset="0"/>
                          <a:ea typeface="Arial" charset="0"/>
                          <a:cs typeface="Arial" charset="0"/>
                        </a:rPr>
                        <a:t>36 faux+</a:t>
                      </a:r>
                      <a:endParaRPr lang="en-US" sz="1800" b="1" dirty="0">
                        <a:latin typeface="Arial" charset="0"/>
                        <a:ea typeface="Arial" charset="0"/>
                        <a:cs typeface="Arial" charset="0"/>
                      </a:endParaRPr>
                    </a:p>
                    <a:p>
                      <a:pPr algn="ctr"/>
                      <a:r>
                        <a:rPr lang="en-US" sz="1800" b="1" i="1" u="none" dirty="0">
                          <a:latin typeface="Arial" charset="0"/>
                          <a:ea typeface="Arial" charset="0"/>
                          <a:cs typeface="Arial" charset="0"/>
                        </a:rPr>
                        <a:t>99.6</a:t>
                      </a:r>
                      <a:r>
                        <a:rPr lang="en-US" sz="1800" b="1" i="1" u="none">
                          <a:latin typeface="Arial" charset="0"/>
                          <a:ea typeface="Arial" charset="0"/>
                          <a:cs typeface="Arial" charset="0"/>
                        </a:rPr>
                        <a:t>% VPP</a:t>
                      </a:r>
                      <a:endParaRPr lang="en-US" sz="1800" i="1" u="none" dirty="0">
                        <a:latin typeface="Arial" charset="0"/>
                        <a:ea typeface="Arial" charset="0"/>
                        <a:cs typeface="Arial" charset="0"/>
                      </a:endParaRPr>
                    </a:p>
                  </a:txBody>
                  <a:tcPr anchor="ctr"/>
                </a:tc>
                <a:tc>
                  <a:txBody>
                    <a:bodyPr/>
                    <a:lstStyle/>
                    <a:p>
                      <a:pPr algn="ctr"/>
                      <a:r>
                        <a:rPr lang="en-US" sz="1800">
                          <a:latin typeface="Arial" charset="0"/>
                          <a:ea typeface="Arial" charset="0"/>
                          <a:cs typeface="Arial" charset="0"/>
                        </a:rPr>
                        <a:t>9703 vrai+</a:t>
                      </a:r>
                      <a:endParaRPr lang="en-US" sz="1800" dirty="0">
                        <a:latin typeface="Arial" charset="0"/>
                        <a:ea typeface="Arial" charset="0"/>
                        <a:cs typeface="Arial" charset="0"/>
                      </a:endParaRPr>
                    </a:p>
                    <a:p>
                      <a:pPr algn="ctr"/>
                      <a:r>
                        <a:rPr lang="en-US" sz="1800">
                          <a:latin typeface="Arial" charset="0"/>
                          <a:ea typeface="Arial" charset="0"/>
                          <a:cs typeface="Arial" charset="0"/>
                        </a:rPr>
                        <a:t>0.7 faux+</a:t>
                      </a:r>
                      <a:endParaRPr lang="en-US" sz="1800" dirty="0">
                        <a:latin typeface="Arial" charset="0"/>
                        <a:ea typeface="Arial" charset="0"/>
                        <a:cs typeface="Arial" charset="0"/>
                      </a:endParaRPr>
                    </a:p>
                    <a:p>
                      <a:pPr algn="ctr"/>
                      <a:r>
                        <a:rPr lang="en-US" sz="1800" b="1" i="1" u="none" dirty="0">
                          <a:latin typeface="Arial" charset="0"/>
                          <a:ea typeface="Arial" charset="0"/>
                          <a:cs typeface="Arial" charset="0"/>
                        </a:rPr>
                        <a:t>99.9</a:t>
                      </a:r>
                      <a:r>
                        <a:rPr lang="en-US" sz="1800" b="1" i="1" u="none">
                          <a:latin typeface="Arial" charset="0"/>
                          <a:ea typeface="Arial" charset="0"/>
                          <a:cs typeface="Arial" charset="0"/>
                        </a:rPr>
                        <a:t>% VPP</a:t>
                      </a:r>
                      <a:endParaRPr lang="en-US" sz="1800" b="1" i="1" u="none" dirty="0">
                        <a:latin typeface="Arial" charset="0"/>
                        <a:ea typeface="Arial" charset="0"/>
                        <a:cs typeface="Arial" charset="0"/>
                      </a:endParaRPr>
                    </a:p>
                  </a:txBody>
                  <a:tcPr anchor="ctr"/>
                </a:tc>
                <a:extLst>
                  <a:ext uri="{0D108BD9-81ED-4DB2-BD59-A6C34878D82A}">
                    <a16:rowId xmlns:a16="http://schemas.microsoft.com/office/drawing/2014/main" xmlns="" val="1453766893"/>
                  </a:ext>
                </a:extLst>
              </a:tr>
              <a:tr h="148269">
                <a:tc>
                  <a:txBody>
                    <a:bodyPr/>
                    <a:lstStyle/>
                    <a:p>
                      <a:pPr algn="ctr"/>
                      <a:r>
                        <a:rPr lang="en-US" sz="1800" b="1" dirty="0">
                          <a:latin typeface="Arial" charset="0"/>
                          <a:ea typeface="Arial" charset="0"/>
                          <a:cs typeface="Arial" charset="0"/>
                        </a:rPr>
                        <a:t>5%</a:t>
                      </a:r>
                    </a:p>
                  </a:txBody>
                  <a:tcPr anchor="ctr"/>
                </a:tc>
                <a:tc>
                  <a:txBody>
                    <a:bodyPr/>
                    <a:lstStyle/>
                    <a:p>
                      <a:pPr algn="ctr"/>
                      <a:r>
                        <a:rPr lang="en-US" sz="1800" dirty="0">
                          <a:latin typeface="Arial" charset="0"/>
                          <a:ea typeface="Arial" charset="0"/>
                          <a:cs typeface="Arial" charset="0"/>
                        </a:rPr>
                        <a:t>5000 HIV+</a:t>
                      </a:r>
                    </a:p>
                    <a:p>
                      <a:pPr algn="ctr"/>
                      <a:r>
                        <a:rPr lang="en-US" sz="1800" dirty="0">
                          <a:latin typeface="Arial" charset="0"/>
                          <a:ea typeface="Arial" charset="0"/>
                          <a:cs typeface="Arial" charset="0"/>
                        </a:rPr>
                        <a:t>95,000 HIV-</a:t>
                      </a:r>
                    </a:p>
                  </a:txBody>
                  <a:tcPr anchor="ctr"/>
                </a:tc>
                <a:tc>
                  <a:txBody>
                    <a:bodyPr/>
                    <a:lstStyle/>
                    <a:p>
                      <a:pPr algn="ctr"/>
                      <a:r>
                        <a:rPr lang="en-US" sz="1800">
                          <a:latin typeface="Arial" charset="0"/>
                          <a:ea typeface="Arial" charset="0"/>
                          <a:cs typeface="Arial" charset="0"/>
                        </a:rPr>
                        <a:t>4950 vrai+</a:t>
                      </a:r>
                      <a:endParaRPr lang="en-US" sz="1800" dirty="0">
                        <a:latin typeface="Arial" charset="0"/>
                        <a:ea typeface="Arial" charset="0"/>
                        <a:cs typeface="Arial" charset="0"/>
                      </a:endParaRPr>
                    </a:p>
                    <a:p>
                      <a:pPr algn="ctr"/>
                      <a:r>
                        <a:rPr lang="en-US" sz="1800">
                          <a:latin typeface="Arial" charset="0"/>
                          <a:ea typeface="Arial" charset="0"/>
                          <a:cs typeface="Arial" charset="0"/>
                        </a:rPr>
                        <a:t>1900 faux+</a:t>
                      </a:r>
                      <a:endParaRPr lang="en-US" sz="1800" dirty="0">
                        <a:latin typeface="Arial" charset="0"/>
                        <a:ea typeface="Arial" charset="0"/>
                        <a:cs typeface="Arial" charset="0"/>
                      </a:endParaRPr>
                    </a:p>
                    <a:p>
                      <a:pPr algn="ctr"/>
                      <a:r>
                        <a:rPr lang="en-US" sz="1800" b="1" dirty="0">
                          <a:latin typeface="Arial" charset="0"/>
                          <a:ea typeface="Arial" charset="0"/>
                          <a:cs typeface="Arial" charset="0"/>
                        </a:rPr>
                        <a:t>72</a:t>
                      </a:r>
                      <a:r>
                        <a:rPr lang="en-US" sz="1800" b="1">
                          <a:latin typeface="Arial" charset="0"/>
                          <a:ea typeface="Arial" charset="0"/>
                          <a:cs typeface="Arial" charset="0"/>
                        </a:rPr>
                        <a:t>% VPP</a:t>
                      </a:r>
                      <a:endParaRPr lang="en-US" sz="1800" b="1" dirty="0">
                        <a:latin typeface="Arial" charset="0"/>
                        <a:ea typeface="Arial" charset="0"/>
                        <a:cs typeface="Arial" charset="0"/>
                      </a:endParaRPr>
                    </a:p>
                  </a:txBody>
                  <a:tcPr anchor="ctr"/>
                </a:tc>
                <a:tc>
                  <a:txBody>
                    <a:bodyPr/>
                    <a:lstStyle/>
                    <a:p>
                      <a:pPr algn="ctr"/>
                      <a:r>
                        <a:rPr lang="en-US" sz="1800">
                          <a:latin typeface="Arial" charset="0"/>
                          <a:ea typeface="Arial" charset="0"/>
                          <a:cs typeface="Arial" charset="0"/>
                        </a:rPr>
                        <a:t>4901 vrai+</a:t>
                      </a:r>
                      <a:endParaRPr lang="en-US" sz="1800" dirty="0">
                        <a:latin typeface="Arial" charset="0"/>
                        <a:ea typeface="Arial" charset="0"/>
                        <a:cs typeface="Arial" charset="0"/>
                      </a:endParaRPr>
                    </a:p>
                    <a:p>
                      <a:pPr algn="ctr"/>
                      <a:r>
                        <a:rPr lang="en-US" sz="1800">
                          <a:latin typeface="Arial" charset="0"/>
                          <a:ea typeface="Arial" charset="0"/>
                          <a:cs typeface="Arial" charset="0"/>
                        </a:rPr>
                        <a:t>38 faux+</a:t>
                      </a:r>
                      <a:endParaRPr lang="en-US" sz="1800" dirty="0">
                        <a:latin typeface="Arial" charset="0"/>
                        <a:ea typeface="Arial" charset="0"/>
                        <a:cs typeface="Arial" charset="0"/>
                      </a:endParaRPr>
                    </a:p>
                    <a:p>
                      <a:pPr algn="ctr"/>
                      <a:r>
                        <a:rPr lang="en-US" sz="1800" b="1" i="1" u="sng" dirty="0">
                          <a:latin typeface="Arial" charset="0"/>
                          <a:ea typeface="Arial" charset="0"/>
                          <a:cs typeface="Arial" charset="0"/>
                        </a:rPr>
                        <a:t>99.2</a:t>
                      </a:r>
                      <a:r>
                        <a:rPr lang="en-US" sz="1800" b="1" i="1" u="sng">
                          <a:latin typeface="Arial" charset="0"/>
                          <a:ea typeface="Arial" charset="0"/>
                          <a:cs typeface="Arial" charset="0"/>
                        </a:rPr>
                        <a:t>% VPP</a:t>
                      </a:r>
                      <a:endParaRPr lang="en-US" sz="1800" b="1" i="1" u="sng" dirty="0">
                        <a:latin typeface="Arial" charset="0"/>
                        <a:ea typeface="Arial" charset="0"/>
                        <a:cs typeface="Arial" charset="0"/>
                      </a:endParaRPr>
                    </a:p>
                  </a:txBody>
                  <a:tcPr anchor="ctr"/>
                </a:tc>
                <a:tc>
                  <a:txBody>
                    <a:bodyPr/>
                    <a:lstStyle/>
                    <a:p>
                      <a:pPr algn="ctr"/>
                      <a:r>
                        <a:rPr lang="en-US" sz="1800">
                          <a:latin typeface="Arial" charset="0"/>
                          <a:ea typeface="Arial" charset="0"/>
                          <a:cs typeface="Arial" charset="0"/>
                        </a:rPr>
                        <a:t>4851 vrai+</a:t>
                      </a:r>
                      <a:endParaRPr lang="en-US" sz="1800" dirty="0">
                        <a:latin typeface="Arial" charset="0"/>
                        <a:ea typeface="Arial" charset="0"/>
                        <a:cs typeface="Arial" charset="0"/>
                      </a:endParaRPr>
                    </a:p>
                    <a:p>
                      <a:pPr algn="ctr"/>
                      <a:r>
                        <a:rPr lang="en-US" sz="1800">
                          <a:latin typeface="Arial" charset="0"/>
                          <a:ea typeface="Arial" charset="0"/>
                          <a:cs typeface="Arial" charset="0"/>
                        </a:rPr>
                        <a:t>0.8 faux+</a:t>
                      </a:r>
                      <a:endParaRPr lang="en-US" sz="1800" dirty="0">
                        <a:latin typeface="Arial" charset="0"/>
                        <a:ea typeface="Arial" charset="0"/>
                        <a:cs typeface="Arial" charset="0"/>
                      </a:endParaRPr>
                    </a:p>
                    <a:p>
                      <a:pPr algn="ctr"/>
                      <a:r>
                        <a:rPr lang="en-US" sz="1800" b="1" i="1" u="none" dirty="0">
                          <a:latin typeface="Arial" charset="0"/>
                          <a:ea typeface="Arial" charset="0"/>
                          <a:cs typeface="Arial" charset="0"/>
                        </a:rPr>
                        <a:t>99.9</a:t>
                      </a:r>
                      <a:r>
                        <a:rPr lang="en-US" sz="1800" b="1" i="1" u="none">
                          <a:latin typeface="Arial" charset="0"/>
                          <a:ea typeface="Arial" charset="0"/>
                          <a:cs typeface="Arial" charset="0"/>
                        </a:rPr>
                        <a:t>% VPP</a:t>
                      </a:r>
                      <a:endParaRPr lang="en-US" sz="1800" b="1" i="1" u="none" dirty="0">
                        <a:latin typeface="Arial" charset="0"/>
                        <a:ea typeface="Arial" charset="0"/>
                        <a:cs typeface="Arial" charset="0"/>
                      </a:endParaRPr>
                    </a:p>
                  </a:txBody>
                  <a:tcPr anchor="ctr"/>
                </a:tc>
                <a:extLst>
                  <a:ext uri="{0D108BD9-81ED-4DB2-BD59-A6C34878D82A}">
                    <a16:rowId xmlns:a16="http://schemas.microsoft.com/office/drawing/2014/main" xmlns="" val="153675156"/>
                  </a:ext>
                </a:extLst>
              </a:tr>
              <a:tr h="148269">
                <a:tc>
                  <a:txBody>
                    <a:bodyPr/>
                    <a:lstStyle/>
                    <a:p>
                      <a:pPr algn="ctr"/>
                      <a:r>
                        <a:rPr lang="en-US" sz="1800" b="1" dirty="0">
                          <a:latin typeface="Arial" charset="0"/>
                          <a:ea typeface="Arial" charset="0"/>
                          <a:cs typeface="Arial" charset="0"/>
                        </a:rPr>
                        <a:t>1%</a:t>
                      </a:r>
                    </a:p>
                  </a:txBody>
                  <a:tcPr anchor="ctr"/>
                </a:tc>
                <a:tc>
                  <a:txBody>
                    <a:bodyPr/>
                    <a:lstStyle/>
                    <a:p>
                      <a:pPr algn="ctr"/>
                      <a:r>
                        <a:rPr lang="en-US" sz="1800" b="0" dirty="0">
                          <a:latin typeface="Arial" charset="0"/>
                          <a:ea typeface="Arial" charset="0"/>
                          <a:cs typeface="Arial" charset="0"/>
                        </a:rPr>
                        <a:t>1000 HIV+</a:t>
                      </a:r>
                    </a:p>
                    <a:p>
                      <a:pPr algn="ctr"/>
                      <a:r>
                        <a:rPr lang="en-US" sz="1800" b="0" dirty="0">
                          <a:latin typeface="Arial" charset="0"/>
                          <a:ea typeface="Arial" charset="0"/>
                          <a:cs typeface="Arial" charset="0"/>
                        </a:rPr>
                        <a:t>99,000 HIV-</a:t>
                      </a:r>
                    </a:p>
                  </a:txBody>
                  <a:tcPr anchor="ctr"/>
                </a:tc>
                <a:tc>
                  <a:txBody>
                    <a:bodyPr/>
                    <a:lstStyle/>
                    <a:p>
                      <a:pPr algn="ctr"/>
                      <a:r>
                        <a:rPr lang="en-US" sz="1800" b="0">
                          <a:latin typeface="Arial" charset="0"/>
                          <a:ea typeface="Arial" charset="0"/>
                          <a:cs typeface="Arial" charset="0"/>
                        </a:rPr>
                        <a:t>990 vrai+</a:t>
                      </a:r>
                      <a:endParaRPr lang="en-US" sz="1800" b="0" dirty="0">
                        <a:latin typeface="Arial" charset="0"/>
                        <a:ea typeface="Arial" charset="0"/>
                        <a:cs typeface="Arial" charset="0"/>
                      </a:endParaRPr>
                    </a:p>
                    <a:p>
                      <a:pPr algn="ctr"/>
                      <a:r>
                        <a:rPr lang="en-US" sz="1800" b="0">
                          <a:latin typeface="Arial" charset="0"/>
                          <a:ea typeface="Arial" charset="0"/>
                          <a:cs typeface="Arial" charset="0"/>
                        </a:rPr>
                        <a:t>1980 faux+</a:t>
                      </a:r>
                      <a:endParaRPr lang="en-US" sz="1800" b="0" dirty="0">
                        <a:latin typeface="Arial" charset="0"/>
                        <a:ea typeface="Arial" charset="0"/>
                        <a:cs typeface="Arial" charset="0"/>
                      </a:endParaRPr>
                    </a:p>
                    <a:p>
                      <a:pPr algn="ctr"/>
                      <a:r>
                        <a:rPr lang="en-US" sz="1800" b="1" dirty="0">
                          <a:latin typeface="Arial" charset="0"/>
                          <a:ea typeface="Arial" charset="0"/>
                          <a:cs typeface="Arial" charset="0"/>
                        </a:rPr>
                        <a:t>33</a:t>
                      </a:r>
                      <a:r>
                        <a:rPr lang="en-US" sz="1800" b="1">
                          <a:latin typeface="Arial" charset="0"/>
                          <a:ea typeface="Arial" charset="0"/>
                          <a:cs typeface="Arial" charset="0"/>
                        </a:rPr>
                        <a:t>% VPP</a:t>
                      </a:r>
                      <a:endParaRPr lang="en-US" sz="1800" b="1" dirty="0">
                        <a:latin typeface="Arial" charset="0"/>
                        <a:ea typeface="Arial" charset="0"/>
                        <a:cs typeface="Arial" charset="0"/>
                      </a:endParaRPr>
                    </a:p>
                  </a:txBody>
                  <a:tcPr anchor="ctr"/>
                </a:tc>
                <a:tc>
                  <a:txBody>
                    <a:bodyPr/>
                    <a:lstStyle/>
                    <a:p>
                      <a:pPr algn="ctr"/>
                      <a:r>
                        <a:rPr lang="en-US" sz="1800" b="0">
                          <a:latin typeface="Arial" charset="0"/>
                          <a:ea typeface="Arial" charset="0"/>
                          <a:cs typeface="Arial" charset="0"/>
                        </a:rPr>
                        <a:t>980 vrai+</a:t>
                      </a:r>
                      <a:endParaRPr lang="en-US" sz="1800" b="0" dirty="0">
                        <a:latin typeface="Arial" charset="0"/>
                        <a:ea typeface="Arial" charset="0"/>
                        <a:cs typeface="Arial" charset="0"/>
                      </a:endParaRPr>
                    </a:p>
                    <a:p>
                      <a:pPr algn="ctr"/>
                      <a:r>
                        <a:rPr lang="en-US" sz="1800" b="0">
                          <a:latin typeface="Arial" charset="0"/>
                          <a:ea typeface="Arial" charset="0"/>
                          <a:cs typeface="Arial" charset="0"/>
                        </a:rPr>
                        <a:t>40 faux+</a:t>
                      </a:r>
                      <a:endParaRPr lang="en-US" sz="1800" b="0" dirty="0">
                        <a:latin typeface="Arial" charset="0"/>
                        <a:ea typeface="Arial" charset="0"/>
                        <a:cs typeface="Arial" charset="0"/>
                      </a:endParaRPr>
                    </a:p>
                    <a:p>
                      <a:pPr algn="ctr"/>
                      <a:r>
                        <a:rPr lang="en-US" sz="1800" b="1" dirty="0">
                          <a:latin typeface="Arial" charset="0"/>
                          <a:ea typeface="Arial" charset="0"/>
                          <a:cs typeface="Arial" charset="0"/>
                        </a:rPr>
                        <a:t>96</a:t>
                      </a:r>
                      <a:r>
                        <a:rPr lang="en-US" sz="1800" b="1">
                          <a:latin typeface="Arial" charset="0"/>
                          <a:ea typeface="Arial" charset="0"/>
                          <a:cs typeface="Arial" charset="0"/>
                        </a:rPr>
                        <a:t>% VPP</a:t>
                      </a:r>
                      <a:endParaRPr lang="en-US" sz="1800" b="1" dirty="0">
                        <a:latin typeface="Arial" charset="0"/>
                        <a:ea typeface="Arial" charset="0"/>
                        <a:cs typeface="Arial" charset="0"/>
                      </a:endParaRPr>
                    </a:p>
                  </a:txBody>
                  <a:tcPr anchor="ctr"/>
                </a:tc>
                <a:tc>
                  <a:txBody>
                    <a:bodyPr/>
                    <a:lstStyle/>
                    <a:p>
                      <a:pPr algn="ctr"/>
                      <a:r>
                        <a:rPr lang="en-US" sz="1800" b="0">
                          <a:latin typeface="Arial" charset="0"/>
                          <a:ea typeface="Arial" charset="0"/>
                          <a:cs typeface="Arial" charset="0"/>
                        </a:rPr>
                        <a:t>970 vrai+</a:t>
                      </a:r>
                      <a:endParaRPr lang="en-US" sz="1800" b="0" dirty="0">
                        <a:latin typeface="Arial" charset="0"/>
                        <a:ea typeface="Arial" charset="0"/>
                        <a:cs typeface="Arial" charset="0"/>
                      </a:endParaRPr>
                    </a:p>
                    <a:p>
                      <a:pPr algn="ctr"/>
                      <a:r>
                        <a:rPr lang="en-US" sz="1800" b="0">
                          <a:latin typeface="Arial" charset="0"/>
                          <a:ea typeface="Arial" charset="0"/>
                          <a:cs typeface="Arial" charset="0"/>
                        </a:rPr>
                        <a:t>0.8 faux+</a:t>
                      </a:r>
                      <a:endParaRPr lang="en-US" sz="1800" b="0" dirty="0">
                        <a:latin typeface="Arial" charset="0"/>
                        <a:ea typeface="Arial" charset="0"/>
                        <a:cs typeface="Arial" charset="0"/>
                      </a:endParaRPr>
                    </a:p>
                    <a:p>
                      <a:pPr algn="ctr"/>
                      <a:r>
                        <a:rPr lang="en-US" sz="1800" b="1" i="1" u="none" dirty="0">
                          <a:latin typeface="Arial" charset="0"/>
                          <a:ea typeface="Arial" charset="0"/>
                          <a:cs typeface="Arial" charset="0"/>
                        </a:rPr>
                        <a:t>99.9</a:t>
                      </a:r>
                      <a:r>
                        <a:rPr lang="en-US" sz="1800" b="1" i="1" u="none">
                          <a:latin typeface="Arial" charset="0"/>
                          <a:ea typeface="Arial" charset="0"/>
                          <a:cs typeface="Arial" charset="0"/>
                        </a:rPr>
                        <a:t>% VPP</a:t>
                      </a:r>
                      <a:endParaRPr lang="en-US" sz="1800" b="1" i="1" u="none" dirty="0">
                        <a:latin typeface="Arial" charset="0"/>
                        <a:ea typeface="Arial" charset="0"/>
                        <a:cs typeface="Arial" charset="0"/>
                      </a:endParaRPr>
                    </a:p>
                  </a:txBody>
                  <a:tcPr anchor="ctr"/>
                </a:tc>
                <a:extLst>
                  <a:ext uri="{0D108BD9-81ED-4DB2-BD59-A6C34878D82A}">
                    <a16:rowId xmlns:a16="http://schemas.microsoft.com/office/drawing/2014/main" xmlns="" val="138727529"/>
                  </a:ext>
                </a:extLst>
              </a:tr>
              <a:tr h="0">
                <a:tc>
                  <a:txBody>
                    <a:bodyPr/>
                    <a:lstStyle/>
                    <a:p>
                      <a:pPr algn="ctr"/>
                      <a:r>
                        <a:rPr lang="en-US" sz="1800" b="1" dirty="0">
                          <a:latin typeface="Arial" charset="0"/>
                          <a:ea typeface="Arial" charset="0"/>
                          <a:cs typeface="Arial" charset="0"/>
                        </a:rPr>
                        <a:t>0.1%</a:t>
                      </a:r>
                    </a:p>
                  </a:txBody>
                  <a:tcPr anchor="ctr"/>
                </a:tc>
                <a:tc>
                  <a:txBody>
                    <a:bodyPr/>
                    <a:lstStyle/>
                    <a:p>
                      <a:pPr algn="ctr"/>
                      <a:r>
                        <a:rPr lang="en-US" sz="1800" dirty="0">
                          <a:latin typeface="Arial" charset="0"/>
                          <a:ea typeface="Arial" charset="0"/>
                          <a:cs typeface="Arial" charset="0"/>
                        </a:rPr>
                        <a:t>100 HIV+</a:t>
                      </a:r>
                    </a:p>
                    <a:p>
                      <a:pPr algn="ctr"/>
                      <a:r>
                        <a:rPr lang="en-US" sz="1800" dirty="0">
                          <a:latin typeface="Arial" charset="0"/>
                          <a:ea typeface="Arial" charset="0"/>
                          <a:cs typeface="Arial" charset="0"/>
                        </a:rPr>
                        <a:t>99,900 HIV-</a:t>
                      </a:r>
                    </a:p>
                  </a:txBody>
                  <a:tcPr anchor="ctr"/>
                </a:tc>
                <a:tc>
                  <a:txBody>
                    <a:bodyPr/>
                    <a:lstStyle/>
                    <a:p>
                      <a:pPr algn="ctr"/>
                      <a:r>
                        <a:rPr lang="en-US" sz="1800">
                          <a:latin typeface="Arial" charset="0"/>
                          <a:ea typeface="Arial" charset="0"/>
                          <a:cs typeface="Arial" charset="0"/>
                        </a:rPr>
                        <a:t>99 vrai+</a:t>
                      </a:r>
                      <a:endParaRPr lang="en-US" sz="1800" dirty="0">
                        <a:latin typeface="Arial" charset="0"/>
                        <a:ea typeface="Arial" charset="0"/>
                        <a:cs typeface="Arial" charset="0"/>
                      </a:endParaRPr>
                    </a:p>
                    <a:p>
                      <a:pPr algn="ctr"/>
                      <a:r>
                        <a:rPr lang="en-US" sz="1800">
                          <a:latin typeface="Arial" charset="0"/>
                          <a:ea typeface="Arial" charset="0"/>
                          <a:cs typeface="Arial" charset="0"/>
                        </a:rPr>
                        <a:t>1998 faux+</a:t>
                      </a:r>
                      <a:endParaRPr lang="en-US" sz="1800" dirty="0">
                        <a:latin typeface="Arial" charset="0"/>
                        <a:ea typeface="Arial" charset="0"/>
                        <a:cs typeface="Arial" charset="0"/>
                      </a:endParaRPr>
                    </a:p>
                    <a:p>
                      <a:pPr algn="ctr"/>
                      <a:r>
                        <a:rPr lang="en-US" sz="1800" b="1" dirty="0">
                          <a:latin typeface="Arial" charset="0"/>
                          <a:ea typeface="Arial" charset="0"/>
                          <a:cs typeface="Arial" charset="0"/>
                        </a:rPr>
                        <a:t>5</a:t>
                      </a:r>
                      <a:r>
                        <a:rPr lang="en-US" sz="1800" b="1">
                          <a:latin typeface="Arial" charset="0"/>
                          <a:ea typeface="Arial" charset="0"/>
                          <a:cs typeface="Arial" charset="0"/>
                        </a:rPr>
                        <a:t>% VPP</a:t>
                      </a:r>
                      <a:endParaRPr lang="en-US" sz="1800" b="1" dirty="0">
                        <a:latin typeface="Arial" charset="0"/>
                        <a:ea typeface="Arial" charset="0"/>
                        <a:cs typeface="Arial" charset="0"/>
                      </a:endParaRPr>
                    </a:p>
                  </a:txBody>
                  <a:tcPr anchor="ctr"/>
                </a:tc>
                <a:tc>
                  <a:txBody>
                    <a:bodyPr/>
                    <a:lstStyle/>
                    <a:p>
                      <a:pPr algn="ctr"/>
                      <a:r>
                        <a:rPr lang="en-US" sz="1800">
                          <a:latin typeface="Arial" charset="0"/>
                          <a:ea typeface="Arial" charset="0"/>
                          <a:cs typeface="Arial" charset="0"/>
                        </a:rPr>
                        <a:t>98 vrai+</a:t>
                      </a:r>
                      <a:endParaRPr lang="en-US" sz="1800" dirty="0">
                        <a:latin typeface="Arial" charset="0"/>
                        <a:ea typeface="Arial" charset="0"/>
                        <a:cs typeface="Arial" charset="0"/>
                      </a:endParaRPr>
                    </a:p>
                    <a:p>
                      <a:pPr algn="ctr"/>
                      <a:r>
                        <a:rPr lang="en-US" sz="1800">
                          <a:latin typeface="Arial" charset="0"/>
                          <a:ea typeface="Arial" charset="0"/>
                          <a:cs typeface="Arial" charset="0"/>
                        </a:rPr>
                        <a:t>40 faux+</a:t>
                      </a:r>
                      <a:endParaRPr lang="en-US" sz="1800" dirty="0">
                        <a:latin typeface="Arial" charset="0"/>
                        <a:ea typeface="Arial" charset="0"/>
                        <a:cs typeface="Arial" charset="0"/>
                      </a:endParaRPr>
                    </a:p>
                    <a:p>
                      <a:pPr algn="ctr"/>
                      <a:r>
                        <a:rPr lang="en-US" sz="1800" b="1" dirty="0">
                          <a:latin typeface="Arial" charset="0"/>
                          <a:ea typeface="Arial" charset="0"/>
                          <a:cs typeface="Arial" charset="0"/>
                        </a:rPr>
                        <a:t>70</a:t>
                      </a:r>
                      <a:r>
                        <a:rPr lang="en-US" sz="1800" b="1">
                          <a:latin typeface="Arial" charset="0"/>
                          <a:ea typeface="Arial" charset="0"/>
                          <a:cs typeface="Arial" charset="0"/>
                        </a:rPr>
                        <a:t>% VPP</a:t>
                      </a:r>
                      <a:endParaRPr lang="en-US" sz="1800" b="1" dirty="0">
                        <a:latin typeface="Arial" charset="0"/>
                        <a:ea typeface="Arial" charset="0"/>
                        <a:cs typeface="Arial" charset="0"/>
                      </a:endParaRPr>
                    </a:p>
                  </a:txBody>
                  <a:tcPr anchor="ctr"/>
                </a:tc>
                <a:tc>
                  <a:txBody>
                    <a:bodyPr/>
                    <a:lstStyle/>
                    <a:p>
                      <a:pPr algn="ctr"/>
                      <a:r>
                        <a:rPr lang="en-US" sz="1800" dirty="0">
                          <a:latin typeface="Arial" charset="0"/>
                          <a:ea typeface="Arial" charset="0"/>
                          <a:cs typeface="Arial" charset="0"/>
                        </a:rPr>
                        <a:t>97 </a:t>
                      </a:r>
                      <a:r>
                        <a:rPr lang="en-US" sz="1800" dirty="0" err="1">
                          <a:latin typeface="Arial" charset="0"/>
                          <a:ea typeface="Arial" charset="0"/>
                          <a:cs typeface="Arial" charset="0"/>
                        </a:rPr>
                        <a:t>vrai</a:t>
                      </a:r>
                      <a:r>
                        <a:rPr lang="en-US" sz="1800" dirty="0">
                          <a:latin typeface="Arial" charset="0"/>
                          <a:ea typeface="Arial" charset="0"/>
                          <a:cs typeface="Arial" charset="0"/>
                        </a:rPr>
                        <a:t>+</a:t>
                      </a:r>
                    </a:p>
                    <a:p>
                      <a:pPr algn="ctr"/>
                      <a:r>
                        <a:rPr lang="en-US" sz="1800" dirty="0">
                          <a:latin typeface="Arial" charset="0"/>
                          <a:ea typeface="Arial" charset="0"/>
                          <a:cs typeface="Arial" charset="0"/>
                        </a:rPr>
                        <a:t>0.8 faux+</a:t>
                      </a:r>
                    </a:p>
                    <a:p>
                      <a:pPr algn="ctr"/>
                      <a:r>
                        <a:rPr lang="en-US" sz="1800" b="1" i="0" u="none" dirty="0">
                          <a:latin typeface="Arial" charset="0"/>
                          <a:ea typeface="Arial" charset="0"/>
                          <a:cs typeface="Arial" charset="0"/>
                        </a:rPr>
                        <a:t>99.1% VPP</a:t>
                      </a:r>
                    </a:p>
                  </a:txBody>
                  <a:tcPr anchor="ctr"/>
                </a:tc>
                <a:extLst>
                  <a:ext uri="{0D108BD9-81ED-4DB2-BD59-A6C34878D82A}">
                    <a16:rowId xmlns:a16="http://schemas.microsoft.com/office/drawing/2014/main" xmlns="" val="4115579878"/>
                  </a:ext>
                </a:extLst>
              </a:tr>
            </a:tbl>
          </a:graphicData>
        </a:graphic>
      </p:graphicFrame>
      <p:sp>
        <p:nvSpPr>
          <p:cNvPr id="6" name="Title 1"/>
          <p:cNvSpPr>
            <a:spLocks noGrp="1"/>
          </p:cNvSpPr>
          <p:nvPr>
            <p:ph type="title"/>
          </p:nvPr>
        </p:nvSpPr>
        <p:spPr>
          <a:xfrm>
            <a:off x="0" y="0"/>
            <a:ext cx="12191999" cy="1097280"/>
          </a:xfrm>
          <a:noFill/>
        </p:spPr>
        <p:txBody>
          <a:bodyPr>
            <a:normAutofit/>
          </a:bodyPr>
          <a:lstStyle/>
          <a:p>
            <a:pPr algn="ctr"/>
            <a:r>
              <a:rPr lang="en-US" sz="3200" b="1" dirty="0">
                <a:latin typeface="Arial" charset="0"/>
                <a:ea typeface="Arial" charset="0"/>
                <a:cs typeface="Arial" charset="0"/>
              </a:rPr>
              <a:t>La VPP </a:t>
            </a:r>
            <a:r>
              <a:rPr lang="en-US" sz="3200" b="1" dirty="0" err="1">
                <a:latin typeface="Arial" charset="0"/>
                <a:ea typeface="Arial" charset="0"/>
                <a:cs typeface="Arial" charset="0"/>
              </a:rPr>
              <a:t>dépend</a:t>
            </a:r>
            <a:r>
              <a:rPr lang="en-US" sz="3200" b="1" dirty="0">
                <a:latin typeface="Arial" charset="0"/>
                <a:ea typeface="Arial" charset="0"/>
                <a:cs typeface="Arial" charset="0"/>
              </a:rPr>
              <a:t> du </a:t>
            </a:r>
            <a:r>
              <a:rPr lang="en-US" sz="3200" b="1" dirty="0" err="1">
                <a:latin typeface="Arial" charset="0"/>
                <a:ea typeface="Arial" charset="0"/>
                <a:cs typeface="Arial" charset="0"/>
              </a:rPr>
              <a:t>taux</a:t>
            </a:r>
            <a:r>
              <a:rPr lang="en-US" sz="3200" b="1" dirty="0">
                <a:latin typeface="Arial" charset="0"/>
                <a:ea typeface="Arial" charset="0"/>
                <a:cs typeface="Arial" charset="0"/>
              </a:rPr>
              <a:t> de </a:t>
            </a:r>
            <a:r>
              <a:rPr lang="en-US" sz="3200" b="1" dirty="0" err="1">
                <a:latin typeface="Arial" charset="0"/>
                <a:ea typeface="Arial" charset="0"/>
                <a:cs typeface="Arial" charset="0"/>
              </a:rPr>
              <a:t>séropositivité</a:t>
            </a:r>
            <a:endParaRPr lang="en-US" sz="3200" b="1" dirty="0">
              <a:latin typeface="Arial" charset="0"/>
              <a:ea typeface="Arial" charset="0"/>
              <a:cs typeface="Arial" charset="0"/>
            </a:endParaRPr>
          </a:p>
        </p:txBody>
      </p:sp>
      <p:sp>
        <p:nvSpPr>
          <p:cNvPr id="44" name="Rectangle 43">
            <a:extLst>
              <a:ext uri="{FF2B5EF4-FFF2-40B4-BE49-F238E27FC236}">
                <a16:creationId xmlns:a16="http://schemas.microsoft.com/office/drawing/2014/main" xmlns="" id="{6947853F-44F6-894B-975E-E7ECF9D5D7F3}"/>
              </a:ext>
            </a:extLst>
          </p:cNvPr>
          <p:cNvSpPr/>
          <p:nvPr/>
        </p:nvSpPr>
        <p:spPr>
          <a:xfrm>
            <a:off x="375944" y="1249647"/>
            <a:ext cx="1181605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charset="0"/>
                <a:ea typeface="Arial" charset="0"/>
                <a:cs typeface="Arial" charset="0"/>
              </a:rPr>
              <a:t>Résultats pour 100,000 personnes testées</a:t>
            </a:r>
            <a:endParaRPr kumimoji="0" lang="en-US" sz="20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charset="0"/>
                <a:ea typeface="Arial" charset="0"/>
                <a:cs typeface="Arial" charset="0"/>
              </a:rPr>
              <a:t>Hypothèse de </a:t>
            </a:r>
            <a:r>
              <a:rPr kumimoji="0" lang="en-US" sz="2000" b="0" i="1" u="none" strike="noStrike" kern="1200" cap="none" spc="0" normalizeH="0" baseline="0" noProof="0" dirty="0">
                <a:ln>
                  <a:noFill/>
                </a:ln>
                <a:solidFill>
                  <a:prstClr val="black"/>
                </a:solidFill>
                <a:effectLst/>
                <a:uLnTx/>
                <a:uFillTx/>
                <a:latin typeface="Arial" charset="0"/>
                <a:ea typeface="Arial" charset="0"/>
                <a:cs typeface="Arial" charset="0"/>
              </a:rPr>
              <a:t>99</a:t>
            </a:r>
            <a:r>
              <a:rPr kumimoji="0" lang="en-US" sz="2000" b="0" i="1" u="none" strike="noStrike" kern="1200" cap="none" spc="0" normalizeH="0" baseline="0" noProof="0">
                <a:ln>
                  <a:noFill/>
                </a:ln>
                <a:solidFill>
                  <a:prstClr val="black"/>
                </a:solidFill>
                <a:effectLst/>
                <a:uLnTx/>
                <a:uFillTx/>
                <a:latin typeface="Arial" charset="0"/>
                <a:ea typeface="Arial" charset="0"/>
                <a:cs typeface="Arial" charset="0"/>
              </a:rPr>
              <a:t>% sensibilité; </a:t>
            </a:r>
            <a:r>
              <a:rPr kumimoji="0" lang="en-US" sz="2000" b="0" i="1" u="none" strike="noStrike" kern="1200" cap="none" spc="0" normalizeH="0" baseline="0" noProof="0" dirty="0">
                <a:ln>
                  <a:noFill/>
                </a:ln>
                <a:solidFill>
                  <a:prstClr val="black"/>
                </a:solidFill>
                <a:effectLst/>
                <a:uLnTx/>
                <a:uFillTx/>
                <a:latin typeface="Arial" charset="0"/>
                <a:ea typeface="Arial" charset="0"/>
                <a:cs typeface="Arial" charset="0"/>
              </a:rPr>
              <a:t>98</a:t>
            </a:r>
            <a:r>
              <a:rPr kumimoji="0" lang="en-US" sz="2000" b="0" i="1" u="none" strike="noStrike" kern="1200" cap="none" spc="0" normalizeH="0" baseline="0" noProof="0">
                <a:ln>
                  <a:noFill/>
                </a:ln>
                <a:solidFill>
                  <a:prstClr val="black"/>
                </a:solidFill>
                <a:effectLst/>
                <a:uLnTx/>
                <a:uFillTx/>
                <a:latin typeface="Arial" charset="0"/>
                <a:ea typeface="Arial" charset="0"/>
                <a:cs typeface="Arial" charset="0"/>
              </a:rPr>
              <a:t>% spécificité; algorithme simplifié – tests consécutifs HIV+ seulement</a:t>
            </a:r>
            <a:endParaRPr kumimoji="0" lang="en-US" sz="2000" b="1" i="0" u="sng" strike="noStrike" kern="1200" cap="none" spc="0" normalizeH="0" baseline="0" noProof="0" dirty="0">
              <a:ln>
                <a:noFill/>
              </a:ln>
              <a:solidFill>
                <a:prstClr val="black"/>
              </a:solidFill>
              <a:effectLst/>
              <a:uLnTx/>
              <a:uFillTx/>
              <a:latin typeface="Arial" charset="0"/>
              <a:ea typeface="Arial" charset="0"/>
              <a:cs typeface="Arial" charset="0"/>
            </a:endParaRPr>
          </a:p>
        </p:txBody>
      </p:sp>
      <p:pic>
        <p:nvPicPr>
          <p:cNvPr id="9" name="Picture 8">
            <a:extLst>
              <a:ext uri="{FF2B5EF4-FFF2-40B4-BE49-F238E27FC236}">
                <a16:creationId xmlns:a16="http://schemas.microsoft.com/office/drawing/2014/main" xmlns="" id="{93102998-CF93-4E17-9274-E0A36B16BB10}"/>
              </a:ext>
            </a:extLst>
          </p:cNvPr>
          <p:cNvPicPr>
            <a:picLocks noChangeAspect="1"/>
          </p:cNvPicPr>
          <p:nvPr/>
        </p:nvPicPr>
        <p:blipFill>
          <a:blip r:embed="rId3"/>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40029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46" grpId="0" animBg="1"/>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022" y="35819"/>
            <a:ext cx="12048661"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Coûts</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pour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refaire</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tests et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coûts</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prévus</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pour les TAR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lien avec les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adultes</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classés</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à tort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comme</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VIH-</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négatifs</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99D2"/>
                </a:solidFill>
                <a:effectLst/>
                <a:uLnTx/>
                <a:uFillTx/>
                <a:latin typeface="Arial" panose="020B0604020202020204" pitchFamily="34" charset="0"/>
                <a:ea typeface="+mn-ea"/>
                <a:cs typeface="Arial" panose="020B0604020202020204" pitchFamily="34" charset="0"/>
              </a:rPr>
              <a:t>Résultats</a:t>
            </a:r>
            <a:r>
              <a:rPr kumimoji="0" lang="en-US" sz="2400" b="1" i="1" u="none" strike="noStrike" kern="1200" cap="none" spc="0" normalizeH="0" baseline="0" noProof="0" dirty="0">
                <a:ln>
                  <a:noFill/>
                </a:ln>
                <a:solidFill>
                  <a:srgbClr val="0099D2"/>
                </a:solidFill>
                <a:effectLst/>
                <a:uLnTx/>
                <a:uFillTx/>
                <a:latin typeface="Arial" panose="020B0604020202020204" pitchFamily="34" charset="0"/>
                <a:ea typeface="+mn-ea"/>
                <a:cs typeface="Arial" panose="020B0604020202020204" pitchFamily="34" charset="0"/>
              </a:rPr>
              <a:t> pour 10 000 </a:t>
            </a:r>
            <a:r>
              <a:rPr kumimoji="0" lang="en-US" sz="2400" b="1" i="1" u="none" strike="noStrike" kern="1200" cap="none" spc="0" normalizeH="0" baseline="0" noProof="0" dirty="0" err="1">
                <a:ln>
                  <a:noFill/>
                </a:ln>
                <a:solidFill>
                  <a:srgbClr val="0099D2"/>
                </a:solidFill>
                <a:effectLst/>
                <a:uLnTx/>
                <a:uFillTx/>
                <a:latin typeface="Arial" panose="020B0604020202020204" pitchFamily="34" charset="0"/>
                <a:ea typeface="+mn-ea"/>
                <a:cs typeface="Arial" panose="020B0604020202020204" pitchFamily="34" charset="0"/>
              </a:rPr>
              <a:t>personnes</a:t>
            </a:r>
            <a:r>
              <a:rPr kumimoji="0" lang="en-US" sz="2400" b="1" i="1" u="none" strike="noStrike" kern="1200" cap="none" spc="0" normalizeH="0" baseline="0" noProof="0" dirty="0">
                <a:ln>
                  <a:noFill/>
                </a:ln>
                <a:solidFill>
                  <a:srgbClr val="0099D2"/>
                </a:solidFill>
                <a:effectLst/>
                <a:uLnTx/>
                <a:uFillTx/>
                <a:latin typeface="Arial" panose="020B0604020202020204" pitchFamily="34" charset="0"/>
                <a:ea typeface="+mn-ea"/>
                <a:cs typeface="Arial" panose="020B0604020202020204" pitchFamily="34" charset="0"/>
              </a:rPr>
              <a:t> </a:t>
            </a:r>
            <a:r>
              <a:rPr kumimoji="0" lang="en-US" sz="2400" b="1" i="1" u="none" strike="noStrike" kern="1200" cap="none" spc="0" normalizeH="0" baseline="0" noProof="0" dirty="0" err="1">
                <a:ln>
                  <a:noFill/>
                </a:ln>
                <a:solidFill>
                  <a:srgbClr val="0099D2"/>
                </a:solidFill>
                <a:effectLst/>
                <a:uLnTx/>
                <a:uFillTx/>
                <a:latin typeface="Arial" panose="020B0604020202020204" pitchFamily="34" charset="0"/>
                <a:ea typeface="+mn-ea"/>
                <a:cs typeface="Arial" panose="020B0604020202020204" pitchFamily="34" charset="0"/>
              </a:rPr>
              <a:t>testées</a:t>
            </a:r>
            <a:endParaRPr kumimoji="0" lang="en-GB" sz="2400" b="1" i="1" u="none" strike="noStrike" kern="1200" cap="none" spc="0" normalizeH="0" baseline="0" noProof="0" dirty="0">
              <a:ln>
                <a:noFill/>
              </a:ln>
              <a:solidFill>
                <a:srgbClr val="0099D2"/>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xmlns="" id="{E49DE263-0848-4324-9D5F-9D106673D2E4}"/>
              </a:ext>
            </a:extLst>
          </p:cNvPr>
          <p:cNvGraphicFramePr>
            <a:graphicFrameLocks noGrp="1"/>
          </p:cNvGraphicFramePr>
          <p:nvPr>
            <p:extLst>
              <p:ext uri="{D42A27DB-BD31-4B8C-83A1-F6EECF244321}">
                <p14:modId xmlns:p14="http://schemas.microsoft.com/office/powerpoint/2010/main" val="1199773830"/>
              </p:ext>
            </p:extLst>
          </p:nvPr>
        </p:nvGraphicFramePr>
        <p:xfrm>
          <a:off x="1438506" y="1460358"/>
          <a:ext cx="9378176" cy="5264857"/>
        </p:xfrm>
        <a:graphic>
          <a:graphicData uri="http://schemas.openxmlformats.org/drawingml/2006/table">
            <a:tbl>
              <a:tblPr firstRow="1" firstCol="1" bandRow="1">
                <a:tableStyleId>{5C22544A-7EE6-4342-B048-85BDC9FD1C3A}</a:tableStyleId>
              </a:tblPr>
              <a:tblGrid>
                <a:gridCol w="3975946">
                  <a:extLst>
                    <a:ext uri="{9D8B030D-6E8A-4147-A177-3AD203B41FA5}">
                      <a16:colId xmlns:a16="http://schemas.microsoft.com/office/drawing/2014/main" xmlns="" val="3450891198"/>
                    </a:ext>
                  </a:extLst>
                </a:gridCol>
                <a:gridCol w="2635732">
                  <a:extLst>
                    <a:ext uri="{9D8B030D-6E8A-4147-A177-3AD203B41FA5}">
                      <a16:colId xmlns:a16="http://schemas.microsoft.com/office/drawing/2014/main" xmlns="" val="1369562413"/>
                    </a:ext>
                  </a:extLst>
                </a:gridCol>
                <a:gridCol w="2766498">
                  <a:extLst>
                    <a:ext uri="{9D8B030D-6E8A-4147-A177-3AD203B41FA5}">
                      <a16:colId xmlns:a16="http://schemas.microsoft.com/office/drawing/2014/main" xmlns="" val="798751115"/>
                    </a:ext>
                  </a:extLst>
                </a:gridCol>
              </a:tblGrid>
              <a:tr h="544268">
                <a:tc>
                  <a:txBody>
                    <a:bodyPr/>
                    <a:lstStyle/>
                    <a:p>
                      <a:pPr algn="ctr">
                        <a:lnSpc>
                          <a:spcPct val="107000"/>
                        </a:lnSpc>
                        <a:spcAft>
                          <a:spcPts val="0"/>
                        </a:spcAft>
                      </a:pPr>
                      <a:r>
                        <a:rPr lang="fr-FR"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ctr">
                        <a:lnSpc>
                          <a:spcPct val="107000"/>
                        </a:lnSpc>
                        <a:spcAft>
                          <a:spcPts val="0"/>
                        </a:spcAft>
                      </a:pPr>
                      <a:r>
                        <a:rPr lang="fr-FR" sz="1800" dirty="0">
                          <a:effectLst/>
                        </a:rPr>
                        <a:t>Prévalence faible</a:t>
                      </a:r>
                      <a:endParaRPr lang="en-US" sz="1800" dirty="0">
                        <a:effectLst/>
                      </a:endParaRPr>
                    </a:p>
                    <a:p>
                      <a:pPr algn="ctr">
                        <a:lnSpc>
                          <a:spcPct val="107000"/>
                        </a:lnSpc>
                        <a:spcAft>
                          <a:spcPts val="0"/>
                        </a:spcAft>
                      </a:pPr>
                      <a:r>
                        <a:rPr lang="fr-FR" sz="1800" dirty="0">
                          <a:effectLst/>
                        </a:rPr>
                        <a:t>exemple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ctr">
                        <a:lnSpc>
                          <a:spcPct val="107000"/>
                        </a:lnSpc>
                        <a:spcAft>
                          <a:spcPts val="0"/>
                        </a:spcAft>
                      </a:pPr>
                      <a:r>
                        <a:rPr lang="fr-FR" sz="1800" dirty="0">
                          <a:effectLst/>
                        </a:rPr>
                        <a:t>Prévalence élevée</a:t>
                      </a:r>
                      <a:endParaRPr lang="en-US" sz="1800" dirty="0">
                        <a:effectLst/>
                      </a:endParaRPr>
                    </a:p>
                    <a:p>
                      <a:pPr algn="ctr">
                        <a:lnSpc>
                          <a:spcPct val="107000"/>
                        </a:lnSpc>
                        <a:spcAft>
                          <a:spcPts val="0"/>
                        </a:spcAft>
                      </a:pPr>
                      <a:r>
                        <a:rPr lang="fr-FR" sz="1800" dirty="0">
                          <a:effectLst/>
                        </a:rPr>
                        <a:t>exemple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extLst>
                  <a:ext uri="{0D108BD9-81ED-4DB2-BD59-A6C34878D82A}">
                    <a16:rowId xmlns:a16="http://schemas.microsoft.com/office/drawing/2014/main" xmlns="" val="241224186"/>
                  </a:ext>
                </a:extLst>
              </a:tr>
              <a:tr h="407648">
                <a:tc>
                  <a:txBody>
                    <a:bodyPr/>
                    <a:lstStyle/>
                    <a:p>
                      <a:pPr>
                        <a:lnSpc>
                          <a:spcPct val="107000"/>
                        </a:lnSpc>
                        <a:spcAft>
                          <a:spcPts val="0"/>
                        </a:spcAft>
                      </a:pPr>
                      <a:r>
                        <a:rPr lang="fr-FR" sz="1800">
                          <a:effectLst/>
                        </a:rPr>
                        <a:t>Prévalence du VIH parmi les testés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extLst>
                  <a:ext uri="{0D108BD9-81ED-4DB2-BD59-A6C34878D82A}">
                    <a16:rowId xmlns:a16="http://schemas.microsoft.com/office/drawing/2014/main" xmlns="" val="3231080001"/>
                  </a:ext>
                </a:extLst>
              </a:tr>
              <a:tr h="278306">
                <a:tc>
                  <a:txBody>
                    <a:bodyPr/>
                    <a:lstStyle/>
                    <a:p>
                      <a:pPr>
                        <a:lnSpc>
                          <a:spcPct val="107000"/>
                        </a:lnSpc>
                        <a:spcAft>
                          <a:spcPts val="0"/>
                        </a:spcAft>
                      </a:pPr>
                      <a:r>
                        <a:rPr lang="fr-FR" sz="1800">
                          <a:effectLst/>
                        </a:rPr>
                        <a:t>Stratégie de tests en série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a:effectLst/>
                        </a:rPr>
                        <a:t>3 tests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2 tests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extLst>
                  <a:ext uri="{0D108BD9-81ED-4DB2-BD59-A6C34878D82A}">
                    <a16:rowId xmlns:a16="http://schemas.microsoft.com/office/drawing/2014/main" xmlns="" val="9995056"/>
                  </a:ext>
                </a:extLst>
              </a:tr>
              <a:tr h="556611">
                <a:tc>
                  <a:txBody>
                    <a:bodyPr/>
                    <a:lstStyle/>
                    <a:p>
                      <a:pPr>
                        <a:lnSpc>
                          <a:spcPct val="107000"/>
                        </a:lnSpc>
                        <a:spcAft>
                          <a:spcPts val="0"/>
                        </a:spcAft>
                      </a:pPr>
                      <a:r>
                        <a:rPr lang="fr-FR" sz="1800">
                          <a:effectLst/>
                        </a:rPr>
                        <a:t>Spécificité de la stratégie dans « le monde réel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99,6%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extLst>
                  <a:ext uri="{0D108BD9-81ED-4DB2-BD59-A6C34878D82A}">
                    <a16:rowId xmlns:a16="http://schemas.microsoft.com/office/drawing/2014/main" xmlns="" val="1564716653"/>
                  </a:ext>
                </a:extLst>
              </a:tr>
              <a:tr h="278306">
                <a:tc>
                  <a:txBody>
                    <a:bodyPr/>
                    <a:lstStyle/>
                    <a:p>
                      <a:pPr>
                        <a:lnSpc>
                          <a:spcPct val="107000"/>
                        </a:lnSpc>
                        <a:spcAft>
                          <a:spcPts val="0"/>
                        </a:spcAft>
                      </a:pPr>
                      <a:r>
                        <a:rPr lang="fr-FR" sz="1800">
                          <a:effectLst/>
                        </a:rPr>
                        <a:t>Valeur prédictive positive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91,3%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96,2%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extLst>
                  <a:ext uri="{0D108BD9-81ED-4DB2-BD59-A6C34878D82A}">
                    <a16:rowId xmlns:a16="http://schemas.microsoft.com/office/drawing/2014/main" xmlns="" val="4027802236"/>
                  </a:ext>
                </a:extLst>
              </a:tr>
              <a:tr h="278306">
                <a:tc>
                  <a:txBody>
                    <a:bodyPr/>
                    <a:lstStyle/>
                    <a:p>
                      <a:pPr>
                        <a:lnSpc>
                          <a:spcPct val="107000"/>
                        </a:lnSpc>
                        <a:spcAft>
                          <a:spcPts val="0"/>
                        </a:spcAft>
                      </a:pPr>
                      <a:r>
                        <a:rPr lang="fr-FR" sz="1800">
                          <a:effectLst/>
                        </a:rPr>
                        <a:t>Coût total pour 10,000 testés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82,628 dollars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87,020 dollars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extLst>
                  <a:ext uri="{0D108BD9-81ED-4DB2-BD59-A6C34878D82A}">
                    <a16:rowId xmlns:a16="http://schemas.microsoft.com/office/drawing/2014/main" xmlns="" val="3158136197"/>
                  </a:ext>
                </a:extLst>
              </a:tr>
              <a:tr h="407648">
                <a:tc>
                  <a:txBody>
                    <a:bodyPr/>
                    <a:lstStyle/>
                    <a:p>
                      <a:pPr>
                        <a:lnSpc>
                          <a:spcPct val="107000"/>
                        </a:lnSpc>
                        <a:spcAft>
                          <a:spcPts val="0"/>
                        </a:spcAft>
                      </a:pPr>
                      <a:r>
                        <a:rPr lang="fr-FR" sz="1800">
                          <a:effectLst/>
                        </a:rPr>
                        <a:t>Nombre de VIH négatifs initiés au TAR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9,2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38,9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extLst>
                  <a:ext uri="{0D108BD9-81ED-4DB2-BD59-A6C34878D82A}">
                    <a16:rowId xmlns:a16="http://schemas.microsoft.com/office/drawing/2014/main" xmlns="" val="2479906005"/>
                  </a:ext>
                </a:extLst>
              </a:tr>
              <a:tr h="556611">
                <a:tc>
                  <a:txBody>
                    <a:bodyPr/>
                    <a:lstStyle/>
                    <a:p>
                      <a:pPr>
                        <a:lnSpc>
                          <a:spcPct val="107000"/>
                        </a:lnSpc>
                        <a:spcAft>
                          <a:spcPts val="0"/>
                        </a:spcAft>
                      </a:pPr>
                      <a:r>
                        <a:rPr lang="fr-FR" sz="1800">
                          <a:effectLst/>
                        </a:rPr>
                        <a:t>Coût estimé de TAR à vie pour les personnes VIH négatives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57,832 dollars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243,399 dollars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extLst>
                  <a:ext uri="{0D108BD9-81ED-4DB2-BD59-A6C34878D82A}">
                    <a16:rowId xmlns:a16="http://schemas.microsoft.com/office/drawing/2014/main" xmlns="" val="675117380"/>
                  </a:ext>
                </a:extLst>
              </a:tr>
              <a:tr h="407648">
                <a:tc>
                  <a:txBody>
                    <a:bodyPr/>
                    <a:lstStyle/>
                    <a:p>
                      <a:pPr>
                        <a:lnSpc>
                          <a:spcPct val="107000"/>
                        </a:lnSpc>
                        <a:spcAft>
                          <a:spcPts val="0"/>
                        </a:spcAft>
                      </a:pPr>
                      <a:r>
                        <a:rPr lang="fr-FR" sz="1800">
                          <a:effectLst/>
                        </a:rPr>
                        <a:t>Coût total des personnes retestées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a:effectLst/>
                        </a:rPr>
                        <a:t>2,011 dollars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14,020 dollars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extLst>
                  <a:ext uri="{0D108BD9-81ED-4DB2-BD59-A6C34878D82A}">
                    <a16:rowId xmlns:a16="http://schemas.microsoft.com/office/drawing/2014/main" xmlns="" val="2238861761"/>
                  </a:ext>
                </a:extLst>
              </a:tr>
              <a:tr h="556611">
                <a:tc>
                  <a:txBody>
                    <a:bodyPr/>
                    <a:lstStyle/>
                    <a:p>
                      <a:pPr>
                        <a:lnSpc>
                          <a:spcPct val="107000"/>
                        </a:lnSpc>
                        <a:spcAft>
                          <a:spcPts val="0"/>
                        </a:spcAft>
                      </a:pPr>
                      <a:r>
                        <a:rPr lang="fr-FR" sz="1800">
                          <a:effectLst/>
                        </a:rPr>
                        <a:t>Économies escomptées grâce aux tests refaits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55,634 dollars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225,751 dollars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extLst>
                  <a:ext uri="{0D108BD9-81ED-4DB2-BD59-A6C34878D82A}">
                    <a16:rowId xmlns:a16="http://schemas.microsoft.com/office/drawing/2014/main" xmlns="" val="559960648"/>
                  </a:ext>
                </a:extLst>
              </a:tr>
              <a:tr h="813446">
                <a:tc>
                  <a:txBody>
                    <a:bodyPr/>
                    <a:lstStyle/>
                    <a:p>
                      <a:pPr>
                        <a:lnSpc>
                          <a:spcPct val="107000"/>
                        </a:lnSpc>
                        <a:spcAft>
                          <a:spcPts val="0"/>
                        </a:spcAft>
                      </a:pPr>
                      <a:r>
                        <a:rPr lang="fr-FR" sz="1800" dirty="0">
                          <a:effectLst/>
                        </a:rPr>
                        <a:t>Temps pour récupérer les frais des tests refaits grâce aux coûts des TAR évités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0,5 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tc>
                  <a:txBody>
                    <a:bodyPr/>
                    <a:lstStyle/>
                    <a:p>
                      <a:pPr algn="r">
                        <a:lnSpc>
                          <a:spcPct val="107000"/>
                        </a:lnSpc>
                        <a:spcAft>
                          <a:spcPts val="0"/>
                        </a:spcAft>
                      </a:pPr>
                      <a:r>
                        <a:rPr lang="fr-FR" sz="1800" dirty="0">
                          <a:effectLst/>
                        </a:rPr>
                        <a:t>0,8 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990" marR="66990" marT="0" marB="0"/>
                </a:tc>
                <a:extLst>
                  <a:ext uri="{0D108BD9-81ED-4DB2-BD59-A6C34878D82A}">
                    <a16:rowId xmlns:a16="http://schemas.microsoft.com/office/drawing/2014/main" xmlns="" val="87892226"/>
                  </a:ext>
                </a:extLst>
              </a:tr>
            </a:tbl>
          </a:graphicData>
        </a:graphic>
      </p:graphicFrame>
    </p:spTree>
    <p:extLst>
      <p:ext uri="{BB962C8B-B14F-4D97-AF65-F5344CB8AC3E}">
        <p14:creationId xmlns:p14="http://schemas.microsoft.com/office/powerpoint/2010/main" val="17396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EECD591-9A40-4D4E-B5DF-0021A4FE4FAD}"/>
              </a:ext>
            </a:extLst>
          </p:cNvPr>
          <p:cNvSpPr/>
          <p:nvPr/>
        </p:nvSpPr>
        <p:spPr>
          <a:xfrm>
            <a:off x="5932449" y="573799"/>
            <a:ext cx="5944165" cy="54476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Établir</a:t>
            </a:r>
            <a: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un diagnostic du VIH le plus </a:t>
            </a:r>
            <a:r>
              <a:rPr kumimoji="0" lang="en-AU" sz="3200" b="1"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tôt</a:t>
            </a:r>
            <a: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possible </a:t>
            </a:r>
            <a:r>
              <a:rPr kumimoji="0" lang="en-AU" sz="3200" b="1"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est</a:t>
            </a:r>
            <a: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important pour la </a:t>
            </a:r>
            <a:r>
              <a:rPr kumimoji="0" lang="en-AU" sz="3200" b="1"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stratégie</a:t>
            </a:r>
            <a: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“90-90-90”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solidFill>
                <a:prstClr val="black"/>
              </a:solidFill>
              <a:latin typeface="Arial" panose="020B0604020202020204" pitchFamily="34" charset="0"/>
              <a:ea typeface="MS Minch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dirty="0">
              <a:solidFill>
                <a:prstClr val="black"/>
              </a:solidFill>
              <a:latin typeface="Arial" panose="020B0604020202020204" pitchFamily="34" charset="0"/>
              <a:ea typeface="MS Minch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000" dirty="0">
                <a:solidFill>
                  <a:prstClr val="black"/>
                </a:solidFill>
                <a:latin typeface="Arial" panose="020B0604020202020204" pitchFamily="34" charset="0"/>
                <a:ea typeface="MS Mincho"/>
                <a:cs typeface="Arial" panose="020B0604020202020204" pitchFamily="34" charset="0"/>
              </a:rPr>
              <a:t>I</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l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permet</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aux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personnes</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vivant avec le VIH de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débuter</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un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traitement</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le plus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rapidement</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possible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aux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personnes</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dont</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le test VIH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est</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négatif</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mais</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exposées</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à un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risque</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élevé</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de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bénéficier</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de la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prévention</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 (par ex. la </a:t>
            </a:r>
            <a:r>
              <a:rPr kumimoji="0" lang="en-AU" sz="2000" b="0" i="0" u="none" strike="noStrike" kern="1200" cap="none" spc="0" normalizeH="0" baseline="0" noProof="0" dirty="0" err="1">
                <a:ln>
                  <a:noFill/>
                </a:ln>
                <a:solidFill>
                  <a:prstClr val="black"/>
                </a:solidFill>
                <a:effectLst/>
                <a:uLnTx/>
                <a:uFillTx/>
                <a:latin typeface="Arial" panose="020B0604020202020204" pitchFamily="34" charset="0"/>
                <a:ea typeface="MS Mincho"/>
                <a:cs typeface="Arial" panose="020B0604020202020204" pitchFamily="34" charset="0"/>
              </a:rPr>
              <a:t>PrEP</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S Mincho"/>
                <a:cs typeface="Arial" panose="020B0604020202020204" pitchFamily="34" charset="0"/>
              </a:rPr>
              <a:t>)</a:t>
            </a:r>
          </a:p>
        </p:txBody>
      </p:sp>
      <p:sp>
        <p:nvSpPr>
          <p:cNvPr id="5" name="Rectangle 4">
            <a:extLst>
              <a:ext uri="{FF2B5EF4-FFF2-40B4-BE49-F238E27FC236}">
                <a16:creationId xmlns:a16="http://schemas.microsoft.com/office/drawing/2014/main" xmlns="" id="{40BB2766-71F8-44D1-AB40-1C6EAF703F4F}"/>
              </a:ext>
            </a:extLst>
          </p:cNvPr>
          <p:cNvSpPr/>
          <p:nvPr/>
        </p:nvSpPr>
        <p:spPr>
          <a:xfrm>
            <a:off x="17968" y="46494"/>
            <a:ext cx="3390672" cy="400110"/>
          </a:xfrm>
          <a:prstGeom prst="rect">
            <a:avLst/>
          </a:prstGeom>
          <a:solidFill>
            <a:srgbClr val="C00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Nouvelle recommandation</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12802701-B570-4B03-9543-5FDB48FAF4A4}"/>
              </a:ext>
            </a:extLst>
          </p:cNvPr>
          <p:cNvPicPr>
            <a:picLocks noChangeAspect="1"/>
          </p:cNvPicPr>
          <p:nvPr/>
        </p:nvPicPr>
        <p:blipFill>
          <a:blip r:embed="rId3"/>
          <a:stretch>
            <a:fillRect/>
          </a:stretch>
        </p:blipFill>
        <p:spPr>
          <a:xfrm>
            <a:off x="308571" y="516547"/>
            <a:ext cx="4741731" cy="6270242"/>
          </a:xfrm>
          <a:prstGeom prst="rect">
            <a:avLst/>
          </a:prstGeom>
        </p:spPr>
      </p:pic>
      <p:pic>
        <p:nvPicPr>
          <p:cNvPr id="8" name="Picture 7">
            <a:extLst>
              <a:ext uri="{FF2B5EF4-FFF2-40B4-BE49-F238E27FC236}">
                <a16:creationId xmlns:a16="http://schemas.microsoft.com/office/drawing/2014/main" xmlns="" id="{FE658C74-7C30-4159-9161-D70F5C5AFE58}"/>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3437313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D17E271-617E-42D9-B53D-D78037208BCD}"/>
              </a:ext>
            </a:extLst>
          </p:cNvPr>
          <p:cNvSpPr/>
          <p:nvPr/>
        </p:nvSpPr>
        <p:spPr>
          <a:xfrm>
            <a:off x="5995508" y="119937"/>
            <a:ext cx="5814198" cy="66787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2000" b="1" i="0" u="sng" strike="noStrike" kern="1200" cap="none" spc="0" normalizeH="0" baseline="0" noProof="0" dirty="0" err="1">
                <a:ln>
                  <a:noFill/>
                </a:ln>
                <a:solidFill>
                  <a:srgbClr val="000000"/>
                </a:solidFill>
                <a:effectLst/>
                <a:uLnTx/>
                <a:uFillTx/>
                <a:latin typeface="Calibri" panose="020F0502020204030204"/>
                <a:ea typeface="Times New Roman"/>
                <a:cs typeface="Times New Roman"/>
              </a:rPr>
              <a:t>Données</a:t>
            </a:r>
            <a:r>
              <a:rPr kumimoji="0" lang="en-PH" sz="2000" b="1" i="0" u="sng"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PH" sz="2000" b="0" i="1" u="sng" strike="noStrike" kern="1200" cap="none" spc="0" normalizeH="0" baseline="0" noProof="0" dirty="0">
              <a:ln>
                <a:noFill/>
              </a:ln>
              <a:solidFill>
                <a:srgbClr val="000000"/>
              </a:solidFill>
              <a:effectLst/>
              <a:uLnTx/>
              <a:uFillTx/>
              <a:latin typeface="Calibri" panose="020F0502020204030204"/>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2000" b="0" i="1" u="sng" strike="noStrike" kern="1200" cap="none" spc="0" normalizeH="0" baseline="0" noProof="0" dirty="0">
                <a:ln>
                  <a:noFill/>
                </a:ln>
                <a:solidFill>
                  <a:srgbClr val="000000"/>
                </a:solidFill>
                <a:effectLst/>
                <a:uLnTx/>
                <a:uFillTx/>
                <a:latin typeface="Calibri" panose="020F0502020204030204"/>
                <a:ea typeface="Times New Roman"/>
                <a:cs typeface="Times New Roman"/>
              </a:rPr>
              <a:t>Performance :</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la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sensibilité</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et la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spécificité</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sont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comparables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mais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il</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y a un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nombre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nettement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plus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élevé</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de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résultats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indéterminés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avec un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algorithme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employant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le Western blot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presque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la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moitié</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étaient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parmi</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les VIH+).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2000" b="0" i="1" u="sng" strike="noStrike" kern="1200" cap="none" spc="0" normalizeH="0" baseline="0" noProof="0" dirty="0" err="1">
                <a:ln>
                  <a:noFill/>
                </a:ln>
                <a:solidFill>
                  <a:srgbClr val="000000"/>
                </a:solidFill>
                <a:effectLst/>
                <a:uLnTx/>
                <a:uFillTx/>
                <a:latin typeface="Calibri" panose="020F0502020204030204"/>
                <a:ea typeface="Times New Roman"/>
                <a:cs typeface="Times New Roman"/>
              </a:rPr>
              <a:t>Résultats</a:t>
            </a:r>
            <a:r>
              <a:rPr kumimoji="0" lang="en-PH" sz="2000" b="0" i="1" u="sng"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1" u="sng" strike="noStrike" kern="1200" cap="none" spc="0" normalizeH="0" baseline="0" noProof="0" dirty="0" err="1">
                <a:ln>
                  <a:noFill/>
                </a:ln>
                <a:solidFill>
                  <a:srgbClr val="000000"/>
                </a:solidFill>
                <a:effectLst/>
                <a:uLnTx/>
                <a:uFillTx/>
                <a:latin typeface="Calibri" panose="020F0502020204030204"/>
                <a:ea typeface="Times New Roman"/>
                <a:cs typeface="Times New Roman"/>
              </a:rPr>
              <a:t>programmatiques</a:t>
            </a:r>
            <a:r>
              <a:rPr kumimoji="0" lang="en-PH" sz="2000" b="0" i="1" u="sng"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1"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avec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l’algorithme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employant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le Western blot, le diagnostic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prend</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sensiblement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plus de temps à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être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établi</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il</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y a un plus grand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nombre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de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cas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perdus de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vue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et la liaison avec les services de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soins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s’effectue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moins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bien.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2000" b="0" i="1" u="sng" strike="noStrike" kern="1200" cap="none" spc="0" normalizeH="0" baseline="0" noProof="0" dirty="0" err="1">
                <a:ln>
                  <a:noFill/>
                </a:ln>
                <a:solidFill>
                  <a:srgbClr val="000000"/>
                </a:solidFill>
                <a:effectLst/>
                <a:uLnTx/>
                <a:uFillTx/>
                <a:latin typeface="Calibri" panose="020F0502020204030204"/>
                <a:ea typeface="Times New Roman"/>
                <a:cs typeface="Times New Roman"/>
              </a:rPr>
              <a:t>Utilisation</a:t>
            </a:r>
            <a:r>
              <a:rPr kumimoji="0" lang="en-PH" sz="2000" b="0" i="1" u="sng" strike="noStrike" kern="1200" cap="none" spc="0" normalizeH="0" baseline="0" noProof="0" dirty="0">
                <a:ln>
                  <a:noFill/>
                </a:ln>
                <a:solidFill>
                  <a:srgbClr val="000000"/>
                </a:solidFill>
                <a:effectLst/>
                <a:uLnTx/>
                <a:uFillTx/>
                <a:latin typeface="Calibri" panose="020F0502020204030204"/>
                <a:ea typeface="Times New Roman"/>
                <a:cs typeface="Times New Roman"/>
              </a:rPr>
              <a:t> des </a:t>
            </a:r>
            <a:r>
              <a:rPr kumimoji="0" lang="en-PH" sz="2000" b="0" i="1" u="sng" strike="noStrike" kern="1200" cap="none" spc="0" normalizeH="0" baseline="0" noProof="0" dirty="0" err="1">
                <a:ln>
                  <a:noFill/>
                </a:ln>
                <a:solidFill>
                  <a:srgbClr val="000000"/>
                </a:solidFill>
                <a:effectLst/>
                <a:uLnTx/>
                <a:uFillTx/>
                <a:latin typeface="Calibri" panose="020F0502020204030204"/>
                <a:ea typeface="Times New Roman"/>
                <a:cs typeface="Times New Roman"/>
              </a:rPr>
              <a:t>ressources</a:t>
            </a:r>
            <a:r>
              <a:rPr kumimoji="0" lang="en-PH" sz="2000" b="0" i="1" u="sng"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1"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plus de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ressources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sont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nécessaires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pour le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dépistage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avec le Western blot ;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toutes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les études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montrent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que les TDR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sont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nettement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moins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onéreux</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que le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dépistage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avec le Western blot. Un des programmes a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déclaré</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avoir</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fait des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économies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après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l’arrêt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des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algorithmes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employant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le Western blot.</a:t>
            </a:r>
            <a:endParaRPr kumimoji="0" lang="en-PH" sz="8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endParaRPr>
          </a:p>
        </p:txBody>
      </p:sp>
      <p:sp>
        <p:nvSpPr>
          <p:cNvPr id="6" name="Rectangle 5">
            <a:extLst>
              <a:ext uri="{FF2B5EF4-FFF2-40B4-BE49-F238E27FC236}">
                <a16:creationId xmlns:a16="http://schemas.microsoft.com/office/drawing/2014/main" xmlns="" id="{8A933AE1-96F6-482D-886E-57D10F46D1C0}"/>
              </a:ext>
            </a:extLst>
          </p:cNvPr>
          <p:cNvSpPr/>
          <p:nvPr/>
        </p:nvSpPr>
        <p:spPr>
          <a:xfrm>
            <a:off x="17968" y="46494"/>
            <a:ext cx="3390672" cy="400110"/>
          </a:xfrm>
          <a:prstGeom prst="rect">
            <a:avLst/>
          </a:prstGeom>
          <a:solidFill>
            <a:srgbClr val="C00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Nouvelle recommandation</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1AF3DA62-B09C-4445-A706-BA09428CCAB8}"/>
              </a:ext>
            </a:extLst>
          </p:cNvPr>
          <p:cNvPicPr>
            <a:picLocks noChangeAspect="1"/>
          </p:cNvPicPr>
          <p:nvPr/>
        </p:nvPicPr>
        <p:blipFill>
          <a:blip r:embed="rId3"/>
          <a:stretch>
            <a:fillRect/>
          </a:stretch>
        </p:blipFill>
        <p:spPr>
          <a:xfrm>
            <a:off x="308571" y="516547"/>
            <a:ext cx="4741731" cy="6270242"/>
          </a:xfrm>
          <a:prstGeom prst="rect">
            <a:avLst/>
          </a:prstGeom>
        </p:spPr>
      </p:pic>
      <p:pic>
        <p:nvPicPr>
          <p:cNvPr id="9" name="Picture 8">
            <a:extLst>
              <a:ext uri="{FF2B5EF4-FFF2-40B4-BE49-F238E27FC236}">
                <a16:creationId xmlns:a16="http://schemas.microsoft.com/office/drawing/2014/main" xmlns="" id="{F9D2104D-A9EE-4EC0-BDAE-00A1EBACD56E}"/>
              </a:ext>
            </a:extLst>
          </p:cNvPr>
          <p:cNvPicPr>
            <a:picLocks noChangeAspect="1"/>
          </p:cNvPicPr>
          <p:nvPr/>
        </p:nvPicPr>
        <p:blipFill>
          <a:blip r:embed="rId4"/>
          <a:stretch>
            <a:fillRect/>
          </a:stretch>
        </p:blipFill>
        <p:spPr>
          <a:xfrm>
            <a:off x="0" y="3459312"/>
            <a:ext cx="5638800" cy="2324100"/>
          </a:xfrm>
          <a:prstGeom prst="rect">
            <a:avLst/>
          </a:prstGeom>
        </p:spPr>
      </p:pic>
      <p:pic>
        <p:nvPicPr>
          <p:cNvPr id="10" name="Picture 9">
            <a:extLst>
              <a:ext uri="{FF2B5EF4-FFF2-40B4-BE49-F238E27FC236}">
                <a16:creationId xmlns:a16="http://schemas.microsoft.com/office/drawing/2014/main" xmlns="" id="{9E8A73CD-184D-4DB7-8690-25E8B38B5155}"/>
              </a:ext>
            </a:extLst>
          </p:cNvPr>
          <p:cNvPicPr>
            <a:picLocks noChangeAspect="1"/>
          </p:cNvPicPr>
          <p:nvPr/>
        </p:nvPicPr>
        <p:blipFill>
          <a:blip r:embed="rId5"/>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67602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0BB2766-71F8-44D1-AB40-1C6EAF703F4F}"/>
              </a:ext>
            </a:extLst>
          </p:cNvPr>
          <p:cNvSpPr/>
          <p:nvPr/>
        </p:nvSpPr>
        <p:spPr>
          <a:xfrm>
            <a:off x="17968" y="46494"/>
            <a:ext cx="3390672" cy="400110"/>
          </a:xfrm>
          <a:prstGeom prst="rect">
            <a:avLst/>
          </a:prstGeom>
          <a:solidFill>
            <a:srgbClr val="C00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Nouvelle recommandation</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xmlns="" id="{FD17E271-617E-42D9-B53D-D78037208BCD}"/>
              </a:ext>
            </a:extLst>
          </p:cNvPr>
          <p:cNvSpPr/>
          <p:nvPr/>
        </p:nvSpPr>
        <p:spPr>
          <a:xfrm>
            <a:off x="6224388" y="770162"/>
            <a:ext cx="5814198" cy="57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2000" b="1" i="0" u="sng" strike="noStrike" kern="1200" cap="none" spc="0" normalizeH="0" baseline="0" noProof="0" dirty="0" err="1">
                <a:ln>
                  <a:noFill/>
                </a:ln>
                <a:solidFill>
                  <a:srgbClr val="000000"/>
                </a:solidFill>
                <a:effectLst/>
                <a:uLnTx/>
                <a:uFillTx/>
                <a:latin typeface="Calibri" panose="020F0502020204030204"/>
                <a:ea typeface="Times New Roman"/>
                <a:cs typeface="Times New Roman"/>
              </a:rPr>
              <a:t>Considérations</a:t>
            </a:r>
            <a:r>
              <a:rPr kumimoji="0" lang="en-PH" sz="2000" b="1" i="0" u="sng" strike="noStrike" kern="1200" cap="none" spc="0" normalizeH="0" baseline="0" noProof="0" dirty="0">
                <a:ln>
                  <a:noFill/>
                </a:ln>
                <a:solidFill>
                  <a:srgbClr val="000000"/>
                </a:solidFill>
                <a:effectLst/>
                <a:uLnTx/>
                <a:uFillTx/>
                <a:latin typeface="Calibri" panose="020F0502020204030204"/>
                <a:ea typeface="Times New Roman"/>
                <a:cs typeface="Times New Roman"/>
              </a:rPr>
              <a:t> et </a:t>
            </a:r>
            <a:r>
              <a:rPr kumimoji="0" lang="en-PH" sz="2000" b="1" i="0" u="sng" strike="noStrike" kern="1200" cap="none" spc="0" normalizeH="0" baseline="0" noProof="0" dirty="0" err="1">
                <a:ln>
                  <a:noFill/>
                </a:ln>
                <a:solidFill>
                  <a:srgbClr val="000000"/>
                </a:solidFill>
                <a:effectLst/>
                <a:uLnTx/>
                <a:uFillTx/>
                <a:latin typeface="Calibri" panose="020F0502020204030204"/>
                <a:ea typeface="Times New Roman"/>
                <a:cs typeface="Times New Roman"/>
              </a:rPr>
              <a:t>données</a:t>
            </a:r>
            <a:r>
              <a:rPr kumimoji="0" lang="en-PH" sz="2000" b="1" i="0" u="sng"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1" i="0" u="sng" strike="noStrike" kern="1200" cap="none" spc="0" normalizeH="0" baseline="0" noProof="0" dirty="0" err="1">
                <a:ln>
                  <a:noFill/>
                </a:ln>
                <a:solidFill>
                  <a:srgbClr val="000000"/>
                </a:solidFill>
                <a:effectLst/>
                <a:uLnTx/>
                <a:uFillTx/>
                <a:latin typeface="Calibri" panose="020F0502020204030204"/>
                <a:ea typeface="Times New Roman"/>
                <a:cs typeface="Times New Roman"/>
              </a:rPr>
              <a:t>supplémentaires</a:t>
            </a:r>
            <a:r>
              <a:rPr kumimoji="0" lang="en-PH" sz="2000" b="1" i="0" u="sng"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PH" sz="2000" b="0" i="1" u="sng" strike="noStrike" kern="1200" cap="none" spc="0" normalizeH="0" baseline="0" noProof="0" dirty="0">
              <a:ln>
                <a:noFill/>
              </a:ln>
              <a:solidFill>
                <a:srgbClr val="000000"/>
              </a:solidFill>
              <a:effectLst/>
              <a:uLnTx/>
              <a:uFillTx/>
              <a:latin typeface="Calibri" panose="020F0502020204030204"/>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sng" strike="noStrike" kern="1200" cap="none" spc="0" normalizeH="0" baseline="0" noProof="0" dirty="0" err="1">
                <a:ln>
                  <a:noFill/>
                </a:ln>
                <a:solidFill>
                  <a:prstClr val="black"/>
                </a:solidFill>
                <a:effectLst/>
                <a:uLnTx/>
                <a:uFillTx/>
                <a:latin typeface="Calibri" panose="020F0502020204030204"/>
                <a:ea typeface="MS Mincho"/>
                <a:cs typeface="Times New Roman"/>
              </a:rPr>
              <a:t>Équité</a:t>
            </a:r>
            <a:r>
              <a:rPr kumimoji="0" lang="en-AU" sz="2000" b="0" i="1" u="sng" strike="noStrike" kern="1200" cap="none" spc="0" normalizeH="0" baseline="0" noProof="0" dirty="0">
                <a:ln>
                  <a:noFill/>
                </a:ln>
                <a:solidFill>
                  <a:prstClr val="black"/>
                </a:solidFill>
                <a:effectLst/>
                <a:uLnTx/>
                <a:uFillTx/>
                <a:latin typeface="Calibri" panose="020F0502020204030204"/>
                <a:ea typeface="MS Mincho"/>
                <a:cs typeface="Times New Roman"/>
              </a:rPr>
              <a:t> :</a:t>
            </a:r>
            <a:r>
              <a:rPr kumimoji="0" lang="en-AU" sz="2000" b="0" i="1" u="none" strike="noStrike" kern="1200" cap="none" spc="0" normalizeH="0" baseline="0" noProof="0" dirty="0">
                <a:ln>
                  <a:noFill/>
                </a:ln>
                <a:solidFill>
                  <a:prstClr val="black"/>
                </a:solidFill>
                <a:effectLst/>
                <a:uLnTx/>
                <a:uFillTx/>
                <a:latin typeface="Calibri" panose="020F0502020204030204"/>
                <a:ea typeface="MS Mincho"/>
                <a:cs typeface="Times New Roman"/>
              </a:rPr>
              <a:t> </a:t>
            </a:r>
            <a:r>
              <a:rPr kumimoji="0" lang="fr-FR" sz="2000" b="0" i="0" u="none" strike="noStrike" kern="1200" cap="none" spc="0" normalizeH="0" baseline="0" noProof="0" dirty="0">
                <a:ln>
                  <a:noFill/>
                </a:ln>
                <a:solidFill>
                  <a:prstClr val="black"/>
                </a:solidFill>
                <a:effectLst/>
                <a:uLnTx/>
                <a:uFillTx/>
                <a:latin typeface="Calibri" panose="020F0502020204030204"/>
                <a:ea typeface="MS Mincho"/>
                <a:cs typeface="Times New Roman"/>
              </a:rPr>
              <a:t>l’abandon du Western blot va probablement améliorer l’équité et le recours au dépistage des personnes vivant avec le VIH qui ne connaissent pas leur statut.</a:t>
            </a:r>
            <a:endParaRPr kumimoji="0" lang="en-AU" sz="2000" b="0" i="0" u="none" strike="noStrike" kern="1200" cap="none" spc="0" normalizeH="0" baseline="0" noProof="0" dirty="0">
              <a:ln>
                <a:noFill/>
              </a:ln>
              <a:solidFill>
                <a:prstClr val="black"/>
              </a:solidFill>
              <a:effectLst/>
              <a:uLnTx/>
              <a:uFillTx/>
              <a:latin typeface="Calibri" panose="020F0502020204030204"/>
              <a:ea typeface="MS Mincho"/>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black"/>
              </a:solidFill>
              <a:effectLst/>
              <a:uLnTx/>
              <a:uFillTx/>
              <a:latin typeface="Calibri" panose="020F0502020204030204"/>
              <a:ea typeface="MS Mincho"/>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2000" b="0" i="1" u="sng" strike="noStrike" kern="1200" cap="none" spc="0" normalizeH="0" baseline="0" noProof="0" dirty="0" err="1">
                <a:ln>
                  <a:noFill/>
                </a:ln>
                <a:solidFill>
                  <a:srgbClr val="000000"/>
                </a:solidFill>
                <a:effectLst/>
                <a:uLnTx/>
                <a:uFillTx/>
                <a:latin typeface="Calibri" panose="020F0502020204030204"/>
                <a:ea typeface="Times New Roman"/>
                <a:cs typeface="Times New Roman"/>
              </a:rPr>
              <a:t>Valeurs</a:t>
            </a:r>
            <a:r>
              <a:rPr kumimoji="0" lang="en-PH" sz="2000" b="0" i="1" u="sng" strike="noStrike" kern="1200" cap="none" spc="0" normalizeH="0" baseline="0" noProof="0" dirty="0">
                <a:ln>
                  <a:noFill/>
                </a:ln>
                <a:solidFill>
                  <a:srgbClr val="000000"/>
                </a:solidFill>
                <a:effectLst/>
                <a:uLnTx/>
                <a:uFillTx/>
                <a:latin typeface="Calibri" panose="020F0502020204030204"/>
                <a:ea typeface="Times New Roman"/>
                <a:cs typeface="Times New Roman"/>
              </a:rPr>
              <a:t> et </a:t>
            </a:r>
            <a:r>
              <a:rPr kumimoji="0" lang="en-PH" sz="2000" b="0" i="1" u="sng" strike="noStrike" kern="1200" cap="none" spc="0" normalizeH="0" baseline="0" noProof="0" dirty="0" err="1">
                <a:ln>
                  <a:noFill/>
                </a:ln>
                <a:solidFill>
                  <a:srgbClr val="000000"/>
                </a:solidFill>
                <a:effectLst/>
                <a:uLnTx/>
                <a:uFillTx/>
                <a:latin typeface="Calibri" panose="020F0502020204030204"/>
                <a:ea typeface="Times New Roman"/>
                <a:cs typeface="Times New Roman"/>
              </a:rPr>
              <a:t>préférences</a:t>
            </a:r>
            <a:r>
              <a:rPr kumimoji="0" lang="en-PH" sz="2000" b="0" i="1" u="sng"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en</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général</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les patients tout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comme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les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prestataires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sont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en</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faveur</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d’algorithmes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sans Western blot.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black"/>
              </a:solidFill>
              <a:effectLst/>
              <a:uLnTx/>
              <a:uFillTx/>
              <a:latin typeface="Calibri" panose="020F0502020204030204"/>
              <a:ea typeface="MS Mincho"/>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2000" b="0" i="1" u="sng" strike="noStrike" kern="1200" cap="none" spc="0" normalizeH="0" baseline="0" noProof="0" dirty="0" err="1">
                <a:ln>
                  <a:noFill/>
                </a:ln>
                <a:solidFill>
                  <a:srgbClr val="000000"/>
                </a:solidFill>
                <a:effectLst/>
                <a:uLnTx/>
                <a:uFillTx/>
                <a:latin typeface="Calibri" panose="020F0502020204030204"/>
                <a:ea typeface="Times New Roman"/>
                <a:cs typeface="Times New Roman"/>
              </a:rPr>
              <a:t>Faisabilité</a:t>
            </a:r>
            <a:r>
              <a:rPr kumimoji="0" lang="en-PH" sz="2000" b="0" i="1" u="sng" strike="noStrike" kern="1200" cap="none" spc="0" normalizeH="0" baseline="0" noProof="0" dirty="0">
                <a:ln>
                  <a:noFill/>
                </a:ln>
                <a:solidFill>
                  <a:srgbClr val="000000"/>
                </a:solidFill>
                <a:effectLst/>
                <a:uLnTx/>
                <a:uFillTx/>
                <a:latin typeface="Calibri" panose="020F0502020204030204"/>
                <a:ea typeface="Times New Roman"/>
                <a:cs typeface="Times New Roman"/>
              </a:rPr>
              <a:t>:</a:t>
            </a:r>
            <a:r>
              <a:rPr kumimoji="0" lang="en-PH" sz="2000" b="0" i="1"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difficile de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mettre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en</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place un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traitement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pour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tous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une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initiation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rapide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au TAR et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une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offre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de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prévention</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PrEP</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à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ceux</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qui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courent</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un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risque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élevé</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d’infection</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à VIH. Le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dépistage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avec le Western blot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nécessite</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plus de personnel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qualifié</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 et </a:t>
            </a:r>
            <a:r>
              <a:rPr kumimoji="0" lang="en-PH" sz="2000" b="0" i="0" u="none" strike="noStrike" kern="1200" cap="none" spc="0" normalizeH="0" baseline="0" noProof="0" dirty="0" err="1">
                <a:ln>
                  <a:noFill/>
                </a:ln>
                <a:solidFill>
                  <a:srgbClr val="000000"/>
                </a:solidFill>
                <a:effectLst/>
                <a:uLnTx/>
                <a:uFillTx/>
                <a:latin typeface="Calibri" panose="020F0502020204030204"/>
                <a:ea typeface="Times New Roman"/>
                <a:cs typeface="Times New Roman"/>
              </a:rPr>
              <a:t>d’infrastructures</a:t>
            </a:r>
            <a:r>
              <a:rPr kumimoji="0" lang="en-PH" sz="20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a:t>
            </a:r>
            <a:endParaRPr kumimoji="0" lang="en-PH" sz="8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endParaRPr>
          </a:p>
        </p:txBody>
      </p:sp>
      <p:pic>
        <p:nvPicPr>
          <p:cNvPr id="2" name="Picture 1">
            <a:extLst>
              <a:ext uri="{FF2B5EF4-FFF2-40B4-BE49-F238E27FC236}">
                <a16:creationId xmlns:a16="http://schemas.microsoft.com/office/drawing/2014/main" xmlns="" id="{4F12B6EF-B9CF-4431-9133-78FB4DA5F939}"/>
              </a:ext>
            </a:extLst>
          </p:cNvPr>
          <p:cNvPicPr>
            <a:picLocks noChangeAspect="1"/>
          </p:cNvPicPr>
          <p:nvPr/>
        </p:nvPicPr>
        <p:blipFill rotWithShape="1">
          <a:blip r:embed="rId3"/>
          <a:srcRect b="8938"/>
          <a:stretch/>
        </p:blipFill>
        <p:spPr>
          <a:xfrm>
            <a:off x="442473" y="569595"/>
            <a:ext cx="5057995" cy="6090650"/>
          </a:xfrm>
          <a:prstGeom prst="rect">
            <a:avLst/>
          </a:prstGeom>
        </p:spPr>
      </p:pic>
      <p:pic>
        <p:nvPicPr>
          <p:cNvPr id="6" name="Picture 5">
            <a:extLst>
              <a:ext uri="{FF2B5EF4-FFF2-40B4-BE49-F238E27FC236}">
                <a16:creationId xmlns:a16="http://schemas.microsoft.com/office/drawing/2014/main" xmlns="" id="{D9C571FE-0694-4818-9429-D3CFF342287B}"/>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383898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3DD3A-E156-4F72-99A8-1BA559DF72D7}"/>
              </a:ext>
            </a:extLst>
          </p:cNvPr>
          <p:cNvSpPr>
            <a:spLocks noGrp="1"/>
          </p:cNvSpPr>
          <p:nvPr>
            <p:ph type="title"/>
          </p:nvPr>
        </p:nvSpPr>
        <p:spPr>
          <a:xfrm>
            <a:off x="838200" y="605704"/>
            <a:ext cx="10515600" cy="864964"/>
          </a:xfrm>
        </p:spPr>
        <p:txBody>
          <a:bodyPr>
            <a:normAutofit fontScale="90000"/>
          </a:bodyPr>
          <a:lstStyle/>
          <a:p>
            <a:pPr algn="ctr"/>
            <a:r>
              <a:rPr lang="fr-CH" sz="3100" b="1" dirty="0">
                <a:latin typeface="Arial" panose="020B0604020202020204" pitchFamily="34" charset="0"/>
                <a:cs typeface="Arial" panose="020B0604020202020204" pitchFamily="34" charset="0"/>
              </a:rPr>
              <a:t>Créer la demande pour atteindre les personnes non diagnostiquées vivant avec le VIH</a:t>
            </a:r>
            <a:endParaRPr lang="en-GB" sz="31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72296CBC-DF4E-434B-A408-E4CCFF983604}"/>
              </a:ext>
            </a:extLst>
          </p:cNvPr>
          <p:cNvSpPr>
            <a:spLocks noGrp="1"/>
          </p:cNvSpPr>
          <p:nvPr>
            <p:ph idx="1"/>
          </p:nvPr>
        </p:nvSpPr>
        <p:spPr>
          <a:xfrm>
            <a:off x="4339524" y="1825625"/>
            <a:ext cx="7014275" cy="4351338"/>
          </a:xfrm>
        </p:spPr>
        <p:txBody>
          <a:bodyPr>
            <a:normAutofit fontScale="92500" lnSpcReduction="20000"/>
          </a:bodyPr>
          <a:lstStyle/>
          <a:p>
            <a:r>
              <a:rPr lang="fr-CH" sz="2400" b="1" dirty="0">
                <a:latin typeface="Arial" panose="020B0604020202020204" pitchFamily="34" charset="0"/>
                <a:cs typeface="Arial" panose="020B0604020202020204" pitchFamily="34" charset="0"/>
              </a:rPr>
              <a:t>La demande doit être ciblée</a:t>
            </a:r>
            <a:r>
              <a:rPr lang="fr-CH" sz="2400" dirty="0">
                <a:latin typeface="Arial" panose="020B0604020202020204" pitchFamily="34" charset="0"/>
                <a:cs typeface="Arial" panose="020B0604020202020204" pitchFamily="34" charset="0"/>
              </a:rPr>
              <a:t>. Elle peut être essentielle pour augmenter le recours aux services de dépistage du VIH et faire la liaison avec le TAR et tout autre prévention du VIH pour ceux qui n’en bénéficient pas encore. </a:t>
            </a:r>
          </a:p>
          <a:p>
            <a:pPr marL="0" indent="0">
              <a:buNone/>
            </a:pPr>
            <a:endParaRPr lang="fr-CH" sz="2400" dirty="0">
              <a:latin typeface="Arial" panose="020B0604020202020204" pitchFamily="34" charset="0"/>
              <a:cs typeface="Arial" panose="020B0604020202020204" pitchFamily="34" charset="0"/>
            </a:endParaRPr>
          </a:p>
          <a:p>
            <a:r>
              <a:rPr lang="fr-CH" sz="2400" dirty="0">
                <a:latin typeface="Arial" panose="020B0604020202020204" pitchFamily="34" charset="0"/>
                <a:cs typeface="Arial" panose="020B0604020202020204" pitchFamily="34" charset="0"/>
              </a:rPr>
              <a:t>86 essais contrôlés randomisés sont inclus dans l’étude englobant divers populations et environnements :</a:t>
            </a:r>
          </a:p>
          <a:p>
            <a:pPr lvl="1"/>
            <a:r>
              <a:rPr lang="fr-CH" dirty="0">
                <a:latin typeface="Arial" panose="020B0604020202020204" pitchFamily="34" charset="0"/>
                <a:cs typeface="Arial" panose="020B0604020202020204" pitchFamily="34" charset="0"/>
              </a:rPr>
              <a:t>interventions incluses : mobilisation, indemnisations, messages/conseils numériques, ciblés et personnalisés</a:t>
            </a:r>
          </a:p>
          <a:p>
            <a:endParaRPr lang="fr-CH" sz="2400" dirty="0">
              <a:latin typeface="Arial" panose="020B0604020202020204" pitchFamily="34" charset="0"/>
              <a:cs typeface="Arial" panose="020B0604020202020204" pitchFamily="34" charset="0"/>
            </a:endParaRPr>
          </a:p>
          <a:p>
            <a:r>
              <a:rPr lang="fr-CH" sz="2400" dirty="0">
                <a:latin typeface="Arial" panose="020B0604020202020204" pitchFamily="34" charset="0"/>
                <a:cs typeface="Arial" panose="020B0604020202020204" pitchFamily="34" charset="0"/>
              </a:rPr>
              <a:t>Alors, qu’est-ce qui fonctionne ?</a:t>
            </a:r>
          </a:p>
        </p:txBody>
      </p:sp>
      <p:sp>
        <p:nvSpPr>
          <p:cNvPr id="5" name="Rectangle 4">
            <a:extLst>
              <a:ext uri="{FF2B5EF4-FFF2-40B4-BE49-F238E27FC236}">
                <a16:creationId xmlns:a16="http://schemas.microsoft.com/office/drawing/2014/main" xmlns="" id="{C2DD3369-8558-4D0F-9089-BBBE91684BA8}"/>
              </a:ext>
            </a:extLst>
          </p:cNvPr>
          <p:cNvSpPr/>
          <p:nvPr/>
        </p:nvSpPr>
        <p:spPr>
          <a:xfrm>
            <a:off x="17968" y="46494"/>
            <a:ext cx="5270995" cy="400110"/>
          </a:xfrm>
          <a:prstGeom prst="rect">
            <a:avLst/>
          </a:prstGeom>
          <a:solidFill>
            <a:srgbClr val="C00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Nouvelle déclaration de bonnes pratiques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F4F2DE85-8D15-4DD6-8F26-0C60B9A62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8796" y="5325432"/>
            <a:ext cx="1899501" cy="1899501"/>
          </a:xfrm>
          <a:prstGeom prst="rect">
            <a:avLst/>
          </a:prstGeom>
        </p:spPr>
      </p:pic>
      <p:pic>
        <p:nvPicPr>
          <p:cNvPr id="9" name="Picture 8">
            <a:extLst>
              <a:ext uri="{FF2B5EF4-FFF2-40B4-BE49-F238E27FC236}">
                <a16:creationId xmlns:a16="http://schemas.microsoft.com/office/drawing/2014/main" xmlns="" id="{44C551DB-A0A4-4036-8107-73DC324142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446" y="5618827"/>
            <a:ext cx="1409848" cy="1409848"/>
          </a:xfrm>
          <a:prstGeom prst="rect">
            <a:avLst/>
          </a:prstGeom>
        </p:spPr>
      </p:pic>
      <p:pic>
        <p:nvPicPr>
          <p:cNvPr id="10" name="Picture 9">
            <a:extLst>
              <a:ext uri="{FF2B5EF4-FFF2-40B4-BE49-F238E27FC236}">
                <a16:creationId xmlns:a16="http://schemas.microsoft.com/office/drawing/2014/main" xmlns="" id="{3D9B83C6-B8E2-4749-AAE1-D623AA6A7F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086" y="5618827"/>
            <a:ext cx="1321863" cy="1321863"/>
          </a:xfrm>
          <a:prstGeom prst="rect">
            <a:avLst/>
          </a:prstGeom>
        </p:spPr>
      </p:pic>
      <p:pic>
        <p:nvPicPr>
          <p:cNvPr id="11" name="Graphic 10" descr="Smart Phone">
            <a:extLst>
              <a:ext uri="{FF2B5EF4-FFF2-40B4-BE49-F238E27FC236}">
                <a16:creationId xmlns:a16="http://schemas.microsoft.com/office/drawing/2014/main" xmlns="" id="{8169351D-1984-4A40-9DF9-3E046365BE1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217871" y="5817983"/>
            <a:ext cx="914400" cy="914400"/>
          </a:xfrm>
          <a:prstGeom prst="rect">
            <a:avLst/>
          </a:prstGeom>
        </p:spPr>
      </p:pic>
      <p:pic>
        <p:nvPicPr>
          <p:cNvPr id="12" name="Graphic 11" descr="Money">
            <a:extLst>
              <a:ext uri="{FF2B5EF4-FFF2-40B4-BE49-F238E27FC236}">
                <a16:creationId xmlns:a16="http://schemas.microsoft.com/office/drawing/2014/main" xmlns="" id="{1AF15C79-BF13-4AAF-9885-01D666F98C6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953120" y="5719763"/>
            <a:ext cx="914400" cy="914400"/>
          </a:xfrm>
          <a:prstGeom prst="rect">
            <a:avLst/>
          </a:prstGeom>
        </p:spPr>
      </p:pic>
      <p:pic>
        <p:nvPicPr>
          <p:cNvPr id="13" name="Graphic 12" descr="Presentation with media">
            <a:extLst>
              <a:ext uri="{FF2B5EF4-FFF2-40B4-BE49-F238E27FC236}">
                <a16:creationId xmlns:a16="http://schemas.microsoft.com/office/drawing/2014/main" xmlns="" id="{709B9D9A-1F99-4198-BD13-B0D00B36A5B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04607" y="5839473"/>
            <a:ext cx="914400" cy="914400"/>
          </a:xfrm>
          <a:prstGeom prst="rect">
            <a:avLst/>
          </a:prstGeom>
        </p:spPr>
      </p:pic>
      <p:pic>
        <p:nvPicPr>
          <p:cNvPr id="15" name="Picture 14">
            <a:extLst>
              <a:ext uri="{FF2B5EF4-FFF2-40B4-BE49-F238E27FC236}">
                <a16:creationId xmlns:a16="http://schemas.microsoft.com/office/drawing/2014/main" xmlns="" id="{5DED47F8-1AD4-42C7-ADAD-EE02DCBE7758}"/>
              </a:ext>
            </a:extLst>
          </p:cNvPr>
          <p:cNvPicPr>
            <a:picLocks noChangeAspect="1"/>
          </p:cNvPicPr>
          <p:nvPr/>
        </p:nvPicPr>
        <p:blipFill>
          <a:blip r:embed="rId12"/>
          <a:stretch>
            <a:fillRect/>
          </a:stretch>
        </p:blipFill>
        <p:spPr>
          <a:xfrm>
            <a:off x="10283483" y="54591"/>
            <a:ext cx="1823124" cy="483776"/>
          </a:xfrm>
          <a:prstGeom prst="rect">
            <a:avLst/>
          </a:prstGeom>
        </p:spPr>
      </p:pic>
      <p:pic>
        <p:nvPicPr>
          <p:cNvPr id="4" name="Image 3"/>
          <p:cNvPicPr>
            <a:picLocks noChangeAspect="1"/>
          </p:cNvPicPr>
          <p:nvPr/>
        </p:nvPicPr>
        <p:blipFill>
          <a:blip r:embed="rId13"/>
          <a:stretch>
            <a:fillRect/>
          </a:stretch>
        </p:blipFill>
        <p:spPr>
          <a:xfrm>
            <a:off x="486040" y="1538005"/>
            <a:ext cx="3514286" cy="4095238"/>
          </a:xfrm>
          <a:prstGeom prst="rect">
            <a:avLst/>
          </a:prstGeom>
        </p:spPr>
      </p:pic>
    </p:spTree>
    <p:extLst>
      <p:ext uri="{BB962C8B-B14F-4D97-AF65-F5344CB8AC3E}">
        <p14:creationId xmlns:p14="http://schemas.microsoft.com/office/powerpoint/2010/main" val="1861652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033042-D3BE-4E7C-A480-796A50320F5D}"/>
              </a:ext>
            </a:extLst>
          </p:cNvPr>
          <p:cNvSpPr>
            <a:spLocks noGrp="1"/>
          </p:cNvSpPr>
          <p:nvPr>
            <p:ph type="title"/>
          </p:nvPr>
        </p:nvSpPr>
        <p:spPr>
          <a:xfrm>
            <a:off x="267629" y="421905"/>
            <a:ext cx="12122461" cy="821348"/>
          </a:xfrm>
        </p:spPr>
        <p:txBody>
          <a:bodyPr>
            <a:noAutofit/>
          </a:bodyPr>
          <a:lstStyle/>
          <a:p>
            <a:r>
              <a:rPr lang="en-GB" sz="2800" b="1" dirty="0">
                <a:latin typeface="Arial" panose="020B0604020202020204" pitchFamily="34" charset="0"/>
                <a:cs typeface="Arial" panose="020B0604020202020204" pitchFamily="34" charset="0"/>
              </a:rPr>
              <a:t>Comment </a:t>
            </a:r>
            <a:r>
              <a:rPr lang="en-GB" sz="2800" b="1" dirty="0" err="1">
                <a:latin typeface="Arial" panose="020B0604020202020204" pitchFamily="34" charset="0"/>
                <a:cs typeface="Arial" panose="020B0604020202020204" pitchFamily="34" charset="0"/>
              </a:rPr>
              <a:t>créer</a:t>
            </a:r>
            <a:r>
              <a:rPr lang="en-GB" sz="2800" b="1" dirty="0">
                <a:latin typeface="Arial" panose="020B0604020202020204" pitchFamily="34" charset="0"/>
                <a:cs typeface="Arial" panose="020B0604020202020204" pitchFamily="34" charset="0"/>
              </a:rPr>
              <a:t> la </a:t>
            </a:r>
            <a:r>
              <a:rPr lang="en-GB" sz="2800" b="1" dirty="0" err="1">
                <a:latin typeface="Arial" panose="020B0604020202020204" pitchFamily="34" charset="0"/>
                <a:cs typeface="Arial" panose="020B0604020202020204" pitchFamily="34" charset="0"/>
              </a:rPr>
              <a:t>demande</a:t>
            </a:r>
            <a:r>
              <a:rPr lang="en-GB" sz="2800" b="1" dirty="0">
                <a:latin typeface="Arial" panose="020B0604020202020204" pitchFamily="34" charset="0"/>
                <a:cs typeface="Arial" panose="020B0604020202020204" pitchFamily="34" charset="0"/>
              </a:rPr>
              <a:t> pour les services de </a:t>
            </a:r>
            <a:r>
              <a:rPr lang="en-GB" sz="2800" b="1" dirty="0" err="1">
                <a:latin typeface="Arial" panose="020B0604020202020204" pitchFamily="34" charset="0"/>
                <a:cs typeface="Arial" panose="020B0604020202020204" pitchFamily="34" charset="0"/>
              </a:rPr>
              <a:t>dépistage</a:t>
            </a:r>
            <a:r>
              <a:rPr lang="en-GB" sz="2800" b="1" dirty="0">
                <a:latin typeface="Arial" panose="020B0604020202020204" pitchFamily="34" charset="0"/>
                <a:cs typeface="Arial" panose="020B0604020202020204" pitchFamily="34" charset="0"/>
              </a:rPr>
              <a:t> du VIH ?</a:t>
            </a:r>
          </a:p>
        </p:txBody>
      </p:sp>
      <p:sp>
        <p:nvSpPr>
          <p:cNvPr id="3" name="Content Placeholder 2">
            <a:extLst>
              <a:ext uri="{FF2B5EF4-FFF2-40B4-BE49-F238E27FC236}">
                <a16:creationId xmlns:a16="http://schemas.microsoft.com/office/drawing/2014/main" xmlns="" id="{0F3D0027-9616-43CF-9ACD-A539822DCCCB}"/>
              </a:ext>
            </a:extLst>
          </p:cNvPr>
          <p:cNvSpPr>
            <a:spLocks noGrp="1"/>
          </p:cNvSpPr>
          <p:nvPr>
            <p:ph idx="1"/>
          </p:nvPr>
        </p:nvSpPr>
        <p:spPr>
          <a:xfrm>
            <a:off x="490654" y="1218554"/>
            <a:ext cx="11407697" cy="5260305"/>
          </a:xfrm>
          <a:solidFill>
            <a:schemeClr val="accent1">
              <a:lumMod val="20000"/>
              <a:lumOff val="80000"/>
            </a:schemeClr>
          </a:solidFill>
        </p:spPr>
        <p:txBody>
          <a:bodyPr>
            <a:normAutofit fontScale="62500" lnSpcReduction="20000"/>
          </a:bodyPr>
          <a:lstStyle/>
          <a:p>
            <a:pPr marL="0" indent="0">
              <a:buNone/>
            </a:pPr>
            <a:endParaRPr lang="en-GB" sz="2900" b="1" dirty="0">
              <a:latin typeface="Arial" panose="020B0604020202020204" pitchFamily="34" charset="0"/>
              <a:cs typeface="Arial" panose="020B0604020202020204" pitchFamily="34" charset="0"/>
            </a:endParaRPr>
          </a:p>
          <a:p>
            <a:pPr marL="0" indent="0">
              <a:buNone/>
            </a:pPr>
            <a:r>
              <a:rPr lang="en-GB" sz="2900" b="1" dirty="0" err="1">
                <a:latin typeface="Arial" panose="020B0604020202020204" pitchFamily="34" charset="0"/>
                <a:cs typeface="Arial" panose="020B0604020202020204" pitchFamily="34" charset="0"/>
              </a:rPr>
              <a:t>Créer</a:t>
            </a:r>
            <a:r>
              <a:rPr lang="en-GB" sz="2900" b="1" dirty="0">
                <a:latin typeface="Arial" panose="020B0604020202020204" pitchFamily="34" charset="0"/>
                <a:cs typeface="Arial" panose="020B0604020202020204" pitchFamily="34" charset="0"/>
              </a:rPr>
              <a:t> la </a:t>
            </a:r>
            <a:r>
              <a:rPr lang="en-GB" sz="2900" b="1" dirty="0" err="1">
                <a:latin typeface="Arial" panose="020B0604020202020204" pitchFamily="34" charset="0"/>
                <a:cs typeface="Arial" panose="020B0604020202020204" pitchFamily="34" charset="0"/>
              </a:rPr>
              <a:t>demande</a:t>
            </a:r>
            <a:r>
              <a:rPr lang="en-GB" sz="2900" b="1" dirty="0">
                <a:latin typeface="Arial" panose="020B0604020202020204" pitchFamily="34" charset="0"/>
                <a:cs typeface="Arial" panose="020B0604020202020204" pitchFamily="34" charset="0"/>
              </a:rPr>
              <a:t> grâce aux pairs </a:t>
            </a:r>
            <a:r>
              <a:rPr lang="en-GB" sz="2900" b="1" i="1" dirty="0">
                <a:solidFill>
                  <a:schemeClr val="accent2">
                    <a:lumMod val="75000"/>
                  </a:schemeClr>
                </a:solidFill>
                <a:latin typeface="Arial" panose="020B0604020202020204" pitchFamily="34" charset="0"/>
                <a:cs typeface="Arial" panose="020B0604020202020204" pitchFamily="34" charset="0"/>
              </a:rPr>
              <a:t>(</a:t>
            </a:r>
            <a:r>
              <a:rPr lang="en-GB" sz="2900" b="1" i="1" dirty="0" err="1">
                <a:solidFill>
                  <a:schemeClr val="accent2">
                    <a:lumMod val="75000"/>
                  </a:schemeClr>
                </a:solidFill>
                <a:latin typeface="Arial" panose="020B0604020202020204" pitchFamily="34" charset="0"/>
                <a:cs typeface="Arial" panose="020B0604020202020204" pitchFamily="34" charset="0"/>
              </a:rPr>
              <a:t>données</a:t>
            </a:r>
            <a:r>
              <a:rPr lang="en-GB" sz="2900" b="1" i="1" dirty="0">
                <a:solidFill>
                  <a:schemeClr val="accent2">
                    <a:lumMod val="75000"/>
                  </a:schemeClr>
                </a:solidFill>
                <a:latin typeface="Arial" panose="020B0604020202020204" pitchFamily="34" charset="0"/>
                <a:cs typeface="Arial" panose="020B0604020202020204" pitchFamily="34" charset="0"/>
              </a:rPr>
              <a:t> de </a:t>
            </a:r>
            <a:r>
              <a:rPr lang="en-GB" sz="2900" b="1" i="1" dirty="0" err="1">
                <a:solidFill>
                  <a:schemeClr val="accent2">
                    <a:lumMod val="75000"/>
                  </a:schemeClr>
                </a:solidFill>
                <a:latin typeface="Arial" panose="020B0604020202020204" pitchFamily="34" charset="0"/>
                <a:cs typeface="Arial" panose="020B0604020202020204" pitchFamily="34" charset="0"/>
              </a:rPr>
              <a:t>qualité</a:t>
            </a:r>
            <a:r>
              <a:rPr lang="en-GB" sz="2900" b="1" i="1" dirty="0">
                <a:solidFill>
                  <a:schemeClr val="accent2">
                    <a:lumMod val="75000"/>
                  </a:schemeClr>
                </a:solidFill>
                <a:latin typeface="Arial" panose="020B0604020202020204" pitchFamily="34" charset="0"/>
                <a:cs typeface="Arial" panose="020B0604020202020204" pitchFamily="34" charset="0"/>
              </a:rPr>
              <a:t> </a:t>
            </a:r>
            <a:r>
              <a:rPr lang="en-GB" sz="2900" b="1" i="1" dirty="0" err="1">
                <a:solidFill>
                  <a:schemeClr val="accent2">
                    <a:lumMod val="75000"/>
                  </a:schemeClr>
                </a:solidFill>
                <a:latin typeface="Arial" panose="020B0604020202020204" pitchFamily="34" charset="0"/>
                <a:cs typeface="Arial" panose="020B0604020202020204" pitchFamily="34" charset="0"/>
              </a:rPr>
              <a:t>moyenne</a:t>
            </a:r>
            <a:r>
              <a:rPr lang="en-GB" sz="2900" b="1" i="1" dirty="0">
                <a:solidFill>
                  <a:schemeClr val="accent2">
                    <a:lumMod val="75000"/>
                  </a:schemeClr>
                </a:solidFill>
                <a:latin typeface="Arial" panose="020B0604020202020204" pitchFamily="34" charset="0"/>
                <a:cs typeface="Arial" panose="020B0604020202020204" pitchFamily="34" charset="0"/>
              </a:rPr>
              <a:t>)</a:t>
            </a:r>
          </a:p>
          <a:p>
            <a:pPr>
              <a:lnSpc>
                <a:spcPct val="120000"/>
              </a:lnSpc>
            </a:pPr>
            <a:r>
              <a:rPr lang="en-GB" sz="2500" dirty="0">
                <a:latin typeface="Arial" panose="020B0604020202020204" pitchFamily="34" charset="0"/>
                <a:cs typeface="Arial" panose="020B0604020202020204" pitchFamily="34" charset="0"/>
              </a:rPr>
              <a:t>La </a:t>
            </a:r>
            <a:r>
              <a:rPr lang="en-GB" sz="2500" dirty="0" err="1">
                <a:latin typeface="Arial" panose="020B0604020202020204" pitchFamily="34" charset="0"/>
                <a:cs typeface="Arial" panose="020B0604020202020204" pitchFamily="34" charset="0"/>
              </a:rPr>
              <a:t>demande</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relayée</a:t>
            </a:r>
            <a:r>
              <a:rPr lang="en-GB" sz="2500" dirty="0">
                <a:latin typeface="Arial" panose="020B0604020202020204" pitchFamily="34" charset="0"/>
                <a:cs typeface="Arial" panose="020B0604020202020204" pitchFamily="34" charset="0"/>
              </a:rPr>
              <a:t> par les pairs, les </a:t>
            </a:r>
            <a:r>
              <a:rPr lang="en-GB" sz="2500" dirty="0" err="1">
                <a:latin typeface="Arial" panose="020B0604020202020204" pitchFamily="34" charset="0"/>
                <a:cs typeface="Arial" panose="020B0604020202020204" pitchFamily="34" charset="0"/>
              </a:rPr>
              <a:t>approches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participatives</a:t>
            </a:r>
            <a:r>
              <a:rPr lang="en-GB" sz="2500" dirty="0">
                <a:latin typeface="Arial" panose="020B0604020202020204" pitchFamily="34" charset="0"/>
                <a:cs typeface="Arial" panose="020B0604020202020204" pitchFamily="34" charset="0"/>
              </a:rPr>
              <a:t> et </a:t>
            </a:r>
            <a:r>
              <a:rPr lang="en-GB" sz="2500" dirty="0" err="1">
                <a:latin typeface="Arial" panose="020B0604020202020204" pitchFamily="34" charset="0"/>
                <a:cs typeface="Arial" panose="020B0604020202020204" pitchFamily="34" charset="0"/>
              </a:rPr>
              <a:t>communautaires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notamment</a:t>
            </a:r>
            <a:r>
              <a:rPr lang="en-GB" sz="2500" dirty="0">
                <a:latin typeface="Arial" panose="020B0604020202020204" pitchFamily="34" charset="0"/>
                <a:cs typeface="Arial" panose="020B0604020202020204" pitchFamily="34" charset="0"/>
              </a:rPr>
              <a:t> par </a:t>
            </a:r>
            <a:r>
              <a:rPr lang="en-GB" sz="2500" dirty="0" err="1">
                <a:latin typeface="Arial" panose="020B0604020202020204" pitchFamily="34" charset="0"/>
                <a:cs typeface="Arial" panose="020B0604020202020204" pitchFamily="34" charset="0"/>
              </a:rPr>
              <a:t>l’entremise</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d’éducateurs</a:t>
            </a:r>
            <a:r>
              <a:rPr lang="en-GB" sz="2500" dirty="0">
                <a:latin typeface="Arial" panose="020B0604020202020204" pitchFamily="34" charset="0"/>
                <a:cs typeface="Arial" panose="020B0604020202020204" pitchFamily="34" charset="0"/>
              </a:rPr>
              <a:t> pairs, de </a:t>
            </a:r>
            <a:r>
              <a:rPr lang="en-GB" sz="2500" dirty="0" err="1">
                <a:latin typeface="Arial" panose="020B0604020202020204" pitchFamily="34" charset="0"/>
                <a:cs typeface="Arial" panose="020B0604020202020204" pitchFamily="34" charset="0"/>
              </a:rPr>
              <a:t>groupes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communautaires</a:t>
            </a:r>
            <a:r>
              <a:rPr lang="en-GB" sz="2500" dirty="0">
                <a:latin typeface="Arial" panose="020B0604020202020204" pitchFamily="34" charset="0"/>
                <a:cs typeface="Arial" panose="020B0604020202020204" pitchFamily="34" charset="0"/>
              </a:rPr>
              <a:t> et de programmes </a:t>
            </a:r>
            <a:r>
              <a:rPr lang="en-GB" sz="2500" dirty="0" err="1">
                <a:latin typeface="Arial" panose="020B0604020202020204" pitchFamily="34" charset="0"/>
                <a:cs typeface="Arial" panose="020B0604020202020204" pitchFamily="34" charset="0"/>
              </a:rPr>
              <a:t>confessionnels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favorisent</a:t>
            </a:r>
            <a:r>
              <a:rPr lang="en-GB" sz="2500" dirty="0">
                <a:latin typeface="Arial" panose="020B0604020202020204" pitchFamily="34" charset="0"/>
                <a:cs typeface="Arial" panose="020B0604020202020204" pitchFamily="34" charset="0"/>
              </a:rPr>
              <a:t> le </a:t>
            </a:r>
            <a:r>
              <a:rPr lang="en-GB" sz="2500" dirty="0" err="1">
                <a:latin typeface="Arial" panose="020B0604020202020204" pitchFamily="34" charset="0"/>
                <a:cs typeface="Arial" panose="020B0604020202020204" pitchFamily="34" charset="0"/>
              </a:rPr>
              <a:t>recours</a:t>
            </a:r>
            <a:r>
              <a:rPr lang="en-GB" sz="2500" dirty="0">
                <a:latin typeface="Arial" panose="020B0604020202020204" pitchFamily="34" charset="0"/>
                <a:cs typeface="Arial" panose="020B0604020202020204" pitchFamily="34" charset="0"/>
              </a:rPr>
              <a:t> aux services de </a:t>
            </a:r>
            <a:r>
              <a:rPr lang="en-GB" sz="2500" dirty="0" err="1">
                <a:latin typeface="Arial" panose="020B0604020202020204" pitchFamily="34" charset="0"/>
                <a:cs typeface="Arial" panose="020B0604020202020204" pitchFamily="34" charset="0"/>
              </a:rPr>
              <a:t>dépistage</a:t>
            </a:r>
            <a:r>
              <a:rPr lang="en-GB" sz="2500" dirty="0">
                <a:latin typeface="Arial" panose="020B0604020202020204" pitchFamily="34" charset="0"/>
                <a:cs typeface="Arial" panose="020B0604020202020204" pitchFamily="34" charset="0"/>
              </a:rPr>
              <a:t> du VIH.</a:t>
            </a:r>
          </a:p>
          <a:p>
            <a:r>
              <a:rPr lang="en-GB" sz="2500" dirty="0">
                <a:latin typeface="Arial" panose="020B0604020202020204" pitchFamily="34" charset="0"/>
                <a:cs typeface="Arial" panose="020B0604020202020204" pitchFamily="34" charset="0"/>
              </a:rPr>
              <a:t>Il </a:t>
            </a:r>
            <a:r>
              <a:rPr lang="en-GB" sz="2500" dirty="0" err="1">
                <a:latin typeface="Arial" panose="020B0604020202020204" pitchFamily="34" charset="0"/>
                <a:cs typeface="Arial" panose="020B0604020202020204" pitchFamily="34" charset="0"/>
              </a:rPr>
              <a:t>est</a:t>
            </a:r>
            <a:r>
              <a:rPr lang="en-GB" sz="2500" dirty="0">
                <a:latin typeface="Arial" panose="020B0604020202020204" pitchFamily="34" charset="0"/>
                <a:cs typeface="Arial" panose="020B0604020202020204" pitchFamily="34" charset="0"/>
              </a:rPr>
              <a:t> important de centre les efforts sur les populations </a:t>
            </a:r>
            <a:r>
              <a:rPr lang="en-GB" sz="2500" dirty="0" err="1">
                <a:latin typeface="Arial" panose="020B0604020202020204" pitchFamily="34" charset="0"/>
                <a:cs typeface="Arial" panose="020B0604020202020204" pitchFamily="34" charset="0"/>
              </a:rPr>
              <a:t>prioritaires</a:t>
            </a:r>
            <a:r>
              <a:rPr lang="en-GB" sz="2500" dirty="0">
                <a:latin typeface="Arial" panose="020B0604020202020204" pitchFamily="34" charset="0"/>
                <a:cs typeface="Arial" panose="020B0604020202020204" pitchFamily="34" charset="0"/>
              </a:rPr>
              <a:t>.</a:t>
            </a:r>
          </a:p>
          <a:p>
            <a:pPr marL="0" indent="0">
              <a:buNone/>
            </a:pPr>
            <a:endParaRPr lang="en-GB" sz="900" dirty="0">
              <a:latin typeface="Arial" panose="020B0604020202020204" pitchFamily="34" charset="0"/>
              <a:cs typeface="Arial" panose="020B0604020202020204" pitchFamily="34" charset="0"/>
            </a:endParaRPr>
          </a:p>
          <a:p>
            <a:pPr marL="0" indent="0">
              <a:buNone/>
            </a:pPr>
            <a:r>
              <a:rPr lang="en-GB" sz="2900" b="1" dirty="0" err="1">
                <a:latin typeface="Arial" panose="020B0604020202020204" pitchFamily="34" charset="0"/>
                <a:cs typeface="Arial" panose="020B0604020202020204" pitchFamily="34" charset="0"/>
              </a:rPr>
              <a:t>Plateformes</a:t>
            </a:r>
            <a:r>
              <a:rPr lang="en-GB" sz="2900" b="1" dirty="0">
                <a:latin typeface="Arial" panose="020B0604020202020204" pitchFamily="34" charset="0"/>
                <a:cs typeface="Arial" panose="020B0604020202020204" pitchFamily="34" charset="0"/>
              </a:rPr>
              <a:t> et </a:t>
            </a:r>
            <a:r>
              <a:rPr lang="en-GB" sz="2900" b="1" dirty="0" err="1">
                <a:latin typeface="Arial" panose="020B0604020202020204" pitchFamily="34" charset="0"/>
                <a:cs typeface="Arial" panose="020B0604020202020204" pitchFamily="34" charset="0"/>
              </a:rPr>
              <a:t>vidéos</a:t>
            </a:r>
            <a:r>
              <a:rPr lang="en-GB" sz="2900" b="1" dirty="0">
                <a:latin typeface="Arial" panose="020B0604020202020204" pitchFamily="34" charset="0"/>
                <a:cs typeface="Arial" panose="020B0604020202020204" pitchFamily="34" charset="0"/>
              </a:rPr>
              <a:t> </a:t>
            </a:r>
            <a:r>
              <a:rPr lang="en-GB" sz="2900" b="1" dirty="0" err="1">
                <a:latin typeface="Arial" panose="020B0604020202020204" pitchFamily="34" charset="0"/>
                <a:cs typeface="Arial" panose="020B0604020202020204" pitchFamily="34" charset="0"/>
              </a:rPr>
              <a:t>numériques</a:t>
            </a:r>
            <a:r>
              <a:rPr lang="en-GB" sz="2900" b="1" dirty="0">
                <a:latin typeface="Arial" panose="020B0604020202020204" pitchFamily="34" charset="0"/>
                <a:cs typeface="Arial" panose="020B0604020202020204" pitchFamily="34" charset="0"/>
              </a:rPr>
              <a:t> </a:t>
            </a:r>
            <a:r>
              <a:rPr lang="en-GB" sz="2900" b="1" i="1" dirty="0">
                <a:solidFill>
                  <a:schemeClr val="accent2">
                    <a:lumMod val="75000"/>
                  </a:schemeClr>
                </a:solidFill>
                <a:latin typeface="Arial" panose="020B0604020202020204" pitchFamily="34" charset="0"/>
                <a:cs typeface="Arial" panose="020B0604020202020204" pitchFamily="34" charset="0"/>
              </a:rPr>
              <a:t>(</a:t>
            </a:r>
            <a:r>
              <a:rPr lang="en-GB" sz="2900" b="1" i="1" dirty="0" err="1">
                <a:solidFill>
                  <a:srgbClr val="ED7D31">
                    <a:lumMod val="75000"/>
                  </a:srgbClr>
                </a:solidFill>
                <a:latin typeface="Arial" panose="020B0604020202020204" pitchFamily="34" charset="0"/>
                <a:cs typeface="Arial" panose="020B0604020202020204" pitchFamily="34" charset="0"/>
              </a:rPr>
              <a:t>données</a:t>
            </a:r>
            <a:r>
              <a:rPr lang="en-GB" sz="2900" b="1" i="1" dirty="0">
                <a:solidFill>
                  <a:srgbClr val="ED7D31">
                    <a:lumMod val="75000"/>
                  </a:srgbClr>
                </a:solidFill>
                <a:latin typeface="Arial" panose="020B0604020202020204" pitchFamily="34" charset="0"/>
                <a:cs typeface="Arial" panose="020B0604020202020204" pitchFamily="34" charset="0"/>
              </a:rPr>
              <a:t> de </a:t>
            </a:r>
            <a:r>
              <a:rPr lang="en-GB" sz="2900" b="1" i="1" dirty="0" err="1">
                <a:solidFill>
                  <a:srgbClr val="ED7D31">
                    <a:lumMod val="75000"/>
                  </a:srgbClr>
                </a:solidFill>
                <a:latin typeface="Arial" panose="020B0604020202020204" pitchFamily="34" charset="0"/>
                <a:cs typeface="Arial" panose="020B0604020202020204" pitchFamily="34" charset="0"/>
              </a:rPr>
              <a:t>qualité</a:t>
            </a:r>
            <a:r>
              <a:rPr lang="en-GB" sz="2900" b="1" i="1" dirty="0">
                <a:solidFill>
                  <a:srgbClr val="ED7D31">
                    <a:lumMod val="75000"/>
                  </a:srgbClr>
                </a:solidFill>
                <a:latin typeface="Arial" panose="020B0604020202020204" pitchFamily="34" charset="0"/>
                <a:cs typeface="Arial" panose="020B0604020202020204" pitchFamily="34" charset="0"/>
              </a:rPr>
              <a:t> </a:t>
            </a:r>
            <a:r>
              <a:rPr lang="en-GB" sz="2900" b="1" i="1" dirty="0" err="1">
                <a:solidFill>
                  <a:srgbClr val="ED7D31">
                    <a:lumMod val="75000"/>
                  </a:srgbClr>
                </a:solidFill>
                <a:latin typeface="Arial" panose="020B0604020202020204" pitchFamily="34" charset="0"/>
                <a:cs typeface="Arial" panose="020B0604020202020204" pitchFamily="34" charset="0"/>
              </a:rPr>
              <a:t>moyenne</a:t>
            </a:r>
            <a:r>
              <a:rPr lang="en-GB" sz="2900" b="1" i="1" dirty="0">
                <a:solidFill>
                  <a:srgbClr val="ED7D31">
                    <a:lumMod val="75000"/>
                  </a:srgbClr>
                </a:solidFill>
                <a:latin typeface="Arial" panose="020B0604020202020204" pitchFamily="34" charset="0"/>
                <a:cs typeface="Arial" panose="020B0604020202020204" pitchFamily="34" charset="0"/>
              </a:rPr>
              <a:t>)</a:t>
            </a:r>
            <a:endParaRPr lang="en-GB" sz="2900" b="1" dirty="0">
              <a:latin typeface="Arial" panose="020B0604020202020204" pitchFamily="34" charset="0"/>
              <a:cs typeface="Arial" panose="020B0604020202020204" pitchFamily="34" charset="0"/>
            </a:endParaRPr>
          </a:p>
          <a:p>
            <a:pPr>
              <a:lnSpc>
                <a:spcPct val="120000"/>
              </a:lnSpc>
            </a:pPr>
            <a:r>
              <a:rPr lang="en-GB" sz="2500" dirty="0">
                <a:latin typeface="Arial" panose="020B0604020202020204" pitchFamily="34" charset="0"/>
                <a:cs typeface="Arial" panose="020B0604020202020204" pitchFamily="34" charset="0"/>
              </a:rPr>
              <a:t>Le </a:t>
            </a:r>
            <a:r>
              <a:rPr lang="en-GB" sz="2500" dirty="0" err="1">
                <a:latin typeface="Arial" panose="020B0604020202020204" pitchFamily="34" charset="0"/>
                <a:cs typeface="Arial" panose="020B0604020202020204" pitchFamily="34" charset="0"/>
              </a:rPr>
              <a:t>recours</a:t>
            </a:r>
            <a:r>
              <a:rPr lang="en-GB" sz="2500" dirty="0">
                <a:latin typeface="Arial" panose="020B0604020202020204" pitchFamily="34" charset="0"/>
                <a:cs typeface="Arial" panose="020B0604020202020204" pitchFamily="34" charset="0"/>
              </a:rPr>
              <a:t> aux services de </a:t>
            </a:r>
            <a:r>
              <a:rPr lang="en-GB" sz="2500" dirty="0" err="1">
                <a:latin typeface="Arial" panose="020B0604020202020204" pitchFamily="34" charset="0"/>
                <a:cs typeface="Arial" panose="020B0604020202020204" pitchFamily="34" charset="0"/>
              </a:rPr>
              <a:t>dépistage</a:t>
            </a:r>
            <a:r>
              <a:rPr lang="en-GB" sz="2500" dirty="0">
                <a:latin typeface="Arial" panose="020B0604020202020204" pitchFamily="34" charset="0"/>
                <a:cs typeface="Arial" panose="020B0604020202020204" pitchFamily="34" charset="0"/>
              </a:rPr>
              <a:t> du VIH </a:t>
            </a:r>
            <a:r>
              <a:rPr lang="en-GB" sz="2500" dirty="0" err="1">
                <a:latin typeface="Arial" panose="020B0604020202020204" pitchFamily="34" charset="0"/>
                <a:cs typeface="Arial" panose="020B0604020202020204" pitchFamily="34" charset="0"/>
              </a:rPr>
              <a:t>est</a:t>
            </a:r>
            <a:r>
              <a:rPr lang="en-GB" sz="2500" dirty="0">
                <a:latin typeface="Arial" panose="020B0604020202020204" pitchFamily="34" charset="0"/>
                <a:cs typeface="Arial" panose="020B0604020202020204" pitchFamily="34" charset="0"/>
              </a:rPr>
              <a:t> </a:t>
            </a:r>
            <a:r>
              <a:rPr lang="en-GB" sz="2500" b="1" dirty="0">
                <a:solidFill>
                  <a:srgbClr val="C00000"/>
                </a:solidFill>
                <a:latin typeface="Arial" panose="020B0604020202020204" pitchFamily="34" charset="0"/>
                <a:cs typeface="Arial" panose="020B0604020202020204" pitchFamily="34" charset="0"/>
              </a:rPr>
              <a:t>10 </a:t>
            </a:r>
            <a:r>
              <a:rPr lang="en-GB" sz="2500" b="1" dirty="0" err="1">
                <a:solidFill>
                  <a:srgbClr val="C00000"/>
                </a:solidFill>
                <a:latin typeface="Arial" panose="020B0604020202020204" pitchFamily="34" charset="0"/>
                <a:cs typeface="Arial" panose="020B0604020202020204" pitchFamily="34" charset="0"/>
              </a:rPr>
              <a:t>fois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supérieur</a:t>
            </a:r>
            <a:r>
              <a:rPr lang="en-GB" sz="2500" dirty="0">
                <a:latin typeface="Arial" panose="020B0604020202020204" pitchFamily="34" charset="0"/>
                <a:cs typeface="Arial" panose="020B0604020202020204" pitchFamily="34" charset="0"/>
              </a:rPr>
              <a:t> grâce à de </a:t>
            </a:r>
            <a:r>
              <a:rPr lang="en-GB" sz="2500" dirty="0" err="1">
                <a:latin typeface="Arial" panose="020B0604020202020204" pitchFamily="34" charset="0"/>
                <a:cs typeface="Arial" panose="020B0604020202020204" pitchFamily="34" charset="0"/>
              </a:rPr>
              <a:t>courtes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vidéos</a:t>
            </a:r>
            <a:r>
              <a:rPr lang="en-GB" sz="2500" dirty="0">
                <a:latin typeface="Arial" panose="020B0604020202020204" pitchFamily="34" charset="0"/>
                <a:cs typeface="Arial" panose="020B0604020202020204" pitchFamily="34" charset="0"/>
              </a:rPr>
              <a:t>.</a:t>
            </a:r>
          </a:p>
          <a:p>
            <a:pPr>
              <a:lnSpc>
                <a:spcPct val="120000"/>
              </a:lnSpc>
            </a:pPr>
            <a:r>
              <a:rPr lang="en-GB" sz="2500" dirty="0" err="1">
                <a:latin typeface="Arial" panose="020B0604020202020204" pitchFamily="34" charset="0"/>
                <a:cs typeface="Arial" panose="020B0604020202020204" pitchFamily="34" charset="0"/>
              </a:rPr>
              <a:t>Elles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peuvent</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être</a:t>
            </a:r>
            <a:r>
              <a:rPr lang="en-GB" sz="2500" dirty="0">
                <a:latin typeface="Arial" panose="020B0604020202020204" pitchFamily="34" charset="0"/>
                <a:cs typeface="Arial" panose="020B0604020202020204" pitchFamily="34" charset="0"/>
              </a:rPr>
              <a:t> prises </a:t>
            </a:r>
            <a:r>
              <a:rPr lang="en-GB" sz="2500" dirty="0" err="1">
                <a:latin typeface="Arial" panose="020B0604020202020204" pitchFamily="34" charset="0"/>
                <a:cs typeface="Arial" panose="020B0604020202020204" pitchFamily="34" charset="0"/>
              </a:rPr>
              <a:t>en</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considération</a:t>
            </a:r>
            <a:r>
              <a:rPr lang="en-GB" sz="2500" dirty="0">
                <a:latin typeface="Arial" panose="020B0604020202020204" pitchFamily="34" charset="0"/>
                <a:cs typeface="Arial" panose="020B0604020202020204" pitchFamily="34" charset="0"/>
              </a:rPr>
              <a:t> et </a:t>
            </a:r>
            <a:r>
              <a:rPr lang="en-GB" sz="2500" dirty="0" err="1">
                <a:latin typeface="Arial" panose="020B0604020202020204" pitchFamily="34" charset="0"/>
                <a:cs typeface="Arial" panose="020B0604020202020204" pitchFamily="34" charset="0"/>
              </a:rPr>
              <a:t>adaptées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selon</a:t>
            </a:r>
            <a:r>
              <a:rPr lang="en-GB" sz="2500" dirty="0">
                <a:latin typeface="Arial" panose="020B0604020202020204" pitchFamily="34" charset="0"/>
                <a:cs typeface="Arial" panose="020B0604020202020204" pitchFamily="34" charset="0"/>
              </a:rPr>
              <a:t> les populations et </a:t>
            </a:r>
            <a:r>
              <a:rPr lang="en-GB" sz="2500" dirty="0" err="1">
                <a:latin typeface="Arial" panose="020B0604020202020204" pitchFamily="34" charset="0"/>
                <a:cs typeface="Arial" panose="020B0604020202020204" pitchFamily="34" charset="0"/>
              </a:rPr>
              <a:t>l’environnement</a:t>
            </a:r>
            <a:r>
              <a:rPr lang="en-GB" sz="2500" dirty="0">
                <a:latin typeface="Arial" panose="020B0604020202020204" pitchFamily="34" charset="0"/>
                <a:cs typeface="Arial" panose="020B0604020202020204" pitchFamily="34" charset="0"/>
              </a:rPr>
              <a:t>.</a:t>
            </a:r>
          </a:p>
          <a:p>
            <a:pPr>
              <a:lnSpc>
                <a:spcPct val="120000"/>
              </a:lnSpc>
            </a:pPr>
            <a:r>
              <a:rPr lang="en-GB" sz="2500" dirty="0">
                <a:latin typeface="Arial" panose="020B0604020202020204" pitchFamily="34" charset="0"/>
                <a:cs typeface="Arial" panose="020B0604020202020204" pitchFamily="34" charset="0"/>
              </a:rPr>
              <a:t>Les </a:t>
            </a:r>
            <a:r>
              <a:rPr lang="en-GB" sz="2500" dirty="0" err="1">
                <a:latin typeface="Arial" panose="020B0604020202020204" pitchFamily="34" charset="0"/>
                <a:cs typeface="Arial" panose="020B0604020202020204" pitchFamily="34" charset="0"/>
              </a:rPr>
              <a:t>coûts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peuvent</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être</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élevés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mais</a:t>
            </a:r>
            <a:r>
              <a:rPr lang="en-GB" sz="2500" dirty="0">
                <a:latin typeface="Arial" panose="020B0604020202020204" pitchFamily="34" charset="0"/>
                <a:cs typeface="Arial" panose="020B0604020202020204" pitchFamily="34" charset="0"/>
              </a:rPr>
              <a:t> </a:t>
            </a:r>
            <a:r>
              <a:rPr lang="en-GB" sz="2500" b="1" dirty="0" err="1">
                <a:latin typeface="Arial" panose="020B0604020202020204" pitchFamily="34" charset="0"/>
                <a:cs typeface="Arial" panose="020B0604020202020204" pitchFamily="34" charset="0"/>
              </a:rPr>
              <a:t>l’appel</a:t>
            </a:r>
            <a:r>
              <a:rPr lang="en-GB" sz="2500" b="1" dirty="0">
                <a:latin typeface="Arial" panose="020B0604020202020204" pitchFamily="34" charset="0"/>
                <a:cs typeface="Arial" panose="020B0604020202020204" pitchFamily="34" charset="0"/>
              </a:rPr>
              <a:t> au don et </a:t>
            </a:r>
            <a:r>
              <a:rPr lang="en-GB" sz="2500" b="1" dirty="0" err="1">
                <a:latin typeface="Arial" panose="020B0604020202020204" pitchFamily="34" charset="0"/>
                <a:cs typeface="Arial" panose="020B0604020202020204" pitchFamily="34" charset="0"/>
              </a:rPr>
              <a:t>l’engagement</a:t>
            </a:r>
            <a:r>
              <a:rPr lang="en-GB" sz="2500" b="1" dirty="0">
                <a:latin typeface="Arial" panose="020B0604020202020204" pitchFamily="34" charset="0"/>
                <a:cs typeface="Arial" panose="020B0604020202020204" pitchFamily="34" charset="0"/>
              </a:rPr>
              <a:t> de la </a:t>
            </a:r>
            <a:r>
              <a:rPr lang="en-GB" sz="2500" b="1" dirty="0" err="1">
                <a:latin typeface="Arial" panose="020B0604020202020204" pitchFamily="34" charset="0"/>
                <a:cs typeface="Arial" panose="020B0604020202020204" pitchFamily="34" charset="0"/>
              </a:rPr>
              <a:t>communauté</a:t>
            </a:r>
            <a:r>
              <a:rPr lang="en-GB" sz="2500" b="1"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peuvent</a:t>
            </a:r>
            <a:r>
              <a:rPr lang="en-GB" sz="2500" dirty="0">
                <a:latin typeface="Arial" panose="020B0604020202020204" pitchFamily="34" charset="0"/>
                <a:cs typeface="Arial" panose="020B0604020202020204" pitchFamily="34" charset="0"/>
              </a:rPr>
              <a:t> les </a:t>
            </a:r>
            <a:r>
              <a:rPr lang="en-GB" sz="2500" dirty="0" err="1">
                <a:latin typeface="Arial" panose="020B0604020202020204" pitchFamily="34" charset="0"/>
                <a:cs typeface="Arial" panose="020B0604020202020204" pitchFamily="34" charset="0"/>
              </a:rPr>
              <a:t>rendre</a:t>
            </a:r>
            <a:r>
              <a:rPr lang="en-GB" sz="2500" dirty="0">
                <a:latin typeface="Arial" panose="020B0604020202020204" pitchFamily="34" charset="0"/>
                <a:cs typeface="Arial" panose="020B0604020202020204" pitchFamily="34" charset="0"/>
              </a:rPr>
              <a:t> plus </a:t>
            </a:r>
            <a:r>
              <a:rPr lang="en-GB" sz="2500" dirty="0" err="1">
                <a:latin typeface="Arial" panose="020B0604020202020204" pitchFamily="34" charset="0"/>
                <a:cs typeface="Arial" panose="020B0604020202020204" pitchFamily="34" charset="0"/>
              </a:rPr>
              <a:t>abordables</a:t>
            </a:r>
            <a:r>
              <a:rPr lang="en-GB" sz="2500" dirty="0">
                <a:latin typeface="Arial" panose="020B0604020202020204" pitchFamily="34" charset="0"/>
                <a:cs typeface="Arial" panose="020B0604020202020204" pitchFamily="34" charset="0"/>
              </a:rPr>
              <a:t>.</a:t>
            </a:r>
          </a:p>
          <a:p>
            <a:pPr>
              <a:lnSpc>
                <a:spcPct val="120000"/>
              </a:lnSpc>
            </a:pPr>
            <a:r>
              <a:rPr lang="en-GB" sz="2500" dirty="0" err="1">
                <a:latin typeface="Arial" panose="020B0604020202020204" pitchFamily="34" charset="0"/>
                <a:cs typeface="Arial" panose="020B0604020202020204" pitchFamily="34" charset="0"/>
              </a:rPr>
              <a:t>Elles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peuvent</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améliorer</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l’efficacité</a:t>
            </a:r>
            <a:r>
              <a:rPr lang="en-GB" sz="2500" dirty="0">
                <a:latin typeface="Arial" panose="020B0604020202020204" pitchFamily="34" charset="0"/>
                <a:cs typeface="Arial" panose="020B0604020202020204" pitchFamily="34" charset="0"/>
              </a:rPr>
              <a:t> et faire </a:t>
            </a:r>
            <a:r>
              <a:rPr lang="en-GB" sz="2500" dirty="0" err="1">
                <a:latin typeface="Arial" panose="020B0604020202020204" pitchFamily="34" charset="0"/>
                <a:cs typeface="Arial" panose="020B0604020202020204" pitchFamily="34" charset="0"/>
              </a:rPr>
              <a:t>gagner</a:t>
            </a:r>
            <a:r>
              <a:rPr lang="en-GB" sz="2500" dirty="0">
                <a:latin typeface="Arial" panose="020B0604020202020204" pitchFamily="34" charset="0"/>
                <a:cs typeface="Arial" panose="020B0604020202020204" pitchFamily="34" charset="0"/>
              </a:rPr>
              <a:t> du temps aux agents de santé – </a:t>
            </a:r>
            <a:r>
              <a:rPr lang="en-GB" sz="2500" dirty="0" err="1">
                <a:latin typeface="Arial" panose="020B0604020202020204" pitchFamily="34" charset="0"/>
                <a:cs typeface="Arial" panose="020B0604020202020204" pitchFamily="34" charset="0"/>
              </a:rPr>
              <a:t>ou</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être</a:t>
            </a:r>
            <a:r>
              <a:rPr lang="en-GB" sz="2500" dirty="0">
                <a:latin typeface="Arial" panose="020B0604020202020204" pitchFamily="34" charset="0"/>
                <a:cs typeface="Arial" panose="020B0604020202020204" pitchFamily="34" charset="0"/>
              </a:rPr>
              <a:t> </a:t>
            </a:r>
            <a:r>
              <a:rPr lang="en-GB" sz="2500" b="1" dirty="0" err="1">
                <a:latin typeface="Arial" panose="020B0604020202020204" pitchFamily="34" charset="0"/>
                <a:cs typeface="Arial" panose="020B0604020202020204" pitchFamily="34" charset="0"/>
              </a:rPr>
              <a:t>utiles</a:t>
            </a:r>
            <a:r>
              <a:rPr lang="en-GB" sz="2500" b="1" dirty="0">
                <a:latin typeface="Arial" panose="020B0604020202020204" pitchFamily="34" charset="0"/>
                <a:cs typeface="Arial" panose="020B0604020202020204" pitchFamily="34" charset="0"/>
              </a:rPr>
              <a:t> à des </a:t>
            </a:r>
            <a:r>
              <a:rPr lang="en-GB" sz="2500" b="1" dirty="0" err="1">
                <a:latin typeface="Arial" panose="020B0604020202020204" pitchFamily="34" charset="0"/>
                <a:cs typeface="Arial" panose="020B0604020202020204" pitchFamily="34" charset="0"/>
              </a:rPr>
              <a:t>approches</a:t>
            </a:r>
            <a:r>
              <a:rPr lang="en-GB" sz="2500" b="1" dirty="0">
                <a:latin typeface="Arial" panose="020B0604020202020204" pitchFamily="34" charset="0"/>
                <a:cs typeface="Arial" panose="020B0604020202020204" pitchFamily="34" charset="0"/>
              </a:rPr>
              <a:t> </a:t>
            </a:r>
            <a:r>
              <a:rPr lang="en-GB" sz="2500" b="1" dirty="0" err="1">
                <a:latin typeface="Arial" panose="020B0604020202020204" pitchFamily="34" charset="0"/>
                <a:cs typeface="Arial" panose="020B0604020202020204" pitchFamily="34" charset="0"/>
              </a:rPr>
              <a:t>telles</a:t>
            </a:r>
            <a:r>
              <a:rPr lang="en-GB" sz="2500" b="1" dirty="0">
                <a:latin typeface="Arial" panose="020B0604020202020204" pitchFamily="34" charset="0"/>
                <a:cs typeface="Arial" panose="020B0604020202020204" pitchFamily="34" charset="0"/>
              </a:rPr>
              <a:t> </a:t>
            </a:r>
            <a:r>
              <a:rPr lang="en-GB" sz="2500" b="1" dirty="0" err="1">
                <a:latin typeface="Arial" panose="020B0604020202020204" pitchFamily="34" charset="0"/>
                <a:cs typeface="Arial" panose="020B0604020202020204" pitchFamily="34" charset="0"/>
              </a:rPr>
              <a:t>l’autodépistage</a:t>
            </a:r>
            <a:r>
              <a:rPr lang="en-GB" sz="2500" b="1" dirty="0">
                <a:latin typeface="Arial" panose="020B0604020202020204" pitchFamily="34" charset="0"/>
                <a:cs typeface="Arial" panose="020B0604020202020204" pitchFamily="34" charset="0"/>
              </a:rPr>
              <a:t> </a:t>
            </a:r>
            <a:r>
              <a:rPr lang="en-GB" sz="2500" dirty="0">
                <a:latin typeface="Arial" panose="020B0604020202020204" pitchFamily="34" charset="0"/>
                <a:cs typeface="Arial" panose="020B0604020202020204" pitchFamily="34" charset="0"/>
              </a:rPr>
              <a:t>par </a:t>
            </a:r>
            <a:r>
              <a:rPr lang="en-GB" sz="2500" dirty="0" err="1">
                <a:latin typeface="Arial" panose="020B0604020202020204" pitchFamily="34" charset="0"/>
                <a:cs typeface="Arial" panose="020B0604020202020204" pitchFamily="34" charset="0"/>
              </a:rPr>
              <a:t>exemple</a:t>
            </a:r>
            <a:r>
              <a:rPr lang="en-GB" sz="2500" b="1" dirty="0">
                <a:latin typeface="Arial" panose="020B0604020202020204" pitchFamily="34" charset="0"/>
                <a:cs typeface="Arial" panose="020B0604020202020204" pitchFamily="34" charset="0"/>
              </a:rPr>
              <a:t>.</a:t>
            </a:r>
          </a:p>
          <a:p>
            <a:pPr>
              <a:lnSpc>
                <a:spcPct val="120000"/>
              </a:lnSpc>
            </a:pPr>
            <a:r>
              <a:rPr lang="en-GB" sz="2500" b="1" dirty="0">
                <a:latin typeface="Arial" panose="020B0604020202020204" pitchFamily="34" charset="0"/>
                <a:cs typeface="Arial" panose="020B0604020202020204" pitchFamily="34" charset="0"/>
              </a:rPr>
              <a:t>Les </a:t>
            </a:r>
            <a:r>
              <a:rPr lang="en-GB" sz="2500" b="1" dirty="0" err="1">
                <a:latin typeface="Arial" panose="020B0604020202020204" pitchFamily="34" charset="0"/>
                <a:cs typeface="Arial" panose="020B0604020202020204" pitchFamily="34" charset="0"/>
              </a:rPr>
              <a:t>réseaux</a:t>
            </a:r>
            <a:r>
              <a:rPr lang="en-GB" sz="2500" b="1" dirty="0">
                <a:latin typeface="Arial" panose="020B0604020202020204" pitchFamily="34" charset="0"/>
                <a:cs typeface="Arial" panose="020B0604020202020204" pitchFamily="34" charset="0"/>
              </a:rPr>
              <a:t> </a:t>
            </a:r>
            <a:r>
              <a:rPr lang="en-GB" sz="2500" b="1" dirty="0" err="1">
                <a:latin typeface="Arial" panose="020B0604020202020204" pitchFamily="34" charset="0"/>
                <a:cs typeface="Arial" panose="020B0604020202020204" pitchFamily="34" charset="0"/>
              </a:rPr>
              <a:t>sociaux</a:t>
            </a:r>
            <a:r>
              <a:rPr lang="en-GB" sz="2500" b="1" dirty="0">
                <a:latin typeface="Arial" panose="020B0604020202020204" pitchFamily="34" charset="0"/>
                <a:cs typeface="Arial" panose="020B0604020202020204" pitchFamily="34" charset="0"/>
              </a:rPr>
              <a:t> et les </a:t>
            </a:r>
            <a:r>
              <a:rPr lang="en-GB" sz="2500" b="1" dirty="0" err="1">
                <a:latin typeface="Arial" panose="020B0604020202020204" pitchFamily="34" charset="0"/>
                <a:cs typeface="Arial" panose="020B0604020202020204" pitchFamily="34" charset="0"/>
              </a:rPr>
              <a:t>outils</a:t>
            </a:r>
            <a:r>
              <a:rPr lang="en-GB" sz="2500" b="1" dirty="0">
                <a:latin typeface="Arial" panose="020B0604020202020204" pitchFamily="34" charset="0"/>
                <a:cs typeface="Arial" panose="020B0604020202020204" pitchFamily="34" charset="0"/>
              </a:rPr>
              <a:t> </a:t>
            </a:r>
            <a:r>
              <a:rPr lang="en-GB" sz="2500" b="1" dirty="0" err="1">
                <a:latin typeface="Arial" panose="020B0604020202020204" pitchFamily="34" charset="0"/>
                <a:cs typeface="Arial" panose="020B0604020202020204" pitchFamily="34" charset="0"/>
              </a:rPr>
              <a:t>en</a:t>
            </a:r>
            <a:r>
              <a:rPr lang="en-GB" sz="2500" b="1" dirty="0">
                <a:latin typeface="Arial" panose="020B0604020202020204" pitchFamily="34" charset="0"/>
                <a:cs typeface="Arial" panose="020B0604020202020204" pitchFamily="34" charset="0"/>
              </a:rPr>
              <a:t> </a:t>
            </a:r>
            <a:r>
              <a:rPr lang="en-GB" sz="2500" b="1" dirty="0" err="1">
                <a:latin typeface="Arial" panose="020B0604020202020204" pitchFamily="34" charset="0"/>
                <a:cs typeface="Arial" panose="020B0604020202020204" pitchFamily="34" charset="0"/>
              </a:rPr>
              <a:t>ligne</a:t>
            </a:r>
            <a:r>
              <a:rPr lang="en-GB" sz="2500" b="1" dirty="0">
                <a:latin typeface="Arial" panose="020B0604020202020204" pitchFamily="34" charset="0"/>
                <a:cs typeface="Arial" panose="020B0604020202020204" pitchFamily="34" charset="0"/>
              </a:rPr>
              <a:t> </a:t>
            </a:r>
            <a:r>
              <a:rPr lang="en-GB" sz="2500" b="1" dirty="0" err="1">
                <a:latin typeface="Arial" panose="020B0604020202020204" pitchFamily="34" charset="0"/>
                <a:cs typeface="Arial" panose="020B0604020202020204" pitchFamily="34" charset="0"/>
              </a:rPr>
              <a:t>sont</a:t>
            </a:r>
            <a:r>
              <a:rPr lang="en-GB" sz="2500" b="1" dirty="0">
                <a:latin typeface="Arial" panose="020B0604020202020204" pitchFamily="34" charset="0"/>
                <a:cs typeface="Arial" panose="020B0604020202020204" pitchFamily="34" charset="0"/>
              </a:rPr>
              <a:t> </a:t>
            </a:r>
            <a:r>
              <a:rPr lang="en-GB" sz="2500" b="1" dirty="0" err="1">
                <a:latin typeface="Arial" panose="020B0604020202020204" pitchFamily="34" charset="0"/>
                <a:cs typeface="Arial" panose="020B0604020202020204" pitchFamily="34" charset="0"/>
              </a:rPr>
              <a:t>limités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mais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prometteurs</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spécialement</a:t>
            </a:r>
            <a:r>
              <a:rPr lang="en-GB" sz="2500" dirty="0">
                <a:latin typeface="Arial" panose="020B0604020202020204" pitchFamily="34" charset="0"/>
                <a:cs typeface="Arial" panose="020B0604020202020204" pitchFamily="34" charset="0"/>
              </a:rPr>
              <a:t> </a:t>
            </a:r>
            <a:r>
              <a:rPr lang="en-GB" sz="2500" dirty="0" err="1">
                <a:latin typeface="Arial" panose="020B0604020202020204" pitchFamily="34" charset="0"/>
                <a:cs typeface="Arial" panose="020B0604020202020204" pitchFamily="34" charset="0"/>
              </a:rPr>
              <a:t>auprès</a:t>
            </a:r>
            <a:r>
              <a:rPr lang="en-GB" sz="2500" dirty="0">
                <a:latin typeface="Arial" panose="020B0604020202020204" pitchFamily="34" charset="0"/>
                <a:cs typeface="Arial" panose="020B0604020202020204" pitchFamily="34" charset="0"/>
              </a:rPr>
              <a:t> des </a:t>
            </a:r>
            <a:r>
              <a:rPr lang="en-GB" sz="2500" dirty="0" err="1">
                <a:latin typeface="Arial" panose="020B0604020202020204" pitchFamily="34" charset="0"/>
                <a:cs typeface="Arial" panose="020B0604020202020204" pitchFamily="34" charset="0"/>
              </a:rPr>
              <a:t>jeunes</a:t>
            </a:r>
            <a:r>
              <a:rPr lang="en-GB" sz="2500" dirty="0">
                <a:latin typeface="Arial" panose="020B0604020202020204" pitchFamily="34" charset="0"/>
                <a:cs typeface="Arial" panose="020B0604020202020204" pitchFamily="34" charset="0"/>
              </a:rPr>
              <a:t> et des populations </a:t>
            </a:r>
            <a:r>
              <a:rPr lang="en-GB" sz="2500" dirty="0" err="1">
                <a:latin typeface="Arial" panose="020B0604020202020204" pitchFamily="34" charset="0"/>
                <a:cs typeface="Arial" panose="020B0604020202020204" pitchFamily="34" charset="0"/>
              </a:rPr>
              <a:t>clés</a:t>
            </a:r>
            <a:r>
              <a:rPr lang="en-GB" sz="2500" dirty="0">
                <a:latin typeface="Arial" panose="020B0604020202020204" pitchFamily="34" charset="0"/>
                <a:cs typeface="Arial" panose="020B0604020202020204" pitchFamily="34" charset="0"/>
              </a:rPr>
              <a:t>.</a:t>
            </a:r>
            <a:endParaRPr lang="en-GB" sz="25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FDA397A2-B673-4273-B023-2C9D9D174F78}"/>
              </a:ext>
            </a:extLst>
          </p:cNvPr>
          <p:cNvSpPr/>
          <p:nvPr/>
        </p:nvSpPr>
        <p:spPr>
          <a:xfrm>
            <a:off x="17968" y="46494"/>
            <a:ext cx="5270995" cy="400110"/>
          </a:xfrm>
          <a:prstGeom prst="rect">
            <a:avLst/>
          </a:prstGeom>
          <a:solidFill>
            <a:srgbClr val="C00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Nouvelle déclaration de bonnes pratiques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E7EEBA1D-EC81-4D79-BC15-5EA405376EFF}"/>
              </a:ext>
            </a:extLst>
          </p:cNvPr>
          <p:cNvPicPr>
            <a:picLocks noChangeAspect="1"/>
          </p:cNvPicPr>
          <p:nvPr/>
        </p:nvPicPr>
        <p:blipFill>
          <a:blip r:embed="rId3"/>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1077408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033042-D3BE-4E7C-A480-796A50320F5D}"/>
              </a:ext>
            </a:extLst>
          </p:cNvPr>
          <p:cNvSpPr>
            <a:spLocks noGrp="1"/>
          </p:cNvSpPr>
          <p:nvPr>
            <p:ph type="title"/>
          </p:nvPr>
        </p:nvSpPr>
        <p:spPr>
          <a:xfrm>
            <a:off x="432011" y="333344"/>
            <a:ext cx="11672443" cy="821348"/>
          </a:xfrm>
        </p:spPr>
        <p:txBody>
          <a:bodyPr>
            <a:normAutofit/>
          </a:bodyPr>
          <a:lstStyle/>
          <a:p>
            <a:pPr lvl="0">
              <a:lnSpc>
                <a:spcPct val="100000"/>
              </a:lnSpc>
              <a:spcBef>
                <a:spcPts val="0"/>
              </a:spcBef>
              <a:defRPr/>
            </a:pPr>
            <a:r>
              <a:rPr lang="en-US" sz="2800" b="1" dirty="0" err="1">
                <a:solidFill>
                  <a:prstClr val="black"/>
                </a:solidFill>
                <a:latin typeface="Arial" panose="020B0604020202020204" pitchFamily="34" charset="0"/>
                <a:cs typeface="Arial" panose="020B0604020202020204" pitchFamily="34" charset="0"/>
              </a:rPr>
              <a:t>Expérience</a:t>
            </a:r>
            <a:r>
              <a:rPr lang="en-US" sz="2800" b="1" dirty="0">
                <a:solidFill>
                  <a:prstClr val="black"/>
                </a:solidFill>
                <a:latin typeface="Arial" panose="020B0604020202020204" pitchFamily="34" charset="0"/>
                <a:cs typeface="Arial" panose="020B0604020202020204" pitchFamily="34" charset="0"/>
              </a:rPr>
              <a:t> de FHI360 au Viet Nam (de mars 2016 à </a:t>
            </a:r>
            <a:r>
              <a:rPr lang="en-US" sz="2800" b="1" dirty="0" err="1">
                <a:solidFill>
                  <a:prstClr val="black"/>
                </a:solidFill>
                <a:latin typeface="Arial" panose="020B0604020202020204" pitchFamily="34" charset="0"/>
                <a:cs typeface="Arial" panose="020B0604020202020204" pitchFamily="34" charset="0"/>
              </a:rPr>
              <a:t>janvier</a:t>
            </a:r>
            <a:r>
              <a:rPr lang="en-US" sz="2800" b="1" dirty="0">
                <a:solidFill>
                  <a:prstClr val="black"/>
                </a:solidFill>
                <a:latin typeface="Arial" panose="020B0604020202020204" pitchFamily="34" charset="0"/>
                <a:cs typeface="Arial" panose="020B0604020202020204" pitchFamily="34" charset="0"/>
              </a:rPr>
              <a:t> 2019</a:t>
            </a:r>
            <a:r>
              <a:rPr lang="en-US" sz="2800" dirty="0">
                <a:solidFill>
                  <a:prstClr val="black"/>
                </a:solidFill>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xmlns="" id="{FDA397A2-B673-4273-B023-2C9D9D174F78}"/>
              </a:ext>
            </a:extLst>
          </p:cNvPr>
          <p:cNvSpPr/>
          <p:nvPr/>
        </p:nvSpPr>
        <p:spPr>
          <a:xfrm>
            <a:off x="17968" y="46494"/>
            <a:ext cx="5270995" cy="400110"/>
          </a:xfrm>
          <a:prstGeom prst="rect">
            <a:avLst/>
          </a:prstGeom>
          <a:solidFill>
            <a:srgbClr val="C00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Nouvelle déclaration de bonnes pratiques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xmlns="" id="{1CC0BCA7-4B83-45B8-AB2E-A22D626039C2}"/>
              </a:ext>
            </a:extLst>
          </p:cNvPr>
          <p:cNvSpPr/>
          <p:nvPr/>
        </p:nvSpPr>
        <p:spPr>
          <a:xfrm>
            <a:off x="432011" y="1154692"/>
            <a:ext cx="11117765" cy="2585323"/>
          </a:xfrm>
          <a:prstGeom prst="rect">
            <a:avLst/>
          </a:prstGeom>
          <a:solidFill>
            <a:schemeClr val="bg1">
              <a:lumMod val="95000"/>
            </a:schemeClr>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utilisant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plateformes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ligne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travailleurs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proximité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conseillé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6 367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utilisateurs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ligne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parmi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lesquels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76%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(4,879)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été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testés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75%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parmi</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ceux</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contactés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n’avaient</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jamais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été</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contact avec un pair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travailleur</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proximité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1/3 se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auto-</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évalués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comme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courant un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risque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élévé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d’infection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à VIH.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tout, 431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personnes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ont</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été</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diagnostiquées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séropositives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Cette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séropositivité</a:t>
            </a:r>
            <a:r>
              <a:rPr kumimoji="0" lang="en-US" sz="18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a:t>
            </a:r>
            <a:r>
              <a:rPr kumimoji="0" lang="en-US" sz="18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plus </a:t>
            </a:r>
            <a:r>
              <a:rPr kumimoji="0" lang="en-US" sz="18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importante</a:t>
            </a:r>
            <a:r>
              <a:rPr kumimoji="0" lang="en-US" sz="18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t>
            </a:r>
            <a:r>
              <a:rPr kumimoji="0" lang="en-US" sz="18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parmi</a:t>
            </a:r>
            <a:r>
              <a:rPr kumimoji="0" lang="en-US" sz="18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populations </a:t>
            </a:r>
            <a:r>
              <a:rPr kumimoji="0" lang="en-US" sz="18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clés</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effectuant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dépistage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après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avoir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été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orientées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d’autres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moyens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xmlns="" id="{9CC50184-C0C7-4F8E-9241-6F2BB1C3DE15}"/>
              </a:ext>
            </a:extLst>
          </p:cNvPr>
          <p:cNvPicPr>
            <a:picLocks noChangeAspect="1"/>
          </p:cNvPicPr>
          <p:nvPr/>
        </p:nvPicPr>
        <p:blipFill>
          <a:blip r:embed="rId3"/>
          <a:stretch>
            <a:fillRect/>
          </a:stretch>
        </p:blipFill>
        <p:spPr>
          <a:xfrm>
            <a:off x="1241434" y="3938881"/>
            <a:ext cx="9717297" cy="2717463"/>
          </a:xfrm>
          <a:prstGeom prst="rect">
            <a:avLst/>
          </a:prstGeom>
        </p:spPr>
      </p:pic>
      <p:pic>
        <p:nvPicPr>
          <p:cNvPr id="8" name="Picture 7">
            <a:extLst>
              <a:ext uri="{FF2B5EF4-FFF2-40B4-BE49-F238E27FC236}">
                <a16:creationId xmlns:a16="http://schemas.microsoft.com/office/drawing/2014/main" xmlns="" id="{DD2372DD-AF48-4205-9102-990B1640008F}"/>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426206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033042-D3BE-4E7C-A480-796A50320F5D}"/>
              </a:ext>
            </a:extLst>
          </p:cNvPr>
          <p:cNvSpPr>
            <a:spLocks noGrp="1"/>
          </p:cNvSpPr>
          <p:nvPr>
            <p:ph type="title"/>
          </p:nvPr>
        </p:nvSpPr>
        <p:spPr>
          <a:xfrm>
            <a:off x="371960" y="639844"/>
            <a:ext cx="11595451" cy="821348"/>
          </a:xfrm>
        </p:spPr>
        <p:txBody>
          <a:bodyPr>
            <a:normAutofit fontScale="90000"/>
          </a:bodyPr>
          <a:lstStyle/>
          <a:p>
            <a:r>
              <a:rPr lang="en-GB" sz="3100" b="1" dirty="0" err="1">
                <a:latin typeface="Arial" panose="020B0604020202020204" pitchFamily="34" charset="0"/>
                <a:cs typeface="Arial" panose="020B0604020202020204" pitchFamily="34" charset="0"/>
              </a:rPr>
              <a:t>Quelles</a:t>
            </a:r>
            <a:r>
              <a:rPr lang="en-GB" sz="3100" b="1" dirty="0">
                <a:latin typeface="Arial" panose="020B0604020202020204" pitchFamily="34" charset="0"/>
                <a:cs typeface="Arial" panose="020B0604020202020204" pitchFamily="34" charset="0"/>
              </a:rPr>
              <a:t> </a:t>
            </a:r>
            <a:r>
              <a:rPr lang="en-GB" sz="3100" b="1" dirty="0" err="1">
                <a:latin typeface="Arial" panose="020B0604020202020204" pitchFamily="34" charset="0"/>
                <a:cs typeface="Arial" panose="020B0604020202020204" pitchFamily="34" charset="0"/>
              </a:rPr>
              <a:t>sont</a:t>
            </a:r>
            <a:r>
              <a:rPr lang="en-GB" sz="3100" b="1" dirty="0">
                <a:latin typeface="Arial" panose="020B0604020202020204" pitchFamily="34" charset="0"/>
                <a:cs typeface="Arial" panose="020B0604020202020204" pitchFamily="34" charset="0"/>
              </a:rPr>
              <a:t> les </a:t>
            </a:r>
            <a:r>
              <a:rPr lang="en-GB" sz="3100" b="1" dirty="0" err="1">
                <a:latin typeface="Arial" panose="020B0604020202020204" pitchFamily="34" charset="0"/>
                <a:cs typeface="Arial" panose="020B0604020202020204" pitchFamily="34" charset="0"/>
              </a:rPr>
              <a:t>manières</a:t>
            </a:r>
            <a:r>
              <a:rPr lang="en-GB" sz="3100" b="1" dirty="0">
                <a:latin typeface="Arial" panose="020B0604020202020204" pitchFamily="34" charset="0"/>
                <a:cs typeface="Arial" panose="020B0604020202020204" pitchFamily="34" charset="0"/>
              </a:rPr>
              <a:t> </a:t>
            </a:r>
            <a:r>
              <a:rPr lang="en-GB" sz="3100" b="1" dirty="0" err="1">
                <a:latin typeface="Arial" panose="020B0604020202020204" pitchFamily="34" charset="0"/>
                <a:cs typeface="Arial" panose="020B0604020202020204" pitchFamily="34" charset="0"/>
              </a:rPr>
              <a:t>efficaces</a:t>
            </a:r>
            <a:r>
              <a:rPr lang="en-GB" sz="3100" b="1" dirty="0">
                <a:latin typeface="Arial" panose="020B0604020202020204" pitchFamily="34" charset="0"/>
                <a:cs typeface="Arial" panose="020B0604020202020204" pitchFamily="34" charset="0"/>
              </a:rPr>
              <a:t> de </a:t>
            </a:r>
            <a:r>
              <a:rPr lang="en-GB" sz="3100" b="1" dirty="0" err="1">
                <a:latin typeface="Arial" panose="020B0604020202020204" pitchFamily="34" charset="0"/>
                <a:cs typeface="Arial" panose="020B0604020202020204" pitchFamily="34" charset="0"/>
              </a:rPr>
              <a:t>créer</a:t>
            </a:r>
            <a:r>
              <a:rPr lang="en-GB" sz="3100" b="1" dirty="0">
                <a:latin typeface="Arial" panose="020B0604020202020204" pitchFamily="34" charset="0"/>
                <a:cs typeface="Arial" panose="020B0604020202020204" pitchFamily="34" charset="0"/>
              </a:rPr>
              <a:t> la </a:t>
            </a:r>
            <a:r>
              <a:rPr lang="en-GB" sz="3100" b="1" dirty="0" err="1">
                <a:latin typeface="Arial" panose="020B0604020202020204" pitchFamily="34" charset="0"/>
                <a:cs typeface="Arial" panose="020B0604020202020204" pitchFamily="34" charset="0"/>
              </a:rPr>
              <a:t>demande</a:t>
            </a:r>
            <a:r>
              <a:rPr lang="en-GB" sz="3100" b="1" dirty="0">
                <a:latin typeface="Arial" panose="020B0604020202020204" pitchFamily="34" charset="0"/>
                <a:cs typeface="Arial" panose="020B0604020202020204" pitchFamily="34" charset="0"/>
              </a:rPr>
              <a:t> pour les services de </a:t>
            </a:r>
            <a:r>
              <a:rPr lang="en-GB" sz="3100" b="1" dirty="0" err="1">
                <a:latin typeface="Arial" panose="020B0604020202020204" pitchFamily="34" charset="0"/>
                <a:cs typeface="Arial" panose="020B0604020202020204" pitchFamily="34" charset="0"/>
              </a:rPr>
              <a:t>dépistage</a:t>
            </a:r>
            <a:r>
              <a:rPr lang="en-GB" sz="3100" b="1" dirty="0">
                <a:latin typeface="Arial" panose="020B0604020202020204" pitchFamily="34" charset="0"/>
                <a:cs typeface="Arial" panose="020B0604020202020204" pitchFamily="34" charset="0"/>
              </a:rPr>
              <a:t> du VIH ?</a:t>
            </a:r>
          </a:p>
        </p:txBody>
      </p:sp>
      <p:sp>
        <p:nvSpPr>
          <p:cNvPr id="3" name="Content Placeholder 2">
            <a:extLst>
              <a:ext uri="{FF2B5EF4-FFF2-40B4-BE49-F238E27FC236}">
                <a16:creationId xmlns:a16="http://schemas.microsoft.com/office/drawing/2014/main" xmlns="" id="{0F3D0027-9616-43CF-9ACD-A539822DCCCB}"/>
              </a:ext>
            </a:extLst>
          </p:cNvPr>
          <p:cNvSpPr>
            <a:spLocks noGrp="1"/>
          </p:cNvSpPr>
          <p:nvPr>
            <p:ph idx="1"/>
          </p:nvPr>
        </p:nvSpPr>
        <p:spPr>
          <a:xfrm>
            <a:off x="259540" y="1608830"/>
            <a:ext cx="11448081" cy="2297844"/>
          </a:xfrm>
          <a:solidFill>
            <a:schemeClr val="accent6">
              <a:lumMod val="20000"/>
              <a:lumOff val="80000"/>
            </a:schemeClr>
          </a:solidFill>
        </p:spPr>
        <p:txBody>
          <a:bodyPr>
            <a:normAutofit fontScale="70000" lnSpcReduction="20000"/>
          </a:bodyPr>
          <a:lstStyle/>
          <a:p>
            <a:pPr marL="0" indent="0">
              <a:buNone/>
            </a:pPr>
            <a:r>
              <a:rPr lang="en-US" sz="2600" b="1" dirty="0" err="1">
                <a:latin typeface="Arial" panose="020B0604020202020204" pitchFamily="34" charset="0"/>
                <a:cs typeface="Arial" panose="020B0604020202020204" pitchFamily="34" charset="0"/>
              </a:rPr>
              <a:t>Approches</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clés</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validées</a:t>
            </a:r>
            <a:r>
              <a:rPr lang="en-US" sz="2600" b="1" dirty="0">
                <a:latin typeface="Arial" panose="020B0604020202020204" pitchFamily="34" charset="0"/>
                <a:cs typeface="Arial" panose="020B0604020202020204" pitchFamily="34" charset="0"/>
              </a:rPr>
              <a:t> par des </a:t>
            </a:r>
            <a:r>
              <a:rPr lang="en-US" sz="2600" b="1" dirty="0" err="1">
                <a:latin typeface="Arial" panose="020B0604020202020204" pitchFamily="34" charset="0"/>
                <a:cs typeface="Arial" panose="020B0604020202020204" pitchFamily="34" charset="0"/>
              </a:rPr>
              <a:t>données</a:t>
            </a:r>
            <a:r>
              <a:rPr lang="en-US" sz="2600" b="1" dirty="0">
                <a:latin typeface="Arial" panose="020B0604020202020204" pitchFamily="34" charset="0"/>
                <a:cs typeface="Arial" panose="020B0604020202020204" pitchFamily="34" charset="0"/>
              </a:rPr>
              <a:t> </a:t>
            </a:r>
            <a:r>
              <a:rPr lang="fr-CH" sz="2600" b="1" dirty="0">
                <a:latin typeface="Arial" panose="020B0604020202020204" pitchFamily="34" charset="0"/>
                <a:cs typeface="Arial" panose="020B0604020202020204" pitchFamily="34" charset="0"/>
              </a:rPr>
              <a:t>:</a:t>
            </a:r>
            <a:endParaRPr lang="en-US" sz="2600" b="1" dirty="0">
              <a:latin typeface="Arial" panose="020B0604020202020204" pitchFamily="34" charset="0"/>
              <a:cs typeface="Arial" panose="020B0604020202020204" pitchFamily="34" charset="0"/>
            </a:endParaRPr>
          </a:p>
          <a:p>
            <a:pPr marL="457200" indent="-457200">
              <a:buFont typeface="+mj-lt"/>
              <a:buAutoNum type="arabicPeriod"/>
            </a:pPr>
            <a:r>
              <a:rPr lang="en-US" sz="2300" dirty="0">
                <a:latin typeface="Arial" panose="020B0604020202020204" pitchFamily="34" charset="0"/>
                <a:cs typeface="Arial" panose="020B0604020202020204" pitchFamily="34" charset="0"/>
              </a:rPr>
              <a:t>promotion des </a:t>
            </a:r>
            <a:r>
              <a:rPr lang="en-US" sz="2300" dirty="0" err="1">
                <a:latin typeface="Arial" panose="020B0604020202020204" pitchFamily="34" charset="0"/>
                <a:cs typeface="Arial" panose="020B0604020202020204" pitchFamily="34" charset="0"/>
              </a:rPr>
              <a:t>caractéristiques</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spécifiques</a:t>
            </a:r>
            <a:r>
              <a:rPr lang="en-US" sz="2300" dirty="0">
                <a:latin typeface="Arial" panose="020B0604020202020204" pitchFamily="34" charset="0"/>
                <a:cs typeface="Arial" panose="020B0604020202020204" pitchFamily="34" charset="0"/>
              </a:rPr>
              <a:t> aux services de </a:t>
            </a:r>
            <a:r>
              <a:rPr lang="en-US" sz="2300" dirty="0" err="1">
                <a:latin typeface="Arial" panose="020B0604020202020204" pitchFamily="34" charset="0"/>
                <a:cs typeface="Arial" panose="020B0604020202020204" pitchFamily="34" charset="0"/>
              </a:rPr>
              <a:t>dépistage</a:t>
            </a:r>
            <a:r>
              <a:rPr lang="en-US" sz="2300" dirty="0">
                <a:latin typeface="Arial" panose="020B0604020202020204" pitchFamily="34" charset="0"/>
                <a:cs typeface="Arial" panose="020B0604020202020204" pitchFamily="34" charset="0"/>
              </a:rPr>
              <a:t> du VIH (</a:t>
            </a:r>
            <a:r>
              <a:rPr lang="en-US" sz="2300" dirty="0" err="1">
                <a:latin typeface="Arial" panose="020B0604020202020204" pitchFamily="34" charset="0"/>
                <a:cs typeface="Arial" panose="020B0604020202020204" pitchFamily="34" charset="0"/>
              </a:rPr>
              <a:t>notamment</a:t>
            </a:r>
            <a:r>
              <a:rPr lang="en-US" sz="2300" dirty="0">
                <a:latin typeface="Arial" panose="020B0604020202020204" pitchFamily="34" charset="0"/>
                <a:cs typeface="Arial" panose="020B0604020202020204" pitchFamily="34" charset="0"/>
              </a:rPr>
              <a:t> le </a:t>
            </a:r>
            <a:r>
              <a:rPr lang="en-US" sz="2300" dirty="0" err="1">
                <a:latin typeface="Arial" panose="020B0604020202020204" pitchFamily="34" charset="0"/>
                <a:cs typeface="Arial" panose="020B0604020202020204" pitchFamily="34" charset="0"/>
              </a:rPr>
              <a:t>dépistage</a:t>
            </a:r>
            <a:r>
              <a:rPr lang="en-US" sz="2300" dirty="0">
                <a:latin typeface="Arial" panose="020B0604020202020204" pitchFamily="34" charset="0"/>
                <a:cs typeface="Arial" panose="020B0604020202020204" pitchFamily="34" charset="0"/>
              </a:rPr>
              <a:t> sur le lieu de travail)  </a:t>
            </a:r>
          </a:p>
          <a:p>
            <a:pPr marL="457200" indent="-457200">
              <a:buFont typeface="+mj-lt"/>
              <a:buAutoNum type="arabicPeriod"/>
            </a:pPr>
            <a:r>
              <a:rPr lang="en-US" sz="2300" dirty="0" err="1">
                <a:latin typeface="Arial" panose="020B0604020202020204" pitchFamily="34" charset="0"/>
                <a:cs typeface="Arial" panose="020B0604020202020204" pitchFamily="34" charset="0"/>
              </a:rPr>
              <a:t>brefs</a:t>
            </a:r>
            <a:r>
              <a:rPr lang="en-US" sz="2300" dirty="0">
                <a:latin typeface="Arial" panose="020B0604020202020204" pitchFamily="34" charset="0"/>
                <a:cs typeface="Arial" panose="020B0604020202020204" pitchFamily="34" charset="0"/>
              </a:rPr>
              <a:t> messages </a:t>
            </a:r>
            <a:r>
              <a:rPr lang="en-US" sz="2300" dirty="0" err="1">
                <a:latin typeface="Arial" panose="020B0604020202020204" pitchFamily="34" charset="0"/>
                <a:cs typeface="Arial" panose="020B0604020202020204" pitchFamily="34" charset="0"/>
              </a:rPr>
              <a:t>clés</a:t>
            </a:r>
            <a:r>
              <a:rPr lang="en-US" sz="2300" dirty="0">
                <a:latin typeface="Arial" panose="020B0604020202020204" pitchFamily="34" charset="0"/>
                <a:cs typeface="Arial" panose="020B0604020202020204" pitchFamily="34" charset="0"/>
              </a:rPr>
              <a:t> </a:t>
            </a:r>
          </a:p>
          <a:p>
            <a:pPr marL="457200" indent="-457200">
              <a:buFont typeface="+mj-lt"/>
              <a:buAutoNum type="arabicPeriod"/>
            </a:pPr>
            <a:r>
              <a:rPr lang="en-US" sz="2300" dirty="0">
                <a:latin typeface="Arial" panose="020B0604020202020204" pitchFamily="34" charset="0"/>
                <a:cs typeface="Arial" panose="020B0604020202020204" pitchFamily="34" charset="0"/>
              </a:rPr>
              <a:t>messages </a:t>
            </a:r>
            <a:r>
              <a:rPr lang="en-US" sz="2300" dirty="0" err="1">
                <a:latin typeface="Arial" panose="020B0604020202020204" pitchFamily="34" charset="0"/>
                <a:cs typeface="Arial" panose="020B0604020202020204" pitchFamily="34" charset="0"/>
              </a:rPr>
              <a:t>encourageant</a:t>
            </a:r>
            <a:r>
              <a:rPr lang="en-US" sz="2300" dirty="0">
                <a:latin typeface="Arial" panose="020B0604020202020204" pitchFamily="34" charset="0"/>
                <a:cs typeface="Arial" panose="020B0604020202020204" pitchFamily="34" charset="0"/>
              </a:rPr>
              <a:t> le </a:t>
            </a:r>
            <a:r>
              <a:rPr lang="en-US" sz="2300" dirty="0" err="1">
                <a:latin typeface="Arial" panose="020B0604020202020204" pitchFamily="34" charset="0"/>
                <a:cs typeface="Arial" panose="020B0604020202020204" pitchFamily="34" charset="0"/>
              </a:rPr>
              <a:t>dépistage</a:t>
            </a:r>
            <a:r>
              <a:rPr lang="en-US" sz="2300" dirty="0">
                <a:latin typeface="Arial" panose="020B0604020202020204" pitchFamily="34" charset="0"/>
                <a:cs typeface="Arial" panose="020B0604020202020204" pitchFamily="34" charset="0"/>
              </a:rPr>
              <a:t> pendant </a:t>
            </a:r>
            <a:r>
              <a:rPr lang="en-US" sz="2300" dirty="0" err="1">
                <a:latin typeface="Arial" panose="020B0604020202020204" pitchFamily="34" charset="0"/>
                <a:cs typeface="Arial" panose="020B0604020202020204" pitchFamily="34" charset="0"/>
              </a:rPr>
              <a:t>une</a:t>
            </a:r>
            <a:r>
              <a:rPr lang="en-US" sz="2300" dirty="0">
                <a:latin typeface="Arial" panose="020B0604020202020204" pitchFamily="34" charset="0"/>
                <a:cs typeface="Arial" panose="020B0604020202020204" pitchFamily="34" charset="0"/>
              </a:rPr>
              <a:t> consultation de couples (</a:t>
            </a:r>
            <a:r>
              <a:rPr lang="en-US" sz="2300" dirty="0" err="1">
                <a:latin typeface="Arial" panose="020B0604020202020204" pitchFamily="34" charset="0"/>
                <a:cs typeface="Arial" panose="020B0604020202020204" pitchFamily="34" charset="0"/>
              </a:rPr>
              <a:t>notamment</a:t>
            </a:r>
            <a:r>
              <a:rPr lang="en-US" sz="2300" dirty="0">
                <a:latin typeface="Arial" panose="020B0604020202020204" pitchFamily="34" charset="0"/>
                <a:cs typeface="Arial" panose="020B0604020202020204" pitchFamily="34" charset="0"/>
              </a:rPr>
              <a:t> les services aux </a:t>
            </a:r>
            <a:r>
              <a:rPr lang="en-US" sz="2300" dirty="0" err="1">
                <a:latin typeface="Arial" panose="020B0604020202020204" pitchFamily="34" charset="0"/>
                <a:cs typeface="Arial" panose="020B0604020202020204" pitchFamily="34" charset="0"/>
              </a:rPr>
              <a:t>partenaires</a:t>
            </a:r>
            <a:r>
              <a:rPr lang="en-US" sz="2300" dirty="0">
                <a:latin typeface="Arial" panose="020B0604020202020204" pitchFamily="34" charset="0"/>
                <a:cs typeface="Arial" panose="020B0604020202020204" pitchFamily="34" charset="0"/>
              </a:rPr>
              <a:t> et </a:t>
            </a:r>
            <a:r>
              <a:rPr lang="en-US" sz="2300" dirty="0" err="1">
                <a:latin typeface="Arial" panose="020B0604020202020204" pitchFamily="34" charset="0"/>
                <a:cs typeface="Arial" panose="020B0604020202020204" pitchFamily="34" charset="0"/>
              </a:rPr>
              <a:t>l’orientation</a:t>
            </a:r>
            <a:r>
              <a:rPr lang="en-US" sz="2300" dirty="0">
                <a:latin typeface="Arial" panose="020B0604020202020204" pitchFamily="34" charset="0"/>
                <a:cs typeface="Arial" panose="020B0604020202020204" pitchFamily="34" charset="0"/>
              </a:rPr>
              <a:t> par des </a:t>
            </a:r>
            <a:r>
              <a:rPr lang="en-US" sz="2300" dirty="0" err="1">
                <a:latin typeface="Arial" panose="020B0604020202020204" pitchFamily="34" charset="0"/>
                <a:cs typeface="Arial" panose="020B0604020202020204" pitchFamily="34" charset="0"/>
              </a:rPr>
              <a:t>prestataires</a:t>
            </a:r>
            <a:r>
              <a:rPr lang="en-US" sz="2300" dirty="0">
                <a:latin typeface="Arial" panose="020B0604020202020204" pitchFamily="34" charset="0"/>
                <a:cs typeface="Arial" panose="020B0604020202020204" pitchFamily="34" charset="0"/>
              </a:rPr>
              <a:t> de </a:t>
            </a:r>
            <a:r>
              <a:rPr lang="en-US" sz="2300" dirty="0" err="1">
                <a:latin typeface="Arial" panose="020B0604020202020204" pitchFamily="34" charset="0"/>
                <a:cs typeface="Arial" panose="020B0604020202020204" pitchFamily="34" charset="0"/>
              </a:rPr>
              <a:t>soins</a:t>
            </a:r>
            <a:r>
              <a:rPr lang="en-US" sz="2300" dirty="0">
                <a:latin typeface="Arial" panose="020B0604020202020204" pitchFamily="34" charset="0"/>
                <a:cs typeface="Arial" panose="020B0604020202020204" pitchFamily="34" charset="0"/>
              </a:rPr>
              <a:t> de santé) </a:t>
            </a:r>
          </a:p>
          <a:p>
            <a:pPr marL="457200" indent="-457200">
              <a:buFont typeface="+mj-lt"/>
              <a:buAutoNum type="arabicPeriod"/>
            </a:pPr>
            <a:r>
              <a:rPr lang="en-US" sz="2300" dirty="0">
                <a:latin typeface="Arial" panose="020B0604020202020204" pitchFamily="34" charset="0"/>
                <a:cs typeface="Arial" panose="020B0604020202020204" pitchFamily="34" charset="0"/>
              </a:rPr>
              <a:t>messages </a:t>
            </a:r>
            <a:r>
              <a:rPr lang="en-US" sz="2300" dirty="0" err="1">
                <a:latin typeface="Arial" panose="020B0604020202020204" pitchFamily="34" charset="0"/>
                <a:cs typeface="Arial" panose="020B0604020202020204" pitchFamily="34" charset="0"/>
              </a:rPr>
              <a:t>liés</a:t>
            </a:r>
            <a:r>
              <a:rPr lang="en-US" sz="2300" dirty="0">
                <a:latin typeface="Arial" panose="020B0604020202020204" pitchFamily="34" charset="0"/>
                <a:cs typeface="Arial" panose="020B0604020202020204" pitchFamily="34" charset="0"/>
              </a:rPr>
              <a:t> à la </a:t>
            </a:r>
            <a:r>
              <a:rPr lang="en-US" sz="2300" dirty="0" err="1">
                <a:latin typeface="Arial" panose="020B0604020202020204" pitchFamily="34" charset="0"/>
                <a:cs typeface="Arial" panose="020B0604020202020204" pitchFamily="34" charset="0"/>
              </a:rPr>
              <a:t>réduction</a:t>
            </a:r>
            <a:r>
              <a:rPr lang="en-US" sz="2300" dirty="0">
                <a:latin typeface="Arial" panose="020B0604020202020204" pitchFamily="34" charset="0"/>
                <a:cs typeface="Arial" panose="020B0604020202020204" pitchFamily="34" charset="0"/>
              </a:rPr>
              <a:t> du </a:t>
            </a:r>
            <a:r>
              <a:rPr lang="en-US" sz="2300" dirty="0" err="1">
                <a:latin typeface="Arial" panose="020B0604020202020204" pitchFamily="34" charset="0"/>
                <a:cs typeface="Arial" panose="020B0604020202020204" pitchFamily="34" charset="0"/>
              </a:rPr>
              <a:t>risque</a:t>
            </a:r>
            <a:r>
              <a:rPr lang="en-US" sz="2300" dirty="0">
                <a:latin typeface="Arial" panose="020B0604020202020204" pitchFamily="34" charset="0"/>
                <a:cs typeface="Arial" panose="020B0604020202020204" pitchFamily="34" charset="0"/>
              </a:rPr>
              <a:t> et à  </a:t>
            </a:r>
            <a:r>
              <a:rPr lang="en-US" sz="2300" dirty="0" err="1">
                <a:latin typeface="Arial" panose="020B0604020202020204" pitchFamily="34" charset="0"/>
                <a:cs typeface="Arial" panose="020B0604020202020204" pitchFamily="34" charset="0"/>
              </a:rPr>
              <a:t>l’émancipation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économique</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spécialement</a:t>
            </a:r>
            <a:r>
              <a:rPr lang="en-US" sz="2300" dirty="0">
                <a:latin typeface="Arial" panose="020B0604020202020204" pitchFamily="34" charset="0"/>
                <a:cs typeface="Arial" panose="020B0604020202020204" pitchFamily="34" charset="0"/>
              </a:rPr>
              <a:t> pour les </a:t>
            </a:r>
            <a:r>
              <a:rPr lang="en-US" sz="2300" dirty="0" err="1">
                <a:latin typeface="Arial" panose="020B0604020202020204" pitchFamily="34" charset="0"/>
                <a:cs typeface="Arial" panose="020B0604020202020204" pitchFamily="34" charset="0"/>
              </a:rPr>
              <a:t>personnes</a:t>
            </a:r>
            <a:r>
              <a:rPr lang="en-US" sz="2300" dirty="0">
                <a:latin typeface="Arial" panose="020B0604020202020204" pitchFamily="34" charset="0"/>
                <a:cs typeface="Arial" panose="020B0604020202020204" pitchFamily="34" charset="0"/>
              </a:rPr>
              <a:t> qui </a:t>
            </a:r>
            <a:r>
              <a:rPr lang="en-US" sz="2300" dirty="0" err="1">
                <a:latin typeface="Arial" panose="020B0604020202020204" pitchFamily="34" charset="0"/>
                <a:cs typeface="Arial" panose="020B0604020202020204" pitchFamily="34" charset="0"/>
              </a:rPr>
              <a:t>s’injectent</a:t>
            </a:r>
            <a:r>
              <a:rPr lang="en-US" sz="2300" dirty="0">
                <a:latin typeface="Arial" panose="020B0604020202020204" pitchFamily="34" charset="0"/>
                <a:cs typeface="Arial" panose="020B0604020202020204" pitchFamily="34" charset="0"/>
              </a:rPr>
              <a:t> des drogues </a:t>
            </a:r>
          </a:p>
          <a:p>
            <a:pPr marL="457200" indent="-457200">
              <a:buFont typeface="+mj-lt"/>
              <a:buAutoNum type="arabicPeriod"/>
            </a:pPr>
            <a:r>
              <a:rPr lang="en-GB" sz="2300" dirty="0">
                <a:latin typeface="Arial" panose="020B0604020202020204" pitchFamily="34" charset="0"/>
                <a:cs typeface="Arial" panose="020B0604020202020204" pitchFamily="34" charset="0"/>
              </a:rPr>
              <a:t>messages de </a:t>
            </a:r>
            <a:r>
              <a:rPr lang="en-GB" sz="2300" dirty="0" err="1">
                <a:latin typeface="Arial" panose="020B0604020202020204" pitchFamily="34" charset="0"/>
                <a:cs typeface="Arial" panose="020B0604020202020204" pitchFamily="34" charset="0"/>
              </a:rPr>
              <a:t>sensibilisation</a:t>
            </a:r>
            <a:endParaRPr lang="en-GB" sz="2300" dirty="0">
              <a:latin typeface="Arial" panose="020B0604020202020204" pitchFamily="34" charset="0"/>
              <a:cs typeface="Arial" panose="020B0604020202020204" pitchFamily="34" charset="0"/>
            </a:endParaRPr>
          </a:p>
          <a:p>
            <a:pPr>
              <a:spcBef>
                <a:spcPts val="600"/>
              </a:spcBef>
            </a:pPr>
            <a:endParaRPr lang="en-GB" sz="1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FDA397A2-B673-4273-B023-2C9D9D174F78}"/>
              </a:ext>
            </a:extLst>
          </p:cNvPr>
          <p:cNvSpPr/>
          <p:nvPr/>
        </p:nvSpPr>
        <p:spPr>
          <a:xfrm>
            <a:off x="17968" y="46494"/>
            <a:ext cx="5270995" cy="584775"/>
          </a:xfrm>
          <a:prstGeom prst="rect">
            <a:avLst/>
          </a:prstGeom>
          <a:solidFill>
            <a:srgbClr val="C00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Nouvelle déclaration de bonnes pratiques</a:t>
            </a: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67B339AA-F9CC-448E-936A-33476DCEAB56}"/>
              </a:ext>
            </a:extLst>
          </p:cNvPr>
          <p:cNvSpPr/>
          <p:nvPr/>
        </p:nvSpPr>
        <p:spPr>
          <a:xfrm>
            <a:off x="6410345" y="4052737"/>
            <a:ext cx="5294215" cy="1908215"/>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approches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moins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efficaces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lettres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d’invitation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personnelles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seules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messages au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contenu</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personnalisé</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consultation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centrée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sur la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création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d’une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relation entre le patient et le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conseiller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message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d’ordre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général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SMS.</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xmlns="" id="{4CEB290A-9462-4EFD-80E8-96873B1EDB64}"/>
              </a:ext>
            </a:extLst>
          </p:cNvPr>
          <p:cNvSpPr/>
          <p:nvPr/>
        </p:nvSpPr>
        <p:spPr>
          <a:xfrm>
            <a:off x="355233" y="4083107"/>
            <a:ext cx="5956358" cy="23698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À prendre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consideration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si</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des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mesures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incitatives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sont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envisagées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Elles peuvent améliorer le recours au dépistage ; l’incidence sur la liaison avec les services du VIH est incertain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cas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où</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des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incitations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financières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seraient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envisagées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les questions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liées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à la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praticabilité</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l’équité</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l’utilisation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des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ressources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doivent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être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traitées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 les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risques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bénéfices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pris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compte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1" name="Graphic 10" descr="Money">
            <a:extLst>
              <a:ext uri="{FF2B5EF4-FFF2-40B4-BE49-F238E27FC236}">
                <a16:creationId xmlns:a16="http://schemas.microsoft.com/office/drawing/2014/main" xmlns="" id="{597058A3-C479-4853-83E5-FDC9083B5C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28307" y="6104726"/>
            <a:ext cx="594074" cy="594074"/>
          </a:xfrm>
          <a:prstGeom prst="rect">
            <a:avLst/>
          </a:prstGeom>
        </p:spPr>
      </p:pic>
      <p:sp>
        <p:nvSpPr>
          <p:cNvPr id="12" name="Rectangle 11">
            <a:extLst>
              <a:ext uri="{FF2B5EF4-FFF2-40B4-BE49-F238E27FC236}">
                <a16:creationId xmlns:a16="http://schemas.microsoft.com/office/drawing/2014/main" xmlns="" id="{DA31EB74-8546-403F-ABF8-3BCE91DFABB0}"/>
              </a:ext>
            </a:extLst>
          </p:cNvPr>
          <p:cNvSpPr/>
          <p:nvPr/>
        </p:nvSpPr>
        <p:spPr>
          <a:xfrm>
            <a:off x="256479" y="4052736"/>
            <a:ext cx="6055112" cy="261569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4B47F144-ECDB-4A03-B5C8-15683888CDAC}"/>
              </a:ext>
            </a:extLst>
          </p:cNvPr>
          <p:cNvPicPr>
            <a:picLocks noChangeAspect="1"/>
          </p:cNvPicPr>
          <p:nvPr/>
        </p:nvPicPr>
        <p:blipFill>
          <a:blip r:embed="rId5"/>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1340958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410DA-6467-4784-AD8E-B8090875334B}"/>
              </a:ext>
            </a:extLst>
          </p:cNvPr>
          <p:cNvSpPr>
            <a:spLocks noGrp="1"/>
          </p:cNvSpPr>
          <p:nvPr>
            <p:ph type="title"/>
          </p:nvPr>
        </p:nvSpPr>
        <p:spPr>
          <a:xfrm>
            <a:off x="862016" y="594609"/>
            <a:ext cx="10515600" cy="1325563"/>
          </a:xfrm>
        </p:spPr>
        <p:txBody>
          <a:bodyPr>
            <a:normAutofit/>
          </a:bodyPr>
          <a:lstStyle/>
          <a:p>
            <a:r>
              <a:rPr lang="en-GB" sz="3100" b="1" dirty="0">
                <a:latin typeface="Arial" panose="020B0604020202020204" pitchFamily="34" charset="0"/>
                <a:cs typeface="Arial" panose="020B0604020202020204" pitchFamily="34" charset="0"/>
              </a:rPr>
              <a:t>Que </a:t>
            </a:r>
            <a:r>
              <a:rPr lang="en-GB" sz="3100" b="1" dirty="0" err="1">
                <a:latin typeface="Arial" panose="020B0604020202020204" pitchFamily="34" charset="0"/>
                <a:cs typeface="Arial" panose="020B0604020202020204" pitchFamily="34" charset="0"/>
              </a:rPr>
              <a:t>penser</a:t>
            </a:r>
            <a:r>
              <a:rPr lang="en-GB" sz="3100" b="1" dirty="0">
                <a:latin typeface="Arial" panose="020B0604020202020204" pitchFamily="34" charset="0"/>
                <a:cs typeface="Arial" panose="020B0604020202020204" pitchFamily="34" charset="0"/>
              </a:rPr>
              <a:t> des messages de </a:t>
            </a:r>
            <a:r>
              <a:rPr lang="en-GB" sz="3100" b="1" dirty="0" err="1">
                <a:latin typeface="Arial" panose="020B0604020202020204" pitchFamily="34" charset="0"/>
                <a:cs typeface="Arial" panose="020B0604020202020204" pitchFamily="34" charset="0"/>
              </a:rPr>
              <a:t>conseils</a:t>
            </a:r>
            <a:r>
              <a:rPr lang="en-GB" sz="3100" b="1" dirty="0">
                <a:latin typeface="Arial" panose="020B0604020202020204" pitchFamily="34" charset="0"/>
                <a:cs typeface="Arial" panose="020B0604020202020204" pitchFamily="34" charset="0"/>
              </a:rPr>
              <a:t> ?</a:t>
            </a:r>
            <a:br>
              <a:rPr lang="en-GB" sz="3100" b="1" dirty="0">
                <a:latin typeface="Arial" panose="020B0604020202020204" pitchFamily="34" charset="0"/>
                <a:cs typeface="Arial" panose="020B0604020202020204" pitchFamily="34" charset="0"/>
              </a:rPr>
            </a:br>
            <a:r>
              <a:rPr lang="en-GB" sz="3100" b="1" dirty="0">
                <a:latin typeface="Arial" panose="020B0604020202020204" pitchFamily="34" charset="0"/>
                <a:cs typeface="Arial" panose="020B0604020202020204" pitchFamily="34" charset="0"/>
              </a:rPr>
              <a:t> </a:t>
            </a:r>
            <a:r>
              <a:rPr lang="en-GB" sz="2400" b="1" i="1" dirty="0">
                <a:solidFill>
                  <a:srgbClr val="00B0F0"/>
                </a:solidFill>
                <a:latin typeface="Arial" panose="020B0604020202020204" pitchFamily="34" charset="0"/>
                <a:cs typeface="Arial" panose="020B0604020202020204" pitchFamily="34" charset="0"/>
              </a:rPr>
              <a:t>Le </a:t>
            </a:r>
            <a:r>
              <a:rPr lang="en-GB" sz="2400" b="1" i="1" dirty="0" err="1">
                <a:solidFill>
                  <a:srgbClr val="00B0F0"/>
                </a:solidFill>
                <a:latin typeface="Arial" panose="020B0604020202020204" pitchFamily="34" charset="0"/>
                <a:cs typeface="Arial" panose="020B0604020202020204" pitchFamily="34" charset="0"/>
              </a:rPr>
              <a:t>dépistage</a:t>
            </a:r>
            <a:r>
              <a:rPr lang="en-GB" sz="2400" b="1" i="1" dirty="0">
                <a:solidFill>
                  <a:srgbClr val="00B0F0"/>
                </a:solidFill>
                <a:latin typeface="Arial" panose="020B0604020202020204" pitchFamily="34" charset="0"/>
                <a:cs typeface="Arial" panose="020B0604020202020204" pitchFamily="34" charset="0"/>
              </a:rPr>
              <a:t>, la </a:t>
            </a:r>
            <a:r>
              <a:rPr lang="en-GB" sz="2400" b="1" i="1" dirty="0" err="1">
                <a:solidFill>
                  <a:srgbClr val="00B0F0"/>
                </a:solidFill>
                <a:latin typeface="Arial" panose="020B0604020202020204" pitchFamily="34" charset="0"/>
                <a:cs typeface="Arial" panose="020B0604020202020204" pitchFamily="34" charset="0"/>
              </a:rPr>
              <a:t>prévention</a:t>
            </a:r>
            <a:r>
              <a:rPr lang="en-GB" sz="2400" b="1" i="1" dirty="0">
                <a:solidFill>
                  <a:srgbClr val="00B0F0"/>
                </a:solidFill>
                <a:latin typeface="Arial" panose="020B0604020202020204" pitchFamily="34" charset="0"/>
                <a:cs typeface="Arial" panose="020B0604020202020204" pitchFamily="34" charset="0"/>
              </a:rPr>
              <a:t> et le </a:t>
            </a:r>
            <a:r>
              <a:rPr lang="en-GB" sz="2400" b="1" i="1" dirty="0" err="1">
                <a:solidFill>
                  <a:srgbClr val="00B0F0"/>
                </a:solidFill>
                <a:latin typeface="Arial" panose="020B0604020202020204" pitchFamily="34" charset="0"/>
                <a:cs typeface="Arial" panose="020B0604020202020204" pitchFamily="34" charset="0"/>
              </a:rPr>
              <a:t>traitement</a:t>
            </a:r>
            <a:r>
              <a:rPr lang="en-GB" sz="2400" b="1" i="1" dirty="0">
                <a:solidFill>
                  <a:srgbClr val="00B0F0"/>
                </a:solidFill>
                <a:latin typeface="Arial" panose="020B0604020202020204" pitchFamily="34" charset="0"/>
                <a:cs typeface="Arial" panose="020B0604020202020204" pitchFamily="34" charset="0"/>
              </a:rPr>
              <a:t> </a:t>
            </a:r>
            <a:r>
              <a:rPr lang="en-GB" sz="2400" b="1" i="1" dirty="0" err="1">
                <a:solidFill>
                  <a:srgbClr val="00B0F0"/>
                </a:solidFill>
                <a:latin typeface="Arial" panose="020B0604020202020204" pitchFamily="34" charset="0"/>
                <a:cs typeface="Arial" panose="020B0604020202020204" pitchFamily="34" charset="0"/>
              </a:rPr>
              <a:t>ont</a:t>
            </a:r>
            <a:r>
              <a:rPr lang="en-GB" sz="2400" b="1" i="1" dirty="0">
                <a:solidFill>
                  <a:srgbClr val="00B0F0"/>
                </a:solidFill>
                <a:latin typeface="Arial" panose="020B0604020202020204" pitchFamily="34" charset="0"/>
                <a:cs typeface="Arial" panose="020B0604020202020204" pitchFamily="34" charset="0"/>
              </a:rPr>
              <a:t> </a:t>
            </a:r>
            <a:r>
              <a:rPr lang="en-GB" sz="2400" b="1" i="1" dirty="0" err="1">
                <a:solidFill>
                  <a:srgbClr val="00B0F0"/>
                </a:solidFill>
                <a:latin typeface="Arial" panose="020B0604020202020204" pitchFamily="34" charset="0"/>
                <a:cs typeface="Arial" panose="020B0604020202020204" pitchFamily="34" charset="0"/>
              </a:rPr>
              <a:t>changé</a:t>
            </a:r>
            <a:r>
              <a:rPr lang="en-GB" sz="2400" b="1" i="1" dirty="0">
                <a:solidFill>
                  <a:srgbClr val="00B0F0"/>
                </a:solidFill>
                <a:latin typeface="Arial" panose="020B0604020202020204" pitchFamily="34" charset="0"/>
                <a:cs typeface="Arial" panose="020B0604020202020204" pitchFamily="34" charset="0"/>
              </a:rPr>
              <a:t> : </a:t>
            </a:r>
            <a:r>
              <a:rPr lang="en-GB" sz="2400" b="1" i="1" dirty="0" err="1">
                <a:solidFill>
                  <a:srgbClr val="00B0F0"/>
                </a:solidFill>
                <a:latin typeface="Arial" panose="020B0604020202020204" pitchFamily="34" charset="0"/>
                <a:cs typeface="Arial" panose="020B0604020202020204" pitchFamily="34" charset="0"/>
              </a:rPr>
              <a:t>il</a:t>
            </a:r>
            <a:r>
              <a:rPr lang="en-GB" sz="2400" b="1" i="1" dirty="0">
                <a:solidFill>
                  <a:srgbClr val="00B0F0"/>
                </a:solidFill>
                <a:latin typeface="Arial" panose="020B0604020202020204" pitchFamily="34" charset="0"/>
                <a:cs typeface="Arial" panose="020B0604020202020204" pitchFamily="34" charset="0"/>
              </a:rPr>
              <a:t> </a:t>
            </a:r>
            <a:r>
              <a:rPr lang="en-GB" sz="2400" b="1" i="1" dirty="0" err="1">
                <a:solidFill>
                  <a:srgbClr val="00B0F0"/>
                </a:solidFill>
                <a:latin typeface="Arial" panose="020B0604020202020204" pitchFamily="34" charset="0"/>
                <a:cs typeface="Arial" panose="020B0604020202020204" pitchFamily="34" charset="0"/>
              </a:rPr>
              <a:t>est</a:t>
            </a:r>
            <a:r>
              <a:rPr lang="en-GB" sz="2400" b="1" i="1" dirty="0">
                <a:solidFill>
                  <a:srgbClr val="00B0F0"/>
                </a:solidFill>
                <a:latin typeface="Arial" panose="020B0604020202020204" pitchFamily="34" charset="0"/>
                <a:cs typeface="Arial" panose="020B0604020202020204" pitchFamily="34" charset="0"/>
              </a:rPr>
              <a:t> temps pour les messages </a:t>
            </a:r>
            <a:r>
              <a:rPr lang="en-GB" sz="2400" b="1" i="1" dirty="0" err="1">
                <a:solidFill>
                  <a:srgbClr val="00B0F0"/>
                </a:solidFill>
                <a:latin typeface="Arial" panose="020B0604020202020204" pitchFamily="34" charset="0"/>
                <a:cs typeface="Arial" panose="020B0604020202020204" pitchFamily="34" charset="0"/>
              </a:rPr>
              <a:t>prodiguant</a:t>
            </a:r>
            <a:r>
              <a:rPr lang="en-GB" sz="2400" b="1" i="1" dirty="0">
                <a:solidFill>
                  <a:srgbClr val="00B0F0"/>
                </a:solidFill>
                <a:latin typeface="Arial" panose="020B0604020202020204" pitchFamily="34" charset="0"/>
                <a:cs typeface="Arial" panose="020B0604020202020204" pitchFamily="34" charset="0"/>
              </a:rPr>
              <a:t> des </a:t>
            </a:r>
            <a:r>
              <a:rPr lang="en-GB" sz="2400" b="1" i="1" dirty="0" err="1">
                <a:solidFill>
                  <a:srgbClr val="00B0F0"/>
                </a:solidFill>
                <a:latin typeface="Arial" panose="020B0604020202020204" pitchFamily="34" charset="0"/>
                <a:cs typeface="Arial" panose="020B0604020202020204" pitchFamily="34" charset="0"/>
              </a:rPr>
              <a:t>conseil</a:t>
            </a:r>
            <a:r>
              <a:rPr lang="en-GB" sz="2400" b="1" i="1" dirty="0">
                <a:solidFill>
                  <a:srgbClr val="00B0F0"/>
                </a:solidFill>
                <a:latin typeface="Arial" panose="020B0604020202020204" pitchFamily="34" charset="0"/>
                <a:cs typeface="Arial" panose="020B0604020202020204" pitchFamily="34" charset="0"/>
              </a:rPr>
              <a:t> </a:t>
            </a:r>
            <a:r>
              <a:rPr lang="en-GB" sz="2400" b="1" i="1" dirty="0" err="1">
                <a:solidFill>
                  <a:srgbClr val="00B0F0"/>
                </a:solidFill>
                <a:latin typeface="Arial" panose="020B0604020202020204" pitchFamily="34" charset="0"/>
                <a:cs typeface="Arial" panose="020B0604020202020204" pitchFamily="34" charset="0"/>
              </a:rPr>
              <a:t>d’en</a:t>
            </a:r>
            <a:r>
              <a:rPr lang="en-GB" sz="2400" b="1" i="1" dirty="0">
                <a:solidFill>
                  <a:srgbClr val="00B0F0"/>
                </a:solidFill>
                <a:latin typeface="Arial" panose="020B0604020202020204" pitchFamily="34" charset="0"/>
                <a:cs typeface="Arial" panose="020B0604020202020204" pitchFamily="34" charset="0"/>
              </a:rPr>
              <a:t> faire </a:t>
            </a:r>
            <a:r>
              <a:rPr lang="en-GB" sz="2400" b="1" i="1" dirty="0" err="1">
                <a:solidFill>
                  <a:srgbClr val="00B0F0"/>
                </a:solidFill>
                <a:latin typeface="Arial" panose="020B0604020202020204" pitchFamily="34" charset="0"/>
                <a:cs typeface="Arial" panose="020B0604020202020204" pitchFamily="34" charset="0"/>
              </a:rPr>
              <a:t>autant</a:t>
            </a:r>
            <a:endParaRPr lang="en-GB" sz="2400" b="1" i="1" dirty="0">
              <a:solidFill>
                <a:srgbClr val="00B0F0"/>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xmlns="" id="{AB5B229A-0395-4BA4-BFBE-8A739ACF74D3}"/>
              </a:ext>
            </a:extLst>
          </p:cNvPr>
          <p:cNvSpPr>
            <a:spLocks noGrp="1"/>
          </p:cNvSpPr>
          <p:nvPr>
            <p:ph type="body" idx="1"/>
          </p:nvPr>
        </p:nvSpPr>
        <p:spPr>
          <a:xfrm>
            <a:off x="665162" y="2045346"/>
            <a:ext cx="5332412" cy="480781"/>
          </a:xfrm>
          <a:solidFill>
            <a:schemeClr val="accent6"/>
          </a:solidFill>
        </p:spPr>
        <p:txBody>
          <a:bodyPr>
            <a:normAutofit/>
          </a:bodyPr>
          <a:lstStyle/>
          <a:p>
            <a:pPr algn="ctr"/>
            <a:r>
              <a:rPr lang="en-GB" sz="2000" dirty="0">
                <a:solidFill>
                  <a:schemeClr val="bg1"/>
                </a:solidFill>
                <a:latin typeface="Arial" panose="020B0604020202020204" pitchFamily="34" charset="0"/>
                <a:cs typeface="Arial" panose="020B0604020202020204" pitchFamily="34" charset="0"/>
              </a:rPr>
              <a:t>Des messages </a:t>
            </a:r>
            <a:r>
              <a:rPr lang="en-GB" sz="2000" u="sng" dirty="0" err="1">
                <a:solidFill>
                  <a:schemeClr val="bg1"/>
                </a:solidFill>
                <a:latin typeface="Arial" panose="020B0604020202020204" pitchFamily="34" charset="0"/>
                <a:cs typeface="Arial" panose="020B0604020202020204" pitchFamily="34" charset="0"/>
              </a:rPr>
              <a:t>d’information</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avant</a:t>
            </a:r>
            <a:r>
              <a:rPr lang="en-GB" sz="2000" dirty="0">
                <a:solidFill>
                  <a:schemeClr val="bg1"/>
                </a:solidFill>
                <a:latin typeface="Arial" panose="020B0604020202020204" pitchFamily="34" charset="0"/>
                <a:cs typeface="Arial" panose="020B0604020202020204" pitchFamily="34" charset="0"/>
              </a:rPr>
              <a:t> le test</a:t>
            </a:r>
          </a:p>
        </p:txBody>
      </p:sp>
      <p:sp>
        <p:nvSpPr>
          <p:cNvPr id="9" name="Text Placeholder 8">
            <a:extLst>
              <a:ext uri="{FF2B5EF4-FFF2-40B4-BE49-F238E27FC236}">
                <a16:creationId xmlns:a16="http://schemas.microsoft.com/office/drawing/2014/main" xmlns="" id="{5708B19D-C611-4F7C-8403-FF5FA20B4629}"/>
              </a:ext>
            </a:extLst>
          </p:cNvPr>
          <p:cNvSpPr>
            <a:spLocks noGrp="1"/>
          </p:cNvSpPr>
          <p:nvPr>
            <p:ph type="body" sz="quarter" idx="3"/>
          </p:nvPr>
        </p:nvSpPr>
        <p:spPr>
          <a:xfrm>
            <a:off x="6194428" y="2045345"/>
            <a:ext cx="5183188" cy="480782"/>
          </a:xfrm>
          <a:solidFill>
            <a:schemeClr val="accent1"/>
          </a:solidFill>
        </p:spPr>
        <p:txBody>
          <a:bodyPr>
            <a:normAutofit fontScale="85000" lnSpcReduction="10000"/>
          </a:bodyPr>
          <a:lstStyle/>
          <a:p>
            <a:pPr algn="ctr"/>
            <a:r>
              <a:rPr lang="en-GB">
                <a:solidFill>
                  <a:schemeClr val="bg1"/>
                </a:solidFill>
              </a:rPr>
              <a:t>Les éléments essentiels de conseil post-test</a:t>
            </a:r>
            <a:endParaRPr lang="en-GB" dirty="0">
              <a:solidFill>
                <a:schemeClr val="bg1"/>
              </a:solidFill>
            </a:endParaRPr>
          </a:p>
        </p:txBody>
      </p:sp>
      <p:sp>
        <p:nvSpPr>
          <p:cNvPr id="10" name="Content Placeholder 9">
            <a:extLst>
              <a:ext uri="{FF2B5EF4-FFF2-40B4-BE49-F238E27FC236}">
                <a16:creationId xmlns:a16="http://schemas.microsoft.com/office/drawing/2014/main" xmlns="" id="{A8E772BD-533B-4778-BC87-CB5F91BA8933}"/>
              </a:ext>
            </a:extLst>
          </p:cNvPr>
          <p:cNvSpPr>
            <a:spLocks noGrp="1"/>
          </p:cNvSpPr>
          <p:nvPr>
            <p:ph sz="quarter" idx="4"/>
          </p:nvPr>
        </p:nvSpPr>
        <p:spPr>
          <a:xfrm>
            <a:off x="6194428" y="2768298"/>
            <a:ext cx="5160960" cy="3793828"/>
          </a:xfrm>
          <a:solidFill>
            <a:schemeClr val="accent2">
              <a:lumMod val="20000"/>
              <a:lumOff val="80000"/>
            </a:schemeClr>
          </a:solidFill>
        </p:spPr>
        <p:txBody>
          <a:bodyPr>
            <a:normAutofit/>
          </a:bodyPr>
          <a:lstStyle/>
          <a:p>
            <a:pPr marL="0" lvl="0" indent="0">
              <a:buNone/>
            </a:pPr>
            <a:r>
              <a:rPr lang="en-GB" sz="2000" dirty="0">
                <a:latin typeface="Arial" panose="020B0604020202020204" pitchFamily="34" charset="0"/>
                <a:cs typeface="Arial" panose="020B0604020202020204" pitchFamily="34" charset="0"/>
              </a:rPr>
              <a:t>Le </a:t>
            </a:r>
            <a:r>
              <a:rPr lang="en-GB" sz="2000" dirty="0" err="1">
                <a:latin typeface="Arial" panose="020B0604020202020204" pitchFamily="34" charset="0"/>
                <a:cs typeface="Arial" panose="020B0604020202020204" pitchFamily="34" charset="0"/>
              </a:rPr>
              <a:t>conseil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doit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être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personnalisé</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suivant</a:t>
            </a:r>
            <a:r>
              <a:rPr lang="en-GB" sz="2000" dirty="0">
                <a:latin typeface="Arial" panose="020B0604020202020204" pitchFamily="34" charset="0"/>
                <a:cs typeface="Arial" panose="020B0604020202020204" pitchFamily="34" charset="0"/>
              </a:rPr>
              <a:t> le </a:t>
            </a:r>
            <a:r>
              <a:rPr lang="en-GB" sz="2000" dirty="0" err="1">
                <a:latin typeface="Arial" panose="020B0604020202020204" pitchFamily="34" charset="0"/>
                <a:cs typeface="Arial" panose="020B0604020202020204" pitchFamily="34" charset="0"/>
              </a:rPr>
              <a:t>statut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mais</a:t>
            </a:r>
            <a:r>
              <a:rPr lang="en-GB" sz="2000" dirty="0">
                <a:latin typeface="Arial" panose="020B0604020202020204" pitchFamily="34" charset="0"/>
                <a:cs typeface="Arial" panose="020B0604020202020204" pitchFamily="34" charset="0"/>
              </a:rPr>
              <a:t> les messages </a:t>
            </a:r>
            <a:r>
              <a:rPr lang="en-GB" sz="2000" dirty="0" err="1">
                <a:latin typeface="Arial" panose="020B0604020202020204" pitchFamily="34" charset="0"/>
                <a:cs typeface="Arial" panose="020B0604020202020204" pitchFamily="34" charset="0"/>
              </a:rPr>
              <a:t>essentiels</a:t>
            </a:r>
            <a:r>
              <a:rPr lang="en-GB" sz="2000" dirty="0">
                <a:latin typeface="Arial" panose="020B0604020202020204" pitchFamily="34" charset="0"/>
                <a:cs typeface="Arial" panose="020B0604020202020204" pitchFamily="34" charset="0"/>
              </a:rPr>
              <a:t> : </a:t>
            </a:r>
          </a:p>
          <a:p>
            <a:pPr lvl="0"/>
            <a:r>
              <a:rPr lang="en-GB" sz="2000" b="1" dirty="0" err="1">
                <a:latin typeface="Arial" panose="020B0604020202020204" pitchFamily="34" charset="0"/>
                <a:cs typeface="Arial" panose="020B0604020202020204" pitchFamily="34" charset="0"/>
              </a:rPr>
              <a:t>sont</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clairs</a:t>
            </a:r>
            <a:r>
              <a:rPr lang="en-GB" sz="2000" b="1" dirty="0">
                <a:latin typeface="Arial" panose="020B0604020202020204" pitchFamily="34" charset="0"/>
                <a:cs typeface="Arial" panose="020B0604020202020204" pitchFamily="34" charset="0"/>
              </a:rPr>
              <a:t> et </a:t>
            </a:r>
            <a:r>
              <a:rPr lang="en-GB" sz="2000" b="1" dirty="0" err="1">
                <a:latin typeface="Arial" panose="020B0604020202020204" pitchFamily="34" charset="0"/>
                <a:cs typeface="Arial" panose="020B0604020202020204" pitchFamily="34" charset="0"/>
              </a:rPr>
              <a:t>concis</a:t>
            </a:r>
            <a:endParaRPr lang="en-GB" sz="2000" b="1" dirty="0">
              <a:latin typeface="Arial" panose="020B0604020202020204" pitchFamily="34" charset="0"/>
              <a:cs typeface="Arial" panose="020B0604020202020204" pitchFamily="34" charset="0"/>
            </a:endParaRPr>
          </a:p>
          <a:p>
            <a:pPr lvl="0"/>
            <a:r>
              <a:rPr lang="en-GB" sz="2000" b="1" dirty="0" err="1">
                <a:latin typeface="Arial" panose="020B0604020202020204" pitchFamily="34" charset="0"/>
                <a:cs typeface="Arial" panose="020B0604020202020204" pitchFamily="34" charset="0"/>
              </a:rPr>
              <a:t>incluent</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l’orientation</a:t>
            </a:r>
            <a:r>
              <a:rPr lang="en-GB" sz="2000" b="1" dirty="0">
                <a:latin typeface="Arial" panose="020B0604020202020204" pitchFamily="34" charset="0"/>
                <a:cs typeface="Arial" panose="020B0604020202020204" pitchFamily="34" charset="0"/>
              </a:rPr>
              <a:t> et la proposition de </a:t>
            </a:r>
            <a:r>
              <a:rPr lang="en-GB" sz="2000" b="1" dirty="0" err="1">
                <a:latin typeface="Arial" panose="020B0604020202020204" pitchFamily="34" charset="0"/>
                <a:cs typeface="Arial" panose="020B0604020202020204" pitchFamily="34" charset="0"/>
              </a:rPr>
              <a:t>débuter</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rapidement</a:t>
            </a:r>
            <a:r>
              <a:rPr lang="en-GB" sz="2000" b="1" dirty="0">
                <a:latin typeface="Arial" panose="020B0604020202020204" pitchFamily="34" charset="0"/>
                <a:cs typeface="Arial" panose="020B0604020202020204" pitchFamily="34" charset="0"/>
              </a:rPr>
              <a:t> un TAR</a:t>
            </a:r>
          </a:p>
          <a:p>
            <a:pPr lvl="0"/>
            <a:r>
              <a:rPr lang="en-GB" sz="2000" b="1" dirty="0" err="1">
                <a:latin typeface="Arial" panose="020B0604020202020204" pitchFamily="34" charset="0"/>
                <a:cs typeface="Arial" panose="020B0604020202020204" pitchFamily="34" charset="0"/>
              </a:rPr>
              <a:t>proposent</a:t>
            </a:r>
            <a:r>
              <a:rPr lang="en-GB" sz="2000" b="1" dirty="0">
                <a:latin typeface="Arial" panose="020B0604020202020204" pitchFamily="34" charset="0"/>
                <a:cs typeface="Arial" panose="020B0604020202020204" pitchFamily="34" charset="0"/>
              </a:rPr>
              <a:t> des services de </a:t>
            </a:r>
            <a:r>
              <a:rPr lang="en-GB" sz="2000" b="1" dirty="0" err="1">
                <a:latin typeface="Arial" panose="020B0604020202020204" pitchFamily="34" charset="0"/>
                <a:cs typeface="Arial" panose="020B0604020202020204" pitchFamily="34" charset="0"/>
              </a:rPr>
              <a:t>dépistage</a:t>
            </a:r>
            <a:r>
              <a:rPr lang="en-GB" sz="2000" b="1" dirty="0">
                <a:latin typeface="Arial" panose="020B0604020202020204" pitchFamily="34" charset="0"/>
                <a:cs typeface="Arial" panose="020B0604020202020204" pitchFamily="34" charset="0"/>
              </a:rPr>
              <a:t> pour les </a:t>
            </a:r>
            <a:r>
              <a:rPr lang="en-GB" sz="2000" b="1" dirty="0" err="1">
                <a:latin typeface="Arial" panose="020B0604020202020204" pitchFamily="34" charset="0"/>
                <a:cs typeface="Arial" panose="020B0604020202020204" pitchFamily="34" charset="0"/>
              </a:rPr>
              <a:t>partenaires</a:t>
            </a:r>
            <a:endParaRPr lang="en-GB" sz="2000" b="1" dirty="0">
              <a:latin typeface="Arial" panose="020B0604020202020204" pitchFamily="34" charset="0"/>
              <a:cs typeface="Arial" panose="020B0604020202020204" pitchFamily="34" charset="0"/>
            </a:endParaRPr>
          </a:p>
          <a:p>
            <a:pPr lvl="0"/>
            <a:r>
              <a:rPr lang="en-GB" sz="2000" b="1" dirty="0" err="1">
                <a:latin typeface="Arial" panose="020B0604020202020204" pitchFamily="34" charset="0"/>
                <a:cs typeface="Arial" panose="020B0604020202020204" pitchFamily="34" charset="0"/>
              </a:rPr>
              <a:t>incluent</a:t>
            </a:r>
            <a:r>
              <a:rPr lang="en-GB" sz="2000" b="1" dirty="0">
                <a:latin typeface="Arial" panose="020B0604020202020204" pitchFamily="34" charset="0"/>
                <a:cs typeface="Arial" panose="020B0604020202020204" pitchFamily="34" charset="0"/>
              </a:rPr>
              <a:t> des orientations </a:t>
            </a:r>
            <a:r>
              <a:rPr lang="en-GB" sz="2000" b="1" dirty="0" err="1">
                <a:latin typeface="Arial" panose="020B0604020202020204" pitchFamily="34" charset="0"/>
                <a:cs typeface="Arial" panose="020B0604020202020204" pitchFamily="34" charset="0"/>
              </a:rPr>
              <a:t>supplémentaires</a:t>
            </a:r>
            <a:r>
              <a:rPr lang="en-GB" sz="2000" b="1" dirty="0">
                <a:latin typeface="Arial" panose="020B0604020202020204" pitchFamily="34" charset="0"/>
                <a:cs typeface="Arial" panose="020B0604020202020204" pitchFamily="34" charset="0"/>
              </a:rPr>
              <a:t> pour des services de </a:t>
            </a:r>
            <a:r>
              <a:rPr lang="en-GB" sz="2000" b="1" dirty="0" err="1">
                <a:latin typeface="Arial" panose="020B0604020202020204" pitchFamily="34" charset="0"/>
                <a:cs typeface="Arial" panose="020B0604020202020204" pitchFamily="34" charset="0"/>
              </a:rPr>
              <a:t>prévention</a:t>
            </a:r>
            <a:r>
              <a:rPr lang="en-GB" sz="2000" b="1" dirty="0">
                <a:latin typeface="Arial" panose="020B0604020202020204" pitchFamily="34" charset="0"/>
                <a:cs typeface="Arial" panose="020B0604020202020204" pitchFamily="34" charset="0"/>
              </a:rPr>
              <a:t>, de </a:t>
            </a:r>
            <a:r>
              <a:rPr lang="en-GB" sz="2000" b="1" dirty="0" err="1">
                <a:latin typeface="Arial" panose="020B0604020202020204" pitchFamily="34" charset="0"/>
                <a:cs typeface="Arial" panose="020B0604020202020204" pitchFamily="34" charset="0"/>
              </a:rPr>
              <a:t>soins</a:t>
            </a:r>
            <a:r>
              <a:rPr lang="en-GB" sz="2000" b="1" dirty="0">
                <a:latin typeface="Arial" panose="020B0604020202020204" pitchFamily="34" charset="0"/>
                <a:cs typeface="Arial" panose="020B0604020202020204" pitchFamily="34" charset="0"/>
              </a:rPr>
              <a:t>, de </a:t>
            </a:r>
            <a:r>
              <a:rPr lang="en-GB" sz="2000" b="1" dirty="0" err="1">
                <a:latin typeface="Arial" panose="020B0604020202020204" pitchFamily="34" charset="0"/>
                <a:cs typeface="Arial" panose="020B0604020202020204" pitchFamily="34" charset="0"/>
              </a:rPr>
              <a:t>soutien</a:t>
            </a:r>
            <a:r>
              <a:rPr lang="en-GB" sz="2000" b="1" dirty="0">
                <a:latin typeface="Arial" panose="020B0604020202020204" pitchFamily="34" charset="0"/>
                <a:cs typeface="Arial" panose="020B0604020202020204" pitchFamily="34" charset="0"/>
              </a:rPr>
              <a:t> et tout </a:t>
            </a:r>
            <a:r>
              <a:rPr lang="en-GB" sz="2000" b="1" dirty="0" err="1">
                <a:latin typeface="Arial" panose="020B0604020202020204" pitchFamily="34" charset="0"/>
                <a:cs typeface="Arial" panose="020B0604020202020204" pitchFamily="34" charset="0"/>
              </a:rPr>
              <a:t>autre</a:t>
            </a:r>
            <a:r>
              <a:rPr lang="en-GB" sz="2000" b="1" dirty="0">
                <a:latin typeface="Arial" panose="020B0604020202020204" pitchFamily="34" charset="0"/>
                <a:cs typeface="Arial" panose="020B0604020202020204" pitchFamily="34" charset="0"/>
              </a:rPr>
              <a:t> service </a:t>
            </a:r>
            <a:r>
              <a:rPr lang="en-GB" sz="2000" b="1" dirty="0" err="1">
                <a:latin typeface="Arial" panose="020B0604020202020204" pitchFamily="34" charset="0"/>
                <a:cs typeface="Arial" panose="020B0604020202020204" pitchFamily="34" charset="0"/>
              </a:rPr>
              <a:t>adéquat</a:t>
            </a:r>
            <a:r>
              <a:rPr lang="en-GB" sz="2000" b="1"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xmlns="" id="{34267EF2-6D06-40B6-99C3-6F9DE6CE1E03}"/>
              </a:ext>
            </a:extLst>
          </p:cNvPr>
          <p:cNvSpPr/>
          <p:nvPr/>
        </p:nvSpPr>
        <p:spPr>
          <a:xfrm>
            <a:off x="665162" y="2776473"/>
            <a:ext cx="5332413" cy="3785652"/>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Les </a:t>
            </a:r>
            <a:r>
              <a:rPr kumimoji="0" lang="en-GB" sz="2000" b="1" i="0" u="sng"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conseils</a:t>
            </a:r>
            <a:r>
              <a:rPr kumimoji="0" lang="en-GB" sz="20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2000" b="1" i="0" u="sng"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donnés</a:t>
            </a:r>
            <a:r>
              <a:rPr kumimoji="0" lang="en-GB" sz="20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avant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le test ne font pas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partie</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des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recommandations</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en</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matière de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dépistage</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du VIH</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 qui </a:t>
            </a:r>
            <a:r>
              <a:rPr kumimoji="0" lang="en-GB" sz="2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fonctionne</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les messages courts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ont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autant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d’effet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que de longs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conseils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quant au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recours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aux services de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dépistage</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Les messages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généraux</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 de sensibilisation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augmentent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recours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aux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Plus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c’est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court plus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c’est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réalisable</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xmlns="" id="{543566DC-3920-442C-8CF9-0682449751E1}"/>
              </a:ext>
            </a:extLst>
          </p:cNvPr>
          <p:cNvSpPr/>
          <p:nvPr/>
        </p:nvSpPr>
        <p:spPr>
          <a:xfrm>
            <a:off x="17968" y="46494"/>
            <a:ext cx="5321265"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Nouvelle déclaration de bonnes pratiques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B1F585C1-EA24-45F8-9C1F-E99B27719B6C}"/>
              </a:ext>
            </a:extLst>
          </p:cNvPr>
          <p:cNvPicPr>
            <a:picLocks noChangeAspect="1"/>
          </p:cNvPicPr>
          <p:nvPr/>
        </p:nvPicPr>
        <p:blipFill>
          <a:blip r:embed="rId3"/>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249793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xmlns="" id="{3962F649-93EC-4085-B33F-52F12E1D8F05}"/>
              </a:ext>
            </a:extLst>
          </p:cNvPr>
          <p:cNvSpPr txBox="1">
            <a:spLocks/>
          </p:cNvSpPr>
          <p:nvPr/>
        </p:nvSpPr>
        <p:spPr>
          <a:xfrm>
            <a:off x="435985" y="158662"/>
            <a:ext cx="11536842" cy="61699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NOUVEAU</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Lignes</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directrices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matière de services de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dépistage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du VIH pour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épidémie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pleine</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évolution</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xmlns="" id="{7F7E00AF-E0EE-44AC-BE0E-4DBD018C3B5E}"/>
              </a:ext>
            </a:extLst>
          </p:cNvPr>
          <p:cNvPicPr>
            <a:picLocks noChangeAspect="1"/>
          </p:cNvPicPr>
          <p:nvPr/>
        </p:nvPicPr>
        <p:blipFill>
          <a:blip r:embed="rId3"/>
          <a:stretch>
            <a:fillRect/>
          </a:stretch>
        </p:blipFill>
        <p:spPr>
          <a:xfrm>
            <a:off x="181062" y="1076687"/>
            <a:ext cx="4337733" cy="5742625"/>
          </a:xfrm>
          <a:prstGeom prst="rect">
            <a:avLst/>
          </a:prstGeom>
        </p:spPr>
      </p:pic>
      <p:pic>
        <p:nvPicPr>
          <p:cNvPr id="2" name="Image 1"/>
          <p:cNvPicPr>
            <a:picLocks noChangeAspect="1"/>
          </p:cNvPicPr>
          <p:nvPr/>
        </p:nvPicPr>
        <p:blipFill>
          <a:blip r:embed="rId4"/>
          <a:stretch>
            <a:fillRect/>
          </a:stretch>
        </p:blipFill>
        <p:spPr>
          <a:xfrm>
            <a:off x="4896403" y="1180852"/>
            <a:ext cx="6517854" cy="5010398"/>
          </a:xfrm>
          <a:prstGeom prst="rect">
            <a:avLst/>
          </a:prstGeom>
        </p:spPr>
      </p:pic>
    </p:spTree>
    <p:extLst>
      <p:ext uri="{BB962C8B-B14F-4D97-AF65-F5344CB8AC3E}">
        <p14:creationId xmlns:p14="http://schemas.microsoft.com/office/powerpoint/2010/main" val="4076478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410DA-6467-4784-AD8E-B8090875334B}"/>
              </a:ext>
            </a:extLst>
          </p:cNvPr>
          <p:cNvSpPr>
            <a:spLocks noGrp="1"/>
          </p:cNvSpPr>
          <p:nvPr>
            <p:ph type="title"/>
          </p:nvPr>
        </p:nvSpPr>
        <p:spPr>
          <a:xfrm>
            <a:off x="1096266" y="523964"/>
            <a:ext cx="10515600" cy="1325563"/>
          </a:xfrm>
        </p:spPr>
        <p:txBody>
          <a:bodyPr>
            <a:normAutofit/>
          </a:bodyPr>
          <a:lstStyle/>
          <a:p>
            <a:pPr lvl="0" algn="ctr">
              <a:lnSpc>
                <a:spcPct val="100000"/>
              </a:lnSpc>
              <a:spcBef>
                <a:spcPts val="0"/>
              </a:spcBef>
              <a:defRPr/>
            </a:pPr>
            <a:r>
              <a:rPr lang="en-US" sz="2800" b="1" dirty="0" err="1">
                <a:solidFill>
                  <a:prstClr val="black"/>
                </a:solidFill>
                <a:latin typeface="Arial" panose="020B0604020202020204" pitchFamily="34" charset="0"/>
                <a:cs typeface="Arial" panose="020B0604020202020204" pitchFamily="34" charset="0"/>
              </a:rPr>
              <a:t>Importantes</a:t>
            </a:r>
            <a:r>
              <a:rPr lang="en-US" sz="2800" b="1" dirty="0">
                <a:solidFill>
                  <a:prstClr val="black"/>
                </a:solidFill>
                <a:latin typeface="Arial" panose="020B0604020202020204" pitchFamily="34" charset="0"/>
                <a:cs typeface="Arial" panose="020B0604020202020204" pitchFamily="34" charset="0"/>
              </a:rPr>
              <a:t> </a:t>
            </a:r>
            <a:r>
              <a:rPr lang="en-US" sz="2800" b="1" dirty="0" err="1">
                <a:solidFill>
                  <a:prstClr val="black"/>
                </a:solidFill>
                <a:latin typeface="Arial" panose="020B0604020202020204" pitchFamily="34" charset="0"/>
                <a:cs typeface="Arial" panose="020B0604020202020204" pitchFamily="34" charset="0"/>
              </a:rPr>
              <a:t>lacunes</a:t>
            </a:r>
            <a:r>
              <a:rPr lang="en-US" sz="2800" b="1" dirty="0">
                <a:solidFill>
                  <a:prstClr val="black"/>
                </a:solidFill>
                <a:latin typeface="Arial" panose="020B0604020202020204" pitchFamily="34" charset="0"/>
                <a:cs typeface="Arial" panose="020B0604020202020204" pitchFamily="34" charset="0"/>
              </a:rPr>
              <a:t> </a:t>
            </a:r>
            <a:r>
              <a:rPr lang="en-US" sz="2800" b="1" dirty="0" err="1">
                <a:solidFill>
                  <a:prstClr val="black"/>
                </a:solidFill>
                <a:latin typeface="Arial" panose="020B0604020202020204" pitchFamily="34" charset="0"/>
                <a:cs typeface="Arial" panose="020B0604020202020204" pitchFamily="34" charset="0"/>
              </a:rPr>
              <a:t>relevées</a:t>
            </a:r>
            <a:r>
              <a:rPr lang="en-US" sz="2800" b="1" dirty="0">
                <a:solidFill>
                  <a:prstClr val="black"/>
                </a:solidFill>
                <a:latin typeface="Arial" panose="020B0604020202020204" pitchFamily="34" charset="0"/>
                <a:cs typeface="Arial" panose="020B0604020202020204" pitchFamily="34" charset="0"/>
              </a:rPr>
              <a:t> </a:t>
            </a:r>
            <a:r>
              <a:rPr lang="en-US" sz="2800" b="1" dirty="0" err="1">
                <a:solidFill>
                  <a:prstClr val="black"/>
                </a:solidFill>
                <a:latin typeface="Arial" panose="020B0604020202020204" pitchFamily="34" charset="0"/>
                <a:cs typeface="Arial" panose="020B0604020202020204" pitchFamily="34" charset="0"/>
              </a:rPr>
              <a:t>dans</a:t>
            </a:r>
            <a:r>
              <a:rPr lang="en-US" sz="2800" b="1" dirty="0">
                <a:solidFill>
                  <a:prstClr val="black"/>
                </a:solidFill>
                <a:latin typeface="Arial" panose="020B0604020202020204" pitchFamily="34" charset="0"/>
                <a:cs typeface="Arial" panose="020B0604020202020204" pitchFamily="34" charset="0"/>
              </a:rPr>
              <a:t> les messages </a:t>
            </a:r>
            <a:r>
              <a:rPr lang="en-US" sz="2800" b="1" dirty="0" err="1">
                <a:solidFill>
                  <a:prstClr val="black"/>
                </a:solidFill>
                <a:latin typeface="Arial" panose="020B0604020202020204" pitchFamily="34" charset="0"/>
                <a:cs typeface="Arial" panose="020B0604020202020204" pitchFamily="34" charset="0"/>
              </a:rPr>
              <a:t>avant</a:t>
            </a:r>
            <a:r>
              <a:rPr lang="en-US" sz="2800" b="1" dirty="0">
                <a:solidFill>
                  <a:prstClr val="black"/>
                </a:solidFill>
                <a:latin typeface="Arial" panose="020B0604020202020204" pitchFamily="34" charset="0"/>
                <a:cs typeface="Arial" panose="020B0604020202020204" pitchFamily="34" charset="0"/>
              </a:rPr>
              <a:t> et après le test de </a:t>
            </a:r>
            <a:r>
              <a:rPr lang="en-US" sz="2800" b="1" dirty="0" err="1">
                <a:solidFill>
                  <a:prstClr val="black"/>
                </a:solidFill>
                <a:latin typeface="Arial" panose="020B0604020202020204" pitchFamily="34" charset="0"/>
                <a:cs typeface="Arial" panose="020B0604020202020204" pitchFamily="34" charset="0"/>
              </a:rPr>
              <a:t>dépistage</a:t>
            </a:r>
            <a:endParaRPr lang="en-US" sz="2800" b="1" dirty="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543566DC-3920-442C-8CF9-0682449751E1}"/>
              </a:ext>
            </a:extLst>
          </p:cNvPr>
          <p:cNvSpPr/>
          <p:nvPr/>
        </p:nvSpPr>
        <p:spPr>
          <a:xfrm>
            <a:off x="17968" y="46494"/>
            <a:ext cx="5321265"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Nouvelle déclaration de bonnes pratiques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8ED840B7-F0CD-466E-BC30-802488540FB1}"/>
              </a:ext>
            </a:extLst>
          </p:cNvPr>
          <p:cNvSpPr/>
          <p:nvPr/>
        </p:nvSpPr>
        <p:spPr>
          <a:xfrm>
            <a:off x="5782086" y="2293668"/>
            <a:ext cx="5573302" cy="4308872"/>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dirty="0" err="1">
                <a:solidFill>
                  <a:prstClr val="black"/>
                </a:solidFill>
                <a:latin typeface="Arial" panose="020B0604020202020204" pitchFamily="34" charset="0"/>
                <a:cs typeface="Arial" panose="020B0604020202020204" pitchFamily="34" charset="0"/>
              </a:rPr>
              <a:t>L</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acunes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dans la mise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place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plupart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des messages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n’expliquent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pas que les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personnes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sous TAR et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dont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la charge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virale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supprimée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transmettent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pas le VIH à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leurs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partenaires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Cet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avantage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un message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essentiel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qui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doit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être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diffusé</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lang="en-US" sz="17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xmlns="" id="{FB8EEAE8-3D78-4A6F-A87D-693524341796}"/>
              </a:ext>
            </a:extLst>
          </p:cNvPr>
          <p:cNvSpPr/>
          <p:nvPr/>
        </p:nvSpPr>
        <p:spPr>
          <a:xfrm>
            <a:off x="839788" y="2009319"/>
            <a:ext cx="10515600" cy="4490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2920721E-598E-4854-AC47-65E75C24F0B8}"/>
              </a:ext>
            </a:extLst>
          </p:cNvPr>
          <p:cNvPicPr>
            <a:picLocks noChangeAspect="1"/>
          </p:cNvPicPr>
          <p:nvPr/>
        </p:nvPicPr>
        <p:blipFill>
          <a:blip r:embed="rId3"/>
          <a:stretch>
            <a:fillRect/>
          </a:stretch>
        </p:blipFill>
        <p:spPr>
          <a:xfrm>
            <a:off x="10283483" y="54591"/>
            <a:ext cx="1823124" cy="483776"/>
          </a:xfrm>
          <a:prstGeom prst="rect">
            <a:avLst/>
          </a:prstGeom>
        </p:spPr>
      </p:pic>
      <p:pic>
        <p:nvPicPr>
          <p:cNvPr id="3" name="Image 2"/>
          <p:cNvPicPr>
            <a:picLocks noChangeAspect="1"/>
          </p:cNvPicPr>
          <p:nvPr/>
        </p:nvPicPr>
        <p:blipFill>
          <a:blip r:embed="rId4"/>
          <a:stretch>
            <a:fillRect/>
          </a:stretch>
        </p:blipFill>
        <p:spPr>
          <a:xfrm>
            <a:off x="1210937" y="2748118"/>
            <a:ext cx="4200000" cy="2485714"/>
          </a:xfrm>
          <a:prstGeom prst="rect">
            <a:avLst/>
          </a:prstGeom>
        </p:spPr>
      </p:pic>
    </p:spTree>
    <p:extLst>
      <p:ext uri="{BB962C8B-B14F-4D97-AF65-F5344CB8AC3E}">
        <p14:creationId xmlns:p14="http://schemas.microsoft.com/office/powerpoint/2010/main" val="1662918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a:xfrm>
            <a:off x="838200" y="401249"/>
            <a:ext cx="10515600" cy="1325563"/>
          </a:xfrm>
        </p:spPr>
        <p:txBody>
          <a:bodyPr>
            <a:noAutofit/>
          </a:bodyPr>
          <a:lstStyle/>
          <a:p>
            <a:pPr algn="ctr"/>
            <a:r>
              <a:rPr lang="en-US" sz="3200" b="1" dirty="0" err="1">
                <a:solidFill>
                  <a:schemeClr val="tx1"/>
                </a:solidFill>
                <a:latin typeface="Arial" panose="020B0604020202020204" pitchFamily="34" charset="0"/>
                <a:cs typeface="Arial" panose="020B0604020202020204" pitchFamily="34" charset="0"/>
              </a:rPr>
              <a:t>Lacunes</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dans</a:t>
            </a:r>
            <a:r>
              <a:rPr lang="en-US" sz="3200" b="1" dirty="0">
                <a:solidFill>
                  <a:schemeClr val="tx1"/>
                </a:solidFill>
                <a:latin typeface="Arial" panose="020B0604020202020204" pitchFamily="34" charset="0"/>
                <a:cs typeface="Arial" panose="020B0604020202020204" pitchFamily="34" charset="0"/>
              </a:rPr>
              <a:t> le </a:t>
            </a:r>
            <a:r>
              <a:rPr lang="en-US" sz="3200" b="1" dirty="0" err="1">
                <a:solidFill>
                  <a:schemeClr val="tx1"/>
                </a:solidFill>
                <a:latin typeface="Arial" panose="020B0604020202020204" pitchFamily="34" charset="0"/>
                <a:cs typeface="Arial" panose="020B0604020202020204" pitchFamily="34" charset="0"/>
              </a:rPr>
              <a:t>dépistage</a:t>
            </a:r>
            <a:r>
              <a:rPr lang="en-US" sz="3200" b="1" dirty="0">
                <a:solidFill>
                  <a:schemeClr val="tx1"/>
                </a:solidFill>
                <a:latin typeface="Arial" panose="020B0604020202020204" pitchFamily="34" charset="0"/>
                <a:cs typeface="Arial" panose="020B0604020202020204" pitchFamily="34" charset="0"/>
              </a:rPr>
              <a:t> du VIH et de la syphilis pendant la </a:t>
            </a:r>
            <a:r>
              <a:rPr lang="en-US" sz="3200" b="1" dirty="0" err="1">
                <a:solidFill>
                  <a:schemeClr val="tx1"/>
                </a:solidFill>
                <a:latin typeface="Arial" panose="020B0604020202020204" pitchFamily="34" charset="0"/>
                <a:cs typeface="Arial" panose="020B0604020202020204" pitchFamily="34" charset="0"/>
              </a:rPr>
              <a:t>grossesse</a:t>
            </a:r>
            <a:endParaRPr lang="en-US" sz="3200" b="1" dirty="0">
              <a:solidFill>
                <a:schemeClr val="tx1"/>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4648200" y="1861463"/>
            <a:ext cx="3505200" cy="2858601"/>
          </a:xfrm>
          <a:prstGeom prst="rect">
            <a:avLst/>
          </a:prstGeom>
        </p:spPr>
        <p:txBody>
          <a:bodyPr vert="horz">
            <a:normAutofit/>
          </a:bodyPr>
          <a:lstStyle>
            <a:lvl1pPr marL="342900" indent="-342900" algn="l" rtl="0" eaLnBrk="1" latinLnBrk="0" hangingPunct="1">
              <a:spcBef>
                <a:spcPts val="700"/>
              </a:spcBef>
              <a:buClr>
                <a:schemeClr val="accent2"/>
              </a:buClr>
              <a:buSzPct val="60000"/>
              <a:buFont typeface="Wingdings" charset="2"/>
              <a:buChar char="u"/>
              <a:defRPr kumimoji="0" sz="2000" kern="1200">
                <a:solidFill>
                  <a:schemeClr val="tx1"/>
                </a:solidFill>
                <a:latin typeface="+mn-lt"/>
                <a:ea typeface="+mn-ea"/>
                <a:cs typeface="+mn-cs"/>
              </a:defRPr>
            </a:lvl1pPr>
            <a:lvl2pPr marL="651510" indent="-285750" algn="l" rtl="0" eaLnBrk="1" latinLnBrk="0" hangingPunct="1">
              <a:spcBef>
                <a:spcPts val="550"/>
              </a:spcBef>
              <a:buClr>
                <a:schemeClr val="accent1"/>
              </a:buClr>
              <a:buSzPct val="70000"/>
              <a:buFont typeface="Wingdings" charset="2"/>
              <a:buChar char="u"/>
              <a:defRPr kumimoji="0" sz="1800" kern="1200">
                <a:solidFill>
                  <a:schemeClr val="tx1"/>
                </a:solidFill>
                <a:latin typeface="+mn-lt"/>
                <a:ea typeface="+mn-ea"/>
                <a:cs typeface="+mn-cs"/>
              </a:defRPr>
            </a:lvl2pPr>
            <a:lvl3pPr marL="971550" indent="-285750" algn="l" rtl="0" eaLnBrk="1" latinLnBrk="0" hangingPunct="1">
              <a:spcBef>
                <a:spcPts val="500"/>
              </a:spcBef>
              <a:buClr>
                <a:schemeClr val="accent2"/>
              </a:buClr>
              <a:buSzPct val="75000"/>
              <a:buFont typeface="Wingdings" charset="2"/>
              <a:buChar char="u"/>
              <a:defRPr kumimoji="0" sz="1600" kern="1200">
                <a:solidFill>
                  <a:schemeClr val="tx1"/>
                </a:solidFill>
                <a:latin typeface="+mn-lt"/>
                <a:ea typeface="+mn-ea"/>
                <a:cs typeface="+mn-cs"/>
              </a:defRPr>
            </a:lvl3pPr>
            <a:lvl4pPr marL="1428750" indent="-285750" algn="l" rtl="0" eaLnBrk="1" latinLnBrk="0" hangingPunct="1">
              <a:spcBef>
                <a:spcPts val="400"/>
              </a:spcBef>
              <a:buClr>
                <a:schemeClr val="accent3"/>
              </a:buClr>
              <a:buSzPct val="75000"/>
              <a:buFont typeface="Wingdings" charset="2"/>
              <a:buChar char="u"/>
              <a:defRPr kumimoji="0" sz="1400" kern="1200">
                <a:solidFill>
                  <a:schemeClr val="tx1"/>
                </a:solidFill>
                <a:latin typeface="+mn-lt"/>
                <a:ea typeface="+mn-ea"/>
                <a:cs typeface="+mn-cs"/>
              </a:defRPr>
            </a:lvl4pPr>
            <a:lvl5pPr marL="1771650" indent="-171450" algn="l" rtl="0" eaLnBrk="1" latinLnBrk="0" hangingPunct="1">
              <a:spcBef>
                <a:spcPts val="400"/>
              </a:spcBef>
              <a:buClr>
                <a:schemeClr val="accent4"/>
              </a:buClr>
              <a:buSzPct val="65000"/>
              <a:buFont typeface="Wingdings" charset="2"/>
              <a:buChar char="u"/>
              <a:defRPr kumimoji="0"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65751" marR="0" lvl="1" indent="0" algn="ctr" defTabSz="914400" rtl="0" eaLnBrk="1" fontAlgn="auto" latinLnBrk="0" hangingPunct="1">
              <a:lnSpc>
                <a:spcPct val="100000"/>
              </a:lnSpc>
              <a:spcBef>
                <a:spcPts val="550"/>
              </a:spcBef>
              <a:spcAft>
                <a:spcPts val="0"/>
              </a:spcAft>
              <a:buClr>
                <a:srgbClr val="006792"/>
              </a:buClr>
              <a:buSzPct val="70000"/>
              <a:buFont typeface="Wingdings" charset="2"/>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365751" marR="0" lvl="1" indent="0" algn="ctr" defTabSz="914400" rtl="0" eaLnBrk="1" fontAlgn="auto" latinLnBrk="0" hangingPunct="1">
              <a:lnSpc>
                <a:spcPct val="100000"/>
              </a:lnSpc>
              <a:spcBef>
                <a:spcPts val="550"/>
              </a:spcBef>
              <a:spcAft>
                <a:spcPts val="0"/>
              </a:spcAft>
              <a:buClr>
                <a:srgbClr val="006792"/>
              </a:buClr>
              <a:buSzPct val="70000"/>
              <a:buFont typeface="Wingdings" charset="2"/>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365751" marR="0" lvl="1" indent="0" algn="ctr" defTabSz="914400" rtl="0" eaLnBrk="1" fontAlgn="auto" latinLnBrk="0" hangingPunct="1">
              <a:lnSpc>
                <a:spcPct val="100000"/>
              </a:lnSpc>
              <a:spcBef>
                <a:spcPts val="550"/>
              </a:spcBef>
              <a:spcAft>
                <a:spcPts val="0"/>
              </a:spcAft>
              <a:buClr>
                <a:srgbClr val="006792"/>
              </a:buClr>
              <a:buSzPct val="70000"/>
              <a:buFont typeface="Wingdings" charset="2"/>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700"/>
              </a:spcBef>
              <a:spcAft>
                <a:spcPts val="0"/>
              </a:spcAft>
              <a:buClr>
                <a:srgbClr val="3995B9"/>
              </a:buClr>
              <a:buSzPct val="60000"/>
              <a:buFont typeface="Wingdings" charset="2"/>
              <a:buChar char="u"/>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Content Placeholder 1"/>
          <p:cNvSpPr txBox="1">
            <a:spLocks/>
          </p:cNvSpPr>
          <p:nvPr/>
        </p:nvSpPr>
        <p:spPr>
          <a:xfrm>
            <a:off x="7312152" y="1600200"/>
            <a:ext cx="2511552" cy="4648200"/>
          </a:xfrm>
          <a:prstGeom prst="rect">
            <a:avLst/>
          </a:prstGeom>
        </p:spPr>
        <p:txBody>
          <a:bodyPr vert="horz">
            <a:normAutofit/>
          </a:bodyPr>
          <a:lstStyle>
            <a:lvl1pPr marL="342900" indent="-342900" algn="l" rtl="0" eaLnBrk="1" latinLnBrk="0" hangingPunct="1">
              <a:spcBef>
                <a:spcPts val="700"/>
              </a:spcBef>
              <a:buClr>
                <a:schemeClr val="accent2"/>
              </a:buClr>
              <a:buSzPct val="60000"/>
              <a:buFont typeface="Wingdings" charset="2"/>
              <a:buChar char="u"/>
              <a:defRPr kumimoji="0" sz="2000" kern="1200">
                <a:solidFill>
                  <a:schemeClr val="tx1"/>
                </a:solidFill>
                <a:latin typeface="+mn-lt"/>
                <a:ea typeface="+mn-ea"/>
                <a:cs typeface="+mn-cs"/>
              </a:defRPr>
            </a:lvl1pPr>
            <a:lvl2pPr marL="651510" indent="-285750" algn="l" rtl="0" eaLnBrk="1" latinLnBrk="0" hangingPunct="1">
              <a:spcBef>
                <a:spcPts val="550"/>
              </a:spcBef>
              <a:buClr>
                <a:schemeClr val="accent1"/>
              </a:buClr>
              <a:buSzPct val="70000"/>
              <a:buFont typeface="Wingdings" charset="2"/>
              <a:buChar char="u"/>
              <a:defRPr kumimoji="0" sz="1800" kern="1200">
                <a:solidFill>
                  <a:schemeClr val="tx1"/>
                </a:solidFill>
                <a:latin typeface="+mn-lt"/>
                <a:ea typeface="+mn-ea"/>
                <a:cs typeface="+mn-cs"/>
              </a:defRPr>
            </a:lvl2pPr>
            <a:lvl3pPr marL="971550" indent="-285750" algn="l" rtl="0" eaLnBrk="1" latinLnBrk="0" hangingPunct="1">
              <a:spcBef>
                <a:spcPts val="500"/>
              </a:spcBef>
              <a:buClr>
                <a:schemeClr val="accent2"/>
              </a:buClr>
              <a:buSzPct val="75000"/>
              <a:buFont typeface="Wingdings" charset="2"/>
              <a:buChar char="u"/>
              <a:defRPr kumimoji="0" sz="1600" kern="1200">
                <a:solidFill>
                  <a:schemeClr val="tx1"/>
                </a:solidFill>
                <a:latin typeface="+mn-lt"/>
                <a:ea typeface="+mn-ea"/>
                <a:cs typeface="+mn-cs"/>
              </a:defRPr>
            </a:lvl3pPr>
            <a:lvl4pPr marL="1428750" indent="-285750" algn="l" rtl="0" eaLnBrk="1" latinLnBrk="0" hangingPunct="1">
              <a:spcBef>
                <a:spcPts val="400"/>
              </a:spcBef>
              <a:buClr>
                <a:schemeClr val="accent3"/>
              </a:buClr>
              <a:buSzPct val="75000"/>
              <a:buFont typeface="Wingdings" charset="2"/>
              <a:buChar char="u"/>
              <a:defRPr kumimoji="0" sz="1400" kern="1200">
                <a:solidFill>
                  <a:schemeClr val="tx1"/>
                </a:solidFill>
                <a:latin typeface="+mn-lt"/>
                <a:ea typeface="+mn-ea"/>
                <a:cs typeface="+mn-cs"/>
              </a:defRPr>
            </a:lvl4pPr>
            <a:lvl5pPr marL="1771650" indent="-171450" algn="l" rtl="0" eaLnBrk="1" latinLnBrk="0" hangingPunct="1">
              <a:spcBef>
                <a:spcPts val="400"/>
              </a:spcBef>
              <a:buClr>
                <a:schemeClr val="accent4"/>
              </a:buClr>
              <a:buSzPct val="65000"/>
              <a:buFont typeface="Wingdings" charset="2"/>
              <a:buChar char="u"/>
              <a:defRPr kumimoji="0"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700"/>
              </a:spcBef>
              <a:spcAft>
                <a:spcPts val="0"/>
              </a:spcAft>
              <a:buClr>
                <a:srgbClr val="3995B9"/>
              </a:buClr>
              <a:buSzPct val="60000"/>
              <a:buFont typeface="Wingdings" charset="2"/>
              <a:buChar char="u"/>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700"/>
              </a:spcBef>
              <a:spcAft>
                <a:spcPts val="0"/>
              </a:spcAft>
              <a:buClr>
                <a:srgbClr val="3995B9"/>
              </a:buClr>
              <a:buSzPct val="60000"/>
              <a:buFont typeface="Wingdings" charset="2"/>
              <a:buChar char="u"/>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700"/>
              </a:spcBef>
              <a:spcAft>
                <a:spcPts val="0"/>
              </a:spcAft>
              <a:buClr>
                <a:srgbClr val="3995B9"/>
              </a:buClr>
              <a:buSzPct val="60000"/>
              <a:buFont typeface="Wingdings" charset="2"/>
              <a:buChar char="u"/>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2968929" y="5459000"/>
            <a:ext cx="753501" cy="753501"/>
          </a:xfrm>
          <a:prstGeom prst="rect">
            <a:avLst/>
          </a:prstGeom>
        </p:spPr>
      </p:pic>
      <p:sp>
        <p:nvSpPr>
          <p:cNvPr id="5" name="TextBox 4"/>
          <p:cNvSpPr txBox="1"/>
          <p:nvPr/>
        </p:nvSpPr>
        <p:spPr>
          <a:xfrm>
            <a:off x="7968343" y="6304486"/>
            <a:ext cx="42236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rial"/>
                <a:ea typeface="+mn-ea"/>
                <a:cs typeface="+mn-cs"/>
              </a:rPr>
              <a:t>Plan mondial de l’ONUSIDA , </a:t>
            </a:r>
            <a:r>
              <a:rPr kumimoji="0" lang="en-US" sz="1400" b="0" i="1" u="none" strike="noStrike" kern="1200" cap="none" spc="0" normalizeH="0" baseline="0" noProof="0" dirty="0">
                <a:ln>
                  <a:noFill/>
                </a:ln>
                <a:solidFill>
                  <a:prstClr val="black"/>
                </a:solidFill>
                <a:effectLst/>
                <a:uLnTx/>
                <a:uFillTx/>
                <a:latin typeface="Arial"/>
                <a:ea typeface="+mn-ea"/>
                <a:cs typeface="+mn-cs"/>
              </a:rPr>
              <a:t>2016; </a:t>
            </a:r>
            <a:r>
              <a:rPr kumimoji="0" lang="en-US" sz="1400" b="0" i="1" u="none" strike="noStrike" kern="1200" cap="none" spc="0" normalizeH="0" baseline="0" noProof="0" dirty="0" err="1">
                <a:ln>
                  <a:noFill/>
                </a:ln>
                <a:solidFill>
                  <a:prstClr val="black"/>
                </a:solidFill>
                <a:effectLst/>
                <a:uLnTx/>
                <a:uFillTx/>
                <a:latin typeface="Arial"/>
                <a:ea typeface="+mn-ea"/>
                <a:cs typeface="+mn-cs"/>
              </a:rPr>
              <a:t>Wijesooriya</a:t>
            </a:r>
            <a:r>
              <a:rPr kumimoji="0" lang="en-US" sz="1400" b="0" i="1" u="none" strike="noStrike" kern="1200" cap="none" spc="0" normalizeH="0" baseline="0" noProof="0" dirty="0">
                <a:ln>
                  <a:noFill/>
                </a:ln>
                <a:solidFill>
                  <a:prstClr val="black"/>
                </a:solidFill>
                <a:effectLst/>
                <a:uLnTx/>
                <a:uFillTx/>
                <a:latin typeface="Arial"/>
                <a:ea typeface="+mn-ea"/>
                <a:cs typeface="+mn-cs"/>
              </a:rPr>
              <a:t> NS, Lancet 2016;  Johnson LF, JAIDS 2012.</a:t>
            </a:r>
          </a:p>
        </p:txBody>
      </p:sp>
      <p:grpSp>
        <p:nvGrpSpPr>
          <p:cNvPr id="17" name="Group 16"/>
          <p:cNvGrpSpPr/>
          <p:nvPr/>
        </p:nvGrpSpPr>
        <p:grpSpPr>
          <a:xfrm>
            <a:off x="2318360" y="3945374"/>
            <a:ext cx="1849248" cy="1159621"/>
            <a:chOff x="2181275" y="3119591"/>
            <a:chExt cx="2329841" cy="137814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495" y="3119591"/>
              <a:ext cx="959400" cy="959400"/>
            </a:xfrm>
            <a:prstGeom prst="rect">
              <a:avLst/>
            </a:prstGeom>
          </p:spPr>
        </p:pic>
        <p:sp>
          <p:nvSpPr>
            <p:cNvPr id="15" name="TextBox 14"/>
            <p:cNvSpPr txBox="1"/>
            <p:nvPr/>
          </p:nvSpPr>
          <p:spPr>
            <a:xfrm>
              <a:off x="2181275" y="4036066"/>
              <a:ext cx="2329841" cy="461665"/>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MTCT </a:t>
              </a:r>
            </a:p>
          </p:txBody>
        </p:sp>
      </p:grpSp>
      <p:sp>
        <p:nvSpPr>
          <p:cNvPr id="19" name="Content Placeholder 1"/>
          <p:cNvSpPr txBox="1">
            <a:spLocks/>
          </p:cNvSpPr>
          <p:nvPr/>
        </p:nvSpPr>
        <p:spPr>
          <a:xfrm>
            <a:off x="969264" y="1600200"/>
            <a:ext cx="10871200" cy="467868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anose="05000000000000000000" pitchFamily="2" charset="2"/>
              <a:buChar char=""/>
              <a:defRPr kumimoji="0" sz="20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
              <a:defRPr kumimoji="0" sz="18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
              <a:defRPr kumimoji="0" sz="16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
              <a:defRPr kumimoji="0" sz="14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
              <a:defRPr kumimoji="0"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3995B9"/>
              </a:buClr>
              <a:buSzPct val="60000"/>
              <a:buFont typeface="Wingdings" panose="05000000000000000000" pitchFamily="2" charset="2"/>
              <a:buNone/>
              <a:tabLst/>
              <a:defRPr/>
            </a:pPr>
            <a:endParaRPr kumimoji="0" lang="en-US" sz="20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700"/>
              </a:spcBef>
              <a:spcAft>
                <a:spcPts val="0"/>
              </a:spcAft>
              <a:buClr>
                <a:srgbClr val="3995B9"/>
              </a:buClr>
              <a:buSzPct val="60000"/>
              <a:buFont typeface="Wingdings" panose="05000000000000000000" pitchFamily="2" charset="2"/>
              <a:buNone/>
              <a:tabLst/>
              <a:defRPr/>
            </a:pPr>
            <a:endParaRPr kumimoji="0" lang="en-US" sz="20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700"/>
              </a:spcBef>
              <a:spcAft>
                <a:spcPts val="0"/>
              </a:spcAft>
              <a:buClr>
                <a:srgbClr val="3995B9"/>
              </a:buClr>
              <a:buSzPct val="60000"/>
              <a:buFont typeface="Wingdings" panose="05000000000000000000" pitchFamily="2" charset="2"/>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Rectangle 19"/>
          <p:cNvSpPr/>
          <p:nvPr/>
        </p:nvSpPr>
        <p:spPr>
          <a:xfrm>
            <a:off x="5447792" y="2247610"/>
            <a:ext cx="1622109" cy="4800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VIH</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Rectangle 20"/>
          <p:cNvSpPr/>
          <p:nvPr/>
        </p:nvSpPr>
        <p:spPr>
          <a:xfrm>
            <a:off x="9113817" y="2247610"/>
            <a:ext cx="1622109" cy="4800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Syphilis</a:t>
            </a:r>
          </a:p>
        </p:txBody>
      </p:sp>
      <p:sp>
        <p:nvSpPr>
          <p:cNvPr id="24" name="TextBox 23"/>
          <p:cNvSpPr txBox="1"/>
          <p:nvPr/>
        </p:nvSpPr>
        <p:spPr>
          <a:xfrm>
            <a:off x="8801814" y="2860172"/>
            <a:ext cx="2329841" cy="461665"/>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930 000</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p:cNvSpPr txBox="1"/>
          <p:nvPr/>
        </p:nvSpPr>
        <p:spPr>
          <a:xfrm>
            <a:off x="8863363" y="4151866"/>
            <a:ext cx="2329841" cy="461665"/>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11%</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719" y="2345273"/>
            <a:ext cx="1264324" cy="1264324"/>
          </a:xfrm>
          <a:prstGeom prst="rect">
            <a:avLst/>
          </a:prstGeom>
        </p:spPr>
      </p:pic>
      <p:sp>
        <p:nvSpPr>
          <p:cNvPr id="27" name="TextBox 26"/>
          <p:cNvSpPr txBox="1"/>
          <p:nvPr/>
        </p:nvSpPr>
        <p:spPr>
          <a:xfrm>
            <a:off x="5076579" y="5241530"/>
            <a:ext cx="2441573" cy="1015663"/>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150 000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Nouvelles infections (2015)</a:t>
            </a:r>
          </a:p>
        </p:txBody>
      </p:sp>
      <p:sp>
        <p:nvSpPr>
          <p:cNvPr id="29" name="TextBox 28"/>
          <p:cNvSpPr txBox="1"/>
          <p:nvPr/>
        </p:nvSpPr>
        <p:spPr>
          <a:xfrm>
            <a:off x="8519426" y="5252240"/>
            <a:ext cx="3091783" cy="1015663"/>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102 000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Infections </a:t>
            </a:r>
            <a:r>
              <a:rPr kumimoji="0" lang="en-US" sz="1800" b="0" i="0" u="none" strike="noStrike" kern="1200" cap="none" spc="0" normalizeH="0" baseline="0" noProof="0" dirty="0" err="1">
                <a:ln>
                  <a:noFill/>
                </a:ln>
                <a:solidFill>
                  <a:prstClr val="black"/>
                </a:solidFill>
                <a:effectLst/>
                <a:uLnTx/>
                <a:uFillTx/>
                <a:latin typeface="Arial"/>
                <a:ea typeface="+mn-ea"/>
                <a:cs typeface="+mn-cs"/>
              </a:rPr>
              <a:t>congénitales</a:t>
            </a:r>
            <a:r>
              <a:rPr kumimoji="0" lang="en-US" sz="1800" b="0" i="0" u="none" strike="noStrike" kern="1200" cap="none" spc="0" normalizeH="0" baseline="0" noProof="0" dirty="0">
                <a:ln>
                  <a:noFill/>
                </a:ln>
                <a:solidFill>
                  <a:prstClr val="black"/>
                </a:solidFill>
                <a:effectLst/>
                <a:uLnTx/>
                <a:uFillTx/>
                <a:latin typeface="Arial"/>
                <a:ea typeface="+mn-ea"/>
                <a:cs typeface="+mn-cs"/>
              </a:rPr>
              <a:t> (2012)</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5379" y="2669641"/>
            <a:ext cx="877371" cy="877371"/>
          </a:xfrm>
          <a:prstGeom prst="rect">
            <a:avLst/>
          </a:prstGeom>
        </p:spPr>
      </p:pic>
      <p:sp>
        <p:nvSpPr>
          <p:cNvPr id="30" name="TextBox 29"/>
          <p:cNvSpPr txBox="1"/>
          <p:nvPr/>
        </p:nvSpPr>
        <p:spPr>
          <a:xfrm>
            <a:off x="5114750" y="2929407"/>
            <a:ext cx="2329841" cy="461665"/>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1,4 million</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TextBox 30"/>
          <p:cNvSpPr txBox="1"/>
          <p:nvPr/>
        </p:nvSpPr>
        <p:spPr>
          <a:xfrm>
            <a:off x="5188311" y="4119309"/>
            <a:ext cx="2329841" cy="461665"/>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2-23%</a:t>
            </a:r>
          </a:p>
        </p:txBody>
      </p:sp>
      <p:pic>
        <p:nvPicPr>
          <p:cNvPr id="18" name="Picture 17"/>
          <p:cNvPicPr>
            <a:picLocks noChangeAspect="1"/>
          </p:cNvPicPr>
          <p:nvPr/>
        </p:nvPicPr>
        <p:blipFill>
          <a:blip r:embed="rId7"/>
          <a:stretch>
            <a:fillRect/>
          </a:stretch>
        </p:blipFill>
        <p:spPr>
          <a:xfrm>
            <a:off x="524042" y="3945374"/>
            <a:ext cx="1306866" cy="1306866"/>
          </a:xfrm>
          <a:prstGeom prst="rect">
            <a:avLst/>
          </a:prstGeom>
        </p:spPr>
      </p:pic>
      <p:sp>
        <p:nvSpPr>
          <p:cNvPr id="4" name="Rectangle 3">
            <a:extLst>
              <a:ext uri="{FF2B5EF4-FFF2-40B4-BE49-F238E27FC236}">
                <a16:creationId xmlns:a16="http://schemas.microsoft.com/office/drawing/2014/main" xmlns="" id="{330215FF-54A9-45F8-A889-9F7BCF097219}"/>
              </a:ext>
            </a:extLst>
          </p:cNvPr>
          <p:cNvSpPr/>
          <p:nvPr/>
        </p:nvSpPr>
        <p:spPr>
          <a:xfrm>
            <a:off x="8378979" y="1472588"/>
            <a:ext cx="3592549" cy="646331"/>
          </a:xfrm>
          <a:prstGeom prst="rect">
            <a:avLst/>
          </a:prstGeom>
          <a:solidFill>
            <a:srgbClr val="C0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La syphilis est la 2ème cause de mortinatalité dans le monde</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xmlns="" id="{327D8F4D-68BB-46FD-88D0-16EB629C1A95}"/>
              </a:ext>
            </a:extLst>
          </p:cNvPr>
          <p:cNvSpPr/>
          <p:nvPr/>
        </p:nvSpPr>
        <p:spPr>
          <a:xfrm>
            <a:off x="17968" y="46494"/>
            <a:ext cx="11104322"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Mises à jour des directives pour le dépistage du VIH dans les services de soins prénatals </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xmlns="" id="{54B039EE-DF60-40D3-AE03-7C788238CECA}"/>
              </a:ext>
            </a:extLst>
          </p:cNvPr>
          <p:cNvPicPr>
            <a:picLocks noChangeAspect="1"/>
          </p:cNvPicPr>
          <p:nvPr/>
        </p:nvPicPr>
        <p:blipFill>
          <a:blip r:embed="rId8"/>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384064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p:bldP spid="27" grpId="0"/>
      <p:bldP spid="29" grpId="0"/>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solidFill>
                <a:schemeClr val="bg1">
                  <a:lumMod val="85000"/>
                </a:schemeClr>
              </a:solidFill>
            </a:endParaRPr>
          </a:p>
          <a:p>
            <a:pPr marL="0" indent="0">
              <a:buNone/>
            </a:pPr>
            <a:endParaRPr lang="en-US" dirty="0">
              <a:solidFill>
                <a:schemeClr val="bg1">
                  <a:lumMod val="85000"/>
                </a:schemeClr>
              </a:solidFill>
            </a:endParaRPr>
          </a:p>
          <a:p>
            <a:pPr marL="0" indent="0">
              <a:buNone/>
            </a:pPr>
            <a:endParaRPr lang="en-US" dirty="0">
              <a:solidFill>
                <a:schemeClr val="bg1">
                  <a:lumMod val="85000"/>
                </a:schemeClr>
              </a:solidFill>
            </a:endParaRPr>
          </a:p>
        </p:txBody>
      </p:sp>
      <p:sp>
        <p:nvSpPr>
          <p:cNvPr id="3" name="Title 2"/>
          <p:cNvSpPr>
            <a:spLocks noGrp="1"/>
          </p:cNvSpPr>
          <p:nvPr>
            <p:ph type="title"/>
          </p:nvPr>
        </p:nvSpPr>
        <p:spPr>
          <a:xfrm>
            <a:off x="838200" y="274637"/>
            <a:ext cx="10515600" cy="1325563"/>
          </a:xfrm>
        </p:spPr>
        <p:txBody>
          <a:bodyPr>
            <a:noAutofit/>
          </a:bodyPr>
          <a:lstStyle/>
          <a:p>
            <a:pPr algn="ctr"/>
            <a:r>
              <a:rPr lang="fr-FR" sz="3600" b="1" dirty="0">
                <a:solidFill>
                  <a:schemeClr val="bg2"/>
                </a:solidFill>
                <a:latin typeface="Arial" panose="020B0604020202020204" pitchFamily="34" charset="0"/>
                <a:cs typeface="Arial" panose="020B0604020202020204" pitchFamily="34" charset="0"/>
              </a:rPr>
              <a:t>Lacunes dans le dépistage du VIH et de la syphilis pendant la grossesse</a:t>
            </a:r>
          </a:p>
        </p:txBody>
      </p:sp>
      <p:sp>
        <p:nvSpPr>
          <p:cNvPr id="7" name="Content Placeholder 1"/>
          <p:cNvSpPr txBox="1">
            <a:spLocks/>
          </p:cNvSpPr>
          <p:nvPr/>
        </p:nvSpPr>
        <p:spPr>
          <a:xfrm>
            <a:off x="4648200" y="1861463"/>
            <a:ext cx="3505200" cy="2858601"/>
          </a:xfrm>
          <a:prstGeom prst="rect">
            <a:avLst/>
          </a:prstGeom>
        </p:spPr>
        <p:txBody>
          <a:bodyPr vert="horz">
            <a:normAutofit/>
          </a:bodyPr>
          <a:lstStyle>
            <a:lvl1pPr marL="342900" indent="-342900" algn="l" rtl="0" eaLnBrk="1" latinLnBrk="0" hangingPunct="1">
              <a:spcBef>
                <a:spcPts val="700"/>
              </a:spcBef>
              <a:buClr>
                <a:schemeClr val="accent2"/>
              </a:buClr>
              <a:buSzPct val="60000"/>
              <a:buFont typeface="Wingdings" charset="2"/>
              <a:buChar char="u"/>
              <a:defRPr kumimoji="0" sz="2000" kern="1200">
                <a:solidFill>
                  <a:schemeClr val="tx1"/>
                </a:solidFill>
                <a:latin typeface="+mn-lt"/>
                <a:ea typeface="+mn-ea"/>
                <a:cs typeface="+mn-cs"/>
              </a:defRPr>
            </a:lvl1pPr>
            <a:lvl2pPr marL="651510" indent="-285750" algn="l" rtl="0" eaLnBrk="1" latinLnBrk="0" hangingPunct="1">
              <a:spcBef>
                <a:spcPts val="550"/>
              </a:spcBef>
              <a:buClr>
                <a:schemeClr val="accent1"/>
              </a:buClr>
              <a:buSzPct val="70000"/>
              <a:buFont typeface="Wingdings" charset="2"/>
              <a:buChar char="u"/>
              <a:defRPr kumimoji="0" sz="1800" kern="1200">
                <a:solidFill>
                  <a:schemeClr val="tx1"/>
                </a:solidFill>
                <a:latin typeface="+mn-lt"/>
                <a:ea typeface="+mn-ea"/>
                <a:cs typeface="+mn-cs"/>
              </a:defRPr>
            </a:lvl2pPr>
            <a:lvl3pPr marL="971550" indent="-285750" algn="l" rtl="0" eaLnBrk="1" latinLnBrk="0" hangingPunct="1">
              <a:spcBef>
                <a:spcPts val="500"/>
              </a:spcBef>
              <a:buClr>
                <a:schemeClr val="accent2"/>
              </a:buClr>
              <a:buSzPct val="75000"/>
              <a:buFont typeface="Wingdings" charset="2"/>
              <a:buChar char="u"/>
              <a:defRPr kumimoji="0" sz="1600" kern="1200">
                <a:solidFill>
                  <a:schemeClr val="tx1"/>
                </a:solidFill>
                <a:latin typeface="+mn-lt"/>
                <a:ea typeface="+mn-ea"/>
                <a:cs typeface="+mn-cs"/>
              </a:defRPr>
            </a:lvl3pPr>
            <a:lvl4pPr marL="1428750" indent="-285750" algn="l" rtl="0" eaLnBrk="1" latinLnBrk="0" hangingPunct="1">
              <a:spcBef>
                <a:spcPts val="400"/>
              </a:spcBef>
              <a:buClr>
                <a:schemeClr val="accent3"/>
              </a:buClr>
              <a:buSzPct val="75000"/>
              <a:buFont typeface="Wingdings" charset="2"/>
              <a:buChar char="u"/>
              <a:defRPr kumimoji="0" sz="1400" kern="1200">
                <a:solidFill>
                  <a:schemeClr val="tx1"/>
                </a:solidFill>
                <a:latin typeface="+mn-lt"/>
                <a:ea typeface="+mn-ea"/>
                <a:cs typeface="+mn-cs"/>
              </a:defRPr>
            </a:lvl4pPr>
            <a:lvl5pPr marL="1771650" indent="-171450" algn="l" rtl="0" eaLnBrk="1" latinLnBrk="0" hangingPunct="1">
              <a:spcBef>
                <a:spcPts val="400"/>
              </a:spcBef>
              <a:buClr>
                <a:schemeClr val="accent4"/>
              </a:buClr>
              <a:buSzPct val="65000"/>
              <a:buFont typeface="Wingdings" charset="2"/>
              <a:buChar char="u"/>
              <a:defRPr kumimoji="0"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65751" marR="0" lvl="1" indent="0" algn="ctr" defTabSz="914400" rtl="0" eaLnBrk="1" fontAlgn="auto" latinLnBrk="0" hangingPunct="1">
              <a:lnSpc>
                <a:spcPct val="100000"/>
              </a:lnSpc>
              <a:spcBef>
                <a:spcPts val="550"/>
              </a:spcBef>
              <a:spcAft>
                <a:spcPts val="0"/>
              </a:spcAft>
              <a:buClr>
                <a:srgbClr val="006792"/>
              </a:buClr>
              <a:buSzPct val="70000"/>
              <a:buFont typeface="Wingdings" charset="2"/>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365751" marR="0" lvl="1" indent="0" algn="ctr" defTabSz="914400" rtl="0" eaLnBrk="1" fontAlgn="auto" latinLnBrk="0" hangingPunct="1">
              <a:lnSpc>
                <a:spcPct val="100000"/>
              </a:lnSpc>
              <a:spcBef>
                <a:spcPts val="550"/>
              </a:spcBef>
              <a:spcAft>
                <a:spcPts val="0"/>
              </a:spcAft>
              <a:buClr>
                <a:srgbClr val="006792"/>
              </a:buClr>
              <a:buSzPct val="70000"/>
              <a:buFont typeface="Wingdings" charset="2"/>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365751" marR="0" lvl="1" indent="0" algn="ctr" defTabSz="914400" rtl="0" eaLnBrk="1" fontAlgn="auto" latinLnBrk="0" hangingPunct="1">
              <a:lnSpc>
                <a:spcPct val="100000"/>
              </a:lnSpc>
              <a:spcBef>
                <a:spcPts val="550"/>
              </a:spcBef>
              <a:spcAft>
                <a:spcPts val="0"/>
              </a:spcAft>
              <a:buClr>
                <a:srgbClr val="006792"/>
              </a:buClr>
              <a:buSzPct val="70000"/>
              <a:buFont typeface="Wingdings" charset="2"/>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700"/>
              </a:spcBef>
              <a:spcAft>
                <a:spcPts val="0"/>
              </a:spcAft>
              <a:buClr>
                <a:srgbClr val="3995B9"/>
              </a:buClr>
              <a:buSzPct val="60000"/>
              <a:buFont typeface="Wingdings" charset="2"/>
              <a:buChar char="u"/>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Content Placeholder 1"/>
          <p:cNvSpPr txBox="1">
            <a:spLocks/>
          </p:cNvSpPr>
          <p:nvPr/>
        </p:nvSpPr>
        <p:spPr>
          <a:xfrm>
            <a:off x="7312152" y="1600200"/>
            <a:ext cx="2511552" cy="4648200"/>
          </a:xfrm>
          <a:prstGeom prst="rect">
            <a:avLst/>
          </a:prstGeom>
        </p:spPr>
        <p:txBody>
          <a:bodyPr vert="horz">
            <a:normAutofit/>
          </a:bodyPr>
          <a:lstStyle>
            <a:lvl1pPr marL="342900" indent="-342900" algn="l" rtl="0" eaLnBrk="1" latinLnBrk="0" hangingPunct="1">
              <a:spcBef>
                <a:spcPts val="700"/>
              </a:spcBef>
              <a:buClr>
                <a:schemeClr val="accent2"/>
              </a:buClr>
              <a:buSzPct val="60000"/>
              <a:buFont typeface="Wingdings" charset="2"/>
              <a:buChar char="u"/>
              <a:defRPr kumimoji="0" sz="2000" kern="1200">
                <a:solidFill>
                  <a:schemeClr val="tx1"/>
                </a:solidFill>
                <a:latin typeface="+mn-lt"/>
                <a:ea typeface="+mn-ea"/>
                <a:cs typeface="+mn-cs"/>
              </a:defRPr>
            </a:lvl1pPr>
            <a:lvl2pPr marL="651510" indent="-285750" algn="l" rtl="0" eaLnBrk="1" latinLnBrk="0" hangingPunct="1">
              <a:spcBef>
                <a:spcPts val="550"/>
              </a:spcBef>
              <a:buClr>
                <a:schemeClr val="accent1"/>
              </a:buClr>
              <a:buSzPct val="70000"/>
              <a:buFont typeface="Wingdings" charset="2"/>
              <a:buChar char="u"/>
              <a:defRPr kumimoji="0" sz="1800" kern="1200">
                <a:solidFill>
                  <a:schemeClr val="tx1"/>
                </a:solidFill>
                <a:latin typeface="+mn-lt"/>
                <a:ea typeface="+mn-ea"/>
                <a:cs typeface="+mn-cs"/>
              </a:defRPr>
            </a:lvl2pPr>
            <a:lvl3pPr marL="971550" indent="-285750" algn="l" rtl="0" eaLnBrk="1" latinLnBrk="0" hangingPunct="1">
              <a:spcBef>
                <a:spcPts val="500"/>
              </a:spcBef>
              <a:buClr>
                <a:schemeClr val="accent2"/>
              </a:buClr>
              <a:buSzPct val="75000"/>
              <a:buFont typeface="Wingdings" charset="2"/>
              <a:buChar char="u"/>
              <a:defRPr kumimoji="0" sz="1600" kern="1200">
                <a:solidFill>
                  <a:schemeClr val="tx1"/>
                </a:solidFill>
                <a:latin typeface="+mn-lt"/>
                <a:ea typeface="+mn-ea"/>
                <a:cs typeface="+mn-cs"/>
              </a:defRPr>
            </a:lvl3pPr>
            <a:lvl4pPr marL="1428750" indent="-285750" algn="l" rtl="0" eaLnBrk="1" latinLnBrk="0" hangingPunct="1">
              <a:spcBef>
                <a:spcPts val="400"/>
              </a:spcBef>
              <a:buClr>
                <a:schemeClr val="accent3"/>
              </a:buClr>
              <a:buSzPct val="75000"/>
              <a:buFont typeface="Wingdings" charset="2"/>
              <a:buChar char="u"/>
              <a:defRPr kumimoji="0" sz="1400" kern="1200">
                <a:solidFill>
                  <a:schemeClr val="tx1"/>
                </a:solidFill>
                <a:latin typeface="+mn-lt"/>
                <a:ea typeface="+mn-ea"/>
                <a:cs typeface="+mn-cs"/>
              </a:defRPr>
            </a:lvl4pPr>
            <a:lvl5pPr marL="1771650" indent="-171450" algn="l" rtl="0" eaLnBrk="1" latinLnBrk="0" hangingPunct="1">
              <a:spcBef>
                <a:spcPts val="400"/>
              </a:spcBef>
              <a:buClr>
                <a:schemeClr val="accent4"/>
              </a:buClr>
              <a:buSzPct val="65000"/>
              <a:buFont typeface="Wingdings" charset="2"/>
              <a:buChar char="u"/>
              <a:defRPr kumimoji="0"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700"/>
              </a:spcBef>
              <a:spcAft>
                <a:spcPts val="0"/>
              </a:spcAft>
              <a:buClr>
                <a:srgbClr val="3995B9"/>
              </a:buClr>
              <a:buSzPct val="60000"/>
              <a:buFont typeface="Wingdings" charset="2"/>
              <a:buChar char="u"/>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700"/>
              </a:spcBef>
              <a:spcAft>
                <a:spcPts val="0"/>
              </a:spcAft>
              <a:buClr>
                <a:srgbClr val="3995B9"/>
              </a:buClr>
              <a:buSzPct val="60000"/>
              <a:buFont typeface="Wingdings" charset="2"/>
              <a:buChar char="u"/>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700"/>
              </a:spcBef>
              <a:spcAft>
                <a:spcPts val="0"/>
              </a:spcAft>
              <a:buClr>
                <a:srgbClr val="3995B9"/>
              </a:buClr>
              <a:buSzPct val="60000"/>
              <a:buFont typeface="Wingdings" charset="2"/>
              <a:buChar char="u"/>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2968929" y="5459000"/>
            <a:ext cx="753501" cy="753501"/>
          </a:xfrm>
          <a:prstGeom prst="rect">
            <a:avLst/>
          </a:prstGeom>
        </p:spPr>
      </p:pic>
      <p:sp>
        <p:nvSpPr>
          <p:cNvPr id="5" name="TextBox 4"/>
          <p:cNvSpPr txBox="1"/>
          <p:nvPr/>
        </p:nvSpPr>
        <p:spPr>
          <a:xfrm>
            <a:off x="7968343" y="6304486"/>
            <a:ext cx="422365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white">
                    <a:lumMod val="85000"/>
                  </a:prstClr>
                </a:solidFill>
                <a:effectLst/>
                <a:uLnTx/>
                <a:uFillTx/>
                <a:latin typeface="Arial"/>
                <a:ea typeface="+mn-ea"/>
                <a:cs typeface="+mn-cs"/>
              </a:rPr>
              <a:t>Plan mondial de l’ONUSIDA , 2016; </a:t>
            </a:r>
            <a:r>
              <a:rPr kumimoji="0" lang="fr-FR" sz="1200" b="0" i="1" u="none" strike="noStrike" kern="1200" cap="none" spc="0" normalizeH="0" baseline="0" noProof="0" dirty="0" err="1">
                <a:ln>
                  <a:noFill/>
                </a:ln>
                <a:solidFill>
                  <a:prstClr val="white">
                    <a:lumMod val="85000"/>
                  </a:prstClr>
                </a:solidFill>
                <a:effectLst/>
                <a:uLnTx/>
                <a:uFillTx/>
                <a:latin typeface="Arial"/>
                <a:ea typeface="+mn-ea"/>
                <a:cs typeface="+mn-cs"/>
              </a:rPr>
              <a:t>Wijesooriya</a:t>
            </a:r>
            <a:r>
              <a:rPr kumimoji="0" lang="fr-FR" sz="1200" b="0" i="1" u="none" strike="noStrike" kern="1200" cap="none" spc="0" normalizeH="0" baseline="0" noProof="0" dirty="0">
                <a:ln>
                  <a:noFill/>
                </a:ln>
                <a:solidFill>
                  <a:prstClr val="white">
                    <a:lumMod val="85000"/>
                  </a:prstClr>
                </a:solidFill>
                <a:effectLst/>
                <a:uLnTx/>
                <a:uFillTx/>
                <a:latin typeface="Arial"/>
                <a:ea typeface="+mn-ea"/>
                <a:cs typeface="+mn-cs"/>
              </a:rPr>
              <a:t> NS, Lancet 2016;  Johnson LF, JAIDS 2012</a:t>
            </a:r>
            <a:r>
              <a:rPr kumimoji="0" lang="fr-FR" sz="1400" b="0" i="1" u="none" strike="noStrike" kern="1200" cap="none" spc="0" normalizeH="0" baseline="0" noProof="0" dirty="0">
                <a:ln>
                  <a:noFill/>
                </a:ln>
                <a:solidFill>
                  <a:prstClr val="white">
                    <a:lumMod val="85000"/>
                  </a:prstClr>
                </a:solidFill>
                <a:effectLst/>
                <a:uLnTx/>
                <a:uFillTx/>
                <a:latin typeface="Arial"/>
                <a:ea typeface="+mn-ea"/>
                <a:cs typeface="+mn-cs"/>
              </a:rPr>
              <a:t>.</a:t>
            </a:r>
          </a:p>
        </p:txBody>
      </p:sp>
      <p:grpSp>
        <p:nvGrpSpPr>
          <p:cNvPr id="17" name="Group 16"/>
          <p:cNvGrpSpPr/>
          <p:nvPr/>
        </p:nvGrpSpPr>
        <p:grpSpPr>
          <a:xfrm>
            <a:off x="2318360" y="3945374"/>
            <a:ext cx="1849248" cy="1232823"/>
            <a:chOff x="2181275" y="3119591"/>
            <a:chExt cx="2329841" cy="1465136"/>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495" y="3119591"/>
              <a:ext cx="959400" cy="959400"/>
            </a:xfrm>
            <a:prstGeom prst="rect">
              <a:avLst/>
            </a:prstGeom>
          </p:spPr>
        </p:pic>
        <p:sp>
          <p:nvSpPr>
            <p:cNvPr id="15" name="TextBox 14"/>
            <p:cNvSpPr txBox="1"/>
            <p:nvPr/>
          </p:nvSpPr>
          <p:spPr>
            <a:xfrm>
              <a:off x="2181275" y="4036066"/>
              <a:ext cx="2329841" cy="548661"/>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85000"/>
                    </a:prstClr>
                  </a:solidFill>
                  <a:effectLst/>
                  <a:uLnTx/>
                  <a:uFillTx/>
                  <a:latin typeface="Arial"/>
                  <a:ea typeface="+mn-ea"/>
                  <a:cs typeface="+mn-cs"/>
                  <a:sym typeface="Wingdings" panose="05000000000000000000" pitchFamily="2" charset="2"/>
                </a:rPr>
                <a:t>MTCT</a:t>
              </a:r>
              <a:r>
                <a:rPr kumimoji="0" lang="en-US" sz="2400" b="1"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 </a:t>
              </a:r>
            </a:p>
          </p:txBody>
        </p:sp>
      </p:grpSp>
      <p:sp>
        <p:nvSpPr>
          <p:cNvPr id="19" name="Content Placeholder 1"/>
          <p:cNvSpPr txBox="1">
            <a:spLocks/>
          </p:cNvSpPr>
          <p:nvPr/>
        </p:nvSpPr>
        <p:spPr>
          <a:xfrm>
            <a:off x="969264" y="1600200"/>
            <a:ext cx="10871200" cy="467868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anose="05000000000000000000" pitchFamily="2" charset="2"/>
              <a:buChar char=""/>
              <a:defRPr kumimoji="0" sz="20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
              <a:defRPr kumimoji="0" sz="18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
              <a:defRPr kumimoji="0" sz="16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
              <a:defRPr kumimoji="0" sz="14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
              <a:defRPr kumimoji="0"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3995B9"/>
              </a:buClr>
              <a:buSzPct val="60000"/>
              <a:buFont typeface="Wingdings" panose="05000000000000000000" pitchFamily="2" charset="2"/>
              <a:buNone/>
              <a:tabLst/>
              <a:defRPr/>
            </a:pPr>
            <a:endParaRPr kumimoji="0" lang="en-US" sz="20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700"/>
              </a:spcBef>
              <a:spcAft>
                <a:spcPts val="0"/>
              </a:spcAft>
              <a:buClr>
                <a:srgbClr val="3995B9"/>
              </a:buClr>
              <a:buSzPct val="60000"/>
              <a:buFont typeface="Wingdings" panose="05000000000000000000" pitchFamily="2" charset="2"/>
              <a:buNone/>
              <a:tabLst/>
              <a:defRPr/>
            </a:pPr>
            <a:endParaRPr kumimoji="0" lang="en-US" sz="20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700"/>
              </a:spcBef>
              <a:spcAft>
                <a:spcPts val="0"/>
              </a:spcAft>
              <a:buClr>
                <a:srgbClr val="3995B9"/>
              </a:buClr>
              <a:buSzPct val="60000"/>
              <a:buFont typeface="Wingdings" panose="05000000000000000000" pitchFamily="2" charset="2"/>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Rectangle 19"/>
          <p:cNvSpPr/>
          <p:nvPr/>
        </p:nvSpPr>
        <p:spPr>
          <a:xfrm>
            <a:off x="5447792" y="2247610"/>
            <a:ext cx="1622109" cy="4800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85000"/>
                  </a:prstClr>
                </a:solidFill>
                <a:effectLst/>
                <a:uLnTx/>
                <a:uFillTx/>
                <a:latin typeface="Arial"/>
                <a:ea typeface="+mn-ea"/>
                <a:cs typeface="+mn-cs"/>
              </a:rPr>
              <a:t>VIH</a:t>
            </a:r>
          </a:p>
        </p:txBody>
      </p:sp>
      <p:sp>
        <p:nvSpPr>
          <p:cNvPr id="21" name="Rectangle 20"/>
          <p:cNvSpPr/>
          <p:nvPr/>
        </p:nvSpPr>
        <p:spPr>
          <a:xfrm>
            <a:off x="9113817" y="2247610"/>
            <a:ext cx="1622109" cy="4800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85000"/>
                  </a:prstClr>
                </a:solidFill>
                <a:effectLst/>
                <a:uLnTx/>
                <a:uFillTx/>
                <a:latin typeface="Arial"/>
                <a:ea typeface="+mn-ea"/>
                <a:cs typeface="+mn-cs"/>
              </a:rPr>
              <a:t>Syphilis</a:t>
            </a:r>
          </a:p>
        </p:txBody>
      </p:sp>
      <p:sp>
        <p:nvSpPr>
          <p:cNvPr id="24" name="TextBox 23"/>
          <p:cNvSpPr txBox="1"/>
          <p:nvPr/>
        </p:nvSpPr>
        <p:spPr>
          <a:xfrm>
            <a:off x="8792449" y="2953905"/>
            <a:ext cx="2329841" cy="461665"/>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85000"/>
                  </a:prstClr>
                </a:solidFill>
                <a:effectLst/>
                <a:uLnTx/>
                <a:uFillTx/>
                <a:latin typeface="Arial"/>
                <a:ea typeface="+mn-ea"/>
                <a:cs typeface="+mn-cs"/>
                <a:sym typeface="Wingdings" panose="05000000000000000000" pitchFamily="2" charset="2"/>
              </a:rPr>
              <a:t>930,000</a:t>
            </a:r>
            <a:endParaRPr kumimoji="0" lang="en-US" sz="1800" b="0" i="0" u="none" strike="noStrike" kern="1200" cap="none" spc="0" normalizeH="0" baseline="0" noProof="0" dirty="0">
              <a:ln>
                <a:noFill/>
              </a:ln>
              <a:solidFill>
                <a:prstClr val="white">
                  <a:lumMod val="85000"/>
                </a:prstClr>
              </a:solidFill>
              <a:effectLst/>
              <a:uLnTx/>
              <a:uFillTx/>
              <a:latin typeface="Arial"/>
              <a:ea typeface="+mn-ea"/>
              <a:cs typeface="+mn-cs"/>
            </a:endParaRPr>
          </a:p>
        </p:txBody>
      </p:sp>
      <p:sp>
        <p:nvSpPr>
          <p:cNvPr id="25" name="TextBox 24"/>
          <p:cNvSpPr txBox="1"/>
          <p:nvPr/>
        </p:nvSpPr>
        <p:spPr>
          <a:xfrm>
            <a:off x="8867419" y="4223171"/>
            <a:ext cx="2329841" cy="461665"/>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85000"/>
                  </a:prstClr>
                </a:solidFill>
                <a:effectLst/>
                <a:uLnTx/>
                <a:uFillTx/>
                <a:latin typeface="Arial"/>
                <a:ea typeface="+mn-ea"/>
                <a:cs typeface="+mn-cs"/>
                <a:sym typeface="Wingdings" panose="05000000000000000000" pitchFamily="2" charset="2"/>
              </a:rPr>
              <a:t>11%</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719" y="2345273"/>
            <a:ext cx="1264324" cy="1264324"/>
          </a:xfrm>
          <a:prstGeom prst="rect">
            <a:avLst/>
          </a:prstGeom>
        </p:spPr>
      </p:pic>
      <p:sp>
        <p:nvSpPr>
          <p:cNvPr id="27" name="TextBox 26"/>
          <p:cNvSpPr txBox="1"/>
          <p:nvPr/>
        </p:nvSpPr>
        <p:spPr>
          <a:xfrm>
            <a:off x="5076579" y="5241530"/>
            <a:ext cx="2441573" cy="1015663"/>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85000"/>
                  </a:prstClr>
                </a:solidFill>
                <a:effectLst/>
                <a:uLnTx/>
                <a:uFillTx/>
                <a:latin typeface="Arial"/>
                <a:ea typeface="+mn-ea"/>
                <a:cs typeface="+mn-cs"/>
              </a:rPr>
              <a:t>150,000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85000"/>
                  </a:prstClr>
                </a:solidFill>
                <a:effectLst/>
                <a:uLnTx/>
                <a:uFillTx/>
                <a:latin typeface="Arial"/>
                <a:ea typeface="+mn-ea"/>
                <a:cs typeface="+mn-cs"/>
              </a:rPr>
              <a:t>Nouvelles infections (2015)</a:t>
            </a:r>
          </a:p>
        </p:txBody>
      </p:sp>
      <p:sp>
        <p:nvSpPr>
          <p:cNvPr id="29" name="TextBox 28"/>
          <p:cNvSpPr txBox="1"/>
          <p:nvPr/>
        </p:nvSpPr>
        <p:spPr>
          <a:xfrm>
            <a:off x="8519426" y="5252240"/>
            <a:ext cx="3091783" cy="1015663"/>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85000"/>
                  </a:prstClr>
                </a:solidFill>
                <a:effectLst/>
                <a:uLnTx/>
                <a:uFillTx/>
                <a:latin typeface="Arial"/>
                <a:ea typeface="+mn-ea"/>
                <a:cs typeface="+mn-cs"/>
              </a:rPr>
              <a:t>102,000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85000"/>
                  </a:prstClr>
                </a:solidFill>
                <a:effectLst/>
                <a:uLnTx/>
                <a:uFillTx/>
                <a:latin typeface="Arial"/>
                <a:ea typeface="+mn-ea"/>
                <a:cs typeface="+mn-cs"/>
              </a:rPr>
              <a:t>Infections </a:t>
            </a:r>
            <a:r>
              <a:rPr kumimoji="0" lang="en-US" sz="1800" b="0" i="0" u="none" strike="noStrike" kern="1200" cap="none" spc="0" normalizeH="0" baseline="0" noProof="0" dirty="0" err="1">
                <a:ln>
                  <a:noFill/>
                </a:ln>
                <a:solidFill>
                  <a:prstClr val="white">
                    <a:lumMod val="85000"/>
                  </a:prstClr>
                </a:solidFill>
                <a:effectLst/>
                <a:uLnTx/>
                <a:uFillTx/>
                <a:latin typeface="Arial"/>
                <a:ea typeface="+mn-ea"/>
                <a:cs typeface="+mn-cs"/>
              </a:rPr>
              <a:t>congénitales</a:t>
            </a:r>
            <a:r>
              <a:rPr kumimoji="0" lang="en-US" sz="1800" b="0" i="0" u="none" strike="noStrike" kern="1200" cap="none" spc="0" normalizeH="0" baseline="0" noProof="0" dirty="0">
                <a:ln>
                  <a:noFill/>
                </a:ln>
                <a:solidFill>
                  <a:prstClr val="white">
                    <a:lumMod val="85000"/>
                  </a:prstClr>
                </a:solidFill>
                <a:effectLst/>
                <a:uLnTx/>
                <a:uFillTx/>
                <a:latin typeface="Arial"/>
                <a:ea typeface="+mn-ea"/>
                <a:cs typeface="+mn-cs"/>
              </a:rPr>
              <a:t> (2012)</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5379" y="2669641"/>
            <a:ext cx="877371" cy="877371"/>
          </a:xfrm>
          <a:prstGeom prst="rect">
            <a:avLst/>
          </a:prstGeom>
        </p:spPr>
      </p:pic>
      <p:sp>
        <p:nvSpPr>
          <p:cNvPr id="30" name="TextBox 29"/>
          <p:cNvSpPr txBox="1"/>
          <p:nvPr/>
        </p:nvSpPr>
        <p:spPr>
          <a:xfrm>
            <a:off x="5114750" y="2929407"/>
            <a:ext cx="2329841" cy="461665"/>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85000"/>
                  </a:prstClr>
                </a:solidFill>
                <a:effectLst/>
                <a:uLnTx/>
                <a:uFillTx/>
                <a:latin typeface="Arial"/>
                <a:ea typeface="+mn-ea"/>
                <a:cs typeface="+mn-cs"/>
                <a:sym typeface="Wingdings" panose="05000000000000000000" pitchFamily="2" charset="2"/>
              </a:rPr>
              <a:t>1.4 M</a:t>
            </a:r>
            <a:endParaRPr kumimoji="0" lang="en-US" sz="1800" b="0" i="0" u="none" strike="noStrike" kern="1200" cap="none" spc="0" normalizeH="0" baseline="0" noProof="0" dirty="0">
              <a:ln>
                <a:noFill/>
              </a:ln>
              <a:solidFill>
                <a:prstClr val="white">
                  <a:lumMod val="85000"/>
                </a:prstClr>
              </a:solidFill>
              <a:effectLst/>
              <a:uLnTx/>
              <a:uFillTx/>
              <a:latin typeface="Arial"/>
              <a:ea typeface="+mn-ea"/>
              <a:cs typeface="+mn-cs"/>
            </a:endParaRPr>
          </a:p>
        </p:txBody>
      </p:sp>
      <p:sp>
        <p:nvSpPr>
          <p:cNvPr id="31" name="TextBox 30"/>
          <p:cNvSpPr txBox="1"/>
          <p:nvPr/>
        </p:nvSpPr>
        <p:spPr>
          <a:xfrm>
            <a:off x="5188311" y="4119309"/>
            <a:ext cx="2329841" cy="461665"/>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85000"/>
                  </a:prstClr>
                </a:solidFill>
                <a:effectLst/>
                <a:uLnTx/>
                <a:uFillTx/>
                <a:latin typeface="Arial"/>
                <a:ea typeface="+mn-ea"/>
                <a:cs typeface="+mn-cs"/>
                <a:sym typeface="Wingdings" panose="05000000000000000000" pitchFamily="2" charset="2"/>
              </a:rPr>
              <a:t>2-23%</a:t>
            </a:r>
          </a:p>
        </p:txBody>
      </p:sp>
      <p:pic>
        <p:nvPicPr>
          <p:cNvPr id="18" name="Picture 17"/>
          <p:cNvPicPr>
            <a:picLocks noChangeAspect="1"/>
          </p:cNvPicPr>
          <p:nvPr/>
        </p:nvPicPr>
        <p:blipFill>
          <a:blip r:embed="rId7"/>
          <a:stretch>
            <a:fillRect/>
          </a:stretch>
        </p:blipFill>
        <p:spPr>
          <a:xfrm>
            <a:off x="524042" y="3945374"/>
            <a:ext cx="1306866" cy="1306866"/>
          </a:xfrm>
          <a:prstGeom prst="rect">
            <a:avLst/>
          </a:prstGeom>
        </p:spPr>
      </p:pic>
      <p:sp>
        <p:nvSpPr>
          <p:cNvPr id="4" name="Rectangle 3">
            <a:extLst>
              <a:ext uri="{FF2B5EF4-FFF2-40B4-BE49-F238E27FC236}">
                <a16:creationId xmlns:a16="http://schemas.microsoft.com/office/drawing/2014/main" xmlns="" id="{330215FF-54A9-45F8-A889-9F7BCF097219}"/>
              </a:ext>
            </a:extLst>
          </p:cNvPr>
          <p:cNvSpPr/>
          <p:nvPr/>
        </p:nvSpPr>
        <p:spPr>
          <a:xfrm>
            <a:off x="8378979" y="1360044"/>
            <a:ext cx="3592549" cy="646331"/>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La syphilis est la 2ème cause de mortinatalité dans le monde</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xmlns="" id="{327D8F4D-68BB-46FD-88D0-16EB629C1A95}"/>
              </a:ext>
            </a:extLst>
          </p:cNvPr>
          <p:cNvSpPr/>
          <p:nvPr/>
        </p:nvSpPr>
        <p:spPr>
          <a:xfrm>
            <a:off x="17968" y="46494"/>
            <a:ext cx="11104322"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a:ln>
                  <a:noFill/>
                </a:ln>
                <a:solidFill>
                  <a:prstClr val="white"/>
                </a:solidFill>
                <a:effectLst/>
                <a:uLnTx/>
                <a:uFillTx/>
                <a:latin typeface="Arial" panose="020B0604020202020204" pitchFamily="34" charset="0"/>
                <a:ea typeface="+mn-ea"/>
                <a:cs typeface="+mn-cs"/>
              </a:rPr>
              <a:t>Mises à jour des directives pour le dépistage du VIH dans les services de soins prénatals </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2" name="Table 10">
            <a:extLst>
              <a:ext uri="{FF2B5EF4-FFF2-40B4-BE49-F238E27FC236}">
                <a16:creationId xmlns:a16="http://schemas.microsoft.com/office/drawing/2014/main" xmlns="" id="{9004DD04-81C9-40A4-81E8-E4C7710181A7}"/>
              </a:ext>
            </a:extLst>
          </p:cNvPr>
          <p:cNvGraphicFramePr>
            <a:graphicFrameLocks noGrp="1"/>
          </p:cNvGraphicFramePr>
          <p:nvPr>
            <p:extLst>
              <p:ext uri="{D42A27DB-BD31-4B8C-83A1-F6EECF244321}">
                <p14:modId xmlns:p14="http://schemas.microsoft.com/office/powerpoint/2010/main" val="3640659383"/>
              </p:ext>
            </p:extLst>
          </p:nvPr>
        </p:nvGraphicFramePr>
        <p:xfrm>
          <a:off x="740009" y="1711850"/>
          <a:ext cx="10871200" cy="3913505"/>
        </p:xfrm>
        <a:graphic>
          <a:graphicData uri="http://schemas.openxmlformats.org/drawingml/2006/table">
            <a:tbl>
              <a:tblPr firstRow="1" firstCol="1" bandRow="1">
                <a:tableStyleId>{5C22544A-7EE6-4342-B048-85BDC9FD1C3A}</a:tableStyleId>
              </a:tblPr>
              <a:tblGrid>
                <a:gridCol w="10871200">
                  <a:extLst>
                    <a:ext uri="{9D8B030D-6E8A-4147-A177-3AD203B41FA5}">
                      <a16:colId xmlns:a16="http://schemas.microsoft.com/office/drawing/2014/main" xmlns="" val="1797393092"/>
                    </a:ext>
                  </a:extLst>
                </a:gridCol>
              </a:tblGrid>
              <a:tr h="3430035">
                <a:tc>
                  <a:txBody>
                    <a:bodyPr/>
                    <a:lstStyle/>
                    <a:p>
                      <a:pPr>
                        <a:lnSpc>
                          <a:spcPct val="107000"/>
                        </a:lnSpc>
                        <a:spcAft>
                          <a:spcPts val="0"/>
                        </a:spcAft>
                      </a:pPr>
                      <a:endParaRPr lang="fr-FR" sz="2400" noProof="0" dirty="0">
                        <a:effectLst/>
                      </a:endParaRPr>
                    </a:p>
                    <a:p>
                      <a:pPr>
                        <a:lnSpc>
                          <a:spcPct val="107000"/>
                        </a:lnSpc>
                        <a:spcAft>
                          <a:spcPts val="0"/>
                        </a:spcAft>
                      </a:pPr>
                      <a:r>
                        <a:rPr lang="fr-FR" sz="2400" noProof="0" dirty="0">
                          <a:effectLst/>
                        </a:rPr>
                        <a:t>Doubles tests de diagnostic rapide VIH/syphilis : </a:t>
                      </a:r>
                      <a:r>
                        <a:rPr lang="fr-FR" sz="2400" b="0" noProof="0" dirty="0">
                          <a:effectLst/>
                        </a:rPr>
                        <a:t>toutes les femmes enceintes doivent être dépistées pour l’infection à VIH, la syphilis et l’antigène de surface pour l’hépatite B (</a:t>
                      </a:r>
                      <a:r>
                        <a:rPr lang="fr-FR" sz="2400" b="0" noProof="0" dirty="0" err="1">
                          <a:effectLst/>
                        </a:rPr>
                        <a:t>AgHBs</a:t>
                      </a:r>
                      <a:r>
                        <a:rPr lang="fr-FR" sz="2400" b="0" noProof="0" dirty="0">
                          <a:effectLst/>
                        </a:rPr>
                        <a:t>), au moins une fois et aussi tôt que possible (</a:t>
                      </a:r>
                      <a:r>
                        <a:rPr lang="fr-FR" sz="2400" b="0" i="1" noProof="0" dirty="0">
                          <a:effectLst/>
                        </a:rPr>
                        <a:t>dépistage de la syphilis : recommandation forte, qualité des données moyenne</a:t>
                      </a:r>
                      <a:r>
                        <a:rPr lang="fr-FR" sz="2400" b="0" noProof="0" dirty="0">
                          <a:effectLst/>
                        </a:rPr>
                        <a:t>).</a:t>
                      </a:r>
                    </a:p>
                    <a:p>
                      <a:pPr>
                        <a:lnSpc>
                          <a:spcPct val="107000"/>
                        </a:lnSpc>
                        <a:spcAft>
                          <a:spcPts val="0"/>
                        </a:spcAft>
                      </a:pPr>
                      <a:endParaRPr lang="fr-FR" sz="2400" b="0" noProof="0" dirty="0">
                        <a:effectLst/>
                      </a:endParaRPr>
                    </a:p>
                    <a:p>
                      <a:pPr>
                        <a:lnSpc>
                          <a:spcPct val="107000"/>
                        </a:lnSpc>
                        <a:spcAft>
                          <a:spcPts val="0"/>
                        </a:spcAft>
                      </a:pPr>
                      <a:r>
                        <a:rPr lang="fr-FR" sz="2400" noProof="0" dirty="0">
                          <a:effectLst/>
                          <a:highlight>
                            <a:srgbClr val="FF0000"/>
                          </a:highlight>
                        </a:rPr>
                        <a:t>Nouveau</a:t>
                      </a:r>
                      <a:r>
                        <a:rPr lang="fr-FR" sz="2400" noProof="0" dirty="0">
                          <a:effectLst/>
                        </a:rPr>
                        <a:t> Les doubles tests de diagnostic rapide VIH/syphilis (TDR) peuvent être le premier test dans les stratégies et les algorithmes de dépistage du VIH dans les services de soins prénatals.</a:t>
                      </a:r>
                    </a:p>
                    <a:p>
                      <a:pPr>
                        <a:lnSpc>
                          <a:spcPct val="107000"/>
                        </a:lnSpc>
                        <a:spcAft>
                          <a:spcPts val="0"/>
                        </a:spcAft>
                      </a:pPr>
                      <a:endParaRPr lang="fr-FR" sz="2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070217"/>
                  </a:ext>
                </a:extLst>
              </a:tr>
            </a:tbl>
          </a:graphicData>
        </a:graphic>
      </p:graphicFrame>
    </p:spTree>
    <p:extLst>
      <p:ext uri="{BB962C8B-B14F-4D97-AF65-F5344CB8AC3E}">
        <p14:creationId xmlns:p14="http://schemas.microsoft.com/office/powerpoint/2010/main" val="190238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p:bldP spid="27" grpId="0"/>
      <p:bldP spid="29"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B97DEB-6129-45B4-83CA-FFE8AA2BA5B4}"/>
              </a:ext>
            </a:extLst>
          </p:cNvPr>
          <p:cNvSpPr/>
          <p:nvPr/>
        </p:nvSpPr>
        <p:spPr>
          <a:xfrm>
            <a:off x="17968" y="511015"/>
            <a:ext cx="1179021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Différences</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matière de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dépistage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du VIH et de la syphilis chez les femmes enceintes consultant les services de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soins</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prénatals</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dans 10 pays, 2016-2018</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xmlns="" id="{29BEE6BE-406A-482C-A616-1C66AEC204AA}"/>
              </a:ext>
            </a:extLst>
          </p:cNvPr>
          <p:cNvSpPr>
            <a:spLocks noGrp="1"/>
          </p:cNvSpPr>
          <p:nvPr>
            <p:ph type="title"/>
          </p:nvPr>
        </p:nvSpPr>
        <p:spPr>
          <a:xfrm>
            <a:off x="391887" y="365126"/>
            <a:ext cx="11523022" cy="618982"/>
          </a:xfrm>
        </p:spPr>
        <p:txBody>
          <a:bodyPr>
            <a:normAutofit/>
          </a:bodyPr>
          <a:lstStyle/>
          <a:p>
            <a:pPr algn="ctr"/>
            <a:r>
              <a:rPr lang="fr-CH" sz="2800" b="1" dirty="0">
                <a:latin typeface="Arial" panose="020B0604020202020204" pitchFamily="34" charset="0"/>
                <a:cs typeface="Arial" panose="020B0604020202020204" pitchFamily="34" charset="0"/>
              </a:rPr>
              <a:t> </a:t>
            </a:r>
            <a:endParaRPr lang="en-GB" sz="31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B47BF68F-16B2-4597-B8A1-BDEB03655F8E}"/>
              </a:ext>
            </a:extLst>
          </p:cNvPr>
          <p:cNvSpPr/>
          <p:nvPr/>
        </p:nvSpPr>
        <p:spPr>
          <a:xfrm>
            <a:off x="7806191" y="1788141"/>
            <a:ext cx="3924892" cy="476414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couverture du </a:t>
            </a:r>
            <a:r>
              <a:rPr kumimoji="0" lang="en-GB"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dépistage</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la syphilis </a:t>
            </a:r>
            <a:r>
              <a:rPr kumimoji="0" lang="en-GB"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beaucoup plus </a:t>
            </a:r>
            <a:r>
              <a:rPr kumimoji="0" lang="en-GB"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faible</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t>
            </a:r>
            <a:r>
              <a:rPr kumimoji="0" lang="en-GB"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celle</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du VIH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L’introduction</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doubles tests de diagnostic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rapide</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VIH/syphilis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comme</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premier test dans les services de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soins</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prénatals</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permet</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une</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réduction</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coûts</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aussi</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bien dans les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contextes</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charge VIH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élevée</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mais</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aussi</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dans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ceux</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faible</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charge.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doubles tests de diagnostic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rapide</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VIH/syphilis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peuvent</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permettre</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combler</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l’écart</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couverture !</a:t>
            </a:r>
          </a:p>
        </p:txBody>
      </p:sp>
      <p:sp>
        <p:nvSpPr>
          <p:cNvPr id="11" name="Rectangle 10">
            <a:extLst>
              <a:ext uri="{FF2B5EF4-FFF2-40B4-BE49-F238E27FC236}">
                <a16:creationId xmlns:a16="http://schemas.microsoft.com/office/drawing/2014/main" xmlns="" id="{C9A5C746-CD76-4265-AFA2-CBB264A3EF70}"/>
              </a:ext>
            </a:extLst>
          </p:cNvPr>
          <p:cNvSpPr/>
          <p:nvPr/>
        </p:nvSpPr>
        <p:spPr>
          <a:xfrm>
            <a:off x="17968" y="46494"/>
            <a:ext cx="11389656"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Directives mises à jour pour le dépistage du VIH dans les établissements de soins prénatals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98A47572-D629-46F5-BBD1-3FFEF2C7A4EA}"/>
              </a:ext>
            </a:extLst>
          </p:cNvPr>
          <p:cNvPicPr>
            <a:picLocks noChangeAspect="1"/>
          </p:cNvPicPr>
          <p:nvPr/>
        </p:nvPicPr>
        <p:blipFill>
          <a:blip r:embed="rId3"/>
          <a:stretch>
            <a:fillRect/>
          </a:stretch>
        </p:blipFill>
        <p:spPr>
          <a:xfrm>
            <a:off x="124691" y="1946997"/>
            <a:ext cx="7497674" cy="4440656"/>
          </a:xfrm>
          <a:prstGeom prst="rect">
            <a:avLst/>
          </a:prstGeom>
        </p:spPr>
      </p:pic>
    </p:spTree>
    <p:extLst>
      <p:ext uri="{BB962C8B-B14F-4D97-AF65-F5344CB8AC3E}">
        <p14:creationId xmlns:p14="http://schemas.microsoft.com/office/powerpoint/2010/main" val="411711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F49FFDB1-3153-42B2-A817-6549D5124F50}"/>
              </a:ext>
            </a:extLst>
          </p:cNvPr>
          <p:cNvSpPr>
            <a:spLocks noGrp="1"/>
          </p:cNvSpPr>
          <p:nvPr>
            <p:ph idx="1"/>
          </p:nvPr>
        </p:nvSpPr>
        <p:spPr>
          <a:xfrm>
            <a:off x="6017404" y="889578"/>
            <a:ext cx="5390220" cy="4095018"/>
          </a:xfrm>
          <a:solidFill>
            <a:schemeClr val="bg1">
              <a:lumMod val="95000"/>
            </a:schemeClr>
          </a:solidFill>
        </p:spPr>
        <p:txBody>
          <a:bodyPr>
            <a:normAutofit/>
          </a:bodyPr>
          <a:lstStyle/>
          <a:p>
            <a:pPr marL="0" indent="0">
              <a:buNone/>
            </a:pPr>
            <a:endParaRPr lang="en-GB" sz="2000" b="1" dirty="0">
              <a:latin typeface="Arial" panose="020B0604020202020204" pitchFamily="34" charset="0"/>
              <a:cs typeface="Arial" panose="020B0604020202020204" pitchFamily="34" charset="0"/>
            </a:endParaRPr>
          </a:p>
          <a:p>
            <a:pPr marL="0" indent="0">
              <a:buNone/>
            </a:pPr>
            <a:r>
              <a:rPr lang="en-GB" sz="2000" b="1" dirty="0" err="1">
                <a:latin typeface="Arial" panose="020B0604020202020204" pitchFamily="34" charset="0"/>
                <a:cs typeface="Arial" panose="020B0604020202020204" pitchFamily="34" charset="0"/>
              </a:rPr>
              <a:t>Données</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importantes</a:t>
            </a:r>
            <a:endParaRPr lang="en-GB" sz="2000" b="1" dirty="0">
              <a:latin typeface="Arial" panose="020B0604020202020204" pitchFamily="34" charset="0"/>
              <a:cs typeface="Arial" panose="020B0604020202020204" pitchFamily="34" charset="0"/>
            </a:endParaRPr>
          </a:p>
          <a:p>
            <a:r>
              <a:rPr lang="en-GB" sz="2000" b="1" dirty="0" err="1">
                <a:latin typeface="Arial" panose="020B0604020202020204" pitchFamily="34" charset="0"/>
                <a:cs typeface="Arial" panose="020B0604020202020204" pitchFamily="34" charset="0"/>
              </a:rPr>
              <a:t>Réduction</a:t>
            </a:r>
            <a:r>
              <a:rPr lang="en-GB" sz="2000" b="1" dirty="0">
                <a:latin typeface="Arial" panose="020B0604020202020204" pitchFamily="34" charset="0"/>
                <a:cs typeface="Arial" panose="020B0604020202020204" pitchFamily="34" charset="0"/>
              </a:rPr>
              <a:t> des </a:t>
            </a:r>
            <a:r>
              <a:rPr lang="en-GB" sz="2000" b="1" dirty="0" err="1">
                <a:latin typeface="Arial" panose="020B0604020202020204" pitchFamily="34" charset="0"/>
                <a:cs typeface="Arial" panose="020B0604020202020204" pitchFamily="34" charset="0"/>
              </a:rPr>
              <a:t>coûts</a:t>
            </a:r>
            <a:r>
              <a:rPr lang="en-GB" sz="2000" b="1" dirty="0">
                <a:latin typeface="Arial" panose="020B0604020202020204" pitchFamily="34" charset="0"/>
                <a:cs typeface="Arial" panose="020B0604020202020204" pitchFamily="34" charset="0"/>
              </a:rPr>
              <a:t> dans les </a:t>
            </a:r>
            <a:r>
              <a:rPr lang="en-GB" sz="2000" b="1" dirty="0" err="1">
                <a:latin typeface="Arial" panose="020B0604020202020204" pitchFamily="34" charset="0"/>
                <a:cs typeface="Arial" panose="020B0604020202020204" pitchFamily="34" charset="0"/>
              </a:rPr>
              <a:t>contextes</a:t>
            </a:r>
            <a:r>
              <a:rPr lang="en-GB" sz="2000" b="1" dirty="0">
                <a:latin typeface="Arial" panose="020B0604020202020204" pitchFamily="34" charset="0"/>
                <a:cs typeface="Arial" panose="020B0604020202020204" pitchFamily="34" charset="0"/>
              </a:rPr>
              <a:t> de forte et </a:t>
            </a:r>
            <a:r>
              <a:rPr lang="en-GB" sz="2000" b="1" dirty="0" err="1">
                <a:latin typeface="Arial" panose="020B0604020202020204" pitchFamily="34" charset="0"/>
                <a:cs typeface="Arial" panose="020B0604020202020204" pitchFamily="34" charset="0"/>
              </a:rPr>
              <a:t>faible</a:t>
            </a:r>
            <a:r>
              <a:rPr lang="en-GB" sz="2000" b="1" dirty="0">
                <a:latin typeface="Arial" panose="020B0604020202020204" pitchFamily="34" charset="0"/>
                <a:cs typeface="Arial" panose="020B0604020202020204" pitchFamily="34" charset="0"/>
              </a:rPr>
              <a:t> charge VIH</a:t>
            </a:r>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Double VIH/syphilis TDR </a:t>
            </a:r>
            <a:r>
              <a:rPr lang="en-GB" sz="2000" b="1" dirty="0" err="1">
                <a:latin typeface="Arial" panose="020B0604020202020204" pitchFamily="34" charset="0"/>
                <a:cs typeface="Arial" panose="020B0604020202020204" pitchFamily="34" charset="0"/>
              </a:rPr>
              <a:t>peut</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être</a:t>
            </a:r>
            <a:r>
              <a:rPr lang="en-GB" sz="2000" b="1" dirty="0">
                <a:latin typeface="Arial" panose="020B0604020202020204" pitchFamily="34" charset="0"/>
                <a:cs typeface="Arial" panose="020B0604020202020204" pitchFamily="34" charset="0"/>
              </a:rPr>
              <a:t> le premier test de </a:t>
            </a:r>
            <a:r>
              <a:rPr lang="en-GB" sz="2000" b="1" dirty="0" err="1">
                <a:latin typeface="Arial" panose="020B0604020202020204" pitchFamily="34" charset="0"/>
                <a:cs typeface="Arial" panose="020B0604020202020204" pitchFamily="34" charset="0"/>
              </a:rPr>
              <a:t>soins</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prénatals</a:t>
            </a:r>
            <a:endParaRPr lang="en-GB" sz="2000" b="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Importance de </a:t>
            </a:r>
            <a:r>
              <a:rPr lang="en-GB" sz="2000" dirty="0" err="1">
                <a:latin typeface="Arial" panose="020B0604020202020204" pitchFamily="34" charset="0"/>
                <a:cs typeface="Arial" panose="020B0604020202020204" pitchFamily="34" charset="0"/>
              </a:rPr>
              <a:t>garantir</a:t>
            </a:r>
            <a:r>
              <a:rPr lang="en-GB" sz="2000" dirty="0">
                <a:latin typeface="Arial" panose="020B0604020202020204" pitchFamily="34" charset="0"/>
                <a:cs typeface="Arial" panose="020B0604020202020204" pitchFamily="34" charset="0"/>
              </a:rPr>
              <a:t> des services </a:t>
            </a:r>
            <a:r>
              <a:rPr lang="en-GB" sz="2000" dirty="0" err="1">
                <a:latin typeface="Arial" panose="020B0604020202020204" pitchFamily="34" charset="0"/>
                <a:cs typeface="Arial" panose="020B0604020202020204" pitchFamily="34" charset="0"/>
              </a:rPr>
              <a:t>intégrés</a:t>
            </a:r>
            <a:r>
              <a:rPr lang="en-GB" sz="2000" dirty="0">
                <a:latin typeface="Arial" panose="020B0604020202020204" pitchFamily="34" charset="0"/>
                <a:cs typeface="Arial" panose="020B0604020202020204" pitchFamily="34" charset="0"/>
              </a:rPr>
              <a:t> pour un impact maximum</a:t>
            </a:r>
          </a:p>
          <a:p>
            <a:r>
              <a:rPr lang="en-GB" sz="2000" dirty="0">
                <a:latin typeface="Arial" panose="020B0604020202020204" pitchFamily="34" charset="0"/>
                <a:cs typeface="Arial" panose="020B0604020202020204" pitchFamily="34" charset="0"/>
              </a:rPr>
              <a:t>Ne pas utiliser pour </a:t>
            </a:r>
            <a:r>
              <a:rPr lang="en-GB" sz="2000" dirty="0" err="1">
                <a:latin typeface="Arial" panose="020B0604020202020204" pitchFamily="34" charset="0"/>
                <a:cs typeface="Arial" panose="020B0604020202020204" pitchFamily="34" charset="0"/>
              </a:rPr>
              <a:t>retester</a:t>
            </a:r>
            <a:r>
              <a:rPr lang="en-GB" sz="2000" dirty="0">
                <a:latin typeface="Arial" panose="020B0604020202020204" pitchFamily="34" charset="0"/>
                <a:cs typeface="Arial" panose="020B0604020202020204" pitchFamily="34" charset="0"/>
              </a:rPr>
              <a:t> des femmes sous TAR </a:t>
            </a:r>
            <a:r>
              <a:rPr lang="en-GB" sz="2000" dirty="0" err="1">
                <a:latin typeface="Arial" panose="020B0604020202020204" pitchFamily="34" charset="0"/>
                <a:cs typeface="Arial" panose="020B0604020202020204" pitchFamily="34" charset="0"/>
              </a:rPr>
              <a:t>ou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ayant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reçu</a:t>
            </a:r>
            <a:r>
              <a:rPr lang="en-GB" sz="2000" dirty="0">
                <a:latin typeface="Arial" panose="020B0604020202020204" pitchFamily="34" charset="0"/>
                <a:cs typeface="Arial" panose="020B0604020202020204" pitchFamily="34" charset="0"/>
              </a:rPr>
              <a:t> un diagnostic de syphilis pendant la </a:t>
            </a:r>
            <a:r>
              <a:rPr lang="en-GB" sz="2000" dirty="0" err="1">
                <a:latin typeface="Arial" panose="020B0604020202020204" pitchFamily="34" charset="0"/>
                <a:cs typeface="Arial" panose="020B0604020202020204" pitchFamily="34" charset="0"/>
              </a:rPr>
              <a:t>grossesse</a:t>
            </a:r>
            <a:r>
              <a:rPr lang="en-GB" sz="2000" dirty="0">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xmlns="" id="{6DD146C5-6A86-474D-9B39-0CF4AA75C756}"/>
              </a:ext>
            </a:extLst>
          </p:cNvPr>
          <p:cNvSpPr/>
          <p:nvPr/>
        </p:nvSpPr>
        <p:spPr>
          <a:xfrm>
            <a:off x="17968" y="46494"/>
            <a:ext cx="2850652"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UPDATED GUIDANCE</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D312A4C7-A95D-407D-8EB9-027CCD204F0D}"/>
              </a:ext>
            </a:extLst>
          </p:cNvPr>
          <p:cNvSpPr/>
          <p:nvPr/>
        </p:nvSpPr>
        <p:spPr>
          <a:xfrm>
            <a:off x="17968" y="46494"/>
            <a:ext cx="11389656"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Directives mises à jour pour le dépistage du VIH dans les établissements de soins prénatals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65C69584-5629-403F-9D34-B83946B426AF}"/>
              </a:ext>
            </a:extLst>
          </p:cNvPr>
          <p:cNvPicPr>
            <a:picLocks noChangeAspect="1"/>
          </p:cNvPicPr>
          <p:nvPr/>
        </p:nvPicPr>
        <p:blipFill>
          <a:blip r:embed="rId3"/>
          <a:stretch>
            <a:fillRect/>
          </a:stretch>
        </p:blipFill>
        <p:spPr>
          <a:xfrm>
            <a:off x="569305" y="752783"/>
            <a:ext cx="4903030" cy="5809277"/>
          </a:xfrm>
          <a:prstGeom prst="rect">
            <a:avLst/>
          </a:prstGeom>
        </p:spPr>
      </p:pic>
      <p:pic>
        <p:nvPicPr>
          <p:cNvPr id="10" name="Picture 9">
            <a:extLst>
              <a:ext uri="{FF2B5EF4-FFF2-40B4-BE49-F238E27FC236}">
                <a16:creationId xmlns:a16="http://schemas.microsoft.com/office/drawing/2014/main" xmlns="" id="{5EEB93C0-3DF4-42AC-9457-4D5AB7074C24}"/>
              </a:ext>
            </a:extLst>
          </p:cNvPr>
          <p:cNvPicPr>
            <a:picLocks noChangeAspect="1"/>
          </p:cNvPicPr>
          <p:nvPr/>
        </p:nvPicPr>
        <p:blipFill>
          <a:blip r:embed="rId4"/>
          <a:stretch>
            <a:fillRect/>
          </a:stretch>
        </p:blipFill>
        <p:spPr>
          <a:xfrm>
            <a:off x="10256334" y="6320172"/>
            <a:ext cx="1823124" cy="483776"/>
          </a:xfrm>
          <a:prstGeom prst="rect">
            <a:avLst/>
          </a:prstGeom>
        </p:spPr>
      </p:pic>
    </p:spTree>
    <p:extLst>
      <p:ext uri="{BB962C8B-B14F-4D97-AF65-F5344CB8AC3E}">
        <p14:creationId xmlns:p14="http://schemas.microsoft.com/office/powerpoint/2010/main" val="1720768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DD146C5-6A86-474D-9B39-0CF4AA75C756}"/>
              </a:ext>
            </a:extLst>
          </p:cNvPr>
          <p:cNvSpPr/>
          <p:nvPr/>
        </p:nvSpPr>
        <p:spPr>
          <a:xfrm>
            <a:off x="17968" y="46494"/>
            <a:ext cx="2850652"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UPDATED GUIDANCE</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D312A4C7-A95D-407D-8EB9-027CCD204F0D}"/>
              </a:ext>
            </a:extLst>
          </p:cNvPr>
          <p:cNvSpPr/>
          <p:nvPr/>
        </p:nvSpPr>
        <p:spPr>
          <a:xfrm>
            <a:off x="17968" y="46494"/>
            <a:ext cx="11389656"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Directives mises à jour pour le dépistage du VIH dans les établissements de soins prénatals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F5E5BD4D-4F45-4592-A982-0F3663993B56}"/>
              </a:ext>
            </a:extLst>
          </p:cNvPr>
          <p:cNvPicPr>
            <a:picLocks noChangeAspect="1"/>
          </p:cNvPicPr>
          <p:nvPr/>
        </p:nvPicPr>
        <p:blipFill>
          <a:blip r:embed="rId3"/>
          <a:stretch>
            <a:fillRect/>
          </a:stretch>
        </p:blipFill>
        <p:spPr>
          <a:xfrm>
            <a:off x="1336431" y="587632"/>
            <a:ext cx="9467557" cy="6135529"/>
          </a:xfrm>
          <a:prstGeom prst="rect">
            <a:avLst/>
          </a:prstGeom>
        </p:spPr>
      </p:pic>
      <p:pic>
        <p:nvPicPr>
          <p:cNvPr id="7" name="Picture 6">
            <a:extLst>
              <a:ext uri="{FF2B5EF4-FFF2-40B4-BE49-F238E27FC236}">
                <a16:creationId xmlns:a16="http://schemas.microsoft.com/office/drawing/2014/main" xmlns="" id="{F9B76809-8657-4431-96C3-EFD7216EC7AA}"/>
              </a:ext>
            </a:extLst>
          </p:cNvPr>
          <p:cNvPicPr>
            <a:picLocks noChangeAspect="1"/>
          </p:cNvPicPr>
          <p:nvPr/>
        </p:nvPicPr>
        <p:blipFill>
          <a:blip r:embed="rId4"/>
          <a:stretch>
            <a:fillRect/>
          </a:stretch>
        </p:blipFill>
        <p:spPr>
          <a:xfrm>
            <a:off x="126609" y="6278377"/>
            <a:ext cx="1823124" cy="483776"/>
          </a:xfrm>
          <a:prstGeom prst="rect">
            <a:avLst/>
          </a:prstGeom>
        </p:spPr>
      </p:pic>
    </p:spTree>
    <p:extLst>
      <p:ext uri="{BB962C8B-B14F-4D97-AF65-F5344CB8AC3E}">
        <p14:creationId xmlns:p14="http://schemas.microsoft.com/office/powerpoint/2010/main" val="878456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87" y="479301"/>
            <a:ext cx="11977625" cy="570434"/>
          </a:xfrm>
        </p:spPr>
        <p:txBody>
          <a:bodyPr>
            <a:normAutofit fontScale="90000"/>
          </a:bodyPr>
          <a:lstStyle/>
          <a:p>
            <a:r>
              <a:rPr lang="en-US" b="1" dirty="0" err="1">
                <a:solidFill>
                  <a:schemeClr val="tx1"/>
                </a:solidFill>
              </a:rPr>
              <a:t>Précédentes</a:t>
            </a:r>
            <a:r>
              <a:rPr lang="en-US" b="1" dirty="0">
                <a:solidFill>
                  <a:schemeClr val="tx1"/>
                </a:solidFill>
              </a:rPr>
              <a:t> directives de 2015 sur les services de </a:t>
            </a:r>
            <a:r>
              <a:rPr lang="en-US" b="1" dirty="0" err="1">
                <a:solidFill>
                  <a:schemeClr val="tx1"/>
                </a:solidFill>
              </a:rPr>
              <a:t>dépistage</a:t>
            </a:r>
            <a:r>
              <a:rPr lang="en-US" b="1" dirty="0">
                <a:solidFill>
                  <a:schemeClr val="tx1"/>
                </a:solidFill>
              </a:rPr>
              <a:t> du VIH : </a:t>
            </a:r>
            <a:r>
              <a:rPr lang="en-US" b="1" dirty="0" err="1">
                <a:solidFill>
                  <a:schemeClr val="tx1"/>
                </a:solidFill>
              </a:rPr>
              <a:t>retester</a:t>
            </a:r>
            <a:r>
              <a:rPr lang="en-US" b="1" dirty="0">
                <a:solidFill>
                  <a:schemeClr val="tx1"/>
                </a:solidFill>
              </a:rPr>
              <a:t> les </a:t>
            </a:r>
            <a:r>
              <a:rPr lang="en-US" b="1" dirty="0" err="1">
                <a:solidFill>
                  <a:schemeClr val="tx1"/>
                </a:solidFill>
              </a:rPr>
              <a:t>mères</a:t>
            </a:r>
            <a:endParaRPr lang="en-US" b="1" dirty="0">
              <a:solidFill>
                <a:schemeClr val="tx1"/>
              </a:solidFill>
            </a:endParaRPr>
          </a:p>
        </p:txBody>
      </p:sp>
      <p:grpSp>
        <p:nvGrpSpPr>
          <p:cNvPr id="65" name="Group 64"/>
          <p:cNvGrpSpPr/>
          <p:nvPr/>
        </p:nvGrpSpPr>
        <p:grpSpPr>
          <a:xfrm>
            <a:off x="2864910" y="5116245"/>
            <a:ext cx="3231083" cy="1478040"/>
            <a:chOff x="410966" y="1930451"/>
            <a:chExt cx="3512519" cy="1829035"/>
          </a:xfrm>
        </p:grpSpPr>
        <p:sp>
          <p:nvSpPr>
            <p:cNvPr id="66" name="Text Box 2"/>
            <p:cNvSpPr txBox="1">
              <a:spLocks noChangeArrowheads="1"/>
            </p:cNvSpPr>
            <p:nvPr/>
          </p:nvSpPr>
          <p:spPr bwMode="auto">
            <a:xfrm>
              <a:off x="2415235" y="3302284"/>
              <a:ext cx="1508250" cy="319507"/>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latin typeface="Arial"/>
                  <a:ea typeface="Times New Roman"/>
                  <a:cs typeface="Times New Roman"/>
                </a:rPr>
                <a:t>Accouchement</a:t>
              </a:r>
              <a:endParaRPr kumimoji="0" lang="en-US" sz="16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grpSp>
          <p:nvGrpSpPr>
            <p:cNvPr id="67" name="Group 66"/>
            <p:cNvGrpSpPr/>
            <p:nvPr/>
          </p:nvGrpSpPr>
          <p:grpSpPr>
            <a:xfrm>
              <a:off x="410966" y="1930451"/>
              <a:ext cx="2438400" cy="1829035"/>
              <a:chOff x="410966" y="1930451"/>
              <a:chExt cx="2438400" cy="1829035"/>
            </a:xfrm>
          </p:grpSpPr>
          <p:grpSp>
            <p:nvGrpSpPr>
              <p:cNvPr id="75" name="Group 74"/>
              <p:cNvGrpSpPr/>
              <p:nvPr/>
            </p:nvGrpSpPr>
            <p:grpSpPr>
              <a:xfrm>
                <a:off x="410966" y="1930451"/>
                <a:ext cx="2438400" cy="1829035"/>
                <a:chOff x="410966" y="1930451"/>
                <a:chExt cx="2438400" cy="1829035"/>
              </a:xfrm>
            </p:grpSpPr>
            <p:cxnSp>
              <p:nvCxnSpPr>
                <p:cNvPr id="76" name="Straight Connector 75"/>
                <p:cNvCxnSpPr>
                  <a:endCxn id="89" idx="0"/>
                </p:cNvCxnSpPr>
                <p:nvPr/>
              </p:nvCxnSpPr>
              <p:spPr>
                <a:xfrm flipH="1">
                  <a:off x="2144487" y="2997486"/>
                  <a:ext cx="0" cy="457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833333" y="2997486"/>
                  <a:ext cx="0" cy="304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410966" y="1930451"/>
                  <a:ext cx="2438400" cy="1829035"/>
                  <a:chOff x="410966" y="1930451"/>
                  <a:chExt cx="2438400" cy="1829035"/>
                </a:xfrm>
              </p:grpSpPr>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4201" y="1930451"/>
                    <a:ext cx="720571" cy="720571"/>
                  </a:xfrm>
                  <a:prstGeom prst="rect">
                    <a:avLst/>
                  </a:prstGeom>
                </p:spPr>
              </p:pic>
              <p:sp>
                <p:nvSpPr>
                  <p:cNvPr id="87" name="Rectangle 86"/>
                  <p:cNvSpPr/>
                  <p:nvPr/>
                </p:nvSpPr>
                <p:spPr>
                  <a:xfrm>
                    <a:off x="410966" y="2692686"/>
                    <a:ext cx="24384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Arial"/>
                        <a:ea typeface="+mn-ea"/>
                        <a:cs typeface="+mn-cs"/>
                      </a:rPr>
                      <a:t>Grossesse</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89" name="Text Box 2"/>
                  <p:cNvSpPr txBox="1">
                    <a:spLocks noChangeArrowheads="1"/>
                  </p:cNvSpPr>
                  <p:nvPr/>
                </p:nvSpPr>
                <p:spPr bwMode="auto">
                  <a:xfrm>
                    <a:off x="1478136" y="3454686"/>
                    <a:ext cx="1332702" cy="304800"/>
                  </a:xfrm>
                  <a:prstGeom prst="rect">
                    <a:avLst/>
                  </a:prstGeom>
                  <a:solidFill>
                    <a:srgbClr val="FFFFFF">
                      <a:alpha val="0"/>
                    </a:srgbClr>
                  </a:solidFill>
                  <a:ln w="9525">
                    <a:noFill/>
                    <a:miter lim="800000"/>
                    <a:headEnd/>
                    <a:tailEnd/>
                  </a:ln>
                </p:spPr>
                <p:txBody>
                  <a:bodyPr rot="0" vert="horz"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ea typeface="Times New Roman"/>
                        <a:cs typeface="Times New Roman"/>
                      </a:rPr>
                      <a:t>3</a:t>
                    </a:r>
                    <a:r>
                      <a:rPr kumimoji="0" lang="en-US" sz="1600" b="0" i="0" u="none" strike="noStrike" kern="0" cap="none" spc="0" normalizeH="0" baseline="30000" noProof="0" dirty="0">
                        <a:ln>
                          <a:noFill/>
                        </a:ln>
                        <a:solidFill>
                          <a:sysClr val="windowText" lastClr="000000"/>
                        </a:solidFill>
                        <a:effectLst/>
                        <a:uLnTx/>
                        <a:uFillTx/>
                        <a:latin typeface="Arial"/>
                        <a:ea typeface="Times New Roman"/>
                        <a:cs typeface="Times New Roman"/>
                      </a:rPr>
                      <a:t>ème</a:t>
                    </a:r>
                    <a:r>
                      <a:rPr kumimoji="0" lang="en-US" sz="1600" b="0" i="0" u="none" strike="noStrike" kern="0" cap="none" spc="0" normalizeH="0" baseline="0" noProof="0" dirty="0">
                        <a:ln>
                          <a:noFill/>
                        </a:ln>
                        <a:solidFill>
                          <a:sysClr val="windowText" lastClr="000000"/>
                        </a:solidFill>
                        <a:effectLst/>
                        <a:uLnTx/>
                        <a:uFillTx/>
                        <a:latin typeface="Arial"/>
                        <a:ea typeface="Times New Roman"/>
                        <a:cs typeface="Times New Roma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Arial"/>
                        <a:ea typeface="Times New Roman"/>
                        <a:cs typeface="Times New Roman"/>
                      </a:rPr>
                      <a:t>trimestre</a:t>
                    </a:r>
                    <a:endParaRPr kumimoji="0" lang="en-US" sz="16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grpSp>
          </p:grpSp>
          <p:sp>
            <p:nvSpPr>
              <p:cNvPr id="69" name="Teardrop 68"/>
              <p:cNvSpPr/>
              <p:nvPr/>
            </p:nvSpPr>
            <p:spPr>
              <a:xfrm rot="18871885">
                <a:off x="2265893" y="2380791"/>
                <a:ext cx="84032" cy="77055"/>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cxnSp>
        <p:nvCxnSpPr>
          <p:cNvPr id="144" name="Straight Connector 143"/>
          <p:cNvCxnSpPr/>
          <p:nvPr/>
        </p:nvCxnSpPr>
        <p:spPr>
          <a:xfrm>
            <a:off x="9383704" y="5975746"/>
            <a:ext cx="0" cy="1828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5389243" y="6179011"/>
            <a:ext cx="399446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5399070" y="5984840"/>
            <a:ext cx="0" cy="1784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9" name="Group 148"/>
          <p:cNvGrpSpPr/>
          <p:nvPr/>
        </p:nvGrpSpPr>
        <p:grpSpPr>
          <a:xfrm>
            <a:off x="4790952" y="5123923"/>
            <a:ext cx="5503981" cy="855420"/>
            <a:chOff x="2504773" y="1938926"/>
            <a:chExt cx="5983393" cy="1058560"/>
          </a:xfrm>
        </p:grpSpPr>
        <p:sp>
          <p:nvSpPr>
            <p:cNvPr id="150" name="Rectangle 149"/>
            <p:cNvSpPr/>
            <p:nvPr/>
          </p:nvSpPr>
          <p:spPr>
            <a:xfrm>
              <a:off x="2849366" y="2692686"/>
              <a:ext cx="5638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Postpartum</a:t>
              </a:r>
            </a:p>
          </p:txBody>
        </p:sp>
        <p:grpSp>
          <p:nvGrpSpPr>
            <p:cNvPr id="154" name="Group 153"/>
            <p:cNvGrpSpPr/>
            <p:nvPr/>
          </p:nvGrpSpPr>
          <p:grpSpPr>
            <a:xfrm>
              <a:off x="2504773" y="1938926"/>
              <a:ext cx="753995" cy="708432"/>
              <a:chOff x="2528147" y="1935355"/>
              <a:chExt cx="753995" cy="708432"/>
            </a:xfrm>
          </p:grpSpPr>
          <p:pic>
            <p:nvPicPr>
              <p:cNvPr id="164" name="Picture 1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147" y="1935355"/>
                <a:ext cx="753995" cy="708432"/>
              </a:xfrm>
              <a:prstGeom prst="rect">
                <a:avLst/>
              </a:prstGeom>
            </p:spPr>
          </p:pic>
          <p:sp>
            <p:nvSpPr>
              <p:cNvPr id="165" name="Teardrop 164"/>
              <p:cNvSpPr/>
              <p:nvPr/>
            </p:nvSpPr>
            <p:spPr>
              <a:xfrm rot="18871885">
                <a:off x="3043468" y="2282450"/>
                <a:ext cx="78955" cy="77055"/>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57" name="Group 156"/>
            <p:cNvGrpSpPr/>
            <p:nvPr/>
          </p:nvGrpSpPr>
          <p:grpSpPr>
            <a:xfrm>
              <a:off x="5335632" y="1938926"/>
              <a:ext cx="753995" cy="753995"/>
              <a:chOff x="7120568" y="1910168"/>
              <a:chExt cx="753995" cy="753995"/>
            </a:xfrm>
          </p:grpSpPr>
          <p:pic>
            <p:nvPicPr>
              <p:cNvPr id="158" name="Picture 1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568" y="1910168"/>
                <a:ext cx="753995" cy="753995"/>
              </a:xfrm>
              <a:prstGeom prst="rect">
                <a:avLst/>
              </a:prstGeom>
            </p:spPr>
          </p:pic>
          <p:sp>
            <p:nvSpPr>
              <p:cNvPr id="159" name="Teardrop 158"/>
              <p:cNvSpPr/>
              <p:nvPr/>
            </p:nvSpPr>
            <p:spPr>
              <a:xfrm rot="18871885">
                <a:off x="7634915" y="2301013"/>
                <a:ext cx="84032" cy="77055"/>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graphicFrame>
        <p:nvGraphicFramePr>
          <p:cNvPr id="11" name="Table 10"/>
          <p:cNvGraphicFramePr>
            <a:graphicFrameLocks noGrp="1"/>
          </p:cNvGraphicFramePr>
          <p:nvPr>
            <p:extLst>
              <p:ext uri="{D42A27DB-BD31-4B8C-83A1-F6EECF244321}">
                <p14:modId xmlns:p14="http://schemas.microsoft.com/office/powerpoint/2010/main" val="946324997"/>
              </p:ext>
            </p:extLst>
          </p:nvPr>
        </p:nvGraphicFramePr>
        <p:xfrm>
          <a:off x="2999679" y="1697781"/>
          <a:ext cx="7295255" cy="3240612"/>
        </p:xfrm>
        <a:graphic>
          <a:graphicData uri="http://schemas.openxmlformats.org/drawingml/2006/table">
            <a:tbl>
              <a:tblPr firstRow="1" bandRow="1">
                <a:tableStyleId>{69012ECD-51FC-41F1-AA8D-1B2483CD663E}</a:tableStyleId>
              </a:tblPr>
              <a:tblGrid>
                <a:gridCol w="3132194">
                  <a:extLst>
                    <a:ext uri="{9D8B030D-6E8A-4147-A177-3AD203B41FA5}">
                      <a16:colId xmlns:a16="http://schemas.microsoft.com/office/drawing/2014/main" xmlns="" val="3036661209"/>
                    </a:ext>
                  </a:extLst>
                </a:gridCol>
                <a:gridCol w="1977535">
                  <a:extLst>
                    <a:ext uri="{9D8B030D-6E8A-4147-A177-3AD203B41FA5}">
                      <a16:colId xmlns:a16="http://schemas.microsoft.com/office/drawing/2014/main" xmlns="" val="1476615361"/>
                    </a:ext>
                  </a:extLst>
                </a:gridCol>
                <a:gridCol w="2185526">
                  <a:extLst>
                    <a:ext uri="{9D8B030D-6E8A-4147-A177-3AD203B41FA5}">
                      <a16:colId xmlns:a16="http://schemas.microsoft.com/office/drawing/2014/main" xmlns="" val="4195303605"/>
                    </a:ext>
                  </a:extLst>
                </a:gridCol>
              </a:tblGrid>
              <a:tr h="828644">
                <a:tc>
                  <a:txBody>
                    <a:bodyPr/>
                    <a:lstStyle/>
                    <a:p>
                      <a:pPr algn="ctr"/>
                      <a:r>
                        <a:rPr lang="en-US" sz="1800" dirty="0" err="1"/>
                        <a:t>Critères</a:t>
                      </a:r>
                      <a:r>
                        <a:rPr lang="en-US" sz="1800" dirty="0"/>
                        <a:t> pour </a:t>
                      </a:r>
                      <a:r>
                        <a:rPr lang="en-US" sz="1800" dirty="0" err="1"/>
                        <a:t>retester</a:t>
                      </a:r>
                      <a:endParaRPr lang="en-US" sz="1800" dirty="0"/>
                    </a:p>
                    <a:p>
                      <a:pPr algn="ctr"/>
                      <a:r>
                        <a:rPr lang="en-US" sz="1800" dirty="0"/>
                        <a:t>(2015)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Épidémies</a:t>
                      </a:r>
                      <a:r>
                        <a:rPr lang="en-US" sz="1800" dirty="0"/>
                        <a:t> </a:t>
                      </a:r>
                      <a:r>
                        <a:rPr lang="en-US" sz="1800" dirty="0" err="1"/>
                        <a:t>concentrées</a:t>
                      </a:r>
                      <a:endParaRPr lang="en-US" sz="1800" dirty="0"/>
                    </a:p>
                  </a:txBody>
                  <a:tcPr/>
                </a:tc>
                <a:tc>
                  <a:txBody>
                    <a:bodyPr/>
                    <a:lstStyle/>
                    <a:p>
                      <a:pPr algn="ctr"/>
                      <a:r>
                        <a:rPr lang="en-US" sz="1800" dirty="0" err="1"/>
                        <a:t>Épidémies</a:t>
                      </a:r>
                      <a:r>
                        <a:rPr lang="en-US" sz="1800" dirty="0"/>
                        <a:t> </a:t>
                      </a:r>
                      <a:r>
                        <a:rPr lang="en-US" sz="1800" dirty="0" err="1"/>
                        <a:t>généralisées</a:t>
                      </a:r>
                      <a:endParaRPr lang="en-US" sz="1800" dirty="0"/>
                    </a:p>
                  </a:txBody>
                  <a:tcPr/>
                </a:tc>
                <a:extLst>
                  <a:ext uri="{0D108BD9-81ED-4DB2-BD59-A6C34878D82A}">
                    <a16:rowId xmlns:a16="http://schemas.microsoft.com/office/drawing/2014/main" xmlns="" val="2862885438"/>
                  </a:ext>
                </a:extLst>
              </a:tr>
              <a:tr h="858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3</a:t>
                      </a:r>
                      <a:r>
                        <a:rPr lang="en-US" sz="1800" b="1" baseline="30000" dirty="0"/>
                        <a:t>ème</a:t>
                      </a:r>
                      <a:r>
                        <a:rPr lang="en-US" sz="1800" b="1" dirty="0"/>
                        <a:t> </a:t>
                      </a:r>
                      <a:r>
                        <a:rPr lang="en-US" sz="1800" b="1" dirty="0" err="1"/>
                        <a:t>trimestre</a:t>
                      </a:r>
                      <a:r>
                        <a:rPr lang="en-US" sz="1800" b="1" dirty="0"/>
                        <a:t>, accouchement, </a:t>
                      </a:r>
                      <a:r>
                        <a:rPr lang="en-US" sz="1800" b="1" dirty="0" err="1"/>
                        <a:t>ou</a:t>
                      </a:r>
                      <a:r>
                        <a:rPr lang="en-US" sz="1800" b="1" dirty="0"/>
                        <a:t>  postpartum</a:t>
                      </a:r>
                    </a:p>
                  </a:txBody>
                  <a:tcPr anchor="ctr"/>
                </a:tc>
                <a:tc>
                  <a:txBody>
                    <a:bodyPr/>
                    <a:lstStyle/>
                    <a:p>
                      <a:pPr algn="ctr"/>
                      <a:endParaRPr lang="en-US" sz="3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mn-lt"/>
                          <a:ea typeface="+mn-ea"/>
                          <a:cs typeface="+mn-cs"/>
                          <a:sym typeface="Wingdings" panose="05000000000000000000" pitchFamily="2" charset="2"/>
                        </a:rPr>
                        <a:t></a:t>
                      </a:r>
                      <a:endParaRPr kumimoji="0" lang="en-US" sz="3200" b="1" i="0" u="none" strike="noStrike" kern="1200" cap="none" spc="0" normalizeH="0" baseline="0" noProof="0" dirty="0">
                        <a:ln>
                          <a:noFill/>
                        </a:ln>
                        <a:solidFill>
                          <a:srgbClr val="C00000"/>
                        </a:solidFill>
                        <a:effectLst/>
                        <a:uLnTx/>
                        <a:uFillTx/>
                        <a:latin typeface="+mn-lt"/>
                        <a:ea typeface="+mn-ea"/>
                        <a:cs typeface="+mn-cs"/>
                      </a:endParaRPr>
                    </a:p>
                  </a:txBody>
                  <a:tcPr anchor="ctr"/>
                </a:tc>
                <a:extLst>
                  <a:ext uri="{0D108BD9-81ED-4DB2-BD59-A6C34878D82A}">
                    <a16:rowId xmlns:a16="http://schemas.microsoft.com/office/drawing/2014/main" xmlns="" val="1569512388"/>
                  </a:ext>
                </a:extLst>
              </a:tr>
              <a:tr h="918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noProof="0" dirty="0"/>
                        <a:t>Couple sérodiscordant</a:t>
                      </a:r>
                      <a:endParaRPr 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a:t>
                      </a: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a:txBody>
                  <a:tcPr anchor="ctr"/>
                </a:tc>
                <a:tc>
                  <a:txBody>
                    <a:bodyPr/>
                    <a:lstStyle/>
                    <a:p>
                      <a:endParaRPr lang="en-US"/>
                    </a:p>
                  </a:txBody>
                  <a:tcPr anchor="ctr"/>
                </a:tc>
                <a:extLst>
                  <a:ext uri="{0D108BD9-81ED-4DB2-BD59-A6C34878D82A}">
                    <a16:rowId xmlns:a16="http://schemas.microsoft.com/office/drawing/2014/main" xmlns="" val="1956201643"/>
                  </a:ext>
                </a:extLst>
              </a:tr>
              <a:tr h="480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M</a:t>
                      </a:r>
                      <a:r>
                        <a:rPr lang="en-US" sz="1800" dirty="0" err="1"/>
                        <a:t>embre</a:t>
                      </a:r>
                      <a:r>
                        <a:rPr lang="en-US" sz="1800" dirty="0"/>
                        <a:t> de populations </a:t>
                      </a:r>
                      <a:r>
                        <a:rPr lang="en-US" sz="1800" dirty="0" err="1"/>
                        <a:t>clés</a:t>
                      </a:r>
                      <a:endParaRPr 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a:t>
                      </a: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a:txBody>
                  <a:tcPr anchor="ctr"/>
                </a:tc>
                <a:tc>
                  <a:txBody>
                    <a:bodyPr/>
                    <a:lstStyle/>
                    <a:p>
                      <a:endParaRPr lang="en-US" dirty="0"/>
                    </a:p>
                  </a:txBody>
                  <a:tcPr anchor="ctr"/>
                </a:tc>
                <a:extLst>
                  <a:ext uri="{0D108BD9-81ED-4DB2-BD59-A6C34878D82A}">
                    <a16:rowId xmlns:a16="http://schemas.microsoft.com/office/drawing/2014/main" xmlns="" val="3754986819"/>
                  </a:ext>
                </a:extLst>
              </a:tr>
            </a:tbl>
          </a:graphicData>
        </a:graphic>
      </p:graphicFrame>
      <p:sp>
        <p:nvSpPr>
          <p:cNvPr id="28" name="Rectangle 27">
            <a:extLst>
              <a:ext uri="{FF2B5EF4-FFF2-40B4-BE49-F238E27FC236}">
                <a16:creationId xmlns:a16="http://schemas.microsoft.com/office/drawing/2014/main" xmlns="" id="{6D1BDE77-C963-42B4-82DC-1CAE30297780}"/>
              </a:ext>
            </a:extLst>
          </p:cNvPr>
          <p:cNvSpPr/>
          <p:nvPr/>
        </p:nvSpPr>
        <p:spPr>
          <a:xfrm>
            <a:off x="17968" y="46494"/>
            <a:ext cx="11389656" cy="400110"/>
          </a:xfrm>
          <a:prstGeom prst="rect">
            <a:avLst/>
          </a:prstGeom>
          <a:solidFill>
            <a:srgbClr val="ED7D3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Directives mises à jour pour le dépistage du VIH dans les établissements de soins prénatals</a:t>
            </a: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4" name="Picture 3">
            <a:extLst>
              <a:ext uri="{FF2B5EF4-FFF2-40B4-BE49-F238E27FC236}">
                <a16:creationId xmlns:a16="http://schemas.microsoft.com/office/drawing/2014/main" xmlns="" id="{CD87DB5A-345A-4A30-9AAB-51A46AF8ABCF}"/>
              </a:ext>
            </a:extLst>
          </p:cNvPr>
          <p:cNvPicPr>
            <a:picLocks noChangeAspect="1"/>
          </p:cNvPicPr>
          <p:nvPr/>
        </p:nvPicPr>
        <p:blipFill>
          <a:blip r:embed="rId5"/>
          <a:stretch>
            <a:fillRect/>
          </a:stretch>
        </p:blipFill>
        <p:spPr>
          <a:xfrm>
            <a:off x="126112" y="6414583"/>
            <a:ext cx="1547944" cy="372320"/>
          </a:xfrm>
          <a:prstGeom prst="rect">
            <a:avLst/>
          </a:prstGeom>
        </p:spPr>
      </p:pic>
    </p:spTree>
    <p:extLst>
      <p:ext uri="{BB962C8B-B14F-4D97-AF65-F5344CB8AC3E}">
        <p14:creationId xmlns:p14="http://schemas.microsoft.com/office/powerpoint/2010/main" val="2556804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44E5D4-264B-40C1-8048-63B20C75D549}"/>
              </a:ext>
            </a:extLst>
          </p:cNvPr>
          <p:cNvSpPr>
            <a:spLocks noGrp="1"/>
          </p:cNvSpPr>
          <p:nvPr>
            <p:ph type="title"/>
          </p:nvPr>
        </p:nvSpPr>
        <p:spPr>
          <a:xfrm>
            <a:off x="356506" y="385329"/>
            <a:ext cx="11478987" cy="1325563"/>
          </a:xfrm>
        </p:spPr>
        <p:txBody>
          <a:bodyPr>
            <a:noAutofit/>
          </a:bodyPr>
          <a:lstStyle/>
          <a:p>
            <a:pPr algn="ctr"/>
            <a:r>
              <a:rPr lang="en-GB" sz="3200" b="1" dirty="0" err="1">
                <a:latin typeface="Arial" panose="020B0604020202020204" pitchFamily="34" charset="0"/>
                <a:cs typeface="Arial" panose="020B0604020202020204" pitchFamily="34" charset="0"/>
              </a:rPr>
              <a:t>Étapes</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recommandées</a:t>
            </a:r>
            <a:r>
              <a:rPr lang="en-GB" sz="3200" b="1" dirty="0">
                <a:latin typeface="Arial" panose="020B0604020202020204" pitchFamily="34" charset="0"/>
                <a:cs typeface="Arial" panose="020B0604020202020204" pitchFamily="34" charset="0"/>
              </a:rPr>
              <a:t> pour </a:t>
            </a:r>
            <a:r>
              <a:rPr lang="en-GB" sz="3200" b="1" dirty="0" err="1">
                <a:latin typeface="Arial" panose="020B0604020202020204" pitchFamily="34" charset="0"/>
                <a:cs typeface="Arial" panose="020B0604020202020204" pitchFamily="34" charset="0"/>
              </a:rPr>
              <a:t>refaire</a:t>
            </a:r>
            <a:r>
              <a:rPr lang="en-GB" sz="3200" b="1" dirty="0">
                <a:latin typeface="Arial" panose="020B0604020202020204" pitchFamily="34" charset="0"/>
                <a:cs typeface="Arial" panose="020B0604020202020204" pitchFamily="34" charset="0"/>
              </a:rPr>
              <a:t> le test pour les femmes enceintes et </a:t>
            </a:r>
            <a:r>
              <a:rPr lang="en-GB" sz="3200" b="1" dirty="0" err="1">
                <a:latin typeface="Arial" panose="020B0604020202020204" pitchFamily="34" charset="0"/>
                <a:cs typeface="Arial" panose="020B0604020202020204" pitchFamily="34" charset="0"/>
              </a:rPr>
              <a:t>celles</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récemment</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accouchées</a:t>
            </a:r>
            <a:endParaRPr lang="en-GB" sz="3200" b="1" dirty="0"/>
          </a:p>
        </p:txBody>
      </p:sp>
      <p:graphicFrame>
        <p:nvGraphicFramePr>
          <p:cNvPr id="4" name="Content Placeholder 3">
            <a:extLst>
              <a:ext uri="{FF2B5EF4-FFF2-40B4-BE49-F238E27FC236}">
                <a16:creationId xmlns:a16="http://schemas.microsoft.com/office/drawing/2014/main" xmlns="" id="{154BDA24-B25B-49B6-95A5-4EC65CA6DE01}"/>
              </a:ext>
            </a:extLst>
          </p:cNvPr>
          <p:cNvGraphicFramePr>
            <a:graphicFrameLocks noGrp="1"/>
          </p:cNvGraphicFramePr>
          <p:nvPr>
            <p:ph idx="1"/>
            <p:extLst>
              <p:ext uri="{D42A27DB-BD31-4B8C-83A1-F6EECF244321}">
                <p14:modId xmlns:p14="http://schemas.microsoft.com/office/powerpoint/2010/main" val="2538201658"/>
              </p:ext>
            </p:extLst>
          </p:nvPr>
        </p:nvGraphicFramePr>
        <p:xfrm>
          <a:off x="17968" y="1553952"/>
          <a:ext cx="12174032" cy="5452759"/>
        </p:xfrm>
        <a:graphic>
          <a:graphicData uri="http://schemas.openxmlformats.org/drawingml/2006/table">
            <a:tbl>
              <a:tblPr firstRow="1" firstCol="1" bandRow="1">
                <a:tableStyleId>{5C22544A-7EE6-4342-B048-85BDC9FD1C3A}</a:tableStyleId>
              </a:tblPr>
              <a:tblGrid>
                <a:gridCol w="3043508">
                  <a:extLst>
                    <a:ext uri="{9D8B030D-6E8A-4147-A177-3AD203B41FA5}">
                      <a16:colId xmlns:a16="http://schemas.microsoft.com/office/drawing/2014/main" xmlns="" val="1519677505"/>
                    </a:ext>
                  </a:extLst>
                </a:gridCol>
                <a:gridCol w="2656756">
                  <a:extLst>
                    <a:ext uri="{9D8B030D-6E8A-4147-A177-3AD203B41FA5}">
                      <a16:colId xmlns:a16="http://schemas.microsoft.com/office/drawing/2014/main" xmlns="" val="263424226"/>
                    </a:ext>
                  </a:extLst>
                </a:gridCol>
                <a:gridCol w="2788078">
                  <a:extLst>
                    <a:ext uri="{9D8B030D-6E8A-4147-A177-3AD203B41FA5}">
                      <a16:colId xmlns:a16="http://schemas.microsoft.com/office/drawing/2014/main" xmlns="" val="2552225141"/>
                    </a:ext>
                  </a:extLst>
                </a:gridCol>
                <a:gridCol w="3685690">
                  <a:extLst>
                    <a:ext uri="{9D8B030D-6E8A-4147-A177-3AD203B41FA5}">
                      <a16:colId xmlns:a16="http://schemas.microsoft.com/office/drawing/2014/main" xmlns="" val="1098505964"/>
                    </a:ext>
                  </a:extLst>
                </a:gridCol>
              </a:tblGrid>
              <a:tr h="311019">
                <a:tc rowSpan="2">
                  <a:txBody>
                    <a:bodyPr/>
                    <a:lstStyle/>
                    <a:p>
                      <a:pPr>
                        <a:lnSpc>
                          <a:spcPct val="107000"/>
                        </a:lnSpc>
                        <a:spcAft>
                          <a:spcPts val="0"/>
                        </a:spcAft>
                      </a:pPr>
                      <a:r>
                        <a:rPr lang="en-GB" sz="1800" dirty="0" err="1">
                          <a:effectLst/>
                          <a:latin typeface="Arial" panose="020B0604020202020204" pitchFamily="34" charset="0"/>
                          <a:ea typeface="SimSun" panose="02010600030101010101" pitchFamily="2" charset="-122"/>
                          <a:cs typeface="Arial" panose="020B0604020202020204" pitchFamily="34" charset="0"/>
                        </a:rPr>
                        <a:t>Contexte</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gridSpan="3">
                  <a:txBody>
                    <a:bodyPr/>
                    <a:lstStyle/>
                    <a:p>
                      <a:pPr algn="ctr">
                        <a:lnSpc>
                          <a:spcPct val="107000"/>
                        </a:lnSpc>
                        <a:spcAft>
                          <a:spcPts val="0"/>
                        </a:spcAft>
                      </a:pPr>
                      <a:r>
                        <a:rPr lang="en-GB" sz="1800" b="1" dirty="0" err="1">
                          <a:effectLst/>
                          <a:latin typeface="Arial" panose="020B0604020202020204" pitchFamily="34" charset="0"/>
                          <a:cs typeface="Arial" panose="020B0604020202020204" pitchFamily="34" charset="0"/>
                        </a:rPr>
                        <a:t>Étapes</a:t>
                      </a:r>
                      <a:endParaRPr lang="en-GB" sz="18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99877537"/>
                  </a:ext>
                </a:extLst>
              </a:tr>
              <a:tr h="734009">
                <a:tc vMerge="1">
                  <a:txBody>
                    <a:bodyPr/>
                    <a:lstStyle/>
                    <a:p>
                      <a:endParaRPr lang="en-GB"/>
                    </a:p>
                  </a:txBody>
                  <a:tcPr/>
                </a:tc>
                <a:tc>
                  <a:txBody>
                    <a:bodyPr/>
                    <a:lstStyle/>
                    <a:p>
                      <a:pPr algn="ctr">
                        <a:lnSpc>
                          <a:spcPct val="107000"/>
                        </a:lnSpc>
                        <a:spcAft>
                          <a:spcPts val="0"/>
                        </a:spcAft>
                      </a:pPr>
                      <a:r>
                        <a:rPr lang="en-GB" sz="1800" b="1" dirty="0" err="1">
                          <a:effectLst/>
                          <a:latin typeface="Arial" panose="020B0604020202020204" pitchFamily="34" charset="0"/>
                          <a:cs typeface="Arial" panose="020B0604020202020204" pitchFamily="34" charset="0"/>
                        </a:rPr>
                        <a:t>Tôt</a:t>
                      </a:r>
                      <a:r>
                        <a:rPr lang="en-GB" sz="1800" b="1" dirty="0">
                          <a:effectLst/>
                          <a:latin typeface="Arial" panose="020B0604020202020204" pitchFamily="34" charset="0"/>
                          <a:cs typeface="Arial" panose="020B0604020202020204" pitchFamily="34" charset="0"/>
                        </a:rPr>
                        <a:t> au </a:t>
                      </a:r>
                      <a:r>
                        <a:rPr lang="en-GB" sz="1800" b="1" dirty="0" err="1">
                          <a:effectLst/>
                          <a:latin typeface="Arial" panose="020B0604020202020204" pitchFamily="34" charset="0"/>
                          <a:cs typeface="Arial" panose="020B0604020202020204" pitchFamily="34" charset="0"/>
                        </a:rPr>
                        <a:t>cours</a:t>
                      </a:r>
                      <a:r>
                        <a:rPr lang="en-GB" sz="1800" b="1" dirty="0">
                          <a:effectLst/>
                          <a:latin typeface="Arial" panose="020B0604020202020204" pitchFamily="34" charset="0"/>
                          <a:cs typeface="Arial" panose="020B0604020202020204" pitchFamily="34" charset="0"/>
                        </a:rPr>
                        <a:t> de la </a:t>
                      </a:r>
                      <a:r>
                        <a:rPr lang="en-GB" sz="1800" b="1" dirty="0" err="1">
                          <a:effectLst/>
                          <a:latin typeface="Arial" panose="020B0604020202020204" pitchFamily="34" charset="0"/>
                          <a:cs typeface="Arial" panose="020B0604020202020204" pitchFamily="34" charset="0"/>
                        </a:rPr>
                        <a:t>grossesse</a:t>
                      </a:r>
                      <a:endParaRPr lang="en-GB" sz="1800" b="1" dirty="0">
                        <a:effectLst/>
                        <a:latin typeface="Arial" panose="020B0604020202020204" pitchFamily="34" charset="0"/>
                        <a:cs typeface="Arial" panose="020B0604020202020204" pitchFamily="34" charset="0"/>
                      </a:endParaRPr>
                    </a:p>
                    <a:p>
                      <a:pPr algn="ctr">
                        <a:lnSpc>
                          <a:spcPct val="107000"/>
                        </a:lnSpc>
                        <a:spcAft>
                          <a:spcPts val="0"/>
                        </a:spcAft>
                      </a:pPr>
                      <a:r>
                        <a:rPr lang="en-GB" sz="1400" b="1" i="1" dirty="0">
                          <a:effectLst/>
                          <a:latin typeface="Arial" panose="020B0604020202020204" pitchFamily="34" charset="0"/>
                          <a:cs typeface="Arial" panose="020B0604020202020204" pitchFamily="34" charset="0"/>
                        </a:rPr>
                        <a:t>(1ère </a:t>
                      </a:r>
                      <a:r>
                        <a:rPr lang="en-GB" sz="1400" b="1" i="1" dirty="0" err="1">
                          <a:effectLst/>
                          <a:latin typeface="Arial" panose="020B0604020202020204" pitchFamily="34" charset="0"/>
                          <a:cs typeface="Arial" panose="020B0604020202020204" pitchFamily="34" charset="0"/>
                        </a:rPr>
                        <a:t>visite</a:t>
                      </a:r>
                      <a:r>
                        <a:rPr lang="en-GB" sz="1400" b="1" i="1" dirty="0">
                          <a:effectLst/>
                          <a:latin typeface="Arial" panose="020B0604020202020204" pitchFamily="34" charset="0"/>
                          <a:cs typeface="Arial" panose="020B0604020202020204" pitchFamily="34" charset="0"/>
                        </a:rPr>
                        <a:t> de </a:t>
                      </a:r>
                      <a:r>
                        <a:rPr lang="en-GB" sz="1400" b="1" i="1" dirty="0" err="1">
                          <a:effectLst/>
                          <a:latin typeface="Arial" panose="020B0604020202020204" pitchFamily="34" charset="0"/>
                          <a:cs typeface="Arial" panose="020B0604020202020204" pitchFamily="34" charset="0"/>
                        </a:rPr>
                        <a:t>soins</a:t>
                      </a:r>
                      <a:r>
                        <a:rPr lang="en-GB" sz="1400" b="1" i="1" dirty="0">
                          <a:effectLst/>
                          <a:latin typeface="Arial" panose="020B0604020202020204" pitchFamily="34" charset="0"/>
                          <a:cs typeface="Arial" panose="020B0604020202020204" pitchFamily="34" charset="0"/>
                        </a:rPr>
                        <a:t> </a:t>
                      </a:r>
                      <a:r>
                        <a:rPr lang="en-GB" sz="1400" b="1" i="1" dirty="0" err="1">
                          <a:effectLst/>
                          <a:latin typeface="Arial" panose="020B0604020202020204" pitchFamily="34" charset="0"/>
                          <a:cs typeface="Arial" panose="020B0604020202020204" pitchFamily="34" charset="0"/>
                        </a:rPr>
                        <a:t>prénatals</a:t>
                      </a:r>
                      <a:r>
                        <a:rPr lang="en-GB" sz="1400" b="1" i="1" dirty="0">
                          <a:effectLst/>
                          <a:latin typeface="Arial" panose="020B0604020202020204" pitchFamily="34" charset="0"/>
                          <a:cs typeface="Arial" panose="020B0604020202020204" pitchFamily="34" charset="0"/>
                        </a:rPr>
                        <a:t>)</a:t>
                      </a:r>
                      <a:endParaRPr lang="en-GB" sz="1400" b="1" i="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a:effectLst/>
                          <a:latin typeface="Arial" panose="020B0604020202020204" pitchFamily="34" charset="0"/>
                          <a:cs typeface="Arial" panose="020B0604020202020204" pitchFamily="34" charset="0"/>
                        </a:rPr>
                        <a:t>Tard au </a:t>
                      </a:r>
                      <a:r>
                        <a:rPr lang="en-GB" sz="1800" b="1" dirty="0" err="1">
                          <a:effectLst/>
                          <a:latin typeface="Arial" panose="020B0604020202020204" pitchFamily="34" charset="0"/>
                          <a:cs typeface="Arial" panose="020B0604020202020204" pitchFamily="34" charset="0"/>
                        </a:rPr>
                        <a:t>cours</a:t>
                      </a:r>
                      <a:r>
                        <a:rPr lang="en-GB" sz="1800" b="1" dirty="0">
                          <a:effectLst/>
                          <a:latin typeface="Arial" panose="020B0604020202020204" pitchFamily="34" charset="0"/>
                          <a:cs typeface="Arial" panose="020B0604020202020204" pitchFamily="34" charset="0"/>
                        </a:rPr>
                        <a:t> de la </a:t>
                      </a:r>
                      <a:r>
                        <a:rPr lang="en-GB" sz="1800" b="1" dirty="0" err="1">
                          <a:effectLst/>
                          <a:latin typeface="Arial" panose="020B0604020202020204" pitchFamily="34" charset="0"/>
                          <a:cs typeface="Arial" panose="020B0604020202020204" pitchFamily="34" charset="0"/>
                        </a:rPr>
                        <a:t>grossesse</a:t>
                      </a:r>
                      <a:endParaRPr lang="en-GB" sz="1800" b="1" dirty="0">
                        <a:effectLst/>
                        <a:latin typeface="Arial" panose="020B0604020202020204" pitchFamily="34" charset="0"/>
                        <a:cs typeface="Arial" panose="020B0604020202020204" pitchFamily="34" charset="0"/>
                      </a:endParaRPr>
                    </a:p>
                    <a:p>
                      <a:pPr algn="ctr">
                        <a:lnSpc>
                          <a:spcPct val="107000"/>
                        </a:lnSpc>
                        <a:spcAft>
                          <a:spcPts val="0"/>
                        </a:spcAft>
                      </a:pPr>
                      <a:r>
                        <a:rPr lang="en-GB" sz="1600" b="1" i="1" dirty="0">
                          <a:effectLst/>
                          <a:latin typeface="Arial" panose="020B0604020202020204" pitchFamily="34" charset="0"/>
                          <a:cs typeface="Arial" panose="020B0604020202020204" pitchFamily="34" charset="0"/>
                        </a:rPr>
                        <a:t>(3ème </a:t>
                      </a:r>
                      <a:r>
                        <a:rPr lang="en-GB" sz="1600" b="1" i="1" dirty="0" err="1">
                          <a:effectLst/>
                          <a:latin typeface="Arial" panose="020B0604020202020204" pitchFamily="34" charset="0"/>
                          <a:cs typeface="Arial" panose="020B0604020202020204" pitchFamily="34" charset="0"/>
                        </a:rPr>
                        <a:t>visite</a:t>
                      </a:r>
                      <a:r>
                        <a:rPr lang="en-GB" sz="1600" b="1" i="1" dirty="0">
                          <a:effectLst/>
                          <a:latin typeface="Arial" panose="020B0604020202020204" pitchFamily="34" charset="0"/>
                          <a:cs typeface="Arial" panose="020B0604020202020204" pitchFamily="34" charset="0"/>
                        </a:rPr>
                        <a:t> de </a:t>
                      </a:r>
                      <a:r>
                        <a:rPr lang="en-GB" sz="1600" b="1" i="1" dirty="0" err="1">
                          <a:effectLst/>
                          <a:latin typeface="Arial" panose="020B0604020202020204" pitchFamily="34" charset="0"/>
                          <a:cs typeface="Arial" panose="020B0604020202020204" pitchFamily="34" charset="0"/>
                        </a:rPr>
                        <a:t>soins</a:t>
                      </a:r>
                      <a:r>
                        <a:rPr lang="en-GB" sz="1600" b="1" i="1" dirty="0">
                          <a:effectLst/>
                          <a:latin typeface="Arial" panose="020B0604020202020204" pitchFamily="34" charset="0"/>
                          <a:cs typeface="Arial" panose="020B0604020202020204" pitchFamily="34" charset="0"/>
                        </a:rPr>
                        <a:t> </a:t>
                      </a:r>
                      <a:r>
                        <a:rPr lang="en-GB" sz="1600" b="1" i="1" dirty="0" err="1">
                          <a:effectLst/>
                          <a:latin typeface="Arial" panose="020B0604020202020204" pitchFamily="34" charset="0"/>
                          <a:cs typeface="Arial" panose="020B0604020202020204" pitchFamily="34" charset="0"/>
                        </a:rPr>
                        <a:t>prénatals</a:t>
                      </a:r>
                      <a:r>
                        <a:rPr lang="en-GB" sz="1600" b="1" i="1" dirty="0">
                          <a:effectLst/>
                          <a:latin typeface="Arial" panose="020B0604020202020204" pitchFamily="34" charset="0"/>
                          <a:cs typeface="Arial" panose="020B0604020202020204" pitchFamily="34" charset="0"/>
                        </a:rPr>
                        <a:t>)</a:t>
                      </a:r>
                      <a:endParaRPr lang="en-GB" sz="1600" b="1" i="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err="1">
                          <a:effectLst/>
                          <a:latin typeface="Arial" panose="020B0604020202020204" pitchFamily="34" charset="0"/>
                          <a:cs typeface="Arial" panose="020B0604020202020204" pitchFamily="34" charset="0"/>
                        </a:rPr>
                        <a:t>Refaire</a:t>
                      </a:r>
                      <a:r>
                        <a:rPr lang="en-GB" sz="1800" b="1" dirty="0">
                          <a:effectLst/>
                          <a:latin typeface="Arial" panose="020B0604020202020204" pitchFamily="34" charset="0"/>
                          <a:cs typeface="Arial" panose="020B0604020202020204" pitchFamily="34" charset="0"/>
                        </a:rPr>
                        <a:t> un test </a:t>
                      </a:r>
                      <a:r>
                        <a:rPr lang="en-GB" sz="1800" b="1" dirty="0" err="1">
                          <a:effectLst/>
                          <a:latin typeface="Arial" panose="020B0604020202020204" pitchFamily="34" charset="0"/>
                          <a:cs typeface="Arial" panose="020B0604020202020204" pitchFamily="34" charset="0"/>
                        </a:rPr>
                        <a:t>supplémentaire</a:t>
                      </a:r>
                      <a:r>
                        <a:rPr lang="en-GB" sz="1800" b="1" dirty="0">
                          <a:effectLst/>
                          <a:latin typeface="Arial" panose="020B0604020202020204" pitchFamily="34" charset="0"/>
                          <a:cs typeface="Arial" panose="020B0604020202020204" pitchFamily="34" charset="0"/>
                        </a:rPr>
                        <a:t> après </a:t>
                      </a:r>
                      <a:r>
                        <a:rPr lang="en-GB" sz="1800" b="1" dirty="0" err="1">
                          <a:effectLst/>
                          <a:latin typeface="Arial" panose="020B0604020202020204" pitchFamily="34" charset="0"/>
                          <a:cs typeface="Arial" panose="020B0604020202020204" pitchFamily="34" charset="0"/>
                        </a:rPr>
                        <a:t>l’accouchement</a:t>
                      </a:r>
                      <a:r>
                        <a:rPr lang="en-GB" sz="1800" b="1" dirty="0">
                          <a:effectLst/>
                          <a:latin typeface="Arial" panose="020B0604020202020204" pitchFamily="34" charset="0"/>
                          <a:cs typeface="Arial" panose="020B0604020202020204" pitchFamily="34" charset="0"/>
                        </a:rPr>
                        <a:t> </a:t>
                      </a:r>
                    </a:p>
                    <a:p>
                      <a:pPr algn="ctr">
                        <a:lnSpc>
                          <a:spcPct val="107000"/>
                        </a:lnSpc>
                        <a:spcAft>
                          <a:spcPts val="0"/>
                        </a:spcAft>
                      </a:pPr>
                      <a:r>
                        <a:rPr lang="en-GB" sz="1400" b="1" i="1" dirty="0">
                          <a:effectLst/>
                          <a:latin typeface="Arial" panose="020B0604020202020204" pitchFamily="34" charset="0"/>
                          <a:cs typeface="Arial" panose="020B0604020202020204" pitchFamily="34" charset="0"/>
                        </a:rPr>
                        <a:t>(14 </a:t>
                      </a:r>
                      <a:r>
                        <a:rPr lang="en-GB" sz="1400" b="1" i="1" dirty="0" err="1">
                          <a:effectLst/>
                          <a:latin typeface="Arial" panose="020B0604020202020204" pitchFamily="34" charset="0"/>
                          <a:cs typeface="Arial" panose="020B0604020202020204" pitchFamily="34" charset="0"/>
                        </a:rPr>
                        <a:t>semaines</a:t>
                      </a:r>
                      <a:r>
                        <a:rPr lang="en-GB" sz="1400" b="1" i="1" dirty="0">
                          <a:effectLst/>
                          <a:latin typeface="Arial" panose="020B0604020202020204" pitchFamily="34" charset="0"/>
                          <a:cs typeface="Arial" panose="020B0604020202020204" pitchFamily="34" charset="0"/>
                        </a:rPr>
                        <a:t>, 6 </a:t>
                      </a:r>
                      <a:r>
                        <a:rPr lang="en-GB" sz="1400" b="1" i="1" dirty="0" err="1">
                          <a:effectLst/>
                          <a:latin typeface="Arial" panose="020B0604020202020204" pitchFamily="34" charset="0"/>
                          <a:cs typeface="Arial" panose="020B0604020202020204" pitchFamily="34" charset="0"/>
                        </a:rPr>
                        <a:t>ou</a:t>
                      </a:r>
                      <a:r>
                        <a:rPr lang="en-GB" sz="1400" b="1" i="1" dirty="0">
                          <a:effectLst/>
                          <a:latin typeface="Arial" panose="020B0604020202020204" pitchFamily="34" charset="0"/>
                          <a:cs typeface="Arial" panose="020B0604020202020204" pitchFamily="34" charset="0"/>
                        </a:rPr>
                        <a:t> 9 </a:t>
                      </a:r>
                      <a:r>
                        <a:rPr lang="en-GB" sz="1400" b="1" i="1" dirty="0" err="1">
                          <a:effectLst/>
                          <a:latin typeface="Arial" panose="020B0604020202020204" pitchFamily="34" charset="0"/>
                          <a:cs typeface="Arial" panose="020B0604020202020204" pitchFamily="34" charset="0"/>
                        </a:rPr>
                        <a:t>mois</a:t>
                      </a:r>
                      <a:r>
                        <a:rPr lang="en-GB" sz="1400" b="1" i="1" dirty="0">
                          <a:effectLst/>
                          <a:latin typeface="Arial" panose="020B0604020202020204" pitchFamily="34" charset="0"/>
                          <a:cs typeface="Arial" panose="020B0604020202020204" pitchFamily="34" charset="0"/>
                        </a:rPr>
                        <a:t> après post-partum)</a:t>
                      </a:r>
                      <a:endParaRPr lang="en-GB" sz="1800" b="1" i="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xmlns="" val="2541272007"/>
                  </a:ext>
                </a:extLst>
              </a:tr>
              <a:tr h="0">
                <a:tc>
                  <a:txBody>
                    <a:bodyPr/>
                    <a:lstStyle/>
                    <a:p>
                      <a:pPr>
                        <a:lnSpc>
                          <a:spcPct val="107000"/>
                        </a:lnSpc>
                        <a:spcAft>
                          <a:spcPts val="400"/>
                        </a:spcAft>
                      </a:pPr>
                      <a:endParaRPr lang="en-GB" sz="1800" dirty="0">
                        <a:effectLst/>
                        <a:latin typeface="Arial" panose="020B0604020202020204" pitchFamily="34" charset="0"/>
                        <a:cs typeface="Arial" panose="020B0604020202020204" pitchFamily="34" charset="0"/>
                      </a:endParaRPr>
                    </a:p>
                    <a:p>
                      <a:pPr>
                        <a:lnSpc>
                          <a:spcPct val="107000"/>
                        </a:lnSpc>
                        <a:spcAft>
                          <a:spcPts val="400"/>
                        </a:spcAft>
                      </a:pPr>
                      <a:r>
                        <a:rPr lang="en-GB" sz="1800" dirty="0" err="1">
                          <a:effectLst/>
                          <a:latin typeface="Arial" panose="020B0604020202020204" pitchFamily="34" charset="0"/>
                          <a:cs typeface="Arial" panose="020B0604020202020204" pitchFamily="34" charset="0"/>
                        </a:rPr>
                        <a:t>Taux</a:t>
                      </a:r>
                      <a:r>
                        <a:rPr lang="en-GB" sz="1800" dirty="0">
                          <a:effectLst/>
                          <a:latin typeface="Arial" panose="020B0604020202020204" pitchFamily="34" charset="0"/>
                          <a:cs typeface="Arial" panose="020B0604020202020204" pitchFamily="34" charset="0"/>
                        </a:rPr>
                        <a:t> de VIH </a:t>
                      </a:r>
                      <a:r>
                        <a:rPr lang="en-GB" sz="1800" dirty="0" err="1">
                          <a:effectLst/>
                          <a:latin typeface="Arial" panose="020B0604020202020204" pitchFamily="34" charset="0"/>
                          <a:cs typeface="Arial" panose="020B0604020202020204" pitchFamily="34" charset="0"/>
                        </a:rPr>
                        <a:t>élevé</a:t>
                      </a:r>
                      <a:r>
                        <a:rPr lang="en-GB" sz="1800" baseline="0" dirty="0">
                          <a:effectLst/>
                          <a:latin typeface="Arial" panose="020B0604020202020204" pitchFamily="34" charset="0"/>
                          <a:cs typeface="Arial" panose="020B0604020202020204" pitchFamily="34" charset="0"/>
                        </a:rPr>
                        <a:t> </a:t>
                      </a:r>
                      <a:r>
                        <a:rPr lang="en-GB" sz="1800" b="1" dirty="0">
                          <a:solidFill>
                            <a:schemeClr val="bg1"/>
                          </a:solidFill>
                          <a:latin typeface="Arial" panose="020B0604020202020204" pitchFamily="34" charset="0"/>
                          <a:cs typeface="Arial" panose="020B0604020202020204" pitchFamily="34" charset="0"/>
                        </a:rPr>
                        <a:t>≥5%</a:t>
                      </a:r>
                      <a:endParaRPr lang="en-GB" sz="1800" dirty="0">
                        <a:solidFill>
                          <a:schemeClr val="bg1"/>
                        </a:solidFill>
                        <a:effectLst/>
                        <a:latin typeface="Arial" panose="020B0604020202020204" pitchFamily="34" charset="0"/>
                        <a:cs typeface="Arial" panose="020B0604020202020204" pitchFamily="34" charset="0"/>
                      </a:endParaRPr>
                    </a:p>
                    <a:p>
                      <a:pPr>
                        <a:lnSpc>
                          <a:spcPct val="107000"/>
                        </a:lnSpc>
                        <a:spcAft>
                          <a:spcPts val="400"/>
                        </a:spcAf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400"/>
                        </a:spcAft>
                      </a:pPr>
                      <a:endParaRPr lang="en-GB" sz="1800" dirty="0">
                        <a:effectLst/>
                        <a:latin typeface="Arial" panose="020B0604020202020204" pitchFamily="34" charset="0"/>
                        <a:cs typeface="Arial" panose="020B0604020202020204" pitchFamily="34" charset="0"/>
                      </a:endParaRPr>
                    </a:p>
                    <a:p>
                      <a:pPr algn="ctr">
                        <a:lnSpc>
                          <a:spcPct val="107000"/>
                        </a:lnSpc>
                        <a:spcAft>
                          <a:spcPts val="400"/>
                        </a:spcAft>
                      </a:pPr>
                      <a:r>
                        <a:rPr lang="en-GB" sz="1800" dirty="0" err="1">
                          <a:effectLst/>
                          <a:latin typeface="Arial" panose="020B0604020202020204" pitchFamily="34" charset="0"/>
                          <a:cs typeface="Arial" panose="020B0604020202020204" pitchFamily="34" charset="0"/>
                        </a:rPr>
                        <a:t>Toutes</a:t>
                      </a: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400"/>
                        </a:spcAft>
                      </a:pPr>
                      <a:endParaRPr lang="en-GB" sz="1800" dirty="0">
                        <a:effectLst/>
                        <a:latin typeface="Arial" panose="020B0604020202020204" pitchFamily="34" charset="0"/>
                        <a:cs typeface="Arial" panose="020B0604020202020204" pitchFamily="34" charset="0"/>
                      </a:endParaRPr>
                    </a:p>
                    <a:p>
                      <a:pPr algn="ctr">
                        <a:lnSpc>
                          <a:spcPct val="107000"/>
                        </a:lnSpc>
                        <a:spcAft>
                          <a:spcPts val="400"/>
                        </a:spcAft>
                      </a:pPr>
                      <a:r>
                        <a:rPr lang="en-GB" sz="1800" dirty="0" err="1">
                          <a:effectLst/>
                          <a:latin typeface="Arial" panose="020B0604020202020204" pitchFamily="34" charset="0"/>
                          <a:cs typeface="Arial" panose="020B0604020202020204" pitchFamily="34" charset="0"/>
                        </a:rPr>
                        <a:t>Toutes</a:t>
                      </a: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400"/>
                        </a:spcAft>
                      </a:pPr>
                      <a:endParaRPr lang="en-GB" sz="1800" dirty="0">
                        <a:effectLst/>
                        <a:latin typeface="Arial" panose="020B0604020202020204" pitchFamily="34" charset="0"/>
                        <a:cs typeface="Arial" panose="020B0604020202020204" pitchFamily="34" charset="0"/>
                      </a:endParaRPr>
                    </a:p>
                    <a:p>
                      <a:pPr algn="ctr">
                        <a:lnSpc>
                          <a:spcPct val="107000"/>
                        </a:lnSpc>
                        <a:spcAft>
                          <a:spcPts val="400"/>
                        </a:spcAft>
                      </a:pPr>
                      <a:r>
                        <a:rPr lang="en-GB" sz="1800" dirty="0" err="1">
                          <a:effectLst/>
                          <a:latin typeface="Arial" panose="020B0604020202020204" pitchFamily="34" charset="0"/>
                          <a:cs typeface="Arial" panose="020B0604020202020204" pitchFamily="34" charset="0"/>
                        </a:rPr>
                        <a:t>Peut</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être</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envisagé</a:t>
                      </a:r>
                      <a:r>
                        <a:rPr lang="en-GB" sz="1800" dirty="0">
                          <a:effectLst/>
                          <a:latin typeface="Arial" panose="020B0604020202020204" pitchFamily="34" charset="0"/>
                          <a:cs typeface="Arial" panose="020B0604020202020204" pitchFamily="34" charset="0"/>
                        </a:rPr>
                        <a:t> chez </a:t>
                      </a:r>
                      <a:r>
                        <a:rPr lang="en-GB" sz="1800" dirty="0" err="1">
                          <a:effectLst/>
                          <a:latin typeface="Arial" panose="020B0604020202020204" pitchFamily="34" charset="0"/>
                          <a:cs typeface="Arial" panose="020B0604020202020204" pitchFamily="34" charset="0"/>
                        </a:rPr>
                        <a:t>celles</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exposées</a:t>
                      </a:r>
                      <a:r>
                        <a:rPr lang="en-GB" sz="1800" dirty="0">
                          <a:effectLst/>
                          <a:latin typeface="Arial" panose="020B0604020202020204" pitchFamily="34" charset="0"/>
                          <a:cs typeface="Arial" panose="020B0604020202020204" pitchFamily="34" charset="0"/>
                        </a:rPr>
                        <a:t> à un </a:t>
                      </a:r>
                      <a:r>
                        <a:rPr lang="en-GB" sz="1800" dirty="0" err="1">
                          <a:effectLst/>
                          <a:latin typeface="Arial" panose="020B0604020202020204" pitchFamily="34" charset="0"/>
                          <a:cs typeface="Arial" panose="020B0604020202020204" pitchFamily="34" charset="0"/>
                        </a:rPr>
                        <a:t>risque</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élevé</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continu</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xmlns="" val="4016046513"/>
                  </a:ext>
                </a:extLst>
              </a:tr>
              <a:tr h="1316986">
                <a:tc>
                  <a:txBody>
                    <a:bodyPr/>
                    <a:lstStyle/>
                    <a:p>
                      <a:pPr>
                        <a:lnSpc>
                          <a:spcPct val="107000"/>
                        </a:lnSpc>
                        <a:spcAft>
                          <a:spcPts val="400"/>
                        </a:spcAft>
                      </a:pPr>
                      <a:r>
                        <a:rPr lang="en-GB" sz="1800" dirty="0" err="1">
                          <a:effectLst/>
                          <a:latin typeface="Arial" panose="020B0604020202020204" pitchFamily="34" charset="0"/>
                          <a:cs typeface="Arial" panose="020B0604020202020204" pitchFamily="34" charset="0"/>
                        </a:rPr>
                        <a:t>Taux</a:t>
                      </a:r>
                      <a:r>
                        <a:rPr lang="en-GB" sz="1800" dirty="0">
                          <a:effectLst/>
                          <a:latin typeface="Arial" panose="020B0604020202020204" pitchFamily="34" charset="0"/>
                          <a:cs typeface="Arial" panose="020B0604020202020204" pitchFamily="34" charset="0"/>
                        </a:rPr>
                        <a:t> de VIH </a:t>
                      </a:r>
                      <a:r>
                        <a:rPr lang="en-GB" sz="1800" dirty="0" err="1">
                          <a:effectLst/>
                          <a:latin typeface="Arial" panose="020B0604020202020204" pitchFamily="34" charset="0"/>
                          <a:cs typeface="Arial" panose="020B0604020202020204" pitchFamily="34" charset="0"/>
                        </a:rPr>
                        <a:t>faible</a:t>
                      </a:r>
                      <a:r>
                        <a:rPr lang="en-GB" sz="1800" dirty="0">
                          <a:effectLst/>
                          <a:latin typeface="Arial" panose="020B0604020202020204" pitchFamily="34" charset="0"/>
                          <a:cs typeface="Arial" panose="020B0604020202020204" pitchFamily="34" charset="0"/>
                        </a:rPr>
                        <a:t> &lt;5%</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400"/>
                        </a:spcAft>
                      </a:pPr>
                      <a:r>
                        <a:rPr lang="en-GB" sz="1600" dirty="0" err="1">
                          <a:effectLst/>
                          <a:latin typeface="Arial" panose="020B0604020202020204" pitchFamily="34" charset="0"/>
                          <a:cs typeface="Arial" panose="020B0604020202020204" pitchFamily="34" charset="0"/>
                        </a:rPr>
                        <a:t>Toutes</a:t>
                      </a:r>
                      <a:r>
                        <a:rPr lang="en-GB" sz="1600" dirty="0">
                          <a:effectLst/>
                          <a:latin typeface="Arial" panose="020B0604020202020204" pitchFamily="34" charset="0"/>
                          <a:cs typeface="Arial" panose="020B0604020202020204" pitchFamily="34" charset="0"/>
                        </a:rPr>
                        <a:t> femmes enceintes dans le cadre de </a:t>
                      </a:r>
                      <a:r>
                        <a:rPr lang="en-GB" sz="1600" dirty="0" err="1">
                          <a:effectLst/>
                          <a:latin typeface="Arial" panose="020B0604020202020204" pitchFamily="34" charset="0"/>
                          <a:cs typeface="Arial" panose="020B0604020202020204" pitchFamily="34" charset="0"/>
                        </a:rPr>
                        <a:t>l’élimination</a:t>
                      </a:r>
                      <a:r>
                        <a:rPr lang="en-GB" sz="1600" dirty="0">
                          <a:effectLst/>
                          <a:latin typeface="Arial" panose="020B0604020202020204" pitchFamily="34" charset="0"/>
                          <a:cs typeface="Arial" panose="020B0604020202020204" pitchFamily="34" charset="0"/>
                        </a:rPr>
                        <a:t> de la transmission </a:t>
                      </a:r>
                      <a:r>
                        <a:rPr lang="en-GB" sz="1600" dirty="0" err="1">
                          <a:effectLst/>
                          <a:latin typeface="Arial" panose="020B0604020202020204" pitchFamily="34" charset="0"/>
                          <a:cs typeface="Arial" panose="020B0604020202020204" pitchFamily="34" charset="0"/>
                        </a:rPr>
                        <a:t>mère</a:t>
                      </a:r>
                      <a:r>
                        <a:rPr lang="en-GB" sz="1600" dirty="0">
                          <a:effectLst/>
                          <a:latin typeface="Arial" panose="020B0604020202020204" pitchFamily="34" charset="0"/>
                          <a:cs typeface="Arial" panose="020B0604020202020204" pitchFamily="34" charset="0"/>
                        </a:rPr>
                        <a:t>-enfant, </a:t>
                      </a:r>
                      <a:r>
                        <a:rPr lang="en-GB" sz="1600" dirty="0" err="1">
                          <a:effectLst/>
                          <a:latin typeface="Arial" panose="020B0604020202020204" pitchFamily="34" charset="0"/>
                          <a:cs typeface="Arial" panose="020B0604020202020204" pitchFamily="34" charset="0"/>
                        </a:rPr>
                        <a:t>sinon</a:t>
                      </a:r>
                      <a:r>
                        <a:rPr lang="en-GB" sz="1600" dirty="0">
                          <a:effectLst/>
                          <a:latin typeface="Arial" panose="020B0604020202020204" pitchFamily="34" charset="0"/>
                          <a:cs typeface="Arial" panose="020B0604020202020204" pitchFamily="34" charset="0"/>
                        </a:rPr>
                        <a:t> </a:t>
                      </a:r>
                      <a:r>
                        <a:rPr lang="en-GB" sz="1600" dirty="0" err="1">
                          <a:effectLst/>
                          <a:latin typeface="Arial" panose="020B0604020202020204" pitchFamily="34" charset="0"/>
                          <a:cs typeface="Arial" panose="020B0604020202020204" pitchFamily="34" charset="0"/>
                        </a:rPr>
                        <a:t>centrer</a:t>
                      </a:r>
                      <a:r>
                        <a:rPr lang="en-GB" sz="1600" dirty="0">
                          <a:effectLst/>
                          <a:latin typeface="Arial" panose="020B0604020202020204" pitchFamily="34" charset="0"/>
                          <a:cs typeface="Arial" panose="020B0604020202020204" pitchFamily="34" charset="0"/>
                        </a:rPr>
                        <a:t> les efforts sur </a:t>
                      </a:r>
                      <a:r>
                        <a:rPr lang="en-GB" sz="1600" dirty="0" err="1">
                          <a:effectLst/>
                          <a:latin typeface="Arial" panose="020B0604020202020204" pitchFamily="34" charset="0"/>
                          <a:cs typeface="Arial" panose="020B0604020202020204" pitchFamily="34" charset="0"/>
                        </a:rPr>
                        <a:t>celles</a:t>
                      </a:r>
                      <a:r>
                        <a:rPr lang="en-GB" sz="1600" dirty="0">
                          <a:effectLst/>
                          <a:latin typeface="Arial" panose="020B0604020202020204" pitchFamily="34" charset="0"/>
                          <a:cs typeface="Arial" panose="020B0604020202020204" pitchFamily="34" charset="0"/>
                        </a:rPr>
                        <a:t> </a:t>
                      </a:r>
                      <a:r>
                        <a:rPr lang="en-GB" sz="1600" dirty="0" err="1">
                          <a:effectLst/>
                          <a:latin typeface="Arial" panose="020B0604020202020204" pitchFamily="34" charset="0"/>
                          <a:cs typeface="Arial" panose="020B0604020202020204" pitchFamily="34" charset="0"/>
                        </a:rPr>
                        <a:t>exposées</a:t>
                      </a:r>
                      <a:r>
                        <a:rPr lang="en-GB" sz="1600" dirty="0">
                          <a:effectLst/>
                          <a:latin typeface="Arial" panose="020B0604020202020204" pitchFamily="34" charset="0"/>
                          <a:cs typeface="Arial" panose="020B0604020202020204" pitchFamily="34" charset="0"/>
                        </a:rPr>
                        <a:t> à un </a:t>
                      </a:r>
                      <a:r>
                        <a:rPr lang="en-GB" sz="1600" dirty="0" err="1">
                          <a:effectLst/>
                          <a:latin typeface="Arial" panose="020B0604020202020204" pitchFamily="34" charset="0"/>
                          <a:cs typeface="Arial" panose="020B0604020202020204" pitchFamily="34" charset="0"/>
                        </a:rPr>
                        <a:t>risque</a:t>
                      </a:r>
                      <a:r>
                        <a:rPr lang="en-GB" sz="1600" dirty="0">
                          <a:effectLst/>
                          <a:latin typeface="Arial" panose="020B0604020202020204" pitchFamily="34" charset="0"/>
                          <a:cs typeface="Arial" panose="020B0604020202020204" pitchFamily="34" charset="0"/>
                        </a:rPr>
                        <a:t> </a:t>
                      </a:r>
                      <a:r>
                        <a:rPr lang="en-GB" sz="1600" dirty="0" err="1">
                          <a:effectLst/>
                          <a:latin typeface="Arial" panose="020B0604020202020204" pitchFamily="34" charset="0"/>
                          <a:cs typeface="Arial" panose="020B0604020202020204" pitchFamily="34" charset="0"/>
                        </a:rPr>
                        <a:t>élevé</a:t>
                      </a:r>
                      <a:r>
                        <a:rPr lang="en-GB" sz="1600" dirty="0">
                          <a:effectLst/>
                          <a:latin typeface="Arial" panose="020B0604020202020204" pitchFamily="34" charset="0"/>
                          <a:cs typeface="Arial" panose="020B0604020202020204" pitchFamily="34" charset="0"/>
                        </a:rPr>
                        <a:t> </a:t>
                      </a:r>
                      <a:r>
                        <a:rPr lang="en-GB" sz="1600" dirty="0" err="1">
                          <a:effectLst/>
                          <a:latin typeface="Arial" panose="020B0604020202020204" pitchFamily="34" charset="0"/>
                          <a:cs typeface="Arial" panose="020B0604020202020204" pitchFamily="34" charset="0"/>
                        </a:rPr>
                        <a:t>continu</a:t>
                      </a: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400"/>
                        </a:spcAft>
                      </a:pPr>
                      <a:r>
                        <a:rPr lang="en-GB" sz="1800" dirty="0" err="1">
                          <a:effectLst/>
                          <a:latin typeface="Arial" panose="020B0604020202020204" pitchFamily="34" charset="0"/>
                          <a:cs typeface="Arial" panose="020B0604020202020204" pitchFamily="34" charset="0"/>
                        </a:rPr>
                        <a:t>Peut</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être</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envisagé</a:t>
                      </a:r>
                      <a:r>
                        <a:rPr lang="en-GB" sz="1800" dirty="0">
                          <a:effectLst/>
                          <a:latin typeface="Arial" panose="020B0604020202020204" pitchFamily="34" charset="0"/>
                          <a:cs typeface="Arial" panose="020B0604020202020204" pitchFamily="34" charset="0"/>
                        </a:rPr>
                        <a:t> chez </a:t>
                      </a:r>
                      <a:r>
                        <a:rPr lang="en-GB" sz="1800" dirty="0" err="1">
                          <a:effectLst/>
                          <a:latin typeface="Arial" panose="020B0604020202020204" pitchFamily="34" charset="0"/>
                          <a:cs typeface="Arial" panose="020B0604020202020204" pitchFamily="34" charset="0"/>
                        </a:rPr>
                        <a:t>celles</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exposées</a:t>
                      </a:r>
                      <a:r>
                        <a:rPr lang="en-GB" sz="1800" dirty="0">
                          <a:effectLst/>
                          <a:latin typeface="Arial" panose="020B0604020202020204" pitchFamily="34" charset="0"/>
                          <a:cs typeface="Arial" panose="020B0604020202020204" pitchFamily="34" charset="0"/>
                        </a:rPr>
                        <a:t> à un </a:t>
                      </a:r>
                      <a:r>
                        <a:rPr lang="en-GB" sz="1800" dirty="0" err="1">
                          <a:effectLst/>
                          <a:latin typeface="Arial" panose="020B0604020202020204" pitchFamily="34" charset="0"/>
                          <a:cs typeface="Arial" panose="020B0604020202020204" pitchFamily="34" charset="0"/>
                        </a:rPr>
                        <a:t>risque</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élevé</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continu</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400"/>
                        </a:spcAft>
                      </a:pPr>
                      <a:r>
                        <a:rPr lang="en-GB" sz="1800" dirty="0" err="1">
                          <a:effectLst/>
                          <a:latin typeface="Arial" panose="020B0604020202020204" pitchFamily="34" charset="0"/>
                          <a:cs typeface="Arial" panose="020B0604020202020204" pitchFamily="34" charset="0"/>
                        </a:rPr>
                        <a:t>Peut</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être</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envisagé</a:t>
                      </a:r>
                      <a:r>
                        <a:rPr lang="en-GB" sz="1800" dirty="0">
                          <a:effectLst/>
                          <a:latin typeface="Arial" panose="020B0604020202020204" pitchFamily="34" charset="0"/>
                          <a:cs typeface="Arial" panose="020B0604020202020204" pitchFamily="34" charset="0"/>
                        </a:rPr>
                        <a:t> chez </a:t>
                      </a:r>
                      <a:r>
                        <a:rPr lang="en-GB" sz="1800" dirty="0" err="1">
                          <a:effectLst/>
                          <a:latin typeface="Arial" panose="020B0604020202020204" pitchFamily="34" charset="0"/>
                          <a:cs typeface="Arial" panose="020B0604020202020204" pitchFamily="34" charset="0"/>
                        </a:rPr>
                        <a:t>celles</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exposées</a:t>
                      </a:r>
                      <a:r>
                        <a:rPr lang="en-GB" sz="1800" dirty="0">
                          <a:effectLst/>
                          <a:latin typeface="Arial" panose="020B0604020202020204" pitchFamily="34" charset="0"/>
                          <a:cs typeface="Arial" panose="020B0604020202020204" pitchFamily="34" charset="0"/>
                        </a:rPr>
                        <a:t> à un </a:t>
                      </a:r>
                      <a:r>
                        <a:rPr lang="en-GB" sz="1800" dirty="0" err="1">
                          <a:effectLst/>
                          <a:latin typeface="Arial" panose="020B0604020202020204" pitchFamily="34" charset="0"/>
                          <a:cs typeface="Arial" panose="020B0604020202020204" pitchFamily="34" charset="0"/>
                        </a:rPr>
                        <a:t>risque</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élevé</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continu</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xmlns="" val="3813369264"/>
                  </a:ext>
                </a:extLst>
              </a:tr>
              <a:tr h="981664">
                <a:tc>
                  <a:txBody>
                    <a:bodyPr/>
                    <a:lstStyle/>
                    <a:p>
                      <a:pPr>
                        <a:lnSpc>
                          <a:spcPct val="107000"/>
                        </a:lnSpc>
                        <a:spcAft>
                          <a:spcPts val="400"/>
                        </a:spcAft>
                      </a:pPr>
                      <a:r>
                        <a:rPr lang="en-GB" sz="1800" dirty="0" err="1">
                          <a:effectLst/>
                          <a:latin typeface="Arial" panose="020B0604020202020204" pitchFamily="34" charset="0"/>
                          <a:cs typeface="Arial" panose="020B0604020202020204" pitchFamily="34" charset="0"/>
                        </a:rPr>
                        <a:t>Parmi</a:t>
                      </a:r>
                      <a:r>
                        <a:rPr lang="en-GB" sz="1800" dirty="0">
                          <a:effectLst/>
                          <a:latin typeface="Arial" panose="020B0604020202020204" pitchFamily="34" charset="0"/>
                          <a:cs typeface="Arial" panose="020B0604020202020204" pitchFamily="34" charset="0"/>
                        </a:rPr>
                        <a:t> les </a:t>
                      </a:r>
                      <a:r>
                        <a:rPr lang="en-GB" sz="1800" dirty="0" err="1">
                          <a:effectLst/>
                          <a:latin typeface="Arial" panose="020B0604020202020204" pitchFamily="34" charset="0"/>
                          <a:cs typeface="Arial" panose="020B0604020202020204" pitchFamily="34" charset="0"/>
                        </a:rPr>
                        <a:t>groupe</a:t>
                      </a:r>
                      <a:r>
                        <a:rPr lang="en-GB" sz="1800" dirty="0">
                          <a:effectLst/>
                          <a:latin typeface="Arial" panose="020B0604020202020204" pitchFamily="34" charset="0"/>
                          <a:cs typeface="Arial" panose="020B0604020202020204" pitchFamily="34" charset="0"/>
                        </a:rPr>
                        <a:t> de populations </a:t>
                      </a:r>
                      <a:r>
                        <a:rPr lang="en-GB" sz="1800" dirty="0" err="1">
                          <a:effectLst/>
                          <a:latin typeface="Arial" panose="020B0604020202020204" pitchFamily="34" charset="0"/>
                          <a:cs typeface="Arial" panose="020B0604020202020204" pitchFamily="34" charset="0"/>
                        </a:rPr>
                        <a:t>clés</a:t>
                      </a:r>
                      <a:r>
                        <a:rPr lang="en-GB" sz="1800" dirty="0">
                          <a:effectLst/>
                          <a:latin typeface="Arial" panose="020B0604020202020204" pitchFamily="34" charset="0"/>
                          <a:cs typeface="Arial" panose="020B0604020202020204" pitchFamily="34" charset="0"/>
                        </a:rPr>
                        <a:t> et </a:t>
                      </a:r>
                      <a:r>
                        <a:rPr lang="en-GB" sz="1800" dirty="0" err="1">
                          <a:effectLst/>
                          <a:latin typeface="Arial" panose="020B0604020202020204" pitchFamily="34" charset="0"/>
                          <a:cs typeface="Arial" panose="020B0604020202020204" pitchFamily="34" charset="0"/>
                        </a:rPr>
                        <a:t>leurs</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partenaires</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400"/>
                        </a:spcAft>
                      </a:pPr>
                      <a:r>
                        <a:rPr lang="en-GB" sz="1800" dirty="0" err="1">
                          <a:effectLst/>
                          <a:latin typeface="Arial" panose="020B0604020202020204" pitchFamily="34" charset="0"/>
                          <a:cs typeface="Arial" panose="020B0604020202020204" pitchFamily="34" charset="0"/>
                        </a:rPr>
                        <a:t>Tous</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contextes</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400"/>
                        </a:spcAft>
                      </a:pPr>
                      <a:r>
                        <a:rPr lang="en-GB" sz="1800" dirty="0" err="1">
                          <a:effectLst/>
                          <a:latin typeface="Arial" panose="020B0604020202020204" pitchFamily="34" charset="0"/>
                          <a:cs typeface="Arial" panose="020B0604020202020204" pitchFamily="34" charset="0"/>
                        </a:rPr>
                        <a:t>Tous</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contextes</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gn="ctr">
                        <a:lnSpc>
                          <a:spcPct val="107000"/>
                        </a:lnSpc>
                        <a:spcAft>
                          <a:spcPts val="400"/>
                        </a:spcAft>
                      </a:pPr>
                      <a:r>
                        <a:rPr lang="en-GB" sz="1800" dirty="0" err="1">
                          <a:effectLst/>
                          <a:latin typeface="Arial" panose="020B0604020202020204" pitchFamily="34" charset="0"/>
                          <a:cs typeface="Arial" panose="020B0604020202020204" pitchFamily="34" charset="0"/>
                        </a:rPr>
                        <a:t>Tous</a:t>
                      </a:r>
                      <a:r>
                        <a:rPr lang="en-GB" sz="1800" dirty="0">
                          <a:effectLst/>
                          <a:latin typeface="Arial" panose="020B0604020202020204" pitchFamily="34" charset="0"/>
                          <a:cs typeface="Arial" panose="020B0604020202020204" pitchFamily="34" charset="0"/>
                        </a:rPr>
                        <a:t> </a:t>
                      </a:r>
                      <a:r>
                        <a:rPr lang="en-GB" sz="1800" dirty="0" err="1">
                          <a:effectLst/>
                          <a:latin typeface="Arial" panose="020B0604020202020204" pitchFamily="34" charset="0"/>
                          <a:cs typeface="Arial" panose="020B0604020202020204" pitchFamily="34" charset="0"/>
                        </a:rPr>
                        <a:t>contextes</a:t>
                      </a:r>
                      <a:endParaRPr lang="en-GB"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xmlns="" val="4290415797"/>
                  </a:ext>
                </a:extLst>
              </a:tr>
            </a:tbl>
          </a:graphicData>
        </a:graphic>
      </p:graphicFrame>
      <p:sp>
        <p:nvSpPr>
          <p:cNvPr id="5" name="Rectangle 4">
            <a:extLst>
              <a:ext uri="{FF2B5EF4-FFF2-40B4-BE49-F238E27FC236}">
                <a16:creationId xmlns:a16="http://schemas.microsoft.com/office/drawing/2014/main" xmlns="" id="{02CB7BDD-F1EB-4FEC-9D6C-F021F26D8B64}"/>
              </a:ext>
            </a:extLst>
          </p:cNvPr>
          <p:cNvSpPr/>
          <p:nvPr/>
        </p:nvSpPr>
        <p:spPr>
          <a:xfrm>
            <a:off x="17968" y="46494"/>
            <a:ext cx="11389656" cy="400110"/>
          </a:xfrm>
          <a:prstGeom prst="rect">
            <a:avLst/>
          </a:prstGeom>
          <a:solidFill>
            <a:srgbClr val="ED7D3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Directives mises à jour pour le dépistage du VIH dans les établissements de soins prénatals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xmlns="" id="{FE565E6E-7841-4B3A-9EAC-560B79BE1FD5}"/>
              </a:ext>
            </a:extLst>
          </p:cNvPr>
          <p:cNvSpPr/>
          <p:nvPr/>
        </p:nvSpPr>
        <p:spPr>
          <a:xfrm>
            <a:off x="5805549" y="1859722"/>
            <a:ext cx="2694215" cy="513854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942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54BDA24-B25B-49B6-95A5-4EC65CA6DE01}"/>
              </a:ext>
            </a:extLst>
          </p:cNvPr>
          <p:cNvGraphicFramePr>
            <a:graphicFrameLocks noGrp="1"/>
          </p:cNvGraphicFramePr>
          <p:nvPr>
            <p:ph idx="1"/>
          </p:nvPr>
        </p:nvGraphicFramePr>
        <p:xfrm>
          <a:off x="0" y="1587512"/>
          <a:ext cx="12174032" cy="5452759"/>
        </p:xfrm>
        <a:graphic>
          <a:graphicData uri="http://schemas.openxmlformats.org/drawingml/2006/table">
            <a:tbl>
              <a:tblPr firstRow="1" firstCol="1" bandRow="1">
                <a:tableStyleId>{5C22544A-7EE6-4342-B048-85BDC9FD1C3A}</a:tableStyleId>
              </a:tblPr>
              <a:tblGrid>
                <a:gridCol w="3043508">
                  <a:extLst>
                    <a:ext uri="{9D8B030D-6E8A-4147-A177-3AD203B41FA5}">
                      <a16:colId xmlns:a16="http://schemas.microsoft.com/office/drawing/2014/main" xmlns="" val="1519677505"/>
                    </a:ext>
                  </a:extLst>
                </a:gridCol>
                <a:gridCol w="2656756">
                  <a:extLst>
                    <a:ext uri="{9D8B030D-6E8A-4147-A177-3AD203B41FA5}">
                      <a16:colId xmlns:a16="http://schemas.microsoft.com/office/drawing/2014/main" xmlns="" val="263424226"/>
                    </a:ext>
                  </a:extLst>
                </a:gridCol>
                <a:gridCol w="2788078">
                  <a:extLst>
                    <a:ext uri="{9D8B030D-6E8A-4147-A177-3AD203B41FA5}">
                      <a16:colId xmlns:a16="http://schemas.microsoft.com/office/drawing/2014/main" xmlns="" val="2552225141"/>
                    </a:ext>
                  </a:extLst>
                </a:gridCol>
                <a:gridCol w="3685690">
                  <a:extLst>
                    <a:ext uri="{9D8B030D-6E8A-4147-A177-3AD203B41FA5}">
                      <a16:colId xmlns:a16="http://schemas.microsoft.com/office/drawing/2014/main" xmlns="" val="1098505964"/>
                    </a:ext>
                  </a:extLst>
                </a:gridCol>
              </a:tblGrid>
              <a:tr h="311019">
                <a:tc rowSpan="2">
                  <a:txBody>
                    <a:bodyPr/>
                    <a:lstStyle/>
                    <a:p>
                      <a:pPr>
                        <a:lnSpc>
                          <a:spcPct val="107000"/>
                        </a:lnSpc>
                        <a:spcAft>
                          <a:spcPts val="0"/>
                        </a:spcAft>
                      </a:pPr>
                      <a:r>
                        <a:rPr lang="fr-FR" sz="18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rPr>
                        <a:t>Contexte</a:t>
                      </a:r>
                    </a:p>
                  </a:txBody>
                  <a:tcPr marL="68580" marR="68580" marT="0" marB="0" anchor="b">
                    <a:solidFill>
                      <a:schemeClr val="bg2">
                        <a:lumMod val="90000"/>
                      </a:schemeClr>
                    </a:solidFill>
                  </a:tcPr>
                </a:tc>
                <a:tc gridSpan="3">
                  <a:txBody>
                    <a:bodyPr/>
                    <a:lstStyle/>
                    <a:p>
                      <a:pPr algn="ctr">
                        <a:lnSpc>
                          <a:spcPct val="107000"/>
                        </a:lnSpc>
                        <a:spcAft>
                          <a:spcPts val="0"/>
                        </a:spcAft>
                      </a:pPr>
                      <a:r>
                        <a:rPr lang="fr-FR" sz="1800" b="1" noProof="0">
                          <a:solidFill>
                            <a:schemeClr val="bg1">
                              <a:lumMod val="75000"/>
                            </a:schemeClr>
                          </a:solidFill>
                          <a:effectLst/>
                          <a:latin typeface="Arial" panose="020B0604020202020204" pitchFamily="34" charset="0"/>
                          <a:cs typeface="Arial" panose="020B0604020202020204" pitchFamily="34" charset="0"/>
                        </a:rPr>
                        <a:t>Étapes</a:t>
                      </a:r>
                      <a:endParaRPr lang="fr-FR" sz="1800" b="1"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solidFill>
                      <a:schemeClr val="bg2">
                        <a:lumMod val="9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99877537"/>
                  </a:ext>
                </a:extLst>
              </a:tr>
              <a:tr h="734009">
                <a:tc vMerge="1">
                  <a:txBody>
                    <a:bodyPr/>
                    <a:lstStyle/>
                    <a:p>
                      <a:endParaRPr lang="en-GB"/>
                    </a:p>
                  </a:txBody>
                  <a:tcPr/>
                </a:tc>
                <a:tc>
                  <a:txBody>
                    <a:bodyPr/>
                    <a:lstStyle/>
                    <a:p>
                      <a:pPr algn="ctr">
                        <a:lnSpc>
                          <a:spcPct val="107000"/>
                        </a:lnSpc>
                        <a:spcAft>
                          <a:spcPts val="0"/>
                        </a:spcAft>
                      </a:pPr>
                      <a:r>
                        <a:rPr lang="fr-FR" sz="1800" b="1" noProof="0">
                          <a:solidFill>
                            <a:schemeClr val="bg1">
                              <a:lumMod val="75000"/>
                            </a:schemeClr>
                          </a:solidFill>
                          <a:effectLst/>
                          <a:latin typeface="Arial" panose="020B0604020202020204" pitchFamily="34" charset="0"/>
                          <a:cs typeface="Arial" panose="020B0604020202020204" pitchFamily="34" charset="0"/>
                        </a:rPr>
                        <a:t>Tôt au cours de la grossesse</a:t>
                      </a:r>
                    </a:p>
                    <a:p>
                      <a:pPr algn="ctr">
                        <a:lnSpc>
                          <a:spcPct val="107000"/>
                        </a:lnSpc>
                        <a:spcAft>
                          <a:spcPts val="0"/>
                        </a:spcAft>
                      </a:pPr>
                      <a:r>
                        <a:rPr lang="fr-FR" sz="1400" b="1" i="1" noProof="0">
                          <a:solidFill>
                            <a:schemeClr val="bg1">
                              <a:lumMod val="75000"/>
                            </a:schemeClr>
                          </a:solidFill>
                          <a:effectLst/>
                          <a:latin typeface="Arial" panose="020B0604020202020204" pitchFamily="34" charset="0"/>
                          <a:cs typeface="Arial" panose="020B0604020202020204" pitchFamily="34" charset="0"/>
                        </a:rPr>
                        <a:t>(1ère visite de soins prénatals)</a:t>
                      </a:r>
                      <a:endParaRPr lang="fr-FR" sz="1400" b="1" i="1"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fr-FR" sz="1800" b="1" noProof="0">
                          <a:solidFill>
                            <a:schemeClr val="bg1">
                              <a:lumMod val="75000"/>
                            </a:schemeClr>
                          </a:solidFill>
                          <a:effectLst/>
                          <a:latin typeface="Arial" panose="020B0604020202020204" pitchFamily="34" charset="0"/>
                          <a:cs typeface="Arial" panose="020B0604020202020204" pitchFamily="34" charset="0"/>
                        </a:rPr>
                        <a:t>Tard au cours de la grossesse</a:t>
                      </a:r>
                    </a:p>
                    <a:p>
                      <a:pPr algn="ctr">
                        <a:lnSpc>
                          <a:spcPct val="107000"/>
                        </a:lnSpc>
                        <a:spcAft>
                          <a:spcPts val="0"/>
                        </a:spcAft>
                      </a:pPr>
                      <a:r>
                        <a:rPr lang="fr-FR" sz="1600" b="1" i="1" noProof="0">
                          <a:solidFill>
                            <a:schemeClr val="bg1">
                              <a:lumMod val="75000"/>
                            </a:schemeClr>
                          </a:solidFill>
                          <a:effectLst/>
                          <a:latin typeface="Arial" panose="020B0604020202020204" pitchFamily="34" charset="0"/>
                          <a:cs typeface="Arial" panose="020B0604020202020204" pitchFamily="34" charset="0"/>
                        </a:rPr>
                        <a:t>(3ème visite de soins prénatals)</a:t>
                      </a:r>
                      <a:endParaRPr lang="fr-FR" sz="1600" b="1" i="1"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fr-FR" sz="1800" b="1" noProof="0">
                          <a:solidFill>
                            <a:schemeClr val="bg1">
                              <a:lumMod val="75000"/>
                            </a:schemeClr>
                          </a:solidFill>
                          <a:effectLst/>
                          <a:latin typeface="Arial" panose="020B0604020202020204" pitchFamily="34" charset="0"/>
                          <a:cs typeface="Arial" panose="020B0604020202020204" pitchFamily="34" charset="0"/>
                        </a:rPr>
                        <a:t>Refaire un test supplémentaire après l’accouchement </a:t>
                      </a:r>
                    </a:p>
                    <a:p>
                      <a:pPr algn="ctr">
                        <a:lnSpc>
                          <a:spcPct val="107000"/>
                        </a:lnSpc>
                        <a:spcAft>
                          <a:spcPts val="0"/>
                        </a:spcAft>
                      </a:pPr>
                      <a:r>
                        <a:rPr lang="fr-FR" sz="1400" b="1" i="1" noProof="0">
                          <a:solidFill>
                            <a:schemeClr val="bg1">
                              <a:lumMod val="75000"/>
                            </a:schemeClr>
                          </a:solidFill>
                          <a:effectLst/>
                          <a:latin typeface="Arial" panose="020B0604020202020204" pitchFamily="34" charset="0"/>
                          <a:cs typeface="Arial" panose="020B0604020202020204" pitchFamily="34" charset="0"/>
                        </a:rPr>
                        <a:t>(14 semaines, 6 ou 9 mois après post-partum)</a:t>
                      </a:r>
                      <a:endParaRPr lang="fr-FR" sz="1800" b="1" i="1"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2">
                        <a:lumMod val="90000"/>
                      </a:schemeClr>
                    </a:solidFill>
                  </a:tcPr>
                </a:tc>
                <a:extLst>
                  <a:ext uri="{0D108BD9-81ED-4DB2-BD59-A6C34878D82A}">
                    <a16:rowId xmlns:a16="http://schemas.microsoft.com/office/drawing/2014/main" xmlns="" val="2541272007"/>
                  </a:ext>
                </a:extLst>
              </a:tr>
              <a:tr h="0">
                <a:tc>
                  <a:txBody>
                    <a:bodyPr/>
                    <a:lstStyle/>
                    <a:p>
                      <a:pPr>
                        <a:lnSpc>
                          <a:spcPct val="107000"/>
                        </a:lnSpc>
                        <a:spcAft>
                          <a:spcPts val="400"/>
                        </a:spcAft>
                      </a:pPr>
                      <a:endParaRPr lang="fr-FR" sz="1800" noProof="0">
                        <a:solidFill>
                          <a:schemeClr val="bg1">
                            <a:lumMod val="75000"/>
                          </a:schemeClr>
                        </a:solidFill>
                        <a:effectLst/>
                        <a:latin typeface="Arial" panose="020B0604020202020204" pitchFamily="34" charset="0"/>
                        <a:cs typeface="Arial" panose="020B0604020202020204" pitchFamily="34" charset="0"/>
                      </a:endParaRPr>
                    </a:p>
                    <a:p>
                      <a:pPr>
                        <a:lnSpc>
                          <a:spcPct val="107000"/>
                        </a:lnSpc>
                        <a:spcAft>
                          <a:spcPts val="400"/>
                        </a:spcAft>
                      </a:pPr>
                      <a:r>
                        <a:rPr lang="fr-FR" sz="1800" noProof="0">
                          <a:solidFill>
                            <a:schemeClr val="bg1">
                              <a:lumMod val="75000"/>
                            </a:schemeClr>
                          </a:solidFill>
                          <a:effectLst/>
                          <a:latin typeface="Arial" panose="020B0604020202020204" pitchFamily="34" charset="0"/>
                          <a:cs typeface="Arial" panose="020B0604020202020204" pitchFamily="34" charset="0"/>
                        </a:rPr>
                        <a:t>Charge élevée du VIH</a:t>
                      </a:r>
                    </a:p>
                    <a:p>
                      <a:pPr>
                        <a:lnSpc>
                          <a:spcPct val="107000"/>
                        </a:lnSpc>
                        <a:spcAft>
                          <a:spcPts val="400"/>
                        </a:spcAft>
                      </a:pPr>
                      <a:r>
                        <a:rPr lang="fr-FR" sz="1800" noProof="0">
                          <a:solidFill>
                            <a:schemeClr val="bg1">
                              <a:lumMod val="75000"/>
                            </a:schemeClr>
                          </a:solidFill>
                          <a:effectLst/>
                          <a:latin typeface="Arial" panose="020B0604020202020204" pitchFamily="34" charset="0"/>
                          <a:cs typeface="Arial" panose="020B0604020202020204" pitchFamily="34" charset="0"/>
                        </a:rPr>
                        <a:t> </a:t>
                      </a:r>
                      <a:endParaRPr lang="fr-FR" sz="18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tc>
                  <a:txBody>
                    <a:bodyPr/>
                    <a:lstStyle/>
                    <a:p>
                      <a:pPr algn="ctr">
                        <a:lnSpc>
                          <a:spcPct val="107000"/>
                        </a:lnSpc>
                        <a:spcAft>
                          <a:spcPts val="400"/>
                        </a:spcAft>
                      </a:pPr>
                      <a:endParaRPr lang="fr-FR" sz="1800" noProof="0">
                        <a:solidFill>
                          <a:schemeClr val="bg1">
                            <a:lumMod val="75000"/>
                          </a:schemeClr>
                        </a:solidFill>
                        <a:effectLst/>
                        <a:latin typeface="Arial" panose="020B0604020202020204" pitchFamily="34" charset="0"/>
                        <a:cs typeface="Arial" panose="020B0604020202020204" pitchFamily="34" charset="0"/>
                      </a:endParaRPr>
                    </a:p>
                    <a:p>
                      <a:pPr algn="ctr">
                        <a:lnSpc>
                          <a:spcPct val="107000"/>
                        </a:lnSpc>
                        <a:spcAft>
                          <a:spcPts val="400"/>
                        </a:spcAft>
                      </a:pPr>
                      <a:r>
                        <a:rPr lang="fr-FR" sz="1800" noProof="0">
                          <a:solidFill>
                            <a:schemeClr val="bg1">
                              <a:lumMod val="75000"/>
                            </a:schemeClr>
                          </a:solidFill>
                          <a:effectLst/>
                          <a:latin typeface="Arial" panose="020B0604020202020204" pitchFamily="34" charset="0"/>
                          <a:cs typeface="Arial" panose="020B0604020202020204" pitchFamily="34" charset="0"/>
                        </a:rPr>
                        <a:t>Toutes </a:t>
                      </a:r>
                      <a:endParaRPr lang="fr-FR" sz="18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tc>
                  <a:txBody>
                    <a:bodyPr/>
                    <a:lstStyle/>
                    <a:p>
                      <a:pPr algn="ctr">
                        <a:lnSpc>
                          <a:spcPct val="107000"/>
                        </a:lnSpc>
                        <a:spcAft>
                          <a:spcPts val="400"/>
                        </a:spcAft>
                      </a:pPr>
                      <a:endParaRPr lang="fr-FR" sz="1800" noProof="0">
                        <a:solidFill>
                          <a:schemeClr val="bg1">
                            <a:lumMod val="75000"/>
                          </a:schemeClr>
                        </a:solidFill>
                        <a:effectLst/>
                        <a:latin typeface="Arial" panose="020B0604020202020204" pitchFamily="34" charset="0"/>
                        <a:cs typeface="Arial" panose="020B0604020202020204" pitchFamily="34" charset="0"/>
                      </a:endParaRPr>
                    </a:p>
                    <a:p>
                      <a:pPr algn="ctr">
                        <a:lnSpc>
                          <a:spcPct val="107000"/>
                        </a:lnSpc>
                        <a:spcAft>
                          <a:spcPts val="400"/>
                        </a:spcAft>
                      </a:pPr>
                      <a:r>
                        <a:rPr lang="fr-FR" sz="1800" noProof="0">
                          <a:solidFill>
                            <a:schemeClr val="bg1">
                              <a:lumMod val="75000"/>
                            </a:schemeClr>
                          </a:solidFill>
                          <a:effectLst/>
                          <a:latin typeface="Arial" panose="020B0604020202020204" pitchFamily="34" charset="0"/>
                          <a:cs typeface="Arial" panose="020B0604020202020204" pitchFamily="34" charset="0"/>
                        </a:rPr>
                        <a:t>Toutes </a:t>
                      </a:r>
                      <a:endParaRPr lang="fr-FR" sz="18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tc>
                  <a:txBody>
                    <a:bodyPr/>
                    <a:lstStyle/>
                    <a:p>
                      <a:pPr algn="ctr">
                        <a:lnSpc>
                          <a:spcPct val="107000"/>
                        </a:lnSpc>
                        <a:spcAft>
                          <a:spcPts val="400"/>
                        </a:spcAft>
                      </a:pPr>
                      <a:endParaRPr lang="fr-FR" sz="1800" noProof="0">
                        <a:solidFill>
                          <a:schemeClr val="bg1">
                            <a:lumMod val="75000"/>
                          </a:schemeClr>
                        </a:solidFill>
                        <a:effectLst/>
                        <a:latin typeface="Arial" panose="020B0604020202020204" pitchFamily="34" charset="0"/>
                        <a:cs typeface="Arial" panose="020B0604020202020204" pitchFamily="34" charset="0"/>
                      </a:endParaRPr>
                    </a:p>
                    <a:p>
                      <a:pPr algn="ctr">
                        <a:lnSpc>
                          <a:spcPct val="107000"/>
                        </a:lnSpc>
                        <a:spcAft>
                          <a:spcPts val="400"/>
                        </a:spcAft>
                      </a:pPr>
                      <a:r>
                        <a:rPr lang="fr-FR" sz="1800" noProof="0">
                          <a:solidFill>
                            <a:schemeClr val="bg1">
                              <a:lumMod val="75000"/>
                            </a:schemeClr>
                          </a:solidFill>
                          <a:effectLst/>
                          <a:latin typeface="Arial" panose="020B0604020202020204" pitchFamily="34" charset="0"/>
                          <a:cs typeface="Arial" panose="020B0604020202020204" pitchFamily="34" charset="0"/>
                        </a:rPr>
                        <a:t>Peut être envisagé chez celles exposées à un risque élevé continu</a:t>
                      </a:r>
                      <a:endParaRPr lang="fr-FR" sz="18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extLst>
                  <a:ext uri="{0D108BD9-81ED-4DB2-BD59-A6C34878D82A}">
                    <a16:rowId xmlns:a16="http://schemas.microsoft.com/office/drawing/2014/main" xmlns="" val="4016046513"/>
                  </a:ext>
                </a:extLst>
              </a:tr>
              <a:tr h="1316986">
                <a:tc>
                  <a:txBody>
                    <a:bodyPr/>
                    <a:lstStyle/>
                    <a:p>
                      <a:pPr>
                        <a:lnSpc>
                          <a:spcPct val="107000"/>
                        </a:lnSpc>
                        <a:spcAft>
                          <a:spcPts val="400"/>
                        </a:spcAft>
                      </a:pPr>
                      <a:r>
                        <a:rPr lang="fr-FR" sz="1800" noProof="0">
                          <a:solidFill>
                            <a:schemeClr val="bg1">
                              <a:lumMod val="75000"/>
                            </a:schemeClr>
                          </a:solidFill>
                          <a:effectLst/>
                          <a:latin typeface="Arial" panose="020B0604020202020204" pitchFamily="34" charset="0"/>
                          <a:cs typeface="Arial" panose="020B0604020202020204" pitchFamily="34" charset="0"/>
                        </a:rPr>
                        <a:t>Charge faible du VIH</a:t>
                      </a:r>
                      <a:endParaRPr lang="fr-FR" sz="18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tc>
                  <a:txBody>
                    <a:bodyPr/>
                    <a:lstStyle/>
                    <a:p>
                      <a:pPr algn="ctr">
                        <a:lnSpc>
                          <a:spcPct val="107000"/>
                        </a:lnSpc>
                        <a:spcAft>
                          <a:spcPts val="400"/>
                        </a:spcAft>
                      </a:pPr>
                      <a:r>
                        <a:rPr lang="fr-FR" sz="1600" noProof="0">
                          <a:solidFill>
                            <a:schemeClr val="bg1">
                              <a:lumMod val="75000"/>
                            </a:schemeClr>
                          </a:solidFill>
                          <a:effectLst/>
                          <a:latin typeface="Arial" panose="020B0604020202020204" pitchFamily="34" charset="0"/>
                          <a:cs typeface="Arial" panose="020B0604020202020204" pitchFamily="34" charset="0"/>
                        </a:rPr>
                        <a:t>Toutes femmes enceintes dans le cadre de l’élimination de la transmission mère-enfant, sinon centrer les efforts sur celles exposées à un risque élevé continu </a:t>
                      </a:r>
                      <a:endParaRPr lang="fr-FR" sz="16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tc>
                  <a:txBody>
                    <a:bodyPr/>
                    <a:lstStyle/>
                    <a:p>
                      <a:pPr algn="ctr">
                        <a:lnSpc>
                          <a:spcPct val="107000"/>
                        </a:lnSpc>
                        <a:spcAft>
                          <a:spcPts val="400"/>
                        </a:spcAft>
                      </a:pPr>
                      <a:r>
                        <a:rPr lang="fr-FR" sz="1800" noProof="0">
                          <a:solidFill>
                            <a:schemeClr val="bg1">
                              <a:lumMod val="75000"/>
                            </a:schemeClr>
                          </a:solidFill>
                          <a:effectLst/>
                          <a:latin typeface="Arial" panose="020B0604020202020204" pitchFamily="34" charset="0"/>
                          <a:cs typeface="Arial" panose="020B0604020202020204" pitchFamily="34" charset="0"/>
                        </a:rPr>
                        <a:t>Peut être envisagé chez celles exposées à un risque élevé continu</a:t>
                      </a:r>
                      <a:endParaRPr lang="fr-FR" sz="18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tc>
                  <a:txBody>
                    <a:bodyPr/>
                    <a:lstStyle/>
                    <a:p>
                      <a:pPr algn="ctr">
                        <a:lnSpc>
                          <a:spcPct val="107000"/>
                        </a:lnSpc>
                        <a:spcAft>
                          <a:spcPts val="400"/>
                        </a:spcAft>
                      </a:pPr>
                      <a:r>
                        <a:rPr lang="fr-FR" sz="1800" noProof="0">
                          <a:solidFill>
                            <a:schemeClr val="bg1">
                              <a:lumMod val="75000"/>
                            </a:schemeClr>
                          </a:solidFill>
                          <a:effectLst/>
                          <a:latin typeface="Arial" panose="020B0604020202020204" pitchFamily="34" charset="0"/>
                          <a:cs typeface="Arial" panose="020B0604020202020204" pitchFamily="34" charset="0"/>
                        </a:rPr>
                        <a:t>Peut être envisagé chez celles exposées à un risque élevé continu</a:t>
                      </a:r>
                      <a:endParaRPr lang="fr-FR" sz="18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extLst>
                  <a:ext uri="{0D108BD9-81ED-4DB2-BD59-A6C34878D82A}">
                    <a16:rowId xmlns:a16="http://schemas.microsoft.com/office/drawing/2014/main" xmlns="" val="3813369264"/>
                  </a:ext>
                </a:extLst>
              </a:tr>
              <a:tr h="981664">
                <a:tc>
                  <a:txBody>
                    <a:bodyPr/>
                    <a:lstStyle/>
                    <a:p>
                      <a:pPr>
                        <a:lnSpc>
                          <a:spcPct val="107000"/>
                        </a:lnSpc>
                        <a:spcAft>
                          <a:spcPts val="400"/>
                        </a:spcAft>
                      </a:pPr>
                      <a:r>
                        <a:rPr lang="fr-FR" sz="1800" noProof="0">
                          <a:solidFill>
                            <a:schemeClr val="bg1">
                              <a:lumMod val="75000"/>
                            </a:schemeClr>
                          </a:solidFill>
                          <a:effectLst/>
                          <a:latin typeface="Arial" panose="020B0604020202020204" pitchFamily="34" charset="0"/>
                          <a:cs typeface="Arial" panose="020B0604020202020204" pitchFamily="34" charset="0"/>
                        </a:rPr>
                        <a:t>Parmi les groupe de populations clés et leurs partenaires</a:t>
                      </a:r>
                      <a:endParaRPr lang="fr-FR" sz="18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tc>
                  <a:txBody>
                    <a:bodyPr/>
                    <a:lstStyle/>
                    <a:p>
                      <a:pPr algn="ctr">
                        <a:lnSpc>
                          <a:spcPct val="107000"/>
                        </a:lnSpc>
                        <a:spcAft>
                          <a:spcPts val="400"/>
                        </a:spcAft>
                      </a:pPr>
                      <a:r>
                        <a:rPr lang="fr-FR" sz="1800" noProof="0">
                          <a:solidFill>
                            <a:schemeClr val="bg1">
                              <a:lumMod val="75000"/>
                            </a:schemeClr>
                          </a:solidFill>
                          <a:effectLst/>
                          <a:latin typeface="Arial" panose="020B0604020202020204" pitchFamily="34" charset="0"/>
                          <a:cs typeface="Arial" panose="020B0604020202020204" pitchFamily="34" charset="0"/>
                        </a:rPr>
                        <a:t>Tous contextes</a:t>
                      </a:r>
                      <a:endParaRPr lang="fr-FR" sz="18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tc>
                  <a:txBody>
                    <a:bodyPr/>
                    <a:lstStyle/>
                    <a:p>
                      <a:pPr algn="ctr">
                        <a:lnSpc>
                          <a:spcPct val="107000"/>
                        </a:lnSpc>
                        <a:spcAft>
                          <a:spcPts val="400"/>
                        </a:spcAft>
                      </a:pPr>
                      <a:r>
                        <a:rPr lang="fr-FR" sz="1800" noProof="0">
                          <a:solidFill>
                            <a:schemeClr val="bg1">
                              <a:lumMod val="75000"/>
                            </a:schemeClr>
                          </a:solidFill>
                          <a:effectLst/>
                          <a:latin typeface="Arial" panose="020B0604020202020204" pitchFamily="34" charset="0"/>
                          <a:cs typeface="Arial" panose="020B0604020202020204" pitchFamily="34" charset="0"/>
                        </a:rPr>
                        <a:t>Tous contextes</a:t>
                      </a:r>
                      <a:endParaRPr lang="fr-FR" sz="1800" noProof="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tc>
                  <a:txBody>
                    <a:bodyPr/>
                    <a:lstStyle/>
                    <a:p>
                      <a:pPr algn="ctr">
                        <a:lnSpc>
                          <a:spcPct val="107000"/>
                        </a:lnSpc>
                        <a:spcAft>
                          <a:spcPts val="400"/>
                        </a:spcAft>
                      </a:pPr>
                      <a:r>
                        <a:rPr lang="fr-FR" sz="1800" noProof="0" dirty="0">
                          <a:solidFill>
                            <a:schemeClr val="bg1">
                              <a:lumMod val="75000"/>
                            </a:schemeClr>
                          </a:solidFill>
                          <a:effectLst/>
                          <a:latin typeface="Arial" panose="020B0604020202020204" pitchFamily="34" charset="0"/>
                          <a:cs typeface="Arial" panose="020B0604020202020204" pitchFamily="34" charset="0"/>
                        </a:rPr>
                        <a:t>Tous contextes</a:t>
                      </a:r>
                      <a:endParaRPr lang="fr-FR" sz="1800" noProof="0" dirty="0">
                        <a:solidFill>
                          <a:schemeClr val="bg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bg2">
                        <a:lumMod val="90000"/>
                      </a:schemeClr>
                    </a:solidFill>
                  </a:tcPr>
                </a:tc>
                <a:extLst>
                  <a:ext uri="{0D108BD9-81ED-4DB2-BD59-A6C34878D82A}">
                    <a16:rowId xmlns:a16="http://schemas.microsoft.com/office/drawing/2014/main" xmlns="" val="4290415797"/>
                  </a:ext>
                </a:extLst>
              </a:tr>
            </a:tbl>
          </a:graphicData>
        </a:graphic>
      </p:graphicFrame>
      <p:sp>
        <p:nvSpPr>
          <p:cNvPr id="2" name="Title 1">
            <a:extLst>
              <a:ext uri="{FF2B5EF4-FFF2-40B4-BE49-F238E27FC236}">
                <a16:creationId xmlns:a16="http://schemas.microsoft.com/office/drawing/2014/main" xmlns="" id="{2944E5D4-264B-40C1-8048-63B20C75D549}"/>
              </a:ext>
            </a:extLst>
          </p:cNvPr>
          <p:cNvSpPr>
            <a:spLocks noGrp="1"/>
          </p:cNvSpPr>
          <p:nvPr>
            <p:ph type="title"/>
          </p:nvPr>
        </p:nvSpPr>
        <p:spPr>
          <a:xfrm>
            <a:off x="356506" y="385329"/>
            <a:ext cx="11478987" cy="1325563"/>
          </a:xfrm>
        </p:spPr>
        <p:txBody>
          <a:bodyPr>
            <a:noAutofit/>
          </a:bodyPr>
          <a:lstStyle/>
          <a:p>
            <a:pPr algn="ctr"/>
            <a:r>
              <a:rPr lang="fr-FR" sz="3200" b="1" dirty="0">
                <a:solidFill>
                  <a:schemeClr val="bg1">
                    <a:lumMod val="75000"/>
                  </a:schemeClr>
                </a:solidFill>
                <a:latin typeface="Arial" panose="020B0604020202020204" pitchFamily="34" charset="0"/>
                <a:cs typeface="Arial" panose="020B0604020202020204" pitchFamily="34" charset="0"/>
              </a:rPr>
              <a:t>Étapes recommandées pour refaire le test pour les femmes enceintes et celles récemment accouchées</a:t>
            </a:r>
            <a:endParaRPr lang="fr-FR" sz="3200" b="1" dirty="0">
              <a:solidFill>
                <a:schemeClr val="bg1">
                  <a:lumMod val="75000"/>
                </a:schemeClr>
              </a:solidFill>
            </a:endParaRPr>
          </a:p>
        </p:txBody>
      </p:sp>
      <p:sp>
        <p:nvSpPr>
          <p:cNvPr id="5" name="Rectangle 4">
            <a:extLst>
              <a:ext uri="{FF2B5EF4-FFF2-40B4-BE49-F238E27FC236}">
                <a16:creationId xmlns:a16="http://schemas.microsoft.com/office/drawing/2014/main" xmlns="" id="{02CB7BDD-F1EB-4FEC-9D6C-F021F26D8B64}"/>
              </a:ext>
            </a:extLst>
          </p:cNvPr>
          <p:cNvSpPr/>
          <p:nvPr/>
        </p:nvSpPr>
        <p:spPr>
          <a:xfrm>
            <a:off x="17968" y="46494"/>
            <a:ext cx="11389656" cy="400110"/>
          </a:xfrm>
          <a:prstGeom prst="rect">
            <a:avLst/>
          </a:prstGeom>
          <a:solidFill>
            <a:srgbClr val="ED7D3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Directives mises à jour pour le dépistage du VIH dans les établissements de soins prénatals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xmlns="" id="{FE565E6E-7841-4B3A-9EAC-560B79BE1FD5}"/>
              </a:ext>
            </a:extLst>
          </p:cNvPr>
          <p:cNvSpPr/>
          <p:nvPr/>
        </p:nvSpPr>
        <p:spPr>
          <a:xfrm>
            <a:off x="5805549" y="1859722"/>
            <a:ext cx="2694215" cy="5138544"/>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Table 2">
            <a:extLst>
              <a:ext uri="{FF2B5EF4-FFF2-40B4-BE49-F238E27FC236}">
                <a16:creationId xmlns:a16="http://schemas.microsoft.com/office/drawing/2014/main" xmlns="" id="{F0D75044-EB8F-48B6-B38D-AE00F584CFCA}"/>
              </a:ext>
            </a:extLst>
          </p:cNvPr>
          <p:cNvGraphicFramePr>
            <a:graphicFrameLocks noGrp="1"/>
          </p:cNvGraphicFramePr>
          <p:nvPr>
            <p:extLst>
              <p:ext uri="{D42A27DB-BD31-4B8C-83A1-F6EECF244321}">
                <p14:modId xmlns:p14="http://schemas.microsoft.com/office/powerpoint/2010/main" val="2783695381"/>
              </p:ext>
            </p:extLst>
          </p:nvPr>
        </p:nvGraphicFramePr>
        <p:xfrm>
          <a:off x="390292" y="2052835"/>
          <a:ext cx="11436216" cy="4752318"/>
        </p:xfrm>
        <a:graphic>
          <a:graphicData uri="http://schemas.openxmlformats.org/drawingml/2006/table">
            <a:tbl>
              <a:tblPr firstRow="1" firstCol="1" bandRow="1"/>
              <a:tblGrid>
                <a:gridCol w="11436216">
                  <a:extLst>
                    <a:ext uri="{9D8B030D-6E8A-4147-A177-3AD203B41FA5}">
                      <a16:colId xmlns:a16="http://schemas.microsoft.com/office/drawing/2014/main" xmlns="" val="282573918"/>
                    </a:ext>
                  </a:extLst>
                </a:gridCol>
              </a:tblGrid>
              <a:tr h="4752318">
                <a:tc>
                  <a:txBody>
                    <a:bodyPr/>
                    <a:lstStyle/>
                    <a:p>
                      <a:pPr>
                        <a:lnSpc>
                          <a:spcPct val="107000"/>
                        </a:lnSpc>
                        <a:spcAft>
                          <a:spcPts val="0"/>
                        </a:spcAft>
                      </a:pPr>
                      <a:r>
                        <a:rPr lang="fr-FR" sz="2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Périodes optimales pour refaire les tests pour les mères : Mises à jour. </a:t>
                      </a:r>
                      <a:r>
                        <a:rPr lang="fr-FR" sz="2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Dans les contextes de charge élevée du VIH, refaire le test est conseillé pour toutes les femmes enceintes dont le statut VIH est inconnu ou séronégatif ; il doit être effectué en fin de grossesse (3</a:t>
                      </a:r>
                      <a:r>
                        <a:rPr lang="fr-FR" sz="2800" baseline="30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ème</a:t>
                      </a:r>
                      <a:r>
                        <a:rPr lang="fr-FR" sz="2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trimestre). Un test de rattrapage est nécessaire au cas où le premier test ou le test qui a été répété a été omis ou retardé. Les pays ayant une charge élevée du VIH peuvent envisager de répéter le test une seconde fois pendant la période de postpartum dans des districts ou régions avec une charge du VIH ou une incidence élevée,  pour les femmes des populations clés ou ayant un partenaire vivant avec le VIH dont la charge virale n’est pas supprimée.</a:t>
                      </a:r>
                      <a:endParaRPr lang="en-US" sz="2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2968029948"/>
                  </a:ext>
                </a:extLst>
              </a:tr>
            </a:tbl>
          </a:graphicData>
        </a:graphic>
      </p:graphicFrame>
    </p:spTree>
    <p:extLst>
      <p:ext uri="{BB962C8B-B14F-4D97-AF65-F5344CB8AC3E}">
        <p14:creationId xmlns:p14="http://schemas.microsoft.com/office/powerpoint/2010/main" val="2536372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44E5D4-264B-40C1-8048-63B20C75D549}"/>
              </a:ext>
            </a:extLst>
          </p:cNvPr>
          <p:cNvSpPr>
            <a:spLocks noGrp="1"/>
          </p:cNvSpPr>
          <p:nvPr>
            <p:ph type="title"/>
          </p:nvPr>
        </p:nvSpPr>
        <p:spPr>
          <a:xfrm>
            <a:off x="111210" y="500062"/>
            <a:ext cx="12080789" cy="1325563"/>
          </a:xfrm>
        </p:spPr>
        <p:txBody>
          <a:bodyPr>
            <a:noAutofit/>
          </a:bodyPr>
          <a:lstStyle/>
          <a:p>
            <a:pPr algn="ctr"/>
            <a:r>
              <a:rPr lang="en-GB" sz="3200" b="1" dirty="0" err="1">
                <a:latin typeface="Arial" panose="020B0604020202020204" pitchFamily="34" charset="0"/>
                <a:cs typeface="Arial" panose="020B0604020202020204" pitchFamily="34" charset="0"/>
              </a:rPr>
              <a:t>Facteurs</a:t>
            </a:r>
            <a:r>
              <a:rPr lang="en-GB" sz="3200" b="1" dirty="0">
                <a:latin typeface="Arial" panose="020B0604020202020204" pitchFamily="34" charset="0"/>
                <a:cs typeface="Arial" panose="020B0604020202020204" pitchFamily="34" charset="0"/>
              </a:rPr>
              <a:t> à prendre </a:t>
            </a:r>
            <a:r>
              <a:rPr lang="en-GB" sz="3200" b="1" dirty="0" err="1">
                <a:latin typeface="Arial" panose="020B0604020202020204" pitchFamily="34" charset="0"/>
                <a:cs typeface="Arial" panose="020B0604020202020204" pitchFamily="34" charset="0"/>
              </a:rPr>
              <a:t>en</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considération</a:t>
            </a:r>
            <a:r>
              <a:rPr lang="en-GB" sz="3200" b="1" dirty="0">
                <a:latin typeface="Arial" panose="020B0604020202020204" pitchFamily="34" charset="0"/>
                <a:cs typeface="Arial" panose="020B0604020202020204" pitchFamily="34" charset="0"/>
              </a:rPr>
              <a:t> pour la mise </a:t>
            </a:r>
            <a:r>
              <a:rPr lang="en-GB" sz="3200" b="1" dirty="0" err="1">
                <a:latin typeface="Arial" panose="020B0604020202020204" pitchFamily="34" charset="0"/>
                <a:cs typeface="Arial" panose="020B0604020202020204" pitchFamily="34" charset="0"/>
              </a:rPr>
              <a:t>en</a:t>
            </a:r>
            <a:r>
              <a:rPr lang="en-GB" sz="3200" b="1" dirty="0">
                <a:latin typeface="Arial" panose="020B0604020202020204" pitchFamily="34" charset="0"/>
                <a:cs typeface="Arial" panose="020B0604020202020204" pitchFamily="34" charset="0"/>
              </a:rPr>
              <a:t> place du </a:t>
            </a:r>
            <a:r>
              <a:rPr lang="en-GB" sz="3200" b="1" dirty="0" err="1">
                <a:latin typeface="Arial" panose="020B0604020202020204" pitchFamily="34" charset="0"/>
                <a:cs typeface="Arial" panose="020B0604020202020204" pitchFamily="34" charset="0"/>
              </a:rPr>
              <a:t>dépistage</a:t>
            </a:r>
            <a:r>
              <a:rPr lang="en-GB" sz="3200" b="1" dirty="0">
                <a:latin typeface="Arial" panose="020B0604020202020204" pitchFamily="34" charset="0"/>
                <a:cs typeface="Arial" panose="020B0604020202020204" pitchFamily="34" charset="0"/>
              </a:rPr>
              <a:t> du VIH chez les femmes enceintes et postpartum</a:t>
            </a:r>
            <a:endParaRPr lang="en-GB" sz="3200" b="1" dirty="0"/>
          </a:p>
        </p:txBody>
      </p:sp>
      <p:sp>
        <p:nvSpPr>
          <p:cNvPr id="10" name="Content Placeholder 9">
            <a:extLst>
              <a:ext uri="{FF2B5EF4-FFF2-40B4-BE49-F238E27FC236}">
                <a16:creationId xmlns:a16="http://schemas.microsoft.com/office/drawing/2014/main" xmlns="" id="{7EA01244-E234-4BD9-892C-405E7FD3D5DE}"/>
              </a:ext>
            </a:extLst>
          </p:cNvPr>
          <p:cNvSpPr>
            <a:spLocks noGrp="1"/>
          </p:cNvSpPr>
          <p:nvPr>
            <p:ph idx="1"/>
          </p:nvPr>
        </p:nvSpPr>
        <p:spPr>
          <a:xfrm>
            <a:off x="2161093" y="2134383"/>
            <a:ext cx="9892362" cy="4351338"/>
          </a:xfrm>
        </p:spPr>
        <p:txBody>
          <a:bodyPr>
            <a:normAutofit fontScale="70000" lnSpcReduction="20000"/>
          </a:bodyPr>
          <a:lstStyle/>
          <a:p>
            <a:r>
              <a:rPr lang="en-GB" dirty="0">
                <a:latin typeface="Arial" panose="020B0604020202020204" pitchFamily="34" charset="0"/>
                <a:cs typeface="Arial" panose="020B0604020202020204" pitchFamily="34" charset="0"/>
              </a:rPr>
              <a:t>HIV/syphilis ensemble – </a:t>
            </a:r>
            <a:r>
              <a:rPr lang="en-GB" dirty="0" err="1">
                <a:latin typeface="Arial" panose="020B0604020202020204" pitchFamily="34" charset="0"/>
                <a:cs typeface="Arial" panose="020B0604020202020204" pitchFamily="34" charset="0"/>
              </a:rPr>
              <a:t>peut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être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utilisé</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comme</a:t>
            </a:r>
            <a:r>
              <a:rPr lang="en-GB" dirty="0">
                <a:latin typeface="Arial" panose="020B0604020202020204" pitchFamily="34" charset="0"/>
                <a:cs typeface="Arial" panose="020B0604020202020204" pitchFamily="34" charset="0"/>
              </a:rPr>
              <a:t> premier test dans les centres de </a:t>
            </a:r>
            <a:r>
              <a:rPr lang="en-GB" dirty="0" err="1">
                <a:latin typeface="Arial" panose="020B0604020202020204" pitchFamily="34" charset="0"/>
                <a:cs typeface="Arial" panose="020B0604020202020204" pitchFamily="34" charset="0"/>
              </a:rPr>
              <a:t>soins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prénatals</a:t>
            </a:r>
            <a:endParaRPr lang="en-GB" dirty="0">
              <a:latin typeface="Arial" panose="020B0604020202020204" pitchFamily="34" charset="0"/>
              <a:cs typeface="Arial" panose="020B0604020202020204" pitchFamily="34" charset="0"/>
            </a:endParaRPr>
          </a:p>
          <a:p>
            <a:pPr lvl="1"/>
            <a:r>
              <a:rPr lang="en-GB" dirty="0" err="1">
                <a:latin typeface="Arial" panose="020B0604020202020204" pitchFamily="34" charset="0"/>
                <a:cs typeface="Arial" panose="020B0604020202020204" pitchFamily="34" charset="0"/>
              </a:rPr>
              <a:t>Relier</a:t>
            </a:r>
            <a:r>
              <a:rPr lang="en-GB" dirty="0">
                <a:latin typeface="Arial" panose="020B0604020202020204" pitchFamily="34" charset="0"/>
                <a:cs typeface="Arial" panose="020B0604020202020204" pitchFamily="34" charset="0"/>
              </a:rPr>
              <a:t> au VHB et </a:t>
            </a:r>
            <a:r>
              <a:rPr lang="en-GB" dirty="0" err="1">
                <a:latin typeface="Arial" panose="020B0604020202020204" pitchFamily="34" charset="0"/>
                <a:cs typeface="Arial" panose="020B0604020202020204" pitchFamily="34" charset="0"/>
              </a:rPr>
              <a:t>l’intégrer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quand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cela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est</a:t>
            </a:r>
            <a:r>
              <a:rPr lang="en-GB" dirty="0">
                <a:latin typeface="Arial" panose="020B0604020202020204" pitchFamily="34" charset="0"/>
                <a:cs typeface="Arial" panose="020B0604020202020204" pitchFamily="34" charset="0"/>
              </a:rPr>
              <a:t> possible.</a:t>
            </a:r>
          </a:p>
          <a:p>
            <a:r>
              <a:rPr lang="en-GB" dirty="0" err="1">
                <a:latin typeface="Arial" panose="020B0604020202020204" pitchFamily="34" charset="0"/>
                <a:cs typeface="Arial" panose="020B0604020202020204" pitchFamily="34" charset="0"/>
              </a:rPr>
              <a:t>Retester</a:t>
            </a:r>
            <a:r>
              <a:rPr lang="en-GB" dirty="0">
                <a:latin typeface="Arial" panose="020B0604020202020204" pitchFamily="34" charset="0"/>
                <a:cs typeface="Arial" panose="020B0604020202020204" pitchFamily="34" charset="0"/>
              </a:rPr>
              <a:t> les femmes enceintes et </a:t>
            </a:r>
            <a:r>
              <a:rPr lang="en-GB" dirty="0" err="1">
                <a:latin typeface="Arial" panose="020B0604020202020204" pitchFamily="34" charset="0"/>
                <a:cs typeface="Arial" panose="020B0604020202020204" pitchFamily="34" charset="0"/>
              </a:rPr>
              <a:t>récemment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accouchées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n’est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généralement</a:t>
            </a:r>
            <a:r>
              <a:rPr lang="en-GB" dirty="0">
                <a:latin typeface="Arial" panose="020B0604020202020204" pitchFamily="34" charset="0"/>
                <a:cs typeface="Arial" panose="020B0604020202020204" pitchFamily="34" charset="0"/>
              </a:rPr>
              <a:t> pas d’un bon rapport </a:t>
            </a:r>
            <a:r>
              <a:rPr lang="en-GB" dirty="0" err="1">
                <a:latin typeface="Arial" panose="020B0604020202020204" pitchFamily="34" charset="0"/>
                <a:cs typeface="Arial" panose="020B0604020202020204" pitchFamily="34" charset="0"/>
              </a:rPr>
              <a:t>coût-efficacité</a:t>
            </a:r>
            <a:r>
              <a:rPr lang="en-GB" dirty="0">
                <a:latin typeface="Arial" panose="020B0604020202020204" pitchFamily="34" charset="0"/>
                <a:cs typeface="Arial" panose="020B0604020202020204" pitchFamily="34" charset="0"/>
              </a:rPr>
              <a:t> dans les </a:t>
            </a:r>
            <a:r>
              <a:rPr lang="en-GB" dirty="0" err="1">
                <a:latin typeface="Arial" panose="020B0604020202020204" pitchFamily="34" charset="0"/>
                <a:cs typeface="Arial" panose="020B0604020202020204" pitchFamily="34" charset="0"/>
              </a:rPr>
              <a:t>contextes</a:t>
            </a:r>
            <a:r>
              <a:rPr lang="en-GB" dirty="0">
                <a:latin typeface="Arial" panose="020B0604020202020204" pitchFamily="34" charset="0"/>
                <a:cs typeface="Arial" panose="020B0604020202020204" pitchFamily="34" charset="0"/>
              </a:rPr>
              <a:t> de </a:t>
            </a:r>
            <a:r>
              <a:rPr lang="en-GB" dirty="0" err="1">
                <a:latin typeface="Arial" panose="020B0604020202020204" pitchFamily="34" charset="0"/>
                <a:cs typeface="Arial" panose="020B0604020202020204" pitchFamily="34" charset="0"/>
              </a:rPr>
              <a:t>faible</a:t>
            </a:r>
            <a:r>
              <a:rPr lang="en-GB" dirty="0">
                <a:latin typeface="Arial" panose="020B0604020202020204" pitchFamily="34" charset="0"/>
                <a:cs typeface="Arial" panose="020B0604020202020204" pitchFamily="34" charset="0"/>
              </a:rPr>
              <a:t> charge de </a:t>
            </a:r>
            <a:r>
              <a:rPr lang="en-GB" dirty="0" err="1">
                <a:latin typeface="Arial" panose="020B0604020202020204" pitchFamily="34" charset="0"/>
                <a:cs typeface="Arial" panose="020B0604020202020204" pitchFamily="34" charset="0"/>
              </a:rPr>
              <a:t>morbidité</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associée</a:t>
            </a:r>
            <a:r>
              <a:rPr lang="en-GB" dirty="0">
                <a:latin typeface="Arial" panose="020B0604020202020204" pitchFamily="34" charset="0"/>
                <a:cs typeface="Arial" panose="020B0604020202020204" pitchFamily="34" charset="0"/>
              </a:rPr>
              <a:t> au VIH. </a:t>
            </a:r>
          </a:p>
          <a:p>
            <a:r>
              <a:rPr lang="en-GB" dirty="0">
                <a:latin typeface="Arial" panose="020B0604020202020204" pitchFamily="34" charset="0"/>
                <a:cs typeface="Arial" panose="020B0604020202020204" pitchFamily="34" charset="0"/>
              </a:rPr>
              <a:t>Les pays </a:t>
            </a:r>
            <a:r>
              <a:rPr lang="en-GB" dirty="0" err="1">
                <a:latin typeface="Arial" panose="020B0604020202020204" pitchFamily="34" charset="0"/>
                <a:cs typeface="Arial" panose="020B0604020202020204" pitchFamily="34" charset="0"/>
              </a:rPr>
              <a:t>d’EMRO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pourraient</a:t>
            </a:r>
            <a:r>
              <a:rPr lang="en-GB" dirty="0">
                <a:latin typeface="Arial" panose="020B0604020202020204" pitchFamily="34" charset="0"/>
                <a:cs typeface="Arial" panose="020B0604020202020204" pitchFamily="34" charset="0"/>
              </a:rPr>
              <a:t> decider de </a:t>
            </a:r>
            <a:r>
              <a:rPr lang="en-GB" dirty="0" err="1">
                <a:latin typeface="Arial" panose="020B0604020202020204" pitchFamily="34" charset="0"/>
                <a:cs typeface="Arial" panose="020B0604020202020204" pitchFamily="34" charset="0"/>
              </a:rPr>
              <a:t>dépister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priorité</a:t>
            </a:r>
            <a:r>
              <a:rPr lang="en-GB" dirty="0">
                <a:latin typeface="Arial" panose="020B0604020202020204" pitchFamily="34" charset="0"/>
                <a:cs typeface="Arial" panose="020B0604020202020204" pitchFamily="34" charset="0"/>
              </a:rPr>
              <a:t> dans les centres de </a:t>
            </a:r>
            <a:r>
              <a:rPr lang="en-GB" dirty="0" err="1">
                <a:latin typeface="Arial" panose="020B0604020202020204" pitchFamily="34" charset="0"/>
                <a:cs typeface="Arial" panose="020B0604020202020204" pitchFamily="34" charset="0"/>
              </a:rPr>
              <a:t>soins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prénatals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en</a:t>
            </a:r>
            <a:r>
              <a:rPr lang="en-GB" dirty="0">
                <a:latin typeface="Arial" panose="020B0604020202020204" pitchFamily="34" charset="0"/>
                <a:cs typeface="Arial" panose="020B0604020202020204" pitchFamily="34" charset="0"/>
              </a:rPr>
              <a:t> se fondant sur le </a:t>
            </a:r>
            <a:r>
              <a:rPr lang="en-GB" dirty="0" err="1">
                <a:latin typeface="Arial" panose="020B0604020202020204" pitchFamily="34" charset="0"/>
                <a:cs typeface="Arial" panose="020B0604020202020204" pitchFamily="34" charset="0"/>
              </a:rPr>
              <a:t>risque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ou</a:t>
            </a:r>
            <a:r>
              <a:rPr lang="en-GB" dirty="0">
                <a:latin typeface="Arial" panose="020B0604020202020204" pitchFamily="34" charset="0"/>
                <a:cs typeface="Arial" panose="020B0604020202020204" pitchFamily="34" charset="0"/>
              </a:rPr>
              <a:t> les </a:t>
            </a:r>
            <a:r>
              <a:rPr lang="en-GB" dirty="0" err="1">
                <a:latin typeface="Arial" panose="020B0604020202020204" pitchFamily="34" charset="0"/>
                <a:cs typeface="Arial" panose="020B0604020202020204" pitchFamily="34" charset="0"/>
              </a:rPr>
              <a:t>données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géographiques</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fonction</a:t>
            </a:r>
            <a:r>
              <a:rPr lang="en-GB" dirty="0">
                <a:latin typeface="Arial" panose="020B0604020202020204" pitchFamily="34" charset="0"/>
                <a:cs typeface="Arial" panose="020B0604020202020204" pitchFamily="34" charset="0"/>
              </a:rPr>
              <a:t> des </a:t>
            </a:r>
            <a:r>
              <a:rPr lang="en-GB" dirty="0" err="1">
                <a:latin typeface="Arial" panose="020B0604020202020204" pitchFamily="34" charset="0"/>
                <a:cs typeface="Arial" panose="020B0604020202020204" pitchFamily="34" charset="0"/>
              </a:rPr>
              <a:t>ressources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disponibles</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Il </a:t>
            </a:r>
            <a:r>
              <a:rPr lang="en-GB" dirty="0" err="1">
                <a:latin typeface="Arial" panose="020B0604020202020204" pitchFamily="34" charset="0"/>
                <a:cs typeface="Arial" panose="020B0604020202020204" pitchFamily="34" charset="0"/>
              </a:rPr>
              <a:t>faut</a:t>
            </a:r>
            <a:r>
              <a:rPr lang="en-GB" dirty="0">
                <a:latin typeface="Arial" panose="020B0604020202020204" pitchFamily="34" charset="0"/>
                <a:cs typeface="Arial" panose="020B0604020202020204" pitchFamily="34" charset="0"/>
              </a:rPr>
              <a:t> donner la </a:t>
            </a:r>
            <a:r>
              <a:rPr lang="en-GB" dirty="0" err="1">
                <a:latin typeface="Arial" panose="020B0604020202020204" pitchFamily="34" charset="0"/>
                <a:cs typeface="Arial" panose="020B0604020202020204" pitchFamily="34" charset="0"/>
              </a:rPr>
              <a:t>priorité</a:t>
            </a:r>
            <a:r>
              <a:rPr lang="en-GB" dirty="0">
                <a:latin typeface="Arial" panose="020B0604020202020204" pitchFamily="34" charset="0"/>
                <a:cs typeface="Arial" panose="020B0604020202020204" pitchFamily="34" charset="0"/>
              </a:rPr>
              <a:t> aux femmes des </a:t>
            </a:r>
            <a:r>
              <a:rPr lang="en-GB" dirty="0" err="1">
                <a:latin typeface="Arial" panose="020B0604020202020204" pitchFamily="34" charset="0"/>
                <a:cs typeface="Arial" panose="020B0604020202020204" pitchFamily="34" charset="0"/>
              </a:rPr>
              <a:t>groupes</a:t>
            </a:r>
            <a:r>
              <a:rPr lang="en-GB" dirty="0">
                <a:latin typeface="Arial" panose="020B0604020202020204" pitchFamily="34" charset="0"/>
                <a:cs typeface="Arial" panose="020B0604020202020204" pitchFamily="34" charset="0"/>
              </a:rPr>
              <a:t> de populations </a:t>
            </a:r>
            <a:r>
              <a:rPr lang="en-GB" dirty="0" err="1">
                <a:latin typeface="Arial" panose="020B0604020202020204" pitchFamily="34" charset="0"/>
                <a:cs typeface="Arial" panose="020B0604020202020204" pitchFamily="34" charset="0"/>
              </a:rPr>
              <a:t>clés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celles</a:t>
            </a:r>
            <a:r>
              <a:rPr lang="en-GB" dirty="0">
                <a:latin typeface="Arial" panose="020B0604020202020204" pitchFamily="34" charset="0"/>
                <a:cs typeface="Arial" panose="020B0604020202020204" pitchFamily="34" charset="0"/>
              </a:rPr>
              <a:t> qui </a:t>
            </a:r>
            <a:r>
              <a:rPr lang="en-GB" dirty="0" err="1">
                <a:latin typeface="Arial" panose="020B0604020202020204" pitchFamily="34" charset="0"/>
                <a:cs typeface="Arial" panose="020B0604020202020204" pitchFamily="34" charset="0"/>
              </a:rPr>
              <a:t>ont</a:t>
            </a:r>
            <a:r>
              <a:rPr lang="en-GB" dirty="0">
                <a:latin typeface="Arial" panose="020B0604020202020204" pitchFamily="34" charset="0"/>
                <a:cs typeface="Arial" panose="020B0604020202020204" pitchFamily="34" charset="0"/>
              </a:rPr>
              <a:t> un </a:t>
            </a:r>
            <a:r>
              <a:rPr lang="en-GB" dirty="0" err="1">
                <a:latin typeface="Arial" panose="020B0604020202020204" pitchFamily="34" charset="0"/>
                <a:cs typeface="Arial" panose="020B0604020202020204" pitchFamily="34" charset="0"/>
              </a:rPr>
              <a:t>partenaire</a:t>
            </a:r>
            <a:r>
              <a:rPr lang="en-GB" dirty="0">
                <a:latin typeface="Arial" panose="020B0604020202020204" pitchFamily="34" charset="0"/>
                <a:cs typeface="Arial" panose="020B0604020202020204" pitchFamily="34" charset="0"/>
              </a:rPr>
              <a:t> vivant avec le VIH </a:t>
            </a:r>
            <a:r>
              <a:rPr lang="en-GB" dirty="0" err="1">
                <a:latin typeface="Arial" panose="020B0604020202020204" pitchFamily="34" charset="0"/>
                <a:cs typeface="Arial" panose="020B0604020202020204" pitchFamily="34" charset="0"/>
              </a:rPr>
              <a:t>ou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faisant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lui-même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partie</a:t>
            </a:r>
            <a:r>
              <a:rPr lang="en-GB" dirty="0">
                <a:latin typeface="Arial" panose="020B0604020202020204" pitchFamily="34" charset="0"/>
                <a:cs typeface="Arial" panose="020B0604020202020204" pitchFamily="34" charset="0"/>
              </a:rPr>
              <a:t> de </a:t>
            </a:r>
            <a:r>
              <a:rPr lang="en-GB" dirty="0" err="1">
                <a:latin typeface="Arial" panose="020B0604020202020204" pitchFamily="34" charset="0"/>
                <a:cs typeface="Arial" panose="020B0604020202020204" pitchFamily="34" charset="0"/>
              </a:rPr>
              <a:t>groupes</a:t>
            </a:r>
            <a:r>
              <a:rPr lang="en-GB" dirty="0">
                <a:latin typeface="Arial" panose="020B0604020202020204" pitchFamily="34" charset="0"/>
                <a:cs typeface="Arial" panose="020B0604020202020204" pitchFamily="34" charset="0"/>
              </a:rPr>
              <a:t> de populations </a:t>
            </a:r>
            <a:r>
              <a:rPr lang="en-GB" dirty="0" err="1">
                <a:latin typeface="Arial" panose="020B0604020202020204" pitchFamily="34" charset="0"/>
                <a:cs typeface="Arial" panose="020B0604020202020204" pitchFamily="34" charset="0"/>
              </a:rPr>
              <a:t>clés</a:t>
            </a:r>
            <a:r>
              <a:rPr lang="en-GB" dirty="0">
                <a:latin typeface="Arial" panose="020B0604020202020204" pitchFamily="34" charset="0"/>
                <a:cs typeface="Arial" panose="020B0604020202020204" pitchFamily="34" charset="0"/>
              </a:rPr>
              <a:t>.</a:t>
            </a:r>
          </a:p>
          <a:p>
            <a:pPr lvl="1"/>
            <a:r>
              <a:rPr lang="en-GB" dirty="0">
                <a:latin typeface="Arial" panose="020B0604020202020204" pitchFamily="34" charset="0"/>
                <a:cs typeface="Arial" panose="020B0604020202020204" pitchFamily="34" charset="0"/>
              </a:rPr>
              <a:t>Les </a:t>
            </a:r>
            <a:r>
              <a:rPr lang="en-GB" dirty="0" err="1">
                <a:latin typeface="Arial" panose="020B0604020202020204" pitchFamily="34" charset="0"/>
                <a:cs typeface="Arial" panose="020B0604020202020204" pitchFamily="34" charset="0"/>
              </a:rPr>
              <a:t>prestations</a:t>
            </a:r>
            <a:r>
              <a:rPr lang="en-GB" dirty="0">
                <a:latin typeface="Arial" panose="020B0604020202020204" pitchFamily="34" charset="0"/>
                <a:cs typeface="Arial" panose="020B0604020202020204" pitchFamily="34" charset="0"/>
              </a:rPr>
              <a:t> de </a:t>
            </a:r>
            <a:r>
              <a:rPr lang="en-GB" dirty="0" err="1">
                <a:latin typeface="Arial" panose="020B0604020202020204" pitchFamily="34" charset="0"/>
                <a:cs typeface="Arial" panose="020B0604020202020204" pitchFamily="34" charset="0"/>
              </a:rPr>
              <a:t>soins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prénatals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doivent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être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adaptées</a:t>
            </a:r>
            <a:r>
              <a:rPr lang="en-GB" dirty="0">
                <a:latin typeface="Arial" panose="020B0604020202020204" pitchFamily="34" charset="0"/>
                <a:cs typeface="Arial" panose="020B0604020202020204" pitchFamily="34" charset="0"/>
              </a:rPr>
              <a:t> pour </a:t>
            </a:r>
            <a:r>
              <a:rPr lang="en-GB" dirty="0" err="1">
                <a:latin typeface="Arial" panose="020B0604020202020204" pitchFamily="34" charset="0"/>
                <a:cs typeface="Arial" panose="020B0604020202020204" pitchFamily="34" charset="0"/>
              </a:rPr>
              <a:t>inclure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atteindre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ces</a:t>
            </a:r>
            <a:r>
              <a:rPr lang="en-GB" dirty="0">
                <a:latin typeface="Arial" panose="020B0604020202020204" pitchFamily="34" charset="0"/>
                <a:cs typeface="Arial" panose="020B0604020202020204" pitchFamily="34" charset="0"/>
              </a:rPr>
              <a:t> femmes et </a:t>
            </a:r>
            <a:r>
              <a:rPr lang="en-GB" dirty="0" err="1">
                <a:latin typeface="Arial" panose="020B0604020202020204" pitchFamily="34" charset="0"/>
                <a:cs typeface="Arial" panose="020B0604020202020204" pitchFamily="34" charset="0"/>
              </a:rPr>
              <a:t>leurs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partenaires</a:t>
            </a:r>
            <a:r>
              <a:rPr lang="en-GB" dirty="0">
                <a:latin typeface="Arial" panose="020B0604020202020204" pitchFamily="34" charset="0"/>
                <a:cs typeface="Arial" panose="020B0604020202020204" pitchFamily="34" charset="0"/>
              </a:rPr>
              <a:t>.</a:t>
            </a:r>
          </a:p>
          <a:p>
            <a:pPr lvl="1"/>
            <a:r>
              <a:rPr lang="fr-FR" dirty="0">
                <a:latin typeface="Arial" panose="020B0604020202020204" pitchFamily="34" charset="0"/>
                <a:cs typeface="Arial" panose="020B0604020202020204" pitchFamily="34" charset="0"/>
              </a:rPr>
              <a:t>Les efforts quant à la réalisation d’un premier test puis d’un nouveau test de dépistage, quand cela a déjà été mis en place, doivent être centrés sur ces populations.</a:t>
            </a:r>
            <a:endParaRPr lang="en-GB"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02CB7BDD-F1EB-4FEC-9D6C-F021F26D8B64}"/>
              </a:ext>
            </a:extLst>
          </p:cNvPr>
          <p:cNvSpPr/>
          <p:nvPr/>
        </p:nvSpPr>
        <p:spPr>
          <a:xfrm>
            <a:off x="17968" y="46494"/>
            <a:ext cx="11389656" cy="400110"/>
          </a:xfrm>
          <a:prstGeom prst="rect">
            <a:avLst/>
          </a:prstGeom>
          <a:solidFill>
            <a:srgbClr val="ED7D3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Directives mises à jour pour le dépistage du VIH dans les établissements de soins prénatals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4" name="Picture 2" descr="Image result for dont forget">
            <a:extLst>
              <a:ext uri="{FF2B5EF4-FFF2-40B4-BE49-F238E27FC236}">
                <a16:creationId xmlns:a16="http://schemas.microsoft.com/office/drawing/2014/main" xmlns="" id="{CFED702F-7FB9-4604-AC62-2D45F68F4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8" y="292973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C6AA4904-60F5-4B6D-831C-2D1EBA538EEE}"/>
              </a:ext>
            </a:extLst>
          </p:cNvPr>
          <p:cNvPicPr>
            <a:picLocks noChangeAspect="1"/>
          </p:cNvPicPr>
          <p:nvPr/>
        </p:nvPicPr>
        <p:blipFill>
          <a:blip r:embed="rId4"/>
          <a:stretch>
            <a:fillRect/>
          </a:stretch>
        </p:blipFill>
        <p:spPr>
          <a:xfrm>
            <a:off x="17968" y="6272861"/>
            <a:ext cx="1823124" cy="483776"/>
          </a:xfrm>
          <a:prstGeom prst="rect">
            <a:avLst/>
          </a:prstGeom>
        </p:spPr>
      </p:pic>
    </p:spTree>
    <p:extLst>
      <p:ext uri="{BB962C8B-B14F-4D97-AF65-F5344CB8AC3E}">
        <p14:creationId xmlns:p14="http://schemas.microsoft.com/office/powerpoint/2010/main" val="293650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2A852-BD91-45DF-A4F7-3EA0DBCE2FFE}"/>
              </a:ext>
            </a:extLst>
          </p:cNvPr>
          <p:cNvSpPr>
            <a:spLocks noGrp="1"/>
          </p:cNvSpPr>
          <p:nvPr>
            <p:ph type="title"/>
          </p:nvPr>
        </p:nvSpPr>
        <p:spPr/>
        <p:txBody>
          <a:bodyPr>
            <a:normAutofit/>
          </a:bodyPr>
          <a:lstStyle/>
          <a:p>
            <a:r>
              <a:rPr lang="en-GB" sz="3600" b="1" dirty="0" err="1">
                <a:latin typeface="Arial" panose="020B0604020202020204" pitchFamily="34" charset="0"/>
                <a:cs typeface="Arial" panose="020B0604020202020204" pitchFamily="34" charset="0"/>
              </a:rPr>
              <a:t>Présentation</a:t>
            </a:r>
            <a:r>
              <a:rPr lang="en-GB" sz="3600" b="1"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xmlns="" id="{609755A2-F00D-4CDB-B1F5-BA64134E7605}"/>
              </a:ext>
            </a:extLst>
          </p:cNvPr>
          <p:cNvSpPr>
            <a:spLocks noGrp="1"/>
          </p:cNvSpPr>
          <p:nvPr>
            <p:ph idx="1"/>
          </p:nvPr>
        </p:nvSpPr>
        <p:spPr/>
        <p:txBody>
          <a:bodyPr>
            <a:normAutofit/>
          </a:bodyPr>
          <a:lstStyle/>
          <a:p>
            <a:pPr marL="514350" indent="-514350">
              <a:buFont typeface="+mj-lt"/>
              <a:buAutoNum type="arabicPeriod"/>
            </a:pPr>
            <a:r>
              <a:rPr lang="en-GB" sz="3200" dirty="0" err="1">
                <a:latin typeface="Arial" panose="020B0604020202020204" pitchFamily="34" charset="0"/>
                <a:cs typeface="Arial" panose="020B0604020202020204" pitchFamily="34" charset="0"/>
              </a:rPr>
              <a:t>Contexte</a:t>
            </a:r>
            <a:r>
              <a:rPr lang="en-GB" sz="3200" dirty="0">
                <a:latin typeface="Arial" panose="020B0604020202020204" pitchFamily="34" charset="0"/>
                <a:cs typeface="Arial" panose="020B0604020202020204" pitchFamily="34" charset="0"/>
              </a:rPr>
              <a:t> : </a:t>
            </a:r>
            <a:r>
              <a:rPr lang="en-GB" sz="3200" dirty="0" err="1">
                <a:latin typeface="Arial" panose="020B0604020202020204" pitchFamily="34" charset="0"/>
                <a:cs typeface="Arial" panose="020B0604020202020204" pitchFamily="34" charset="0"/>
              </a:rPr>
              <a:t>une</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épidémie</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pleine</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évolution</a:t>
            </a:r>
            <a:endParaRPr lang="en-GB" sz="3200" dirty="0">
              <a:latin typeface="Arial" panose="020B0604020202020204" pitchFamily="34" charset="0"/>
              <a:cs typeface="Arial" panose="020B0604020202020204" pitchFamily="34" charset="0"/>
            </a:endParaRPr>
          </a:p>
          <a:p>
            <a:pPr marL="514350" indent="-514350">
              <a:buFont typeface="+mj-lt"/>
              <a:buAutoNum type="arabicPeriod"/>
            </a:pPr>
            <a:endParaRPr lang="en-GB" sz="3200" dirty="0">
              <a:latin typeface="Arial" panose="020B0604020202020204" pitchFamily="34" charset="0"/>
              <a:cs typeface="Arial" panose="020B0604020202020204" pitchFamily="34" charset="0"/>
            </a:endParaRPr>
          </a:p>
          <a:p>
            <a:pPr marL="514350" indent="-514350">
              <a:buFont typeface="+mj-lt"/>
              <a:buAutoNum type="arabicPeriod"/>
            </a:pPr>
            <a:r>
              <a:rPr lang="en-GB" sz="3200" dirty="0">
                <a:latin typeface="Arial" panose="020B0604020202020204" pitchFamily="34" charset="0"/>
                <a:cs typeface="Arial" panose="020B0604020202020204" pitchFamily="34" charset="0"/>
              </a:rPr>
              <a:t>Nouvelles </a:t>
            </a:r>
            <a:r>
              <a:rPr lang="en-GB" sz="3200" dirty="0" err="1">
                <a:latin typeface="Arial" panose="020B0604020202020204" pitchFamily="34" charset="0"/>
                <a:cs typeface="Arial" panose="020B0604020202020204" pitchFamily="34" charset="0"/>
              </a:rPr>
              <a:t>lignes</a:t>
            </a:r>
            <a:r>
              <a:rPr lang="en-GB" sz="3200" dirty="0">
                <a:latin typeface="Arial" panose="020B0604020202020204" pitchFamily="34" charset="0"/>
                <a:cs typeface="Arial" panose="020B0604020202020204" pitchFamily="34" charset="0"/>
              </a:rPr>
              <a:t> directrices : les points forts</a:t>
            </a:r>
          </a:p>
          <a:p>
            <a:pPr marL="514350" indent="-514350">
              <a:buFont typeface="+mj-lt"/>
              <a:buAutoNum type="arabicPeriod"/>
            </a:pPr>
            <a:endParaRPr lang="en-GB" sz="3200" dirty="0">
              <a:latin typeface="Arial" panose="020B0604020202020204" pitchFamily="34" charset="0"/>
              <a:cs typeface="Arial" panose="020B0604020202020204" pitchFamily="34" charset="0"/>
            </a:endParaRPr>
          </a:p>
          <a:p>
            <a:pPr marL="514350" indent="-514350">
              <a:buFont typeface="+mj-lt"/>
              <a:buAutoNum type="arabicPeriod"/>
            </a:pPr>
            <a:r>
              <a:rPr lang="en-GB" sz="3200" dirty="0">
                <a:latin typeface="Arial" panose="020B0604020202020204" pitchFamily="34" charset="0"/>
                <a:cs typeface="Arial" panose="020B0604020202020204" pitchFamily="34" charset="0"/>
              </a:rPr>
              <a:t>Consulter les directives de </a:t>
            </a:r>
            <a:r>
              <a:rPr lang="en-GB" sz="3200" dirty="0" err="1">
                <a:latin typeface="Arial" panose="020B0604020202020204" pitchFamily="34" charset="0"/>
                <a:cs typeface="Arial" panose="020B0604020202020204" pitchFamily="34" charset="0"/>
              </a:rPr>
              <a:t>l’OMS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autrement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435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B1A3821-F176-441D-AAE8-EF2C04FD3DE4}"/>
              </a:ext>
            </a:extLst>
          </p:cNvPr>
          <p:cNvSpPr/>
          <p:nvPr/>
        </p:nvSpPr>
        <p:spPr>
          <a:xfrm>
            <a:off x="17968" y="46494"/>
            <a:ext cx="5368777" cy="400110"/>
          </a:xfrm>
          <a:prstGeom prst="rect">
            <a:avLst/>
          </a:prstGeom>
          <a:solidFill>
            <a:srgbClr val="C00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Nouvelle recommandation (conditionnelle)</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6A607D82-9AD4-461F-AC6C-2113F4F96B4E}"/>
              </a:ext>
            </a:extLst>
          </p:cNvPr>
          <p:cNvSpPr/>
          <p:nvPr/>
        </p:nvSpPr>
        <p:spPr>
          <a:xfrm>
            <a:off x="6163808" y="1811582"/>
            <a:ext cx="5662411" cy="34163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NOUVELLE RECOMMANDATION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Dans le cadre d’un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dispositif</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complet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 services de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soins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de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prévention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des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approches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fondées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sur les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réseaux</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sociaux</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peuvent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être</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proposées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pour le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dépistage</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du VIH pour les populations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clés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24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recommandation</a:t>
            </a: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conditionnelle</a:t>
            </a: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données</a:t>
            </a: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 </a:t>
            </a:r>
            <a:r>
              <a:rPr kumimoji="0" lang="en-US" sz="24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qualité</a:t>
            </a: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très</a:t>
            </a: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faible</a:t>
            </a: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xmlns="" id="{A5568C29-013F-42BE-98BB-7E1CC2745912}"/>
              </a:ext>
            </a:extLst>
          </p:cNvPr>
          <p:cNvPicPr>
            <a:picLocks noChangeAspect="1"/>
          </p:cNvPicPr>
          <p:nvPr/>
        </p:nvPicPr>
        <p:blipFill rotWithShape="1">
          <a:blip r:embed="rId3"/>
          <a:srcRect b="10569"/>
          <a:stretch/>
        </p:blipFill>
        <p:spPr>
          <a:xfrm>
            <a:off x="170644" y="627017"/>
            <a:ext cx="5216101" cy="5841241"/>
          </a:xfrm>
          <a:prstGeom prst="rect">
            <a:avLst/>
          </a:prstGeom>
        </p:spPr>
      </p:pic>
      <p:pic>
        <p:nvPicPr>
          <p:cNvPr id="8" name="Picture 7">
            <a:extLst>
              <a:ext uri="{FF2B5EF4-FFF2-40B4-BE49-F238E27FC236}">
                <a16:creationId xmlns:a16="http://schemas.microsoft.com/office/drawing/2014/main" xmlns="" id="{474072F2-6139-4424-924B-9174825A1D4C}"/>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1805725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FE9112F-0E2B-4695-85D4-9D60661C39B3}"/>
              </a:ext>
            </a:extLst>
          </p:cNvPr>
          <p:cNvPicPr>
            <a:picLocks noChangeAspect="1"/>
          </p:cNvPicPr>
          <p:nvPr/>
        </p:nvPicPr>
        <p:blipFill>
          <a:blip r:embed="rId3"/>
          <a:stretch>
            <a:fillRect/>
          </a:stretch>
        </p:blipFill>
        <p:spPr>
          <a:xfrm>
            <a:off x="6855558" y="1607419"/>
            <a:ext cx="5123224" cy="2772076"/>
          </a:xfrm>
          <a:prstGeom prst="rect">
            <a:avLst/>
          </a:prstGeom>
        </p:spPr>
      </p:pic>
      <p:sp>
        <p:nvSpPr>
          <p:cNvPr id="7" name="Rectangle 6">
            <a:extLst>
              <a:ext uri="{FF2B5EF4-FFF2-40B4-BE49-F238E27FC236}">
                <a16:creationId xmlns:a16="http://schemas.microsoft.com/office/drawing/2014/main" xmlns="" id="{4B1A3821-F176-441D-AAE8-EF2C04FD3DE4}"/>
              </a:ext>
            </a:extLst>
          </p:cNvPr>
          <p:cNvSpPr/>
          <p:nvPr/>
        </p:nvSpPr>
        <p:spPr>
          <a:xfrm>
            <a:off x="17968" y="46494"/>
            <a:ext cx="5368777" cy="400110"/>
          </a:xfrm>
          <a:prstGeom prst="rect">
            <a:avLst/>
          </a:prstGeom>
          <a:solidFill>
            <a:srgbClr val="C00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Nouvelle recommandation (conditionnelle)</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09862B5C-5460-40BA-AE89-7FF001BD35C4}"/>
              </a:ext>
            </a:extLst>
          </p:cNvPr>
          <p:cNvSpPr txBox="1"/>
          <p:nvPr/>
        </p:nvSpPr>
        <p:spPr>
          <a:xfrm>
            <a:off x="6855558" y="4724084"/>
            <a:ext cx="490995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réseaux</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peuvent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être</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d’ordre</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sexuel</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partenaires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d’injection</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drogues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relations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sociales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personnes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VIH+ or VIH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populations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clés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xmlns="" id="{01EB2DA3-5F23-4F4E-8BCC-3C5CF09FFB7C}"/>
              </a:ext>
            </a:extLst>
          </p:cNvPr>
          <p:cNvSpPr>
            <a:spLocks noGrp="1"/>
          </p:cNvSpPr>
          <p:nvPr>
            <p:ph idx="1"/>
          </p:nvPr>
        </p:nvSpPr>
        <p:spPr>
          <a:xfrm>
            <a:off x="231238" y="1624297"/>
            <a:ext cx="6342882" cy="4497370"/>
          </a:xfrm>
          <a:solidFill>
            <a:schemeClr val="bg1">
              <a:lumMod val="95000"/>
            </a:schemeClr>
          </a:solidFill>
        </p:spPr>
        <p:txBody>
          <a:bodyPr>
            <a:normAutofit lnSpcReduction="10000"/>
          </a:bodyPr>
          <a:lstStyle/>
          <a:p>
            <a:pPr marL="0" indent="0">
              <a:buNone/>
            </a:pPr>
            <a:r>
              <a:rPr lang="en-US" sz="2000" b="1" dirty="0">
                <a:latin typeface="Arial" panose="020B0604020202020204" pitchFamily="34" charset="0"/>
                <a:cs typeface="Arial" panose="020B0604020202020204" pitchFamily="34" charset="0"/>
              </a:rPr>
              <a:t>Que </a:t>
            </a:r>
            <a:r>
              <a:rPr lang="en-US" sz="2000" b="1" dirty="0" err="1">
                <a:latin typeface="Arial" panose="020B0604020202020204" pitchFamily="34" charset="0"/>
                <a:cs typeface="Arial" panose="020B0604020202020204" pitchFamily="34" charset="0"/>
              </a:rPr>
              <a:t>sont</a:t>
            </a:r>
            <a:r>
              <a:rPr lang="en-US" sz="2000" b="1" dirty="0">
                <a:latin typeface="Arial" panose="020B0604020202020204" pitchFamily="34" charset="0"/>
                <a:cs typeface="Arial" panose="020B0604020202020204" pitchFamily="34" charset="0"/>
              </a:rPr>
              <a:t> les </a:t>
            </a:r>
            <a:r>
              <a:rPr lang="en-US" sz="2000" b="1" dirty="0" err="1">
                <a:latin typeface="Arial" panose="020B0604020202020204" pitchFamily="34" charset="0"/>
                <a:cs typeface="Arial" panose="020B0604020202020204" pitchFamily="34" charset="0"/>
              </a:rPr>
              <a:t>réseaux</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sociaux</a:t>
            </a:r>
            <a:r>
              <a:rPr lang="en-US" sz="2000" b="1" dirty="0">
                <a:latin typeface="Arial" panose="020B0604020202020204" pitchFamily="34" charset="0"/>
                <a:cs typeface="Arial" panose="020B0604020202020204" pitchFamily="34" charset="0"/>
              </a:rPr>
              <a:t> et les </a:t>
            </a:r>
            <a:r>
              <a:rPr lang="en-US" sz="2000" b="1" dirty="0" err="1">
                <a:latin typeface="Arial" panose="020B0604020202020204" pitchFamily="34" charset="0"/>
                <a:cs typeface="Arial" panose="020B0604020202020204" pitchFamily="34" charset="0"/>
              </a:rPr>
              <a:t>approches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fondées</a:t>
            </a:r>
            <a:r>
              <a:rPr lang="en-US" sz="2000" b="1" dirty="0">
                <a:latin typeface="Arial" panose="020B0604020202020204" pitchFamily="34" charset="0"/>
                <a:cs typeface="Arial" panose="020B0604020202020204" pitchFamily="34" charset="0"/>
              </a:rPr>
              <a:t> sur </a:t>
            </a:r>
            <a:r>
              <a:rPr lang="en-US" sz="2000" b="1" dirty="0" err="1">
                <a:latin typeface="Arial" panose="020B0604020202020204" pitchFamily="34" charset="0"/>
                <a:cs typeface="Arial" panose="020B0604020202020204" pitchFamily="34" charset="0"/>
              </a:rPr>
              <a:t>ces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réseaux</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sociaux</a:t>
            </a:r>
            <a:r>
              <a:rPr lang="en-US" sz="2000" b="1" dirty="0">
                <a:latin typeface="Arial" panose="020B0604020202020204" pitchFamily="34" charset="0"/>
                <a:cs typeface="Arial" panose="020B0604020202020204" pitchFamily="34" charset="0"/>
              </a:rPr>
              <a:t> ? </a:t>
            </a:r>
            <a:endParaRPr 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Un</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réseau</a:t>
            </a:r>
            <a:r>
              <a:rPr lang="en-GB" sz="2000" b="1" dirty="0">
                <a:latin typeface="Arial" panose="020B0604020202020204" pitchFamily="34" charset="0"/>
                <a:cs typeface="Arial" panose="020B0604020202020204" pitchFamily="34" charset="0"/>
              </a:rPr>
              <a:t> social </a:t>
            </a:r>
            <a:r>
              <a:rPr lang="en-GB" sz="2000" dirty="0">
                <a:latin typeface="Arial" panose="020B0604020202020204" pitchFamily="34" charset="0"/>
                <a:cs typeface="Arial" panose="020B0604020202020204" pitchFamily="34" charset="0"/>
              </a:rPr>
              <a:t>fait </a:t>
            </a:r>
            <a:r>
              <a:rPr lang="en-GB" sz="2000" dirty="0" err="1">
                <a:latin typeface="Arial" panose="020B0604020202020204" pitchFamily="34" charset="0"/>
                <a:cs typeface="Arial" panose="020B0604020202020204" pitchFamily="34" charset="0"/>
              </a:rPr>
              <a:t>référence</a:t>
            </a:r>
            <a:r>
              <a:rPr lang="en-GB" sz="2000" dirty="0">
                <a:latin typeface="Arial" panose="020B0604020202020204" pitchFamily="34" charset="0"/>
                <a:cs typeface="Arial" panose="020B0604020202020204" pitchFamily="34" charset="0"/>
              </a:rPr>
              <a:t> à un </a:t>
            </a:r>
            <a:r>
              <a:rPr lang="en-GB" sz="2000" dirty="0" err="1">
                <a:latin typeface="Arial" panose="020B0604020202020204" pitchFamily="34" charset="0"/>
                <a:cs typeface="Arial" panose="020B0604020202020204" pitchFamily="34" charset="0"/>
              </a:rPr>
              <a:t>groupe</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personnes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reliées</a:t>
            </a:r>
            <a:r>
              <a:rPr lang="en-GB" sz="2000" dirty="0">
                <a:latin typeface="Arial" panose="020B0604020202020204" pitchFamily="34" charset="0"/>
                <a:cs typeface="Arial" panose="020B0604020202020204" pitchFamily="34" charset="0"/>
              </a:rPr>
              <a:t> par des relations </a:t>
            </a:r>
            <a:r>
              <a:rPr lang="en-GB" sz="2000" dirty="0" err="1">
                <a:latin typeface="Arial" panose="020B0604020202020204" pitchFamily="34" charset="0"/>
                <a:cs typeface="Arial" panose="020B0604020202020204" pitchFamily="34" charset="0"/>
              </a:rPr>
              <a:t>ou</a:t>
            </a:r>
            <a:r>
              <a:rPr lang="en-GB" sz="2000" dirty="0">
                <a:latin typeface="Arial" panose="020B0604020202020204" pitchFamily="34" charset="0"/>
                <a:cs typeface="Arial" panose="020B0604020202020204" pitchFamily="34" charset="0"/>
              </a:rPr>
              <a:t> des </a:t>
            </a:r>
            <a:r>
              <a:rPr lang="en-GB" sz="2000" dirty="0" err="1">
                <a:latin typeface="Arial" panose="020B0604020202020204" pitchFamily="34" charset="0"/>
                <a:cs typeface="Arial" panose="020B0604020202020204" pitchFamily="34" charset="0"/>
              </a:rPr>
              <a:t>comportements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communs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incluant</a:t>
            </a:r>
            <a:r>
              <a:rPr lang="en-GB" sz="2000" dirty="0">
                <a:latin typeface="Arial" panose="020B0604020202020204" pitchFamily="34" charset="0"/>
                <a:cs typeface="Arial" panose="020B0604020202020204" pitchFamily="34" charset="0"/>
              </a:rPr>
              <a:t> les </a:t>
            </a:r>
            <a:r>
              <a:rPr lang="en-GB" sz="2000" dirty="0" err="1">
                <a:latin typeface="Arial" panose="020B0604020202020204" pitchFamily="34" charset="0"/>
                <a:cs typeface="Arial" panose="020B0604020202020204" pitchFamily="34" charset="0"/>
              </a:rPr>
              <a:t>partenaires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sexuels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ou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d’injection</a:t>
            </a:r>
            <a:r>
              <a:rPr lang="en-GB" sz="2000" dirty="0">
                <a:latin typeface="Arial" panose="020B0604020202020204" pitchFamily="34" charset="0"/>
                <a:cs typeface="Arial" panose="020B0604020202020204" pitchFamily="34" charset="0"/>
              </a:rPr>
              <a:t> de drogues </a:t>
            </a:r>
            <a:r>
              <a:rPr lang="en-GB" sz="2000" dirty="0" err="1">
                <a:latin typeface="Arial" panose="020B0604020202020204" pitchFamily="34" charset="0"/>
                <a:cs typeface="Arial" panose="020B0604020202020204" pitchFamily="34" charset="0"/>
              </a:rPr>
              <a:t>ainsi</a:t>
            </a:r>
            <a:r>
              <a:rPr lang="en-GB" sz="2000" dirty="0">
                <a:latin typeface="Arial" panose="020B0604020202020204" pitchFamily="34" charset="0"/>
                <a:cs typeface="Arial" panose="020B0604020202020204" pitchFamily="34" charset="0"/>
              </a:rPr>
              <a:t> que les contacts </a:t>
            </a:r>
            <a:r>
              <a:rPr lang="en-GB" sz="2000" dirty="0" err="1">
                <a:latin typeface="Arial" panose="020B0604020202020204" pitchFamily="34" charset="0"/>
                <a:cs typeface="Arial" panose="020B0604020202020204" pitchFamily="34" charset="0"/>
              </a:rPr>
              <a:t>sociaux</a:t>
            </a:r>
            <a:r>
              <a:rPr lang="en-GB" sz="2000" dirty="0">
                <a:latin typeface="Arial" panose="020B0604020202020204" pitchFamily="34" charset="0"/>
                <a:cs typeface="Arial" panose="020B0604020202020204" pitchFamily="34" charset="0"/>
              </a:rPr>
              <a:t>.</a:t>
            </a:r>
          </a:p>
          <a:p>
            <a:r>
              <a:rPr lang="en-US" sz="2000" b="1" dirty="0">
                <a:latin typeface="Arial" panose="020B0604020202020204" pitchFamily="34" charset="0"/>
                <a:cs typeface="Arial" panose="020B0604020202020204" pitchFamily="34" charset="0"/>
              </a:rPr>
              <a:t>Les </a:t>
            </a:r>
            <a:r>
              <a:rPr lang="en-US" sz="2000" b="1" dirty="0" err="1">
                <a:latin typeface="Arial" panose="020B0604020202020204" pitchFamily="34" charset="0"/>
                <a:cs typeface="Arial" panose="020B0604020202020204" pitchFamily="34" charset="0"/>
              </a:rPr>
              <a:t>approches</a:t>
            </a: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dépistage</a:t>
            </a:r>
            <a:r>
              <a:rPr lang="en-US" sz="2000" b="1" dirty="0">
                <a:latin typeface="Arial" panose="020B0604020202020204" pitchFamily="34" charset="0"/>
                <a:cs typeface="Arial" panose="020B0604020202020204" pitchFamily="34" charset="0"/>
              </a:rPr>
              <a:t> du VIH </a:t>
            </a:r>
            <a:r>
              <a:rPr lang="en-US" sz="2000" b="1" dirty="0" err="1">
                <a:latin typeface="Arial" panose="020B0604020202020204" pitchFamily="34" charset="0"/>
                <a:cs typeface="Arial" panose="020B0604020202020204" pitchFamily="34" charset="0"/>
              </a:rPr>
              <a:t>fondées</a:t>
            </a:r>
            <a:r>
              <a:rPr lang="en-US" sz="2000" b="1" dirty="0">
                <a:latin typeface="Arial" panose="020B0604020202020204" pitchFamily="34" charset="0"/>
                <a:cs typeface="Arial" panose="020B0604020202020204" pitchFamily="34" charset="0"/>
              </a:rPr>
              <a:t> sur les </a:t>
            </a:r>
            <a:r>
              <a:rPr lang="en-US" sz="2000" b="1" dirty="0" err="1">
                <a:latin typeface="Arial" panose="020B0604020202020204" pitchFamily="34" charset="0"/>
                <a:cs typeface="Arial" panose="020B0604020202020204" pitchFamily="34" charset="0"/>
              </a:rPr>
              <a:t>réseaux</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sociaux</a:t>
            </a:r>
            <a:r>
              <a:rPr lang="en-US"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sont une prolongation des services aux partenaires. </a:t>
            </a:r>
            <a:r>
              <a:rPr lang="en-GB" sz="2000" dirty="0">
                <a:latin typeface="Arial" panose="020B0604020202020204" pitchFamily="34" charset="0"/>
                <a:cs typeface="Arial" panose="020B0604020202020204" pitchFamily="34" charset="0"/>
              </a:rPr>
              <a:t>Un </a:t>
            </a:r>
            <a:r>
              <a:rPr lang="en-GB" sz="2000" dirty="0" err="1">
                <a:latin typeface="Arial" panose="020B0604020202020204" pitchFamily="34" charset="0"/>
                <a:cs typeface="Arial" panose="020B0604020202020204" pitchFamily="34" charset="0"/>
              </a:rPr>
              <a:t>prestataire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qualifié</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demande</a:t>
            </a:r>
            <a:r>
              <a:rPr lang="en-GB" sz="2000" dirty="0">
                <a:latin typeface="Arial" panose="020B0604020202020204" pitchFamily="34" charset="0"/>
                <a:cs typeface="Arial" panose="020B0604020202020204" pitchFamily="34" charset="0"/>
              </a:rPr>
              <a:t> aux </a:t>
            </a:r>
            <a:r>
              <a:rPr lang="en-GB" sz="2000" dirty="0" err="1">
                <a:latin typeface="Arial" panose="020B0604020202020204" pitchFamily="34" charset="0"/>
                <a:cs typeface="Arial" panose="020B0604020202020204" pitchFamily="34" charset="0"/>
              </a:rPr>
              <a:t>personnes</a:t>
            </a:r>
            <a:r>
              <a:rPr lang="en-GB" sz="2000" dirty="0">
                <a:latin typeface="Arial" panose="020B0604020202020204" pitchFamily="34" charset="0"/>
                <a:cs typeface="Arial" panose="020B0604020202020204" pitchFamily="34" charset="0"/>
              </a:rPr>
              <a:t> vivant avec le VIH </a:t>
            </a:r>
            <a:r>
              <a:rPr lang="en-GB" sz="2000" dirty="0" err="1">
                <a:latin typeface="Arial" panose="020B0604020202020204" pitchFamily="34" charset="0"/>
                <a:cs typeface="Arial" panose="020B0604020202020204" pitchFamily="34" charset="0"/>
              </a:rPr>
              <a:t>ou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celles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séronégatives</a:t>
            </a:r>
            <a:r>
              <a:rPr lang="en-GB" sz="2000" dirty="0">
                <a:latin typeface="Arial" panose="020B0604020202020204" pitchFamily="34" charset="0"/>
                <a:cs typeface="Arial" panose="020B0604020202020204" pitchFamily="34" charset="0"/>
              </a:rPr>
              <a:t> et à </a:t>
            </a:r>
            <a:r>
              <a:rPr lang="en-GB" sz="2000" dirty="0" err="1">
                <a:latin typeface="Arial" panose="020B0604020202020204" pitchFamily="34" charset="0"/>
                <a:cs typeface="Arial" panose="020B0604020202020204" pitchFamily="34" charset="0"/>
              </a:rPr>
              <a:t>risque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persistant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d’infection</a:t>
            </a:r>
            <a:r>
              <a:rPr lang="en-GB" sz="2000" dirty="0">
                <a:latin typeface="Arial" panose="020B0604020202020204" pitchFamily="34" charset="0"/>
                <a:cs typeface="Arial" panose="020B0604020202020204" pitchFamily="34" charset="0"/>
              </a:rPr>
              <a:t> à VIH </a:t>
            </a:r>
            <a:r>
              <a:rPr lang="en-GB" sz="2000" dirty="0" err="1">
                <a:latin typeface="Arial" panose="020B0604020202020204" pitchFamily="34" charset="0"/>
                <a:cs typeface="Arial" panose="020B0604020202020204" pitchFamily="34" charset="0"/>
              </a:rPr>
              <a:t>d’encourager</a:t>
            </a:r>
            <a:r>
              <a:rPr lang="en-GB" sz="2000" dirty="0">
                <a:latin typeface="Arial" panose="020B0604020202020204" pitchFamily="34" charset="0"/>
                <a:cs typeface="Arial" panose="020B0604020202020204" pitchFamily="34" charset="0"/>
              </a:rPr>
              <a:t> et </a:t>
            </a:r>
            <a:r>
              <a:rPr lang="en-GB" sz="2000" dirty="0" err="1">
                <a:latin typeface="Arial" panose="020B0604020202020204" pitchFamily="34" charset="0"/>
                <a:cs typeface="Arial" panose="020B0604020202020204" pitchFamily="34" charset="0"/>
              </a:rPr>
              <a:t>d’inviter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leurs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partenaires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sexuels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ou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d’injection</a:t>
            </a:r>
            <a:r>
              <a:rPr lang="en-GB" sz="2000" dirty="0">
                <a:latin typeface="Arial" panose="020B0604020202020204" pitchFamily="34" charset="0"/>
                <a:cs typeface="Arial" panose="020B0604020202020204" pitchFamily="34" charset="0"/>
              </a:rPr>
              <a:t> de drogues, </a:t>
            </a:r>
            <a:r>
              <a:rPr lang="en-GB" sz="2000" dirty="0" err="1">
                <a:latin typeface="Arial" panose="020B0604020202020204" pitchFamily="34" charset="0"/>
                <a:cs typeface="Arial" panose="020B0604020202020204" pitchFamily="34" charset="0"/>
              </a:rPr>
              <a:t>ou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faisant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partie</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leur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réseau</a:t>
            </a:r>
            <a:r>
              <a:rPr lang="en-GB" sz="2000" dirty="0">
                <a:latin typeface="Arial" panose="020B0604020202020204" pitchFamily="34" charset="0"/>
                <a:cs typeface="Arial" panose="020B0604020202020204" pitchFamily="34" charset="0"/>
              </a:rPr>
              <a:t> social, à </a:t>
            </a:r>
            <a:r>
              <a:rPr lang="en-GB" sz="2000" dirty="0" err="1">
                <a:latin typeface="Arial" panose="020B0604020202020204" pitchFamily="34" charset="0"/>
                <a:cs typeface="Arial" panose="020B0604020202020204" pitchFamily="34" charset="0"/>
              </a:rPr>
              <a:t>participer</a:t>
            </a:r>
            <a:r>
              <a:rPr lang="en-GB" sz="2000" dirty="0">
                <a:latin typeface="Arial" panose="020B0604020202020204" pitchFamily="34" charset="0"/>
                <a:cs typeface="Arial" panose="020B0604020202020204" pitchFamily="34" charset="0"/>
              </a:rPr>
              <a:t> à un </a:t>
            </a:r>
            <a:r>
              <a:rPr lang="en-GB" sz="2000" dirty="0" err="1">
                <a:latin typeface="Arial" panose="020B0604020202020204" pitchFamily="34" charset="0"/>
                <a:cs typeface="Arial" panose="020B0604020202020204" pitchFamily="34" charset="0"/>
              </a:rPr>
              <a:t>dépistage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volontaire</a:t>
            </a:r>
            <a:r>
              <a:rPr lang="en-GB" sz="2000" dirty="0">
                <a:latin typeface="Arial" panose="020B0604020202020204" pitchFamily="34" charset="0"/>
                <a:cs typeface="Arial" panose="020B0604020202020204" pitchFamily="34" charset="0"/>
              </a:rPr>
              <a:t> du VIH.</a:t>
            </a:r>
            <a:endParaRPr lang="en-GB" sz="2000" b="1" dirty="0">
              <a:latin typeface="Arial" panose="020B0604020202020204" pitchFamily="34" charset="0"/>
              <a:cs typeface="Arial" panose="020B0604020202020204" pitchFamily="34" charset="0"/>
            </a:endParaRPr>
          </a:p>
          <a:p>
            <a:endParaRPr lang="en-GB" sz="2000" dirty="0"/>
          </a:p>
          <a:p>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
        <p:nvSpPr>
          <p:cNvPr id="14" name="Title 7">
            <a:extLst>
              <a:ext uri="{FF2B5EF4-FFF2-40B4-BE49-F238E27FC236}">
                <a16:creationId xmlns:a16="http://schemas.microsoft.com/office/drawing/2014/main" xmlns="" id="{8BAFA9E7-6AE8-4BC9-90CA-16475D9855E5}"/>
              </a:ext>
            </a:extLst>
          </p:cNvPr>
          <p:cNvSpPr>
            <a:spLocks noGrp="1"/>
          </p:cNvSpPr>
          <p:nvPr>
            <p:ph type="title"/>
          </p:nvPr>
        </p:nvSpPr>
        <p:spPr>
          <a:xfrm>
            <a:off x="231238" y="345025"/>
            <a:ext cx="11534274" cy="1360870"/>
          </a:xfrm>
        </p:spPr>
        <p:txBody>
          <a:bodyPr>
            <a:noAutofit/>
          </a:bodyPr>
          <a:lstStyle/>
          <a:p>
            <a:pPr algn="ctr"/>
            <a:r>
              <a:rPr lang="en-GB" sz="2800" b="1" dirty="0">
                <a:latin typeface="Arial" panose="020B0604020202020204" pitchFamily="34" charset="0"/>
                <a:cs typeface="Arial" panose="020B0604020202020204" pitchFamily="34" charset="0"/>
              </a:rPr>
              <a:t>Que </a:t>
            </a:r>
            <a:r>
              <a:rPr lang="en-GB" sz="2800" b="1" dirty="0" err="1">
                <a:latin typeface="Arial" panose="020B0604020202020204" pitchFamily="34" charset="0"/>
                <a:cs typeface="Arial" panose="020B0604020202020204" pitchFamily="34" charset="0"/>
              </a:rPr>
              <a:t>sont</a:t>
            </a:r>
            <a:r>
              <a:rPr lang="en-GB" sz="2800" b="1" dirty="0">
                <a:latin typeface="Arial" panose="020B0604020202020204" pitchFamily="34" charset="0"/>
                <a:cs typeface="Arial" panose="020B0604020202020204" pitchFamily="34" charset="0"/>
              </a:rPr>
              <a:t> les </a:t>
            </a:r>
            <a:r>
              <a:rPr lang="en-GB" sz="2800" b="1" dirty="0" err="1">
                <a:latin typeface="Arial" panose="020B0604020202020204" pitchFamily="34" charset="0"/>
                <a:cs typeface="Arial" panose="020B0604020202020204" pitchFamily="34" charset="0"/>
              </a:rPr>
              <a:t>réseaux</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sociaux</a:t>
            </a:r>
            <a:r>
              <a:rPr lang="en-GB" sz="2800" b="1" dirty="0">
                <a:latin typeface="Arial" panose="020B0604020202020204" pitchFamily="34" charset="0"/>
                <a:cs typeface="Arial" panose="020B0604020202020204" pitchFamily="34" charset="0"/>
              </a:rPr>
              <a:t> et les </a:t>
            </a:r>
            <a:r>
              <a:rPr lang="en-GB" sz="2800" b="1" dirty="0" err="1">
                <a:latin typeface="Arial" panose="020B0604020202020204" pitchFamily="34" charset="0"/>
                <a:cs typeface="Arial" panose="020B0604020202020204" pitchFamily="34" charset="0"/>
              </a:rPr>
              <a:t>approches</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fondées</a:t>
            </a:r>
            <a:r>
              <a:rPr lang="en-GB" sz="2800" b="1" dirty="0">
                <a:latin typeface="Arial" panose="020B0604020202020204" pitchFamily="34" charset="0"/>
                <a:cs typeface="Arial" panose="020B0604020202020204" pitchFamily="34" charset="0"/>
              </a:rPr>
              <a:t> sur </a:t>
            </a:r>
            <a:r>
              <a:rPr lang="en-GB" sz="2800" b="1" dirty="0" err="1">
                <a:latin typeface="Arial" panose="020B0604020202020204" pitchFamily="34" charset="0"/>
                <a:cs typeface="Arial" panose="020B0604020202020204" pitchFamily="34" charset="0"/>
              </a:rPr>
              <a:t>ces</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réseaux</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sociaux</a:t>
            </a:r>
            <a:r>
              <a:rPr lang="en-GB" sz="2800" b="1" dirty="0">
                <a:latin typeface="Arial" panose="020B0604020202020204" pitchFamily="34" charset="0"/>
                <a:cs typeface="Arial" panose="020B0604020202020204" pitchFamily="34" charset="0"/>
              </a:rPr>
              <a:t> ?</a:t>
            </a:r>
            <a:endParaRPr lang="en-GB" sz="2800" b="1" dirty="0"/>
          </a:p>
        </p:txBody>
      </p:sp>
      <p:pic>
        <p:nvPicPr>
          <p:cNvPr id="8" name="Picture 7">
            <a:extLst>
              <a:ext uri="{FF2B5EF4-FFF2-40B4-BE49-F238E27FC236}">
                <a16:creationId xmlns:a16="http://schemas.microsoft.com/office/drawing/2014/main" xmlns="" id="{D580093B-2999-45F2-A927-1C5C01BC4714}"/>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2021094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502232-31D1-4414-8D85-27B1D65FE56F}"/>
              </a:ext>
            </a:extLst>
          </p:cNvPr>
          <p:cNvSpPr>
            <a:spLocks noGrp="1"/>
          </p:cNvSpPr>
          <p:nvPr>
            <p:ph idx="1"/>
          </p:nvPr>
        </p:nvSpPr>
        <p:spPr>
          <a:xfrm>
            <a:off x="5691389" y="627017"/>
            <a:ext cx="6205436" cy="5841241"/>
          </a:xfrm>
          <a:solidFill>
            <a:schemeClr val="bg1">
              <a:lumMod val="95000"/>
            </a:schemeClr>
          </a:solidFill>
        </p:spPr>
        <p:txBody>
          <a:bodyPr>
            <a:normAutofit/>
          </a:bodyPr>
          <a:lstStyle/>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Des </a:t>
            </a:r>
            <a:r>
              <a:rPr lang="en-US" sz="2000" b="1" dirty="0" err="1">
                <a:latin typeface="Arial" panose="020B0604020202020204" pitchFamily="34" charset="0"/>
                <a:cs typeface="Arial" panose="020B0604020202020204" pitchFamily="34" charset="0"/>
              </a:rPr>
              <a:t>données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déterminantes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présentées</a:t>
            </a:r>
            <a:r>
              <a:rPr lang="en-US" sz="2000" b="1" dirty="0">
                <a:latin typeface="Arial" panose="020B0604020202020204" pitchFamily="34" charset="0"/>
                <a:cs typeface="Arial" panose="020B0604020202020204" pitchFamily="34" charset="0"/>
              </a:rPr>
              <a:t> par les directives de </a:t>
            </a:r>
            <a:r>
              <a:rPr lang="en-US" sz="2000" b="1" dirty="0" err="1">
                <a:latin typeface="Arial" panose="020B0604020202020204" pitchFamily="34" charset="0"/>
                <a:cs typeface="Arial" panose="020B0604020202020204" pitchFamily="34" charset="0"/>
              </a:rPr>
              <a:t>l’OMS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montrent</a:t>
            </a:r>
            <a:r>
              <a:rPr lang="en-US" sz="2000" b="1" dirty="0">
                <a:latin typeface="Arial" panose="020B0604020202020204" pitchFamily="34" charset="0"/>
                <a:cs typeface="Arial" panose="020B0604020202020204" pitchFamily="34" charset="0"/>
              </a:rPr>
              <a:t> que les </a:t>
            </a:r>
            <a:r>
              <a:rPr lang="en-US" sz="2000" b="1" dirty="0" err="1">
                <a:latin typeface="Arial" panose="020B0604020202020204" pitchFamily="34" charset="0"/>
                <a:cs typeface="Arial" panose="020B0604020202020204" pitchFamily="34" charset="0"/>
              </a:rPr>
              <a:t>approches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fondées</a:t>
            </a:r>
            <a:r>
              <a:rPr lang="en-US" sz="2000" b="1" dirty="0">
                <a:latin typeface="Arial" panose="020B0604020202020204" pitchFamily="34" charset="0"/>
                <a:cs typeface="Arial" panose="020B0604020202020204" pitchFamily="34" charset="0"/>
              </a:rPr>
              <a:t> sur les </a:t>
            </a:r>
            <a:r>
              <a:rPr lang="en-US" sz="2000" b="1" dirty="0" err="1">
                <a:latin typeface="Arial" panose="020B0604020202020204" pitchFamily="34" charset="0"/>
                <a:cs typeface="Arial" panose="020B0604020202020204" pitchFamily="34" charset="0"/>
              </a:rPr>
              <a:t>réseaux</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sociaux</a:t>
            </a:r>
            <a:r>
              <a:rPr lang="en-US" sz="2000" b="1" dirty="0">
                <a:latin typeface="Arial" panose="020B0604020202020204" pitchFamily="34" charset="0"/>
                <a:cs typeface="Arial" panose="020B0604020202020204" pitchFamily="34" charset="0"/>
              </a:rPr>
              <a:t> : </a:t>
            </a:r>
          </a:p>
          <a:p>
            <a:pPr marL="0" indent="0">
              <a:buNone/>
            </a:pPr>
            <a:endParaRPr lang="en-US" sz="2000" b="1"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peuvent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accroître</a:t>
            </a:r>
            <a:r>
              <a:rPr lang="en-US" sz="2000" dirty="0">
                <a:latin typeface="Arial" panose="020B0604020202020204" pitchFamily="34" charset="0"/>
                <a:cs typeface="Arial" panose="020B0604020202020204" pitchFamily="34" charset="0"/>
              </a:rPr>
              <a:t> le diagnostic du VIH et </a:t>
            </a:r>
            <a:r>
              <a:rPr lang="en-US" sz="2000" dirty="0" err="1">
                <a:latin typeface="Arial" panose="020B0604020202020204" pitchFamily="34" charset="0"/>
                <a:cs typeface="Arial" panose="020B0604020202020204" pitchFamily="34" charset="0"/>
              </a:rPr>
              <a:t>permettre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d’identifier</a:t>
            </a:r>
            <a:r>
              <a:rPr lang="en-US" sz="2000" dirty="0">
                <a:latin typeface="Arial" panose="020B0604020202020204" pitchFamily="34" charset="0"/>
                <a:cs typeface="Arial" panose="020B0604020202020204" pitchFamily="34" charset="0"/>
              </a:rPr>
              <a:t> des </a:t>
            </a:r>
            <a:r>
              <a:rPr lang="en-US" sz="2000" dirty="0" err="1">
                <a:latin typeface="Arial" panose="020B0604020202020204" pitchFamily="34" charset="0"/>
                <a:cs typeface="Arial" panose="020B0604020202020204" pitchFamily="34" charset="0"/>
              </a:rPr>
              <a:t>personnes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supplémentaires</a:t>
            </a:r>
            <a:r>
              <a:rPr lang="en-US" sz="2000" dirty="0">
                <a:latin typeface="Arial" panose="020B0604020202020204" pitchFamily="34" charset="0"/>
                <a:cs typeface="Arial" panose="020B0604020202020204" pitchFamily="34" charset="0"/>
              </a:rPr>
              <a:t> vivant avec le VIH ;</a:t>
            </a:r>
          </a:p>
          <a:p>
            <a:r>
              <a:rPr lang="en-US" sz="2000" dirty="0" err="1">
                <a:latin typeface="Arial" panose="020B0604020202020204" pitchFamily="34" charset="0"/>
                <a:cs typeface="Arial" panose="020B0604020202020204" pitchFamily="34" charset="0"/>
              </a:rPr>
              <a:t>peuvent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rendre</a:t>
            </a:r>
            <a:r>
              <a:rPr lang="en-US" sz="2000" dirty="0">
                <a:latin typeface="Arial" panose="020B0604020202020204" pitchFamily="34" charset="0"/>
                <a:cs typeface="Arial" panose="020B0604020202020204" pitchFamily="34" charset="0"/>
              </a:rPr>
              <a:t> plus </a:t>
            </a:r>
            <a:r>
              <a:rPr lang="en-US" sz="2000" dirty="0" err="1">
                <a:latin typeface="Arial" panose="020B0604020202020204" pitchFamily="34" charset="0"/>
                <a:cs typeface="Arial" panose="020B0604020202020204" pitchFamily="34" charset="0"/>
              </a:rPr>
              <a:t>acceptables</a:t>
            </a:r>
            <a:r>
              <a:rPr lang="en-US" sz="2000" dirty="0">
                <a:latin typeface="Arial" panose="020B0604020202020204" pitchFamily="34" charset="0"/>
                <a:cs typeface="Arial" panose="020B0604020202020204" pitchFamily="34" charset="0"/>
              </a:rPr>
              <a:t> les services de </a:t>
            </a:r>
            <a:r>
              <a:rPr lang="en-US" sz="2000" dirty="0" err="1">
                <a:latin typeface="Arial" panose="020B0604020202020204" pitchFamily="34" charset="0"/>
                <a:cs typeface="Arial" panose="020B0604020202020204" pitchFamily="34" charset="0"/>
              </a:rPr>
              <a:t>dépistage</a:t>
            </a:r>
            <a:r>
              <a:rPr lang="en-US" sz="2000" dirty="0">
                <a:latin typeface="Arial" panose="020B0604020202020204" pitchFamily="34" charset="0"/>
                <a:cs typeface="Arial" panose="020B0604020202020204" pitchFamily="34" charset="0"/>
              </a:rPr>
              <a:t> pour les </a:t>
            </a:r>
            <a:r>
              <a:rPr lang="en-US" sz="2000" dirty="0" err="1">
                <a:latin typeface="Arial" panose="020B0604020202020204" pitchFamily="34" charset="0"/>
                <a:cs typeface="Arial" panose="020B0604020202020204" pitchFamily="34" charset="0"/>
              </a:rPr>
              <a:t>partenaires</a:t>
            </a:r>
            <a:r>
              <a:rPr lang="en-US" sz="2000" dirty="0">
                <a:latin typeface="Arial" panose="020B0604020202020204" pitchFamily="34" charset="0"/>
                <a:cs typeface="Arial" panose="020B0604020202020204" pitchFamily="34" charset="0"/>
              </a:rPr>
              <a:t> ;</a:t>
            </a:r>
          </a:p>
          <a:p>
            <a:r>
              <a:rPr lang="en-US" sz="2000" dirty="0" err="1">
                <a:latin typeface="Arial" panose="020B0604020202020204" pitchFamily="34" charset="0"/>
                <a:cs typeface="Arial" panose="020B0604020202020204" pitchFamily="34" charset="0"/>
              </a:rPr>
              <a:t>sont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réalisables</a:t>
            </a:r>
            <a:r>
              <a:rPr lang="en-US" sz="2000" dirty="0">
                <a:latin typeface="Arial" panose="020B0604020202020204" pitchFamily="34" charset="0"/>
                <a:cs typeface="Arial" panose="020B0604020202020204" pitchFamily="34" charset="0"/>
              </a:rPr>
              <a:t> ;</a:t>
            </a:r>
          </a:p>
          <a:p>
            <a:r>
              <a:rPr lang="en-US" sz="2000" dirty="0" err="1">
                <a:latin typeface="Arial" panose="020B0604020202020204" pitchFamily="34" charset="0"/>
                <a:cs typeface="Arial" panose="020B0604020202020204" pitchFamily="34" charset="0"/>
              </a:rPr>
              <a:t>peuvent</a:t>
            </a:r>
            <a:r>
              <a:rPr lang="en-US" sz="2000" dirty="0">
                <a:latin typeface="Arial" panose="020B0604020202020204" pitchFamily="34" charset="0"/>
                <a:cs typeface="Arial" panose="020B0604020202020204" pitchFamily="34" charset="0"/>
              </a:rPr>
              <a:t> se </a:t>
            </a:r>
            <a:r>
              <a:rPr lang="en-US" sz="2000" dirty="0" err="1">
                <a:latin typeface="Arial" panose="020B0604020202020204" pitchFamily="34" charset="0"/>
                <a:cs typeface="Arial" panose="020B0604020202020204" pitchFamily="34" charset="0"/>
              </a:rPr>
              <a:t>révéler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utilisation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efficace</a:t>
            </a:r>
            <a:r>
              <a:rPr lang="en-US" sz="2000" dirty="0">
                <a:latin typeface="Arial" panose="020B0604020202020204" pitchFamily="34" charset="0"/>
                <a:cs typeface="Arial" panose="020B0604020202020204" pitchFamily="34" charset="0"/>
              </a:rPr>
              <a:t> des </a:t>
            </a:r>
            <a:r>
              <a:rPr lang="en-US" sz="2000" dirty="0" err="1">
                <a:latin typeface="Arial" panose="020B0604020202020204" pitchFamily="34" charset="0"/>
                <a:cs typeface="Arial" panose="020B0604020202020204" pitchFamily="34" charset="0"/>
              </a:rPr>
              <a:t>ressources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elles</a:t>
            </a:r>
            <a:r>
              <a:rPr lang="en-US" sz="2000" dirty="0">
                <a:latin typeface="Arial" panose="020B0604020202020204" pitchFamily="34" charset="0"/>
                <a:cs typeface="Arial" panose="020B0604020202020204" pitchFamily="34" charset="0"/>
              </a:rPr>
              <a:t> se </a:t>
            </a:r>
            <a:r>
              <a:rPr lang="en-US" sz="2000" dirty="0" err="1">
                <a:latin typeface="Arial" panose="020B0604020202020204" pitchFamily="34" charset="0"/>
                <a:cs typeface="Arial" panose="020B0604020202020204" pitchFamily="34" charset="0"/>
              </a:rPr>
              <a:t>concentrent</a:t>
            </a:r>
            <a:r>
              <a:rPr lang="en-US" sz="2000" dirty="0">
                <a:latin typeface="Arial" panose="020B0604020202020204" pitchFamily="34" charset="0"/>
                <a:cs typeface="Arial" panose="020B0604020202020204" pitchFamily="34" charset="0"/>
              </a:rPr>
              <a:t> sur les </a:t>
            </a:r>
            <a:r>
              <a:rPr lang="en-US" sz="2000" dirty="0" err="1">
                <a:latin typeface="Arial" panose="020B0604020202020204" pitchFamily="34" charset="0"/>
                <a:cs typeface="Arial" panose="020B0604020202020204" pitchFamily="34" charset="0"/>
              </a:rPr>
              <a:t>personnes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exposées</a:t>
            </a:r>
            <a:r>
              <a:rPr lang="en-US" sz="2000" dirty="0">
                <a:latin typeface="Arial" panose="020B0604020202020204" pitchFamily="34" charset="0"/>
                <a:cs typeface="Arial" panose="020B0604020202020204" pitchFamily="34" charset="0"/>
              </a:rPr>
              <a:t> à un </a:t>
            </a:r>
            <a:r>
              <a:rPr lang="en-US" sz="2000" dirty="0" err="1">
                <a:latin typeface="Arial" panose="020B0604020202020204" pitchFamily="34" charset="0"/>
                <a:cs typeface="Arial" panose="020B0604020202020204" pitchFamily="34" charset="0"/>
              </a:rPr>
              <a:t>risque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persistant</a:t>
            </a:r>
            <a:r>
              <a:rPr lang="en-US" sz="2000" dirty="0">
                <a:latin typeface="Arial" panose="020B0604020202020204" pitchFamily="34" charset="0"/>
                <a:cs typeface="Arial" panose="020B0604020202020204" pitchFamily="34" charset="0"/>
              </a:rPr>
              <a:t> et </a:t>
            </a:r>
            <a:r>
              <a:rPr lang="en-US" sz="2000" dirty="0" err="1">
                <a:latin typeface="Arial" panose="020B0604020202020204" pitchFamily="34" charset="0"/>
                <a:cs typeface="Arial" panose="020B0604020202020204" pitchFamily="34" charset="0"/>
              </a:rPr>
              <a:t>élevé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d’infection</a:t>
            </a:r>
            <a:r>
              <a:rPr lang="en-US" sz="2000" dirty="0">
                <a:latin typeface="Arial" panose="020B0604020202020204" pitchFamily="34" charset="0"/>
                <a:cs typeface="Arial" panose="020B0604020202020204" pitchFamily="34" charset="0"/>
              </a:rPr>
              <a:t> à VIH ;</a:t>
            </a:r>
          </a:p>
          <a:p>
            <a:r>
              <a:rPr lang="en-US" sz="2000" dirty="0" err="1">
                <a:latin typeface="Arial" panose="020B0604020202020204" pitchFamily="34" charset="0"/>
                <a:cs typeface="Arial" panose="020B0604020202020204" pitchFamily="34" charset="0"/>
              </a:rPr>
              <a:t>n’exposent</a:t>
            </a:r>
            <a:r>
              <a:rPr lang="en-US" sz="2000" dirty="0">
                <a:latin typeface="Arial" panose="020B0604020202020204" pitchFamily="34" charset="0"/>
                <a:cs typeface="Arial" panose="020B0604020202020204" pitchFamily="34" charset="0"/>
              </a:rPr>
              <a:t> que </a:t>
            </a:r>
            <a:r>
              <a:rPr lang="en-US" sz="2000" dirty="0" err="1">
                <a:latin typeface="Arial" panose="020B0604020202020204" pitchFamily="34" charset="0"/>
                <a:cs typeface="Arial" panose="020B0604020202020204" pitchFamily="34" charset="0"/>
              </a:rPr>
              <a:t>rarement</a:t>
            </a:r>
            <a:r>
              <a:rPr lang="en-US" sz="2000" dirty="0">
                <a:latin typeface="Arial" panose="020B0604020202020204" pitchFamily="34" charset="0"/>
                <a:cs typeface="Arial" panose="020B0604020202020204" pitchFamily="34" charset="0"/>
              </a:rPr>
              <a:t> à un </a:t>
            </a:r>
            <a:r>
              <a:rPr lang="en-US" sz="2000" dirty="0" err="1">
                <a:latin typeface="Arial" panose="020B0604020202020204" pitchFamily="34" charset="0"/>
                <a:cs typeface="Arial" panose="020B0604020202020204" pitchFamily="34" charset="0"/>
              </a:rPr>
              <a:t>préjudice</a:t>
            </a:r>
            <a:r>
              <a:rPr lang="en-US" sz="2000" dirty="0">
                <a:latin typeface="Arial" panose="020B0604020202020204" pitchFamily="34" charset="0"/>
                <a:cs typeface="Arial" panose="020B0604020202020204" pitchFamily="34" charset="0"/>
              </a:rPr>
              <a:t> social </a:t>
            </a:r>
            <a:r>
              <a:rPr lang="en-US" sz="2000" dirty="0" err="1">
                <a:latin typeface="Arial" panose="020B0604020202020204" pitchFamily="34" charset="0"/>
                <a:cs typeface="Arial" panose="020B0604020202020204" pitchFamily="34" charset="0"/>
              </a:rPr>
              <a:t>ou</a:t>
            </a:r>
            <a:r>
              <a:rPr lang="en-US" sz="2000" dirty="0">
                <a:latin typeface="Arial" panose="020B0604020202020204" pitchFamily="34" charset="0"/>
                <a:cs typeface="Arial" panose="020B0604020202020204" pitchFamily="34" charset="0"/>
              </a:rPr>
              <a:t> à des </a:t>
            </a:r>
            <a:r>
              <a:rPr lang="en-US" sz="2000" dirty="0" err="1">
                <a:latin typeface="Arial" panose="020B0604020202020204" pitchFamily="34" charset="0"/>
                <a:cs typeface="Arial" panose="020B0604020202020204" pitchFamily="34" charset="0"/>
              </a:rPr>
              <a:t>effets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indésirables</a:t>
            </a:r>
            <a:r>
              <a:rPr lang="en-US" sz="2000"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4B1A3821-F176-441D-AAE8-EF2C04FD3DE4}"/>
              </a:ext>
            </a:extLst>
          </p:cNvPr>
          <p:cNvSpPr/>
          <p:nvPr/>
        </p:nvSpPr>
        <p:spPr>
          <a:xfrm>
            <a:off x="17968" y="46494"/>
            <a:ext cx="5368777" cy="400110"/>
          </a:xfrm>
          <a:prstGeom prst="rect">
            <a:avLst/>
          </a:prstGeom>
          <a:solidFill>
            <a:srgbClr val="C000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Nouvelle recommandation (conditionnelle)</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317642F8-F4D4-4283-9954-55C85E8976C3}"/>
              </a:ext>
            </a:extLst>
          </p:cNvPr>
          <p:cNvPicPr>
            <a:picLocks noChangeAspect="1"/>
          </p:cNvPicPr>
          <p:nvPr/>
        </p:nvPicPr>
        <p:blipFill rotWithShape="1">
          <a:blip r:embed="rId3"/>
          <a:srcRect b="10569"/>
          <a:stretch/>
        </p:blipFill>
        <p:spPr>
          <a:xfrm>
            <a:off x="170644" y="627017"/>
            <a:ext cx="5216101" cy="5841241"/>
          </a:xfrm>
          <a:prstGeom prst="rect">
            <a:avLst/>
          </a:prstGeom>
        </p:spPr>
      </p:pic>
      <p:pic>
        <p:nvPicPr>
          <p:cNvPr id="8" name="Picture 7">
            <a:extLst>
              <a:ext uri="{FF2B5EF4-FFF2-40B4-BE49-F238E27FC236}">
                <a16:creationId xmlns:a16="http://schemas.microsoft.com/office/drawing/2014/main" xmlns="" id="{8E7689BC-738E-46BD-8636-705828D95EED}"/>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4075924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D8BA394E-9BCB-40E6-89C1-821390FB6D0E}"/>
              </a:ext>
            </a:extLst>
          </p:cNvPr>
          <p:cNvSpPr/>
          <p:nvPr/>
        </p:nvSpPr>
        <p:spPr>
          <a:xfrm>
            <a:off x="1552850" y="1898586"/>
            <a:ext cx="4638455" cy="3805575"/>
          </a:xfrm>
          <a:prstGeom prst="rect">
            <a:avLst/>
          </a:prstGeom>
          <a:solidFill>
            <a:srgbClr val="D7D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B68A00F6-2ED8-4BA5-A9E2-8F0952ABA3A5}"/>
              </a:ext>
            </a:extLst>
          </p:cNvPr>
          <p:cNvSpPr>
            <a:spLocks noGrp="1"/>
          </p:cNvSpPr>
          <p:nvPr>
            <p:ph type="title"/>
          </p:nvPr>
        </p:nvSpPr>
        <p:spPr>
          <a:xfrm>
            <a:off x="0" y="885970"/>
            <a:ext cx="12065816" cy="461665"/>
          </a:xfrm>
        </p:spPr>
        <p:txBody>
          <a:bodyPr>
            <a:noAutofit/>
          </a:bodyPr>
          <a:lstStyle/>
          <a:p>
            <a:pPr algn="ctr"/>
            <a:r>
              <a:rPr lang="en-GB" sz="3200" b="1" dirty="0" err="1">
                <a:solidFill>
                  <a:schemeClr val="tx1"/>
                </a:solidFill>
                <a:latin typeface="Arial" panose="020B0604020202020204" pitchFamily="34" charset="0"/>
                <a:cs typeface="Arial" panose="020B0604020202020204" pitchFamily="34" charset="0"/>
              </a:rPr>
              <a:t>Recommandations</a:t>
            </a:r>
            <a:r>
              <a:rPr lang="en-GB" sz="3200" b="1" dirty="0">
                <a:solidFill>
                  <a:schemeClr val="tx1"/>
                </a:solidFill>
                <a:latin typeface="Arial" panose="020B0604020202020204" pitchFamily="34" charset="0"/>
                <a:cs typeface="Arial" panose="020B0604020202020204" pitchFamily="34" charset="0"/>
              </a:rPr>
              <a:t> de </a:t>
            </a:r>
            <a:r>
              <a:rPr lang="en-GB" sz="3200" b="1" dirty="0" err="1">
                <a:solidFill>
                  <a:schemeClr val="tx1"/>
                </a:solidFill>
                <a:latin typeface="Arial" panose="020B0604020202020204" pitchFamily="34" charset="0"/>
                <a:cs typeface="Arial" panose="020B0604020202020204" pitchFamily="34" charset="0"/>
              </a:rPr>
              <a:t>l’OMS</a:t>
            </a:r>
            <a:r>
              <a:rPr lang="en-GB" sz="3200" b="1" dirty="0">
                <a:solidFill>
                  <a:schemeClr val="tx1"/>
                </a:solidFill>
                <a:latin typeface="Arial" panose="020B0604020202020204" pitchFamily="34" charset="0"/>
                <a:cs typeface="Arial" panose="020B0604020202020204" pitchFamily="34" charset="0"/>
              </a:rPr>
              <a:t> sur </a:t>
            </a:r>
            <a:r>
              <a:rPr lang="en-GB" sz="3200" b="1" dirty="0" err="1">
                <a:solidFill>
                  <a:schemeClr val="tx1"/>
                </a:solidFill>
                <a:latin typeface="Arial" panose="020B0604020202020204" pitchFamily="34" charset="0"/>
                <a:cs typeface="Arial" panose="020B0604020202020204" pitchFamily="34" charset="0"/>
              </a:rPr>
              <a:t>l’autodépistage</a:t>
            </a:r>
            <a:r>
              <a:rPr lang="en-GB" sz="3200" b="1" dirty="0">
                <a:solidFill>
                  <a:schemeClr val="tx1"/>
                </a:solidFill>
                <a:latin typeface="Arial" panose="020B0604020202020204" pitchFamily="34" charset="0"/>
                <a:cs typeface="Arial" panose="020B0604020202020204" pitchFamily="34" charset="0"/>
              </a:rPr>
              <a:t> du VIH</a:t>
            </a:r>
            <a:r>
              <a:rPr lang="en-GB" sz="3600" b="1" dirty="0">
                <a:solidFill>
                  <a:schemeClr val="tx1"/>
                </a:solidFill>
                <a:latin typeface="Arial" panose="020B0604020202020204" pitchFamily="34" charset="0"/>
                <a:cs typeface="Arial" panose="020B0604020202020204" pitchFamily="34" charset="0"/>
              </a:rPr>
              <a:t/>
            </a:r>
            <a:br>
              <a:rPr lang="en-GB" sz="3600" b="1" dirty="0">
                <a:solidFill>
                  <a:schemeClr val="tx1"/>
                </a:solidFill>
                <a:latin typeface="Arial" panose="020B0604020202020204" pitchFamily="34" charset="0"/>
                <a:cs typeface="Arial" panose="020B0604020202020204" pitchFamily="34" charset="0"/>
              </a:rPr>
            </a:br>
            <a:endParaRPr lang="en-GB"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8ED69F41-D6C2-4F78-B4A4-866DA54BD9C7}"/>
              </a:ext>
            </a:extLst>
          </p:cNvPr>
          <p:cNvSpPr>
            <a:spLocks noGrp="1"/>
          </p:cNvSpPr>
          <p:nvPr>
            <p:ph idx="1"/>
          </p:nvPr>
        </p:nvSpPr>
        <p:spPr>
          <a:xfrm>
            <a:off x="7451970" y="1898587"/>
            <a:ext cx="3779467" cy="4097962"/>
          </a:xfrm>
          <a:solidFill>
            <a:srgbClr val="D7DFDB"/>
          </a:solidFill>
        </p:spPr>
        <p:txBody>
          <a:bodyPr>
            <a:normAutofit/>
          </a:bodyPr>
          <a:lstStyle/>
          <a:p>
            <a:pPr marL="0" indent="0">
              <a:buNone/>
            </a:pPr>
            <a:endParaRPr lang="en-GB" b="1" dirty="0">
              <a:solidFill>
                <a:srgbClr val="195F4E"/>
              </a:solidFill>
              <a:latin typeface="Arial" panose="020B0604020202020204" pitchFamily="34" charset="0"/>
              <a:cs typeface="Arial" panose="020B0604020202020204" pitchFamily="34" charset="0"/>
            </a:endParaRPr>
          </a:p>
          <a:p>
            <a:pPr marL="0" indent="0">
              <a:buNone/>
            </a:pPr>
            <a:endParaRPr lang="fr-CH" dirty="0">
              <a:solidFill>
                <a:srgbClr val="195F4E"/>
              </a:solidFill>
              <a:latin typeface="Arial" panose="020B0604020202020204" pitchFamily="34" charset="0"/>
              <a:cs typeface="Arial" panose="020B0604020202020204" pitchFamily="34" charset="0"/>
            </a:endParaRPr>
          </a:p>
          <a:p>
            <a:pPr marL="0" indent="0">
              <a:buNone/>
            </a:pPr>
            <a:endParaRPr lang="fr-CH" dirty="0">
              <a:solidFill>
                <a:srgbClr val="195F4E"/>
              </a:solidFill>
              <a:latin typeface="Arial" panose="020B0604020202020204" pitchFamily="34" charset="0"/>
              <a:cs typeface="Arial" panose="020B0604020202020204" pitchFamily="34" charset="0"/>
            </a:endParaRPr>
          </a:p>
          <a:p>
            <a:pPr marL="0" indent="0">
              <a:buNone/>
            </a:pPr>
            <a:endParaRPr lang="fr-CH" dirty="0">
              <a:solidFill>
                <a:srgbClr val="195F4E"/>
              </a:solidFill>
              <a:latin typeface="Arial" panose="020B0604020202020204" pitchFamily="34" charset="0"/>
              <a:cs typeface="Arial" panose="020B0604020202020204" pitchFamily="34" charset="0"/>
            </a:endParaRPr>
          </a:p>
          <a:p>
            <a:pPr marL="0" indent="0">
              <a:buNone/>
            </a:pPr>
            <a:endParaRPr lang="fr-CH" dirty="0">
              <a:solidFill>
                <a:srgbClr val="195F4E"/>
              </a:solidFill>
              <a:latin typeface="Arial" panose="020B0604020202020204" pitchFamily="34" charset="0"/>
              <a:cs typeface="Arial" panose="020B0604020202020204" pitchFamily="34" charset="0"/>
            </a:endParaRPr>
          </a:p>
          <a:p>
            <a:pPr marL="0" indent="0">
              <a:buNone/>
            </a:pPr>
            <a:endParaRPr lang="fr-CH" dirty="0">
              <a:solidFill>
                <a:srgbClr val="195F4E"/>
              </a:solidFill>
              <a:latin typeface="Arial" panose="020B0604020202020204" pitchFamily="34" charset="0"/>
              <a:cs typeface="Arial" panose="020B0604020202020204" pitchFamily="34" charset="0"/>
            </a:endParaRPr>
          </a:p>
          <a:p>
            <a:pPr marL="0" indent="0">
              <a:buNone/>
            </a:pPr>
            <a:endParaRPr lang="en-GB" dirty="0">
              <a:solidFill>
                <a:srgbClr val="195F4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50CF8F6C-3565-4967-B885-26A8C5E3A6B1}"/>
              </a:ext>
            </a:extLst>
          </p:cNvPr>
          <p:cNvSpPr/>
          <p:nvPr/>
        </p:nvSpPr>
        <p:spPr>
          <a:xfrm>
            <a:off x="1552850" y="2303229"/>
            <a:ext cx="4638455" cy="3693319"/>
          </a:xfrm>
          <a:prstGeom prst="rect">
            <a:avLst/>
          </a:prstGeom>
          <a:solidFill>
            <a:srgbClr val="D7DFDB"/>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sûr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fiable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 t</a:t>
            </a:r>
            <a:r>
              <a:rPr kumimoji="0" 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rès</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bien accepté</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accroît l’accès au dépistage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accroît le recours et la fréquence </a:t>
            </a: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 dépistage du VIH parmi ceux exposés à un risque élevé et qui ne se feraient pas dépister autrement</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comparable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concernant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l</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iaison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avec les services de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soins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rend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autonome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d’un prix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abordable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d’un bon rapport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coût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efficacité</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quand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ciblé</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xmlns="" id="{4A4F81BD-1B16-48AF-AEC6-8239ABD7335B}"/>
              </a:ext>
            </a:extLst>
          </p:cNvPr>
          <p:cNvSpPr/>
          <p:nvPr/>
        </p:nvSpPr>
        <p:spPr>
          <a:xfrm>
            <a:off x="0" y="6559210"/>
            <a:ext cx="116410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a:ea typeface="+mn-ea"/>
                <a:cs typeface="+mn-cs"/>
              </a:rPr>
              <a:t>Source : OMS 2016</a:t>
            </a: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xmlns="" id="{557FDD92-2DEF-4759-9699-8A1C4A8B705B}"/>
              </a:ext>
            </a:extLst>
          </p:cNvPr>
          <p:cNvSpPr/>
          <p:nvPr/>
        </p:nvSpPr>
        <p:spPr>
          <a:xfrm>
            <a:off x="1164101" y="1851247"/>
            <a:ext cx="463845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206655"/>
                </a:solidFill>
                <a:effectLst/>
                <a:uLnTx/>
                <a:uFillTx/>
                <a:latin typeface="Arial" panose="020B0604020202020204" pitchFamily="34" charset="0"/>
                <a:ea typeface="+mn-ea"/>
                <a:cs typeface="Arial" panose="020B0604020202020204" pitchFamily="34" charset="0"/>
              </a:rPr>
              <a:t>Des données probantes ont démontré que l’autotest</a:t>
            </a:r>
            <a:endParaRPr kumimoji="0" lang="fr-CH" sz="2000" b="1" i="0" u="none" strike="noStrike" kern="1200" cap="none" spc="0" normalizeH="0" baseline="0" noProof="0" dirty="0">
              <a:ln>
                <a:noFill/>
              </a:ln>
              <a:solidFill>
                <a:srgbClr val="206655"/>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xmlns="" id="{7D9404CC-0E81-45E2-B7E0-F0B50F410A73}"/>
              </a:ext>
            </a:extLst>
          </p:cNvPr>
          <p:cNvSpPr/>
          <p:nvPr/>
        </p:nvSpPr>
        <p:spPr>
          <a:xfrm>
            <a:off x="7327763" y="2005135"/>
            <a:ext cx="4239635"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95F4E"/>
                </a:solidFill>
                <a:effectLst/>
                <a:uLnTx/>
                <a:uFillTx/>
                <a:latin typeface="Arial" panose="020B0604020202020204" pitchFamily="34" charset="0"/>
                <a:ea typeface="+mn-ea"/>
                <a:cs typeface="Arial" panose="020B0604020202020204" pitchFamily="34" charset="0"/>
              </a:rPr>
              <a:t>Recommandation</a:t>
            </a:r>
            <a:r>
              <a:rPr kumimoji="0" lang="en-GB" sz="2000" b="1" i="0" u="none" strike="noStrike" kern="1200" cap="none" spc="0" normalizeH="0" baseline="0" noProof="0" dirty="0">
                <a:ln>
                  <a:noFill/>
                </a:ln>
                <a:solidFill>
                  <a:srgbClr val="195F4E"/>
                </a:solidFill>
                <a:effectLst/>
                <a:uLnTx/>
                <a:uFillTx/>
                <a:latin typeface="Arial" panose="020B0604020202020204" pitchFamily="34" charset="0"/>
                <a:ea typeface="+mn-ea"/>
                <a:cs typeface="Arial" panose="020B0604020202020204" pitchFamily="34" charset="0"/>
              </a:rPr>
              <a:t> de </a:t>
            </a:r>
            <a:r>
              <a:rPr kumimoji="0" lang="en-GB" sz="2000" b="1" i="0" u="none" strike="noStrike" kern="1200" cap="none" spc="0" normalizeH="0" baseline="0" noProof="0" dirty="0" err="1">
                <a:ln>
                  <a:noFill/>
                </a:ln>
                <a:solidFill>
                  <a:srgbClr val="195F4E"/>
                </a:solidFill>
                <a:effectLst/>
                <a:uLnTx/>
                <a:uFillTx/>
                <a:latin typeface="Arial" panose="020B0604020202020204" pitchFamily="34" charset="0"/>
                <a:ea typeface="+mn-ea"/>
                <a:cs typeface="Arial" panose="020B0604020202020204" pitchFamily="34" charset="0"/>
              </a:rPr>
              <a:t>l’OMS</a:t>
            </a:r>
            <a:r>
              <a:rPr kumimoji="0" lang="en-GB" sz="2000" b="1" i="0" u="none" strike="noStrike" kern="1200" cap="none" spc="0" normalizeH="0" baseline="0" noProof="0" dirty="0">
                <a:ln>
                  <a:noFill/>
                </a:ln>
                <a:solidFill>
                  <a:srgbClr val="195F4E"/>
                </a:solidFill>
                <a:effectLst/>
                <a:uLnTx/>
                <a:uFillTx/>
                <a:latin typeface="Arial" panose="020B0604020202020204" pitchFamily="34" charset="0"/>
                <a:ea typeface="+mn-ea"/>
                <a:cs typeface="Arial" panose="020B0604020202020204" pitchFamily="34" charset="0"/>
              </a:rPr>
              <a:t>  </a:t>
            </a:r>
          </a:p>
        </p:txBody>
      </p:sp>
      <p:sp>
        <p:nvSpPr>
          <p:cNvPr id="31" name="Rectangle 30">
            <a:extLst>
              <a:ext uri="{FF2B5EF4-FFF2-40B4-BE49-F238E27FC236}">
                <a16:creationId xmlns:a16="http://schemas.microsoft.com/office/drawing/2014/main" xmlns="" id="{13D01E98-CD1B-4A3D-8FE1-501ECC74A5A9}"/>
              </a:ext>
            </a:extLst>
          </p:cNvPr>
          <p:cNvSpPr/>
          <p:nvPr/>
        </p:nvSpPr>
        <p:spPr>
          <a:xfrm>
            <a:off x="7684810" y="2950805"/>
            <a:ext cx="3779467"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L’autotest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constitue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approche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service de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dépistage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du VIH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recommandation</a:t>
            </a: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forte, </a:t>
            </a:r>
            <a:r>
              <a:rPr kumimoji="0" lang="en-US" sz="20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donnée</a:t>
            </a: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20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qualité</a:t>
            </a: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moyenne</a:t>
            </a: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Arrow: Right 31">
            <a:extLst>
              <a:ext uri="{FF2B5EF4-FFF2-40B4-BE49-F238E27FC236}">
                <a16:creationId xmlns:a16="http://schemas.microsoft.com/office/drawing/2014/main" xmlns="" id="{0F386F73-A3B5-47A5-BB51-FF51D079C6A9}"/>
              </a:ext>
            </a:extLst>
          </p:cNvPr>
          <p:cNvSpPr/>
          <p:nvPr/>
        </p:nvSpPr>
        <p:spPr>
          <a:xfrm>
            <a:off x="6500035" y="3407937"/>
            <a:ext cx="719095" cy="69703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xmlns="" id="{92E2329F-D9A7-42DB-BAB5-45D7E745B1A2}"/>
              </a:ext>
            </a:extLst>
          </p:cNvPr>
          <p:cNvSpPr/>
          <p:nvPr/>
        </p:nvSpPr>
        <p:spPr>
          <a:xfrm>
            <a:off x="8154832" y="5259129"/>
            <a:ext cx="2373742" cy="369332"/>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NOUVEAU remarques</a:t>
            </a: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AA593931-4105-4E92-A746-19078D15497C}"/>
              </a:ext>
            </a:extLst>
          </p:cNvPr>
          <p:cNvSpPr/>
          <p:nvPr/>
        </p:nvSpPr>
        <p:spPr>
          <a:xfrm>
            <a:off x="17968" y="46494"/>
            <a:ext cx="5308056"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RECOMMANDATION MISE À JOUR (forte) </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xmlns="" id="{780951DB-8E8C-40FE-B3A9-54B9F1FA8BE8}"/>
              </a:ext>
            </a:extLst>
          </p:cNvPr>
          <p:cNvPicPr>
            <a:picLocks noChangeAspect="1"/>
          </p:cNvPicPr>
          <p:nvPr/>
        </p:nvPicPr>
        <p:blipFill>
          <a:blip r:embed="rId3"/>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865975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A00F6-2ED8-4BA5-A9E2-8F0952ABA3A5}"/>
              </a:ext>
            </a:extLst>
          </p:cNvPr>
          <p:cNvSpPr>
            <a:spLocks noGrp="1"/>
          </p:cNvSpPr>
          <p:nvPr>
            <p:ph type="title"/>
          </p:nvPr>
        </p:nvSpPr>
        <p:spPr>
          <a:xfrm>
            <a:off x="17968" y="675472"/>
            <a:ext cx="11882936" cy="461665"/>
          </a:xfrm>
        </p:spPr>
        <p:txBody>
          <a:bodyPr>
            <a:noAutofit/>
          </a:bodyPr>
          <a:lstStyle/>
          <a:p>
            <a:pPr algn="ctr"/>
            <a:r>
              <a:rPr lang="en-GB" sz="3200" b="1" dirty="0" err="1">
                <a:solidFill>
                  <a:schemeClr val="tx1"/>
                </a:solidFill>
                <a:latin typeface="Arial" panose="020B0604020202020204" pitchFamily="34" charset="0"/>
                <a:cs typeface="Arial" panose="020B0604020202020204" pitchFamily="34" charset="0"/>
              </a:rPr>
              <a:t>Recommandations</a:t>
            </a:r>
            <a:r>
              <a:rPr lang="en-GB" sz="3200" b="1" dirty="0">
                <a:solidFill>
                  <a:schemeClr val="tx1"/>
                </a:solidFill>
                <a:latin typeface="Arial" panose="020B0604020202020204" pitchFamily="34" charset="0"/>
                <a:cs typeface="Arial" panose="020B0604020202020204" pitchFamily="34" charset="0"/>
              </a:rPr>
              <a:t> de </a:t>
            </a:r>
            <a:r>
              <a:rPr lang="en-GB" sz="3200" b="1" dirty="0" err="1">
                <a:solidFill>
                  <a:schemeClr val="tx1"/>
                </a:solidFill>
                <a:latin typeface="Arial" panose="020B0604020202020204" pitchFamily="34" charset="0"/>
                <a:cs typeface="Arial" panose="020B0604020202020204" pitchFamily="34" charset="0"/>
              </a:rPr>
              <a:t>l’OMS</a:t>
            </a:r>
            <a:r>
              <a:rPr lang="en-GB" sz="3200" b="1" dirty="0">
                <a:solidFill>
                  <a:schemeClr val="tx1"/>
                </a:solidFill>
                <a:latin typeface="Arial" panose="020B0604020202020204" pitchFamily="34" charset="0"/>
                <a:cs typeface="Arial" panose="020B0604020202020204" pitchFamily="34" charset="0"/>
              </a:rPr>
              <a:t> sur </a:t>
            </a:r>
            <a:r>
              <a:rPr lang="en-GB" sz="3200" b="1" dirty="0" err="1">
                <a:solidFill>
                  <a:schemeClr val="tx1"/>
                </a:solidFill>
                <a:latin typeface="Arial" panose="020B0604020202020204" pitchFamily="34" charset="0"/>
                <a:cs typeface="Arial" panose="020B0604020202020204" pitchFamily="34" charset="0"/>
              </a:rPr>
              <a:t>l’autodépistage</a:t>
            </a:r>
            <a:r>
              <a:rPr lang="en-GB" sz="3200" b="1" dirty="0">
                <a:solidFill>
                  <a:schemeClr val="tx1"/>
                </a:solidFill>
                <a:latin typeface="Arial" panose="020B0604020202020204" pitchFamily="34" charset="0"/>
                <a:cs typeface="Arial" panose="020B0604020202020204" pitchFamily="34" charset="0"/>
              </a:rPr>
              <a:t> du VIH</a:t>
            </a:r>
            <a:endParaRPr lang="en-GB" sz="31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4A4F81BD-1B16-48AF-AEC6-8239ABD7335B}"/>
              </a:ext>
            </a:extLst>
          </p:cNvPr>
          <p:cNvSpPr/>
          <p:nvPr/>
        </p:nvSpPr>
        <p:spPr>
          <a:xfrm>
            <a:off x="0" y="6559210"/>
            <a:ext cx="116410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a:ea typeface="+mn-ea"/>
                <a:cs typeface="+mn-cs"/>
              </a:rPr>
              <a:t>Source : OMS 2016</a:t>
            </a: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xmlns="" id="{591F4119-5759-4D05-B132-552793466272}"/>
              </a:ext>
            </a:extLst>
          </p:cNvPr>
          <p:cNvSpPr/>
          <p:nvPr/>
        </p:nvSpPr>
        <p:spPr>
          <a:xfrm>
            <a:off x="5486401" y="1221545"/>
            <a:ext cx="6121666" cy="3477875"/>
          </a:xfrm>
          <a:prstGeom prst="rect">
            <a:avLst/>
          </a:prstGeom>
          <a:solidFill>
            <a:schemeClr val="bg2">
              <a:lumMod val="90000"/>
            </a:schemeClr>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souhaitable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fournir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prestation de service et des options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d’assistance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à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l’autodépistage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communautés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doivent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être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impliquées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dans la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création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l’adaptation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modèles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d’autodépistage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L’autodépistage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fournit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pas un diagnostic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définitif</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d’infection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à VIH. Les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personnes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ayant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résultat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test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réactif</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doivent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être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retestés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 un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professionnel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qualifié</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utilisant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l’algorithme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national de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dépistage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xmlns="" id="{AA593931-4105-4E92-A746-19078D15497C}"/>
              </a:ext>
            </a:extLst>
          </p:cNvPr>
          <p:cNvSpPr/>
          <p:nvPr/>
        </p:nvSpPr>
        <p:spPr>
          <a:xfrm>
            <a:off x="17968" y="46494"/>
            <a:ext cx="5308056"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RECOMMANDATION MISE À JOUR (forte) </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28B1DB1D-ACA7-44C6-8370-DDFE13536D72}"/>
              </a:ext>
            </a:extLst>
          </p:cNvPr>
          <p:cNvPicPr>
            <a:picLocks noChangeAspect="1"/>
          </p:cNvPicPr>
          <p:nvPr/>
        </p:nvPicPr>
        <p:blipFill>
          <a:blip r:embed="rId3"/>
          <a:stretch>
            <a:fillRect/>
          </a:stretch>
        </p:blipFill>
        <p:spPr>
          <a:xfrm>
            <a:off x="334697" y="1151205"/>
            <a:ext cx="4729676" cy="5351064"/>
          </a:xfrm>
          <a:prstGeom prst="rect">
            <a:avLst/>
          </a:prstGeom>
        </p:spPr>
      </p:pic>
      <p:pic>
        <p:nvPicPr>
          <p:cNvPr id="11" name="Picture 10">
            <a:extLst>
              <a:ext uri="{FF2B5EF4-FFF2-40B4-BE49-F238E27FC236}">
                <a16:creationId xmlns:a16="http://schemas.microsoft.com/office/drawing/2014/main" xmlns="" id="{18C88880-772B-45D3-8EA5-D24D5913326A}"/>
              </a:ext>
            </a:extLst>
          </p:cNvPr>
          <p:cNvPicPr>
            <a:picLocks noChangeAspect="1"/>
          </p:cNvPicPr>
          <p:nvPr/>
        </p:nvPicPr>
        <p:blipFill>
          <a:blip r:embed="rId4"/>
          <a:stretch>
            <a:fillRect/>
          </a:stretch>
        </p:blipFill>
        <p:spPr>
          <a:xfrm>
            <a:off x="10283483" y="54591"/>
            <a:ext cx="1823124" cy="483776"/>
          </a:xfrm>
          <a:prstGeom prst="rect">
            <a:avLst/>
          </a:prstGeom>
        </p:spPr>
      </p:pic>
      <p:pic>
        <p:nvPicPr>
          <p:cNvPr id="4" name="Image 3"/>
          <p:cNvPicPr>
            <a:picLocks noChangeAspect="1"/>
          </p:cNvPicPr>
          <p:nvPr/>
        </p:nvPicPr>
        <p:blipFill>
          <a:blip r:embed="rId5"/>
          <a:stretch>
            <a:fillRect/>
          </a:stretch>
        </p:blipFill>
        <p:spPr>
          <a:xfrm>
            <a:off x="7047234" y="5072133"/>
            <a:ext cx="3000000" cy="1133333"/>
          </a:xfrm>
          <a:prstGeom prst="rect">
            <a:avLst/>
          </a:prstGeom>
        </p:spPr>
      </p:pic>
    </p:spTree>
    <p:extLst>
      <p:ext uri="{BB962C8B-B14F-4D97-AF65-F5344CB8AC3E}">
        <p14:creationId xmlns:p14="http://schemas.microsoft.com/office/powerpoint/2010/main" val="1680150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02F3BA-9ED6-429B-9F12-A14F15CB9E73}"/>
              </a:ext>
            </a:extLst>
          </p:cNvPr>
          <p:cNvSpPr>
            <a:spLocks noGrp="1"/>
          </p:cNvSpPr>
          <p:nvPr>
            <p:ph type="title"/>
          </p:nvPr>
        </p:nvSpPr>
        <p:spPr>
          <a:xfrm>
            <a:off x="471056" y="742951"/>
            <a:ext cx="3748520" cy="5824104"/>
          </a:xfrm>
          <a:solidFill>
            <a:schemeClr val="accent2">
              <a:lumMod val="60000"/>
              <a:lumOff val="40000"/>
            </a:schemeClr>
          </a:solidFill>
        </p:spPr>
        <p:txBody>
          <a:bodyPr vert="horz" lIns="91440" tIns="45720" rIns="91440" bIns="45720" rtlCol="0" anchor="ctr">
            <a:normAutofit/>
          </a:bodyPr>
          <a:lstStyle/>
          <a:p>
            <a:pPr algn="ctr"/>
            <a:r>
              <a:rPr lang="en-US" sz="3200" b="1" kern="1200" dirty="0">
                <a:latin typeface="Arial" panose="020B0604020202020204" pitchFamily="34" charset="0"/>
                <a:cs typeface="Arial" panose="020B0604020202020204" pitchFamily="34" charset="0"/>
              </a:rPr>
              <a:t>De </a:t>
            </a:r>
            <a:r>
              <a:rPr lang="en-US" sz="3200" b="1" kern="1200" dirty="0" err="1">
                <a:latin typeface="Arial" panose="020B0604020202020204" pitchFamily="34" charset="0"/>
                <a:cs typeface="Arial" panose="020B0604020202020204" pitchFamily="34" charset="0"/>
              </a:rPr>
              <a:t>nombreux</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modèles</a:t>
            </a:r>
            <a:r>
              <a:rPr lang="en-US" sz="3200" b="1" kern="1200" dirty="0">
                <a:latin typeface="Arial" panose="020B0604020202020204" pitchFamily="34" charset="0"/>
                <a:cs typeface="Arial" panose="020B0604020202020204" pitchFamily="34" charset="0"/>
              </a:rPr>
              <a:t> de distribution </a:t>
            </a:r>
            <a:r>
              <a:rPr lang="en-US" sz="3200" b="1" kern="1200" dirty="0" err="1">
                <a:latin typeface="Arial" panose="020B0604020202020204" pitchFamily="34" charset="0"/>
                <a:cs typeface="Arial" panose="020B0604020202020204" pitchFamily="34" charset="0"/>
              </a:rPr>
              <a:t>d’autotest</a:t>
            </a:r>
            <a:r>
              <a:rPr lang="en-US" sz="3200" b="1" dirty="0" err="1">
                <a:latin typeface="Arial" panose="020B0604020202020204" pitchFamily="34" charset="0"/>
                <a:cs typeface="Arial" panose="020B0604020202020204" pitchFamily="34" charset="0"/>
              </a:rPr>
              <a:t>s</a:t>
            </a:r>
            <a:r>
              <a:rPr lang="en-US" sz="3200" b="1" dirty="0">
                <a:latin typeface="Arial" panose="020B0604020202020204" pitchFamily="34" charset="0"/>
                <a:cs typeface="Arial" panose="020B0604020202020204" pitchFamily="34" charset="0"/>
              </a:rPr>
              <a:t> </a:t>
            </a:r>
            <a:r>
              <a:rPr lang="en-US" sz="3200" b="1" kern="1200" dirty="0">
                <a:latin typeface="Arial" panose="020B0604020202020204" pitchFamily="34" charset="0"/>
                <a:cs typeface="Arial" panose="020B0604020202020204" pitchFamily="34" charset="0"/>
              </a:rPr>
              <a:t>VIH </a:t>
            </a:r>
            <a:r>
              <a:rPr lang="en-US" sz="3200" b="1" kern="1200" dirty="0" err="1">
                <a:latin typeface="Arial" panose="020B0604020202020204" pitchFamily="34" charset="0"/>
                <a:cs typeface="Arial" panose="020B0604020202020204" pitchFamily="34" charset="0"/>
              </a:rPr>
              <a:t>fonctionnent</a:t>
            </a:r>
            <a:r>
              <a:rPr lang="en-US" sz="3200" b="1" kern="1200" dirty="0">
                <a:latin typeface="Arial" panose="020B0604020202020204" pitchFamily="34" charset="0"/>
                <a:cs typeface="Arial" panose="020B0604020202020204" pitchFamily="34" charset="0"/>
              </a:rPr>
              <a:t> bien </a:t>
            </a:r>
            <a:r>
              <a:rPr lang="en-US" sz="3200" b="1" kern="1200" dirty="0" err="1">
                <a:latin typeface="Arial" panose="020B0604020202020204" pitchFamily="34" charset="0"/>
                <a:cs typeface="Arial" panose="020B0604020202020204" pitchFamily="34" charset="0"/>
              </a:rPr>
              <a:t>en</a:t>
            </a:r>
            <a:r>
              <a:rPr lang="en-US" sz="3200" b="1" kern="1200" dirty="0">
                <a:latin typeface="Arial" panose="020B0604020202020204" pitchFamily="34" charset="0"/>
                <a:cs typeface="Arial" panose="020B0604020202020204" pitchFamily="34" charset="0"/>
              </a:rPr>
              <a:t> </a:t>
            </a:r>
            <a:r>
              <a:rPr lang="en-US" sz="3200" b="1" kern="1200" dirty="0" err="1">
                <a:latin typeface="Arial" panose="020B0604020202020204" pitchFamily="34" charset="0"/>
                <a:cs typeface="Arial" panose="020B0604020202020204" pitchFamily="34" charset="0"/>
              </a:rPr>
              <a:t>fonction</a:t>
            </a:r>
            <a:r>
              <a:rPr lang="en-US" sz="3200" b="1" kern="1200" dirty="0">
                <a:latin typeface="Arial" panose="020B0604020202020204" pitchFamily="34" charset="0"/>
                <a:cs typeface="Arial" panose="020B0604020202020204" pitchFamily="34" charset="0"/>
              </a:rPr>
              <a:t> du </a:t>
            </a:r>
            <a:r>
              <a:rPr lang="en-US" sz="3200" b="1" kern="1200" dirty="0" err="1">
                <a:latin typeface="Arial" panose="020B0604020202020204" pitchFamily="34" charset="0"/>
                <a:cs typeface="Arial" panose="020B0604020202020204" pitchFamily="34" charset="0"/>
              </a:rPr>
              <a:t>contexte</a:t>
            </a:r>
            <a:r>
              <a:rPr lang="en-US" sz="3200" b="1" kern="1200" dirty="0">
                <a:latin typeface="Arial" panose="020B0604020202020204" pitchFamily="34" charset="0"/>
                <a:cs typeface="Arial" panose="020B0604020202020204" pitchFamily="34" charset="0"/>
              </a:rPr>
              <a:t> et de la population</a:t>
            </a:r>
          </a:p>
        </p:txBody>
      </p:sp>
      <p:pic>
        <p:nvPicPr>
          <p:cNvPr id="11" name="Content Placeholder 7">
            <a:extLst>
              <a:ext uri="{FF2B5EF4-FFF2-40B4-BE49-F238E27FC236}">
                <a16:creationId xmlns:a16="http://schemas.microsoft.com/office/drawing/2014/main" xmlns="" id="{230F8451-500B-46B1-BCC4-F74DA73BEA50}"/>
              </a:ext>
            </a:extLst>
          </p:cNvPr>
          <p:cNvPicPr>
            <a:picLocks noGrp="1" noChangeAspect="1"/>
          </p:cNvPicPr>
          <p:nvPr>
            <p:ph idx="1"/>
          </p:nvPr>
        </p:nvPicPr>
        <p:blipFill>
          <a:blip r:embed="rId3"/>
          <a:stretch>
            <a:fillRect/>
          </a:stretch>
        </p:blipFill>
        <p:spPr>
          <a:xfrm>
            <a:off x="4924926" y="742950"/>
            <a:ext cx="7058527" cy="6115049"/>
          </a:xfrm>
          <a:prstGeom prst="rect">
            <a:avLst/>
          </a:prstGeom>
        </p:spPr>
      </p:pic>
      <p:sp>
        <p:nvSpPr>
          <p:cNvPr id="4" name="Rectangle 3">
            <a:extLst>
              <a:ext uri="{FF2B5EF4-FFF2-40B4-BE49-F238E27FC236}">
                <a16:creationId xmlns:a16="http://schemas.microsoft.com/office/drawing/2014/main" xmlns="" id="{92D2F4F4-5664-49F8-8661-BAD40A29629A}"/>
              </a:ext>
            </a:extLst>
          </p:cNvPr>
          <p:cNvSpPr/>
          <p:nvPr/>
        </p:nvSpPr>
        <p:spPr>
          <a:xfrm>
            <a:off x="181463" y="58219"/>
            <a:ext cx="5308056"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RECOMMANDATION MISE À JOUR (forte) </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F57F2C14-C642-4F20-B1E7-507B4AA3A94F}"/>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1924927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02F3BA-9ED6-429B-9F12-A14F15CB9E73}"/>
              </a:ext>
            </a:extLst>
          </p:cNvPr>
          <p:cNvSpPr>
            <a:spLocks noGrp="1"/>
          </p:cNvSpPr>
          <p:nvPr>
            <p:ph type="title"/>
          </p:nvPr>
        </p:nvSpPr>
        <p:spPr>
          <a:xfrm>
            <a:off x="208547" y="371808"/>
            <a:ext cx="2911123" cy="6114385"/>
          </a:xfrm>
          <a:solidFill>
            <a:srgbClr val="31938A"/>
          </a:solidFill>
        </p:spPr>
        <p:txBody>
          <a:bodyPr vert="horz" lIns="91440" tIns="45720" rIns="91440" bIns="45720" rtlCol="0" anchor="ctr">
            <a:normAutofit/>
          </a:bodyPr>
          <a:lstStyle/>
          <a:p>
            <a:pPr algn="ctr"/>
            <a:r>
              <a:rPr lang="en-US" sz="3200" b="1" dirty="0">
                <a:solidFill>
                  <a:schemeClr val="bg1"/>
                </a:solidFill>
                <a:latin typeface="Arial" panose="020B0604020202020204" pitchFamily="34" charset="0"/>
                <a:cs typeface="Arial" panose="020B0604020202020204" pitchFamily="34" charset="0"/>
              </a:rPr>
              <a:t>Par rapport au </a:t>
            </a:r>
            <a:r>
              <a:rPr lang="en-US" sz="3200" b="1" dirty="0" err="1">
                <a:solidFill>
                  <a:schemeClr val="bg1"/>
                </a:solidFill>
                <a:latin typeface="Arial" panose="020B0604020202020204" pitchFamily="34" charset="0"/>
                <a:cs typeface="Arial" panose="020B0604020202020204" pitchFamily="34" charset="0"/>
              </a:rPr>
              <a:t>dépistage</a:t>
            </a:r>
            <a:r>
              <a:rPr lang="en-US" sz="3200" b="1" dirty="0">
                <a:solidFill>
                  <a:schemeClr val="bg1"/>
                </a:solidFill>
                <a:latin typeface="Arial" panose="020B0604020202020204" pitchFamily="34" charset="0"/>
                <a:cs typeface="Arial" panose="020B0604020202020204" pitchFamily="34" charset="0"/>
              </a:rPr>
              <a:t> standard du VIH, les </a:t>
            </a:r>
            <a:r>
              <a:rPr lang="en-US" sz="3200" b="1" dirty="0" err="1">
                <a:solidFill>
                  <a:schemeClr val="bg1"/>
                </a:solidFill>
                <a:latin typeface="Arial" panose="020B0604020202020204" pitchFamily="34" charset="0"/>
                <a:cs typeface="Arial" panose="020B0604020202020204" pitchFamily="34" charset="0"/>
              </a:rPr>
              <a:t>résultats</a:t>
            </a:r>
            <a:r>
              <a:rPr lang="en-US" sz="3200" b="1" dirty="0">
                <a:solidFill>
                  <a:schemeClr val="bg1"/>
                </a:solidFill>
                <a:latin typeface="Arial" panose="020B0604020202020204" pitchFamily="34" charset="0"/>
                <a:cs typeface="Arial" panose="020B0604020202020204" pitchFamily="34" charset="0"/>
              </a:rPr>
              <a:t> de </a:t>
            </a:r>
            <a:r>
              <a:rPr lang="en-US" sz="3200" b="1" dirty="0" err="1">
                <a:solidFill>
                  <a:schemeClr val="bg1"/>
                </a:solidFill>
                <a:latin typeface="Arial" panose="020B0604020202020204" pitchFamily="34" charset="0"/>
                <a:cs typeface="Arial" panose="020B0604020202020204" pitchFamily="34" charset="0"/>
              </a:rPr>
              <a:t>l’autotest</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montrent</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qu’il</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multiplie</a:t>
            </a:r>
            <a:r>
              <a:rPr lang="en-US" sz="3200" b="1" dirty="0">
                <a:solidFill>
                  <a:schemeClr val="bg1"/>
                </a:solidFill>
                <a:latin typeface="Arial" panose="020B0604020202020204" pitchFamily="34" charset="0"/>
                <a:cs typeface="Arial" panose="020B0604020202020204" pitchFamily="34" charset="0"/>
              </a:rPr>
              <a:t> par 2 le </a:t>
            </a:r>
            <a:r>
              <a:rPr lang="en-US" sz="3200" b="1" dirty="0" err="1">
                <a:solidFill>
                  <a:schemeClr val="bg1"/>
                </a:solidFill>
                <a:latin typeface="Arial" panose="020B0604020202020204" pitchFamily="34" charset="0"/>
                <a:cs typeface="Arial" panose="020B0604020202020204" pitchFamily="34" charset="0"/>
              </a:rPr>
              <a:t>recours</a:t>
            </a:r>
            <a:r>
              <a:rPr lang="en-US" sz="3200" b="1" dirty="0">
                <a:solidFill>
                  <a:schemeClr val="bg1"/>
                </a:solidFill>
                <a:latin typeface="Arial" panose="020B0604020202020204" pitchFamily="34" charset="0"/>
                <a:cs typeface="Arial" panose="020B0604020202020204" pitchFamily="34" charset="0"/>
              </a:rPr>
              <a:t> chez les hommes </a:t>
            </a:r>
          </a:p>
        </p:txBody>
      </p:sp>
      <p:pic>
        <p:nvPicPr>
          <p:cNvPr id="7" name="Picture 6">
            <a:extLst>
              <a:ext uri="{FF2B5EF4-FFF2-40B4-BE49-F238E27FC236}">
                <a16:creationId xmlns:a16="http://schemas.microsoft.com/office/drawing/2014/main" xmlns="" id="{C55AEBD1-1FA2-4CE7-87B4-64E094675A2A}"/>
              </a:ext>
            </a:extLst>
          </p:cNvPr>
          <p:cNvPicPr>
            <a:picLocks noChangeAspect="1"/>
          </p:cNvPicPr>
          <p:nvPr/>
        </p:nvPicPr>
        <p:blipFill rotWithShape="1">
          <a:blip r:embed="rId3"/>
          <a:srcRect t="11092"/>
          <a:stretch/>
        </p:blipFill>
        <p:spPr>
          <a:xfrm>
            <a:off x="3238709" y="625710"/>
            <a:ext cx="8744745" cy="5860481"/>
          </a:xfrm>
          <a:prstGeom prst="rect">
            <a:avLst/>
          </a:prstGeom>
        </p:spPr>
      </p:pic>
      <p:sp>
        <p:nvSpPr>
          <p:cNvPr id="9" name="TextBox 8">
            <a:extLst>
              <a:ext uri="{FF2B5EF4-FFF2-40B4-BE49-F238E27FC236}">
                <a16:creationId xmlns:a16="http://schemas.microsoft.com/office/drawing/2014/main" xmlns="" id="{FE0E504D-60A7-4710-BEDF-6F9EFD86147D}"/>
              </a:ext>
            </a:extLst>
          </p:cNvPr>
          <p:cNvSpPr txBox="1"/>
          <p:nvPr/>
        </p:nvSpPr>
        <p:spPr>
          <a:xfrm>
            <a:off x="10598781" y="6447631"/>
            <a:ext cx="1547876" cy="37965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black"/>
                </a:solidFill>
                <a:effectLst/>
                <a:uLnTx/>
                <a:uFillTx/>
                <a:latin typeface="Calibri" panose="020F0502020204030204"/>
                <a:ea typeface="+mn-ea"/>
                <a:cs typeface="+mn-cs"/>
              </a:rPr>
              <a:t>* Groupe ERC</a:t>
            </a:r>
          </a:p>
        </p:txBody>
      </p:sp>
      <p:sp>
        <p:nvSpPr>
          <p:cNvPr id="6" name="Rectangle 5">
            <a:extLst>
              <a:ext uri="{FF2B5EF4-FFF2-40B4-BE49-F238E27FC236}">
                <a16:creationId xmlns:a16="http://schemas.microsoft.com/office/drawing/2014/main" xmlns="" id="{3E854186-C044-4765-B05A-601AF657153C}"/>
              </a:ext>
            </a:extLst>
          </p:cNvPr>
          <p:cNvSpPr/>
          <p:nvPr/>
        </p:nvSpPr>
        <p:spPr>
          <a:xfrm>
            <a:off x="3238709" y="2781851"/>
            <a:ext cx="8744744" cy="18395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9D5EECCF-391A-4233-8740-D4458AD648E0}"/>
              </a:ext>
            </a:extLst>
          </p:cNvPr>
          <p:cNvSpPr/>
          <p:nvPr/>
        </p:nvSpPr>
        <p:spPr>
          <a:xfrm>
            <a:off x="166079" y="6488668"/>
            <a:ext cx="261853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600" b="0" i="1" u="none" strike="noStrike" kern="1200" cap="none" spc="0" normalizeH="0" baseline="0" noProof="0" dirty="0">
                <a:ln>
                  <a:noFill/>
                </a:ln>
                <a:solidFill>
                  <a:prstClr val="black"/>
                </a:solidFill>
                <a:effectLst/>
                <a:uLnTx/>
                <a:uFillTx/>
                <a:latin typeface="Calibri" panose="020F0502020204030204"/>
                <a:ea typeface="+mn-ea"/>
                <a:cs typeface="+mn-cs"/>
              </a:rPr>
              <a:t>OMS 2019, Jamil ICASA 2019 </a:t>
            </a:r>
            <a:endPar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EB61761A-6E81-42D2-88E7-F8065D160A3F}"/>
              </a:ext>
            </a:extLst>
          </p:cNvPr>
          <p:cNvSpPr/>
          <p:nvPr/>
        </p:nvSpPr>
        <p:spPr>
          <a:xfrm>
            <a:off x="9923671" y="5226908"/>
            <a:ext cx="2059782" cy="3796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6AA2D3F5-4650-462E-9218-8FAC40CC9B33}"/>
              </a:ext>
            </a:extLst>
          </p:cNvPr>
          <p:cNvSpPr/>
          <p:nvPr/>
        </p:nvSpPr>
        <p:spPr>
          <a:xfrm>
            <a:off x="0" y="30778"/>
            <a:ext cx="5308056"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RECOMMANDATION MISE À JOUR (forte) </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2C07096F-7129-40D4-AE6F-672491A4DD84}"/>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769140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155B78A1-14C2-4501-92BF-AC6790BA6806}"/>
              </a:ext>
            </a:extLst>
          </p:cNvPr>
          <p:cNvSpPr/>
          <p:nvPr/>
        </p:nvSpPr>
        <p:spPr>
          <a:xfrm>
            <a:off x="149248" y="1783814"/>
            <a:ext cx="5815419" cy="50741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B9560BFB-BCEB-494E-B262-1B038D52883F}"/>
              </a:ext>
            </a:extLst>
          </p:cNvPr>
          <p:cNvSpPr/>
          <p:nvPr/>
        </p:nvSpPr>
        <p:spPr>
          <a:xfrm>
            <a:off x="6096001" y="1783814"/>
            <a:ext cx="5991184" cy="507418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CAC4BC0-2A20-429C-A7E5-F0E0D0C0391A}"/>
              </a:ext>
            </a:extLst>
          </p:cNvPr>
          <p:cNvSpPr>
            <a:spLocks noGrp="1"/>
          </p:cNvSpPr>
          <p:nvPr>
            <p:ph type="title"/>
          </p:nvPr>
        </p:nvSpPr>
        <p:spPr>
          <a:xfrm>
            <a:off x="209705" y="788245"/>
            <a:ext cx="11870001" cy="326964"/>
          </a:xfrm>
        </p:spPr>
        <p:txBody>
          <a:bodyPr>
            <a:noAutofit/>
          </a:bodyPr>
          <a:lstStyle/>
          <a:p>
            <a:pPr algn="ctr"/>
            <a:r>
              <a:rPr lang="en-GB" sz="2400" b="1" i="1" dirty="0">
                <a:latin typeface="Arial" panose="020B0604020202020204" pitchFamily="34" charset="0"/>
                <a:cs typeface="Arial" panose="020B0604020202020204" pitchFamily="34" charset="0"/>
              </a:rPr>
              <a:t>La liaison avec les services de </a:t>
            </a:r>
            <a:r>
              <a:rPr lang="en-GB" sz="2400" b="1" i="1" dirty="0" err="1">
                <a:latin typeface="Arial" panose="020B0604020202020204" pitchFamily="34" charset="0"/>
                <a:cs typeface="Arial" panose="020B0604020202020204" pitchFamily="34" charset="0"/>
              </a:rPr>
              <a:t>soins</a:t>
            </a:r>
            <a:r>
              <a:rPr lang="en-GB" sz="2400" b="1" i="1" dirty="0">
                <a:latin typeface="Arial" panose="020B0604020202020204" pitchFamily="34" charset="0"/>
                <a:cs typeface="Arial" panose="020B0604020202020204" pitchFamily="34" charset="0"/>
              </a:rPr>
              <a:t> </a:t>
            </a:r>
            <a:r>
              <a:rPr lang="en-GB" sz="2400" b="1" i="1" dirty="0" err="1">
                <a:latin typeface="Arial" panose="020B0604020202020204" pitchFamily="34" charset="0"/>
                <a:cs typeface="Arial" panose="020B0604020202020204" pitchFamily="34" charset="0"/>
              </a:rPr>
              <a:t>n’est</a:t>
            </a:r>
            <a:r>
              <a:rPr lang="en-GB" sz="2400" b="1" i="1" dirty="0">
                <a:latin typeface="Arial" panose="020B0604020202020204" pitchFamily="34" charset="0"/>
                <a:cs typeface="Arial" panose="020B0604020202020204" pitchFamily="34" charset="0"/>
              </a:rPr>
              <a:t> pas </a:t>
            </a:r>
            <a:r>
              <a:rPr lang="en-GB" sz="2400" b="1" i="1" dirty="0" err="1">
                <a:latin typeface="Arial" panose="020B0604020202020204" pitchFamily="34" charset="0"/>
                <a:cs typeface="Arial" panose="020B0604020202020204" pitchFamily="34" charset="0"/>
              </a:rPr>
              <a:t>très</a:t>
            </a:r>
            <a:r>
              <a:rPr lang="en-GB" sz="2400" b="1" i="1" dirty="0">
                <a:latin typeface="Arial" panose="020B0604020202020204" pitchFamily="34" charset="0"/>
                <a:cs typeface="Arial" panose="020B0604020202020204" pitchFamily="34" charset="0"/>
              </a:rPr>
              <a:t> </a:t>
            </a:r>
            <a:r>
              <a:rPr lang="en-GB" sz="2400" b="1" i="1" dirty="0" err="1">
                <a:latin typeface="Arial" panose="020B0604020202020204" pitchFamily="34" charset="0"/>
                <a:cs typeface="Arial" panose="020B0604020202020204" pitchFamily="34" charset="0"/>
              </a:rPr>
              <a:t>différente</a:t>
            </a:r>
            <a:r>
              <a:rPr lang="en-GB" sz="2400" b="1" i="1" dirty="0">
                <a:latin typeface="Arial" panose="020B0604020202020204" pitchFamily="34" charset="0"/>
                <a:cs typeface="Arial" panose="020B0604020202020204" pitchFamily="34" charset="0"/>
              </a:rPr>
              <a:t> </a:t>
            </a:r>
            <a:r>
              <a:rPr lang="en-GB" sz="2400" b="1" i="1">
                <a:latin typeface="Arial" panose="020B0604020202020204" pitchFamily="34" charset="0"/>
                <a:cs typeface="Arial" panose="020B0604020202020204" pitchFamily="34" charset="0"/>
              </a:rPr>
              <a:t>après un autodépistage</a:t>
            </a:r>
            <a:r>
              <a:rPr lang="en-GB" sz="2400" b="1" i="1" dirty="0">
                <a:latin typeface="Arial" panose="020B0604020202020204" pitchFamily="34" charset="0"/>
                <a:cs typeface="Arial" panose="020B0604020202020204" pitchFamily="34" charset="0"/>
              </a:rPr>
              <a:t>, </a:t>
            </a:r>
            <a:r>
              <a:rPr lang="en-GB" sz="2400" b="1" i="1" dirty="0" err="1">
                <a:latin typeface="Arial" panose="020B0604020202020204" pitchFamily="34" charset="0"/>
                <a:cs typeface="Arial" panose="020B0604020202020204" pitchFamily="34" charset="0"/>
              </a:rPr>
              <a:t>mais</a:t>
            </a:r>
            <a:r>
              <a:rPr lang="en-GB" sz="2400" b="1" i="1" dirty="0">
                <a:latin typeface="Arial" panose="020B0604020202020204" pitchFamily="34" charset="0"/>
                <a:cs typeface="Arial" panose="020B0604020202020204" pitchFamily="34" charset="0"/>
              </a:rPr>
              <a:t> </a:t>
            </a:r>
            <a:r>
              <a:rPr lang="en-GB" sz="2400" b="1" i="1" dirty="0" err="1">
                <a:latin typeface="Arial" panose="020B0604020202020204" pitchFamily="34" charset="0"/>
                <a:cs typeface="Arial" panose="020B0604020202020204" pitchFamily="34" charset="0"/>
              </a:rPr>
              <a:t>une</a:t>
            </a:r>
            <a:r>
              <a:rPr lang="en-GB" sz="2400" b="1" i="1" dirty="0">
                <a:latin typeface="Arial" panose="020B0604020202020204" pitchFamily="34" charset="0"/>
                <a:cs typeface="Arial" panose="020B0604020202020204" pitchFamily="34" charset="0"/>
              </a:rPr>
              <a:t> assistance </a:t>
            </a:r>
            <a:r>
              <a:rPr lang="en-GB" sz="2400" b="1" i="1" dirty="0" err="1">
                <a:latin typeface="Arial" panose="020B0604020202020204" pitchFamily="34" charset="0"/>
                <a:cs typeface="Arial" panose="020B0604020202020204" pitchFamily="34" charset="0"/>
              </a:rPr>
              <a:t>peut</a:t>
            </a:r>
            <a:r>
              <a:rPr lang="en-GB" sz="2400" b="1" i="1" dirty="0">
                <a:latin typeface="Arial" panose="020B0604020202020204" pitchFamily="34" charset="0"/>
                <a:cs typeface="Arial" panose="020B0604020202020204" pitchFamily="34" charset="0"/>
              </a:rPr>
              <a:t> </a:t>
            </a:r>
            <a:r>
              <a:rPr lang="en-GB" sz="2400" b="1" i="1" dirty="0" err="1">
                <a:latin typeface="Arial" panose="020B0604020202020204" pitchFamily="34" charset="0"/>
                <a:cs typeface="Arial" panose="020B0604020202020204" pitchFamily="34" charset="0"/>
              </a:rPr>
              <a:t>rendre</a:t>
            </a:r>
            <a:r>
              <a:rPr lang="en-GB" sz="2400" b="1" i="1" dirty="0">
                <a:latin typeface="Arial" panose="020B0604020202020204" pitchFamily="34" charset="0"/>
                <a:cs typeface="Arial" panose="020B0604020202020204" pitchFamily="34" charset="0"/>
              </a:rPr>
              <a:t> </a:t>
            </a:r>
            <a:r>
              <a:rPr lang="en-GB" sz="2400" b="1" i="1" dirty="0" err="1">
                <a:latin typeface="Arial" panose="020B0604020202020204" pitchFamily="34" charset="0"/>
                <a:cs typeface="Arial" panose="020B0604020202020204" pitchFamily="34" charset="0"/>
              </a:rPr>
              <a:t>cette</a:t>
            </a:r>
            <a:r>
              <a:rPr lang="en-GB" sz="2400" b="1" i="1" dirty="0">
                <a:latin typeface="Arial" panose="020B0604020202020204" pitchFamily="34" charset="0"/>
                <a:cs typeface="Arial" panose="020B0604020202020204" pitchFamily="34" charset="0"/>
              </a:rPr>
              <a:t> liaison plus facile</a:t>
            </a:r>
            <a:endParaRPr lang="en-GB" sz="24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xmlns="" id="{B3EA03EA-5266-4140-AFEF-EF46C7786D29}"/>
              </a:ext>
            </a:extLst>
          </p:cNvPr>
          <p:cNvSpPr>
            <a:spLocks noGrp="1"/>
          </p:cNvSpPr>
          <p:nvPr>
            <p:ph type="body" idx="1"/>
          </p:nvPr>
        </p:nvSpPr>
        <p:spPr>
          <a:xfrm>
            <a:off x="149247" y="1397547"/>
            <a:ext cx="5815420" cy="823912"/>
          </a:xfrm>
          <a:solidFill>
            <a:schemeClr val="accent5"/>
          </a:solidFill>
        </p:spPr>
        <p:txBody>
          <a:bodyPr>
            <a:normAutofit/>
          </a:bodyPr>
          <a:lstStyle/>
          <a:p>
            <a:pPr algn="ctr">
              <a:spcBef>
                <a:spcPts val="0"/>
              </a:spcBef>
            </a:pPr>
            <a:r>
              <a:rPr lang="en-GB" sz="2000" i="1" dirty="0">
                <a:solidFill>
                  <a:schemeClr val="bg1"/>
                </a:solidFill>
                <a:latin typeface="Arial" panose="020B0604020202020204" pitchFamily="34" charset="0"/>
                <a:cs typeface="Arial" panose="020B0604020202020204" pitchFamily="34" charset="0"/>
              </a:rPr>
              <a:t>Liaison avec les services de </a:t>
            </a:r>
            <a:r>
              <a:rPr lang="en-GB" sz="2000" i="1" dirty="0" err="1">
                <a:solidFill>
                  <a:schemeClr val="bg1"/>
                </a:solidFill>
                <a:latin typeface="Arial" panose="020B0604020202020204" pitchFamily="34" charset="0"/>
                <a:cs typeface="Arial" panose="020B0604020202020204" pitchFamily="34" charset="0"/>
              </a:rPr>
              <a:t>soins</a:t>
            </a:r>
            <a:r>
              <a:rPr lang="en-GB" sz="2000" i="1" dirty="0">
                <a:solidFill>
                  <a:schemeClr val="bg1"/>
                </a:solidFill>
                <a:latin typeface="Arial" panose="020B0604020202020204" pitchFamily="34" charset="0"/>
                <a:cs typeface="Arial" panose="020B0604020202020204" pitchFamily="34" charset="0"/>
              </a:rPr>
              <a:t> par </a:t>
            </a:r>
            <a:r>
              <a:rPr lang="en-GB" sz="2000" i="1" dirty="0" err="1">
                <a:solidFill>
                  <a:schemeClr val="bg1"/>
                </a:solidFill>
                <a:latin typeface="Arial" panose="020B0604020202020204" pitchFamily="34" charset="0"/>
                <a:cs typeface="Arial" panose="020B0604020202020204" pitchFamily="34" charset="0"/>
              </a:rPr>
              <a:t>comparaison</a:t>
            </a:r>
            <a:r>
              <a:rPr lang="en-GB" sz="2000" i="1" dirty="0">
                <a:solidFill>
                  <a:schemeClr val="bg1"/>
                </a:solidFill>
                <a:latin typeface="Arial" panose="020B0604020202020204" pitchFamily="34" charset="0"/>
                <a:cs typeface="Arial" panose="020B0604020202020204" pitchFamily="34" charset="0"/>
              </a:rPr>
              <a:t> avec un </a:t>
            </a:r>
            <a:r>
              <a:rPr lang="en-GB" sz="2000" i="1" dirty="0" err="1">
                <a:solidFill>
                  <a:schemeClr val="bg1"/>
                </a:solidFill>
                <a:latin typeface="Arial" panose="020B0604020202020204" pitchFamily="34" charset="0"/>
                <a:cs typeface="Arial" panose="020B0604020202020204" pitchFamily="34" charset="0"/>
              </a:rPr>
              <a:t>dépistage</a:t>
            </a:r>
            <a:r>
              <a:rPr lang="en-GB" sz="2000" i="1" dirty="0">
                <a:solidFill>
                  <a:schemeClr val="bg1"/>
                </a:solidFill>
                <a:latin typeface="Arial" panose="020B0604020202020204" pitchFamily="34" charset="0"/>
                <a:cs typeface="Arial" panose="020B0604020202020204" pitchFamily="34" charset="0"/>
              </a:rPr>
              <a:t> standard</a:t>
            </a:r>
            <a:endParaRPr lang="en-GB" sz="2000" i="1" dirty="0">
              <a:solidFill>
                <a:schemeClr val="bg1"/>
              </a:solidFill>
            </a:endParaRPr>
          </a:p>
        </p:txBody>
      </p:sp>
      <p:sp>
        <p:nvSpPr>
          <p:cNvPr id="23" name="Text Placeholder 13">
            <a:extLst>
              <a:ext uri="{FF2B5EF4-FFF2-40B4-BE49-F238E27FC236}">
                <a16:creationId xmlns:a16="http://schemas.microsoft.com/office/drawing/2014/main" xmlns="" id="{7728C214-74D3-474C-B53E-1A904ED0D259}"/>
              </a:ext>
            </a:extLst>
          </p:cNvPr>
          <p:cNvSpPr txBox="1">
            <a:spLocks/>
          </p:cNvSpPr>
          <p:nvPr/>
        </p:nvSpPr>
        <p:spPr>
          <a:xfrm>
            <a:off x="6088521" y="1408447"/>
            <a:ext cx="5991185" cy="823912"/>
          </a:xfrm>
          <a:prstGeom prst="rect">
            <a:avLst/>
          </a:prstGeom>
          <a:solidFill>
            <a:schemeClr val="accent2"/>
          </a:solidFill>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Liaison avec les services de </a:t>
            </a:r>
            <a:r>
              <a:rPr kumimoji="0" lang="en-GB" sz="20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soins</a:t>
            </a:r>
            <a:r>
              <a:rPr kumimoji="0" lang="en-GB"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grâce à </a:t>
            </a:r>
            <a:r>
              <a:rPr kumimoji="0" lang="en-GB" sz="20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une</a:t>
            </a:r>
            <a:r>
              <a:rPr kumimoji="0" lang="en-GB"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assistance par </a:t>
            </a:r>
            <a:r>
              <a:rPr kumimoji="0" lang="en-GB" sz="20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comparaison</a:t>
            </a:r>
            <a:r>
              <a:rPr kumimoji="0" lang="en-GB"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avec un </a:t>
            </a:r>
            <a:r>
              <a:rPr kumimoji="0" lang="en-GB" sz="20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dépistage</a:t>
            </a:r>
            <a:r>
              <a:rPr kumimoji="0" lang="en-GB"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standard</a:t>
            </a:r>
            <a:endParaRPr kumimoji="0" lang="en-GB" sz="20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xmlns="" id="{395184F4-35A7-45D4-A60A-6B5C54361EF2}"/>
              </a:ext>
            </a:extLst>
          </p:cNvPr>
          <p:cNvGrpSpPr/>
          <p:nvPr/>
        </p:nvGrpSpPr>
        <p:grpSpPr>
          <a:xfrm>
            <a:off x="6129999" y="2433469"/>
            <a:ext cx="5964666" cy="4436015"/>
            <a:chOff x="4803970" y="689700"/>
            <a:chExt cx="7597147" cy="5496664"/>
          </a:xfrm>
        </p:grpSpPr>
        <p:pic>
          <p:nvPicPr>
            <p:cNvPr id="3" name="Picture 2">
              <a:extLst>
                <a:ext uri="{FF2B5EF4-FFF2-40B4-BE49-F238E27FC236}">
                  <a16:creationId xmlns:a16="http://schemas.microsoft.com/office/drawing/2014/main" xmlns="" id="{9DB3DA4D-136E-4F5B-AFA1-09019F99311C}"/>
                </a:ext>
              </a:extLst>
            </p:cNvPr>
            <p:cNvPicPr>
              <a:picLocks noChangeAspect="1"/>
            </p:cNvPicPr>
            <p:nvPr/>
          </p:nvPicPr>
          <p:blipFill rotWithShape="1">
            <a:blip r:embed="rId3"/>
            <a:srcRect r="83853"/>
            <a:stretch/>
          </p:blipFill>
          <p:spPr>
            <a:xfrm>
              <a:off x="4803970" y="689700"/>
              <a:ext cx="1716505" cy="5480622"/>
            </a:xfrm>
            <a:prstGeom prst="rect">
              <a:avLst/>
            </a:prstGeom>
          </p:spPr>
        </p:pic>
        <p:pic>
          <p:nvPicPr>
            <p:cNvPr id="11" name="Picture 10">
              <a:extLst>
                <a:ext uri="{FF2B5EF4-FFF2-40B4-BE49-F238E27FC236}">
                  <a16:creationId xmlns:a16="http://schemas.microsoft.com/office/drawing/2014/main" xmlns="" id="{CEDAB942-03B3-4B3C-A960-39C3DDA6D938}"/>
                </a:ext>
              </a:extLst>
            </p:cNvPr>
            <p:cNvPicPr>
              <a:picLocks noChangeAspect="1"/>
            </p:cNvPicPr>
            <p:nvPr/>
          </p:nvPicPr>
          <p:blipFill rotWithShape="1">
            <a:blip r:embed="rId3"/>
            <a:srcRect l="44617"/>
            <a:stretch/>
          </p:blipFill>
          <p:spPr>
            <a:xfrm>
              <a:off x="6513736" y="705742"/>
              <a:ext cx="5887381" cy="5480622"/>
            </a:xfrm>
            <a:prstGeom prst="rect">
              <a:avLst/>
            </a:prstGeom>
          </p:spPr>
        </p:pic>
      </p:grpSp>
      <p:sp>
        <p:nvSpPr>
          <p:cNvPr id="5" name="Rectangle 4">
            <a:extLst>
              <a:ext uri="{FF2B5EF4-FFF2-40B4-BE49-F238E27FC236}">
                <a16:creationId xmlns:a16="http://schemas.microsoft.com/office/drawing/2014/main" xmlns="" id="{D2F42504-2113-4531-B9A1-94913DE6A9C4}"/>
              </a:ext>
            </a:extLst>
          </p:cNvPr>
          <p:cNvSpPr/>
          <p:nvPr/>
        </p:nvSpPr>
        <p:spPr>
          <a:xfrm>
            <a:off x="6176211" y="4138863"/>
            <a:ext cx="5710989" cy="15079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ADD9E885-FB10-409D-B2F2-C802993AFA09}"/>
              </a:ext>
            </a:extLst>
          </p:cNvPr>
          <p:cNvPicPr>
            <a:picLocks noChangeAspect="1"/>
          </p:cNvPicPr>
          <p:nvPr/>
        </p:nvPicPr>
        <p:blipFill>
          <a:blip r:embed="rId4"/>
          <a:stretch>
            <a:fillRect/>
          </a:stretch>
        </p:blipFill>
        <p:spPr>
          <a:xfrm>
            <a:off x="213801" y="2263085"/>
            <a:ext cx="5686312" cy="4649915"/>
          </a:xfrm>
          <a:prstGeom prst="rect">
            <a:avLst/>
          </a:prstGeom>
        </p:spPr>
      </p:pic>
      <p:sp>
        <p:nvSpPr>
          <p:cNvPr id="9" name="Rectangle 8">
            <a:extLst>
              <a:ext uri="{FF2B5EF4-FFF2-40B4-BE49-F238E27FC236}">
                <a16:creationId xmlns:a16="http://schemas.microsoft.com/office/drawing/2014/main" xmlns="" id="{420AA15D-E661-48CA-BC96-C19BBC65E76B}"/>
              </a:ext>
            </a:extLst>
          </p:cNvPr>
          <p:cNvSpPr/>
          <p:nvPr/>
        </p:nvSpPr>
        <p:spPr>
          <a:xfrm>
            <a:off x="6176211" y="5951618"/>
            <a:ext cx="141782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8B5AF568-9115-47DD-8995-D807253EB725}"/>
              </a:ext>
            </a:extLst>
          </p:cNvPr>
          <p:cNvSpPr/>
          <p:nvPr/>
        </p:nvSpPr>
        <p:spPr>
          <a:xfrm>
            <a:off x="17968" y="46494"/>
            <a:ext cx="5308056" cy="400110"/>
          </a:xfrm>
          <a:prstGeom prst="rect">
            <a:avLst/>
          </a:prstGeom>
          <a:solidFill>
            <a:schemeClr val="accent2"/>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RECOMMANDATION MISE À JOUR (forte) </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xmlns="" id="{6EB4B7DA-2265-42BA-A331-F81BA63F95F6}"/>
              </a:ext>
            </a:extLst>
          </p:cNvPr>
          <p:cNvPicPr>
            <a:picLocks noChangeAspect="1"/>
          </p:cNvPicPr>
          <p:nvPr/>
        </p:nvPicPr>
        <p:blipFill>
          <a:blip r:embed="rId5"/>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3253577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4DA39-6EB0-4094-A1D3-D6EF417BB23E}"/>
              </a:ext>
            </a:extLst>
          </p:cNvPr>
          <p:cNvSpPr>
            <a:spLocks noGrp="1"/>
          </p:cNvSpPr>
          <p:nvPr>
            <p:ph type="title"/>
          </p:nvPr>
        </p:nvSpPr>
        <p:spPr>
          <a:xfrm>
            <a:off x="577259" y="453403"/>
            <a:ext cx="10972800" cy="905232"/>
          </a:xfrm>
        </p:spPr>
        <p:txBody>
          <a:bodyPr>
            <a:noAutofit/>
          </a:bodyPr>
          <a:lstStyle/>
          <a:p>
            <a:r>
              <a:rPr lang="en-GB" sz="3200" dirty="0">
                <a:solidFill>
                  <a:schemeClr val="tx1"/>
                </a:solidFill>
                <a:latin typeface="Arial" panose="020B0604020202020204" pitchFamily="34" charset="0"/>
              </a:rPr>
              <a:t>Une </a:t>
            </a:r>
            <a:r>
              <a:rPr lang="en-GB" sz="3200" dirty="0" err="1">
                <a:solidFill>
                  <a:schemeClr val="tx1"/>
                </a:solidFill>
                <a:latin typeface="Arial" panose="020B0604020202020204" pitchFamily="34" charset="0"/>
              </a:rPr>
              <a:t>panoplie</a:t>
            </a:r>
            <a:r>
              <a:rPr lang="en-GB" sz="3200" dirty="0">
                <a:solidFill>
                  <a:schemeClr val="tx1"/>
                </a:solidFill>
                <a:latin typeface="Arial" panose="020B0604020202020204" pitchFamily="34" charset="0"/>
              </a:rPr>
              <a:t> </a:t>
            </a:r>
            <a:r>
              <a:rPr lang="en-GB" sz="3200" b="1" dirty="0" err="1">
                <a:solidFill>
                  <a:schemeClr val="tx1"/>
                </a:solidFill>
                <a:latin typeface="Arial" panose="020B0604020202020204" pitchFamily="34" charset="0"/>
              </a:rPr>
              <a:t>d’outils</a:t>
            </a:r>
            <a:r>
              <a:rPr lang="en-GB" sz="3200" b="1" dirty="0">
                <a:solidFill>
                  <a:schemeClr val="tx1"/>
                </a:solidFill>
                <a:latin typeface="Arial" panose="020B0604020202020204" pitchFamily="34" charset="0"/>
              </a:rPr>
              <a:t> </a:t>
            </a:r>
            <a:r>
              <a:rPr lang="en-GB" sz="3200" b="1" dirty="0" err="1">
                <a:solidFill>
                  <a:schemeClr val="tx1"/>
                </a:solidFill>
                <a:latin typeface="Arial" panose="020B0604020202020204" pitchFamily="34" charset="0"/>
              </a:rPr>
              <a:t>d’assistance</a:t>
            </a:r>
            <a:r>
              <a:rPr lang="en-GB" sz="3200" dirty="0">
                <a:solidFill>
                  <a:schemeClr val="tx1"/>
                </a:solidFill>
                <a:latin typeface="Arial" panose="020B0604020202020204" pitchFamily="34" charset="0"/>
              </a:rPr>
              <a:t> à </a:t>
            </a:r>
            <a:r>
              <a:rPr lang="en-GB" sz="3200" dirty="0" err="1">
                <a:solidFill>
                  <a:schemeClr val="tx1"/>
                </a:solidFill>
                <a:latin typeface="Arial" panose="020B0604020202020204" pitchFamily="34" charset="0"/>
              </a:rPr>
              <a:t>l’autodépistage</a:t>
            </a:r>
            <a:r>
              <a:rPr lang="en-GB" sz="3200" b="1" dirty="0">
                <a:solidFill>
                  <a:schemeClr val="tx1"/>
                </a:solidFill>
                <a:latin typeface="Arial" panose="020B0604020202020204" pitchFamily="34" charset="0"/>
              </a:rPr>
              <a:t> </a:t>
            </a:r>
          </a:p>
        </p:txBody>
      </p:sp>
      <p:sp>
        <p:nvSpPr>
          <p:cNvPr id="3" name="Content Placeholder 2">
            <a:extLst>
              <a:ext uri="{FF2B5EF4-FFF2-40B4-BE49-F238E27FC236}">
                <a16:creationId xmlns:a16="http://schemas.microsoft.com/office/drawing/2014/main" xmlns="" id="{3948E298-24B8-4575-9096-533619AD36EE}"/>
              </a:ext>
            </a:extLst>
          </p:cNvPr>
          <p:cNvSpPr>
            <a:spLocks noGrp="1"/>
          </p:cNvSpPr>
          <p:nvPr>
            <p:ph idx="1"/>
          </p:nvPr>
        </p:nvSpPr>
        <p:spPr>
          <a:xfrm>
            <a:off x="515696" y="1555148"/>
            <a:ext cx="6813488" cy="4937917"/>
          </a:xfrm>
          <a:solidFill>
            <a:schemeClr val="accent5">
              <a:lumMod val="20000"/>
              <a:lumOff val="80000"/>
            </a:schemeClr>
          </a:solidFill>
        </p:spPr>
        <p:txBody>
          <a:bodyPr>
            <a:normAutofit fontScale="85000" lnSpcReduction="10000"/>
          </a:bodyPr>
          <a:lstStyle/>
          <a:p>
            <a:pPr marL="457200" indent="-457200">
              <a:buFont typeface="+mj-lt"/>
              <a:buAutoNum type="arabicPeriod"/>
            </a:pPr>
            <a:r>
              <a:rPr lang="en-GB" sz="2400" dirty="0" err="1">
                <a:latin typeface="Arial" panose="020B0604020202020204" pitchFamily="34" charset="0"/>
              </a:rPr>
              <a:t>Démonstration</a:t>
            </a:r>
            <a:r>
              <a:rPr lang="en-GB" sz="2400" dirty="0">
                <a:latin typeface="Arial" panose="020B0604020202020204" pitchFamily="34" charset="0"/>
              </a:rPr>
              <a:t> </a:t>
            </a:r>
            <a:r>
              <a:rPr lang="en-GB" sz="2400" dirty="0" err="1">
                <a:latin typeface="Arial" panose="020B0604020202020204" pitchFamily="34" charset="0"/>
              </a:rPr>
              <a:t>en</a:t>
            </a:r>
            <a:r>
              <a:rPr lang="en-GB" sz="2400" dirty="0">
                <a:latin typeface="Arial" panose="020B0604020202020204" pitchFamily="34" charset="0"/>
              </a:rPr>
              <a:t> </a:t>
            </a:r>
            <a:r>
              <a:rPr lang="en-GB" sz="2400" dirty="0" err="1">
                <a:latin typeface="Arial" panose="020B0604020202020204" pitchFamily="34" charset="0"/>
              </a:rPr>
              <a:t>présentiel</a:t>
            </a:r>
            <a:r>
              <a:rPr lang="en-GB" sz="2400" dirty="0">
                <a:latin typeface="Arial" panose="020B0604020202020204" pitchFamily="34" charset="0"/>
              </a:rPr>
              <a:t> (</a:t>
            </a:r>
            <a:r>
              <a:rPr lang="en-GB" sz="2400" dirty="0" err="1">
                <a:latin typeface="Arial" panose="020B0604020202020204" pitchFamily="34" charset="0"/>
              </a:rPr>
              <a:t>individuelle</a:t>
            </a:r>
            <a:r>
              <a:rPr lang="en-GB" sz="2400" dirty="0">
                <a:latin typeface="Arial" panose="020B0604020202020204" pitchFamily="34" charset="0"/>
              </a:rPr>
              <a:t>, avec les </a:t>
            </a:r>
            <a:r>
              <a:rPr lang="en-GB" sz="2400" dirty="0" err="1">
                <a:latin typeface="Arial" panose="020B0604020202020204" pitchFamily="34" charset="0"/>
              </a:rPr>
              <a:t>partenaires</a:t>
            </a:r>
            <a:r>
              <a:rPr lang="en-GB" sz="2400" dirty="0">
                <a:latin typeface="Arial" panose="020B0604020202020204" pitchFamily="34" charset="0"/>
              </a:rPr>
              <a:t> </a:t>
            </a:r>
            <a:r>
              <a:rPr lang="en-GB" sz="2400" dirty="0" err="1">
                <a:latin typeface="Arial" panose="020B0604020202020204" pitchFamily="34" charset="0"/>
              </a:rPr>
              <a:t>ou</a:t>
            </a:r>
            <a:r>
              <a:rPr lang="en-GB" sz="2400" dirty="0">
                <a:latin typeface="Arial" panose="020B0604020202020204" pitchFamily="34" charset="0"/>
              </a:rPr>
              <a:t> </a:t>
            </a:r>
            <a:r>
              <a:rPr lang="en-GB" sz="2400" dirty="0" err="1">
                <a:latin typeface="Arial" panose="020B0604020202020204" pitchFamily="34" charset="0"/>
              </a:rPr>
              <a:t>en</a:t>
            </a:r>
            <a:r>
              <a:rPr lang="en-GB" sz="2400" dirty="0">
                <a:latin typeface="Arial" panose="020B0604020202020204" pitchFamily="34" charset="0"/>
              </a:rPr>
              <a:t> </a:t>
            </a:r>
            <a:r>
              <a:rPr lang="en-GB" sz="2400" dirty="0" err="1">
                <a:latin typeface="Arial" panose="020B0604020202020204" pitchFamily="34" charset="0"/>
              </a:rPr>
              <a:t>groupes</a:t>
            </a:r>
            <a:r>
              <a:rPr lang="en-GB" sz="2400" dirty="0">
                <a:latin typeface="Arial" panose="020B0604020202020204" pitchFamily="34" charset="0"/>
              </a:rPr>
              <a:t>) </a:t>
            </a:r>
          </a:p>
          <a:p>
            <a:pPr marL="457200" indent="-457200">
              <a:buFont typeface="+mj-lt"/>
              <a:buAutoNum type="arabicPeriod"/>
            </a:pPr>
            <a:r>
              <a:rPr lang="en-GB" sz="2400" dirty="0" err="1">
                <a:latin typeface="Arial" panose="020B0604020202020204" pitchFamily="34" charset="0"/>
              </a:rPr>
              <a:t>Démonstration</a:t>
            </a:r>
            <a:r>
              <a:rPr lang="en-GB" sz="2400" dirty="0">
                <a:latin typeface="Arial" panose="020B0604020202020204" pitchFamily="34" charset="0"/>
              </a:rPr>
              <a:t> par </a:t>
            </a:r>
            <a:r>
              <a:rPr lang="en-GB" sz="2400" dirty="0" err="1">
                <a:latin typeface="Arial" panose="020B0604020202020204" pitchFamily="34" charset="0"/>
              </a:rPr>
              <a:t>vidéo</a:t>
            </a:r>
            <a:r>
              <a:rPr lang="en-GB" sz="2400" dirty="0">
                <a:latin typeface="Arial" panose="020B0604020202020204" pitchFamily="34" charset="0"/>
              </a:rPr>
              <a:t> (y </a:t>
            </a:r>
            <a:r>
              <a:rPr lang="en-GB" sz="2400" dirty="0" err="1">
                <a:latin typeface="Arial" panose="020B0604020202020204" pitchFamily="34" charset="0"/>
              </a:rPr>
              <a:t>compris</a:t>
            </a:r>
            <a:r>
              <a:rPr lang="en-GB" sz="2400" dirty="0">
                <a:latin typeface="Arial" panose="020B0604020202020204" pitchFamily="34" charset="0"/>
              </a:rPr>
              <a:t> les liens </a:t>
            </a:r>
            <a:r>
              <a:rPr lang="en-GB" sz="2400" dirty="0" err="1">
                <a:latin typeface="Arial" panose="020B0604020202020204" pitchFamily="34" charset="0"/>
              </a:rPr>
              <a:t>vers</a:t>
            </a:r>
            <a:r>
              <a:rPr lang="en-GB" sz="2400" dirty="0">
                <a:latin typeface="Arial" panose="020B0604020202020204" pitchFamily="34" charset="0"/>
              </a:rPr>
              <a:t> des </a:t>
            </a:r>
            <a:r>
              <a:rPr lang="en-GB" sz="2400" dirty="0" err="1">
                <a:latin typeface="Arial" panose="020B0604020202020204" pitchFamily="34" charset="0"/>
              </a:rPr>
              <a:t>vidéos</a:t>
            </a:r>
            <a:r>
              <a:rPr lang="en-GB" sz="2400" dirty="0">
                <a:latin typeface="Arial" panose="020B0604020202020204" pitchFamily="34" charset="0"/>
              </a:rPr>
              <a:t> </a:t>
            </a:r>
            <a:r>
              <a:rPr lang="en-GB" sz="2400" dirty="0" err="1">
                <a:latin typeface="Arial" panose="020B0604020202020204" pitchFamily="34" charset="0"/>
              </a:rPr>
              <a:t>en</a:t>
            </a:r>
            <a:r>
              <a:rPr lang="en-GB" sz="2400" dirty="0">
                <a:latin typeface="Arial" panose="020B0604020202020204" pitchFamily="34" charset="0"/>
              </a:rPr>
              <a:t> </a:t>
            </a:r>
            <a:r>
              <a:rPr lang="en-GB" sz="2400" dirty="0" err="1">
                <a:latin typeface="Arial" panose="020B0604020202020204" pitchFamily="34" charset="0"/>
              </a:rPr>
              <a:t>ligne</a:t>
            </a:r>
            <a:r>
              <a:rPr lang="en-GB" sz="2400" dirty="0">
                <a:latin typeface="Arial" panose="020B0604020202020204" pitchFamily="34" charset="0"/>
              </a:rPr>
              <a:t>) </a:t>
            </a:r>
          </a:p>
          <a:p>
            <a:pPr marL="457200" indent="-457200">
              <a:buFont typeface="+mj-lt"/>
              <a:buAutoNum type="arabicPeriod"/>
            </a:pPr>
            <a:r>
              <a:rPr lang="en-GB" sz="2400" dirty="0" err="1">
                <a:latin typeface="Arial" panose="020B0604020202020204" pitchFamily="34" charset="0"/>
              </a:rPr>
              <a:t>Ligne</a:t>
            </a:r>
            <a:r>
              <a:rPr lang="en-GB" sz="2400" dirty="0">
                <a:latin typeface="Arial" panose="020B0604020202020204" pitchFamily="34" charset="0"/>
              </a:rPr>
              <a:t> </a:t>
            </a:r>
            <a:r>
              <a:rPr lang="en-GB" sz="2400" dirty="0" err="1">
                <a:latin typeface="Arial" panose="020B0604020202020204" pitchFamily="34" charset="0"/>
              </a:rPr>
              <a:t>d’assistance</a:t>
            </a:r>
            <a:r>
              <a:rPr lang="en-GB" sz="2400" dirty="0">
                <a:latin typeface="Arial" panose="020B0604020202020204" pitchFamily="34" charset="0"/>
              </a:rPr>
              <a:t> </a:t>
            </a:r>
            <a:r>
              <a:rPr lang="en-GB" sz="2400" dirty="0" err="1">
                <a:latin typeface="Arial" panose="020B0604020202020204" pitchFamily="34" charset="0"/>
              </a:rPr>
              <a:t>téléphonique</a:t>
            </a:r>
            <a:r>
              <a:rPr lang="en-GB" sz="2400" dirty="0">
                <a:latin typeface="Arial" panose="020B0604020202020204" pitchFamily="34" charset="0"/>
              </a:rPr>
              <a:t> (</a:t>
            </a:r>
            <a:r>
              <a:rPr lang="en-GB" sz="2400" dirty="0" err="1">
                <a:latin typeface="Arial" panose="020B0604020202020204" pitchFamily="34" charset="0"/>
              </a:rPr>
              <a:t>peut</a:t>
            </a:r>
            <a:r>
              <a:rPr lang="en-GB" sz="2400" dirty="0">
                <a:latin typeface="Arial" panose="020B0604020202020204" pitchFamily="34" charset="0"/>
              </a:rPr>
              <a:t> </a:t>
            </a:r>
            <a:r>
              <a:rPr lang="en-GB" sz="2400" dirty="0" err="1">
                <a:latin typeface="Arial" panose="020B0604020202020204" pitchFamily="34" charset="0"/>
              </a:rPr>
              <a:t>être</a:t>
            </a:r>
            <a:r>
              <a:rPr lang="en-GB" sz="2400" dirty="0">
                <a:latin typeface="Arial" panose="020B0604020202020204" pitchFamily="34" charset="0"/>
              </a:rPr>
              <a:t> </a:t>
            </a:r>
            <a:r>
              <a:rPr lang="en-GB" sz="2400" dirty="0" err="1">
                <a:latin typeface="Arial" panose="020B0604020202020204" pitchFamily="34" charset="0"/>
              </a:rPr>
              <a:t>intégrée</a:t>
            </a:r>
            <a:r>
              <a:rPr lang="en-GB" sz="2400" dirty="0">
                <a:latin typeface="Arial" panose="020B0604020202020204" pitchFamily="34" charset="0"/>
              </a:rPr>
              <a:t> dans des services </a:t>
            </a:r>
            <a:r>
              <a:rPr lang="en-GB" sz="2400" dirty="0" err="1">
                <a:latin typeface="Arial" panose="020B0604020202020204" pitchFamily="34" charset="0"/>
              </a:rPr>
              <a:t>nationaux</a:t>
            </a:r>
            <a:r>
              <a:rPr lang="en-GB" sz="2400" dirty="0">
                <a:latin typeface="Arial" panose="020B0604020202020204" pitchFamily="34" charset="0"/>
              </a:rPr>
              <a:t> </a:t>
            </a:r>
            <a:r>
              <a:rPr lang="en-GB" sz="2400" dirty="0" err="1">
                <a:latin typeface="Arial" panose="020B0604020202020204" pitchFamily="34" charset="0"/>
              </a:rPr>
              <a:t>d’assistance</a:t>
            </a:r>
            <a:r>
              <a:rPr lang="en-GB" sz="2400" dirty="0">
                <a:latin typeface="Arial" panose="020B0604020202020204" pitchFamily="34" charset="0"/>
              </a:rPr>
              <a:t> </a:t>
            </a:r>
            <a:r>
              <a:rPr lang="en-GB" sz="2400" dirty="0" err="1">
                <a:latin typeface="Arial" panose="020B0604020202020204" pitchFamily="34" charset="0"/>
              </a:rPr>
              <a:t>en</a:t>
            </a:r>
            <a:r>
              <a:rPr lang="en-GB" sz="2400" dirty="0">
                <a:latin typeface="Arial" panose="020B0604020202020204" pitchFamily="34" charset="0"/>
              </a:rPr>
              <a:t> </a:t>
            </a:r>
            <a:r>
              <a:rPr lang="en-GB" sz="2400" dirty="0" err="1">
                <a:latin typeface="Arial" panose="020B0604020202020204" pitchFamily="34" charset="0"/>
              </a:rPr>
              <a:t>ligne</a:t>
            </a:r>
            <a:r>
              <a:rPr lang="en-GB" sz="2400" dirty="0">
                <a:latin typeface="Arial" panose="020B0604020202020204" pitchFamily="34" charset="0"/>
              </a:rPr>
              <a:t> déjà </a:t>
            </a:r>
            <a:r>
              <a:rPr lang="en-GB" sz="2400" dirty="0" err="1">
                <a:latin typeface="Arial" panose="020B0604020202020204" pitchFamily="34" charset="0"/>
              </a:rPr>
              <a:t>existants</a:t>
            </a:r>
            <a:r>
              <a:rPr lang="en-GB" sz="2400" dirty="0">
                <a:latin typeface="Arial" panose="020B0604020202020204" pitchFamily="34" charset="0"/>
              </a:rPr>
              <a:t>) </a:t>
            </a:r>
          </a:p>
          <a:p>
            <a:pPr marL="457200" indent="-457200">
              <a:buFont typeface="+mj-lt"/>
              <a:buAutoNum type="arabicPeriod"/>
            </a:pPr>
            <a:r>
              <a:rPr lang="en-GB" sz="2400" dirty="0">
                <a:latin typeface="Arial" panose="020B0604020202020204" pitchFamily="34" charset="0"/>
              </a:rPr>
              <a:t>Service de messages courts par </a:t>
            </a:r>
            <a:r>
              <a:rPr lang="en-GB" sz="2400" dirty="0" err="1">
                <a:latin typeface="Arial" panose="020B0604020202020204" pitchFamily="34" charset="0"/>
              </a:rPr>
              <a:t>téléphone</a:t>
            </a:r>
            <a:r>
              <a:rPr lang="en-GB" sz="2400" dirty="0">
                <a:latin typeface="Arial" panose="020B0604020202020204" pitchFamily="34" charset="0"/>
              </a:rPr>
              <a:t>, Internet, </a:t>
            </a:r>
            <a:r>
              <a:rPr lang="en-GB" sz="2400" dirty="0" err="1">
                <a:latin typeface="Arial" panose="020B0604020202020204" pitchFamily="34" charset="0"/>
              </a:rPr>
              <a:t>médias</a:t>
            </a:r>
            <a:r>
              <a:rPr lang="en-GB" sz="2400" dirty="0">
                <a:latin typeface="Arial" panose="020B0604020202020204" pitchFamily="34" charset="0"/>
              </a:rPr>
              <a:t> </a:t>
            </a:r>
            <a:r>
              <a:rPr lang="en-GB" sz="2400" dirty="0" err="1">
                <a:latin typeface="Arial" panose="020B0604020202020204" pitchFamily="34" charset="0"/>
              </a:rPr>
              <a:t>sociaux</a:t>
            </a:r>
            <a:endParaRPr lang="en-GB" sz="2400" dirty="0">
              <a:latin typeface="Arial" panose="020B0604020202020204" pitchFamily="34" charset="0"/>
            </a:endParaRPr>
          </a:p>
          <a:p>
            <a:pPr marL="457200" indent="-457200">
              <a:buFont typeface="+mj-lt"/>
              <a:buAutoNum type="arabicPeriod"/>
            </a:pPr>
            <a:r>
              <a:rPr lang="en-GB" sz="2400" dirty="0" err="1">
                <a:latin typeface="Arial" panose="020B0604020202020204" pitchFamily="34" charset="0"/>
              </a:rPr>
              <a:t>Informations</a:t>
            </a:r>
            <a:r>
              <a:rPr lang="en-GB" sz="2400" dirty="0">
                <a:latin typeface="Arial" panose="020B0604020202020204" pitchFamily="34" charset="0"/>
              </a:rPr>
              <a:t> à but </a:t>
            </a:r>
            <a:r>
              <a:rPr lang="en-GB" sz="2400" dirty="0" err="1">
                <a:latin typeface="Arial" panose="020B0604020202020204" pitchFamily="34" charset="0"/>
              </a:rPr>
              <a:t>éducatif</a:t>
            </a:r>
            <a:r>
              <a:rPr lang="en-GB" sz="2400" dirty="0">
                <a:latin typeface="Arial" panose="020B0604020202020204" pitchFamily="34" charset="0"/>
              </a:rPr>
              <a:t> </a:t>
            </a:r>
            <a:r>
              <a:rPr lang="en-GB" sz="2400" dirty="0" err="1">
                <a:latin typeface="Arial" panose="020B0604020202020204" pitchFamily="34" charset="0"/>
              </a:rPr>
              <a:t>délivrées</a:t>
            </a:r>
            <a:r>
              <a:rPr lang="en-GB" sz="2400" dirty="0">
                <a:latin typeface="Arial" panose="020B0604020202020204" pitchFamily="34" charset="0"/>
              </a:rPr>
              <a:t> par la radio, la </a:t>
            </a:r>
            <a:r>
              <a:rPr lang="en-GB" sz="2400" dirty="0" err="1">
                <a:latin typeface="Arial" panose="020B0604020202020204" pitchFamily="34" charset="0"/>
              </a:rPr>
              <a:t>télévision</a:t>
            </a:r>
            <a:r>
              <a:rPr lang="en-GB" sz="2400" dirty="0">
                <a:latin typeface="Arial" panose="020B0604020202020204" pitchFamily="34" charset="0"/>
              </a:rPr>
              <a:t>, des brochures, Internet, les </a:t>
            </a:r>
            <a:r>
              <a:rPr lang="en-GB" sz="2400" dirty="0" err="1">
                <a:latin typeface="Arial" panose="020B0604020202020204" pitchFamily="34" charset="0"/>
              </a:rPr>
              <a:t>médias</a:t>
            </a:r>
            <a:r>
              <a:rPr lang="en-GB" sz="2400" dirty="0">
                <a:latin typeface="Arial" panose="020B0604020202020204" pitchFamily="34" charset="0"/>
              </a:rPr>
              <a:t> </a:t>
            </a:r>
            <a:r>
              <a:rPr lang="en-GB" sz="2400" dirty="0" err="1">
                <a:latin typeface="Arial" panose="020B0604020202020204" pitchFamily="34" charset="0"/>
              </a:rPr>
              <a:t>sociaux</a:t>
            </a:r>
            <a:r>
              <a:rPr lang="en-GB" sz="2400" dirty="0">
                <a:latin typeface="Arial" panose="020B0604020202020204" pitchFamily="34" charset="0"/>
              </a:rPr>
              <a:t> et les applications pour smartphones et </a:t>
            </a:r>
            <a:r>
              <a:rPr lang="en-GB" sz="2400" dirty="0" err="1">
                <a:latin typeface="Arial" panose="020B0604020202020204" pitchFamily="34" charset="0"/>
              </a:rPr>
              <a:t>tablettes</a:t>
            </a:r>
            <a:endParaRPr lang="en-GB" sz="2400" dirty="0">
              <a:latin typeface="Arial" panose="020B0604020202020204" pitchFamily="34" charset="0"/>
            </a:endParaRPr>
          </a:p>
          <a:p>
            <a:pPr marL="457200" indent="-457200">
              <a:buFont typeface="+mj-lt"/>
              <a:buAutoNum type="arabicPeriod"/>
            </a:pPr>
            <a:r>
              <a:rPr lang="en-GB" sz="2400" dirty="0" err="1">
                <a:latin typeface="Arial" panose="020B0604020202020204" pitchFamily="34" charset="0"/>
              </a:rPr>
              <a:t>Informations</a:t>
            </a:r>
            <a:r>
              <a:rPr lang="en-GB" sz="2400" dirty="0">
                <a:latin typeface="Arial" panose="020B0604020202020204" pitchFamily="34" charset="0"/>
              </a:rPr>
              <a:t> et </a:t>
            </a:r>
            <a:r>
              <a:rPr lang="en-GB" sz="2400" dirty="0" err="1">
                <a:latin typeface="Arial" panose="020B0604020202020204" pitchFamily="34" charset="0"/>
              </a:rPr>
              <a:t>ressources</a:t>
            </a:r>
            <a:r>
              <a:rPr lang="en-GB" sz="2400" dirty="0">
                <a:latin typeface="Arial" panose="020B0604020202020204" pitchFamily="34" charset="0"/>
              </a:rPr>
              <a:t> locales, par </a:t>
            </a:r>
            <a:r>
              <a:rPr lang="en-GB" sz="2400" dirty="0" err="1">
                <a:latin typeface="Arial" panose="020B0604020202020204" pitchFamily="34" charset="0"/>
              </a:rPr>
              <a:t>exemple</a:t>
            </a:r>
            <a:r>
              <a:rPr lang="en-GB" sz="2400" dirty="0">
                <a:latin typeface="Arial" panose="020B0604020202020204" pitchFamily="34" charset="0"/>
              </a:rPr>
              <a:t> sur les services de </a:t>
            </a:r>
            <a:r>
              <a:rPr lang="en-GB" sz="2400" dirty="0" err="1">
                <a:latin typeface="Arial" panose="020B0604020202020204" pitchFamily="34" charset="0"/>
              </a:rPr>
              <a:t>conseil</a:t>
            </a:r>
            <a:r>
              <a:rPr lang="en-GB" sz="2400" dirty="0">
                <a:latin typeface="Arial" panose="020B0604020202020204" pitchFamily="34" charset="0"/>
              </a:rPr>
              <a:t>, les sites de </a:t>
            </a:r>
            <a:r>
              <a:rPr lang="en-GB" sz="2400" dirty="0" err="1">
                <a:latin typeface="Arial" panose="020B0604020202020204" pitchFamily="34" charset="0"/>
              </a:rPr>
              <a:t>dépistage</a:t>
            </a:r>
            <a:r>
              <a:rPr lang="en-GB" sz="2400" dirty="0">
                <a:latin typeface="Arial" panose="020B0604020202020204" pitchFamily="34" charset="0"/>
              </a:rPr>
              <a:t>, les centres de </a:t>
            </a:r>
            <a:r>
              <a:rPr lang="en-GB" sz="2400" dirty="0" err="1">
                <a:latin typeface="Arial" panose="020B0604020202020204" pitchFamily="34" charset="0"/>
              </a:rPr>
              <a:t>traitement</a:t>
            </a:r>
            <a:r>
              <a:rPr lang="en-GB" sz="2400" dirty="0">
                <a:latin typeface="Arial" panose="020B0604020202020204" pitchFamily="34" charset="0"/>
              </a:rPr>
              <a:t> et les </a:t>
            </a:r>
            <a:r>
              <a:rPr lang="en-GB" sz="2400" dirty="0" err="1">
                <a:latin typeface="Arial" panose="020B0604020202020204" pitchFamily="34" charset="0"/>
              </a:rPr>
              <a:t>lieux</a:t>
            </a:r>
            <a:r>
              <a:rPr lang="en-GB" sz="2400" dirty="0">
                <a:latin typeface="Arial" panose="020B0604020202020204" pitchFamily="34" charset="0"/>
              </a:rPr>
              <a:t> </a:t>
            </a:r>
            <a:r>
              <a:rPr lang="en-GB" sz="2400" dirty="0" err="1">
                <a:latin typeface="Arial" panose="020B0604020202020204" pitchFamily="34" charset="0"/>
              </a:rPr>
              <a:t>d’accès</a:t>
            </a:r>
            <a:r>
              <a:rPr lang="en-GB" sz="2400" dirty="0">
                <a:latin typeface="Arial" panose="020B0604020202020204" pitchFamily="34" charset="0"/>
              </a:rPr>
              <a:t> aux services de </a:t>
            </a:r>
            <a:r>
              <a:rPr lang="en-GB" sz="2400" dirty="0" err="1">
                <a:latin typeface="Arial" panose="020B0604020202020204" pitchFamily="34" charset="0"/>
              </a:rPr>
              <a:t>prévention</a:t>
            </a:r>
            <a:r>
              <a:rPr lang="en-GB" sz="2400" dirty="0">
                <a:latin typeface="Arial" panose="020B0604020202020204" pitchFamily="34" charset="0"/>
              </a:rPr>
              <a:t> du VIH, </a:t>
            </a:r>
            <a:r>
              <a:rPr lang="en-GB" sz="2400" dirty="0" err="1">
                <a:latin typeface="Arial" panose="020B0604020202020204" pitchFamily="34" charset="0"/>
              </a:rPr>
              <a:t>comme</a:t>
            </a:r>
            <a:r>
              <a:rPr lang="en-GB" sz="2400" dirty="0">
                <a:latin typeface="Arial" panose="020B0604020202020204" pitchFamily="34" charset="0"/>
              </a:rPr>
              <a:t> la CMMV et la </a:t>
            </a:r>
            <a:r>
              <a:rPr lang="en-GB" sz="2400" dirty="0" err="1">
                <a:latin typeface="Arial" panose="020B0604020202020204" pitchFamily="34" charset="0"/>
              </a:rPr>
              <a:t>PrEP</a:t>
            </a:r>
            <a:endParaRPr lang="en-GB" sz="2400" dirty="0">
              <a:latin typeface="Arial" panose="020B0604020202020204" pitchFamily="34" charset="0"/>
            </a:endParaRPr>
          </a:p>
        </p:txBody>
      </p:sp>
      <p:pic>
        <p:nvPicPr>
          <p:cNvPr id="17" name="Picture 16">
            <a:extLst>
              <a:ext uri="{FF2B5EF4-FFF2-40B4-BE49-F238E27FC236}">
                <a16:creationId xmlns:a16="http://schemas.microsoft.com/office/drawing/2014/main" xmlns="" id="{CE11C9B7-5EE0-4719-B6CA-001556A45C23}"/>
              </a:ext>
            </a:extLst>
          </p:cNvPr>
          <p:cNvPicPr>
            <a:picLocks noChangeAspect="1"/>
          </p:cNvPicPr>
          <p:nvPr/>
        </p:nvPicPr>
        <p:blipFill>
          <a:blip r:embed="rId3"/>
          <a:stretch>
            <a:fillRect/>
          </a:stretch>
        </p:blipFill>
        <p:spPr>
          <a:xfrm>
            <a:off x="10283483" y="54591"/>
            <a:ext cx="1823124" cy="483776"/>
          </a:xfrm>
          <a:prstGeom prst="rect">
            <a:avLst/>
          </a:prstGeom>
        </p:spPr>
      </p:pic>
      <p:pic>
        <p:nvPicPr>
          <p:cNvPr id="4" name="Image 3"/>
          <p:cNvPicPr>
            <a:picLocks noChangeAspect="1"/>
          </p:cNvPicPr>
          <p:nvPr/>
        </p:nvPicPr>
        <p:blipFill>
          <a:blip r:embed="rId4"/>
          <a:stretch>
            <a:fillRect/>
          </a:stretch>
        </p:blipFill>
        <p:spPr>
          <a:xfrm>
            <a:off x="7447381" y="1214759"/>
            <a:ext cx="4380952" cy="5152381"/>
          </a:xfrm>
          <a:prstGeom prst="rect">
            <a:avLst/>
          </a:prstGeom>
        </p:spPr>
      </p:pic>
    </p:spTree>
    <p:extLst>
      <p:ext uri="{BB962C8B-B14F-4D97-AF65-F5344CB8AC3E}">
        <p14:creationId xmlns:p14="http://schemas.microsoft.com/office/powerpoint/2010/main" val="3985838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38" y="245621"/>
            <a:ext cx="11809313" cy="879123"/>
          </a:xfrm>
          <a:solidFill>
            <a:schemeClr val="bg1"/>
          </a:solidFill>
        </p:spPr>
        <p:txBody>
          <a:bodyPr/>
          <a:lstStyle/>
          <a:p>
            <a:r>
              <a:rPr lang="en-US" dirty="0" err="1">
                <a:solidFill>
                  <a:schemeClr val="tx1"/>
                </a:solidFill>
                <a:latin typeface="Arial" panose="020B0604020202020204" pitchFamily="34" charset="0"/>
              </a:rPr>
              <a:t>Autodépistage</a:t>
            </a:r>
            <a:r>
              <a:rPr lang="en-US" dirty="0">
                <a:solidFill>
                  <a:schemeClr val="tx1"/>
                </a:solidFill>
                <a:latin typeface="Arial" panose="020B0604020202020204" pitchFamily="34" charset="0"/>
              </a:rPr>
              <a:t> du VIH : par </a:t>
            </a:r>
            <a:r>
              <a:rPr lang="en-US" dirty="0" err="1">
                <a:solidFill>
                  <a:schemeClr val="tx1"/>
                </a:solidFill>
                <a:latin typeface="Arial" panose="020B0604020202020204" pitchFamily="34" charset="0"/>
              </a:rPr>
              <a:t>o</a:t>
            </a:r>
            <a:r>
              <a:rPr lang="en-US" b="1" dirty="0" err="1">
                <a:solidFill>
                  <a:schemeClr val="tx1"/>
                </a:solidFill>
                <a:latin typeface="Arial" panose="020B0604020202020204" pitchFamily="34" charset="0"/>
              </a:rPr>
              <a:t>ù</a:t>
            </a:r>
            <a:r>
              <a:rPr lang="en-US" b="1" dirty="0">
                <a:solidFill>
                  <a:schemeClr val="tx1"/>
                </a:solidFill>
                <a:latin typeface="Arial" panose="020B0604020202020204" pitchFamily="34" charset="0"/>
              </a:rPr>
              <a:t> commencer ?</a:t>
            </a:r>
            <a:endParaRPr lang="en-US" dirty="0">
              <a:solidFill>
                <a:schemeClr val="tx1"/>
              </a:solidFill>
              <a:latin typeface="Arial" panose="020B0604020202020204" pitchFamily="34" charset="0"/>
            </a:endParaRPr>
          </a:p>
        </p:txBody>
      </p:sp>
      <p:sp>
        <p:nvSpPr>
          <p:cNvPr id="3" name="Rectangle 2"/>
          <p:cNvSpPr/>
          <p:nvPr/>
        </p:nvSpPr>
        <p:spPr>
          <a:xfrm>
            <a:off x="143338" y="1220757"/>
            <a:ext cx="3633332" cy="105611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Arial"/>
                <a:ea typeface="+mn-ea"/>
                <a:cs typeface="+mn-cs"/>
              </a:rPr>
              <a:t>C</a:t>
            </a:r>
            <a:r>
              <a:rPr kumimoji="0" lang="en-US" sz="2400" b="1" i="0" u="none" strike="noStrike" kern="1200" cap="none" spc="0" normalizeH="0" baseline="0" noProof="0" dirty="0" err="1">
                <a:ln>
                  <a:noFill/>
                </a:ln>
                <a:solidFill>
                  <a:prstClr val="white"/>
                </a:solidFill>
                <a:effectLst/>
                <a:uLnTx/>
                <a:uFillTx/>
                <a:latin typeface="Arial"/>
                <a:ea typeface="+mn-ea"/>
                <a:cs typeface="+mn-cs"/>
              </a:rPr>
              <a:t>onnaître</a:t>
            </a:r>
            <a:r>
              <a:rPr kumimoji="0" lang="en-US" sz="2400" b="1" i="0" u="none" strike="noStrike" kern="1200" cap="none" spc="0" normalizeH="0" baseline="0" noProof="0" dirty="0">
                <a:ln>
                  <a:noFill/>
                </a:ln>
                <a:solidFill>
                  <a:prstClr val="white"/>
                </a:solidFill>
                <a:effectLst/>
                <a:uLnTx/>
                <a:uFillTx/>
                <a:latin typeface="Arial"/>
                <a:ea typeface="+mn-ea"/>
                <a:cs typeface="+mn-cs"/>
              </a:rPr>
              <a:t> </a:t>
            </a:r>
            <a:r>
              <a:rPr kumimoji="0" lang="en-US" sz="2400" b="1" i="0" u="none" strike="noStrike" kern="1200" cap="none" spc="0" normalizeH="0" baseline="0" noProof="0" dirty="0" err="1">
                <a:ln>
                  <a:noFill/>
                </a:ln>
                <a:solidFill>
                  <a:prstClr val="white"/>
                </a:solidFill>
                <a:effectLst/>
                <a:uLnTx/>
                <a:uFillTx/>
                <a:latin typeface="Arial"/>
                <a:ea typeface="+mn-ea"/>
                <a:cs typeface="+mn-cs"/>
              </a:rPr>
              <a:t>l’épidémie</a:t>
            </a:r>
            <a:r>
              <a:rPr kumimoji="0" lang="en-US" sz="2400" b="1" i="0" u="none" strike="noStrike" kern="1200" cap="none" spc="0" normalizeH="0" baseline="0" noProof="0" dirty="0">
                <a:ln>
                  <a:noFill/>
                </a:ln>
                <a:solidFill>
                  <a:prstClr val="white"/>
                </a:solidFill>
                <a:effectLst/>
                <a:uLnTx/>
                <a:uFillTx/>
                <a:latin typeface="Arial"/>
                <a:ea typeface="+mn-ea"/>
                <a:cs typeface="+mn-cs"/>
              </a:rPr>
              <a:t> et les </a:t>
            </a:r>
            <a:r>
              <a:rPr kumimoji="0" lang="en-US" sz="2400" b="1" i="0" u="none" strike="noStrike" kern="1200" cap="none" spc="0" normalizeH="0" baseline="0" noProof="0" dirty="0" err="1">
                <a:ln>
                  <a:noFill/>
                </a:ln>
                <a:solidFill>
                  <a:prstClr val="white"/>
                </a:solidFill>
                <a:effectLst/>
                <a:uLnTx/>
                <a:uFillTx/>
                <a:latin typeface="Arial"/>
                <a:ea typeface="+mn-ea"/>
                <a:cs typeface="+mn-cs"/>
              </a:rPr>
              <a:t>lacunes</a:t>
            </a:r>
            <a:r>
              <a:rPr kumimoji="0" lang="en-US" sz="2400" b="1" i="0" u="none" strike="noStrike" kern="1200" cap="none" spc="0" normalizeH="0" baseline="0" noProof="0" dirty="0">
                <a:ln>
                  <a:noFill/>
                </a:ln>
                <a:solidFill>
                  <a:prstClr val="white"/>
                </a:solidFill>
                <a:effectLst/>
                <a:uLnTx/>
                <a:uFillTx/>
                <a:latin typeface="Arial"/>
                <a:ea typeface="+mn-ea"/>
                <a:cs typeface="+mn-cs"/>
              </a:rPr>
              <a:t> de </a:t>
            </a:r>
            <a:r>
              <a:rPr kumimoji="0" lang="en-US" sz="2400" b="1" i="0" u="none" strike="noStrike" kern="1200" cap="none" spc="0" normalizeH="0" baseline="0" noProof="0" dirty="0" err="1">
                <a:ln>
                  <a:noFill/>
                </a:ln>
                <a:solidFill>
                  <a:prstClr val="white"/>
                </a:solidFill>
                <a:effectLst/>
                <a:uLnTx/>
                <a:uFillTx/>
                <a:latin typeface="Arial"/>
                <a:ea typeface="+mn-ea"/>
                <a:cs typeface="+mn-cs"/>
              </a:rPr>
              <a:t>dépistage</a:t>
            </a:r>
            <a:endParaRPr kumimoji="0" lang="en-US" sz="2400" b="1" i="1"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3776670" y="1220757"/>
            <a:ext cx="5775713" cy="105611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a:ea typeface="+mn-ea"/>
                <a:cs typeface="+mn-cs"/>
              </a:rPr>
              <a:t>Approches</a:t>
            </a:r>
            <a:endParaRPr kumimoji="0" lang="en-US" sz="1867" b="1" i="1"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102088" y="2380584"/>
            <a:ext cx="3072341" cy="753418"/>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Couples &amp; </a:t>
            </a:r>
            <a:r>
              <a:rPr kumimoji="0" lang="en-US" sz="2400" b="1" i="0" u="none" strike="noStrike" kern="1200" cap="none" spc="0" normalizeH="0" baseline="0" noProof="0" dirty="0" err="1">
                <a:ln>
                  <a:noFill/>
                </a:ln>
                <a:solidFill>
                  <a:prstClr val="black"/>
                </a:solidFill>
                <a:effectLst/>
                <a:uLnTx/>
                <a:uFillTx/>
                <a:latin typeface="Arial"/>
                <a:ea typeface="+mn-ea"/>
                <a:cs typeface="+mn-cs"/>
              </a:rPr>
              <a:t>partenaires</a:t>
            </a: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p:cNvSpPr/>
          <p:nvPr/>
        </p:nvSpPr>
        <p:spPr>
          <a:xfrm>
            <a:off x="102088" y="3236979"/>
            <a:ext cx="3072341" cy="38404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Hommes</a:t>
            </a:r>
          </a:p>
        </p:txBody>
      </p:sp>
      <p:sp>
        <p:nvSpPr>
          <p:cNvPr id="10" name="Rectangle 9"/>
          <p:cNvSpPr/>
          <p:nvPr/>
        </p:nvSpPr>
        <p:spPr>
          <a:xfrm>
            <a:off x="130692" y="3909053"/>
            <a:ext cx="3072341" cy="38404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Populations </a:t>
            </a:r>
            <a:r>
              <a:rPr kumimoji="0" lang="en-US" sz="2400" b="1" i="0" u="none" strike="noStrike" kern="1200" cap="none" spc="0" normalizeH="0" baseline="0" noProof="0" dirty="0" err="1">
                <a:ln>
                  <a:noFill/>
                </a:ln>
                <a:solidFill>
                  <a:prstClr val="black"/>
                </a:solidFill>
                <a:effectLst/>
                <a:uLnTx/>
                <a:uFillTx/>
                <a:latin typeface="Arial"/>
                <a:ea typeface="+mn-ea"/>
                <a:cs typeface="+mn-cs"/>
              </a:rPr>
              <a:t>clés</a:t>
            </a: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11" name="Rectangle 10"/>
          <p:cNvSpPr/>
          <p:nvPr/>
        </p:nvSpPr>
        <p:spPr>
          <a:xfrm>
            <a:off x="102088" y="4677139"/>
            <a:ext cx="3072341" cy="39870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a:ea typeface="+mn-ea"/>
                <a:cs typeface="+mn-cs"/>
              </a:rPr>
              <a:t>Jeunes gens</a:t>
            </a: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Rectangle 11"/>
          <p:cNvSpPr/>
          <p:nvPr/>
        </p:nvSpPr>
        <p:spPr>
          <a:xfrm>
            <a:off x="102088" y="5349213"/>
            <a:ext cx="3072341" cy="1412775"/>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a:ea typeface="+mn-ea"/>
                <a:cs typeface="+mn-cs"/>
              </a:rPr>
              <a:t>Autre</a:t>
            </a:r>
            <a:r>
              <a:rPr kumimoji="0" lang="en-US" sz="2400" b="1" i="0" u="none" strike="noStrike" kern="1200" cap="none" spc="0" normalizeH="0" baseline="0" noProof="0" dirty="0">
                <a:ln>
                  <a:noFill/>
                </a:ln>
                <a:solidFill>
                  <a:prstClr val="black"/>
                </a:solidFill>
                <a:effectLst/>
                <a:uLnTx/>
                <a:uFillTx/>
                <a:latin typeface="Arial"/>
                <a:ea typeface="+mn-ea"/>
                <a:cs typeface="+mn-cs"/>
              </a:rPr>
              <a:t>s populations à </a:t>
            </a:r>
            <a:r>
              <a:rPr kumimoji="0" lang="en-US" sz="2400" b="1" i="0" u="none" strike="noStrike" kern="1200" cap="none" spc="0" normalizeH="0" baseline="0" noProof="0" dirty="0" err="1">
                <a:ln>
                  <a:noFill/>
                </a:ln>
                <a:solidFill>
                  <a:prstClr val="black"/>
                </a:solidFill>
                <a:effectLst/>
                <a:uLnTx/>
                <a:uFillTx/>
                <a:latin typeface="Arial"/>
                <a:ea typeface="+mn-ea"/>
                <a:cs typeface="+mn-cs"/>
              </a:rPr>
              <a:t>risque</a:t>
            </a: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(Couples </a:t>
            </a:r>
            <a:r>
              <a:rPr kumimoji="0" lang="en-US" sz="1200" b="1" i="0" u="none" strike="noStrike" kern="1200" cap="none" spc="0" normalizeH="0" baseline="0" noProof="0" dirty="0" err="1">
                <a:ln>
                  <a:noFill/>
                </a:ln>
                <a:solidFill>
                  <a:prstClr val="black"/>
                </a:solidFill>
                <a:effectLst/>
                <a:uLnTx/>
                <a:uFillTx/>
                <a:latin typeface="Arial"/>
                <a:ea typeface="+mn-ea"/>
                <a:cs typeface="+mn-cs"/>
              </a:rPr>
              <a:t>sérodiscordants</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partenaires</a:t>
            </a:r>
            <a:r>
              <a:rPr kumimoji="0" lang="en-US" sz="1200" b="1" i="0" u="none" strike="noStrike" kern="1200" cap="none" spc="0" normalizeH="0" baseline="0" noProof="0" dirty="0">
                <a:ln>
                  <a:noFill/>
                </a:ln>
                <a:solidFill>
                  <a:prstClr val="black"/>
                </a:solidFill>
                <a:effectLst/>
                <a:uLnTx/>
                <a:uFillTx/>
                <a:latin typeface="Arial"/>
                <a:ea typeface="+mn-ea"/>
                <a:cs typeface="+mn-cs"/>
              </a:rPr>
              <a:t> de </a:t>
            </a:r>
            <a:r>
              <a:rPr kumimoji="0" lang="en-US" sz="1200" b="1" i="0" u="none" strike="noStrike" kern="1200" cap="none" spc="0" normalizeH="0" baseline="0" noProof="0" dirty="0" err="1">
                <a:ln>
                  <a:noFill/>
                </a:ln>
                <a:solidFill>
                  <a:prstClr val="black"/>
                </a:solidFill>
                <a:effectLst/>
                <a:uLnTx/>
                <a:uFillTx/>
                <a:latin typeface="Arial"/>
                <a:ea typeface="+mn-ea"/>
                <a:cs typeface="+mn-cs"/>
              </a:rPr>
              <a:t>personnes</a:t>
            </a:r>
            <a:r>
              <a:rPr kumimoji="0" lang="en-US" sz="1200" b="1" i="0" u="none" strike="noStrike" kern="1200" cap="none" spc="0" normalizeH="0" baseline="0" noProof="0" dirty="0">
                <a:ln>
                  <a:noFill/>
                </a:ln>
                <a:solidFill>
                  <a:prstClr val="black"/>
                </a:solidFill>
                <a:effectLst/>
                <a:uLnTx/>
                <a:uFillTx/>
                <a:latin typeface="Arial"/>
                <a:ea typeface="+mn-ea"/>
                <a:cs typeface="+mn-cs"/>
              </a:rPr>
              <a:t> vivant avec le VIH, migrants etc.)</a:t>
            </a:r>
          </a:p>
        </p:txBody>
      </p:sp>
      <p:sp>
        <p:nvSpPr>
          <p:cNvPr id="13" name="Rectangle 12"/>
          <p:cNvSpPr/>
          <p:nvPr/>
        </p:nvSpPr>
        <p:spPr>
          <a:xfrm>
            <a:off x="3776671" y="2372886"/>
            <a:ext cx="2784308" cy="849426"/>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À base </a:t>
            </a:r>
            <a:r>
              <a:rPr kumimoji="0" lang="en-US" sz="1500" b="1" i="0" u="none" strike="noStrike" kern="1200" cap="none" spc="0" normalizeH="0" baseline="0" noProof="0" dirty="0" err="1">
                <a:ln>
                  <a:noFill/>
                </a:ln>
                <a:solidFill>
                  <a:prstClr val="black"/>
                </a:solidFill>
                <a:effectLst/>
                <a:uLnTx/>
                <a:uFillTx/>
                <a:latin typeface="Arial"/>
                <a:ea typeface="+mn-ea"/>
                <a:cs typeface="+mn-cs"/>
              </a:rPr>
              <a:t>communautaire</a:t>
            </a:r>
            <a:r>
              <a:rPr kumimoji="0" lang="en-US" sz="1500" b="1" i="0" u="none" strike="noStrike" kern="1200" cap="none" spc="0" normalizeH="0" baseline="0" noProof="0" dirty="0">
                <a:ln>
                  <a:noFill/>
                </a:ln>
                <a:solidFill>
                  <a:prstClr val="black"/>
                </a:solidFill>
                <a:effectLst/>
                <a:uLnTx/>
                <a:uFillTx/>
                <a:latin typeface="Arial"/>
                <a:ea typeface="+mn-ea"/>
                <a:cs typeface="+mn-cs"/>
              </a:rPr>
              <a:t> (</a:t>
            </a:r>
            <a:r>
              <a:rPr kumimoji="0" lang="en-US" sz="1500" b="1" i="0" u="none" strike="noStrike" kern="1200" cap="none" spc="0" normalizeH="0" baseline="0" noProof="0" dirty="0" err="1">
                <a:ln>
                  <a:noFill/>
                </a:ln>
                <a:solidFill>
                  <a:prstClr val="black"/>
                </a:solidFill>
                <a:effectLst/>
                <a:uLnTx/>
                <a:uFillTx/>
                <a:latin typeface="Arial"/>
                <a:ea typeface="+mn-ea"/>
                <a:cs typeface="+mn-cs"/>
              </a:rPr>
              <a:t>sensibilisation</a:t>
            </a:r>
            <a:r>
              <a:rPr kumimoji="0" lang="en-US" sz="1500" b="1" i="0" u="none" strike="noStrike" kern="1200" cap="none" spc="0" normalizeH="0" baseline="0" noProof="0" dirty="0">
                <a:ln>
                  <a:noFill/>
                </a:ln>
                <a:solidFill>
                  <a:prstClr val="black"/>
                </a:solidFill>
                <a:effectLst/>
                <a:uLnTx/>
                <a:uFillTx/>
                <a:latin typeface="Arial"/>
                <a:ea typeface="+mn-ea"/>
                <a:cs typeface="+mn-cs"/>
              </a:rPr>
              <a:t>,</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prstClr val="black"/>
                </a:solidFill>
                <a:effectLst/>
                <a:uLnTx/>
                <a:uFillTx/>
                <a:latin typeface="Arial"/>
                <a:ea typeface="+mn-ea"/>
                <a:cs typeface="+mn-cs"/>
              </a:rPr>
              <a:t>porte</a:t>
            </a:r>
            <a:r>
              <a:rPr kumimoji="0" lang="en-US" sz="1500" b="1" i="0" u="none" strike="noStrike" kern="1200" cap="none" spc="0" normalizeH="0" baseline="0" noProof="0" dirty="0">
                <a:ln>
                  <a:noFill/>
                </a:ln>
                <a:solidFill>
                  <a:prstClr val="black"/>
                </a:solidFill>
                <a:effectLst/>
                <a:uLnTx/>
                <a:uFillTx/>
                <a:latin typeface="Arial"/>
                <a:ea typeface="+mn-ea"/>
                <a:cs typeface="+mn-cs"/>
              </a:rPr>
              <a:t>-à- </a:t>
            </a:r>
            <a:r>
              <a:rPr kumimoji="0" lang="en-US" sz="1500" b="1" i="0" u="none" strike="noStrike" kern="1200" cap="none" spc="0" normalizeH="0" baseline="0" noProof="0" dirty="0" err="1">
                <a:ln>
                  <a:noFill/>
                </a:ln>
                <a:solidFill>
                  <a:prstClr val="black"/>
                </a:solidFill>
                <a:effectLst/>
                <a:uLnTx/>
                <a:uFillTx/>
                <a:latin typeface="Arial"/>
                <a:ea typeface="+mn-ea"/>
                <a:cs typeface="+mn-cs"/>
              </a:rPr>
              <a:t>porte</a:t>
            </a:r>
            <a:r>
              <a:rPr kumimoji="0" lang="en-US" sz="1500" b="1" i="0" u="none" strike="noStrike" kern="1200" cap="none" spc="0" normalizeH="0" baseline="0" noProof="0" dirty="0">
                <a:ln>
                  <a:noFill/>
                </a:ln>
                <a:solidFill>
                  <a:prstClr val="black"/>
                </a:solidFill>
                <a:effectLst/>
                <a:uLnTx/>
                <a:uFillTx/>
                <a:latin typeface="Arial"/>
                <a:ea typeface="+mn-ea"/>
                <a:cs typeface="+mn-cs"/>
              </a:rPr>
              <a:t>)</a:t>
            </a:r>
          </a:p>
        </p:txBody>
      </p:sp>
      <p:sp>
        <p:nvSpPr>
          <p:cNvPr id="14" name="Rectangle 13"/>
          <p:cNvSpPr/>
          <p:nvPr/>
        </p:nvSpPr>
        <p:spPr>
          <a:xfrm>
            <a:off x="6656991" y="2372886"/>
            <a:ext cx="2592288" cy="76111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Dans les </a:t>
            </a:r>
            <a:r>
              <a:rPr kumimoji="0" lang="en-US" sz="1500" b="1" i="0" u="none" strike="noStrike" kern="1200" cap="none" spc="0" normalizeH="0" baseline="0" noProof="0" dirty="0" err="1">
                <a:ln>
                  <a:noFill/>
                </a:ln>
                <a:solidFill>
                  <a:prstClr val="black"/>
                </a:solidFill>
                <a:effectLst/>
                <a:uLnTx/>
                <a:uFillTx/>
                <a:latin typeface="Arial"/>
                <a:ea typeface="+mn-ea"/>
                <a:cs typeface="+mn-cs"/>
              </a:rPr>
              <a:t>établissements</a:t>
            </a:r>
            <a:r>
              <a:rPr kumimoji="0" lang="en-US" sz="15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a:t>
            </a:r>
            <a:r>
              <a:rPr kumimoji="0" lang="en-US" sz="1500" b="1" i="0" u="none" strike="noStrike" kern="1200" cap="none" spc="0" normalizeH="0" baseline="0" noProof="0" dirty="0" err="1">
                <a:ln>
                  <a:noFill/>
                </a:ln>
                <a:solidFill>
                  <a:prstClr val="black"/>
                </a:solidFill>
                <a:effectLst/>
                <a:uLnTx/>
                <a:uFillTx/>
                <a:latin typeface="Arial"/>
                <a:ea typeface="+mn-ea"/>
                <a:cs typeface="+mn-cs"/>
              </a:rPr>
              <a:t>conseil</a:t>
            </a:r>
            <a:r>
              <a:rPr kumimoji="0" lang="en-US" sz="1500" b="1" i="0" u="none" strike="noStrike" kern="1200" cap="none" spc="0" normalizeH="0" baseline="0" noProof="0" dirty="0">
                <a:ln>
                  <a:noFill/>
                </a:ln>
                <a:solidFill>
                  <a:prstClr val="black"/>
                </a:solidFill>
                <a:effectLst/>
                <a:uLnTx/>
                <a:uFillTx/>
                <a:latin typeface="Arial"/>
                <a:ea typeface="+mn-ea"/>
                <a:cs typeface="+mn-cs"/>
              </a:rPr>
              <a:t> et </a:t>
            </a:r>
            <a:r>
              <a:rPr kumimoji="0" lang="en-US" sz="1500" b="1" i="0" u="none" strike="noStrike" kern="1200" cap="none" spc="0" normalizeH="0" baseline="0" noProof="0" dirty="0" err="1">
                <a:ln>
                  <a:noFill/>
                </a:ln>
                <a:solidFill>
                  <a:prstClr val="black"/>
                </a:solidFill>
                <a:effectLst/>
                <a:uLnTx/>
                <a:uFillTx/>
                <a:latin typeface="Arial"/>
                <a:ea typeface="+mn-ea"/>
                <a:cs typeface="+mn-cs"/>
              </a:rPr>
              <a:t>dépistage</a:t>
            </a:r>
            <a:r>
              <a:rPr kumimoji="0" lang="en-US" sz="1500" b="1" i="0" u="none" strike="noStrike" kern="1200" cap="none" spc="0" normalizeH="0" baseline="0" noProof="0" dirty="0">
                <a:ln>
                  <a:noFill/>
                </a:ln>
                <a:solidFill>
                  <a:prstClr val="black"/>
                </a:solidFill>
                <a:effectLst/>
                <a:uLnTx/>
                <a:uFillTx/>
                <a:latin typeface="Arial"/>
                <a:ea typeface="+mn-ea"/>
                <a:cs typeface="+mn-cs"/>
              </a:rPr>
              <a:t> à </a:t>
            </a:r>
            <a:r>
              <a:rPr kumimoji="0" lang="en-US" sz="1500" b="1" i="0" u="none" strike="noStrike" kern="1200" cap="none" spc="0" normalizeH="0" baseline="0" noProof="0" dirty="0" err="1">
                <a:ln>
                  <a:noFill/>
                </a:ln>
                <a:solidFill>
                  <a:prstClr val="black"/>
                </a:solidFill>
                <a:effectLst/>
                <a:uLnTx/>
                <a:uFillTx/>
                <a:latin typeface="Arial"/>
                <a:ea typeface="+mn-ea"/>
                <a:cs typeface="+mn-cs"/>
              </a:rPr>
              <a:t>l’initiative</a:t>
            </a:r>
            <a:r>
              <a:rPr kumimoji="0" lang="en-US" sz="1500" b="1" i="0" u="none" strike="noStrike" kern="1200" cap="none" spc="0" normalizeH="0" baseline="0" noProof="0" dirty="0">
                <a:ln>
                  <a:noFill/>
                </a:ln>
                <a:solidFill>
                  <a:prstClr val="black"/>
                </a:solidFill>
                <a:effectLst/>
                <a:uLnTx/>
                <a:uFillTx/>
                <a:latin typeface="Arial"/>
                <a:ea typeface="+mn-ea"/>
                <a:cs typeface="+mn-cs"/>
              </a:rPr>
              <a:t> du </a:t>
            </a:r>
            <a:r>
              <a:rPr kumimoji="0" lang="en-US" sz="1500" b="1" i="0" u="none" strike="noStrike" kern="1200" cap="none" spc="0" normalizeH="0" baseline="0" noProof="0" dirty="0" err="1">
                <a:ln>
                  <a:noFill/>
                </a:ln>
                <a:solidFill>
                  <a:prstClr val="black"/>
                </a:solidFill>
                <a:effectLst/>
                <a:uLnTx/>
                <a:uFillTx/>
                <a:latin typeface="Arial"/>
                <a:ea typeface="+mn-ea"/>
                <a:cs typeface="+mn-cs"/>
              </a:rPr>
              <a:t>prestataire</a:t>
            </a:r>
            <a:r>
              <a:rPr kumimoji="0" lang="en-US" sz="1500" b="1" i="0" u="none" strike="noStrike" kern="1200" cap="none" spc="0" normalizeH="0" baseline="0" noProof="0" dirty="0">
                <a:ln>
                  <a:noFill/>
                </a:ln>
                <a:solidFill>
                  <a:prstClr val="black"/>
                </a:solidFill>
                <a:effectLst/>
                <a:uLnTx/>
                <a:uFillTx/>
                <a:latin typeface="Arial"/>
                <a:ea typeface="+mn-ea"/>
                <a:cs typeface="+mn-cs"/>
              </a:rPr>
              <a:t>)</a:t>
            </a:r>
          </a:p>
        </p:txBody>
      </p:sp>
      <p:sp>
        <p:nvSpPr>
          <p:cNvPr id="17" name="Rectangle 16"/>
          <p:cNvSpPr/>
          <p:nvPr/>
        </p:nvSpPr>
        <p:spPr>
          <a:xfrm>
            <a:off x="3776671" y="3222312"/>
            <a:ext cx="2784309" cy="59073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P</a:t>
            </a:r>
            <a:r>
              <a:rPr kumimoji="0" lang="en-US" sz="1600" b="1" i="0" u="none" strike="noStrike" kern="1200" cap="none" spc="0" normalizeH="0" baseline="0" noProof="0" dirty="0" err="1">
                <a:ln>
                  <a:noFill/>
                </a:ln>
                <a:solidFill>
                  <a:prstClr val="black"/>
                </a:solidFill>
                <a:effectLst/>
                <a:uLnTx/>
                <a:uFillTx/>
                <a:latin typeface="Arial"/>
                <a:ea typeface="+mn-ea"/>
                <a:cs typeface="+mn-cs"/>
              </a:rPr>
              <a:t>rogrammes</a:t>
            </a:r>
            <a:r>
              <a:rPr kumimoji="0" lang="en-US" sz="1600" b="1" i="0" u="none" strike="noStrike" kern="1200" cap="none" spc="0" normalizeH="0" baseline="0" noProof="0" dirty="0">
                <a:ln>
                  <a:noFill/>
                </a:ln>
                <a:solidFill>
                  <a:prstClr val="black"/>
                </a:solidFill>
                <a:effectLst/>
                <a:uLnTx/>
                <a:uFillTx/>
                <a:latin typeface="Arial"/>
                <a:ea typeface="+mn-ea"/>
                <a:cs typeface="+mn-cs"/>
              </a:rPr>
              <a:t> CMMV</a:t>
            </a:r>
          </a:p>
        </p:txBody>
      </p:sp>
      <p:sp>
        <p:nvSpPr>
          <p:cNvPr id="19" name="Rectangle 18"/>
          <p:cNvSpPr/>
          <p:nvPr/>
        </p:nvSpPr>
        <p:spPr>
          <a:xfrm>
            <a:off x="6672063" y="3222312"/>
            <a:ext cx="2577215" cy="59073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a:ea typeface="+mn-ea"/>
                <a:cs typeface="+mn-cs"/>
              </a:rPr>
              <a:t>Programmes</a:t>
            </a:r>
            <a:r>
              <a:rPr kumimoji="0" lang="en-US" sz="1600" b="1" i="0" u="none" strike="noStrike" kern="1200" cap="none" spc="0" normalizeH="0" baseline="0" noProof="0" dirty="0">
                <a:ln>
                  <a:noFill/>
                </a:ln>
                <a:solidFill>
                  <a:prstClr val="black"/>
                </a:solidFill>
                <a:effectLst/>
                <a:uLnTx/>
                <a:uFillTx/>
                <a:latin typeface="Arial"/>
                <a:ea typeface="+mn-ea"/>
                <a:cs typeface="+mn-cs"/>
              </a:rPr>
              <a:t> sur les </a:t>
            </a:r>
            <a:r>
              <a:rPr kumimoji="0" lang="en-US" sz="1600" b="1" i="0" u="none" strike="noStrike" kern="1200" cap="none" spc="0" normalizeH="0" baseline="0" noProof="0" dirty="0" err="1">
                <a:ln>
                  <a:noFill/>
                </a:ln>
                <a:solidFill>
                  <a:prstClr val="black"/>
                </a:solidFill>
                <a:effectLst/>
                <a:uLnTx/>
                <a:uFillTx/>
                <a:latin typeface="Arial"/>
                <a:ea typeface="+mn-ea"/>
                <a:cs typeface="+mn-cs"/>
              </a:rPr>
              <a:t>lieux</a:t>
            </a:r>
            <a:r>
              <a:rPr kumimoji="0" lang="en-US" sz="1600" b="1" i="0" u="none" strike="noStrike" kern="1200" cap="none" spc="0" normalizeH="0" baseline="0" noProof="0" dirty="0">
                <a:ln>
                  <a:noFill/>
                </a:ln>
                <a:solidFill>
                  <a:prstClr val="black"/>
                </a:solidFill>
                <a:effectLst/>
                <a:uLnTx/>
                <a:uFillTx/>
                <a:latin typeface="Arial"/>
                <a:ea typeface="+mn-ea"/>
                <a:cs typeface="+mn-cs"/>
              </a:rPr>
              <a:t> de travail</a:t>
            </a:r>
          </a:p>
        </p:txBody>
      </p:sp>
      <p:sp>
        <p:nvSpPr>
          <p:cNvPr id="20" name="Rectangle 19"/>
          <p:cNvSpPr/>
          <p:nvPr/>
        </p:nvSpPr>
        <p:spPr>
          <a:xfrm>
            <a:off x="3793475" y="4005064"/>
            <a:ext cx="2784316" cy="59073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Pharmacies &amp; </a:t>
            </a:r>
            <a:r>
              <a:rPr kumimoji="0" lang="en-US" sz="1600" b="1" i="0" u="none" strike="noStrike" kern="1200" cap="none" spc="0" normalizeH="0" baseline="0" noProof="0" dirty="0" err="1">
                <a:ln>
                  <a:noFill/>
                </a:ln>
                <a:solidFill>
                  <a:prstClr val="black"/>
                </a:solidFill>
                <a:effectLst/>
                <a:uLnTx/>
                <a:uFillTx/>
                <a:latin typeface="Arial"/>
                <a:ea typeface="+mn-ea"/>
                <a:cs typeface="+mn-cs"/>
              </a:rPr>
              <a:t>kiosques</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Rectangle 20"/>
          <p:cNvSpPr/>
          <p:nvPr/>
        </p:nvSpPr>
        <p:spPr>
          <a:xfrm>
            <a:off x="6656992" y="3909053"/>
            <a:ext cx="2592288" cy="76808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a:ea typeface="+mn-ea"/>
                <a:cs typeface="+mn-cs"/>
              </a:rPr>
              <a:t>Intégré</a:t>
            </a:r>
            <a:r>
              <a:rPr kumimoji="0" lang="en-US" sz="1600" b="1" i="0" u="none" strike="noStrike" kern="1200" cap="none" spc="0" normalizeH="0" baseline="0" noProof="0" dirty="0">
                <a:ln>
                  <a:noFill/>
                </a:ln>
                <a:solidFill>
                  <a:prstClr val="black"/>
                </a:solidFill>
                <a:effectLst/>
                <a:uLnTx/>
                <a:uFillTx/>
                <a:latin typeface="Arial"/>
                <a:ea typeface="+mn-ea"/>
                <a:cs typeface="+mn-cs"/>
              </a:rPr>
              <a:t> dans les </a:t>
            </a:r>
            <a:r>
              <a:rPr kumimoji="0" lang="en-US" sz="1600" b="1" i="0" u="none" strike="noStrike" kern="1200" cap="none" spc="0" normalizeH="0" baseline="0" noProof="0" dirty="0" err="1">
                <a:ln>
                  <a:noFill/>
                </a:ln>
                <a:solidFill>
                  <a:prstClr val="black"/>
                </a:solidFill>
                <a:effectLst/>
                <a:uLnTx/>
                <a:uFillTx/>
                <a:latin typeface="Arial"/>
                <a:ea typeface="+mn-ea"/>
                <a:cs typeface="+mn-cs"/>
              </a:rPr>
              <a:t>programmes</a:t>
            </a:r>
            <a:r>
              <a:rPr kumimoji="0" lang="en-US" sz="1600" b="1" i="0" u="none" strike="noStrike" kern="1200" cap="none" spc="0" normalizeH="0" baseline="0" noProof="0" dirty="0">
                <a:ln>
                  <a:noFill/>
                </a:ln>
                <a:solidFill>
                  <a:prstClr val="black"/>
                </a:solidFill>
                <a:effectLst/>
                <a:uLnTx/>
                <a:uFillTx/>
                <a:latin typeface="Arial"/>
                <a:ea typeface="+mn-ea"/>
                <a:cs typeface="+mn-cs"/>
              </a:rPr>
              <a:t> pour les populations </a:t>
            </a:r>
            <a:r>
              <a:rPr kumimoji="0" lang="en-US" sz="1600" b="1" i="0" u="none" strike="noStrike" kern="1200" cap="none" spc="0" normalizeH="0" baseline="0" noProof="0" dirty="0" err="1">
                <a:ln>
                  <a:noFill/>
                </a:ln>
                <a:solidFill>
                  <a:prstClr val="black"/>
                </a:solidFill>
                <a:effectLst/>
                <a:uLnTx/>
                <a:uFillTx/>
                <a:latin typeface="Arial"/>
                <a:ea typeface="+mn-ea"/>
                <a:cs typeface="+mn-cs"/>
              </a:rPr>
              <a:t>clés</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22" name="Rectangle 21"/>
          <p:cNvSpPr/>
          <p:nvPr/>
        </p:nvSpPr>
        <p:spPr>
          <a:xfrm>
            <a:off x="3793476" y="4869160"/>
            <a:ext cx="2767505" cy="59073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Internet &amp; </a:t>
            </a:r>
            <a:r>
              <a:rPr kumimoji="0" lang="en-US" sz="1600" b="1" i="0" u="none" strike="noStrike" kern="1200" cap="none" spc="0" normalizeH="0" baseline="0" noProof="0" dirty="0" err="1">
                <a:ln>
                  <a:noFill/>
                </a:ln>
                <a:solidFill>
                  <a:prstClr val="black"/>
                </a:solidFill>
                <a:effectLst/>
                <a:uLnTx/>
                <a:uFillTx/>
                <a:latin typeface="Arial"/>
                <a:ea typeface="+mn-ea"/>
                <a:cs typeface="+mn-cs"/>
              </a:rPr>
              <a:t>applis</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24" name="Rectangle 23"/>
          <p:cNvSpPr/>
          <p:nvPr/>
        </p:nvSpPr>
        <p:spPr>
          <a:xfrm>
            <a:off x="6672064" y="4773148"/>
            <a:ext cx="2592288" cy="86409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prstClr val="black"/>
                </a:solidFill>
                <a:effectLst/>
                <a:uLnTx/>
                <a:uFillTx/>
                <a:latin typeface="Arial"/>
                <a:ea typeface="+mn-ea"/>
                <a:cs typeface="+mn-cs"/>
              </a:rPr>
              <a:t>Intégré</a:t>
            </a:r>
            <a:r>
              <a:rPr kumimoji="0" lang="en-US" sz="1500" b="1" i="0" u="none" strike="noStrike" kern="1200" cap="none" spc="0" normalizeH="0" baseline="0" noProof="0" dirty="0">
                <a:ln>
                  <a:noFill/>
                </a:ln>
                <a:solidFill>
                  <a:prstClr val="black"/>
                </a:solidFill>
                <a:effectLst/>
                <a:uLnTx/>
                <a:uFillTx/>
                <a:latin typeface="Arial"/>
                <a:ea typeface="+mn-ea"/>
                <a:cs typeface="+mn-cs"/>
              </a:rPr>
              <a:t> dans les services de santé reproductive et de contraception</a:t>
            </a:r>
          </a:p>
        </p:txBody>
      </p:sp>
      <p:sp>
        <p:nvSpPr>
          <p:cNvPr id="25" name="Rectangle 24"/>
          <p:cNvSpPr/>
          <p:nvPr/>
        </p:nvSpPr>
        <p:spPr>
          <a:xfrm>
            <a:off x="3776671" y="5712872"/>
            <a:ext cx="2784309" cy="59073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a:ea typeface="+mn-ea"/>
                <a:cs typeface="+mn-cs"/>
              </a:rPr>
              <a:t>Distributeurs</a:t>
            </a:r>
            <a:r>
              <a:rPr kumimoji="0" lang="en-US" sz="1600" b="1" i="0" u="none" strike="noStrike" kern="1200" cap="none" spc="0" normalizeH="0" baseline="0" noProof="0" dirty="0">
                <a:ln>
                  <a:noFill/>
                </a:ln>
                <a:solidFill>
                  <a:prstClr val="black"/>
                </a:solidFill>
                <a:effectLst/>
                <a:uLnTx/>
                <a:uFillTx/>
                <a:latin typeface="Arial"/>
                <a:ea typeface="+mn-ea"/>
                <a:cs typeface="+mn-cs"/>
              </a:rPr>
              <a:t> </a:t>
            </a:r>
            <a:r>
              <a:rPr kumimoji="0" lang="en-US" sz="1600" b="1" i="0" u="none" strike="noStrike" kern="1200" cap="none" spc="0" normalizeH="0" baseline="0" noProof="0" dirty="0" err="1">
                <a:ln>
                  <a:noFill/>
                </a:ln>
                <a:solidFill>
                  <a:prstClr val="black"/>
                </a:solidFill>
                <a:effectLst/>
                <a:uLnTx/>
                <a:uFillTx/>
                <a:latin typeface="Arial"/>
                <a:ea typeface="+mn-ea"/>
                <a:cs typeface="+mn-cs"/>
              </a:rPr>
              <a:t>automatiques</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ctangle 25"/>
          <p:cNvSpPr/>
          <p:nvPr/>
        </p:nvSpPr>
        <p:spPr>
          <a:xfrm>
            <a:off x="6672065" y="5733256"/>
            <a:ext cx="2577215" cy="59073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a:ea typeface="+mn-ea"/>
                <a:cs typeface="+mn-cs"/>
              </a:rPr>
              <a:t>Fourni</a:t>
            </a:r>
            <a:r>
              <a:rPr kumimoji="0" lang="en-US" sz="1600" b="1" i="0" u="none" strike="noStrike" kern="1200" cap="none" spc="0" normalizeH="0" baseline="0" noProof="0" dirty="0">
                <a:ln>
                  <a:noFill/>
                </a:ln>
                <a:solidFill>
                  <a:prstClr val="black"/>
                </a:solidFill>
                <a:effectLst/>
                <a:uLnTx/>
                <a:uFillTx/>
                <a:latin typeface="Arial"/>
                <a:ea typeface="+mn-ea"/>
                <a:cs typeface="+mn-cs"/>
              </a:rPr>
              <a:t> par le </a:t>
            </a:r>
            <a:r>
              <a:rPr kumimoji="0" lang="en-US" sz="1600" b="1" i="0" u="none" strike="noStrike" kern="1200" cap="none" spc="0" normalizeH="0" baseline="0" noProof="0" dirty="0" err="1">
                <a:ln>
                  <a:noFill/>
                </a:ln>
                <a:solidFill>
                  <a:prstClr val="black"/>
                </a:solidFill>
                <a:effectLst/>
                <a:uLnTx/>
                <a:uFillTx/>
                <a:latin typeface="Arial"/>
                <a:ea typeface="+mn-ea"/>
                <a:cs typeface="+mn-cs"/>
              </a:rPr>
              <a:t>partenaire</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28" name="Isosceles Triangle 27"/>
          <p:cNvSpPr/>
          <p:nvPr/>
        </p:nvSpPr>
        <p:spPr>
          <a:xfrm rot="5400000">
            <a:off x="1572228" y="4167110"/>
            <a:ext cx="3917729" cy="521303"/>
          </a:xfrm>
          <a:prstGeom prst="triangle">
            <a:avLst>
              <a:gd name="adj" fmla="val 49778"/>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Rectangle 28"/>
          <p:cNvSpPr/>
          <p:nvPr/>
        </p:nvSpPr>
        <p:spPr>
          <a:xfrm>
            <a:off x="9552385" y="1220757"/>
            <a:ext cx="2496279" cy="1056116"/>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a:ea typeface="+mn-ea"/>
                <a:cs typeface="+mn-cs"/>
              </a:rPr>
              <a:t>Considérations</a:t>
            </a:r>
            <a:endParaRPr kumimoji="0" lang="en-US" sz="1867" b="1" i="1"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p:cNvSpPr/>
          <p:nvPr/>
        </p:nvSpPr>
        <p:spPr>
          <a:xfrm>
            <a:off x="9648396" y="2468895"/>
            <a:ext cx="2400267" cy="3733432"/>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err="1">
                <a:ln>
                  <a:noFill/>
                </a:ln>
                <a:solidFill>
                  <a:prstClr val="black"/>
                </a:solidFill>
                <a:effectLst/>
                <a:uLnTx/>
                <a:uFillTx/>
                <a:latin typeface="Arial"/>
                <a:ea typeface="+mn-ea"/>
                <a:cs typeface="+mn-cs"/>
              </a:rPr>
              <a:t>Avantages</a:t>
            </a:r>
            <a:r>
              <a:rPr kumimoji="0" lang="en-US" sz="1867" b="1" i="0" u="none" strike="noStrike" kern="1200" cap="none" spc="0" normalizeH="0" baseline="0" noProof="0" dirty="0">
                <a:ln>
                  <a:noFill/>
                </a:ln>
                <a:solidFill>
                  <a:prstClr val="black"/>
                </a:solidFill>
                <a:effectLst/>
                <a:uLnTx/>
                <a:uFillTx/>
                <a:latin typeface="Arial"/>
                <a:ea typeface="+mn-ea"/>
                <a:cs typeface="+mn-cs"/>
              </a:rPr>
              <a:t> et </a:t>
            </a:r>
            <a:r>
              <a:rPr kumimoji="0" lang="en-US" sz="1867" b="1" i="0" u="none" strike="noStrike" kern="1200" cap="none" spc="0" normalizeH="0" baseline="0" noProof="0" dirty="0" err="1">
                <a:ln>
                  <a:noFill/>
                </a:ln>
                <a:solidFill>
                  <a:prstClr val="black"/>
                </a:solidFill>
                <a:effectLst/>
                <a:uLnTx/>
                <a:uFillTx/>
                <a:latin typeface="Arial"/>
                <a:ea typeface="+mn-ea"/>
                <a:cs typeface="+mn-cs"/>
              </a:rPr>
              <a:t>risque</a:t>
            </a:r>
            <a:r>
              <a:rPr kumimoji="0" lang="en-US" sz="1867" b="1" i="0" u="none" strike="noStrike" kern="1200" cap="none" spc="0" normalizeH="0" baseline="0" noProof="0" dirty="0">
                <a:ln>
                  <a:noFill/>
                </a:ln>
                <a:solidFill>
                  <a:prstClr val="black"/>
                </a:solidFill>
                <a:effectLst/>
                <a:uLnTx/>
                <a:uFillTx/>
                <a:latin typeface="Arial"/>
                <a:ea typeface="+mn-ea"/>
                <a:cs typeface="+mn-cs"/>
              </a:rPr>
              <a:t>s pour les populations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err="1">
                <a:ln>
                  <a:noFill/>
                </a:ln>
                <a:solidFill>
                  <a:prstClr val="black"/>
                </a:solidFill>
                <a:effectLst/>
                <a:uLnTx/>
                <a:uFillTx/>
                <a:latin typeface="Arial"/>
                <a:ea typeface="+mn-ea"/>
                <a:cs typeface="+mn-cs"/>
              </a:rPr>
              <a:t>Outils</a:t>
            </a:r>
            <a:r>
              <a:rPr kumimoji="0" lang="en-US" sz="1867" b="1" i="0" u="none" strike="noStrike" kern="1200" cap="none" spc="0" normalizeH="0" baseline="0" noProof="0" dirty="0">
                <a:ln>
                  <a:noFill/>
                </a:ln>
                <a:solidFill>
                  <a:prstClr val="black"/>
                </a:solidFill>
                <a:effectLst/>
                <a:uLnTx/>
                <a:uFillTx/>
                <a:latin typeface="Arial"/>
                <a:ea typeface="+mn-ea"/>
                <a:cs typeface="+mn-cs"/>
              </a:rPr>
              <a:t> </a:t>
            </a:r>
            <a:r>
              <a:rPr kumimoji="0" lang="en-US" sz="1867" b="1" i="0" u="none" strike="noStrike" kern="1200" cap="none" spc="0" normalizeH="0" baseline="0" noProof="0" dirty="0" err="1">
                <a:ln>
                  <a:noFill/>
                </a:ln>
                <a:solidFill>
                  <a:prstClr val="black"/>
                </a:solidFill>
                <a:effectLst/>
                <a:uLnTx/>
                <a:uFillTx/>
                <a:latin typeface="Arial"/>
                <a:ea typeface="+mn-ea"/>
                <a:cs typeface="+mn-cs"/>
              </a:rPr>
              <a:t>d’assistance</a:t>
            </a: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Arial"/>
                <a:ea typeface="+mn-ea"/>
                <a:cs typeface="+mn-cs"/>
              </a:rPr>
              <a:t>Liaison</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err="1">
                <a:ln>
                  <a:noFill/>
                </a:ln>
                <a:solidFill>
                  <a:prstClr val="black"/>
                </a:solidFill>
                <a:effectLst/>
                <a:uLnTx/>
                <a:uFillTx/>
                <a:latin typeface="Arial"/>
                <a:ea typeface="+mn-ea"/>
                <a:cs typeface="+mn-cs"/>
              </a:rPr>
              <a:t>Accès</a:t>
            </a:r>
            <a:r>
              <a:rPr kumimoji="0" lang="en-US" sz="1867" b="1" i="0" u="none" strike="noStrike" kern="1200" cap="none" spc="0" normalizeH="0" baseline="0" noProof="0" dirty="0">
                <a:ln>
                  <a:noFill/>
                </a:ln>
                <a:solidFill>
                  <a:prstClr val="black"/>
                </a:solidFill>
                <a:effectLst/>
                <a:uLnTx/>
                <a:uFillTx/>
                <a:latin typeface="Arial"/>
                <a:ea typeface="+mn-ea"/>
                <a:cs typeface="+mn-cs"/>
              </a:rPr>
              <a:t> </a:t>
            </a:r>
            <a:r>
              <a:rPr kumimoji="0" lang="en-US" sz="1867" b="1" i="0" u="none" strike="noStrike" kern="1200" cap="none" spc="0" normalizeH="0" baseline="0" noProof="0" dirty="0" err="1">
                <a:ln>
                  <a:noFill/>
                </a:ln>
                <a:solidFill>
                  <a:prstClr val="black"/>
                </a:solidFill>
                <a:effectLst/>
                <a:uLnTx/>
                <a:uFillTx/>
                <a:latin typeface="Arial"/>
                <a:ea typeface="+mn-ea"/>
                <a:cs typeface="+mn-cs"/>
              </a:rPr>
              <a:t>accru</a:t>
            </a: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Arial"/>
                <a:ea typeface="+mn-ea"/>
                <a:cs typeface="+mn-cs"/>
              </a:rPr>
              <a:t>Couverture accrue</a:t>
            </a:r>
          </a:p>
        </p:txBody>
      </p:sp>
      <p:sp>
        <p:nvSpPr>
          <p:cNvPr id="31" name="Isosceles Triangle 30"/>
          <p:cNvSpPr/>
          <p:nvPr/>
        </p:nvSpPr>
        <p:spPr>
          <a:xfrm rot="5400000">
            <a:off x="7620901" y="4167107"/>
            <a:ext cx="3917729" cy="521303"/>
          </a:xfrm>
          <a:prstGeom prst="triangle">
            <a:avLst>
              <a:gd name="adj" fmla="val 49778"/>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8978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8D198-DB65-4D19-9BC8-DFA707F1AE08}"/>
              </a:ext>
            </a:extLst>
          </p:cNvPr>
          <p:cNvSpPr>
            <a:spLocks noGrp="1"/>
          </p:cNvSpPr>
          <p:nvPr>
            <p:ph type="title"/>
          </p:nvPr>
        </p:nvSpPr>
        <p:spPr>
          <a:xfrm>
            <a:off x="0" y="239114"/>
            <a:ext cx="10818055" cy="894594"/>
          </a:xfrm>
        </p:spPr>
        <p:txBody>
          <a:bodyPr>
            <a:noAutofit/>
          </a:bodyPr>
          <a:lstStyle/>
          <a:p>
            <a:pPr algn="ctr"/>
            <a:r>
              <a:rPr lang="en-GB" sz="3100" b="1" dirty="0" err="1">
                <a:latin typeface="Arial" panose="020B0604020202020204" pitchFamily="34" charset="0"/>
              </a:rPr>
              <a:t>Progrès</a:t>
            </a:r>
            <a:r>
              <a:rPr lang="en-GB" sz="3100" b="1" dirty="0">
                <a:latin typeface="Arial" panose="020B0604020202020204" pitchFamily="34" charset="0"/>
              </a:rPr>
              <a:t> </a:t>
            </a:r>
            <a:r>
              <a:rPr lang="en-GB" sz="3100" b="1" dirty="0" err="1">
                <a:latin typeface="Arial" panose="020B0604020202020204" pitchFamily="34" charset="0"/>
              </a:rPr>
              <a:t>accomplis</a:t>
            </a:r>
            <a:r>
              <a:rPr lang="en-GB" sz="3100" b="1" dirty="0">
                <a:latin typeface="Arial" panose="020B0604020202020204" pitchFamily="34" charset="0"/>
              </a:rPr>
              <a:t> </a:t>
            </a:r>
            <a:r>
              <a:rPr lang="en-GB" sz="3100" b="1" dirty="0" err="1">
                <a:latin typeface="Arial" panose="020B0604020202020204" pitchFamily="34" charset="0"/>
              </a:rPr>
              <a:t>vers</a:t>
            </a:r>
            <a:r>
              <a:rPr lang="en-GB" sz="3100" b="1" dirty="0">
                <a:latin typeface="Arial" panose="020B0604020202020204" pitchFamily="34" charset="0"/>
              </a:rPr>
              <a:t> la </a:t>
            </a:r>
            <a:r>
              <a:rPr lang="en-GB" sz="3100" b="1" dirty="0" err="1">
                <a:latin typeface="Arial" panose="020B0604020202020204" pitchFamily="34" charset="0"/>
              </a:rPr>
              <a:t>cible</a:t>
            </a:r>
            <a:r>
              <a:rPr lang="en-GB" sz="3100" b="1" dirty="0">
                <a:latin typeface="Arial" panose="020B0604020202020204" pitchFamily="34" charset="0"/>
              </a:rPr>
              <a:t> </a:t>
            </a:r>
            <a:r>
              <a:rPr lang="en-GB" sz="3100" b="1" dirty="0">
                <a:solidFill>
                  <a:schemeClr val="tx1"/>
                </a:solidFill>
                <a:latin typeface="Arial" panose="020B0604020202020204" pitchFamily="34" charset="0"/>
              </a:rPr>
              <a:t>90-90-90, 2015-2018</a:t>
            </a:r>
            <a:endParaRPr lang="en-GB" sz="3100" b="1" dirty="0">
              <a:latin typeface="Arial" panose="020B0604020202020204" pitchFamily="34" charset="0"/>
            </a:endParaRPr>
          </a:p>
        </p:txBody>
      </p:sp>
      <p:sp>
        <p:nvSpPr>
          <p:cNvPr id="12" name="Rectangle 11">
            <a:extLst>
              <a:ext uri="{FF2B5EF4-FFF2-40B4-BE49-F238E27FC236}">
                <a16:creationId xmlns:a16="http://schemas.microsoft.com/office/drawing/2014/main" xmlns="" id="{8F8881B0-9E53-4721-927A-F7353AA62DA7}"/>
              </a:ext>
            </a:extLst>
          </p:cNvPr>
          <p:cNvSpPr/>
          <p:nvPr/>
        </p:nvSpPr>
        <p:spPr>
          <a:xfrm>
            <a:off x="609600" y="927286"/>
            <a:ext cx="9673883"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99D2"/>
                </a:solidFill>
                <a:effectLst/>
                <a:uLnTx/>
                <a:uFillTx/>
                <a:latin typeface="Arial" panose="020B0604020202020204" pitchFamily="34" charset="0"/>
                <a:ea typeface="+mn-ea"/>
                <a:cs typeface="Arial" panose="020B0604020202020204" pitchFamily="34" charset="0"/>
              </a:rPr>
              <a:t>Au </a:t>
            </a:r>
            <a:r>
              <a:rPr kumimoji="0" lang="en-US" sz="2400" b="1" i="1" u="none" strike="noStrike" kern="1200" cap="none" spc="0" normalizeH="0" baseline="0" noProof="0" dirty="0" err="1">
                <a:ln>
                  <a:noFill/>
                </a:ln>
                <a:solidFill>
                  <a:srgbClr val="0099D2"/>
                </a:solidFill>
                <a:effectLst/>
                <a:uLnTx/>
                <a:uFillTx/>
                <a:latin typeface="Arial" panose="020B0604020202020204" pitchFamily="34" charset="0"/>
                <a:ea typeface="+mn-ea"/>
                <a:cs typeface="Arial" panose="020B0604020202020204" pitchFamily="34" charset="0"/>
              </a:rPr>
              <a:t>niveau</a:t>
            </a:r>
            <a:r>
              <a:rPr kumimoji="0" lang="en-US" sz="2400" b="1" i="1" u="none" strike="noStrike" kern="1200" cap="none" spc="0" normalizeH="0" baseline="0" noProof="0" dirty="0">
                <a:ln>
                  <a:noFill/>
                </a:ln>
                <a:solidFill>
                  <a:srgbClr val="0099D2"/>
                </a:solidFill>
                <a:effectLst/>
                <a:uLnTx/>
                <a:uFillTx/>
                <a:latin typeface="Arial" panose="020B0604020202020204" pitchFamily="34" charset="0"/>
                <a:ea typeface="+mn-ea"/>
                <a:cs typeface="Arial" panose="020B0604020202020204" pitchFamily="34" charset="0"/>
              </a:rPr>
              <a:t> m</a:t>
            </a:r>
            <a:r>
              <a:rPr kumimoji="0" lang="en-US" sz="2400" b="1" i="1" u="none" strike="noStrike" kern="1200" cap="none" spc="0" normalizeH="0" baseline="0" noProof="0" dirty="0" err="1">
                <a:ln>
                  <a:noFill/>
                </a:ln>
                <a:solidFill>
                  <a:srgbClr val="0099D2"/>
                </a:solidFill>
                <a:effectLst/>
                <a:uLnTx/>
                <a:uFillTx/>
                <a:latin typeface="Arial" panose="020B0604020202020204" pitchFamily="34" charset="0"/>
                <a:ea typeface="+mn-ea"/>
                <a:cs typeface="Arial" panose="020B0604020202020204" pitchFamily="34" charset="0"/>
              </a:rPr>
              <a:t>ondial</a:t>
            </a:r>
            <a:r>
              <a:rPr kumimoji="0" lang="en-US" sz="2400" b="1" i="1" u="none" strike="noStrike" kern="1200" cap="none" spc="0" normalizeH="0" baseline="0" noProof="0" dirty="0">
                <a:ln>
                  <a:noFill/>
                </a:ln>
                <a:solidFill>
                  <a:srgbClr val="0099D2"/>
                </a:solidFill>
                <a:effectLst/>
                <a:uLnTx/>
                <a:uFillTx/>
                <a:latin typeface="Arial" panose="020B0604020202020204" pitchFamily="34" charset="0"/>
                <a:ea typeface="+mn-ea"/>
                <a:cs typeface="Arial" panose="020B0604020202020204" pitchFamily="34" charset="0"/>
              </a:rPr>
              <a:t>, 8,1 millions de </a:t>
            </a:r>
            <a:r>
              <a:rPr kumimoji="0" lang="en-US" sz="2400" b="1" i="1" u="none" strike="noStrike" kern="1200" cap="none" spc="0" normalizeH="0" baseline="0" noProof="0" dirty="0" err="1">
                <a:ln>
                  <a:noFill/>
                </a:ln>
                <a:solidFill>
                  <a:srgbClr val="0099D2"/>
                </a:solidFill>
                <a:effectLst/>
                <a:uLnTx/>
                <a:uFillTx/>
                <a:latin typeface="Arial" panose="020B0604020202020204" pitchFamily="34" charset="0"/>
                <a:ea typeface="+mn-ea"/>
                <a:cs typeface="Arial" panose="020B0604020202020204" pitchFamily="34" charset="0"/>
              </a:rPr>
              <a:t>personnes</a:t>
            </a:r>
            <a:r>
              <a:rPr kumimoji="0" lang="en-US" sz="2400" b="1" i="1" u="none" strike="noStrike" kern="1200" cap="none" spc="0" normalizeH="0" baseline="0" noProof="0" dirty="0">
                <a:ln>
                  <a:noFill/>
                </a:ln>
                <a:solidFill>
                  <a:srgbClr val="0099D2"/>
                </a:solidFill>
                <a:effectLst/>
                <a:uLnTx/>
                <a:uFillTx/>
                <a:latin typeface="Arial" panose="020B0604020202020204" pitchFamily="34" charset="0"/>
                <a:ea typeface="+mn-ea"/>
                <a:cs typeface="Arial" panose="020B0604020202020204" pitchFamily="34" charset="0"/>
              </a:rPr>
              <a:t> vivant avec le VIH ne </a:t>
            </a:r>
            <a:r>
              <a:rPr kumimoji="0" lang="en-US" sz="2400" b="1" i="1" u="none" strike="noStrike" kern="1200" cap="none" spc="0" normalizeH="0" baseline="0" noProof="0" dirty="0" err="1">
                <a:ln>
                  <a:noFill/>
                </a:ln>
                <a:solidFill>
                  <a:srgbClr val="0099D2"/>
                </a:solidFill>
                <a:effectLst/>
                <a:uLnTx/>
                <a:uFillTx/>
                <a:latin typeface="Arial" panose="020B0604020202020204" pitchFamily="34" charset="0"/>
                <a:ea typeface="+mn-ea"/>
                <a:cs typeface="Arial" panose="020B0604020202020204" pitchFamily="34" charset="0"/>
              </a:rPr>
              <a:t>sont</a:t>
            </a:r>
            <a:r>
              <a:rPr kumimoji="0" lang="en-US" sz="2400" b="1" i="1" u="none" strike="noStrike" kern="1200" cap="none" spc="0" normalizeH="0" baseline="0" noProof="0" dirty="0">
                <a:ln>
                  <a:noFill/>
                </a:ln>
                <a:solidFill>
                  <a:srgbClr val="0099D2"/>
                </a:solidFill>
                <a:effectLst/>
                <a:uLnTx/>
                <a:uFillTx/>
                <a:latin typeface="Arial" panose="020B0604020202020204" pitchFamily="34" charset="0"/>
                <a:ea typeface="+mn-ea"/>
                <a:cs typeface="Arial" panose="020B0604020202020204" pitchFamily="34" charset="0"/>
              </a:rPr>
              <a:t> </a:t>
            </a:r>
            <a:r>
              <a:rPr kumimoji="0" lang="en-US" sz="2400" b="1" i="1" u="none" strike="noStrike" kern="1200" cap="none" spc="0" normalizeH="0" baseline="0" noProof="0" dirty="0" err="1">
                <a:ln>
                  <a:noFill/>
                </a:ln>
                <a:solidFill>
                  <a:srgbClr val="0099D2"/>
                </a:solidFill>
                <a:effectLst/>
                <a:uLnTx/>
                <a:uFillTx/>
                <a:latin typeface="Arial" panose="020B0604020202020204" pitchFamily="34" charset="0"/>
                <a:ea typeface="+mn-ea"/>
                <a:cs typeface="Arial" panose="020B0604020202020204" pitchFamily="34" charset="0"/>
              </a:rPr>
              <a:t>toujours</a:t>
            </a:r>
            <a:r>
              <a:rPr kumimoji="0" lang="en-US" sz="2400" b="1" i="1" u="none" strike="noStrike" kern="1200" cap="none" spc="0" normalizeH="0" baseline="0" noProof="0" dirty="0">
                <a:ln>
                  <a:noFill/>
                </a:ln>
                <a:solidFill>
                  <a:srgbClr val="0099D2"/>
                </a:solidFill>
                <a:effectLst/>
                <a:uLnTx/>
                <a:uFillTx/>
                <a:latin typeface="Arial" panose="020B0604020202020204" pitchFamily="34" charset="0"/>
                <a:ea typeface="+mn-ea"/>
                <a:cs typeface="Arial" panose="020B0604020202020204" pitchFamily="34" charset="0"/>
              </a:rPr>
              <a:t> pas </a:t>
            </a:r>
            <a:r>
              <a:rPr kumimoji="0" lang="en-US" sz="2400" b="1" i="1" u="none" strike="noStrike" kern="1200" cap="none" spc="0" normalizeH="0" baseline="0" noProof="0" dirty="0" err="1">
                <a:ln>
                  <a:noFill/>
                </a:ln>
                <a:solidFill>
                  <a:srgbClr val="0099D2"/>
                </a:solidFill>
                <a:effectLst/>
                <a:uLnTx/>
                <a:uFillTx/>
                <a:latin typeface="Arial" panose="020B0604020202020204" pitchFamily="34" charset="0"/>
                <a:ea typeface="+mn-ea"/>
                <a:cs typeface="Arial" panose="020B0604020202020204" pitchFamily="34" charset="0"/>
              </a:rPr>
              <a:t>diagnostiquées</a:t>
            </a:r>
            <a:r>
              <a:rPr kumimoji="0" lang="en-US" sz="2800" b="1" i="1" u="none" strike="noStrike" kern="1200" cap="none" spc="0" normalizeH="0" baseline="0" noProof="0" dirty="0">
                <a:ln>
                  <a:noFill/>
                </a:ln>
                <a:solidFill>
                  <a:srgbClr val="0099D2"/>
                </a:solidFill>
                <a:effectLst/>
                <a:uLnTx/>
                <a:uFillTx/>
                <a:latin typeface="Arial" panose="020B0604020202020204" pitchFamily="34" charset="0"/>
                <a:ea typeface="+mn-ea"/>
                <a:cs typeface="Arial" panose="020B0604020202020204" pitchFamily="34" charset="0"/>
              </a:rPr>
              <a:t> </a:t>
            </a:r>
            <a:endParaRPr kumimoji="0" lang="en-GB" sz="2800" b="1" i="1" u="none" strike="noStrike" kern="1200" cap="none" spc="0" normalizeH="0" baseline="0" noProof="0" dirty="0">
              <a:ln>
                <a:noFill/>
              </a:ln>
              <a:solidFill>
                <a:srgbClr val="0099D2"/>
              </a:solidFill>
              <a:effectLst/>
              <a:uLnTx/>
              <a:uFillTx/>
              <a:latin typeface="Arial" panose="020B0604020202020204" pitchFamily="34" charset="0"/>
              <a:ea typeface="+mn-ea"/>
              <a:cs typeface="Arial" panose="020B0604020202020204" pitchFamily="34" charset="0"/>
            </a:endParaRPr>
          </a:p>
        </p:txBody>
      </p:sp>
      <p:graphicFrame>
        <p:nvGraphicFramePr>
          <p:cNvPr id="11" name="Chart 10">
            <a:extLst>
              <a:ext uri="{FF2B5EF4-FFF2-40B4-BE49-F238E27FC236}">
                <a16:creationId xmlns:a16="http://schemas.microsoft.com/office/drawing/2014/main" xmlns="" id="{D28949C6-4EB9-41E2-9CB9-28474D339C66}"/>
              </a:ext>
            </a:extLst>
          </p:cNvPr>
          <p:cNvGraphicFramePr/>
          <p:nvPr>
            <p:extLst>
              <p:ext uri="{D42A27DB-BD31-4B8C-83A1-F6EECF244321}">
                <p14:modId xmlns:p14="http://schemas.microsoft.com/office/powerpoint/2010/main" val="1354177684"/>
              </p:ext>
            </p:extLst>
          </p:nvPr>
        </p:nvGraphicFramePr>
        <p:xfrm>
          <a:off x="184717" y="1472651"/>
          <a:ext cx="11965469" cy="482005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xmlns="" id="{78DF57AF-832A-44FB-BA63-9D0358B75F81}"/>
              </a:ext>
            </a:extLst>
          </p:cNvPr>
          <p:cNvSpPr/>
          <p:nvPr/>
        </p:nvSpPr>
        <p:spPr>
          <a:xfrm>
            <a:off x="0" y="6576980"/>
            <a:ext cx="181011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WHO/UNAIDS 2018</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xmlns="" id="{F3C78A50-1E96-4C1E-9778-4F625FDB6A53}"/>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597063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38" y="245621"/>
            <a:ext cx="11809313" cy="879123"/>
          </a:xfrm>
          <a:solidFill>
            <a:schemeClr val="bg1"/>
          </a:solidFill>
        </p:spPr>
        <p:txBody>
          <a:bodyPr/>
          <a:lstStyle/>
          <a:p>
            <a:r>
              <a:rPr lang="en-US" dirty="0" err="1">
                <a:solidFill>
                  <a:schemeClr val="tx1"/>
                </a:solidFill>
                <a:latin typeface="Arial" panose="020B0604020202020204" pitchFamily="34" charset="0"/>
              </a:rPr>
              <a:t>Autodépistage</a:t>
            </a:r>
            <a:r>
              <a:rPr lang="en-US" dirty="0">
                <a:solidFill>
                  <a:schemeClr val="tx1"/>
                </a:solidFill>
                <a:latin typeface="Arial" panose="020B0604020202020204" pitchFamily="34" charset="0"/>
              </a:rPr>
              <a:t> du VIH : par </a:t>
            </a:r>
            <a:r>
              <a:rPr lang="en-US" dirty="0" err="1">
                <a:solidFill>
                  <a:schemeClr val="tx1"/>
                </a:solidFill>
                <a:latin typeface="Arial" panose="020B0604020202020204" pitchFamily="34" charset="0"/>
              </a:rPr>
              <a:t>o</a:t>
            </a:r>
            <a:r>
              <a:rPr lang="en-US" b="1" dirty="0" err="1">
                <a:solidFill>
                  <a:schemeClr val="tx1"/>
                </a:solidFill>
                <a:latin typeface="Arial" panose="020B0604020202020204" pitchFamily="34" charset="0"/>
              </a:rPr>
              <a:t>ù</a:t>
            </a:r>
            <a:r>
              <a:rPr lang="en-US" b="1" dirty="0">
                <a:solidFill>
                  <a:schemeClr val="tx1"/>
                </a:solidFill>
                <a:latin typeface="Arial" panose="020B0604020202020204" pitchFamily="34" charset="0"/>
              </a:rPr>
              <a:t> commencer ?</a:t>
            </a:r>
            <a:endParaRPr lang="en-US" dirty="0">
              <a:solidFill>
                <a:schemeClr val="tx1"/>
              </a:solidFill>
              <a:latin typeface="Arial" panose="020B0604020202020204" pitchFamily="34" charset="0"/>
            </a:endParaRPr>
          </a:p>
        </p:txBody>
      </p:sp>
      <p:sp>
        <p:nvSpPr>
          <p:cNvPr id="3" name="Rectangle 2"/>
          <p:cNvSpPr/>
          <p:nvPr/>
        </p:nvSpPr>
        <p:spPr>
          <a:xfrm>
            <a:off x="143338" y="1220757"/>
            <a:ext cx="3633332" cy="105611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Arial"/>
                <a:ea typeface="+mn-ea"/>
                <a:cs typeface="+mn-cs"/>
              </a:rPr>
              <a:t>C</a:t>
            </a:r>
            <a:r>
              <a:rPr kumimoji="0" lang="en-US" sz="2400" b="1" i="0" u="none" strike="noStrike" kern="1200" cap="none" spc="0" normalizeH="0" baseline="0" noProof="0" dirty="0" err="1">
                <a:ln>
                  <a:noFill/>
                </a:ln>
                <a:solidFill>
                  <a:prstClr val="white"/>
                </a:solidFill>
                <a:effectLst/>
                <a:uLnTx/>
                <a:uFillTx/>
                <a:latin typeface="Arial"/>
                <a:ea typeface="+mn-ea"/>
                <a:cs typeface="+mn-cs"/>
              </a:rPr>
              <a:t>onnaître</a:t>
            </a:r>
            <a:r>
              <a:rPr kumimoji="0" lang="en-US" sz="2400" b="1" i="0" u="none" strike="noStrike" kern="1200" cap="none" spc="0" normalizeH="0" baseline="0" noProof="0" dirty="0">
                <a:ln>
                  <a:noFill/>
                </a:ln>
                <a:solidFill>
                  <a:prstClr val="white"/>
                </a:solidFill>
                <a:effectLst/>
                <a:uLnTx/>
                <a:uFillTx/>
                <a:latin typeface="Arial"/>
                <a:ea typeface="+mn-ea"/>
                <a:cs typeface="+mn-cs"/>
              </a:rPr>
              <a:t> </a:t>
            </a:r>
            <a:r>
              <a:rPr kumimoji="0" lang="en-US" sz="2400" b="1" i="0" u="none" strike="noStrike" kern="1200" cap="none" spc="0" normalizeH="0" baseline="0" noProof="0" dirty="0" err="1">
                <a:ln>
                  <a:noFill/>
                </a:ln>
                <a:solidFill>
                  <a:prstClr val="white"/>
                </a:solidFill>
                <a:effectLst/>
                <a:uLnTx/>
                <a:uFillTx/>
                <a:latin typeface="Arial"/>
                <a:ea typeface="+mn-ea"/>
                <a:cs typeface="+mn-cs"/>
              </a:rPr>
              <a:t>l’épidémie</a:t>
            </a:r>
            <a:r>
              <a:rPr kumimoji="0" lang="en-US" sz="2400" b="1" i="0" u="none" strike="noStrike" kern="1200" cap="none" spc="0" normalizeH="0" baseline="0" noProof="0" dirty="0">
                <a:ln>
                  <a:noFill/>
                </a:ln>
                <a:solidFill>
                  <a:prstClr val="white"/>
                </a:solidFill>
                <a:effectLst/>
                <a:uLnTx/>
                <a:uFillTx/>
                <a:latin typeface="Arial"/>
                <a:ea typeface="+mn-ea"/>
                <a:cs typeface="+mn-cs"/>
              </a:rPr>
              <a:t> et les </a:t>
            </a:r>
            <a:r>
              <a:rPr kumimoji="0" lang="en-US" sz="2400" b="1" i="0" u="none" strike="noStrike" kern="1200" cap="none" spc="0" normalizeH="0" baseline="0" noProof="0" dirty="0" err="1">
                <a:ln>
                  <a:noFill/>
                </a:ln>
                <a:solidFill>
                  <a:prstClr val="white"/>
                </a:solidFill>
                <a:effectLst/>
                <a:uLnTx/>
                <a:uFillTx/>
                <a:latin typeface="Arial"/>
                <a:ea typeface="+mn-ea"/>
                <a:cs typeface="+mn-cs"/>
              </a:rPr>
              <a:t>lacunes</a:t>
            </a:r>
            <a:r>
              <a:rPr kumimoji="0" lang="en-US" sz="2400" b="1" i="0" u="none" strike="noStrike" kern="1200" cap="none" spc="0" normalizeH="0" baseline="0" noProof="0" dirty="0">
                <a:ln>
                  <a:noFill/>
                </a:ln>
                <a:solidFill>
                  <a:prstClr val="white"/>
                </a:solidFill>
                <a:effectLst/>
                <a:uLnTx/>
                <a:uFillTx/>
                <a:latin typeface="Arial"/>
                <a:ea typeface="+mn-ea"/>
                <a:cs typeface="+mn-cs"/>
              </a:rPr>
              <a:t> de </a:t>
            </a:r>
            <a:r>
              <a:rPr kumimoji="0" lang="en-US" sz="2400" b="1" i="0" u="none" strike="noStrike" kern="1200" cap="none" spc="0" normalizeH="0" baseline="0" noProof="0" dirty="0" err="1">
                <a:ln>
                  <a:noFill/>
                </a:ln>
                <a:solidFill>
                  <a:prstClr val="white"/>
                </a:solidFill>
                <a:effectLst/>
                <a:uLnTx/>
                <a:uFillTx/>
                <a:latin typeface="Arial"/>
                <a:ea typeface="+mn-ea"/>
                <a:cs typeface="+mn-cs"/>
              </a:rPr>
              <a:t>dépistage</a:t>
            </a:r>
            <a:endParaRPr kumimoji="0" lang="en-US" sz="2400" b="1" i="1"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3776670" y="1220757"/>
            <a:ext cx="5775713" cy="105611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a:ea typeface="+mn-ea"/>
                <a:cs typeface="+mn-cs"/>
              </a:rPr>
              <a:t>Approches</a:t>
            </a:r>
            <a:endParaRPr kumimoji="0" lang="en-US" sz="1867" b="1" i="1"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102088" y="2380584"/>
            <a:ext cx="3072341" cy="753418"/>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Couples &amp; </a:t>
            </a:r>
            <a:r>
              <a:rPr kumimoji="0" lang="en-US" sz="2400" b="1" i="0" u="none" strike="noStrike" kern="1200" cap="none" spc="0" normalizeH="0" baseline="0" noProof="0" dirty="0" err="1">
                <a:ln>
                  <a:noFill/>
                </a:ln>
                <a:solidFill>
                  <a:prstClr val="black"/>
                </a:solidFill>
                <a:effectLst/>
                <a:uLnTx/>
                <a:uFillTx/>
                <a:latin typeface="Arial"/>
                <a:ea typeface="+mn-ea"/>
                <a:cs typeface="+mn-cs"/>
              </a:rPr>
              <a:t>partenaires</a:t>
            </a: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8"/>
          <p:cNvSpPr/>
          <p:nvPr/>
        </p:nvSpPr>
        <p:spPr>
          <a:xfrm>
            <a:off x="102088" y="3236979"/>
            <a:ext cx="3072341" cy="38404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Hommes</a:t>
            </a:r>
          </a:p>
        </p:txBody>
      </p:sp>
      <p:sp>
        <p:nvSpPr>
          <p:cNvPr id="10" name="Rectangle 9"/>
          <p:cNvSpPr/>
          <p:nvPr/>
        </p:nvSpPr>
        <p:spPr>
          <a:xfrm>
            <a:off x="130692" y="3909053"/>
            <a:ext cx="3072341" cy="38404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Populations </a:t>
            </a:r>
            <a:r>
              <a:rPr kumimoji="0" lang="en-US" sz="2400" b="1" i="0" u="none" strike="noStrike" kern="1200" cap="none" spc="0" normalizeH="0" baseline="0" noProof="0" dirty="0" err="1">
                <a:ln>
                  <a:noFill/>
                </a:ln>
                <a:solidFill>
                  <a:prstClr val="black"/>
                </a:solidFill>
                <a:effectLst/>
                <a:uLnTx/>
                <a:uFillTx/>
                <a:latin typeface="Arial"/>
                <a:ea typeface="+mn-ea"/>
                <a:cs typeface="+mn-cs"/>
              </a:rPr>
              <a:t>clés</a:t>
            </a: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11" name="Rectangle 10"/>
          <p:cNvSpPr/>
          <p:nvPr/>
        </p:nvSpPr>
        <p:spPr>
          <a:xfrm>
            <a:off x="102088" y="4677139"/>
            <a:ext cx="3072341" cy="39870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a:ea typeface="+mn-ea"/>
                <a:cs typeface="+mn-cs"/>
              </a:rPr>
              <a:t>Jeunes gens</a:t>
            </a: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Rectangle 11"/>
          <p:cNvSpPr/>
          <p:nvPr/>
        </p:nvSpPr>
        <p:spPr>
          <a:xfrm>
            <a:off x="102088" y="5349213"/>
            <a:ext cx="3072341" cy="1412775"/>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a:ea typeface="+mn-ea"/>
                <a:cs typeface="+mn-cs"/>
              </a:rPr>
              <a:t>Autre</a:t>
            </a:r>
            <a:r>
              <a:rPr kumimoji="0" lang="en-US" sz="2400" b="1" i="0" u="none" strike="noStrike" kern="1200" cap="none" spc="0" normalizeH="0" baseline="0" noProof="0" dirty="0">
                <a:ln>
                  <a:noFill/>
                </a:ln>
                <a:solidFill>
                  <a:prstClr val="black"/>
                </a:solidFill>
                <a:effectLst/>
                <a:uLnTx/>
                <a:uFillTx/>
                <a:latin typeface="Arial"/>
                <a:ea typeface="+mn-ea"/>
                <a:cs typeface="+mn-cs"/>
              </a:rPr>
              <a:t>s populations à </a:t>
            </a:r>
            <a:r>
              <a:rPr kumimoji="0" lang="en-US" sz="2400" b="1" i="0" u="none" strike="noStrike" kern="1200" cap="none" spc="0" normalizeH="0" baseline="0" noProof="0" dirty="0" err="1">
                <a:ln>
                  <a:noFill/>
                </a:ln>
                <a:solidFill>
                  <a:prstClr val="black"/>
                </a:solidFill>
                <a:effectLst/>
                <a:uLnTx/>
                <a:uFillTx/>
                <a:latin typeface="Arial"/>
                <a:ea typeface="+mn-ea"/>
                <a:cs typeface="+mn-cs"/>
              </a:rPr>
              <a:t>risque</a:t>
            </a: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(Couples </a:t>
            </a:r>
            <a:r>
              <a:rPr kumimoji="0" lang="en-US" sz="1200" b="1" i="0" u="none" strike="noStrike" kern="1200" cap="none" spc="0" normalizeH="0" baseline="0" noProof="0" dirty="0" err="1">
                <a:ln>
                  <a:noFill/>
                </a:ln>
                <a:solidFill>
                  <a:prstClr val="black"/>
                </a:solidFill>
                <a:effectLst/>
                <a:uLnTx/>
                <a:uFillTx/>
                <a:latin typeface="Arial"/>
                <a:ea typeface="+mn-ea"/>
                <a:cs typeface="+mn-cs"/>
              </a:rPr>
              <a:t>sérodiscordants</a:t>
            </a:r>
            <a:r>
              <a:rPr kumimoji="0" lang="en-US" sz="1200" b="1" i="0" u="none" strike="noStrike" kern="1200" cap="none" spc="0" normalizeH="0" baseline="0" noProof="0" dirty="0">
                <a:ln>
                  <a:noFill/>
                </a:ln>
                <a:solidFill>
                  <a:prstClr val="black"/>
                </a:solidFill>
                <a:effectLst/>
                <a:uLnTx/>
                <a:uFillTx/>
                <a:latin typeface="Arial"/>
                <a:ea typeface="+mn-ea"/>
                <a:cs typeface="+mn-cs"/>
              </a:rPr>
              <a:t>, </a:t>
            </a:r>
            <a:r>
              <a:rPr kumimoji="0" lang="en-US" sz="1200" b="1" i="0" u="none" strike="noStrike" kern="1200" cap="none" spc="0" normalizeH="0" baseline="0" noProof="0" dirty="0" err="1">
                <a:ln>
                  <a:noFill/>
                </a:ln>
                <a:solidFill>
                  <a:prstClr val="black"/>
                </a:solidFill>
                <a:effectLst/>
                <a:uLnTx/>
                <a:uFillTx/>
                <a:latin typeface="Arial"/>
                <a:ea typeface="+mn-ea"/>
                <a:cs typeface="+mn-cs"/>
              </a:rPr>
              <a:t>partenaires</a:t>
            </a:r>
            <a:r>
              <a:rPr kumimoji="0" lang="en-US" sz="1200" b="1" i="0" u="none" strike="noStrike" kern="1200" cap="none" spc="0" normalizeH="0" baseline="0" noProof="0" dirty="0">
                <a:ln>
                  <a:noFill/>
                </a:ln>
                <a:solidFill>
                  <a:prstClr val="black"/>
                </a:solidFill>
                <a:effectLst/>
                <a:uLnTx/>
                <a:uFillTx/>
                <a:latin typeface="Arial"/>
                <a:ea typeface="+mn-ea"/>
                <a:cs typeface="+mn-cs"/>
              </a:rPr>
              <a:t> de </a:t>
            </a:r>
            <a:r>
              <a:rPr kumimoji="0" lang="en-US" sz="1200" b="1" i="0" u="none" strike="noStrike" kern="1200" cap="none" spc="0" normalizeH="0" baseline="0" noProof="0" dirty="0" err="1">
                <a:ln>
                  <a:noFill/>
                </a:ln>
                <a:solidFill>
                  <a:prstClr val="black"/>
                </a:solidFill>
                <a:effectLst/>
                <a:uLnTx/>
                <a:uFillTx/>
                <a:latin typeface="Arial"/>
                <a:ea typeface="+mn-ea"/>
                <a:cs typeface="+mn-cs"/>
              </a:rPr>
              <a:t>personnes</a:t>
            </a:r>
            <a:r>
              <a:rPr kumimoji="0" lang="en-US" sz="1200" b="1" i="0" u="none" strike="noStrike" kern="1200" cap="none" spc="0" normalizeH="0" baseline="0" noProof="0" dirty="0">
                <a:ln>
                  <a:noFill/>
                </a:ln>
                <a:solidFill>
                  <a:prstClr val="black"/>
                </a:solidFill>
                <a:effectLst/>
                <a:uLnTx/>
                <a:uFillTx/>
                <a:latin typeface="Arial"/>
                <a:ea typeface="+mn-ea"/>
                <a:cs typeface="+mn-cs"/>
              </a:rPr>
              <a:t> vivant avec le VIH, migrants etc.)</a:t>
            </a:r>
          </a:p>
        </p:txBody>
      </p:sp>
      <p:sp>
        <p:nvSpPr>
          <p:cNvPr id="13" name="Rectangle 12"/>
          <p:cNvSpPr/>
          <p:nvPr/>
        </p:nvSpPr>
        <p:spPr>
          <a:xfrm>
            <a:off x="3776671" y="2372886"/>
            <a:ext cx="2784308" cy="84942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À base </a:t>
            </a:r>
            <a:r>
              <a:rPr kumimoji="0" lang="en-US" sz="1500" b="1" i="0" u="none" strike="noStrike" kern="1200" cap="none" spc="0" normalizeH="0" baseline="0" noProof="0" dirty="0" err="1">
                <a:ln>
                  <a:noFill/>
                </a:ln>
                <a:solidFill>
                  <a:prstClr val="black"/>
                </a:solidFill>
                <a:effectLst/>
                <a:uLnTx/>
                <a:uFillTx/>
                <a:latin typeface="Arial"/>
                <a:ea typeface="+mn-ea"/>
                <a:cs typeface="+mn-cs"/>
              </a:rPr>
              <a:t>communautaire</a:t>
            </a:r>
            <a:r>
              <a:rPr kumimoji="0" lang="en-US" sz="1500" b="1" i="0" u="none" strike="noStrike" kern="1200" cap="none" spc="0" normalizeH="0" baseline="0" noProof="0" dirty="0">
                <a:ln>
                  <a:noFill/>
                </a:ln>
                <a:solidFill>
                  <a:prstClr val="black"/>
                </a:solidFill>
                <a:effectLst/>
                <a:uLnTx/>
                <a:uFillTx/>
                <a:latin typeface="Arial"/>
                <a:ea typeface="+mn-ea"/>
                <a:cs typeface="+mn-cs"/>
              </a:rPr>
              <a:t> (</a:t>
            </a:r>
            <a:r>
              <a:rPr kumimoji="0" lang="en-US" sz="1500" b="1" i="0" u="none" strike="noStrike" kern="1200" cap="none" spc="0" normalizeH="0" baseline="0" noProof="0" dirty="0" err="1">
                <a:ln>
                  <a:noFill/>
                </a:ln>
                <a:solidFill>
                  <a:prstClr val="black"/>
                </a:solidFill>
                <a:effectLst/>
                <a:uLnTx/>
                <a:uFillTx/>
                <a:latin typeface="Arial"/>
                <a:ea typeface="+mn-ea"/>
                <a:cs typeface="+mn-cs"/>
              </a:rPr>
              <a:t>sensibilisation</a:t>
            </a:r>
            <a:r>
              <a:rPr kumimoji="0" lang="en-US" sz="1500" b="1" i="0" u="none" strike="noStrike" kern="1200" cap="none" spc="0" normalizeH="0" baseline="0" noProof="0" dirty="0">
                <a:ln>
                  <a:noFill/>
                </a:ln>
                <a:solidFill>
                  <a:prstClr val="black"/>
                </a:solidFill>
                <a:effectLst/>
                <a:uLnTx/>
                <a:uFillTx/>
                <a:latin typeface="Arial"/>
                <a:ea typeface="+mn-ea"/>
                <a:cs typeface="+mn-cs"/>
              </a:rPr>
              <a:t>,</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prstClr val="black"/>
                </a:solidFill>
                <a:effectLst/>
                <a:uLnTx/>
                <a:uFillTx/>
                <a:latin typeface="Arial"/>
                <a:ea typeface="+mn-ea"/>
                <a:cs typeface="+mn-cs"/>
              </a:rPr>
              <a:t>porte</a:t>
            </a:r>
            <a:r>
              <a:rPr kumimoji="0" lang="en-US" sz="1500" b="1" i="0" u="none" strike="noStrike" kern="1200" cap="none" spc="0" normalizeH="0" baseline="0" noProof="0" dirty="0">
                <a:ln>
                  <a:noFill/>
                </a:ln>
                <a:solidFill>
                  <a:prstClr val="black"/>
                </a:solidFill>
                <a:effectLst/>
                <a:uLnTx/>
                <a:uFillTx/>
                <a:latin typeface="Arial"/>
                <a:ea typeface="+mn-ea"/>
                <a:cs typeface="+mn-cs"/>
              </a:rPr>
              <a:t>-à- </a:t>
            </a:r>
            <a:r>
              <a:rPr kumimoji="0" lang="en-US" sz="1500" b="1" i="0" u="none" strike="noStrike" kern="1200" cap="none" spc="0" normalizeH="0" baseline="0" noProof="0" dirty="0" err="1">
                <a:ln>
                  <a:noFill/>
                </a:ln>
                <a:solidFill>
                  <a:prstClr val="black"/>
                </a:solidFill>
                <a:effectLst/>
                <a:uLnTx/>
                <a:uFillTx/>
                <a:latin typeface="Arial"/>
                <a:ea typeface="+mn-ea"/>
                <a:cs typeface="+mn-cs"/>
              </a:rPr>
              <a:t>porte</a:t>
            </a:r>
            <a:r>
              <a:rPr kumimoji="0" lang="en-US" sz="1500" b="1" i="0" u="none" strike="noStrike" kern="1200" cap="none" spc="0" normalizeH="0" baseline="0" noProof="0" dirty="0">
                <a:ln>
                  <a:noFill/>
                </a:ln>
                <a:solidFill>
                  <a:prstClr val="black"/>
                </a:solidFill>
                <a:effectLst/>
                <a:uLnTx/>
                <a:uFillTx/>
                <a:latin typeface="Arial"/>
                <a:ea typeface="+mn-ea"/>
                <a:cs typeface="+mn-cs"/>
              </a:rPr>
              <a:t>)</a:t>
            </a:r>
          </a:p>
        </p:txBody>
      </p:sp>
      <p:sp>
        <p:nvSpPr>
          <p:cNvPr id="14" name="Rectangle 13"/>
          <p:cNvSpPr/>
          <p:nvPr/>
        </p:nvSpPr>
        <p:spPr>
          <a:xfrm>
            <a:off x="6656991" y="2372886"/>
            <a:ext cx="2592288" cy="76111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Dans les </a:t>
            </a:r>
            <a:r>
              <a:rPr kumimoji="0" lang="en-US" sz="1500" b="1" i="0" u="none" strike="noStrike" kern="1200" cap="none" spc="0" normalizeH="0" baseline="0" noProof="0" dirty="0" err="1">
                <a:ln>
                  <a:noFill/>
                </a:ln>
                <a:solidFill>
                  <a:prstClr val="black"/>
                </a:solidFill>
                <a:effectLst/>
                <a:uLnTx/>
                <a:uFillTx/>
                <a:latin typeface="Arial"/>
                <a:ea typeface="+mn-ea"/>
                <a:cs typeface="+mn-cs"/>
              </a:rPr>
              <a:t>établissements</a:t>
            </a:r>
            <a:r>
              <a:rPr kumimoji="0" lang="en-US" sz="15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a:t>
            </a:r>
            <a:r>
              <a:rPr kumimoji="0" lang="en-US" sz="1500" b="1" i="0" u="none" strike="noStrike" kern="1200" cap="none" spc="0" normalizeH="0" baseline="0" noProof="0" dirty="0" err="1">
                <a:ln>
                  <a:noFill/>
                </a:ln>
                <a:solidFill>
                  <a:prstClr val="black"/>
                </a:solidFill>
                <a:effectLst/>
                <a:uLnTx/>
                <a:uFillTx/>
                <a:latin typeface="Arial"/>
                <a:ea typeface="+mn-ea"/>
                <a:cs typeface="+mn-cs"/>
              </a:rPr>
              <a:t>conseil</a:t>
            </a:r>
            <a:r>
              <a:rPr kumimoji="0" lang="en-US" sz="1500" b="1" i="0" u="none" strike="noStrike" kern="1200" cap="none" spc="0" normalizeH="0" baseline="0" noProof="0" dirty="0">
                <a:ln>
                  <a:noFill/>
                </a:ln>
                <a:solidFill>
                  <a:prstClr val="black"/>
                </a:solidFill>
                <a:effectLst/>
                <a:uLnTx/>
                <a:uFillTx/>
                <a:latin typeface="Arial"/>
                <a:ea typeface="+mn-ea"/>
                <a:cs typeface="+mn-cs"/>
              </a:rPr>
              <a:t> et </a:t>
            </a:r>
            <a:r>
              <a:rPr kumimoji="0" lang="en-US" sz="1500" b="1" i="0" u="none" strike="noStrike" kern="1200" cap="none" spc="0" normalizeH="0" baseline="0" noProof="0" dirty="0" err="1">
                <a:ln>
                  <a:noFill/>
                </a:ln>
                <a:solidFill>
                  <a:prstClr val="black"/>
                </a:solidFill>
                <a:effectLst/>
                <a:uLnTx/>
                <a:uFillTx/>
                <a:latin typeface="Arial"/>
                <a:ea typeface="+mn-ea"/>
                <a:cs typeface="+mn-cs"/>
              </a:rPr>
              <a:t>dépistage</a:t>
            </a:r>
            <a:r>
              <a:rPr kumimoji="0" lang="en-US" sz="1500" b="1" i="0" u="none" strike="noStrike" kern="1200" cap="none" spc="0" normalizeH="0" baseline="0" noProof="0" dirty="0">
                <a:ln>
                  <a:noFill/>
                </a:ln>
                <a:solidFill>
                  <a:prstClr val="black"/>
                </a:solidFill>
                <a:effectLst/>
                <a:uLnTx/>
                <a:uFillTx/>
                <a:latin typeface="Arial"/>
                <a:ea typeface="+mn-ea"/>
                <a:cs typeface="+mn-cs"/>
              </a:rPr>
              <a:t> à </a:t>
            </a:r>
            <a:r>
              <a:rPr kumimoji="0" lang="en-US" sz="1500" b="1" i="0" u="none" strike="noStrike" kern="1200" cap="none" spc="0" normalizeH="0" baseline="0" noProof="0" dirty="0" err="1">
                <a:ln>
                  <a:noFill/>
                </a:ln>
                <a:solidFill>
                  <a:prstClr val="black"/>
                </a:solidFill>
                <a:effectLst/>
                <a:uLnTx/>
                <a:uFillTx/>
                <a:latin typeface="Arial"/>
                <a:ea typeface="+mn-ea"/>
                <a:cs typeface="+mn-cs"/>
              </a:rPr>
              <a:t>l’initiative</a:t>
            </a:r>
            <a:r>
              <a:rPr kumimoji="0" lang="en-US" sz="1500" b="1" i="0" u="none" strike="noStrike" kern="1200" cap="none" spc="0" normalizeH="0" baseline="0" noProof="0" dirty="0">
                <a:ln>
                  <a:noFill/>
                </a:ln>
                <a:solidFill>
                  <a:prstClr val="black"/>
                </a:solidFill>
                <a:effectLst/>
                <a:uLnTx/>
                <a:uFillTx/>
                <a:latin typeface="Arial"/>
                <a:ea typeface="+mn-ea"/>
                <a:cs typeface="+mn-cs"/>
              </a:rPr>
              <a:t> du </a:t>
            </a:r>
            <a:r>
              <a:rPr kumimoji="0" lang="en-US" sz="1500" b="1" i="0" u="none" strike="noStrike" kern="1200" cap="none" spc="0" normalizeH="0" baseline="0" noProof="0" dirty="0" err="1">
                <a:ln>
                  <a:noFill/>
                </a:ln>
                <a:solidFill>
                  <a:prstClr val="black"/>
                </a:solidFill>
                <a:effectLst/>
                <a:uLnTx/>
                <a:uFillTx/>
                <a:latin typeface="Arial"/>
                <a:ea typeface="+mn-ea"/>
                <a:cs typeface="+mn-cs"/>
              </a:rPr>
              <a:t>prestataire</a:t>
            </a:r>
            <a:r>
              <a:rPr kumimoji="0" lang="en-US" sz="1500" b="1" i="0" u="none" strike="noStrike" kern="1200" cap="none" spc="0" normalizeH="0" baseline="0" noProof="0" dirty="0">
                <a:ln>
                  <a:noFill/>
                </a:ln>
                <a:solidFill>
                  <a:prstClr val="black"/>
                </a:solidFill>
                <a:effectLst/>
                <a:uLnTx/>
                <a:uFillTx/>
                <a:latin typeface="Arial"/>
                <a:ea typeface="+mn-ea"/>
                <a:cs typeface="+mn-cs"/>
              </a:rPr>
              <a:t>)</a:t>
            </a:r>
          </a:p>
        </p:txBody>
      </p:sp>
      <p:sp>
        <p:nvSpPr>
          <p:cNvPr id="17" name="Rectangle 16"/>
          <p:cNvSpPr/>
          <p:nvPr/>
        </p:nvSpPr>
        <p:spPr>
          <a:xfrm>
            <a:off x="3776671" y="3320788"/>
            <a:ext cx="2784309" cy="59073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P</a:t>
            </a:r>
            <a:r>
              <a:rPr kumimoji="0" lang="en-US" sz="1600" b="1" i="0" u="none" strike="noStrike" kern="1200" cap="none" spc="0" normalizeH="0" baseline="0" noProof="0" dirty="0" err="1">
                <a:ln>
                  <a:noFill/>
                </a:ln>
                <a:solidFill>
                  <a:prstClr val="black"/>
                </a:solidFill>
                <a:effectLst/>
                <a:uLnTx/>
                <a:uFillTx/>
                <a:latin typeface="Arial"/>
                <a:ea typeface="+mn-ea"/>
                <a:cs typeface="+mn-cs"/>
              </a:rPr>
              <a:t>rogrammes</a:t>
            </a:r>
            <a:r>
              <a:rPr kumimoji="0" lang="en-US" sz="1600" b="1" i="0" u="none" strike="noStrike" kern="1200" cap="none" spc="0" normalizeH="0" baseline="0" noProof="0" dirty="0">
                <a:ln>
                  <a:noFill/>
                </a:ln>
                <a:solidFill>
                  <a:prstClr val="black"/>
                </a:solidFill>
                <a:effectLst/>
                <a:uLnTx/>
                <a:uFillTx/>
                <a:latin typeface="Arial"/>
                <a:ea typeface="+mn-ea"/>
                <a:cs typeface="+mn-cs"/>
              </a:rPr>
              <a:t> CMMV</a:t>
            </a:r>
          </a:p>
        </p:txBody>
      </p:sp>
      <p:sp>
        <p:nvSpPr>
          <p:cNvPr id="19" name="Rectangle 18"/>
          <p:cNvSpPr/>
          <p:nvPr/>
        </p:nvSpPr>
        <p:spPr>
          <a:xfrm>
            <a:off x="6672063" y="3222312"/>
            <a:ext cx="2577215" cy="59073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a:ea typeface="+mn-ea"/>
                <a:cs typeface="+mn-cs"/>
              </a:rPr>
              <a:t>Programmes</a:t>
            </a:r>
            <a:r>
              <a:rPr kumimoji="0" lang="en-US" sz="1600" b="1" i="0" u="none" strike="noStrike" kern="1200" cap="none" spc="0" normalizeH="0" baseline="0" noProof="0" dirty="0">
                <a:ln>
                  <a:noFill/>
                </a:ln>
                <a:solidFill>
                  <a:prstClr val="black"/>
                </a:solidFill>
                <a:effectLst/>
                <a:uLnTx/>
                <a:uFillTx/>
                <a:latin typeface="Arial"/>
                <a:ea typeface="+mn-ea"/>
                <a:cs typeface="+mn-cs"/>
              </a:rPr>
              <a:t> sur les </a:t>
            </a:r>
            <a:r>
              <a:rPr kumimoji="0" lang="en-US" sz="1600" b="1" i="0" u="none" strike="noStrike" kern="1200" cap="none" spc="0" normalizeH="0" baseline="0" noProof="0" dirty="0" err="1">
                <a:ln>
                  <a:noFill/>
                </a:ln>
                <a:solidFill>
                  <a:prstClr val="black"/>
                </a:solidFill>
                <a:effectLst/>
                <a:uLnTx/>
                <a:uFillTx/>
                <a:latin typeface="Arial"/>
                <a:ea typeface="+mn-ea"/>
                <a:cs typeface="+mn-cs"/>
              </a:rPr>
              <a:t>lieux</a:t>
            </a:r>
            <a:r>
              <a:rPr kumimoji="0" lang="en-US" sz="1600" b="1" i="0" u="none" strike="noStrike" kern="1200" cap="none" spc="0" normalizeH="0" baseline="0" noProof="0" dirty="0">
                <a:ln>
                  <a:noFill/>
                </a:ln>
                <a:solidFill>
                  <a:prstClr val="black"/>
                </a:solidFill>
                <a:effectLst/>
                <a:uLnTx/>
                <a:uFillTx/>
                <a:latin typeface="Arial"/>
                <a:ea typeface="+mn-ea"/>
                <a:cs typeface="+mn-cs"/>
              </a:rPr>
              <a:t> de travail</a:t>
            </a:r>
          </a:p>
        </p:txBody>
      </p:sp>
      <p:sp>
        <p:nvSpPr>
          <p:cNvPr id="20" name="Rectangle 19"/>
          <p:cNvSpPr/>
          <p:nvPr/>
        </p:nvSpPr>
        <p:spPr>
          <a:xfrm>
            <a:off x="3793475" y="4005064"/>
            <a:ext cx="2784316" cy="59073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Pharmacies &amp; </a:t>
            </a:r>
            <a:r>
              <a:rPr kumimoji="0" lang="en-US" sz="1600" b="1" i="0" u="none" strike="noStrike" kern="1200" cap="none" spc="0" normalizeH="0" baseline="0" noProof="0" dirty="0" err="1">
                <a:ln>
                  <a:noFill/>
                </a:ln>
                <a:solidFill>
                  <a:prstClr val="black"/>
                </a:solidFill>
                <a:effectLst/>
                <a:uLnTx/>
                <a:uFillTx/>
                <a:latin typeface="Arial"/>
                <a:ea typeface="+mn-ea"/>
                <a:cs typeface="+mn-cs"/>
              </a:rPr>
              <a:t>kiosques</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Rectangle 20"/>
          <p:cNvSpPr/>
          <p:nvPr/>
        </p:nvSpPr>
        <p:spPr>
          <a:xfrm>
            <a:off x="6656992" y="3909053"/>
            <a:ext cx="2592288" cy="76808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a:ea typeface="+mn-ea"/>
                <a:cs typeface="+mn-cs"/>
              </a:rPr>
              <a:t>Intégré</a:t>
            </a:r>
            <a:r>
              <a:rPr kumimoji="0" lang="en-US" sz="1600" b="1" i="0" u="none" strike="noStrike" kern="1200" cap="none" spc="0" normalizeH="0" baseline="0" noProof="0" dirty="0">
                <a:ln>
                  <a:noFill/>
                </a:ln>
                <a:solidFill>
                  <a:prstClr val="black"/>
                </a:solidFill>
                <a:effectLst/>
                <a:uLnTx/>
                <a:uFillTx/>
                <a:latin typeface="Arial"/>
                <a:ea typeface="+mn-ea"/>
                <a:cs typeface="+mn-cs"/>
              </a:rPr>
              <a:t> dans les </a:t>
            </a:r>
            <a:r>
              <a:rPr kumimoji="0" lang="en-US" sz="1600" b="1" i="0" u="none" strike="noStrike" kern="1200" cap="none" spc="0" normalizeH="0" baseline="0" noProof="0" dirty="0" err="1">
                <a:ln>
                  <a:noFill/>
                </a:ln>
                <a:solidFill>
                  <a:prstClr val="black"/>
                </a:solidFill>
                <a:effectLst/>
                <a:uLnTx/>
                <a:uFillTx/>
                <a:latin typeface="Arial"/>
                <a:ea typeface="+mn-ea"/>
                <a:cs typeface="+mn-cs"/>
              </a:rPr>
              <a:t>programmes</a:t>
            </a:r>
            <a:r>
              <a:rPr kumimoji="0" lang="en-US" sz="1600" b="1" i="0" u="none" strike="noStrike" kern="1200" cap="none" spc="0" normalizeH="0" baseline="0" noProof="0" dirty="0">
                <a:ln>
                  <a:noFill/>
                </a:ln>
                <a:solidFill>
                  <a:prstClr val="black"/>
                </a:solidFill>
                <a:effectLst/>
                <a:uLnTx/>
                <a:uFillTx/>
                <a:latin typeface="Arial"/>
                <a:ea typeface="+mn-ea"/>
                <a:cs typeface="+mn-cs"/>
              </a:rPr>
              <a:t> pour les populations </a:t>
            </a:r>
            <a:r>
              <a:rPr kumimoji="0" lang="en-US" sz="1600" b="1" i="0" u="none" strike="noStrike" kern="1200" cap="none" spc="0" normalizeH="0" baseline="0" noProof="0" dirty="0" err="1">
                <a:ln>
                  <a:noFill/>
                </a:ln>
                <a:solidFill>
                  <a:prstClr val="black"/>
                </a:solidFill>
                <a:effectLst/>
                <a:uLnTx/>
                <a:uFillTx/>
                <a:latin typeface="Arial"/>
                <a:ea typeface="+mn-ea"/>
                <a:cs typeface="+mn-cs"/>
              </a:rPr>
              <a:t>clés</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22" name="Rectangle 21"/>
          <p:cNvSpPr/>
          <p:nvPr/>
        </p:nvSpPr>
        <p:spPr>
          <a:xfrm>
            <a:off x="3793476" y="4869160"/>
            <a:ext cx="2767505" cy="59073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Internet &amp; </a:t>
            </a:r>
            <a:r>
              <a:rPr kumimoji="0" lang="en-US" sz="1600" b="1" i="0" u="none" strike="noStrike" kern="1200" cap="none" spc="0" normalizeH="0" baseline="0" noProof="0" dirty="0" err="1">
                <a:ln>
                  <a:noFill/>
                </a:ln>
                <a:solidFill>
                  <a:prstClr val="black"/>
                </a:solidFill>
                <a:effectLst/>
                <a:uLnTx/>
                <a:uFillTx/>
                <a:latin typeface="Arial"/>
                <a:ea typeface="+mn-ea"/>
                <a:cs typeface="+mn-cs"/>
              </a:rPr>
              <a:t>applis</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24" name="Rectangle 23"/>
          <p:cNvSpPr/>
          <p:nvPr/>
        </p:nvSpPr>
        <p:spPr>
          <a:xfrm>
            <a:off x="6672064" y="4773148"/>
            <a:ext cx="2592288" cy="86409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prstClr val="black"/>
                </a:solidFill>
                <a:effectLst/>
                <a:uLnTx/>
                <a:uFillTx/>
                <a:latin typeface="Arial"/>
                <a:ea typeface="+mn-ea"/>
                <a:cs typeface="+mn-cs"/>
              </a:rPr>
              <a:t>Intégré</a:t>
            </a:r>
            <a:r>
              <a:rPr kumimoji="0" lang="en-US" sz="1500" b="1" i="0" u="none" strike="noStrike" kern="1200" cap="none" spc="0" normalizeH="0" baseline="0" noProof="0" dirty="0">
                <a:ln>
                  <a:noFill/>
                </a:ln>
                <a:solidFill>
                  <a:prstClr val="black"/>
                </a:solidFill>
                <a:effectLst/>
                <a:uLnTx/>
                <a:uFillTx/>
                <a:latin typeface="Arial"/>
                <a:ea typeface="+mn-ea"/>
                <a:cs typeface="+mn-cs"/>
              </a:rPr>
              <a:t> dans les services de santé reproductive et de contraception</a:t>
            </a:r>
          </a:p>
        </p:txBody>
      </p:sp>
      <p:sp>
        <p:nvSpPr>
          <p:cNvPr id="25" name="Rectangle 24"/>
          <p:cNvSpPr/>
          <p:nvPr/>
        </p:nvSpPr>
        <p:spPr>
          <a:xfrm>
            <a:off x="3776671" y="5712872"/>
            <a:ext cx="2784309" cy="59073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a:ea typeface="+mn-ea"/>
                <a:cs typeface="+mn-cs"/>
              </a:rPr>
              <a:t>Distributeurs</a:t>
            </a:r>
            <a:r>
              <a:rPr kumimoji="0" lang="en-US" sz="1600" b="1" i="0" u="none" strike="noStrike" kern="1200" cap="none" spc="0" normalizeH="0" baseline="0" noProof="0" dirty="0">
                <a:ln>
                  <a:noFill/>
                </a:ln>
                <a:solidFill>
                  <a:prstClr val="black"/>
                </a:solidFill>
                <a:effectLst/>
                <a:uLnTx/>
                <a:uFillTx/>
                <a:latin typeface="Arial"/>
                <a:ea typeface="+mn-ea"/>
                <a:cs typeface="+mn-cs"/>
              </a:rPr>
              <a:t> </a:t>
            </a:r>
            <a:r>
              <a:rPr kumimoji="0" lang="en-US" sz="1600" b="1" i="0" u="none" strike="noStrike" kern="1200" cap="none" spc="0" normalizeH="0" baseline="0" noProof="0" dirty="0" err="1">
                <a:ln>
                  <a:noFill/>
                </a:ln>
                <a:solidFill>
                  <a:prstClr val="black"/>
                </a:solidFill>
                <a:effectLst/>
                <a:uLnTx/>
                <a:uFillTx/>
                <a:latin typeface="Arial"/>
                <a:ea typeface="+mn-ea"/>
                <a:cs typeface="+mn-cs"/>
              </a:rPr>
              <a:t>automatiques</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ctangle 25"/>
          <p:cNvSpPr/>
          <p:nvPr/>
        </p:nvSpPr>
        <p:spPr>
          <a:xfrm>
            <a:off x="6672065" y="5733256"/>
            <a:ext cx="2577215" cy="59073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a:ea typeface="+mn-ea"/>
                <a:cs typeface="+mn-cs"/>
              </a:rPr>
              <a:t>Fourni</a:t>
            </a:r>
            <a:r>
              <a:rPr kumimoji="0" lang="en-US" sz="1600" b="1" i="0" u="none" strike="noStrike" kern="1200" cap="none" spc="0" normalizeH="0" baseline="0" noProof="0" dirty="0">
                <a:ln>
                  <a:noFill/>
                </a:ln>
                <a:solidFill>
                  <a:prstClr val="black"/>
                </a:solidFill>
                <a:effectLst/>
                <a:uLnTx/>
                <a:uFillTx/>
                <a:latin typeface="Arial"/>
                <a:ea typeface="+mn-ea"/>
                <a:cs typeface="+mn-cs"/>
              </a:rPr>
              <a:t> par le </a:t>
            </a:r>
            <a:r>
              <a:rPr kumimoji="0" lang="en-US" sz="1600" b="1" i="0" u="none" strike="noStrike" kern="1200" cap="none" spc="0" normalizeH="0" baseline="0" noProof="0" dirty="0" err="1">
                <a:ln>
                  <a:noFill/>
                </a:ln>
                <a:solidFill>
                  <a:prstClr val="black"/>
                </a:solidFill>
                <a:effectLst/>
                <a:uLnTx/>
                <a:uFillTx/>
                <a:latin typeface="Arial"/>
                <a:ea typeface="+mn-ea"/>
                <a:cs typeface="+mn-cs"/>
              </a:rPr>
              <a:t>partenaire</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28" name="Isosceles Triangle 27"/>
          <p:cNvSpPr/>
          <p:nvPr/>
        </p:nvSpPr>
        <p:spPr>
          <a:xfrm rot="5400000">
            <a:off x="1572228" y="4167110"/>
            <a:ext cx="3917729" cy="521303"/>
          </a:xfrm>
          <a:prstGeom prst="triangle">
            <a:avLst>
              <a:gd name="adj" fmla="val 49778"/>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Rectangle 28"/>
          <p:cNvSpPr/>
          <p:nvPr/>
        </p:nvSpPr>
        <p:spPr>
          <a:xfrm>
            <a:off x="9552385" y="1220757"/>
            <a:ext cx="2496279" cy="1056116"/>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a:ea typeface="+mn-ea"/>
                <a:cs typeface="+mn-cs"/>
              </a:rPr>
              <a:t>Considérations</a:t>
            </a:r>
            <a:endParaRPr kumimoji="0" lang="en-US" sz="1867" b="1" i="1"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p:cNvSpPr/>
          <p:nvPr/>
        </p:nvSpPr>
        <p:spPr>
          <a:xfrm>
            <a:off x="9648396" y="2468895"/>
            <a:ext cx="2400267" cy="3733432"/>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err="1">
                <a:ln>
                  <a:noFill/>
                </a:ln>
                <a:solidFill>
                  <a:prstClr val="black"/>
                </a:solidFill>
                <a:effectLst/>
                <a:uLnTx/>
                <a:uFillTx/>
                <a:latin typeface="Arial"/>
                <a:ea typeface="+mn-ea"/>
                <a:cs typeface="+mn-cs"/>
              </a:rPr>
              <a:t>Avantages</a:t>
            </a:r>
            <a:r>
              <a:rPr kumimoji="0" lang="en-US" sz="1867" b="1" i="0" u="none" strike="noStrike" kern="1200" cap="none" spc="0" normalizeH="0" baseline="0" noProof="0" dirty="0">
                <a:ln>
                  <a:noFill/>
                </a:ln>
                <a:solidFill>
                  <a:prstClr val="black"/>
                </a:solidFill>
                <a:effectLst/>
                <a:uLnTx/>
                <a:uFillTx/>
                <a:latin typeface="Arial"/>
                <a:ea typeface="+mn-ea"/>
                <a:cs typeface="+mn-cs"/>
              </a:rPr>
              <a:t> et </a:t>
            </a:r>
            <a:r>
              <a:rPr kumimoji="0" lang="en-US" sz="1867" b="1" i="0" u="none" strike="noStrike" kern="1200" cap="none" spc="0" normalizeH="0" baseline="0" noProof="0" dirty="0" err="1">
                <a:ln>
                  <a:noFill/>
                </a:ln>
                <a:solidFill>
                  <a:prstClr val="black"/>
                </a:solidFill>
                <a:effectLst/>
                <a:uLnTx/>
                <a:uFillTx/>
                <a:latin typeface="Arial"/>
                <a:ea typeface="+mn-ea"/>
                <a:cs typeface="+mn-cs"/>
              </a:rPr>
              <a:t>risque</a:t>
            </a:r>
            <a:r>
              <a:rPr kumimoji="0" lang="en-US" sz="1867" b="1" i="0" u="none" strike="noStrike" kern="1200" cap="none" spc="0" normalizeH="0" baseline="0" noProof="0" dirty="0">
                <a:ln>
                  <a:noFill/>
                </a:ln>
                <a:solidFill>
                  <a:prstClr val="black"/>
                </a:solidFill>
                <a:effectLst/>
                <a:uLnTx/>
                <a:uFillTx/>
                <a:latin typeface="Arial"/>
                <a:ea typeface="+mn-ea"/>
                <a:cs typeface="+mn-cs"/>
              </a:rPr>
              <a:t>s pour les populations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err="1">
                <a:ln>
                  <a:noFill/>
                </a:ln>
                <a:solidFill>
                  <a:prstClr val="black"/>
                </a:solidFill>
                <a:effectLst/>
                <a:uLnTx/>
                <a:uFillTx/>
                <a:latin typeface="Arial"/>
                <a:ea typeface="+mn-ea"/>
                <a:cs typeface="+mn-cs"/>
              </a:rPr>
              <a:t>Outils</a:t>
            </a:r>
            <a:r>
              <a:rPr kumimoji="0" lang="en-US" sz="1867" b="1" i="0" u="none" strike="noStrike" kern="1200" cap="none" spc="0" normalizeH="0" baseline="0" noProof="0" dirty="0">
                <a:ln>
                  <a:noFill/>
                </a:ln>
                <a:solidFill>
                  <a:prstClr val="black"/>
                </a:solidFill>
                <a:effectLst/>
                <a:uLnTx/>
                <a:uFillTx/>
                <a:latin typeface="Arial"/>
                <a:ea typeface="+mn-ea"/>
                <a:cs typeface="+mn-cs"/>
              </a:rPr>
              <a:t> </a:t>
            </a:r>
            <a:r>
              <a:rPr kumimoji="0" lang="en-US" sz="1867" b="1" i="0" u="none" strike="noStrike" kern="1200" cap="none" spc="0" normalizeH="0" baseline="0" noProof="0" dirty="0" err="1">
                <a:ln>
                  <a:noFill/>
                </a:ln>
                <a:solidFill>
                  <a:prstClr val="black"/>
                </a:solidFill>
                <a:effectLst/>
                <a:uLnTx/>
                <a:uFillTx/>
                <a:latin typeface="Arial"/>
                <a:ea typeface="+mn-ea"/>
                <a:cs typeface="+mn-cs"/>
              </a:rPr>
              <a:t>d’assistance</a:t>
            </a: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Arial"/>
                <a:ea typeface="+mn-ea"/>
                <a:cs typeface="+mn-cs"/>
              </a:rPr>
              <a:t>Liaison</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err="1">
                <a:ln>
                  <a:noFill/>
                </a:ln>
                <a:solidFill>
                  <a:prstClr val="black"/>
                </a:solidFill>
                <a:effectLst/>
                <a:uLnTx/>
                <a:uFillTx/>
                <a:latin typeface="Arial"/>
                <a:ea typeface="+mn-ea"/>
                <a:cs typeface="+mn-cs"/>
              </a:rPr>
              <a:t>Accès</a:t>
            </a:r>
            <a:r>
              <a:rPr kumimoji="0" lang="en-US" sz="1867" b="1" i="0" u="none" strike="noStrike" kern="1200" cap="none" spc="0" normalizeH="0" baseline="0" noProof="0" dirty="0">
                <a:ln>
                  <a:noFill/>
                </a:ln>
                <a:solidFill>
                  <a:prstClr val="black"/>
                </a:solidFill>
                <a:effectLst/>
                <a:uLnTx/>
                <a:uFillTx/>
                <a:latin typeface="Arial"/>
                <a:ea typeface="+mn-ea"/>
                <a:cs typeface="+mn-cs"/>
              </a:rPr>
              <a:t> </a:t>
            </a:r>
            <a:r>
              <a:rPr kumimoji="0" lang="en-US" sz="1867" b="1" i="0" u="none" strike="noStrike" kern="1200" cap="none" spc="0" normalizeH="0" baseline="0" noProof="0" dirty="0" err="1">
                <a:ln>
                  <a:noFill/>
                </a:ln>
                <a:solidFill>
                  <a:prstClr val="black"/>
                </a:solidFill>
                <a:effectLst/>
                <a:uLnTx/>
                <a:uFillTx/>
                <a:latin typeface="Arial"/>
                <a:ea typeface="+mn-ea"/>
                <a:cs typeface="+mn-cs"/>
              </a:rPr>
              <a:t>accru</a:t>
            </a: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Arial"/>
                <a:ea typeface="+mn-ea"/>
                <a:cs typeface="+mn-cs"/>
              </a:rPr>
              <a:t>Couverture accrue</a:t>
            </a:r>
          </a:p>
        </p:txBody>
      </p:sp>
      <p:sp>
        <p:nvSpPr>
          <p:cNvPr id="31" name="Isosceles Triangle 30"/>
          <p:cNvSpPr/>
          <p:nvPr/>
        </p:nvSpPr>
        <p:spPr>
          <a:xfrm rot="5400000">
            <a:off x="7620901" y="4167107"/>
            <a:ext cx="3917729" cy="521303"/>
          </a:xfrm>
          <a:prstGeom prst="triangle">
            <a:avLst>
              <a:gd name="adj" fmla="val 49778"/>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21281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BEA32E-F1B6-417E-998B-B3B9506147FB}"/>
              </a:ext>
            </a:extLst>
          </p:cNvPr>
          <p:cNvSpPr>
            <a:spLocks noGrp="1"/>
          </p:cNvSpPr>
          <p:nvPr>
            <p:ph type="title"/>
          </p:nvPr>
        </p:nvSpPr>
        <p:spPr>
          <a:xfrm>
            <a:off x="264762" y="193090"/>
            <a:ext cx="10515600" cy="1325563"/>
          </a:xfrm>
        </p:spPr>
        <p:txBody>
          <a:bodyPr>
            <a:normAutofit/>
          </a:bodyPr>
          <a:lstStyle/>
          <a:p>
            <a:pPr algn="ctr"/>
            <a:r>
              <a:rPr lang="fr-CH" sz="3600" b="1" dirty="0">
                <a:latin typeface="Raleway" panose="020B0503030101060003" pitchFamily="34" charset="0"/>
                <a:cs typeface="Arial" pitchFamily="34" charset="0"/>
              </a:rPr>
              <a:t>Merci à toutes les personnes et à toutes les communautés qui font la différence !</a:t>
            </a:r>
            <a:endParaRPr lang="en-GB" sz="3600" b="1" dirty="0">
              <a:latin typeface="Raleway" panose="020B0503030101060003" pitchFamily="34" charset="0"/>
              <a:cs typeface="Arial" pitchFamily="34" charset="0"/>
            </a:endParaRPr>
          </a:p>
        </p:txBody>
      </p:sp>
      <p:sp>
        <p:nvSpPr>
          <p:cNvPr id="4" name="AutoShape 2" descr="Image may contain: 1 person, smiling, standing and outdoor">
            <a:extLst>
              <a:ext uri="{FF2B5EF4-FFF2-40B4-BE49-F238E27FC236}">
                <a16:creationId xmlns:a16="http://schemas.microsoft.com/office/drawing/2014/main" xmlns="" id="{7EE362CC-8516-4D4D-9962-8FC20D86675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09A4DE47-3C72-486F-A853-1245EDAA77E4}"/>
              </a:ext>
            </a:extLst>
          </p:cNvPr>
          <p:cNvSpPr/>
          <p:nvPr/>
        </p:nvSpPr>
        <p:spPr>
          <a:xfrm>
            <a:off x="30996" y="6437936"/>
            <a:ext cx="49768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WHO – suivez la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campagne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lisez</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leurs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histoires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6B1B6082-CBA7-450C-AFD4-AF58F2DEF455}"/>
              </a:ext>
            </a:extLst>
          </p:cNvPr>
          <p:cNvPicPr>
            <a:picLocks noChangeAspect="1"/>
          </p:cNvPicPr>
          <p:nvPr/>
        </p:nvPicPr>
        <p:blipFill>
          <a:blip r:embed="rId2"/>
          <a:stretch>
            <a:fillRect/>
          </a:stretch>
        </p:blipFill>
        <p:spPr>
          <a:xfrm>
            <a:off x="5522562" y="6448133"/>
            <a:ext cx="304800" cy="295275"/>
          </a:xfrm>
          <a:prstGeom prst="rect">
            <a:avLst/>
          </a:prstGeom>
        </p:spPr>
      </p:pic>
      <p:pic>
        <p:nvPicPr>
          <p:cNvPr id="13" name="Picture 12">
            <a:extLst>
              <a:ext uri="{FF2B5EF4-FFF2-40B4-BE49-F238E27FC236}">
                <a16:creationId xmlns:a16="http://schemas.microsoft.com/office/drawing/2014/main" xmlns="" id="{6E2A53FD-A46D-4088-B6C9-50A63E493740}"/>
              </a:ext>
            </a:extLst>
          </p:cNvPr>
          <p:cNvPicPr>
            <a:picLocks noChangeAspect="1"/>
          </p:cNvPicPr>
          <p:nvPr/>
        </p:nvPicPr>
        <p:blipFill>
          <a:blip r:embed="rId3"/>
          <a:stretch>
            <a:fillRect/>
          </a:stretch>
        </p:blipFill>
        <p:spPr>
          <a:xfrm>
            <a:off x="6467959" y="6440434"/>
            <a:ext cx="304800" cy="295275"/>
          </a:xfrm>
          <a:prstGeom prst="rect">
            <a:avLst/>
          </a:prstGeom>
        </p:spPr>
      </p:pic>
      <p:pic>
        <p:nvPicPr>
          <p:cNvPr id="14" name="Picture 13">
            <a:extLst>
              <a:ext uri="{FF2B5EF4-FFF2-40B4-BE49-F238E27FC236}">
                <a16:creationId xmlns:a16="http://schemas.microsoft.com/office/drawing/2014/main" xmlns="" id="{26AB46DE-F89A-4828-AD4C-D11EFEC8D8C8}"/>
              </a:ext>
            </a:extLst>
          </p:cNvPr>
          <p:cNvPicPr>
            <a:picLocks noChangeAspect="1"/>
          </p:cNvPicPr>
          <p:nvPr/>
        </p:nvPicPr>
        <p:blipFill>
          <a:blip r:embed="rId4"/>
          <a:stretch>
            <a:fillRect/>
          </a:stretch>
        </p:blipFill>
        <p:spPr>
          <a:xfrm>
            <a:off x="7260956" y="6433927"/>
            <a:ext cx="304800" cy="342900"/>
          </a:xfrm>
          <a:prstGeom prst="rect">
            <a:avLst/>
          </a:prstGeom>
        </p:spPr>
      </p:pic>
      <p:sp>
        <p:nvSpPr>
          <p:cNvPr id="15" name="Rectangle 14">
            <a:extLst>
              <a:ext uri="{FF2B5EF4-FFF2-40B4-BE49-F238E27FC236}">
                <a16:creationId xmlns:a16="http://schemas.microsoft.com/office/drawing/2014/main" xmlns="" id="{E1BA9A37-F258-40CC-B897-75A68612C3AB}"/>
              </a:ext>
            </a:extLst>
          </p:cNvPr>
          <p:cNvSpPr/>
          <p:nvPr/>
        </p:nvSpPr>
        <p:spPr>
          <a:xfrm>
            <a:off x="9325642" y="6403405"/>
            <a:ext cx="21046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MaketheDifference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xmlns="" id="{19286F14-73F2-4FFA-9402-CC169F8908C8}"/>
              </a:ext>
            </a:extLst>
          </p:cNvPr>
          <p:cNvPicPr>
            <a:picLocks noChangeAspect="1"/>
          </p:cNvPicPr>
          <p:nvPr/>
        </p:nvPicPr>
        <p:blipFill>
          <a:blip r:embed="rId5"/>
          <a:stretch>
            <a:fillRect/>
          </a:stretch>
        </p:blipFill>
        <p:spPr>
          <a:xfrm>
            <a:off x="10283483" y="54591"/>
            <a:ext cx="1823124" cy="483776"/>
          </a:xfrm>
          <a:prstGeom prst="rect">
            <a:avLst/>
          </a:prstGeom>
        </p:spPr>
      </p:pic>
      <p:pic>
        <p:nvPicPr>
          <p:cNvPr id="5" name="Image 4"/>
          <p:cNvPicPr>
            <a:picLocks noChangeAspect="1"/>
          </p:cNvPicPr>
          <p:nvPr/>
        </p:nvPicPr>
        <p:blipFill>
          <a:blip r:embed="rId6"/>
          <a:stretch>
            <a:fillRect/>
          </a:stretch>
        </p:blipFill>
        <p:spPr>
          <a:xfrm>
            <a:off x="184467" y="1424276"/>
            <a:ext cx="10676190" cy="4619048"/>
          </a:xfrm>
          <a:prstGeom prst="rect">
            <a:avLst/>
          </a:prstGeom>
        </p:spPr>
      </p:pic>
    </p:spTree>
    <p:extLst>
      <p:ext uri="{BB962C8B-B14F-4D97-AF65-F5344CB8AC3E}">
        <p14:creationId xmlns:p14="http://schemas.microsoft.com/office/powerpoint/2010/main" val="240881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2FCB1-050F-4CCC-8881-B9FD732B51F6}"/>
              </a:ext>
            </a:extLst>
          </p:cNvPr>
          <p:cNvSpPr>
            <a:spLocks noGrp="1"/>
          </p:cNvSpPr>
          <p:nvPr>
            <p:ph type="title"/>
          </p:nvPr>
        </p:nvSpPr>
        <p:spPr>
          <a:xfrm>
            <a:off x="356004" y="457200"/>
            <a:ext cx="4416022" cy="1600200"/>
          </a:xfrm>
        </p:spPr>
        <p:txBody>
          <a:bodyPr>
            <a:noAutofit/>
          </a:bodyPr>
          <a:lstStyle/>
          <a:p>
            <a:r>
              <a:rPr lang="fr-CH" sz="3000" b="1" dirty="0">
                <a:latin typeface="Arial" panose="020B0604020202020204" pitchFamily="34" charset="0"/>
                <a:cs typeface="Arial" panose="020B0604020202020204" pitchFamily="34" charset="0"/>
              </a:rPr>
              <a:t>Consulter toutes les lignes directrices grâce à l’appli WHO HTS App !</a:t>
            </a:r>
            <a:endParaRPr lang="en-GB" sz="3000" b="1"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xmlns="" id="{E0521661-0452-47E2-A7CF-39B8AA5A8151}"/>
              </a:ext>
            </a:extLst>
          </p:cNvPr>
          <p:cNvSpPr>
            <a:spLocks noGrp="1"/>
          </p:cNvSpPr>
          <p:nvPr>
            <p:ph type="body" sz="half" idx="2"/>
          </p:nvPr>
        </p:nvSpPr>
        <p:spPr>
          <a:xfrm>
            <a:off x="309845" y="2192273"/>
            <a:ext cx="4416022" cy="3637232"/>
          </a:xfrm>
        </p:spPr>
        <p:txBody>
          <a:bodyPr>
            <a:normAutofit fontScale="92500" lnSpcReduction="10000"/>
          </a:bodyPr>
          <a:lstStyle/>
          <a:p>
            <a:pPr marL="285750" indent="-285750">
              <a:buFont typeface="Arial" panose="020B0604020202020204" pitchFamily="34" charset="0"/>
              <a:buChar char="•"/>
            </a:pPr>
            <a:r>
              <a:rPr lang="en-GB" sz="1800" dirty="0" err="1">
                <a:latin typeface="Arial" panose="020B0604020202020204" pitchFamily="34" charset="0"/>
                <a:cs typeface="Arial" panose="020B0604020202020204" pitchFamily="34" charset="0"/>
              </a:rPr>
              <a:t>Télécharger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l’application</a:t>
            </a:r>
            <a:r>
              <a:rPr lang="en-GB" sz="1800" dirty="0">
                <a:latin typeface="Arial" panose="020B0604020202020204" pitchFamily="34" charset="0"/>
                <a:cs typeface="Arial" panose="020B0604020202020204" pitchFamily="34" charset="0"/>
              </a:rPr>
              <a:t> “WHO HTS Info” à </a:t>
            </a:r>
            <a:r>
              <a:rPr lang="en-GB" sz="1800" dirty="0" err="1">
                <a:latin typeface="Arial" panose="020B0604020202020204" pitchFamily="34" charset="0"/>
                <a:cs typeface="Arial" panose="020B0604020202020204" pitchFamily="34" charset="0"/>
              </a:rPr>
              <a:t>partir</a:t>
            </a:r>
            <a:r>
              <a:rPr lang="en-GB" sz="1800" dirty="0">
                <a:latin typeface="Arial" panose="020B0604020202020204" pitchFamily="34" charset="0"/>
                <a:cs typeface="Arial" panose="020B0604020202020204" pitchFamily="34" charset="0"/>
              </a:rPr>
              <a:t> de </a:t>
            </a:r>
            <a:r>
              <a:rPr lang="en-GB" sz="1800" dirty="0" err="1">
                <a:latin typeface="Arial" panose="020B0604020202020204" pitchFamily="34" charset="0"/>
                <a:cs typeface="Arial" panose="020B0604020202020204" pitchFamily="34" charset="0"/>
              </a:rPr>
              <a:t>votre</a:t>
            </a:r>
            <a:r>
              <a:rPr lang="en-GB" sz="1800" dirty="0">
                <a:latin typeface="Arial" panose="020B0604020202020204" pitchFamily="34" charset="0"/>
                <a:cs typeface="Arial" panose="020B0604020202020204" pitchFamily="34" charset="0"/>
              </a:rPr>
              <a:t> site </a:t>
            </a:r>
            <a:r>
              <a:rPr lang="en-GB" sz="1800" dirty="0" err="1">
                <a:latin typeface="Arial" panose="020B0604020202020204" pitchFamily="34" charset="0"/>
                <a:cs typeface="Arial" panose="020B0604020202020204" pitchFamily="34" charset="0"/>
              </a:rPr>
              <a:t>habituel</a:t>
            </a: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Des notifications </a:t>
            </a:r>
            <a:r>
              <a:rPr lang="en-GB" sz="1800" dirty="0" err="1">
                <a:latin typeface="Arial" panose="020B0604020202020204" pitchFamily="34" charset="0"/>
                <a:cs typeface="Arial" panose="020B0604020202020204" pitchFamily="34" charset="0"/>
              </a:rPr>
              <a:t>sont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envoyées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quand</a:t>
            </a:r>
            <a:r>
              <a:rPr lang="en-GB" sz="1800" dirty="0">
                <a:latin typeface="Arial" panose="020B0604020202020204" pitchFamily="34" charset="0"/>
                <a:cs typeface="Arial" panose="020B0604020202020204" pitchFamily="34" charset="0"/>
              </a:rPr>
              <a:t> de nouveaux documents </a:t>
            </a:r>
            <a:r>
              <a:rPr lang="en-GB" sz="1800" dirty="0" err="1">
                <a:latin typeface="Arial" panose="020B0604020202020204" pitchFamily="34" charset="0"/>
                <a:cs typeface="Arial" panose="020B0604020202020204" pitchFamily="34" charset="0"/>
              </a:rPr>
              <a:t>sont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disponibles</a:t>
            </a: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err="1">
                <a:latin typeface="Arial" panose="020B0604020202020204" pitchFamily="34" charset="0"/>
                <a:cs typeface="Arial" panose="020B0604020202020204" pitchFamily="34" charset="0"/>
              </a:rPr>
              <a:t>Rechercher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sauvegarder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envoyer</a:t>
            </a: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Les </a:t>
            </a:r>
            <a:r>
              <a:rPr lang="en-GB" sz="1800" dirty="0" err="1">
                <a:latin typeface="Arial" panose="020B0604020202020204" pitchFamily="34" charset="0"/>
                <a:cs typeface="Arial" panose="020B0604020202020204" pitchFamily="34" charset="0"/>
              </a:rPr>
              <a:t>données</a:t>
            </a:r>
            <a:r>
              <a:rPr lang="en-GB" sz="1800" dirty="0">
                <a:latin typeface="Arial" panose="020B0604020202020204" pitchFamily="34" charset="0"/>
                <a:cs typeface="Arial" panose="020B0604020202020204" pitchFamily="34" charset="0"/>
              </a:rPr>
              <a:t> des pays </a:t>
            </a:r>
            <a:r>
              <a:rPr lang="en-GB" sz="1800" dirty="0" err="1">
                <a:latin typeface="Arial" panose="020B0604020202020204" pitchFamily="34" charset="0"/>
                <a:cs typeface="Arial" panose="020B0604020202020204" pitchFamily="34" charset="0"/>
              </a:rPr>
              <a:t>disponibles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en</a:t>
            </a:r>
            <a:r>
              <a:rPr lang="en-GB" sz="1800" dirty="0">
                <a:latin typeface="Arial" panose="020B0604020202020204" pitchFamily="34" charset="0"/>
                <a:cs typeface="Arial" panose="020B0604020202020204" pitchFamily="34" charset="0"/>
              </a:rPr>
              <a:t> un </a:t>
            </a:r>
            <a:r>
              <a:rPr lang="en-GB" sz="1800" dirty="0" err="1">
                <a:latin typeface="Arial" panose="020B0604020202020204" pitchFamily="34" charset="0"/>
                <a:cs typeface="Arial" panose="020B0604020202020204" pitchFamily="34" charset="0"/>
              </a:rPr>
              <a:t>seul</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endroit</a:t>
            </a:r>
            <a:r>
              <a:rPr lang="en-GB" sz="1800" dirty="0">
                <a:latin typeface="Arial" panose="020B0604020202020204" pitchFamily="34" charset="0"/>
                <a:cs typeface="Arial" panose="020B0604020202020204" pitchFamily="34" charset="0"/>
              </a:rPr>
              <a:t>, avec les </a:t>
            </a:r>
            <a:r>
              <a:rPr lang="en-GB" sz="1800" dirty="0" err="1">
                <a:latin typeface="Arial" panose="020B0604020202020204" pitchFamily="34" charset="0"/>
                <a:cs typeface="Arial" panose="020B0604020202020204" pitchFamily="34" charset="0"/>
              </a:rPr>
              <a:t>lignes</a:t>
            </a:r>
            <a:r>
              <a:rPr lang="en-GB" sz="1800" dirty="0">
                <a:latin typeface="Arial" panose="020B0604020202020204" pitchFamily="34" charset="0"/>
                <a:cs typeface="Arial" panose="020B0604020202020204" pitchFamily="34" charset="0"/>
              </a:rPr>
              <a:t> directrices</a:t>
            </a:r>
          </a:p>
          <a:p>
            <a:pPr marL="285750" indent="-285750">
              <a:buFont typeface="Arial" panose="020B0604020202020204" pitchFamily="34" charset="0"/>
              <a:buChar char="•"/>
            </a:pPr>
            <a:r>
              <a:rPr lang="en-GB" sz="1800" dirty="0" err="1">
                <a:latin typeface="Arial" panose="020B0604020202020204" pitchFamily="34" charset="0"/>
                <a:cs typeface="Arial" panose="020B0604020202020204" pitchFamily="34" charset="0"/>
              </a:rPr>
              <a:t>L’application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bientôt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disponible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français</a:t>
            </a:r>
            <a:r>
              <a:rPr lang="en-GB" sz="18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fr-FR" sz="1800" dirty="0">
                <a:latin typeface="Arial" panose="020B0604020202020204" pitchFamily="34" charset="0"/>
                <a:cs typeface="Arial" panose="020B0604020202020204" pitchFamily="34" charset="0"/>
              </a:rPr>
              <a:t>Appli disponible </a:t>
            </a:r>
            <a:r>
              <a:rPr lang="en-GB" sz="1800" dirty="0" err="1">
                <a:latin typeface="Arial" panose="020B0604020202020204" pitchFamily="34" charset="0"/>
                <a:cs typeface="Arial" panose="020B0604020202020204" pitchFamily="34" charset="0"/>
              </a:rPr>
              <a:t>connectés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ou</a:t>
            </a:r>
            <a:r>
              <a:rPr lang="en-GB" sz="1800" dirty="0">
                <a:latin typeface="Arial" panose="020B0604020202020204" pitchFamily="34" charset="0"/>
                <a:cs typeface="Arial" panose="020B0604020202020204" pitchFamily="34" charset="0"/>
              </a:rPr>
              <a:t> non</a:t>
            </a:r>
          </a:p>
          <a:p>
            <a:pPr marL="285750" indent="-285750">
              <a:buFont typeface="Arial" panose="020B0604020202020204" pitchFamily="34" charset="0"/>
              <a:buChar char="•"/>
            </a:pPr>
            <a:r>
              <a:rPr lang="en-GB" sz="1800" dirty="0" err="1">
                <a:latin typeface="Arial" panose="020B0604020202020204" pitchFamily="34" charset="0"/>
                <a:cs typeface="Arial" panose="020B0604020202020204" pitchFamily="34" charset="0"/>
              </a:rPr>
              <a:t>Vidéos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disponibles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en</a:t>
            </a:r>
            <a:r>
              <a:rPr lang="en-GB" sz="1800" dirty="0">
                <a:latin typeface="Arial" panose="020B0604020202020204" pitchFamily="34" charset="0"/>
                <a:cs typeface="Arial" panose="020B0604020202020204" pitchFamily="34" charset="0"/>
              </a:rPr>
              <a:t> 2020</a:t>
            </a:r>
          </a:p>
        </p:txBody>
      </p:sp>
      <p:pic>
        <p:nvPicPr>
          <p:cNvPr id="7" name="Picture 6">
            <a:extLst>
              <a:ext uri="{FF2B5EF4-FFF2-40B4-BE49-F238E27FC236}">
                <a16:creationId xmlns:a16="http://schemas.microsoft.com/office/drawing/2014/main" xmlns="" id="{88787DF9-C6F2-4DD8-8EC5-349AA9EE7893}"/>
              </a:ext>
            </a:extLst>
          </p:cNvPr>
          <p:cNvPicPr>
            <a:picLocks noChangeAspect="1"/>
          </p:cNvPicPr>
          <p:nvPr/>
        </p:nvPicPr>
        <p:blipFill>
          <a:blip r:embed="rId3"/>
          <a:stretch>
            <a:fillRect/>
          </a:stretch>
        </p:blipFill>
        <p:spPr>
          <a:xfrm>
            <a:off x="4999512" y="751361"/>
            <a:ext cx="7010614" cy="4940270"/>
          </a:xfrm>
          <a:prstGeom prst="rect">
            <a:avLst/>
          </a:prstGeom>
        </p:spPr>
      </p:pic>
      <p:pic>
        <p:nvPicPr>
          <p:cNvPr id="5" name="Picture 4">
            <a:extLst>
              <a:ext uri="{FF2B5EF4-FFF2-40B4-BE49-F238E27FC236}">
                <a16:creationId xmlns:a16="http://schemas.microsoft.com/office/drawing/2014/main" xmlns="" id="{B8B425FE-7112-49D3-B405-6346DD09DFD3}"/>
              </a:ext>
            </a:extLst>
          </p:cNvPr>
          <p:cNvPicPr>
            <a:picLocks noChangeAspect="1"/>
          </p:cNvPicPr>
          <p:nvPr/>
        </p:nvPicPr>
        <p:blipFill>
          <a:blip r:embed="rId4"/>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834718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D8164-A48F-4DC8-83DA-A6C4F9627263}"/>
              </a:ext>
            </a:extLst>
          </p:cNvPr>
          <p:cNvSpPr>
            <a:spLocks noGrp="1"/>
          </p:cNvSpPr>
          <p:nvPr>
            <p:ph type="title"/>
          </p:nvPr>
        </p:nvSpPr>
        <p:spPr>
          <a:xfrm>
            <a:off x="829784" y="130463"/>
            <a:ext cx="10515600" cy="895362"/>
          </a:xfrm>
        </p:spPr>
        <p:txBody>
          <a:bodyPr>
            <a:normAutofit/>
          </a:bodyPr>
          <a:lstStyle/>
          <a:p>
            <a:r>
              <a:rPr lang="en-GB" sz="3100" b="1" dirty="0" err="1">
                <a:latin typeface="Arial" panose="020B0604020202020204" pitchFamily="34" charset="0"/>
                <a:cs typeface="Arial" panose="020B0604020202020204" pitchFamily="34" charset="0"/>
              </a:rPr>
              <a:t>Remerciements</a:t>
            </a:r>
            <a:endParaRPr lang="en-GB" sz="31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59B4E867-F373-4984-9DB7-1D9EB5E90C18}"/>
              </a:ext>
            </a:extLst>
          </p:cNvPr>
          <p:cNvSpPr>
            <a:spLocks noGrp="1"/>
          </p:cNvSpPr>
          <p:nvPr>
            <p:ph idx="1"/>
          </p:nvPr>
        </p:nvSpPr>
        <p:spPr>
          <a:xfrm>
            <a:off x="930190" y="1075894"/>
            <a:ext cx="10748449" cy="1708346"/>
          </a:xfrm>
        </p:spPr>
        <p:txBody>
          <a:bodyPr>
            <a:normAutofit fontScale="92500"/>
          </a:bodyPr>
          <a:lstStyle/>
          <a:p>
            <a:pPr marL="0" indent="0">
              <a:buNone/>
            </a:pPr>
            <a:r>
              <a:rPr lang="en-GB" sz="1800" b="1" dirty="0">
                <a:latin typeface="Arial" panose="020B0604020202020204" pitchFamily="34" charset="0"/>
                <a:cs typeface="Arial" panose="020B0604020202020204" pitchFamily="34" charset="0"/>
              </a:rPr>
              <a:t>OMS : </a:t>
            </a:r>
            <a:r>
              <a:rPr lang="en-GB" sz="1800" dirty="0">
                <a:latin typeface="Arial" panose="020B0604020202020204" pitchFamily="34" charset="0"/>
                <a:cs typeface="Arial" panose="020B0604020202020204" pitchFamily="34" charset="0"/>
              </a:rPr>
              <a:t>Rachel </a:t>
            </a:r>
            <a:r>
              <a:rPr lang="en-GB" sz="1800" dirty="0" err="1">
                <a:latin typeface="Arial" panose="020B0604020202020204" pitchFamily="34" charset="0"/>
                <a:cs typeface="Arial" panose="020B0604020202020204" pitchFamily="34" charset="0"/>
              </a:rPr>
              <a:t>Baggaley</a:t>
            </a:r>
            <a:r>
              <a:rPr lang="en-GB" sz="1800" dirty="0">
                <a:latin typeface="Arial" panose="020B0604020202020204" pitchFamily="34" charset="0"/>
                <a:cs typeface="Arial" panose="020B0604020202020204" pitchFamily="34" charset="0"/>
              </a:rPr>
              <a:t>, Muhammad Jamil, Maggie </a:t>
            </a:r>
            <a:r>
              <a:rPr lang="en-GB" sz="1800" dirty="0" err="1">
                <a:latin typeface="Arial" panose="020B0604020202020204" pitchFamily="34" charset="0"/>
                <a:cs typeface="Arial" panose="020B0604020202020204" pitchFamily="34" charset="0"/>
              </a:rPr>
              <a:t>Barr-DiChiara</a:t>
            </a:r>
            <a:r>
              <a:rPr lang="en-GB" sz="1800" dirty="0">
                <a:latin typeface="Arial" panose="020B0604020202020204" pitchFamily="34" charset="0"/>
                <a:cs typeface="Arial" panose="020B0604020202020204" pitchFamily="34" charset="0"/>
              </a:rPr>
              <a:t>, Anita Sands, Arshad Altaf, Alison Wringe, Melanie Taylor, Teodora Wi, Mary Lyn </a:t>
            </a:r>
            <a:r>
              <a:rPr lang="en-GB" sz="1800" dirty="0" err="1">
                <a:latin typeface="Arial" panose="020B0604020202020204" pitchFamily="34" charset="0"/>
                <a:cs typeface="Arial" panose="020B0604020202020204" pitchFamily="34" charset="0"/>
              </a:rPr>
              <a:t>Gafield</a:t>
            </a:r>
            <a:r>
              <a:rPr lang="en-GB" sz="1800" dirty="0">
                <a:latin typeface="Arial" panose="020B0604020202020204" pitchFamily="34" charset="0"/>
                <a:cs typeface="Arial" panose="020B0604020202020204" pitchFamily="34" charset="0"/>
              </a:rPr>
              <a:t>, Virginia MacDonald, Bradley Mathers, Annette </a:t>
            </a:r>
            <a:r>
              <a:rPr lang="en-GB" sz="1800" dirty="0" err="1">
                <a:latin typeface="Arial" panose="020B0604020202020204" pitchFamily="34" charset="0"/>
                <a:cs typeface="Arial" panose="020B0604020202020204" pitchFamily="34" charset="0"/>
              </a:rPr>
              <a:t>Verster</a:t>
            </a:r>
            <a:r>
              <a:rPr lang="en-GB" sz="1800" dirty="0">
                <a:latin typeface="Arial" panose="020B0604020202020204" pitchFamily="34" charset="0"/>
                <a:cs typeface="Arial" panose="020B0604020202020204" pitchFamily="34" charset="0"/>
              </a:rPr>
              <a:t>, Niklas </a:t>
            </a:r>
            <a:r>
              <a:rPr lang="en-GB" sz="1800" dirty="0" err="1">
                <a:latin typeface="Arial" panose="020B0604020202020204" pitchFamily="34" charset="0"/>
                <a:cs typeface="Arial" panose="020B0604020202020204" pitchFamily="34" charset="0"/>
              </a:rPr>
              <a:t>Luhman</a:t>
            </a:r>
            <a:r>
              <a:rPr lang="en-GB" sz="1800" dirty="0">
                <a:latin typeface="Arial" panose="020B0604020202020204" pitchFamily="34" charset="0"/>
                <a:cs typeface="Arial" panose="020B0604020202020204" pitchFamily="34" charset="0"/>
              </a:rPr>
              <a:t>, Fatim Cham </a:t>
            </a:r>
            <a:r>
              <a:rPr lang="en-GB" sz="1800" dirty="0" err="1">
                <a:latin typeface="Arial" panose="020B0604020202020204" pitchFamily="34" charset="0"/>
                <a:cs typeface="Arial" panose="020B0604020202020204" pitchFamily="34" charset="0"/>
              </a:rPr>
              <a:t>Jallow</a:t>
            </a:r>
            <a:r>
              <a:rPr lang="en-GB" sz="1800" dirty="0">
                <a:latin typeface="Arial" panose="020B0604020202020204" pitchFamily="34" charset="0"/>
                <a:cs typeface="Arial" panose="020B0604020202020204" pitchFamily="34" charset="0"/>
              </a:rPr>
              <a:t>, Van Nguyen, Elena </a:t>
            </a:r>
            <a:r>
              <a:rPr lang="en-GB" sz="1800" dirty="0" err="1">
                <a:latin typeface="Arial" panose="020B0604020202020204" pitchFamily="34" charset="0"/>
                <a:cs typeface="Arial" panose="020B0604020202020204" pitchFamily="34" charset="0"/>
              </a:rPr>
              <a:t>Vovc</a:t>
            </a:r>
            <a:r>
              <a:rPr lang="en-GB" sz="1800" dirty="0">
                <a:latin typeface="Arial" panose="020B0604020202020204" pitchFamily="34" charset="0"/>
                <a:cs typeface="Arial" panose="020B0604020202020204" pitchFamily="34" charset="0"/>
              </a:rPr>
              <a:t>, Joumana </a:t>
            </a:r>
            <a:r>
              <a:rPr lang="en-GB" sz="1800" dirty="0" err="1">
                <a:latin typeface="Arial" panose="020B0604020202020204" pitchFamily="34" charset="0"/>
                <a:cs typeface="Arial" panose="020B0604020202020204" pitchFamily="34" charset="0"/>
              </a:rPr>
              <a:t>Hermez</a:t>
            </a:r>
            <a:r>
              <a:rPr lang="en-GB" sz="1800" dirty="0">
                <a:latin typeface="Arial" panose="020B0604020202020204" pitchFamily="34" charset="0"/>
                <a:cs typeface="Arial" panose="020B0604020202020204" pitchFamily="34" charset="0"/>
              </a:rPr>
              <a:t>, Maeve </a:t>
            </a:r>
            <a:r>
              <a:rPr lang="en-GB" sz="1800" dirty="0" err="1">
                <a:latin typeface="Arial" panose="020B0604020202020204" pitchFamily="34" charset="0"/>
                <a:cs typeface="Arial" panose="020B0604020202020204" pitchFamily="34" charset="0"/>
              </a:rPr>
              <a:t>deMello</a:t>
            </a:r>
            <a:r>
              <a:rPr lang="en-GB" sz="1800" dirty="0">
                <a:latin typeface="Arial" panose="020B0604020202020204" pitchFamily="34" charset="0"/>
                <a:cs typeface="Arial" panose="020B0604020202020204" pitchFamily="34" charset="0"/>
              </a:rPr>
              <a:t>, Anne Brink, Mukta Sharma, Andrew Ball, </a:t>
            </a:r>
            <a:r>
              <a:rPr lang="en-GB" sz="1800" dirty="0" err="1">
                <a:latin typeface="Arial" panose="020B0604020202020204" pitchFamily="34" charset="0"/>
                <a:cs typeface="Arial" panose="020B0604020202020204" pitchFamily="34" charset="0"/>
              </a:rPr>
              <a:t>Tunga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Namjilsuren</a:t>
            </a:r>
            <a:r>
              <a:rPr lang="en-GB" sz="1800" dirty="0">
                <a:latin typeface="Arial" panose="020B0604020202020204" pitchFamily="34" charset="0"/>
                <a:cs typeface="Arial" panose="020B0604020202020204" pitchFamily="34" charset="0"/>
              </a:rPr>
              <a:t>, Valérie </a:t>
            </a:r>
            <a:r>
              <a:rPr lang="en-GB" sz="1800" dirty="0" err="1">
                <a:latin typeface="Arial" panose="020B0604020202020204" pitchFamily="34" charset="0"/>
                <a:cs typeface="Arial" panose="020B0604020202020204" pitchFamily="34" charset="0"/>
              </a:rPr>
              <a:t>Amiel-Fourtas</a:t>
            </a:r>
            <a:r>
              <a:rPr lang="en-GB" sz="1800" dirty="0">
                <a:latin typeface="Arial" panose="020B0604020202020204" pitchFamily="34" charset="0"/>
                <a:cs typeface="Arial" panose="020B0604020202020204" pitchFamily="34" charset="0"/>
              </a:rPr>
              <a:t>, Véronique Millot et Belen </a:t>
            </a:r>
            <a:r>
              <a:rPr lang="en-GB" sz="1800" dirty="0" err="1">
                <a:latin typeface="Arial" panose="020B0604020202020204" pitchFamily="34" charset="0"/>
                <a:cs typeface="Arial" panose="020B0604020202020204" pitchFamily="34" charset="0"/>
              </a:rPr>
              <a:t>Dinku</a:t>
            </a:r>
            <a:r>
              <a:rPr lang="en-GB" sz="1800" dirty="0">
                <a:latin typeface="Arial" panose="020B0604020202020204" pitchFamily="34" charset="0"/>
                <a:cs typeface="Arial" panose="020B0604020202020204" pitchFamily="34" charset="0"/>
              </a:rPr>
              <a:t> </a:t>
            </a:r>
          </a:p>
          <a:p>
            <a:pPr marL="0" indent="0">
              <a:buNone/>
            </a:pPr>
            <a:r>
              <a:rPr lang="en-GB" sz="1800" dirty="0">
                <a:latin typeface="Arial" panose="020B0604020202020204" pitchFamily="34" charset="0"/>
                <a:cs typeface="Arial" panose="020B0604020202020204" pitchFamily="34" charset="0"/>
              </a:rPr>
              <a:t>Groupe </a:t>
            </a:r>
            <a:r>
              <a:rPr lang="en-GB" sz="1800" dirty="0" err="1">
                <a:latin typeface="Arial" panose="020B0604020202020204" pitchFamily="34" charset="0"/>
                <a:cs typeface="Arial" panose="020B0604020202020204" pitchFamily="34" charset="0"/>
              </a:rPr>
              <a:t>d’élaboration</a:t>
            </a:r>
            <a:r>
              <a:rPr lang="en-GB" sz="1800" dirty="0">
                <a:latin typeface="Arial" panose="020B0604020202020204" pitchFamily="34" charset="0"/>
                <a:cs typeface="Arial" panose="020B0604020202020204" pitchFamily="34" charset="0"/>
              </a:rPr>
              <a:t> des </a:t>
            </a:r>
            <a:r>
              <a:rPr lang="en-GB" sz="1800" dirty="0" err="1">
                <a:latin typeface="Arial" panose="020B0604020202020204" pitchFamily="34" charset="0"/>
                <a:cs typeface="Arial" panose="020B0604020202020204" pitchFamily="34" charset="0"/>
              </a:rPr>
              <a:t>lignes</a:t>
            </a:r>
            <a:r>
              <a:rPr lang="en-GB" sz="1800" dirty="0">
                <a:latin typeface="Arial" panose="020B0604020202020204" pitchFamily="34" charset="0"/>
                <a:cs typeface="Arial" panose="020B0604020202020204" pitchFamily="34" charset="0"/>
              </a:rPr>
              <a:t> directrices de </a:t>
            </a:r>
            <a:r>
              <a:rPr lang="en-GB" sz="1800" dirty="0" err="1">
                <a:latin typeface="Arial" panose="020B0604020202020204" pitchFamily="34" charset="0"/>
                <a:cs typeface="Arial" panose="020B0604020202020204" pitchFamily="34" charset="0"/>
              </a:rPr>
              <a:t>l’OMS</a:t>
            </a:r>
            <a:r>
              <a:rPr lang="en-GB" sz="1800" dirty="0">
                <a:latin typeface="Arial" panose="020B0604020202020204" pitchFamily="34" charset="0"/>
                <a:cs typeface="Arial" panose="020B0604020202020204" pitchFamily="34" charset="0"/>
              </a:rPr>
              <a:t> relatives aux services de </a:t>
            </a:r>
            <a:r>
              <a:rPr lang="en-GB" sz="1800" dirty="0" err="1">
                <a:latin typeface="Arial" panose="020B0604020202020204" pitchFamily="34" charset="0"/>
                <a:cs typeface="Arial" panose="020B0604020202020204" pitchFamily="34" charset="0"/>
              </a:rPr>
              <a:t>dépistage</a:t>
            </a:r>
            <a:r>
              <a:rPr lang="en-GB" sz="1800" dirty="0">
                <a:latin typeface="Arial" panose="020B0604020202020204" pitchFamily="34" charset="0"/>
                <a:cs typeface="Arial" panose="020B0604020202020204" pitchFamily="34" charset="0"/>
              </a:rPr>
              <a:t> du VIH, </a:t>
            </a:r>
            <a:r>
              <a:rPr lang="en-GB" sz="1800" dirty="0" err="1">
                <a:latin typeface="Arial" panose="020B0604020202020204" pitchFamily="34" charset="0"/>
                <a:cs typeface="Arial" panose="020B0604020202020204" pitchFamily="34" charset="0"/>
              </a:rPr>
              <a:t>Comité</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directeur</a:t>
            </a:r>
            <a:r>
              <a:rPr lang="en-GB" sz="1800" dirty="0">
                <a:latin typeface="Arial" panose="020B0604020202020204" pitchFamily="34" charset="0"/>
                <a:cs typeface="Arial" panose="020B0604020202020204" pitchFamily="34" charset="0"/>
              </a:rPr>
              <a:t>, pairs </a:t>
            </a:r>
            <a:r>
              <a:rPr lang="en-GB" sz="1800" dirty="0" err="1">
                <a:latin typeface="Arial" panose="020B0604020202020204" pitchFamily="34" charset="0"/>
                <a:cs typeface="Arial" panose="020B0604020202020204" pitchFamily="34" charset="0"/>
              </a:rPr>
              <a:t>ayant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contribué</a:t>
            </a:r>
            <a:r>
              <a:rPr lang="en-GB" sz="1800" dirty="0">
                <a:latin typeface="Arial" panose="020B0604020202020204" pitchFamily="34" charset="0"/>
                <a:cs typeface="Arial" panose="020B0604020202020204" pitchFamily="34" charset="0"/>
              </a:rPr>
              <a:t> à </a:t>
            </a:r>
            <a:r>
              <a:rPr lang="en-GB" sz="1800" dirty="0" err="1">
                <a:latin typeface="Arial" panose="020B0604020202020204" pitchFamily="34" charset="0"/>
                <a:cs typeface="Arial" panose="020B0604020202020204" pitchFamily="34" charset="0"/>
              </a:rPr>
              <a:t>l’examen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externe</a:t>
            </a:r>
            <a:r>
              <a:rPr lang="en-GB" sz="1800" dirty="0">
                <a:latin typeface="Arial" panose="020B0604020202020204" pitchFamily="34" charset="0"/>
                <a:cs typeface="Arial" panose="020B0604020202020204" pitchFamily="34" charset="0"/>
              </a:rPr>
              <a:t> et les </a:t>
            </a:r>
            <a:r>
              <a:rPr lang="en-GB" sz="1800" dirty="0" err="1">
                <a:latin typeface="Arial" panose="020B0604020202020204" pitchFamily="34" charset="0"/>
                <a:cs typeface="Arial" panose="020B0604020202020204" pitchFamily="34" charset="0"/>
              </a:rPr>
              <a:t>partenaires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clés</a:t>
            </a:r>
            <a:r>
              <a:rPr lang="en-GB" sz="1800" dirty="0">
                <a:latin typeface="Arial" panose="020B0604020202020204" pitchFamily="34" charset="0"/>
                <a:cs typeface="Arial" panose="020B0604020202020204" pitchFamily="34" charset="0"/>
              </a:rPr>
              <a:t> ONUSIDA et UNICEF</a:t>
            </a:r>
          </a:p>
        </p:txBody>
      </p:sp>
      <p:grpSp>
        <p:nvGrpSpPr>
          <p:cNvPr id="18" name="Group 17">
            <a:extLst>
              <a:ext uri="{FF2B5EF4-FFF2-40B4-BE49-F238E27FC236}">
                <a16:creationId xmlns:a16="http://schemas.microsoft.com/office/drawing/2014/main" xmlns="" id="{236529B3-9208-4625-A565-2EC3ACB00DB2}"/>
              </a:ext>
            </a:extLst>
          </p:cNvPr>
          <p:cNvGrpSpPr/>
          <p:nvPr/>
        </p:nvGrpSpPr>
        <p:grpSpPr>
          <a:xfrm>
            <a:off x="8745557" y="2834309"/>
            <a:ext cx="2933082" cy="2150908"/>
            <a:chOff x="9125862" y="3510583"/>
            <a:chExt cx="2933082" cy="2150908"/>
          </a:xfrm>
        </p:grpSpPr>
        <p:pic>
          <p:nvPicPr>
            <p:cNvPr id="9" name="Picture 8">
              <a:extLst>
                <a:ext uri="{FF2B5EF4-FFF2-40B4-BE49-F238E27FC236}">
                  <a16:creationId xmlns:a16="http://schemas.microsoft.com/office/drawing/2014/main" xmlns="" id="{7C0DFE04-4151-47C8-BAEE-D2CAF5A36EB4}"/>
                </a:ext>
              </a:extLst>
            </p:cNvPr>
            <p:cNvPicPr>
              <a:picLocks noChangeAspect="1"/>
            </p:cNvPicPr>
            <p:nvPr/>
          </p:nvPicPr>
          <p:blipFill>
            <a:blip r:embed="rId3"/>
            <a:stretch>
              <a:fillRect/>
            </a:stretch>
          </p:blipFill>
          <p:spPr>
            <a:xfrm>
              <a:off x="10337188" y="3510583"/>
              <a:ext cx="1705621" cy="852811"/>
            </a:xfrm>
            <a:prstGeom prst="rect">
              <a:avLst/>
            </a:prstGeom>
          </p:spPr>
        </p:pic>
        <p:pic>
          <p:nvPicPr>
            <p:cNvPr id="16" name="Picture 15">
              <a:extLst>
                <a:ext uri="{FF2B5EF4-FFF2-40B4-BE49-F238E27FC236}">
                  <a16:creationId xmlns:a16="http://schemas.microsoft.com/office/drawing/2014/main" xmlns="" id="{21778B3D-33C8-4485-8655-DC899981B333}"/>
                </a:ext>
              </a:extLst>
            </p:cNvPr>
            <p:cNvPicPr>
              <a:picLocks noChangeAspect="1"/>
            </p:cNvPicPr>
            <p:nvPr/>
          </p:nvPicPr>
          <p:blipFill rotWithShape="1">
            <a:blip r:embed="rId4"/>
            <a:srcRect t="13661" r="63258" b="32588"/>
            <a:stretch/>
          </p:blipFill>
          <p:spPr>
            <a:xfrm>
              <a:off x="9125862" y="4777255"/>
              <a:ext cx="604425" cy="884236"/>
            </a:xfrm>
            <a:prstGeom prst="rect">
              <a:avLst/>
            </a:prstGeom>
          </p:spPr>
        </p:pic>
        <p:pic>
          <p:nvPicPr>
            <p:cNvPr id="10" name="Picture 9">
              <a:extLst>
                <a:ext uri="{FF2B5EF4-FFF2-40B4-BE49-F238E27FC236}">
                  <a16:creationId xmlns:a16="http://schemas.microsoft.com/office/drawing/2014/main" xmlns="" id="{666511C1-B4E9-4509-9CBB-912A06B66F14}"/>
                </a:ext>
              </a:extLst>
            </p:cNvPr>
            <p:cNvPicPr>
              <a:picLocks noChangeAspect="1"/>
            </p:cNvPicPr>
            <p:nvPr/>
          </p:nvPicPr>
          <p:blipFill rotWithShape="1">
            <a:blip r:embed="rId5"/>
            <a:srcRect t="12586" r="63799"/>
            <a:stretch/>
          </p:blipFill>
          <p:spPr>
            <a:xfrm>
              <a:off x="10337188" y="4453781"/>
              <a:ext cx="1705621" cy="585671"/>
            </a:xfrm>
            <a:prstGeom prst="rect">
              <a:avLst/>
            </a:prstGeom>
          </p:spPr>
        </p:pic>
        <p:pic>
          <p:nvPicPr>
            <p:cNvPr id="11" name="Picture 10">
              <a:extLst>
                <a:ext uri="{FF2B5EF4-FFF2-40B4-BE49-F238E27FC236}">
                  <a16:creationId xmlns:a16="http://schemas.microsoft.com/office/drawing/2014/main" xmlns="" id="{6FB8CF03-3B7A-4B5B-A833-069126853385}"/>
                </a:ext>
              </a:extLst>
            </p:cNvPr>
            <p:cNvPicPr>
              <a:picLocks noChangeAspect="1"/>
            </p:cNvPicPr>
            <p:nvPr/>
          </p:nvPicPr>
          <p:blipFill>
            <a:blip r:embed="rId6"/>
            <a:stretch>
              <a:fillRect/>
            </a:stretch>
          </p:blipFill>
          <p:spPr>
            <a:xfrm>
              <a:off x="9174984" y="3972156"/>
              <a:ext cx="433953" cy="291414"/>
            </a:xfrm>
            <a:prstGeom prst="rect">
              <a:avLst/>
            </a:prstGeom>
          </p:spPr>
        </p:pic>
        <p:pic>
          <p:nvPicPr>
            <p:cNvPr id="13" name="Picture 12">
              <a:extLst>
                <a:ext uri="{FF2B5EF4-FFF2-40B4-BE49-F238E27FC236}">
                  <a16:creationId xmlns:a16="http://schemas.microsoft.com/office/drawing/2014/main" xmlns="" id="{3121B599-2284-4C96-9DD2-6D27BA46E730}"/>
                </a:ext>
              </a:extLst>
            </p:cNvPr>
            <p:cNvPicPr>
              <a:picLocks noChangeAspect="1"/>
            </p:cNvPicPr>
            <p:nvPr/>
          </p:nvPicPr>
          <p:blipFill rotWithShape="1">
            <a:blip r:embed="rId7"/>
            <a:srcRect l="26437" t="30594" r="27530" b="25088"/>
            <a:stretch/>
          </p:blipFill>
          <p:spPr>
            <a:xfrm>
              <a:off x="10353322" y="5000038"/>
              <a:ext cx="1705622" cy="544541"/>
            </a:xfrm>
            <a:prstGeom prst="rect">
              <a:avLst/>
            </a:prstGeom>
          </p:spPr>
        </p:pic>
        <p:pic>
          <p:nvPicPr>
            <p:cNvPr id="12" name="Picture 11">
              <a:extLst>
                <a:ext uri="{FF2B5EF4-FFF2-40B4-BE49-F238E27FC236}">
                  <a16:creationId xmlns:a16="http://schemas.microsoft.com/office/drawing/2014/main" xmlns="" id="{B77E93D0-12D7-4645-93C1-501FA2F5133B}"/>
                </a:ext>
              </a:extLst>
            </p:cNvPr>
            <p:cNvPicPr>
              <a:picLocks noChangeAspect="1"/>
            </p:cNvPicPr>
            <p:nvPr/>
          </p:nvPicPr>
          <p:blipFill>
            <a:blip r:embed="rId8"/>
            <a:stretch>
              <a:fillRect/>
            </a:stretch>
          </p:blipFill>
          <p:spPr>
            <a:xfrm>
              <a:off x="9160305" y="4446320"/>
              <a:ext cx="1021274" cy="488572"/>
            </a:xfrm>
            <a:prstGeom prst="rect">
              <a:avLst/>
            </a:prstGeom>
          </p:spPr>
        </p:pic>
        <p:pic>
          <p:nvPicPr>
            <p:cNvPr id="14" name="Picture 13">
              <a:extLst>
                <a:ext uri="{FF2B5EF4-FFF2-40B4-BE49-F238E27FC236}">
                  <a16:creationId xmlns:a16="http://schemas.microsoft.com/office/drawing/2014/main" xmlns="" id="{5E9F99FD-0CC3-4ECA-A719-6FB8313F2FFB}"/>
                </a:ext>
              </a:extLst>
            </p:cNvPr>
            <p:cNvPicPr>
              <a:picLocks noChangeAspect="1"/>
            </p:cNvPicPr>
            <p:nvPr/>
          </p:nvPicPr>
          <p:blipFill rotWithShape="1">
            <a:blip r:embed="rId9"/>
            <a:srcRect l="30862" t="31339" r="33247" b="22509"/>
            <a:stretch/>
          </p:blipFill>
          <p:spPr>
            <a:xfrm>
              <a:off x="9702108" y="3802166"/>
              <a:ext cx="604424" cy="582162"/>
            </a:xfrm>
            <a:prstGeom prst="rect">
              <a:avLst/>
            </a:prstGeom>
          </p:spPr>
        </p:pic>
        <p:pic>
          <p:nvPicPr>
            <p:cNvPr id="15" name="Picture 14">
              <a:extLst>
                <a:ext uri="{FF2B5EF4-FFF2-40B4-BE49-F238E27FC236}">
                  <a16:creationId xmlns:a16="http://schemas.microsoft.com/office/drawing/2014/main" xmlns="" id="{5A113FFD-6690-4DAC-B0B2-AFD0801DD8FB}"/>
                </a:ext>
              </a:extLst>
            </p:cNvPr>
            <p:cNvPicPr>
              <a:picLocks noChangeAspect="1"/>
            </p:cNvPicPr>
            <p:nvPr/>
          </p:nvPicPr>
          <p:blipFill>
            <a:blip r:embed="rId10"/>
            <a:stretch>
              <a:fillRect/>
            </a:stretch>
          </p:blipFill>
          <p:spPr>
            <a:xfrm>
              <a:off x="9702108" y="5008456"/>
              <a:ext cx="563305" cy="563305"/>
            </a:xfrm>
            <a:prstGeom prst="rect">
              <a:avLst/>
            </a:prstGeom>
          </p:spPr>
        </p:pic>
      </p:grpSp>
      <p:sp>
        <p:nvSpPr>
          <p:cNvPr id="17" name="Rectangle 16">
            <a:extLst>
              <a:ext uri="{FF2B5EF4-FFF2-40B4-BE49-F238E27FC236}">
                <a16:creationId xmlns:a16="http://schemas.microsoft.com/office/drawing/2014/main" xmlns="" id="{E137CF2D-FDBC-4978-9F1A-8096F5F683BA}"/>
              </a:ext>
            </a:extLst>
          </p:cNvPr>
          <p:cNvSpPr/>
          <p:nvPr/>
        </p:nvSpPr>
        <p:spPr>
          <a:xfrm>
            <a:off x="851568" y="5212268"/>
            <a:ext cx="894970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plus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d’informations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pour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toutes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vos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questions :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Johnsonc@who.int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xmlns="" id="{638EADA3-ED9C-4E33-BA62-F6E093267E68}"/>
              </a:ext>
            </a:extLst>
          </p:cNvPr>
          <p:cNvSpPr/>
          <p:nvPr/>
        </p:nvSpPr>
        <p:spPr>
          <a:xfrm>
            <a:off x="930191" y="3009448"/>
            <a:ext cx="7382188"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Toutes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équipes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ayant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effectué</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revues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systématiques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de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littérature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scientifique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ainsi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les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équipes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ayant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travaillé</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sur les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modélisations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mathématiques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remerciement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spécial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à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nos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donateurs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Unitaid</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USAID et Bill et Melinda Gates Foundation</a:t>
            </a:r>
          </a:p>
        </p:txBody>
      </p:sp>
      <p:pic>
        <p:nvPicPr>
          <p:cNvPr id="20" name="Picture 19">
            <a:extLst>
              <a:ext uri="{FF2B5EF4-FFF2-40B4-BE49-F238E27FC236}">
                <a16:creationId xmlns:a16="http://schemas.microsoft.com/office/drawing/2014/main" xmlns="" id="{665B7894-D024-4643-B84A-CFCA37524E06}"/>
              </a:ext>
            </a:extLst>
          </p:cNvPr>
          <p:cNvPicPr>
            <a:picLocks noChangeAspect="1"/>
          </p:cNvPicPr>
          <p:nvPr/>
        </p:nvPicPr>
        <p:blipFill>
          <a:blip r:embed="rId12"/>
          <a:stretch>
            <a:fillRect/>
          </a:stretch>
        </p:blipFill>
        <p:spPr>
          <a:xfrm>
            <a:off x="10283483" y="54591"/>
            <a:ext cx="1823124" cy="483776"/>
          </a:xfrm>
          <a:prstGeom prst="rect">
            <a:avLst/>
          </a:prstGeom>
        </p:spPr>
      </p:pic>
      <p:pic>
        <p:nvPicPr>
          <p:cNvPr id="4" name="Image 3"/>
          <p:cNvPicPr>
            <a:picLocks noChangeAspect="1"/>
          </p:cNvPicPr>
          <p:nvPr/>
        </p:nvPicPr>
        <p:blipFill>
          <a:blip r:embed="rId13"/>
          <a:stretch>
            <a:fillRect/>
          </a:stretch>
        </p:blipFill>
        <p:spPr>
          <a:xfrm>
            <a:off x="1200291" y="5930649"/>
            <a:ext cx="2266667" cy="800000"/>
          </a:xfrm>
          <a:prstGeom prst="rect">
            <a:avLst/>
          </a:prstGeom>
        </p:spPr>
      </p:pic>
      <p:pic>
        <p:nvPicPr>
          <p:cNvPr id="8" name="Image 7"/>
          <p:cNvPicPr>
            <a:picLocks noChangeAspect="1"/>
          </p:cNvPicPr>
          <p:nvPr/>
        </p:nvPicPr>
        <p:blipFill>
          <a:blip r:embed="rId14"/>
          <a:stretch>
            <a:fillRect/>
          </a:stretch>
        </p:blipFill>
        <p:spPr>
          <a:xfrm>
            <a:off x="4801869" y="5777873"/>
            <a:ext cx="2571429" cy="828571"/>
          </a:xfrm>
          <a:prstGeom prst="rect">
            <a:avLst/>
          </a:prstGeom>
        </p:spPr>
      </p:pic>
      <p:pic>
        <p:nvPicPr>
          <p:cNvPr id="21" name="Image 20"/>
          <p:cNvPicPr>
            <a:picLocks noChangeAspect="1"/>
          </p:cNvPicPr>
          <p:nvPr/>
        </p:nvPicPr>
        <p:blipFill>
          <a:blip r:embed="rId15"/>
          <a:stretch>
            <a:fillRect/>
          </a:stretch>
        </p:blipFill>
        <p:spPr>
          <a:xfrm>
            <a:off x="8708209" y="5679919"/>
            <a:ext cx="2809524" cy="714286"/>
          </a:xfrm>
          <a:prstGeom prst="rect">
            <a:avLst/>
          </a:prstGeom>
        </p:spPr>
      </p:pic>
    </p:spTree>
    <p:extLst>
      <p:ext uri="{BB962C8B-B14F-4D97-AF65-F5344CB8AC3E}">
        <p14:creationId xmlns:p14="http://schemas.microsoft.com/office/powerpoint/2010/main" val="204931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8D198-DB65-4D19-9BC8-DFA707F1AE08}"/>
              </a:ext>
            </a:extLst>
          </p:cNvPr>
          <p:cNvSpPr>
            <a:spLocks noGrp="1"/>
          </p:cNvSpPr>
          <p:nvPr>
            <p:ph type="title"/>
          </p:nvPr>
        </p:nvSpPr>
        <p:spPr>
          <a:xfrm>
            <a:off x="0" y="142365"/>
            <a:ext cx="12192000" cy="716416"/>
          </a:xfrm>
        </p:spPr>
        <p:txBody>
          <a:bodyPr>
            <a:noAutofit/>
          </a:bodyPr>
          <a:lstStyle/>
          <a:p>
            <a:pPr algn="ctr"/>
            <a:r>
              <a:rPr lang="en-GB" sz="3200" b="1" dirty="0" err="1">
                <a:latin typeface="Arial" panose="020B0604020202020204" pitchFamily="34" charset="0"/>
              </a:rPr>
              <a:t>Progrès</a:t>
            </a:r>
            <a:r>
              <a:rPr lang="en-GB" sz="3200" b="1" dirty="0">
                <a:latin typeface="Arial" panose="020B0604020202020204" pitchFamily="34" charset="0"/>
              </a:rPr>
              <a:t> </a:t>
            </a:r>
            <a:r>
              <a:rPr lang="en-GB" sz="3200" b="1" dirty="0" err="1">
                <a:latin typeface="Arial" panose="020B0604020202020204" pitchFamily="34" charset="0"/>
              </a:rPr>
              <a:t>accomplis</a:t>
            </a:r>
            <a:r>
              <a:rPr lang="en-GB" sz="3200" b="1" dirty="0">
                <a:latin typeface="Arial" panose="020B0604020202020204" pitchFamily="34" charset="0"/>
              </a:rPr>
              <a:t> </a:t>
            </a:r>
            <a:r>
              <a:rPr lang="en-GB" sz="3200" b="1" dirty="0" err="1">
                <a:latin typeface="Arial" panose="020B0604020202020204" pitchFamily="34" charset="0"/>
              </a:rPr>
              <a:t>vers</a:t>
            </a:r>
            <a:r>
              <a:rPr lang="en-GB" sz="3200" b="1" dirty="0">
                <a:latin typeface="Arial" panose="020B0604020202020204" pitchFamily="34" charset="0"/>
              </a:rPr>
              <a:t> la </a:t>
            </a:r>
            <a:r>
              <a:rPr lang="en-GB" sz="3200" b="1" dirty="0" err="1">
                <a:latin typeface="Arial" panose="020B0604020202020204" pitchFamily="34" charset="0"/>
              </a:rPr>
              <a:t>cible</a:t>
            </a:r>
            <a:r>
              <a:rPr lang="en-GB" sz="3200" b="1" dirty="0">
                <a:latin typeface="Arial" panose="020B0604020202020204" pitchFamily="34" charset="0"/>
              </a:rPr>
              <a:t> </a:t>
            </a:r>
            <a:r>
              <a:rPr lang="en-GB" sz="3200" b="1" dirty="0">
                <a:solidFill>
                  <a:schemeClr val="tx1"/>
                </a:solidFill>
                <a:latin typeface="Arial" panose="020B0604020202020204" pitchFamily="34" charset="0"/>
              </a:rPr>
              <a:t>90-90-90, par </a:t>
            </a:r>
            <a:r>
              <a:rPr lang="en-GB" sz="3200" b="1" dirty="0" err="1">
                <a:solidFill>
                  <a:schemeClr val="tx1"/>
                </a:solidFill>
                <a:latin typeface="Arial" panose="020B0604020202020204" pitchFamily="34" charset="0"/>
              </a:rPr>
              <a:t>région</a:t>
            </a:r>
            <a:r>
              <a:rPr lang="en-GB" sz="3200" b="1" dirty="0">
                <a:solidFill>
                  <a:schemeClr val="tx1"/>
                </a:solidFill>
                <a:latin typeface="Arial" panose="020B0604020202020204" pitchFamily="34" charset="0"/>
              </a:rPr>
              <a:t>, 2018 </a:t>
            </a:r>
            <a:endParaRPr lang="en-GB" sz="3200" b="1" dirty="0">
              <a:latin typeface="Arial" panose="020B0604020202020204" pitchFamily="34" charset="0"/>
            </a:endParaRPr>
          </a:p>
        </p:txBody>
      </p:sp>
      <p:sp>
        <p:nvSpPr>
          <p:cNvPr id="13" name="Rectangle 12">
            <a:extLst>
              <a:ext uri="{FF2B5EF4-FFF2-40B4-BE49-F238E27FC236}">
                <a16:creationId xmlns:a16="http://schemas.microsoft.com/office/drawing/2014/main" xmlns="" id="{78DF57AF-832A-44FB-BA63-9D0358B75F81}"/>
              </a:ext>
            </a:extLst>
          </p:cNvPr>
          <p:cNvSpPr/>
          <p:nvPr/>
        </p:nvSpPr>
        <p:spPr>
          <a:xfrm>
            <a:off x="42532" y="6613223"/>
            <a:ext cx="1880643"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WHO/UNAIDS 2019</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5" name="Chart 14">
            <a:extLst>
              <a:ext uri="{FF2B5EF4-FFF2-40B4-BE49-F238E27FC236}">
                <a16:creationId xmlns:a16="http://schemas.microsoft.com/office/drawing/2014/main" xmlns="" id="{4D35FC10-7559-4DC1-8FDD-FFA54B3D518F}"/>
              </a:ext>
            </a:extLst>
          </p:cNvPr>
          <p:cNvGraphicFramePr>
            <a:graphicFrameLocks/>
          </p:cNvGraphicFramePr>
          <p:nvPr>
            <p:extLst>
              <p:ext uri="{D42A27DB-BD31-4B8C-83A1-F6EECF244321}">
                <p14:modId xmlns:p14="http://schemas.microsoft.com/office/powerpoint/2010/main" val="1333242542"/>
              </p:ext>
            </p:extLst>
          </p:nvPr>
        </p:nvGraphicFramePr>
        <p:xfrm>
          <a:off x="255454" y="637372"/>
          <a:ext cx="11778916" cy="60782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xmlns="" id="{D1BF3962-AC81-4B2F-8E94-02B4C11DA9BF}"/>
              </a:ext>
            </a:extLst>
          </p:cNvPr>
          <p:cNvSpPr/>
          <p:nvPr/>
        </p:nvSpPr>
        <p:spPr>
          <a:xfrm>
            <a:off x="1184377" y="5074480"/>
            <a:ext cx="1313186" cy="415498"/>
          </a:xfrm>
          <a:prstGeom prst="rect">
            <a:avLst/>
          </a:prstGeom>
          <a:solidFill>
            <a:srgbClr val="45ACD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3.1 millions non diagnostiqués</a:t>
            </a:r>
            <a:endPar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xmlns="" id="{658DF630-822F-435C-8FC3-F9303216C591}"/>
              </a:ext>
            </a:extLst>
          </p:cNvPr>
          <p:cNvSpPr/>
          <p:nvPr/>
        </p:nvSpPr>
        <p:spPr>
          <a:xfrm>
            <a:off x="2857488" y="5080687"/>
            <a:ext cx="1237590" cy="415498"/>
          </a:xfrm>
          <a:prstGeom prst="rect">
            <a:avLst/>
          </a:prstGeom>
          <a:solidFill>
            <a:srgbClr val="45ACD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a:t>
            </a: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fr-FR"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millions non diagnostiqués</a:t>
            </a:r>
            <a:endPar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xmlns="" id="{F175FCF7-1966-412A-887B-6233F9CA9F23}"/>
              </a:ext>
            </a:extLst>
          </p:cNvPr>
          <p:cNvSpPr/>
          <p:nvPr/>
        </p:nvSpPr>
        <p:spPr>
          <a:xfrm>
            <a:off x="9174634" y="5074480"/>
            <a:ext cx="1040710" cy="369332"/>
          </a:xfrm>
          <a:prstGeom prst="rect">
            <a:avLst/>
          </a:prstGeom>
          <a:solidFill>
            <a:srgbClr val="45ACD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130,000 </a:t>
            </a: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 </a:t>
            </a:r>
            <a:r>
              <a:rPr kumimoji="0" lang="en-GB" sz="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diagnostiqués</a:t>
            </a:r>
            <a:endPar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xmlns="" id="{5A5C8E12-73DA-4E46-A93F-77F590E5A725}"/>
              </a:ext>
            </a:extLst>
          </p:cNvPr>
          <p:cNvSpPr/>
          <p:nvPr/>
        </p:nvSpPr>
        <p:spPr>
          <a:xfrm>
            <a:off x="4370063" y="5082814"/>
            <a:ext cx="1197455" cy="415498"/>
          </a:xfrm>
          <a:prstGeom prst="rect">
            <a:avLst/>
          </a:prstGeom>
          <a:solidFill>
            <a:srgbClr val="45ACD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 </a:t>
            </a:r>
            <a:r>
              <a:rPr kumimoji="0" lang="fr-FR"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millions non diagnostiqués</a:t>
            </a:r>
            <a:endPar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xmlns="" id="{66A69B52-8584-4827-8351-2980EDDB6893}"/>
              </a:ext>
            </a:extLst>
          </p:cNvPr>
          <p:cNvSpPr/>
          <p:nvPr/>
        </p:nvSpPr>
        <p:spPr>
          <a:xfrm>
            <a:off x="10777888" y="5074480"/>
            <a:ext cx="974580" cy="369332"/>
          </a:xfrm>
          <a:prstGeom prst="rect">
            <a:avLst/>
          </a:prstGeom>
          <a:solidFill>
            <a:srgbClr val="45ACD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400,00 </a:t>
            </a: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 </a:t>
            </a:r>
            <a:r>
              <a:rPr kumimoji="0" lang="en-GB" sz="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diagnostiqués</a:t>
            </a:r>
            <a:endPar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xmlns="" id="{0BA53E50-3C15-4AEE-829B-50C4B7E28A85}"/>
              </a:ext>
            </a:extLst>
          </p:cNvPr>
          <p:cNvSpPr/>
          <p:nvPr/>
        </p:nvSpPr>
        <p:spPr>
          <a:xfrm>
            <a:off x="6032546" y="5074480"/>
            <a:ext cx="1157408" cy="369332"/>
          </a:xfrm>
          <a:prstGeom prst="rect">
            <a:avLst/>
          </a:prstGeom>
          <a:solidFill>
            <a:srgbClr val="45ACD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100,000</a:t>
            </a:r>
            <a:r>
              <a:rPr kumimoji="0" lang="fr-FR"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non diagnostiqués</a:t>
            </a:r>
            <a:endPar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xmlns="" id="{D6AB4515-75D8-466B-B099-DE7E82C7D53B}"/>
              </a:ext>
            </a:extLst>
          </p:cNvPr>
          <p:cNvSpPr/>
          <p:nvPr/>
        </p:nvSpPr>
        <p:spPr>
          <a:xfrm>
            <a:off x="7603249" y="5079979"/>
            <a:ext cx="974580" cy="369332"/>
          </a:xfrm>
          <a:prstGeom prst="rect">
            <a:avLst/>
          </a:prstGeom>
          <a:solidFill>
            <a:srgbClr val="45ACD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500,000</a:t>
            </a: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non </a:t>
            </a:r>
            <a:r>
              <a:rPr kumimoji="0" lang="en-GB" sz="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diagnostiqués</a:t>
            </a:r>
            <a:endPar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Rectangle 39">
            <a:extLst>
              <a:ext uri="{FF2B5EF4-FFF2-40B4-BE49-F238E27FC236}">
                <a16:creationId xmlns:a16="http://schemas.microsoft.com/office/drawing/2014/main" xmlns="" id="{0ACABD00-8EF9-4DC8-B82D-9320C7E29E6F}"/>
              </a:ext>
            </a:extLst>
          </p:cNvPr>
          <p:cNvSpPr/>
          <p:nvPr/>
        </p:nvSpPr>
        <p:spPr>
          <a:xfrm>
            <a:off x="808700" y="5666951"/>
            <a:ext cx="1663734" cy="553998"/>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20.6 millions de pers. vivant avec le VIH</a:t>
            </a: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Rectangle 40">
            <a:extLst>
              <a:ext uri="{FF2B5EF4-FFF2-40B4-BE49-F238E27FC236}">
                <a16:creationId xmlns:a16="http://schemas.microsoft.com/office/drawing/2014/main" xmlns="" id="{49B8D015-AC5B-48F2-B4BE-C6B7F08B19EC}"/>
              </a:ext>
            </a:extLst>
          </p:cNvPr>
          <p:cNvSpPr/>
          <p:nvPr/>
        </p:nvSpPr>
        <p:spPr>
          <a:xfrm>
            <a:off x="2720492" y="5676727"/>
            <a:ext cx="1408398" cy="553998"/>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millions de pers. vivant avec le VIH</a:t>
            </a: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Rectangle 46">
            <a:extLst>
              <a:ext uri="{FF2B5EF4-FFF2-40B4-BE49-F238E27FC236}">
                <a16:creationId xmlns:a16="http://schemas.microsoft.com/office/drawing/2014/main" xmlns="" id="{B3994E59-DD31-42B5-B55A-B181EF65D229}"/>
              </a:ext>
            </a:extLst>
          </p:cNvPr>
          <p:cNvSpPr/>
          <p:nvPr/>
        </p:nvSpPr>
        <p:spPr>
          <a:xfrm>
            <a:off x="8977129" y="5604242"/>
            <a:ext cx="1281104" cy="553998"/>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240,000 de pers. vivant avec le VIH</a:t>
            </a: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8" name="Rectangle 47">
            <a:extLst>
              <a:ext uri="{FF2B5EF4-FFF2-40B4-BE49-F238E27FC236}">
                <a16:creationId xmlns:a16="http://schemas.microsoft.com/office/drawing/2014/main" xmlns="" id="{51C01E99-FB31-46B7-901C-9E10A2F15D8D}"/>
              </a:ext>
            </a:extLst>
          </p:cNvPr>
          <p:cNvSpPr/>
          <p:nvPr/>
        </p:nvSpPr>
        <p:spPr>
          <a:xfrm>
            <a:off x="4173557" y="5667958"/>
            <a:ext cx="1459944" cy="400110"/>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5.9 millions de pers. vivant avec le VIH</a:t>
            </a: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Rectangle 48">
            <a:extLst>
              <a:ext uri="{FF2B5EF4-FFF2-40B4-BE49-F238E27FC236}">
                <a16:creationId xmlns:a16="http://schemas.microsoft.com/office/drawing/2014/main" xmlns="" id="{FF7C9E92-C968-4BD5-AD0C-B07DB0789B6C}"/>
              </a:ext>
            </a:extLst>
          </p:cNvPr>
          <p:cNvSpPr/>
          <p:nvPr/>
        </p:nvSpPr>
        <p:spPr>
          <a:xfrm>
            <a:off x="10476573" y="5604242"/>
            <a:ext cx="1408398" cy="553998"/>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 millions de pers. vivant avec le VIH</a:t>
            </a: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Rectangle 49">
            <a:extLst>
              <a:ext uri="{FF2B5EF4-FFF2-40B4-BE49-F238E27FC236}">
                <a16:creationId xmlns:a16="http://schemas.microsoft.com/office/drawing/2014/main" xmlns="" id="{BA4D4DE1-EEB5-489C-85D6-A2E41D1DA898}"/>
              </a:ext>
            </a:extLst>
          </p:cNvPr>
          <p:cNvSpPr/>
          <p:nvPr/>
        </p:nvSpPr>
        <p:spPr>
          <a:xfrm>
            <a:off x="5888955" y="5604242"/>
            <a:ext cx="1408398" cy="553998"/>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340,000 de pers. vivant avec le VIH</a:t>
            </a: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1" name="Rectangle 50">
            <a:extLst>
              <a:ext uri="{FF2B5EF4-FFF2-40B4-BE49-F238E27FC236}">
                <a16:creationId xmlns:a16="http://schemas.microsoft.com/office/drawing/2014/main" xmlns="" id="{96E1DCE1-AEE0-484C-AA03-A00364EB87EE}"/>
              </a:ext>
            </a:extLst>
          </p:cNvPr>
          <p:cNvSpPr/>
          <p:nvPr/>
        </p:nvSpPr>
        <p:spPr>
          <a:xfrm>
            <a:off x="7380962" y="5605249"/>
            <a:ext cx="1443615" cy="400110"/>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1,700,000 </a:t>
            </a:r>
            <a:r>
              <a:rPr kumimoji="0" lang="fr-CH"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 pers. vivant avec le VIH</a:t>
            </a: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xmlns="" id="{7633113D-C946-41E5-A67B-DC3F42B671E1}"/>
              </a:ext>
            </a:extLst>
          </p:cNvPr>
          <p:cNvSpPr/>
          <p:nvPr/>
        </p:nvSpPr>
        <p:spPr>
          <a:xfrm>
            <a:off x="583925" y="909855"/>
            <a:ext cx="5034687" cy="5363353"/>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xmlns="" id="{618470DB-42FB-416A-B0D7-C119280C9D51}"/>
              </a:ext>
            </a:extLst>
          </p:cNvPr>
          <p:cNvSpPr/>
          <p:nvPr/>
        </p:nvSpPr>
        <p:spPr>
          <a:xfrm>
            <a:off x="5802725" y="909855"/>
            <a:ext cx="6222508" cy="5363354"/>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xmlns="" id="{90FFFA29-FD52-4273-A779-C910A1B18D94}"/>
              </a:ext>
            </a:extLst>
          </p:cNvPr>
          <p:cNvCxnSpPr>
            <a:cxnSpLocks/>
          </p:cNvCxnSpPr>
          <p:nvPr/>
        </p:nvCxnSpPr>
        <p:spPr>
          <a:xfrm>
            <a:off x="637090" y="1344123"/>
            <a:ext cx="11160630" cy="0"/>
          </a:xfrm>
          <a:prstGeom prst="line">
            <a:avLst/>
          </a:prstGeom>
          <a:ln w="38100">
            <a:solidFill>
              <a:srgbClr val="002060"/>
            </a:solidFill>
            <a:prstDash val="sysDot"/>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xmlns="" id="{9B0CC442-5B47-4E61-AC87-D86EF28CCEDF}"/>
              </a:ext>
            </a:extLst>
          </p:cNvPr>
          <p:cNvSpPr/>
          <p:nvPr/>
        </p:nvSpPr>
        <p:spPr>
          <a:xfrm>
            <a:off x="538313" y="1055677"/>
            <a:ext cx="1005403"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90-90-90</a:t>
            </a:r>
          </a:p>
        </p:txBody>
      </p:sp>
      <p:sp>
        <p:nvSpPr>
          <p:cNvPr id="6" name="Rectangle 5">
            <a:extLst>
              <a:ext uri="{FF2B5EF4-FFF2-40B4-BE49-F238E27FC236}">
                <a16:creationId xmlns:a16="http://schemas.microsoft.com/office/drawing/2014/main" xmlns="" id="{2D0E151C-5D64-4935-886E-19F8D4AF9E35}"/>
              </a:ext>
            </a:extLst>
          </p:cNvPr>
          <p:cNvSpPr/>
          <p:nvPr/>
        </p:nvSpPr>
        <p:spPr>
          <a:xfrm>
            <a:off x="1511677" y="935305"/>
            <a:ext cx="3782053" cy="261610"/>
          </a:xfrm>
          <a:prstGeom prst="rect">
            <a:avLst/>
          </a:prstGeom>
          <a:solidFill>
            <a:srgbClr val="C0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-85% </a:t>
            </a:r>
            <a:r>
              <a:rPr kumimoji="0" lang="en-GB" sz="11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personne</a:t>
            </a:r>
            <a:r>
              <a:rPr lang="en-GB" sz="1100" b="1" i="1" dirty="0">
                <a:solidFill>
                  <a:prstClr val="white"/>
                </a:solidFill>
                <a:latin typeface="Arial" panose="020B0604020202020204" pitchFamily="34" charset="0"/>
                <a:cs typeface="Arial" panose="020B0604020202020204" pitchFamily="34" charset="0"/>
              </a:rPr>
              <a:t>s</a:t>
            </a: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vivant avec le VIH non </a:t>
            </a:r>
            <a:r>
              <a:rPr kumimoji="0" lang="en-GB" sz="11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diagnostiqués</a:t>
            </a: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4" name="Rectangle 23">
            <a:extLst>
              <a:ext uri="{FF2B5EF4-FFF2-40B4-BE49-F238E27FC236}">
                <a16:creationId xmlns:a16="http://schemas.microsoft.com/office/drawing/2014/main" xmlns="" id="{ABD74DDA-B4C8-49F0-83BD-4D16310E7560}"/>
              </a:ext>
            </a:extLst>
          </p:cNvPr>
          <p:cNvSpPr/>
          <p:nvPr/>
        </p:nvSpPr>
        <p:spPr>
          <a:xfrm>
            <a:off x="6628589" y="935305"/>
            <a:ext cx="4552183" cy="430887"/>
          </a:xfrm>
          <a:prstGeom prst="rect">
            <a:avLst/>
          </a:prstGeom>
          <a:solidFill>
            <a:srgbClr val="00B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Presque </a:t>
            </a:r>
            <a:r>
              <a:rPr kumimoji="0" lang="en-GB" sz="11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tous</a:t>
            </a: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font </a:t>
            </a:r>
            <a:r>
              <a:rPr kumimoji="0" lang="en-GB" sz="11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partie</a:t>
            </a: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populations </a:t>
            </a:r>
            <a:r>
              <a:rPr lang="en-GB" sz="1100" b="1" i="1" dirty="0">
                <a:solidFill>
                  <a:prstClr val="white"/>
                </a:solidFill>
                <a:latin typeface="Arial" panose="020B0604020202020204" pitchFamily="34" charset="0"/>
                <a:cs typeface="Arial" panose="020B0604020202020204" pitchFamily="34" charset="0"/>
              </a:rPr>
              <a:t>c</a:t>
            </a:r>
            <a:r>
              <a:rPr kumimoji="0" lang="en-GB" sz="11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lés</a:t>
            </a: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lang="en-GB" sz="1100" b="1" i="1" dirty="0">
                <a:solidFill>
                  <a:prstClr val="white"/>
                </a:solidFill>
                <a:latin typeface="Arial" panose="020B0604020202020204" pitchFamily="34" charset="0"/>
                <a:cs typeface="Arial" panose="020B0604020202020204" pitchFamily="34" charset="0"/>
              </a:rPr>
              <a:t> </a:t>
            </a:r>
            <a:r>
              <a:rPr kumimoji="0" lang="en-GB" sz="11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ou</a:t>
            </a: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des </a:t>
            </a:r>
            <a:r>
              <a:rPr kumimoji="0" lang="en-GB" sz="11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partenaires</a:t>
            </a: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lang="en-GB" sz="1100" b="1" i="1" dirty="0">
                <a:solidFill>
                  <a:prstClr val="white"/>
                </a:solidFill>
                <a:latin typeface="Arial" panose="020B0604020202020204" pitchFamily="34" charset="0"/>
                <a:cs typeface="Arial" panose="020B0604020202020204" pitchFamily="34" charset="0"/>
              </a:rPr>
              <a:t> </a:t>
            </a: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 </a:t>
            </a:r>
            <a:r>
              <a:rPr kumimoji="0" lang="en-GB" sz="11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détectés</a:t>
            </a: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 les services de </a:t>
            </a:r>
            <a:r>
              <a:rPr kumimoji="0" lang="en-GB" sz="1100" b="1"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soins</a:t>
            </a:r>
            <a:r>
              <a:rPr kumimoji="0" lang="en-GB"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standard</a:t>
            </a:r>
          </a:p>
        </p:txBody>
      </p:sp>
    </p:spTree>
    <p:extLst>
      <p:ext uri="{BB962C8B-B14F-4D97-AF65-F5344CB8AC3E}">
        <p14:creationId xmlns:p14="http://schemas.microsoft.com/office/powerpoint/2010/main" val="85199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9D0113-C43A-4CA8-8ED1-F20A1F7B7AEE}"/>
              </a:ext>
            </a:extLst>
          </p:cNvPr>
          <p:cNvSpPr>
            <a:spLocks noGrp="1"/>
          </p:cNvSpPr>
          <p:nvPr>
            <p:ph type="title"/>
          </p:nvPr>
        </p:nvSpPr>
        <p:spPr>
          <a:xfrm>
            <a:off x="56269" y="497055"/>
            <a:ext cx="11000935" cy="981546"/>
          </a:xfrm>
        </p:spPr>
        <p:txBody>
          <a:bodyPr>
            <a:noAutofit/>
          </a:bodyPr>
          <a:lstStyle/>
          <a:p>
            <a:pPr algn="ctr"/>
            <a:r>
              <a:rPr lang="en-GB" sz="2800" b="1" dirty="0">
                <a:latin typeface="Arial" panose="020B0604020202020204" pitchFamily="34" charset="0"/>
                <a:cs typeface="Arial" panose="020B0604020202020204" pitchFamily="34" charset="0"/>
              </a:rPr>
              <a:t>Le </a:t>
            </a:r>
            <a:r>
              <a:rPr lang="en-GB" sz="2800" b="1" dirty="0" err="1">
                <a:latin typeface="Arial" panose="020B0604020202020204" pitchFamily="34" charset="0"/>
                <a:cs typeface="Arial" panose="020B0604020202020204" pitchFamily="34" charset="0"/>
              </a:rPr>
              <a:t>nombre</a:t>
            </a:r>
            <a:r>
              <a:rPr lang="en-GB" sz="2800" b="1" dirty="0">
                <a:latin typeface="Arial" panose="020B0604020202020204" pitchFamily="34" charset="0"/>
                <a:cs typeface="Arial" panose="020B0604020202020204" pitchFamily="34" charset="0"/>
              </a:rPr>
              <a:t> de </a:t>
            </a:r>
            <a:r>
              <a:rPr lang="en-GB" sz="2800" b="1" dirty="0" err="1">
                <a:latin typeface="Arial" panose="020B0604020202020204" pitchFamily="34" charset="0"/>
                <a:cs typeface="Arial" panose="020B0604020202020204" pitchFamily="34" charset="0"/>
              </a:rPr>
              <a:t>personnes</a:t>
            </a:r>
            <a:r>
              <a:rPr lang="en-GB" sz="2800" b="1" dirty="0">
                <a:latin typeface="Arial" panose="020B0604020202020204" pitchFamily="34" charset="0"/>
                <a:cs typeface="Arial" panose="020B0604020202020204" pitchFamily="34" charset="0"/>
              </a:rPr>
              <a:t> vivant avec le VIH et ne </a:t>
            </a:r>
            <a:r>
              <a:rPr lang="en-GB" sz="2800" b="1" dirty="0" err="1">
                <a:latin typeface="Arial" panose="020B0604020202020204" pitchFamily="34" charset="0"/>
                <a:cs typeface="Arial" panose="020B0604020202020204" pitchFamily="34" charset="0"/>
              </a:rPr>
              <a:t>connaissant</a:t>
            </a:r>
            <a:r>
              <a:rPr lang="en-GB" sz="2800" b="1" dirty="0">
                <a:latin typeface="Arial" panose="020B0604020202020204" pitchFamily="34" charset="0"/>
                <a:cs typeface="Arial" panose="020B0604020202020204" pitchFamily="34" charset="0"/>
              </a:rPr>
              <a:t> pas </a:t>
            </a:r>
            <a:r>
              <a:rPr lang="en-GB" sz="2800" b="1" dirty="0" err="1">
                <a:latin typeface="Arial" panose="020B0604020202020204" pitchFamily="34" charset="0"/>
                <a:cs typeface="Arial" panose="020B0604020202020204" pitchFamily="34" charset="0"/>
              </a:rPr>
              <a:t>leur</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statut</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diminue</a:t>
            </a:r>
            <a:r>
              <a:rPr lang="en-GB" sz="2800" b="1" dirty="0">
                <a:latin typeface="Arial" panose="020B0604020202020204" pitchFamily="34" charset="0"/>
                <a:cs typeface="Arial" panose="020B0604020202020204" pitchFamily="34" charset="0"/>
              </a:rPr>
              <a:t> </a:t>
            </a:r>
            <a:r>
              <a:rPr lang="en-GB" sz="2800" b="1" dirty="0" err="1">
                <a:latin typeface="Arial" panose="020B0604020202020204" pitchFamily="34" charset="0"/>
                <a:cs typeface="Arial" panose="020B0604020202020204" pitchFamily="34" charset="0"/>
              </a:rPr>
              <a:t>mais</a:t>
            </a:r>
            <a:r>
              <a:rPr lang="en-GB" sz="2800" b="1" dirty="0">
                <a:latin typeface="Arial" panose="020B0604020202020204" pitchFamily="34" charset="0"/>
                <a:cs typeface="Arial" panose="020B0604020202020204" pitchFamily="34" charset="0"/>
              </a:rPr>
              <a:t> des </a:t>
            </a:r>
            <a:r>
              <a:rPr lang="en-GB" sz="2800" b="1" dirty="0" err="1">
                <a:latin typeface="Arial" panose="020B0604020202020204" pitchFamily="34" charset="0"/>
                <a:cs typeface="Arial" panose="020B0604020202020204" pitchFamily="34" charset="0"/>
              </a:rPr>
              <a:t>lacunes</a:t>
            </a:r>
            <a:r>
              <a:rPr lang="en-GB" sz="2800" b="1" dirty="0">
                <a:latin typeface="Arial" panose="020B0604020202020204" pitchFamily="34" charset="0"/>
                <a:cs typeface="Arial" panose="020B0604020202020204" pitchFamily="34" charset="0"/>
              </a:rPr>
              <a:t> subsistent</a:t>
            </a:r>
          </a:p>
        </p:txBody>
      </p:sp>
      <p:pic>
        <p:nvPicPr>
          <p:cNvPr id="4" name="Content Placeholder 3">
            <a:extLst>
              <a:ext uri="{FF2B5EF4-FFF2-40B4-BE49-F238E27FC236}">
                <a16:creationId xmlns:a16="http://schemas.microsoft.com/office/drawing/2014/main" xmlns="" id="{4824E377-9995-4BF7-AAC7-3F641CDF9CE9}"/>
              </a:ext>
            </a:extLst>
          </p:cNvPr>
          <p:cNvPicPr>
            <a:picLocks noGrp="1" noChangeAspect="1"/>
          </p:cNvPicPr>
          <p:nvPr>
            <p:ph idx="1"/>
          </p:nvPr>
        </p:nvPicPr>
        <p:blipFill rotWithShape="1">
          <a:blip r:embed="rId3"/>
          <a:srcRect t="6940" r="1016"/>
          <a:stretch/>
        </p:blipFill>
        <p:spPr>
          <a:xfrm>
            <a:off x="243282" y="3026189"/>
            <a:ext cx="4019118" cy="3439989"/>
          </a:xfrm>
          <a:prstGeom prst="rect">
            <a:avLst/>
          </a:prstGeom>
        </p:spPr>
      </p:pic>
      <p:sp>
        <p:nvSpPr>
          <p:cNvPr id="3" name="Rectangle 2">
            <a:extLst>
              <a:ext uri="{FF2B5EF4-FFF2-40B4-BE49-F238E27FC236}">
                <a16:creationId xmlns:a16="http://schemas.microsoft.com/office/drawing/2014/main" xmlns="" id="{741BD1DE-B95D-45CA-8F6B-468F79F65272}"/>
              </a:ext>
            </a:extLst>
          </p:cNvPr>
          <p:cNvSpPr/>
          <p:nvPr/>
        </p:nvSpPr>
        <p:spPr>
          <a:xfrm>
            <a:off x="0" y="6489690"/>
            <a:ext cx="1219199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 estimations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partagées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dans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une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communication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personnelle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de K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Giugere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 Maheu-Giroux, JW Eaton,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octobre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2019; ONUSIDA/OMS, 2019 ; Marsh K et al AIDS. 2019,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doi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10.1097/QAD.0000000000002355</a:t>
            </a:r>
          </a:p>
        </p:txBody>
      </p:sp>
      <p:pic>
        <p:nvPicPr>
          <p:cNvPr id="7" name="Picture 6">
            <a:extLst>
              <a:ext uri="{FF2B5EF4-FFF2-40B4-BE49-F238E27FC236}">
                <a16:creationId xmlns:a16="http://schemas.microsoft.com/office/drawing/2014/main" xmlns="" id="{F035DF65-C508-427E-9E3D-5885668242E2}"/>
              </a:ext>
            </a:extLst>
          </p:cNvPr>
          <p:cNvPicPr>
            <a:picLocks noChangeAspect="1"/>
          </p:cNvPicPr>
          <p:nvPr/>
        </p:nvPicPr>
        <p:blipFill>
          <a:blip r:embed="rId4"/>
          <a:stretch>
            <a:fillRect/>
          </a:stretch>
        </p:blipFill>
        <p:spPr>
          <a:xfrm>
            <a:off x="243282" y="1582599"/>
            <a:ext cx="5097344" cy="4639008"/>
          </a:xfrm>
          <a:prstGeom prst="rect">
            <a:avLst/>
          </a:prstGeom>
        </p:spPr>
      </p:pic>
      <p:sp>
        <p:nvSpPr>
          <p:cNvPr id="9" name="Speech Bubble: Rectangle 8">
            <a:extLst>
              <a:ext uri="{FF2B5EF4-FFF2-40B4-BE49-F238E27FC236}">
                <a16:creationId xmlns:a16="http://schemas.microsoft.com/office/drawing/2014/main" xmlns="" id="{34411748-CBDF-432D-B16A-34BC7E3C746F}"/>
              </a:ext>
            </a:extLst>
          </p:cNvPr>
          <p:cNvSpPr/>
          <p:nvPr/>
        </p:nvSpPr>
        <p:spPr>
          <a:xfrm>
            <a:off x="4928563" y="2026257"/>
            <a:ext cx="2334872" cy="2521308"/>
          </a:xfrm>
          <a:prstGeom prst="wedgeRectCallout">
            <a:avLst>
              <a:gd name="adj1" fmla="val -74091"/>
              <a:gd name="adj2" fmla="val 2081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nombre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d’adultes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vivant avec le VIH qui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connaissent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leur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statut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mais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suivent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pas de TAR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plus important que le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nombre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d’adultes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qui ne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connaissent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leur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statut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A69AC8A2-6323-412B-91BB-8353F3A1159A}"/>
              </a:ext>
            </a:extLst>
          </p:cNvPr>
          <p:cNvPicPr>
            <a:picLocks noChangeAspect="1"/>
          </p:cNvPicPr>
          <p:nvPr/>
        </p:nvPicPr>
        <p:blipFill>
          <a:blip r:embed="rId5"/>
          <a:stretch>
            <a:fillRect/>
          </a:stretch>
        </p:blipFill>
        <p:spPr>
          <a:xfrm>
            <a:off x="7346041" y="1582599"/>
            <a:ext cx="4728541" cy="4566410"/>
          </a:xfrm>
          <a:prstGeom prst="rect">
            <a:avLst/>
          </a:prstGeom>
        </p:spPr>
      </p:pic>
      <p:sp>
        <p:nvSpPr>
          <p:cNvPr id="10" name="Speech Bubble: Rectangle 9">
            <a:extLst>
              <a:ext uri="{FF2B5EF4-FFF2-40B4-BE49-F238E27FC236}">
                <a16:creationId xmlns:a16="http://schemas.microsoft.com/office/drawing/2014/main" xmlns="" id="{BE3915D9-A421-42D4-A911-FBA62BE3FF55}"/>
              </a:ext>
            </a:extLst>
          </p:cNvPr>
          <p:cNvSpPr/>
          <p:nvPr/>
        </p:nvSpPr>
        <p:spPr>
          <a:xfrm>
            <a:off x="9854355" y="2677637"/>
            <a:ext cx="2098621" cy="1718467"/>
          </a:xfrm>
          <a:prstGeom prst="wedgeRectCallout">
            <a:avLst>
              <a:gd name="adj1" fmla="val -63685"/>
              <a:gd name="adj2" fmla="val 6910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nombre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d’adultes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vivant avec le VIH qui ne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connaissent</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pas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leur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statut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diminué</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2,5 à 1,5 million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DC357D59-8423-4FDA-A124-E20A731FE0B4}"/>
              </a:ext>
            </a:extLst>
          </p:cNvPr>
          <p:cNvPicPr>
            <a:picLocks noChangeAspect="1"/>
          </p:cNvPicPr>
          <p:nvPr/>
        </p:nvPicPr>
        <p:blipFill>
          <a:blip r:embed="rId6"/>
          <a:stretch>
            <a:fillRect/>
          </a:stretch>
        </p:blipFill>
        <p:spPr>
          <a:xfrm>
            <a:off x="10283483" y="54591"/>
            <a:ext cx="1823124" cy="483776"/>
          </a:xfrm>
          <a:prstGeom prst="rect">
            <a:avLst/>
          </a:prstGeom>
        </p:spPr>
      </p:pic>
    </p:spTree>
    <p:extLst>
      <p:ext uri="{BB962C8B-B14F-4D97-AF65-F5344CB8AC3E}">
        <p14:creationId xmlns:p14="http://schemas.microsoft.com/office/powerpoint/2010/main" val="219187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CE0A2-35C3-4BC9-ADB0-F67CEDD12DE1}"/>
              </a:ext>
            </a:extLst>
          </p:cNvPr>
          <p:cNvSpPr>
            <a:spLocks noGrp="1"/>
          </p:cNvSpPr>
          <p:nvPr>
            <p:ph type="title"/>
          </p:nvPr>
        </p:nvSpPr>
        <p:spPr>
          <a:xfrm>
            <a:off x="206506" y="50636"/>
            <a:ext cx="11427475" cy="1325563"/>
          </a:xfrm>
        </p:spPr>
        <p:txBody>
          <a:bodyPr>
            <a:normAutofit/>
          </a:bodyPr>
          <a:lstStyle/>
          <a:p>
            <a:r>
              <a:rPr lang="en-GB" sz="3600" b="1" dirty="0" err="1">
                <a:solidFill>
                  <a:schemeClr val="tx1"/>
                </a:solidFill>
                <a:latin typeface="+mn-lt"/>
                <a:cs typeface="Arial" panose="020B0604020202020204" pitchFamily="34" charset="0"/>
              </a:rPr>
              <a:t>Quelles</a:t>
            </a:r>
            <a:r>
              <a:rPr lang="en-GB" sz="3600" b="1" dirty="0">
                <a:solidFill>
                  <a:schemeClr val="tx1"/>
                </a:solidFill>
                <a:latin typeface="+mn-lt"/>
                <a:cs typeface="Arial" panose="020B0604020202020204" pitchFamily="34" charset="0"/>
              </a:rPr>
              <a:t> </a:t>
            </a:r>
            <a:r>
              <a:rPr lang="en-GB" sz="3600" b="1" dirty="0" err="1">
                <a:solidFill>
                  <a:schemeClr val="tx1"/>
                </a:solidFill>
                <a:latin typeface="+mn-lt"/>
                <a:cs typeface="Arial" panose="020B0604020202020204" pitchFamily="34" charset="0"/>
              </a:rPr>
              <a:t>sont</a:t>
            </a:r>
            <a:r>
              <a:rPr lang="en-GB" sz="3600" b="1" dirty="0">
                <a:solidFill>
                  <a:schemeClr val="tx1"/>
                </a:solidFill>
                <a:latin typeface="+mn-lt"/>
                <a:cs typeface="Arial" panose="020B0604020202020204" pitchFamily="34" charset="0"/>
              </a:rPr>
              <a:t> les </a:t>
            </a:r>
            <a:r>
              <a:rPr lang="en-GB" sz="3600" b="1" dirty="0" err="1">
                <a:solidFill>
                  <a:schemeClr val="tx1"/>
                </a:solidFill>
                <a:latin typeface="+mn-lt"/>
                <a:cs typeface="Arial" panose="020B0604020202020204" pitchFamily="34" charset="0"/>
              </a:rPr>
              <a:t>caractéristiques</a:t>
            </a:r>
            <a:r>
              <a:rPr lang="en-GB" sz="3600" b="1" dirty="0">
                <a:solidFill>
                  <a:schemeClr val="tx1"/>
                </a:solidFill>
                <a:latin typeface="+mn-lt"/>
                <a:cs typeface="Arial" panose="020B0604020202020204" pitchFamily="34" charset="0"/>
              </a:rPr>
              <a:t> des </a:t>
            </a:r>
            <a:r>
              <a:rPr lang="en-GB" sz="3600" b="1" dirty="0" err="1">
                <a:solidFill>
                  <a:schemeClr val="tx1"/>
                </a:solidFill>
                <a:latin typeface="+mn-lt"/>
                <a:cs typeface="Arial" panose="020B0604020202020204" pitchFamily="34" charset="0"/>
              </a:rPr>
              <a:t>personnes</a:t>
            </a:r>
            <a:r>
              <a:rPr lang="en-GB" sz="3600" b="1" dirty="0">
                <a:solidFill>
                  <a:schemeClr val="tx1"/>
                </a:solidFill>
                <a:latin typeface="+mn-lt"/>
                <a:cs typeface="Arial" panose="020B0604020202020204" pitchFamily="34" charset="0"/>
              </a:rPr>
              <a:t> ne </a:t>
            </a:r>
            <a:r>
              <a:rPr lang="en-GB" sz="3600" b="1" dirty="0" err="1">
                <a:solidFill>
                  <a:schemeClr val="tx1"/>
                </a:solidFill>
                <a:latin typeface="+mn-lt"/>
                <a:cs typeface="Arial" panose="020B0604020202020204" pitchFamily="34" charset="0"/>
              </a:rPr>
              <a:t>connaissant</a:t>
            </a:r>
            <a:r>
              <a:rPr lang="en-GB" sz="3600" b="1" dirty="0">
                <a:solidFill>
                  <a:schemeClr val="tx1"/>
                </a:solidFill>
                <a:latin typeface="+mn-lt"/>
                <a:cs typeface="Arial" panose="020B0604020202020204" pitchFamily="34" charset="0"/>
              </a:rPr>
              <a:t> pas </a:t>
            </a:r>
            <a:r>
              <a:rPr lang="en-GB" sz="3600" b="1" dirty="0" err="1">
                <a:solidFill>
                  <a:schemeClr val="tx1"/>
                </a:solidFill>
                <a:latin typeface="+mn-lt"/>
                <a:cs typeface="Arial" panose="020B0604020202020204" pitchFamily="34" charset="0"/>
              </a:rPr>
              <a:t>leur</a:t>
            </a:r>
            <a:r>
              <a:rPr lang="en-GB" sz="3600" b="1" dirty="0">
                <a:solidFill>
                  <a:schemeClr val="tx1"/>
                </a:solidFill>
                <a:latin typeface="+mn-lt"/>
                <a:cs typeface="Arial" panose="020B0604020202020204" pitchFamily="34" charset="0"/>
              </a:rPr>
              <a:t> </a:t>
            </a:r>
            <a:r>
              <a:rPr lang="en-GB" sz="3600" b="1" dirty="0" err="1">
                <a:solidFill>
                  <a:schemeClr val="tx1"/>
                </a:solidFill>
                <a:latin typeface="+mn-lt"/>
                <a:cs typeface="Arial" panose="020B0604020202020204" pitchFamily="34" charset="0"/>
              </a:rPr>
              <a:t>statut</a:t>
            </a:r>
            <a:r>
              <a:rPr lang="en-GB" sz="3600" b="1" dirty="0">
                <a:solidFill>
                  <a:schemeClr val="tx1"/>
                </a:solidFill>
                <a:latin typeface="+mn-lt"/>
                <a:cs typeface="Arial" panose="020B0604020202020204" pitchFamily="34" charset="0"/>
              </a:rPr>
              <a:t> VIH ? </a:t>
            </a:r>
          </a:p>
        </p:txBody>
      </p:sp>
      <p:sp>
        <p:nvSpPr>
          <p:cNvPr id="3" name="Content Placeholder 2">
            <a:extLst>
              <a:ext uri="{FF2B5EF4-FFF2-40B4-BE49-F238E27FC236}">
                <a16:creationId xmlns:a16="http://schemas.microsoft.com/office/drawing/2014/main" xmlns="" id="{078E18F8-B605-41BC-BB12-011A2906F8F1}"/>
              </a:ext>
            </a:extLst>
          </p:cNvPr>
          <p:cNvSpPr>
            <a:spLocks noGrp="1"/>
          </p:cNvSpPr>
          <p:nvPr>
            <p:ph idx="1"/>
          </p:nvPr>
        </p:nvSpPr>
        <p:spPr>
          <a:xfrm>
            <a:off x="206507" y="1513252"/>
            <a:ext cx="6132874" cy="4886909"/>
          </a:xfrm>
        </p:spPr>
        <p:txBody>
          <a:bodyPr>
            <a:normAutofit fontScale="85000" lnSpcReduction="10000"/>
          </a:bodyPr>
          <a:lstStyle/>
          <a:p>
            <a:r>
              <a:rPr lang="en-GB" sz="3100" dirty="0">
                <a:cs typeface="Arial" panose="020B0604020202020204" pitchFamily="34" charset="0"/>
              </a:rPr>
              <a:t>Au </a:t>
            </a:r>
            <a:r>
              <a:rPr lang="en-GB" sz="3100" dirty="0" err="1">
                <a:cs typeface="Arial" panose="020B0604020202020204" pitchFamily="34" charset="0"/>
              </a:rPr>
              <a:t>niveau</a:t>
            </a:r>
            <a:r>
              <a:rPr lang="en-GB" sz="3100" dirty="0">
                <a:cs typeface="Arial" panose="020B0604020202020204" pitchFamily="34" charset="0"/>
              </a:rPr>
              <a:t> </a:t>
            </a:r>
            <a:r>
              <a:rPr lang="en-GB" sz="3100" dirty="0" err="1">
                <a:cs typeface="Arial" panose="020B0604020202020204" pitchFamily="34" charset="0"/>
              </a:rPr>
              <a:t>mondial</a:t>
            </a:r>
            <a:r>
              <a:rPr lang="en-GB" sz="3100" dirty="0">
                <a:cs typeface="Arial" panose="020B0604020202020204" pitchFamily="34" charset="0"/>
              </a:rPr>
              <a:t>, les </a:t>
            </a:r>
            <a:r>
              <a:rPr lang="en-GB" sz="3600" b="1" dirty="0">
                <a:solidFill>
                  <a:srgbClr val="C00000"/>
                </a:solidFill>
                <a:cs typeface="Arial" panose="020B0604020202020204" pitchFamily="34" charset="0"/>
              </a:rPr>
              <a:t>21%</a:t>
            </a:r>
            <a:r>
              <a:rPr lang="en-GB" sz="3100" b="1" dirty="0">
                <a:solidFill>
                  <a:srgbClr val="C00000"/>
                </a:solidFill>
                <a:cs typeface="Arial" panose="020B0604020202020204" pitchFamily="34" charset="0"/>
              </a:rPr>
              <a:t> de </a:t>
            </a:r>
            <a:r>
              <a:rPr lang="en-GB" sz="3100" b="1" dirty="0" err="1">
                <a:solidFill>
                  <a:srgbClr val="C00000"/>
                </a:solidFill>
                <a:cs typeface="Arial" panose="020B0604020202020204" pitchFamily="34" charset="0"/>
              </a:rPr>
              <a:t>personnes</a:t>
            </a:r>
            <a:r>
              <a:rPr lang="en-GB" sz="3100" b="1" dirty="0">
                <a:solidFill>
                  <a:srgbClr val="C00000"/>
                </a:solidFill>
                <a:cs typeface="Arial" panose="020B0604020202020204" pitchFamily="34" charset="0"/>
              </a:rPr>
              <a:t> vivant avec le VIH </a:t>
            </a:r>
            <a:r>
              <a:rPr lang="en-GB" sz="3100" dirty="0">
                <a:cs typeface="Arial" panose="020B0604020202020204" pitchFamily="34" charset="0"/>
              </a:rPr>
              <a:t>qui </a:t>
            </a:r>
            <a:r>
              <a:rPr lang="en-GB" sz="3100" dirty="0" err="1">
                <a:cs typeface="Arial" panose="020B0604020202020204" pitchFamily="34" charset="0"/>
              </a:rPr>
              <a:t>ignorent</a:t>
            </a:r>
            <a:r>
              <a:rPr lang="en-GB" sz="3100" dirty="0">
                <a:cs typeface="Arial" panose="020B0604020202020204" pitchFamily="34" charset="0"/>
              </a:rPr>
              <a:t> </a:t>
            </a:r>
            <a:r>
              <a:rPr lang="en-GB" sz="3100" dirty="0" err="1">
                <a:cs typeface="Arial" panose="020B0604020202020204" pitchFamily="34" charset="0"/>
              </a:rPr>
              <a:t>leur</a:t>
            </a:r>
            <a:r>
              <a:rPr lang="en-GB" sz="3100" dirty="0">
                <a:cs typeface="Arial" panose="020B0604020202020204" pitchFamily="34" charset="0"/>
              </a:rPr>
              <a:t> </a:t>
            </a:r>
            <a:r>
              <a:rPr lang="en-GB" sz="3100" dirty="0" err="1">
                <a:cs typeface="Arial" panose="020B0604020202020204" pitchFamily="34" charset="0"/>
              </a:rPr>
              <a:t>statut</a:t>
            </a:r>
            <a:r>
              <a:rPr lang="en-GB" sz="3100" dirty="0">
                <a:cs typeface="Arial" panose="020B0604020202020204" pitchFamily="34" charset="0"/>
              </a:rPr>
              <a:t> </a:t>
            </a:r>
            <a:r>
              <a:rPr lang="en-GB" sz="3100" dirty="0" err="1">
                <a:cs typeface="Arial" panose="020B0604020202020204" pitchFamily="34" charset="0"/>
              </a:rPr>
              <a:t>sont</a:t>
            </a:r>
            <a:r>
              <a:rPr lang="en-GB" sz="3100" dirty="0">
                <a:cs typeface="Arial" panose="020B0604020202020204" pitchFamily="34" charset="0"/>
              </a:rPr>
              <a:t> :</a:t>
            </a:r>
          </a:p>
          <a:p>
            <a:pPr lvl="1"/>
            <a:r>
              <a:rPr lang="fr-FR" sz="2600" b="1" dirty="0">
                <a:solidFill>
                  <a:srgbClr val="7030A0"/>
                </a:solidFill>
                <a:cs typeface="Arial" panose="020B0604020202020204" pitchFamily="34" charset="0"/>
              </a:rPr>
              <a:t>Les populations clés et leurs partenaires</a:t>
            </a:r>
          </a:p>
          <a:p>
            <a:pPr lvl="1"/>
            <a:r>
              <a:rPr lang="fr-FR" sz="2600" b="1" dirty="0">
                <a:solidFill>
                  <a:schemeClr val="accent6"/>
                </a:solidFill>
                <a:cs typeface="Arial" panose="020B0604020202020204" pitchFamily="34" charset="0"/>
              </a:rPr>
              <a:t>Partenaires de personnes vivant avec le VIH</a:t>
            </a:r>
          </a:p>
          <a:p>
            <a:pPr lvl="1"/>
            <a:r>
              <a:rPr lang="fr-FR" sz="2600" b="1" dirty="0">
                <a:solidFill>
                  <a:srgbClr val="FFC000"/>
                </a:solidFill>
                <a:cs typeface="Arial" panose="020B0604020202020204" pitchFamily="34" charset="0"/>
              </a:rPr>
              <a:t>Patients avec infections sexuellement transmissible (IST) ou tuberculose </a:t>
            </a:r>
            <a:endParaRPr lang="fr-FR" sz="2600" b="1" dirty="0">
              <a:solidFill>
                <a:srgbClr val="7030A0"/>
              </a:solidFill>
              <a:cs typeface="Arial" panose="020B0604020202020204" pitchFamily="34" charset="0"/>
            </a:endParaRPr>
          </a:p>
          <a:p>
            <a:pPr lvl="1"/>
            <a:r>
              <a:rPr lang="fr-FR" sz="2600" b="1" dirty="0">
                <a:solidFill>
                  <a:srgbClr val="45ACDA"/>
                </a:solidFill>
                <a:cs typeface="Arial" panose="020B0604020202020204" pitchFamily="34" charset="0"/>
              </a:rPr>
              <a:t>Les hommes</a:t>
            </a:r>
            <a:r>
              <a:rPr lang="fr-FR" sz="2600" dirty="0">
                <a:solidFill>
                  <a:srgbClr val="45ACDA"/>
                </a:solidFill>
                <a:cs typeface="Arial" panose="020B0604020202020204" pitchFamily="34" charset="0"/>
              </a:rPr>
              <a:t> (surtout dans les pays avec un taux de VIH élevé)</a:t>
            </a:r>
          </a:p>
          <a:p>
            <a:pPr lvl="1"/>
            <a:r>
              <a:rPr lang="fr-FR" sz="2600" b="1" dirty="0">
                <a:solidFill>
                  <a:schemeClr val="accent6"/>
                </a:solidFill>
                <a:cs typeface="Arial" panose="020B0604020202020204" pitchFamily="34" charset="0"/>
              </a:rPr>
              <a:t>Les jeunes </a:t>
            </a:r>
            <a:r>
              <a:rPr lang="fr-FR" sz="2600" dirty="0">
                <a:solidFill>
                  <a:schemeClr val="accent6"/>
                </a:solidFill>
                <a:cs typeface="Arial" panose="020B0604020202020204" pitchFamily="34" charset="0"/>
              </a:rPr>
              <a:t>(âgés de 15 à 24 ans), appartenant aux populations clés et dans les contextes présentant un taux de VIH élevé</a:t>
            </a:r>
          </a:p>
          <a:p>
            <a:pPr lvl="1"/>
            <a:r>
              <a:rPr lang="fr-FR" sz="2600" b="1" dirty="0">
                <a:solidFill>
                  <a:srgbClr val="FF0000"/>
                </a:solidFill>
                <a:cs typeface="Arial" panose="020B0604020202020204" pitchFamily="34" charset="0"/>
              </a:rPr>
              <a:t>Clients des services de planification familiale (</a:t>
            </a:r>
            <a:r>
              <a:rPr lang="fr-FR" sz="2600" dirty="0">
                <a:solidFill>
                  <a:srgbClr val="FF0000"/>
                </a:solidFill>
                <a:cs typeface="Arial" panose="020B0604020202020204" pitchFamily="34" charset="0"/>
              </a:rPr>
              <a:t>dans les contextes présentant un taux de VIH élevé)</a:t>
            </a:r>
            <a:endParaRPr lang="fr-FR" sz="2600" b="1" dirty="0">
              <a:solidFill>
                <a:srgbClr val="EF4129"/>
              </a:solidFill>
              <a:cs typeface="Arial" panose="020B0604020202020204" pitchFamily="34" charset="0"/>
            </a:endParaRPr>
          </a:p>
          <a:p>
            <a:pPr marL="457200" lvl="1" indent="0">
              <a:buNone/>
            </a:pPr>
            <a:endParaRPr lang="en-GB" sz="2400" dirty="0">
              <a:latin typeface="Arial" panose="020B0604020202020204" pitchFamily="34" charset="0"/>
            </a:endParaRPr>
          </a:p>
        </p:txBody>
      </p:sp>
      <p:pic>
        <p:nvPicPr>
          <p:cNvPr id="11" name="Picture 10">
            <a:extLst>
              <a:ext uri="{FF2B5EF4-FFF2-40B4-BE49-F238E27FC236}">
                <a16:creationId xmlns:a16="http://schemas.microsoft.com/office/drawing/2014/main" xmlns="" id="{DE256CB3-AFEB-4D54-8707-7E3A2DA72FD8}"/>
              </a:ext>
            </a:extLst>
          </p:cNvPr>
          <p:cNvPicPr>
            <a:picLocks noChangeAspect="1"/>
          </p:cNvPicPr>
          <p:nvPr/>
        </p:nvPicPr>
        <p:blipFill>
          <a:blip r:embed="rId3"/>
          <a:stretch>
            <a:fillRect/>
          </a:stretch>
        </p:blipFill>
        <p:spPr>
          <a:xfrm>
            <a:off x="10283483" y="54591"/>
            <a:ext cx="1823124" cy="483776"/>
          </a:xfrm>
          <a:prstGeom prst="rect">
            <a:avLst/>
          </a:prstGeom>
        </p:spPr>
      </p:pic>
      <p:pic>
        <p:nvPicPr>
          <p:cNvPr id="6" name="Image 5"/>
          <p:cNvPicPr>
            <a:picLocks noChangeAspect="1"/>
          </p:cNvPicPr>
          <p:nvPr/>
        </p:nvPicPr>
        <p:blipFill>
          <a:blip r:embed="rId4"/>
          <a:stretch>
            <a:fillRect/>
          </a:stretch>
        </p:blipFill>
        <p:spPr>
          <a:xfrm>
            <a:off x="6727451" y="1295710"/>
            <a:ext cx="5257143" cy="4971429"/>
          </a:xfrm>
          <a:prstGeom prst="rect">
            <a:avLst/>
          </a:prstGeom>
        </p:spPr>
      </p:pic>
    </p:spTree>
    <p:extLst>
      <p:ext uri="{BB962C8B-B14F-4D97-AF65-F5344CB8AC3E}">
        <p14:creationId xmlns:p14="http://schemas.microsoft.com/office/powerpoint/2010/main" val="198713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CE0A2-35C3-4BC9-ADB0-F67CEDD12DE1}"/>
              </a:ext>
            </a:extLst>
          </p:cNvPr>
          <p:cNvSpPr>
            <a:spLocks noGrp="1"/>
          </p:cNvSpPr>
          <p:nvPr>
            <p:ph type="title"/>
          </p:nvPr>
        </p:nvSpPr>
        <p:spPr>
          <a:xfrm>
            <a:off x="349021" y="50636"/>
            <a:ext cx="11493958" cy="1325563"/>
          </a:xfrm>
        </p:spPr>
        <p:txBody>
          <a:bodyPr>
            <a:normAutofit/>
          </a:bodyPr>
          <a:lstStyle/>
          <a:p>
            <a:r>
              <a:rPr lang="en-GB" b="1">
                <a:solidFill>
                  <a:schemeClr val="tx1"/>
                </a:solidFill>
                <a:latin typeface="Arial" panose="020B0604020202020204" pitchFamily="34" charset="0"/>
              </a:rPr>
              <a:t>Trouver la faille : qui est absent ? </a:t>
            </a:r>
            <a:endParaRPr lang="en-GB" b="1" dirty="0">
              <a:solidFill>
                <a:schemeClr val="tx1"/>
              </a:solidFill>
              <a:latin typeface="Arial" panose="020B0604020202020204" pitchFamily="34" charset="0"/>
            </a:endParaRPr>
          </a:p>
        </p:txBody>
      </p:sp>
      <p:sp>
        <p:nvSpPr>
          <p:cNvPr id="3" name="Content Placeholder 2">
            <a:extLst>
              <a:ext uri="{FF2B5EF4-FFF2-40B4-BE49-F238E27FC236}">
                <a16:creationId xmlns:a16="http://schemas.microsoft.com/office/drawing/2014/main" xmlns="" id="{078E18F8-B605-41BC-BB12-011A2906F8F1}"/>
              </a:ext>
            </a:extLst>
          </p:cNvPr>
          <p:cNvSpPr>
            <a:spLocks noGrp="1"/>
          </p:cNvSpPr>
          <p:nvPr>
            <p:ph idx="1"/>
          </p:nvPr>
        </p:nvSpPr>
        <p:spPr>
          <a:xfrm>
            <a:off x="206507" y="1369559"/>
            <a:ext cx="6132874" cy="5232409"/>
          </a:xfrm>
        </p:spPr>
        <p:txBody>
          <a:bodyPr>
            <a:normAutofit fontScale="92500"/>
          </a:bodyPr>
          <a:lstStyle/>
          <a:p>
            <a:r>
              <a:rPr lang="en-GB" sz="3100" dirty="0">
                <a:latin typeface="Arial" panose="020B0604020202020204" pitchFamily="34" charset="0"/>
              </a:rPr>
              <a:t>Globally, and in Africa, undiagnosed PLHIV are primarily</a:t>
            </a:r>
          </a:p>
          <a:p>
            <a:pPr lvl="1"/>
            <a:r>
              <a:rPr lang="en-GB" sz="2600" b="1" dirty="0">
                <a:solidFill>
                  <a:srgbClr val="7030A0"/>
                </a:solidFill>
                <a:latin typeface="Arial" panose="020B0604020202020204" pitchFamily="34" charset="0"/>
              </a:rPr>
              <a:t>Key populations (KP) and their partners</a:t>
            </a:r>
          </a:p>
          <a:p>
            <a:pPr lvl="1"/>
            <a:r>
              <a:rPr lang="en-GB" sz="2600" b="1" dirty="0">
                <a:solidFill>
                  <a:srgbClr val="45ACDA"/>
                </a:solidFill>
                <a:latin typeface="Arial" panose="020B0604020202020204" pitchFamily="34" charset="0"/>
              </a:rPr>
              <a:t>Men</a:t>
            </a:r>
            <a:r>
              <a:rPr lang="en-GB" sz="2600" dirty="0">
                <a:solidFill>
                  <a:srgbClr val="45ACDA"/>
                </a:solidFill>
                <a:latin typeface="Arial" panose="020B0604020202020204" pitchFamily="34" charset="0"/>
              </a:rPr>
              <a:t> in high HIV burden settings</a:t>
            </a:r>
          </a:p>
          <a:p>
            <a:pPr lvl="1"/>
            <a:r>
              <a:rPr lang="en-GB" sz="2600" b="1" dirty="0">
                <a:solidFill>
                  <a:schemeClr val="accent6"/>
                </a:solidFill>
                <a:latin typeface="Arial" panose="020B0604020202020204" pitchFamily="34" charset="0"/>
              </a:rPr>
              <a:t>Young people </a:t>
            </a:r>
            <a:r>
              <a:rPr lang="en-GB" sz="2600" dirty="0">
                <a:solidFill>
                  <a:schemeClr val="accent6"/>
                </a:solidFill>
                <a:latin typeface="Arial" panose="020B0604020202020204" pitchFamily="34" charset="0"/>
              </a:rPr>
              <a:t>(age 15-24) from KP and in high HIV burden settings</a:t>
            </a:r>
          </a:p>
          <a:p>
            <a:pPr lvl="1"/>
            <a:r>
              <a:rPr lang="fr-CH" sz="2600" b="1" dirty="0">
                <a:solidFill>
                  <a:srgbClr val="EF4129"/>
                </a:solidFill>
                <a:latin typeface="Arial" panose="020B0604020202020204" pitchFamily="34" charset="0"/>
              </a:rPr>
              <a:t>FP service </a:t>
            </a:r>
            <a:r>
              <a:rPr lang="fr-CH" sz="2600" dirty="0" err="1">
                <a:solidFill>
                  <a:srgbClr val="EF4129"/>
                </a:solidFill>
                <a:latin typeface="Arial" panose="020B0604020202020204" pitchFamily="34" charset="0"/>
              </a:rPr>
              <a:t>attendees</a:t>
            </a:r>
            <a:r>
              <a:rPr lang="fr-CH" sz="2600" dirty="0">
                <a:solidFill>
                  <a:srgbClr val="EF4129"/>
                </a:solidFill>
                <a:latin typeface="Arial" panose="020B0604020202020204" pitchFamily="34" charset="0"/>
              </a:rPr>
              <a:t> in high HIV </a:t>
            </a:r>
            <a:r>
              <a:rPr lang="fr-CH" sz="2600" dirty="0" err="1">
                <a:solidFill>
                  <a:srgbClr val="EF4129"/>
                </a:solidFill>
                <a:latin typeface="Arial" panose="020B0604020202020204" pitchFamily="34" charset="0"/>
              </a:rPr>
              <a:t>burden</a:t>
            </a:r>
            <a:r>
              <a:rPr lang="fr-CH" sz="2600" dirty="0">
                <a:solidFill>
                  <a:srgbClr val="EF4129"/>
                </a:solidFill>
                <a:latin typeface="Arial" panose="020B0604020202020204" pitchFamily="34" charset="0"/>
              </a:rPr>
              <a:t> settings </a:t>
            </a:r>
            <a:endParaRPr lang="en-GB" sz="2600" b="1" dirty="0">
              <a:solidFill>
                <a:srgbClr val="EF4129"/>
              </a:solidFill>
              <a:latin typeface="Arial" panose="020B0604020202020204" pitchFamily="34" charset="0"/>
            </a:endParaRPr>
          </a:p>
          <a:p>
            <a:pPr lvl="1"/>
            <a:r>
              <a:rPr lang="fr-CH" sz="2600" b="1" dirty="0">
                <a:solidFill>
                  <a:srgbClr val="0070C0"/>
                </a:solidFill>
                <a:latin typeface="Arial" panose="020B0604020202020204" pitchFamily="34" charset="0"/>
              </a:rPr>
              <a:t>P</a:t>
            </a:r>
            <a:r>
              <a:rPr lang="en-GB" sz="2600" b="1" dirty="0" err="1">
                <a:solidFill>
                  <a:srgbClr val="0070C0"/>
                </a:solidFill>
                <a:latin typeface="Arial" panose="020B0604020202020204" pitchFamily="34" charset="0"/>
              </a:rPr>
              <a:t>artners</a:t>
            </a:r>
            <a:r>
              <a:rPr lang="en-GB" sz="2600" b="1" dirty="0">
                <a:solidFill>
                  <a:srgbClr val="0070C0"/>
                </a:solidFill>
                <a:latin typeface="Arial" panose="020B0604020202020204" pitchFamily="34" charset="0"/>
              </a:rPr>
              <a:t> of PLHIV </a:t>
            </a:r>
          </a:p>
          <a:p>
            <a:pPr lvl="1"/>
            <a:r>
              <a:rPr lang="fr-CH" sz="2600" b="1" dirty="0">
                <a:solidFill>
                  <a:schemeClr val="accent2"/>
                </a:solidFill>
                <a:latin typeface="Arial" panose="020B0604020202020204" pitchFamily="34" charset="0"/>
              </a:rPr>
              <a:t>S</a:t>
            </a:r>
            <a:r>
              <a:rPr lang="en-GB" sz="2600" b="1" dirty="0">
                <a:solidFill>
                  <a:schemeClr val="accent2"/>
                </a:solidFill>
                <a:latin typeface="Arial" panose="020B0604020202020204" pitchFamily="34" charset="0"/>
              </a:rPr>
              <a:t>TI patients </a:t>
            </a:r>
          </a:p>
          <a:p>
            <a:r>
              <a:rPr lang="fr-CH" sz="3000" b="1" dirty="0">
                <a:solidFill>
                  <a:schemeClr val="tx2"/>
                </a:solidFill>
                <a:latin typeface="Arial" panose="020B0604020202020204" pitchFamily="34" charset="0"/>
              </a:rPr>
              <a:t>LTFU PLHIV </a:t>
            </a:r>
            <a:r>
              <a:rPr lang="fr-CH" sz="3000" dirty="0">
                <a:solidFill>
                  <a:schemeClr val="tx2"/>
                </a:solidFill>
                <a:latin typeface="Arial" panose="020B0604020202020204" pitchFamily="34" charset="0"/>
              </a:rPr>
              <a:t>(</a:t>
            </a:r>
            <a:r>
              <a:rPr lang="fr-CH" sz="3000" dirty="0" err="1">
                <a:solidFill>
                  <a:schemeClr val="tx2"/>
                </a:solidFill>
                <a:latin typeface="Arial" panose="020B0604020202020204" pitchFamily="34" charset="0"/>
              </a:rPr>
              <a:t>also</a:t>
            </a:r>
            <a:r>
              <a:rPr lang="fr-CH" sz="3000" dirty="0">
                <a:solidFill>
                  <a:schemeClr val="tx2"/>
                </a:solidFill>
                <a:latin typeface="Arial" panose="020B0604020202020204" pitchFamily="34" charset="0"/>
              </a:rPr>
              <a:t> </a:t>
            </a:r>
            <a:r>
              <a:rPr lang="fr-CH" sz="3000" dirty="0" err="1">
                <a:solidFill>
                  <a:schemeClr val="tx2"/>
                </a:solidFill>
                <a:latin typeface="Arial" panose="020B0604020202020204" pitchFamily="34" charset="0"/>
              </a:rPr>
              <a:t>need</a:t>
            </a:r>
            <a:r>
              <a:rPr lang="fr-CH" sz="3000" dirty="0">
                <a:solidFill>
                  <a:schemeClr val="tx2"/>
                </a:solidFill>
                <a:latin typeface="Arial" panose="020B0604020202020204" pitchFamily="34" charset="0"/>
              </a:rPr>
              <a:t> to </a:t>
            </a:r>
            <a:r>
              <a:rPr lang="fr-CH" sz="3000" dirty="0" err="1">
                <a:solidFill>
                  <a:schemeClr val="tx2"/>
                </a:solidFill>
                <a:latin typeface="Arial" panose="020B0604020202020204" pitchFamily="34" charset="0"/>
              </a:rPr>
              <a:t>tested</a:t>
            </a:r>
            <a:r>
              <a:rPr lang="fr-CH" sz="3000" dirty="0">
                <a:solidFill>
                  <a:schemeClr val="tx2"/>
                </a:solidFill>
                <a:latin typeface="Arial" panose="020B0604020202020204" pitchFamily="34" charset="0"/>
              </a:rPr>
              <a:t> to </a:t>
            </a:r>
            <a:r>
              <a:rPr lang="fr-CH" sz="3000" dirty="0" err="1">
                <a:solidFill>
                  <a:schemeClr val="tx2"/>
                </a:solidFill>
                <a:latin typeface="Arial" panose="020B0604020202020204" pitchFamily="34" charset="0"/>
              </a:rPr>
              <a:t>be</a:t>
            </a:r>
            <a:r>
              <a:rPr lang="fr-CH" sz="3000" dirty="0">
                <a:solidFill>
                  <a:schemeClr val="tx2"/>
                </a:solidFill>
                <a:latin typeface="Arial" panose="020B0604020202020204" pitchFamily="34" charset="0"/>
              </a:rPr>
              <a:t> re-</a:t>
            </a:r>
            <a:r>
              <a:rPr lang="fr-CH" sz="3000" dirty="0" err="1">
                <a:solidFill>
                  <a:schemeClr val="tx2"/>
                </a:solidFill>
                <a:latin typeface="Arial" panose="020B0604020202020204" pitchFamily="34" charset="0"/>
              </a:rPr>
              <a:t>engaged</a:t>
            </a:r>
            <a:r>
              <a:rPr lang="fr-CH" sz="3000" dirty="0">
                <a:solidFill>
                  <a:schemeClr val="tx2"/>
                </a:solidFill>
                <a:latin typeface="Arial" panose="020B0604020202020204" pitchFamily="34" charset="0"/>
              </a:rPr>
              <a:t> in care)</a:t>
            </a:r>
            <a:endParaRPr lang="en-GB" sz="3000" dirty="0">
              <a:solidFill>
                <a:schemeClr val="tx2"/>
              </a:solidFill>
              <a:latin typeface="Arial" panose="020B0604020202020204" pitchFamily="34" charset="0"/>
            </a:endParaRPr>
          </a:p>
          <a:p>
            <a:pPr marL="457200" lvl="1" indent="0">
              <a:buNone/>
            </a:pPr>
            <a:endParaRPr lang="en-GB" sz="2400" dirty="0">
              <a:latin typeface="Arial" panose="020B0604020202020204" pitchFamily="34" charset="0"/>
            </a:endParaRPr>
          </a:p>
        </p:txBody>
      </p:sp>
      <p:sp>
        <p:nvSpPr>
          <p:cNvPr id="6" name="Rectangle 5">
            <a:extLst>
              <a:ext uri="{FF2B5EF4-FFF2-40B4-BE49-F238E27FC236}">
                <a16:creationId xmlns:a16="http://schemas.microsoft.com/office/drawing/2014/main" xmlns="" id="{FD723B95-0FE2-480B-B01F-814375BE94EF}"/>
              </a:ext>
            </a:extLst>
          </p:cNvPr>
          <p:cNvSpPr/>
          <p:nvPr/>
        </p:nvSpPr>
        <p:spPr>
          <a:xfrm>
            <a:off x="299545" y="1408506"/>
            <a:ext cx="6132874" cy="5324535"/>
          </a:xfrm>
          <a:prstGeom prst="rect">
            <a:avLst/>
          </a:prstGeom>
          <a:solidFill>
            <a:srgbClr val="00B0F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 devons-nous faire pour toucher (et leur permettre d’accéder à un TAR) les personnes vivant avec le VIH qui ne connaissent pas encore leur statut sérologique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xmlns="" id="{41896D5C-4FE5-46E9-BA12-6393819E2D4B}"/>
              </a:ext>
            </a:extLst>
          </p:cNvPr>
          <p:cNvPicPr>
            <a:picLocks noChangeAspect="1"/>
          </p:cNvPicPr>
          <p:nvPr/>
        </p:nvPicPr>
        <p:blipFill>
          <a:blip r:embed="rId3"/>
          <a:stretch>
            <a:fillRect/>
          </a:stretch>
        </p:blipFill>
        <p:spPr>
          <a:xfrm>
            <a:off x="10283483" y="54591"/>
            <a:ext cx="1823124" cy="483776"/>
          </a:xfrm>
          <a:prstGeom prst="rect">
            <a:avLst/>
          </a:prstGeom>
        </p:spPr>
      </p:pic>
      <p:pic>
        <p:nvPicPr>
          <p:cNvPr id="7" name="Image 6"/>
          <p:cNvPicPr>
            <a:picLocks noChangeAspect="1"/>
          </p:cNvPicPr>
          <p:nvPr/>
        </p:nvPicPr>
        <p:blipFill>
          <a:blip r:embed="rId4"/>
          <a:stretch>
            <a:fillRect/>
          </a:stretch>
        </p:blipFill>
        <p:spPr>
          <a:xfrm>
            <a:off x="6728350" y="1295710"/>
            <a:ext cx="5257143" cy="4971429"/>
          </a:xfrm>
          <a:prstGeom prst="rect">
            <a:avLst/>
          </a:prstGeom>
        </p:spPr>
      </p:pic>
    </p:spTree>
    <p:extLst>
      <p:ext uri="{BB962C8B-B14F-4D97-AF65-F5344CB8AC3E}">
        <p14:creationId xmlns:p14="http://schemas.microsoft.com/office/powerpoint/2010/main" val="314201243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obalWACh_21JAN2017_Drake">
  <a:themeElements>
    <a:clrScheme name="Custom 2">
      <a:dk1>
        <a:sysClr val="windowText" lastClr="000000"/>
      </a:dk1>
      <a:lt1>
        <a:sysClr val="window" lastClr="FFFFFF"/>
      </a:lt1>
      <a:dk2>
        <a:srgbClr val="595959"/>
      </a:dk2>
      <a:lt2>
        <a:srgbClr val="595959"/>
      </a:lt2>
      <a:accent1>
        <a:srgbClr val="006792"/>
      </a:accent1>
      <a:accent2>
        <a:srgbClr val="3995B9"/>
      </a:accent2>
      <a:accent3>
        <a:srgbClr val="73C167"/>
      </a:accent3>
      <a:accent4>
        <a:srgbClr val="595959"/>
      </a:accent4>
      <a:accent5>
        <a:srgbClr val="509ACC"/>
      </a:accent5>
      <a:accent6>
        <a:srgbClr val="7F6AA2"/>
      </a:accent6>
      <a:hlink>
        <a:srgbClr val="D0AF72"/>
      </a:hlink>
      <a:folHlink>
        <a:srgbClr val="503D1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GlobalWACh_21JAN2017_Drake" id="{9A4DEFB3-760F-4D28-A3CC-FAF0301CE169}" vid="{BBAA94DC-B650-48EF-991A-13DBDA403F9D}"/>
    </a:ext>
  </a:extLst>
</a:theme>
</file>

<file path=ppt/theme/theme3.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4893</TotalTime>
  <Words>6702</Words>
  <Application>Microsoft Office PowerPoint</Application>
  <PresentationFormat>Grand écran</PresentationFormat>
  <Paragraphs>731</Paragraphs>
  <Slides>53</Slides>
  <Notes>47</Notes>
  <HiddenSlides>1</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53</vt:i4>
      </vt:variant>
    </vt:vector>
  </HeadingPairs>
  <TitlesOfParts>
    <vt:vector size="67" baseType="lpstr">
      <vt:lpstr>MS Mincho</vt:lpstr>
      <vt:lpstr>Raleway</vt:lpstr>
      <vt:lpstr>SimSun</vt:lpstr>
      <vt:lpstr>Arial</vt:lpstr>
      <vt:lpstr>Arial Narrow</vt:lpstr>
      <vt:lpstr>Calibri</vt:lpstr>
      <vt:lpstr>Calibri Light</vt:lpstr>
      <vt:lpstr>Cambria Math</vt:lpstr>
      <vt:lpstr>Segoe UI</vt:lpstr>
      <vt:lpstr>Times New Roman</vt:lpstr>
      <vt:lpstr>Wingdings</vt:lpstr>
      <vt:lpstr>1_Office Theme</vt:lpstr>
      <vt:lpstr>GlobalWACh_21JAN2017_Drake</vt:lpstr>
      <vt:lpstr>AIDS 2016_Template</vt:lpstr>
      <vt:lpstr>Lignes directrices pour une épidémie en pleine évolution</vt:lpstr>
      <vt:lpstr>Consulter toutes les lignes directrices grâce à l’appli WHO HTS App !</vt:lpstr>
      <vt:lpstr>Présentation PowerPoint</vt:lpstr>
      <vt:lpstr>Présentation </vt:lpstr>
      <vt:lpstr>Progrès accomplis vers la cible 90-90-90, 2015-2018</vt:lpstr>
      <vt:lpstr>Progrès accomplis vers la cible 90-90-90, par région, 2018 </vt:lpstr>
      <vt:lpstr>Le nombre de personnes vivant avec le VIH et ne connaissant pas leur statut diminue mais des lacunes subsistent</vt:lpstr>
      <vt:lpstr>Quelles sont les caractéristiques des personnes ne connaissant pas leur statut VIH ? </vt:lpstr>
      <vt:lpstr>Trouver la faille : qui est absent ? </vt:lpstr>
      <vt:lpstr>Les approches de prestation de services liées au dépistage du VIH recommandées par l’OMS </vt:lpstr>
      <vt:lpstr>Définitions clés pour envisager des prestations de dépistage du VIH   </vt:lpstr>
      <vt:lpstr>Services de dépistage du VIH permettant d’atteindre autant de personnes que possible non diagnostiquées et vivant avec le VIH</vt:lpstr>
      <vt:lpstr>Concilier efficacité et impact</vt:lpstr>
      <vt:lpstr>Dépistage du VIH pour le suivi de la prévention</vt:lpstr>
      <vt:lpstr> Un ensemble de mesures essentielles de prévention avec les services de dépistage du VIH </vt:lpstr>
      <vt:lpstr>Présentation PowerPoint</vt:lpstr>
      <vt:lpstr>Présentation PowerPoint</vt:lpstr>
      <vt:lpstr> Un diagnostic du VIH fiable </vt:lpstr>
      <vt:lpstr>Valeur prédictive positive (VPP) et nombre de tests</vt:lpstr>
      <vt:lpstr>La VPP dépend du taux de séropositivité</vt:lpstr>
      <vt:lpstr>Présentation PowerPoint</vt:lpstr>
      <vt:lpstr>Présentation PowerPoint</vt:lpstr>
      <vt:lpstr>Présentation PowerPoint</vt:lpstr>
      <vt:lpstr>Présentation PowerPoint</vt:lpstr>
      <vt:lpstr>Créer la demande pour atteindre les personnes non diagnostiquées vivant avec le VIH</vt:lpstr>
      <vt:lpstr>Comment créer la demande pour les services de dépistage du VIH ?</vt:lpstr>
      <vt:lpstr>Expérience de FHI360 au Viet Nam (de mars 2016 à janvier 2019)</vt:lpstr>
      <vt:lpstr>Quelles sont les manières efficaces de créer la demande pour les services de dépistage du VIH ?</vt:lpstr>
      <vt:lpstr>Que penser des messages de conseils ?  Le dépistage, la prévention et le traitement ont changé : il est temps pour les messages prodiguant des conseil d’en faire autant</vt:lpstr>
      <vt:lpstr>Importantes lacunes relevées dans les messages avant et après le test de dépistage</vt:lpstr>
      <vt:lpstr>Lacunes dans le dépistage du VIH et de la syphilis pendant la grossesse</vt:lpstr>
      <vt:lpstr>Lacunes dans le dépistage du VIH et de la syphilis pendant la grossesse</vt:lpstr>
      <vt:lpstr> </vt:lpstr>
      <vt:lpstr>Présentation PowerPoint</vt:lpstr>
      <vt:lpstr>Présentation PowerPoint</vt:lpstr>
      <vt:lpstr>Précédentes directives de 2015 sur les services de dépistage du VIH : retester les mères</vt:lpstr>
      <vt:lpstr>Étapes recommandées pour refaire le test pour les femmes enceintes et celles récemment accouchées</vt:lpstr>
      <vt:lpstr>Étapes recommandées pour refaire le test pour les femmes enceintes et celles récemment accouchées</vt:lpstr>
      <vt:lpstr>Facteurs à prendre en considération pour la mise en place du dépistage du VIH chez les femmes enceintes et postpartum</vt:lpstr>
      <vt:lpstr>Présentation PowerPoint</vt:lpstr>
      <vt:lpstr>Que sont les réseaux sociaux et les approches  fondées sur ces réseaux sociaux ?</vt:lpstr>
      <vt:lpstr>Présentation PowerPoint</vt:lpstr>
      <vt:lpstr>Recommandations de l’OMS sur l’autodépistage du VIH </vt:lpstr>
      <vt:lpstr>Recommandations de l’OMS sur l’autodépistage du VIH</vt:lpstr>
      <vt:lpstr>De nombreux modèles de distribution d’autotests VIH fonctionnent bien en fonction du contexte et de la population</vt:lpstr>
      <vt:lpstr>Par rapport au dépistage standard du VIH, les résultats de l’autotest montrent qu’il multiplie par 2 le recours chez les hommes </vt:lpstr>
      <vt:lpstr>La liaison avec les services de soins n’est pas très différente après un autodépistage, mais une assistance peut rendre cette liaison plus facile</vt:lpstr>
      <vt:lpstr>Une panoplie d’outils d’assistance à l’autodépistage </vt:lpstr>
      <vt:lpstr>Autodépistage du VIH : par où commencer ?</vt:lpstr>
      <vt:lpstr>Autodépistage du VIH : par où commencer ?</vt:lpstr>
      <vt:lpstr>Merci à toutes les personnes et à toutes les communautés qui font la différence !</vt:lpstr>
      <vt:lpstr>Consulter toutes les lignes directrices grâce à l’appli WHO HTS App !</vt:lpstr>
      <vt:lpstr>Remerciements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Lignes directrices pour une épidémie en pleine évolution</dc:title>
  <dc:creator>MILLOT, Veronique Micheline R.</dc:creator>
  <cp:lastModifiedBy>y s</cp:lastModifiedBy>
  <cp:revision>116</cp:revision>
  <dcterms:created xsi:type="dcterms:W3CDTF">2020-03-23T08:47:10Z</dcterms:created>
  <dcterms:modified xsi:type="dcterms:W3CDTF">2020-05-08T12:35:02Z</dcterms:modified>
</cp:coreProperties>
</file>