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5" r:id="rId4"/>
  </p:sldMasterIdLst>
  <p:notesMasterIdLst>
    <p:notesMasterId r:id="rId28"/>
  </p:notesMasterIdLst>
  <p:sldIdLst>
    <p:sldId id="282" r:id="rId5"/>
    <p:sldId id="2147482543" r:id="rId6"/>
    <p:sldId id="2147482545" r:id="rId7"/>
    <p:sldId id="2147482538" r:id="rId8"/>
    <p:sldId id="2147482539" r:id="rId9"/>
    <p:sldId id="532" r:id="rId10"/>
    <p:sldId id="302" r:id="rId11"/>
    <p:sldId id="2147482556" r:id="rId12"/>
    <p:sldId id="2147482525" r:id="rId13"/>
    <p:sldId id="2147482540" r:id="rId14"/>
    <p:sldId id="4673" r:id="rId15"/>
    <p:sldId id="4672" r:id="rId16"/>
    <p:sldId id="301" r:id="rId17"/>
    <p:sldId id="2147482546" r:id="rId18"/>
    <p:sldId id="2147482547" r:id="rId19"/>
    <p:sldId id="2147482548" r:id="rId20"/>
    <p:sldId id="2147482549" r:id="rId21"/>
    <p:sldId id="2147482550" r:id="rId22"/>
    <p:sldId id="2147482475" r:id="rId23"/>
    <p:sldId id="2147482557" r:id="rId24"/>
    <p:sldId id="2147482552" r:id="rId25"/>
    <p:sldId id="2147482554" r:id="rId26"/>
    <p:sldId id="2147482555" r:id="rId27"/>
  </p:sldIdLst>
  <p:sldSz cx="12192000" cy="6858000"/>
  <p:notesSz cx="6858000" cy="9144000"/>
  <p:embeddedFontLst>
    <p:embeddedFont>
      <p:font typeface="Roboto Light" panose="02000000000000000000" pitchFamily="2" charset="0"/>
      <p:regular r:id="rId29"/>
      <p:italic r:id="rId30"/>
    </p:embeddedFont>
  </p:embeddedFontLst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C34F09-1DDD-CADE-8710-CCC43B4920C7}" name="Tasha Vernon" initials="TV" userId="S::tvernon@psi.org::6865b858-747d-4b41-aef2-3b28ae02607d" providerId="AD"/>
  <p188:author id="{B9CFDA19-B247-0049-59D5-840303060F9E}" name="Bernhard Kerschberger" initials="BK" userId="S::bkerschberger@psi.org::592480ee-3c58-41db-935d-79587ec7796a" providerId="AD"/>
  <p188:author id="{38159D3C-EDD8-0CFD-ADEF-2834403D889A}" name="MSIMANGA, Busisiwe" initials="MB" userId="S::msimangaradebeb@who.int::d99ce02a-c1ee-401f-882a-d4f901638f44" providerId="AD"/>
  <p188:author id="{3CAA7B5E-C2C9-81C7-AFD6-E610C56C1149}" name="Karin Hatzold" initials="KH" userId="S::khatzold@psi.org::142006c1-edce-4b99-b7ac-3f5f12bedf84" providerId="AD"/>
  <p188:author id="{D808B7F2-4CD0-3427-F3F8-03F152467009}" name="Tasha Vernon" initials="TV" userId="Tasha Verno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5A0DDA-6360-4AC5-835E-75850BD7ABAD}" v="4" dt="2025-06-12T19:25:15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66" autoAdjust="0"/>
    <p:restoredTop sz="85419" autoAdjust="0"/>
  </p:normalViewPr>
  <p:slideViewPr>
    <p:cSldViewPr snapToGrid="0">
      <p:cViewPr varScale="1">
        <p:scale>
          <a:sx n="83" d="100"/>
          <a:sy n="83" d="100"/>
        </p:scale>
        <p:origin x="408" y="77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B61F7-EAAD-497C-ABA8-7CA6B521023E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AA19A789-326D-4B1A-A6F7-49F41B105754}">
      <dgm:prSet phldrT="[Text]" custT="1"/>
      <dgm:spPr>
        <a:xfrm>
          <a:off x="2234973" y="1641140"/>
          <a:ext cx="1800225" cy="1800225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GB" sz="3200" b="1" i="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Testing services</a:t>
          </a:r>
        </a:p>
      </dgm:t>
    </dgm:pt>
    <dgm:pt modelId="{015A73C8-1A63-49EE-8E6C-6A2A8E7194E5}" type="parTrans" cxnId="{C5DAF790-1736-4C82-80C7-62C4BB11467F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69A462-4A3D-4CAF-B515-AE3FF9A70234}" type="sibTrans" cxnId="{C5DAF790-1736-4C82-80C7-62C4BB11467F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297C5C-16AE-4CC9-9E69-8BC45557FA15}">
      <dgm:prSet phldrT="[Text]" custT="1"/>
      <dgm:spPr>
        <a:xfrm>
          <a:off x="2505007" y="133"/>
          <a:ext cx="1260157" cy="1260157"/>
        </a:xfrm>
        <a:prstGeom prst="ellipse">
          <a:avLst/>
        </a:prstGeom>
      </dgm:spPr>
      <dgm:t>
        <a:bodyPr lIns="0" tIns="0" rIns="0" bIns="0"/>
        <a:lstStyle/>
        <a:p>
          <a:pPr>
            <a:buNone/>
          </a:pPr>
          <a:r>
            <a:rPr lang="en-GB" sz="1800" b="1" i="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Facility-based</a:t>
          </a:r>
        </a:p>
      </dgm:t>
    </dgm:pt>
    <dgm:pt modelId="{BCFCF20C-FAD2-4E03-8712-0A2F5F507A80}" type="parTrans" cxnId="{845854DC-8CB1-42C3-B08C-1B8E44D71B65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DF588F-764B-4189-B94F-D1D9C3029A6B}" type="sibTrans" cxnId="{845854DC-8CB1-42C3-B08C-1B8E44D71B65}">
      <dgm:prSet/>
      <dgm:spPr>
        <a:xfrm>
          <a:off x="1178680" y="584847"/>
          <a:ext cx="3912811" cy="3912811"/>
        </a:xfrm>
        <a:prstGeom prst="blockArc">
          <a:avLst>
            <a:gd name="adj1" fmla="val 16200000"/>
            <a:gd name="adj2" fmla="val 0"/>
            <a:gd name="adj3" fmla="val 4638"/>
          </a:avLst>
        </a:prstGeom>
      </dgm:spPr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71446-A2B6-4BA3-8848-465A29337354}">
      <dgm:prSet phldrT="[Text]" custT="1"/>
      <dgm:spPr>
        <a:xfrm>
          <a:off x="4416047" y="1911174"/>
          <a:ext cx="1260157" cy="1260157"/>
        </a:xfrm>
        <a:prstGeom prst="ellipse">
          <a:avLst/>
        </a:prstGeom>
      </dgm:spPr>
      <dgm:t>
        <a:bodyPr lIns="0" tIns="0" rIns="0" bIns="0"/>
        <a:lstStyle/>
        <a:p>
          <a:pPr>
            <a:buNone/>
          </a:pPr>
          <a:r>
            <a:rPr lang="en-GB" sz="1800" b="1" i="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Community-based</a:t>
          </a:r>
        </a:p>
      </dgm:t>
    </dgm:pt>
    <dgm:pt modelId="{BA51397D-C8E6-4CA3-98F1-B796FB576320}" type="parTrans" cxnId="{6A3A1DB2-66AD-420C-B69D-1FF7F2E40817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B5B9B-4184-4445-A42A-A58CE403E1CE}" type="sibTrans" cxnId="{6A3A1DB2-66AD-420C-B69D-1FF7F2E40817}">
      <dgm:prSet/>
      <dgm:spPr>
        <a:xfrm>
          <a:off x="1178680" y="584847"/>
          <a:ext cx="3912811" cy="3912811"/>
        </a:xfrm>
        <a:prstGeom prst="blockArc">
          <a:avLst>
            <a:gd name="adj1" fmla="val 0"/>
            <a:gd name="adj2" fmla="val 5400000"/>
            <a:gd name="adj3" fmla="val 4638"/>
          </a:avLst>
        </a:prstGeom>
      </dgm:spPr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97B5DB-DFE4-487E-AEF1-82E59379B394}">
      <dgm:prSet phldrT="[Text]" custT="1"/>
      <dgm:spPr>
        <a:xfrm>
          <a:off x="2505007" y="3822214"/>
          <a:ext cx="1260157" cy="1260157"/>
        </a:xfrm>
        <a:prstGeom prst="ellipse">
          <a:avLst/>
        </a:prstGeom>
      </dgm:spPr>
      <dgm:t>
        <a:bodyPr lIns="0" tIns="0" rIns="0" bIns="0"/>
        <a:lstStyle/>
        <a:p>
          <a:pPr>
            <a:buNone/>
          </a:pPr>
          <a:r>
            <a:rPr lang="en-GB" sz="1800" b="1" i="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Self-testing</a:t>
          </a:r>
        </a:p>
      </dgm:t>
    </dgm:pt>
    <dgm:pt modelId="{F68605CC-1EA1-4BA1-ACDB-49FB7AB883E6}" type="parTrans" cxnId="{9AEA42A3-4F07-498B-AC3F-8F2534029856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A3A910-0215-4B50-BAEA-A499E14FCCFF}" type="sibTrans" cxnId="{9AEA42A3-4F07-498B-AC3F-8F2534029856}">
      <dgm:prSet/>
      <dgm:spPr>
        <a:xfrm>
          <a:off x="1178680" y="584847"/>
          <a:ext cx="3912811" cy="3912811"/>
        </a:xfrm>
        <a:prstGeom prst="blockArc">
          <a:avLst>
            <a:gd name="adj1" fmla="val 5400000"/>
            <a:gd name="adj2" fmla="val 10800000"/>
            <a:gd name="adj3" fmla="val 4638"/>
          </a:avLst>
        </a:prstGeom>
      </dgm:spPr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131139-C10C-4DF5-B4EA-BD66254F7C37}">
      <dgm:prSet phldrT="[Text]" custT="1"/>
      <dgm:spPr>
        <a:xfrm>
          <a:off x="593967" y="1911174"/>
          <a:ext cx="1260157" cy="1260157"/>
        </a:xfrm>
        <a:prstGeom prst="ellipse">
          <a:avLst/>
        </a:prstGeom>
      </dgm:spPr>
      <dgm:t>
        <a:bodyPr lIns="0" tIns="0" rIns="0" bIns="0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i="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Network-based testing</a:t>
          </a:r>
        </a:p>
      </dgm:t>
    </dgm:pt>
    <dgm:pt modelId="{470532CA-9E48-475E-B780-3FDBE264BF6F}" type="parTrans" cxnId="{BDA93FAC-B112-4176-8DC2-ED2A80C899D4}">
      <dgm:prSet/>
      <dgm:spPr/>
      <dgm:t>
        <a:bodyPr/>
        <a:lstStyle/>
        <a:p>
          <a:endParaRPr lang="en-GB" sz="2400"/>
        </a:p>
      </dgm:t>
    </dgm:pt>
    <dgm:pt modelId="{868E676C-EE2C-4F5E-836F-489BFA9E1337}" type="sibTrans" cxnId="{BDA93FAC-B112-4176-8DC2-ED2A80C899D4}">
      <dgm:prSet/>
      <dgm:spPr>
        <a:xfrm>
          <a:off x="1178680" y="584847"/>
          <a:ext cx="3912811" cy="3912811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</dgm:spPr>
      <dgm:t>
        <a:bodyPr/>
        <a:lstStyle/>
        <a:p>
          <a:endParaRPr lang="en-GB" sz="2400"/>
        </a:p>
      </dgm:t>
    </dgm:pt>
    <dgm:pt modelId="{95834D7F-3136-4C87-9525-DC2779F3BB25}" type="pres">
      <dgm:prSet presAssocID="{437B61F7-EAAD-497C-ABA8-7CA6B521023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C397E14-B2FF-4211-AC50-4AD472785639}" type="pres">
      <dgm:prSet presAssocID="{AA19A789-326D-4B1A-A6F7-49F41B105754}" presName="centerShape" presStyleLbl="node0" presStyleIdx="0" presStyleCnt="1" custScaleX="121824" custScaleY="121824"/>
      <dgm:spPr/>
    </dgm:pt>
    <dgm:pt modelId="{3686B06D-48CD-45AA-A1D5-9E31DE5182F4}" type="pres">
      <dgm:prSet presAssocID="{BE297C5C-16AE-4CC9-9E69-8BC45557FA15}" presName="node" presStyleLbl="node1" presStyleIdx="0" presStyleCnt="4" custScaleX="120485" custScaleY="120485">
        <dgm:presLayoutVars>
          <dgm:bulletEnabled val="1"/>
        </dgm:presLayoutVars>
      </dgm:prSet>
      <dgm:spPr/>
    </dgm:pt>
    <dgm:pt modelId="{9C638029-0C66-4DC2-9131-48965C970451}" type="pres">
      <dgm:prSet presAssocID="{BE297C5C-16AE-4CC9-9E69-8BC45557FA15}" presName="dummy" presStyleCnt="0"/>
      <dgm:spPr/>
    </dgm:pt>
    <dgm:pt modelId="{C7295E07-C8CA-4DDF-AEDE-0A578375BC3D}" type="pres">
      <dgm:prSet presAssocID="{0EDF588F-764B-4189-B94F-D1D9C3029A6B}" presName="sibTrans" presStyleLbl="sibTrans2D1" presStyleIdx="0" presStyleCnt="4"/>
      <dgm:spPr/>
    </dgm:pt>
    <dgm:pt modelId="{BA0A7FAC-B580-48AE-9AD4-EAEA6482FDFA}" type="pres">
      <dgm:prSet presAssocID="{91871446-A2B6-4BA3-8848-465A29337354}" presName="node" presStyleLbl="node1" presStyleIdx="1" presStyleCnt="4" custScaleX="120485" custScaleY="120486">
        <dgm:presLayoutVars>
          <dgm:bulletEnabled val="1"/>
        </dgm:presLayoutVars>
      </dgm:prSet>
      <dgm:spPr/>
    </dgm:pt>
    <dgm:pt modelId="{F5E12723-8E2D-4C34-897F-93B895C67EBB}" type="pres">
      <dgm:prSet presAssocID="{91871446-A2B6-4BA3-8848-465A29337354}" presName="dummy" presStyleCnt="0"/>
      <dgm:spPr/>
    </dgm:pt>
    <dgm:pt modelId="{7123BC5A-915A-4FDB-AF14-9DFA83457779}" type="pres">
      <dgm:prSet presAssocID="{B90B5B9B-4184-4445-A42A-A58CE403E1CE}" presName="sibTrans" presStyleLbl="sibTrans2D1" presStyleIdx="1" presStyleCnt="4"/>
      <dgm:spPr/>
    </dgm:pt>
    <dgm:pt modelId="{1B175965-E37D-46B0-BD24-B05AA9C0C1D1}" type="pres">
      <dgm:prSet presAssocID="{8097B5DB-DFE4-487E-AEF1-82E59379B394}" presName="node" presStyleLbl="node1" presStyleIdx="2" presStyleCnt="4" custScaleX="120485" custScaleY="120485">
        <dgm:presLayoutVars>
          <dgm:bulletEnabled val="1"/>
        </dgm:presLayoutVars>
      </dgm:prSet>
      <dgm:spPr/>
    </dgm:pt>
    <dgm:pt modelId="{939A872E-BF2B-46A2-9EED-AD9F5E7F16EA}" type="pres">
      <dgm:prSet presAssocID="{8097B5DB-DFE4-487E-AEF1-82E59379B394}" presName="dummy" presStyleCnt="0"/>
      <dgm:spPr/>
    </dgm:pt>
    <dgm:pt modelId="{466E8BF3-4AFD-4BB5-B5C1-31D7C0B25377}" type="pres">
      <dgm:prSet presAssocID="{BBA3A910-0215-4B50-BAEA-A499E14FCCFF}" presName="sibTrans" presStyleLbl="sibTrans2D1" presStyleIdx="2" presStyleCnt="4"/>
      <dgm:spPr/>
    </dgm:pt>
    <dgm:pt modelId="{C7F4C2DE-F05F-443D-8AE5-CB9E3D183BCD}" type="pres">
      <dgm:prSet presAssocID="{41131139-C10C-4DF5-B4EA-BD66254F7C37}" presName="node" presStyleLbl="node1" presStyleIdx="3" presStyleCnt="4" custScaleX="120485" custScaleY="120485">
        <dgm:presLayoutVars>
          <dgm:bulletEnabled val="1"/>
        </dgm:presLayoutVars>
      </dgm:prSet>
      <dgm:spPr/>
    </dgm:pt>
    <dgm:pt modelId="{10FD94E4-3DDE-4623-8D78-24E16D8276B0}" type="pres">
      <dgm:prSet presAssocID="{41131139-C10C-4DF5-B4EA-BD66254F7C37}" presName="dummy" presStyleCnt="0"/>
      <dgm:spPr/>
    </dgm:pt>
    <dgm:pt modelId="{43BDF27C-B397-435A-B375-16F2BD779858}" type="pres">
      <dgm:prSet presAssocID="{868E676C-EE2C-4F5E-836F-489BFA9E1337}" presName="sibTrans" presStyleLbl="sibTrans2D1" presStyleIdx="3" presStyleCnt="4"/>
      <dgm:spPr/>
    </dgm:pt>
  </dgm:ptLst>
  <dgm:cxnLst>
    <dgm:cxn modelId="{2D8A0418-91B7-4768-BE4F-93DF5AD77F49}" type="presOf" srcId="{0EDF588F-764B-4189-B94F-D1D9C3029A6B}" destId="{C7295E07-C8CA-4DDF-AEDE-0A578375BC3D}" srcOrd="0" destOrd="0" presId="urn:microsoft.com/office/officeart/2005/8/layout/radial6"/>
    <dgm:cxn modelId="{AD494418-0DA3-4FC6-9158-B0258D02BA62}" type="presOf" srcId="{41131139-C10C-4DF5-B4EA-BD66254F7C37}" destId="{C7F4C2DE-F05F-443D-8AE5-CB9E3D183BCD}" srcOrd="0" destOrd="0" presId="urn:microsoft.com/office/officeart/2005/8/layout/radial6"/>
    <dgm:cxn modelId="{10DC7B21-7E3D-4D26-A657-E1E17F6D11BC}" type="presOf" srcId="{BE297C5C-16AE-4CC9-9E69-8BC45557FA15}" destId="{3686B06D-48CD-45AA-A1D5-9E31DE5182F4}" srcOrd="0" destOrd="0" presId="urn:microsoft.com/office/officeart/2005/8/layout/radial6"/>
    <dgm:cxn modelId="{29E47623-B346-45D9-8613-7D3812B91FE6}" type="presOf" srcId="{BBA3A910-0215-4B50-BAEA-A499E14FCCFF}" destId="{466E8BF3-4AFD-4BB5-B5C1-31D7C0B25377}" srcOrd="0" destOrd="0" presId="urn:microsoft.com/office/officeart/2005/8/layout/radial6"/>
    <dgm:cxn modelId="{E9E6BD23-D410-4E31-9744-0F445BB14420}" type="presOf" srcId="{868E676C-EE2C-4F5E-836F-489BFA9E1337}" destId="{43BDF27C-B397-435A-B375-16F2BD779858}" srcOrd="0" destOrd="0" presId="urn:microsoft.com/office/officeart/2005/8/layout/radial6"/>
    <dgm:cxn modelId="{C03B2728-A5F5-4981-AABC-85E0379BEFAD}" type="presOf" srcId="{8097B5DB-DFE4-487E-AEF1-82E59379B394}" destId="{1B175965-E37D-46B0-BD24-B05AA9C0C1D1}" srcOrd="0" destOrd="0" presId="urn:microsoft.com/office/officeart/2005/8/layout/radial6"/>
    <dgm:cxn modelId="{6E42D27A-F845-4C87-A543-55BBFCF28648}" type="presOf" srcId="{91871446-A2B6-4BA3-8848-465A29337354}" destId="{BA0A7FAC-B580-48AE-9AD4-EAEA6482FDFA}" srcOrd="0" destOrd="0" presId="urn:microsoft.com/office/officeart/2005/8/layout/radial6"/>
    <dgm:cxn modelId="{D292D57C-0846-4A0E-83CF-754802912666}" type="presOf" srcId="{AA19A789-326D-4B1A-A6F7-49F41B105754}" destId="{FC397E14-B2FF-4211-AC50-4AD472785639}" srcOrd="0" destOrd="0" presId="urn:microsoft.com/office/officeart/2005/8/layout/radial6"/>
    <dgm:cxn modelId="{4BB78A81-7FFF-4051-8E9A-C2A825970E3C}" type="presOf" srcId="{B90B5B9B-4184-4445-A42A-A58CE403E1CE}" destId="{7123BC5A-915A-4FDB-AF14-9DFA83457779}" srcOrd="0" destOrd="0" presId="urn:microsoft.com/office/officeart/2005/8/layout/radial6"/>
    <dgm:cxn modelId="{C5DAF790-1736-4C82-80C7-62C4BB11467F}" srcId="{437B61F7-EAAD-497C-ABA8-7CA6B521023E}" destId="{AA19A789-326D-4B1A-A6F7-49F41B105754}" srcOrd="0" destOrd="0" parTransId="{015A73C8-1A63-49EE-8E6C-6A2A8E7194E5}" sibTransId="{1669A462-4A3D-4CAF-B515-AE3FF9A70234}"/>
    <dgm:cxn modelId="{9AEA42A3-4F07-498B-AC3F-8F2534029856}" srcId="{AA19A789-326D-4B1A-A6F7-49F41B105754}" destId="{8097B5DB-DFE4-487E-AEF1-82E59379B394}" srcOrd="2" destOrd="0" parTransId="{F68605CC-1EA1-4BA1-ACDB-49FB7AB883E6}" sibTransId="{BBA3A910-0215-4B50-BAEA-A499E14FCCFF}"/>
    <dgm:cxn modelId="{BDA93FAC-B112-4176-8DC2-ED2A80C899D4}" srcId="{AA19A789-326D-4B1A-A6F7-49F41B105754}" destId="{41131139-C10C-4DF5-B4EA-BD66254F7C37}" srcOrd="3" destOrd="0" parTransId="{470532CA-9E48-475E-B780-3FDBE264BF6F}" sibTransId="{868E676C-EE2C-4F5E-836F-489BFA9E1337}"/>
    <dgm:cxn modelId="{6A3A1DB2-66AD-420C-B69D-1FF7F2E40817}" srcId="{AA19A789-326D-4B1A-A6F7-49F41B105754}" destId="{91871446-A2B6-4BA3-8848-465A29337354}" srcOrd="1" destOrd="0" parTransId="{BA51397D-C8E6-4CA3-98F1-B796FB576320}" sibTransId="{B90B5B9B-4184-4445-A42A-A58CE403E1CE}"/>
    <dgm:cxn modelId="{D3B0E4B8-210A-41D9-B568-F04DC5F506D0}" type="presOf" srcId="{437B61F7-EAAD-497C-ABA8-7CA6B521023E}" destId="{95834D7F-3136-4C87-9525-DC2779F3BB25}" srcOrd="0" destOrd="0" presId="urn:microsoft.com/office/officeart/2005/8/layout/radial6"/>
    <dgm:cxn modelId="{845854DC-8CB1-42C3-B08C-1B8E44D71B65}" srcId="{AA19A789-326D-4B1A-A6F7-49F41B105754}" destId="{BE297C5C-16AE-4CC9-9E69-8BC45557FA15}" srcOrd="0" destOrd="0" parTransId="{BCFCF20C-FAD2-4E03-8712-0A2F5F507A80}" sibTransId="{0EDF588F-764B-4189-B94F-D1D9C3029A6B}"/>
    <dgm:cxn modelId="{DDF61A94-2B55-4805-ABD5-F02A8707B13B}" type="presParOf" srcId="{95834D7F-3136-4C87-9525-DC2779F3BB25}" destId="{FC397E14-B2FF-4211-AC50-4AD472785639}" srcOrd="0" destOrd="0" presId="urn:microsoft.com/office/officeart/2005/8/layout/radial6"/>
    <dgm:cxn modelId="{22BBCE20-9038-43C9-A45B-42DE0555942F}" type="presParOf" srcId="{95834D7F-3136-4C87-9525-DC2779F3BB25}" destId="{3686B06D-48CD-45AA-A1D5-9E31DE5182F4}" srcOrd="1" destOrd="0" presId="urn:microsoft.com/office/officeart/2005/8/layout/radial6"/>
    <dgm:cxn modelId="{797E4471-0B3D-47C2-B3A6-B45044208E1C}" type="presParOf" srcId="{95834D7F-3136-4C87-9525-DC2779F3BB25}" destId="{9C638029-0C66-4DC2-9131-48965C970451}" srcOrd="2" destOrd="0" presId="urn:microsoft.com/office/officeart/2005/8/layout/radial6"/>
    <dgm:cxn modelId="{AF6634C9-D33B-4005-8F1E-2F12BFABE194}" type="presParOf" srcId="{95834D7F-3136-4C87-9525-DC2779F3BB25}" destId="{C7295E07-C8CA-4DDF-AEDE-0A578375BC3D}" srcOrd="3" destOrd="0" presId="urn:microsoft.com/office/officeart/2005/8/layout/radial6"/>
    <dgm:cxn modelId="{4AE4636A-521F-4DF8-B294-E68B0082157E}" type="presParOf" srcId="{95834D7F-3136-4C87-9525-DC2779F3BB25}" destId="{BA0A7FAC-B580-48AE-9AD4-EAEA6482FDFA}" srcOrd="4" destOrd="0" presId="urn:microsoft.com/office/officeart/2005/8/layout/radial6"/>
    <dgm:cxn modelId="{3B5AA4CA-4E52-4BF7-AB45-B4741B2DF5E1}" type="presParOf" srcId="{95834D7F-3136-4C87-9525-DC2779F3BB25}" destId="{F5E12723-8E2D-4C34-897F-93B895C67EBB}" srcOrd="5" destOrd="0" presId="urn:microsoft.com/office/officeart/2005/8/layout/radial6"/>
    <dgm:cxn modelId="{71F18CEB-2EC9-496B-9B4F-2ADE23E0F60A}" type="presParOf" srcId="{95834D7F-3136-4C87-9525-DC2779F3BB25}" destId="{7123BC5A-915A-4FDB-AF14-9DFA83457779}" srcOrd="6" destOrd="0" presId="urn:microsoft.com/office/officeart/2005/8/layout/radial6"/>
    <dgm:cxn modelId="{E9645C33-933B-4A7A-84E7-E4AC166B6B61}" type="presParOf" srcId="{95834D7F-3136-4C87-9525-DC2779F3BB25}" destId="{1B175965-E37D-46B0-BD24-B05AA9C0C1D1}" srcOrd="7" destOrd="0" presId="urn:microsoft.com/office/officeart/2005/8/layout/radial6"/>
    <dgm:cxn modelId="{87645D0B-5B95-4F23-A029-A8909B7ACDBA}" type="presParOf" srcId="{95834D7F-3136-4C87-9525-DC2779F3BB25}" destId="{939A872E-BF2B-46A2-9EED-AD9F5E7F16EA}" srcOrd="8" destOrd="0" presId="urn:microsoft.com/office/officeart/2005/8/layout/radial6"/>
    <dgm:cxn modelId="{955A42EA-C2B8-4A07-A93B-8BDB5AEAEC2A}" type="presParOf" srcId="{95834D7F-3136-4C87-9525-DC2779F3BB25}" destId="{466E8BF3-4AFD-4BB5-B5C1-31D7C0B25377}" srcOrd="9" destOrd="0" presId="urn:microsoft.com/office/officeart/2005/8/layout/radial6"/>
    <dgm:cxn modelId="{672FFD26-DF3C-4FCC-AF20-5D187044E49A}" type="presParOf" srcId="{95834D7F-3136-4C87-9525-DC2779F3BB25}" destId="{C7F4C2DE-F05F-443D-8AE5-CB9E3D183BCD}" srcOrd="10" destOrd="0" presId="urn:microsoft.com/office/officeart/2005/8/layout/radial6"/>
    <dgm:cxn modelId="{3981D920-C26A-4FB6-96AF-F7B02827BEC6}" type="presParOf" srcId="{95834D7F-3136-4C87-9525-DC2779F3BB25}" destId="{10FD94E4-3DDE-4623-8D78-24E16D8276B0}" srcOrd="11" destOrd="0" presId="urn:microsoft.com/office/officeart/2005/8/layout/radial6"/>
    <dgm:cxn modelId="{CECE5DC0-1EA4-4077-BDBD-92C144AFE4CB}" type="presParOf" srcId="{95834D7F-3136-4C87-9525-DC2779F3BB25}" destId="{43BDF27C-B397-435A-B375-16F2BD779858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7B61F7-EAAD-497C-ABA8-7CA6B521023E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AA19A789-326D-4B1A-A6F7-49F41B105754}">
      <dgm:prSet phldrT="[Text]" custT="1"/>
      <dgm:spPr>
        <a:xfrm>
          <a:off x="2234973" y="1641140"/>
          <a:ext cx="1800225" cy="1800225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GB" sz="1750" b="1" i="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Testing services</a:t>
          </a:r>
        </a:p>
      </dgm:t>
    </dgm:pt>
    <dgm:pt modelId="{015A73C8-1A63-49EE-8E6C-6A2A8E7194E5}" type="parTrans" cxnId="{C5DAF790-1736-4C82-80C7-62C4BB11467F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69A462-4A3D-4CAF-B515-AE3FF9A70234}" type="sibTrans" cxnId="{C5DAF790-1736-4C82-80C7-62C4BB11467F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297C5C-16AE-4CC9-9E69-8BC45557FA15}">
      <dgm:prSet phldrT="[Text]" custT="1"/>
      <dgm:spPr>
        <a:xfrm>
          <a:off x="2505007" y="133"/>
          <a:ext cx="1260157" cy="1260157"/>
        </a:xfrm>
        <a:prstGeom prst="ellipse">
          <a:avLst/>
        </a:prstGeom>
      </dgm:spPr>
      <dgm:t>
        <a:bodyPr lIns="0" tIns="0" rIns="0" bIns="0"/>
        <a:lstStyle/>
        <a:p>
          <a:pPr>
            <a:buNone/>
          </a:pPr>
          <a:r>
            <a:rPr lang="en-GB" sz="1000" b="1" i="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Facility-based</a:t>
          </a:r>
        </a:p>
      </dgm:t>
    </dgm:pt>
    <dgm:pt modelId="{BCFCF20C-FAD2-4E03-8712-0A2F5F507A80}" type="parTrans" cxnId="{845854DC-8CB1-42C3-B08C-1B8E44D71B65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DF588F-764B-4189-B94F-D1D9C3029A6B}" type="sibTrans" cxnId="{845854DC-8CB1-42C3-B08C-1B8E44D71B65}">
      <dgm:prSet/>
      <dgm:spPr>
        <a:xfrm>
          <a:off x="1178680" y="584847"/>
          <a:ext cx="3912811" cy="3912811"/>
        </a:xfrm>
        <a:prstGeom prst="blockArc">
          <a:avLst>
            <a:gd name="adj1" fmla="val 16200000"/>
            <a:gd name="adj2" fmla="val 0"/>
            <a:gd name="adj3" fmla="val 4638"/>
          </a:avLst>
        </a:prstGeom>
      </dgm:spPr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71446-A2B6-4BA3-8848-465A29337354}">
      <dgm:prSet phldrT="[Text]" custT="1"/>
      <dgm:spPr>
        <a:xfrm>
          <a:off x="4416047" y="1911174"/>
          <a:ext cx="1260157" cy="1260157"/>
        </a:xfrm>
        <a:prstGeom prst="ellipse">
          <a:avLst/>
        </a:prstGeom>
      </dgm:spPr>
      <dgm:t>
        <a:bodyPr lIns="0" tIns="0" rIns="0" bIns="0"/>
        <a:lstStyle/>
        <a:p>
          <a:pPr>
            <a:buNone/>
          </a:pPr>
          <a:r>
            <a:rPr lang="en-GB" sz="1000" b="1" i="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Community-based</a:t>
          </a:r>
        </a:p>
      </dgm:t>
    </dgm:pt>
    <dgm:pt modelId="{BA51397D-C8E6-4CA3-98F1-B796FB576320}" type="parTrans" cxnId="{6A3A1DB2-66AD-420C-B69D-1FF7F2E40817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B5B9B-4184-4445-A42A-A58CE403E1CE}" type="sibTrans" cxnId="{6A3A1DB2-66AD-420C-B69D-1FF7F2E40817}">
      <dgm:prSet/>
      <dgm:spPr>
        <a:xfrm>
          <a:off x="1178680" y="584847"/>
          <a:ext cx="3912811" cy="3912811"/>
        </a:xfrm>
        <a:prstGeom prst="blockArc">
          <a:avLst>
            <a:gd name="adj1" fmla="val 0"/>
            <a:gd name="adj2" fmla="val 5400000"/>
            <a:gd name="adj3" fmla="val 4638"/>
          </a:avLst>
        </a:prstGeom>
      </dgm:spPr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97B5DB-DFE4-487E-AEF1-82E59379B394}">
      <dgm:prSet phldrT="[Text]" custT="1"/>
      <dgm:spPr>
        <a:xfrm>
          <a:off x="2505007" y="3822214"/>
          <a:ext cx="1260157" cy="1260157"/>
        </a:xfrm>
        <a:prstGeom prst="ellipse">
          <a:avLst/>
        </a:prstGeom>
      </dgm:spPr>
      <dgm:t>
        <a:bodyPr lIns="0" tIns="0" rIns="0" bIns="0"/>
        <a:lstStyle/>
        <a:p>
          <a:pPr>
            <a:buNone/>
          </a:pPr>
          <a:r>
            <a:rPr lang="en-GB" sz="1000" b="1" i="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Self-testing</a:t>
          </a:r>
        </a:p>
      </dgm:t>
    </dgm:pt>
    <dgm:pt modelId="{F68605CC-1EA1-4BA1-ACDB-49FB7AB883E6}" type="parTrans" cxnId="{9AEA42A3-4F07-498B-AC3F-8F2534029856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A3A910-0215-4B50-BAEA-A499E14FCCFF}" type="sibTrans" cxnId="{9AEA42A3-4F07-498B-AC3F-8F2534029856}">
      <dgm:prSet/>
      <dgm:spPr>
        <a:xfrm>
          <a:off x="1178680" y="584847"/>
          <a:ext cx="3912811" cy="3912811"/>
        </a:xfrm>
        <a:prstGeom prst="blockArc">
          <a:avLst>
            <a:gd name="adj1" fmla="val 5400000"/>
            <a:gd name="adj2" fmla="val 10800000"/>
            <a:gd name="adj3" fmla="val 4638"/>
          </a:avLst>
        </a:prstGeom>
      </dgm:spPr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131139-C10C-4DF5-B4EA-BD66254F7C37}">
      <dgm:prSet phldrT="[Text]" custT="1"/>
      <dgm:spPr>
        <a:xfrm>
          <a:off x="593967" y="1911174"/>
          <a:ext cx="1260157" cy="1260157"/>
        </a:xfrm>
        <a:prstGeom prst="ellipse">
          <a:avLst/>
        </a:prstGeom>
      </dgm:spPr>
      <dgm:t>
        <a:bodyPr lIns="0" tIns="0" rIns="0" bIns="0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00" b="1" i="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Network-based testing</a:t>
          </a:r>
        </a:p>
      </dgm:t>
    </dgm:pt>
    <dgm:pt modelId="{470532CA-9E48-475E-B780-3FDBE264BF6F}" type="parTrans" cxnId="{BDA93FAC-B112-4176-8DC2-ED2A80C899D4}">
      <dgm:prSet/>
      <dgm:spPr/>
      <dgm:t>
        <a:bodyPr/>
        <a:lstStyle/>
        <a:p>
          <a:endParaRPr lang="en-GB" sz="1000"/>
        </a:p>
      </dgm:t>
    </dgm:pt>
    <dgm:pt modelId="{868E676C-EE2C-4F5E-836F-489BFA9E1337}" type="sibTrans" cxnId="{BDA93FAC-B112-4176-8DC2-ED2A80C899D4}">
      <dgm:prSet/>
      <dgm:spPr>
        <a:xfrm>
          <a:off x="1178680" y="584847"/>
          <a:ext cx="3912811" cy="3912811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</dgm:spPr>
      <dgm:t>
        <a:bodyPr/>
        <a:lstStyle/>
        <a:p>
          <a:endParaRPr lang="en-GB" sz="1000"/>
        </a:p>
      </dgm:t>
    </dgm:pt>
    <dgm:pt modelId="{95834D7F-3136-4C87-9525-DC2779F3BB25}" type="pres">
      <dgm:prSet presAssocID="{437B61F7-EAAD-497C-ABA8-7CA6B521023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C397E14-B2FF-4211-AC50-4AD472785639}" type="pres">
      <dgm:prSet presAssocID="{AA19A789-326D-4B1A-A6F7-49F41B105754}" presName="centerShape" presStyleLbl="node0" presStyleIdx="0" presStyleCnt="1" custScaleX="121824" custScaleY="121824"/>
      <dgm:spPr/>
    </dgm:pt>
    <dgm:pt modelId="{3686B06D-48CD-45AA-A1D5-9E31DE5182F4}" type="pres">
      <dgm:prSet presAssocID="{BE297C5C-16AE-4CC9-9E69-8BC45557FA15}" presName="node" presStyleLbl="node1" presStyleIdx="0" presStyleCnt="4" custScaleX="120485" custScaleY="120485">
        <dgm:presLayoutVars>
          <dgm:bulletEnabled val="1"/>
        </dgm:presLayoutVars>
      </dgm:prSet>
      <dgm:spPr/>
    </dgm:pt>
    <dgm:pt modelId="{9C638029-0C66-4DC2-9131-48965C970451}" type="pres">
      <dgm:prSet presAssocID="{BE297C5C-16AE-4CC9-9E69-8BC45557FA15}" presName="dummy" presStyleCnt="0"/>
      <dgm:spPr/>
    </dgm:pt>
    <dgm:pt modelId="{C7295E07-C8CA-4DDF-AEDE-0A578375BC3D}" type="pres">
      <dgm:prSet presAssocID="{0EDF588F-764B-4189-B94F-D1D9C3029A6B}" presName="sibTrans" presStyleLbl="sibTrans2D1" presStyleIdx="0" presStyleCnt="4"/>
      <dgm:spPr/>
    </dgm:pt>
    <dgm:pt modelId="{BA0A7FAC-B580-48AE-9AD4-EAEA6482FDFA}" type="pres">
      <dgm:prSet presAssocID="{91871446-A2B6-4BA3-8848-465A29337354}" presName="node" presStyleLbl="node1" presStyleIdx="1" presStyleCnt="4" custScaleX="120485" custScaleY="120486">
        <dgm:presLayoutVars>
          <dgm:bulletEnabled val="1"/>
        </dgm:presLayoutVars>
      </dgm:prSet>
      <dgm:spPr/>
    </dgm:pt>
    <dgm:pt modelId="{F5E12723-8E2D-4C34-897F-93B895C67EBB}" type="pres">
      <dgm:prSet presAssocID="{91871446-A2B6-4BA3-8848-465A29337354}" presName="dummy" presStyleCnt="0"/>
      <dgm:spPr/>
    </dgm:pt>
    <dgm:pt modelId="{7123BC5A-915A-4FDB-AF14-9DFA83457779}" type="pres">
      <dgm:prSet presAssocID="{B90B5B9B-4184-4445-A42A-A58CE403E1CE}" presName="sibTrans" presStyleLbl="sibTrans2D1" presStyleIdx="1" presStyleCnt="4"/>
      <dgm:spPr/>
    </dgm:pt>
    <dgm:pt modelId="{1B175965-E37D-46B0-BD24-B05AA9C0C1D1}" type="pres">
      <dgm:prSet presAssocID="{8097B5DB-DFE4-487E-AEF1-82E59379B394}" presName="node" presStyleLbl="node1" presStyleIdx="2" presStyleCnt="4" custScaleX="120485" custScaleY="120485">
        <dgm:presLayoutVars>
          <dgm:bulletEnabled val="1"/>
        </dgm:presLayoutVars>
      </dgm:prSet>
      <dgm:spPr/>
    </dgm:pt>
    <dgm:pt modelId="{939A872E-BF2B-46A2-9EED-AD9F5E7F16EA}" type="pres">
      <dgm:prSet presAssocID="{8097B5DB-DFE4-487E-AEF1-82E59379B394}" presName="dummy" presStyleCnt="0"/>
      <dgm:spPr/>
    </dgm:pt>
    <dgm:pt modelId="{466E8BF3-4AFD-4BB5-B5C1-31D7C0B25377}" type="pres">
      <dgm:prSet presAssocID="{BBA3A910-0215-4B50-BAEA-A499E14FCCFF}" presName="sibTrans" presStyleLbl="sibTrans2D1" presStyleIdx="2" presStyleCnt="4"/>
      <dgm:spPr/>
    </dgm:pt>
    <dgm:pt modelId="{C7F4C2DE-F05F-443D-8AE5-CB9E3D183BCD}" type="pres">
      <dgm:prSet presAssocID="{41131139-C10C-4DF5-B4EA-BD66254F7C37}" presName="node" presStyleLbl="node1" presStyleIdx="3" presStyleCnt="4" custScaleX="120485" custScaleY="120485">
        <dgm:presLayoutVars>
          <dgm:bulletEnabled val="1"/>
        </dgm:presLayoutVars>
      </dgm:prSet>
      <dgm:spPr/>
    </dgm:pt>
    <dgm:pt modelId="{10FD94E4-3DDE-4623-8D78-24E16D8276B0}" type="pres">
      <dgm:prSet presAssocID="{41131139-C10C-4DF5-B4EA-BD66254F7C37}" presName="dummy" presStyleCnt="0"/>
      <dgm:spPr/>
    </dgm:pt>
    <dgm:pt modelId="{43BDF27C-B397-435A-B375-16F2BD779858}" type="pres">
      <dgm:prSet presAssocID="{868E676C-EE2C-4F5E-836F-489BFA9E1337}" presName="sibTrans" presStyleLbl="sibTrans2D1" presStyleIdx="3" presStyleCnt="4"/>
      <dgm:spPr/>
    </dgm:pt>
  </dgm:ptLst>
  <dgm:cxnLst>
    <dgm:cxn modelId="{2D8A0418-91B7-4768-BE4F-93DF5AD77F49}" type="presOf" srcId="{0EDF588F-764B-4189-B94F-D1D9C3029A6B}" destId="{C7295E07-C8CA-4DDF-AEDE-0A578375BC3D}" srcOrd="0" destOrd="0" presId="urn:microsoft.com/office/officeart/2005/8/layout/radial6"/>
    <dgm:cxn modelId="{AD494418-0DA3-4FC6-9158-B0258D02BA62}" type="presOf" srcId="{41131139-C10C-4DF5-B4EA-BD66254F7C37}" destId="{C7F4C2DE-F05F-443D-8AE5-CB9E3D183BCD}" srcOrd="0" destOrd="0" presId="urn:microsoft.com/office/officeart/2005/8/layout/radial6"/>
    <dgm:cxn modelId="{10DC7B21-7E3D-4D26-A657-E1E17F6D11BC}" type="presOf" srcId="{BE297C5C-16AE-4CC9-9E69-8BC45557FA15}" destId="{3686B06D-48CD-45AA-A1D5-9E31DE5182F4}" srcOrd="0" destOrd="0" presId="urn:microsoft.com/office/officeart/2005/8/layout/radial6"/>
    <dgm:cxn modelId="{29E47623-B346-45D9-8613-7D3812B91FE6}" type="presOf" srcId="{BBA3A910-0215-4B50-BAEA-A499E14FCCFF}" destId="{466E8BF3-4AFD-4BB5-B5C1-31D7C0B25377}" srcOrd="0" destOrd="0" presId="urn:microsoft.com/office/officeart/2005/8/layout/radial6"/>
    <dgm:cxn modelId="{E9E6BD23-D410-4E31-9744-0F445BB14420}" type="presOf" srcId="{868E676C-EE2C-4F5E-836F-489BFA9E1337}" destId="{43BDF27C-B397-435A-B375-16F2BD779858}" srcOrd="0" destOrd="0" presId="urn:microsoft.com/office/officeart/2005/8/layout/radial6"/>
    <dgm:cxn modelId="{C03B2728-A5F5-4981-AABC-85E0379BEFAD}" type="presOf" srcId="{8097B5DB-DFE4-487E-AEF1-82E59379B394}" destId="{1B175965-E37D-46B0-BD24-B05AA9C0C1D1}" srcOrd="0" destOrd="0" presId="urn:microsoft.com/office/officeart/2005/8/layout/radial6"/>
    <dgm:cxn modelId="{6E42D27A-F845-4C87-A543-55BBFCF28648}" type="presOf" srcId="{91871446-A2B6-4BA3-8848-465A29337354}" destId="{BA0A7FAC-B580-48AE-9AD4-EAEA6482FDFA}" srcOrd="0" destOrd="0" presId="urn:microsoft.com/office/officeart/2005/8/layout/radial6"/>
    <dgm:cxn modelId="{D292D57C-0846-4A0E-83CF-754802912666}" type="presOf" srcId="{AA19A789-326D-4B1A-A6F7-49F41B105754}" destId="{FC397E14-B2FF-4211-AC50-4AD472785639}" srcOrd="0" destOrd="0" presId="urn:microsoft.com/office/officeart/2005/8/layout/radial6"/>
    <dgm:cxn modelId="{4BB78A81-7FFF-4051-8E9A-C2A825970E3C}" type="presOf" srcId="{B90B5B9B-4184-4445-A42A-A58CE403E1CE}" destId="{7123BC5A-915A-4FDB-AF14-9DFA83457779}" srcOrd="0" destOrd="0" presId="urn:microsoft.com/office/officeart/2005/8/layout/radial6"/>
    <dgm:cxn modelId="{C5DAF790-1736-4C82-80C7-62C4BB11467F}" srcId="{437B61F7-EAAD-497C-ABA8-7CA6B521023E}" destId="{AA19A789-326D-4B1A-A6F7-49F41B105754}" srcOrd="0" destOrd="0" parTransId="{015A73C8-1A63-49EE-8E6C-6A2A8E7194E5}" sibTransId="{1669A462-4A3D-4CAF-B515-AE3FF9A70234}"/>
    <dgm:cxn modelId="{9AEA42A3-4F07-498B-AC3F-8F2534029856}" srcId="{AA19A789-326D-4B1A-A6F7-49F41B105754}" destId="{8097B5DB-DFE4-487E-AEF1-82E59379B394}" srcOrd="2" destOrd="0" parTransId="{F68605CC-1EA1-4BA1-ACDB-49FB7AB883E6}" sibTransId="{BBA3A910-0215-4B50-BAEA-A499E14FCCFF}"/>
    <dgm:cxn modelId="{BDA93FAC-B112-4176-8DC2-ED2A80C899D4}" srcId="{AA19A789-326D-4B1A-A6F7-49F41B105754}" destId="{41131139-C10C-4DF5-B4EA-BD66254F7C37}" srcOrd="3" destOrd="0" parTransId="{470532CA-9E48-475E-B780-3FDBE264BF6F}" sibTransId="{868E676C-EE2C-4F5E-836F-489BFA9E1337}"/>
    <dgm:cxn modelId="{6A3A1DB2-66AD-420C-B69D-1FF7F2E40817}" srcId="{AA19A789-326D-4B1A-A6F7-49F41B105754}" destId="{91871446-A2B6-4BA3-8848-465A29337354}" srcOrd="1" destOrd="0" parTransId="{BA51397D-C8E6-4CA3-98F1-B796FB576320}" sibTransId="{B90B5B9B-4184-4445-A42A-A58CE403E1CE}"/>
    <dgm:cxn modelId="{D3B0E4B8-210A-41D9-B568-F04DC5F506D0}" type="presOf" srcId="{437B61F7-EAAD-497C-ABA8-7CA6B521023E}" destId="{95834D7F-3136-4C87-9525-DC2779F3BB25}" srcOrd="0" destOrd="0" presId="urn:microsoft.com/office/officeart/2005/8/layout/radial6"/>
    <dgm:cxn modelId="{845854DC-8CB1-42C3-B08C-1B8E44D71B65}" srcId="{AA19A789-326D-4B1A-A6F7-49F41B105754}" destId="{BE297C5C-16AE-4CC9-9E69-8BC45557FA15}" srcOrd="0" destOrd="0" parTransId="{BCFCF20C-FAD2-4E03-8712-0A2F5F507A80}" sibTransId="{0EDF588F-764B-4189-B94F-D1D9C3029A6B}"/>
    <dgm:cxn modelId="{DDF61A94-2B55-4805-ABD5-F02A8707B13B}" type="presParOf" srcId="{95834D7F-3136-4C87-9525-DC2779F3BB25}" destId="{FC397E14-B2FF-4211-AC50-4AD472785639}" srcOrd="0" destOrd="0" presId="urn:microsoft.com/office/officeart/2005/8/layout/radial6"/>
    <dgm:cxn modelId="{22BBCE20-9038-43C9-A45B-42DE0555942F}" type="presParOf" srcId="{95834D7F-3136-4C87-9525-DC2779F3BB25}" destId="{3686B06D-48CD-45AA-A1D5-9E31DE5182F4}" srcOrd="1" destOrd="0" presId="urn:microsoft.com/office/officeart/2005/8/layout/radial6"/>
    <dgm:cxn modelId="{797E4471-0B3D-47C2-B3A6-B45044208E1C}" type="presParOf" srcId="{95834D7F-3136-4C87-9525-DC2779F3BB25}" destId="{9C638029-0C66-4DC2-9131-48965C970451}" srcOrd="2" destOrd="0" presId="urn:microsoft.com/office/officeart/2005/8/layout/radial6"/>
    <dgm:cxn modelId="{AF6634C9-D33B-4005-8F1E-2F12BFABE194}" type="presParOf" srcId="{95834D7F-3136-4C87-9525-DC2779F3BB25}" destId="{C7295E07-C8CA-4DDF-AEDE-0A578375BC3D}" srcOrd="3" destOrd="0" presId="urn:microsoft.com/office/officeart/2005/8/layout/radial6"/>
    <dgm:cxn modelId="{4AE4636A-521F-4DF8-B294-E68B0082157E}" type="presParOf" srcId="{95834D7F-3136-4C87-9525-DC2779F3BB25}" destId="{BA0A7FAC-B580-48AE-9AD4-EAEA6482FDFA}" srcOrd="4" destOrd="0" presId="urn:microsoft.com/office/officeart/2005/8/layout/radial6"/>
    <dgm:cxn modelId="{3B5AA4CA-4E52-4BF7-AB45-B4741B2DF5E1}" type="presParOf" srcId="{95834D7F-3136-4C87-9525-DC2779F3BB25}" destId="{F5E12723-8E2D-4C34-897F-93B895C67EBB}" srcOrd="5" destOrd="0" presId="urn:microsoft.com/office/officeart/2005/8/layout/radial6"/>
    <dgm:cxn modelId="{71F18CEB-2EC9-496B-9B4F-2ADE23E0F60A}" type="presParOf" srcId="{95834D7F-3136-4C87-9525-DC2779F3BB25}" destId="{7123BC5A-915A-4FDB-AF14-9DFA83457779}" srcOrd="6" destOrd="0" presId="urn:microsoft.com/office/officeart/2005/8/layout/radial6"/>
    <dgm:cxn modelId="{E9645C33-933B-4A7A-84E7-E4AC166B6B61}" type="presParOf" srcId="{95834D7F-3136-4C87-9525-DC2779F3BB25}" destId="{1B175965-E37D-46B0-BD24-B05AA9C0C1D1}" srcOrd="7" destOrd="0" presId="urn:microsoft.com/office/officeart/2005/8/layout/radial6"/>
    <dgm:cxn modelId="{87645D0B-5B95-4F23-A029-A8909B7ACDBA}" type="presParOf" srcId="{95834D7F-3136-4C87-9525-DC2779F3BB25}" destId="{939A872E-BF2B-46A2-9EED-AD9F5E7F16EA}" srcOrd="8" destOrd="0" presId="urn:microsoft.com/office/officeart/2005/8/layout/radial6"/>
    <dgm:cxn modelId="{955A42EA-C2B8-4A07-A93B-8BDB5AEAEC2A}" type="presParOf" srcId="{95834D7F-3136-4C87-9525-DC2779F3BB25}" destId="{466E8BF3-4AFD-4BB5-B5C1-31D7C0B25377}" srcOrd="9" destOrd="0" presId="urn:microsoft.com/office/officeart/2005/8/layout/radial6"/>
    <dgm:cxn modelId="{672FFD26-DF3C-4FCC-AF20-5D187044E49A}" type="presParOf" srcId="{95834D7F-3136-4C87-9525-DC2779F3BB25}" destId="{C7F4C2DE-F05F-443D-8AE5-CB9E3D183BCD}" srcOrd="10" destOrd="0" presId="urn:microsoft.com/office/officeart/2005/8/layout/radial6"/>
    <dgm:cxn modelId="{3981D920-C26A-4FB6-96AF-F7B02827BEC6}" type="presParOf" srcId="{95834D7F-3136-4C87-9525-DC2779F3BB25}" destId="{10FD94E4-3DDE-4623-8D78-24E16D8276B0}" srcOrd="11" destOrd="0" presId="urn:microsoft.com/office/officeart/2005/8/layout/radial6"/>
    <dgm:cxn modelId="{CECE5DC0-1EA4-4077-BDBD-92C144AFE4CB}" type="presParOf" srcId="{95834D7F-3136-4C87-9525-DC2779F3BB25}" destId="{43BDF27C-B397-435A-B375-16F2BD779858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DF27C-B397-435A-B375-16F2BD779858}">
      <dsp:nvSpPr>
        <dsp:cNvPr id="0" name=""/>
        <dsp:cNvSpPr/>
      </dsp:nvSpPr>
      <dsp:spPr>
        <a:xfrm>
          <a:off x="3417613" y="647059"/>
          <a:ext cx="4315372" cy="4315372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E8BF3-4AFD-4BB5-B5C1-31D7C0B25377}">
      <dsp:nvSpPr>
        <dsp:cNvPr id="0" name=""/>
        <dsp:cNvSpPr/>
      </dsp:nvSpPr>
      <dsp:spPr>
        <a:xfrm>
          <a:off x="3417613" y="647059"/>
          <a:ext cx="4315372" cy="4315372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3BC5A-915A-4FDB-AF14-9DFA83457779}">
      <dsp:nvSpPr>
        <dsp:cNvPr id="0" name=""/>
        <dsp:cNvSpPr/>
      </dsp:nvSpPr>
      <dsp:spPr>
        <a:xfrm>
          <a:off x="3417613" y="647059"/>
          <a:ext cx="4315372" cy="4315372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95E07-C8CA-4DDF-AEDE-0A578375BC3D}">
      <dsp:nvSpPr>
        <dsp:cNvPr id="0" name=""/>
        <dsp:cNvSpPr/>
      </dsp:nvSpPr>
      <dsp:spPr>
        <a:xfrm>
          <a:off x="3417613" y="647059"/>
          <a:ext cx="4315372" cy="4315372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97E14-B2FF-4211-AC50-4AD472785639}">
      <dsp:nvSpPr>
        <dsp:cNvPr id="0" name=""/>
        <dsp:cNvSpPr/>
      </dsp:nvSpPr>
      <dsp:spPr>
        <a:xfrm>
          <a:off x="4364802" y="1594248"/>
          <a:ext cx="2420995" cy="24209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i="0" kern="120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Testing services</a:t>
          </a:r>
        </a:p>
      </dsp:txBody>
      <dsp:txXfrm>
        <a:off x="4719349" y="1948795"/>
        <a:ext cx="1711901" cy="1711901"/>
      </dsp:txXfrm>
    </dsp:sp>
    <dsp:sp modelId="{3686B06D-48CD-45AA-A1D5-9E31DE5182F4}">
      <dsp:nvSpPr>
        <dsp:cNvPr id="0" name=""/>
        <dsp:cNvSpPr/>
      </dsp:nvSpPr>
      <dsp:spPr>
        <a:xfrm>
          <a:off x="4737264" y="-140895"/>
          <a:ext cx="1676070" cy="1676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Facility-based</a:t>
          </a:r>
        </a:p>
      </dsp:txBody>
      <dsp:txXfrm>
        <a:off x="4982719" y="104560"/>
        <a:ext cx="1185160" cy="1185160"/>
      </dsp:txXfrm>
    </dsp:sp>
    <dsp:sp modelId="{BA0A7FAC-B580-48AE-9AD4-EAEA6482FDFA}">
      <dsp:nvSpPr>
        <dsp:cNvPr id="0" name=""/>
        <dsp:cNvSpPr/>
      </dsp:nvSpPr>
      <dsp:spPr>
        <a:xfrm>
          <a:off x="6844871" y="1966704"/>
          <a:ext cx="1676070" cy="1676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Community-based</a:t>
          </a:r>
        </a:p>
      </dsp:txBody>
      <dsp:txXfrm>
        <a:off x="7090326" y="2212161"/>
        <a:ext cx="1185160" cy="1185169"/>
      </dsp:txXfrm>
    </dsp:sp>
    <dsp:sp modelId="{1B175965-E37D-46B0-BD24-B05AA9C0C1D1}">
      <dsp:nvSpPr>
        <dsp:cNvPr id="0" name=""/>
        <dsp:cNvSpPr/>
      </dsp:nvSpPr>
      <dsp:spPr>
        <a:xfrm>
          <a:off x="4737264" y="4074317"/>
          <a:ext cx="1676070" cy="1676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Self-testing</a:t>
          </a:r>
        </a:p>
      </dsp:txBody>
      <dsp:txXfrm>
        <a:off x="4982719" y="4319772"/>
        <a:ext cx="1185160" cy="1185160"/>
      </dsp:txXfrm>
    </dsp:sp>
    <dsp:sp modelId="{C7F4C2DE-F05F-443D-8AE5-CB9E3D183BCD}">
      <dsp:nvSpPr>
        <dsp:cNvPr id="0" name=""/>
        <dsp:cNvSpPr/>
      </dsp:nvSpPr>
      <dsp:spPr>
        <a:xfrm>
          <a:off x="2629658" y="1966710"/>
          <a:ext cx="1676070" cy="1676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i="0" kern="120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Network-based testing</a:t>
          </a:r>
        </a:p>
      </dsp:txBody>
      <dsp:txXfrm>
        <a:off x="2875113" y="2212165"/>
        <a:ext cx="1185160" cy="1185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DF27C-B397-435A-B375-16F2BD779858}">
      <dsp:nvSpPr>
        <dsp:cNvPr id="0" name=""/>
        <dsp:cNvSpPr/>
      </dsp:nvSpPr>
      <dsp:spPr>
        <a:xfrm>
          <a:off x="390025" y="1411267"/>
          <a:ext cx="2598148" cy="2598148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E8BF3-4AFD-4BB5-B5C1-31D7C0B25377}">
      <dsp:nvSpPr>
        <dsp:cNvPr id="0" name=""/>
        <dsp:cNvSpPr/>
      </dsp:nvSpPr>
      <dsp:spPr>
        <a:xfrm>
          <a:off x="390025" y="1411267"/>
          <a:ext cx="2598148" cy="2598148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3BC5A-915A-4FDB-AF14-9DFA83457779}">
      <dsp:nvSpPr>
        <dsp:cNvPr id="0" name=""/>
        <dsp:cNvSpPr/>
      </dsp:nvSpPr>
      <dsp:spPr>
        <a:xfrm>
          <a:off x="390025" y="1411267"/>
          <a:ext cx="2598148" cy="2598148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95E07-C8CA-4DDF-AEDE-0A578375BC3D}">
      <dsp:nvSpPr>
        <dsp:cNvPr id="0" name=""/>
        <dsp:cNvSpPr/>
      </dsp:nvSpPr>
      <dsp:spPr>
        <a:xfrm>
          <a:off x="390025" y="1411267"/>
          <a:ext cx="2598148" cy="2598148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97E14-B2FF-4211-AC50-4AD472785639}">
      <dsp:nvSpPr>
        <dsp:cNvPr id="0" name=""/>
        <dsp:cNvSpPr/>
      </dsp:nvSpPr>
      <dsp:spPr>
        <a:xfrm>
          <a:off x="960655" y="1981897"/>
          <a:ext cx="1456888" cy="1456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50" b="1" i="0" kern="120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Testing services</a:t>
          </a:r>
        </a:p>
      </dsp:txBody>
      <dsp:txXfrm>
        <a:off x="1174011" y="2195253"/>
        <a:ext cx="1030176" cy="1030176"/>
      </dsp:txXfrm>
    </dsp:sp>
    <dsp:sp modelId="{3686B06D-48CD-45AA-A1D5-9E31DE5182F4}">
      <dsp:nvSpPr>
        <dsp:cNvPr id="0" name=""/>
        <dsp:cNvSpPr/>
      </dsp:nvSpPr>
      <dsp:spPr>
        <a:xfrm>
          <a:off x="1184793" y="937097"/>
          <a:ext cx="1008612" cy="10086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i="0" kern="120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Facility-based</a:t>
          </a:r>
        </a:p>
      </dsp:txBody>
      <dsp:txXfrm>
        <a:off x="1332501" y="1084805"/>
        <a:ext cx="713196" cy="713196"/>
      </dsp:txXfrm>
    </dsp:sp>
    <dsp:sp modelId="{BA0A7FAC-B580-48AE-9AD4-EAEA6482FDFA}">
      <dsp:nvSpPr>
        <dsp:cNvPr id="0" name=""/>
        <dsp:cNvSpPr/>
      </dsp:nvSpPr>
      <dsp:spPr>
        <a:xfrm>
          <a:off x="2453731" y="2206030"/>
          <a:ext cx="1008612" cy="1008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i="0" kern="120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Community-based</a:t>
          </a:r>
        </a:p>
      </dsp:txBody>
      <dsp:txXfrm>
        <a:off x="2601439" y="2353739"/>
        <a:ext cx="713196" cy="713203"/>
      </dsp:txXfrm>
    </dsp:sp>
    <dsp:sp modelId="{1B175965-E37D-46B0-BD24-B05AA9C0C1D1}">
      <dsp:nvSpPr>
        <dsp:cNvPr id="0" name=""/>
        <dsp:cNvSpPr/>
      </dsp:nvSpPr>
      <dsp:spPr>
        <a:xfrm>
          <a:off x="1184793" y="3474973"/>
          <a:ext cx="1008612" cy="10086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i="0" kern="120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Self-testing</a:t>
          </a:r>
        </a:p>
      </dsp:txBody>
      <dsp:txXfrm>
        <a:off x="1332501" y="3622681"/>
        <a:ext cx="713196" cy="713196"/>
      </dsp:txXfrm>
    </dsp:sp>
    <dsp:sp modelId="{C7F4C2DE-F05F-443D-8AE5-CB9E3D183BCD}">
      <dsp:nvSpPr>
        <dsp:cNvPr id="0" name=""/>
        <dsp:cNvSpPr/>
      </dsp:nvSpPr>
      <dsp:spPr>
        <a:xfrm>
          <a:off x="-84144" y="2206035"/>
          <a:ext cx="1008612" cy="10086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00" b="1" i="0" kern="1200" dirty="0">
              <a:solidFill>
                <a:schemeClr val="accent1"/>
              </a:solidFill>
              <a:latin typeface="DINOT-Bold" panose="02000503030000020003" pitchFamily="2" charset="77"/>
              <a:ea typeface="+mn-ea"/>
              <a:cs typeface="Arial" panose="020B0604020202020204" pitchFamily="34" charset="0"/>
            </a:rPr>
            <a:t>Network-based testing</a:t>
          </a:r>
        </a:p>
      </dsp:txBody>
      <dsp:txXfrm>
        <a:off x="63564" y="2353743"/>
        <a:ext cx="713196" cy="713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A9C54-6EA3-434F-84B8-C61A6C0DD5C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A3853-A653-454A-B9AA-E9038EC6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2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800" dirty="0">
              <a:effectLst/>
              <a:latin typeface="Aptos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7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99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SzPts val="1000"/>
              <a:tabLst>
                <a:tab pos="457200" algn="l"/>
              </a:tabLst>
            </a:pPr>
            <a:endParaRPr lang="en-US" sz="2800" b="0" dirty="0">
              <a:effectLst/>
              <a:latin typeface="Aptos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66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18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SzPts val="1000"/>
              <a:tabLst>
                <a:tab pos="457200" algn="l"/>
              </a:tabLst>
            </a:pPr>
            <a:endParaRPr lang="en-ZA" sz="1800" b="1" dirty="0">
              <a:effectLst/>
              <a:latin typeface="Aptos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34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Differentiated Testing Services (</a:t>
            </a:r>
            <a:r>
              <a:rPr lang="en-US" b="1" dirty="0" err="1"/>
              <a:t>dHTS</a:t>
            </a:r>
            <a:r>
              <a:rPr lang="en-US" b="1" dirty="0"/>
              <a:t>) Overview:</a:t>
            </a:r>
          </a:p>
          <a:p>
            <a:pPr lvl="1"/>
            <a:r>
              <a:rPr lang="en-US" b="1" dirty="0"/>
              <a:t>Q: What are the core goals of Differentiated Testing Services (</a:t>
            </a:r>
            <a:r>
              <a:rPr lang="en-US" b="1" dirty="0" err="1"/>
              <a:t>dHTS</a:t>
            </a:r>
            <a:r>
              <a:rPr lang="en-US" b="1" dirty="0"/>
              <a:t>) in HIV?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main goals are to increase HIV testing coverage, improve client-centered care, and enhance linkage to treatment or prevention services.</a:t>
            </a:r>
          </a:p>
          <a:p>
            <a:pPr lvl="1"/>
            <a:r>
              <a:rPr lang="en-US" b="1" dirty="0"/>
              <a:t>Q: How does </a:t>
            </a:r>
            <a:r>
              <a:rPr lang="en-US" b="1" dirty="0" err="1"/>
              <a:t>dHTS</a:t>
            </a:r>
            <a:r>
              <a:rPr lang="en-US" b="1" dirty="0"/>
              <a:t> improve accessibility and client-centered care in HIV testing?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dHTS</a:t>
            </a:r>
            <a:r>
              <a:rPr lang="en-US" dirty="0"/>
              <a:t> makes testing more accessible by offering flexible, tailored options that meet the diverse needs and preferences of clients, reducing barriers related to location, stigma, and convenience.</a:t>
            </a:r>
          </a:p>
          <a:p>
            <a:r>
              <a:rPr lang="en-US" b="1" dirty="0"/>
              <a:t>Designing Effective </a:t>
            </a:r>
            <a:r>
              <a:rPr lang="en-US" b="1" dirty="0" err="1"/>
              <a:t>dHTS</a:t>
            </a:r>
            <a:r>
              <a:rPr lang="en-US" b="1" dirty="0"/>
              <a:t> Models:</a:t>
            </a:r>
          </a:p>
          <a:p>
            <a:pPr lvl="1"/>
            <a:r>
              <a:rPr lang="en-US" b="1" dirty="0"/>
              <a:t>Q: What key considerations should be taken into account when developing a </a:t>
            </a:r>
            <a:r>
              <a:rPr lang="en-US" b="1" dirty="0" err="1"/>
              <a:t>dHTS</a:t>
            </a:r>
            <a:r>
              <a:rPr lang="en-US" b="1" dirty="0"/>
              <a:t> model?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Key considerations include understanding the local context, identifying target populations, choosing suitable delivery approaches, and aligning resources with the goals and needs of the community.</a:t>
            </a:r>
          </a:p>
          <a:p>
            <a:pPr lvl="1"/>
            <a:r>
              <a:rPr lang="en-US" b="1" dirty="0"/>
              <a:t>Q: How can you determine which population groups would benefit most from differentiated approaches to HIV testing?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Conduct a situational analysis to identify groups with low testing uptake, high HIV risk, or unique barriers to accessing traditional testing, such as young people, men, or key populations.</a:t>
            </a:r>
          </a:p>
          <a:p>
            <a:r>
              <a:rPr lang="en-US" b="1" dirty="0"/>
              <a:t>HIV Testing Approaches and Adaptability:</a:t>
            </a:r>
          </a:p>
          <a:p>
            <a:pPr lvl="1"/>
            <a:r>
              <a:rPr lang="en-US" b="1" dirty="0"/>
              <a:t>Q: What are some examples of HIV testing delivery approaches, and how might they suit different settings or populations?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Examples include facility-based, community-based, and network-based testing. Facility-based is ideal for immediate linkage to care; community-based suits underserved areas; network-based reaches high-risk groups within social networks.</a:t>
            </a:r>
          </a:p>
          <a:p>
            <a:pPr lvl="1"/>
            <a:r>
              <a:rPr lang="en-US" b="1" dirty="0"/>
              <a:t>Q: In what ways can HIV self-testing complement traditional testing approaches?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HIVST offers a private, flexible option, enhancing accessibility for those uncomfortable with clinic-based testing, thus complementing facility and community testing efforts.</a:t>
            </a:r>
          </a:p>
          <a:p>
            <a:r>
              <a:rPr lang="en-US" b="1" dirty="0"/>
              <a:t>Supportive Strategies and Integration:</a:t>
            </a:r>
          </a:p>
          <a:p>
            <a:pPr lvl="1"/>
            <a:r>
              <a:rPr lang="en-US" b="1" dirty="0"/>
              <a:t>Q: How do strategies like task shifting and quality assurance support </a:t>
            </a:r>
            <a:r>
              <a:rPr lang="en-US" b="1" dirty="0" err="1"/>
              <a:t>dHTS</a:t>
            </a:r>
            <a:r>
              <a:rPr lang="en-US" b="1" dirty="0"/>
              <a:t> implementation?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Task shifting allows trained lay providers to conduct testing, expanding reach and reducing the workload on healthcare providers. Quality assurance ensures consistent standards and reliability in testing services.</a:t>
            </a:r>
          </a:p>
          <a:p>
            <a:pPr lvl="1"/>
            <a:r>
              <a:rPr lang="en-US" b="1" dirty="0"/>
              <a:t>Q: Why is it important to monitor and evaluate </a:t>
            </a:r>
            <a:r>
              <a:rPr lang="en-US" b="1" dirty="0" err="1"/>
              <a:t>dHTS</a:t>
            </a:r>
            <a:r>
              <a:rPr lang="en-US" b="1" dirty="0"/>
              <a:t> approaches, and what are some effective ways to do so?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Monitoring and evaluation help measure effectiveness, identify gaps, and make improvements. Effective methods include routine data collection, client feedback, and performance audits.</a:t>
            </a:r>
          </a:p>
          <a:p>
            <a:r>
              <a:rPr lang="en-US" b="1" dirty="0"/>
              <a:t>Reflections on Practical Application:</a:t>
            </a:r>
          </a:p>
          <a:p>
            <a:pPr lvl="1"/>
            <a:r>
              <a:rPr lang="en-US" b="1" dirty="0"/>
              <a:t>Q: How could you apply </a:t>
            </a:r>
            <a:r>
              <a:rPr lang="en-US" b="1" dirty="0" err="1"/>
              <a:t>dHTS</a:t>
            </a:r>
            <a:r>
              <a:rPr lang="en-US" b="1" dirty="0"/>
              <a:t> principles in your setting?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Apply </a:t>
            </a:r>
            <a:r>
              <a:rPr lang="en-US" dirty="0" err="1"/>
              <a:t>dHTS</a:t>
            </a:r>
            <a:r>
              <a:rPr lang="en-US" dirty="0"/>
              <a:t> by assessing local needs, selecting appropriate testing models, and ensuring a client-centered approach to increase accessibility and linkage to care.</a:t>
            </a:r>
          </a:p>
          <a:p>
            <a:pPr lvl="1"/>
            <a:r>
              <a:rPr lang="en-US" b="1" dirty="0"/>
              <a:t>Q: What challenges might arise, and what are potential solutions for effective implementation of </a:t>
            </a:r>
            <a:r>
              <a:rPr lang="en-US" b="1" dirty="0" err="1"/>
              <a:t>dHTS</a:t>
            </a:r>
            <a:r>
              <a:rPr lang="en-US" b="1" dirty="0"/>
              <a:t> in diverse healthcare settings?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Challenges include stigma, limited resources, and reaching remote populations. Solutions may involve community outreach, using lay providers, integrating HIVST, and adapting models to local preferences and logistical realities.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52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78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Differentiated Testing Services (</a:t>
            </a:r>
            <a:r>
              <a:rPr lang="en-US" b="1" dirty="0" err="1"/>
              <a:t>dHTS</a:t>
            </a:r>
            <a:r>
              <a:rPr lang="en-US" b="1" dirty="0"/>
              <a:t>) Overview:</a:t>
            </a:r>
          </a:p>
          <a:p>
            <a:pPr lvl="1"/>
            <a:r>
              <a:rPr lang="en-US" b="1" dirty="0"/>
              <a:t>Q: What are the core goals of Differentiated Testing Services (</a:t>
            </a:r>
            <a:r>
              <a:rPr lang="en-US" b="1" dirty="0" err="1"/>
              <a:t>dHTS</a:t>
            </a:r>
            <a:r>
              <a:rPr lang="en-US" b="1" dirty="0"/>
              <a:t>) in HIV?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main goals are to increase HIV testing coverage, improve client-centered care, and enhance linkage to treatment or prevention services.</a:t>
            </a:r>
          </a:p>
          <a:p>
            <a:pPr lvl="1"/>
            <a:r>
              <a:rPr lang="en-US" b="1" dirty="0"/>
              <a:t>Q: How does </a:t>
            </a:r>
            <a:r>
              <a:rPr lang="en-US" b="1" dirty="0" err="1"/>
              <a:t>dHTS</a:t>
            </a:r>
            <a:r>
              <a:rPr lang="en-US" b="1" dirty="0"/>
              <a:t> improve accessibility and client-centered care in HIV testing?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dHTS</a:t>
            </a:r>
            <a:r>
              <a:rPr lang="en-US" dirty="0"/>
              <a:t> makes testing more accessible by offering flexible, tailored options that meet the diverse needs and preferences of clients, reducing barriers related to location, stigma, and convenience.</a:t>
            </a:r>
          </a:p>
          <a:p>
            <a:r>
              <a:rPr lang="en-US" b="1" dirty="0"/>
              <a:t>Designing Effective </a:t>
            </a:r>
            <a:r>
              <a:rPr lang="en-US" b="1" dirty="0" err="1"/>
              <a:t>dHTS</a:t>
            </a:r>
            <a:r>
              <a:rPr lang="en-US" b="1" dirty="0"/>
              <a:t> Models:</a:t>
            </a:r>
          </a:p>
          <a:p>
            <a:pPr lvl="1"/>
            <a:r>
              <a:rPr lang="en-US" b="1" dirty="0"/>
              <a:t>Q: What key considerations should be taken into account when developing a </a:t>
            </a:r>
            <a:r>
              <a:rPr lang="en-US" b="1" dirty="0" err="1"/>
              <a:t>dHTS</a:t>
            </a:r>
            <a:r>
              <a:rPr lang="en-US" b="1" dirty="0"/>
              <a:t> model?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Key considerations include understanding the local context, identifying target populations, choosing suitable delivery approaches, and aligning resources with the goals and needs of the community.</a:t>
            </a:r>
          </a:p>
          <a:p>
            <a:pPr lvl="1"/>
            <a:r>
              <a:rPr lang="en-US" b="1" dirty="0"/>
              <a:t>Q: How can you determine which population groups would benefit most from differentiated approaches to HIV testing?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Conduct a situational analysis to identify groups with low testing uptake, high HIV risk, or unique barriers to accessing traditional testing, such as young people, men, or key populations.</a:t>
            </a:r>
          </a:p>
          <a:p>
            <a:r>
              <a:rPr lang="en-US" b="1" dirty="0"/>
              <a:t>HIV Testing Approaches and Adaptability:</a:t>
            </a:r>
          </a:p>
          <a:p>
            <a:pPr lvl="1"/>
            <a:r>
              <a:rPr lang="en-US" b="1" dirty="0"/>
              <a:t>Q: What are some examples of HIV testing delivery approaches, and how might they suit different settings or populations?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Examples include facility-based, community-based, and network-based testing. Facility-based is ideal for immediate linkage to care; community-based suits underserved areas; network-based reaches high-risk groups within social networks.</a:t>
            </a:r>
          </a:p>
          <a:p>
            <a:pPr lvl="1"/>
            <a:r>
              <a:rPr lang="en-US" b="1" dirty="0"/>
              <a:t>Q: In what ways can HIV self-testing complement traditional testing approaches?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HIVST offers a private, flexible option, enhancing accessibility for those uncomfortable with clinic-based testing, thus complementing facility and community testing efforts.</a:t>
            </a:r>
          </a:p>
          <a:p>
            <a:r>
              <a:rPr lang="en-US" b="1" dirty="0"/>
              <a:t>Supportive Strategies and Integration:</a:t>
            </a:r>
          </a:p>
          <a:p>
            <a:pPr lvl="1"/>
            <a:r>
              <a:rPr lang="en-US" b="1" dirty="0"/>
              <a:t>Q: How do strategies like task shifting and quality assurance support </a:t>
            </a:r>
            <a:r>
              <a:rPr lang="en-US" b="1" dirty="0" err="1"/>
              <a:t>dHTS</a:t>
            </a:r>
            <a:r>
              <a:rPr lang="en-US" b="1" dirty="0"/>
              <a:t> implementation?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Task shifting allows trained lay providers to conduct testing, expanding reach and reducing the workload on healthcare providers. Quality assurance ensures consistent standards and reliability in testing services.</a:t>
            </a:r>
          </a:p>
          <a:p>
            <a:pPr lvl="1"/>
            <a:r>
              <a:rPr lang="en-US" b="1" dirty="0"/>
              <a:t>Q: Why is it important to monitor and evaluate </a:t>
            </a:r>
            <a:r>
              <a:rPr lang="en-US" b="1" dirty="0" err="1"/>
              <a:t>dHTS</a:t>
            </a:r>
            <a:r>
              <a:rPr lang="en-US" b="1" dirty="0"/>
              <a:t> approaches, and what are some effective ways to do so?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Monitoring and evaluation help measure effectiveness, identify gaps, and make improvements. Effective methods include routine data collection, client feedback, and performance audits.</a:t>
            </a:r>
          </a:p>
          <a:p>
            <a:r>
              <a:rPr lang="en-US" b="1" dirty="0"/>
              <a:t>Reflections on Practical Application:</a:t>
            </a:r>
          </a:p>
          <a:p>
            <a:pPr lvl="1"/>
            <a:r>
              <a:rPr lang="en-US" b="1" dirty="0"/>
              <a:t>Q: How could you apply </a:t>
            </a:r>
            <a:r>
              <a:rPr lang="en-US" b="1" dirty="0" err="1"/>
              <a:t>dHTS</a:t>
            </a:r>
            <a:r>
              <a:rPr lang="en-US" b="1" dirty="0"/>
              <a:t> principles in your setting?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Apply </a:t>
            </a:r>
            <a:r>
              <a:rPr lang="en-US" dirty="0" err="1"/>
              <a:t>dHTS</a:t>
            </a:r>
            <a:r>
              <a:rPr lang="en-US" dirty="0"/>
              <a:t> by assessing local needs, selecting appropriate testing models, and ensuring a client-centered approach to increase accessibility and linkage to care.</a:t>
            </a:r>
          </a:p>
          <a:p>
            <a:pPr lvl="1"/>
            <a:r>
              <a:rPr lang="en-US" b="1" dirty="0"/>
              <a:t>Q: What challenges might arise, and what are potential solutions for effective implementation of </a:t>
            </a:r>
            <a:r>
              <a:rPr lang="en-US" b="1" dirty="0" err="1"/>
              <a:t>dHTS</a:t>
            </a:r>
            <a:r>
              <a:rPr lang="en-US" b="1" dirty="0"/>
              <a:t> in diverse healthcare settings?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Challenges include stigma, limited resources, and reaching remote populations. Solutions may involve community outreach, using lay providers, integrating HIVST, and adapting models to local preferences and logistical realities.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52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00EAD-F2E9-25CB-76EA-E1F25F695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E7A55F-8219-6A03-8382-9D6816ACC9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B5F8B1-E8DD-597E-B861-33B3BDD95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E97CC-4BBD-EC54-992B-6DD804D2E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A3853-A653-454A-B9AA-E9038EC6C8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48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A8B6-489C-4F7B-BC1E-327C07024A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13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93FA-E9AB-EC48-9716-96CC64AC76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4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19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37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06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18F8-CECA-99B1-53ED-FEA32677E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9D377-CE9B-3B38-0B6C-4464CE89C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2E598-13D0-A89B-0954-341667D5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A86DD-6BEB-2C06-8C32-AB509695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4A8E8-93C7-5E15-B5E2-AC8F919E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7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BE694-631D-648E-29CA-72B622A41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A7BC8-9E64-0557-87EA-DFC1CE624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3EDE4-EA7D-2785-2BA5-50BA1E8A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C728-9E32-9303-67CD-00C33661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E791F-F5FD-F142-779F-ED73F46D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3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F9E67B-220F-DCC8-5F1E-6F8DA6D22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E9142-304B-BA9B-5E7A-226F34F32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64D91-B546-1F3B-9A18-7150DEC5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4DAB6-23C4-32BC-10B0-0E44C168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0BC15-3741-8141-9790-E242CB2D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712" y="1508400"/>
            <a:ext cx="11068061" cy="4590000"/>
          </a:xfrm>
          <a:prstGeom prst="rect">
            <a:avLst/>
          </a:prstGeom>
        </p:spPr>
        <p:txBody>
          <a:bodyPr lIns="0" tIns="0" rIns="0" bIns="0"/>
          <a:lstStyle>
            <a:lvl1pPr marL="204074" indent="-204074">
              <a:spcBef>
                <a:spcPts val="453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743919" indent="-272067">
              <a:spcBef>
                <a:spcPts val="453"/>
              </a:spcBef>
              <a:buClr>
                <a:schemeClr val="tx2"/>
              </a:buClr>
              <a:buFont typeface="Arial" pitchFamily="34" charset="0"/>
              <a:buChar char="–"/>
              <a:defRPr/>
            </a:lvl2pPr>
            <a:lvl3pPr marL="1271035" indent="-272067">
              <a:spcBef>
                <a:spcPts val="453"/>
              </a:spcBef>
              <a:buClr>
                <a:schemeClr val="tx2"/>
              </a:buClr>
              <a:defRPr/>
            </a:lvl3pPr>
            <a:lvl4pPr marL="1823674" indent="-272067">
              <a:spcBef>
                <a:spcPts val="453"/>
              </a:spcBef>
              <a:buClr>
                <a:schemeClr val="tx2"/>
              </a:buClr>
              <a:defRPr/>
            </a:lvl4pPr>
            <a:lvl5pPr marL="2431578" indent="-272067">
              <a:spcBef>
                <a:spcPts val="453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528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B7EA-D003-D09E-0A4B-40B25FA8D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16FB2-350D-908B-438C-0238D6DBB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0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66BF-4025-1FC2-FFEE-394AAB8E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9CC93-8876-D349-BDA5-00B1683CD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F234-0534-A17E-37D3-47E7F35D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93C73-4E5A-0D49-559B-4B0DF5263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EB83A-E667-1A40-B1D8-0229CE8E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5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5A169-D4DB-27EC-9C96-9FA57C00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2BE44-DDEB-E3E6-5D34-587BCD0FE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3B157-11A1-3F90-557A-7C9A0E5D3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A6BB0-7499-2A07-651E-CC2C9C28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4B7B5-12DA-102C-50F0-5DF12DBE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1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F7AB-0189-C6A9-8555-15A9D54AD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27E0-76BF-AD39-BFA2-804DA0922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EE51F-478D-4A01-B889-B34812214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9B7DE-B704-DD32-8E23-04F336685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67390-6134-5CF0-FEB4-06AB5554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FDC7C-6FEA-5D57-31CB-F81FEE96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4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F9B5-2CC2-B043-C66C-D3FE6395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39EEE-D77B-3BAA-F2AB-6D7C6A515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EED00-DFAA-6261-6DC4-1D111DB82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D97DED-70C9-81F6-1B3E-2F26F259D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D25761-CF73-8ABA-C952-ED7898BF7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58609-7086-77AD-6D13-9EBC9397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96C77D-11F3-0006-DE8D-6816CA25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D6484-88B2-AAC8-4CF0-2916301E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9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3104-C04C-C914-D002-0FAFAB3D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C95A3-6693-83C4-8A71-8374C090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9F549-D700-7F7B-735D-55FE905B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1C1EB-3CDC-4EB0-2F7C-7C8BEEFE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7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18232-993A-8349-9B3A-0C87221E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0F084-EB8B-8A36-37E9-2D80FBC7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8DCE9-2097-8FF3-2805-B1D73517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0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5D53-4495-BD74-C03A-A2F66894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1C78B-A1A4-DC4D-B1BD-C666DB7C2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D27DA-7BB4-5DBA-C46C-EE0D356DF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6A99D-5C1B-7D65-B062-28778179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F2E4F-C02D-B527-F592-7D7E4F1E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F4BD-C153-6D80-7225-C10A9B3E7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2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5063-A09B-9B49-77F0-5F0851EA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76E21-4A9A-C7AB-F6ED-036F12D61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949A1-B054-1020-EB3D-E11D3E836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A4E71-9453-65F3-C9A5-A695CED0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60930-3D91-FEDF-BC8E-3B3645F9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1B5E5-6D53-4446-3E55-BD4E7F66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3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153043-0F16-A398-9D0B-53AC538B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4AB7A-3441-3F36-61E8-9E66CC4C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AEDF-B5C9-0158-692A-0A57888A1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DEAB-4709-7449-9F4F-31A4797809A3}" type="datetimeFigureOut">
              <a:rPr lang="en-MX" smtClean="0"/>
              <a:t>06/12/2025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AFC56-DFCB-71C7-8972-F7D4E4BB7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C264E-D0F4-644E-A46F-C7A552BA4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D05FD-8684-374C-BDF6-59D46E603E43}" type="slidenum">
              <a:rPr lang="en-MX" smtClean="0"/>
              <a:t>‹#›</a:t>
            </a:fld>
            <a:endParaRPr lang="en-MX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861CFF-BCA6-833A-5A39-5E30B45E9BD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698711" y="5883592"/>
            <a:ext cx="2205038" cy="8524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783749-541F-08CE-C43D-E41AFCE1B7FD}"/>
              </a:ext>
            </a:extLst>
          </p:cNvPr>
          <p:cNvSpPr/>
          <p:nvPr userDrawn="1"/>
        </p:nvSpPr>
        <p:spPr>
          <a:xfrm>
            <a:off x="0" y="-1"/>
            <a:ext cx="12192000" cy="852488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08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who.int/tools/wcat/Categories.aspx?catid=7173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who.int/tools/optimizing-hiv-testing-algorithms-toolkit#:~:text=The%20toolkit%20aims%20to%20provide,recommendations%20on%20HIV%20testing%20strategies." TargetMode="External"/><Relationship Id="rId4" Type="http://schemas.openxmlformats.org/officeDocument/2006/relationships/hyperlink" Target="https://www.theglobalfund.org/en/sourcing-management/procurement-tool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3.jpe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6183-84C9-CC70-D2C9-7D929647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7" y="736600"/>
            <a:ext cx="10718802" cy="5769131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bg1"/>
                </a:solidFill>
                <a:latin typeface="DINOT-Bold" panose="02000503030000020003" pitchFamily="2" charset="77"/>
              </a:rPr>
              <a:t>MODULE 1:</a:t>
            </a:r>
            <a:br>
              <a:rPr lang="en-US" sz="5000" b="1" dirty="0">
                <a:solidFill>
                  <a:schemeClr val="bg1"/>
                </a:solidFill>
                <a:latin typeface="DINOT-Bold" panose="02000503030000020003" pitchFamily="2" charset="77"/>
              </a:rPr>
            </a:br>
            <a:r>
              <a:rPr lang="en-US" sz="5000" dirty="0">
                <a:solidFill>
                  <a:schemeClr val="bg1"/>
                </a:solidFill>
                <a:latin typeface="DINOT-Regular" panose="02000503030000020003" pitchFamily="2" charset="77"/>
              </a:rPr>
              <a:t>INTRODUCTION TO DIFFERENTIATED TESTING SERVICES</a:t>
            </a:r>
            <a:endParaRPr lang="en-US" sz="5000" dirty="0">
              <a:solidFill>
                <a:schemeClr val="tx2"/>
              </a:solidFill>
              <a:latin typeface="DINOT-Regular" panose="02000503030000020003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58AEF-D966-2E0C-1FA5-D3F62F723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8" y="365112"/>
            <a:ext cx="171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7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1A3A36-B077-605B-71E1-487667040590}"/>
              </a:ext>
            </a:extLst>
          </p:cNvPr>
          <p:cNvSpPr txBox="1"/>
          <p:nvPr/>
        </p:nvSpPr>
        <p:spPr>
          <a:xfrm>
            <a:off x="4466492" y="1101694"/>
            <a:ext cx="6988907" cy="5420683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Bold" panose="02000503030000020003" pitchFamily="2" charset="77"/>
                <a:cs typeface="Arial" panose="020B0604020202020204" pitchFamily="34" charset="0"/>
              </a:rPr>
              <a:t>Case-finding focused testing </a:t>
            </a:r>
            <a:r>
              <a:rPr lang="en-US" sz="2400" b="1" dirty="0">
                <a:solidFill>
                  <a:schemeClr val="accent1"/>
                </a:solidFill>
                <a:latin typeface="DINOT-Bold" panose="02000503030000020003" pitchFamily="2" charset="77"/>
                <a:cs typeface="Arial" panose="020B0604020202020204" pitchFamily="34" charset="0"/>
              </a:rPr>
              <a:t>across all 4 approaches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Bold" panose="02000503030000020003" pitchFamily="2" charset="77"/>
                <a:cs typeface="Arial" panose="020B0604020202020204" pitchFamily="34" charset="0"/>
              </a:rPr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Regular" panose="02000503030000020003" pitchFamily="2" charset="77"/>
                <a:cs typeface="Arial" panose="020B0604020202020204" pitchFamily="34" charset="0"/>
              </a:rPr>
              <a:t>Implementation focuses on reaching undiagnosed PLHIV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as effectively as possible (ensuring the right populations are reached)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as efficiently as possible (making optimal use of resources)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as soon as possible – initiate them on ART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Regular" panose="02000503030000020003" pitchFamily="2" charset="77"/>
                <a:cs typeface="Arial" panose="020B0604020202020204" pitchFamily="34" charset="0"/>
              </a:rPr>
              <a:t>HTS is routinely offered through FB HTS in key entry points (PHC, OPD, FP, STI)</a:t>
            </a:r>
          </a:p>
          <a:p>
            <a:pPr lvl="0">
              <a:defRPr/>
            </a:pPr>
            <a:endParaRPr lang="en-US" sz="1600" dirty="0">
              <a:solidFill>
                <a:schemeClr val="tx2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b="1" dirty="0">
                <a:solidFill>
                  <a:schemeClr val="accent1"/>
                </a:solidFill>
                <a:latin typeface="DINOT-Bold" panose="02000503030000020003" pitchFamily="2" charset="77"/>
                <a:cs typeface="Arial" panose="020B0604020202020204" pitchFamily="34" charset="0"/>
              </a:rPr>
              <a:t>Prevention focused testing across all 4 approaches: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Ensuring HIV-negative people stay negative - HTS 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Regular" panose="02000503030000020003" pitchFamily="2" charset="77"/>
                <a:cs typeface="Arial" panose="020B0604020202020204" pitchFamily="34" charset="0"/>
              </a:rPr>
              <a:t>part of implementing and monitoring prevention services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Regular" panose="02000503030000020003" pitchFamily="2" charset="77"/>
                <a:cs typeface="Arial" panose="020B0604020202020204" pitchFamily="34" charset="0"/>
              </a:rPr>
              <a:t>ANC – retesting of pregnant women &amp; male partner testing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Regular" panose="02000503030000020003" pitchFamily="2" charset="77"/>
                <a:cs typeface="Arial" panose="020B0604020202020204" pitchFamily="34" charset="0"/>
              </a:rPr>
              <a:t>VMMC – uptake by clients and testing those accompanying patients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Regular" panose="02000503030000020003" pitchFamily="2" charset="77"/>
                <a:cs typeface="Arial" panose="020B0604020202020204" pitchFamily="34" charset="0"/>
              </a:rPr>
              <a:t>PrEP and PEP testing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Regular" panose="02000503030000020003" pitchFamily="2" charset="77"/>
                <a:cs typeface="Arial" panose="020B0604020202020204" pitchFamily="34" charset="0"/>
              </a:rPr>
              <a:t>Harm Reduction clinics</a:t>
            </a:r>
          </a:p>
          <a:p>
            <a:pPr lvl="0"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Bold" panose="02000503030000020003" pitchFamily="2" charset="77"/>
                <a:cs typeface="Arial" panose="020B0604020202020204" pitchFamily="34" charset="0"/>
              </a:rPr>
              <a:t>Diagnosis with rapid tests and providers include lay providers, community workers as well as self-testing and self-sampling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78B799-A445-C5FE-77B2-BF5213335F0D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ea typeface="+mj-ea"/>
                <a:cs typeface="Poppins" panose="00000500000000000000" pitchFamily="2" charset="0"/>
              </a:rPr>
              <a:t>Different purposes and focus for 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1163D-B069-019F-685A-710A2251DE07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49CB3A-93B1-D7D4-B729-458674D22F98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graphicFrame>
        <p:nvGraphicFramePr>
          <p:cNvPr id="9" name="Content Placeholder 13">
            <a:extLst>
              <a:ext uri="{FF2B5EF4-FFF2-40B4-BE49-F238E27FC236}">
                <a16:creationId xmlns:a16="http://schemas.microsoft.com/office/drawing/2014/main" id="{80DB7E63-74C2-3768-3A05-D8B8F11CD9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395605"/>
              </p:ext>
            </p:extLst>
          </p:nvPr>
        </p:nvGraphicFramePr>
        <p:xfrm>
          <a:off x="736601" y="1101694"/>
          <a:ext cx="3378200" cy="5420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19">
            <a:extLst>
              <a:ext uri="{FF2B5EF4-FFF2-40B4-BE49-F238E27FC236}">
                <a16:creationId xmlns:a16="http://schemas.microsoft.com/office/drawing/2014/main" id="{06C556C5-AD0B-948B-04D3-14ABC6109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065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5A5404-C798-4779-B4C4-BC3235AE4D92}"/>
              </a:ext>
            </a:extLst>
          </p:cNvPr>
          <p:cNvSpPr txBox="1">
            <a:spLocks/>
          </p:cNvSpPr>
          <p:nvPr/>
        </p:nvSpPr>
        <p:spPr>
          <a:xfrm>
            <a:off x="736597" y="2729603"/>
            <a:ext cx="5220000" cy="31702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37" lvl="1" indent="0">
              <a:buFont typeface="Arial" panose="020B0604020202020204" pitchFamily="34" charset="0"/>
              <a:buNone/>
            </a:pPr>
            <a:r>
              <a:rPr lang="fr-CH" sz="1500" dirty="0" err="1">
                <a:solidFill>
                  <a:schemeClr val="bg1"/>
                </a:solidFill>
                <a:latin typeface="DINOT-Regular" panose="02000503030000020003" pitchFamily="2" charset="77"/>
              </a:rPr>
              <a:t>Core</a:t>
            </a:r>
            <a:r>
              <a:rPr lang="fr-CH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 HIV Prevention packages </a:t>
            </a:r>
            <a:r>
              <a:rPr lang="fr-CH" sz="1500" dirty="0" err="1">
                <a:solidFill>
                  <a:schemeClr val="bg1"/>
                </a:solidFill>
                <a:latin typeface="DINOT-Regular" panose="02000503030000020003" pitchFamily="2" charset="77"/>
              </a:rPr>
              <a:t>with</a:t>
            </a:r>
            <a:r>
              <a:rPr lang="fr-CH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 HTS:</a:t>
            </a:r>
            <a:endParaRPr lang="en-GB" sz="1500" dirty="0">
              <a:solidFill>
                <a:schemeClr val="bg1"/>
              </a:solidFill>
              <a:latin typeface="DINOT-Regular" panose="02000503030000020003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AD708-805D-4538-BFBA-BC098DBDE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55" t="5176" r="6976"/>
          <a:stretch/>
        </p:blipFill>
        <p:spPr>
          <a:xfrm>
            <a:off x="6096000" y="4262034"/>
            <a:ext cx="2846523" cy="2142467"/>
          </a:xfrm>
          <a:prstGeom prst="rect">
            <a:avLst/>
          </a:prstGeom>
        </p:spPr>
      </p:pic>
      <p:pic>
        <p:nvPicPr>
          <p:cNvPr id="8" name="Picture 2" descr="https://www.who.int/images/default-source/temporary/world-aids-day-2019/2-2whowad2019-infographic-1200x675-en.jpg">
            <a:extLst>
              <a:ext uri="{FF2B5EF4-FFF2-40B4-BE49-F238E27FC236}">
                <a16:creationId xmlns:a16="http://schemas.microsoft.com/office/drawing/2014/main" id="{F09DAFB9-1949-4EAC-B4DA-DBE5E27C0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17302"/>
            <a:ext cx="5359397" cy="301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72147E-E1A2-4EA0-943B-316427CFD5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383" b="15106"/>
          <a:stretch/>
        </p:blipFill>
        <p:spPr>
          <a:xfrm>
            <a:off x="9081926" y="5843768"/>
            <a:ext cx="2373471" cy="5607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B9E374-3606-AAD9-707E-C1FDFE4E32C9}"/>
              </a:ext>
            </a:extLst>
          </p:cNvPr>
          <p:cNvSpPr txBox="1"/>
          <p:nvPr/>
        </p:nvSpPr>
        <p:spPr>
          <a:xfrm>
            <a:off x="736600" y="1117302"/>
            <a:ext cx="5220000" cy="56979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/>
          <a:p>
            <a:pPr marL="96837" lvl="1" indent="0">
              <a:buFont typeface="Arial" panose="020B0604020202020204" pitchFamily="34" charset="0"/>
              <a:buNone/>
            </a:pPr>
            <a:r>
              <a:rPr lang="en-GB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HIV testing services are also part of implementing and monitoring prevention services to help: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6794AF0-59CB-0D29-A56D-06815B957169}"/>
              </a:ext>
            </a:extLst>
          </p:cNvPr>
          <p:cNvSpPr/>
          <p:nvPr/>
        </p:nvSpPr>
        <p:spPr>
          <a:xfrm>
            <a:off x="736597" y="3164501"/>
            <a:ext cx="1738800" cy="1620000"/>
          </a:xfrm>
          <a:custGeom>
            <a:avLst/>
            <a:gdLst>
              <a:gd name="connsiteX0" fmla="*/ 0 w 1894439"/>
              <a:gd name="connsiteY0" fmla="*/ 0 h 1136664"/>
              <a:gd name="connsiteX1" fmla="*/ 1894439 w 1894439"/>
              <a:gd name="connsiteY1" fmla="*/ 0 h 1136664"/>
              <a:gd name="connsiteX2" fmla="*/ 1894439 w 1894439"/>
              <a:gd name="connsiteY2" fmla="*/ 1136664 h 1136664"/>
              <a:gd name="connsiteX3" fmla="*/ 0 w 1894439"/>
              <a:gd name="connsiteY3" fmla="*/ 1136664 h 1136664"/>
              <a:gd name="connsiteX4" fmla="*/ 0 w 1894439"/>
              <a:gd name="connsiteY4" fmla="*/ 0 h 113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439" h="1136664">
                <a:moveTo>
                  <a:pt x="0" y="0"/>
                </a:moveTo>
                <a:lnTo>
                  <a:pt x="1894439" y="0"/>
                </a:lnTo>
                <a:lnTo>
                  <a:pt x="1894439" y="1136664"/>
                </a:lnTo>
                <a:lnTo>
                  <a:pt x="0" y="11366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50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i="0" kern="1200" dirty="0">
                <a:solidFill>
                  <a:schemeClr val="accent1"/>
                </a:solidFill>
                <a:latin typeface="DINOT-Regular" panose="02000503030000020003" pitchFamily="2" charset="77"/>
              </a:rPr>
              <a:t>PMTCT (1</a:t>
            </a:r>
            <a:r>
              <a:rPr lang="en-GB" sz="1500" b="0" i="0" kern="1200" baseline="30000" dirty="0">
                <a:solidFill>
                  <a:schemeClr val="accent1"/>
                </a:solidFill>
                <a:latin typeface="DINOT-Regular" panose="02000503030000020003" pitchFamily="2" charset="77"/>
              </a:rPr>
              <a:t>st</a:t>
            </a:r>
            <a:r>
              <a:rPr lang="en-GB" sz="1500" b="0" i="0" kern="1200" dirty="0">
                <a:solidFill>
                  <a:schemeClr val="accent1"/>
                </a:solidFill>
                <a:latin typeface="DINOT-Regular" panose="02000503030000020003" pitchFamily="2" charset="77"/>
              </a:rPr>
              <a:t> ANC visit test for all, late pregnancy 3</a:t>
            </a:r>
            <a:r>
              <a:rPr lang="en-GB" sz="1500" b="0" i="0" kern="1200" baseline="30000" dirty="0">
                <a:solidFill>
                  <a:schemeClr val="accent1"/>
                </a:solidFill>
                <a:latin typeface="DINOT-Regular" panose="02000503030000020003" pitchFamily="2" charset="77"/>
              </a:rPr>
              <a:t>rd</a:t>
            </a:r>
            <a:r>
              <a:rPr lang="en-GB" sz="1500" b="0" i="0" kern="1200" dirty="0">
                <a:solidFill>
                  <a:schemeClr val="accent1"/>
                </a:solidFill>
                <a:latin typeface="DINOT-Regular" panose="02000503030000020003" pitchFamily="2" charset="77"/>
              </a:rPr>
              <a:t> trimester only for KP or in high burden settings)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BF7133D-921F-098B-92FD-1903990D8502}"/>
              </a:ext>
            </a:extLst>
          </p:cNvPr>
          <p:cNvSpPr/>
          <p:nvPr/>
        </p:nvSpPr>
        <p:spPr>
          <a:xfrm>
            <a:off x="2477197" y="3164501"/>
            <a:ext cx="1738800" cy="1620000"/>
          </a:xfrm>
          <a:custGeom>
            <a:avLst/>
            <a:gdLst>
              <a:gd name="connsiteX0" fmla="*/ 0 w 1894439"/>
              <a:gd name="connsiteY0" fmla="*/ 0 h 1136664"/>
              <a:gd name="connsiteX1" fmla="*/ 1894439 w 1894439"/>
              <a:gd name="connsiteY1" fmla="*/ 0 h 1136664"/>
              <a:gd name="connsiteX2" fmla="*/ 1894439 w 1894439"/>
              <a:gd name="connsiteY2" fmla="*/ 1136664 h 1136664"/>
              <a:gd name="connsiteX3" fmla="*/ 0 w 1894439"/>
              <a:gd name="connsiteY3" fmla="*/ 1136664 h 1136664"/>
              <a:gd name="connsiteX4" fmla="*/ 0 w 1894439"/>
              <a:gd name="connsiteY4" fmla="*/ 0 h 113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439" h="1136664">
                <a:moveTo>
                  <a:pt x="0" y="0"/>
                </a:moveTo>
                <a:lnTo>
                  <a:pt x="1894439" y="0"/>
                </a:lnTo>
                <a:lnTo>
                  <a:pt x="1894439" y="1136664"/>
                </a:lnTo>
                <a:lnTo>
                  <a:pt x="0" y="11366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50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i="0" kern="1200">
                <a:solidFill>
                  <a:schemeClr val="accent1"/>
                </a:solidFill>
                <a:latin typeface="DINOT-Regular" panose="02000503030000020003" pitchFamily="2" charset="77"/>
              </a:rPr>
              <a:t>VMMC – 1 test or self-test </a:t>
            </a:r>
            <a:endParaRPr lang="en-GB" sz="1500" b="0" i="0" kern="120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0E651DF-DCF3-C1EC-DF8B-1F900A52707B}"/>
              </a:ext>
            </a:extLst>
          </p:cNvPr>
          <p:cNvSpPr/>
          <p:nvPr/>
        </p:nvSpPr>
        <p:spPr>
          <a:xfrm>
            <a:off x="4217797" y="3164501"/>
            <a:ext cx="1738800" cy="1620000"/>
          </a:xfrm>
          <a:custGeom>
            <a:avLst/>
            <a:gdLst>
              <a:gd name="connsiteX0" fmla="*/ 0 w 1894439"/>
              <a:gd name="connsiteY0" fmla="*/ 0 h 1136664"/>
              <a:gd name="connsiteX1" fmla="*/ 1894439 w 1894439"/>
              <a:gd name="connsiteY1" fmla="*/ 0 h 1136664"/>
              <a:gd name="connsiteX2" fmla="*/ 1894439 w 1894439"/>
              <a:gd name="connsiteY2" fmla="*/ 1136664 h 1136664"/>
              <a:gd name="connsiteX3" fmla="*/ 0 w 1894439"/>
              <a:gd name="connsiteY3" fmla="*/ 1136664 h 1136664"/>
              <a:gd name="connsiteX4" fmla="*/ 0 w 1894439"/>
              <a:gd name="connsiteY4" fmla="*/ 0 h 113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439" h="1136664">
                <a:moveTo>
                  <a:pt x="0" y="0"/>
                </a:moveTo>
                <a:lnTo>
                  <a:pt x="1894439" y="0"/>
                </a:lnTo>
                <a:lnTo>
                  <a:pt x="1894439" y="1136664"/>
                </a:lnTo>
                <a:lnTo>
                  <a:pt x="0" y="11366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50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i="0" kern="1200" dirty="0">
                <a:solidFill>
                  <a:schemeClr val="accent1"/>
                </a:solidFill>
                <a:latin typeface="DINOT-Regular" panose="02000503030000020003" pitchFamily="2" charset="77"/>
              </a:rPr>
              <a:t>PrEP – frequent testing &amp; self-testing 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5212F6AB-A6DA-CF18-58C5-29B2A3C09E33}"/>
              </a:ext>
            </a:extLst>
          </p:cNvPr>
          <p:cNvSpPr/>
          <p:nvPr/>
        </p:nvSpPr>
        <p:spPr>
          <a:xfrm>
            <a:off x="736596" y="4784501"/>
            <a:ext cx="1738800" cy="1620000"/>
          </a:xfrm>
          <a:custGeom>
            <a:avLst/>
            <a:gdLst>
              <a:gd name="connsiteX0" fmla="*/ 0 w 1894439"/>
              <a:gd name="connsiteY0" fmla="*/ 0 h 1136664"/>
              <a:gd name="connsiteX1" fmla="*/ 1894439 w 1894439"/>
              <a:gd name="connsiteY1" fmla="*/ 0 h 1136664"/>
              <a:gd name="connsiteX2" fmla="*/ 1894439 w 1894439"/>
              <a:gd name="connsiteY2" fmla="*/ 1136664 h 1136664"/>
              <a:gd name="connsiteX3" fmla="*/ 0 w 1894439"/>
              <a:gd name="connsiteY3" fmla="*/ 1136664 h 1136664"/>
              <a:gd name="connsiteX4" fmla="*/ 0 w 1894439"/>
              <a:gd name="connsiteY4" fmla="*/ 0 h 113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439" h="1136664">
                <a:moveTo>
                  <a:pt x="0" y="0"/>
                </a:moveTo>
                <a:lnTo>
                  <a:pt x="1894439" y="0"/>
                </a:lnTo>
                <a:lnTo>
                  <a:pt x="1894439" y="1136664"/>
                </a:lnTo>
                <a:lnTo>
                  <a:pt x="0" y="11366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50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i="0" kern="1200" dirty="0">
                <a:solidFill>
                  <a:schemeClr val="accent1"/>
                </a:solidFill>
                <a:latin typeface="DINOT-Regular" panose="02000503030000020003" pitchFamily="2" charset="77"/>
              </a:rPr>
              <a:t>Key populations testing at least annually (up to 3-6 month based on risk)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E245881-721B-3A07-78EC-33E4B2ECB8C0}"/>
              </a:ext>
            </a:extLst>
          </p:cNvPr>
          <p:cNvSpPr/>
          <p:nvPr/>
        </p:nvSpPr>
        <p:spPr>
          <a:xfrm>
            <a:off x="2477197" y="4784501"/>
            <a:ext cx="1738800" cy="1620000"/>
          </a:xfrm>
          <a:custGeom>
            <a:avLst/>
            <a:gdLst>
              <a:gd name="connsiteX0" fmla="*/ 0 w 1894439"/>
              <a:gd name="connsiteY0" fmla="*/ 0 h 1136664"/>
              <a:gd name="connsiteX1" fmla="*/ 1894439 w 1894439"/>
              <a:gd name="connsiteY1" fmla="*/ 0 h 1136664"/>
              <a:gd name="connsiteX2" fmla="*/ 1894439 w 1894439"/>
              <a:gd name="connsiteY2" fmla="*/ 1136664 h 1136664"/>
              <a:gd name="connsiteX3" fmla="*/ 0 w 1894439"/>
              <a:gd name="connsiteY3" fmla="*/ 1136664 h 1136664"/>
              <a:gd name="connsiteX4" fmla="*/ 0 w 1894439"/>
              <a:gd name="connsiteY4" fmla="*/ 0 h 113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439" h="1136664">
                <a:moveTo>
                  <a:pt x="0" y="0"/>
                </a:moveTo>
                <a:lnTo>
                  <a:pt x="1894439" y="0"/>
                </a:lnTo>
                <a:lnTo>
                  <a:pt x="1894439" y="1136664"/>
                </a:lnTo>
                <a:lnTo>
                  <a:pt x="0" y="11366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50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i="0" kern="1200" dirty="0" err="1">
                <a:solidFill>
                  <a:schemeClr val="accent1"/>
                </a:solidFill>
                <a:latin typeface="DINOT-Regular" panose="02000503030000020003" pitchFamily="2" charset="77"/>
              </a:rPr>
              <a:t>Serodiscordant</a:t>
            </a:r>
            <a:r>
              <a:rPr lang="en-GB" sz="1500" b="0" i="0" kern="1200" dirty="0">
                <a:solidFill>
                  <a:schemeClr val="accent1"/>
                </a:solidFill>
                <a:latin typeface="DINOT-Regular" panose="02000503030000020003" pitchFamily="2" charset="77"/>
              </a:rPr>
              <a:t> couples package of services annually (up to 3-6 month based on risk )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01267AF3-E16F-E299-80A0-73C31E6DF3BB}"/>
              </a:ext>
            </a:extLst>
          </p:cNvPr>
          <p:cNvSpPr/>
          <p:nvPr/>
        </p:nvSpPr>
        <p:spPr>
          <a:xfrm>
            <a:off x="4215997" y="4784501"/>
            <a:ext cx="1738800" cy="1620000"/>
          </a:xfrm>
          <a:custGeom>
            <a:avLst/>
            <a:gdLst>
              <a:gd name="connsiteX0" fmla="*/ 0 w 1894439"/>
              <a:gd name="connsiteY0" fmla="*/ 0 h 1136664"/>
              <a:gd name="connsiteX1" fmla="*/ 1894439 w 1894439"/>
              <a:gd name="connsiteY1" fmla="*/ 0 h 1136664"/>
              <a:gd name="connsiteX2" fmla="*/ 1894439 w 1894439"/>
              <a:gd name="connsiteY2" fmla="*/ 1136664 h 1136664"/>
              <a:gd name="connsiteX3" fmla="*/ 0 w 1894439"/>
              <a:gd name="connsiteY3" fmla="*/ 1136664 h 1136664"/>
              <a:gd name="connsiteX4" fmla="*/ 0 w 1894439"/>
              <a:gd name="connsiteY4" fmla="*/ 0 h 113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439" h="1136664">
                <a:moveTo>
                  <a:pt x="0" y="0"/>
                </a:moveTo>
                <a:lnTo>
                  <a:pt x="1894439" y="0"/>
                </a:lnTo>
                <a:lnTo>
                  <a:pt x="1894439" y="1136664"/>
                </a:lnTo>
                <a:lnTo>
                  <a:pt x="0" y="11366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50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i="0" kern="1200" dirty="0">
                <a:solidFill>
                  <a:schemeClr val="accent1"/>
                </a:solidFill>
                <a:latin typeface="DINOT-Regular" panose="02000503030000020003" pitchFamily="2" charset="77"/>
              </a:rPr>
              <a:t>AGYW in ESA package of services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059933-78D4-7548-3D59-FA0C8C70FF18}"/>
              </a:ext>
            </a:extLst>
          </p:cNvPr>
          <p:cNvSpPr/>
          <p:nvPr/>
        </p:nvSpPr>
        <p:spPr>
          <a:xfrm>
            <a:off x="736597" y="1687093"/>
            <a:ext cx="2610000" cy="853065"/>
          </a:xfrm>
          <a:prstGeom prst="rect">
            <a:avLst/>
          </a:prstGeom>
          <a:solidFill>
            <a:schemeClr val="bg2"/>
          </a:solidFill>
          <a:ln w="6350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0" tIns="0" rIns="0" anchor="ctr" anchorCtr="0">
            <a:noAutofit/>
          </a:bodyPr>
          <a:lstStyle/>
          <a:p>
            <a:pPr algn="ctr"/>
            <a:r>
              <a:rPr lang="en-GB" sz="1500" kern="1200" dirty="0">
                <a:solidFill>
                  <a:schemeClr val="accent1"/>
                </a:solidFill>
                <a:latin typeface="DINOT-Regular" panose="02000503030000020003" pitchFamily="2" charset="77"/>
              </a:rPr>
              <a:t>HIV-Negative people stay negative (monitoring)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55EA88-E311-22B1-E18B-CC8714B1A850}"/>
              </a:ext>
            </a:extLst>
          </p:cNvPr>
          <p:cNvSpPr/>
          <p:nvPr/>
        </p:nvSpPr>
        <p:spPr>
          <a:xfrm>
            <a:off x="3346600" y="1687093"/>
            <a:ext cx="2610000" cy="853065"/>
          </a:xfrm>
          <a:prstGeom prst="rect">
            <a:avLst/>
          </a:prstGeom>
          <a:solidFill>
            <a:schemeClr val="bg2"/>
          </a:solidFill>
          <a:ln w="6350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533400">
              <a:spcBef>
                <a:spcPct val="0"/>
              </a:spcBef>
              <a:spcAft>
                <a:spcPct val="35000"/>
              </a:spcAft>
            </a:pPr>
            <a:r>
              <a:rPr lang="fr-CH" sz="1500" dirty="0">
                <a:solidFill>
                  <a:schemeClr val="accent1"/>
                </a:solidFill>
                <a:latin typeface="DINOT-Regular" panose="02000503030000020003" pitchFamily="2" charset="77"/>
              </a:rPr>
              <a:t>Diagnose PLHIV at high </a:t>
            </a:r>
            <a:r>
              <a:rPr lang="fr-CH" sz="1500" dirty="0" err="1">
                <a:solidFill>
                  <a:schemeClr val="accent1"/>
                </a:solidFill>
                <a:latin typeface="DINOT-Regular" panose="02000503030000020003" pitchFamily="2" charset="77"/>
              </a:rPr>
              <a:t>risk</a:t>
            </a:r>
            <a:r>
              <a:rPr lang="fr-CH" sz="1500" dirty="0">
                <a:solidFill>
                  <a:schemeClr val="accent1"/>
                </a:solidFill>
                <a:latin typeface="DINOT-Regular" panose="02000503030000020003" pitchFamily="2" charset="77"/>
              </a:rPr>
              <a:t> and start ART as </a:t>
            </a:r>
            <a:r>
              <a:rPr lang="fr-CH" sz="1500" dirty="0" err="1">
                <a:solidFill>
                  <a:schemeClr val="accent1"/>
                </a:solidFill>
                <a:latin typeface="DINOT-Regular" panose="02000503030000020003" pitchFamily="2" charset="77"/>
              </a:rPr>
              <a:t>soon</a:t>
            </a:r>
            <a:r>
              <a:rPr lang="fr-CH" sz="1500" dirty="0">
                <a:solidFill>
                  <a:schemeClr val="accent1"/>
                </a:solidFill>
                <a:latin typeface="DINOT-Regular" panose="02000503030000020003" pitchFamily="2" charset="77"/>
              </a:rPr>
              <a:t> as possible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6F03669-0A96-1DD3-E1C3-B806081CA22C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Prevention focused HIV testing priorities</a:t>
            </a:r>
            <a:endParaRPr kumimoji="0" lang="en-GB" sz="25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DINOT-Regular" panose="02000503030000020003" pitchFamily="2" charset="77"/>
              <a:ea typeface="+mj-ea"/>
              <a:cs typeface="Poppins" panose="000005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2517B6-B75A-45C3-4C4E-C8C624635A91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A8B6A71-31B4-6709-682D-A9EEB37283BC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EB03A5-807D-4CB6-75C2-B1328E6FE7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925" y="4658873"/>
            <a:ext cx="2373471" cy="738413"/>
          </a:xfrm>
          <a:prstGeom prst="rect">
            <a:avLst/>
          </a:prstGeom>
        </p:spPr>
      </p:pic>
      <p:pic>
        <p:nvPicPr>
          <p:cNvPr id="2" name="Picture 19">
            <a:extLst>
              <a:ext uri="{FF2B5EF4-FFF2-40B4-BE49-F238E27FC236}">
                <a16:creationId xmlns:a16="http://schemas.microsoft.com/office/drawing/2014/main" id="{7566293F-0E96-569C-7A1E-AED11D28D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1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37"/>
    </mc:Choice>
    <mc:Fallback xmlns="">
      <p:transition spd="slow" advTm="3213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A0D4CD-1420-4A18-B28C-AD7F55A05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97598"/>
              </p:ext>
            </p:extLst>
          </p:nvPr>
        </p:nvGraphicFramePr>
        <p:xfrm>
          <a:off x="736595" y="5359679"/>
          <a:ext cx="6049968" cy="1044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461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DINOT-Bold" panose="02000503030000020003" pitchFamily="2" charset="77"/>
                          <a:ea typeface="+mn-ea"/>
                          <a:cs typeface="Arial" panose="020B0604020202020204" pitchFamily="34" charset="0"/>
                        </a:rPr>
                        <a:t>Couples and Partners</a:t>
                      </a:r>
                    </a:p>
                  </a:txBody>
                  <a:tcPr marL="96972" marR="96972" marT="69411" marB="69411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>
                              <a:hueOff val="0"/>
                              <a:satOff val="0"/>
                              <a:lumOff val="0"/>
                              <a:alphaOff val="0"/>
                            </a:sysClr>
                          </a:solidFill>
                          <a:effectLst/>
                          <a:uLnTx/>
                          <a:uFillTx/>
                          <a:latin typeface="DINOT-Regular" panose="02000503030000020003" pitchFamily="2" charset="77"/>
                          <a:ea typeface="+mn-ea"/>
                          <a:cs typeface="Arial" panose="020B0604020202020204" pitchFamily="34" charset="0"/>
                        </a:rPr>
                        <a:t>High burden settings: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>
                              <a:hueOff val="0"/>
                              <a:satOff val="0"/>
                              <a:lumOff val="0"/>
                              <a:alphaOff val="0"/>
                            </a:sysClr>
                          </a:solidFill>
                          <a:effectLst/>
                          <a:uLnTx/>
                          <a:uFillTx/>
                          <a:latin typeface="DINOT-Regular" panose="02000503030000020003" pitchFamily="2" charset="77"/>
                          <a:ea typeface="+mn-ea"/>
                          <a:cs typeface="Arial" panose="020B0604020202020204" pitchFamily="34" charset="0"/>
                        </a:rPr>
                        <a:t>For all partners of KP and PLHIV</a:t>
                      </a:r>
                      <a:endParaRPr kumimoji="0" lang="en-US" sz="1500" b="0" i="0" u="sng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>
                            <a:hueOff val="0"/>
                            <a:satOff val="0"/>
                            <a:lumOff val="0"/>
                            <a:alphaOff val="0"/>
                          </a:sysClr>
                        </a:solidFill>
                        <a:effectLst/>
                        <a:uLnTx/>
                        <a:uFillTx/>
                        <a:latin typeface="DINOT-Regular" panose="02000503030000020003" pitchFamily="2" charset="77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>
                              <a:hueOff val="0"/>
                              <a:satOff val="0"/>
                              <a:lumOff val="0"/>
                              <a:alphaOff val="0"/>
                            </a:sysClr>
                          </a:solidFill>
                          <a:effectLst/>
                          <a:uLnTx/>
                          <a:uFillTx/>
                          <a:latin typeface="DINOT-Regular" panose="02000503030000020003" pitchFamily="2" charset="77"/>
                          <a:ea typeface="+mn-ea"/>
                          <a:cs typeface="Arial" panose="020B0604020202020204" pitchFamily="34" charset="0"/>
                        </a:rPr>
                        <a:t>Low burden settings: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>
                              <a:hueOff val="0"/>
                              <a:satOff val="0"/>
                              <a:lumOff val="0"/>
                              <a:alphaOff val="0"/>
                            </a:sysClr>
                          </a:solidFill>
                          <a:effectLst/>
                          <a:uLnTx/>
                          <a:uFillTx/>
                          <a:latin typeface="DINOT-Regular" panose="02000503030000020003" pitchFamily="2" charset="77"/>
                          <a:ea typeface="+mn-ea"/>
                          <a:cs typeface="Arial" panose="020B0604020202020204" pitchFamily="34" charset="0"/>
                        </a:rPr>
                        <a:t>All partners of KP and PLHIV</a:t>
                      </a:r>
                    </a:p>
                  </a:txBody>
                  <a:tcPr marL="72000" marR="72000" marT="72000" marB="7200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43DF71-64E4-46B4-A343-CED9AA046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753285"/>
              </p:ext>
            </p:extLst>
          </p:nvPr>
        </p:nvGraphicFramePr>
        <p:xfrm>
          <a:off x="736595" y="1117302"/>
          <a:ext cx="6049968" cy="124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102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DINOT-Bold" panose="02000503030000020003" pitchFamily="2" charset="77"/>
                          <a:ea typeface="+mn-ea"/>
                          <a:cs typeface="Arial" panose="020B0604020202020204" pitchFamily="34" charset="0"/>
                        </a:rPr>
                        <a:t>Effective Focused Facility-based HTS </a:t>
                      </a:r>
                    </a:p>
                  </a:txBody>
                  <a:tcPr marL="96972" marR="96972" marT="54865" marB="54865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30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>
                              <a:hueOff val="0"/>
                              <a:satOff val="0"/>
                              <a:lumOff val="0"/>
                              <a:alphaOff val="0"/>
                            </a:sysClr>
                          </a:solidFill>
                          <a:effectLst/>
                          <a:uLnTx/>
                          <a:uFillTx/>
                          <a:latin typeface="DINOT-Regular" panose="02000503030000020003" pitchFamily="2" charset="77"/>
                          <a:ea typeface="+mn-ea"/>
                          <a:cs typeface="Arial" panose="020B0604020202020204" pitchFamily="34" charset="0"/>
                        </a:rPr>
                        <a:t>High burden settings: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>
                              <a:hueOff val="0"/>
                              <a:satOff val="0"/>
                              <a:lumOff val="0"/>
                              <a:alphaOff val="0"/>
                            </a:sysClr>
                          </a:solidFill>
                          <a:effectLst/>
                          <a:uLnTx/>
                          <a:uFillTx/>
                          <a:latin typeface="DINOT-Regular" panose="02000503030000020003" pitchFamily="2" charset="77"/>
                          <a:ea typeface="+mn-ea"/>
                          <a:cs typeface="Arial" panose="020B0604020202020204" pitchFamily="34" charset="0"/>
                        </a:rPr>
                        <a:t>HTS in every health contact – integration</a:t>
                      </a:r>
                    </a:p>
                  </a:txBody>
                  <a:tcPr marL="72000" marR="72000" marT="72000" marB="7200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>
                              <a:hueOff val="0"/>
                              <a:satOff val="0"/>
                              <a:lumOff val="0"/>
                              <a:alphaOff val="0"/>
                            </a:sysClr>
                          </a:solidFill>
                          <a:effectLst/>
                          <a:uLnTx/>
                          <a:uFillTx/>
                          <a:latin typeface="DINOT-Regular" panose="02000503030000020003" pitchFamily="2" charset="77"/>
                          <a:ea typeface="+mn-ea"/>
                          <a:cs typeface="Arial" panose="020B0604020202020204" pitchFamily="34" charset="0"/>
                        </a:rPr>
                        <a:t>Low burden settings: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>
                              <a:hueOff val="0"/>
                              <a:satOff val="0"/>
                              <a:lumOff val="0"/>
                              <a:alphaOff val="0"/>
                            </a:sysClr>
                          </a:solidFill>
                          <a:effectLst/>
                          <a:uLnTx/>
                          <a:uFillTx/>
                          <a:latin typeface="DINOT-Regular" panose="02000503030000020003" pitchFamily="2" charset="77"/>
                          <a:ea typeface="+mn-ea"/>
                          <a:cs typeface="Arial" panose="020B0604020202020204" pitchFamily="34" charset="0"/>
                        </a:rPr>
                        <a:t>HTS in hotspots/select services (TB, STI, key pops) </a:t>
                      </a:r>
                    </a:p>
                  </a:txBody>
                  <a:tcPr marL="72000" marR="72000" marT="72000" marB="7200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77CE7D-DA78-413C-855D-4054CCACC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761551"/>
              </p:ext>
            </p:extLst>
          </p:nvPr>
        </p:nvGraphicFramePr>
        <p:xfrm>
          <a:off x="736595" y="3124187"/>
          <a:ext cx="6049968" cy="147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108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DINOT-Bold" panose="02000503030000020003" pitchFamily="2" charset="77"/>
                          <a:ea typeface="+mn-ea"/>
                          <a:cs typeface="Arial" panose="020B0604020202020204" pitchFamily="34" charset="0"/>
                        </a:rPr>
                        <a:t>HIVST &amp; Community Approaches</a:t>
                      </a:r>
                    </a:p>
                  </a:txBody>
                  <a:tcPr marL="96972" marR="96972" marT="54868" marB="54868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83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>
                              <a:hueOff val="0"/>
                              <a:satOff val="0"/>
                              <a:lumOff val="0"/>
                              <a:alphaOff val="0"/>
                            </a:sysClr>
                          </a:solidFill>
                          <a:effectLst/>
                          <a:uLnTx/>
                          <a:uFillTx/>
                          <a:latin typeface="DINOT-Regular" panose="02000503030000020003" pitchFamily="2" charset="77"/>
                          <a:ea typeface="+mn-ea"/>
                          <a:cs typeface="Arial" panose="020B0604020202020204" pitchFamily="34" charset="0"/>
                        </a:rPr>
                        <a:t>High burden settings: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>
                              <a:hueOff val="0"/>
                              <a:satOff val="0"/>
                              <a:lumOff val="0"/>
                              <a:alphaOff val="0"/>
                            </a:sysClr>
                          </a:solidFill>
                          <a:effectLst/>
                          <a:uLnTx/>
                          <a:uFillTx/>
                          <a:latin typeface="DINOT-Regular" panose="02000503030000020003" pitchFamily="2" charset="77"/>
                          <a:ea typeface="+mn-ea"/>
                          <a:cs typeface="Arial" panose="020B0604020202020204" pitchFamily="34" charset="0"/>
                        </a:rPr>
                        <a:t>Outreach for key pops, partners PLHIV, hotspots, consider workplaces, strategic outreach </a:t>
                      </a:r>
                    </a:p>
                  </a:txBody>
                  <a:tcPr marL="72000" marR="72000" marT="72000" marB="7200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>
                              <a:hueOff val="0"/>
                              <a:satOff val="0"/>
                              <a:lumOff val="0"/>
                              <a:alphaOff val="0"/>
                            </a:sysClr>
                          </a:solidFill>
                          <a:effectLst/>
                          <a:uLnTx/>
                          <a:uFillTx/>
                          <a:latin typeface="DINOT-Regular" panose="02000503030000020003" pitchFamily="2" charset="77"/>
                          <a:ea typeface="+mn-ea"/>
                          <a:cs typeface="Arial" panose="020B0604020202020204" pitchFamily="34" charset="0"/>
                        </a:rPr>
                        <a:t>Low burden settings: 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>
                              <a:hueOff val="0"/>
                              <a:satOff val="0"/>
                              <a:lumOff val="0"/>
                              <a:alphaOff val="0"/>
                            </a:sysClr>
                          </a:solidFill>
                          <a:effectLst/>
                          <a:uLnTx/>
                          <a:uFillTx/>
                          <a:latin typeface="DINOT-Regular" panose="02000503030000020003" pitchFamily="2" charset="77"/>
                          <a:ea typeface="+mn-ea"/>
                          <a:cs typeface="Arial" panose="020B0604020202020204" pitchFamily="34" charset="0"/>
                        </a:rPr>
                        <a:t>Outreach to key pops, partners of PLHIV</a:t>
                      </a:r>
                    </a:p>
                  </a:txBody>
                  <a:tcPr marL="72000" marR="72000" marT="72000" marB="7200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944A505-5A42-4317-B88C-110F2EC14604}"/>
              </a:ext>
            </a:extLst>
          </p:cNvPr>
          <p:cNvSpPr/>
          <p:nvPr/>
        </p:nvSpPr>
        <p:spPr>
          <a:xfrm rot="10800000">
            <a:off x="5084866" y="2504511"/>
            <a:ext cx="417773" cy="161417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03" tIns="52450" rIns="104903" bIns="52450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DINOT-Regular" panose="02000503030000020003" pitchFamily="2" charset="77"/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434B6A-2328-472D-85CA-1ABD5F779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1" t="-1176" r="7205" b="-1"/>
          <a:stretch/>
        </p:blipFill>
        <p:spPr>
          <a:xfrm>
            <a:off x="6955400" y="3611756"/>
            <a:ext cx="4500000" cy="2792745"/>
          </a:xfrm>
          <a:prstGeom prst="rect">
            <a:avLst/>
          </a:prstGeom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F00DCFB7-8940-241A-5797-34C491CD87E8}"/>
              </a:ext>
            </a:extLst>
          </p:cNvPr>
          <p:cNvSpPr/>
          <p:nvPr/>
        </p:nvSpPr>
        <p:spPr>
          <a:xfrm rot="16200000">
            <a:off x="9122825" y="1078822"/>
            <a:ext cx="165155" cy="45000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01D5D7-D948-68F6-0474-F65336C29BD3}"/>
              </a:ext>
            </a:extLst>
          </p:cNvPr>
          <p:cNvSpPr/>
          <p:nvPr/>
        </p:nvSpPr>
        <p:spPr>
          <a:xfrm>
            <a:off x="6955400" y="1117302"/>
            <a:ext cx="4500000" cy="200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en-US" sz="1750" dirty="0">
                <a:solidFill>
                  <a:schemeClr val="tx2"/>
                </a:solidFill>
                <a:latin typeface="DINOT-Regular" panose="02000503030000020003" pitchFamily="2" charset="77"/>
              </a:rPr>
              <a:t>Focus on identifying PLHIV who are unaware of their status as effectively as possible (ensuring the right populations are reached) and as efficiently as possible (making optimal use of resources).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910213-A555-0B1C-1541-1E68FD37B8A7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Case-finding focused HIV testing priorities</a:t>
            </a:r>
            <a:endParaRPr kumimoji="0" lang="en-GB" sz="25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DINOT-Regular" panose="02000503030000020003" pitchFamily="2" charset="77"/>
              <a:ea typeface="+mj-ea"/>
              <a:cs typeface="Poppins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B6C7C-0A5C-0348-29EF-DB23A4AC1B90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EFC76E1-BB1A-C64E-6326-C4690B3DFB3D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sp>
        <p:nvSpPr>
          <p:cNvPr id="23" name="Isosceles Triangle 8">
            <a:extLst>
              <a:ext uri="{FF2B5EF4-FFF2-40B4-BE49-F238E27FC236}">
                <a16:creationId xmlns:a16="http://schemas.microsoft.com/office/drawing/2014/main" id="{8C632DEF-FD15-C73B-9355-FCFA56AA1B20}"/>
              </a:ext>
            </a:extLst>
          </p:cNvPr>
          <p:cNvSpPr/>
          <p:nvPr/>
        </p:nvSpPr>
        <p:spPr>
          <a:xfrm rot="10800000">
            <a:off x="2027341" y="2504511"/>
            <a:ext cx="417773" cy="161417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03" tIns="52450" rIns="104903" bIns="52450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DINOT-Regular" panose="02000503030000020003" pitchFamily="2" charset="77"/>
              <a:cs typeface="Arial" pitchFamily="34" charset="0"/>
            </a:endParaRPr>
          </a:p>
        </p:txBody>
      </p: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5FF6DA65-2807-EFE0-7774-95F6CD873F29}"/>
              </a:ext>
            </a:extLst>
          </p:cNvPr>
          <p:cNvSpPr/>
          <p:nvPr/>
        </p:nvSpPr>
        <p:spPr>
          <a:xfrm rot="10800000">
            <a:off x="5084866" y="4733366"/>
            <a:ext cx="417773" cy="161417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03" tIns="52450" rIns="104903" bIns="52450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DINOT-Regular" panose="02000503030000020003" pitchFamily="2" charset="77"/>
              <a:cs typeface="Arial" pitchFamily="34" charset="0"/>
            </a:endParaRPr>
          </a:p>
        </p:txBody>
      </p:sp>
      <p:sp>
        <p:nvSpPr>
          <p:cNvPr id="25" name="Isosceles Triangle 8">
            <a:extLst>
              <a:ext uri="{FF2B5EF4-FFF2-40B4-BE49-F238E27FC236}">
                <a16:creationId xmlns:a16="http://schemas.microsoft.com/office/drawing/2014/main" id="{7E6E4471-2CBF-0776-82E4-36280DDA5254}"/>
              </a:ext>
            </a:extLst>
          </p:cNvPr>
          <p:cNvSpPr/>
          <p:nvPr/>
        </p:nvSpPr>
        <p:spPr>
          <a:xfrm rot="10800000">
            <a:off x="2027341" y="4733366"/>
            <a:ext cx="417773" cy="161417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03" tIns="52450" rIns="104903" bIns="52450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  <a:latin typeface="DINOT-Regular" panose="02000503030000020003" pitchFamily="2" charset="77"/>
              <a:cs typeface="Arial" pitchFamily="34" charset="0"/>
            </a:endParaRPr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59988AC0-3623-A884-9785-CDC78BA6A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2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26"/>
    </mc:Choice>
    <mc:Fallback xmlns="">
      <p:transition spd="slow" advTm="4822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CA0C4C-D368-0202-3A66-42A4D9891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9" r="3616" b="5743"/>
          <a:stretch/>
        </p:blipFill>
        <p:spPr bwMode="auto">
          <a:xfrm>
            <a:off x="486206" y="1006690"/>
            <a:ext cx="5247414" cy="545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60F4F1-760B-6B62-BA1C-30252F3A0E60}"/>
              </a:ext>
            </a:extLst>
          </p:cNvPr>
          <p:cNvSpPr txBox="1"/>
          <p:nvPr/>
        </p:nvSpPr>
        <p:spPr>
          <a:xfrm>
            <a:off x="736600" y="6457949"/>
            <a:ext cx="447109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50" i="1" dirty="0">
                <a:solidFill>
                  <a:schemeClr val="tx2"/>
                </a:solidFill>
                <a:latin typeface="DINOT-LightItalic" panose="020B0504020101010102" pitchFamily="34" charset="77"/>
              </a:rPr>
              <a:t>Source: </a:t>
            </a:r>
            <a:r>
              <a:rPr lang="en-ZA" sz="1250" i="1" dirty="0" err="1">
                <a:solidFill>
                  <a:schemeClr val="tx2"/>
                </a:solidFill>
                <a:latin typeface="DINOT-LightItalic" panose="020B0504020101010102" pitchFamily="34" charset="77"/>
              </a:rPr>
              <a:t>www.differentiatedservicedelivery.org</a:t>
            </a:r>
            <a:r>
              <a:rPr lang="en-ZA" sz="1250" i="1" dirty="0">
                <a:solidFill>
                  <a:schemeClr val="tx2"/>
                </a:solidFill>
                <a:latin typeface="DINOT-LightItalic" panose="020B0504020101010102" pitchFamily="34" charset="77"/>
              </a:rPr>
              <a:t>/Models/Testing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C5AF32-1AF4-D588-597A-335D3B951320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The 7-Step Approach to implementing </a:t>
            </a:r>
            <a:r>
              <a:rPr lang="en-US" sz="2500" dirty="0" err="1">
                <a:solidFill>
                  <a:schemeClr val="accent1"/>
                </a:solidFill>
                <a:latin typeface="DINOT-Regular" panose="02000503030000020003" pitchFamily="2" charset="77"/>
              </a:rPr>
              <a:t>dHTS</a:t>
            </a:r>
            <a:endParaRPr kumimoji="0" lang="en-GB" sz="25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DINOT-Regular" panose="02000503030000020003" pitchFamily="2" charset="77"/>
              <a:ea typeface="+mj-ea"/>
              <a:cs typeface="Poppins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3175A9-6C9A-772F-82E4-73441EA39926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FFF2DB-AADF-C1F1-7F05-B108D587993C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A7525-7EC2-8B18-373D-D251524AE871}"/>
              </a:ext>
            </a:extLst>
          </p:cNvPr>
          <p:cNvSpPr txBox="1"/>
          <p:nvPr/>
        </p:nvSpPr>
        <p:spPr>
          <a:xfrm>
            <a:off x="5984014" y="883418"/>
            <a:ext cx="5471386" cy="55745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accent1"/>
                </a:solidFill>
                <a:latin typeface="DINOT-Bold" panose="02000503030000020003" pitchFamily="2" charset="77"/>
              </a:rPr>
              <a:t>Situational Analysis: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DINOT-Regular" panose="02000503030000020003" pitchFamily="2" charset="77"/>
              </a:rPr>
              <a:t>Assess current testing services, identify gaps, and understand diverse population needs.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DINOT-Regular" panose="02000503030000020003" pitchFamily="2" charset="77"/>
              </a:rPr>
              <a:t>Process must be rapid and led by MoH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kern="0" dirty="0">
                <a:effectLst/>
                <a:latin typeface="DINOT-Regular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Include stakeholder mapping of partners who will support implementation. </a:t>
            </a:r>
          </a:p>
          <a:p>
            <a:pPr>
              <a:lnSpc>
                <a:spcPts val="2500"/>
              </a:lnSpc>
            </a:pPr>
            <a:r>
              <a:rPr lang="en-US" sz="1600" b="1" dirty="0">
                <a:solidFill>
                  <a:schemeClr val="accent1"/>
                </a:solidFill>
                <a:latin typeface="DINOT-Bold" panose="02000503030000020003" pitchFamily="2" charset="77"/>
              </a:rPr>
              <a:t>2. Identify Challenges &amp; Gaps: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DINOT-Regular" panose="02000503030000020003" pitchFamily="2" charset="77"/>
              </a:rPr>
              <a:t>Highlight issues to be addressed through DSD approaches.</a:t>
            </a:r>
          </a:p>
          <a:p>
            <a:pPr>
              <a:lnSpc>
                <a:spcPts val="2500"/>
              </a:lnSpc>
            </a:pPr>
            <a:r>
              <a:rPr lang="en-US" sz="1600" b="1" dirty="0">
                <a:solidFill>
                  <a:schemeClr val="accent1"/>
                </a:solidFill>
                <a:latin typeface="DINOT-Bold" panose="02000503030000020003" pitchFamily="2" charset="77"/>
              </a:rPr>
              <a:t>3. Define Target Populations: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DINOT-Regular" panose="02000503030000020003" pitchFamily="2" charset="77"/>
              </a:rPr>
              <a:t>Determine target populations for tailored testing based on clinical and contextual factors.</a:t>
            </a:r>
          </a:p>
          <a:p>
            <a:pPr>
              <a:lnSpc>
                <a:spcPts val="2500"/>
              </a:lnSpc>
            </a:pPr>
            <a:r>
              <a:rPr lang="en-US" sz="1600" b="1" dirty="0">
                <a:solidFill>
                  <a:schemeClr val="accent1"/>
                </a:solidFill>
                <a:latin typeface="DINOT-Bold" panose="02000503030000020003" pitchFamily="2" charset="77"/>
              </a:rPr>
              <a:t>4. Review Evidence-based Models: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DINOT-Regular" panose="02000503030000020003" pitchFamily="2" charset="77"/>
              </a:rPr>
              <a:t>Explore proven models to guide effective dHTS strategies.</a:t>
            </a:r>
          </a:p>
          <a:p>
            <a:pPr>
              <a:lnSpc>
                <a:spcPts val="2500"/>
              </a:lnSpc>
            </a:pPr>
            <a:r>
              <a:rPr lang="en-US" sz="1600" b="1" dirty="0">
                <a:solidFill>
                  <a:schemeClr val="accent1"/>
                </a:solidFill>
                <a:latin typeface="DINOT-Bold" panose="02000503030000020003" pitchFamily="2" charset="77"/>
              </a:rPr>
              <a:t>5. Adapt &amp; Develop Models: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DINOT-Regular" panose="02000503030000020003" pitchFamily="2" charset="77"/>
              </a:rPr>
              <a:t>Modify/create new service delivery models to address identified needs.</a:t>
            </a:r>
          </a:p>
          <a:p>
            <a:pPr>
              <a:lnSpc>
                <a:spcPts val="2500"/>
              </a:lnSpc>
            </a:pPr>
            <a:r>
              <a:rPr lang="en-US" sz="1600" b="1" dirty="0">
                <a:solidFill>
                  <a:schemeClr val="accent1"/>
                </a:solidFill>
                <a:latin typeface="DINOT-Bold" panose="02000503030000020003" pitchFamily="2" charset="77"/>
              </a:rPr>
              <a:t>6. Implement Phased Rollout: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DINOT-Regular" panose="02000503030000020003" pitchFamily="2" charset="77"/>
              </a:rPr>
              <a:t>Launch adapted models and train in a stepwise approach.</a:t>
            </a:r>
          </a:p>
          <a:p>
            <a:pPr>
              <a:lnSpc>
                <a:spcPts val="2500"/>
              </a:lnSpc>
            </a:pPr>
            <a:r>
              <a:rPr lang="en-US" sz="1600" b="1" dirty="0">
                <a:solidFill>
                  <a:schemeClr val="accent1"/>
                </a:solidFill>
                <a:latin typeface="DINOT-Bold" panose="02000503030000020003" pitchFamily="2" charset="77"/>
              </a:rPr>
              <a:t>7. Monitor &amp; Evaluate: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DINOT-Regular" panose="02000503030000020003" pitchFamily="2" charset="77"/>
              </a:rPr>
              <a:t>Continuously assess and refine testing services for effectiveness and impact.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26992227-8029-10F2-E487-AEF55B887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60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A475B7-D9D6-4AFA-9416-A1630426C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117302"/>
            <a:ext cx="4135438" cy="4156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50" dirty="0">
                <a:solidFill>
                  <a:schemeClr val="accent1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WHO good practices that increase uptake of HIV testing services:</a:t>
            </a:r>
          </a:p>
          <a:p>
            <a:pPr marL="914400" lvl="2" indent="0">
              <a:buNone/>
            </a:pPr>
            <a:endParaRPr lang="en-GB" sz="1750" dirty="0">
              <a:solidFill>
                <a:schemeClr val="accent1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GB" sz="1750" dirty="0">
              <a:solidFill>
                <a:schemeClr val="accent1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GB" sz="1750" dirty="0">
                <a:solidFill>
                  <a:schemeClr val="accent1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Peer-led approaches</a:t>
            </a:r>
          </a:p>
          <a:p>
            <a:pPr lvl="1">
              <a:buFontTx/>
              <a:buChar char="-"/>
            </a:pPr>
            <a:endParaRPr lang="en-GB" sz="1750" dirty="0">
              <a:solidFill>
                <a:schemeClr val="accent1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GB" sz="1750" dirty="0">
              <a:solidFill>
                <a:schemeClr val="accent1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GB" sz="1750" dirty="0">
              <a:solidFill>
                <a:schemeClr val="accent1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GB" sz="1750" dirty="0">
                <a:solidFill>
                  <a:schemeClr val="accent1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Virtual and digital tools</a:t>
            </a:r>
          </a:p>
          <a:p>
            <a:pPr marL="457200" lvl="1" indent="0">
              <a:buNone/>
            </a:pPr>
            <a:endParaRPr lang="en-GB" sz="1750" dirty="0">
              <a:solidFill>
                <a:schemeClr val="accent1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750" dirty="0">
              <a:solidFill>
                <a:schemeClr val="accent1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GB" sz="1750" dirty="0">
              <a:solidFill>
                <a:schemeClr val="accent1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GB" sz="1750" dirty="0">
                <a:solidFill>
                  <a:schemeClr val="accent1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Videos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C808CE-77A7-45DB-8250-181B78EDCDE4}"/>
              </a:ext>
            </a:extLst>
          </p:cNvPr>
          <p:cNvSpPr/>
          <p:nvPr/>
        </p:nvSpPr>
        <p:spPr>
          <a:xfrm>
            <a:off x="4957111" y="883418"/>
            <a:ext cx="6485082" cy="3167238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DINOT-Bold" panose="02000503030000020003" pitchFamily="2" charset="77"/>
                <a:cs typeface="Arial" panose="020B0604020202020204" pitchFamily="34" charset="0"/>
              </a:rPr>
              <a:t>Experience from FHI360 (March 2016 to January 2019)</a:t>
            </a:r>
          </a:p>
          <a:p>
            <a:endParaRPr lang="en-US" sz="2400" b="1" dirty="0">
              <a:solidFill>
                <a:schemeClr val="bg1"/>
              </a:solidFill>
              <a:latin typeface="DINOT-Bold" panose="02000503030000020003" pitchFamily="2" charset="7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Using online platforms, peer outreach workers counselled 6367 online users, of 76%(4879) tested.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75% of those contacted had never been in contact with a peer or outreach worker and 1/3 self-assessed as being at substantial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for HIV.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Overall, 431 (10%) individuals were diagnosed with HIV. This HIV positivity is higher than among key populations seeking testing through other referrals (10% versus 6%).</a:t>
            </a:r>
            <a:endParaRPr lang="en-GB" sz="1600" dirty="0">
              <a:solidFill>
                <a:schemeClr val="bg1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1A06B9-732B-4863-A776-B40AFEAAD6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029" y="4430492"/>
            <a:ext cx="775058" cy="775058"/>
          </a:xfrm>
          <a:prstGeom prst="rect">
            <a:avLst/>
          </a:prstGeom>
        </p:spPr>
      </p:pic>
      <p:pic>
        <p:nvPicPr>
          <p:cNvPr id="4098" name="Picture 2" descr="Digital Icons - Download Free Vector Icons | Noun Project">
            <a:extLst>
              <a:ext uri="{FF2B5EF4-FFF2-40B4-BE49-F238E27FC236}">
                <a16:creationId xmlns:a16="http://schemas.microsoft.com/office/drawing/2014/main" id="{E623F246-61B1-435A-A6B1-4500E633E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73" y="1968406"/>
            <a:ext cx="65730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18BF05-B8BF-4347-B651-09064BAA3D9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880" y="3171236"/>
            <a:ext cx="630405" cy="90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7FDF75-C4EC-40D5-9EC0-3FBF8E920D42}"/>
              </a:ext>
            </a:extLst>
          </p:cNvPr>
          <p:cNvSpPr/>
          <p:nvPr/>
        </p:nvSpPr>
        <p:spPr>
          <a:xfrm>
            <a:off x="4970317" y="6457664"/>
            <a:ext cx="298268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50" i="1" dirty="0">
                <a:solidFill>
                  <a:schemeClr val="tx2"/>
                </a:solidFill>
                <a:latin typeface="DINOT-LightItalic" panose="020B0504020101010102" pitchFamily="34" charset="77"/>
              </a:rPr>
              <a:t>Source: WHO 2019; FHI 360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E49C11-E0C1-49BD-820A-5EAC4BD848CC}"/>
              </a:ext>
            </a:extLst>
          </p:cNvPr>
          <p:cNvSpPr/>
          <p:nvPr/>
        </p:nvSpPr>
        <p:spPr>
          <a:xfrm>
            <a:off x="755759" y="5376993"/>
            <a:ext cx="4116279" cy="1028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Messaging matters: Brief pre-test information advised over lengthy pre-test counselling (WHO good practice)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1D83B-6976-E023-FE40-74058BF9C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317" y="4102398"/>
            <a:ext cx="6485081" cy="23035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287F649-8324-4DF2-56E0-76AA1A48F241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Demand creation for HIV testing services</a:t>
            </a:r>
            <a:endParaRPr kumimoji="0" lang="en-GB" sz="25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DINOT-Regular" panose="02000503030000020003" pitchFamily="2" charset="77"/>
              <a:ea typeface="+mj-ea"/>
              <a:cs typeface="Poppins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1D143-249F-BA8C-F1DD-C8E45BFF1753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A49EFB-4122-7FE9-9A0C-090E183F72DB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71C6F818-AEC2-6177-C37C-7F8A5AF28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7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19"/>
    </mc:Choice>
    <mc:Fallback xmlns="">
      <p:transition spd="slow" advTm="4871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98DBF-56B8-A0A0-61DE-71591C822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989817"/>
            <a:ext cx="10718799" cy="512818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1"/>
                </a:solidFill>
                <a:latin typeface="DINOT-Regular" panose="02000503030000020003" pitchFamily="2" charset="77"/>
              </a:rPr>
              <a:t>Decentralization, task sharing and test for triage should be considered across all HTS service delivery options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2"/>
                </a:solidFill>
                <a:latin typeface="DINOT-Bold" panose="02000503030000020003" pitchFamily="2" charset="77"/>
              </a:rPr>
              <a:t>Decentralization</a:t>
            </a:r>
            <a:r>
              <a:rPr lang="en-US" sz="1600" b="1" dirty="0">
                <a:solidFill>
                  <a:schemeClr val="tx2"/>
                </a:solidFill>
                <a:latin typeface="DINOT-Regular" panose="02000503030000020003" pitchFamily="2" charset="77"/>
              </a:rPr>
              <a:t>:</a:t>
            </a: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 </a:t>
            </a:r>
            <a:b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</a:b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providing HIV testing at peripheral health facilities and in the community, and it is a part of DSD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2"/>
                </a:solidFill>
                <a:latin typeface="DINOT-Bold" panose="02000503030000020003" pitchFamily="2" charset="77"/>
              </a:rPr>
              <a:t>Task sharing: </a:t>
            </a:r>
            <a:br>
              <a:rPr lang="en-US" sz="1600" b="1" dirty="0">
                <a:solidFill>
                  <a:schemeClr val="tx2"/>
                </a:solidFill>
                <a:latin typeface="DINOT-Bold" panose="02000503030000020003" pitchFamily="2" charset="77"/>
              </a:rPr>
            </a:b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a rational redistribution of tasks between cadres of health care providers with longer training and cadres with shorter training, such as trained lay providers. Trained Lay providers can independently conduct testing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2"/>
                </a:solidFill>
                <a:latin typeface="DINOT-Bold" panose="02000503030000020003" pitchFamily="2" charset="77"/>
              </a:rPr>
              <a:t>Test for triage: </a:t>
            </a:r>
            <a:br>
              <a:rPr lang="en-US" sz="1600" b="1" dirty="0">
                <a:solidFill>
                  <a:schemeClr val="tx2"/>
                </a:solidFill>
                <a:latin typeface="DINOT-Bold" panose="02000503030000020003" pitchFamily="2" charset="77"/>
              </a:rPr>
            </a:b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a trained provider performs a single RDT and then facilitates linkage to appropriate further services depending on the test result. 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2"/>
                </a:solidFill>
                <a:latin typeface="DINOT-Bold" panose="02000503030000020003" pitchFamily="2" charset="77"/>
              </a:rPr>
              <a:t>Integration: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Primary purpose of integration is to achieve greater coverage, impact, cost-effective and cost-saving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It is the co-delivery and sharing of services and resources across different health areas (services in a common facility or community setting)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HTS can be offered in facilities and other service points by identifying certain 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programmes as key entry points, such as STI, TB, ANC, key populations programmes in communities, and family planning.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F2C261-D24C-4505-8EB3-9F204B76CE5A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Health System considerations and supporting strategies for </a:t>
            </a:r>
            <a:r>
              <a:rPr lang="en-ZA" sz="2500" dirty="0" err="1">
                <a:solidFill>
                  <a:schemeClr val="accent1"/>
                </a:solidFill>
                <a:latin typeface="DINOT-Regular" panose="02000503030000020003" pitchFamily="2" charset="77"/>
              </a:rPr>
              <a:t>dHTS</a:t>
            </a:r>
            <a:endParaRPr kumimoji="0" lang="en-GB" sz="25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DINOT-Regular" panose="02000503030000020003" pitchFamily="2" charset="77"/>
              <a:ea typeface="+mj-ea"/>
              <a:cs typeface="Poppins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62469-87D2-78F8-79C3-E2E8A2826C8C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C22FF1-E5F5-E2AA-57D9-B8526F82494D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9F65A6E3-F50C-1E69-D6E1-2F2F47E8F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53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2AC4FF4-2648-B9BE-872E-C88F974822BE}"/>
              </a:ext>
            </a:extLst>
          </p:cNvPr>
          <p:cNvSpPr txBox="1">
            <a:spLocks/>
          </p:cNvSpPr>
          <p:nvPr/>
        </p:nvSpPr>
        <p:spPr>
          <a:xfrm>
            <a:off x="4800599" y="1362252"/>
            <a:ext cx="6783387" cy="52329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chemeClr val="accent1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Task sharing testing services leads to better uptake &amp; is prefered by clients (especially KP and young people) = more people know their status</a:t>
            </a:r>
          </a:p>
          <a:p>
            <a:pPr>
              <a:spcBef>
                <a:spcPts val="0"/>
              </a:spcBef>
            </a:pPr>
            <a:r>
              <a:rPr lang="it-IT" sz="1600" dirty="0">
                <a:solidFill>
                  <a:schemeClr val="tx2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Lay provider vs HCW: 57% vs 27% (95% CI: 27–32,p&lt;.001)</a:t>
            </a:r>
          </a:p>
          <a:p>
            <a:pPr>
              <a:spcBef>
                <a:spcPts val="0"/>
              </a:spcBef>
            </a:pPr>
            <a:r>
              <a:rPr lang="it-IT" sz="1600" dirty="0">
                <a:solidFill>
                  <a:schemeClr val="tx2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Strong acceptability and preference</a:t>
            </a:r>
          </a:p>
          <a:p>
            <a:pPr>
              <a:spcBef>
                <a:spcPts val="0"/>
              </a:spcBef>
            </a:pPr>
            <a:r>
              <a:rPr lang="it-IT" sz="1600" dirty="0">
                <a:solidFill>
                  <a:schemeClr val="tx2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Greater trust and confidentiality in communities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>
              <a:solidFill>
                <a:schemeClr val="tx2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chemeClr val="accent1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Low cost &amp; affordablity </a:t>
            </a:r>
          </a:p>
          <a:p>
            <a:pPr>
              <a:spcBef>
                <a:spcPts val="0"/>
              </a:spcBef>
            </a:pPr>
            <a:r>
              <a:rPr lang="it-IT" sz="1600" dirty="0">
                <a:solidFill>
                  <a:schemeClr val="tx2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Using lay providers is less costly and more feasible across HTS sites 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>
              <a:solidFill>
                <a:schemeClr val="tx2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chemeClr val="accent1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Accurate diagnosis</a:t>
            </a:r>
            <a:endParaRPr lang="en-GB" sz="1800" dirty="0">
              <a:solidFill>
                <a:schemeClr val="accent1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tx2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Lay provider HTS equivalent accuracy to HCWs 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tx2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Shifting to lay providers enhances HCWs work and expands service delivery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tx2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Helps with optimising tasks and implementation 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chemeClr val="tx2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chemeClr val="accent1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Same day diagnosis, prevention and treatment 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tx2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Lay providers can help implement same day diagnosis and testing linkage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tx2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Critical part of operationalizing DSD-like services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9D3848-AB39-BD8A-354E-03A3E814A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8" y="1314454"/>
            <a:ext cx="4221161" cy="198642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34A6E6-DFD8-F53D-36CC-4D7ABCF42DDF}"/>
              </a:ext>
            </a:extLst>
          </p:cNvPr>
          <p:cNvSpPr txBox="1">
            <a:spLocks/>
          </p:cNvSpPr>
          <p:nvPr/>
        </p:nvSpPr>
        <p:spPr>
          <a:xfrm>
            <a:off x="736601" y="286408"/>
            <a:ext cx="10718799" cy="78483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Task sharing and supportive policy important for differentiated testing services across HIV, hepatitis and STIs </a:t>
            </a:r>
            <a:endParaRPr kumimoji="0" lang="en-GB" sz="25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DINOT-Regular" panose="02000503030000020003" pitchFamily="2" charset="77"/>
              <a:ea typeface="+mj-ea"/>
              <a:cs typeface="Poppins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B87F69-FDCC-D17C-C2FF-2137CEE6CA93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EB9C52-3CA1-F641-0871-D1C4354F2ADE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C7C5397B-8775-D9AC-720D-8366AB714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354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7C75A5-23E7-B5C2-2C14-2395254A0088}"/>
              </a:ext>
            </a:extLst>
          </p:cNvPr>
          <p:cNvSpPr txBox="1">
            <a:spLocks/>
          </p:cNvSpPr>
          <p:nvPr/>
        </p:nvSpPr>
        <p:spPr>
          <a:xfrm>
            <a:off x="736600" y="1117303"/>
            <a:ext cx="10718800" cy="1454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DINOT-Regular" panose="02000503030000020003" pitchFamily="2" charset="77"/>
              </a:rPr>
              <a:t>Task sharing involves reallocating specific tasks from clinical providers to trained lay providers or community health workers to improve service delivery. The World Health Organization (WHO) recognizes it as a key strategy to expand healthcare access in high-demand settings, aligned with the framework of Differentiated Service Delivery (DSD).</a:t>
            </a:r>
            <a:endParaRPr lang="en-ZA" sz="2000" dirty="0">
              <a:solidFill>
                <a:schemeClr val="tx2"/>
              </a:solidFill>
              <a:latin typeface="DINOT-Regular" panose="02000503030000020003" pitchFamily="2" charset="77"/>
              <a:ea typeface="Times New Roman" panose="02020603050405020304" pitchFamily="18" charset="0"/>
            </a:endParaRP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D79A3C19-32A6-F4D9-13A8-3C383A67CF05}"/>
              </a:ext>
            </a:extLst>
          </p:cNvPr>
          <p:cNvSpPr/>
          <p:nvPr/>
        </p:nvSpPr>
        <p:spPr>
          <a:xfrm>
            <a:off x="736598" y="2895923"/>
            <a:ext cx="3420000" cy="3510000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SzPts val="1000"/>
              <a:tabLst>
                <a:tab pos="457200" algn="l"/>
              </a:tabLst>
            </a:pPr>
            <a:r>
              <a:rPr lang="en-ZA" b="1" dirty="0">
                <a:solidFill>
                  <a:schemeClr val="bg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Optimized service delivery</a:t>
            </a:r>
          </a:p>
          <a:p>
            <a:pPr algn="ctr">
              <a:buSzPts val="1000"/>
              <a:tabLst>
                <a:tab pos="457200" algn="l"/>
              </a:tabLst>
            </a:pPr>
            <a:endParaRPr lang="en-ZA" b="1" dirty="0">
              <a:solidFill>
                <a:schemeClr val="bg1"/>
              </a:solidFill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algn="ctr">
              <a:buSzPts val="1000"/>
              <a:tabLst>
                <a:tab pos="457200" algn="l"/>
              </a:tabLst>
            </a:pPr>
            <a:r>
              <a:rPr lang="en-ZA" dirty="0">
                <a:solidFill>
                  <a:schemeClr val="bg1"/>
                </a:solidFill>
                <a:latin typeface="DINOT-Regular" panose="02000503030000020003" pitchFamily="2" charset="77"/>
                <a:ea typeface="Times New Roman" panose="02020603050405020304" pitchFamily="18" charset="0"/>
              </a:rPr>
              <a:t>Increases capacity by engaging lay providers, allowing clinical staff to focus on complex cases.</a:t>
            </a: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C90E95E8-399B-C81C-9D97-C2FDF7506878}"/>
              </a:ext>
            </a:extLst>
          </p:cNvPr>
          <p:cNvSpPr/>
          <p:nvPr/>
        </p:nvSpPr>
        <p:spPr>
          <a:xfrm>
            <a:off x="4385999" y="2895923"/>
            <a:ext cx="3420000" cy="3510000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SzPts val="1000"/>
              <a:tabLst>
                <a:tab pos="457200" algn="l"/>
              </a:tabLst>
            </a:pPr>
            <a:r>
              <a:rPr lang="en-ZA" b="1" dirty="0">
                <a:solidFill>
                  <a:schemeClr val="bg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Supports the 7-Step approach</a:t>
            </a:r>
          </a:p>
          <a:p>
            <a:pPr algn="ctr">
              <a:buSzPts val="1000"/>
              <a:tabLst>
                <a:tab pos="457200" algn="l"/>
              </a:tabLst>
            </a:pPr>
            <a:endParaRPr lang="en-ZA" b="1" dirty="0">
              <a:solidFill>
                <a:schemeClr val="bg1"/>
              </a:solidFill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algn="ctr">
              <a:buSzPts val="1000"/>
              <a:tabLst>
                <a:tab pos="457200" algn="l"/>
              </a:tabLst>
            </a:pPr>
            <a:r>
              <a:rPr lang="en-ZA" dirty="0">
                <a:solidFill>
                  <a:schemeClr val="bg1"/>
                </a:solidFill>
                <a:latin typeface="DINOT-Regular" panose="02000503030000020003" pitchFamily="2" charset="77"/>
                <a:ea typeface="Times New Roman" panose="02020603050405020304" pitchFamily="18" charset="0"/>
              </a:rPr>
              <a:t>Enables flexibility in roles and increases testing coverage by involving non-clinical staff in testing and follow-up.</a:t>
            </a: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41EE126F-71C5-E784-718E-D36D0DBE4B7F}"/>
              </a:ext>
            </a:extLst>
          </p:cNvPr>
          <p:cNvSpPr/>
          <p:nvPr/>
        </p:nvSpPr>
        <p:spPr>
          <a:xfrm>
            <a:off x="8035400" y="2895923"/>
            <a:ext cx="3420000" cy="3510000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SzPts val="1000"/>
              <a:tabLst>
                <a:tab pos="457200" algn="l"/>
              </a:tabLst>
            </a:pPr>
            <a:r>
              <a:rPr lang="en-ZA" b="1" dirty="0">
                <a:solidFill>
                  <a:schemeClr val="bg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Enhanced mobilisation, testing, and linkage</a:t>
            </a:r>
          </a:p>
          <a:p>
            <a:pPr algn="ctr">
              <a:buSzPts val="1000"/>
              <a:tabLst>
                <a:tab pos="457200" algn="l"/>
              </a:tabLst>
            </a:pPr>
            <a:endParaRPr lang="en-ZA" b="1" dirty="0">
              <a:solidFill>
                <a:schemeClr val="bg1"/>
              </a:solidFill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algn="ctr">
              <a:buSzPts val="1000"/>
              <a:tabLst>
                <a:tab pos="457200" algn="l"/>
              </a:tabLst>
            </a:pPr>
            <a:r>
              <a:rPr lang="en-ZA" dirty="0">
                <a:solidFill>
                  <a:schemeClr val="bg1"/>
                </a:solidFill>
                <a:latin typeface="DINOT-Regular" panose="02000503030000020003" pitchFamily="2" charset="77"/>
                <a:ea typeface="Times New Roman" panose="02020603050405020304" pitchFamily="18" charset="0"/>
              </a:rPr>
              <a:t>Lay providers play crucial roles in reaching clients, conducting tests, and ensuring linkage to care, expanding access and engagement.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6C3C68-A513-1F30-37C6-ABA74ED45108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0" dirty="0">
                <a:solidFill>
                  <a:schemeClr val="accent1"/>
                </a:solidFill>
                <a:latin typeface="DINOT-Regular" panose="02000503030000020003" pitchFamily="2" charset="77"/>
              </a:rPr>
              <a:t>Supporting Strategies (1/4) – Task Sharing</a:t>
            </a:r>
            <a:endParaRPr lang="en-ZA" sz="2500" b="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76217C-B800-4082-097E-B4F389F4DC99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89D412-46D6-DF59-839E-228422FA0A58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62B507DF-EB4A-B23B-F98C-FAC9ADBFC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39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EE3491-5B0C-DBCD-CD9E-955794DD9F98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0" dirty="0">
                <a:solidFill>
                  <a:schemeClr val="accent1"/>
                </a:solidFill>
                <a:latin typeface="DINOT-Regular" panose="02000503030000020003" pitchFamily="2" charset="77"/>
              </a:rPr>
              <a:t>Supporting Strategies (2/4) – Quality Assurance</a:t>
            </a:r>
            <a:endParaRPr lang="en-ZA" sz="2500" b="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DC048F-236E-EF27-4701-94646BC5FFFC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DEEF79-270E-C315-4144-2AA114826D7D}"/>
              </a:ext>
            </a:extLst>
          </p:cNvPr>
          <p:cNvSpPr txBox="1">
            <a:spLocks/>
          </p:cNvSpPr>
          <p:nvPr/>
        </p:nvSpPr>
        <p:spPr>
          <a:xfrm>
            <a:off x="736600" y="1117303"/>
            <a:ext cx="10718800" cy="1037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ZA" sz="20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Quality Assurance (QA) ensures that HIV services are consistently reliable, safe, and client-</a:t>
            </a:r>
            <a:r>
              <a:rPr lang="en-ZA" sz="2000" dirty="0" err="1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centered</a:t>
            </a:r>
            <a:r>
              <a:rPr lang="en-ZA" sz="20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. QA is essential to maintain high standards and support effective service delivery across diverse settings.</a:t>
            </a:r>
          </a:p>
        </p:txBody>
      </p:sp>
      <p:sp>
        <p:nvSpPr>
          <p:cNvPr id="14" name="Rectangle: Top Corners Rounded 11">
            <a:extLst>
              <a:ext uri="{FF2B5EF4-FFF2-40B4-BE49-F238E27FC236}">
                <a16:creationId xmlns:a16="http://schemas.microsoft.com/office/drawing/2014/main" id="{2D18ACB2-9347-A34D-1C2F-AA405A04918C}"/>
              </a:ext>
            </a:extLst>
          </p:cNvPr>
          <p:cNvSpPr/>
          <p:nvPr/>
        </p:nvSpPr>
        <p:spPr>
          <a:xfrm>
            <a:off x="736598" y="2895923"/>
            <a:ext cx="3420000" cy="351000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en-ZA" b="1" dirty="0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Training and Supervision </a:t>
            </a:r>
          </a:p>
          <a:p>
            <a:pPr lvl="0" algn="ctr">
              <a:buSzPts val="1000"/>
              <a:tabLst>
                <a:tab pos="457200" algn="l"/>
              </a:tabLst>
            </a:pPr>
            <a:endParaRPr lang="en-ZA" dirty="0">
              <a:solidFill>
                <a:schemeClr val="bg1"/>
              </a:solidFill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algn="ctr">
              <a:buSzPts val="1000"/>
              <a:tabLst>
                <a:tab pos="457200" algn="l"/>
              </a:tabLst>
            </a:pPr>
            <a:r>
              <a:rPr lang="en-ZA">
                <a:solidFill>
                  <a:schemeClr val="bg1"/>
                </a:solidFill>
                <a:latin typeface="DINOT-Regular"/>
                <a:ea typeface="Times New Roman" panose="02020603050405020304" pitchFamily="18" charset="0"/>
                <a:cs typeface="DINOT-Regular"/>
              </a:rPr>
              <a:t>Streamlined and comprehensive</a:t>
            </a:r>
            <a:r>
              <a:rPr lang="en-ZA">
                <a:solidFill>
                  <a:schemeClr val="bg1"/>
                </a:solidFill>
                <a:effectLst/>
                <a:latin typeface="DINOT-Regular"/>
                <a:ea typeface="Times New Roman" panose="02020603050405020304" pitchFamily="18" charset="0"/>
                <a:cs typeface="DINOT-Regular"/>
              </a:rPr>
              <a:t> </a:t>
            </a:r>
            <a:r>
              <a:rPr lang="en-ZA" dirty="0">
                <a:solidFill>
                  <a:schemeClr val="bg1"/>
                </a:solidFill>
                <a:effectLst/>
                <a:latin typeface="DINOT-Regular"/>
                <a:ea typeface="Times New Roman" panose="02020603050405020304" pitchFamily="18" charset="0"/>
                <a:cs typeface="DINOT-Regular"/>
              </a:rPr>
              <a:t>training and regular supervision ensure that all providers, including lay providers, maintain quality and adhere to protocols.</a:t>
            </a: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A8290A31-DDB6-920C-8E2A-2BEBAC36D3BA}"/>
              </a:ext>
            </a:extLst>
          </p:cNvPr>
          <p:cNvSpPr/>
          <p:nvPr/>
        </p:nvSpPr>
        <p:spPr>
          <a:xfrm>
            <a:off x="4385999" y="2895923"/>
            <a:ext cx="3420000" cy="351000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en-ZA" b="1" dirty="0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Monitoring and Evaluation (M&amp;E)</a:t>
            </a:r>
            <a:endParaRPr lang="en-ZA" b="1" dirty="0">
              <a:solidFill>
                <a:schemeClr val="bg1"/>
              </a:solidFill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endParaRPr lang="en-ZA" dirty="0">
              <a:solidFill>
                <a:schemeClr val="bg1"/>
              </a:solidFill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r>
              <a:rPr lang="en-ZA" dirty="0">
                <a:solidFill>
                  <a:schemeClr val="bg1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Systems track key indicators (e.g., testing accuracy, client satisfaction, linkage rates) to guide improvements and address gaps.</a:t>
            </a: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63E5E1E1-79DB-B1A1-90F3-01E539FC601C}"/>
              </a:ext>
            </a:extLst>
          </p:cNvPr>
          <p:cNvSpPr/>
          <p:nvPr/>
        </p:nvSpPr>
        <p:spPr>
          <a:xfrm>
            <a:off x="8035400" y="2895923"/>
            <a:ext cx="3420000" cy="351000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en-ZA" b="1" dirty="0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Client Feedback </a:t>
            </a:r>
            <a:r>
              <a:rPr lang="en-ZA" b="1" dirty="0">
                <a:solidFill>
                  <a:schemeClr val="bg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M</a:t>
            </a:r>
            <a:r>
              <a:rPr lang="en-ZA" b="1" dirty="0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echanisms</a:t>
            </a:r>
            <a:endParaRPr lang="en-ZA" b="1" dirty="0">
              <a:solidFill>
                <a:schemeClr val="bg1"/>
              </a:solidFill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endParaRPr lang="en-ZA" dirty="0">
              <a:solidFill>
                <a:schemeClr val="bg1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r>
              <a:rPr lang="en-ZA" dirty="0">
                <a:solidFill>
                  <a:schemeClr val="bg1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Gathering client insights helps refine services and ensures they remain responsive and client-</a:t>
            </a:r>
            <a:r>
              <a:rPr lang="en-ZA" dirty="0" err="1">
                <a:solidFill>
                  <a:schemeClr val="bg1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centered</a:t>
            </a:r>
            <a:r>
              <a:rPr lang="en-ZA" dirty="0">
                <a:solidFill>
                  <a:schemeClr val="bg1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FB1C79-19B0-0ED2-B46A-D3E9BFEBCA50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15242288-A318-91A1-1A79-B3F2EC760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61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0D814E-2CED-28DC-27F6-AEFA3DD1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117302"/>
            <a:ext cx="5464175" cy="5287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chemeClr val="tx2"/>
                </a:solidFill>
                <a:latin typeface="DINOT-Bold" panose="02000503030000020003" pitchFamily="2" charset="77"/>
                <a:cs typeface="Arial" panose="020B0604020202020204" pitchFamily="34" charset="0"/>
              </a:rPr>
              <a:t>Many opportunities to integrate services, particularly for HIV, hepatitis and STI testing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Within service delivery sites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Prioritize based on opportunities, epidemiology and resources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For diagnostic network optimization, resource sharing for labs, training and sample transportation (important to link to TB and health emergency preparedness)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As part of self-testing across disease areas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b="1" dirty="0">
              <a:solidFill>
                <a:schemeClr val="tx2"/>
              </a:solidFill>
              <a:latin typeface="DINOT-Bold" panose="02000503030000020003" pitchFamily="2" charset="77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chemeClr val="tx2"/>
                </a:solidFill>
                <a:latin typeface="DINOT-Bold" panose="02000503030000020003" pitchFamily="2" charset="77"/>
                <a:cs typeface="Arial" panose="020B0604020202020204" pitchFamily="34" charset="0"/>
              </a:rPr>
              <a:t>Integrated testing is good value of resources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tx2"/>
                </a:solidFill>
                <a:latin typeface="DINOT-Regular"/>
                <a:cs typeface="Arial"/>
              </a:rPr>
              <a:t>Multiplex options becoming more widely available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tx2"/>
                </a:solidFill>
                <a:latin typeface="DINOT-Regular"/>
                <a:cs typeface="Arial"/>
              </a:rPr>
              <a:t>WHO multiplex guidelines are under development, to be released in 2026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b="1" dirty="0">
              <a:solidFill>
                <a:schemeClr val="tx2"/>
              </a:solidFill>
              <a:latin typeface="DINOT-Bold" panose="02000503030000020003" pitchFamily="2" charset="77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chemeClr val="tx2"/>
                </a:solidFill>
                <a:latin typeface="DINOT-Bold" panose="02000503030000020003" pitchFamily="2" charset="77"/>
                <a:cs typeface="Arial" panose="020B0604020202020204" pitchFamily="34" charset="0"/>
              </a:rPr>
              <a:t>We need collaborative cross-cutting policies, strategies and operational plans that cover DSD for testing across areas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B6069-220C-BD6F-E693-81E5CA617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1"/>
          <a:stretch/>
        </p:blipFill>
        <p:spPr>
          <a:xfrm>
            <a:off x="6328570" y="1117302"/>
            <a:ext cx="5272088" cy="56664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957D210-AD24-C187-D3E9-4A8F47606E29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0" dirty="0">
                <a:solidFill>
                  <a:schemeClr val="accent1"/>
                </a:solidFill>
                <a:latin typeface="DINOT-Regular" panose="02000503030000020003" pitchFamily="2" charset="77"/>
              </a:rPr>
              <a:t>Supporting Strategies (3/4) – Service Delivery Integration considerations </a:t>
            </a:r>
            <a:endParaRPr lang="en-ZA" sz="2500" b="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1F888A-810A-D2A1-3911-93A0543389D5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25E091-CDA6-F655-F578-72FA7EFB4E03}"/>
              </a:ext>
            </a:extLst>
          </p:cNvPr>
          <p:cNvSpPr txBox="1"/>
          <p:nvPr/>
        </p:nvSpPr>
        <p:spPr>
          <a:xfrm>
            <a:off x="736600" y="6272213"/>
            <a:ext cx="5464175" cy="4847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5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LightItalic" panose="020B0504020101010102" pitchFamily="34" charset="77"/>
              </a:rPr>
              <a:t>Source: WHO, 2024: </a:t>
            </a:r>
            <a:r>
              <a:rPr kumimoji="0" lang="en-GB" sz="125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LightItalic" panose="020B0504020101010102" pitchFamily="34" charset="77"/>
              </a:rPr>
              <a:t>iris.who.int</a:t>
            </a:r>
            <a:r>
              <a:rPr kumimoji="0" lang="en-GB" sz="125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LightItalic" panose="020B0504020101010102" pitchFamily="34" charset="77"/>
              </a:rPr>
              <a:t>/bitstream/handle/10665/378162/9789240096394-eng.pdf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0BD21A-BAAD-5D47-3C4E-66DB007CD494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C19B32CE-68A3-E0F9-3522-3CBBFFDCB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40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033D-4230-8230-8945-73999592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1" y="298018"/>
            <a:ext cx="10718799" cy="438582"/>
          </a:xfrm>
        </p:spPr>
        <p:txBody>
          <a:bodyPr wrap="square" anchor="b" anchorCtr="0">
            <a:spAutoFit/>
          </a:bodyPr>
          <a:lstStyle/>
          <a:p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Module Objectives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D58FE6-D71C-20B9-B973-A29720F6DF38}"/>
              </a:ext>
            </a:extLst>
          </p:cNvPr>
          <p:cNvSpPr txBox="1">
            <a:spLocks/>
          </p:cNvSpPr>
          <p:nvPr/>
        </p:nvSpPr>
        <p:spPr>
          <a:xfrm>
            <a:off x="736599" y="736600"/>
            <a:ext cx="11040873" cy="5785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/>
                </a:solidFill>
                <a:latin typeface="DINOT-Bold" panose="02000503030000020003" pitchFamily="2" charset="77"/>
              </a:rPr>
              <a:t>By the end of this module, participants will be able to:</a:t>
            </a:r>
          </a:p>
          <a:p>
            <a:endParaRPr lang="en-US" sz="2000" dirty="0">
              <a:latin typeface="DINOT-Regular" panose="02000503030000020003" pitchFamily="2" charset="77"/>
            </a:endParaRPr>
          </a:p>
          <a:p>
            <a:pPr marL="138113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DINOT-Regular" panose="02000503030000020003" pitchFamily="2" charset="77"/>
              </a:rPr>
              <a:t>Define differentiated service delivery HIV testing services</a:t>
            </a:r>
          </a:p>
          <a:p>
            <a:pPr marL="138113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DINOT-Regular" panose="02000503030000020003" pitchFamily="2" charset="77"/>
              </a:rPr>
              <a:t>Describe the core principles of </a:t>
            </a:r>
            <a:r>
              <a:rPr lang="en-US" sz="2000" dirty="0" err="1">
                <a:solidFill>
                  <a:schemeClr val="tx2"/>
                </a:solidFill>
                <a:latin typeface="DINOT-Regular" panose="02000503030000020003" pitchFamily="2" charset="77"/>
              </a:rPr>
              <a:t>dHTS</a:t>
            </a:r>
            <a:endParaRPr lang="en-US" sz="2000" dirty="0">
              <a:solidFill>
                <a:schemeClr val="tx2"/>
              </a:solidFill>
              <a:latin typeface="DINOT-Regular" panose="02000503030000020003" pitchFamily="2" charset="77"/>
            </a:endParaRPr>
          </a:p>
          <a:p>
            <a:pPr marL="138113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DINOT-Regular" panose="02000503030000020003" pitchFamily="2" charset="77"/>
              </a:rPr>
              <a:t>Demonstrate understanding of the 4 different HIV testing approaches</a:t>
            </a:r>
          </a:p>
          <a:p>
            <a:pPr marL="138113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DINOT-Regular" panose="02000503030000020003" pitchFamily="2" charset="77"/>
              </a:rPr>
              <a:t>Describe the two different HIV testing focuses and provide various examples of each</a:t>
            </a:r>
          </a:p>
          <a:p>
            <a:pPr marL="138113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DINOT-Regular" panose="02000503030000020003" pitchFamily="2" charset="77"/>
              </a:rPr>
              <a:t>List and explain the 7 steps required to implement </a:t>
            </a:r>
            <a:r>
              <a:rPr lang="en-US" sz="2000" dirty="0" err="1">
                <a:solidFill>
                  <a:schemeClr val="tx2"/>
                </a:solidFill>
                <a:latin typeface="DINOT-Regular" panose="02000503030000020003" pitchFamily="2" charset="77"/>
              </a:rPr>
              <a:t>dHTS</a:t>
            </a:r>
            <a:endParaRPr lang="en-US" sz="2000" dirty="0">
              <a:solidFill>
                <a:schemeClr val="tx2"/>
              </a:solidFill>
              <a:latin typeface="DINOT-Regular" panose="02000503030000020003" pitchFamily="2" charset="77"/>
            </a:endParaRPr>
          </a:p>
          <a:p>
            <a:pPr marL="138113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DINOT-Regular" panose="02000503030000020003" pitchFamily="2" charset="77"/>
              </a:rPr>
              <a:t>Describe the three Health systems strategies for HTS service delivery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5ACE1B-D795-FCED-1BF2-9CF0B0292509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A649B4-90B2-045E-D467-99FDB84C1B1A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FFA46FA3-5270-C27C-4E34-CD9A68D21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795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1D718F-6880-9805-88DD-8593702080BB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6DD140-B934-DEB9-490D-D399828FC5A7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0" dirty="0">
                <a:solidFill>
                  <a:schemeClr val="accent1"/>
                </a:solidFill>
                <a:latin typeface="DINOT-Regular"/>
                <a:cs typeface="DINOT-Regular"/>
              </a:rPr>
              <a:t>Supporting Strategies </a:t>
            </a:r>
            <a:r>
              <a:rPr lang="en-US" sz="2500" dirty="0">
                <a:solidFill>
                  <a:schemeClr val="accent1"/>
                </a:solidFill>
                <a:latin typeface="DINOT-Regular"/>
                <a:cs typeface="DINOT-Regular"/>
              </a:rPr>
              <a:t>(4/4</a:t>
            </a:r>
            <a:r>
              <a:rPr lang="en-US" sz="2500" b="0" dirty="0">
                <a:solidFill>
                  <a:schemeClr val="accent1"/>
                </a:solidFill>
                <a:latin typeface="DINOT-Regular"/>
                <a:cs typeface="DINOT-Regular"/>
              </a:rPr>
              <a:t>) – </a:t>
            </a:r>
            <a:r>
              <a:rPr lang="en-US" sz="2500" dirty="0">
                <a:solidFill>
                  <a:schemeClr val="accent1"/>
                </a:solidFill>
                <a:latin typeface="DINOT-Regular"/>
                <a:cs typeface="DINOT-Regular"/>
              </a:rPr>
              <a:t>Shifting to low-cost RDTs</a:t>
            </a:r>
            <a:endParaRPr lang="en-ZA" sz="2500" b="0" dirty="0">
              <a:solidFill>
                <a:schemeClr val="accent1"/>
              </a:solidFill>
              <a:latin typeface="DINOT-Regular"/>
              <a:cs typeface="DINOT-Regular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9E9500-F4B5-D8EC-BAA7-D3F90B192A25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29CC02-4C3D-17B2-EAB9-6B097E680F53}"/>
              </a:ext>
            </a:extLst>
          </p:cNvPr>
          <p:cNvSpPr txBox="1">
            <a:spLocks/>
          </p:cNvSpPr>
          <p:nvPr/>
        </p:nvSpPr>
        <p:spPr>
          <a:xfrm>
            <a:off x="736600" y="1117302"/>
            <a:ext cx="10718799" cy="5287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9CDE"/>
                </a:solidFill>
                <a:latin typeface="DINOT-Bold" panose="02000503030000020003" pitchFamily="2" charset="77"/>
                <a:cs typeface="Arial"/>
              </a:rPr>
              <a:t>Cut costs without cutting quality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Stick to the 3-test strategy and discontinue complex and costly testing practices</a:t>
            </a:r>
            <a:endParaRPr lang="en-US" sz="1600" dirty="0">
              <a:solidFill>
                <a:schemeClr val="tx2"/>
              </a:solidFill>
              <a:latin typeface="DINOT-Regular" panose="02000503030000020003" pitchFamily="2" charset="77"/>
              <a:ea typeface="Calibri"/>
              <a:cs typeface="Arial"/>
            </a:endParaRP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Only use serial testing algorithm with HIV RDTs or EIA (stop parallel testing – it is more expensive)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Discontinue use of recency assays, NAT (RNA or DNA), WB/LIA  for routine HIV testing and diagnosis (&gt;18 months of age) and question Ag/Ab RDT</a:t>
            </a:r>
          </a:p>
          <a:p>
            <a:pPr marL="0" lvl="1" indent="-27178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endParaRPr lang="en-US" sz="1600" dirty="0">
              <a:solidFill>
                <a:srgbClr val="009CDE"/>
              </a:solidFill>
              <a:latin typeface="DINOT-Regular" panose="02000503030000020003" pitchFamily="2" charset="77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9CDE"/>
                </a:solidFill>
                <a:latin typeface="DINOT-Bold" panose="02000503030000020003" pitchFamily="2" charset="77"/>
                <a:cs typeface="Arial"/>
              </a:rPr>
              <a:t>Support rapid country transition</a:t>
            </a:r>
          </a:p>
          <a:p>
            <a:pPr marL="0" lvl="1" indent="-28575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Focus on switching out A1 (first test in algorithm) for greatest savings) and keep the existing A2/A3</a:t>
            </a:r>
          </a:p>
          <a:p>
            <a:pPr marL="0" lvl="1" indent="-28575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Use policy waivers for WHO PQ products to accelerate importation and implementation </a:t>
            </a:r>
          </a:p>
          <a:p>
            <a:pPr marL="0" lvl="1" indent="-28575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Focus on accelerated verification studies with different A1 options</a:t>
            </a:r>
          </a:p>
          <a:p>
            <a:pPr marL="0" lvl="1" indent="-28575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Adopt streamlined, simplified training &amp; QMS activities</a:t>
            </a:r>
          </a:p>
          <a:p>
            <a:pPr marL="0" lvl="1" indent="-28575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Push industry to fund training and QA/QC in new agreements and tenders</a:t>
            </a:r>
          </a:p>
          <a:p>
            <a:pPr marL="0" lvl="1" indent="-28575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endParaRPr lang="en-US" sz="1600" dirty="0">
              <a:solidFill>
                <a:srgbClr val="009CDE"/>
              </a:solidFill>
              <a:latin typeface="DINOT-Regular" panose="02000503030000020003" pitchFamily="2" charset="77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9CDE"/>
                </a:solidFill>
                <a:latin typeface="DINOT-Bold" panose="02000503030000020003" pitchFamily="2" charset="77"/>
                <a:cs typeface="Arial"/>
              </a:rPr>
              <a:t>Place orders as soon as possible </a:t>
            </a: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with prices at or below those in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DINOT-Regular" panose="02000503030000020003" pitchFamily="2" charset="77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 catalogue</a:t>
            </a:r>
            <a:r>
              <a:rPr lang="en-US" sz="1600" dirty="0">
                <a:solidFill>
                  <a:srgbClr val="262626"/>
                </a:solidFill>
                <a:latin typeface="DINOT-Regular" panose="02000503030000020003" pitchFamily="2" charset="77"/>
                <a:cs typeface="Arial"/>
              </a:rPr>
              <a:t>,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DINOT-Regular" panose="02000503030000020003" pitchFamily="2" charset="77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pooled procurement and Wambo</a:t>
            </a: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 or direct procurement if lower cost available </a:t>
            </a:r>
            <a:r>
              <a:rPr lang="en-US" sz="1600" b="1" dirty="0">
                <a:solidFill>
                  <a:schemeClr val="tx2"/>
                </a:solidFill>
                <a:latin typeface="DINOT-Bold" panose="02000503030000020003" pitchFamily="2" charset="77"/>
                <a:cs typeface="Arial"/>
              </a:rPr>
              <a:t>(negotiate landed prices).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9CDE"/>
              </a:solidFill>
              <a:latin typeface="DINOT-Regular" panose="02000503030000020003" pitchFamily="2" charset="77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9CDE"/>
                </a:solidFill>
                <a:latin typeface="DINOT-Bold" panose="02000503030000020003" pitchFamily="2" charset="77"/>
                <a:cs typeface="Arial"/>
              </a:rPr>
              <a:t>Collect data </a:t>
            </a:r>
            <a:r>
              <a:rPr kumimoji="0" lang="en-US" sz="1600" u="none" strike="noStrike" cap="none" normalizeH="0" baseline="0" dirty="0">
                <a:ln>
                  <a:noFill/>
                </a:ln>
                <a:solidFill>
                  <a:srgbClr val="009CDE"/>
                </a:solidFill>
                <a:effectLst/>
                <a:latin typeface="DINOT-Bold" panose="02000503030000020003" pitchFamily="2" charset="77"/>
                <a:cs typeface="Arial"/>
              </a:rPr>
              <a:t>in </a:t>
            </a:r>
            <a:r>
              <a:rPr lang="en-US" sz="1600" dirty="0">
                <a:solidFill>
                  <a:srgbClr val="009CDE"/>
                </a:solidFill>
                <a:latin typeface="DINOT-Bold" panose="02000503030000020003" pitchFamily="2" charset="77"/>
                <a:cs typeface="Arial"/>
              </a:rPr>
              <a:t>parallel or after algorithm transition </a:t>
            </a: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per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DINOT-Regular" panose="02000503030000020003" pitchFamily="2" charset="77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 toolkit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DINOT-Regular" panose="02000503030000020003" pitchFamily="2" charset="77"/>
                <a:cs typeface="Arial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with low-cost candidate products and share data and experiences with WHO to inform updates. </a:t>
            </a:r>
            <a:endParaRPr lang="en-US" sz="1600" dirty="0">
              <a:solidFill>
                <a:schemeClr val="tx2"/>
              </a:solidFill>
              <a:latin typeface="DINOT-Regular" panose="02000503030000020003" pitchFamily="2" charset="77"/>
            </a:endParaRP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180AB18C-2FCC-FE45-52A2-3A0C99ED2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988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3D73C-FDE9-AD3D-3B7C-BD6D1642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149166"/>
            <a:ext cx="6878638" cy="52596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DINOT-Regular"/>
                <a:cs typeface="DINOT-Regular"/>
              </a:rPr>
              <a:t>DSD is an innovation for HIV testing services</a:t>
            </a:r>
          </a:p>
          <a:p>
            <a:r>
              <a:rPr lang="en-US" sz="2400" dirty="0">
                <a:solidFill>
                  <a:schemeClr val="tx2"/>
                </a:solidFill>
                <a:latin typeface="DINOT-Regular"/>
                <a:cs typeface="DINOT-Regular"/>
              </a:rPr>
              <a:t>HIVST and task sharing are critical – along with decentralization and integration </a:t>
            </a:r>
          </a:p>
          <a:p>
            <a:r>
              <a:rPr lang="en-US" sz="2400" dirty="0">
                <a:solidFill>
                  <a:schemeClr val="tx2"/>
                </a:solidFill>
                <a:latin typeface="DINOT-Regular"/>
                <a:cs typeface="DINOT-Regular"/>
              </a:rPr>
              <a:t>Encourage a person-centered approach, tailored to the needs and preferences of individuals</a:t>
            </a:r>
          </a:p>
          <a:p>
            <a:r>
              <a:rPr lang="en-GB" sz="2400" dirty="0">
                <a:solidFill>
                  <a:schemeClr val="tx2"/>
                </a:solidFill>
                <a:latin typeface="DINOT-Regular"/>
                <a:cs typeface="DINOT-Regular"/>
              </a:rPr>
              <a:t>Strategic HIV testing approaches are essential to closing gaps and achieving global targets by 2030.</a:t>
            </a:r>
            <a:r>
              <a:rPr lang="en-US" sz="2400" dirty="0">
                <a:solidFill>
                  <a:schemeClr val="tx2"/>
                </a:solidFill>
                <a:latin typeface="DINOT-Regular"/>
                <a:cs typeface="DINOT-Regular"/>
              </a:rPr>
              <a:t> </a:t>
            </a:r>
          </a:p>
          <a:p>
            <a:r>
              <a:rPr lang="en-US" sz="2400" dirty="0">
                <a:solidFill>
                  <a:schemeClr val="tx2"/>
                </a:solidFill>
                <a:latin typeface="DINOT-Regular"/>
                <a:cs typeface="DINOT-Regular"/>
              </a:rPr>
              <a:t>Offer routine testing and highly targeted options together </a:t>
            </a:r>
          </a:p>
          <a:p>
            <a:r>
              <a:rPr lang="en-US" sz="2400" dirty="0">
                <a:solidFill>
                  <a:schemeClr val="tx2"/>
                </a:solidFill>
                <a:latin typeface="DINOT-Regular"/>
                <a:cs typeface="DINOT-Regular"/>
              </a:rPr>
              <a:t>Optimize limited resources by weighing the absolute public health impact of each strategy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BB448D-C9CC-5165-4EBF-FE8F4A6F3F32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Summary take away message</a:t>
            </a:r>
            <a:endParaRPr lang="en-ZA" sz="2500" b="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A9351B-A71F-B927-AAE3-712AA1966694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B41E95-6D3C-499C-69EB-C7C5B7B62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219" y="1149165"/>
            <a:ext cx="3269181" cy="478014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8C99E97-2B20-67EB-C397-F290BC1D11E1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C6886AB2-7861-C9DD-8A98-0EE65A310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296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8057146-5832-B5B7-63EE-F24BFF1014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36600" y="774204"/>
            <a:ext cx="10718799" cy="578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rgbClr val="009CDE"/>
                </a:solidFill>
                <a:effectLst/>
                <a:latin typeface="DINOT-Bold" panose="02000503030000020003" pitchFamily="2" charset="77"/>
              </a:rPr>
              <a:t>Differentiated Testing Services (</a:t>
            </a:r>
            <a:r>
              <a:rPr kumimoji="0" lang="en-US" altLang="en-US" sz="1600" b="1" u="none" strike="noStrike" cap="none" normalizeH="0" baseline="0" dirty="0" err="1">
                <a:ln>
                  <a:noFill/>
                </a:ln>
                <a:solidFill>
                  <a:srgbClr val="009CDE"/>
                </a:solidFill>
                <a:effectLst/>
                <a:latin typeface="DINOT-Bold" panose="02000503030000020003" pitchFamily="2" charset="77"/>
              </a:rPr>
              <a:t>dHTS</a:t>
            </a: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rgbClr val="009CDE"/>
                </a:solidFill>
                <a:effectLst/>
                <a:latin typeface="DINOT-Bold" panose="02000503030000020003" pitchFamily="2" charset="77"/>
              </a:rPr>
              <a:t>) Overview: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What are the core goals of Differentiated Testing Services (</a:t>
            </a:r>
            <a:r>
              <a:rPr kumimoji="0" lang="en-US" altLang="en-US" sz="160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dHTS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) in HIV?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What are the core principles of </a:t>
            </a:r>
            <a:r>
              <a:rPr kumimoji="0" lang="en-US" altLang="en-US" sz="160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dHTS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?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What are the 4 key </a:t>
            </a:r>
            <a:r>
              <a:rPr kumimoji="0" lang="en-GB" altLang="en-US" sz="160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dHTS</a:t>
            </a:r>
            <a:r>
              <a:rPr kumimoji="0" lang="en-GB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 approaches? </a:t>
            </a:r>
            <a:endParaRPr kumimoji="0" lang="en-US" altLang="en-US" sz="160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OT-Regular" panose="02000503030000020003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600" u="none" strike="noStrike" cap="none" normalizeH="0" baseline="0" dirty="0">
              <a:ln>
                <a:noFill/>
              </a:ln>
              <a:solidFill>
                <a:srgbClr val="009CDE"/>
              </a:solidFill>
              <a:effectLst/>
              <a:latin typeface="DINOT-Regular" panose="02000503030000020003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rgbClr val="009CDE"/>
                </a:solidFill>
                <a:effectLst/>
                <a:latin typeface="DINOT-Bold" panose="02000503030000020003" pitchFamily="2" charset="77"/>
              </a:rPr>
              <a:t>Designing Effective </a:t>
            </a:r>
            <a:r>
              <a:rPr kumimoji="0" lang="en-US" altLang="en-US" sz="1600" b="1" u="none" strike="noStrike" cap="none" normalizeH="0" baseline="0" dirty="0" err="1">
                <a:ln>
                  <a:noFill/>
                </a:ln>
                <a:solidFill>
                  <a:srgbClr val="009CDE"/>
                </a:solidFill>
                <a:effectLst/>
                <a:latin typeface="DINOT-Bold" panose="02000503030000020003" pitchFamily="2" charset="77"/>
              </a:rPr>
              <a:t>dHTS</a:t>
            </a: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rgbClr val="009CDE"/>
                </a:solidFill>
                <a:effectLst/>
                <a:latin typeface="DINOT-Bold" panose="02000503030000020003" pitchFamily="2" charset="77"/>
              </a:rPr>
              <a:t> Models: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What key considerations should be taken into account when developing a </a:t>
            </a:r>
            <a:r>
              <a:rPr kumimoji="0" lang="en-US" altLang="en-US" sz="160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dHTS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 model?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How can you determine which population groups would benefit most from differentiated approaches to HIV testing?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List and explain the 7 steps required to implement </a:t>
            </a:r>
            <a:r>
              <a:rPr kumimoji="0" lang="en-GB" altLang="en-US" sz="160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dHTS</a:t>
            </a:r>
            <a:r>
              <a:rPr lang="en-GB" alt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 !</a:t>
            </a:r>
            <a:endParaRPr kumimoji="0" lang="en-US" altLang="en-US" sz="160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OT-Regular" panose="02000503030000020003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600" u="none" strike="noStrike" cap="none" normalizeH="0" baseline="0" dirty="0">
              <a:ln>
                <a:noFill/>
              </a:ln>
              <a:solidFill>
                <a:srgbClr val="009CDE"/>
              </a:solidFill>
              <a:effectLst/>
              <a:latin typeface="DINOT-Regular" panose="02000503030000020003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rgbClr val="009CDE"/>
                </a:solidFill>
                <a:effectLst/>
                <a:latin typeface="DINOT-Bold" panose="02000503030000020003" pitchFamily="2" charset="77"/>
              </a:rPr>
              <a:t>HIV Testing Approaches and Adaptability: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What are the two different HIV testing purposes and focus for testing </a:t>
            </a:r>
            <a:r>
              <a:rPr kumimoji="0" lang="en-GB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and provide various examples of each,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 how might they suit different settings or populations?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In what ways can HIV self-testing complement traditional testing approaches?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600" u="none" strike="noStrike" cap="none" normalizeH="0" baseline="0" dirty="0">
              <a:ln>
                <a:noFill/>
              </a:ln>
              <a:solidFill>
                <a:srgbClr val="009CDE"/>
              </a:solidFill>
              <a:effectLst/>
              <a:latin typeface="DINOT-Regular" panose="02000503030000020003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rgbClr val="009CDE"/>
                </a:solidFill>
                <a:effectLst/>
                <a:latin typeface="DINOT-Bold" panose="02000503030000020003" pitchFamily="2" charset="77"/>
              </a:rPr>
              <a:t>Supportive Strategies and Integration: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How do strategies like task shifting and quality assurance support </a:t>
            </a:r>
            <a:r>
              <a:rPr kumimoji="0" lang="en-US" altLang="en-US" sz="160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dHTS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 implementation?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Why is it important to monitor and evaluate </a:t>
            </a:r>
            <a:r>
              <a:rPr kumimoji="0" lang="en-US" altLang="en-US" sz="160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dHTS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 approaches, and what are some effective ways to do so?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600" u="none" strike="noStrike" cap="none" normalizeH="0" baseline="0" dirty="0">
              <a:ln>
                <a:noFill/>
              </a:ln>
              <a:solidFill>
                <a:srgbClr val="009CDE"/>
              </a:solidFill>
              <a:effectLst/>
              <a:latin typeface="DINOT-Regular" panose="02000503030000020003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rgbClr val="009CDE"/>
                </a:solidFill>
                <a:effectLst/>
                <a:latin typeface="DINOT-Bold" panose="02000503030000020003" pitchFamily="2" charset="77"/>
              </a:rPr>
              <a:t>Reflections on Practical Application: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How could you apply </a:t>
            </a:r>
            <a:r>
              <a:rPr kumimoji="0" lang="en-US" altLang="en-US" sz="160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dHTS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 principles in your setting?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What challenges might arise, and what are potential solutions for effective implementation of </a:t>
            </a:r>
            <a:r>
              <a:rPr kumimoji="0" lang="en-US" altLang="en-US" sz="160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dHTS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 in diverse healthcare settings?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2EF5CD-B637-4F0F-07BE-B6036DCC5B28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Questions</a:t>
            </a:r>
            <a:endParaRPr lang="en-ZA" sz="2500" b="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1D718F-6880-9805-88DD-8593702080BB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9EFB0B-145E-8004-70D0-4BA90777B1BD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CB06DD7F-3AA2-3D71-5F06-721A5D67D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868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86AEA7-CFAA-E862-A681-D8EA5D67A4EE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Exercise</a:t>
            </a:r>
            <a:endParaRPr lang="en-ZA" sz="2500" b="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0538DB-9AD2-0A35-5196-0AB97D91CFF3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218B7F-F5B8-D5C5-0982-6C30E1704776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999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DCCC85-223D-2FED-FF2C-852665187DC0}"/>
              </a:ext>
            </a:extLst>
          </p:cNvPr>
          <p:cNvSpPr txBox="1"/>
          <p:nvPr/>
        </p:nvSpPr>
        <p:spPr>
          <a:xfrm>
            <a:off x="736599" y="3805098"/>
            <a:ext cx="10718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DINOT-Bold" panose="02000503030000020003" pitchFamily="2" charset="77"/>
              </a:rPr>
              <a:t>What is Innovative about </a:t>
            </a:r>
            <a:r>
              <a:rPr lang="en-US" sz="2000" b="1" dirty="0" err="1">
                <a:solidFill>
                  <a:schemeClr val="tx2"/>
                </a:solidFill>
                <a:latin typeface="DINOT-Bold" panose="02000503030000020003" pitchFamily="2" charset="77"/>
              </a:rPr>
              <a:t>dHTS</a:t>
            </a:r>
            <a:r>
              <a:rPr lang="en-US" sz="2000" b="1" dirty="0">
                <a:solidFill>
                  <a:schemeClr val="tx2"/>
                </a:solidFill>
                <a:latin typeface="DINOT-Bold" panose="02000503030000020003" pitchFamily="2" charset="77"/>
              </a:rPr>
              <a:t>?</a:t>
            </a:r>
          </a:p>
        </p:txBody>
      </p:sp>
      <p:sp>
        <p:nvSpPr>
          <p:cNvPr id="10" name="Star: 10 Points 9">
            <a:extLst>
              <a:ext uri="{FF2B5EF4-FFF2-40B4-BE49-F238E27FC236}">
                <a16:creationId xmlns:a16="http://schemas.microsoft.com/office/drawing/2014/main" id="{ECF86974-E807-1867-7742-9F43CDBA7B7F}"/>
              </a:ext>
            </a:extLst>
          </p:cNvPr>
          <p:cNvSpPr>
            <a:spLocks/>
          </p:cNvSpPr>
          <p:nvPr/>
        </p:nvSpPr>
        <p:spPr>
          <a:xfrm>
            <a:off x="6423762" y="978514"/>
            <a:ext cx="2764472" cy="2764472"/>
          </a:xfrm>
          <a:prstGeom prst="star10">
            <a:avLst>
              <a:gd name="adj" fmla="val 45654"/>
              <a:gd name="hf" fmla="val 1051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1"/>
          <a:lstStyle/>
          <a:p>
            <a:pPr algn="ctr"/>
            <a:r>
              <a:rPr lang="en-US" sz="1600" dirty="0">
                <a:solidFill>
                  <a:schemeClr val="accent5">
                    <a:lumMod val="10000"/>
                  </a:schemeClr>
                </a:solidFill>
                <a:latin typeface="DINOT-Regular" panose="02000503030000020003" pitchFamily="2" charset="77"/>
              </a:rPr>
              <a:t>dHTS are approaches</a:t>
            </a:r>
          </a:p>
          <a:p>
            <a:pPr algn="ctr"/>
            <a:r>
              <a:rPr lang="en-US" sz="1600" dirty="0">
                <a:solidFill>
                  <a:schemeClr val="accent5">
                    <a:lumMod val="10000"/>
                  </a:schemeClr>
                </a:solidFill>
                <a:latin typeface="DINOT-Regular" panose="02000503030000020003" pitchFamily="2" charset="77"/>
              </a:rPr>
              <a:t>in which testing and linkage services are designed to overcome specific barriers and meet the needs of specific populations.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F9CAF-02AD-D154-AC87-D33AD12A8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863" y="1107244"/>
            <a:ext cx="1778537" cy="2512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4C09F1-AB72-6D00-9684-F2F00690908F}"/>
              </a:ext>
            </a:extLst>
          </p:cNvPr>
          <p:cNvSpPr txBox="1">
            <a:spLocks/>
          </p:cNvSpPr>
          <p:nvPr/>
        </p:nvSpPr>
        <p:spPr>
          <a:xfrm>
            <a:off x="736600" y="1101692"/>
            <a:ext cx="5425924" cy="251811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180000" tIns="180000" rIns="180000" bIns="180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chemeClr val="tx2"/>
                </a:solidFill>
                <a:latin typeface="DINOT-Regular" panose="02000503030000020003" pitchFamily="2" charset="77"/>
              </a:rPr>
              <a:t>dHTS</a:t>
            </a: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 is a person-centered approach that tailors HIV testing strategies to the specific needs, preferences and circumstances of different settings and population groups, </a:t>
            </a:r>
            <a:r>
              <a:rPr lang="en-ZA" sz="160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moving away from a one-size-fits-all model. </a:t>
            </a:r>
            <a:endParaRPr lang="en-US" sz="1600" dirty="0">
              <a:solidFill>
                <a:schemeClr val="tx2"/>
              </a:solidFill>
              <a:latin typeface="DINOT-Regular" panose="02000503030000020003" pitchFamily="2" charset="77"/>
              <a:cs typeface="Times New Roman"/>
            </a:endParaRPr>
          </a:p>
          <a:p>
            <a:pPr>
              <a:lnSpc>
                <a:spcPct val="100000"/>
              </a:lnSpc>
            </a:pPr>
            <a:b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</a:b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By adapting services to different settings, </a:t>
            </a:r>
            <a:r>
              <a:rPr lang="en-US" sz="1600" dirty="0" err="1">
                <a:solidFill>
                  <a:schemeClr val="tx2"/>
                </a:solidFill>
                <a:latin typeface="DINOT-Regular" panose="02000503030000020003" pitchFamily="2" charset="77"/>
              </a:rPr>
              <a:t>dHTS</a:t>
            </a: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 optimizes access, efficiency and impact, expanding its reach to those who may not engage with traditional healthcare models.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71E776-84A5-3398-94D7-A074E604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1" y="298018"/>
            <a:ext cx="10718799" cy="438582"/>
          </a:xfrm>
        </p:spPr>
        <p:txBody>
          <a:bodyPr wrap="square" anchor="b" anchorCtr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What are Differentiated HIV Testing Services (</a:t>
            </a:r>
            <a:r>
              <a:rPr lang="en-US" sz="2500" dirty="0" err="1">
                <a:solidFill>
                  <a:schemeClr val="accent1"/>
                </a:solidFill>
                <a:latin typeface="DINOT-Regular" panose="02000503030000020003" pitchFamily="2" charset="77"/>
              </a:rPr>
              <a:t>dHTS</a:t>
            </a:r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) for HIV?</a:t>
            </a:r>
            <a:endParaRPr lang="en-ZA" sz="250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E2C3A9-BC2E-BB2C-E4A3-2E581DB70B38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AF7206D-37FB-A99F-7919-68D27A099CB1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9A9BFAF-B115-7450-699B-4EFA6979F422}"/>
              </a:ext>
            </a:extLst>
          </p:cNvPr>
          <p:cNvSpPr txBox="1">
            <a:spLocks/>
          </p:cNvSpPr>
          <p:nvPr/>
        </p:nvSpPr>
        <p:spPr>
          <a:xfrm>
            <a:off x="736600" y="4390498"/>
            <a:ext cx="3420000" cy="213188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 vert="horz" wrap="square" lIns="180000" tIns="180000" rIns="180000" bIns="180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1600" b="1" dirty="0">
                <a:solidFill>
                  <a:schemeClr val="accent1"/>
                </a:solidFill>
                <a:latin typeface="DINOT-Bold" panose="02000503030000020003" pitchFamily="2" charset="77"/>
                <a:cs typeface="Times New Roman"/>
              </a:rPr>
              <a:t>Person-centred: </a:t>
            </a:r>
          </a:p>
          <a:p>
            <a:r>
              <a:rPr lang="en-ZA" sz="160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Links those </a:t>
            </a:r>
            <a:r>
              <a:rPr lang="en-ZA" sz="1600" dirty="0" err="1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dia</a:t>
            </a:r>
            <a:r>
              <a:rPr lang="en-US" sz="1600" dirty="0" err="1">
                <a:solidFill>
                  <a:schemeClr val="accent1"/>
                </a:solidFill>
                <a:latin typeface="DINOT-Regular" panose="02000503030000020003" pitchFamily="2" charset="77"/>
              </a:rPr>
              <a:t>gnosed</a:t>
            </a:r>
            <a:r>
              <a:rPr lang="en-US" sz="1600" dirty="0">
                <a:solidFill>
                  <a:schemeClr val="accent1"/>
                </a:solidFill>
                <a:latin typeface="DINOT-Regular" panose="02000503030000020003" pitchFamily="2" charset="77"/>
              </a:rPr>
              <a:t> with HIV to treatment services and links those testing negative to effective combination prevention services</a:t>
            </a:r>
            <a:endParaRPr lang="en-ZA" sz="1600" dirty="0">
              <a:solidFill>
                <a:schemeClr val="accent1"/>
              </a:solidFill>
              <a:latin typeface="DINOT-Regular" panose="02000503030000020003" pitchFamily="2" charset="77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D37FA9B-25A8-29F8-F3E1-7D58C0FAEB7C}"/>
              </a:ext>
            </a:extLst>
          </p:cNvPr>
          <p:cNvSpPr txBox="1">
            <a:spLocks/>
          </p:cNvSpPr>
          <p:nvPr/>
        </p:nvSpPr>
        <p:spPr>
          <a:xfrm>
            <a:off x="8035398" y="4390498"/>
            <a:ext cx="3420000" cy="213188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 vert="horz" wrap="square" lIns="180000" tIns="180000" rIns="180000" bIns="180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1000"/>
              <a:tabLst>
                <a:tab pos="457200" algn="l"/>
              </a:tabLst>
            </a:pPr>
            <a:r>
              <a:rPr lang="en-US" sz="1600" b="1" dirty="0">
                <a:solidFill>
                  <a:schemeClr val="accent1"/>
                </a:solidFill>
                <a:latin typeface="DINOT-Bold" panose="02000503030000020003" pitchFamily="2" charset="77"/>
                <a:cs typeface="Times New Roman" panose="02020603050405020304" pitchFamily="18" charset="0"/>
              </a:rPr>
              <a:t>Task sharing and integration: 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US" sz="160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 panose="02020603050405020304" pitchFamily="18" charset="0"/>
              </a:rPr>
              <a:t>Involves trained lay providers and integrates testing with other health services to improve access and efficiency.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BECE45A-A19D-5021-144E-4B205701B9C2}"/>
              </a:ext>
            </a:extLst>
          </p:cNvPr>
          <p:cNvSpPr txBox="1">
            <a:spLocks/>
          </p:cNvSpPr>
          <p:nvPr/>
        </p:nvSpPr>
        <p:spPr>
          <a:xfrm>
            <a:off x="4385998" y="4390498"/>
            <a:ext cx="3420000" cy="213188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 vert="horz" wrap="square" lIns="180000" tIns="180000" rIns="180000" bIns="180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1000"/>
              <a:tabLst>
                <a:tab pos="457200" algn="l"/>
              </a:tabLst>
            </a:pPr>
            <a:r>
              <a:rPr lang="en-ZA" sz="1600" b="1" dirty="0">
                <a:solidFill>
                  <a:schemeClr val="accent1"/>
                </a:solidFill>
                <a:latin typeface="DINOT-Bold" panose="02000503030000020003" pitchFamily="2" charset="77"/>
                <a:cs typeface="Times New Roman" panose="02020603050405020304" pitchFamily="18" charset="0"/>
              </a:rPr>
              <a:t>Resource optimization: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ZA" sz="160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 panose="02020603050405020304" pitchFamily="18" charset="0"/>
              </a:rPr>
              <a:t>Increases service utilization while minimizing costs and barriers through flexible testing strategies.</a:t>
            </a: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F53A6EEB-F0B4-8D62-163F-1216E79DF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31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307CCB2-AD1F-5D2F-0A63-896D07C24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E31DA11-9583-EA11-8B91-C146B72D0E08}"/>
              </a:ext>
            </a:extLst>
          </p:cNvPr>
          <p:cNvSpPr txBox="1">
            <a:spLocks/>
          </p:cNvSpPr>
          <p:nvPr/>
        </p:nvSpPr>
        <p:spPr>
          <a:xfrm>
            <a:off x="736601" y="1101691"/>
            <a:ext cx="3490626" cy="2453611"/>
          </a:xfrm>
          <a:prstGeom prst="rect">
            <a:avLst/>
          </a:prstGeom>
          <a:solidFill>
            <a:srgbClr val="FFFFFF">
              <a:alpha val="36863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5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NOT-Regular" panose="02000503030000020003" pitchFamily="2" charset="77"/>
                <a:cs typeface="Arial" panose="020B0604020202020204" pitchFamily="34" charset="0"/>
              </a:rPr>
              <a:t>Testing approaches need to consider core principles to implementation:</a:t>
            </a:r>
          </a:p>
          <a:p>
            <a:pPr marL="0" marR="0" lvl="0" indent="0" algn="l" defTabSz="121917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75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kumimoji="0" lang="en-GB" sz="175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DINOT-Regular" panose="02000503030000020003" pitchFamily="2" charset="77"/>
                <a:cs typeface="Arial" panose="020B0604020202020204" pitchFamily="34" charset="0"/>
              </a:rPr>
              <a:t>Mobilizing and creating demand for testing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kumimoji="0" lang="en-GB" sz="175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DINOT-Regular" panose="02000503030000020003" pitchFamily="2" charset="77"/>
                <a:cs typeface="Arial" panose="020B0604020202020204" pitchFamily="34" charset="0"/>
              </a:rPr>
              <a:t>Testing service delivery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kumimoji="0" lang="en-GB" sz="175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DINOT-Regular" panose="02000503030000020003" pitchFamily="2" charset="77"/>
                <a:cs typeface="Arial" panose="020B0604020202020204" pitchFamily="34" charset="0"/>
              </a:rPr>
              <a:t>Linkage to post-test services</a:t>
            </a: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5EBFD3AD-3E63-8A42-3136-BD17991C8351}"/>
              </a:ext>
            </a:extLst>
          </p:cNvPr>
          <p:cNvSpPr/>
          <p:nvPr/>
        </p:nvSpPr>
        <p:spPr>
          <a:xfrm>
            <a:off x="4684946" y="1093473"/>
            <a:ext cx="6770454" cy="682408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 of CARE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679057-DB2A-2F06-E674-5BFB98ADB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946" y="2993166"/>
            <a:ext cx="6774987" cy="3529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E4A3E5-13CE-DE5D-B416-375C0D591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946" y="2114016"/>
            <a:ext cx="6770454" cy="694688"/>
          </a:xfrm>
          <a:prstGeom prst="rect">
            <a:avLst/>
          </a:prstGeom>
        </p:spPr>
      </p:pic>
      <p:pic>
        <p:nvPicPr>
          <p:cNvPr id="7" name="Content Placeholder 3" descr="Screen Shot 2018-07-16 at 14.17.04.png">
            <a:extLst>
              <a:ext uri="{FF2B5EF4-FFF2-40B4-BE49-F238E27FC236}">
                <a16:creationId xmlns:a16="http://schemas.microsoft.com/office/drawing/2014/main" id="{08818324-A4F2-1037-F957-DB100D41CD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2" r="4690"/>
          <a:stretch/>
        </p:blipFill>
        <p:spPr>
          <a:xfrm>
            <a:off x="2119430" y="3889887"/>
            <a:ext cx="2479955" cy="239014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5FB6FD8-6418-EE57-A3BB-4E8298A24201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z="2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</a:rPr>
              <a:t>Strategic and Core </a:t>
            </a:r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P</a:t>
            </a:r>
            <a:r>
              <a:rPr kumimoji="0" lang="en-US" sz="250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</a:rPr>
              <a:t>rinciples</a:t>
            </a:r>
            <a:r>
              <a:rPr kumimoji="0" lang="en-US" sz="2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</a:rPr>
              <a:t> for Differentiated </a:t>
            </a:r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T</a:t>
            </a:r>
            <a:r>
              <a:rPr kumimoji="0" lang="en-US" sz="250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</a:rPr>
              <a:t>esting</a:t>
            </a:r>
            <a:r>
              <a:rPr kumimoji="0" lang="en-US" sz="2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</a:rPr>
              <a:t> Services</a:t>
            </a:r>
            <a:endParaRPr lang="en-ZA" sz="250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41759-8D91-0C90-5C0F-30E87320EE84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7B7685-54CA-7C4D-D005-A9251CF705C3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C18CEE-2C4B-E5FA-171F-BD4BCA7ED60E}"/>
              </a:ext>
            </a:extLst>
          </p:cNvPr>
          <p:cNvSpPr/>
          <p:nvPr/>
        </p:nvSpPr>
        <p:spPr>
          <a:xfrm>
            <a:off x="736600" y="3920393"/>
            <a:ext cx="1602154" cy="232914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Regular" panose="02000503030000020003" pitchFamily="2" charset="77"/>
                <a:cs typeface="Arial" panose="020B0604020202020204" pitchFamily="34" charset="0"/>
              </a:rPr>
              <a:t>These three approaches are then adapted based on the context, population and epidemic 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8182FEAF-B216-DB55-81D3-D750CB6A1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8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57" y="776811"/>
            <a:ext cx="5932248" cy="35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Empty testing framework.pn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040" y="1101690"/>
            <a:ext cx="9778392" cy="5420687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DD8CDA-1109-42D0-B407-148AB35F7613}"/>
              </a:ext>
            </a:extLst>
          </p:cNvPr>
          <p:cNvSpPr>
            <a:spLocks/>
          </p:cNvSpPr>
          <p:nvPr/>
        </p:nvSpPr>
        <p:spPr>
          <a:xfrm>
            <a:off x="2205958" y="832040"/>
            <a:ext cx="2484988" cy="572794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EC002F-EDCE-C7AC-6C09-3DB039E8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1" y="298018"/>
            <a:ext cx="10718799" cy="438582"/>
          </a:xfrm>
        </p:spPr>
        <p:txBody>
          <a:bodyPr wrap="square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2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cs typeface="Poppins" panose="00000500000000000000" pitchFamily="2" charset="0"/>
              </a:rPr>
              <a:t>Differentiated HIV Testing Planning Tool – do exercise with participants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C4E8BD-012D-CD45-1C6F-BAA252C49B8F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F9D7B4C-C601-A873-E581-60CC89657A6A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C7FA28-9EE7-BD87-5CC9-A0C7F822BC8A}"/>
              </a:ext>
            </a:extLst>
          </p:cNvPr>
          <p:cNvSpPr>
            <a:spLocks/>
          </p:cNvSpPr>
          <p:nvPr/>
        </p:nvSpPr>
        <p:spPr>
          <a:xfrm>
            <a:off x="7164819" y="832040"/>
            <a:ext cx="2484988" cy="572794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9970391A-3333-FAB3-01EC-02A46AA8E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32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D218C692-42A2-127D-8602-F69CDCE3A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49989"/>
              </p:ext>
            </p:extLst>
          </p:nvPr>
        </p:nvGraphicFramePr>
        <p:xfrm>
          <a:off x="736601" y="1154830"/>
          <a:ext cx="10718799" cy="53675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6458">
                  <a:extLst>
                    <a:ext uri="{9D8B030D-6E8A-4147-A177-3AD203B41FA5}">
                      <a16:colId xmlns:a16="http://schemas.microsoft.com/office/drawing/2014/main" val="3731742721"/>
                    </a:ext>
                  </a:extLst>
                </a:gridCol>
                <a:gridCol w="2984113">
                  <a:extLst>
                    <a:ext uri="{9D8B030D-6E8A-4147-A177-3AD203B41FA5}">
                      <a16:colId xmlns:a16="http://schemas.microsoft.com/office/drawing/2014/main" val="1555297393"/>
                    </a:ext>
                  </a:extLst>
                </a:gridCol>
                <a:gridCol w="2726862">
                  <a:extLst>
                    <a:ext uri="{9D8B030D-6E8A-4147-A177-3AD203B41FA5}">
                      <a16:colId xmlns:a16="http://schemas.microsoft.com/office/drawing/2014/main" val="4185195602"/>
                    </a:ext>
                  </a:extLst>
                </a:gridCol>
                <a:gridCol w="3241366">
                  <a:extLst>
                    <a:ext uri="{9D8B030D-6E8A-4147-A177-3AD203B41FA5}">
                      <a16:colId xmlns:a16="http://schemas.microsoft.com/office/drawing/2014/main" val="3283879385"/>
                    </a:ext>
                  </a:extLst>
                </a:gridCol>
              </a:tblGrid>
              <a:tr h="547311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8897" marR="88897" marT="44449" marB="444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i="0" dirty="0">
                          <a:solidFill>
                            <a:schemeClr val="tx2"/>
                          </a:solidFill>
                          <a:latin typeface="DINOT-Bold" panose="02000503030000020003" pitchFamily="2" charset="77"/>
                        </a:rPr>
                        <a:t>MOBILIZATION</a:t>
                      </a:r>
                      <a:endParaRPr lang="en-GB" sz="1700" b="1" i="0" dirty="0">
                        <a:solidFill>
                          <a:schemeClr val="tx2"/>
                        </a:solidFill>
                        <a:latin typeface="DINOT-Bold" panose="02000503030000020003" pitchFamily="2" charset="77"/>
                      </a:endParaRPr>
                    </a:p>
                  </a:txBody>
                  <a:tcPr marL="88897" marR="88897" marT="44449" marB="444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i="0" dirty="0">
                          <a:solidFill>
                            <a:schemeClr val="tx2"/>
                          </a:solidFill>
                          <a:latin typeface="DINOT-Bold" panose="02000503030000020003" pitchFamily="2" charset="77"/>
                        </a:rPr>
                        <a:t>TESTING</a:t>
                      </a:r>
                      <a:endParaRPr lang="en-GB" sz="1700" b="1" i="0" dirty="0">
                        <a:solidFill>
                          <a:schemeClr val="tx2"/>
                        </a:solidFill>
                        <a:latin typeface="DINOT-Bold" panose="02000503030000020003" pitchFamily="2" charset="77"/>
                      </a:endParaRPr>
                    </a:p>
                  </a:txBody>
                  <a:tcPr marL="88897" marR="88897" marT="44449" marB="444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i="0" dirty="0">
                          <a:solidFill>
                            <a:schemeClr val="tx2"/>
                          </a:solidFill>
                          <a:latin typeface="DINOT-Bold" panose="02000503030000020003" pitchFamily="2" charset="77"/>
                        </a:rPr>
                        <a:t>LINKAGE</a:t>
                      </a:r>
                      <a:endParaRPr lang="en-GB" sz="1700" b="1" i="0" dirty="0">
                        <a:solidFill>
                          <a:schemeClr val="tx2"/>
                        </a:solidFill>
                        <a:latin typeface="DINOT-Bold" panose="02000503030000020003" pitchFamily="2" charset="77"/>
                      </a:endParaRPr>
                    </a:p>
                  </a:txBody>
                  <a:tcPr marL="88897" marR="88897" marT="44449" marB="444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186776"/>
                  </a:ext>
                </a:extLst>
              </a:tr>
              <a:tr h="1210824">
                <a:tc>
                  <a:txBody>
                    <a:bodyPr/>
                    <a:lstStyle/>
                    <a:p>
                      <a:r>
                        <a:rPr lang="en-US" sz="1700" b="1" i="0" dirty="0">
                          <a:solidFill>
                            <a:schemeClr val="tx2"/>
                          </a:solidFill>
                          <a:latin typeface="DINOT-Bold" panose="02000503030000020003" pitchFamily="2" charset="77"/>
                        </a:rPr>
                        <a:t>WHEN</a:t>
                      </a:r>
                      <a:endParaRPr lang="en-GB" sz="1700" b="1" i="0" dirty="0">
                        <a:solidFill>
                          <a:schemeClr val="tx2"/>
                        </a:solidFill>
                        <a:latin typeface="DINOT-Bold" panose="02000503030000020003" pitchFamily="2" charset="77"/>
                      </a:endParaRPr>
                    </a:p>
                  </a:txBody>
                  <a:tcPr marL="88897" marR="88897" marT="44449" marB="444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</a:rPr>
                        <a:t>Daily placement of posters, in-person sensitization at CBO office, hygiene activities, social media</a:t>
                      </a:r>
                      <a:endParaRPr lang="en-GB" sz="15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DINOT-Regular" panose="02000503030000020003" pitchFamily="2" charset="77"/>
                      </a:endParaRPr>
                    </a:p>
                  </a:txBody>
                  <a:tcPr marL="88897" marR="88897" marT="44449" marB="444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</a:rPr>
                        <a:t>Daily at CBO office or at the client’s convenience via client request (phone call/WhatsApp/delivery).</a:t>
                      </a:r>
                      <a:endParaRPr lang="en-GB" sz="15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DINOT-Regular" panose="02000503030000020003" pitchFamily="2" charset="77"/>
                      </a:endParaRPr>
                    </a:p>
                  </a:txBody>
                  <a:tcPr marL="88897" marR="88897" marT="44449" marB="444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</a:rPr>
                        <a:t>If the client tests positive at the CBO office: disclosure via phone follow-up/WhatsApp. Linkage options are provided with the kit.</a:t>
                      </a:r>
                      <a:endParaRPr lang="en-GB" sz="15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DINOT-Regular" panose="02000503030000020003" pitchFamily="2" charset="77"/>
                      </a:endParaRPr>
                    </a:p>
                  </a:txBody>
                  <a:tcPr marL="88897" marR="88897" marT="44449" marB="444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055944"/>
                  </a:ext>
                </a:extLst>
              </a:tr>
              <a:tr h="1210824">
                <a:tc>
                  <a:txBody>
                    <a:bodyPr/>
                    <a:lstStyle/>
                    <a:p>
                      <a:r>
                        <a:rPr lang="en-US" sz="1700" b="1" i="0" dirty="0">
                          <a:solidFill>
                            <a:schemeClr val="tx2"/>
                          </a:solidFill>
                          <a:latin typeface="DINOT-Bold" panose="02000503030000020003" pitchFamily="2" charset="77"/>
                        </a:rPr>
                        <a:t>WHERE </a:t>
                      </a:r>
                      <a:endParaRPr lang="en-GB" sz="1700" b="1" i="0" dirty="0">
                        <a:solidFill>
                          <a:schemeClr val="tx2"/>
                        </a:solidFill>
                        <a:latin typeface="DINOT-Bold" panose="02000503030000020003" pitchFamily="2" charset="77"/>
                      </a:endParaRPr>
                    </a:p>
                  </a:txBody>
                  <a:tcPr marL="88897" marR="88897" marT="44449" marB="444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</a:rPr>
                        <a:t>High-volume, male-focused hotspots in high-burden locations (Kisumu, Nairobi), and groups' social media</a:t>
                      </a:r>
                      <a:endParaRPr lang="en-GB" sz="15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DINOT-Regular" panose="02000503030000020003" pitchFamily="2" charset="77"/>
                      </a:endParaRPr>
                    </a:p>
                  </a:txBody>
                  <a:tcPr marL="88897" marR="88897" marT="44449" marB="444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</a:rPr>
                        <a:t>At a place convenient to the tester. On-site private self-testing and confirmatory testing available.</a:t>
                      </a:r>
                      <a:endParaRPr lang="en-GB" sz="15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DINOT-Regular" panose="02000503030000020003" pitchFamily="2" charset="77"/>
                      </a:endParaRPr>
                    </a:p>
                  </a:txBody>
                  <a:tcPr marL="88897" marR="88897" marT="44449" marB="444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</a:rPr>
                        <a:t>Client's preferred facility. Referral by on-site counselor or ART starter pack on-site where available/WhatsApp.</a:t>
                      </a:r>
                      <a:endParaRPr lang="en-GB" sz="15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DINOT-Regular" panose="02000503030000020003" pitchFamily="2" charset="77"/>
                      </a:endParaRPr>
                    </a:p>
                  </a:txBody>
                  <a:tcPr marL="88897" marR="88897" marT="44449" marB="444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094712"/>
                  </a:ext>
                </a:extLst>
              </a:tr>
              <a:tr h="1199294">
                <a:tc>
                  <a:txBody>
                    <a:bodyPr/>
                    <a:lstStyle/>
                    <a:p>
                      <a:r>
                        <a:rPr lang="en-US" sz="1700" b="1" i="0" dirty="0">
                          <a:solidFill>
                            <a:schemeClr val="tx2"/>
                          </a:solidFill>
                          <a:latin typeface="DINOT-Bold" panose="02000503030000020003" pitchFamily="2" charset="77"/>
                        </a:rPr>
                        <a:t>WHO</a:t>
                      </a:r>
                      <a:endParaRPr lang="en-GB" sz="1700" b="1" i="0" dirty="0">
                        <a:solidFill>
                          <a:schemeClr val="tx2"/>
                        </a:solidFill>
                        <a:latin typeface="DINOT-Bold" panose="02000503030000020003" pitchFamily="2" charset="77"/>
                      </a:endParaRPr>
                    </a:p>
                  </a:txBody>
                  <a:tcPr marL="88897" marR="88897" marT="44449" marB="444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</a:rPr>
                        <a:t>CBO Mobilizers</a:t>
                      </a:r>
                    </a:p>
                  </a:txBody>
                  <a:tcPr marL="88897" marR="88897" marT="44449" marB="444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</a:rPr>
                        <a:t>Client</a:t>
                      </a:r>
                      <a:endParaRPr lang="en-GB" sz="15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DINOT-Regular" panose="02000503030000020003" pitchFamily="2" charset="77"/>
                      </a:endParaRPr>
                    </a:p>
                  </a:txBody>
                  <a:tcPr marL="88897" marR="88897" marT="44449" marB="444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</a:rPr>
                        <a:t>Client-led by referral information or on-site counselor/1190 helpline.</a:t>
                      </a:r>
                      <a:endParaRPr lang="en-GB" sz="15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DINOT-Regular" panose="02000503030000020003" pitchFamily="2" charset="77"/>
                      </a:endParaRPr>
                    </a:p>
                  </a:txBody>
                  <a:tcPr marL="88897" marR="88897" marT="44449" marB="444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854711"/>
                  </a:ext>
                </a:extLst>
              </a:tr>
              <a:tr h="1199294">
                <a:tc>
                  <a:txBody>
                    <a:bodyPr/>
                    <a:lstStyle/>
                    <a:p>
                      <a:r>
                        <a:rPr lang="en-US" sz="1700" b="1" i="0" dirty="0">
                          <a:solidFill>
                            <a:schemeClr val="tx2"/>
                          </a:solidFill>
                          <a:latin typeface="DINOT-Bold" panose="02000503030000020003" pitchFamily="2" charset="77"/>
                        </a:rPr>
                        <a:t>WHAT</a:t>
                      </a:r>
                      <a:endParaRPr lang="en-GB" sz="1700" b="1" i="0" dirty="0">
                        <a:solidFill>
                          <a:schemeClr val="tx2"/>
                        </a:solidFill>
                        <a:latin typeface="DINOT-Bold" panose="02000503030000020003" pitchFamily="2" charset="77"/>
                      </a:endParaRPr>
                    </a:p>
                  </a:txBody>
                  <a:tcPr marL="88897" marR="88897" marT="44449" marB="444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</a:rPr>
                        <a:t>WhatsApp/FB, instructional videos, IEC materials, one-on-one sessions</a:t>
                      </a:r>
                      <a:endParaRPr lang="en-GB" sz="15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DINOT-Regular" panose="02000503030000020003" pitchFamily="2" charset="77"/>
                      </a:endParaRPr>
                    </a:p>
                  </a:txBody>
                  <a:tcPr marL="88897" marR="88897" marT="44449" marB="444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</a:rPr>
                        <a:t>HIVST demo, HIVST distribution, on-site testing/confirmatory testing.</a:t>
                      </a:r>
                      <a:endParaRPr lang="en-GB" sz="15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DINOT-Regular" panose="02000503030000020003" pitchFamily="2" charset="77"/>
                      </a:endParaRPr>
                    </a:p>
                  </a:txBody>
                  <a:tcPr marL="88897" marR="88897" marT="44449" marB="444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</a:rPr>
                        <a:t>On-site linkage through HTS counselors for those who test positive, or ART initiation support.</a:t>
                      </a:r>
                      <a:endParaRPr lang="en-GB" sz="15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DINOT-Regular" panose="02000503030000020003" pitchFamily="2" charset="77"/>
                      </a:endParaRPr>
                    </a:p>
                  </a:txBody>
                  <a:tcPr marL="88897" marR="88897" marT="44449" marB="444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339461"/>
                  </a:ext>
                </a:extLst>
              </a:tr>
            </a:tbl>
          </a:graphicData>
        </a:graphic>
      </p:graphicFrame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C6A0D226-F097-5F47-BEFA-39131E46BB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651" b="13333"/>
          <a:stretch/>
        </p:blipFill>
        <p:spPr>
          <a:xfrm>
            <a:off x="1779650" y="3258449"/>
            <a:ext cx="453422" cy="453625"/>
          </a:xfrm>
          <a:prstGeom prst="rect">
            <a:avLst/>
          </a:prstGeom>
        </p:spPr>
      </p:pic>
      <p:pic>
        <p:nvPicPr>
          <p:cNvPr id="2" name="Graphic 1" descr="Daily calendar outline">
            <a:extLst>
              <a:ext uri="{FF2B5EF4-FFF2-40B4-BE49-F238E27FC236}">
                <a16:creationId xmlns:a16="http://schemas.microsoft.com/office/drawing/2014/main" id="{0F6006AF-EA78-DFC6-2ECB-15F32F8BB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8979" y="2035048"/>
            <a:ext cx="654765" cy="654765"/>
          </a:xfrm>
          <a:prstGeom prst="rect">
            <a:avLst/>
          </a:prstGeom>
        </p:spPr>
      </p:pic>
      <p:pic>
        <p:nvPicPr>
          <p:cNvPr id="9" name="Graphic 8" descr="User outline">
            <a:extLst>
              <a:ext uri="{FF2B5EF4-FFF2-40B4-BE49-F238E27FC236}">
                <a16:creationId xmlns:a16="http://schemas.microsoft.com/office/drawing/2014/main" id="{65975253-93F4-DA6B-598D-267BC8A4AA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2527" y="4371869"/>
            <a:ext cx="687669" cy="687669"/>
          </a:xfrm>
          <a:prstGeom prst="rect">
            <a:avLst/>
          </a:prstGeom>
        </p:spPr>
      </p:pic>
      <p:pic>
        <p:nvPicPr>
          <p:cNvPr id="11" name="Graphic 10" descr="Checklist with solid fill">
            <a:extLst>
              <a:ext uri="{FF2B5EF4-FFF2-40B4-BE49-F238E27FC236}">
                <a16:creationId xmlns:a16="http://schemas.microsoft.com/office/drawing/2014/main" id="{E5006DBA-555F-1528-505C-013F4C58F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48229" y="5548720"/>
            <a:ext cx="716264" cy="7162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30FFDD-39EB-DBCE-0909-B6E4D5D23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1" y="298018"/>
            <a:ext cx="10718799" cy="438582"/>
          </a:xfrm>
        </p:spPr>
        <p:txBody>
          <a:bodyPr wrap="square" anchor="b" anchorCtr="0">
            <a:spAutoFit/>
          </a:bodyPr>
          <a:lstStyle/>
          <a:p>
            <a:pPr>
              <a:defRPr/>
            </a:pPr>
            <a:r>
              <a:rPr lang="en-US" sz="2500" kern="0" dirty="0">
                <a:solidFill>
                  <a:schemeClr val="accent1"/>
                </a:solidFill>
                <a:latin typeface="DINOT-Regular" panose="02000503030000020003" pitchFamily="2" charset="77"/>
                <a:ea typeface="Roboto"/>
                <a:cs typeface="Arial"/>
              </a:rPr>
              <a:t>Example </a:t>
            </a:r>
            <a:r>
              <a:rPr lang="en-US" sz="2500" kern="0" dirty="0" err="1">
                <a:solidFill>
                  <a:schemeClr val="accent1"/>
                </a:solidFill>
                <a:latin typeface="DINOT-Regular" panose="02000503030000020003" pitchFamily="2" charset="77"/>
                <a:ea typeface="Roboto"/>
                <a:cs typeface="Arial"/>
              </a:rPr>
              <a:t>dHTS</a:t>
            </a:r>
            <a:r>
              <a:rPr lang="en-US" sz="2500" kern="0" dirty="0">
                <a:solidFill>
                  <a:schemeClr val="accent1"/>
                </a:solidFill>
                <a:latin typeface="DINOT-Regular" panose="02000503030000020003" pitchFamily="2" charset="77"/>
                <a:ea typeface="Roboto"/>
                <a:cs typeface="Arial"/>
              </a:rPr>
              <a:t> </a:t>
            </a:r>
            <a:r>
              <a:rPr lang="en-ZW" sz="2500" kern="0" dirty="0">
                <a:solidFill>
                  <a:schemeClr val="accent1"/>
                </a:solidFill>
                <a:latin typeface="DINOT-Regular" panose="02000503030000020003" pitchFamily="2" charset="77"/>
                <a:ea typeface="Roboto"/>
                <a:cs typeface="Poppins"/>
              </a:rPr>
              <a:t>HIV Testing Planning Tool</a:t>
            </a:r>
            <a:endParaRPr lang="en-US" sz="2500" kern="0" dirty="0">
              <a:solidFill>
                <a:schemeClr val="accent1"/>
              </a:solidFill>
              <a:latin typeface="DINOT-Regular" panose="02000503030000020003" pitchFamily="2" charset="77"/>
              <a:ea typeface="Roboto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C96529-AC32-AE82-579B-8B453D5DF61E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3E85E8D-B4B4-1B68-BAB4-75CB7DC115C6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D103D056-1D3B-FEE9-A315-5594BA15A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63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174E4A3-9739-0F79-8BDF-CC6D3999897C}"/>
              </a:ext>
            </a:extLst>
          </p:cNvPr>
          <p:cNvSpPr/>
          <p:nvPr/>
        </p:nvSpPr>
        <p:spPr>
          <a:xfrm>
            <a:off x="736599" y="1101692"/>
            <a:ext cx="3419998" cy="2610000"/>
          </a:xfrm>
          <a:custGeom>
            <a:avLst/>
            <a:gdLst>
              <a:gd name="connsiteX0" fmla="*/ 0 w 3568091"/>
              <a:gd name="connsiteY0" fmla="*/ 0 h 2140854"/>
              <a:gd name="connsiteX1" fmla="*/ 3568091 w 3568091"/>
              <a:gd name="connsiteY1" fmla="*/ 0 h 2140854"/>
              <a:gd name="connsiteX2" fmla="*/ 3568091 w 3568091"/>
              <a:gd name="connsiteY2" fmla="*/ 2140854 h 2140854"/>
              <a:gd name="connsiteX3" fmla="*/ 0 w 3568091"/>
              <a:gd name="connsiteY3" fmla="*/ 2140854 h 2140854"/>
              <a:gd name="connsiteX4" fmla="*/ 0 w 3568091"/>
              <a:gd name="connsiteY4" fmla="*/ 0 h 214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8091" h="2140854">
                <a:moveTo>
                  <a:pt x="0" y="0"/>
                </a:moveTo>
                <a:lnTo>
                  <a:pt x="3568091" y="0"/>
                </a:lnTo>
                <a:lnTo>
                  <a:pt x="3568091" y="2140854"/>
                </a:lnTo>
                <a:lnTo>
                  <a:pt x="0" y="214085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ZA" sz="2000" b="1" kern="1200" dirty="0">
                <a:solidFill>
                  <a:schemeClr val="tx2"/>
                </a:solidFill>
                <a:latin typeface="DINOT-Bold" panose="02000503030000020003" pitchFamily="2" charset="77"/>
                <a:cs typeface="Times New Roman" panose="02020603050405020304" pitchFamily="18" charset="0"/>
              </a:rPr>
              <a:t>Person-</a:t>
            </a:r>
            <a:r>
              <a:rPr lang="en-ZA" sz="2000" b="1" kern="1200" dirty="0" err="1">
                <a:solidFill>
                  <a:schemeClr val="tx2"/>
                </a:solidFill>
                <a:latin typeface="DINOT-Bold" panose="02000503030000020003" pitchFamily="2" charset="77"/>
                <a:cs typeface="Times New Roman" panose="02020603050405020304" pitchFamily="18" charset="0"/>
              </a:rPr>
              <a:t>Centered</a:t>
            </a:r>
            <a:endParaRPr lang="en-ZA" sz="2000" b="1" dirty="0">
              <a:solidFill>
                <a:schemeClr val="tx2"/>
              </a:solidFill>
              <a:latin typeface="DINOT-Bold" panose="02000503030000020003" pitchFamily="2" charset="77"/>
              <a:cs typeface="Times New Roman" panose="02020603050405020304" pitchFamily="18" charset="0"/>
            </a:endParaRPr>
          </a:p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ZA" sz="2000" kern="1200" dirty="0">
                <a:solidFill>
                  <a:schemeClr val="tx2"/>
                </a:solidFill>
                <a:latin typeface="DINOT-Regular" panose="02000503030000020003" pitchFamily="2" charset="77"/>
                <a:cs typeface="Times New Roman" panose="02020603050405020304" pitchFamily="18" charset="0"/>
              </a:rPr>
              <a:t>Tailors services to individual needs, epidemic and local contexts, moving away from a one-size-fits-all model.</a:t>
            </a:r>
            <a:endParaRPr lang="en-GB" sz="2000" kern="1200" dirty="0">
              <a:solidFill>
                <a:schemeClr val="tx2"/>
              </a:solidFill>
              <a:latin typeface="DINOT-Regular" panose="02000503030000020003" pitchFamily="2" charset="77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D6DC148-CFC5-FA35-F895-E1831860F4F4}"/>
              </a:ext>
            </a:extLst>
          </p:cNvPr>
          <p:cNvSpPr/>
          <p:nvPr/>
        </p:nvSpPr>
        <p:spPr>
          <a:xfrm>
            <a:off x="4294072" y="1098557"/>
            <a:ext cx="3420000" cy="2610000"/>
          </a:xfrm>
          <a:custGeom>
            <a:avLst/>
            <a:gdLst>
              <a:gd name="connsiteX0" fmla="*/ 0 w 3568091"/>
              <a:gd name="connsiteY0" fmla="*/ 0 h 2140854"/>
              <a:gd name="connsiteX1" fmla="*/ 3568091 w 3568091"/>
              <a:gd name="connsiteY1" fmla="*/ 0 h 2140854"/>
              <a:gd name="connsiteX2" fmla="*/ 3568091 w 3568091"/>
              <a:gd name="connsiteY2" fmla="*/ 2140854 h 2140854"/>
              <a:gd name="connsiteX3" fmla="*/ 0 w 3568091"/>
              <a:gd name="connsiteY3" fmla="*/ 2140854 h 2140854"/>
              <a:gd name="connsiteX4" fmla="*/ 0 w 3568091"/>
              <a:gd name="connsiteY4" fmla="*/ 0 h 214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8091" h="2140854">
                <a:moveTo>
                  <a:pt x="0" y="0"/>
                </a:moveTo>
                <a:lnTo>
                  <a:pt x="3568091" y="0"/>
                </a:lnTo>
                <a:lnTo>
                  <a:pt x="3568091" y="2140854"/>
                </a:lnTo>
                <a:lnTo>
                  <a:pt x="0" y="214085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ZA" sz="2000" b="1" kern="1200" dirty="0">
                <a:solidFill>
                  <a:schemeClr val="tx2"/>
                </a:solidFill>
                <a:latin typeface="DINOT-Bold" panose="02000503030000020003" pitchFamily="2" charset="77"/>
                <a:cs typeface="Times New Roman" panose="02020603050405020304" pitchFamily="18" charset="0"/>
              </a:rPr>
              <a:t>Optimizes Resources</a:t>
            </a:r>
          </a:p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ZA" sz="2000" kern="1200" dirty="0">
                <a:solidFill>
                  <a:schemeClr val="tx2"/>
                </a:solidFill>
                <a:latin typeface="DINOT-Regular" panose="02000503030000020003" pitchFamily="2" charset="77"/>
                <a:cs typeface="Times New Roman" panose="02020603050405020304" pitchFamily="18" charset="0"/>
              </a:rPr>
              <a:t>Enhances service utilization while minimizing costs and barriers through flexible testing strategies.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5F52D2D-85E9-AF1D-4DC2-B051D8A4582E}"/>
              </a:ext>
            </a:extLst>
          </p:cNvPr>
          <p:cNvSpPr/>
          <p:nvPr/>
        </p:nvSpPr>
        <p:spPr>
          <a:xfrm>
            <a:off x="736599" y="3915973"/>
            <a:ext cx="3419999" cy="2610000"/>
          </a:xfrm>
          <a:custGeom>
            <a:avLst/>
            <a:gdLst>
              <a:gd name="connsiteX0" fmla="*/ 0 w 3568091"/>
              <a:gd name="connsiteY0" fmla="*/ 0 h 2140854"/>
              <a:gd name="connsiteX1" fmla="*/ 3568091 w 3568091"/>
              <a:gd name="connsiteY1" fmla="*/ 0 h 2140854"/>
              <a:gd name="connsiteX2" fmla="*/ 3568091 w 3568091"/>
              <a:gd name="connsiteY2" fmla="*/ 2140854 h 2140854"/>
              <a:gd name="connsiteX3" fmla="*/ 0 w 3568091"/>
              <a:gd name="connsiteY3" fmla="*/ 2140854 h 2140854"/>
              <a:gd name="connsiteX4" fmla="*/ 0 w 3568091"/>
              <a:gd name="connsiteY4" fmla="*/ 0 h 214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8091" h="2140854">
                <a:moveTo>
                  <a:pt x="0" y="0"/>
                </a:moveTo>
                <a:lnTo>
                  <a:pt x="3568091" y="0"/>
                </a:lnTo>
                <a:lnTo>
                  <a:pt x="3568091" y="2140854"/>
                </a:lnTo>
                <a:lnTo>
                  <a:pt x="0" y="214085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ZA" sz="2000" b="1" kern="1200" dirty="0">
                <a:solidFill>
                  <a:schemeClr val="tx2"/>
                </a:solidFill>
                <a:latin typeface="DINOT-Bold" panose="02000503030000020003" pitchFamily="2" charset="77"/>
                <a:cs typeface="Times New Roman" panose="02020603050405020304" pitchFamily="18" charset="0"/>
              </a:rPr>
              <a:t>Task sharing and integration</a:t>
            </a:r>
          </a:p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ZA" sz="2000" kern="1200" dirty="0">
                <a:solidFill>
                  <a:schemeClr val="tx2"/>
                </a:solidFill>
                <a:latin typeface="DINOT-Regular" panose="02000503030000020003" pitchFamily="2" charset="77"/>
                <a:cs typeface="Times New Roman" panose="02020603050405020304" pitchFamily="18" charset="0"/>
              </a:rPr>
              <a:t>Involves trained lay providers and integrates testing with other health services to improve access and efficiency.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4D7CC7A-07B2-D8EF-8EA0-28BD60D8365E}"/>
              </a:ext>
            </a:extLst>
          </p:cNvPr>
          <p:cNvSpPr/>
          <p:nvPr/>
        </p:nvSpPr>
        <p:spPr>
          <a:xfrm>
            <a:off x="4294072" y="3912377"/>
            <a:ext cx="3419998" cy="2610000"/>
          </a:xfrm>
          <a:custGeom>
            <a:avLst/>
            <a:gdLst>
              <a:gd name="connsiteX0" fmla="*/ 0 w 3568091"/>
              <a:gd name="connsiteY0" fmla="*/ 0 h 2140854"/>
              <a:gd name="connsiteX1" fmla="*/ 3568091 w 3568091"/>
              <a:gd name="connsiteY1" fmla="*/ 0 h 2140854"/>
              <a:gd name="connsiteX2" fmla="*/ 3568091 w 3568091"/>
              <a:gd name="connsiteY2" fmla="*/ 2140854 h 2140854"/>
              <a:gd name="connsiteX3" fmla="*/ 0 w 3568091"/>
              <a:gd name="connsiteY3" fmla="*/ 2140854 h 2140854"/>
              <a:gd name="connsiteX4" fmla="*/ 0 w 3568091"/>
              <a:gd name="connsiteY4" fmla="*/ 0 h 214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8091" h="2140854">
                <a:moveTo>
                  <a:pt x="0" y="0"/>
                </a:moveTo>
                <a:lnTo>
                  <a:pt x="3568091" y="0"/>
                </a:lnTo>
                <a:lnTo>
                  <a:pt x="3568091" y="2140854"/>
                </a:lnTo>
                <a:lnTo>
                  <a:pt x="0" y="214085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ZA" sz="2000" b="1" dirty="0">
                <a:solidFill>
                  <a:schemeClr val="tx2"/>
                </a:solidFill>
                <a:latin typeface="DINOT-Bold" panose="02000503030000020003" pitchFamily="2" charset="77"/>
                <a:cs typeface="Times New Roman" panose="02020603050405020304" pitchFamily="18" charset="0"/>
              </a:rPr>
              <a:t>Quality of Care</a:t>
            </a:r>
          </a:p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ZA" sz="2000" kern="1200" dirty="0">
                <a:solidFill>
                  <a:schemeClr val="tx2"/>
                </a:solidFill>
                <a:latin typeface="DINOT-Regular" panose="02000503030000020003" pitchFamily="2" charset="77"/>
                <a:cs typeface="Times New Roman" panose="02020603050405020304" pitchFamily="18" charset="0"/>
              </a:rPr>
              <a:t>Improves quality through systematic monitoring of continuous improvement of the continuum of testing (demand creation, testing and linkages)</a:t>
            </a:r>
            <a:endParaRPr lang="en-GB" sz="2000" kern="1200" dirty="0">
              <a:solidFill>
                <a:schemeClr val="tx2"/>
              </a:solidFill>
              <a:latin typeface="DINOT-Regular" panose="02000503030000020003" pitchFamily="2" charset="77"/>
            </a:endParaRPr>
          </a:p>
        </p:txBody>
      </p:sp>
      <p:sp>
        <p:nvSpPr>
          <p:cNvPr id="30" name="Star: 10 Points 29">
            <a:extLst>
              <a:ext uri="{FF2B5EF4-FFF2-40B4-BE49-F238E27FC236}">
                <a16:creationId xmlns:a16="http://schemas.microsoft.com/office/drawing/2014/main" id="{62EBC816-E861-732B-24D1-986C7746B86E}"/>
              </a:ext>
            </a:extLst>
          </p:cNvPr>
          <p:cNvSpPr/>
          <p:nvPr/>
        </p:nvSpPr>
        <p:spPr>
          <a:xfrm>
            <a:off x="8035401" y="2187387"/>
            <a:ext cx="3420000" cy="3420000"/>
          </a:xfrm>
          <a:prstGeom prst="star10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en-ZA" sz="2250" b="1" dirty="0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Reduces stigma and access challenges for more inclusive care</a:t>
            </a:r>
            <a:endParaRPr lang="en-GB" sz="2250" b="1" dirty="0">
              <a:solidFill>
                <a:schemeClr val="bg1"/>
              </a:solidFill>
              <a:latin typeface="DINOT-Bold" panose="02000503030000020003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6B6F5C-F625-15C2-1BF5-F9C1FF4EAB58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What is Innovative about </a:t>
            </a:r>
            <a:r>
              <a:rPr lang="en-ZA" sz="2500" dirty="0" err="1">
                <a:solidFill>
                  <a:schemeClr val="accent1"/>
                </a:solidFill>
                <a:latin typeface="DINOT-Regular" panose="02000503030000020003" pitchFamily="2" charset="77"/>
              </a:rPr>
              <a:t>dHTS</a:t>
            </a:r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? </a:t>
            </a:r>
            <a:endParaRPr lang="en-ZW" sz="2500" dirty="0">
              <a:solidFill>
                <a:schemeClr val="accent1"/>
              </a:solidFill>
              <a:latin typeface="DINOT-Regular" panose="02000503030000020003" pitchFamily="2" charset="77"/>
              <a:cs typeface="Poppins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C6E149-F2C5-6FE9-F5CD-EB36A240D729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3748A5-6C8F-E014-F590-FD22A75C555E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48CBA27D-8D8F-41CF-D100-776EB6553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8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F04011C-E952-2B28-F4F6-3FC17E11CD17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GB" sz="2500" dirty="0">
                <a:solidFill>
                  <a:schemeClr val="accent1"/>
                </a:solidFill>
                <a:latin typeface="DINOT-Regular" panose="02000503030000020003" pitchFamily="2" charset="77"/>
                <a:cs typeface="Poppins" panose="00000500000000000000" pitchFamily="2" charset="0"/>
              </a:rPr>
              <a:t>What are the 4 key differentiated HTS approaches?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97DE9-D013-CAD2-822C-1B48288F595D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E749EC6-A913-EB6B-6A94-4E48097F85E5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graphicFrame>
        <p:nvGraphicFramePr>
          <p:cNvPr id="7" name="Content Placeholder 13">
            <a:extLst>
              <a:ext uri="{FF2B5EF4-FFF2-40B4-BE49-F238E27FC236}">
                <a16:creationId xmlns:a16="http://schemas.microsoft.com/office/drawing/2014/main" id="{155E248C-88C3-7B04-8DF7-F8682C6AE3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563594"/>
              </p:ext>
            </p:extLst>
          </p:nvPr>
        </p:nvGraphicFramePr>
        <p:xfrm>
          <a:off x="520700" y="1007161"/>
          <a:ext cx="11150600" cy="560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9">
            <a:extLst>
              <a:ext uri="{FF2B5EF4-FFF2-40B4-BE49-F238E27FC236}">
                <a16:creationId xmlns:a16="http://schemas.microsoft.com/office/drawing/2014/main" id="{EE696157-B8FD-7428-AF1F-0FF835962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3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535F8D-928F-4146-7BEC-E41FD9B0F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87992"/>
              </p:ext>
            </p:extLst>
          </p:nvPr>
        </p:nvGraphicFramePr>
        <p:xfrm>
          <a:off x="736599" y="1101694"/>
          <a:ext cx="10718798" cy="559574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71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3749">
                <a:tc>
                  <a:txBody>
                    <a:bodyPr/>
                    <a:lstStyle/>
                    <a:p>
                      <a:r>
                        <a:rPr lang="en-GB" sz="18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Bold" panose="02000503030000020003" pitchFamily="2" charset="77"/>
                          <a:cs typeface="Arial"/>
                        </a:rPr>
                        <a:t>1. Facility-based HTS: </a:t>
                      </a:r>
                      <a:endParaRPr lang="en-US" sz="18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DINOT-Bold" panose="02000503030000020003" pitchFamily="2" charset="77"/>
                        <a:cs typeface="Arial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  <a:cs typeface="Arial"/>
                        </a:rPr>
                        <a:t>Remains a priority and should be routinely offered to all clients of unknown or HIV-negative status.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  <a:cs typeface="Arial"/>
                        </a:rPr>
                        <a:t>Includes o</a:t>
                      </a:r>
                      <a:r>
                        <a:rPr lang="en-GB" sz="18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  <a:cs typeface="Arial"/>
                        </a:rPr>
                        <a:t>ffering HIV testing in a </a:t>
                      </a:r>
                      <a:r>
                        <a:rPr lang="en-GB" sz="1800" b="0" i="0" dirty="0">
                          <a:solidFill>
                            <a:schemeClr val="tx2"/>
                          </a:solidFill>
                          <a:latin typeface="DINOT-Regular" panose="02000503030000020003" pitchFamily="2" charset="77"/>
                          <a:cs typeface="Arial"/>
                        </a:rPr>
                        <a:t>facility by identifying key entry points for both in-patient and out-patient clinics such as ANC, TB, </a:t>
                      </a:r>
                      <a:r>
                        <a:rPr lang="en-GB" sz="1800" b="0" i="0" u="none" baseline="0" dirty="0">
                          <a:solidFill>
                            <a:schemeClr val="tx2"/>
                          </a:solidFill>
                          <a:latin typeface="DINOT-Regular" panose="02000503030000020003" pitchFamily="2" charset="77"/>
                          <a:cs typeface="Arial"/>
                        </a:rPr>
                        <a:t>STI, hepatitis services, VMMC, family planning services and </a:t>
                      </a:r>
                      <a:r>
                        <a:rPr lang="en-GB" sz="1800" b="0" i="0" u="none" dirty="0">
                          <a:solidFill>
                            <a:schemeClr val="tx2"/>
                          </a:solidFill>
                          <a:latin typeface="DINOT-Regular" panose="02000503030000020003" pitchFamily="2" charset="77"/>
                          <a:cs typeface="Arial"/>
                        </a:rPr>
                        <a:t>malnutrition clinics. </a:t>
                      </a:r>
                      <a:endParaRPr lang="en-GB" sz="1800" b="0" i="0" u="none" baseline="0" dirty="0">
                        <a:solidFill>
                          <a:schemeClr val="tx2"/>
                        </a:solidFill>
                        <a:latin typeface="DINOT-Regular" panose="02000503030000020003" pitchFamily="2" charset="77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462">
                <a:tc>
                  <a:txBody>
                    <a:bodyPr/>
                    <a:lstStyle/>
                    <a:p>
                      <a:r>
                        <a:rPr lang="en-GB" sz="18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Bold" panose="02000503030000020003" pitchFamily="2" charset="77"/>
                          <a:cs typeface="Arial"/>
                        </a:rPr>
                        <a:t>2. Focused community-based (in addition to routine offering of facility-based testing):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DINOT-Regular" panose="02000503030000020003" pitchFamily="2" charset="77"/>
                        </a:rPr>
                        <a:t>Complimenting facility-based HTS and helps identify those in greatest need who are not reached by routine FB HTS.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dirty="0">
                          <a:solidFill>
                            <a:schemeClr val="tx2"/>
                          </a:solidFill>
                          <a:latin typeface="DINOT-Regular" panose="02000503030000020003" pitchFamily="2" charset="77"/>
                          <a:cs typeface="Arial"/>
                        </a:rPr>
                        <a:t>Offers HIV testing in natural community setting with </a:t>
                      </a:r>
                      <a:r>
                        <a:rPr lang="en-GB" sz="1800" b="0" i="0" baseline="0" dirty="0">
                          <a:solidFill>
                            <a:schemeClr val="tx2"/>
                          </a:solidFill>
                          <a:latin typeface="DINOT-Regular" panose="02000503030000020003" pitchFamily="2" charset="77"/>
                          <a:cs typeface="Arial"/>
                        </a:rPr>
                        <a:t>linkage to prevention, treatment and care services, e.g. outreach, CBOs, workplace, schools, clubs, home, faith-based</a:t>
                      </a:r>
                      <a:endParaRPr lang="en-GB" sz="1800" b="0" i="0" dirty="0">
                        <a:solidFill>
                          <a:schemeClr val="tx2"/>
                        </a:solidFill>
                        <a:latin typeface="DINOT-Regular" panose="02000503030000020003" pitchFamily="2" charset="77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723">
                <a:tc>
                  <a:txBody>
                    <a:bodyPr/>
                    <a:lstStyle/>
                    <a:p>
                      <a:pPr rtl="0" fontAlgn="base"/>
                      <a:r>
                        <a:rPr lang="en-GB" sz="1800" b="1" i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Bold" panose="02000503030000020003" pitchFamily="2" charset="77"/>
                          <a:cs typeface="Arial"/>
                        </a:rPr>
                        <a:t>3. Network-based testing (NBT):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  <a:cs typeface="Arial"/>
                        </a:rPr>
                        <a:t>includes </a:t>
                      </a:r>
                      <a:r>
                        <a:rPr lang="en-US" sz="1800" b="0" i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  <a:cs typeface="Arial"/>
                        </a:rPr>
                        <a:t>a range of approaches (partner services, social network testing, family and household testing services) that can</a:t>
                      </a:r>
                      <a:r>
                        <a:rPr lang="en-US" sz="1800" b="0" i="0" kern="1200" baseline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0" i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  <a:ea typeface="+mn-ea"/>
                          <a:cs typeface="Arial"/>
                        </a:rPr>
                        <a:t>extend testing to partners, family members, and other members of social networks. ​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  <a:ea typeface="+mn-ea"/>
                          <a:cs typeface="Arial"/>
                        </a:rPr>
                        <a:t>NBT includes distribution of self-tests and should link both prevention and care services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8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  <a:cs typeface="Arial"/>
                        </a:rPr>
                        <a:t>Social network testing </a:t>
                      </a:r>
                      <a:r>
                        <a:rPr lang="fr-CH" sz="1800" b="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  <a:cs typeface="Arial"/>
                        </a:rPr>
                        <a:t>is</a:t>
                      </a:r>
                      <a:r>
                        <a:rPr lang="fr-CH" sz="18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  <a:cs typeface="Arial"/>
                        </a:rPr>
                        <a:t> now recommended for everyone, and not limited to </a:t>
                      </a:r>
                      <a:r>
                        <a:rPr lang="fr-CH" sz="1800" b="0" i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  <a:cs typeface="Arial"/>
                        </a:rPr>
                        <a:t>KPs</a:t>
                      </a:r>
                      <a:endParaRPr lang="en-GB" sz="18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DINOT-Regular" panose="02000503030000020003" pitchFamily="2" charset="77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77004"/>
                  </a:ext>
                </a:extLst>
              </a:tr>
              <a:tr h="1273749">
                <a:tc>
                  <a:txBody>
                    <a:bodyPr/>
                    <a:lstStyle/>
                    <a:p>
                      <a:r>
                        <a:rPr lang="en-GB" sz="18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Bold" panose="02000503030000020003" pitchFamily="2" charset="77"/>
                          <a:cs typeface="Arial"/>
                        </a:rPr>
                        <a:t>4. HIV Self-testing: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  <a:cs typeface="Arial"/>
                        </a:rPr>
                        <a:t>Offering self-test kits for individual, and/or</a:t>
                      </a:r>
                      <a:r>
                        <a:rPr lang="en-GB" sz="1800" b="0" i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  <a:cs typeface="Arial"/>
                        </a:rPr>
                        <a:t> their partner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DINOT-Regular" panose="02000503030000020003" pitchFamily="2" charset="77"/>
                          <a:cs typeface="Arial"/>
                        </a:rPr>
                        <a:t>Enabling them to collect their sample (oral or blood), perform tests, and interpret their results privately. All reactive results need confirmation.</a:t>
                      </a:r>
                      <a:endParaRPr lang="en-GB" sz="18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DINOT-Regular" panose="02000503030000020003" pitchFamily="2" charset="77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F04011C-E952-2B28-F4F6-3FC17E11CD17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GB" sz="2500" dirty="0">
                <a:solidFill>
                  <a:schemeClr val="accent1"/>
                </a:solidFill>
                <a:latin typeface="DINOT-Regular" panose="02000503030000020003" pitchFamily="2" charset="77"/>
                <a:cs typeface="Poppins" panose="00000500000000000000" pitchFamily="2" charset="0"/>
              </a:rPr>
              <a:t>What are the 4 key differentiated HTS approaches?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97DE9-D013-CAD2-822C-1B48288F595D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E749EC6-A913-EB6B-6A94-4E48097F85E5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1</a:t>
            </a:r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62E303E8-09FF-0A27-0950-8AEFF1483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664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62626"/>
      </a:dk1>
      <a:lt1>
        <a:srgbClr val="FFFFFF"/>
      </a:lt1>
      <a:dk2>
        <a:srgbClr val="595959"/>
      </a:dk2>
      <a:lt2>
        <a:srgbClr val="E6E6E6"/>
      </a:lt2>
      <a:accent1>
        <a:srgbClr val="0093D5"/>
      </a:accent1>
      <a:accent2>
        <a:srgbClr val="74CEE2"/>
      </a:accent2>
      <a:accent3>
        <a:srgbClr val="38B549"/>
      </a:accent3>
      <a:accent4>
        <a:srgbClr val="CBDB2A"/>
      </a:accent4>
      <a:accent5>
        <a:srgbClr val="F1593A"/>
      </a:accent5>
      <a:accent6>
        <a:srgbClr val="FFF200"/>
      </a:accent6>
      <a:hlink>
        <a:srgbClr val="0066CC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56CD889864843BBDDABBCD86C362D" ma:contentTypeVersion="4" ma:contentTypeDescription="Create a new document." ma:contentTypeScope="" ma:versionID="40018ac067066cd07ec7600bd30124f9">
  <xsd:schema xmlns:xsd="http://www.w3.org/2001/XMLSchema" xmlns:xs="http://www.w3.org/2001/XMLSchema" xmlns:p="http://schemas.microsoft.com/office/2006/metadata/properties" xmlns:ns2="0061148b-c7d6-4574-9263-e61503f8f51f" targetNamespace="http://schemas.microsoft.com/office/2006/metadata/properties" ma:root="true" ma:fieldsID="9cba2e774101c47c1d5b75b7966f1f8f" ns2:_="">
    <xsd:import namespace="0061148b-c7d6-4574-9263-e61503f8f5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1148b-c7d6-4574-9263-e61503f8f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E21886-64D4-491A-ABB8-B2AA00A34D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8C1731-608C-4822-A0AF-323A6FDD66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61148b-c7d6-4574-9263-e61503f8f5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4E9BED-C677-40DF-921F-11121606960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0061148b-c7d6-4574-9263-e61503f8f51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20391</TotalTime>
  <Words>3748</Words>
  <Application>Microsoft Office PowerPoint</Application>
  <PresentationFormat>Widescreen</PresentationFormat>
  <Paragraphs>367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Aptos</vt:lpstr>
      <vt:lpstr>Times New Roman</vt:lpstr>
      <vt:lpstr>DINOT-Regular</vt:lpstr>
      <vt:lpstr>Calibri Light</vt:lpstr>
      <vt:lpstr>Symbol</vt:lpstr>
      <vt:lpstr>Roboto Light</vt:lpstr>
      <vt:lpstr>DINOT-LightItalic</vt:lpstr>
      <vt:lpstr>Arial</vt:lpstr>
      <vt:lpstr>DINOT-Bold</vt:lpstr>
      <vt:lpstr>Calibri</vt:lpstr>
      <vt:lpstr>Office Theme</vt:lpstr>
      <vt:lpstr>MODULE 1: INTRODUCTION TO DIFFERENTIATED TESTING SERVICES</vt:lpstr>
      <vt:lpstr>Module Objectives</vt:lpstr>
      <vt:lpstr>What are Differentiated HIV Testing Services (dHTS) for HIV?</vt:lpstr>
      <vt:lpstr>PowerPoint Presentation</vt:lpstr>
      <vt:lpstr>Differentiated HIV Testing Planning Tool – do exercise with participants</vt:lpstr>
      <vt:lpstr>Example dHTS HIV Testing Planning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INTRODUCTION TO DIFFERENTIATED TESTING SERVICES</dc:title>
  <dc:creator>Karin Hatzold</dc:creator>
  <cp:lastModifiedBy>MSIMANGA, Busisiwe</cp:lastModifiedBy>
  <cp:revision>250</cp:revision>
  <dcterms:created xsi:type="dcterms:W3CDTF">2024-10-24T12:53:48Z</dcterms:created>
  <dcterms:modified xsi:type="dcterms:W3CDTF">2025-06-12T20:16:00Z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0x010100D0F56CD889864843BBDDABBCD86C362D</vt:lpwstr>
  </property>
</Properties>
</file>